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2" r:id="rId1"/>
  </p:sldMasterIdLst>
  <p:notesMasterIdLst>
    <p:notesMasterId r:id="rId13"/>
  </p:notesMasterIdLst>
  <p:handoutMasterIdLst>
    <p:handoutMasterId r:id="rId14"/>
  </p:handoutMasterIdLst>
  <p:sldIdLst>
    <p:sldId id="256" r:id="rId2"/>
    <p:sldId id="258" r:id="rId3"/>
    <p:sldId id="270" r:id="rId4"/>
    <p:sldId id="271" r:id="rId5"/>
    <p:sldId id="274" r:id="rId6"/>
    <p:sldId id="273" r:id="rId7"/>
    <p:sldId id="276" r:id="rId8"/>
    <p:sldId id="272" r:id="rId9"/>
    <p:sldId id="275" r:id="rId10"/>
    <p:sldId id="277" r:id="rId11"/>
    <p:sldId id="278"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1F7A566-6D6A-4B97-AC31-72B034CD43ED}">
          <p14:sldIdLst>
            <p14:sldId id="256"/>
          </p14:sldIdLst>
        </p14:section>
        <p14:section name="市の概要" id="{681E07D5-1584-48F8-A2DD-121DA850E0B9}">
          <p14:sldIdLst>
            <p14:sldId id="258"/>
          </p14:sldIdLst>
        </p14:section>
        <p14:section name="虐待レビュー会議を行うことになった経緯" id="{EE239107-8051-4EF4-8A19-8155DB57F149}">
          <p14:sldIdLst>
            <p14:sldId id="270"/>
            <p14:sldId id="271"/>
            <p14:sldId id="274"/>
            <p14:sldId id="273"/>
            <p14:sldId id="276"/>
            <p14:sldId id="272"/>
            <p14:sldId id="275"/>
            <p14:sldId id="277"/>
            <p14:sldId id="27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中筋　大輔" initials="中筋　大輔" lastIdx="8" clrIdx="0">
    <p:extLst>
      <p:ext uri="{19B8F6BF-5375-455C-9EA6-DF929625EA0E}">
        <p15:presenceInfo xmlns:p15="http://schemas.microsoft.com/office/powerpoint/2012/main" userId="S::DNakasuji@lan.pref.osaka.jp::260ed7bc-4315-4c47-9cfb-2deec656a9fe" providerId="AD"/>
      </p:ext>
    </p:extLst>
  </p:cmAuthor>
  <p:cmAuthor id="2" name="障がい福祉課" initials="Ｓ" lastIdx="4" clrIdx="1">
    <p:extLst>
      <p:ext uri="{19B8F6BF-5375-455C-9EA6-DF929625EA0E}">
        <p15:presenceInfo xmlns:p15="http://schemas.microsoft.com/office/powerpoint/2012/main" userId="障がい福祉課"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8" d="100"/>
          <a:sy n="98" d="100"/>
        </p:scale>
        <p:origin x="11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2236" tIns="46118" rIns="92236" bIns="46118" rtlCol="0"/>
          <a:lstStyle>
            <a:lvl1pPr algn="r">
              <a:defRPr sz="1200"/>
            </a:lvl1pPr>
          </a:lstStyle>
          <a:p>
            <a:fld id="{38F48CFA-9AD6-43D0-8C71-018F21641204}" type="datetimeFigureOut">
              <a:rPr kumimoji="1" lang="ja-JP" altLang="en-US" smtClean="0"/>
              <a:t>2024/2/8</a:t>
            </a:fld>
            <a:endParaRPr kumimoji="1" lang="ja-JP" altLang="en-US"/>
          </a:p>
        </p:txBody>
      </p:sp>
      <p:sp>
        <p:nvSpPr>
          <p:cNvPr id="4" name="フッター プレースホルダー 3"/>
          <p:cNvSpPr>
            <a:spLocks noGrp="1"/>
          </p:cNvSpPr>
          <p:nvPr>
            <p:ph type="ftr" sz="quarter" idx="2"/>
          </p:nvPr>
        </p:nvSpPr>
        <p:spPr>
          <a:xfrm>
            <a:off x="1" y="9440647"/>
            <a:ext cx="2949787" cy="498692"/>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2236" tIns="46118" rIns="92236" bIns="46118" rtlCol="0" anchor="b"/>
          <a:lstStyle>
            <a:lvl1pPr algn="r">
              <a:defRPr sz="1200"/>
            </a:lvl1pPr>
          </a:lstStyle>
          <a:p>
            <a:fld id="{21EFD84D-CCF0-4E83-BF27-104AAB40DA55}" type="slidenum">
              <a:rPr kumimoji="1" lang="ja-JP" altLang="en-US" smtClean="0"/>
              <a:t>‹#›</a:t>
            </a:fld>
            <a:endParaRPr kumimoji="1" lang="ja-JP" altLang="en-US"/>
          </a:p>
        </p:txBody>
      </p:sp>
    </p:spTree>
    <p:extLst>
      <p:ext uri="{BB962C8B-B14F-4D97-AF65-F5344CB8AC3E}">
        <p14:creationId xmlns:p14="http://schemas.microsoft.com/office/powerpoint/2010/main" val="6771873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BB65B68-65E8-4BC2-A556-77803831AFBF}" type="datetimeFigureOut">
              <a:rPr kumimoji="1" lang="ja-JP" altLang="en-US" smtClean="0"/>
              <a:t>2024/2/8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B0E4A82-25E8-4491-B8C4-8808C43E2D2E}" type="slidenum">
              <a:rPr kumimoji="1" lang="ja-JP" altLang="en-US" smtClean="0"/>
              <a:t>‹#›</a:t>
            </a:fld>
            <a:endParaRPr kumimoji="1" lang="ja-JP" altLang="en-US"/>
          </a:p>
        </p:txBody>
      </p:sp>
    </p:spTree>
    <p:extLst>
      <p:ext uri="{BB962C8B-B14F-4D97-AF65-F5344CB8AC3E}">
        <p14:creationId xmlns:p14="http://schemas.microsoft.com/office/powerpoint/2010/main" val="4064303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3A5E1A-0950-4B5F-9AAD-ACC79062148B}" type="datetime1">
              <a:rPr kumimoji="1" lang="ja-JP" altLang="en-US" smtClean="0"/>
              <a:t>2024/2/8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767E-814F-4FE1-9CD5-37C92B9819D1}" type="slidenum">
              <a:rPr kumimoji="1" lang="ja-JP" altLang="en-US" smtClean="0"/>
              <a:t>‹#›</a:t>
            </a:fld>
            <a:endParaRPr kumimoji="1" lang="ja-JP" altLang="en-US"/>
          </a:p>
        </p:txBody>
      </p:sp>
    </p:spTree>
    <p:extLst>
      <p:ext uri="{BB962C8B-B14F-4D97-AF65-F5344CB8AC3E}">
        <p14:creationId xmlns:p14="http://schemas.microsoft.com/office/powerpoint/2010/main" val="2780891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2747522-A544-4789-A335-2B2BC1907B41}" type="datetime1">
              <a:rPr kumimoji="1" lang="ja-JP" altLang="en-US" smtClean="0"/>
              <a:t>2024/2/8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767E-814F-4FE1-9CD5-37C92B9819D1}" type="slidenum">
              <a:rPr kumimoji="1" lang="ja-JP" altLang="en-US" smtClean="0"/>
              <a:t>‹#›</a:t>
            </a:fld>
            <a:endParaRPr kumimoji="1" lang="ja-JP" altLang="en-US"/>
          </a:p>
        </p:txBody>
      </p:sp>
    </p:spTree>
    <p:extLst>
      <p:ext uri="{BB962C8B-B14F-4D97-AF65-F5344CB8AC3E}">
        <p14:creationId xmlns:p14="http://schemas.microsoft.com/office/powerpoint/2010/main" val="4100205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490285-46C2-4EF4-9594-303CC3E02172}" type="datetime1">
              <a:rPr kumimoji="1" lang="ja-JP" altLang="en-US" smtClean="0"/>
              <a:t>2024/2/8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767E-814F-4FE1-9CD5-37C92B9819D1}"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47828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E6BD75A-0754-42B8-9A54-8E8EB3AF14CE}" type="datetime1">
              <a:rPr kumimoji="1" lang="ja-JP" altLang="en-US" smtClean="0"/>
              <a:t>2024/2/8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767E-814F-4FE1-9CD5-37C92B9819D1}" type="slidenum">
              <a:rPr kumimoji="1" lang="ja-JP" altLang="en-US" smtClean="0"/>
              <a:t>‹#›</a:t>
            </a:fld>
            <a:endParaRPr kumimoji="1" lang="ja-JP" altLang="en-US"/>
          </a:p>
        </p:txBody>
      </p:sp>
    </p:spTree>
    <p:extLst>
      <p:ext uri="{BB962C8B-B14F-4D97-AF65-F5344CB8AC3E}">
        <p14:creationId xmlns:p14="http://schemas.microsoft.com/office/powerpoint/2010/main" val="2674635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D0B9D7-FA86-4C00-8BF1-E2D27A078281}" type="datetime1">
              <a:rPr kumimoji="1" lang="ja-JP" altLang="en-US" smtClean="0"/>
              <a:t>2024/2/8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767E-814F-4FE1-9CD5-37C92B9819D1}"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96285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F8C286-D622-4FCE-B939-1016544FE33B}" type="datetime1">
              <a:rPr kumimoji="1" lang="ja-JP" altLang="en-US" smtClean="0"/>
              <a:t>2024/2/8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767E-814F-4FE1-9CD5-37C92B9819D1}" type="slidenum">
              <a:rPr kumimoji="1" lang="ja-JP" altLang="en-US" smtClean="0"/>
              <a:t>‹#›</a:t>
            </a:fld>
            <a:endParaRPr kumimoji="1" lang="ja-JP" altLang="en-US"/>
          </a:p>
        </p:txBody>
      </p:sp>
    </p:spTree>
    <p:extLst>
      <p:ext uri="{BB962C8B-B14F-4D97-AF65-F5344CB8AC3E}">
        <p14:creationId xmlns:p14="http://schemas.microsoft.com/office/powerpoint/2010/main" val="3307988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55A76A-724B-4E80-B35A-3C72C7B50FF6}" type="datetime1">
              <a:rPr kumimoji="1" lang="ja-JP" altLang="en-US" smtClean="0"/>
              <a:t>2024/2/8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767E-814F-4FE1-9CD5-37C92B9819D1}" type="slidenum">
              <a:rPr kumimoji="1" lang="ja-JP" altLang="en-US" smtClean="0"/>
              <a:t>‹#›</a:t>
            </a:fld>
            <a:endParaRPr kumimoji="1" lang="ja-JP" altLang="en-US"/>
          </a:p>
        </p:txBody>
      </p:sp>
    </p:spTree>
    <p:extLst>
      <p:ext uri="{BB962C8B-B14F-4D97-AF65-F5344CB8AC3E}">
        <p14:creationId xmlns:p14="http://schemas.microsoft.com/office/powerpoint/2010/main" val="3926036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CE0222-4730-4A96-B6C6-F11748226777}" type="datetime1">
              <a:rPr kumimoji="1" lang="ja-JP" altLang="en-US" smtClean="0"/>
              <a:t>2024/2/8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767E-814F-4FE1-9CD5-37C92B9819D1}" type="slidenum">
              <a:rPr kumimoji="1" lang="ja-JP" altLang="en-US" smtClean="0"/>
              <a:t>‹#›</a:t>
            </a:fld>
            <a:endParaRPr kumimoji="1" lang="ja-JP" altLang="en-US"/>
          </a:p>
        </p:txBody>
      </p:sp>
    </p:spTree>
    <p:extLst>
      <p:ext uri="{BB962C8B-B14F-4D97-AF65-F5344CB8AC3E}">
        <p14:creationId xmlns:p14="http://schemas.microsoft.com/office/powerpoint/2010/main" val="216598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02D574-213F-4DAC-8EAB-EEFAC8BAABA7}" type="datetime1">
              <a:rPr kumimoji="1" lang="ja-JP" altLang="en-US" smtClean="0"/>
              <a:t>2024/2/8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767E-814F-4FE1-9CD5-37C92B9819D1}" type="slidenum">
              <a:rPr kumimoji="1" lang="ja-JP" altLang="en-US" smtClean="0"/>
              <a:t>‹#›</a:t>
            </a:fld>
            <a:endParaRPr kumimoji="1" lang="ja-JP" altLang="en-US"/>
          </a:p>
        </p:txBody>
      </p:sp>
    </p:spTree>
    <p:extLst>
      <p:ext uri="{BB962C8B-B14F-4D97-AF65-F5344CB8AC3E}">
        <p14:creationId xmlns:p14="http://schemas.microsoft.com/office/powerpoint/2010/main" val="2721033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DC9C0F1-20F2-4A30-8FFF-F83FE1C4FC9D}" type="datetime1">
              <a:rPr kumimoji="1" lang="ja-JP" altLang="en-US" smtClean="0"/>
              <a:t>2024/2/8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D2767E-814F-4FE1-9CD5-37C92B9819D1}" type="slidenum">
              <a:rPr kumimoji="1" lang="ja-JP" altLang="en-US" smtClean="0"/>
              <a:t>‹#›</a:t>
            </a:fld>
            <a:endParaRPr kumimoji="1" lang="ja-JP" altLang="en-US"/>
          </a:p>
        </p:txBody>
      </p:sp>
    </p:spTree>
    <p:extLst>
      <p:ext uri="{BB962C8B-B14F-4D97-AF65-F5344CB8AC3E}">
        <p14:creationId xmlns:p14="http://schemas.microsoft.com/office/powerpoint/2010/main" val="1095069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2E8467-EF07-46E8-B5D2-27C105894403}" type="datetime1">
              <a:rPr kumimoji="1" lang="ja-JP" altLang="en-US" smtClean="0"/>
              <a:t>2024/2/8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D2767E-814F-4FE1-9CD5-37C92B9819D1}" type="slidenum">
              <a:rPr kumimoji="1" lang="ja-JP" altLang="en-US" smtClean="0"/>
              <a:t>‹#›</a:t>
            </a:fld>
            <a:endParaRPr kumimoji="1" lang="ja-JP" altLang="en-US"/>
          </a:p>
        </p:txBody>
      </p:sp>
    </p:spTree>
    <p:extLst>
      <p:ext uri="{BB962C8B-B14F-4D97-AF65-F5344CB8AC3E}">
        <p14:creationId xmlns:p14="http://schemas.microsoft.com/office/powerpoint/2010/main" val="1145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0306659-BCDF-4833-8F9B-60BE6111BFA5}" type="datetime1">
              <a:rPr kumimoji="1" lang="ja-JP" altLang="en-US" smtClean="0"/>
              <a:t>2024/2/8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AD2767E-814F-4FE1-9CD5-37C92B9819D1}" type="slidenum">
              <a:rPr kumimoji="1" lang="ja-JP" altLang="en-US" smtClean="0"/>
              <a:t>‹#›</a:t>
            </a:fld>
            <a:endParaRPr kumimoji="1" lang="ja-JP" altLang="en-US"/>
          </a:p>
        </p:txBody>
      </p:sp>
    </p:spTree>
    <p:extLst>
      <p:ext uri="{BB962C8B-B14F-4D97-AF65-F5344CB8AC3E}">
        <p14:creationId xmlns:p14="http://schemas.microsoft.com/office/powerpoint/2010/main" val="721655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B2978FE-1248-4CC8-BC5F-930B5CE6A9DD}" type="datetime1">
              <a:rPr kumimoji="1" lang="ja-JP" altLang="en-US" smtClean="0"/>
              <a:t>2024/2/8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AD2767E-814F-4FE1-9CD5-37C92B9819D1}" type="slidenum">
              <a:rPr kumimoji="1" lang="ja-JP" altLang="en-US" smtClean="0"/>
              <a:t>‹#›</a:t>
            </a:fld>
            <a:endParaRPr kumimoji="1" lang="ja-JP" altLang="en-US"/>
          </a:p>
        </p:txBody>
      </p:sp>
    </p:spTree>
    <p:extLst>
      <p:ext uri="{BB962C8B-B14F-4D97-AF65-F5344CB8AC3E}">
        <p14:creationId xmlns:p14="http://schemas.microsoft.com/office/powerpoint/2010/main" val="1361746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5F7DB2-1704-4259-9F41-323546AEB061}" type="datetime1">
              <a:rPr kumimoji="1" lang="ja-JP" altLang="en-US" smtClean="0"/>
              <a:t>2024/2/8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AD2767E-814F-4FE1-9CD5-37C92B9819D1}" type="slidenum">
              <a:rPr kumimoji="1" lang="ja-JP" altLang="en-US" smtClean="0"/>
              <a:t>‹#›</a:t>
            </a:fld>
            <a:endParaRPr kumimoji="1" lang="ja-JP" altLang="en-US"/>
          </a:p>
        </p:txBody>
      </p:sp>
    </p:spTree>
    <p:extLst>
      <p:ext uri="{BB962C8B-B14F-4D97-AF65-F5344CB8AC3E}">
        <p14:creationId xmlns:p14="http://schemas.microsoft.com/office/powerpoint/2010/main" val="3524956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396684-B6B0-4940-BD07-037B2A4E2C55}" type="datetime1">
              <a:rPr kumimoji="1" lang="ja-JP" altLang="en-US" smtClean="0"/>
              <a:t>2024/2/8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D2767E-814F-4FE1-9CD5-37C92B9819D1}" type="slidenum">
              <a:rPr kumimoji="1" lang="ja-JP" altLang="en-US" smtClean="0"/>
              <a:t>‹#›</a:t>
            </a:fld>
            <a:endParaRPr kumimoji="1" lang="ja-JP" altLang="en-US"/>
          </a:p>
        </p:txBody>
      </p:sp>
    </p:spTree>
    <p:extLst>
      <p:ext uri="{BB962C8B-B14F-4D97-AF65-F5344CB8AC3E}">
        <p14:creationId xmlns:p14="http://schemas.microsoft.com/office/powerpoint/2010/main" val="43532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D2767E-814F-4FE1-9CD5-37C92B9819D1}" type="slidenum">
              <a:rPr kumimoji="1" lang="ja-JP" altLang="en-US" smtClean="0"/>
              <a:t>‹#›</a:t>
            </a:fld>
            <a:endParaRPr kumimoji="1" lang="ja-JP" altLang="en-US"/>
          </a:p>
        </p:txBody>
      </p:sp>
      <p:sp>
        <p:nvSpPr>
          <p:cNvPr id="5" name="Date Placeholder 4"/>
          <p:cNvSpPr>
            <a:spLocks noGrp="1"/>
          </p:cNvSpPr>
          <p:nvPr>
            <p:ph type="dt" sz="half" idx="10"/>
          </p:nvPr>
        </p:nvSpPr>
        <p:spPr/>
        <p:txBody>
          <a:bodyPr/>
          <a:lstStyle/>
          <a:p>
            <a:fld id="{0E5D47DE-5C81-4AD0-99A7-D7476D3310CF}" type="datetime1">
              <a:rPr kumimoji="1" lang="ja-JP" altLang="en-US" smtClean="0"/>
              <a:t>2024/2/8</a:t>
            </a:fld>
            <a:endParaRPr kumimoji="1" lang="ja-JP" altLang="en-US"/>
          </a:p>
        </p:txBody>
      </p:sp>
    </p:spTree>
    <p:extLst>
      <p:ext uri="{BB962C8B-B14F-4D97-AF65-F5344CB8AC3E}">
        <p14:creationId xmlns:p14="http://schemas.microsoft.com/office/powerpoint/2010/main" val="1432692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322F0A4-8C35-434C-8EF1-8C234F2E7FAB}" type="datetime1">
              <a:rPr kumimoji="1" lang="ja-JP" altLang="en-US" smtClean="0"/>
              <a:t>2024/2/8</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AD2767E-814F-4FE1-9CD5-37C92B9819D1}" type="slidenum">
              <a:rPr kumimoji="1" lang="ja-JP" altLang="en-US" smtClean="0"/>
              <a:t>‹#›</a:t>
            </a:fld>
            <a:endParaRPr kumimoji="1" lang="ja-JP" altLang="en-US"/>
          </a:p>
        </p:txBody>
      </p:sp>
    </p:spTree>
    <p:extLst>
      <p:ext uri="{BB962C8B-B14F-4D97-AF65-F5344CB8AC3E}">
        <p14:creationId xmlns:p14="http://schemas.microsoft.com/office/powerpoint/2010/main" val="606468576"/>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 id="2147483894" r:id="rId12"/>
    <p:sldLayoutId id="2147483895" r:id="rId13"/>
    <p:sldLayoutId id="2147483896" r:id="rId14"/>
    <p:sldLayoutId id="2147483897" r:id="rId15"/>
    <p:sldLayoutId id="2147483898"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11093" y="1073504"/>
            <a:ext cx="11953271" cy="1222434"/>
          </a:xfrm>
        </p:spPr>
        <p:txBody>
          <a:bodyPr/>
          <a:lstStyle/>
          <a:p>
            <a:r>
              <a:rPr lang="ja-JP" altLang="en-US" sz="4000" dirty="0">
                <a:solidFill>
                  <a:schemeClr val="accent2"/>
                </a:solidFill>
              </a:rPr>
              <a:t>守口市における障がい者虐待防止の取組み</a:t>
            </a:r>
            <a:endParaRPr kumimoji="1" lang="ja-JP" altLang="en-US" sz="4000" dirty="0">
              <a:solidFill>
                <a:schemeClr val="accent2"/>
              </a:solidFill>
            </a:endParaRPr>
          </a:p>
        </p:txBody>
      </p:sp>
      <p:sp>
        <p:nvSpPr>
          <p:cNvPr id="3" name="サブタイトル 2"/>
          <p:cNvSpPr>
            <a:spLocks noGrp="1"/>
          </p:cNvSpPr>
          <p:nvPr>
            <p:ph type="subTitle" idx="1"/>
          </p:nvPr>
        </p:nvSpPr>
        <p:spPr>
          <a:xfrm>
            <a:off x="1507067" y="4707656"/>
            <a:ext cx="7766936" cy="649956"/>
          </a:xfrm>
        </p:spPr>
        <p:txBody>
          <a:bodyPr>
            <a:normAutofit/>
          </a:bodyPr>
          <a:lstStyle/>
          <a:p>
            <a:r>
              <a:rPr kumimoji="1" lang="ja-JP" altLang="en-US" sz="2400" dirty="0">
                <a:solidFill>
                  <a:schemeClr val="tx1"/>
                </a:solidFill>
              </a:rPr>
              <a:t>守口市　健康福祉部　</a:t>
            </a:r>
            <a:r>
              <a:rPr kumimoji="1" lang="ja-JP" altLang="en-US" sz="2400" dirty="0" err="1">
                <a:solidFill>
                  <a:schemeClr val="tx1"/>
                </a:solidFill>
              </a:rPr>
              <a:t>障がい</a:t>
            </a:r>
            <a:r>
              <a:rPr kumimoji="1" lang="ja-JP" altLang="en-US" sz="2400" dirty="0">
                <a:solidFill>
                  <a:schemeClr val="tx1"/>
                </a:solidFill>
              </a:rPr>
              <a:t>福祉課</a:t>
            </a: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82359" y="2347726"/>
            <a:ext cx="2223269" cy="3144382"/>
          </a:xfrm>
          <a:prstGeom prst="rect">
            <a:avLst/>
          </a:prstGeom>
        </p:spPr>
      </p:pic>
      <p:sp>
        <p:nvSpPr>
          <p:cNvPr id="6" name="テキスト ボックス 5"/>
          <p:cNvSpPr txBox="1"/>
          <p:nvPr/>
        </p:nvSpPr>
        <p:spPr>
          <a:xfrm>
            <a:off x="1359382" y="5199721"/>
            <a:ext cx="2518638" cy="584775"/>
          </a:xfrm>
          <a:prstGeom prst="rect">
            <a:avLst/>
          </a:prstGeom>
          <a:noFill/>
        </p:spPr>
        <p:txBody>
          <a:bodyPr wrap="none" rtlCol="0">
            <a:spAutoFit/>
          </a:bodyPr>
          <a:lstStyle/>
          <a:p>
            <a:pPr algn="ctr"/>
            <a:r>
              <a:rPr kumimoji="1" lang="ja-JP" altLang="en-US" sz="1400" dirty="0"/>
              <a:t>守口市シンボルキャラクター</a:t>
            </a:r>
            <a:endParaRPr kumimoji="1" lang="en-US" altLang="ja-JP" sz="1400" dirty="0"/>
          </a:p>
          <a:p>
            <a:pPr algn="ctr"/>
            <a:r>
              <a:rPr lang="ja-JP" altLang="en-US" dirty="0"/>
              <a:t>もり吉</a:t>
            </a:r>
            <a:endParaRPr kumimoji="1" lang="ja-JP" altLang="en-US" dirty="0"/>
          </a:p>
        </p:txBody>
      </p:sp>
      <p:sp>
        <p:nvSpPr>
          <p:cNvPr id="7" name="正方形/長方形 6">
            <a:extLst>
              <a:ext uri="{FF2B5EF4-FFF2-40B4-BE49-F238E27FC236}">
                <a16:creationId xmlns:a16="http://schemas.microsoft.com/office/drawing/2014/main" id="{3093F5C4-CB53-4BAA-A97C-0494312E4712}"/>
              </a:ext>
            </a:extLst>
          </p:cNvPr>
          <p:cNvSpPr/>
          <p:nvPr/>
        </p:nvSpPr>
        <p:spPr>
          <a:xfrm>
            <a:off x="10665919" y="172875"/>
            <a:ext cx="1196499" cy="395565"/>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latin typeface="UD デジタル 教科書体 NK-R" panose="02020400000000000000" pitchFamily="18" charset="-128"/>
                <a:ea typeface="UD デジタル 教科書体 NK-R" panose="02020400000000000000" pitchFamily="18" charset="-128"/>
              </a:rPr>
              <a:t>資料３</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a:extLst>
              <a:ext uri="{FF2B5EF4-FFF2-40B4-BE49-F238E27FC236}">
                <a16:creationId xmlns:a16="http://schemas.microsoft.com/office/drawing/2014/main" id="{2C94AE83-CA4F-4940-A520-A857528418D2}"/>
              </a:ext>
            </a:extLst>
          </p:cNvPr>
          <p:cNvSpPr>
            <a:spLocks noGrp="1"/>
          </p:cNvSpPr>
          <p:nvPr>
            <p:ph type="sldNum" sz="quarter" idx="12"/>
          </p:nvPr>
        </p:nvSpPr>
        <p:spPr>
          <a:xfrm>
            <a:off x="11325980" y="6411852"/>
            <a:ext cx="683339" cy="365125"/>
          </a:xfrm>
        </p:spPr>
        <p:txBody>
          <a:bodyPr/>
          <a:lstStyle/>
          <a:p>
            <a:fld id="{6AD2767E-814F-4FE1-9CD5-37C92B9819D1}" type="slidenum">
              <a:rPr kumimoji="1" lang="ja-JP" altLang="en-US" sz="1200" smtClean="0">
                <a:solidFill>
                  <a:schemeClr val="tx1"/>
                </a:solidFill>
              </a:rPr>
              <a:t>1</a:t>
            </a:fld>
            <a:endParaRPr kumimoji="1" lang="ja-JP" altLang="en-US" sz="1200" dirty="0">
              <a:solidFill>
                <a:schemeClr val="tx1"/>
              </a:solidFill>
            </a:endParaRPr>
          </a:p>
        </p:txBody>
      </p:sp>
    </p:spTree>
    <p:extLst>
      <p:ext uri="{BB962C8B-B14F-4D97-AF65-F5344CB8AC3E}">
        <p14:creationId xmlns:p14="http://schemas.microsoft.com/office/powerpoint/2010/main" val="694031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26647" y="791307"/>
            <a:ext cx="10363199" cy="5275385"/>
          </a:xfrm>
        </p:spPr>
        <p:txBody>
          <a:bodyPr>
            <a:normAutofit/>
          </a:bodyPr>
          <a:lstStyle/>
          <a:p>
            <a:pPr marL="0" indent="0">
              <a:buNone/>
            </a:pPr>
            <a:r>
              <a:rPr lang="ja-JP" altLang="en-US" sz="2800" dirty="0"/>
              <a:t>レビュー会議を行う中での課題</a:t>
            </a:r>
            <a:endParaRPr lang="en-US" altLang="ja-JP" sz="2800" dirty="0"/>
          </a:p>
          <a:p>
            <a:pPr marL="0" indent="0">
              <a:buNone/>
            </a:pPr>
            <a:r>
              <a:rPr kumimoji="1" lang="ja-JP" altLang="en-US" sz="2800" dirty="0"/>
              <a:t>・資料作成にかかる事務量の増加</a:t>
            </a:r>
            <a:endParaRPr kumimoji="1" lang="en-US" altLang="ja-JP" sz="2800" dirty="0"/>
          </a:p>
          <a:p>
            <a:pPr marL="0" indent="0">
              <a:buNone/>
            </a:pPr>
            <a:r>
              <a:rPr lang="ja-JP" altLang="en-US" sz="2800" dirty="0"/>
              <a:t>・報償費などの費用的側面</a:t>
            </a:r>
            <a:endParaRPr lang="en-US" altLang="ja-JP" sz="2800" dirty="0"/>
          </a:p>
          <a:p>
            <a:pPr marL="0" indent="0">
              <a:buNone/>
            </a:pPr>
            <a:r>
              <a:rPr kumimoji="1" lang="ja-JP" altLang="en-US" sz="2800" dirty="0"/>
              <a:t>・個人情報がある中での資料のあり方</a:t>
            </a:r>
            <a:endParaRPr kumimoji="1" lang="en-US" altLang="ja-JP" sz="2800" dirty="0"/>
          </a:p>
          <a:p>
            <a:pPr marL="0" indent="0">
              <a:buNone/>
            </a:pPr>
            <a:endParaRPr lang="en-US" altLang="ja-JP" sz="2800" dirty="0"/>
          </a:p>
          <a:p>
            <a:pPr marL="0" indent="0">
              <a:buNone/>
            </a:pPr>
            <a:r>
              <a:rPr kumimoji="1" lang="ja-JP" altLang="en-US" sz="2800" dirty="0"/>
              <a:t>良かったと思うこと</a:t>
            </a:r>
            <a:endParaRPr kumimoji="1" lang="en-US" altLang="ja-JP" sz="2800" dirty="0"/>
          </a:p>
          <a:p>
            <a:pPr marL="0" indent="0">
              <a:buNone/>
            </a:pPr>
            <a:r>
              <a:rPr kumimoji="1" lang="ja-JP" altLang="en-US" sz="2800" dirty="0"/>
              <a:t>・虐待対応後の進捗管理が共有でき、建設的な意見も得て、当事者にもより良い対応ができる</a:t>
            </a:r>
            <a:endParaRPr kumimoji="1" lang="en-US" altLang="ja-JP" sz="2800" dirty="0"/>
          </a:p>
          <a:p>
            <a:pPr marL="0" indent="0">
              <a:buNone/>
            </a:pPr>
            <a:r>
              <a:rPr lang="ja-JP" altLang="en-US" sz="2800" dirty="0"/>
              <a:t>・特に、法的なリスクを教示していただけるので、安心できる</a:t>
            </a:r>
            <a:endParaRPr lang="en-US" altLang="ja-JP" sz="2800" dirty="0"/>
          </a:p>
          <a:p>
            <a:pPr marL="0" indent="0">
              <a:buNone/>
            </a:pPr>
            <a:endParaRPr kumimoji="1" lang="ja-JP" altLang="en-US" sz="2800" dirty="0"/>
          </a:p>
        </p:txBody>
      </p:sp>
      <p:sp>
        <p:nvSpPr>
          <p:cNvPr id="2" name="スライド番号プレースホルダー 1">
            <a:extLst>
              <a:ext uri="{FF2B5EF4-FFF2-40B4-BE49-F238E27FC236}">
                <a16:creationId xmlns:a16="http://schemas.microsoft.com/office/drawing/2014/main" id="{5D6DA739-DD82-45FA-A5AF-FC6B07F53B6A}"/>
              </a:ext>
            </a:extLst>
          </p:cNvPr>
          <p:cNvSpPr>
            <a:spLocks noGrp="1"/>
          </p:cNvSpPr>
          <p:nvPr>
            <p:ph type="sldNum" sz="quarter" idx="12"/>
          </p:nvPr>
        </p:nvSpPr>
        <p:spPr>
          <a:xfrm>
            <a:off x="11068140" y="6338346"/>
            <a:ext cx="683339" cy="365125"/>
          </a:xfrm>
        </p:spPr>
        <p:txBody>
          <a:bodyPr/>
          <a:lstStyle/>
          <a:p>
            <a:fld id="{6AD2767E-814F-4FE1-9CD5-37C92B9819D1}" type="slidenum">
              <a:rPr kumimoji="1" lang="ja-JP" altLang="en-US" sz="1200" smtClean="0">
                <a:solidFill>
                  <a:schemeClr val="tx1"/>
                </a:solidFill>
              </a:rPr>
              <a:t>10</a:t>
            </a:fld>
            <a:endParaRPr kumimoji="1" lang="ja-JP" altLang="en-US" dirty="0">
              <a:solidFill>
                <a:schemeClr val="tx1"/>
              </a:solidFill>
            </a:endParaRPr>
          </a:p>
        </p:txBody>
      </p:sp>
    </p:spTree>
    <p:extLst>
      <p:ext uri="{BB962C8B-B14F-4D97-AF65-F5344CB8AC3E}">
        <p14:creationId xmlns:p14="http://schemas.microsoft.com/office/powerpoint/2010/main" val="605477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0770" y="359508"/>
            <a:ext cx="9988062" cy="6858000"/>
          </a:xfrm>
        </p:spPr>
        <p:txBody>
          <a:bodyPr>
            <a:normAutofit/>
          </a:bodyPr>
          <a:lstStyle/>
          <a:p>
            <a:pPr marL="0" indent="0">
              <a:buNone/>
            </a:pPr>
            <a:r>
              <a:rPr lang="ja-JP" altLang="en-US" sz="3600" dirty="0"/>
              <a:t>最後に・・・</a:t>
            </a:r>
            <a:endParaRPr lang="en-US" altLang="ja-JP" sz="3600" dirty="0"/>
          </a:p>
          <a:p>
            <a:pPr marL="0" indent="0">
              <a:buNone/>
            </a:pPr>
            <a:endParaRPr kumimoji="1" lang="en-US" altLang="ja-JP" sz="1600" dirty="0"/>
          </a:p>
          <a:p>
            <a:pPr marL="0" indent="0">
              <a:buNone/>
            </a:pPr>
            <a:r>
              <a:rPr lang="ja-JP" altLang="en-US" sz="2800" dirty="0"/>
              <a:t>今年度から、開始したレビュー会議ですが、まだまだ未成熟であり、これからも指摘を</a:t>
            </a:r>
            <a:r>
              <a:rPr kumimoji="1" lang="ja-JP" altLang="en-US" sz="2800" dirty="0"/>
              <a:t>いただきながら、</a:t>
            </a:r>
            <a:r>
              <a:rPr lang="ja-JP" altLang="en-US" sz="2800" dirty="0"/>
              <a:t>成熟させていきたいと思っています。</a:t>
            </a:r>
            <a:endParaRPr lang="en-US" altLang="ja-JP" sz="2800" dirty="0"/>
          </a:p>
          <a:p>
            <a:pPr marL="0" indent="0">
              <a:buNone/>
            </a:pPr>
            <a:endParaRPr lang="en-US" altLang="ja-JP" sz="2800" dirty="0"/>
          </a:p>
          <a:p>
            <a:pPr marL="0" indent="0">
              <a:buNone/>
            </a:pPr>
            <a:r>
              <a:rPr lang="ja-JP" altLang="en-US" sz="2800" dirty="0"/>
              <a:t>本市の取組みが、他の自治体様に少しでもお役に立てれば幸いですし、そのことが大阪府全体の障がい者虐待の減少につながっていけばと願います。</a:t>
            </a:r>
            <a:endParaRPr kumimoji="1" lang="en-US" altLang="ja-JP" sz="2800" dirty="0"/>
          </a:p>
          <a:p>
            <a:pPr marL="0" indent="0">
              <a:buNone/>
            </a:pPr>
            <a:endParaRPr kumimoji="1" lang="en-US" altLang="ja-JP" sz="2800" dirty="0"/>
          </a:p>
          <a:p>
            <a:pPr marL="0" indent="0">
              <a:buNone/>
            </a:pPr>
            <a:r>
              <a:rPr lang="ja-JP" altLang="en-US" sz="2800" dirty="0"/>
              <a:t>わかりにくい説明であったかと思いましたが、最後まで</a:t>
            </a:r>
            <a:endParaRPr lang="en-US" altLang="ja-JP" sz="2800" dirty="0"/>
          </a:p>
          <a:p>
            <a:pPr marL="0" indent="0">
              <a:buNone/>
            </a:pPr>
            <a:r>
              <a:rPr lang="ja-JP" altLang="en-US" sz="2800" dirty="0"/>
              <a:t>ご清聴ありがとうございました</a:t>
            </a:r>
            <a:endParaRPr kumimoji="1" lang="ja-JP" altLang="en-US" sz="2800" dirty="0"/>
          </a:p>
        </p:txBody>
      </p:sp>
      <p:sp>
        <p:nvSpPr>
          <p:cNvPr id="2" name="スライド番号プレースホルダー 1">
            <a:extLst>
              <a:ext uri="{FF2B5EF4-FFF2-40B4-BE49-F238E27FC236}">
                <a16:creationId xmlns:a16="http://schemas.microsoft.com/office/drawing/2014/main" id="{40F51766-6411-4D29-8C3C-683167F1E41C}"/>
              </a:ext>
            </a:extLst>
          </p:cNvPr>
          <p:cNvSpPr>
            <a:spLocks noGrp="1"/>
          </p:cNvSpPr>
          <p:nvPr>
            <p:ph type="sldNum" sz="quarter" idx="12"/>
          </p:nvPr>
        </p:nvSpPr>
        <p:spPr>
          <a:xfrm>
            <a:off x="11117891" y="6307085"/>
            <a:ext cx="683339" cy="365125"/>
          </a:xfrm>
        </p:spPr>
        <p:txBody>
          <a:bodyPr/>
          <a:lstStyle/>
          <a:p>
            <a:fld id="{6AD2767E-814F-4FE1-9CD5-37C92B9819D1}" type="slidenum">
              <a:rPr kumimoji="1" lang="ja-JP" altLang="en-US" sz="1200" smtClean="0">
                <a:solidFill>
                  <a:schemeClr val="tx1"/>
                </a:solidFill>
              </a:rPr>
              <a:t>11</a:t>
            </a:fld>
            <a:endParaRPr kumimoji="1" lang="ja-JP" altLang="en-US" dirty="0">
              <a:solidFill>
                <a:schemeClr val="tx1"/>
              </a:solidFill>
            </a:endParaRPr>
          </a:p>
        </p:txBody>
      </p:sp>
    </p:spTree>
    <p:extLst>
      <p:ext uri="{BB962C8B-B14F-4D97-AF65-F5344CB8AC3E}">
        <p14:creationId xmlns:p14="http://schemas.microsoft.com/office/powerpoint/2010/main" val="756139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solidFill>
                  <a:schemeClr val="accent2"/>
                </a:solidFill>
              </a:rPr>
              <a:t>守口市の概要</a:t>
            </a:r>
          </a:p>
        </p:txBody>
      </p:sp>
      <p:sp>
        <p:nvSpPr>
          <p:cNvPr id="5" name="コンテンツ プレースホルダー 4"/>
          <p:cNvSpPr>
            <a:spLocks noGrp="1"/>
          </p:cNvSpPr>
          <p:nvPr>
            <p:ph idx="1"/>
          </p:nvPr>
        </p:nvSpPr>
        <p:spPr/>
        <p:txBody>
          <a:bodyPr/>
          <a:lstStyle/>
          <a:p>
            <a:r>
              <a:rPr lang="ja-JP" altLang="en-US" dirty="0"/>
              <a:t>人口　１４１，６０７人（令和５年４月１日現在）</a:t>
            </a:r>
            <a:endParaRPr lang="en-US" altLang="ja-JP" dirty="0"/>
          </a:p>
          <a:p>
            <a:r>
              <a:rPr lang="ja-JP" altLang="en-US" dirty="0"/>
              <a:t>面積　１２．７１</a:t>
            </a:r>
            <a:r>
              <a:rPr lang="en-US" altLang="ja-JP" dirty="0"/>
              <a:t>k㎡</a:t>
            </a:r>
          </a:p>
          <a:p>
            <a:r>
              <a:rPr kumimoji="1" lang="ja-JP" altLang="en-US" dirty="0"/>
              <a:t>障がい者数（令和５年３月末日現在）</a:t>
            </a:r>
            <a:endParaRPr kumimoji="1" lang="en-US" altLang="ja-JP" dirty="0"/>
          </a:p>
          <a:p>
            <a:pPr marL="400050" lvl="1" indent="0">
              <a:buNone/>
            </a:pPr>
            <a:r>
              <a:rPr kumimoji="1" lang="ja-JP" altLang="en-US" dirty="0"/>
              <a:t>身体障がい者手帳　　　　　　８，０７３</a:t>
            </a:r>
            <a:r>
              <a:rPr lang="ja-JP" altLang="en-US" dirty="0"/>
              <a:t>人</a:t>
            </a:r>
            <a:endParaRPr lang="en-US" altLang="ja-JP" dirty="0"/>
          </a:p>
          <a:p>
            <a:pPr marL="400050" lvl="1" indent="0">
              <a:buNone/>
            </a:pPr>
            <a:r>
              <a:rPr lang="ja-JP" altLang="en-US" dirty="0"/>
              <a:t>療育手帳　　　　　　　　　　１，８０５人</a:t>
            </a:r>
            <a:endParaRPr lang="en-US" altLang="ja-JP" dirty="0"/>
          </a:p>
          <a:p>
            <a:pPr marL="400050" lvl="1" indent="0">
              <a:buNone/>
            </a:pPr>
            <a:r>
              <a:rPr lang="ja-JP" altLang="en-US" dirty="0"/>
              <a:t>精神障がい者保健福祉手帳　</a:t>
            </a:r>
            <a:r>
              <a:rPr lang="ja-JP" altLang="en-US" dirty="0">
                <a:latin typeface="+mn-ea"/>
              </a:rPr>
              <a:t>　１，８７５ 人</a:t>
            </a:r>
            <a:endParaRPr lang="en-US" altLang="ja-JP" dirty="0">
              <a:latin typeface="+mn-ea"/>
            </a:endParaRPr>
          </a:p>
          <a:p>
            <a:pPr marL="400050" lvl="1" indent="0">
              <a:buNone/>
            </a:pPr>
            <a:r>
              <a:rPr lang="ja-JP" altLang="en-US" dirty="0"/>
              <a:t>手帳所持者　　　　　　　計　１１</a:t>
            </a:r>
            <a:r>
              <a:rPr lang="en-US" altLang="ja-JP" dirty="0"/>
              <a:t>,</a:t>
            </a:r>
            <a:r>
              <a:rPr lang="ja-JP" altLang="en-US" dirty="0"/>
              <a:t>７５３人</a:t>
            </a:r>
            <a:endParaRPr lang="en-US" altLang="ja-JP" dirty="0"/>
          </a:p>
          <a:p>
            <a:pPr marL="400050" lvl="1" indent="0">
              <a:buNone/>
            </a:pPr>
            <a:endParaRPr lang="en-US" altLang="ja-JP" dirty="0"/>
          </a:p>
          <a:p>
            <a:pPr marL="400050" lvl="1" indent="0">
              <a:buNone/>
            </a:pPr>
            <a:r>
              <a:rPr lang="ja-JP" altLang="en-US" dirty="0"/>
              <a:t>自立支援医療（精神通院）　　３，３０６人</a:t>
            </a:r>
            <a:endParaRPr lang="en-US" altLang="ja-JP" dirty="0"/>
          </a:p>
          <a:p>
            <a:endParaRPr kumimoji="1" lang="en-US" altLang="ja-JP" dirty="0"/>
          </a:p>
          <a:p>
            <a:endParaRPr kumimoji="1" lang="ja-JP" altLang="en-US" dirty="0"/>
          </a:p>
        </p:txBody>
      </p:sp>
      <p:pic>
        <p:nvPicPr>
          <p:cNvPr id="7" name="図 6"/>
          <p:cNvPicPr/>
          <p:nvPr/>
        </p:nvPicPr>
        <p:blipFill>
          <a:blip r:embed="rId2">
            <a:extLst>
              <a:ext uri="{28A0092B-C50C-407E-A947-70E740481C1C}">
                <a14:useLocalDpi xmlns:a14="http://schemas.microsoft.com/office/drawing/2010/main" val="0"/>
              </a:ext>
            </a:extLst>
          </a:blip>
          <a:srcRect/>
          <a:stretch>
            <a:fillRect/>
          </a:stretch>
        </p:blipFill>
        <p:spPr bwMode="auto">
          <a:xfrm>
            <a:off x="6465194" y="1930400"/>
            <a:ext cx="2808808" cy="3798282"/>
          </a:xfrm>
          <a:prstGeom prst="rect">
            <a:avLst/>
          </a:prstGeom>
          <a:noFill/>
          <a:ln>
            <a:noFill/>
          </a:ln>
        </p:spPr>
      </p:pic>
      <p:sp>
        <p:nvSpPr>
          <p:cNvPr id="2" name="スライド番号プレースホルダー 1">
            <a:extLst>
              <a:ext uri="{FF2B5EF4-FFF2-40B4-BE49-F238E27FC236}">
                <a16:creationId xmlns:a16="http://schemas.microsoft.com/office/drawing/2014/main" id="{585F0AE3-23EC-44EE-8E8E-84230C667933}"/>
              </a:ext>
            </a:extLst>
          </p:cNvPr>
          <p:cNvSpPr>
            <a:spLocks noGrp="1"/>
          </p:cNvSpPr>
          <p:nvPr>
            <p:ph type="sldNum" sz="quarter" idx="12"/>
          </p:nvPr>
        </p:nvSpPr>
        <p:spPr>
          <a:xfrm>
            <a:off x="11279155" y="6307086"/>
            <a:ext cx="683339" cy="365125"/>
          </a:xfrm>
        </p:spPr>
        <p:txBody>
          <a:bodyPr/>
          <a:lstStyle/>
          <a:p>
            <a:fld id="{6AD2767E-814F-4FE1-9CD5-37C92B9819D1}" type="slidenum">
              <a:rPr kumimoji="1" lang="ja-JP" altLang="en-US" sz="1200" smtClean="0">
                <a:solidFill>
                  <a:schemeClr val="tx1"/>
                </a:solidFill>
              </a:rPr>
              <a:t>2</a:t>
            </a:fld>
            <a:endParaRPr kumimoji="1" lang="ja-JP" altLang="en-US" sz="1200" dirty="0">
              <a:solidFill>
                <a:schemeClr val="tx1"/>
              </a:solidFill>
            </a:endParaRPr>
          </a:p>
        </p:txBody>
      </p:sp>
    </p:spTree>
    <p:extLst>
      <p:ext uri="{BB962C8B-B14F-4D97-AF65-F5344CB8AC3E}">
        <p14:creationId xmlns:p14="http://schemas.microsoft.com/office/powerpoint/2010/main" val="2683542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B597EA-54A5-4357-BF19-53D804E813C3}"/>
              </a:ext>
            </a:extLst>
          </p:cNvPr>
          <p:cNvSpPr>
            <a:spLocks noGrp="1"/>
          </p:cNvSpPr>
          <p:nvPr>
            <p:ph type="title"/>
          </p:nvPr>
        </p:nvSpPr>
        <p:spPr>
          <a:xfrm>
            <a:off x="677334" y="609600"/>
            <a:ext cx="8596668" cy="936567"/>
          </a:xfrm>
        </p:spPr>
        <p:txBody>
          <a:bodyPr/>
          <a:lstStyle/>
          <a:p>
            <a:r>
              <a:rPr lang="ja-JP" altLang="en-US" dirty="0">
                <a:solidFill>
                  <a:schemeClr val="accent2"/>
                </a:solidFill>
              </a:rPr>
              <a:t>レビュー会議を行うことになった経緯</a:t>
            </a:r>
            <a:endParaRPr kumimoji="1" lang="ja-JP" altLang="en-US" dirty="0">
              <a:solidFill>
                <a:schemeClr val="accent2"/>
              </a:solidFill>
            </a:endParaRPr>
          </a:p>
        </p:txBody>
      </p:sp>
      <p:sp>
        <p:nvSpPr>
          <p:cNvPr id="3" name="コンテンツ プレースホルダー 2">
            <a:extLst>
              <a:ext uri="{FF2B5EF4-FFF2-40B4-BE49-F238E27FC236}">
                <a16:creationId xmlns:a16="http://schemas.microsoft.com/office/drawing/2014/main" id="{A74A3D0A-FDE1-46CC-9FAE-50085D5D0BB7}"/>
              </a:ext>
            </a:extLst>
          </p:cNvPr>
          <p:cNvSpPr>
            <a:spLocks noGrp="1"/>
          </p:cNvSpPr>
          <p:nvPr>
            <p:ph idx="1"/>
          </p:nvPr>
        </p:nvSpPr>
        <p:spPr>
          <a:xfrm>
            <a:off x="677334" y="2160589"/>
            <a:ext cx="10701866" cy="3880773"/>
          </a:xfrm>
        </p:spPr>
        <p:txBody>
          <a:bodyPr>
            <a:normAutofit fontScale="92500" lnSpcReduction="10000"/>
          </a:bodyPr>
          <a:lstStyle/>
          <a:p>
            <a:pPr marL="0" indent="0">
              <a:buNone/>
            </a:pPr>
            <a:r>
              <a:rPr lang="ja-JP" altLang="en-US" sz="2400" dirty="0">
                <a:solidFill>
                  <a:schemeClr val="tx1"/>
                </a:solidFill>
              </a:rPr>
              <a:t>レビュー会議とは・・・市町村が行った虐待対応について、外部も含めたメンバーを入れて、対応の評価、助言を行う会議。</a:t>
            </a:r>
            <a:endParaRPr lang="en-US" altLang="ja-JP" sz="2400" dirty="0">
              <a:solidFill>
                <a:schemeClr val="tx1"/>
              </a:solidFill>
            </a:endParaRPr>
          </a:p>
          <a:p>
            <a:pPr marL="0" indent="0">
              <a:buNone/>
            </a:pPr>
            <a:endParaRPr lang="en-US" altLang="ja-JP" sz="2400" dirty="0">
              <a:solidFill>
                <a:schemeClr val="tx1"/>
              </a:solidFill>
            </a:endParaRPr>
          </a:p>
          <a:p>
            <a:pPr marL="0" indent="0">
              <a:buNone/>
            </a:pPr>
            <a:r>
              <a:rPr lang="ja-JP" altLang="en-US" sz="2400" dirty="0">
                <a:solidFill>
                  <a:schemeClr val="tx1"/>
                </a:solidFill>
              </a:rPr>
              <a:t>年度末の自立支援協議会（本会議＝全体会）において、毎年度、守口市内で発生した</a:t>
            </a:r>
            <a:r>
              <a:rPr lang="ja-JP" altLang="en-US" sz="2400" dirty="0" err="1">
                <a:solidFill>
                  <a:schemeClr val="tx1"/>
                </a:solidFill>
              </a:rPr>
              <a:t>障がい</a:t>
            </a:r>
            <a:r>
              <a:rPr lang="ja-JP" altLang="en-US" sz="2400" dirty="0">
                <a:solidFill>
                  <a:schemeClr val="tx1"/>
                </a:solidFill>
              </a:rPr>
              <a:t>者虐待の状況について、全件の報告を行っていた。</a:t>
            </a:r>
            <a:endParaRPr lang="en-US" altLang="ja-JP" sz="2400" dirty="0">
              <a:solidFill>
                <a:schemeClr val="tx1"/>
              </a:solidFill>
            </a:endParaRPr>
          </a:p>
          <a:p>
            <a:pPr marL="0" indent="0">
              <a:buNone/>
            </a:pPr>
            <a:r>
              <a:rPr lang="ja-JP" altLang="en-US" sz="2400" dirty="0">
                <a:solidFill>
                  <a:schemeClr val="tx1"/>
                </a:solidFill>
              </a:rPr>
              <a:t>→限られた回数、時間の中で全てを報告し、意見をいただくことの難しさなどの課題があった。</a:t>
            </a:r>
            <a:endParaRPr lang="en-US" altLang="ja-JP" sz="2400" dirty="0">
              <a:solidFill>
                <a:schemeClr val="tx1"/>
              </a:solidFill>
            </a:endParaRPr>
          </a:p>
          <a:p>
            <a:pPr marL="0" indent="0">
              <a:buNone/>
            </a:pPr>
            <a:endParaRPr lang="en-US" altLang="ja-JP" sz="2400" dirty="0">
              <a:solidFill>
                <a:schemeClr val="tx1"/>
              </a:solidFill>
            </a:endParaRPr>
          </a:p>
          <a:p>
            <a:pPr marL="0" indent="0">
              <a:buNone/>
            </a:pPr>
            <a:r>
              <a:rPr lang="ja-JP" altLang="en-US" sz="2400" dirty="0">
                <a:solidFill>
                  <a:schemeClr val="tx1"/>
                </a:solidFill>
              </a:rPr>
              <a:t>地域からも市</a:t>
            </a:r>
            <a:r>
              <a:rPr lang="ja-JP" altLang="en-US" sz="2400">
                <a:solidFill>
                  <a:schemeClr val="tx1"/>
                </a:solidFill>
              </a:rPr>
              <a:t>がどのような</a:t>
            </a:r>
            <a:r>
              <a:rPr lang="ja-JP" altLang="en-US" sz="2400" dirty="0">
                <a:solidFill>
                  <a:schemeClr val="tx1"/>
                </a:solidFill>
              </a:rPr>
              <a:t>対応を初動から終結まで、行っているのか見えてこないとの声もあった。</a:t>
            </a:r>
            <a:endParaRPr lang="en-US" altLang="ja-JP" sz="2400" dirty="0">
              <a:solidFill>
                <a:schemeClr val="tx1"/>
              </a:solidFill>
            </a:endParaRPr>
          </a:p>
          <a:p>
            <a:pPr marL="0" indent="0">
              <a:buNone/>
            </a:pPr>
            <a:endParaRPr lang="en-US" altLang="ja-JP" sz="2400" dirty="0">
              <a:solidFill>
                <a:schemeClr val="tx1"/>
              </a:solidFill>
            </a:endParaRPr>
          </a:p>
          <a:p>
            <a:endParaRPr kumimoji="1" lang="ja-JP" altLang="en-US" dirty="0"/>
          </a:p>
        </p:txBody>
      </p:sp>
      <p:sp>
        <p:nvSpPr>
          <p:cNvPr id="4" name="スライド番号プレースホルダー 3">
            <a:extLst>
              <a:ext uri="{FF2B5EF4-FFF2-40B4-BE49-F238E27FC236}">
                <a16:creationId xmlns:a16="http://schemas.microsoft.com/office/drawing/2014/main" id="{FC934412-DCB6-4DB7-9A61-97C79E3B3447}"/>
              </a:ext>
            </a:extLst>
          </p:cNvPr>
          <p:cNvSpPr>
            <a:spLocks noGrp="1"/>
          </p:cNvSpPr>
          <p:nvPr>
            <p:ph type="sldNum" sz="quarter" idx="12"/>
          </p:nvPr>
        </p:nvSpPr>
        <p:spPr>
          <a:xfrm>
            <a:off x="11208817" y="6377424"/>
            <a:ext cx="683339" cy="365125"/>
          </a:xfrm>
        </p:spPr>
        <p:txBody>
          <a:bodyPr/>
          <a:lstStyle/>
          <a:p>
            <a:fld id="{6AD2767E-814F-4FE1-9CD5-37C92B9819D1}" type="slidenum">
              <a:rPr kumimoji="1" lang="ja-JP" altLang="en-US" sz="1200" smtClean="0">
                <a:solidFill>
                  <a:schemeClr val="tx1"/>
                </a:solidFill>
              </a:rPr>
              <a:t>3</a:t>
            </a:fld>
            <a:endParaRPr kumimoji="1" lang="ja-JP" altLang="en-US" sz="1200" dirty="0">
              <a:solidFill>
                <a:schemeClr val="tx1"/>
              </a:solidFill>
            </a:endParaRPr>
          </a:p>
        </p:txBody>
      </p:sp>
    </p:spTree>
    <p:extLst>
      <p:ext uri="{BB962C8B-B14F-4D97-AF65-F5344CB8AC3E}">
        <p14:creationId xmlns:p14="http://schemas.microsoft.com/office/powerpoint/2010/main" val="3044590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B597EA-54A5-4357-BF19-53D804E813C3}"/>
              </a:ext>
            </a:extLst>
          </p:cNvPr>
          <p:cNvSpPr>
            <a:spLocks noGrp="1"/>
          </p:cNvSpPr>
          <p:nvPr>
            <p:ph type="title"/>
          </p:nvPr>
        </p:nvSpPr>
        <p:spPr>
          <a:xfrm>
            <a:off x="677334" y="609600"/>
            <a:ext cx="8596668" cy="936567"/>
          </a:xfrm>
        </p:spPr>
        <p:txBody>
          <a:bodyPr/>
          <a:lstStyle/>
          <a:p>
            <a:r>
              <a:rPr lang="ja-JP" altLang="en-US" dirty="0">
                <a:solidFill>
                  <a:schemeClr val="accent2"/>
                </a:solidFill>
              </a:rPr>
              <a:t>守口市の課題として</a:t>
            </a:r>
          </a:p>
        </p:txBody>
      </p:sp>
      <p:sp>
        <p:nvSpPr>
          <p:cNvPr id="3" name="コンテンツ プレースホルダー 2">
            <a:extLst>
              <a:ext uri="{FF2B5EF4-FFF2-40B4-BE49-F238E27FC236}">
                <a16:creationId xmlns:a16="http://schemas.microsoft.com/office/drawing/2014/main" id="{A74A3D0A-FDE1-46CC-9FAE-50085D5D0BB7}"/>
              </a:ext>
            </a:extLst>
          </p:cNvPr>
          <p:cNvSpPr>
            <a:spLocks noGrp="1"/>
          </p:cNvSpPr>
          <p:nvPr>
            <p:ph idx="1"/>
          </p:nvPr>
        </p:nvSpPr>
        <p:spPr>
          <a:xfrm>
            <a:off x="677334" y="1443643"/>
            <a:ext cx="8596668" cy="4821382"/>
          </a:xfrm>
        </p:spPr>
        <p:txBody>
          <a:bodyPr>
            <a:normAutofit fontScale="92500" lnSpcReduction="10000"/>
          </a:bodyPr>
          <a:lstStyle/>
          <a:p>
            <a:pPr marL="0" indent="0">
              <a:buNone/>
            </a:pPr>
            <a:r>
              <a:rPr lang="ja-JP" altLang="en-US" sz="2600" dirty="0">
                <a:solidFill>
                  <a:schemeClr val="tx1"/>
                </a:solidFill>
              </a:rPr>
              <a:t>市の直接対応とすることから</a:t>
            </a:r>
            <a:endParaRPr lang="en-US" altLang="ja-JP" sz="2600" dirty="0">
              <a:solidFill>
                <a:schemeClr val="tx1"/>
              </a:solidFill>
            </a:endParaRPr>
          </a:p>
          <a:p>
            <a:pPr marL="0" indent="0">
              <a:buNone/>
            </a:pPr>
            <a:r>
              <a:rPr lang="ja-JP" altLang="en-US" sz="2600" dirty="0">
                <a:solidFill>
                  <a:schemeClr val="tx1"/>
                </a:solidFill>
              </a:rPr>
              <a:t>・虐待対応への客観的な意見がない中での、対応の妥当性、</a:t>
            </a:r>
            <a:endParaRPr lang="en-US" altLang="ja-JP" sz="2600" dirty="0">
              <a:solidFill>
                <a:schemeClr val="tx1"/>
              </a:solidFill>
            </a:endParaRPr>
          </a:p>
          <a:p>
            <a:pPr marL="0" indent="0">
              <a:buNone/>
            </a:pPr>
            <a:r>
              <a:rPr lang="ja-JP" altLang="en-US" sz="2600" dirty="0">
                <a:solidFill>
                  <a:schemeClr val="tx1"/>
                </a:solidFill>
              </a:rPr>
              <a:t>　虐待の終結を決定する上でのリスク確認等の妥当性</a:t>
            </a:r>
            <a:endParaRPr lang="en-US" altLang="ja-JP" sz="2600" dirty="0">
              <a:solidFill>
                <a:schemeClr val="tx1"/>
              </a:solidFill>
            </a:endParaRPr>
          </a:p>
          <a:p>
            <a:pPr marL="0" indent="0">
              <a:buNone/>
            </a:pPr>
            <a:r>
              <a:rPr lang="ja-JP" altLang="en-US" sz="2600" dirty="0">
                <a:solidFill>
                  <a:schemeClr val="tx1"/>
                </a:solidFill>
              </a:rPr>
              <a:t>・地域での虐待のあった施設や世帯など、基幹、委託相談</a:t>
            </a:r>
            <a:endParaRPr lang="en-US" altLang="ja-JP" sz="2600" dirty="0">
              <a:solidFill>
                <a:schemeClr val="tx1"/>
              </a:solidFill>
            </a:endParaRPr>
          </a:p>
          <a:p>
            <a:pPr marL="0" indent="0">
              <a:buNone/>
            </a:pPr>
            <a:r>
              <a:rPr lang="ja-JP" altLang="en-US" sz="2600" dirty="0">
                <a:solidFill>
                  <a:schemeClr val="tx1"/>
                </a:solidFill>
              </a:rPr>
              <a:t>　支援事業所などの全体を通じた情報連携などの課題</a:t>
            </a:r>
            <a:endParaRPr lang="en-US" altLang="ja-JP" sz="2600" dirty="0">
              <a:solidFill>
                <a:schemeClr val="tx1"/>
              </a:solidFill>
            </a:endParaRPr>
          </a:p>
          <a:p>
            <a:pPr marL="0" indent="0">
              <a:buNone/>
            </a:pPr>
            <a:r>
              <a:rPr lang="ja-JP" altLang="en-US" sz="2600" dirty="0">
                <a:solidFill>
                  <a:schemeClr val="tx1"/>
                </a:solidFill>
              </a:rPr>
              <a:t>・第三者による市の虐待対応の評価</a:t>
            </a:r>
            <a:endParaRPr lang="en-US" altLang="ja-JP" sz="2600" dirty="0">
              <a:solidFill>
                <a:schemeClr val="tx1"/>
              </a:solidFill>
            </a:endParaRPr>
          </a:p>
          <a:p>
            <a:pPr marL="0" indent="0">
              <a:buNone/>
            </a:pPr>
            <a:endParaRPr kumimoji="1" lang="en-US" altLang="ja-JP" sz="2600" dirty="0"/>
          </a:p>
          <a:p>
            <a:pPr marL="0" indent="0">
              <a:buNone/>
            </a:pPr>
            <a:r>
              <a:rPr lang="ja-JP" altLang="en-US" sz="2600" dirty="0">
                <a:solidFill>
                  <a:schemeClr val="tx1"/>
                </a:solidFill>
              </a:rPr>
              <a:t>→これらの課題に対応するため、第三者含めた虐待レビュー</a:t>
            </a:r>
            <a:endParaRPr lang="en-US" altLang="ja-JP" sz="2600" dirty="0">
              <a:solidFill>
                <a:schemeClr val="tx1"/>
              </a:solidFill>
            </a:endParaRPr>
          </a:p>
          <a:p>
            <a:pPr marL="0" indent="0">
              <a:buNone/>
            </a:pPr>
            <a:r>
              <a:rPr lang="ja-JP" altLang="en-US" sz="2600" dirty="0">
                <a:solidFill>
                  <a:schemeClr val="tx1"/>
                </a:solidFill>
              </a:rPr>
              <a:t>　会議を設置することを自立支援協議会に提案し、了承。</a:t>
            </a:r>
            <a:endParaRPr lang="en-US" altLang="ja-JP" sz="2600" dirty="0">
              <a:solidFill>
                <a:schemeClr val="tx1"/>
              </a:solidFill>
            </a:endParaRPr>
          </a:p>
          <a:p>
            <a:pPr marL="0" indent="0">
              <a:buNone/>
            </a:pPr>
            <a:r>
              <a:rPr lang="ja-JP" altLang="en-US" sz="2600" dirty="0">
                <a:solidFill>
                  <a:schemeClr val="tx1"/>
                </a:solidFill>
              </a:rPr>
              <a:t>　令和５年度から虐待レビュー会議を行う。</a:t>
            </a:r>
            <a:endParaRPr lang="en-US" altLang="ja-JP" sz="2600" dirty="0">
              <a:solidFill>
                <a:schemeClr val="tx1"/>
              </a:solidFill>
            </a:endParaRPr>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D602D582-AFE2-40C3-B453-82C0C5F2A641}"/>
              </a:ext>
            </a:extLst>
          </p:cNvPr>
          <p:cNvSpPr>
            <a:spLocks noGrp="1"/>
          </p:cNvSpPr>
          <p:nvPr>
            <p:ph type="sldNum" sz="quarter" idx="12"/>
          </p:nvPr>
        </p:nvSpPr>
        <p:spPr>
          <a:xfrm>
            <a:off x="11052509" y="6385239"/>
            <a:ext cx="683339" cy="365125"/>
          </a:xfrm>
        </p:spPr>
        <p:txBody>
          <a:bodyPr/>
          <a:lstStyle/>
          <a:p>
            <a:fld id="{6AD2767E-814F-4FE1-9CD5-37C92B9819D1}" type="slidenum">
              <a:rPr kumimoji="1" lang="ja-JP" altLang="en-US" sz="1200" smtClean="0">
                <a:solidFill>
                  <a:schemeClr val="tx1"/>
                </a:solidFill>
              </a:rPr>
              <a:t>4</a:t>
            </a:fld>
            <a:endParaRPr kumimoji="1" lang="ja-JP" altLang="en-US" sz="1200" dirty="0">
              <a:solidFill>
                <a:schemeClr val="tx1"/>
              </a:solidFill>
            </a:endParaRPr>
          </a:p>
        </p:txBody>
      </p:sp>
    </p:spTree>
    <p:extLst>
      <p:ext uri="{BB962C8B-B14F-4D97-AF65-F5344CB8AC3E}">
        <p14:creationId xmlns:p14="http://schemas.microsoft.com/office/powerpoint/2010/main" val="1855459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B597EA-54A5-4357-BF19-53D804E813C3}"/>
              </a:ext>
            </a:extLst>
          </p:cNvPr>
          <p:cNvSpPr>
            <a:spLocks noGrp="1"/>
          </p:cNvSpPr>
          <p:nvPr>
            <p:ph type="title"/>
          </p:nvPr>
        </p:nvSpPr>
        <p:spPr>
          <a:xfrm>
            <a:off x="677334" y="609600"/>
            <a:ext cx="8596668" cy="936567"/>
          </a:xfrm>
        </p:spPr>
        <p:txBody>
          <a:bodyPr/>
          <a:lstStyle/>
          <a:p>
            <a:r>
              <a:rPr lang="ja-JP" altLang="en-US" dirty="0">
                <a:solidFill>
                  <a:schemeClr val="accent2"/>
                </a:solidFill>
              </a:rPr>
              <a:t>守口市の虐待レビュー会議のメンバー</a:t>
            </a:r>
          </a:p>
        </p:txBody>
      </p:sp>
      <p:sp>
        <p:nvSpPr>
          <p:cNvPr id="3" name="コンテンツ プレースホルダー 2">
            <a:extLst>
              <a:ext uri="{FF2B5EF4-FFF2-40B4-BE49-F238E27FC236}">
                <a16:creationId xmlns:a16="http://schemas.microsoft.com/office/drawing/2014/main" id="{A74A3D0A-FDE1-46CC-9FAE-50085D5D0BB7}"/>
              </a:ext>
            </a:extLst>
          </p:cNvPr>
          <p:cNvSpPr>
            <a:spLocks noGrp="1"/>
          </p:cNvSpPr>
          <p:nvPr>
            <p:ph idx="1"/>
          </p:nvPr>
        </p:nvSpPr>
        <p:spPr/>
        <p:txBody>
          <a:bodyPr>
            <a:normAutofit lnSpcReduction="10000"/>
          </a:bodyPr>
          <a:lstStyle/>
          <a:p>
            <a:pPr marL="0" indent="0">
              <a:buNone/>
            </a:pPr>
            <a:r>
              <a:rPr lang="ja-JP" altLang="en-US" sz="2400" dirty="0">
                <a:solidFill>
                  <a:schemeClr val="tx1"/>
                </a:solidFill>
              </a:rPr>
              <a:t>・学術経験者（大学教授）　</a:t>
            </a:r>
            <a:r>
              <a:rPr lang="en-US" altLang="ja-JP" sz="2400" dirty="0">
                <a:solidFill>
                  <a:schemeClr val="tx1"/>
                </a:solidFill>
              </a:rPr>
              <a:t>1</a:t>
            </a:r>
            <a:r>
              <a:rPr lang="ja-JP" altLang="en-US" sz="2400" dirty="0">
                <a:solidFill>
                  <a:schemeClr val="tx1"/>
                </a:solidFill>
              </a:rPr>
              <a:t>名</a:t>
            </a:r>
            <a:endParaRPr lang="en-US" altLang="ja-JP" sz="2400" dirty="0">
              <a:solidFill>
                <a:schemeClr val="tx1"/>
              </a:solidFill>
            </a:endParaRPr>
          </a:p>
          <a:p>
            <a:pPr marL="0" indent="0">
              <a:buNone/>
            </a:pPr>
            <a:r>
              <a:rPr lang="ja-JP" altLang="en-US" sz="2400" dirty="0">
                <a:solidFill>
                  <a:schemeClr val="tx1"/>
                </a:solidFill>
              </a:rPr>
              <a:t>・基幹相談支援センター職員　</a:t>
            </a:r>
            <a:r>
              <a:rPr lang="en-US" altLang="ja-JP" sz="2400" dirty="0">
                <a:solidFill>
                  <a:schemeClr val="tx1"/>
                </a:solidFill>
              </a:rPr>
              <a:t>2</a:t>
            </a:r>
            <a:r>
              <a:rPr lang="ja-JP" altLang="en-US" sz="2400" dirty="0">
                <a:solidFill>
                  <a:schemeClr val="tx1"/>
                </a:solidFill>
              </a:rPr>
              <a:t>名（</a:t>
            </a:r>
            <a:r>
              <a:rPr lang="en-US" altLang="ja-JP" sz="2400" dirty="0">
                <a:solidFill>
                  <a:schemeClr val="tx1"/>
                </a:solidFill>
              </a:rPr>
              <a:t>1</a:t>
            </a:r>
            <a:r>
              <a:rPr lang="ja-JP" altLang="en-US" sz="2400" dirty="0">
                <a:solidFill>
                  <a:schemeClr val="tx1"/>
                </a:solidFill>
              </a:rPr>
              <a:t>事業所）</a:t>
            </a:r>
            <a:endParaRPr lang="en-US" altLang="ja-JP" sz="2400" dirty="0">
              <a:solidFill>
                <a:schemeClr val="tx1"/>
              </a:solidFill>
            </a:endParaRPr>
          </a:p>
          <a:p>
            <a:pPr marL="0" indent="0">
              <a:buNone/>
            </a:pPr>
            <a:r>
              <a:rPr lang="ja-JP" altLang="en-US" sz="2400" dirty="0">
                <a:solidFill>
                  <a:schemeClr val="tx1"/>
                </a:solidFill>
              </a:rPr>
              <a:t>・委託相談支援事業所　</a:t>
            </a:r>
            <a:r>
              <a:rPr lang="en-US" altLang="ja-JP" sz="2400" dirty="0">
                <a:solidFill>
                  <a:schemeClr val="tx1"/>
                </a:solidFill>
              </a:rPr>
              <a:t>3</a:t>
            </a:r>
            <a:r>
              <a:rPr lang="ja-JP" altLang="en-US" sz="2400" dirty="0">
                <a:solidFill>
                  <a:schemeClr val="tx1"/>
                </a:solidFill>
              </a:rPr>
              <a:t>名（</a:t>
            </a:r>
            <a:r>
              <a:rPr lang="en-US" altLang="ja-JP" sz="2400" dirty="0">
                <a:solidFill>
                  <a:schemeClr val="tx1"/>
                </a:solidFill>
              </a:rPr>
              <a:t>3</a:t>
            </a:r>
            <a:r>
              <a:rPr lang="ja-JP" altLang="en-US" sz="2400" dirty="0">
                <a:solidFill>
                  <a:schemeClr val="tx1"/>
                </a:solidFill>
              </a:rPr>
              <a:t>事業所）</a:t>
            </a:r>
            <a:endParaRPr lang="en-US" altLang="ja-JP" sz="2400" dirty="0">
              <a:solidFill>
                <a:schemeClr val="tx1"/>
              </a:solidFill>
            </a:endParaRPr>
          </a:p>
          <a:p>
            <a:pPr marL="0" indent="0">
              <a:buNone/>
            </a:pPr>
            <a:r>
              <a:rPr lang="ja-JP" altLang="en-US" sz="2400" dirty="0">
                <a:solidFill>
                  <a:schemeClr val="tx1"/>
                </a:solidFill>
              </a:rPr>
              <a:t>・市職員</a:t>
            </a:r>
            <a:endParaRPr lang="en-US" altLang="ja-JP" sz="2400" dirty="0">
              <a:solidFill>
                <a:schemeClr val="tx1"/>
              </a:solidFill>
            </a:endParaRPr>
          </a:p>
          <a:p>
            <a:pPr marL="0" indent="0">
              <a:buNone/>
            </a:pPr>
            <a:r>
              <a:rPr lang="ja-JP" altLang="en-US" sz="2400" dirty="0">
                <a:solidFill>
                  <a:schemeClr val="tx1"/>
                </a:solidFill>
              </a:rPr>
              <a:t>　　法制文書課参事（弁護士資格あり）</a:t>
            </a:r>
            <a:endParaRPr lang="en-US" altLang="ja-JP" sz="2400" dirty="0">
              <a:solidFill>
                <a:schemeClr val="tx1"/>
              </a:solidFill>
            </a:endParaRPr>
          </a:p>
          <a:p>
            <a:pPr marL="0" indent="0">
              <a:buNone/>
            </a:pPr>
            <a:r>
              <a:rPr lang="ja-JP" altLang="en-US" sz="2400" dirty="0">
                <a:solidFill>
                  <a:schemeClr val="tx1"/>
                </a:solidFill>
              </a:rPr>
              <a:t>　　健康福祉部次長兼障がい福祉課長</a:t>
            </a:r>
            <a:endParaRPr lang="en-US" altLang="ja-JP" sz="2400" dirty="0">
              <a:solidFill>
                <a:schemeClr val="tx1"/>
              </a:solidFill>
            </a:endParaRPr>
          </a:p>
          <a:p>
            <a:pPr marL="0" indent="0">
              <a:buNone/>
            </a:pPr>
            <a:r>
              <a:rPr lang="ja-JP" altLang="en-US" sz="2400" dirty="0">
                <a:solidFill>
                  <a:schemeClr val="tx1"/>
                </a:solidFill>
              </a:rPr>
              <a:t>　　課長代理、支援担当主任２名、虐待担当ＣＷ</a:t>
            </a:r>
            <a:endParaRPr lang="en-US" altLang="ja-JP" sz="2400" dirty="0">
              <a:solidFill>
                <a:schemeClr val="tx1"/>
              </a:solidFill>
            </a:endParaRPr>
          </a:p>
          <a:p>
            <a:pPr marL="0" indent="0">
              <a:buNone/>
            </a:pPr>
            <a:r>
              <a:rPr lang="ja-JP" altLang="en-US" sz="2400" dirty="0">
                <a:solidFill>
                  <a:schemeClr val="tx1"/>
                </a:solidFill>
              </a:rPr>
              <a:t>　　</a:t>
            </a:r>
            <a:endParaRPr lang="en-US" altLang="ja-JP" sz="2400" dirty="0">
              <a:solidFill>
                <a:schemeClr val="tx1"/>
              </a:solidFill>
            </a:endParaRPr>
          </a:p>
          <a:p>
            <a:endParaRPr kumimoji="1" lang="ja-JP" altLang="en-US" dirty="0"/>
          </a:p>
        </p:txBody>
      </p:sp>
      <p:sp>
        <p:nvSpPr>
          <p:cNvPr id="4" name="スライド番号プレースホルダー 3">
            <a:extLst>
              <a:ext uri="{FF2B5EF4-FFF2-40B4-BE49-F238E27FC236}">
                <a16:creationId xmlns:a16="http://schemas.microsoft.com/office/drawing/2014/main" id="{80C6CC7D-D723-4B0E-BFC3-232EA6102033}"/>
              </a:ext>
            </a:extLst>
          </p:cNvPr>
          <p:cNvSpPr>
            <a:spLocks noGrp="1"/>
          </p:cNvSpPr>
          <p:nvPr>
            <p:ph type="sldNum" sz="quarter" idx="12"/>
          </p:nvPr>
        </p:nvSpPr>
        <p:spPr>
          <a:xfrm>
            <a:off x="11247894" y="6314901"/>
            <a:ext cx="683339" cy="365125"/>
          </a:xfrm>
        </p:spPr>
        <p:txBody>
          <a:bodyPr/>
          <a:lstStyle/>
          <a:p>
            <a:fld id="{6AD2767E-814F-4FE1-9CD5-37C92B9819D1}" type="slidenum">
              <a:rPr kumimoji="1" lang="ja-JP" altLang="en-US" sz="1200" smtClean="0">
                <a:solidFill>
                  <a:schemeClr val="tx1"/>
                </a:solidFill>
              </a:rPr>
              <a:t>5</a:t>
            </a:fld>
            <a:endParaRPr kumimoji="1" lang="ja-JP" altLang="en-US" sz="1200" dirty="0">
              <a:solidFill>
                <a:schemeClr val="tx1"/>
              </a:solidFill>
            </a:endParaRPr>
          </a:p>
        </p:txBody>
      </p:sp>
    </p:spTree>
    <p:extLst>
      <p:ext uri="{BB962C8B-B14F-4D97-AF65-F5344CB8AC3E}">
        <p14:creationId xmlns:p14="http://schemas.microsoft.com/office/powerpoint/2010/main" val="2049819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B597EA-54A5-4357-BF19-53D804E813C3}"/>
              </a:ext>
            </a:extLst>
          </p:cNvPr>
          <p:cNvSpPr>
            <a:spLocks noGrp="1"/>
          </p:cNvSpPr>
          <p:nvPr>
            <p:ph type="title"/>
          </p:nvPr>
        </p:nvSpPr>
        <p:spPr>
          <a:xfrm>
            <a:off x="677334" y="609600"/>
            <a:ext cx="8596668" cy="936567"/>
          </a:xfrm>
        </p:spPr>
        <p:txBody>
          <a:bodyPr/>
          <a:lstStyle/>
          <a:p>
            <a:r>
              <a:rPr lang="ja-JP" altLang="en-US" dirty="0">
                <a:solidFill>
                  <a:schemeClr val="accent2"/>
                </a:solidFill>
              </a:rPr>
              <a:t>会議の内容</a:t>
            </a:r>
          </a:p>
        </p:txBody>
      </p:sp>
      <p:sp>
        <p:nvSpPr>
          <p:cNvPr id="3" name="コンテンツ プレースホルダー 2">
            <a:extLst>
              <a:ext uri="{FF2B5EF4-FFF2-40B4-BE49-F238E27FC236}">
                <a16:creationId xmlns:a16="http://schemas.microsoft.com/office/drawing/2014/main" id="{A74A3D0A-FDE1-46CC-9FAE-50085D5D0BB7}"/>
              </a:ext>
            </a:extLst>
          </p:cNvPr>
          <p:cNvSpPr>
            <a:spLocks noGrp="1"/>
          </p:cNvSpPr>
          <p:nvPr>
            <p:ph idx="1"/>
          </p:nvPr>
        </p:nvSpPr>
        <p:spPr>
          <a:xfrm>
            <a:off x="677334" y="2160589"/>
            <a:ext cx="8513558" cy="3880773"/>
          </a:xfrm>
        </p:spPr>
        <p:txBody>
          <a:bodyPr>
            <a:normAutofit fontScale="92500" lnSpcReduction="10000"/>
          </a:bodyPr>
          <a:lstStyle/>
          <a:p>
            <a:pPr marL="0" indent="0">
              <a:buNone/>
            </a:pPr>
            <a:r>
              <a:rPr lang="ja-JP" altLang="en-US" sz="2800" dirty="0">
                <a:solidFill>
                  <a:schemeClr val="tx1"/>
                </a:solidFill>
              </a:rPr>
              <a:t>・新たに障がい者虐待の通報を受理し、対応を行</a:t>
            </a:r>
            <a:endParaRPr lang="en-US" altLang="ja-JP" sz="2800" dirty="0">
              <a:solidFill>
                <a:schemeClr val="tx1"/>
              </a:solidFill>
            </a:endParaRPr>
          </a:p>
          <a:p>
            <a:pPr marL="0" indent="0">
              <a:buNone/>
            </a:pPr>
            <a:r>
              <a:rPr lang="ja-JP" altLang="en-US" sz="2800" dirty="0">
                <a:solidFill>
                  <a:schemeClr val="tx1"/>
                </a:solidFill>
              </a:rPr>
              <a:t>　</a:t>
            </a:r>
            <a:r>
              <a:rPr lang="ja-JP" altLang="en-US" sz="2800" dirty="0" err="1">
                <a:solidFill>
                  <a:schemeClr val="tx1"/>
                </a:solidFill>
              </a:rPr>
              <a:t>った</a:t>
            </a:r>
            <a:r>
              <a:rPr lang="ja-JP" altLang="en-US" sz="2800" dirty="0">
                <a:solidFill>
                  <a:schemeClr val="tx1"/>
                </a:solidFill>
              </a:rPr>
              <a:t>又は行っているケースについて、個別に説</a:t>
            </a:r>
            <a:endParaRPr lang="en-US" altLang="ja-JP" sz="2800" dirty="0">
              <a:solidFill>
                <a:schemeClr val="tx1"/>
              </a:solidFill>
            </a:endParaRPr>
          </a:p>
          <a:p>
            <a:pPr marL="0" indent="0">
              <a:buNone/>
            </a:pPr>
            <a:r>
              <a:rPr lang="ja-JP" altLang="en-US" sz="2800" dirty="0">
                <a:solidFill>
                  <a:schemeClr val="tx1"/>
                </a:solidFill>
              </a:rPr>
              <a:t>　</a:t>
            </a:r>
            <a:r>
              <a:rPr lang="ja-JP" altLang="en-US" sz="2800" dirty="0" err="1">
                <a:solidFill>
                  <a:schemeClr val="tx1"/>
                </a:solidFill>
              </a:rPr>
              <a:t>明し</a:t>
            </a:r>
            <a:r>
              <a:rPr lang="ja-JP" altLang="en-US" sz="2800" dirty="0">
                <a:solidFill>
                  <a:schemeClr val="tx1"/>
                </a:solidFill>
              </a:rPr>
              <a:t>、対応に問題がないか評価をいただく。</a:t>
            </a:r>
            <a:endParaRPr lang="en-US" altLang="ja-JP" sz="2800" dirty="0">
              <a:solidFill>
                <a:schemeClr val="tx1"/>
              </a:solidFill>
            </a:endParaRPr>
          </a:p>
          <a:p>
            <a:pPr marL="0" indent="0">
              <a:buNone/>
            </a:pPr>
            <a:r>
              <a:rPr lang="ja-JP" altLang="en-US" sz="2800" dirty="0">
                <a:solidFill>
                  <a:schemeClr val="tx1"/>
                </a:solidFill>
              </a:rPr>
              <a:t>（別紙、個票）</a:t>
            </a:r>
            <a:endParaRPr lang="en-US" altLang="ja-JP" sz="2800" dirty="0">
              <a:solidFill>
                <a:schemeClr val="tx1"/>
              </a:solidFill>
            </a:endParaRPr>
          </a:p>
          <a:p>
            <a:pPr marL="0" indent="0">
              <a:buNone/>
            </a:pPr>
            <a:endParaRPr lang="en-US" altLang="ja-JP" sz="2800" dirty="0">
              <a:solidFill>
                <a:schemeClr val="tx1"/>
              </a:solidFill>
            </a:endParaRPr>
          </a:p>
          <a:p>
            <a:pPr marL="0" indent="0">
              <a:buNone/>
            </a:pPr>
            <a:r>
              <a:rPr lang="ja-JP" altLang="en-US" sz="2800" dirty="0">
                <a:solidFill>
                  <a:schemeClr val="tx1"/>
                </a:solidFill>
              </a:rPr>
              <a:t>・虐待の終結に至っていないケースについて、その</a:t>
            </a:r>
            <a:endParaRPr lang="en-US" altLang="ja-JP" sz="2800" dirty="0">
              <a:solidFill>
                <a:schemeClr val="tx1"/>
              </a:solidFill>
            </a:endParaRPr>
          </a:p>
          <a:p>
            <a:pPr marL="0" indent="0">
              <a:buNone/>
            </a:pPr>
            <a:r>
              <a:rPr lang="ja-JP" altLang="en-US" sz="2800" dirty="0">
                <a:solidFill>
                  <a:schemeClr val="tx1"/>
                </a:solidFill>
              </a:rPr>
              <a:t>　後の進捗状況について、市の対応について評価を</a:t>
            </a:r>
            <a:endParaRPr lang="en-US" altLang="ja-JP" sz="2800" dirty="0">
              <a:solidFill>
                <a:schemeClr val="tx1"/>
              </a:solidFill>
            </a:endParaRPr>
          </a:p>
          <a:p>
            <a:pPr marL="0" indent="0">
              <a:buNone/>
            </a:pPr>
            <a:r>
              <a:rPr lang="ja-JP" altLang="en-US" sz="2800" dirty="0">
                <a:solidFill>
                  <a:schemeClr val="tx1"/>
                </a:solidFill>
              </a:rPr>
              <a:t>　いただく。（別紙、管理台帳）</a:t>
            </a:r>
            <a:endParaRPr lang="en-US" altLang="ja-JP" sz="2800" dirty="0">
              <a:solidFill>
                <a:schemeClr val="tx1"/>
              </a:solidFill>
            </a:endParaRPr>
          </a:p>
          <a:p>
            <a:pPr marL="0" indent="0">
              <a:buNone/>
            </a:pPr>
            <a:endParaRPr lang="en-US" altLang="ja-JP" sz="2800" dirty="0">
              <a:solidFill>
                <a:schemeClr val="tx1"/>
              </a:solidFill>
            </a:endParaRPr>
          </a:p>
          <a:p>
            <a:endParaRPr kumimoji="1" lang="ja-JP" altLang="en-US" sz="2800" dirty="0"/>
          </a:p>
        </p:txBody>
      </p:sp>
      <p:sp>
        <p:nvSpPr>
          <p:cNvPr id="4" name="スライド番号プレースホルダー 3">
            <a:extLst>
              <a:ext uri="{FF2B5EF4-FFF2-40B4-BE49-F238E27FC236}">
                <a16:creationId xmlns:a16="http://schemas.microsoft.com/office/drawing/2014/main" id="{E57D397D-85BB-4A80-B1B0-09CEE108B14F}"/>
              </a:ext>
            </a:extLst>
          </p:cNvPr>
          <p:cNvSpPr>
            <a:spLocks noGrp="1"/>
          </p:cNvSpPr>
          <p:nvPr>
            <p:ph type="sldNum" sz="quarter" idx="12"/>
          </p:nvPr>
        </p:nvSpPr>
        <p:spPr>
          <a:xfrm>
            <a:off x="11161925" y="6314900"/>
            <a:ext cx="683339" cy="365125"/>
          </a:xfrm>
        </p:spPr>
        <p:txBody>
          <a:bodyPr/>
          <a:lstStyle/>
          <a:p>
            <a:fld id="{6AD2767E-814F-4FE1-9CD5-37C92B9819D1}" type="slidenum">
              <a:rPr kumimoji="1" lang="ja-JP" altLang="en-US" sz="1200" smtClean="0">
                <a:solidFill>
                  <a:schemeClr val="tx1"/>
                </a:solidFill>
              </a:rPr>
              <a:t>6</a:t>
            </a:fld>
            <a:endParaRPr kumimoji="1" lang="ja-JP" altLang="en-US" sz="1200" dirty="0">
              <a:solidFill>
                <a:schemeClr val="tx1"/>
              </a:solidFill>
            </a:endParaRPr>
          </a:p>
        </p:txBody>
      </p:sp>
    </p:spTree>
    <p:extLst>
      <p:ext uri="{BB962C8B-B14F-4D97-AF65-F5344CB8AC3E}">
        <p14:creationId xmlns:p14="http://schemas.microsoft.com/office/powerpoint/2010/main" val="1117333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66840" y="511350"/>
            <a:ext cx="9869714" cy="6698343"/>
          </a:xfrm>
        </p:spPr>
        <p:txBody>
          <a:bodyPr>
            <a:normAutofit/>
          </a:bodyPr>
          <a:lstStyle/>
          <a:p>
            <a:pPr marL="0" indent="0">
              <a:buNone/>
            </a:pPr>
            <a:r>
              <a:rPr lang="ja-JP" altLang="en-US" sz="3200" dirty="0"/>
              <a:t>会議で意見をいただいたこと</a:t>
            </a:r>
            <a:endParaRPr lang="en-US" altLang="ja-JP" sz="3200" dirty="0"/>
          </a:p>
          <a:p>
            <a:pPr marL="0" indent="0">
              <a:buNone/>
            </a:pPr>
            <a:endParaRPr lang="en-US" altLang="ja-JP" sz="700" dirty="0"/>
          </a:p>
          <a:p>
            <a:pPr marL="0" indent="0">
              <a:buNone/>
            </a:pPr>
            <a:r>
              <a:rPr lang="ja-JP" altLang="en-US" sz="2000" dirty="0"/>
              <a:t>・</a:t>
            </a:r>
            <a:r>
              <a:rPr kumimoji="1" lang="ja-JP" altLang="en-US" sz="2000" dirty="0"/>
              <a:t>虐待の認定についての意見（市での虐待認定の判断について）</a:t>
            </a:r>
            <a:endParaRPr kumimoji="1" lang="en-US" altLang="ja-JP" sz="2000" dirty="0"/>
          </a:p>
          <a:p>
            <a:pPr marL="0" indent="0">
              <a:buNone/>
            </a:pPr>
            <a:r>
              <a:rPr lang="ja-JP" altLang="en-US" sz="2000" dirty="0"/>
              <a:t>→養護者自身が体調不調になった際、子が不安になり、養護者が子を平手うち</a:t>
            </a:r>
            <a:r>
              <a:rPr kumimoji="1" lang="ja-JP" altLang="en-US" sz="2000" dirty="0"/>
              <a:t>をしたという事案。当初、市は母と子のこれまでの良好な関係を踏まえて、一時的な感情であると判断し、虐待無しと判断をした。</a:t>
            </a:r>
            <a:endParaRPr lang="en-US" altLang="ja-JP" sz="2000" dirty="0"/>
          </a:p>
          <a:p>
            <a:pPr marL="0" indent="0">
              <a:buNone/>
            </a:pPr>
            <a:r>
              <a:rPr lang="ja-JP" altLang="en-US" sz="2000" dirty="0"/>
              <a:t>　レビュー会議では、叩いた事実があったので、虐待は有りとし、当該家庭に対し、支援介入を検討すべきでないかという意見があった。</a:t>
            </a:r>
            <a:endParaRPr lang="en-US" altLang="ja-JP" sz="2000" dirty="0"/>
          </a:p>
          <a:p>
            <a:pPr marL="0" indent="0">
              <a:buNone/>
            </a:pPr>
            <a:endParaRPr lang="en-US" altLang="ja-JP" sz="2000" dirty="0"/>
          </a:p>
          <a:p>
            <a:pPr marL="0" indent="0">
              <a:buNone/>
            </a:pPr>
            <a:r>
              <a:rPr lang="ja-JP" altLang="en-US" sz="2000" dirty="0"/>
              <a:t>・特に、初回については、虐待認定から事実確認までの期間が適切だったかなどの意見、経済的な虐待についての判断、提出資料についてなど、様々な意見があった。</a:t>
            </a:r>
            <a:endParaRPr lang="en-US" altLang="ja-JP" sz="2000" dirty="0"/>
          </a:p>
          <a:p>
            <a:pPr marL="0" indent="0">
              <a:buNone/>
            </a:pPr>
            <a:endParaRPr lang="en-US" altLang="ja-JP" sz="2000" dirty="0"/>
          </a:p>
          <a:p>
            <a:pPr marL="0" indent="0">
              <a:buNone/>
            </a:pPr>
            <a:r>
              <a:rPr lang="ja-JP" altLang="en-US" sz="2000" dirty="0"/>
              <a:t>・どんな些細な内容であっても、会議にあげているので、市として虐待通報の受け止めが機能しているとの評価もあった。</a:t>
            </a:r>
            <a:endParaRPr lang="en-US" altLang="ja-JP" sz="2000" dirty="0"/>
          </a:p>
          <a:p>
            <a:pPr marL="0" indent="0">
              <a:buNone/>
            </a:pPr>
            <a:endParaRPr kumimoji="1" lang="en-US" altLang="ja-JP" sz="2000" dirty="0"/>
          </a:p>
        </p:txBody>
      </p:sp>
      <p:sp>
        <p:nvSpPr>
          <p:cNvPr id="2" name="スライド番号プレースホルダー 1">
            <a:extLst>
              <a:ext uri="{FF2B5EF4-FFF2-40B4-BE49-F238E27FC236}">
                <a16:creationId xmlns:a16="http://schemas.microsoft.com/office/drawing/2014/main" id="{993D7CAF-8072-4B65-8F15-598708DAC5E7}"/>
              </a:ext>
            </a:extLst>
          </p:cNvPr>
          <p:cNvSpPr>
            <a:spLocks noGrp="1"/>
          </p:cNvSpPr>
          <p:nvPr>
            <p:ph type="sldNum" sz="quarter" idx="12"/>
          </p:nvPr>
        </p:nvSpPr>
        <p:spPr>
          <a:xfrm>
            <a:off x="11068140" y="6314900"/>
            <a:ext cx="683339" cy="365125"/>
          </a:xfrm>
        </p:spPr>
        <p:txBody>
          <a:bodyPr/>
          <a:lstStyle/>
          <a:p>
            <a:fld id="{6AD2767E-814F-4FE1-9CD5-37C92B9819D1}" type="slidenum">
              <a:rPr kumimoji="1" lang="ja-JP" altLang="en-US" sz="1200" smtClean="0">
                <a:solidFill>
                  <a:schemeClr val="tx1"/>
                </a:solidFill>
              </a:rPr>
              <a:t>7</a:t>
            </a:fld>
            <a:endParaRPr kumimoji="1" lang="ja-JP" altLang="en-US" sz="1200" dirty="0">
              <a:solidFill>
                <a:schemeClr val="tx1"/>
              </a:solidFill>
            </a:endParaRPr>
          </a:p>
        </p:txBody>
      </p:sp>
    </p:spTree>
    <p:extLst>
      <p:ext uri="{BB962C8B-B14F-4D97-AF65-F5344CB8AC3E}">
        <p14:creationId xmlns:p14="http://schemas.microsoft.com/office/powerpoint/2010/main" val="1027970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B597EA-54A5-4357-BF19-53D804E813C3}"/>
              </a:ext>
            </a:extLst>
          </p:cNvPr>
          <p:cNvSpPr>
            <a:spLocks noGrp="1"/>
          </p:cNvSpPr>
          <p:nvPr>
            <p:ph type="title"/>
          </p:nvPr>
        </p:nvSpPr>
        <p:spPr>
          <a:xfrm>
            <a:off x="677334" y="609600"/>
            <a:ext cx="8596668" cy="936567"/>
          </a:xfrm>
        </p:spPr>
        <p:txBody>
          <a:bodyPr/>
          <a:lstStyle/>
          <a:p>
            <a:r>
              <a:rPr lang="ja-JP" altLang="en-US" dirty="0">
                <a:solidFill>
                  <a:schemeClr val="accent2"/>
                </a:solidFill>
              </a:rPr>
              <a:t>会議の開催頻度</a:t>
            </a:r>
            <a:endParaRPr kumimoji="1" lang="ja-JP" altLang="en-US" dirty="0">
              <a:solidFill>
                <a:schemeClr val="tx1"/>
              </a:solidFill>
            </a:endParaRPr>
          </a:p>
        </p:txBody>
      </p:sp>
      <p:sp>
        <p:nvSpPr>
          <p:cNvPr id="3" name="コンテンツ プレースホルダー 2">
            <a:extLst>
              <a:ext uri="{FF2B5EF4-FFF2-40B4-BE49-F238E27FC236}">
                <a16:creationId xmlns:a16="http://schemas.microsoft.com/office/drawing/2014/main" id="{A74A3D0A-FDE1-46CC-9FAE-50085D5D0BB7}"/>
              </a:ext>
            </a:extLst>
          </p:cNvPr>
          <p:cNvSpPr>
            <a:spLocks noGrp="1"/>
          </p:cNvSpPr>
          <p:nvPr>
            <p:ph idx="1"/>
          </p:nvPr>
        </p:nvSpPr>
        <p:spPr/>
        <p:txBody>
          <a:bodyPr/>
          <a:lstStyle/>
          <a:p>
            <a:pPr marL="0" indent="0">
              <a:buNone/>
            </a:pPr>
            <a:r>
              <a:rPr lang="ja-JP" altLang="en-US" sz="3200" u="sng" dirty="0">
                <a:solidFill>
                  <a:schemeClr val="tx1"/>
                </a:solidFill>
              </a:rPr>
              <a:t>３ヶ月に１回</a:t>
            </a:r>
            <a:endParaRPr lang="en-US" altLang="ja-JP" sz="3200" u="sng" dirty="0">
              <a:solidFill>
                <a:schemeClr val="tx1"/>
              </a:solidFill>
            </a:endParaRPr>
          </a:p>
          <a:p>
            <a:pPr marL="0" indent="0">
              <a:buNone/>
            </a:pPr>
            <a:endParaRPr kumimoji="1" lang="en-US" altLang="ja-JP" sz="2400" dirty="0">
              <a:solidFill>
                <a:schemeClr val="tx1"/>
              </a:solidFill>
            </a:endParaRPr>
          </a:p>
          <a:p>
            <a:pPr marL="0" indent="0">
              <a:buNone/>
            </a:pPr>
            <a:r>
              <a:rPr lang="ja-JP" altLang="en-US" sz="2600" dirty="0">
                <a:solidFill>
                  <a:schemeClr val="tx1"/>
                </a:solidFill>
              </a:rPr>
              <a:t>→１回目のレビュー会議の開催時に、開催頻度を議論。　　　</a:t>
            </a:r>
            <a:endParaRPr lang="en-US" altLang="ja-JP" sz="2600" dirty="0">
              <a:solidFill>
                <a:schemeClr val="tx1"/>
              </a:solidFill>
            </a:endParaRPr>
          </a:p>
          <a:p>
            <a:pPr marL="0" indent="0">
              <a:buNone/>
            </a:pPr>
            <a:r>
              <a:rPr lang="ja-JP" altLang="en-US" sz="2600" dirty="0">
                <a:solidFill>
                  <a:schemeClr val="tx1"/>
                </a:solidFill>
              </a:rPr>
              <a:t>　今後も、会議を重ねる中で、開催頻度については、議論を行う予定。</a:t>
            </a:r>
            <a:endParaRPr lang="en-US" altLang="ja-JP" sz="2600" dirty="0">
              <a:solidFill>
                <a:schemeClr val="tx1"/>
              </a:solidFill>
            </a:endParaRPr>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51962696-A7B9-4A0F-8D93-19FC3ABF0645}"/>
              </a:ext>
            </a:extLst>
          </p:cNvPr>
          <p:cNvSpPr>
            <a:spLocks noGrp="1"/>
          </p:cNvSpPr>
          <p:nvPr>
            <p:ph type="sldNum" sz="quarter" idx="12"/>
          </p:nvPr>
        </p:nvSpPr>
        <p:spPr>
          <a:xfrm>
            <a:off x="11107216" y="6369609"/>
            <a:ext cx="683339" cy="365125"/>
          </a:xfrm>
        </p:spPr>
        <p:txBody>
          <a:bodyPr/>
          <a:lstStyle/>
          <a:p>
            <a:fld id="{6AD2767E-814F-4FE1-9CD5-37C92B9819D1}" type="slidenum">
              <a:rPr kumimoji="1" lang="ja-JP" altLang="en-US" sz="1200" smtClean="0">
                <a:solidFill>
                  <a:schemeClr val="tx1"/>
                </a:solidFill>
              </a:rPr>
              <a:t>8</a:t>
            </a:fld>
            <a:endParaRPr kumimoji="1" lang="ja-JP" altLang="en-US" sz="1200" dirty="0">
              <a:solidFill>
                <a:schemeClr val="tx1"/>
              </a:solidFill>
            </a:endParaRPr>
          </a:p>
        </p:txBody>
      </p:sp>
    </p:spTree>
    <p:extLst>
      <p:ext uri="{BB962C8B-B14F-4D97-AF65-F5344CB8AC3E}">
        <p14:creationId xmlns:p14="http://schemas.microsoft.com/office/powerpoint/2010/main" val="2587209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B597EA-54A5-4357-BF19-53D804E813C3}"/>
              </a:ext>
            </a:extLst>
          </p:cNvPr>
          <p:cNvSpPr>
            <a:spLocks noGrp="1"/>
          </p:cNvSpPr>
          <p:nvPr>
            <p:ph type="title"/>
          </p:nvPr>
        </p:nvSpPr>
        <p:spPr>
          <a:xfrm>
            <a:off x="677334" y="609600"/>
            <a:ext cx="8596668" cy="936567"/>
          </a:xfrm>
        </p:spPr>
        <p:txBody>
          <a:bodyPr>
            <a:normAutofit/>
          </a:bodyPr>
          <a:lstStyle/>
          <a:p>
            <a:r>
              <a:rPr lang="ja-JP" altLang="en-US" dirty="0">
                <a:solidFill>
                  <a:schemeClr val="accent2"/>
                </a:solidFill>
              </a:rPr>
              <a:t>今後の課題など（今年度開始してみて）</a:t>
            </a:r>
          </a:p>
        </p:txBody>
      </p:sp>
      <p:sp>
        <p:nvSpPr>
          <p:cNvPr id="3" name="コンテンツ プレースホルダー 2">
            <a:extLst>
              <a:ext uri="{FF2B5EF4-FFF2-40B4-BE49-F238E27FC236}">
                <a16:creationId xmlns:a16="http://schemas.microsoft.com/office/drawing/2014/main" id="{A74A3D0A-FDE1-46CC-9FAE-50085D5D0BB7}"/>
              </a:ext>
            </a:extLst>
          </p:cNvPr>
          <p:cNvSpPr>
            <a:spLocks noGrp="1"/>
          </p:cNvSpPr>
          <p:nvPr>
            <p:ph idx="1"/>
          </p:nvPr>
        </p:nvSpPr>
        <p:spPr/>
        <p:txBody>
          <a:bodyPr>
            <a:normAutofit/>
          </a:bodyPr>
          <a:lstStyle/>
          <a:p>
            <a:pPr marL="0" indent="0">
              <a:buNone/>
            </a:pPr>
            <a:r>
              <a:rPr lang="ja-JP" altLang="en-US" sz="2800" dirty="0">
                <a:solidFill>
                  <a:schemeClr val="tx1"/>
                </a:solidFill>
              </a:rPr>
              <a:t>・情報共有等のあり方</a:t>
            </a:r>
            <a:endParaRPr lang="en-US" altLang="ja-JP" sz="2800" dirty="0">
              <a:solidFill>
                <a:schemeClr val="tx1"/>
              </a:solidFill>
            </a:endParaRPr>
          </a:p>
          <a:p>
            <a:pPr marL="0" indent="0">
              <a:buNone/>
            </a:pPr>
            <a:r>
              <a:rPr lang="ja-JP" altLang="en-US" sz="2800" dirty="0">
                <a:solidFill>
                  <a:schemeClr val="tx1"/>
                </a:solidFill>
              </a:rPr>
              <a:t>　（個人情報の取扱い、資料の表記など精査）</a:t>
            </a:r>
          </a:p>
          <a:p>
            <a:pPr marL="0" indent="0">
              <a:buNone/>
            </a:pPr>
            <a:r>
              <a:rPr lang="ja-JP" altLang="en-US" sz="2800" dirty="0">
                <a:solidFill>
                  <a:schemeClr val="tx1"/>
                </a:solidFill>
              </a:rPr>
              <a:t>　　→資料作成などの事務量増加</a:t>
            </a:r>
          </a:p>
          <a:p>
            <a:pPr marL="0" indent="0">
              <a:buNone/>
            </a:pPr>
            <a:endParaRPr lang="ja-JP" altLang="en-US" sz="2800" dirty="0">
              <a:solidFill>
                <a:schemeClr val="tx1"/>
              </a:solidFill>
            </a:endParaRPr>
          </a:p>
          <a:p>
            <a:pPr marL="0" indent="0">
              <a:buNone/>
            </a:pPr>
            <a:r>
              <a:rPr lang="ja-JP" altLang="en-US" sz="2800" dirty="0">
                <a:solidFill>
                  <a:schemeClr val="tx1"/>
                </a:solidFill>
              </a:rPr>
              <a:t>・レビュー会議のメンバーの検討</a:t>
            </a:r>
          </a:p>
          <a:p>
            <a:pPr marL="0" indent="0">
              <a:buNone/>
            </a:pPr>
            <a:r>
              <a:rPr lang="ja-JP" altLang="en-US" sz="2800" dirty="0">
                <a:solidFill>
                  <a:schemeClr val="tx1"/>
                </a:solidFill>
              </a:rPr>
              <a:t>　新たに、メンバーに加えた方がよい方はいるか</a:t>
            </a:r>
          </a:p>
          <a:p>
            <a:pPr marL="0" indent="0">
              <a:buNone/>
            </a:pPr>
            <a:r>
              <a:rPr lang="ja-JP" altLang="en-US" sz="2800" dirty="0">
                <a:solidFill>
                  <a:schemeClr val="tx1"/>
                </a:solidFill>
              </a:rPr>
              <a:t>　　→報償費など、財政的負担　</a:t>
            </a:r>
          </a:p>
          <a:p>
            <a:pPr marL="0" indent="0">
              <a:buNone/>
            </a:pPr>
            <a:endParaRPr lang="en-US" altLang="ja-JP" sz="2800" dirty="0">
              <a:solidFill>
                <a:schemeClr val="tx1"/>
              </a:solidFill>
            </a:endParaRPr>
          </a:p>
          <a:p>
            <a:endParaRPr kumimoji="1" lang="ja-JP" altLang="en-US" sz="2800" dirty="0"/>
          </a:p>
        </p:txBody>
      </p:sp>
      <p:sp>
        <p:nvSpPr>
          <p:cNvPr id="4" name="スライド番号プレースホルダー 3">
            <a:extLst>
              <a:ext uri="{FF2B5EF4-FFF2-40B4-BE49-F238E27FC236}">
                <a16:creationId xmlns:a16="http://schemas.microsoft.com/office/drawing/2014/main" id="{973517FC-D4CB-4F60-8164-A678DDC55682}"/>
              </a:ext>
            </a:extLst>
          </p:cNvPr>
          <p:cNvSpPr>
            <a:spLocks noGrp="1"/>
          </p:cNvSpPr>
          <p:nvPr>
            <p:ph type="sldNum" sz="quarter" idx="12"/>
          </p:nvPr>
        </p:nvSpPr>
        <p:spPr>
          <a:xfrm>
            <a:off x="11146294" y="6291454"/>
            <a:ext cx="683339" cy="365125"/>
          </a:xfrm>
        </p:spPr>
        <p:txBody>
          <a:bodyPr/>
          <a:lstStyle/>
          <a:p>
            <a:fld id="{6AD2767E-814F-4FE1-9CD5-37C92B9819D1}" type="slidenum">
              <a:rPr kumimoji="1" lang="ja-JP" altLang="en-US" sz="1200" smtClean="0">
                <a:solidFill>
                  <a:schemeClr val="tx1"/>
                </a:solidFill>
              </a:rPr>
              <a:t>9</a:t>
            </a:fld>
            <a:endParaRPr kumimoji="1" lang="ja-JP" altLang="en-US" sz="1200" dirty="0">
              <a:solidFill>
                <a:schemeClr val="tx1"/>
              </a:solidFill>
            </a:endParaRPr>
          </a:p>
        </p:txBody>
      </p:sp>
    </p:spTree>
    <p:extLst>
      <p:ext uri="{BB962C8B-B14F-4D97-AF65-F5344CB8AC3E}">
        <p14:creationId xmlns:p14="http://schemas.microsoft.com/office/powerpoint/2010/main" val="1211174061"/>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972</Words>
  <Application>Microsoft Office PowerPoint</Application>
  <PresentationFormat>ワイド画面</PresentationFormat>
  <Paragraphs>100</Paragraphs>
  <Slides>11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UD デジタル 教科書体 NK-R</vt:lpstr>
      <vt:lpstr>メイリオ</vt:lpstr>
      <vt:lpstr>游ゴシック</vt:lpstr>
      <vt:lpstr>Arial</vt:lpstr>
      <vt:lpstr>Calibri</vt:lpstr>
      <vt:lpstr>Trebuchet MS</vt:lpstr>
      <vt:lpstr>Wingdings 3</vt:lpstr>
      <vt:lpstr>ファセット</vt:lpstr>
      <vt:lpstr>守口市における障がい者虐待防止の取組み</vt:lpstr>
      <vt:lpstr>守口市の概要</vt:lpstr>
      <vt:lpstr>レビュー会議を行うことになった経緯</vt:lpstr>
      <vt:lpstr>守口市の課題として</vt:lpstr>
      <vt:lpstr>守口市の虐待レビュー会議のメンバー</vt:lpstr>
      <vt:lpstr>会議の内容</vt:lpstr>
      <vt:lpstr>PowerPoint プレゼンテーション</vt:lpstr>
      <vt:lpstr>会議の開催頻度</vt:lpstr>
      <vt:lpstr>今後の課題など（今年度開始してみて）</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守口市における虐待防止の取組み</dc:title>
  <dc:creator>西尾　直樹</dc:creator>
  <cp:lastModifiedBy>中筋　大輔</cp:lastModifiedBy>
  <cp:revision>14</cp:revision>
  <cp:lastPrinted>2024-02-08T10:51:55Z</cp:lastPrinted>
  <dcterms:modified xsi:type="dcterms:W3CDTF">2024-02-08T10:58:19Z</dcterms:modified>
</cp:coreProperties>
</file>