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4"/>
  </p:notesMasterIdLst>
  <p:sldIdLst>
    <p:sldId id="349" r:id="rId2"/>
    <p:sldId id="350" r:id="rId3"/>
    <p:sldId id="353" r:id="rId4"/>
    <p:sldId id="354" r:id="rId5"/>
    <p:sldId id="355" r:id="rId6"/>
    <p:sldId id="365" r:id="rId7"/>
    <p:sldId id="368" r:id="rId8"/>
    <p:sldId id="359" r:id="rId9"/>
    <p:sldId id="352" r:id="rId10"/>
    <p:sldId id="367" r:id="rId11"/>
    <p:sldId id="366" r:id="rId12"/>
    <p:sldId id="360"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88A8"/>
    <a:srgbClr val="FFFF99"/>
    <a:srgbClr val="FFCCFF"/>
    <a:srgbClr val="FF33CC"/>
    <a:srgbClr val="FFFF66"/>
    <a:srgbClr val="F8FB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9" autoAdjust="0"/>
    <p:restoredTop sz="91290" autoAdjust="0"/>
  </p:normalViewPr>
  <p:slideViewPr>
    <p:cSldViewPr>
      <p:cViewPr varScale="1">
        <p:scale>
          <a:sx n="100" d="100"/>
          <a:sy n="100" d="100"/>
        </p:scale>
        <p:origin x="946" y="62"/>
      </p:cViewPr>
      <p:guideLst>
        <p:guide orient="horz" pos="2160"/>
        <p:guide pos="2880"/>
      </p:guideLst>
    </p:cSldViewPr>
  </p:slideViewPr>
  <p:outlineViewPr>
    <p:cViewPr>
      <p:scale>
        <a:sx n="33" d="100"/>
        <a:sy n="33" d="100"/>
      </p:scale>
      <p:origin x="0" y="-7908"/>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42" d="100"/>
          <a:sy n="42" d="100"/>
        </p:scale>
        <p:origin x="291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B40886-5B80-4AE2-861D-3EEAECFB5013}" type="doc">
      <dgm:prSet loTypeId="urn:microsoft.com/office/officeart/2005/8/layout/chevron1" loCatId="process" qsTypeId="urn:microsoft.com/office/officeart/2005/8/quickstyle/simple1" qsCatId="simple" csTypeId="urn:microsoft.com/office/officeart/2005/8/colors/accent1_2" csCatId="accent1" phldr="1"/>
      <dgm:spPr/>
    </dgm:pt>
    <dgm:pt modelId="{FF00AB56-4032-4CCA-928F-EB3B42A973EA}">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通報受理</a:t>
          </a:r>
        </a:p>
      </dgm:t>
    </dgm:pt>
    <dgm:pt modelId="{7C08DA84-741A-4864-A79F-2DF98690DECD}" type="parTrans" cxnId="{F3D233C1-76D1-4351-A8CA-EBE1057887FE}">
      <dgm:prSet/>
      <dgm:spPr/>
      <dgm:t>
        <a:bodyPr/>
        <a:lstStyle/>
        <a:p>
          <a:endParaRPr kumimoji="1" lang="ja-JP" altLang="en-US" sz="1600"/>
        </a:p>
      </dgm:t>
    </dgm:pt>
    <dgm:pt modelId="{C69777E1-A382-4F0C-B677-6949B22A9DC0}" type="sibTrans" cxnId="{F3D233C1-76D1-4351-A8CA-EBE1057887FE}">
      <dgm:prSet/>
      <dgm:spPr/>
      <dgm:t>
        <a:bodyPr/>
        <a:lstStyle/>
        <a:p>
          <a:endParaRPr kumimoji="1" lang="ja-JP" altLang="en-US" sz="1600"/>
        </a:p>
      </dgm:t>
    </dgm:pt>
    <dgm:pt modelId="{6FC0CA11-4D6C-4671-827B-0A431AD043A7}">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事実確認等</a:t>
          </a:r>
        </a:p>
      </dgm:t>
    </dgm:pt>
    <dgm:pt modelId="{074B203B-F290-4A76-888C-D2C7E2954891}" type="parTrans" cxnId="{EFF4DBFB-A353-497D-8796-AA4AB5E50B53}">
      <dgm:prSet/>
      <dgm:spPr/>
      <dgm:t>
        <a:bodyPr/>
        <a:lstStyle/>
        <a:p>
          <a:endParaRPr kumimoji="1" lang="ja-JP" altLang="en-US" sz="1600"/>
        </a:p>
      </dgm:t>
    </dgm:pt>
    <dgm:pt modelId="{C5832312-1B55-4128-9522-AA6C73F8ADAE}" type="sibTrans" cxnId="{EFF4DBFB-A353-497D-8796-AA4AB5E50B53}">
      <dgm:prSet/>
      <dgm:spPr/>
      <dgm:t>
        <a:bodyPr/>
        <a:lstStyle/>
        <a:p>
          <a:endParaRPr kumimoji="1" lang="ja-JP" altLang="en-US" sz="1600"/>
        </a:p>
      </dgm:t>
    </dgm:pt>
    <dgm:pt modelId="{5E809F26-6847-4A4C-8DA2-E57F2AC06917}">
      <dgm:prSet phldrT="[テキスト]" custT="1"/>
      <dgm:spPr>
        <a:solidFill>
          <a:schemeClr val="tx1"/>
        </a:solidFill>
      </dgm:spPr>
      <dgm: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虐待認定・改善指導</a:t>
          </a:r>
          <a:endParaRPr kumimoji="1" lang="en-US" altLang="ja-JP" sz="1200" b="1" dirty="0">
            <a:latin typeface="UD デジタル 教科書体 NK-R" panose="02020400000000000000" pitchFamily="18" charset="-128"/>
            <a:ea typeface="UD デジタル 教科書体 NK-R" panose="02020400000000000000" pitchFamily="18" charset="-128"/>
          </a:endParaRPr>
        </a:p>
      </dgm:t>
    </dgm:pt>
    <dgm:pt modelId="{EE4D7B91-1318-4341-8DF9-9C0335507CFF}" type="parTrans" cxnId="{25381792-B486-4E1F-AD5A-B916EB0FF2E4}">
      <dgm:prSet/>
      <dgm:spPr/>
      <dgm:t>
        <a:bodyPr/>
        <a:lstStyle/>
        <a:p>
          <a:endParaRPr kumimoji="1" lang="ja-JP" altLang="en-US" sz="1600"/>
        </a:p>
      </dgm:t>
    </dgm:pt>
    <dgm:pt modelId="{E5B8468E-3F1C-4FD7-A8E4-65FB67140668}" type="sibTrans" cxnId="{25381792-B486-4E1F-AD5A-B916EB0FF2E4}">
      <dgm:prSet/>
      <dgm:spPr/>
      <dgm:t>
        <a:bodyPr/>
        <a:lstStyle/>
        <a:p>
          <a:endParaRPr kumimoji="1" lang="ja-JP" altLang="en-US" sz="1600"/>
        </a:p>
      </dgm:t>
    </dgm:pt>
    <dgm:pt modelId="{54A123BD-2C73-4CD0-AEF7-22BB95175CB0}" type="pres">
      <dgm:prSet presAssocID="{B4B40886-5B80-4AE2-861D-3EEAECFB5013}" presName="Name0" presStyleCnt="0">
        <dgm:presLayoutVars>
          <dgm:dir/>
          <dgm:animLvl val="lvl"/>
          <dgm:resizeHandles val="exact"/>
        </dgm:presLayoutVars>
      </dgm:prSet>
      <dgm:spPr/>
    </dgm:pt>
    <dgm:pt modelId="{8140966E-C15C-4253-9158-E8C9E16DE23B}" type="pres">
      <dgm:prSet presAssocID="{FF00AB56-4032-4CCA-928F-EB3B42A973EA}" presName="parTxOnly" presStyleLbl="node1" presStyleIdx="0" presStyleCnt="3" custLinFactNeighborX="-821" custLinFactNeighborY="5780">
        <dgm:presLayoutVars>
          <dgm:chMax val="0"/>
          <dgm:chPref val="0"/>
          <dgm:bulletEnabled val="1"/>
        </dgm:presLayoutVars>
      </dgm:prSet>
      <dgm:spPr/>
    </dgm:pt>
    <dgm:pt modelId="{97F19918-F526-4820-9798-24AD7776CA4B}" type="pres">
      <dgm:prSet presAssocID="{C69777E1-A382-4F0C-B677-6949B22A9DC0}" presName="parTxOnlySpace" presStyleCnt="0"/>
      <dgm:spPr/>
    </dgm:pt>
    <dgm:pt modelId="{9284A3DD-87C6-442A-B6A9-1D141F140018}" type="pres">
      <dgm:prSet presAssocID="{6FC0CA11-4D6C-4671-827B-0A431AD043A7}" presName="parTxOnly" presStyleLbl="node1" presStyleIdx="1" presStyleCnt="3">
        <dgm:presLayoutVars>
          <dgm:chMax val="0"/>
          <dgm:chPref val="0"/>
          <dgm:bulletEnabled val="1"/>
        </dgm:presLayoutVars>
      </dgm:prSet>
      <dgm:spPr/>
    </dgm:pt>
    <dgm:pt modelId="{4C181BF6-CC38-4B1E-B80B-A76C654D008C}" type="pres">
      <dgm:prSet presAssocID="{C5832312-1B55-4128-9522-AA6C73F8ADAE}" presName="parTxOnlySpace" presStyleCnt="0"/>
      <dgm:spPr/>
    </dgm:pt>
    <dgm:pt modelId="{51A22C4A-0009-420A-B898-5423CCC7525D}" type="pres">
      <dgm:prSet presAssocID="{5E809F26-6847-4A4C-8DA2-E57F2AC06917}" presName="parTxOnly" presStyleLbl="node1" presStyleIdx="2" presStyleCnt="3" custLinFactX="8405" custLinFactNeighborX="100000" custLinFactNeighborY="33050">
        <dgm:presLayoutVars>
          <dgm:chMax val="0"/>
          <dgm:chPref val="0"/>
          <dgm:bulletEnabled val="1"/>
        </dgm:presLayoutVars>
      </dgm:prSet>
      <dgm:spPr/>
    </dgm:pt>
  </dgm:ptLst>
  <dgm:cxnLst>
    <dgm:cxn modelId="{6C092621-02E9-44DB-A25A-881375A3DA7A}" type="presOf" srcId="{5E809F26-6847-4A4C-8DA2-E57F2AC06917}" destId="{51A22C4A-0009-420A-B898-5423CCC7525D}" srcOrd="0" destOrd="0" presId="urn:microsoft.com/office/officeart/2005/8/layout/chevron1"/>
    <dgm:cxn modelId="{E340693E-2AA7-47B4-A923-0DECF38A8F96}" type="presOf" srcId="{B4B40886-5B80-4AE2-861D-3EEAECFB5013}" destId="{54A123BD-2C73-4CD0-AEF7-22BB95175CB0}" srcOrd="0" destOrd="0" presId="urn:microsoft.com/office/officeart/2005/8/layout/chevron1"/>
    <dgm:cxn modelId="{044B615C-806C-4540-94F5-6B2D57F7D60F}" type="presOf" srcId="{6FC0CA11-4D6C-4671-827B-0A431AD043A7}" destId="{9284A3DD-87C6-442A-B6A9-1D141F140018}" srcOrd="0" destOrd="0" presId="urn:microsoft.com/office/officeart/2005/8/layout/chevron1"/>
    <dgm:cxn modelId="{25381792-B486-4E1F-AD5A-B916EB0FF2E4}" srcId="{B4B40886-5B80-4AE2-861D-3EEAECFB5013}" destId="{5E809F26-6847-4A4C-8DA2-E57F2AC06917}" srcOrd="2" destOrd="0" parTransId="{EE4D7B91-1318-4341-8DF9-9C0335507CFF}" sibTransId="{E5B8468E-3F1C-4FD7-A8E4-65FB67140668}"/>
    <dgm:cxn modelId="{F3D233C1-76D1-4351-A8CA-EBE1057887FE}" srcId="{B4B40886-5B80-4AE2-861D-3EEAECFB5013}" destId="{FF00AB56-4032-4CCA-928F-EB3B42A973EA}" srcOrd="0" destOrd="0" parTransId="{7C08DA84-741A-4864-A79F-2DF98690DECD}" sibTransId="{C69777E1-A382-4F0C-B677-6949B22A9DC0}"/>
    <dgm:cxn modelId="{CAC00ECA-4EE0-439D-9A8C-047A2E7CAA34}" type="presOf" srcId="{FF00AB56-4032-4CCA-928F-EB3B42A973EA}" destId="{8140966E-C15C-4253-9158-E8C9E16DE23B}" srcOrd="0" destOrd="0" presId="urn:microsoft.com/office/officeart/2005/8/layout/chevron1"/>
    <dgm:cxn modelId="{EFF4DBFB-A353-497D-8796-AA4AB5E50B53}" srcId="{B4B40886-5B80-4AE2-861D-3EEAECFB5013}" destId="{6FC0CA11-4D6C-4671-827B-0A431AD043A7}" srcOrd="1" destOrd="0" parTransId="{074B203B-F290-4A76-888C-D2C7E2954891}" sibTransId="{C5832312-1B55-4128-9522-AA6C73F8ADAE}"/>
    <dgm:cxn modelId="{118244DC-EC61-42F0-88A2-50ADDF8F8F74}" type="presParOf" srcId="{54A123BD-2C73-4CD0-AEF7-22BB95175CB0}" destId="{8140966E-C15C-4253-9158-E8C9E16DE23B}" srcOrd="0" destOrd="0" presId="urn:microsoft.com/office/officeart/2005/8/layout/chevron1"/>
    <dgm:cxn modelId="{D7B2A0A6-798D-4D79-83CF-89BAFA9B6E53}" type="presParOf" srcId="{54A123BD-2C73-4CD0-AEF7-22BB95175CB0}" destId="{97F19918-F526-4820-9798-24AD7776CA4B}" srcOrd="1" destOrd="0" presId="urn:microsoft.com/office/officeart/2005/8/layout/chevron1"/>
    <dgm:cxn modelId="{2D38340C-C9E2-4EE1-AA35-9BEB62779109}" type="presParOf" srcId="{54A123BD-2C73-4CD0-AEF7-22BB95175CB0}" destId="{9284A3DD-87C6-442A-B6A9-1D141F140018}" srcOrd="2" destOrd="0" presId="urn:microsoft.com/office/officeart/2005/8/layout/chevron1"/>
    <dgm:cxn modelId="{8EAEA1AE-F52E-4AF6-986A-F1354573CC57}" type="presParOf" srcId="{54A123BD-2C73-4CD0-AEF7-22BB95175CB0}" destId="{4C181BF6-CC38-4B1E-B80B-A76C654D008C}" srcOrd="3" destOrd="0" presId="urn:microsoft.com/office/officeart/2005/8/layout/chevron1"/>
    <dgm:cxn modelId="{ABBA5700-9B03-4C6D-A4C3-F979710C0630}" type="presParOf" srcId="{54A123BD-2C73-4CD0-AEF7-22BB95175CB0}" destId="{51A22C4A-0009-420A-B898-5423CCC7525D}"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B40886-5B80-4AE2-861D-3EEAECFB5013}" type="doc">
      <dgm:prSet loTypeId="urn:microsoft.com/office/officeart/2005/8/layout/chevron1" loCatId="process" qsTypeId="urn:microsoft.com/office/officeart/2005/8/quickstyle/simple1" qsCatId="simple" csTypeId="urn:microsoft.com/office/officeart/2005/8/colors/accent1_2" csCatId="accent1" phldr="1"/>
      <dgm:spPr/>
    </dgm:pt>
    <dgm:pt modelId="{FF00AB56-4032-4CCA-928F-EB3B42A973EA}">
      <dgm:prSet phldrT="[テキスト]" custT="1"/>
      <dgm:spPr>
        <a:solidFill>
          <a:schemeClr val="bg2">
            <a:lumMod val="75000"/>
          </a:schemeClr>
        </a:solidFill>
      </dgm:spPr>
      <dgm:t>
        <a:bodyPr/>
        <a:lstStyle/>
        <a:p>
          <a:endParaRPr kumimoji="1" lang="ja-JP" altLang="en-US" sz="1400" dirty="0"/>
        </a:p>
      </dgm:t>
    </dgm:pt>
    <dgm:pt modelId="{7C08DA84-741A-4864-A79F-2DF98690DECD}" type="parTrans" cxnId="{F3D233C1-76D1-4351-A8CA-EBE1057887FE}">
      <dgm:prSet/>
      <dgm:spPr/>
      <dgm:t>
        <a:bodyPr/>
        <a:lstStyle/>
        <a:p>
          <a:endParaRPr kumimoji="1" lang="ja-JP" altLang="en-US" sz="1600"/>
        </a:p>
      </dgm:t>
    </dgm:pt>
    <dgm:pt modelId="{C69777E1-A382-4F0C-B677-6949B22A9DC0}" type="sibTrans" cxnId="{F3D233C1-76D1-4351-A8CA-EBE1057887FE}">
      <dgm:prSet/>
      <dgm:spPr/>
      <dgm:t>
        <a:bodyPr/>
        <a:lstStyle/>
        <a:p>
          <a:endParaRPr kumimoji="1" lang="ja-JP" altLang="en-US" sz="1600"/>
        </a:p>
      </dgm:t>
    </dgm:pt>
    <dgm:pt modelId="{6FC0CA11-4D6C-4671-827B-0A431AD043A7}">
      <dgm:prSet phldrT="[テキスト]" custT="1"/>
      <dgm:spPr>
        <a:solidFill>
          <a:schemeClr val="bg2">
            <a:lumMod val="75000"/>
          </a:schemeClr>
        </a:solidFill>
      </dgm:spPr>
      <dgm:t>
        <a:bodyPr/>
        <a:lstStyle/>
        <a:p>
          <a:endParaRPr kumimoji="1" lang="ja-JP" altLang="en-US" sz="1400" dirty="0"/>
        </a:p>
      </dgm:t>
    </dgm:pt>
    <dgm:pt modelId="{074B203B-F290-4A76-888C-D2C7E2954891}" type="parTrans" cxnId="{EFF4DBFB-A353-497D-8796-AA4AB5E50B53}">
      <dgm:prSet/>
      <dgm:spPr/>
      <dgm:t>
        <a:bodyPr/>
        <a:lstStyle/>
        <a:p>
          <a:endParaRPr kumimoji="1" lang="ja-JP" altLang="en-US" sz="1600"/>
        </a:p>
      </dgm:t>
    </dgm:pt>
    <dgm:pt modelId="{C5832312-1B55-4128-9522-AA6C73F8ADAE}" type="sibTrans" cxnId="{EFF4DBFB-A353-497D-8796-AA4AB5E50B53}">
      <dgm:prSet/>
      <dgm:spPr/>
      <dgm:t>
        <a:bodyPr/>
        <a:lstStyle/>
        <a:p>
          <a:endParaRPr kumimoji="1" lang="ja-JP" altLang="en-US" sz="1600"/>
        </a:p>
      </dgm:t>
    </dgm:pt>
    <dgm:pt modelId="{5E809F26-6847-4A4C-8DA2-E57F2AC06917}">
      <dgm:prSet phldrT="[テキスト]" custT="1"/>
      <dgm:spPr>
        <a:solidFill>
          <a:schemeClr val="bg2">
            <a:lumMod val="75000"/>
          </a:schemeClr>
        </a:solidFill>
      </dgm:spPr>
      <dgm:t>
        <a:bodyPr/>
        <a:lstStyle/>
        <a:p>
          <a:endParaRPr kumimoji="1" lang="en-US" altLang="ja-JP" sz="1400" dirty="0"/>
        </a:p>
      </dgm:t>
    </dgm:pt>
    <dgm:pt modelId="{EE4D7B91-1318-4341-8DF9-9C0335507CFF}" type="parTrans" cxnId="{25381792-B486-4E1F-AD5A-B916EB0FF2E4}">
      <dgm:prSet/>
      <dgm:spPr/>
      <dgm:t>
        <a:bodyPr/>
        <a:lstStyle/>
        <a:p>
          <a:endParaRPr kumimoji="1" lang="ja-JP" altLang="en-US" sz="1600"/>
        </a:p>
      </dgm:t>
    </dgm:pt>
    <dgm:pt modelId="{E5B8468E-3F1C-4FD7-A8E4-65FB67140668}" type="sibTrans" cxnId="{25381792-B486-4E1F-AD5A-B916EB0FF2E4}">
      <dgm:prSet/>
      <dgm:spPr/>
      <dgm:t>
        <a:bodyPr/>
        <a:lstStyle/>
        <a:p>
          <a:endParaRPr kumimoji="1" lang="ja-JP" altLang="en-US" sz="1600"/>
        </a:p>
      </dgm:t>
    </dgm:pt>
    <dgm:pt modelId="{CC62985B-A66A-45B8-843B-5D392CF23BBE}">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権限行使</a:t>
          </a:r>
          <a:endParaRPr kumimoji="1" lang="en-US" altLang="ja-JP" sz="1400" b="1" dirty="0">
            <a:latin typeface="UD デジタル 教科書体 NK-R" panose="02020400000000000000" pitchFamily="18" charset="-128"/>
            <a:ea typeface="UD デジタル 教科書体 NK-R" panose="02020400000000000000" pitchFamily="18" charset="-128"/>
          </a:endParaRPr>
        </a:p>
      </dgm:t>
    </dgm:pt>
    <dgm:pt modelId="{AB3F3B16-7ABC-44B5-9108-05E5DD641778}" type="parTrans" cxnId="{3B3EE83D-B41D-4081-91FE-3BCA81472FF8}">
      <dgm:prSet/>
      <dgm:spPr/>
      <dgm:t>
        <a:bodyPr/>
        <a:lstStyle/>
        <a:p>
          <a:endParaRPr kumimoji="1" lang="ja-JP" altLang="en-US" sz="1600"/>
        </a:p>
      </dgm:t>
    </dgm:pt>
    <dgm:pt modelId="{630DC49B-A287-4D61-B393-973A3E37D753}" type="sibTrans" cxnId="{3B3EE83D-B41D-4081-91FE-3BCA81472FF8}">
      <dgm:prSet/>
      <dgm:spPr/>
      <dgm:t>
        <a:bodyPr/>
        <a:lstStyle/>
        <a:p>
          <a:endParaRPr kumimoji="1" lang="ja-JP" altLang="en-US" sz="1600"/>
        </a:p>
      </dgm:t>
    </dgm:pt>
    <dgm:pt modelId="{54A123BD-2C73-4CD0-AEF7-22BB95175CB0}" type="pres">
      <dgm:prSet presAssocID="{B4B40886-5B80-4AE2-861D-3EEAECFB5013}" presName="Name0" presStyleCnt="0">
        <dgm:presLayoutVars>
          <dgm:dir/>
          <dgm:animLvl val="lvl"/>
          <dgm:resizeHandles val="exact"/>
        </dgm:presLayoutVars>
      </dgm:prSet>
      <dgm:spPr/>
    </dgm:pt>
    <dgm:pt modelId="{8140966E-C15C-4253-9158-E8C9E16DE23B}" type="pres">
      <dgm:prSet presAssocID="{FF00AB56-4032-4CCA-928F-EB3B42A973EA}" presName="parTxOnly" presStyleLbl="node1" presStyleIdx="0" presStyleCnt="4">
        <dgm:presLayoutVars>
          <dgm:chMax val="0"/>
          <dgm:chPref val="0"/>
          <dgm:bulletEnabled val="1"/>
        </dgm:presLayoutVars>
      </dgm:prSet>
      <dgm:spPr/>
    </dgm:pt>
    <dgm:pt modelId="{97F19918-F526-4820-9798-24AD7776CA4B}" type="pres">
      <dgm:prSet presAssocID="{C69777E1-A382-4F0C-B677-6949B22A9DC0}" presName="parTxOnlySpace" presStyleCnt="0"/>
      <dgm:spPr/>
    </dgm:pt>
    <dgm:pt modelId="{9284A3DD-87C6-442A-B6A9-1D141F140018}" type="pres">
      <dgm:prSet presAssocID="{6FC0CA11-4D6C-4671-827B-0A431AD043A7}" presName="parTxOnly" presStyleLbl="node1" presStyleIdx="1" presStyleCnt="4">
        <dgm:presLayoutVars>
          <dgm:chMax val="0"/>
          <dgm:chPref val="0"/>
          <dgm:bulletEnabled val="1"/>
        </dgm:presLayoutVars>
      </dgm:prSet>
      <dgm:spPr/>
    </dgm:pt>
    <dgm:pt modelId="{4C181BF6-CC38-4B1E-B80B-A76C654D008C}" type="pres">
      <dgm:prSet presAssocID="{C5832312-1B55-4128-9522-AA6C73F8ADAE}" presName="parTxOnlySpace" presStyleCnt="0"/>
      <dgm:spPr/>
    </dgm:pt>
    <dgm:pt modelId="{51A22C4A-0009-420A-B898-5423CCC7525D}" type="pres">
      <dgm:prSet presAssocID="{5E809F26-6847-4A4C-8DA2-E57F2AC06917}" presName="parTxOnly" presStyleLbl="node1" presStyleIdx="2" presStyleCnt="4" custLinFactNeighborX="4119">
        <dgm:presLayoutVars>
          <dgm:chMax val="0"/>
          <dgm:chPref val="0"/>
          <dgm:bulletEnabled val="1"/>
        </dgm:presLayoutVars>
      </dgm:prSet>
      <dgm:spPr/>
    </dgm:pt>
    <dgm:pt modelId="{657B6FFB-FE95-4209-B3E5-D345C10C2C3C}" type="pres">
      <dgm:prSet presAssocID="{E5B8468E-3F1C-4FD7-A8E4-65FB67140668}" presName="parTxOnlySpace" presStyleCnt="0"/>
      <dgm:spPr/>
    </dgm:pt>
    <dgm:pt modelId="{613603AB-A6B0-4765-82F4-560386142757}" type="pres">
      <dgm:prSet presAssocID="{CC62985B-A66A-45B8-843B-5D392CF23BBE}" presName="parTxOnly" presStyleLbl="node1" presStyleIdx="3" presStyleCnt="4">
        <dgm:presLayoutVars>
          <dgm:chMax val="0"/>
          <dgm:chPref val="0"/>
          <dgm:bulletEnabled val="1"/>
        </dgm:presLayoutVars>
      </dgm:prSet>
      <dgm:spPr/>
    </dgm:pt>
  </dgm:ptLst>
  <dgm:cxnLst>
    <dgm:cxn modelId="{F60BBE0A-FD11-43F9-AE29-348665D4A0BA}" type="presOf" srcId="{CC62985B-A66A-45B8-843B-5D392CF23BBE}" destId="{613603AB-A6B0-4765-82F4-560386142757}" srcOrd="0" destOrd="0" presId="urn:microsoft.com/office/officeart/2005/8/layout/chevron1"/>
    <dgm:cxn modelId="{6C092621-02E9-44DB-A25A-881375A3DA7A}" type="presOf" srcId="{5E809F26-6847-4A4C-8DA2-E57F2AC06917}" destId="{51A22C4A-0009-420A-B898-5423CCC7525D}" srcOrd="0" destOrd="0" presId="urn:microsoft.com/office/officeart/2005/8/layout/chevron1"/>
    <dgm:cxn modelId="{3B3EE83D-B41D-4081-91FE-3BCA81472FF8}" srcId="{B4B40886-5B80-4AE2-861D-3EEAECFB5013}" destId="{CC62985B-A66A-45B8-843B-5D392CF23BBE}" srcOrd="3" destOrd="0" parTransId="{AB3F3B16-7ABC-44B5-9108-05E5DD641778}" sibTransId="{630DC49B-A287-4D61-B393-973A3E37D753}"/>
    <dgm:cxn modelId="{E340693E-2AA7-47B4-A923-0DECF38A8F96}" type="presOf" srcId="{B4B40886-5B80-4AE2-861D-3EEAECFB5013}" destId="{54A123BD-2C73-4CD0-AEF7-22BB95175CB0}" srcOrd="0" destOrd="0" presId="urn:microsoft.com/office/officeart/2005/8/layout/chevron1"/>
    <dgm:cxn modelId="{044B615C-806C-4540-94F5-6B2D57F7D60F}" type="presOf" srcId="{6FC0CA11-4D6C-4671-827B-0A431AD043A7}" destId="{9284A3DD-87C6-442A-B6A9-1D141F140018}" srcOrd="0" destOrd="0" presId="urn:microsoft.com/office/officeart/2005/8/layout/chevron1"/>
    <dgm:cxn modelId="{25381792-B486-4E1F-AD5A-B916EB0FF2E4}" srcId="{B4B40886-5B80-4AE2-861D-3EEAECFB5013}" destId="{5E809F26-6847-4A4C-8DA2-E57F2AC06917}" srcOrd="2" destOrd="0" parTransId="{EE4D7B91-1318-4341-8DF9-9C0335507CFF}" sibTransId="{E5B8468E-3F1C-4FD7-A8E4-65FB67140668}"/>
    <dgm:cxn modelId="{F3D233C1-76D1-4351-A8CA-EBE1057887FE}" srcId="{B4B40886-5B80-4AE2-861D-3EEAECFB5013}" destId="{FF00AB56-4032-4CCA-928F-EB3B42A973EA}" srcOrd="0" destOrd="0" parTransId="{7C08DA84-741A-4864-A79F-2DF98690DECD}" sibTransId="{C69777E1-A382-4F0C-B677-6949B22A9DC0}"/>
    <dgm:cxn modelId="{CAC00ECA-4EE0-439D-9A8C-047A2E7CAA34}" type="presOf" srcId="{FF00AB56-4032-4CCA-928F-EB3B42A973EA}" destId="{8140966E-C15C-4253-9158-E8C9E16DE23B}" srcOrd="0" destOrd="0" presId="urn:microsoft.com/office/officeart/2005/8/layout/chevron1"/>
    <dgm:cxn modelId="{EFF4DBFB-A353-497D-8796-AA4AB5E50B53}" srcId="{B4B40886-5B80-4AE2-861D-3EEAECFB5013}" destId="{6FC0CA11-4D6C-4671-827B-0A431AD043A7}" srcOrd="1" destOrd="0" parTransId="{074B203B-F290-4A76-888C-D2C7E2954891}" sibTransId="{C5832312-1B55-4128-9522-AA6C73F8ADAE}"/>
    <dgm:cxn modelId="{118244DC-EC61-42F0-88A2-50ADDF8F8F74}" type="presParOf" srcId="{54A123BD-2C73-4CD0-AEF7-22BB95175CB0}" destId="{8140966E-C15C-4253-9158-E8C9E16DE23B}" srcOrd="0" destOrd="0" presId="urn:microsoft.com/office/officeart/2005/8/layout/chevron1"/>
    <dgm:cxn modelId="{D7B2A0A6-798D-4D79-83CF-89BAFA9B6E53}" type="presParOf" srcId="{54A123BD-2C73-4CD0-AEF7-22BB95175CB0}" destId="{97F19918-F526-4820-9798-24AD7776CA4B}" srcOrd="1" destOrd="0" presId="urn:microsoft.com/office/officeart/2005/8/layout/chevron1"/>
    <dgm:cxn modelId="{2D38340C-C9E2-4EE1-AA35-9BEB62779109}" type="presParOf" srcId="{54A123BD-2C73-4CD0-AEF7-22BB95175CB0}" destId="{9284A3DD-87C6-442A-B6A9-1D141F140018}" srcOrd="2" destOrd="0" presId="urn:microsoft.com/office/officeart/2005/8/layout/chevron1"/>
    <dgm:cxn modelId="{8EAEA1AE-F52E-4AF6-986A-F1354573CC57}" type="presParOf" srcId="{54A123BD-2C73-4CD0-AEF7-22BB95175CB0}" destId="{4C181BF6-CC38-4B1E-B80B-A76C654D008C}" srcOrd="3" destOrd="0" presId="urn:microsoft.com/office/officeart/2005/8/layout/chevron1"/>
    <dgm:cxn modelId="{ABBA5700-9B03-4C6D-A4C3-F979710C0630}" type="presParOf" srcId="{54A123BD-2C73-4CD0-AEF7-22BB95175CB0}" destId="{51A22C4A-0009-420A-B898-5423CCC7525D}" srcOrd="4" destOrd="0" presId="urn:microsoft.com/office/officeart/2005/8/layout/chevron1"/>
    <dgm:cxn modelId="{5365019D-45FB-4FA9-A396-E83779CC8EB5}" type="presParOf" srcId="{54A123BD-2C73-4CD0-AEF7-22BB95175CB0}" destId="{657B6FFB-FE95-4209-B3E5-D345C10C2C3C}" srcOrd="5" destOrd="0" presId="urn:microsoft.com/office/officeart/2005/8/layout/chevron1"/>
    <dgm:cxn modelId="{2858439C-D1C1-4DF9-8DAD-FB23D29AA6F7}" type="presParOf" srcId="{54A123BD-2C73-4CD0-AEF7-22BB95175CB0}" destId="{613603AB-A6B0-4765-82F4-560386142757}"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966E-C15C-4253-9158-E8C9E16DE23B}">
      <dsp:nvSpPr>
        <dsp:cNvPr id="0" name=""/>
        <dsp:cNvSpPr/>
      </dsp:nvSpPr>
      <dsp:spPr>
        <a:xfrm>
          <a:off x="0"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通報受理</a:t>
          </a:r>
        </a:p>
      </dsp:txBody>
      <dsp:txXfrm>
        <a:off x="144762" y="0"/>
        <a:ext cx="1395009" cy="289523"/>
      </dsp:txXfrm>
    </dsp:sp>
    <dsp:sp modelId="{9284A3DD-87C6-442A-B6A9-1D141F140018}">
      <dsp:nvSpPr>
        <dsp:cNvPr id="0" name=""/>
        <dsp:cNvSpPr/>
      </dsp:nvSpPr>
      <dsp:spPr>
        <a:xfrm>
          <a:off x="1517461"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事実確認等</a:t>
          </a:r>
        </a:p>
      </dsp:txBody>
      <dsp:txXfrm>
        <a:off x="1662223" y="0"/>
        <a:ext cx="1395009" cy="289523"/>
      </dsp:txXfrm>
    </dsp:sp>
    <dsp:sp modelId="{51A22C4A-0009-420A-B898-5423CCC7525D}">
      <dsp:nvSpPr>
        <dsp:cNvPr id="0" name=""/>
        <dsp:cNvSpPr/>
      </dsp:nvSpPr>
      <dsp:spPr>
        <a:xfrm>
          <a:off x="3034923"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latin typeface="UD デジタル 教科書体 NK-R" panose="02020400000000000000" pitchFamily="18" charset="-128"/>
              <a:ea typeface="UD デジタル 教科書体 NK-R" panose="02020400000000000000" pitchFamily="18" charset="-128"/>
            </a:rPr>
            <a:t>虐待認定・改善指導</a:t>
          </a:r>
          <a:endParaRPr kumimoji="1" lang="en-US" altLang="ja-JP" sz="1200" b="1" kern="1200" dirty="0">
            <a:latin typeface="UD デジタル 教科書体 NK-R" panose="02020400000000000000" pitchFamily="18" charset="-128"/>
            <a:ea typeface="UD デジタル 教科書体 NK-R" panose="02020400000000000000" pitchFamily="18" charset="-128"/>
          </a:endParaRPr>
        </a:p>
      </dsp:txBody>
      <dsp:txXfrm>
        <a:off x="3179685" y="0"/>
        <a:ext cx="1395009" cy="289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966E-C15C-4253-9158-E8C9E16DE23B}">
      <dsp:nvSpPr>
        <dsp:cNvPr id="0" name=""/>
        <dsp:cNvSpPr/>
      </dsp:nvSpPr>
      <dsp:spPr>
        <a:xfrm>
          <a:off x="2924"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dirty="0"/>
        </a:p>
      </dsp:txBody>
      <dsp:txXfrm>
        <a:off x="148488" y="0"/>
        <a:ext cx="1410976" cy="291128"/>
      </dsp:txXfrm>
    </dsp:sp>
    <dsp:sp modelId="{9284A3DD-87C6-442A-B6A9-1D141F140018}">
      <dsp:nvSpPr>
        <dsp:cNvPr id="0" name=""/>
        <dsp:cNvSpPr/>
      </dsp:nvSpPr>
      <dsp:spPr>
        <a:xfrm>
          <a:off x="1534817"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dirty="0"/>
        </a:p>
      </dsp:txBody>
      <dsp:txXfrm>
        <a:off x="1680381" y="0"/>
        <a:ext cx="1410976" cy="291128"/>
      </dsp:txXfrm>
    </dsp:sp>
    <dsp:sp modelId="{51A22C4A-0009-420A-B898-5423CCC7525D}">
      <dsp:nvSpPr>
        <dsp:cNvPr id="0" name=""/>
        <dsp:cNvSpPr/>
      </dsp:nvSpPr>
      <dsp:spPr>
        <a:xfrm>
          <a:off x="3073722"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en-US" altLang="ja-JP" sz="1400" kern="1200" dirty="0"/>
        </a:p>
      </dsp:txBody>
      <dsp:txXfrm>
        <a:off x="3219286" y="0"/>
        <a:ext cx="1410976" cy="291128"/>
      </dsp:txXfrm>
    </dsp:sp>
    <dsp:sp modelId="{613603AB-A6B0-4765-82F4-560386142757}">
      <dsp:nvSpPr>
        <dsp:cNvPr id="0" name=""/>
        <dsp:cNvSpPr/>
      </dsp:nvSpPr>
      <dsp:spPr>
        <a:xfrm>
          <a:off x="4598604" y="0"/>
          <a:ext cx="1702104" cy="291128"/>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権限行使</a:t>
          </a:r>
          <a:endParaRPr kumimoji="1" lang="en-US" altLang="ja-JP" sz="1400" b="1" kern="1200" dirty="0">
            <a:latin typeface="UD デジタル 教科書体 NK-R" panose="02020400000000000000" pitchFamily="18" charset="-128"/>
            <a:ea typeface="UD デジタル 教科書体 NK-R" panose="02020400000000000000" pitchFamily="18" charset="-128"/>
          </a:endParaRPr>
        </a:p>
      </dsp:txBody>
      <dsp:txXfrm>
        <a:off x="4744168" y="0"/>
        <a:ext cx="1410976" cy="2911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A6BED3A-9A1C-44CA-A17B-2ADB18211887}" type="datetimeFigureOut">
              <a:rPr kumimoji="1" lang="ja-JP" altLang="en-US" smtClean="0"/>
              <a:t>2024/2/26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10E6013-C52E-4B95-855F-190FF4C50544}" type="slidenum">
              <a:rPr kumimoji="1" lang="ja-JP" altLang="en-US" smtClean="0"/>
              <a:t>‹#›</a:t>
            </a:fld>
            <a:endParaRPr kumimoji="1" lang="ja-JP" altLang="en-US"/>
          </a:p>
        </p:txBody>
      </p:sp>
    </p:spTree>
    <p:extLst>
      <p:ext uri="{BB962C8B-B14F-4D97-AF65-F5344CB8AC3E}">
        <p14:creationId xmlns:p14="http://schemas.microsoft.com/office/powerpoint/2010/main" val="38095449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6148" name="ヘッダー プレースホルダー 4"/>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資料２</a:t>
            </a:r>
          </a:p>
        </p:txBody>
      </p:sp>
    </p:spTree>
    <p:extLst>
      <p:ext uri="{BB962C8B-B14F-4D97-AF65-F5344CB8AC3E}">
        <p14:creationId xmlns:p14="http://schemas.microsoft.com/office/powerpoint/2010/main" val="4253901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10</a:t>
            </a:fld>
            <a:endParaRPr kumimoji="1" lang="ja-JP" altLang="en-US"/>
          </a:p>
        </p:txBody>
      </p:sp>
    </p:spTree>
    <p:extLst>
      <p:ext uri="{BB962C8B-B14F-4D97-AF65-F5344CB8AC3E}">
        <p14:creationId xmlns:p14="http://schemas.microsoft.com/office/powerpoint/2010/main" val="2817899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11</a:t>
            </a:fld>
            <a:endParaRPr kumimoji="1" lang="ja-JP" altLang="en-US"/>
          </a:p>
        </p:txBody>
      </p:sp>
    </p:spTree>
    <p:extLst>
      <p:ext uri="{BB962C8B-B14F-4D97-AF65-F5344CB8AC3E}">
        <p14:creationId xmlns:p14="http://schemas.microsoft.com/office/powerpoint/2010/main" val="603022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12</a:t>
            </a:fld>
            <a:endParaRPr kumimoji="1" lang="ja-JP" altLang="en-US"/>
          </a:p>
        </p:txBody>
      </p:sp>
    </p:spTree>
    <p:extLst>
      <p:ext uri="{BB962C8B-B14F-4D97-AF65-F5344CB8AC3E}">
        <p14:creationId xmlns:p14="http://schemas.microsoft.com/office/powerpoint/2010/main" val="898808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6148" name="ヘッダー プレースホルダー 4"/>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資料２</a:t>
            </a:r>
          </a:p>
        </p:txBody>
      </p:sp>
    </p:spTree>
    <p:extLst>
      <p:ext uri="{BB962C8B-B14F-4D97-AF65-F5344CB8AC3E}">
        <p14:creationId xmlns:p14="http://schemas.microsoft.com/office/powerpoint/2010/main" val="2607406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3</a:t>
            </a:fld>
            <a:endParaRPr kumimoji="1" lang="ja-JP" altLang="en-US"/>
          </a:p>
        </p:txBody>
      </p:sp>
    </p:spTree>
    <p:extLst>
      <p:ext uri="{BB962C8B-B14F-4D97-AF65-F5344CB8AC3E}">
        <p14:creationId xmlns:p14="http://schemas.microsoft.com/office/powerpoint/2010/main" val="153054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4</a:t>
            </a:fld>
            <a:endParaRPr kumimoji="1" lang="ja-JP" altLang="en-US"/>
          </a:p>
        </p:txBody>
      </p:sp>
    </p:spTree>
    <p:extLst>
      <p:ext uri="{BB962C8B-B14F-4D97-AF65-F5344CB8AC3E}">
        <p14:creationId xmlns:p14="http://schemas.microsoft.com/office/powerpoint/2010/main" val="1189323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5</a:t>
            </a:fld>
            <a:endParaRPr kumimoji="1" lang="ja-JP" altLang="en-US"/>
          </a:p>
        </p:txBody>
      </p:sp>
    </p:spTree>
    <p:extLst>
      <p:ext uri="{BB962C8B-B14F-4D97-AF65-F5344CB8AC3E}">
        <p14:creationId xmlns:p14="http://schemas.microsoft.com/office/powerpoint/2010/main" val="955166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1E71BED9-AD09-4511-A77A-F2E255CA8635}" type="slidenum">
              <a:rPr kumimoji="1" lang="ja-JP" altLang="en-US" smtClean="0"/>
              <a:t>6</a:t>
            </a:fld>
            <a:endParaRPr kumimoji="1" lang="ja-JP" altLang="en-US"/>
          </a:p>
        </p:txBody>
      </p:sp>
    </p:spTree>
    <p:extLst>
      <p:ext uri="{BB962C8B-B14F-4D97-AF65-F5344CB8AC3E}">
        <p14:creationId xmlns:p14="http://schemas.microsoft.com/office/powerpoint/2010/main" val="1845249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7</a:t>
            </a:fld>
            <a:endParaRPr kumimoji="1" lang="ja-JP" altLang="en-US"/>
          </a:p>
        </p:txBody>
      </p:sp>
    </p:spTree>
    <p:extLst>
      <p:ext uri="{BB962C8B-B14F-4D97-AF65-F5344CB8AC3E}">
        <p14:creationId xmlns:p14="http://schemas.microsoft.com/office/powerpoint/2010/main" val="413637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811213"/>
            <a:ext cx="4092575" cy="3070225"/>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5AC0E754-374E-4980-B272-3D0FC2DA780A}" type="slidenum">
              <a:rPr kumimoji="1" lang="ja-JP" altLang="en-US" smtClean="0"/>
              <a:t>8</a:t>
            </a:fld>
            <a:endParaRPr kumimoji="1" lang="ja-JP" altLang="en-US"/>
          </a:p>
        </p:txBody>
      </p:sp>
    </p:spTree>
    <p:extLst>
      <p:ext uri="{BB962C8B-B14F-4D97-AF65-F5344CB8AC3E}">
        <p14:creationId xmlns:p14="http://schemas.microsoft.com/office/powerpoint/2010/main" val="1388805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ー 1"/>
          <p:cNvSpPr>
            <a:spLocks noGrp="1" noRot="1" noChangeAspect="1" noTextEdit="1"/>
          </p:cNvSpPr>
          <p:nvPr>
            <p:ph type="sldImg"/>
          </p:nvPr>
        </p:nvSpPr>
        <p:spPr bwMode="auto">
          <a:xfrm>
            <a:off x="679450" y="811213"/>
            <a:ext cx="1500188" cy="11255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スライド番号プレースホルダー 3"/>
          <p:cNvSpPr>
            <a:spLocks noGrp="1"/>
          </p:cNvSpPr>
          <p:nvPr>
            <p:ph type="sldNum" sz="quarter" idx="5"/>
          </p:nvPr>
        </p:nvSpPr>
        <p:spPr/>
        <p:txBody>
          <a:bodyPr/>
          <a:lstStyle/>
          <a:p>
            <a:pPr>
              <a:defRPr/>
            </a:pPr>
            <a:fld id="{4C0A8686-D3E2-438F-AECF-95B73E439270}" type="slidenum">
              <a:rPr lang="ja-JP" altLang="en-US" smtClean="0"/>
              <a:pPr>
                <a:defRPr/>
              </a:pPr>
              <a:t>9</a:t>
            </a:fld>
            <a:endParaRPr lang="ja-JP" altLang="en-US"/>
          </a:p>
        </p:txBody>
      </p:sp>
      <p:sp>
        <p:nvSpPr>
          <p:cNvPr id="57348" name="ノート プレースホルダー 1"/>
          <p:cNvSpPr>
            <a:spLocks noGrp="1"/>
          </p:cNvSpPr>
          <p:nvPr/>
        </p:nvSpPr>
        <p:spPr bwMode="auto">
          <a:xfrm>
            <a:off x="675571" y="5132337"/>
            <a:ext cx="5405636" cy="486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endParaRPr lang="ja-JP" altLang="en-US"/>
          </a:p>
        </p:txBody>
      </p:sp>
      <p:sp>
        <p:nvSpPr>
          <p:cNvPr id="57349" name="ノート プレースホルダー 1"/>
          <p:cNvSpPr>
            <a:spLocks noGrp="1"/>
          </p:cNvSpPr>
          <p:nvPr>
            <p:ph type="body" idx="1"/>
          </p:nvPr>
        </p:nvSpPr>
        <p:spPr bwMode="auto">
          <a:xfrm>
            <a:off x="675571" y="2305373"/>
            <a:ext cx="5445760" cy="64807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dirty="0"/>
          </a:p>
        </p:txBody>
      </p:sp>
    </p:spTree>
    <p:extLst>
      <p:ext uri="{BB962C8B-B14F-4D97-AF65-F5344CB8AC3E}">
        <p14:creationId xmlns:p14="http://schemas.microsoft.com/office/powerpoint/2010/main" val="3451131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830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422944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9721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113418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36670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68006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16255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409858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853446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330226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55471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4727B-D957-4BE8-8E16-52519916723B}" type="datetimeFigureOut">
              <a:rPr kumimoji="1" lang="ja-JP" altLang="en-US" smtClean="0"/>
              <a:t>2024/2/26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1769893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hyperlink" Target="https://www.e-stat.go.jp/" TargetMode="Externa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87022"/>
            <a:ext cx="9143999" cy="5374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令和５年度 大阪府障がい者虐待防止支援事業の主な取組み</a:t>
            </a:r>
          </a:p>
        </p:txBody>
      </p:sp>
      <p:graphicFrame>
        <p:nvGraphicFramePr>
          <p:cNvPr id="10" name="表 9"/>
          <p:cNvGraphicFramePr>
            <a:graphicFrameLocks noGrp="1"/>
          </p:cNvGraphicFramePr>
          <p:nvPr>
            <p:extLst>
              <p:ext uri="{D42A27DB-BD31-4B8C-83A1-F6EECF244321}">
                <p14:modId xmlns:p14="http://schemas.microsoft.com/office/powerpoint/2010/main" val="3405697455"/>
              </p:ext>
            </p:extLst>
          </p:nvPr>
        </p:nvGraphicFramePr>
        <p:xfrm>
          <a:off x="-1" y="401252"/>
          <a:ext cx="9143999" cy="6510556"/>
        </p:xfrm>
        <a:graphic>
          <a:graphicData uri="http://schemas.openxmlformats.org/drawingml/2006/table">
            <a:tbl>
              <a:tblPr firstRow="1" bandRow="1">
                <a:tableStyleId>{5C22544A-7EE6-4342-B048-85BDC9FD1C3A}</a:tableStyleId>
              </a:tblPr>
              <a:tblGrid>
                <a:gridCol w="1668020">
                  <a:extLst>
                    <a:ext uri="{9D8B030D-6E8A-4147-A177-3AD203B41FA5}">
                      <a16:colId xmlns:a16="http://schemas.microsoft.com/office/drawing/2014/main" val="20000"/>
                    </a:ext>
                  </a:extLst>
                </a:gridCol>
                <a:gridCol w="7475979">
                  <a:extLst>
                    <a:ext uri="{9D8B030D-6E8A-4147-A177-3AD203B41FA5}">
                      <a16:colId xmlns:a16="http://schemas.microsoft.com/office/drawing/2014/main" val="20001"/>
                    </a:ext>
                  </a:extLst>
                </a:gridCol>
              </a:tblGrid>
              <a:tr h="0">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目　　的</a:t>
                      </a:r>
                    </a:p>
                  </a:txBody>
                  <a:tcPr marL="91429" marR="91429" marT="45714" marB="4571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主な取組み内容</a:t>
                      </a:r>
                      <a:endParaRPr kumimoji="1" lang="en-US" altLang="ja-JP" sz="1000" b="1" u="sng" kern="1200" dirty="0">
                        <a:solidFill>
                          <a:schemeClr val="bg1"/>
                        </a:solidFill>
                        <a:latin typeface="UD デジタル 教科書体 NK-R" panose="02020400000000000000" pitchFamily="18" charset="-128"/>
                        <a:ea typeface="UD デジタル 教科書体 NK-R" panose="02020400000000000000" pitchFamily="18" charset="-128"/>
                        <a:cs typeface="+mn-cs"/>
                      </a:endParaRPr>
                    </a:p>
                  </a:txBody>
                  <a:tcPr marL="91429" marR="91429" marT="45714" marB="45714" anchor="ctr"/>
                </a:tc>
                <a:extLst>
                  <a:ext uri="{0D108BD9-81ED-4DB2-BD59-A6C34878D82A}">
                    <a16:rowId xmlns:a16="http://schemas.microsoft.com/office/drawing/2014/main" val="10000"/>
                  </a:ext>
                </a:extLst>
              </a:tr>
              <a:tr h="42537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１．市町村の虐待</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対応力の向上</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）通報受理から</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終結に至るまでの</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虐待対応</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虐待の早期発見、</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未然防止</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）虐待防止ネット　　</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ワークの整備</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①市町村職員向け虐待対応研修の強化</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・基礎研修　（新任者向け）　演習は集合形式</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講義：動画配信（</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弁護士や大阪労働局、大阪府警、また当事者家族等の講義を提供</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演習：養護者による虐待の事例を用いた初動期対応に関する個人ワーク・グループワークを実施</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・現任研修　（管理職向け）　講義、意見交換ともに集合形式</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講義：弁護士や市町村、民間施設長による講義また虐待対応に関する意見交換を実施</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・現任研修</a:t>
                      </a:r>
                      <a:r>
                        <a:rPr kumimoji="1" lang="ja-JP" altLang="en-US" sz="1200" u="non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（現任者向け）　演習（一部講義）は集合形式</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講義：</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動画配信</a:t>
                      </a:r>
                      <a:r>
                        <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。大阪府警による現場での対応状況について講義を提供</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Aft>
                          <a:spcPts val="600"/>
                        </a:spcAft>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演習：圏域を３つのグループを分けて３日程で事例検討実施。</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②</a:t>
                      </a:r>
                      <a:r>
                        <a:rPr kumimoji="1" lang="ja-JP" altLang="en-US" sz="1200" b="1" u="sng" kern="1200" dirty="0" err="1">
                          <a:solidFill>
                            <a:schemeClr val="tx1"/>
                          </a:solidFill>
                          <a:latin typeface="UD デジタル 教科書体 NK-R" panose="02020400000000000000" pitchFamily="18" charset="-128"/>
                          <a:ea typeface="UD デジタル 教科書体 NK-R" panose="02020400000000000000" pitchFamily="18" charset="-128"/>
                          <a:cs typeface="+mn-cs"/>
                        </a:rPr>
                        <a:t>障がい</a:t>
                      </a: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者虐待対応市町村検討会にて作成した研修テキストの活用促進</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pPr>
                      <a:r>
                        <a:rPr kumimoji="1" lang="ja-JP" altLang="en-US" sz="1200" b="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市町村</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虐待防止センター職員が、障害者虐待防止法及び法に基づく対応等、基礎的知識や対応のポイントを</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pPr>
                      <a:r>
                        <a:rPr kumimoji="1" lang="en-US" altLang="ja-JP" sz="120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事例を通じて学べるよう、平成</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30</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年度～令和</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2</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年度に自主的研修テキストを作成し、</a:t>
                      </a:r>
                      <a:r>
                        <a:rPr kumimoji="1" lang="ja-JP" altLang="en-US" sz="120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積極的な活用を喚起</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50000"/>
                        </a:lnSpc>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③専門性強化事業の実施</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・市町村の虐待対応における困難事例について、大阪弁護士会、大阪社会福祉士会より専門職を派遣し、助言及び</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情報提供を受ける　　</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⇒研修等機会を通じて積極的な活用を喚起。令和５</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年度実績</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２件（令和６年１月時点）</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④</a:t>
                      </a:r>
                      <a:r>
                        <a:rPr kumimoji="1" lang="ja-JP" altLang="en-US"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自立支援給付支給事務等における市町村指導の実施</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・市町村が</a:t>
                      </a:r>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者虐待の対応</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を</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適切に行</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えるよう、市町村の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課題等を把握し、必要な事務</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手続き</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周知徹底</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とともに、助言及び調整等を行う</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府が策定する市町村指導実施計画に基づき</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、実地にて実施）</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⇒令和５年度実績：</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８市</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⑤大阪府障がい者虐待対応マニュアル改訂</a:t>
                      </a:r>
                      <a:endParaRPr kumimoji="1" lang="en-US"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50000"/>
                        </a:lnSpc>
                        <a:spcBef>
                          <a:spcPts val="0"/>
                        </a:spcBef>
                        <a:spcAft>
                          <a:spcPts val="60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・国の手引き改訂を受けて、府のマニュアルを改訂。また性的虐待の対応や警察通報ケースの対応について追記。</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91429" marR="91429" marT="45714" marB="45714"/>
                </a:tc>
                <a:extLst>
                  <a:ext uri="{0D108BD9-81ED-4DB2-BD59-A6C34878D82A}">
                    <a16:rowId xmlns:a16="http://schemas.microsoft.com/office/drawing/2014/main" val="10001"/>
                  </a:ext>
                </a:extLst>
              </a:tr>
              <a:tr h="1655742">
                <a:tc>
                  <a:txBody>
                    <a:bodyP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ja-JP" altLang="en-US" sz="1400" b="1"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福祉　</a:t>
                      </a:r>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p>
                    <a:p>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サービス事業所　</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の虐待防止</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⑥事業所職員向け虐待防止研修の実施</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・主に管理者や責任者を対象</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令和</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4</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年度から受講対象者を間接的防止措置実施者</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学校の長、保育所等の長、医療機関の管理者</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b="0" kern="1200" dirty="0" err="1">
                          <a:solidFill>
                            <a:schemeClr val="tx1"/>
                          </a:solidFill>
                          <a:latin typeface="UD デジタル 教科書体 NK-R" panose="02020400000000000000" pitchFamily="18" charset="-128"/>
                          <a:ea typeface="UD デジタル 教科書体 NK-R" panose="02020400000000000000" pitchFamily="18" charset="-128"/>
                          <a:cs typeface="+mn-cs"/>
                        </a:rPr>
                        <a:t>まで拡</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大</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講義：</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動画配信</a:t>
                      </a:r>
                      <a:r>
                        <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演習：集合形式</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spcAft>
                          <a:spcPts val="600"/>
                        </a:spcAft>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弁護士、学識、団体関係者等に加え、平成２８年度より民間施設長を府研修の講師として起用</a:t>
                      </a:r>
                      <a:endParaRPr kumimoji="1" lang="en-US" altLang="ja-JP" sz="1200" b="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50000"/>
                        </a:lnSpc>
                        <a:spcAft>
                          <a:spcPts val="600"/>
                        </a:spcAft>
                      </a:pPr>
                      <a:r>
                        <a:rPr kumimoji="1" lang="ja-JP" altLang="en-US" sz="1200" b="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また演習事例についても研修講師とは別に民間施設長に事例作成を依頼</a:t>
                      </a:r>
                      <a:endParaRPr kumimoji="1" lang="en-US" altLang="ja-JP" sz="1200" b="0"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⑦事業所に対する実地指導</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・全事業者を対象とした集団指導・・・行政処分事案の周知や虐待防止に関する講義等を実施</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・個々の事業者に対する計画的な実地指導・・・</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人権に関わる研修や虐待認定後の改善状況の確認</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935003505"/>
                  </a:ext>
                </a:extLst>
              </a:tr>
            </a:tbl>
          </a:graphicData>
        </a:graphic>
      </p:graphicFrame>
      <p:sp>
        <p:nvSpPr>
          <p:cNvPr id="5140" name="スライド番号プレースホルダー 1"/>
          <p:cNvSpPr>
            <a:spLocks noGrp="1"/>
          </p:cNvSpPr>
          <p:nvPr>
            <p:ph type="sldNum" sz="quarter" idx="12"/>
          </p:nvPr>
        </p:nvSpPr>
        <p:spPr bwMode="auto">
          <a:xfrm>
            <a:off x="685600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88D0D36-4078-4411-A12F-7D268F897894}" type="slidenum">
              <a:rPr lang="ja-JP" altLang="en-US" sz="1200" smtClean="0">
                <a:latin typeface="UD デジタル 教科書体 NK-R" panose="02020400000000000000" pitchFamily="18" charset="-128"/>
                <a:ea typeface="UD デジタル 教科書体 NK-R" panose="02020400000000000000" pitchFamily="18" charset="-128"/>
              </a:rPr>
              <a:pPr>
                <a:spcBef>
                  <a:spcPct val="0"/>
                </a:spcBef>
                <a:buFontTx/>
                <a:buNone/>
              </a:pPr>
              <a:t>1</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8180386" y="0"/>
            <a:ext cx="809218" cy="36833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400"/>
              </a:lnSpc>
            </a:pPr>
            <a:r>
              <a:rPr lang="ja-JP" altLang="en-US" dirty="0">
                <a:latin typeface="UD デジタル 教科書体 NK-R" panose="02020400000000000000" pitchFamily="18" charset="-128"/>
                <a:ea typeface="UD デジタル 教科書体 NK-R" panose="02020400000000000000" pitchFamily="18" charset="-128"/>
              </a:rPr>
              <a:t>資料</a:t>
            </a:r>
            <a:r>
              <a:rPr lang="en-US" altLang="ja-JP" dirty="0">
                <a:latin typeface="UD デジタル 教科書体 NK-R" panose="02020400000000000000" pitchFamily="18" charset="-128"/>
                <a:ea typeface="UD デジタル 教科書体 NK-R" panose="02020400000000000000" pitchFamily="18" charset="-128"/>
              </a:rPr>
              <a:t>1</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43827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5313" y="1436503"/>
            <a:ext cx="4052632" cy="1560450"/>
          </a:xfrm>
          <a:prstGeom prst="rect">
            <a:avLst/>
          </a:prstGeom>
          <a:solidFill>
            <a:schemeClr val="accent3">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＜研修関係＞</a:t>
            </a:r>
          </a:p>
          <a:p>
            <a:r>
              <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〇市町村職員向け、事業所職員向け研修</a:t>
            </a: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・市町村向け研修で市町村の参加率の把握や研修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参加への促し等の取組みについて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・国研修受講後の伝達研修について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6</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年度より国カリキュラムを反映した研修の実</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施方法について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近畿府県</a:t>
            </a:r>
            <a:r>
              <a:rPr lang="ja-JP" altLang="en-US" sz="2800" dirty="0" err="1">
                <a:solidFill>
                  <a:schemeClr val="bg1"/>
                </a:solidFill>
                <a:latin typeface="UD デジタル 教科書体 NK-R" panose="02020400000000000000" pitchFamily="18" charset="-128"/>
                <a:ea typeface="UD デジタル 教科書体 NK-R" panose="02020400000000000000" pitchFamily="18" charset="-128"/>
              </a:rPr>
              <a:t>障がい</a:t>
            </a: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者虐待防止担当者 情報交換会</a:t>
            </a:r>
            <a:endPar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2"/>
          </p:nvPr>
        </p:nvSpPr>
        <p:spPr>
          <a:xfrm>
            <a:off x="7065429" y="6462370"/>
            <a:ext cx="2057400" cy="365125"/>
          </a:xfrm>
        </p:spPr>
        <p:txBody>
          <a:bodyPr/>
          <a:lstStyle/>
          <a:p>
            <a:fld id="{A64C7172-712E-4763-BE96-798FE23FBD4C}" type="slidenum">
              <a:rPr kumimoji="1" lang="ja-JP" altLang="en-US" sz="1400" smtClean="0">
                <a:solidFill>
                  <a:schemeClr val="tx1"/>
                </a:solidFill>
              </a:rPr>
              <a:t>10</a:t>
            </a:fld>
            <a:endParaRPr kumimoji="1" lang="ja-JP" altLang="en-US" sz="1400" dirty="0">
              <a:solidFill>
                <a:schemeClr val="tx1"/>
              </a:solidFill>
            </a:endParaRPr>
          </a:p>
        </p:txBody>
      </p:sp>
      <p:sp>
        <p:nvSpPr>
          <p:cNvPr id="5" name="テキスト ボックス 4"/>
          <p:cNvSpPr txBox="1"/>
          <p:nvPr/>
        </p:nvSpPr>
        <p:spPr>
          <a:xfrm>
            <a:off x="0" y="556373"/>
            <a:ext cx="9144000" cy="523220"/>
          </a:xfrm>
          <a:prstGeom prst="rect">
            <a:avLst/>
          </a:prstGeom>
          <a:solidFill>
            <a:srgbClr val="FFFF66"/>
          </a:solidFill>
        </p:spPr>
        <p:txBody>
          <a:bodyPr wrap="square" rtlCol="0" anchor="ctr">
            <a:spAutoFit/>
          </a:bodyPr>
          <a:lstStyle/>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◆近畿府県の</a:t>
            </a:r>
            <a:r>
              <a:rPr kumimoji="1" lang="ja-JP" altLang="en-US" sz="1400" dirty="0" err="1">
                <a:latin typeface="UD デジタル 教科書体 NK-R" panose="02020400000000000000" pitchFamily="18" charset="-128"/>
                <a:ea typeface="UD デジタル 教科書体 NK-R" panose="02020400000000000000" pitchFamily="18" charset="-128"/>
              </a:rPr>
              <a:t>障がい</a:t>
            </a:r>
            <a:r>
              <a:rPr kumimoji="1" lang="ja-JP" altLang="en-US" sz="1400" dirty="0">
                <a:latin typeface="UD デジタル 教科書体 NK-R" panose="02020400000000000000" pitchFamily="18" charset="-128"/>
                <a:ea typeface="UD デジタル 教科書体 NK-R" panose="02020400000000000000" pitchFamily="18" charset="-128"/>
              </a:rPr>
              <a:t>者虐待防止担当者を対象とし、今後の業務の向上等を資するため、各府県における障がい者虐待防 </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en-US" altLang="ja-JP"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止に係る対応状況などを中心とした情報交換会を令和</a:t>
            </a:r>
            <a:r>
              <a:rPr kumimoji="1" lang="en-US" altLang="ja-JP" sz="1400" dirty="0">
                <a:latin typeface="UD デジタル 教科書体 NK-R" panose="02020400000000000000" pitchFamily="18" charset="-128"/>
                <a:ea typeface="UD デジタル 教科書体 NK-R" panose="02020400000000000000" pitchFamily="18" charset="-128"/>
              </a:rPr>
              <a:t>4</a:t>
            </a:r>
            <a:r>
              <a:rPr kumimoji="1" lang="ja-JP" altLang="en-US" sz="1400" dirty="0">
                <a:latin typeface="UD デジタル 教科書体 NK-R" panose="02020400000000000000" pitchFamily="18" charset="-128"/>
                <a:ea typeface="UD デジタル 教科書体 NK-R" panose="02020400000000000000" pitchFamily="18" charset="-128"/>
              </a:rPr>
              <a:t>年度より定期開催（年</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回）</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15312" y="1079594"/>
            <a:ext cx="3347864" cy="324666"/>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各府県から出た情報交換テーマ</a:t>
            </a:r>
          </a:p>
        </p:txBody>
      </p:sp>
      <p:sp>
        <p:nvSpPr>
          <p:cNvPr id="3" name="正方形/長方形 2"/>
          <p:cNvSpPr/>
          <p:nvPr/>
        </p:nvSpPr>
        <p:spPr>
          <a:xfrm>
            <a:off x="18241" y="5146708"/>
            <a:ext cx="9107517" cy="1677995"/>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〇研修について</a:t>
            </a:r>
            <a:endParaRPr kumimoji="1"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・府県が直営で開催しているところと委託で開催しているところと半々であった。またほとんどの府県が演習は集合形式で</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行っている。その他、講師の登録制度を設け、講師を確保している府県もあった</a:t>
            </a:r>
            <a:endParaRPr kumimoji="1"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・市町村の参加状況についてはいくつかの府県では２～３年連続で受講していない市町村を対象に圏域マネージャーを通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じたり、府県から直接声掛けを行っているところもあった</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〇虐待対応について</a:t>
            </a:r>
            <a:endParaRPr kumimoji="1"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・基本的には認定まで市町村の対応だが、事案によれば府県が聞き取り調査等を行っているところもあった</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4" name="正方形/長方形 13"/>
          <p:cNvSpPr/>
          <p:nvPr/>
        </p:nvSpPr>
        <p:spPr>
          <a:xfrm>
            <a:off x="15313" y="3051273"/>
            <a:ext cx="4052632" cy="1619550"/>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＜その他＞</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・精神保健福祉法改正を受けて医療機関からの通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報や報告を受付けたときの対応について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・弁護士会と社会福祉士会が行っている「虐待対応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専門職チーム」の活用について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・府県版障がい者虐待防止のマニュアルの策定・見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直し状況</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4129430" y="1436501"/>
            <a:ext cx="4993399" cy="3234321"/>
          </a:xfrm>
          <a:prstGeom prst="rect">
            <a:avLst/>
          </a:prstGeom>
          <a:solidFill>
            <a:srgbClr val="FFCCFF"/>
          </a:solid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＜虐待対応関係＞</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u="sng" dirty="0">
                <a:latin typeface="UD デジタル 教科書体 NK-R" panose="02020400000000000000" pitchFamily="18" charset="-128"/>
                <a:ea typeface="UD デジタル 教科書体 NK-R" panose="02020400000000000000" pitchFamily="18" charset="-128"/>
              </a:rPr>
              <a:t>〇養護者虐待</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・市町村が対応しない場合、府県の対応について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〇使用者虐待</a:t>
            </a:r>
            <a:endParaRPr kumimoji="1" lang="en-US" altLang="ja-JP" sz="14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・使用者虐待における市町村、労働局との連携について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・権利擁護センターにおける事業所への事実確認調査の実施に</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〇施設従事者虐待</a:t>
            </a:r>
            <a:endParaRPr kumimoji="1" lang="en-US" altLang="ja-JP" sz="14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・市町村が対応する施設従事者虐待の困難事例での府県の関与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・施設従事者虐待への府県の関わりについて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・逮捕後不起訴となった事案で、虐待の判断に至ったケースの有</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無について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9" name="フローチャート: 組合せ 18">
            <a:extLst>
              <a:ext uri="{FF2B5EF4-FFF2-40B4-BE49-F238E27FC236}">
                <a16:creationId xmlns:a16="http://schemas.microsoft.com/office/drawing/2014/main" id="{39529100-C22E-4767-822A-4F341B76881E}"/>
              </a:ext>
            </a:extLst>
          </p:cNvPr>
          <p:cNvSpPr/>
          <p:nvPr/>
        </p:nvSpPr>
        <p:spPr>
          <a:xfrm>
            <a:off x="934807" y="4696384"/>
            <a:ext cx="6389246" cy="432304"/>
          </a:xfrm>
          <a:prstGeom prst="flowChartMerg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lnSpc>
                <a:spcPts val="2400"/>
              </a:lnSpc>
            </a:pPr>
            <a:r>
              <a:rPr kumimoji="1" lang="ja-JP" altLang="en-US" b="1" dirty="0">
                <a:solidFill>
                  <a:srgbClr val="FF0000"/>
                </a:solidFill>
                <a:latin typeface="UD デジタル 教科書体 NK-R" panose="02020400000000000000" pitchFamily="18" charset="-128"/>
                <a:ea typeface="UD デジタル 教科書体 NK-R" panose="02020400000000000000" pitchFamily="18" charset="-128"/>
                <a:cs typeface="Arial Unicode MS" pitchFamily="50" charset="-128"/>
              </a:rPr>
              <a:t>他府県の状況</a:t>
            </a:r>
          </a:p>
        </p:txBody>
      </p:sp>
    </p:spTree>
    <p:extLst>
      <p:ext uri="{BB962C8B-B14F-4D97-AF65-F5344CB8AC3E}">
        <p14:creationId xmlns:p14="http://schemas.microsoft.com/office/powerpoint/2010/main" val="110280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3182C6E3-A2EE-45EE-AF10-A5E02A15342B}"/>
              </a:ext>
            </a:extLst>
          </p:cNvPr>
          <p:cNvSpPr/>
          <p:nvPr/>
        </p:nvSpPr>
        <p:spPr>
          <a:xfrm rot="10800000" flipV="1">
            <a:off x="3223453" y="5942616"/>
            <a:ext cx="5544616" cy="871393"/>
          </a:xfrm>
          <a:prstGeom prst="roundRect">
            <a:avLst/>
          </a:prstGeom>
          <a:solidFill>
            <a:srgbClr val="FFCCFF"/>
          </a:solidFill>
          <a:ln w="158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n w="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・適切な記録（対応やコアメンバー会議等の組織判断）の作成について</a:t>
            </a:r>
          </a:p>
          <a:p>
            <a:r>
              <a:rPr kumimoji="1" lang="ja-JP" altLang="en-US" sz="1400" dirty="0">
                <a:ln w="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・積極的な虐待判断及び対応について</a:t>
            </a:r>
          </a:p>
          <a:p>
            <a:r>
              <a:rPr kumimoji="1" lang="ja-JP" altLang="en-US" sz="1400" dirty="0">
                <a:ln w="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・ネットワークの構築または積極的なネットワークの活用の推奨</a:t>
            </a:r>
          </a:p>
        </p:txBody>
      </p:sp>
      <p:sp>
        <p:nvSpPr>
          <p:cNvPr id="3" name="テキスト ボックス 2"/>
          <p:cNvSpPr txBox="1"/>
          <p:nvPr/>
        </p:nvSpPr>
        <p:spPr>
          <a:xfrm>
            <a:off x="3904" y="1528434"/>
            <a:ext cx="9145016" cy="2708434"/>
          </a:xfrm>
          <a:prstGeom prst="rect">
            <a:avLst/>
          </a:prstGeom>
          <a:noFill/>
          <a:ln>
            <a:noFill/>
          </a:ln>
        </p:spPr>
        <p:txBody>
          <a:bodyPr wrap="square" rtlCol="0">
            <a:spAutoFit/>
          </a:bodyPr>
          <a:lstStyle/>
          <a:p>
            <a:pPr marL="263525" indent="-263525"/>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400" b="1" u="sng"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者虐待に関する対応について</a:t>
            </a:r>
            <a:endParaRPr lang="en-US" altLang="ja-JP"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□通報又は届出を受けた後の安全確認、事実確認</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□コアメンバー会議の開催（緊急性の判断・役割分担、メンバー等）</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□養護者の負担軽減に関する相談、養護者支援</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□面会の制限</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□立入調査の実施、警察署長に対する援助要請</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□成年後見制度の利用開始に関する審判請求、件数</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□個別記録の作成・管理（虐待認定・終結の判断根拠整理等）</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□対応方針検討会議の開催</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□虐待対応台帳、レビューシートの管理</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□施設従事者等による虐待の対応、都道府県への報告、指導担当課との連携</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□使用者による虐待に関する大阪労働局への報告・連携（府への労働相談票提出、ハローワーク・労基署との協働）</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□虐待防止・権利擁護に関する研修実施状況（職員向け、</a:t>
            </a:r>
            <a:r>
              <a:rPr lang="ja-JP" altLang="en-US" sz="12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福祉サービス等事業所向け、市町村向け）</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□重大事案の検証・発生要因の分析</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市町村指導の実施</a:t>
            </a:r>
            <a:endPar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2"/>
          </p:nvPr>
        </p:nvSpPr>
        <p:spPr>
          <a:xfrm>
            <a:off x="7048687" y="6481644"/>
            <a:ext cx="2057400" cy="365125"/>
          </a:xfrm>
        </p:spPr>
        <p:txBody>
          <a:bodyPr/>
          <a:lstStyle/>
          <a:p>
            <a:fld id="{A64C7172-712E-4763-BE96-798FE23FBD4C}" type="slidenum">
              <a:rPr kumimoji="1" lang="ja-JP" altLang="en-US" sz="1400" smtClean="0">
                <a:solidFill>
                  <a:schemeClr val="tx1"/>
                </a:solidFill>
              </a:rPr>
              <a:t>11</a:t>
            </a:fld>
            <a:endParaRPr kumimoji="1" lang="ja-JP" altLang="en-US" sz="1400" dirty="0">
              <a:solidFill>
                <a:schemeClr val="tx1"/>
              </a:solidFill>
            </a:endParaRPr>
          </a:p>
        </p:txBody>
      </p:sp>
      <p:sp>
        <p:nvSpPr>
          <p:cNvPr id="5" name="テキスト ボックス 4"/>
          <p:cNvSpPr txBox="1"/>
          <p:nvPr/>
        </p:nvSpPr>
        <p:spPr>
          <a:xfrm>
            <a:off x="1016" y="479686"/>
            <a:ext cx="9144000" cy="738664"/>
          </a:xfrm>
          <a:prstGeom prst="rect">
            <a:avLst/>
          </a:prstGeom>
          <a:solidFill>
            <a:srgbClr val="FFFF66"/>
          </a:solidFill>
        </p:spPr>
        <p:txBody>
          <a:bodyPr wrap="square" rtlCol="0" anchor="ctr">
            <a:spAutoFit/>
          </a:bodyPr>
          <a:lstStyle/>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市町村が</a:t>
            </a:r>
            <a:r>
              <a:rPr kumimoji="1" lang="ja-JP" altLang="ja-JP" sz="1400" dirty="0" err="1">
                <a:latin typeface="UD デジタル 教科書体 NK-R" panose="02020400000000000000" pitchFamily="18" charset="-128"/>
                <a:ea typeface="UD デジタル 教科書体 NK-R" panose="02020400000000000000" pitchFamily="18" charset="-128"/>
              </a:rPr>
              <a:t>障がい</a:t>
            </a:r>
            <a:r>
              <a:rPr kumimoji="1" lang="ja-JP" altLang="ja-JP" sz="1400" dirty="0">
                <a:latin typeface="UD デジタル 教科書体 NK-R" panose="02020400000000000000" pitchFamily="18" charset="-128"/>
                <a:ea typeface="UD デジタル 教科書体 NK-R" panose="02020400000000000000" pitchFamily="18" charset="-128"/>
              </a:rPr>
              <a:t>者虐待の対応</a:t>
            </a:r>
            <a:r>
              <a:rPr kumimoji="1" lang="ja-JP" altLang="en-US" sz="1400" dirty="0">
                <a:latin typeface="UD デジタル 教科書体 NK-R" panose="02020400000000000000" pitchFamily="18" charset="-128"/>
                <a:ea typeface="UD デジタル 教科書体 NK-R" panose="02020400000000000000" pitchFamily="18" charset="-128"/>
              </a:rPr>
              <a:t>を</a:t>
            </a:r>
            <a:r>
              <a:rPr kumimoji="1" lang="ja-JP" altLang="ja-JP" sz="1400" dirty="0">
                <a:latin typeface="UD デジタル 教科書体 NK-R" panose="02020400000000000000" pitchFamily="18" charset="-128"/>
                <a:ea typeface="UD デジタル 教科書体 NK-R" panose="02020400000000000000" pitchFamily="18" charset="-128"/>
              </a:rPr>
              <a:t>適切に行</a:t>
            </a:r>
            <a:r>
              <a:rPr kumimoji="1" lang="ja-JP" altLang="en-US" sz="1400" dirty="0">
                <a:latin typeface="UD デジタル 教科書体 NK-R" panose="02020400000000000000" pitchFamily="18" charset="-128"/>
                <a:ea typeface="UD デジタル 教科書体 NK-R" panose="02020400000000000000" pitchFamily="18" charset="-128"/>
              </a:rPr>
              <a:t>えるよう、市町村の</a:t>
            </a:r>
            <a:r>
              <a:rPr kumimoji="1" lang="ja-JP" altLang="ja-JP" sz="1400" dirty="0">
                <a:latin typeface="UD デジタル 教科書体 NK-R" panose="02020400000000000000" pitchFamily="18" charset="-128"/>
                <a:ea typeface="UD デジタル 教科書体 NK-R" panose="02020400000000000000" pitchFamily="18" charset="-128"/>
              </a:rPr>
              <a:t>課題等を把握し、必要な事務</a:t>
            </a:r>
            <a:r>
              <a:rPr kumimoji="1" lang="ja-JP" altLang="en-US" sz="1400" dirty="0">
                <a:latin typeface="UD デジタル 教科書体 NK-R" panose="02020400000000000000" pitchFamily="18" charset="-128"/>
                <a:ea typeface="UD デジタル 教科書体 NK-R" panose="02020400000000000000" pitchFamily="18" charset="-128"/>
              </a:rPr>
              <a:t>等</a:t>
            </a:r>
            <a:r>
              <a:rPr kumimoji="1" lang="ja-JP" altLang="ja-JP" sz="1400" dirty="0">
                <a:latin typeface="UD デジタル 教科書体 NK-R" panose="02020400000000000000" pitchFamily="18" charset="-128"/>
                <a:ea typeface="UD デジタル 教科書体 NK-R" panose="02020400000000000000" pitchFamily="18" charset="-128"/>
              </a:rPr>
              <a:t>手続き</a:t>
            </a:r>
            <a:r>
              <a:rPr kumimoji="1" lang="ja-JP" altLang="en-US" sz="1400" dirty="0">
                <a:latin typeface="UD デジタル 教科書体 NK-R" panose="02020400000000000000" pitchFamily="18" charset="-128"/>
                <a:ea typeface="UD デジタル 教科書体 NK-R" panose="02020400000000000000" pitchFamily="18" charset="-128"/>
              </a:rPr>
              <a:t>の</a:t>
            </a:r>
            <a:r>
              <a:rPr kumimoji="1" lang="ja-JP" altLang="ja-JP" sz="1400" dirty="0">
                <a:latin typeface="UD デジタル 教科書体 NK-R" panose="02020400000000000000" pitchFamily="18" charset="-128"/>
                <a:ea typeface="UD デジタル 教科書体 NK-R" panose="02020400000000000000" pitchFamily="18" charset="-128"/>
              </a:rPr>
              <a:t>周知徹底ととも</a:t>
            </a:r>
            <a:r>
              <a:rPr kumimoji="1" lang="ja-JP" altLang="en-US" sz="1400" dirty="0">
                <a:latin typeface="UD デジタル 教科書体 NK-R" panose="02020400000000000000" pitchFamily="18" charset="-128"/>
                <a:ea typeface="UD デジタル 教科書体 NK-R" panose="02020400000000000000" pitchFamily="18" charset="-128"/>
              </a:rPr>
              <a:t>　</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ja-JP" sz="1400" dirty="0">
                <a:latin typeface="UD デジタル 教科書体 NK-R" panose="02020400000000000000" pitchFamily="18" charset="-128"/>
                <a:ea typeface="UD デジタル 教科書体 NK-R" panose="02020400000000000000" pitchFamily="18" charset="-128"/>
              </a:rPr>
              <a:t>に、助言及び調整等を行う</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400" dirty="0">
                <a:latin typeface="UD デジタル 教科書体 NK-R" panose="02020400000000000000" pitchFamily="18" charset="-128"/>
                <a:ea typeface="UD デジタル 教科書体 NK-R" panose="02020400000000000000" pitchFamily="18" charset="-128"/>
              </a:rPr>
              <a:t>◆令和５年度の実施状況：</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８市</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5116" y="1203374"/>
            <a:ext cx="1512168" cy="353526"/>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確認項目</a:t>
            </a:r>
          </a:p>
        </p:txBody>
      </p:sp>
      <p:sp>
        <p:nvSpPr>
          <p:cNvPr id="8" name="テキスト ボックス 7"/>
          <p:cNvSpPr txBox="1"/>
          <p:nvPr/>
        </p:nvSpPr>
        <p:spPr>
          <a:xfrm>
            <a:off x="-4920" y="4166801"/>
            <a:ext cx="9145016" cy="1785104"/>
          </a:xfrm>
          <a:prstGeom prst="rect">
            <a:avLst/>
          </a:prstGeom>
          <a:noFill/>
          <a:ln>
            <a:noFill/>
          </a:ln>
        </p:spPr>
        <p:txBody>
          <a:bodyPr wrap="square" rtlCol="0">
            <a:spAutoFit/>
          </a:bodyPr>
          <a:lstStyle/>
          <a:p>
            <a:pPr marL="263525" indent="-263525"/>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400" b="1" u="sng"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者虐待の対応に関する整備体制について</a:t>
            </a:r>
            <a:endParaRPr lang="en-US" altLang="ja-JP"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□休日・夜間を含む虐待対応の体制図作成</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□虐待対応マニュアルの整理</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□チェックシート等の準備</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□やむを得ない事由による措置の実施及び短期間養護を含む居室の確保</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□専門職相談等の契約・実施状況</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□協議会等での虐待対応状況に関する報告</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□関係機関、民間団体等との連携協力体制、虐待防止ネットワークの整備</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□虐待防止及び養護者支援に関する広報・啓発実施状況、啓発物の作成状況等</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4" name="矢印: 右 13">
            <a:extLst>
              <a:ext uri="{FF2B5EF4-FFF2-40B4-BE49-F238E27FC236}">
                <a16:creationId xmlns:a16="http://schemas.microsoft.com/office/drawing/2014/main" id="{D4CAF474-02DE-43A6-A546-A935D68A0218}"/>
              </a:ext>
            </a:extLst>
          </p:cNvPr>
          <p:cNvSpPr/>
          <p:nvPr/>
        </p:nvSpPr>
        <p:spPr>
          <a:xfrm>
            <a:off x="2095313" y="5954671"/>
            <a:ext cx="1052928" cy="776429"/>
          </a:xfrm>
          <a:prstGeom prst="rightArrow">
            <a:avLst/>
          </a:prstGeom>
          <a:solidFill>
            <a:schemeClr val="accent1">
              <a:lumMod val="60000"/>
              <a:lumOff val="4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主な助言内容</a:t>
            </a:r>
          </a:p>
        </p:txBody>
      </p:sp>
      <p:grpSp>
        <p:nvGrpSpPr>
          <p:cNvPr id="9" name="グループ化 8">
            <a:extLst>
              <a:ext uri="{FF2B5EF4-FFF2-40B4-BE49-F238E27FC236}">
                <a16:creationId xmlns:a16="http://schemas.microsoft.com/office/drawing/2014/main" id="{1425CFFD-07CD-4BE4-936F-B952E184194D}"/>
              </a:ext>
            </a:extLst>
          </p:cNvPr>
          <p:cNvGrpSpPr/>
          <p:nvPr/>
        </p:nvGrpSpPr>
        <p:grpSpPr>
          <a:xfrm>
            <a:off x="-13744" y="5918702"/>
            <a:ext cx="2119824" cy="919222"/>
            <a:chOff x="108393" y="5918700"/>
            <a:chExt cx="2119824" cy="919222"/>
          </a:xfrm>
        </p:grpSpPr>
        <p:sp>
          <p:nvSpPr>
            <p:cNvPr id="7" name="爆発: 14 pt 6">
              <a:extLst>
                <a:ext uri="{FF2B5EF4-FFF2-40B4-BE49-F238E27FC236}">
                  <a16:creationId xmlns:a16="http://schemas.microsoft.com/office/drawing/2014/main" id="{7BD8F01B-76D2-4267-9E3D-F2A068800133}"/>
                </a:ext>
              </a:extLst>
            </p:cNvPr>
            <p:cNvSpPr/>
            <p:nvPr/>
          </p:nvSpPr>
          <p:spPr>
            <a:xfrm rot="498174">
              <a:off x="204965" y="5918700"/>
              <a:ext cx="1956367" cy="919222"/>
            </a:xfrm>
            <a:prstGeom prst="irregularSeal2">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1" name="四角形: 角を丸くする 10">
              <a:extLst>
                <a:ext uri="{FF2B5EF4-FFF2-40B4-BE49-F238E27FC236}">
                  <a16:creationId xmlns:a16="http://schemas.microsoft.com/office/drawing/2014/main" id="{216EEDE6-010C-4671-A78C-A397E196854B}"/>
                </a:ext>
              </a:extLst>
            </p:cNvPr>
            <p:cNvSpPr/>
            <p:nvPr/>
          </p:nvSpPr>
          <p:spPr>
            <a:xfrm rot="10800000" flipV="1">
              <a:off x="108393" y="6067852"/>
              <a:ext cx="2119824" cy="620921"/>
            </a:xfrm>
            <a:prstGeom prst="roundRect">
              <a:avLst/>
            </a:prstGeom>
            <a:no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n w="0"/>
                  <a:solidFill>
                    <a:srgbClr val="FF0000"/>
                  </a:solidFill>
                  <a:latin typeface="UD デジタル 教科書体 NK-R" panose="02020400000000000000" pitchFamily="18" charset="-128"/>
                  <a:ea typeface="UD デジタル 教科書体 NK-R" panose="02020400000000000000" pitchFamily="18" charset="-128"/>
                  <a:cs typeface="Arial Unicode MS" pitchFamily="50" charset="-128"/>
                </a:rPr>
                <a:t>市町村間での対応力の差が課題</a:t>
              </a:r>
            </a:p>
          </p:txBody>
        </p:sp>
      </p:grpSp>
    </p:spTree>
    <p:extLst>
      <p:ext uri="{BB962C8B-B14F-4D97-AF65-F5344CB8AC3E}">
        <p14:creationId xmlns:p14="http://schemas.microsoft.com/office/powerpoint/2010/main" val="221142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228507" y="3136125"/>
            <a:ext cx="4029247" cy="1001123"/>
          </a:xfrm>
          <a:prstGeom prst="rect">
            <a:avLst/>
          </a:prstGeom>
          <a:solidFill>
            <a:schemeClr val="accent1">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9" name="正方形/長方形 38"/>
          <p:cNvSpPr/>
          <p:nvPr/>
        </p:nvSpPr>
        <p:spPr>
          <a:xfrm>
            <a:off x="4955697" y="4390797"/>
            <a:ext cx="3959795" cy="635599"/>
          </a:xfrm>
          <a:prstGeom prst="rect">
            <a:avLst/>
          </a:prstGeom>
          <a:solidFill>
            <a:schemeClr val="accent6">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8" name="正方形/長方形 37"/>
          <p:cNvSpPr/>
          <p:nvPr/>
        </p:nvSpPr>
        <p:spPr>
          <a:xfrm>
            <a:off x="4955698" y="3400067"/>
            <a:ext cx="3959795" cy="936235"/>
          </a:xfrm>
          <a:prstGeom prst="rect">
            <a:avLst/>
          </a:prstGeom>
          <a:solidFill>
            <a:schemeClr val="accent6">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7" name="正方形/長方形 36"/>
          <p:cNvSpPr/>
          <p:nvPr/>
        </p:nvSpPr>
        <p:spPr>
          <a:xfrm>
            <a:off x="231422" y="4192446"/>
            <a:ext cx="4028609" cy="812711"/>
          </a:xfrm>
          <a:prstGeom prst="rect">
            <a:avLst/>
          </a:prstGeom>
          <a:solidFill>
            <a:schemeClr val="accent1">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 name="正方形/長方形 1"/>
          <p:cNvSpPr/>
          <p:nvPr/>
        </p:nvSpPr>
        <p:spPr>
          <a:xfrm>
            <a:off x="182711" y="1552574"/>
            <a:ext cx="4086135" cy="1008112"/>
          </a:xfrm>
          <a:prstGeom prst="rect">
            <a:avLst/>
          </a:prstGeom>
          <a:solidFill>
            <a:schemeClr val="accent1">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1" name="正方形/長方形 10"/>
          <p:cNvSpPr/>
          <p:nvPr/>
        </p:nvSpPr>
        <p:spPr>
          <a:xfrm>
            <a:off x="4955698" y="1521572"/>
            <a:ext cx="3959794" cy="1225963"/>
          </a:xfrm>
          <a:prstGeom prst="rect">
            <a:avLst/>
          </a:prstGeom>
          <a:solidFill>
            <a:schemeClr val="accent6">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5" name="額縁 4"/>
          <p:cNvSpPr/>
          <p:nvPr/>
        </p:nvSpPr>
        <p:spPr>
          <a:xfrm>
            <a:off x="0" y="550504"/>
            <a:ext cx="9150590" cy="342072"/>
          </a:xfrm>
          <a:prstGeom prst="bevel">
            <a:avLst>
              <a:gd name="adj" fmla="val 0"/>
            </a:avLst>
          </a:prstGeom>
          <a:solidFill>
            <a:srgbClr val="FFFF66"/>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◆市町村への後方支援対応状況　＜各市町村の第</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6</a:t>
            </a:r>
            <a:r>
              <a:rPr lang="ja-JP" altLang="en-US" sz="1600" b="1" dirty="0" err="1">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期障がい</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福祉計画をふまえて＞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 name="ホームベース 5"/>
          <p:cNvSpPr/>
          <p:nvPr/>
        </p:nvSpPr>
        <p:spPr>
          <a:xfrm>
            <a:off x="0" y="320"/>
            <a:ext cx="9133215" cy="540000"/>
          </a:xfrm>
          <a:prstGeom prst="homePlate">
            <a:avLst>
              <a:gd name="adj" fmla="val 0"/>
            </a:avLst>
          </a:prstGeom>
          <a:solidFill>
            <a:srgbClr val="00206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大阪府における</a:t>
            </a:r>
            <a:r>
              <a:rPr lang="ja-JP" altLang="en-US" sz="2800" dirty="0" err="1">
                <a:solidFill>
                  <a:schemeClr val="bg1"/>
                </a:solidFill>
                <a:latin typeface="UD デジタル 教科書体 NK-R" panose="02020400000000000000" pitchFamily="18" charset="-128"/>
                <a:ea typeface="UD デジタル 教科書体 NK-R" panose="02020400000000000000" pitchFamily="18" charset="-128"/>
              </a:rPr>
              <a:t>障がい</a:t>
            </a: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者虐待防止にかかる現状と</a:t>
            </a:r>
            <a:r>
              <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課題</a:t>
            </a:r>
          </a:p>
        </p:txBody>
      </p:sp>
      <p:sp>
        <p:nvSpPr>
          <p:cNvPr id="10" name="スライド番号プレースホルダー 1"/>
          <p:cNvSpPr>
            <a:spLocks noGrp="1"/>
          </p:cNvSpPr>
          <p:nvPr>
            <p:ph type="sldNum" sz="quarter" idx="12"/>
          </p:nvPr>
        </p:nvSpPr>
        <p:spPr>
          <a:xfrm>
            <a:off x="6935596" y="6465039"/>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12</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角丸四角形 18"/>
          <p:cNvSpPr/>
          <p:nvPr/>
        </p:nvSpPr>
        <p:spPr>
          <a:xfrm>
            <a:off x="75734" y="1458786"/>
            <a:ext cx="4387084" cy="1200083"/>
          </a:xfrm>
          <a:prstGeom prst="roundRect">
            <a:avLst/>
          </a:prstGeom>
          <a:noFill/>
          <a:ln w="28575">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障がい者虐待防止担当者以外の</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pPr algn="ct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職員に対しても虐待の芽への気づきや</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pPr algn="ct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早期対応等、連携・協働の促進</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nvGrpSpPr>
          <p:cNvPr id="28" name="グループ化 27"/>
          <p:cNvGrpSpPr/>
          <p:nvPr/>
        </p:nvGrpSpPr>
        <p:grpSpPr>
          <a:xfrm>
            <a:off x="60999" y="2684227"/>
            <a:ext cx="4387084" cy="2472965"/>
            <a:chOff x="200885" y="2269608"/>
            <a:chExt cx="3910598" cy="2006552"/>
          </a:xfrm>
        </p:grpSpPr>
        <p:sp>
          <p:nvSpPr>
            <p:cNvPr id="24" name="下矢印 23"/>
            <p:cNvSpPr/>
            <p:nvPr/>
          </p:nvSpPr>
          <p:spPr>
            <a:xfrm>
              <a:off x="2105034" y="2269608"/>
              <a:ext cx="330578" cy="237237"/>
            </a:xfrm>
            <a:prstGeom prst="downArrow">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5" name="角丸四角形 24"/>
            <p:cNvSpPr/>
            <p:nvPr/>
          </p:nvSpPr>
          <p:spPr>
            <a:xfrm>
              <a:off x="200885" y="2538582"/>
              <a:ext cx="3910598" cy="1737578"/>
            </a:xfrm>
            <a:prstGeom prst="roundRect">
              <a:avLst/>
            </a:prstGeom>
            <a:noFill/>
            <a:ln w="28575">
              <a:solidFill>
                <a:schemeClr val="accent1">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lvl="0"/>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ja-JP" altLang="en-US" sz="1600" dirty="0">
                  <a:latin typeface="UD デジタル 教科書体 NK-R" panose="02020400000000000000" pitchFamily="18" charset="-128"/>
                  <a:ea typeface="UD デジタル 教科書体 NK-R" panose="02020400000000000000" pitchFamily="18" charset="-128"/>
                </a:rPr>
                <a:t>〇府における障がい者自立相談支援センター、</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ja-JP" altLang="en-US" sz="1600" dirty="0">
                  <a:latin typeface="UD デジタル 教科書体 NK-R" panose="02020400000000000000" pitchFamily="18" charset="-128"/>
                  <a:ea typeface="UD デジタル 教科書体 NK-R" panose="02020400000000000000" pitchFamily="18" charset="-128"/>
                </a:rPr>
                <a:t>  女性相談センター、こころの健康総合センター</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ja-JP" altLang="en-US" sz="1600" dirty="0">
                  <a:latin typeface="UD デジタル 教科書体 NK-R" panose="02020400000000000000" pitchFamily="18" charset="-128"/>
                  <a:ea typeface="UD デジタル 教科書体 NK-R" panose="02020400000000000000" pitchFamily="18" charset="-128"/>
                </a:rPr>
                <a:t>  等との情報共有・協働を図る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endParaRPr kumimoji="1" lang="en-US" altLang="ja-JP" dirty="0">
                <a:latin typeface="UD デジタル 教科書体 NK-R" panose="02020400000000000000" pitchFamily="18" charset="-128"/>
                <a:ea typeface="UD デジタル 教科書体 NK-R" panose="02020400000000000000" pitchFamily="18" charset="-128"/>
              </a:endParaRPr>
            </a:p>
            <a:p>
              <a:pPr lvl="0"/>
              <a:r>
                <a:rPr kumimoji="1" lang="ja-JP" altLang="en-US" dirty="0">
                  <a:latin typeface="UD デジタル 教科書体 NK-R" panose="02020400000000000000" pitchFamily="18" charset="-128"/>
                  <a:ea typeface="UD デジタル 教科書体 NK-R" panose="02020400000000000000" pitchFamily="18" charset="-128"/>
                </a:rPr>
                <a:t>〇</a:t>
              </a:r>
              <a:r>
                <a:rPr kumimoji="1" lang="ja-JP" altLang="en-US" sz="1600" dirty="0">
                  <a:latin typeface="UD デジタル 教科書体 NK-R" panose="02020400000000000000" pitchFamily="18" charset="-128"/>
                  <a:ea typeface="UD デジタル 教科書体 NK-R" panose="02020400000000000000" pitchFamily="18" charset="-128"/>
                </a:rPr>
                <a:t>全体的な市町村の対応力底上げのため、</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ja-JP" altLang="en-US" sz="1600" dirty="0">
                  <a:latin typeface="UD デジタル 教科書体 NK-R" panose="02020400000000000000" pitchFamily="18" charset="-128"/>
                  <a:ea typeface="UD デジタル 教科書体 NK-R" panose="02020400000000000000" pitchFamily="18" charset="-128"/>
                </a:rPr>
                <a:t>　 市町村指導や効果的な研修を実施</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grpSp>
      <p:grpSp>
        <p:nvGrpSpPr>
          <p:cNvPr id="35" name="グループ化 34"/>
          <p:cNvGrpSpPr/>
          <p:nvPr/>
        </p:nvGrpSpPr>
        <p:grpSpPr>
          <a:xfrm>
            <a:off x="4802929" y="1458785"/>
            <a:ext cx="4265337" cy="3698407"/>
            <a:chOff x="4845743" y="1457517"/>
            <a:chExt cx="3816424" cy="3684134"/>
          </a:xfrm>
        </p:grpSpPr>
        <p:sp>
          <p:nvSpPr>
            <p:cNvPr id="16" name="角丸四角形 15"/>
            <p:cNvSpPr/>
            <p:nvPr/>
          </p:nvSpPr>
          <p:spPr>
            <a:xfrm>
              <a:off x="4845743" y="1457517"/>
              <a:ext cx="3816424" cy="1369767"/>
            </a:xfrm>
            <a:prstGeom prst="roundRect">
              <a:avLst/>
            </a:prstGeom>
            <a:noFill/>
            <a:ln w="28575">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府内全市町村における、</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pPr algn="ctr"/>
              <a:r>
                <a:rPr kumimoji="1" lang="ja-JP" altLang="en-US" b="1" dirty="0" err="1">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a:t>
              </a: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者虐待防止の</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pPr algn="ctr"/>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ネットワーク構築・整備促進</a:t>
              </a:r>
              <a:endParaRPr kumimoji="1"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（令和４年度国調査時点：</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25/</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４３市町村）</a:t>
              </a:r>
            </a:p>
          </p:txBody>
        </p:sp>
        <p:sp>
          <p:nvSpPr>
            <p:cNvPr id="30" name="角丸四角形 29"/>
            <p:cNvSpPr/>
            <p:nvPr/>
          </p:nvSpPr>
          <p:spPr>
            <a:xfrm>
              <a:off x="4845743" y="3327984"/>
              <a:ext cx="3816424" cy="1813667"/>
            </a:xfrm>
            <a:prstGeom prst="roundRect">
              <a:avLst/>
            </a:prstGeom>
            <a:noFill/>
            <a:ln w="28575">
              <a:solidFill>
                <a:schemeClr val="accent1">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lvl="0"/>
              <a:r>
                <a:rPr kumimoji="1" lang="ja-JP" altLang="en-US" sz="1600" dirty="0">
                  <a:latin typeface="UD デジタル 教科書体 NK-R" panose="02020400000000000000" pitchFamily="18" charset="-128"/>
                  <a:ea typeface="UD デジタル 教科書体 NK-R" panose="02020400000000000000" pitchFamily="18" charset="-128"/>
                </a:rPr>
                <a:t>〇研修での講義や意見交換の他、市町村指導</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en-US" altLang="ja-JP" sz="1600" dirty="0">
                  <a:latin typeface="UD デジタル 教科書体 NK-R" panose="02020400000000000000" pitchFamily="18" charset="-128"/>
                  <a:ea typeface="UD デジタル 教科書体 NK-R" panose="02020400000000000000" pitchFamily="18" charset="-128"/>
                </a:rPr>
                <a:t>   </a:t>
              </a:r>
              <a:r>
                <a:rPr kumimoji="1" lang="ja-JP" altLang="en-US" sz="1600" dirty="0">
                  <a:latin typeface="UD デジタル 教科書体 NK-R" panose="02020400000000000000" pitchFamily="18" charset="-128"/>
                  <a:ea typeface="UD デジタル 教科書体 NK-R" panose="02020400000000000000" pitchFamily="18" charset="-128"/>
                </a:rPr>
                <a:t>等の機会を利用し、 ネットワーク構築・整備  </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en-US" altLang="ja-JP" sz="1600" dirty="0">
                  <a:latin typeface="UD デジタル 教科書体 NK-R" panose="02020400000000000000" pitchFamily="18" charset="-128"/>
                  <a:ea typeface="UD デジタル 教科書体 NK-R" panose="02020400000000000000" pitchFamily="18" charset="-128"/>
                </a:rPr>
                <a:t>   </a:t>
              </a:r>
              <a:r>
                <a:rPr kumimoji="1" lang="ja-JP" altLang="en-US" sz="1600" dirty="0">
                  <a:latin typeface="UD デジタル 教科書体 NK-R" panose="02020400000000000000" pitchFamily="18" charset="-128"/>
                  <a:ea typeface="UD デジタル 教科書体 NK-R" panose="02020400000000000000" pitchFamily="18" charset="-128"/>
                </a:rPr>
                <a:t>を促進</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a:r>
                <a:rPr kumimoji="1" lang="ja-JP" altLang="en-US" sz="1600" dirty="0">
                  <a:latin typeface="UD デジタル 教科書体 NK-R" panose="02020400000000000000" pitchFamily="18" charset="-128"/>
                  <a:ea typeface="UD デジタル 教科書体 NK-R" panose="02020400000000000000" pitchFamily="18" charset="-128"/>
                </a:rPr>
                <a:t>〇先進市町村をモデルとした、</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lvl="0"/>
              <a:r>
                <a:rPr kumimoji="1" lang="en-US" altLang="ja-JP" sz="1600" dirty="0">
                  <a:latin typeface="UD デジタル 教科書体 NK-R" panose="02020400000000000000" pitchFamily="18" charset="-128"/>
                  <a:ea typeface="UD デジタル 教科書体 NK-R" panose="02020400000000000000" pitchFamily="18" charset="-128"/>
                </a:rPr>
                <a:t>   </a:t>
              </a:r>
              <a:r>
                <a:rPr kumimoji="1" lang="ja-JP" altLang="en-US" sz="1600" dirty="0">
                  <a:latin typeface="UD デジタル 教科書体 NK-R" panose="02020400000000000000" pitchFamily="18" charset="-128"/>
                  <a:ea typeface="UD デジタル 教科書体 NK-R" panose="02020400000000000000" pitchFamily="18" charset="-128"/>
                </a:rPr>
                <a:t>ネットワーク整備のためのノウハウの共有</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32" name="下矢印 31"/>
            <p:cNvSpPr/>
            <p:nvPr/>
          </p:nvSpPr>
          <p:spPr>
            <a:xfrm>
              <a:off x="6588665" y="2861435"/>
              <a:ext cx="330578" cy="417595"/>
            </a:xfrm>
            <a:prstGeom prst="downArrow">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sp>
        <p:nvSpPr>
          <p:cNvPr id="42" name="楕円 41"/>
          <p:cNvSpPr/>
          <p:nvPr/>
        </p:nvSpPr>
        <p:spPr>
          <a:xfrm>
            <a:off x="2470868" y="1096915"/>
            <a:ext cx="4226184" cy="152707"/>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4" name="額縁 33"/>
          <p:cNvSpPr/>
          <p:nvPr/>
        </p:nvSpPr>
        <p:spPr>
          <a:xfrm>
            <a:off x="2351971" y="903244"/>
            <a:ext cx="4461058" cy="491972"/>
          </a:xfrm>
          <a:prstGeom prst="bevel">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a:solidFill>
                  <a:srgbClr val="FF0000"/>
                </a:solidFill>
                <a:latin typeface="UD デジタル 教科書体 NK-R" panose="02020400000000000000" pitchFamily="18" charset="-128"/>
                <a:ea typeface="UD デジタル 教科書体 NK-R" panose="02020400000000000000" pitchFamily="18" charset="-128"/>
                <a:cs typeface="Arial Unicode MS" pitchFamily="50" charset="-128"/>
              </a:rPr>
              <a:t>市町村間での対応力の差が課題</a:t>
            </a:r>
          </a:p>
        </p:txBody>
      </p:sp>
      <p:sp>
        <p:nvSpPr>
          <p:cNvPr id="43" name="フローチャート: 組合せ 42">
            <a:extLst>
              <a:ext uri="{FF2B5EF4-FFF2-40B4-BE49-F238E27FC236}">
                <a16:creationId xmlns:a16="http://schemas.microsoft.com/office/drawing/2014/main" id="{39529100-C22E-4767-822A-4F341B76881E}"/>
              </a:ext>
            </a:extLst>
          </p:cNvPr>
          <p:cNvSpPr/>
          <p:nvPr/>
        </p:nvSpPr>
        <p:spPr>
          <a:xfrm>
            <a:off x="106574" y="5235239"/>
            <a:ext cx="8961692" cy="976251"/>
          </a:xfrm>
          <a:prstGeom prst="flowChartMerg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spcAft>
                <a:spcPts val="600"/>
              </a:spcAft>
            </a:pPr>
            <a:endParaRPr lang="en-US" altLang="ja-JP"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5" name="額縁 44"/>
          <p:cNvSpPr/>
          <p:nvPr/>
        </p:nvSpPr>
        <p:spPr>
          <a:xfrm>
            <a:off x="1969218" y="6224088"/>
            <a:ext cx="5188250" cy="551582"/>
          </a:xfrm>
          <a:prstGeom prst="bevel">
            <a:avLst/>
          </a:prstGeom>
          <a:solidFill>
            <a:srgbClr val="FFCCFF"/>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lnSpc>
                <a:spcPct val="150000"/>
              </a:lnSpc>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重大な</a:t>
            </a:r>
            <a:r>
              <a:rPr lang="ja-JP" altLang="en-US" sz="2400" b="1"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者虐待ゼロの実現を！！</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p:cNvSpPr txBox="1"/>
          <p:nvPr/>
        </p:nvSpPr>
        <p:spPr>
          <a:xfrm>
            <a:off x="406036" y="5267347"/>
            <a:ext cx="8352928" cy="723275"/>
          </a:xfrm>
          <a:prstGeom prst="rect">
            <a:avLst/>
          </a:prstGeom>
          <a:noFill/>
        </p:spPr>
        <p:txBody>
          <a:bodyPr wrap="square" rtlCol="0">
            <a:spAutoFit/>
          </a:bodyPr>
          <a:lstStyle/>
          <a:p>
            <a:pPr algn="ctr">
              <a:spcAft>
                <a:spcPts val="600"/>
              </a:spcAft>
            </a:pPr>
            <a:r>
              <a:rPr lang="ja-JP" altLang="en-US" b="1" u="sng" dirty="0">
                <a:solidFill>
                  <a:srgbClr val="FF0000"/>
                </a:solidFill>
                <a:latin typeface="UD デジタル 教科書体 NK-R" panose="02020400000000000000" pitchFamily="18" charset="-128"/>
                <a:ea typeface="UD デジタル 教科書体 NK-R" panose="02020400000000000000" pitchFamily="18" charset="-128"/>
              </a:rPr>
              <a:t>虐待事案の未然防止・早期発見・早期対応にオール大阪で</a:t>
            </a:r>
            <a:endParaRPr lang="en-US" altLang="ja-JP" b="1" u="sng" dirty="0">
              <a:solidFill>
                <a:srgbClr val="FF0000"/>
              </a:solidFill>
              <a:latin typeface="UD デジタル 教科書体 NK-R" panose="02020400000000000000" pitchFamily="18" charset="-128"/>
              <a:ea typeface="UD デジタル 教科書体 NK-R" panose="02020400000000000000" pitchFamily="18" charset="-128"/>
            </a:endParaRPr>
          </a:p>
          <a:p>
            <a:pPr algn="ctr">
              <a:spcAft>
                <a:spcPts val="600"/>
              </a:spcAft>
            </a:pPr>
            <a:r>
              <a:rPr lang="ja-JP" altLang="en-US" b="1" u="sng" dirty="0">
                <a:solidFill>
                  <a:srgbClr val="FF0000"/>
                </a:solidFill>
                <a:latin typeface="UD デジタル 教科書体 NK-R" panose="02020400000000000000" pitchFamily="18" charset="-128"/>
                <a:ea typeface="UD デジタル 教科書体 NK-R" panose="02020400000000000000" pitchFamily="18" charset="-128"/>
              </a:rPr>
              <a:t>取組む体制の強化により</a:t>
            </a:r>
            <a:endParaRPr lang="en-US" altLang="ja-JP"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78826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54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令和５年度 大阪府障がい者虐待防止支援事業の主な取組み</a:t>
            </a:r>
          </a:p>
        </p:txBody>
      </p:sp>
      <p:graphicFrame>
        <p:nvGraphicFramePr>
          <p:cNvPr id="10" name="表 9"/>
          <p:cNvGraphicFramePr>
            <a:graphicFrameLocks noGrp="1"/>
          </p:cNvGraphicFramePr>
          <p:nvPr>
            <p:extLst>
              <p:ext uri="{D42A27DB-BD31-4B8C-83A1-F6EECF244321}">
                <p14:modId xmlns:p14="http://schemas.microsoft.com/office/powerpoint/2010/main" val="3664751249"/>
              </p:ext>
            </p:extLst>
          </p:nvPr>
        </p:nvGraphicFramePr>
        <p:xfrm>
          <a:off x="0" y="476672"/>
          <a:ext cx="9144000" cy="6457855"/>
        </p:xfrm>
        <a:graphic>
          <a:graphicData uri="http://schemas.openxmlformats.org/drawingml/2006/table">
            <a:tbl>
              <a:tblPr firstRow="1" bandRow="1">
                <a:tableStyleId>{5C22544A-7EE6-4342-B048-85BDC9FD1C3A}</a:tableStyleId>
              </a:tblPr>
              <a:tblGrid>
                <a:gridCol w="1721319">
                  <a:extLst>
                    <a:ext uri="{9D8B030D-6E8A-4147-A177-3AD203B41FA5}">
                      <a16:colId xmlns:a16="http://schemas.microsoft.com/office/drawing/2014/main" val="20000"/>
                    </a:ext>
                  </a:extLst>
                </a:gridCol>
                <a:gridCol w="7422681">
                  <a:extLst>
                    <a:ext uri="{9D8B030D-6E8A-4147-A177-3AD203B41FA5}">
                      <a16:colId xmlns:a16="http://schemas.microsoft.com/office/drawing/2014/main" val="20001"/>
                    </a:ext>
                  </a:extLst>
                </a:gridCol>
              </a:tblGrid>
              <a:tr h="288032">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　目　　的</a:t>
                      </a:r>
                    </a:p>
                  </a:txBody>
                  <a:tcPr marL="91429" marR="91429" marT="45714" marB="45714"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主な取組み内容</a:t>
                      </a:r>
                      <a:endPar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nchor="ctr"/>
                </a:tc>
                <a:extLst>
                  <a:ext uri="{0D108BD9-81ED-4DB2-BD59-A6C34878D82A}">
                    <a16:rowId xmlns:a16="http://schemas.microsoft.com/office/drawing/2014/main" val="10000"/>
                  </a:ext>
                </a:extLst>
              </a:tr>
              <a:tr h="4156639">
                <a:tc>
                  <a:txBody>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３．関係機関との</a:t>
                      </a:r>
                      <a:endParaRPr kumimoji="1" lang="en-US" altLang="ja-JP" sz="1400" b="1" dirty="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連携</a:t>
                      </a:r>
                      <a:endPar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⑧使用者虐待における大阪労働局との連携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・大阪労働局担当者との定期的な実務者連絡会議の開催や、大阪方式の使用者虐待対応システムでの大阪労働</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　局・市町村・府の連携による調査及び対応の実施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a:latin typeface="UD デジタル 教科書体 NK-R" panose="02020400000000000000" pitchFamily="18" charset="-128"/>
                          <a:ea typeface="UD デジタル 教科書体 NK-R" panose="02020400000000000000" pitchFamily="18" charset="-128"/>
                        </a:rPr>
                        <a:t>・</a:t>
                      </a:r>
                      <a:r>
                        <a:rPr kumimoji="1" lang="ja-JP" altLang="en-US" sz="1200" kern="1200" dirty="0">
                          <a:latin typeface="UD デジタル 教科書体 NK-R" panose="02020400000000000000" pitchFamily="18" charset="-128"/>
                          <a:ea typeface="UD デジタル 教科書体 NK-R" panose="02020400000000000000" pitchFamily="18" charset="-128"/>
                        </a:rPr>
                        <a:t>拡大版実務者連絡会議をオンラインで開催。大阪労働局各担当課から全市町村を対象に労働局による実務に関　</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　する対応ポイントの説明や意見交換を実施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⑨近畿府県障がい者虐待防止担当者との連携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・昨年度、大阪府が主催し、各府県の研修や虐待対応等の取組み状況について情報交換実施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・今年度から各府県持ち回りとし、年</a:t>
                      </a:r>
                      <a:r>
                        <a:rPr kumimoji="1" lang="en-US" altLang="ja-JP" sz="1200" kern="1200" dirty="0">
                          <a:latin typeface="UD デジタル 教科書体 NK-R" panose="02020400000000000000" pitchFamily="18" charset="-128"/>
                          <a:ea typeface="UD デジタル 教科書体 NK-R" panose="02020400000000000000" pitchFamily="18" charset="-128"/>
                        </a:rPr>
                        <a:t>1</a:t>
                      </a:r>
                      <a:r>
                        <a:rPr kumimoji="1" lang="ja-JP" altLang="en-US" sz="1200" kern="1200" dirty="0">
                          <a:latin typeface="UD デジタル 教科書体 NK-R" panose="02020400000000000000" pitchFamily="18" charset="-128"/>
                          <a:ea typeface="UD デジタル 教科書体 NK-R" panose="02020400000000000000" pitchFamily="18" charset="-128"/>
                        </a:rPr>
                        <a:t>回の定期開催となる</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⑩</a:t>
                      </a:r>
                      <a:r>
                        <a:rPr kumimoji="1" lang="en-US" altLang="ja-JP" sz="1200" b="1" u="sng" kern="1200" dirty="0">
                          <a:latin typeface="UD デジタル 教科書体 NK-R" panose="02020400000000000000" pitchFamily="18" charset="-128"/>
                          <a:ea typeface="UD デジタル 教科書体 NK-R" panose="02020400000000000000" pitchFamily="18" charset="-128"/>
                        </a:rPr>
                        <a:t>DV</a:t>
                      </a:r>
                      <a:r>
                        <a:rPr kumimoji="1" lang="ja-JP" altLang="en-US" sz="1200" b="1" u="sng" kern="1200" dirty="0">
                          <a:latin typeface="UD デジタル 教科書体 NK-R" panose="02020400000000000000" pitchFamily="18" charset="-128"/>
                          <a:ea typeface="UD デジタル 教科書体 NK-R" panose="02020400000000000000" pitchFamily="18" charset="-128"/>
                        </a:rPr>
                        <a:t>対応、成年後見等に関する連携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a:t>
                      </a:r>
                      <a:r>
                        <a:rPr kumimoji="1" lang="ja-JP" altLang="ja-JP" sz="1200" kern="1200" dirty="0">
                          <a:effectLst/>
                          <a:latin typeface="UD デジタル 教科書体 NK-R" panose="02020400000000000000" pitchFamily="18" charset="-128"/>
                          <a:ea typeface="UD デジタル 教科書体 NK-R" panose="02020400000000000000" pitchFamily="18" charset="-128"/>
                        </a:rPr>
                        <a:t>大阪府｢女性に対する暴力｣対策会議</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へ参画し、関係機関の情報を共有</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a:t>
                      </a:r>
                      <a:r>
                        <a:rPr kumimoji="1" lang="zh-TW" altLang="en-US" sz="1200" u="none" strike="noStrike" kern="1200" baseline="0" dirty="0">
                          <a:latin typeface="UD デジタル 教科書体 NK-R" panose="02020400000000000000" pitchFamily="18" charset="-128"/>
                          <a:ea typeface="UD デジタル 教科書体 NK-R" panose="02020400000000000000" pitchFamily="18" charset="-128"/>
                        </a:rPr>
                        <a:t>大阪府社会福祉協議会権利擁護推進室</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主催、成年後見制度等にかかる市町村研修の開催を府主管課、</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　高齢者虐待担当課とともに周知協力</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60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・市民後見人養成講座にて障害者虐待防止法等についての講義動画を提供</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⑪大阪府障がい者自立相談支援センターの取組み</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・センターが主催する市町村障がい福祉担当新任職員向けの</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研修、市町村知的障がい者福祉担当者向けの研修　</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　</a:t>
                      </a:r>
                      <a:r>
                        <a:rPr kumimoji="1" lang="ja-JP" altLang="en-US" sz="1200" kern="1200" dirty="0">
                          <a:latin typeface="UD デジタル 教科書体 NK-R" panose="02020400000000000000" pitchFamily="18" charset="-128"/>
                          <a:ea typeface="UD デジタル 教科書体 NK-R" panose="02020400000000000000" pitchFamily="18" charset="-128"/>
                        </a:rPr>
                        <a:t>において、障がい者手帳申請等の窓口対応の</a:t>
                      </a:r>
                      <a:r>
                        <a:rPr kumimoji="1" lang="ja-JP" altLang="en-US" sz="1200" kern="1200" baseline="0" dirty="0">
                          <a:latin typeface="UD デジタル 教科書体 NK-R" panose="02020400000000000000" pitchFamily="18" charset="-128"/>
                          <a:ea typeface="UD デジタル 教科書体 NK-R" panose="02020400000000000000" pitchFamily="18" charset="-128"/>
                        </a:rPr>
                        <a:t>場面で虐待への気づきにつながるよう、事例等を交えた講義を実施</a:t>
                      </a:r>
                      <a:endParaRPr kumimoji="1" lang="en-US" altLang="ja-JP" sz="1200" kern="1200" baseline="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50000"/>
                        </a:lnSpc>
                        <a:spcBef>
                          <a:spcPts val="0"/>
                        </a:spcBef>
                        <a:spcAft>
                          <a:spcPts val="0"/>
                        </a:spcAft>
                        <a:buClrTx/>
                        <a:buSzTx/>
                        <a:buFontTx/>
                        <a:buNone/>
                        <a:tabLst/>
                        <a:defRPr/>
                      </a:pPr>
                      <a:endParaRPr kumimoji="1" lang="en-US" altLang="ja-JP" sz="1200" kern="1200" baseline="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baseline="0" dirty="0">
                          <a:latin typeface="UD デジタル 教科書体 NK-R" panose="02020400000000000000" pitchFamily="18" charset="-128"/>
                          <a:ea typeface="UD デジタル 教科書体 NK-R" panose="02020400000000000000" pitchFamily="18" charset="-128"/>
                        </a:rPr>
                        <a:t>⑫大阪府障がい者自立支援協議会虐待防止推進部会の設置運営</a:t>
                      </a:r>
                      <a:endParaRPr kumimoji="1" lang="en-US" altLang="ja-JP" sz="1200" b="1" u="sng" kern="1200" baseline="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・障害者虐待防止</a:t>
                      </a:r>
                      <a:r>
                        <a:rPr lang="ja-JP" altLang="ja-JP" sz="1200" dirty="0">
                          <a:latin typeface="UD デジタル 教科書体 NK-R" panose="02020400000000000000" pitchFamily="18" charset="-128"/>
                          <a:ea typeface="UD デジタル 教科書体 NK-R" panose="02020400000000000000" pitchFamily="18" charset="-128"/>
                        </a:rPr>
                        <a:t>法第３９条に基づき、都道府県の責務である連携協力体制の整備を図るため、</a:t>
                      </a:r>
                      <a:r>
                        <a:rPr lang="ja-JP" altLang="en-US" sz="1200" dirty="0">
                          <a:latin typeface="UD デジタル 教科書体 NK-R" panose="02020400000000000000" pitchFamily="18" charset="-128"/>
                          <a:ea typeface="UD デジタル 教科書体 NK-R" panose="02020400000000000000" pitchFamily="18" charset="-128"/>
                        </a:rPr>
                        <a:t>府及び</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　府内市町村、関係機関における虐待防止の取組み等を共有する。</a:t>
                      </a:r>
                      <a:r>
                        <a:rPr lang="en-US" altLang="ja-JP" sz="1200" dirty="0" err="1">
                          <a:latin typeface="UD デジタル 教科書体 NK-R" panose="02020400000000000000" pitchFamily="18" charset="-128"/>
                          <a:ea typeface="UD デジタル 教科書体 NK-R" panose="02020400000000000000" pitchFamily="18" charset="-128"/>
                        </a:rPr>
                        <a:t>R2</a:t>
                      </a:r>
                      <a:r>
                        <a:rPr lang="ja-JP" altLang="en-US" sz="1200" dirty="0">
                          <a:latin typeface="UD デジタル 教科書体 NK-R" panose="02020400000000000000" pitchFamily="18" charset="-128"/>
                          <a:ea typeface="UD デジタル 教科書体 NK-R" panose="02020400000000000000" pitchFamily="18" charset="-128"/>
                        </a:rPr>
                        <a:t>年度より市町村の取組み共有を行う</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　⇒令和</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年度は高槻市、和泉市　令和</a:t>
                      </a: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年度は豊中市、泉佐野市　今年度は守口市より報告</a:t>
                      </a:r>
                      <a:endParaRPr lang="en-US" altLang="ja-JP" sz="1200" dirty="0">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0003"/>
                  </a:ext>
                </a:extLst>
              </a:tr>
              <a:tr h="1996428">
                <a:tc>
                  <a:txBody>
                    <a:bodyP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４．虐待防止に係る</a:t>
                      </a:r>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p>
                    <a:p>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広報啓発</a:t>
                      </a:r>
                    </a:p>
                  </a:txBody>
                  <a:tcPr marL="91429" marR="91429"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⑬啓発物配布等</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・早期発見、早期対応につなぐため、各種研修、集団指導等の様々な機会を活用して配布</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・広く府民に</a:t>
                      </a:r>
                      <a:r>
                        <a:rPr lang="ja-JP" altLang="en-US" sz="1200" b="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者虐待防止について啓発を図るため、情報プラザに配架</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・障がい者や障がいについての理解の促進に関する啓発動画、イベント案内のため、</a:t>
                      </a:r>
                      <a:r>
                        <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rPr>
                        <a:t>YouTube</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チャンネル開設</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　⇒障がい者虐待に関する府民向け啓発動画を公開</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1200" b="0" dirty="0" err="1">
                          <a:solidFill>
                            <a:prstClr val="black"/>
                          </a:solidFill>
                          <a:latin typeface="UD デジタル 教科書体 NK-R" panose="02020400000000000000" pitchFamily="18" charset="-128"/>
                          <a:ea typeface="UD デジタル 教科書体 NK-R" panose="02020400000000000000" pitchFamily="18" charset="-128"/>
                        </a:rPr>
                        <a:t>大阪府障がい</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者差別解消条例に基づき配置されている広域支援相談員の相談室に配架</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・児童虐待、女性に対する暴力、犯罪被害者支援所管課の施策集に虐待通報窓口や虐待防止の取組み内容等を　　</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　掲載</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⑭大阪ふれあいキャンペーン</a:t>
                      </a:r>
                      <a:r>
                        <a:rPr lang="en-US" altLang="ja-JP" sz="1200" b="1" u="sng" dirty="0" err="1">
                          <a:solidFill>
                            <a:prstClr val="black"/>
                          </a:solidFill>
                          <a:latin typeface="UD デジタル 教科書体 NK-R" panose="02020400000000000000" pitchFamily="18" charset="-128"/>
                          <a:ea typeface="UD デジタル 教科書体 NK-R" panose="02020400000000000000" pitchFamily="18" charset="-128"/>
                        </a:rPr>
                        <a:t>SNS</a:t>
                      </a: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アカウント</a:t>
                      </a:r>
                      <a:r>
                        <a:rPr lang="ja-JP" altLang="en-US" sz="1200" b="1" u="sng" dirty="0">
                          <a:latin typeface="UD デジタル 教科書体 NK-R" panose="02020400000000000000" pitchFamily="18" charset="-128"/>
                          <a:ea typeface="UD デジタル 教科書体 NK-R" panose="02020400000000000000" pitchFamily="18" charset="-128"/>
                        </a:rPr>
                        <a:t>（</a:t>
                      </a:r>
                      <a:r>
                        <a:rPr lang="en-US" altLang="ja-JP" sz="1200" b="1" u="sng" dirty="0">
                          <a:latin typeface="UD デジタル 教科書体 NK-R" panose="02020400000000000000" pitchFamily="18" charset="-128"/>
                          <a:ea typeface="UD デジタル 教科書体 NK-R" panose="02020400000000000000" pitchFamily="18" charset="-128"/>
                        </a:rPr>
                        <a:t>X </a:t>
                      </a:r>
                      <a:r>
                        <a:rPr lang="ja-JP" altLang="en-US" sz="1200" b="1" u="sng" dirty="0">
                          <a:latin typeface="UD デジタル 教科書体 NK-R" panose="02020400000000000000" pitchFamily="18" charset="-128"/>
                          <a:ea typeface="UD デジタル 教科書体 NK-R" panose="02020400000000000000" pitchFamily="18" charset="-128"/>
                        </a:rPr>
                        <a:t>旧</a:t>
                      </a:r>
                      <a:r>
                        <a:rPr lang="en-US" altLang="ja-JP" sz="1200" b="1" u="sng" dirty="0">
                          <a:latin typeface="UD デジタル 教科書体 NK-R" panose="02020400000000000000" pitchFamily="18" charset="-128"/>
                          <a:ea typeface="UD デジタル 教科書体 NK-R" panose="02020400000000000000" pitchFamily="18" charset="-128"/>
                        </a:rPr>
                        <a:t>Twitter</a:t>
                      </a:r>
                      <a:r>
                        <a:rPr lang="ja-JP" altLang="en-US" sz="1200" b="1" u="sng" dirty="0">
                          <a:latin typeface="UD デジタル 教科書体 NK-R" panose="02020400000000000000" pitchFamily="18" charset="-128"/>
                          <a:ea typeface="UD デジタル 教科書体 NK-R" panose="02020400000000000000" pitchFamily="18" charset="-128"/>
                        </a:rPr>
                        <a:t>・</a:t>
                      </a:r>
                      <a:r>
                        <a:rPr lang="en-US" altLang="ja-JP" sz="1200" b="1" u="sng" dirty="0">
                          <a:latin typeface="UD デジタル 教科書体 NK-R" panose="02020400000000000000" pitchFamily="18" charset="-128"/>
                          <a:ea typeface="UD デジタル 教科書体 NK-R" panose="02020400000000000000" pitchFamily="18" charset="-128"/>
                        </a:rPr>
                        <a:t>Instagram</a:t>
                      </a:r>
                      <a:r>
                        <a:rPr lang="ja-JP" altLang="en-US" sz="1200" b="1" u="sng" dirty="0">
                          <a:latin typeface="UD デジタル 教科書体 NK-R" panose="02020400000000000000" pitchFamily="18" charset="-128"/>
                          <a:ea typeface="UD デジタル 教科書体 NK-R" panose="02020400000000000000" pitchFamily="18" charset="-128"/>
                        </a:rPr>
                        <a:t>）</a:t>
                      </a: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での周知</a:t>
                      </a:r>
                      <a:endParaRPr lang="en-US" altLang="ja-JP" sz="1200" b="1" u="sng"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1200" b="0" dirty="0" err="1">
                          <a:latin typeface="UD デジタル 教科書体 NK-R" panose="02020400000000000000" pitchFamily="18" charset="-128"/>
                          <a:ea typeface="UD デジタル 教科書体 NK-R" panose="02020400000000000000" pitchFamily="18" charset="-128"/>
                        </a:rPr>
                        <a:t>障がい</a:t>
                      </a:r>
                      <a:r>
                        <a:rPr lang="ja-JP" altLang="en-US" sz="1200" b="0" dirty="0">
                          <a:latin typeface="UD デジタル 教科書体 NK-R" panose="02020400000000000000" pitchFamily="18" charset="-128"/>
                          <a:ea typeface="UD デジタル 教科書体 NK-R" panose="02020400000000000000" pitchFamily="18" charset="-128"/>
                        </a:rPr>
                        <a:t>理解、イベント等、幅広い内容を掲載しているアカウントにおいて</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事業所向け研修等の情報を発信</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952913486"/>
                  </a:ext>
                </a:extLst>
              </a:tr>
            </a:tbl>
          </a:graphicData>
        </a:graphic>
      </p:graphicFrame>
      <p:sp>
        <p:nvSpPr>
          <p:cNvPr id="5140" name="スライド番号プレースホルダー 1"/>
          <p:cNvSpPr>
            <a:spLocks noGrp="1"/>
          </p:cNvSpPr>
          <p:nvPr>
            <p:ph type="sldNum" sz="quarter" idx="12"/>
          </p:nvPr>
        </p:nvSpPr>
        <p:spPr bwMode="auto">
          <a:xfrm>
            <a:off x="6876256" y="6498358"/>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88D0D36-4078-4411-A12F-7D268F897894}" type="slidenum">
              <a:rPr lang="ja-JP" altLang="en-US" sz="1200" smtClean="0">
                <a:latin typeface="UD デジタル 教科書体 NK-R" panose="02020400000000000000" pitchFamily="18" charset="-128"/>
                <a:ea typeface="UD デジタル 教科書体 NK-R" panose="02020400000000000000" pitchFamily="18" charset="-128"/>
              </a:rPr>
              <a:pPr>
                <a:spcBef>
                  <a:spcPct val="0"/>
                </a:spcBef>
                <a:buFontTx/>
                <a:buNone/>
              </a:pPr>
              <a:t>2</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77748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楕円 11"/>
          <p:cNvSpPr/>
          <p:nvPr/>
        </p:nvSpPr>
        <p:spPr>
          <a:xfrm>
            <a:off x="203770" y="3344314"/>
            <a:ext cx="3877377" cy="262008"/>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1" name="楕円 10"/>
          <p:cNvSpPr/>
          <p:nvPr/>
        </p:nvSpPr>
        <p:spPr>
          <a:xfrm>
            <a:off x="202332" y="2526179"/>
            <a:ext cx="1944216" cy="221913"/>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95" name="正方形/長方形 94"/>
          <p:cNvSpPr/>
          <p:nvPr/>
        </p:nvSpPr>
        <p:spPr>
          <a:xfrm>
            <a:off x="4851518" y="4868214"/>
            <a:ext cx="3766883" cy="348813"/>
          </a:xfrm>
          <a:prstGeom prst="rect">
            <a:avLst/>
          </a:prstGeom>
        </p:spPr>
        <p:txBody>
          <a:bodyPr wrap="square">
            <a:spAutoFit/>
          </a:bodyPr>
          <a:lstStyle/>
          <a:p>
            <a:pPr algn="ctr">
              <a:lnSpc>
                <a:spcPts val="1950"/>
              </a:lnSpc>
            </a:pPr>
            <a:r>
              <a:rPr lang="ja-JP" altLang="en-US" sz="1350" b="1" dirty="0">
                <a:latin typeface="UD デジタル 教科書体 NK-R" panose="02020400000000000000" pitchFamily="18" charset="-128"/>
                <a:ea typeface="UD デジタル 教科書体 NK-R" panose="02020400000000000000" pitchFamily="18" charset="-128"/>
              </a:rPr>
              <a:t>　　　     　</a:t>
            </a:r>
            <a:endParaRPr lang="en-US" altLang="ja-JP" sz="1350" b="1" dirty="0">
              <a:latin typeface="UD デジタル 教科書体 NK-R" panose="02020400000000000000" pitchFamily="18" charset="-128"/>
              <a:ea typeface="UD デジタル 教科書体 NK-R" panose="02020400000000000000" pitchFamily="18" charset="-128"/>
            </a:endParaRPr>
          </a:p>
        </p:txBody>
      </p:sp>
      <p:sp>
        <p:nvSpPr>
          <p:cNvPr id="20" name="正方形/長方形 19"/>
          <p:cNvSpPr/>
          <p:nvPr/>
        </p:nvSpPr>
        <p:spPr>
          <a:xfrm>
            <a:off x="-1" y="500715"/>
            <a:ext cx="9144000" cy="114025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5</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年度障がい者虐待防止・権利擁護研修の演習についてはすべて集合形式で実施</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市町村・虐待防止センター職員向け研修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では、特に現任者に対して事例検討（養護者、施設従事者）を実施</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◆障がい福祉サービス事業所等職員向け研修では、研修受講者アンケートの意見を反映し、放課後等デイサービス事業所</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での事例を民間施設長協力のもと作成し、演習実施</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 name="楕円 1"/>
          <p:cNvSpPr/>
          <p:nvPr/>
        </p:nvSpPr>
        <p:spPr>
          <a:xfrm>
            <a:off x="202332" y="1783075"/>
            <a:ext cx="1944216" cy="221914"/>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7" name="正方形/長方形 36"/>
          <p:cNvSpPr/>
          <p:nvPr/>
        </p:nvSpPr>
        <p:spPr>
          <a:xfrm>
            <a:off x="4864636" y="5270375"/>
            <a:ext cx="3753765" cy="348813"/>
          </a:xfrm>
          <a:prstGeom prst="rect">
            <a:avLst/>
          </a:prstGeom>
        </p:spPr>
        <p:txBody>
          <a:bodyPr wrap="square">
            <a:spAutoFit/>
          </a:bodyPr>
          <a:lstStyle/>
          <a:p>
            <a:pPr algn="ctr">
              <a:lnSpc>
                <a:spcPts val="1950"/>
              </a:lnSpc>
            </a:pPr>
            <a:r>
              <a:rPr lang="ja-JP" altLang="en-US" sz="1200" b="1" dirty="0">
                <a:solidFill>
                  <a:srgbClr val="7030A0"/>
                </a:solidFill>
                <a:latin typeface="UD デジタル 教科書体 NK-R" panose="02020400000000000000" pitchFamily="18" charset="-128"/>
                <a:ea typeface="UD デジタル 教科書体 NK-R" panose="02020400000000000000" pitchFamily="18" charset="-128"/>
              </a:rPr>
              <a:t> </a:t>
            </a:r>
            <a:endParaRPr lang="en-US" altLang="ja-JP" sz="1200" b="1" u="sng" dirty="0">
              <a:solidFill>
                <a:srgbClr val="7030A0"/>
              </a:solidFill>
              <a:latin typeface="UD デジタル 教科書体 NK-R" panose="02020400000000000000" pitchFamily="18" charset="-128"/>
              <a:ea typeface="UD デジタル 教科書体 NK-R" panose="02020400000000000000" pitchFamily="18" charset="-128"/>
            </a:endParaRPr>
          </a:p>
        </p:txBody>
      </p:sp>
      <p:sp>
        <p:nvSpPr>
          <p:cNvPr id="29" name="額縁 28"/>
          <p:cNvSpPr/>
          <p:nvPr/>
        </p:nvSpPr>
        <p:spPr>
          <a:xfrm>
            <a:off x="0" y="-27384"/>
            <a:ext cx="9144000" cy="528099"/>
          </a:xfrm>
          <a:prstGeom prst="bevel">
            <a:avLst>
              <a:gd name="adj" fmla="val 0"/>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障がい者</a:t>
            </a:r>
            <a:r>
              <a:rPr lang="ja-JP" altLang="ja-JP"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＜令和５年度の新たな取組み概要＞</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en-US"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9" name="正方形/長方形 18"/>
          <p:cNvSpPr/>
          <p:nvPr/>
        </p:nvSpPr>
        <p:spPr>
          <a:xfrm>
            <a:off x="15039" y="5768871"/>
            <a:ext cx="9128961" cy="1075228"/>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・研修受講者アンケートや国研修プログラム、虐待対応状況調査の結果、虐待防止推進部会での協議、</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市町村指導、集団指導等各事業の内容を反映させ、引続き定期的に</a:t>
            </a: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研修プログラムやテーマの見直し</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を行う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・厚生労働省より都道府県研修の実施内容のばらつきが大きいことから、令和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6</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年度から都道府県研修の標準的な研修カ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リキュラムの提示があり、今後はその内容を踏まえつつ府独自の研修を行う必要あり</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3" name="スライド番号プレースホルダー 1"/>
          <p:cNvSpPr>
            <a:spLocks noGrp="1"/>
          </p:cNvSpPr>
          <p:nvPr>
            <p:ph type="sldNum" sz="quarter" idx="12"/>
          </p:nvPr>
        </p:nvSpPr>
        <p:spPr>
          <a:xfrm>
            <a:off x="8579538" y="6463357"/>
            <a:ext cx="549424" cy="476672"/>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3</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角丸四角形 2"/>
          <p:cNvSpPr/>
          <p:nvPr/>
        </p:nvSpPr>
        <p:spPr>
          <a:xfrm>
            <a:off x="14847" y="5531474"/>
            <a:ext cx="2592288" cy="25240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今後の</a:t>
            </a: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研修における</a:t>
            </a: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課題</a:t>
            </a:r>
          </a:p>
        </p:txBody>
      </p:sp>
      <p:sp>
        <p:nvSpPr>
          <p:cNvPr id="13" name="楕円 12">
            <a:extLst>
              <a:ext uri="{FF2B5EF4-FFF2-40B4-BE49-F238E27FC236}">
                <a16:creationId xmlns:a16="http://schemas.microsoft.com/office/drawing/2014/main" id="{C71A2E6C-B7BE-4FD7-BC09-0BB469704A9C}"/>
              </a:ext>
            </a:extLst>
          </p:cNvPr>
          <p:cNvSpPr/>
          <p:nvPr/>
        </p:nvSpPr>
        <p:spPr>
          <a:xfrm>
            <a:off x="198243" y="4661723"/>
            <a:ext cx="3303077" cy="262008"/>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84" name="正方形/長方形 83"/>
          <p:cNvSpPr/>
          <p:nvPr/>
        </p:nvSpPr>
        <p:spPr>
          <a:xfrm>
            <a:off x="-15038" y="1778010"/>
            <a:ext cx="9144000" cy="3867725"/>
          </a:xfrm>
          <a:prstGeom prst="rect">
            <a:avLst/>
          </a:prstGeom>
          <a:noFill/>
          <a:ln w="19050">
            <a:noFill/>
          </a:ln>
        </p:spPr>
        <p:txBody>
          <a:bodyPr wrap="square">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a:t>
            </a: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新たな研修テーマの追加</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市町村向け研修（現任者）</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「法医学の視点からの性的虐待等の対応」　</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kumimoji="1" lang="en-US" altLang="ja-JP" sz="600" u="sng"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集合形式</a:t>
            </a: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による研修実施</a:t>
            </a:r>
            <a:endParaRPr lang="en-US" altLang="ja-JP" sz="1400" b="1"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400" b="1"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演習については、集合形式で実施し、受講者数についても令和</a:t>
            </a:r>
            <a:r>
              <a:rPr lang="en-US" altLang="ja-JP" sz="1400" dirty="0">
                <a:latin typeface="UD デジタル 教科書体 NK-R" panose="02020400000000000000" pitchFamily="18" charset="-128"/>
                <a:ea typeface="UD デジタル 教科書体 NK-R" panose="02020400000000000000" pitchFamily="18" charset="-128"/>
              </a:rPr>
              <a:t>4</a:t>
            </a:r>
            <a:r>
              <a:rPr lang="ja-JP" altLang="en-US" sz="1400" dirty="0">
                <a:latin typeface="UD デジタル 教科書体 NK-R" panose="02020400000000000000" pitchFamily="18" charset="-128"/>
                <a:ea typeface="UD デジタル 教科書体 NK-R" panose="02020400000000000000" pitchFamily="18" charset="-128"/>
              </a:rPr>
              <a:t>年度に比べて増加した</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b="1"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講義は時間帯や環境等を問わずに受講できるよう従来通り、</a:t>
            </a:r>
            <a:r>
              <a:rPr lang="en-US" altLang="ja-JP" sz="1400" dirty="0">
                <a:latin typeface="UD デジタル 教科書体 NK-R" panose="02020400000000000000" pitchFamily="18" charset="-128"/>
                <a:ea typeface="UD デジタル 教科書体 NK-R" panose="02020400000000000000" pitchFamily="18" charset="-128"/>
              </a:rPr>
              <a:t>YouTube</a:t>
            </a:r>
            <a:r>
              <a:rPr lang="ja-JP" altLang="en-US" sz="1400" dirty="0">
                <a:latin typeface="UD デジタル 教科書体 NK-R" panose="02020400000000000000" pitchFamily="18" charset="-128"/>
                <a:ea typeface="UD デジタル 教科書体 NK-R" panose="02020400000000000000" pitchFamily="18" charset="-128"/>
              </a:rPr>
              <a:t>動画を配信し、伝達研修等での活用を促進</a:t>
            </a:r>
            <a:endParaRPr lang="en-US" altLang="ja-JP" sz="600" b="1"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a:t>
            </a: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市町村・虐待防止センター職員（現任者）向け研修</a:t>
            </a:r>
            <a:endParaRPr kumimoji="1" lang="en-US" altLang="ja-JP" sz="1400" b="1" dirty="0">
              <a:solidFill>
                <a:srgbClr val="FF0000"/>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府内圏域を３つに分けて事例検討実施（</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3</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日程）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演習当日は性暴力救援センター・大阪</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SACHICO</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の理事・運営委員である法医解剖医による性的虐待対応を中心と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した講義をライブ配信。事例検討では養護者による性的虐待の事例を取り入れ、弁護士と社会福祉士を講師として招き、</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対応の助言をいただくなど現任者の対応力向上を図った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endParaRPr lang="en-US" altLang="ja-JP" sz="1400" dirty="0">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a:t>
            </a: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障がい福祉サービス事業所等職員向け研修</a:t>
            </a:r>
            <a:endParaRPr lang="en-US" altLang="ja-JP" sz="1400" b="1" dirty="0">
              <a:solidFill>
                <a:srgbClr val="FF0000"/>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　研修受講者アンケートの意見の中で放課後等デイサービス事業所についての事例を求める声が多かったことからテーマ　</a:t>
            </a:r>
            <a:endParaRPr lang="en-US" altLang="ja-JP" sz="1400" dirty="0">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400" dirty="0">
                <a:latin typeface="UD デジタル 教科書体 NK-R" panose="02020400000000000000" pitchFamily="18" charset="-128"/>
                <a:ea typeface="UD デジタル 教科書体 NK-R" panose="02020400000000000000" pitchFamily="18" charset="-128"/>
              </a:rPr>
              <a:t>　の見直しを行い、実践に即した内容とするため、民間施設長に事例作成の協力を依頼し、演習実施</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98520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フローチャート: 端子 18">
            <a:extLst>
              <a:ext uri="{FF2B5EF4-FFF2-40B4-BE49-F238E27FC236}">
                <a16:creationId xmlns:a16="http://schemas.microsoft.com/office/drawing/2014/main" id="{9D0402DD-3586-4C09-8CC3-E762684DB981}"/>
              </a:ext>
            </a:extLst>
          </p:cNvPr>
          <p:cNvSpPr/>
          <p:nvPr/>
        </p:nvSpPr>
        <p:spPr>
          <a:xfrm>
            <a:off x="7964911" y="2096852"/>
            <a:ext cx="504056" cy="72008"/>
          </a:xfrm>
          <a:prstGeom prst="flowChartTerminator">
            <a:avLst/>
          </a:prstGeom>
          <a:solidFill>
            <a:srgbClr val="92D05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7" name="フローチャート: 端子 16">
            <a:extLst>
              <a:ext uri="{FF2B5EF4-FFF2-40B4-BE49-F238E27FC236}">
                <a16:creationId xmlns:a16="http://schemas.microsoft.com/office/drawing/2014/main" id="{F89129A2-7E2B-4CB3-A780-F58E9D22EAAB}"/>
              </a:ext>
            </a:extLst>
          </p:cNvPr>
          <p:cNvSpPr/>
          <p:nvPr/>
        </p:nvSpPr>
        <p:spPr>
          <a:xfrm>
            <a:off x="7380312" y="2096852"/>
            <a:ext cx="504056" cy="72008"/>
          </a:xfrm>
          <a:prstGeom prst="flowChartTerminator">
            <a:avLst/>
          </a:prstGeom>
          <a:solidFill>
            <a:schemeClr val="accent1">
              <a:lumMod val="60000"/>
              <a:lumOff val="4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5" name="フローチャート: 端子 4">
            <a:extLst>
              <a:ext uri="{FF2B5EF4-FFF2-40B4-BE49-F238E27FC236}">
                <a16:creationId xmlns:a16="http://schemas.microsoft.com/office/drawing/2014/main" id="{A7919E53-9566-4424-959B-B19C17913579}"/>
              </a:ext>
            </a:extLst>
          </p:cNvPr>
          <p:cNvSpPr/>
          <p:nvPr/>
        </p:nvSpPr>
        <p:spPr>
          <a:xfrm>
            <a:off x="3419872" y="2096852"/>
            <a:ext cx="648072" cy="72008"/>
          </a:xfrm>
          <a:prstGeom prst="flowChartTerminator">
            <a:avLst/>
          </a:prstGeom>
          <a:solidFill>
            <a:schemeClr val="accent4">
              <a:lumMod val="60000"/>
              <a:lumOff val="4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6" name="正方形/長方形 5"/>
          <p:cNvSpPr/>
          <p:nvPr/>
        </p:nvSpPr>
        <p:spPr>
          <a:xfrm>
            <a:off x="107504" y="129405"/>
            <a:ext cx="8928992" cy="661196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額縁 12"/>
          <p:cNvSpPr/>
          <p:nvPr/>
        </p:nvSpPr>
        <p:spPr>
          <a:xfrm>
            <a:off x="0" y="-27384"/>
            <a:ext cx="9144000" cy="432048"/>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者</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＜実績①＞</a:t>
            </a: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sz="1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sz="14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1"/>
          <p:cNvSpPr>
            <a:spLocks noGrp="1"/>
          </p:cNvSpPr>
          <p:nvPr>
            <p:ph type="sldNum" sz="quarter" idx="12"/>
          </p:nvPr>
        </p:nvSpPr>
        <p:spPr>
          <a:xfrm>
            <a:off x="7006367" y="6511212"/>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4</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Rectangle 1"/>
          <p:cNvSpPr>
            <a:spLocks noChangeArrowheads="1"/>
          </p:cNvSpPr>
          <p:nvPr/>
        </p:nvSpPr>
        <p:spPr bwMode="auto">
          <a:xfrm>
            <a:off x="-3669" y="402838"/>
            <a:ext cx="9139963" cy="1074271"/>
          </a:xfrm>
          <a:prstGeom prst="rect">
            <a:avLst/>
          </a:prstGeom>
          <a:solidFill>
            <a:srgbClr val="FFCCFF"/>
          </a:solidFill>
          <a:ln>
            <a:noFill/>
          </a:ln>
        </p:spPr>
        <p:style>
          <a:lnRef idx="2">
            <a:schemeClr val="accent2"/>
          </a:lnRef>
          <a:fillRef idx="1">
            <a:schemeClr val="lt1"/>
          </a:fillRef>
          <a:effectRef idx="0">
            <a:schemeClr val="accent2"/>
          </a:effectRef>
          <a:fontRef idx="minor">
            <a:schemeClr val="dk1"/>
          </a:fontRef>
        </p:style>
        <p:txBody>
          <a:bodyPr vert="horz" wrap="none" lIns="0" tIns="0" rIns="0" bIns="0" numCol="1" anchor="t" anchorCtr="0" compatLnSpc="1">
            <a:prstTxWarp prst="textNoShape">
              <a:avLst/>
            </a:prstTxWarp>
            <a:noAutofit/>
          </a:bodyPr>
          <a:lstStyle/>
          <a:p>
            <a:pPr>
              <a:spcAft>
                <a:spcPts val="600"/>
              </a:spcAft>
            </a:pPr>
            <a:r>
              <a:rPr lang="ja-JP" altLang="en-US" sz="16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１．市町村・虐待防止センター職員コース</a:t>
            </a:r>
            <a:r>
              <a:rPr lang="en-US" altLang="ja-JP" sz="16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a:t>
            </a:r>
            <a:r>
              <a:rPr lang="ja-JP" altLang="en-US" sz="16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基礎研修（新任者）・現任研修（管理職・現任者）</a:t>
            </a:r>
            <a:r>
              <a:rPr lang="en-US" altLang="ja-JP" sz="16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a:t>
            </a:r>
          </a:p>
          <a:p>
            <a:pPr>
              <a:lnSpc>
                <a:spcPct val="50000"/>
              </a:lnSpc>
            </a:pPr>
            <a:r>
              <a:rPr lang="ja-JP" altLang="en-US" sz="1400" dirty="0">
                <a:latin typeface="UD デジタル 教科書体 NK-R" panose="02020400000000000000" pitchFamily="18" charset="-128"/>
                <a:ea typeface="UD デジタル 教科書体 NK-R" panose="02020400000000000000" pitchFamily="18" charset="-128"/>
                <a:cs typeface="Times New Roman" pitchFamily="18" charset="0"/>
              </a:rPr>
              <a:t>◆基礎研修では、これから虐待対応を行う新任者に対して、当事者家族の理解のために「家族の想い」の講義を追加</a:t>
            </a:r>
            <a:endPar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lang="ja-JP" altLang="en-US" sz="1400" dirty="0">
                <a:latin typeface="UD デジタル 教科書体 NK-R" panose="02020400000000000000" pitchFamily="18" charset="-128"/>
                <a:ea typeface="UD デジタル 教科書体 NK-R" panose="02020400000000000000" pitchFamily="18" charset="-128"/>
                <a:cs typeface="Times New Roman" pitchFamily="18" charset="0"/>
              </a:rPr>
              <a:t>◆管理職向け研修では、講義・虐待対応に関する意見交換を集合形式で実施</a:t>
            </a:r>
            <a:endPar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◆現任者向け研修では、府内圏域を３つに分けて、事例検討を</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日程で実施。講師として弁護士と社会福祉士が参加</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また法医解剖医による「法医学の視点からの性的虐待等の対応」の講義を演習当日、オンラインでのライブ配信を実施</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2901510823"/>
              </p:ext>
            </p:extLst>
          </p:nvPr>
        </p:nvGraphicFramePr>
        <p:xfrm>
          <a:off x="4033" y="1477108"/>
          <a:ext cx="9132261" cy="5380892"/>
        </p:xfrm>
        <a:graphic>
          <a:graphicData uri="http://schemas.openxmlformats.org/drawingml/2006/table">
            <a:tbl>
              <a:tblPr/>
              <a:tblGrid>
                <a:gridCol w="259899">
                  <a:extLst>
                    <a:ext uri="{9D8B030D-6E8A-4147-A177-3AD203B41FA5}">
                      <a16:colId xmlns:a16="http://schemas.microsoft.com/office/drawing/2014/main" val="20000"/>
                    </a:ext>
                  </a:extLst>
                </a:gridCol>
                <a:gridCol w="571017">
                  <a:extLst>
                    <a:ext uri="{9D8B030D-6E8A-4147-A177-3AD203B41FA5}">
                      <a16:colId xmlns:a16="http://schemas.microsoft.com/office/drawing/2014/main" val="20001"/>
                    </a:ext>
                  </a:extLst>
                </a:gridCol>
                <a:gridCol w="3957101">
                  <a:extLst>
                    <a:ext uri="{9D8B030D-6E8A-4147-A177-3AD203B41FA5}">
                      <a16:colId xmlns:a16="http://schemas.microsoft.com/office/drawing/2014/main" val="20002"/>
                    </a:ext>
                  </a:extLst>
                </a:gridCol>
                <a:gridCol w="4344244">
                  <a:extLst>
                    <a:ext uri="{9D8B030D-6E8A-4147-A177-3AD203B41FA5}">
                      <a16:colId xmlns:a16="http://schemas.microsoft.com/office/drawing/2014/main" val="20003"/>
                    </a:ext>
                  </a:extLst>
                </a:gridCol>
              </a:tblGrid>
              <a:tr h="310631">
                <a:tc gridSpan="2">
                  <a:txBody>
                    <a:bodyP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基礎研修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現任研修</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1318">
                <a:tc grid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対象者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福祉担当課職員または</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市町村虐待防止センター職員（</a:t>
                      </a: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新任者</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福祉担当課職員または</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市町村虐待防止センター職員（</a:t>
                      </a: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管理職</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現任者</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6665">
                <a:tc gridSpan="2">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開催形式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indent="0" algn="just">
                        <a:buFont typeface="Arial" panose="020B0604020202020204" pitchFamily="34" charset="0"/>
                        <a:buNone/>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演習：集合形式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意見交換・演習：集合形式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30371">
                <a:tc grid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新年度人事異動後の虐待対応新任者への研修として位置づけ、継続的な支援を行えるよう年度当初に実施。法の主旨、制度内容を理解し、基本的な対応スキル</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初動期対応に</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特化して知識の習得を図る</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複層的な要因が絡む困難事例に対処でき</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るよう、組織としての総合的な対応力向上と虐待防止ネットワークの整備促進等</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を目的</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とする。</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国研修の内容等を考慮し、</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管理者及び</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現任者を対象として実施。</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5551">
                <a:tc rowSpan="3">
                  <a:txBody>
                    <a:bodyP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カリキュラム</a:t>
                      </a:r>
                    </a:p>
                  </a:txBody>
                  <a:tcPr vert="eaVert"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「大阪府における</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者虐待防止の取組みと対応状況」</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「施設従事者等による</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者虐待の対応」</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「使用者による</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者虐待の対応」　</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「労働局による</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者虐待の対応」</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「障害者虐待防止法における市町村の責務」</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「警察による障がい者虐待の対応」　</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「家族の想い」</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1" u="none" dirty="0">
                          <a:solidFill>
                            <a:schemeClr val="tx1"/>
                          </a:solidFill>
                          <a:latin typeface="UD デジタル 教科書体 NK-R" panose="02020400000000000000" pitchFamily="18" charset="-128"/>
                          <a:ea typeface="UD デジタル 教科書体 NK-R" panose="02020400000000000000" pitchFamily="18" charset="-128"/>
                        </a:rPr>
                        <a:t>「障がい者虐待に関わる市町村の責務」</a:t>
                      </a:r>
                      <a:endParaRPr kumimoji="1" lang="en-US" altLang="ja-JP" sz="1200" b="1"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「市町村における障がい者虐待の対応（泉佐野市）」</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「障がい者虐待防止に向けた事業所運営者の責務について」</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93753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latin typeface="UD デジタル 教科書体 NK-R" panose="02020400000000000000" pitchFamily="18" charset="-128"/>
                          <a:ea typeface="UD デジタル 教科書体 NK-R" panose="02020400000000000000" pitchFamily="18" charset="-128"/>
                          <a:cs typeface="Times New Roman" pitchFamily="18" charset="0"/>
                        </a:rPr>
                        <a:t>　　 「</a:t>
                      </a:r>
                      <a:r>
                        <a:rPr lang="ja-JP" altLang="ja-JP" sz="1200" b="0" u="none" dirty="0">
                          <a:latin typeface="UD デジタル 教科書体 NK-R" panose="02020400000000000000" pitchFamily="18" charset="-128"/>
                          <a:ea typeface="UD デジタル 教科書体 NK-R" panose="02020400000000000000" pitchFamily="18" charset="-128"/>
                        </a:rPr>
                        <a:t>大阪府障がい者虐待防止支援事業の主な取組み</a:t>
                      </a:r>
                      <a:r>
                        <a:rPr lang="ja-JP" altLang="en-US" sz="1200" b="0" u="none" dirty="0">
                          <a:latin typeface="UD デジタル 教科書体 NK-R" panose="02020400000000000000" pitchFamily="18" charset="-128"/>
                          <a:ea typeface="UD デジタル 教科書体 NK-R" panose="02020400000000000000" pitchFamily="18" charset="-128"/>
                          <a:cs typeface="Times New Roman" pitchFamily="18" charset="0"/>
                        </a:rPr>
                        <a:t>」</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　　 「障がい者虐待対応における権利擁護の視点」</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「ヤングケアラー」　　「経済的虐待の対応」　　</a:t>
                      </a: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「成年後見」</a:t>
                      </a:r>
                      <a:endPar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「警察による障がい者虐待の対応」</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　　 「市町村における障がい者虐待の対応（豊中市）」</a:t>
                      </a:r>
                      <a:endParaRPr kumimoji="1" lang="en-US" altLang="ja-JP" sz="1200" b="0"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　　 「主に知的障がいのある人を対象とした障がい者虐待　</a:t>
                      </a:r>
                      <a:endPar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　　　 防止研修（わかりやすい情報提供）」</a:t>
                      </a:r>
                      <a:endPar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「ＤＶの理解と</a:t>
                      </a:r>
                      <a:r>
                        <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法に基づく支援」</a:t>
                      </a:r>
                      <a:endPar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「法医学の視点からの性的虐待等の対応」</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（演習当日オンラインでのライブ配信）</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3799927"/>
                  </a:ext>
                </a:extLst>
              </a:tr>
              <a:tr h="461318">
                <a:tc vMerge="1">
                  <a:txBody>
                    <a:bodyPr/>
                    <a:lstStyle/>
                    <a:p>
                      <a:endParaRPr kumimoji="1" lang="ja-JP" altLang="en-US"/>
                    </a:p>
                  </a:txBody>
                  <a:tcPr/>
                </a:tc>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演習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「養護者虐待における対応について」</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管理職：「虐待対応に関する意見交換」</a:t>
                      </a:r>
                      <a:endParaRPr kumimoji="1" lang="en-US" altLang="ja-JP" sz="12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現任者：「事例検討（養護者・従事者）」</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0270484"/>
                  </a:ext>
                </a:extLst>
              </a:tr>
              <a:tr h="457506">
                <a:tc grid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受講者数　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  ：書面開催 </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：３３名　　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　：８１名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受講者数　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74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　　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  ：</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54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53</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　　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　 ：</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139</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11" name="直線コネクタ 10">
            <a:extLst>
              <a:ext uri="{FF2B5EF4-FFF2-40B4-BE49-F238E27FC236}">
                <a16:creationId xmlns:a16="http://schemas.microsoft.com/office/drawing/2014/main" id="{3C0DF5FE-08C7-4FE3-960A-0B35AD74F246}"/>
              </a:ext>
            </a:extLst>
          </p:cNvPr>
          <p:cNvCxnSpPr>
            <a:cxnSpLocks/>
          </p:cNvCxnSpPr>
          <p:nvPr/>
        </p:nvCxnSpPr>
        <p:spPr>
          <a:xfrm>
            <a:off x="5004048" y="3356992"/>
            <a:ext cx="0" cy="2544677"/>
          </a:xfrm>
          <a:prstGeom prst="line">
            <a:avLst/>
          </a:prstGeom>
          <a:ln w="19050"/>
        </p:spPr>
        <p:style>
          <a:lnRef idx="1">
            <a:schemeClr val="dk1"/>
          </a:lnRef>
          <a:fillRef idx="0">
            <a:schemeClr val="dk1"/>
          </a:fillRef>
          <a:effectRef idx="0">
            <a:schemeClr val="dk1"/>
          </a:effectRef>
          <a:fontRef idx="minor">
            <a:schemeClr val="tx1"/>
          </a:fontRef>
        </p:style>
      </p:cxnSp>
      <p:grpSp>
        <p:nvGrpSpPr>
          <p:cNvPr id="35" name="グループ化 34">
            <a:extLst>
              <a:ext uri="{FF2B5EF4-FFF2-40B4-BE49-F238E27FC236}">
                <a16:creationId xmlns:a16="http://schemas.microsoft.com/office/drawing/2014/main" id="{88526CF0-D43A-42CB-83AF-30DF827C50DA}"/>
              </a:ext>
            </a:extLst>
          </p:cNvPr>
          <p:cNvGrpSpPr/>
          <p:nvPr/>
        </p:nvGrpSpPr>
        <p:grpSpPr>
          <a:xfrm>
            <a:off x="4716016" y="3435386"/>
            <a:ext cx="353943" cy="2372548"/>
            <a:chOff x="4711353" y="3694057"/>
            <a:chExt cx="353943" cy="2372548"/>
          </a:xfrm>
        </p:grpSpPr>
        <p:sp>
          <p:nvSpPr>
            <p:cNvPr id="18" name="テキスト ボックス 17">
              <a:extLst>
                <a:ext uri="{FF2B5EF4-FFF2-40B4-BE49-F238E27FC236}">
                  <a16:creationId xmlns:a16="http://schemas.microsoft.com/office/drawing/2014/main" id="{2FC7412B-A9A1-41F6-81BC-C90C8BE2AA0F}"/>
                </a:ext>
              </a:extLst>
            </p:cNvPr>
            <p:cNvSpPr txBox="1"/>
            <p:nvPr/>
          </p:nvSpPr>
          <p:spPr>
            <a:xfrm>
              <a:off x="4711353" y="4840327"/>
              <a:ext cx="353943" cy="1226278"/>
            </a:xfrm>
            <a:prstGeom prst="rect">
              <a:avLst/>
            </a:prstGeom>
            <a:noFill/>
          </p:spPr>
          <p:txBody>
            <a:bodyPr vert="eaVert"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現任者</a:t>
              </a:r>
            </a:p>
          </p:txBody>
        </p:sp>
        <p:sp>
          <p:nvSpPr>
            <p:cNvPr id="9" name="テキスト ボックス 8">
              <a:extLst>
                <a:ext uri="{FF2B5EF4-FFF2-40B4-BE49-F238E27FC236}">
                  <a16:creationId xmlns:a16="http://schemas.microsoft.com/office/drawing/2014/main" id="{D9E7B291-F832-4EDA-9D1D-F69D50EBFD93}"/>
                </a:ext>
              </a:extLst>
            </p:cNvPr>
            <p:cNvSpPr txBox="1"/>
            <p:nvPr/>
          </p:nvSpPr>
          <p:spPr>
            <a:xfrm>
              <a:off x="4711353" y="3694057"/>
              <a:ext cx="353943" cy="566772"/>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管理職</a:t>
              </a:r>
            </a:p>
          </p:txBody>
        </p:sp>
      </p:grpSp>
    </p:spTree>
    <p:extLst>
      <p:ext uri="{BB962C8B-B14F-4D97-AF65-F5344CB8AC3E}">
        <p14:creationId xmlns:p14="http://schemas.microsoft.com/office/powerpoint/2010/main" val="58033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218790"/>
            <a:ext cx="8784975" cy="65225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9" name="Rectangle 1"/>
          <p:cNvSpPr>
            <a:spLocks noChangeArrowheads="1"/>
          </p:cNvSpPr>
          <p:nvPr/>
        </p:nvSpPr>
        <p:spPr bwMode="auto">
          <a:xfrm>
            <a:off x="7938" y="459597"/>
            <a:ext cx="9144000" cy="1415772"/>
          </a:xfrm>
          <a:prstGeom prst="rect">
            <a:avLst/>
          </a:prstGeom>
          <a:solidFill>
            <a:srgbClr val="FFCCFF"/>
          </a:solidFill>
          <a:ln>
            <a:noFill/>
          </a:ln>
          <a:effectLst/>
        </p:spPr>
        <p:txBody>
          <a:bodyPr vert="horz" wrap="square" lIns="91440" tIns="45720" rIns="91440" bIns="45720" numCol="1" anchor="t" anchorCtr="0" compatLnSpc="1">
            <a:prstTxWarp prst="textNoShape">
              <a:avLst/>
            </a:prstTxWarp>
            <a:spAutoFit/>
          </a:bodyPr>
          <a:lstStyle/>
          <a:p>
            <a:r>
              <a:rPr lang="ja-JP" altLang="en-US" sz="1600" b="1" u="sng" dirty="0">
                <a:latin typeface="UD デジタル 教科書体 NK-R" panose="02020400000000000000" pitchFamily="18" charset="-128"/>
                <a:ea typeface="UD デジタル 教科書体 NK-R" panose="02020400000000000000" pitchFamily="18" charset="-128"/>
                <a:cs typeface="Times New Roman" pitchFamily="18" charset="0"/>
              </a:rPr>
              <a:t>２．　</a:t>
            </a:r>
            <a:r>
              <a:rPr lang="ja-JP" altLang="en-US" sz="1600" b="1" u="sng" dirty="0" err="1">
                <a:latin typeface="UD デジタル 教科書体 NK-R" panose="02020400000000000000" pitchFamily="18" charset="-128"/>
                <a:ea typeface="UD デジタル 教科書体 NK-R" panose="02020400000000000000" pitchFamily="18" charset="-128"/>
                <a:cs typeface="Times New Roman" pitchFamily="18" charset="0"/>
              </a:rPr>
              <a:t>障がい</a:t>
            </a:r>
            <a:r>
              <a:rPr lang="ja-JP" altLang="en-US" sz="1600" b="1" u="sng" dirty="0">
                <a:latin typeface="UD デジタル 教科書体 NK-R" panose="02020400000000000000" pitchFamily="18" charset="-128"/>
                <a:ea typeface="UD デジタル 教科書体 NK-R" panose="02020400000000000000" pitchFamily="18" charset="-128"/>
                <a:cs typeface="Times New Roman" pitchFamily="18" charset="0"/>
              </a:rPr>
              <a:t>福祉サービス事業所等コース</a:t>
            </a:r>
            <a:endParaRPr lang="en-US" altLang="ja-JP" sz="1600" b="1" u="sng"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lang="ja-JP" altLang="en-US" sz="1400" dirty="0">
                <a:latin typeface="UD デジタル 教科書体 NK-R" panose="02020400000000000000" pitchFamily="18" charset="-128"/>
                <a:ea typeface="UD デジタル 教科書体 NK-R" panose="02020400000000000000" pitchFamily="18" charset="-128"/>
                <a:cs typeface="Times New Roman" pitchFamily="18" charset="0"/>
              </a:rPr>
              <a:t>◆</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平成</a:t>
            </a:r>
            <a:r>
              <a:rPr lang="en-US" altLang="ja-JP" sz="1400" dirty="0">
                <a:latin typeface="UD デジタル 教科書体 NK-R" panose="02020400000000000000" pitchFamily="18" charset="-128"/>
                <a:ea typeface="UD デジタル 教科書体 NK-R" panose="02020400000000000000" pitchFamily="18" charset="-128"/>
                <a:cs typeface="ＭＳ Ｐゴシック" pitchFamily="50" charset="-128"/>
              </a:rPr>
              <a:t>28</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年度より民間の</a:t>
            </a:r>
            <a:r>
              <a:rPr lang="ja-JP" altLang="en-US" sz="1400" dirty="0" err="1">
                <a:latin typeface="UD デジタル 教科書体 NK-R" panose="02020400000000000000" pitchFamily="18" charset="-128"/>
                <a:ea typeface="UD デジタル 教科書体 NK-R" panose="02020400000000000000" pitchFamily="18" charset="-128"/>
                <a:cs typeface="ＭＳ Ｐゴシック"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福祉サービス事業所の管理者等を国研修に派遣し、府研修での講師として起用</a:t>
            </a:r>
            <a:endPar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lang="ja-JP" altLang="en-US" sz="1400" dirty="0">
                <a:latin typeface="UD デジタル 教科書体 NK-R" panose="02020400000000000000" pitchFamily="18" charset="-128"/>
                <a:ea typeface="UD デジタル 教科書体 NK-R" panose="02020400000000000000" pitchFamily="18" charset="-128"/>
              </a:rPr>
              <a:t>◆演習事例を放課後等デイサービス事業所での事例を設定し、研修講師とは別の民間施設長に事例作成を依頼</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その他、研修までの企画会議や演習当日もスタッフとして参加していただいた</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◆令和</a:t>
            </a:r>
            <a:r>
              <a:rPr lang="en-US" altLang="ja-JP" sz="1400" dirty="0">
                <a:latin typeface="UD デジタル 教科書体 NK-R" panose="02020400000000000000" pitchFamily="18" charset="-128"/>
                <a:ea typeface="UD デジタル 教科書体 NK-R" panose="02020400000000000000" pitchFamily="18" charset="-128"/>
              </a:rPr>
              <a:t>4</a:t>
            </a:r>
            <a:r>
              <a:rPr lang="ja-JP" altLang="en-US" sz="1400" dirty="0">
                <a:latin typeface="UD デジタル 教科書体 NK-R" panose="02020400000000000000" pitchFamily="18" charset="-128"/>
                <a:ea typeface="UD デジタル 教科書体 NK-R" panose="02020400000000000000" pitchFamily="18" charset="-128"/>
              </a:rPr>
              <a:t>年度からの虐待防止委員会設置、研修実施等義務化に関する内容を盛り込み、各事業所での取組み促進を喚起</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◆令和</a:t>
            </a:r>
            <a:r>
              <a:rPr lang="en-US" altLang="ja-JP" sz="1400" dirty="0">
                <a:latin typeface="UD デジタル 教科書体 NK-R" panose="02020400000000000000" pitchFamily="18" charset="-128"/>
                <a:ea typeface="UD デジタル 教科書体 NK-R" panose="02020400000000000000" pitchFamily="18" charset="-128"/>
              </a:rPr>
              <a:t>4</a:t>
            </a:r>
            <a:r>
              <a:rPr lang="ja-JP" altLang="en-US" sz="1400" dirty="0">
                <a:latin typeface="UD デジタル 教科書体 NK-R" panose="02020400000000000000" pitchFamily="18" charset="-128"/>
                <a:ea typeface="UD デジタル 教科書体 NK-R" panose="02020400000000000000" pitchFamily="18" charset="-128"/>
              </a:rPr>
              <a:t>年度から間接的防止措置実施者である学校、保育所等、医療機関、放課後等児童クラブ等にも受講対象者拡大</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4" name="額縁 3"/>
          <p:cNvSpPr/>
          <p:nvPr/>
        </p:nvSpPr>
        <p:spPr>
          <a:xfrm>
            <a:off x="-8422" y="1"/>
            <a:ext cx="9152421" cy="471586"/>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者</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＜実績②＞　　</a:t>
            </a:r>
            <a:r>
              <a:rPr lang="ja-JP" altLang="en-US" sz="2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sz="2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sz="24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0" name="スライド番号プレースホルダー 1"/>
          <p:cNvSpPr>
            <a:spLocks noGrp="1"/>
          </p:cNvSpPr>
          <p:nvPr>
            <p:ph type="sldNum" sz="quarter" idx="12"/>
          </p:nvPr>
        </p:nvSpPr>
        <p:spPr>
          <a:xfrm>
            <a:off x="7010400" y="6453336"/>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5</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6562544"/>
              </p:ext>
            </p:extLst>
          </p:nvPr>
        </p:nvGraphicFramePr>
        <p:xfrm>
          <a:off x="7938" y="1875369"/>
          <a:ext cx="9127639" cy="4969467"/>
        </p:xfrm>
        <a:graphic>
          <a:graphicData uri="http://schemas.openxmlformats.org/drawingml/2006/table">
            <a:tbl>
              <a:tblPr/>
              <a:tblGrid>
                <a:gridCol w="1401138">
                  <a:extLst>
                    <a:ext uri="{9D8B030D-6E8A-4147-A177-3AD203B41FA5}">
                      <a16:colId xmlns:a16="http://schemas.microsoft.com/office/drawing/2014/main" val="20000"/>
                    </a:ext>
                  </a:extLst>
                </a:gridCol>
                <a:gridCol w="7726501">
                  <a:extLst>
                    <a:ext uri="{9D8B030D-6E8A-4147-A177-3AD203B41FA5}">
                      <a16:colId xmlns:a16="http://schemas.microsoft.com/office/drawing/2014/main" val="20001"/>
                    </a:ext>
                  </a:extLst>
                </a:gridCol>
              </a:tblGrid>
              <a:tr h="727099">
                <a:tc>
                  <a:txBody>
                    <a:bodyPr/>
                    <a:lstStyle/>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対象者</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福祉サービス事業所等職員（主に管理者・虐待防止担当者を含む責任者）</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・間接的防止措置実施者である学校、保育所等、医療機関、</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放課後等児童クラブ等</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において、研修内</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容を職場内職員に伝達・周知できる職員</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675">
                <a:tc>
                  <a:txBody>
                    <a:bodyPr/>
                    <a:lstStyle/>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開催形式</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演習：集合形式</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17293"/>
                  </a:ext>
                </a:extLst>
              </a:tr>
              <a:tr h="746469">
                <a:tc>
                  <a:txBody>
                    <a:bodyPr/>
                    <a:lstStyle/>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目的</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latin typeface="UD デジタル 教科書体 NK-R" panose="02020400000000000000" pitchFamily="18" charset="-128"/>
                          <a:ea typeface="UD デジタル 教科書体 NK-R" panose="02020400000000000000" pitchFamily="18" charset="-128"/>
                          <a:cs typeface="Times New Roman" pitchFamily="18" charset="0"/>
                        </a:rPr>
                        <a:t>障害者虐待防止法の理解や管理者の責務、</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虐待防止委員会</a:t>
                      </a:r>
                      <a:r>
                        <a:rPr lang="ja-JP" altLang="en-US" sz="1400" dirty="0">
                          <a:latin typeface="UD デジタル 教科書体 NK-R" panose="02020400000000000000" pitchFamily="18" charset="-128"/>
                          <a:ea typeface="UD デジタル 教科書体 NK-R" panose="02020400000000000000" pitchFamily="18" charset="-128"/>
                          <a:cs typeface="Times New Roman" pitchFamily="18" charset="0"/>
                        </a:rPr>
                        <a:t>等をテーマとして学び、受講後に各事業所内での</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虐待防止研修（伝達研修）の実施を促進。事業所における</a:t>
                      </a:r>
                      <a:r>
                        <a:rPr lang="ja-JP" altLang="en-US" sz="1400" dirty="0" err="1">
                          <a:latin typeface="UD デジタル 教科書体 NK-R" panose="02020400000000000000" pitchFamily="18" charset="-128"/>
                          <a:ea typeface="UD デジタル 教科書体 NK-R" panose="02020400000000000000" pitchFamily="18" charset="-128"/>
                          <a:cs typeface="ＭＳ Ｐゴシック"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者虐待の防止と未然防止の取組みを促進を図る。</a:t>
                      </a:r>
                      <a:endParaRPr lang="en-US" altLang="ja-JP" sz="1400" dirty="0">
                        <a:latin typeface="UD デジタル 教科書体 NK-R" panose="02020400000000000000" pitchFamily="18" charset="-128"/>
                        <a:ea typeface="UD デジタル 教科書体 NK-R" panose="02020400000000000000" pitchFamily="18" charset="-128"/>
                        <a:cs typeface="ＭＳ Ｐゴシック" pitchFamily="50"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4013172"/>
                  </a:ext>
                </a:extLst>
              </a:tr>
              <a:tr h="1857938">
                <a:tc>
                  <a:txBody>
                    <a:bodyPr/>
                    <a:lstStyle/>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カリキュラム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◎講義：</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動画配信</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「大阪府における障がい者虐待の防止・対応の現状」　「障害者虐待防止法の理解」　「家族の想い」</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「障がい者の権利擁護」　</a:t>
                      </a:r>
                      <a:r>
                        <a:rPr kumimoji="1" lang="ja-JP" altLang="en-US" sz="1400" u="none" dirty="0">
                          <a:solidFill>
                            <a:schemeClr val="tx1"/>
                          </a:solidFill>
                          <a:latin typeface="UD デジタル 教科書体 NK-R" panose="02020400000000000000" pitchFamily="18" charset="-128"/>
                          <a:ea typeface="UD デジタル 教科書体 NK-R" panose="02020400000000000000" pitchFamily="18" charset="-128"/>
                        </a:rPr>
                        <a:t>「障がい者福祉施設におけるメンタルヘルスの取組み」</a:t>
                      </a:r>
                      <a:endParaRPr kumimoji="1" lang="en-US" altLang="ja-JP" sz="140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K-R" panose="02020400000000000000" pitchFamily="18" charset="-128"/>
                          <a:ea typeface="UD デジタル 教科書体 NK-R" panose="02020400000000000000" pitchFamily="18" charset="-128"/>
                        </a:rPr>
                        <a:t>「アンガーマネジメント」　「施設管理者の責務と虐待防止委員会」　「ヤングケアラーの現状の取組み」</a:t>
                      </a:r>
                      <a:endParaRPr kumimoji="1" lang="en-US" altLang="ja-JP" sz="140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K-R" panose="02020400000000000000" pitchFamily="18" charset="-128"/>
                          <a:ea typeface="UD デジタル 教科書体 NK-R" panose="02020400000000000000" pitchFamily="18" charset="-128"/>
                        </a:rPr>
                        <a:t>「事業所における虐待防止の取組み事例」</a:t>
                      </a:r>
                      <a:endParaRPr kumimoji="1" lang="en-US" altLang="ja-JP" sz="140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◎演習：集合形式</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講義：「障がい福祉施設従事者等による障がい者虐待について～事例から検討～」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演習：「</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虐待の芽</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の気づき」「管理者としての対応（通報義務）」「未然防止・再発防止策について」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34675">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開催時期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動画公開期間：令和５年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１月２７日～令和６年１月３１日</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4190">
                <a:tc>
                  <a:txBody>
                    <a:bodyPr/>
                    <a:lstStyle/>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過去実績</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dist"/>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（受講者数）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1,326</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名　　　　　　　　</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年度以降は</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動画配信</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rPr>
                        <a:t>年度：　　</a:t>
                      </a:r>
                      <a:r>
                        <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rPr>
                        <a:t>975</a:t>
                      </a:r>
                      <a:r>
                        <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rPr>
                        <a:t>名　　　　　　　　</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受講者数については受講決定通知メール送付者数を計上</a:t>
                      </a:r>
                      <a:endPar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1,318</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名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　　９４７名</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3202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nvGraphicFramePr>
        <p:xfrm>
          <a:off x="2516838" y="1049613"/>
          <a:ext cx="4719456" cy="2895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角丸四角形吹き出し 7"/>
          <p:cNvSpPr/>
          <p:nvPr/>
        </p:nvSpPr>
        <p:spPr>
          <a:xfrm>
            <a:off x="7380312" y="598826"/>
            <a:ext cx="1552963" cy="740310"/>
          </a:xfrm>
          <a:prstGeom prst="wedgeRoundRectCallout">
            <a:avLst>
              <a:gd name="adj1" fmla="val 21656"/>
              <a:gd name="adj2" fmla="val 6434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虐待認定の結果や</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苦情等により</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実地指導等を実施</a:t>
            </a:r>
          </a:p>
        </p:txBody>
      </p:sp>
      <p:graphicFrame>
        <p:nvGraphicFramePr>
          <p:cNvPr id="10" name="図表 9"/>
          <p:cNvGraphicFramePr/>
          <p:nvPr/>
        </p:nvGraphicFramePr>
        <p:xfrm>
          <a:off x="2516839" y="1484828"/>
          <a:ext cx="6303633" cy="2911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正方形/長方形 8"/>
          <p:cNvSpPr/>
          <p:nvPr/>
        </p:nvSpPr>
        <p:spPr>
          <a:xfrm>
            <a:off x="4237064" y="1497495"/>
            <a:ext cx="2863180" cy="27830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必要に応じて事実確認から介入</a:t>
            </a:r>
          </a:p>
        </p:txBody>
      </p:sp>
      <p:sp>
        <p:nvSpPr>
          <p:cNvPr id="11" name="額縁 10"/>
          <p:cNvSpPr/>
          <p:nvPr/>
        </p:nvSpPr>
        <p:spPr>
          <a:xfrm>
            <a:off x="-6874" y="0"/>
            <a:ext cx="9144000" cy="540000"/>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err="1">
                <a:solidFill>
                  <a:schemeClr val="bg1"/>
                </a:solidFill>
                <a:latin typeface="UD デジタル 教科書体 NK-R" panose="02020400000000000000" pitchFamily="18" charset="-128"/>
                <a:ea typeface="UD デジタル 教科書体 NK-R" panose="02020400000000000000" pitchFamily="18" charset="-128"/>
              </a:rPr>
              <a:t>障がい</a:t>
            </a: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者福祉施設従事者等による虐待への対応について</a:t>
            </a:r>
          </a:p>
        </p:txBody>
      </p:sp>
      <p:sp>
        <p:nvSpPr>
          <p:cNvPr id="13" name="スライド番号プレースホルダー 1"/>
          <p:cNvSpPr>
            <a:spLocks noGrp="1"/>
          </p:cNvSpPr>
          <p:nvPr>
            <p:ph type="sldNum" sz="quarter" idx="12"/>
          </p:nvPr>
        </p:nvSpPr>
        <p:spPr>
          <a:xfrm>
            <a:off x="7008440" y="6451586"/>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6</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角丸四角形 13"/>
          <p:cNvSpPr/>
          <p:nvPr/>
        </p:nvSpPr>
        <p:spPr>
          <a:xfrm>
            <a:off x="196977" y="620688"/>
            <a:ext cx="3510927"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実務フロー（通報から権限行使まで）</a:t>
            </a:r>
            <a:endParaRPr lang="en-US" altLang="ja-JP" sz="1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5" name="角丸四角形 14"/>
          <p:cNvSpPr/>
          <p:nvPr/>
        </p:nvSpPr>
        <p:spPr>
          <a:xfrm>
            <a:off x="196977" y="2004794"/>
            <a:ext cx="3315569"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各指定権者による事業所への対応</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 name="楕円 2"/>
          <p:cNvSpPr/>
          <p:nvPr/>
        </p:nvSpPr>
        <p:spPr>
          <a:xfrm>
            <a:off x="395535" y="1196752"/>
            <a:ext cx="1977285" cy="142384"/>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6" name="角丸四角形 15"/>
          <p:cNvSpPr/>
          <p:nvPr/>
        </p:nvSpPr>
        <p:spPr>
          <a:xfrm>
            <a:off x="196977" y="3064435"/>
            <a:ext cx="5311127"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令和３年度と令和４年度の虐待件数と事業所数との比較</a:t>
            </a:r>
            <a:endParaRPr lang="en-US" altLang="ja-JP" sz="1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楕円 20"/>
          <p:cNvSpPr/>
          <p:nvPr/>
        </p:nvSpPr>
        <p:spPr>
          <a:xfrm>
            <a:off x="623081" y="1630242"/>
            <a:ext cx="1428639" cy="102305"/>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5" name="テキスト ボックス 4"/>
          <p:cNvSpPr txBox="1"/>
          <p:nvPr/>
        </p:nvSpPr>
        <p:spPr>
          <a:xfrm>
            <a:off x="382676" y="1081336"/>
            <a:ext cx="2605148" cy="416159"/>
          </a:xfrm>
          <a:prstGeom prst="rect">
            <a:avLst/>
          </a:prstGeom>
          <a:noFill/>
        </p:spPr>
        <p:txBody>
          <a:bodyPr wrap="square" rtlCol="0" anchor="ctr">
            <a:noAutofit/>
          </a:bodyPr>
          <a:lstStyle/>
          <a:p>
            <a:pPr>
              <a:lnSpc>
                <a:spcPts val="0"/>
              </a:lnSpc>
              <a:spcAft>
                <a:spcPts val="600"/>
              </a:spcAft>
            </a:pP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虐待防止センターの役割</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483511" y="1520106"/>
            <a:ext cx="1893755" cy="443437"/>
          </a:xfrm>
          <a:prstGeom prst="rect">
            <a:avLst/>
          </a:prstGeom>
          <a:noFill/>
        </p:spPr>
        <p:txBody>
          <a:bodyPr wrap="square" rtlCol="0" anchor="ctr">
            <a:noAutofit/>
          </a:bodyPr>
          <a:lstStyle/>
          <a:p>
            <a:pPr>
              <a:lnSpc>
                <a:spcPts val="0"/>
              </a:lnSpc>
              <a:spcAft>
                <a:spcPts val="600"/>
              </a:spcAft>
            </a:pPr>
            <a:r>
              <a:rPr lang="ja-JP" altLang="en-US" sz="1600" b="1" dirty="0">
                <a:solidFill>
                  <a:srgbClr val="FF0000"/>
                </a:solidFill>
                <a:latin typeface="UD デジタル 教科書体 NK-R" panose="02020400000000000000" pitchFamily="18" charset="-128"/>
                <a:ea typeface="UD デジタル 教科書体 NK-R" panose="02020400000000000000" pitchFamily="18" charset="-128"/>
              </a:rPr>
              <a:t>指定権者の役割</a:t>
            </a:r>
            <a:endParaRPr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179512" y="2204864"/>
            <a:ext cx="8736298" cy="993223"/>
          </a:xfrm>
          <a:prstGeom prst="rect">
            <a:avLst/>
          </a:prstGeom>
          <a:noFill/>
        </p:spPr>
        <p:txBody>
          <a:bodyPr wrap="square" rtlCol="0" anchor="ctr">
            <a:noAutofit/>
          </a:bodyPr>
          <a:lstStyle/>
          <a:p>
            <a:r>
              <a:rPr lang="ja-JP" altLang="en-US" sz="1600"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集団指導（全事業者対象）　⇒　行政処分事案の周知や虐待防止に関する講義等を実施</a:t>
            </a:r>
            <a:endParaRPr lang="en-US" altLang="ja-JP" sz="1600" b="1" dirty="0">
              <a:latin typeface="UD デジタル 教科書体 NK-R" panose="02020400000000000000" pitchFamily="18" charset="-128"/>
              <a:ea typeface="UD デジタル 教科書体 NK-R" panose="02020400000000000000" pitchFamily="18" charset="-128"/>
            </a:endParaRPr>
          </a:p>
          <a:p>
            <a:r>
              <a:rPr lang="ja-JP" altLang="en-US" sz="1600" b="1" dirty="0">
                <a:latin typeface="UD デジタル 教科書体 NK-R" panose="02020400000000000000" pitchFamily="18" charset="-128"/>
                <a:ea typeface="UD デジタル 教科書体 NK-R" panose="02020400000000000000" pitchFamily="18" charset="-128"/>
              </a:rPr>
              <a:t>○実地指導（訪問等により個々に対応）　⇒　人権に関わる研修や虐待認定後の改善状況の確認</a:t>
            </a:r>
            <a:endParaRPr lang="en-US" altLang="ja-JP" sz="1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96977" y="5822631"/>
            <a:ext cx="8878428" cy="873086"/>
          </a:xfrm>
          <a:prstGeom prst="rect">
            <a:avLst/>
          </a:prstGeom>
          <a:noFill/>
        </p:spPr>
        <p:txBody>
          <a:bodyPr wrap="square" rtlCol="0">
            <a:noAutofit/>
          </a:bodyPr>
          <a:lstStyle/>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１　令和３年</a:t>
            </a:r>
            <a:r>
              <a:rPr lang="en-US" altLang="ja-JP" sz="1100" dirty="0">
                <a:latin typeface="UD デジタル 教科書体 NK-R" panose="02020400000000000000" pitchFamily="18" charset="-128"/>
                <a:ea typeface="UD デジタル 教科書体 NK-R" panose="02020400000000000000" pitchFamily="18" charset="-128"/>
              </a:rPr>
              <a:t>10</a:t>
            </a:r>
            <a:r>
              <a:rPr lang="ja-JP" altLang="en-US" sz="1100" dirty="0">
                <a:latin typeface="UD デジタル 教科書体 NK-R" panose="02020400000000000000" pitchFamily="18" charset="-128"/>
                <a:ea typeface="UD デジタル 教科書体 NK-R" panose="02020400000000000000" pitchFamily="18" charset="-128"/>
              </a:rPr>
              <a:t>月</a:t>
            </a:r>
            <a:r>
              <a:rPr lang="en-US" altLang="ja-JP" sz="1100" dirty="0">
                <a:latin typeface="UD デジタル 教科書体 NK-R" panose="02020400000000000000" pitchFamily="18" charset="-128"/>
                <a:ea typeface="UD デジタル 教科書体 NK-R" panose="02020400000000000000" pitchFamily="18" charset="-128"/>
              </a:rPr>
              <a:t>1</a:t>
            </a:r>
            <a:r>
              <a:rPr lang="ja-JP" altLang="en-US" sz="1100" dirty="0">
                <a:latin typeface="UD デジタル 教科書体 NK-R" panose="02020400000000000000" pitchFamily="18" charset="-128"/>
                <a:ea typeface="UD デジタル 教科書体 NK-R" panose="02020400000000000000" pitchFamily="18" charset="-128"/>
              </a:rPr>
              <a:t>日現在の障害福祉サービス等事業所数（障害者支援施設等および障害者支援施設の昼間実施サービスを除く）</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２　令和</a:t>
            </a:r>
            <a:r>
              <a:rPr lang="en-US" altLang="ja-JP" sz="1100" dirty="0">
                <a:latin typeface="UD デジタル 教科書体 NK-R" panose="02020400000000000000" pitchFamily="18" charset="-128"/>
                <a:ea typeface="UD デジタル 教科書体 NK-R" panose="02020400000000000000" pitchFamily="18" charset="-128"/>
              </a:rPr>
              <a:t>4</a:t>
            </a:r>
            <a:r>
              <a:rPr lang="ja-JP" altLang="en-US" sz="1100" dirty="0">
                <a:latin typeface="UD デジタル 教科書体 NK-R" panose="02020400000000000000" pitchFamily="18" charset="-128"/>
                <a:ea typeface="UD デジタル 教科書体 NK-R" panose="02020400000000000000" pitchFamily="18" charset="-128"/>
              </a:rPr>
              <a:t>年１０月</a:t>
            </a:r>
            <a:r>
              <a:rPr lang="en-US" altLang="ja-JP" sz="1100" dirty="0">
                <a:latin typeface="UD デジタル 教科書体 NK-R" panose="02020400000000000000" pitchFamily="18" charset="-128"/>
                <a:ea typeface="UD デジタル 教科書体 NK-R" panose="02020400000000000000" pitchFamily="18" charset="-128"/>
              </a:rPr>
              <a:t>1</a:t>
            </a:r>
            <a:r>
              <a:rPr lang="ja-JP" altLang="en-US" sz="1100" dirty="0">
                <a:latin typeface="UD デジタル 教科書体 NK-R" panose="02020400000000000000" pitchFamily="18" charset="-128"/>
                <a:ea typeface="UD デジタル 教科書体 NK-R" panose="02020400000000000000" pitchFamily="18" charset="-128"/>
              </a:rPr>
              <a:t>日現在の障害福祉サービス等事業所数（障害者支援施設等および障害者支援施設の昼間実施サービスを除く）</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出典：統計で見る日本（</a:t>
            </a:r>
            <a:r>
              <a:rPr lang="en-US" altLang="ja-JP" sz="1100" dirty="0">
                <a:latin typeface="UD デジタル 教科書体 NK-R" panose="02020400000000000000" pitchFamily="18" charset="-128"/>
                <a:ea typeface="UD デジタル 教科書体 NK-R" panose="02020400000000000000" pitchFamily="18" charset="-128"/>
                <a:hlinkClick r:id="rId13"/>
              </a:rPr>
              <a:t>https://</a:t>
            </a:r>
            <a:r>
              <a:rPr lang="en-US" altLang="ja-JP" sz="1100" dirty="0" err="1">
                <a:latin typeface="UD デジタル 教科書体 NK-R" panose="02020400000000000000" pitchFamily="18" charset="-128"/>
                <a:ea typeface="UD デジタル 教科書体 NK-R" panose="02020400000000000000" pitchFamily="18" charset="-128"/>
                <a:hlinkClick r:id="rId13"/>
              </a:rPr>
              <a:t>www.e-stat.go.jp</a:t>
            </a:r>
            <a:r>
              <a:rPr lang="en-US" altLang="ja-JP" sz="1100" dirty="0">
                <a:latin typeface="UD デジタル 教科書体 NK-R" panose="02020400000000000000" pitchFamily="18" charset="-128"/>
                <a:ea typeface="UD デジタル 教科書体 NK-R" panose="02020400000000000000" pitchFamily="18" charset="-128"/>
                <a:hlinkClick r:id="rId13"/>
              </a:rPr>
              <a:t>/</a:t>
            </a:r>
            <a:r>
              <a:rPr lang="ja-JP" altLang="en-US" sz="1100" dirty="0">
                <a:latin typeface="UD デジタル 教科書体 NK-R" panose="02020400000000000000" pitchFamily="18" charset="-128"/>
                <a:ea typeface="UD デジタル 教科書体 NK-R" panose="02020400000000000000" pitchFamily="18" charset="-128"/>
              </a:rPr>
              <a:t>）</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３　算出方法：虐待件数／全事業所数</a:t>
            </a:r>
            <a:r>
              <a:rPr lang="en-US" altLang="ja-JP" sz="1100" dirty="0">
                <a:latin typeface="UD デジタル 教科書体 NK-R" panose="02020400000000000000" pitchFamily="18" charset="-128"/>
                <a:ea typeface="UD デジタル 教科書体 NK-R" panose="02020400000000000000" pitchFamily="18" charset="-128"/>
              </a:rPr>
              <a:t>×1000</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kumimoji="1" lang="ja-JP" altLang="en-US" dirty="0"/>
          </a:p>
        </p:txBody>
      </p:sp>
      <p:graphicFrame>
        <p:nvGraphicFramePr>
          <p:cNvPr id="20" name="表 19"/>
          <p:cNvGraphicFramePr>
            <a:graphicFrameLocks noGrp="1"/>
          </p:cNvGraphicFramePr>
          <p:nvPr>
            <p:extLst>
              <p:ext uri="{D42A27DB-BD31-4B8C-83A1-F6EECF244321}">
                <p14:modId xmlns:p14="http://schemas.microsoft.com/office/powerpoint/2010/main" val="2603824795"/>
              </p:ext>
            </p:extLst>
          </p:nvPr>
        </p:nvGraphicFramePr>
        <p:xfrm>
          <a:off x="425278" y="3473154"/>
          <a:ext cx="7850930" cy="2173690"/>
        </p:xfrm>
        <a:graphic>
          <a:graphicData uri="http://schemas.openxmlformats.org/drawingml/2006/table">
            <a:tbl>
              <a:tblPr firstRow="1" firstCol="1" bandRow="1">
                <a:tableStyleId>{F5AB1C69-6EDB-4FF4-983F-18BD219EF322}</a:tableStyleId>
              </a:tblPr>
              <a:tblGrid>
                <a:gridCol w="836468">
                  <a:extLst>
                    <a:ext uri="{9D8B030D-6E8A-4147-A177-3AD203B41FA5}">
                      <a16:colId xmlns:a16="http://schemas.microsoft.com/office/drawing/2014/main" val="3924270558"/>
                    </a:ext>
                  </a:extLst>
                </a:gridCol>
                <a:gridCol w="1169077">
                  <a:extLst>
                    <a:ext uri="{9D8B030D-6E8A-4147-A177-3AD203B41FA5}">
                      <a16:colId xmlns:a16="http://schemas.microsoft.com/office/drawing/2014/main" val="2538971679"/>
                    </a:ext>
                  </a:extLst>
                </a:gridCol>
                <a:gridCol w="1169077">
                  <a:extLst>
                    <a:ext uri="{9D8B030D-6E8A-4147-A177-3AD203B41FA5}">
                      <a16:colId xmlns:a16="http://schemas.microsoft.com/office/drawing/2014/main" val="748540449"/>
                    </a:ext>
                  </a:extLst>
                </a:gridCol>
                <a:gridCol w="1169077">
                  <a:extLst>
                    <a:ext uri="{9D8B030D-6E8A-4147-A177-3AD203B41FA5}">
                      <a16:colId xmlns:a16="http://schemas.microsoft.com/office/drawing/2014/main" val="3112190704"/>
                    </a:ext>
                  </a:extLst>
                </a:gridCol>
                <a:gridCol w="1169077">
                  <a:extLst>
                    <a:ext uri="{9D8B030D-6E8A-4147-A177-3AD203B41FA5}">
                      <a16:colId xmlns:a16="http://schemas.microsoft.com/office/drawing/2014/main" val="3369328694"/>
                    </a:ext>
                  </a:extLst>
                </a:gridCol>
                <a:gridCol w="1169077">
                  <a:extLst>
                    <a:ext uri="{9D8B030D-6E8A-4147-A177-3AD203B41FA5}">
                      <a16:colId xmlns:a16="http://schemas.microsoft.com/office/drawing/2014/main" val="2012064395"/>
                    </a:ext>
                  </a:extLst>
                </a:gridCol>
                <a:gridCol w="1169077">
                  <a:extLst>
                    <a:ext uri="{9D8B030D-6E8A-4147-A177-3AD203B41FA5}">
                      <a16:colId xmlns:a16="http://schemas.microsoft.com/office/drawing/2014/main" val="4024820941"/>
                    </a:ext>
                  </a:extLst>
                </a:gridCol>
              </a:tblGrid>
              <a:tr h="287361">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gridSpan="3">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令和３年度（令和４年度集計）</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ja-JP" altLang="en-US" sz="1200" baseline="30000" dirty="0">
                        <a:latin typeface="UD デジタル 教科書体 NK-R" panose="02020400000000000000" pitchFamily="18" charset="-128"/>
                        <a:ea typeface="UD デジタル 教科書体 NK-R" panose="02020400000000000000" pitchFamily="18" charset="-128"/>
                      </a:endParaRPr>
                    </a:p>
                  </a:txBody>
                  <a:tcPr anchor="ctr">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200"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gridSpan="3">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令和４年度（令和５年度集計）</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79025696"/>
                  </a:ext>
                </a:extLst>
              </a:tr>
              <a:tr h="383148">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虐待件数</a:t>
                      </a:r>
                      <a:endParaRPr kumimoji="1" lang="en-US" altLang="ja-JP" sz="1400" b="1"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全事業所数</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１</a:t>
                      </a:r>
                    </a:p>
                  </a:txBody>
                  <a:tcPr anchor="ctr">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発生率</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３</a:t>
                      </a:r>
                      <a:endParaRPr kumimoji="1" lang="en-US" altLang="ja-JP" sz="1400" b="1"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虐待件数</a:t>
                      </a:r>
                      <a:endParaRPr kumimoji="1" lang="en-US" altLang="ja-JP" sz="1400" b="1"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全事業所数</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２</a:t>
                      </a: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発生率</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３</a:t>
                      </a:r>
                      <a:endParaRPr kumimoji="1" lang="en-US" altLang="ja-JP" sz="1400" b="1"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25491892"/>
                  </a:ext>
                </a:extLst>
              </a:tr>
              <a:tr h="287361">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全　国</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６９９</a:t>
                      </a:r>
                    </a:p>
                  </a:txBody>
                  <a:tcPr anchor="ctr">
                    <a:lnT w="6350" cap="flat" cmpd="sng" algn="ctr">
                      <a:solidFill>
                        <a:schemeClr val="bg1"/>
                      </a:solidFill>
                      <a:prstDash val="solid"/>
                      <a:round/>
                      <a:headEnd type="none" w="med" len="med"/>
                      <a:tailEnd type="none" w="med" len="med"/>
                    </a:lnT>
                  </a:tcPr>
                </a:tc>
                <a:tc>
                  <a:txBody>
                    <a:bodyPr/>
                    <a:lstStyle/>
                    <a:p>
                      <a:pPr algn="ctr" fontAlgn="ctr"/>
                      <a:r>
                        <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166,</a:t>
                      </a:r>
                      <a:r>
                        <a:rPr lang="ja-JP" altLang="en-US"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６７７</a:t>
                      </a:r>
                      <a:endPar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２</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９５６</a:t>
                      </a: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７</a:t>
                      </a:r>
                      <a:r>
                        <a:rPr kumimoji="1" lang="en-US" altLang="ja-JP" sz="1400" dirty="0">
                          <a:latin typeface="UD デジタル 教科書体 NK-R" panose="02020400000000000000" pitchFamily="18" charset="-128"/>
                          <a:ea typeface="UD デジタル 教科書体 NK-R" panose="02020400000000000000" pitchFamily="18" charset="-128"/>
                        </a:rPr>
                        <a:t>7,</a:t>
                      </a:r>
                      <a:r>
                        <a:rPr kumimoji="1" lang="ja-JP" altLang="en-US" sz="1400" dirty="0">
                          <a:latin typeface="UD デジタル 教科書体 NK-R" panose="02020400000000000000" pitchFamily="18" charset="-128"/>
                          <a:ea typeface="UD デジタル 教科書体 NK-R" panose="02020400000000000000" pitchFamily="18" charset="-128"/>
                        </a:rPr>
                        <a:t>３８３</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５</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p>
                  </a:txBody>
                  <a:tcPr anchor="ct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786418128"/>
                  </a:ext>
                </a:extLst>
              </a:tr>
              <a:tr h="494430">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東　京</a:t>
                      </a:r>
                    </a:p>
                  </a:txBody>
                  <a:tcPr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６３</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gn="ct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全国</a:t>
                      </a:r>
                      <a:r>
                        <a:rPr kumimoji="1" lang="en-US" altLang="ja-JP" sz="900" dirty="0">
                          <a:latin typeface="UD デジタル 教科書体 NK-R" panose="02020400000000000000" pitchFamily="18" charset="-128"/>
                          <a:ea typeface="UD デジタル 教科書体 NK-R" panose="02020400000000000000" pitchFamily="18" charset="-128"/>
                        </a:rPr>
                        <a:t>1</a:t>
                      </a:r>
                      <a:r>
                        <a:rPr kumimoji="1" lang="ja-JP" altLang="en-US" sz="900" dirty="0">
                          <a:latin typeface="UD デジタル 教科書体 NK-R" panose="02020400000000000000" pitchFamily="18" charset="-128"/>
                          <a:ea typeface="UD デジタル 教科書体 NK-R" panose="02020400000000000000" pitchFamily="18" charset="-128"/>
                        </a:rPr>
                        <a:t>位</a:t>
                      </a:r>
                      <a:r>
                        <a:rPr kumimoji="1" lang="en-US" altLang="ja-JP" sz="900" dirty="0">
                          <a:latin typeface="UD デジタル 教科書体 NK-R" panose="02020400000000000000" pitchFamily="18" charset="-128"/>
                          <a:ea typeface="UD デジタル 教科書体 NK-R" panose="02020400000000000000" pitchFamily="18" charset="-128"/>
                        </a:rPr>
                        <a:t>)</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fontAlgn="ctr"/>
                      <a:r>
                        <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1</a:t>
                      </a:r>
                      <a:r>
                        <a:rPr lang="ja-JP" altLang="en-US"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３</a:t>
                      </a:r>
                      <a:r>
                        <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r>
                        <a:rPr lang="ja-JP" altLang="en-US"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０５９</a:t>
                      </a:r>
                      <a:endPar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８</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８９</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全国１位</a:t>
                      </a:r>
                      <a:r>
                        <a:rPr kumimoji="1" lang="en-US" altLang="ja-JP" sz="900" dirty="0">
                          <a:latin typeface="UD デジタル 教科書体 NK-R" panose="02020400000000000000" pitchFamily="18" charset="-128"/>
                          <a:ea typeface="UD デジタル 教科書体 NK-R" panose="02020400000000000000" pitchFamily="18" charset="-128"/>
                        </a:rPr>
                        <a:t>)</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１３</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５３５</a:t>
                      </a: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６</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3900617"/>
                  </a:ext>
                </a:extLst>
              </a:tr>
              <a:tr h="561660">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大　阪</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６０</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UD デジタル 教科書体 NK-R" panose="02020400000000000000" pitchFamily="18" charset="-128"/>
                          <a:ea typeface="UD デジタル 教科書体 NK-R" panose="02020400000000000000" pitchFamily="18" charset="-128"/>
                        </a:rPr>
                        <a:t>（全国２位）</a:t>
                      </a:r>
                    </a:p>
                  </a:txBody>
                  <a:tcPr anchor="ctr"/>
                </a:tc>
                <a:tc>
                  <a:txBody>
                    <a:bodyPr/>
                    <a:lstStyle/>
                    <a:p>
                      <a:pPr algn="ctr" fontAlgn="ctr"/>
                      <a:r>
                        <a:rPr lang="ja-JP" altLang="en-US"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２１</a:t>
                      </a:r>
                      <a:r>
                        <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r>
                        <a:rPr lang="ja-JP" altLang="en-US"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１５３</a:t>
                      </a:r>
                      <a:endParaRPr lang="en-US" altLang="ja-JP" sz="14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２</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８</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7</a:t>
                      </a:r>
                      <a:r>
                        <a:rPr kumimoji="1" lang="ja-JP" altLang="en-US" sz="1400" dirty="0">
                          <a:latin typeface="UD デジタル 教科書体 NK-R" panose="02020400000000000000" pitchFamily="18" charset="-128"/>
                          <a:ea typeface="UD デジタル 教科書体 NK-R" panose="02020400000000000000" pitchFamily="18" charset="-128"/>
                        </a:rPr>
                        <a:t>２</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UD デジタル 教科書体 NK-R" panose="02020400000000000000" pitchFamily="18" charset="-128"/>
                          <a:ea typeface="UD デジタル 教科書体 NK-R" panose="02020400000000000000" pitchFamily="18" charset="-128"/>
                        </a:rPr>
                        <a:t>（全国３位）</a:t>
                      </a: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２２</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６８２</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３</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２</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23746001"/>
                  </a:ext>
                </a:extLst>
              </a:tr>
            </a:tbl>
          </a:graphicData>
        </a:graphic>
      </p:graphicFrame>
    </p:spTree>
    <p:extLst>
      <p:ext uri="{BB962C8B-B14F-4D97-AF65-F5344CB8AC3E}">
        <p14:creationId xmlns:p14="http://schemas.microsoft.com/office/powerpoint/2010/main" val="75707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専門委員会の活用</a:t>
            </a:r>
          </a:p>
        </p:txBody>
      </p:sp>
      <p:sp>
        <p:nvSpPr>
          <p:cNvPr id="4" name="スライド番号プレースホルダー 3"/>
          <p:cNvSpPr>
            <a:spLocks noGrp="1"/>
          </p:cNvSpPr>
          <p:nvPr>
            <p:ph type="sldNum" sz="quarter" idx="12"/>
          </p:nvPr>
        </p:nvSpPr>
        <p:spPr>
          <a:xfrm>
            <a:off x="7065429" y="6462370"/>
            <a:ext cx="2057400" cy="365125"/>
          </a:xfrm>
        </p:spPr>
        <p:txBody>
          <a:bodyPr/>
          <a:lstStyle/>
          <a:p>
            <a:fld id="{A64C7172-712E-4763-BE96-798FE23FBD4C}" type="slidenum">
              <a:rPr kumimoji="1" lang="ja-JP" altLang="en-US" sz="1400" smtClean="0">
                <a:solidFill>
                  <a:schemeClr val="tx1"/>
                </a:solidFill>
              </a:rPr>
              <a:t>7</a:t>
            </a:fld>
            <a:endParaRPr kumimoji="1" lang="ja-JP" altLang="en-US" sz="1400" dirty="0">
              <a:solidFill>
                <a:schemeClr val="tx1"/>
              </a:solidFill>
            </a:endParaRPr>
          </a:p>
        </p:txBody>
      </p:sp>
      <p:sp>
        <p:nvSpPr>
          <p:cNvPr id="5" name="テキスト ボックス 4"/>
          <p:cNvSpPr txBox="1"/>
          <p:nvPr/>
        </p:nvSpPr>
        <p:spPr>
          <a:xfrm>
            <a:off x="0" y="543429"/>
            <a:ext cx="9144000" cy="1169551"/>
          </a:xfrm>
          <a:prstGeom prst="rect">
            <a:avLst/>
          </a:prstGeom>
          <a:solidFill>
            <a:srgbClr val="FFFF66"/>
          </a:solidFill>
        </p:spPr>
        <p:txBody>
          <a:bodyPr wrap="square" rtlCol="0" anchor="ctr">
            <a:spAutoFit/>
          </a:bodyPr>
          <a:lstStyle/>
          <a:p>
            <a:pPr lvl="0" defTabSz="914400">
              <a:defRPr/>
            </a:pPr>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第三者の視点を取り入れた虐待事案発生事業所に対する指導について</a:t>
            </a:r>
            <a:endParaRPr lang="en-US" altLang="ja-JP"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◆大阪府所管（８市１町）の障がい福祉サービス事業所等で発生した施設従事者虐待事案に対し、事業者指導を行うにあ</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たって、第三者による専門的な視点を取り入れ、指導内容の充実やさらなる適正化を図る</a:t>
            </a: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◆当委員会が行った助言などは、ノウハウとして蓄積し、府内の市町村、事業所等への情報提供や、施設従事者虐待　</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にかかる研修内容へ反映するなどして活用する</a:t>
            </a:r>
          </a:p>
        </p:txBody>
      </p:sp>
      <p:pic>
        <p:nvPicPr>
          <p:cNvPr id="11" name="図 10">
            <a:extLst>
              <a:ext uri="{FF2B5EF4-FFF2-40B4-BE49-F238E27FC236}">
                <a16:creationId xmlns:a16="http://schemas.microsoft.com/office/drawing/2014/main" id="{370F1840-BB75-4442-A2B9-722569AB02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1341" y="3284984"/>
            <a:ext cx="8813184" cy="3773694"/>
          </a:xfrm>
          <a:prstGeom prst="rect">
            <a:avLst/>
          </a:prstGeom>
          <a:noFill/>
          <a:ln>
            <a:noFill/>
          </a:ln>
        </p:spPr>
      </p:pic>
      <p:sp>
        <p:nvSpPr>
          <p:cNvPr id="12" name="角丸四角形 21">
            <a:extLst>
              <a:ext uri="{FF2B5EF4-FFF2-40B4-BE49-F238E27FC236}">
                <a16:creationId xmlns:a16="http://schemas.microsoft.com/office/drawing/2014/main" id="{4C7FCA40-6800-48B1-84B6-5F9B8163D6C1}"/>
              </a:ext>
            </a:extLst>
          </p:cNvPr>
          <p:cNvSpPr/>
          <p:nvPr/>
        </p:nvSpPr>
        <p:spPr>
          <a:xfrm>
            <a:off x="7785" y="1757829"/>
            <a:ext cx="1200304"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構成員等</a:t>
            </a:r>
          </a:p>
        </p:txBody>
      </p:sp>
      <p:sp>
        <p:nvSpPr>
          <p:cNvPr id="15" name="テキスト ボックス 14">
            <a:extLst>
              <a:ext uri="{FF2B5EF4-FFF2-40B4-BE49-F238E27FC236}">
                <a16:creationId xmlns:a16="http://schemas.microsoft.com/office/drawing/2014/main" id="{CBF95714-2095-40AE-BC5B-5ABBF77F81B0}"/>
              </a:ext>
            </a:extLst>
          </p:cNvPr>
          <p:cNvSpPr txBox="1"/>
          <p:nvPr/>
        </p:nvSpPr>
        <p:spPr>
          <a:xfrm>
            <a:off x="209475" y="2160310"/>
            <a:ext cx="8064896" cy="1384995"/>
          </a:xfrm>
          <a:prstGeom prst="rect">
            <a:avLst/>
          </a:prstGeom>
          <a:noFill/>
        </p:spPr>
        <p:txBody>
          <a:bodyPr wrap="square">
            <a:spAutoFit/>
          </a:bodyPr>
          <a:lstStyle/>
          <a:p>
            <a:r>
              <a:rPr lang="en-US" altLang="ja-JP" sz="1400" dirty="0">
                <a:latin typeface="UD デジタル 教科書体 NK-R" panose="02020400000000000000" pitchFamily="18" charset="-128"/>
                <a:ea typeface="UD デジタル 教科書体 NK-R" panose="02020400000000000000" pitchFamily="18" charset="-128"/>
              </a:rPr>
              <a:t>(1)</a:t>
            </a:r>
            <a:r>
              <a:rPr lang="ja-JP" altLang="en-US" sz="1400" dirty="0">
                <a:latin typeface="UD デジタル 教科書体 NK-R" panose="02020400000000000000" pitchFamily="18" charset="-128"/>
                <a:ea typeface="UD デジタル 教科書体 NK-R" panose="02020400000000000000" pitchFamily="18" charset="-128"/>
              </a:rPr>
              <a:t>　構成員：委員３名</a:t>
            </a:r>
          </a:p>
          <a:p>
            <a:r>
              <a:rPr lang="en-US" altLang="ja-JP" sz="1400" dirty="0">
                <a:latin typeface="UD デジタル 教科書体 NK-R" panose="02020400000000000000" pitchFamily="18" charset="-128"/>
                <a:ea typeface="UD デジタル 教科書体 NK-R" panose="02020400000000000000" pitchFamily="18" charset="-128"/>
              </a:rPr>
              <a:t>(2)</a:t>
            </a:r>
            <a:r>
              <a:rPr lang="ja-JP" altLang="en-US" sz="1400" dirty="0">
                <a:latin typeface="UD デジタル 教科書体 NK-R" panose="02020400000000000000" pitchFamily="18" charset="-128"/>
                <a:ea typeface="UD デジタル 教科書体 NK-R" panose="02020400000000000000" pitchFamily="18" charset="-128"/>
              </a:rPr>
              <a:t>　実施頻度：年１～２回程度（大阪府から相談案件がある都度開催）</a:t>
            </a:r>
          </a:p>
          <a:p>
            <a:r>
              <a:rPr lang="en-US" altLang="ja-JP" sz="1400" dirty="0">
                <a:latin typeface="UD デジタル 教科書体 NK-R" panose="02020400000000000000" pitchFamily="18" charset="-128"/>
                <a:ea typeface="UD デジタル 教科書体 NK-R" panose="02020400000000000000" pitchFamily="18" charset="-128"/>
              </a:rPr>
              <a:t>(3)</a:t>
            </a:r>
            <a:r>
              <a:rPr lang="ja-JP" altLang="en-US" sz="1400" dirty="0">
                <a:latin typeface="UD デジタル 教科書体 NK-R" panose="02020400000000000000" pitchFamily="18" charset="-128"/>
                <a:ea typeface="UD デジタル 教科書体 NK-R" panose="02020400000000000000" pitchFamily="18" charset="-128"/>
              </a:rPr>
              <a:t>　大阪府が相談する案件の例</a:t>
            </a:r>
          </a:p>
          <a:p>
            <a:r>
              <a:rPr lang="ja-JP" altLang="en-US" sz="1400" dirty="0">
                <a:latin typeface="UD デジタル 教科書体 NK-R" panose="02020400000000000000" pitchFamily="18" charset="-128"/>
                <a:ea typeface="UD デジタル 教科書体 NK-R" panose="02020400000000000000" pitchFamily="18" charset="-128"/>
              </a:rPr>
              <a:t>　　・社会的に重大な事案</a:t>
            </a:r>
          </a:p>
          <a:p>
            <a:r>
              <a:rPr lang="ja-JP" altLang="en-US" sz="1400" dirty="0">
                <a:latin typeface="UD デジタル 教科書体 NK-R" panose="02020400000000000000" pitchFamily="18" charset="-128"/>
                <a:ea typeface="UD デジタル 教科書体 NK-R" panose="02020400000000000000" pitchFamily="18" charset="-128"/>
              </a:rPr>
              <a:t>　　・その他特に大阪府が相談の必要性を認める事案</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lang="ja-JP" altLang="en-US"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076238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グループ化 103"/>
          <p:cNvGrpSpPr/>
          <p:nvPr/>
        </p:nvGrpSpPr>
        <p:grpSpPr>
          <a:xfrm>
            <a:off x="1323777" y="4814022"/>
            <a:ext cx="1062648" cy="1353749"/>
            <a:chOff x="1414031" y="4990230"/>
            <a:chExt cx="839858" cy="667445"/>
          </a:xfrm>
        </p:grpSpPr>
        <p:cxnSp>
          <p:nvCxnSpPr>
            <p:cNvPr id="45" name="直線矢印コネクタ 44"/>
            <p:cNvCxnSpPr/>
            <p:nvPr/>
          </p:nvCxnSpPr>
          <p:spPr>
            <a:xfrm>
              <a:off x="1414031" y="5003963"/>
              <a:ext cx="6215" cy="653712"/>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2253889" y="4990230"/>
              <a:ext cx="0" cy="648074"/>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98" name="正方形/長方形 97"/>
          <p:cNvSpPr/>
          <p:nvPr/>
        </p:nvSpPr>
        <p:spPr>
          <a:xfrm>
            <a:off x="5903167" y="4922115"/>
            <a:ext cx="253009" cy="60742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9" name="正方形/長方形 98"/>
          <p:cNvSpPr/>
          <p:nvPr/>
        </p:nvSpPr>
        <p:spPr>
          <a:xfrm>
            <a:off x="6752029" y="4922602"/>
            <a:ext cx="253009" cy="60742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0" name="正方形/長方形 99"/>
          <p:cNvSpPr/>
          <p:nvPr/>
        </p:nvSpPr>
        <p:spPr>
          <a:xfrm>
            <a:off x="7794389" y="4911611"/>
            <a:ext cx="1049023" cy="6962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9" name="正方形/長方形 18"/>
          <p:cNvSpPr/>
          <p:nvPr/>
        </p:nvSpPr>
        <p:spPr>
          <a:xfrm>
            <a:off x="2943124" y="1901570"/>
            <a:ext cx="1373625" cy="34891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237664" y="868889"/>
            <a:ext cx="4032448" cy="576064"/>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kumimoji="1"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虐待への対応</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（厚生労働省スキーム）</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8" name="正方形/長方形 7"/>
          <p:cNvSpPr/>
          <p:nvPr/>
        </p:nvSpPr>
        <p:spPr>
          <a:xfrm>
            <a:off x="159470" y="1694146"/>
            <a:ext cx="611560" cy="4218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者虐待を発見した人</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者虐待を受けた人</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0" name="正方形/長方形 9"/>
          <p:cNvSpPr/>
          <p:nvPr/>
        </p:nvSpPr>
        <p:spPr>
          <a:xfrm>
            <a:off x="1187515" y="3086462"/>
            <a:ext cx="485919" cy="19220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市町村</a:t>
            </a:r>
          </a:p>
        </p:txBody>
      </p:sp>
      <p:sp>
        <p:nvSpPr>
          <p:cNvPr id="12" name="正方形/長方形 11"/>
          <p:cNvSpPr/>
          <p:nvPr/>
        </p:nvSpPr>
        <p:spPr>
          <a:xfrm>
            <a:off x="2019446" y="2607504"/>
            <a:ext cx="506376" cy="2711216"/>
          </a:xfrm>
          <a:prstGeom prst="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都道府県</a:t>
            </a:r>
          </a:p>
        </p:txBody>
      </p:sp>
      <p:sp>
        <p:nvSpPr>
          <p:cNvPr id="14" name="角丸四角形 13"/>
          <p:cNvSpPr/>
          <p:nvPr/>
        </p:nvSpPr>
        <p:spPr>
          <a:xfrm>
            <a:off x="3043614" y="2510346"/>
            <a:ext cx="1235034" cy="754182"/>
          </a:xfrm>
          <a:prstGeom prst="roundRect">
            <a:avLst>
              <a:gd name="adj" fmla="val 18990"/>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雇用環境</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・均等部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p:cNvSpPr/>
          <p:nvPr/>
        </p:nvSpPr>
        <p:spPr>
          <a:xfrm>
            <a:off x="3166757" y="1694145"/>
            <a:ext cx="936104" cy="463578"/>
          </a:xfrm>
          <a:prstGeom prst="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労働局</a:t>
            </a:r>
          </a:p>
        </p:txBody>
      </p:sp>
      <p:sp>
        <p:nvSpPr>
          <p:cNvPr id="21" name="角丸四角形 20"/>
          <p:cNvSpPr/>
          <p:nvPr/>
        </p:nvSpPr>
        <p:spPr>
          <a:xfrm>
            <a:off x="3141173" y="3559142"/>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22" name="角丸四角形 21"/>
          <p:cNvSpPr/>
          <p:nvPr/>
        </p:nvSpPr>
        <p:spPr>
          <a:xfrm>
            <a:off x="3816718" y="3577670"/>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労働基準監督署</a:t>
            </a:r>
          </a:p>
        </p:txBody>
      </p:sp>
      <p:sp>
        <p:nvSpPr>
          <p:cNvPr id="28" name="正方形/長方形 27"/>
          <p:cNvSpPr/>
          <p:nvPr/>
        </p:nvSpPr>
        <p:spPr>
          <a:xfrm>
            <a:off x="136580" y="6145558"/>
            <a:ext cx="4234617" cy="59581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企　業</a:t>
            </a:r>
          </a:p>
        </p:txBody>
      </p:sp>
      <p:sp>
        <p:nvSpPr>
          <p:cNvPr id="30" name="右矢印 29"/>
          <p:cNvSpPr/>
          <p:nvPr/>
        </p:nvSpPr>
        <p:spPr>
          <a:xfrm>
            <a:off x="859633" y="4206307"/>
            <a:ext cx="247892" cy="361853"/>
          </a:xfrm>
          <a:prstGeom prst="rightArrow">
            <a:avLst>
              <a:gd name="adj1" fmla="val 71683"/>
              <a:gd name="adj2" fmla="val 565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1" name="右矢印 30"/>
          <p:cNvSpPr/>
          <p:nvPr/>
        </p:nvSpPr>
        <p:spPr>
          <a:xfrm>
            <a:off x="1740239" y="4191479"/>
            <a:ext cx="247892" cy="361853"/>
          </a:xfrm>
          <a:prstGeom prst="rightArrow">
            <a:avLst>
              <a:gd name="adj1" fmla="val 71683"/>
              <a:gd name="adj2" fmla="val 565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2" name="右矢印 31"/>
          <p:cNvSpPr/>
          <p:nvPr/>
        </p:nvSpPr>
        <p:spPr>
          <a:xfrm>
            <a:off x="2497622" y="2586684"/>
            <a:ext cx="623307" cy="629596"/>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報告</a:t>
            </a:r>
          </a:p>
        </p:txBody>
      </p:sp>
      <p:sp>
        <p:nvSpPr>
          <p:cNvPr id="34" name="右矢印 33"/>
          <p:cNvSpPr/>
          <p:nvPr/>
        </p:nvSpPr>
        <p:spPr>
          <a:xfrm>
            <a:off x="762610" y="1968380"/>
            <a:ext cx="2190260" cy="639124"/>
          </a:xfrm>
          <a:prstGeom prst="rightArrow">
            <a:avLst>
              <a:gd name="adj1" fmla="val 45487"/>
              <a:gd name="adj2" fmla="val 43355"/>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相談等</a:t>
            </a:r>
          </a:p>
        </p:txBody>
      </p:sp>
      <p:cxnSp>
        <p:nvCxnSpPr>
          <p:cNvPr id="36" name="直線矢印コネクタ 35"/>
          <p:cNvCxnSpPr>
            <a:stCxn id="14" idx="2"/>
            <a:endCxn id="21" idx="0"/>
          </p:cNvCxnSpPr>
          <p:nvPr/>
        </p:nvCxnSpPr>
        <p:spPr>
          <a:xfrm flipH="1">
            <a:off x="3318575" y="3264528"/>
            <a:ext cx="342556" cy="29461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14" idx="2"/>
            <a:endCxn id="22" idx="0"/>
          </p:cNvCxnSpPr>
          <p:nvPr/>
        </p:nvCxnSpPr>
        <p:spPr>
          <a:xfrm>
            <a:off x="3661131" y="3264528"/>
            <a:ext cx="332989" cy="31314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下矢印 42"/>
          <p:cNvSpPr/>
          <p:nvPr/>
        </p:nvSpPr>
        <p:spPr>
          <a:xfrm>
            <a:off x="2693023" y="5285069"/>
            <a:ext cx="1891534" cy="844909"/>
          </a:xfrm>
          <a:prstGeom prst="downArrow">
            <a:avLst>
              <a:gd name="adj1" fmla="val 66711"/>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関係法令に</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基づく指導等</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7" name="テキスト ボックス 46"/>
          <p:cNvSpPr txBox="1"/>
          <p:nvPr/>
        </p:nvSpPr>
        <p:spPr>
          <a:xfrm>
            <a:off x="704337" y="3647804"/>
            <a:ext cx="543739" cy="523220"/>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通報</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届出</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0" name="テキスト ボックス 49"/>
          <p:cNvSpPr txBox="1"/>
          <p:nvPr/>
        </p:nvSpPr>
        <p:spPr>
          <a:xfrm>
            <a:off x="1577931" y="3772128"/>
            <a:ext cx="543739" cy="307777"/>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通知</a:t>
            </a:r>
          </a:p>
        </p:txBody>
      </p:sp>
      <p:sp>
        <p:nvSpPr>
          <p:cNvPr id="55" name="正方形/長方形 54"/>
          <p:cNvSpPr/>
          <p:nvPr/>
        </p:nvSpPr>
        <p:spPr>
          <a:xfrm>
            <a:off x="1397454" y="5517232"/>
            <a:ext cx="936442" cy="219695"/>
          </a:xfrm>
          <a:prstGeom prst="rect">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事実確認</a:t>
            </a:r>
          </a:p>
        </p:txBody>
      </p:sp>
      <p:sp>
        <p:nvSpPr>
          <p:cNvPr id="57" name="正方形/長方形 56"/>
          <p:cNvSpPr/>
          <p:nvPr/>
        </p:nvSpPr>
        <p:spPr>
          <a:xfrm>
            <a:off x="7669878" y="1901570"/>
            <a:ext cx="1349829" cy="34855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62" name="正方形/長方形 61"/>
          <p:cNvSpPr/>
          <p:nvPr/>
        </p:nvSpPr>
        <p:spPr>
          <a:xfrm>
            <a:off x="5767102" y="3496325"/>
            <a:ext cx="506376" cy="19220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市町村</a:t>
            </a:r>
          </a:p>
        </p:txBody>
      </p:sp>
      <p:sp>
        <p:nvSpPr>
          <p:cNvPr id="64" name="正方形/長方形 63"/>
          <p:cNvSpPr/>
          <p:nvPr/>
        </p:nvSpPr>
        <p:spPr>
          <a:xfrm>
            <a:off x="6632605" y="2759130"/>
            <a:ext cx="506376" cy="2627990"/>
          </a:xfrm>
          <a:prstGeom prst="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大阪府</a:t>
            </a:r>
          </a:p>
        </p:txBody>
      </p:sp>
      <p:sp>
        <p:nvSpPr>
          <p:cNvPr id="76" name="正方形/長方形 75"/>
          <p:cNvSpPr/>
          <p:nvPr/>
        </p:nvSpPr>
        <p:spPr>
          <a:xfrm>
            <a:off x="4741746" y="6113075"/>
            <a:ext cx="4234617" cy="59581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企　業</a:t>
            </a:r>
          </a:p>
        </p:txBody>
      </p:sp>
      <p:sp>
        <p:nvSpPr>
          <p:cNvPr id="78" name="右矢印 77"/>
          <p:cNvSpPr/>
          <p:nvPr/>
        </p:nvSpPr>
        <p:spPr>
          <a:xfrm>
            <a:off x="5457863" y="3933056"/>
            <a:ext cx="247892" cy="361853"/>
          </a:xfrm>
          <a:prstGeom prst="rightArrow">
            <a:avLst>
              <a:gd name="adj1" fmla="val 71683"/>
              <a:gd name="adj2" fmla="val 565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79" name="右矢印 78"/>
          <p:cNvSpPr/>
          <p:nvPr/>
        </p:nvSpPr>
        <p:spPr>
          <a:xfrm>
            <a:off x="6315355" y="3933056"/>
            <a:ext cx="247892" cy="361853"/>
          </a:xfrm>
          <a:prstGeom prst="rightArrow">
            <a:avLst>
              <a:gd name="adj1" fmla="val 71683"/>
              <a:gd name="adj2" fmla="val 565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cxnSp>
        <p:nvCxnSpPr>
          <p:cNvPr id="83" name="直線矢印コネクタ 82"/>
          <p:cNvCxnSpPr>
            <a:stCxn id="113" idx="2"/>
            <a:endCxn id="115" idx="0"/>
          </p:cNvCxnSpPr>
          <p:nvPr/>
        </p:nvCxnSpPr>
        <p:spPr>
          <a:xfrm flipH="1">
            <a:off x="8082521" y="3336060"/>
            <a:ext cx="299033" cy="29519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endCxn id="116" idx="0"/>
          </p:cNvCxnSpPr>
          <p:nvPr/>
        </p:nvCxnSpPr>
        <p:spPr>
          <a:xfrm>
            <a:off x="8381554" y="3342947"/>
            <a:ext cx="265330" cy="28204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5910168" y="5536144"/>
            <a:ext cx="2933244" cy="22206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5" name="下矢印 104"/>
          <p:cNvSpPr/>
          <p:nvPr/>
        </p:nvSpPr>
        <p:spPr>
          <a:xfrm>
            <a:off x="7189303" y="5719873"/>
            <a:ext cx="695304" cy="492043"/>
          </a:xfrm>
          <a:prstGeom prst="downArrow">
            <a:avLst>
              <a:gd name="adj1" fmla="val 72164"/>
              <a:gd name="adj2" fmla="val 4727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4" name="角丸四角形 93"/>
          <p:cNvSpPr/>
          <p:nvPr/>
        </p:nvSpPr>
        <p:spPr>
          <a:xfrm>
            <a:off x="4776673" y="877235"/>
            <a:ext cx="4032448" cy="576064"/>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kumimoji="1" lang="ja-JP" altLang="en-US" sz="1600" b="1" u="sng"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者虐待への対応</a:t>
            </a:r>
            <a:endParaRPr kumimoji="1"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（大阪方式）</a:t>
            </a:r>
            <a:endPar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95" name="正方形/長方形 94"/>
          <p:cNvSpPr/>
          <p:nvPr/>
        </p:nvSpPr>
        <p:spPr>
          <a:xfrm>
            <a:off x="4752616" y="1694146"/>
            <a:ext cx="611560" cy="4218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者虐待を発見した人</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者虐待を受けた人</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96" name="右矢印 95"/>
          <p:cNvSpPr/>
          <p:nvPr/>
        </p:nvSpPr>
        <p:spPr>
          <a:xfrm>
            <a:off x="5390032" y="2701290"/>
            <a:ext cx="1260516" cy="761645"/>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通報・届出</a:t>
            </a:r>
          </a:p>
        </p:txBody>
      </p:sp>
      <p:sp>
        <p:nvSpPr>
          <p:cNvPr id="97" name="右矢印 96"/>
          <p:cNvSpPr/>
          <p:nvPr/>
        </p:nvSpPr>
        <p:spPr>
          <a:xfrm>
            <a:off x="5364176" y="1763144"/>
            <a:ext cx="2281004" cy="639124"/>
          </a:xfrm>
          <a:prstGeom prst="rightArrow">
            <a:avLst>
              <a:gd name="adj1" fmla="val 45487"/>
              <a:gd name="adj2" fmla="val 43355"/>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相談等</a:t>
            </a:r>
          </a:p>
        </p:txBody>
      </p:sp>
      <p:sp>
        <p:nvSpPr>
          <p:cNvPr id="103" name="テキスト ボックス 102"/>
          <p:cNvSpPr txBox="1"/>
          <p:nvPr/>
        </p:nvSpPr>
        <p:spPr>
          <a:xfrm>
            <a:off x="5309941" y="3460027"/>
            <a:ext cx="543739" cy="523220"/>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通報</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届出</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07" name="テキスト ボックス 106"/>
          <p:cNvSpPr txBox="1"/>
          <p:nvPr/>
        </p:nvSpPr>
        <p:spPr>
          <a:xfrm>
            <a:off x="6188430" y="3605329"/>
            <a:ext cx="543739" cy="307777"/>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通知</a:t>
            </a:r>
          </a:p>
        </p:txBody>
      </p:sp>
      <p:sp>
        <p:nvSpPr>
          <p:cNvPr id="112" name="正方形/長方形 111"/>
          <p:cNvSpPr/>
          <p:nvPr/>
        </p:nvSpPr>
        <p:spPr>
          <a:xfrm>
            <a:off x="7902600" y="1680862"/>
            <a:ext cx="936104" cy="567595"/>
          </a:xfrm>
          <a:prstGeom prst="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大阪</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労働局</a:t>
            </a:r>
          </a:p>
        </p:txBody>
      </p:sp>
      <p:sp>
        <p:nvSpPr>
          <p:cNvPr id="113" name="角丸四角形 112"/>
          <p:cNvSpPr/>
          <p:nvPr/>
        </p:nvSpPr>
        <p:spPr>
          <a:xfrm>
            <a:off x="7791634" y="2634412"/>
            <a:ext cx="1179839" cy="701648"/>
          </a:xfrm>
          <a:prstGeom prst="roundRect">
            <a:avLst>
              <a:gd name="adj" fmla="val 20564"/>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雇用環境</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・均等部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四角形吹き出し 14"/>
          <p:cNvSpPr/>
          <p:nvPr/>
        </p:nvSpPr>
        <p:spPr>
          <a:xfrm>
            <a:off x="6546727" y="2321789"/>
            <a:ext cx="1872208" cy="288316"/>
          </a:xfrm>
          <a:prstGeom prst="wedgeRectCallout">
            <a:avLst>
              <a:gd name="adj1" fmla="val -2662"/>
              <a:gd name="adj2" fmla="val 898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a:solidFill>
                  <a:schemeClr val="tx1"/>
                </a:solidFill>
                <a:latin typeface="UD デジタル 教科書体 NK-R" panose="02020400000000000000" pitchFamily="18" charset="-128"/>
                <a:ea typeface="UD デジタル 教科書体 NK-R" panose="02020400000000000000" pitchFamily="18" charset="-128"/>
              </a:rPr>
              <a:t>定期的な実務者会議</a:t>
            </a:r>
          </a:p>
        </p:txBody>
      </p:sp>
      <p:sp>
        <p:nvSpPr>
          <p:cNvPr id="115" name="角丸四角形 114"/>
          <p:cNvSpPr/>
          <p:nvPr/>
        </p:nvSpPr>
        <p:spPr>
          <a:xfrm>
            <a:off x="7905119" y="3631253"/>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116" name="角丸四角形 115"/>
          <p:cNvSpPr/>
          <p:nvPr/>
        </p:nvSpPr>
        <p:spPr>
          <a:xfrm>
            <a:off x="8469482" y="3624996"/>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労働基準監督署</a:t>
            </a:r>
          </a:p>
        </p:txBody>
      </p:sp>
      <p:sp>
        <p:nvSpPr>
          <p:cNvPr id="2" name="スライド番号プレースホルダー 1"/>
          <p:cNvSpPr>
            <a:spLocks noGrp="1"/>
          </p:cNvSpPr>
          <p:nvPr>
            <p:ph type="sldNum" sz="quarter" idx="12"/>
          </p:nvPr>
        </p:nvSpPr>
        <p:spPr>
          <a:xfrm>
            <a:off x="6940001" y="6371184"/>
            <a:ext cx="20574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8</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正方形/長方形 2"/>
          <p:cNvSpPr/>
          <p:nvPr/>
        </p:nvSpPr>
        <p:spPr>
          <a:xfrm>
            <a:off x="4520586" y="764704"/>
            <a:ext cx="4544623" cy="5999030"/>
          </a:xfrm>
          <a:prstGeom prst="rect">
            <a:avLst/>
          </a:prstGeom>
          <a:noFill/>
          <a:ln w="571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56" name="額縁 55"/>
          <p:cNvSpPr/>
          <p:nvPr/>
        </p:nvSpPr>
        <p:spPr>
          <a:xfrm>
            <a:off x="0" y="-10080"/>
            <a:ext cx="9144000" cy="540000"/>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使用者による虐待への対応について　＜対応スキームの比較＞</a:t>
            </a:r>
          </a:p>
        </p:txBody>
      </p:sp>
      <p:sp>
        <p:nvSpPr>
          <p:cNvPr id="33" name="右矢印 32"/>
          <p:cNvSpPr/>
          <p:nvPr/>
        </p:nvSpPr>
        <p:spPr>
          <a:xfrm>
            <a:off x="771030" y="2476848"/>
            <a:ext cx="1274799" cy="761645"/>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通報・届出</a:t>
            </a:r>
          </a:p>
        </p:txBody>
      </p:sp>
      <p:sp>
        <p:nvSpPr>
          <p:cNvPr id="108" name="左右矢印 107"/>
          <p:cNvSpPr/>
          <p:nvPr/>
        </p:nvSpPr>
        <p:spPr>
          <a:xfrm>
            <a:off x="7138981" y="2711316"/>
            <a:ext cx="661927" cy="220582"/>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1" name="右矢印 100"/>
          <p:cNvSpPr/>
          <p:nvPr/>
        </p:nvSpPr>
        <p:spPr>
          <a:xfrm>
            <a:off x="7139418" y="2882299"/>
            <a:ext cx="686188" cy="643682"/>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報告</a:t>
            </a:r>
          </a:p>
        </p:txBody>
      </p:sp>
      <p:sp>
        <p:nvSpPr>
          <p:cNvPr id="58" name="四角形吹き出し 57"/>
          <p:cNvSpPr/>
          <p:nvPr/>
        </p:nvSpPr>
        <p:spPr>
          <a:xfrm>
            <a:off x="4788394" y="5707523"/>
            <a:ext cx="1844211" cy="525796"/>
          </a:xfrm>
          <a:prstGeom prst="wedgeRectCallout">
            <a:avLst>
              <a:gd name="adj1" fmla="val 89271"/>
              <a:gd name="adj2" fmla="val -2272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i="1" dirty="0">
                <a:solidFill>
                  <a:schemeClr val="tx1"/>
                </a:solidFill>
                <a:latin typeface="UD デジタル 教科書体 NK-R" panose="02020400000000000000" pitchFamily="18" charset="-128"/>
                <a:ea typeface="UD デジタル 教科書体 NK-R" panose="02020400000000000000" pitchFamily="18" charset="-128"/>
              </a:rPr>
              <a:t>連携した調査・関係法令</a:t>
            </a:r>
            <a:endParaRPr lang="en-US" altLang="ja-JP" sz="1100" b="1" i="1"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b="1" i="1" dirty="0">
                <a:solidFill>
                  <a:schemeClr val="tx1"/>
                </a:solidFill>
                <a:latin typeface="UD デジタル 教科書体 NK-R" panose="02020400000000000000" pitchFamily="18" charset="-128"/>
                <a:ea typeface="UD デジタル 教科書体 NK-R" panose="02020400000000000000" pitchFamily="18" charset="-128"/>
              </a:rPr>
              <a:t>に基づく指導等</a:t>
            </a:r>
          </a:p>
        </p:txBody>
      </p:sp>
    </p:spTree>
    <p:extLst>
      <p:ext uri="{BB962C8B-B14F-4D97-AF65-F5344CB8AC3E}">
        <p14:creationId xmlns:p14="http://schemas.microsoft.com/office/powerpoint/2010/main" val="49309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84"/>
            <a:ext cx="9144000" cy="540000"/>
          </a:xfrm>
          <a:prstGeom prst="rect">
            <a:avLst/>
          </a:prstGeom>
          <a:solidFill>
            <a:srgbClr val="002060"/>
          </a:solidFill>
          <a:ln>
            <a:noFill/>
          </a:ln>
        </p:spPr>
        <p:txBody>
          <a:bodyPr wrap="square" rtlCol="0" anchor="ctr">
            <a:spAutoFit/>
          </a:bodyPr>
          <a:lstStyle/>
          <a:p>
            <a:pPr algn="ctr">
              <a:spcBef>
                <a:spcPct val="0"/>
              </a:spcBef>
            </a:pP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専門性強化事業</a:t>
            </a:r>
            <a:endParaRPr lang="ja-JP" altLang="ja-JP" sz="2800" b="1" dirty="0">
              <a:solidFill>
                <a:schemeClr val="bg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4" name="テキスト ボックス 3"/>
          <p:cNvSpPr txBox="1"/>
          <p:nvPr/>
        </p:nvSpPr>
        <p:spPr>
          <a:xfrm>
            <a:off x="0" y="437027"/>
            <a:ext cx="9144000" cy="523220"/>
          </a:xfrm>
          <a:prstGeom prst="rect">
            <a:avLst/>
          </a:prstGeom>
          <a:solidFill>
            <a:srgbClr val="FFFF66"/>
          </a:solidFill>
        </p:spPr>
        <p:txBody>
          <a:bodyPr wrap="square" rtlCol="0" anchor="ctr">
            <a:spAutoFit/>
          </a:bodyPr>
          <a:lstStyle/>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者虐待の対応に悩む市町村</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障がい者虐待</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担当課に対し、府は</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弁護士、社会福祉士の専門職チーム</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を</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派遣</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し、</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市町村の虐待対応方針検討の場において、対応のポイントや組織決定に関する助言、情報提供を受ける</a:t>
            </a:r>
            <a:r>
              <a:rPr kumimoji="1"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ことができる</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8" name="フローチャート : 代替処理 7"/>
          <p:cNvSpPr/>
          <p:nvPr/>
        </p:nvSpPr>
        <p:spPr>
          <a:xfrm>
            <a:off x="35496" y="5046372"/>
            <a:ext cx="4504680" cy="1406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◎情報の整理ができ、不足している情報は何かがわかった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◎ケースの全体像を把握し、客観視することができた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◎虐待認定の法的根拠を確認することができた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◎組織決定した対応方針の見直し、共有ができた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◎終結に向けての道筋が整理できた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◎判断や対応のポイント、ノウハウの蓄積につながった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スライド番号プレースホルダー 1"/>
          <p:cNvSpPr txBox="1">
            <a:spLocks/>
          </p:cNvSpPr>
          <p:nvPr/>
        </p:nvSpPr>
        <p:spPr bwMode="auto">
          <a:xfrm>
            <a:off x="7010400" y="6550258"/>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ja-JP"/>
            </a:defPPr>
            <a:lvl1pPr marL="0" algn="r" defTabSz="914400" rtl="0" eaLnBrk="0" latinLnBrk="0" hangingPunct="0">
              <a:spcBef>
                <a:spcPct val="20000"/>
              </a:spcBef>
              <a:buFont typeface="Arial" pitchFamily="34" charset="0"/>
              <a:buChar char="•"/>
              <a:defRPr kumimoji="1" sz="3200" kern="1200">
                <a:solidFill>
                  <a:schemeClr val="tx1"/>
                </a:solidFill>
                <a:latin typeface="Calibri" pitchFamily="34" charset="0"/>
                <a:ea typeface="ＭＳ Ｐゴシック" pitchFamily="50" charset="-128"/>
                <a:cs typeface="+mn-cs"/>
              </a:defRPr>
            </a:lvl1pPr>
            <a:lvl2pPr marL="742950" indent="-285750" algn="l" defTabSz="914400" rtl="0" eaLnBrk="0" latinLnBrk="0" hangingPunct="0">
              <a:spcBef>
                <a:spcPct val="20000"/>
              </a:spcBef>
              <a:buFont typeface="Arial" pitchFamily="34" charset="0"/>
              <a:buChar char="–"/>
              <a:defRPr kumimoji="1" sz="2800" kern="1200">
                <a:solidFill>
                  <a:schemeClr val="tx1"/>
                </a:solidFill>
                <a:latin typeface="Calibri" pitchFamily="34" charset="0"/>
                <a:ea typeface="ＭＳ Ｐゴシック" pitchFamily="50" charset="-128"/>
                <a:cs typeface="+mn-cs"/>
              </a:defRPr>
            </a:lvl2pPr>
            <a:lvl3pPr marL="1143000" indent="-228600" algn="l" defTabSz="914400" rtl="0" eaLnBrk="0" latinLnBrk="0" hangingPunct="0">
              <a:spcBef>
                <a:spcPct val="20000"/>
              </a:spcBef>
              <a:buFont typeface="Arial" pitchFamily="34" charset="0"/>
              <a:buChar char="•"/>
              <a:defRPr kumimoji="1" sz="2400" kern="1200">
                <a:solidFill>
                  <a:schemeClr val="tx1"/>
                </a:solidFill>
                <a:latin typeface="Calibri" pitchFamily="34" charset="0"/>
                <a:ea typeface="ＭＳ Ｐゴシック" pitchFamily="50" charset="-128"/>
                <a:cs typeface="+mn-cs"/>
              </a:defRPr>
            </a:lvl3pPr>
            <a:lvl4pPr marL="16002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4pPr>
            <a:lvl5pPr marL="20574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5pPr>
            <a:lvl6pPr marL="25146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6pPr>
            <a:lvl7pPr marL="29718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7pPr>
            <a:lvl8pPr marL="34290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8pPr>
            <a:lvl9pPr marL="38862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9pPr>
          </a:lstStyle>
          <a:p>
            <a:pPr eaLnBrk="1" hangingPunct="1">
              <a:spcBef>
                <a:spcPct val="0"/>
              </a:spcBef>
              <a:buFontTx/>
              <a:buNone/>
            </a:pPr>
            <a:fld id="{C4778281-5AD8-4325-90BB-C0797848C3C3}" type="slidenum">
              <a:rPr lang="ja-JP" altLang="en-US" sz="1200" smtClean="0">
                <a:latin typeface="UD デジタル 教科書体 NK-R" panose="02020400000000000000" pitchFamily="18" charset="-128"/>
                <a:ea typeface="UD デジタル 教科書体 NK-R" panose="02020400000000000000" pitchFamily="18" charset="-128"/>
              </a:rPr>
              <a:pPr eaLnBrk="1" hangingPunct="1">
                <a:spcBef>
                  <a:spcPct val="0"/>
                </a:spcBef>
                <a:buFontTx/>
                <a:buNone/>
              </a:pPr>
              <a:t>9</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4" name="正方形/長方形 13"/>
          <p:cNvSpPr/>
          <p:nvPr/>
        </p:nvSpPr>
        <p:spPr>
          <a:xfrm>
            <a:off x="4777838" y="4400063"/>
            <a:ext cx="4259478" cy="409598"/>
          </a:xfrm>
          <a:prstGeom prst="rect">
            <a:avLst/>
          </a:prstGeom>
          <a:solidFill>
            <a:schemeClr val="accent6">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専門職派遣活用の検討を</a:t>
            </a:r>
            <a:r>
              <a:rPr lang="en-US" altLang="ja-JP"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p>
        </p:txBody>
      </p:sp>
      <p:sp>
        <p:nvSpPr>
          <p:cNvPr id="9" name="正方形/長方形 8"/>
          <p:cNvSpPr/>
          <p:nvPr/>
        </p:nvSpPr>
        <p:spPr>
          <a:xfrm>
            <a:off x="4777838" y="4831183"/>
            <a:ext cx="4259478" cy="2062678"/>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　福祉部　</a:t>
            </a:r>
            <a:r>
              <a:rPr lang="ja-JP" altLang="en-US" b="1"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福祉室　</a:t>
            </a:r>
            <a:endParaRPr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spcAft>
                <a:spcPts val="600"/>
              </a:spcAft>
            </a:pPr>
            <a:r>
              <a:rPr lang="ja-JP" altLang="en-US" b="1"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福祉企画課　権利擁護グループ</a:t>
            </a:r>
            <a:endParaRPr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電話：</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06</a:t>
            </a: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6944</a:t>
            </a: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6271</a:t>
            </a:r>
            <a:endPar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2" name="正方形/長方形 11"/>
          <p:cNvSpPr/>
          <p:nvPr/>
        </p:nvSpPr>
        <p:spPr>
          <a:xfrm>
            <a:off x="0" y="6480793"/>
            <a:ext cx="9144000" cy="377207"/>
          </a:xfrm>
          <a:prstGeom prst="rect">
            <a:avLst/>
          </a:prstGeom>
          <a:solidFill>
            <a:schemeClr val="accent1">
              <a:lumMod val="40000"/>
              <a:lumOff val="6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市町村だけで悩まず、気軽にご相談ください。</a:t>
            </a:r>
            <a:endPar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pic>
        <p:nvPicPr>
          <p:cNvPr id="16" name="図 47" descr="困った男性左.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36544" y="2467710"/>
            <a:ext cx="896495" cy="17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角丸四角形吹き出し 16"/>
          <p:cNvSpPr/>
          <p:nvPr/>
        </p:nvSpPr>
        <p:spPr>
          <a:xfrm>
            <a:off x="4777838" y="2424873"/>
            <a:ext cx="3335851" cy="1315295"/>
          </a:xfrm>
          <a:prstGeom prst="wedgeRoundRectCallout">
            <a:avLst>
              <a:gd name="adj1" fmla="val 55031"/>
              <a:gd name="adj2" fmla="val 19582"/>
              <a:gd name="adj3" fmla="val 16667"/>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・事実確認が難しい</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・分離、保護すべきかどうか</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虐待の認定をする根拠は十分か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・終結と判断して良いか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・虐待対応を見直したい</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角丸四角形 21"/>
          <p:cNvSpPr/>
          <p:nvPr/>
        </p:nvSpPr>
        <p:spPr>
          <a:xfrm>
            <a:off x="59328" y="1020077"/>
            <a:ext cx="1200304"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事業概要</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3" name="テキスト ボックス 22"/>
          <p:cNvSpPr txBox="1"/>
          <p:nvPr/>
        </p:nvSpPr>
        <p:spPr>
          <a:xfrm>
            <a:off x="4226" y="1403228"/>
            <a:ext cx="9104278" cy="954107"/>
          </a:xfrm>
          <a:prstGeom prst="rect">
            <a:avLst/>
          </a:prstGeom>
          <a:noFill/>
        </p:spPr>
        <p:txBody>
          <a:bodyPr wrap="square" rtlCol="0">
            <a:spAutoFit/>
          </a:bodyPr>
          <a:lstStyle/>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府</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は</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大阪弁護士会及び大阪社会福祉士会と契約し</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、市町村における</a:t>
            </a:r>
            <a:r>
              <a:rPr lang="ja-JP" altLang="ja-JP"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者虐待対応のため</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に、</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弁護士、社会福祉士の専門職チームの派遣事業を実施</a:t>
            </a:r>
            <a:endParaRPr lang="en-US" altLang="ja-JP" sz="1400" dirty="0">
              <a:latin typeface="UD デジタル 教科書体 NK-R" panose="02020400000000000000" pitchFamily="18" charset="-128"/>
              <a:ea typeface="UD デジタル 教科書体 NK-R" panose="02020400000000000000" pitchFamily="18"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者虐待対応を検討する場に、弁護士・社会福祉士の専門職チーム</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を</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派遣</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し、より適切な対応の検討を行う</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支援の方法や判断</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の</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ポイント等について、専門的視点からの助言及び情報提供を得ること</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が目的</a:t>
            </a:r>
            <a:endParaRPr kumimoji="1"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4" name="角丸四角形 23"/>
          <p:cNvSpPr/>
          <p:nvPr/>
        </p:nvSpPr>
        <p:spPr>
          <a:xfrm>
            <a:off x="66874" y="4694003"/>
            <a:ext cx="1768822" cy="389701"/>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実施後市町村より</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5" name="角丸四角形 24"/>
          <p:cNvSpPr/>
          <p:nvPr/>
        </p:nvSpPr>
        <p:spPr>
          <a:xfrm>
            <a:off x="4796899" y="4910439"/>
            <a:ext cx="1090306" cy="39076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問合せ先</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5" name="フローチャート: 組合せ 14"/>
          <p:cNvSpPr/>
          <p:nvPr/>
        </p:nvSpPr>
        <p:spPr>
          <a:xfrm>
            <a:off x="5211854" y="3852258"/>
            <a:ext cx="2736304" cy="433341"/>
          </a:xfrm>
          <a:prstGeom prst="flowChartMerg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kumimoji="1" lang="ja-JP" altLang="en-US" dirty="0">
                <a:ln>
                  <a:solidFill>
                    <a:schemeClr val="tx1"/>
                  </a:solidFill>
                </a:ln>
                <a:solidFill>
                  <a:schemeClr val="bg1"/>
                </a:solidFill>
                <a:latin typeface="UD デジタル 教科書体 NK-R" panose="02020400000000000000" pitchFamily="18" charset="-128"/>
                <a:ea typeface="UD デジタル 教科書体 NK-R" panose="02020400000000000000" pitchFamily="18" charset="-128"/>
              </a:rPr>
              <a:t>そんな時は</a:t>
            </a:r>
          </a:p>
        </p:txBody>
      </p:sp>
      <p:sp>
        <p:nvSpPr>
          <p:cNvPr id="18" name="角丸四角形 17"/>
          <p:cNvSpPr/>
          <p:nvPr/>
        </p:nvSpPr>
        <p:spPr>
          <a:xfrm>
            <a:off x="66874" y="2403907"/>
            <a:ext cx="1336774" cy="38342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派遣の流れ</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 name="テキスト ボックス 1"/>
          <p:cNvSpPr txBox="1"/>
          <p:nvPr/>
        </p:nvSpPr>
        <p:spPr>
          <a:xfrm>
            <a:off x="28600" y="2836093"/>
            <a:ext cx="4607121" cy="1384995"/>
          </a:xfrm>
          <a:prstGeom prst="rect">
            <a:avLst/>
          </a:prstGeom>
          <a:noFill/>
        </p:spPr>
        <p:txBody>
          <a:bodyPr wrap="square" rtlCol="0">
            <a:spAutoFit/>
          </a:bodyPr>
          <a:lstStyle/>
          <a:p>
            <a:r>
              <a:rPr lang="ja-JP" altLang="ja-JP" sz="1400" dirty="0">
                <a:latin typeface="UD デジタル 教科書体 NK-R" panose="02020400000000000000" pitchFamily="18" charset="-128"/>
                <a:ea typeface="UD デジタル 教科書体 NK-R" panose="02020400000000000000" pitchFamily="18" charset="-128"/>
              </a:rPr>
              <a:t>①</a:t>
            </a:r>
            <a:r>
              <a:rPr lang="ja-JP" altLang="ja-JP" sz="1400" dirty="0" err="1">
                <a:latin typeface="UD デジタル 教科書体 NK-R" panose="02020400000000000000" pitchFamily="18" charset="-128"/>
                <a:ea typeface="UD デジタル 教科書体 NK-R" panose="02020400000000000000" pitchFamily="18" charset="-128"/>
              </a:rPr>
              <a:t>府障がい</a:t>
            </a:r>
            <a:r>
              <a:rPr lang="ja-JP" altLang="ja-JP" sz="1400" dirty="0">
                <a:latin typeface="UD デジタル 教科書体 NK-R" panose="02020400000000000000" pitchFamily="18" charset="-128"/>
                <a:ea typeface="UD デジタル 教科書体 NK-R" panose="02020400000000000000" pitchFamily="18" charset="-128"/>
              </a:rPr>
              <a:t>者権利擁護センターへ連絡</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ja-JP" sz="1400" dirty="0">
                <a:latin typeface="UD デジタル 教科書体 NK-R" panose="02020400000000000000" pitchFamily="18" charset="-128"/>
                <a:ea typeface="UD デジタル 教科書体 NK-R" panose="02020400000000000000" pitchFamily="18" charset="-128"/>
              </a:rPr>
              <a:t>②</a:t>
            </a:r>
            <a:r>
              <a:rPr lang="ja-JP" altLang="en-US" sz="1400" dirty="0">
                <a:latin typeface="UD デジタル 教科書体 NK-R" panose="02020400000000000000" pitchFamily="18" charset="-128"/>
                <a:ea typeface="UD デジタル 教科書体 NK-R" panose="02020400000000000000" pitchFamily="18" charset="-128"/>
              </a:rPr>
              <a:t>府へ</a:t>
            </a:r>
            <a:r>
              <a:rPr lang="ja-JP" altLang="ja-JP" sz="1400" dirty="0">
                <a:latin typeface="UD デジタル 教科書体 NK-R" panose="02020400000000000000" pitchFamily="18" charset="-128"/>
                <a:ea typeface="UD デジタル 教科書体 NK-R" panose="02020400000000000000" pitchFamily="18" charset="-128"/>
              </a:rPr>
              <a:t>専門相談依頼書に相談内容</a:t>
            </a:r>
            <a:r>
              <a:rPr lang="ja-JP" altLang="en-US" sz="1400" dirty="0">
                <a:latin typeface="UD デジタル 教科書体 NK-R" panose="02020400000000000000" pitchFamily="18" charset="-128"/>
                <a:ea typeface="UD デジタル 教科書体 NK-R" panose="02020400000000000000" pitchFamily="18" charset="-128"/>
              </a:rPr>
              <a:t>等</a:t>
            </a:r>
            <a:r>
              <a:rPr lang="ja-JP" altLang="ja-JP" sz="1400" dirty="0">
                <a:latin typeface="UD デジタル 教科書体 NK-R" panose="02020400000000000000" pitchFamily="18" charset="-128"/>
                <a:ea typeface="UD デジタル 教科書体 NK-R" panose="02020400000000000000" pitchFamily="18" charset="-128"/>
              </a:rPr>
              <a:t>を記入し</a:t>
            </a:r>
            <a:r>
              <a:rPr lang="ja-JP" altLang="en-US" sz="1400" dirty="0">
                <a:latin typeface="UD デジタル 教科書体 NK-R" panose="02020400000000000000" pitchFamily="18" charset="-128"/>
                <a:ea typeface="UD デジタル 教科書体 NK-R" panose="02020400000000000000" pitchFamily="18" charset="-128"/>
              </a:rPr>
              <a:t>て</a:t>
            </a:r>
            <a:r>
              <a:rPr lang="ja-JP" altLang="ja-JP" sz="1400" dirty="0">
                <a:latin typeface="UD デジタル 教科書体 NK-R" panose="02020400000000000000" pitchFamily="18" charset="-128"/>
                <a:ea typeface="UD デジタル 教科書体 NK-R" panose="02020400000000000000" pitchFamily="18" charset="-128"/>
              </a:rPr>
              <a:t>送付</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ja-JP" sz="1400" dirty="0">
                <a:latin typeface="UD デジタル 教科書体 NK-R" panose="02020400000000000000" pitchFamily="18" charset="-128"/>
                <a:ea typeface="UD デジタル 教科書体 NK-R" panose="02020400000000000000" pitchFamily="18" charset="-128"/>
              </a:rPr>
              <a:t>③日程調整後、府より弁護士会、社会福祉士会へ依頼</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④</a:t>
            </a:r>
            <a:r>
              <a:rPr lang="ja-JP" altLang="ja-JP" sz="1400" dirty="0">
                <a:latin typeface="UD デジタル 教科書体 NK-R" panose="02020400000000000000" pitchFamily="18" charset="-128"/>
                <a:ea typeface="UD デジタル 教科書体 NK-R" panose="02020400000000000000" pitchFamily="18" charset="-128"/>
              </a:rPr>
              <a:t>担当の弁護士、社会福祉士が</a:t>
            </a:r>
            <a:r>
              <a:rPr lang="ja-JP" altLang="en-US" sz="1400" dirty="0">
                <a:latin typeface="UD デジタル 教科書体 NK-R" panose="02020400000000000000" pitchFamily="18" charset="-128"/>
                <a:ea typeface="UD デジタル 教科書体 NK-R" panose="02020400000000000000" pitchFamily="18" charset="-128"/>
              </a:rPr>
              <a:t>決定、府から</a:t>
            </a:r>
            <a:r>
              <a:rPr lang="ja-JP" altLang="ja-JP" sz="1400" dirty="0">
                <a:latin typeface="UD デジタル 教科書体 NK-R" panose="02020400000000000000" pitchFamily="18" charset="-128"/>
                <a:ea typeface="UD デジタル 教科書体 NK-R" panose="02020400000000000000" pitchFamily="18" charset="-128"/>
              </a:rPr>
              <a:t>市町村へ</a:t>
            </a:r>
            <a:r>
              <a:rPr lang="ja-JP" altLang="en-US" sz="1400" dirty="0">
                <a:latin typeface="UD デジタル 教科書体 NK-R" panose="02020400000000000000" pitchFamily="18" charset="-128"/>
                <a:ea typeface="UD デジタル 教科書体 NK-R" panose="02020400000000000000" pitchFamily="18" charset="-128"/>
              </a:rPr>
              <a:t>報告</a:t>
            </a:r>
            <a:endParaRPr lang="ja-JP"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⑤派遣</a:t>
            </a:r>
            <a:r>
              <a:rPr lang="ja-JP" altLang="ja-JP" sz="1400" dirty="0">
                <a:latin typeface="UD デジタル 教科書体 NK-R" panose="02020400000000000000" pitchFamily="18" charset="-128"/>
                <a:ea typeface="UD デジタル 教科書体 NK-R" panose="02020400000000000000" pitchFamily="18" charset="-128"/>
              </a:rPr>
              <a:t>の実施　</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⑥</a:t>
            </a:r>
            <a:r>
              <a:rPr lang="ja-JP" altLang="ja-JP" sz="1400" dirty="0">
                <a:latin typeface="UD デジタル 教科書体 NK-R" panose="02020400000000000000" pitchFamily="18" charset="-128"/>
                <a:ea typeface="UD デジタル 教科書体 NK-R" panose="02020400000000000000" pitchFamily="18" charset="-128"/>
              </a:rPr>
              <a:t>終了後、府へ会議録（概要）</a:t>
            </a:r>
            <a:r>
              <a:rPr lang="ja-JP" altLang="en-US" sz="1400" dirty="0">
                <a:latin typeface="UD デジタル 教科書体 NK-R" panose="02020400000000000000" pitchFamily="18" charset="-128"/>
                <a:ea typeface="UD デジタル 教科書体 NK-R" panose="02020400000000000000" pitchFamily="18" charset="-128"/>
              </a:rPr>
              <a:t>を</a:t>
            </a:r>
            <a:r>
              <a:rPr lang="ja-JP" altLang="ja-JP" sz="1400" dirty="0">
                <a:latin typeface="UD デジタル 教科書体 NK-R" panose="02020400000000000000" pitchFamily="18" charset="-128"/>
                <a:ea typeface="UD デジタル 教科書体 NK-R" panose="02020400000000000000" pitchFamily="18" charset="-128"/>
              </a:rPr>
              <a:t>提出</a:t>
            </a:r>
          </a:p>
        </p:txBody>
      </p:sp>
      <p:sp>
        <p:nvSpPr>
          <p:cNvPr id="20" name="テキスト ボックス 19"/>
          <p:cNvSpPr txBox="1"/>
          <p:nvPr/>
        </p:nvSpPr>
        <p:spPr>
          <a:xfrm>
            <a:off x="66874" y="4229750"/>
            <a:ext cx="4730025" cy="415498"/>
          </a:xfrm>
          <a:prstGeom prst="rect">
            <a:avLst/>
          </a:prstGeom>
          <a:noFill/>
        </p:spPr>
        <p:txBody>
          <a:bodyPr wrap="square" rtlCol="0">
            <a:spAutoFit/>
          </a:bodyPr>
          <a:lstStyle/>
          <a:p>
            <a:r>
              <a:rPr lang="en-US" altLang="ja-JP" sz="1050" dirty="0">
                <a:latin typeface="UD デジタル 教科書体 NK-R" panose="02020400000000000000" pitchFamily="18" charset="-128"/>
                <a:ea typeface="UD デジタル 教科書体 NK-R" panose="02020400000000000000" pitchFamily="18" charset="-128"/>
              </a:rPr>
              <a:t>※</a:t>
            </a:r>
            <a:r>
              <a:rPr lang="ja-JP" altLang="ja-JP" sz="1050" dirty="0">
                <a:latin typeface="UD デジタル 教科書体 NK-R" panose="02020400000000000000" pitchFamily="18" charset="-128"/>
                <a:ea typeface="UD デジタル 教科書体 NK-R" panose="02020400000000000000" pitchFamily="18" charset="-128"/>
              </a:rPr>
              <a:t>大阪弁護士会及び大阪社会福祉士会と契約</a:t>
            </a:r>
            <a:r>
              <a:rPr lang="ja-JP" altLang="en-US" sz="1050" dirty="0">
                <a:latin typeface="UD デジタル 教科書体 NK-R" panose="02020400000000000000" pitchFamily="18" charset="-128"/>
                <a:ea typeface="UD デジタル 教科書体 NK-R" panose="02020400000000000000" pitchFamily="18" charset="-128"/>
              </a:rPr>
              <a:t>して</a:t>
            </a:r>
            <a:r>
              <a:rPr lang="ja-JP" altLang="ja-JP" sz="1050" dirty="0">
                <a:latin typeface="UD デジタル 教科書体 NK-R" panose="02020400000000000000" pitchFamily="18" charset="-128"/>
                <a:ea typeface="UD デジタル 教科書体 NK-R" panose="02020400000000000000" pitchFamily="18" charset="-128"/>
              </a:rPr>
              <a:t>いない市町村</a:t>
            </a:r>
            <a:r>
              <a:rPr lang="ja-JP" altLang="en-US" sz="1050" dirty="0">
                <a:latin typeface="UD デジタル 教科書体 NK-R" panose="02020400000000000000" pitchFamily="18" charset="-128"/>
                <a:ea typeface="UD デジタル 教科書体 NK-R" panose="02020400000000000000" pitchFamily="18" charset="-128"/>
              </a:rPr>
              <a:t>が対象</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詳細は</a:t>
            </a:r>
            <a:r>
              <a:rPr kumimoji="1" lang="ja-JP" altLang="en-US" sz="105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大阪府障がい</a:t>
            </a:r>
            <a:r>
              <a:rPr kumimoji="1"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者虐待対応マニュアル参照</a:t>
            </a:r>
            <a:r>
              <a:rPr lang="ja-JP" altLang="en-US" sz="1050" dirty="0">
                <a:latin typeface="UD デジタル 教科書体 NK-R" panose="02020400000000000000" pitchFamily="18" charset="-128"/>
                <a:ea typeface="UD デジタル 教科書体 NK-R" panose="02020400000000000000" pitchFamily="18" charset="-128"/>
              </a:rPr>
              <a:t>）</a:t>
            </a:r>
            <a:endParaRPr lang="ja-JP" altLang="ja-JP" sz="1050" dirty="0">
              <a:latin typeface="UD デジタル 教科書体 NK-R" panose="02020400000000000000" pitchFamily="18" charset="-128"/>
              <a:ea typeface="UD デジタル 教科書体 NK-R" panose="02020400000000000000" pitchFamily="18" charset="-128"/>
            </a:endParaRPr>
          </a:p>
        </p:txBody>
      </p:sp>
      <p:sp>
        <p:nvSpPr>
          <p:cNvPr id="21" name="スライド番号プレースホルダー 1"/>
          <p:cNvSpPr>
            <a:spLocks noGrp="1"/>
          </p:cNvSpPr>
          <p:nvPr>
            <p:ph type="sldNum" sz="quarter" idx="12"/>
          </p:nvPr>
        </p:nvSpPr>
        <p:spPr>
          <a:xfrm>
            <a:off x="8579538" y="6463357"/>
            <a:ext cx="549424" cy="476672"/>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9</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73677769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2060"/>
        </a:solidFill>
        <a:ln w="15875">
          <a:noFill/>
        </a:ln>
        <a:effectLst/>
      </a:spPr>
      <a:bodyPr rtlCol="0" anchor="ctr"/>
      <a:lstStyle>
        <a:defPPr algn="ctr">
          <a:defRPr sz="2200" b="1" dirty="0" err="1" smtClean="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5089</Words>
  <Application>Microsoft Office PowerPoint</Application>
  <PresentationFormat>画面に合わせる (4:3)</PresentationFormat>
  <Paragraphs>474</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UD デジタル 教科書体 NK-R</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専門委員会の活用</vt:lpstr>
      <vt:lpstr>PowerPoint プレゼンテーション</vt:lpstr>
      <vt:lpstr>PowerPoint プレゼンテーション</vt:lpstr>
      <vt:lpstr>近畿府県障がい者虐待防止担当者 情報交換会</vt:lpstr>
      <vt:lpstr>市町村指導の実施</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2021-07-19T14:10:55Z</dcterms:created>
  <dcterms:modified xsi:type="dcterms:W3CDTF">2024-02-26T08:15:39Z</dcterms:modified>
</cp:coreProperties>
</file>