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4"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4" autoAdjust="0"/>
    <p:restoredTop sz="93285" autoAdjust="0"/>
  </p:normalViewPr>
  <p:slideViewPr>
    <p:cSldViewPr>
      <p:cViewPr varScale="1">
        <p:scale>
          <a:sx n="100" d="100"/>
          <a:sy n="100" d="100"/>
        </p:scale>
        <p:origin x="103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5E50BE26-EEC5-15E0-21C2-83B0C13F06FA}"/>
              </a:ext>
            </a:extLst>
          </p:cNvPr>
          <p:cNvSpPr>
            <a:spLocks noChangeArrowheads="1"/>
          </p:cNvSpPr>
          <p:nvPr/>
        </p:nvSpPr>
        <p:spPr bwMode="auto">
          <a:xfrm>
            <a:off x="125822" y="458046"/>
            <a:ext cx="8830408" cy="306658"/>
          </a:xfrm>
          <a:prstGeom prst="rect">
            <a:avLst/>
          </a:prstGeom>
          <a:solidFill>
            <a:srgbClr val="0070C0"/>
          </a:solidFill>
          <a:ln>
            <a:noFill/>
          </a:ln>
        </p:spPr>
        <p:txBody>
          <a:bodyPr wrap="none" lIns="84397" tIns="42198" rIns="84397" bIns="42198"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150000"/>
              </a:lnSpc>
              <a:spcBef>
                <a:spcPct val="0"/>
              </a:spcBef>
              <a:buNone/>
            </a:pPr>
            <a:r>
              <a:rPr lang="ja-JP" altLang="en-US" sz="1600" b="1" dirty="0">
                <a:solidFill>
                  <a:schemeClr val="bg1"/>
                </a:solidFill>
                <a:latin typeface="メイリオ" panose="020B0604030504040204" pitchFamily="50" charset="-128"/>
                <a:ea typeface="メイリオ" panose="020B0604030504040204" pitchFamily="50" charset="-128"/>
              </a:rPr>
              <a:t>　　　令和６年度　</a:t>
            </a:r>
            <a:r>
              <a:rPr lang="zh-TW" altLang="en-US" sz="1600" b="1" dirty="0">
                <a:solidFill>
                  <a:schemeClr val="bg1"/>
                </a:solidFill>
                <a:latin typeface="メイリオ" panose="020B0604030504040204" pitchFamily="50" charset="-128"/>
                <a:ea typeface="メイリオ" panose="020B0604030504040204" pitchFamily="50" charset="-128"/>
              </a:rPr>
              <a:t>地域生活推進啓発事業費補助金</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福祉基金事業</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6" name="正方形/長方形 25"/>
          <p:cNvSpPr/>
          <p:nvPr/>
        </p:nvSpPr>
        <p:spPr>
          <a:xfrm>
            <a:off x="134079" y="908720"/>
            <a:ext cx="8852758" cy="5328592"/>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indent="-468000">
              <a:lnSpc>
                <a:spcPts val="1100"/>
              </a:lnSpc>
              <a:spcBef>
                <a:spcPts val="200"/>
              </a:spcBef>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100" dirty="0">
                <a:latin typeface="メイリオ" panose="020B0604030504040204" pitchFamily="50" charset="-128"/>
                <a:ea typeface="メイリオ" panose="020B0604030504040204" pitchFamily="50" charset="-128"/>
              </a:rPr>
              <a:t>　地域生活推進（地域生活の継続及び地域移行）に向けた施設及び</a:t>
            </a:r>
            <a:r>
              <a:rPr lang="en-US" altLang="ja-JP" sz="1100" dirty="0">
                <a:latin typeface="メイリオ" panose="020B0604030504040204" pitchFamily="50" charset="-128"/>
                <a:ea typeface="メイリオ" panose="020B0604030504040204" pitchFamily="50" charset="-128"/>
              </a:rPr>
              <a:t>GH</a:t>
            </a:r>
            <a:r>
              <a:rPr lang="ja-JP" altLang="en-US" sz="1100" dirty="0">
                <a:latin typeface="メイリオ" panose="020B0604030504040204" pitchFamily="50" charset="-128"/>
                <a:ea typeface="メイリオ" panose="020B0604030504040204" pitchFamily="50" charset="-128"/>
              </a:rPr>
              <a:t>等の意識醸成を図り、取組みを進めるための普及啓発事業や、施設や地域の事業所等の連携ネットワークの構築による地域生活推進の実践に取組むモデル事業を実施する法人等を支援することにより、</a:t>
            </a:r>
            <a:r>
              <a:rPr lang="en-US" altLang="ja-JP" sz="1100" dirty="0">
                <a:latin typeface="メイリオ" panose="020B0604030504040204" pitchFamily="50" charset="-128"/>
                <a:ea typeface="メイリオ" panose="020B0604030504040204" pitchFamily="50" charset="-128"/>
              </a:rPr>
              <a:t>R6</a:t>
            </a:r>
            <a:r>
              <a:rPr lang="ja-JP" altLang="en-US" sz="1100" dirty="0">
                <a:latin typeface="メイリオ" panose="020B0604030504040204" pitchFamily="50" charset="-128"/>
                <a:ea typeface="メイリオ" panose="020B0604030504040204" pitchFamily="50" charset="-128"/>
              </a:rPr>
              <a:t>年度から</a:t>
            </a:r>
            <a:r>
              <a:rPr lang="en-US" altLang="ja-JP" sz="1100" dirty="0">
                <a:latin typeface="メイリオ" panose="020B0604030504040204" pitchFamily="50" charset="-128"/>
                <a:ea typeface="メイリオ" panose="020B0604030504040204" pitchFamily="50" charset="-128"/>
              </a:rPr>
              <a:t>R8</a:t>
            </a:r>
            <a:r>
              <a:rPr lang="ja-JP" altLang="en-US" sz="1100" dirty="0">
                <a:latin typeface="メイリオ" panose="020B0604030504040204" pitchFamily="50" charset="-128"/>
                <a:ea typeface="メイリオ" panose="020B0604030504040204" pitchFamily="50" charset="-128"/>
              </a:rPr>
              <a:t>年度の</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か年で、</a:t>
            </a:r>
            <a:r>
              <a:rPr lang="ja-JP" altLang="en-US" sz="1100" dirty="0">
                <a:solidFill>
                  <a:schemeClr val="tx1"/>
                </a:solidFill>
                <a:latin typeface="メイリオ" panose="020B0604030504040204" pitchFamily="50" charset="-128"/>
                <a:ea typeface="メイリオ" panose="020B0604030504040204" pitchFamily="50" charset="-128"/>
              </a:rPr>
              <a:t>府内における地域生活推進の気運を上昇し、取組みの横展開と底上げを図る。</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R6</a:t>
            </a:r>
            <a:r>
              <a:rPr lang="ja-JP" altLang="en-US" sz="1100" dirty="0">
                <a:latin typeface="メイリオ" panose="020B0604030504040204" pitchFamily="50" charset="-128"/>
                <a:ea typeface="メイリオ" panose="020B0604030504040204" pitchFamily="50" charset="-128"/>
              </a:rPr>
              <a:t>年度当初予算額＞</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10,111</a:t>
            </a:r>
            <a:r>
              <a:rPr lang="ja-JP" altLang="en-US" sz="1100" dirty="0">
                <a:latin typeface="メイリオ" panose="020B0604030504040204" pitchFamily="50" charset="-128"/>
                <a:ea typeface="メイリオ" panose="020B0604030504040204" pitchFamily="50" charset="-128"/>
              </a:rPr>
              <a:t>千円</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＜補助対象法人等＞</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rPr>
              <a:t>法人格を有し、重度障がい者の専門的支援に精通し、かつ府内で地域生活の推進に寄与する活動等を行っている営利を目的としない</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solidFill>
                  <a:schemeClr val="tx1"/>
                </a:solidFill>
                <a:latin typeface="メイリオ" panose="020B0604030504040204" pitchFamily="50" charset="-128"/>
                <a:ea typeface="メイリオ" panose="020B0604030504040204" pitchFamily="50" charset="-128"/>
              </a:rPr>
              <a:t>　事業所や団体等</a:t>
            </a:r>
            <a:endParaRPr lang="en-US" altLang="ja-JP" sz="110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＜対象経費＞</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補助対象事業の実施に直接必要な次に掲げる経費</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r>
              <a:rPr lang="ja-JP" altLang="en-US" sz="1100" dirty="0">
                <a:latin typeface="メイリオ" panose="020B0604030504040204" pitchFamily="50" charset="-128"/>
                <a:ea typeface="メイリオ" panose="020B0604030504040204" pitchFamily="50" charset="-128"/>
              </a:rPr>
              <a:t>　　報酬、人件費、報償費、旅費、需用費、役務費、委託料、使用料及び賃借料、備品購入費　　など</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＜補助率等＞</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spcAft>
                <a:spcPts val="300"/>
              </a:spcAft>
              <a:buFontTx/>
              <a:buNone/>
              <a:defRPr/>
            </a:pPr>
            <a:r>
              <a:rPr lang="ja-JP" altLang="en-US" sz="1100" dirty="0">
                <a:latin typeface="メイリオ" panose="020B0604030504040204" pitchFamily="50" charset="-128"/>
                <a:ea typeface="メイリオ" panose="020B0604030504040204" pitchFamily="50" charset="-128"/>
              </a:rPr>
              <a:t>　補助率</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　　　補助上限額 </a:t>
            </a:r>
            <a:r>
              <a:rPr lang="en-US" altLang="ja-JP" sz="1100" dirty="0">
                <a:latin typeface="メイリオ" panose="020B0604030504040204" pitchFamily="50" charset="-128"/>
                <a:ea typeface="メイリオ" panose="020B0604030504040204" pitchFamily="50" charset="-128"/>
              </a:rPr>
              <a:t>10,000</a:t>
            </a:r>
            <a:r>
              <a:rPr lang="ja-JP" altLang="en-US" sz="1100" dirty="0">
                <a:latin typeface="メイリオ" panose="020B0604030504040204" pitchFamily="50" charset="-128"/>
                <a:ea typeface="メイリオ" panose="020B0604030504040204" pitchFamily="50" charset="-128"/>
              </a:rPr>
              <a:t>千円</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spcAft>
                <a:spcPts val="300"/>
              </a:spcAft>
              <a:buFontTx/>
              <a:buNone/>
              <a:defRPr/>
            </a:pP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＜実施時期＞</a:t>
            </a:r>
            <a:endParaRPr lang="en-US" altLang="ja-JP" sz="110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100" dirty="0">
                <a:latin typeface="メイリオ" panose="020B0604030504040204" pitchFamily="50" charset="-128"/>
                <a:ea typeface="メイリオ" panose="020B0604030504040204" pitchFamily="50" charset="-128"/>
              </a:rPr>
              <a:t>　令和６年４月～令和７年３月を想定</a:t>
            </a: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spcAft>
                <a:spcPts val="300"/>
              </a:spcAft>
              <a:buNone/>
              <a:defRPr/>
            </a:pPr>
            <a:endParaRPr lang="en-US" altLang="ja-JP" sz="1100" dirty="0">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latin typeface="メイリオ" panose="020B0604030504040204" pitchFamily="50" charset="-128"/>
                <a:ea typeface="メイリオ" panose="020B0604030504040204" pitchFamily="50" charset="-128"/>
              </a:rPr>
              <a:t>＜内容＞</a:t>
            </a:r>
            <a:endParaRPr lang="en-US" altLang="ja-JP" sz="1100" dirty="0">
              <a:latin typeface="メイリオ" panose="020B0604030504040204" pitchFamily="50" charset="-128"/>
              <a:ea typeface="メイリオ" panose="020B0604030504040204" pitchFamily="50" charset="-128"/>
            </a:endParaRPr>
          </a:p>
          <a:p>
            <a:pPr indent="-468000">
              <a:lnSpc>
                <a:spcPts val="1100"/>
              </a:lnSpc>
              <a:spcBef>
                <a:spcPts val="200"/>
              </a:spcBef>
            </a:pP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①地域生活推進の意識醸成を図る普及啓発事業</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地域生活のイメージを普及することにより地域生活推進の意識</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醸成を図り、取組みを進める普及啓発活動</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②事業所連携による地域生活推進の実践モデル事業</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障がい者支援施設及びグループホーム等の連携ネットワーク構築</a:t>
            </a:r>
            <a:endParaRPr lang="en-US" altLang="ja-JP" sz="1100" dirty="0">
              <a:solidFill>
                <a:schemeClr val="tx1"/>
              </a:solidFill>
              <a:latin typeface="メイリオ" panose="020B0604030504040204" pitchFamily="50" charset="-128"/>
              <a:ea typeface="メイリオ" panose="020B0604030504040204" pitchFamily="50" charset="-128"/>
            </a:endParaRPr>
          </a:p>
          <a:p>
            <a:pPr indent="-468000">
              <a:lnSpc>
                <a:spcPts val="1100"/>
              </a:lnSpc>
              <a:spcBef>
                <a:spcPts val="200"/>
              </a:spcBef>
            </a:pPr>
            <a:r>
              <a:rPr lang="ja-JP" altLang="en-US" sz="1100" dirty="0">
                <a:solidFill>
                  <a:schemeClr val="tx1"/>
                </a:solidFill>
                <a:latin typeface="メイリオ" panose="020B0604030504040204" pitchFamily="50" charset="-128"/>
                <a:ea typeface="メイリオ" panose="020B0604030504040204" pitchFamily="50" charset="-128"/>
              </a:rPr>
              <a:t>　　による実践的な地域生活推進のモデル的な実施</a:t>
            </a:r>
            <a:endParaRPr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5362501" y="3936430"/>
            <a:ext cx="2915346" cy="1147662"/>
          </a:xfrm>
          <a:prstGeom prst="ellipse">
            <a:avLst/>
          </a:prstGeom>
          <a:noFill/>
          <a:ln w="12700" cap="flat" cmpd="sng" algn="ctr">
            <a:solidFill>
              <a:schemeClr val="accent6">
                <a:lumMod val="50000"/>
              </a:schemeClr>
            </a:solid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2" name="楕円 1"/>
          <p:cNvSpPr/>
          <p:nvPr/>
        </p:nvSpPr>
        <p:spPr>
          <a:xfrm>
            <a:off x="5942349" y="3936429"/>
            <a:ext cx="1903450" cy="817661"/>
          </a:xfrm>
          <a:prstGeom prst="ellipse">
            <a:avLst/>
          </a:prstGeom>
          <a:solidFill>
            <a:srgbClr val="FFFF00"/>
          </a:solidFill>
          <a:ln w="12700" cap="flat" cmpd="sng" algn="ctr">
            <a:solidFill>
              <a:schemeClr val="accent6"/>
            </a:solidFill>
            <a:prstDash val="dash"/>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grpSp>
        <p:nvGrpSpPr>
          <p:cNvPr id="4" name="グループ化 3"/>
          <p:cNvGrpSpPr/>
          <p:nvPr/>
        </p:nvGrpSpPr>
        <p:grpSpPr>
          <a:xfrm>
            <a:off x="5474017" y="3878598"/>
            <a:ext cx="2547396" cy="1187492"/>
            <a:chOff x="4723646" y="10991542"/>
            <a:chExt cx="2914488" cy="2109669"/>
          </a:xfrm>
        </p:grpSpPr>
        <p:sp>
          <p:nvSpPr>
            <p:cNvPr id="13" name="ホームベース 12"/>
            <p:cNvSpPr/>
            <p:nvPr/>
          </p:nvSpPr>
          <p:spPr>
            <a:xfrm rot="16200000">
              <a:off x="6857825" y="11823731"/>
              <a:ext cx="359887" cy="31859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ホームベース 13"/>
            <p:cNvSpPr/>
            <p:nvPr/>
          </p:nvSpPr>
          <p:spPr>
            <a:xfrm rot="16200000">
              <a:off x="5507723" y="11318709"/>
              <a:ext cx="549376" cy="84896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rgbClr val="FF0000"/>
                  </a:solidFill>
                  <a:latin typeface="Meiryo UI" panose="020B0604030504040204" pitchFamily="50" charset="-128"/>
                  <a:ea typeface="Meiryo UI" panose="020B0604030504040204" pitchFamily="50" charset="-128"/>
                </a:rPr>
                <a:t>アセスメントの場</a:t>
              </a:r>
              <a:endParaRPr kumimoji="1" lang="en-US" altLang="ja-JP" sz="800" dirty="0">
                <a:solidFill>
                  <a:srgbClr val="FF0000"/>
                </a:solidFill>
                <a:latin typeface="Meiryo UI" panose="020B0604030504040204" pitchFamily="50" charset="-128"/>
                <a:ea typeface="Meiryo UI" panose="020B0604030504040204" pitchFamily="50" charset="-128"/>
              </a:endParaRPr>
            </a:p>
          </p:txBody>
        </p:sp>
        <p:sp>
          <p:nvSpPr>
            <p:cNvPr id="15" name="右カーブ矢印 14"/>
            <p:cNvSpPr/>
            <p:nvPr/>
          </p:nvSpPr>
          <p:spPr>
            <a:xfrm rot="6428519">
              <a:off x="6425794" y="11285670"/>
              <a:ext cx="195766" cy="758853"/>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6" name="右カーブ矢印 15"/>
            <p:cNvSpPr/>
            <p:nvPr/>
          </p:nvSpPr>
          <p:spPr>
            <a:xfrm rot="17311265">
              <a:off x="6383591" y="11842580"/>
              <a:ext cx="168637" cy="711738"/>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5880657" y="10991542"/>
              <a:ext cx="792576" cy="494195"/>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kumimoji="1" lang="ja-JP" altLang="en-US" sz="1050" dirty="0">
                  <a:latin typeface="メイリオ" panose="020B0604030504040204" pitchFamily="50" charset="-128"/>
                  <a:ea typeface="メイリオ" panose="020B0604030504040204" pitchFamily="50" charset="-128"/>
                </a:rPr>
                <a:t>地域</a:t>
              </a:r>
              <a:r>
                <a:rPr kumimoji="1" lang="ja-JP" altLang="en-US" sz="900" dirty="0">
                  <a:latin typeface="メイリオ" panose="020B0604030504040204" pitchFamily="50" charset="-128"/>
                  <a:ea typeface="メイリオ" panose="020B0604030504040204" pitchFamily="50" charset="-128"/>
                </a:rPr>
                <a:t>移行</a:t>
              </a:r>
            </a:p>
          </p:txBody>
        </p:sp>
        <p:sp>
          <p:nvSpPr>
            <p:cNvPr id="18" name="テキスト ボックス 17"/>
            <p:cNvSpPr txBox="1"/>
            <p:nvPr/>
          </p:nvSpPr>
          <p:spPr>
            <a:xfrm>
              <a:off x="6312860" y="11633942"/>
              <a:ext cx="374051" cy="476094"/>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lang="ja-JP" altLang="en-US" sz="1000" dirty="0">
                  <a:latin typeface="メイリオ" panose="020B0604030504040204" pitchFamily="50" charset="-128"/>
                  <a:ea typeface="メイリオ" panose="020B0604030504040204" pitchFamily="50" charset="-128"/>
                </a:rPr>
                <a:t>循環</a:t>
              </a:r>
              <a:endParaRPr kumimoji="1" lang="ja-JP" altLang="en-US" sz="1000" dirty="0">
                <a:latin typeface="メイリオ" panose="020B0604030504040204" pitchFamily="50" charset="-128"/>
                <a:ea typeface="メイリオ" panose="020B0604030504040204" pitchFamily="50" charset="-128"/>
              </a:endParaRPr>
            </a:p>
          </p:txBody>
        </p:sp>
        <p:sp>
          <p:nvSpPr>
            <p:cNvPr id="19" name="ホームベース 18"/>
            <p:cNvSpPr/>
            <p:nvPr/>
          </p:nvSpPr>
          <p:spPr>
            <a:xfrm rot="16200000">
              <a:off x="5369060" y="1236469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ホームベース 21"/>
            <p:cNvSpPr/>
            <p:nvPr/>
          </p:nvSpPr>
          <p:spPr>
            <a:xfrm rot="16200000">
              <a:off x="4792662" y="1188272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ホームベース 22"/>
            <p:cNvSpPr/>
            <p:nvPr/>
          </p:nvSpPr>
          <p:spPr>
            <a:xfrm rot="16200000">
              <a:off x="6698764" y="12533648"/>
              <a:ext cx="358140" cy="333057"/>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4" name="ホームベース 23"/>
            <p:cNvSpPr/>
            <p:nvPr/>
          </p:nvSpPr>
          <p:spPr>
            <a:xfrm rot="16200000">
              <a:off x="7262845" y="12213067"/>
              <a:ext cx="425371" cy="325206"/>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25" name="直線矢印コネクタ 24"/>
            <p:cNvCxnSpPr/>
            <p:nvPr/>
          </p:nvCxnSpPr>
          <p:spPr>
            <a:xfrm flipH="1" flipV="1">
              <a:off x="4863624" y="11572521"/>
              <a:ext cx="470447" cy="482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6074191" y="12367567"/>
              <a:ext cx="137890" cy="7336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7258321" y="11494098"/>
              <a:ext cx="341732" cy="12667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34" name="上矢印吹き出し 33"/>
          <p:cNvSpPr/>
          <p:nvPr/>
        </p:nvSpPr>
        <p:spPr>
          <a:xfrm>
            <a:off x="5269075" y="5053459"/>
            <a:ext cx="3232807" cy="679797"/>
          </a:xfrm>
          <a:prstGeom prst="upArrowCallout">
            <a:avLst>
              <a:gd name="adj1" fmla="val 5834"/>
              <a:gd name="adj2" fmla="val 9602"/>
              <a:gd name="adj3" fmla="val 11188"/>
              <a:gd name="adj4" fmla="val 73111"/>
            </a:avLst>
          </a:prstGeom>
          <a:solidFill>
            <a:schemeClr val="accent1">
              <a:lumMod val="40000"/>
              <a:lumOff val="60000"/>
            </a:schemeClr>
          </a:solidFill>
          <a:ln w="12700" cap="flat" cmpd="sng" algn="ctr">
            <a:solidFill>
              <a:schemeClr val="tx1"/>
            </a:solidFill>
            <a:prstDash val="solid"/>
            <a:miter lim="800000"/>
          </a:ln>
          <a:effectLst/>
        </p:spPr>
        <p:txBody>
          <a:bodyPr rot="0" spcFirstLastPara="0" vert="horz" wrap="square" lIns="36000" tIns="36000" rIns="36000" bIns="36000" numCol="1" spcCol="0" rtlCol="0" fromWordArt="0" anchor="ctr" anchorCtr="0" forceAA="0" compatLnSpc="1">
            <a:prstTxWarp prst="textNoShape">
              <a:avLst/>
            </a:prstTxWarp>
            <a:noAutofit/>
          </a:bodyPr>
          <a:lstStyle/>
          <a:p>
            <a:pPr defTabSz="781995"/>
            <a:r>
              <a:rPr kumimoji="1" lang="ja-JP" altLang="en-US" sz="1000" kern="0" dirty="0">
                <a:solidFill>
                  <a:schemeClr val="tx1"/>
                </a:solidFill>
                <a:latin typeface="メイリオ" panose="020B0604030504040204" pitchFamily="50" charset="-128"/>
                <a:ea typeface="メイリオ" panose="020B0604030504040204" pitchFamily="50" charset="-128"/>
              </a:rPr>
              <a:t>普及啓発・事業所等の連携ネットワーク構築による横展開を通して地域</a:t>
            </a:r>
            <a:r>
              <a:rPr lang="ja-JP" altLang="en-US" sz="1000" kern="0" dirty="0">
                <a:latin typeface="メイリオ" panose="020B0604030504040204" pitchFamily="50" charset="-128"/>
                <a:ea typeface="メイリオ" panose="020B0604030504040204" pitchFamily="50" charset="-128"/>
              </a:rPr>
              <a:t>生活推進</a:t>
            </a:r>
            <a:r>
              <a:rPr kumimoji="1" lang="ja-JP" altLang="en-US" sz="1000" kern="0" dirty="0">
                <a:solidFill>
                  <a:schemeClr val="tx1"/>
                </a:solidFill>
                <a:latin typeface="メイリオ" panose="020B0604030504040204" pitchFamily="50" charset="-128"/>
                <a:ea typeface="メイリオ" panose="020B0604030504040204" pitchFamily="50" charset="-128"/>
              </a:rPr>
              <a:t>に取り組む事業所</a:t>
            </a:r>
            <a:r>
              <a:rPr lang="ja-JP" altLang="en-US" sz="1000" kern="0" dirty="0">
                <a:latin typeface="メイリオ" panose="020B0604030504040204" pitchFamily="50" charset="-128"/>
                <a:ea typeface="メイリオ" panose="020B0604030504040204" pitchFamily="50" charset="-128"/>
              </a:rPr>
              <a:t>を拡大</a:t>
            </a:r>
            <a:endParaRPr kumimoji="1" lang="ja-JP" altLang="en-US" sz="1000" kern="0" dirty="0">
              <a:solidFill>
                <a:schemeClr val="tx1"/>
              </a:solidFill>
              <a:latin typeface="メイリオ" panose="020B0604030504040204" pitchFamily="50" charset="-128"/>
              <a:ea typeface="メイリオ" panose="020B0604030504040204" pitchFamily="50" charset="-128"/>
            </a:endParaRPr>
          </a:p>
        </p:txBody>
      </p:sp>
      <p:sp>
        <p:nvSpPr>
          <p:cNvPr id="9" name="AutoShape 7">
            <a:extLst>
              <a:ext uri="{FF2B5EF4-FFF2-40B4-BE49-F238E27FC236}">
                <a16:creationId xmlns:a16="http://schemas.microsoft.com/office/drawing/2014/main" id="{EF2997C1-3C38-A611-D19A-42482FF0A1D6}"/>
              </a:ext>
            </a:extLst>
          </p:cNvPr>
          <p:cNvSpPr>
            <a:spLocks noChangeArrowheads="1"/>
          </p:cNvSpPr>
          <p:nvPr/>
        </p:nvSpPr>
        <p:spPr bwMode="auto">
          <a:xfrm>
            <a:off x="4932040" y="3693546"/>
            <a:ext cx="977554" cy="205585"/>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202" tIns="40101" rIns="80202" bIns="40101"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事業の狙い</a:t>
            </a:r>
          </a:p>
        </p:txBody>
      </p:sp>
      <p:sp>
        <p:nvSpPr>
          <p:cNvPr id="32" name="AutoShape 7">
            <a:extLst>
              <a:ext uri="{FF2B5EF4-FFF2-40B4-BE49-F238E27FC236}">
                <a16:creationId xmlns:a16="http://schemas.microsoft.com/office/drawing/2014/main" id="{EF2997C1-3C38-A611-D19A-42482FF0A1D6}"/>
              </a:ext>
            </a:extLst>
          </p:cNvPr>
          <p:cNvSpPr>
            <a:spLocks noChangeArrowheads="1"/>
          </p:cNvSpPr>
          <p:nvPr/>
        </p:nvSpPr>
        <p:spPr bwMode="auto">
          <a:xfrm>
            <a:off x="134079" y="980728"/>
            <a:ext cx="1074126" cy="16772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事業の概要</a:t>
            </a:r>
          </a:p>
        </p:txBody>
      </p:sp>
      <p:sp>
        <p:nvSpPr>
          <p:cNvPr id="33" name="テキスト ボックス 32">
            <a:extLst>
              <a:ext uri="{FF2B5EF4-FFF2-40B4-BE49-F238E27FC236}">
                <a16:creationId xmlns:a16="http://schemas.microsoft.com/office/drawing/2014/main" id="{FEA6017E-131A-4424-B00B-E374C918B4B7}"/>
              </a:ext>
            </a:extLst>
          </p:cNvPr>
          <p:cNvSpPr txBox="1"/>
          <p:nvPr/>
        </p:nvSpPr>
        <p:spPr>
          <a:xfrm>
            <a:off x="7831190" y="441062"/>
            <a:ext cx="1155312"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1400" dirty="0">
                <a:solidFill>
                  <a:schemeClr val="tx1"/>
                </a:solidFill>
                <a:latin typeface="Meiryo UI" panose="020B0604030504040204" pitchFamily="50" charset="-128"/>
                <a:ea typeface="Meiryo UI" panose="020B0604030504040204" pitchFamily="50" charset="-128"/>
              </a:rPr>
              <a:t>参考資料③</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34946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cap="flat" cmpd="sng" algn="ctr">
          <a:noFill/>
          <a:prstDash val="solid"/>
          <a:miter lim="800000"/>
        </a:ln>
        <a:effectLst/>
      </a:spPr>
      <a:bodyPr rot="0" spcFirstLastPara="0" vert="eaVert" wrap="square" lIns="78203" tIns="39101" rIns="78203" bIns="39101" numCol="1" spcCol="0" rtlCol="0" fromWordArt="0" anchor="ctr" anchorCtr="1" forceAA="0" compatLnSpc="1">
        <a:prstTxWarp prst="textNoShape">
          <a:avLst/>
        </a:prstTxWarp>
        <a:noAutofit/>
      </a:bodyPr>
      <a:lstStyle>
        <a:defPPr defTabSz="781995">
          <a:defRPr sz="1300" b="1" kern="0" dirty="0">
            <a:solidFill>
              <a:schemeClr val="tx1"/>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374</Words>
  <Application>Microsoft Office PowerPoint</Application>
  <PresentationFormat>画面に合わせる (4:3)</PresentationFormat>
  <Paragraphs>44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2024-03-26T02:27:12Z</dcterms:created>
  <dcterms:modified xsi:type="dcterms:W3CDTF">2024-03-26T02:27:22Z</dcterms:modified>
</cp:coreProperties>
</file>