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6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99D2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3" autoAdjust="0"/>
    <p:restoredTop sz="94660"/>
  </p:normalViewPr>
  <p:slideViewPr>
    <p:cSldViewPr snapToGrid="0">
      <p:cViewPr varScale="1">
        <p:scale>
          <a:sx n="100" d="100"/>
          <a:sy n="100" d="100"/>
        </p:scale>
        <p:origin x="79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3803A661-518F-44F3-B462-2D0A09FF72C5}" type="datetimeFigureOut">
              <a:rPr kumimoji="1" lang="ja-JP" altLang="en-US" smtClean="0"/>
              <a:t>2024/3/26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462F164-E566-4BC8-935F-B7FBEED30F01}" type="slidenum">
              <a:rPr kumimoji="1" lang="ja-JP" altLang="en-US" smtClean="0"/>
              <a:t>‹#›</a:t>
            </a:fld>
            <a:endParaRPr kumimoji="1" lang="ja-JP" altLang="en-US"/>
          </a:p>
        </p:txBody>
      </p:sp>
    </p:spTree>
    <p:extLst>
      <p:ext uri="{BB962C8B-B14F-4D97-AF65-F5344CB8AC3E}">
        <p14:creationId xmlns:p14="http://schemas.microsoft.com/office/powerpoint/2010/main" val="371224916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ACA9441-E778-46E2-9072-D9E0E2A9E1CF}"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418804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9298227-1457-4F23-9F49-FEC451472643}"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963726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C769F8-7E42-44CA-834B-58D976EAFCF9}"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560998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5CA42C1-6DA8-4E87-8CC9-F7AC1F2432EB}"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2908246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424F2-2534-4E2E-98B7-6C01870B28F8}" type="datetime1">
              <a:rPr kumimoji="1" lang="ja-JP" altLang="en-US" smtClean="0"/>
              <a:t>2024/3/26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455316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2FC9F997-8AE3-49E9-A3C8-410953056C30}" type="datetime1">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72558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28AA54F-FBA8-4B52-B0B6-90644E938BE0}" type="datetime1">
              <a:rPr kumimoji="1" lang="ja-JP" altLang="en-US" smtClean="0"/>
              <a:t>2024/3/26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632089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242180B-066C-4B33-9866-DF17A2270C18}" type="datetime1">
              <a:rPr kumimoji="1" lang="ja-JP" altLang="en-US" smtClean="0"/>
              <a:t>2024/3/26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72379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6F57DA-19DE-408E-A972-18C83B513BDA}" type="datetime1">
              <a:rPr kumimoji="1" lang="ja-JP" altLang="en-US" smtClean="0"/>
              <a:t>2024/3/26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426506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714D222-3872-4908-9588-C6DBCAF12C8A}" type="datetime1">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1217021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2F8910D-4704-4575-A1CE-57C3D2735209}" type="datetime1">
              <a:rPr kumimoji="1" lang="ja-JP" altLang="en-US" smtClean="0"/>
              <a:t>2024/3/26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4641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77490758-9826-4095-AEED-42F992C26181}" type="datetime1">
              <a:rPr kumimoji="1" lang="ja-JP" altLang="en-US" smtClean="0"/>
              <a:t>2024/3/26</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2D8002D-B5B0-4BAC-B1F6-782DDCCE6D9C}" type="slidenum">
              <a:rPr kumimoji="1" lang="ja-JP" altLang="en-US" smtClean="0"/>
              <a:t>‹#›</a:t>
            </a:fld>
            <a:endParaRPr kumimoji="1" lang="ja-JP" altLang="en-US"/>
          </a:p>
        </p:txBody>
      </p:sp>
    </p:spTree>
    <p:extLst>
      <p:ext uri="{BB962C8B-B14F-4D97-AF65-F5344CB8AC3E}">
        <p14:creationId xmlns:p14="http://schemas.microsoft.com/office/powerpoint/2010/main" val="36275497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3B64CD5-7046-4F1B-B0DC-2E7B8401D5F7}"/>
              </a:ext>
            </a:extLst>
          </p:cNvPr>
          <p:cNvSpPr>
            <a:spLocks noGrp="1"/>
          </p:cNvSpPr>
          <p:nvPr>
            <p:ph type="sldNum" sz="quarter" idx="12"/>
          </p:nvPr>
        </p:nvSpPr>
        <p:spPr/>
        <p:txBody>
          <a:bodyPr/>
          <a:lstStyle/>
          <a:p>
            <a:fld id="{D2D8002D-B5B0-4BAC-B1F6-782DDCCE6D9C}" type="slidenum">
              <a:rPr kumimoji="1" lang="ja-JP" altLang="en-US" smtClean="0"/>
              <a:t>1</a:t>
            </a:fld>
            <a:endParaRPr kumimoji="1" lang="ja-JP" altLang="en-US"/>
          </a:p>
        </p:txBody>
      </p:sp>
      <p:sp>
        <p:nvSpPr>
          <p:cNvPr id="5" name="正方形/長方形 4">
            <a:extLst>
              <a:ext uri="{FF2B5EF4-FFF2-40B4-BE49-F238E27FC236}">
                <a16:creationId xmlns:a16="http://schemas.microsoft.com/office/drawing/2014/main" id="{83F68D6C-4D7C-4235-ADDD-A7D464998EA9}"/>
              </a:ext>
            </a:extLst>
          </p:cNvPr>
          <p:cNvSpPr/>
          <p:nvPr/>
        </p:nvSpPr>
        <p:spPr>
          <a:xfrm>
            <a:off x="0" y="895546"/>
            <a:ext cx="9144000" cy="365125"/>
          </a:xfrm>
          <a:prstGeom prst="rect">
            <a:avLst/>
          </a:prstGeom>
          <a:solidFill>
            <a:schemeClr val="tx1"/>
          </a:solidFill>
          <a:ln/>
        </p:spPr>
        <p:style>
          <a:lnRef idx="3">
            <a:schemeClr val="lt1"/>
          </a:lnRef>
          <a:fillRef idx="1">
            <a:schemeClr val="accent2"/>
          </a:fillRef>
          <a:effectRef idx="1">
            <a:schemeClr val="accent2"/>
          </a:effectRef>
          <a:fontRef idx="minor">
            <a:schemeClr val="lt1"/>
          </a:fontRef>
        </p:style>
        <p:txBody>
          <a:bodyPr rtlCol="0" anchor="t"/>
          <a:lstStyle/>
          <a:p>
            <a:pPr algn="ctr"/>
            <a:r>
              <a:rPr lang="ja-JP" altLang="ja-JP" sz="1800" b="1" kern="100" dirty="0">
                <a:effectLst/>
                <a:latin typeface="Century" panose="02040604050505020304" pitchFamily="18" charset="0"/>
                <a:ea typeface="メイリオ" panose="020B0604030504040204" pitchFamily="50" charset="-128"/>
                <a:cs typeface="Times New Roman" panose="02020603050405020304" pitchFamily="18" charset="0"/>
              </a:rPr>
              <a:t>大阪府版強度行動障がい専門支援モデル普及事業</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4F7F0706-3083-4DA7-B88C-A3209A015FBC}"/>
              </a:ext>
            </a:extLst>
          </p:cNvPr>
          <p:cNvSpPr txBox="1"/>
          <p:nvPr/>
        </p:nvSpPr>
        <p:spPr>
          <a:xfrm>
            <a:off x="7942176" y="448618"/>
            <a:ext cx="1148209" cy="307777"/>
          </a:xfrm>
          <a:prstGeom prst="rect">
            <a:avLst/>
          </a:prstGeom>
          <a:solidFill>
            <a:schemeClr val="bg1"/>
          </a:solidFill>
          <a:ln/>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参考資料②</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7360EFB-96C7-4633-BC80-651228BA5D15}"/>
              </a:ext>
            </a:extLst>
          </p:cNvPr>
          <p:cNvSpPr txBox="1"/>
          <p:nvPr/>
        </p:nvSpPr>
        <p:spPr>
          <a:xfrm>
            <a:off x="603314" y="1553710"/>
            <a:ext cx="7786541" cy="4861587"/>
          </a:xfrm>
          <a:prstGeom prst="rect">
            <a:avLst/>
          </a:prstGeom>
          <a:noFill/>
        </p:spPr>
        <p:txBody>
          <a:bodyPr wrap="square">
            <a:spAutoFit/>
          </a:bodyPr>
          <a:lstStyle/>
          <a:p>
            <a:pPr indent="127000" algn="just">
              <a:lnSpc>
                <a:spcPts val="1800"/>
              </a:lnSpc>
            </a:pP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強度行動障がいの方への標準的な支援と言われるものが開発されており、これまで砂川厚生福祉センターいぶき（以下「いぶき」）においても標準的な支援を実施することで、行動障がいの軽減を図り、地域移行を進めてきた。</a:t>
            </a:r>
            <a:endPar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endParaRPr>
          </a:p>
          <a:p>
            <a:pPr indent="127000" algn="just">
              <a:lnSpc>
                <a:spcPts val="1800"/>
              </a:lnSpc>
            </a:pP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しかし、民間事業所での支援困難な激しい強度行動障がいの方を受け入れ続ける中で、現在、</a:t>
            </a:r>
            <a:r>
              <a:rPr lang="ja-JP" altLang="ja-JP" sz="1100" u="sng" kern="100" dirty="0">
                <a:effectLst/>
                <a:latin typeface="Century" panose="02040604050505020304" pitchFamily="18" charset="0"/>
                <a:ea typeface="メイリオ" panose="020B0604030504040204" pitchFamily="50" charset="-128"/>
                <a:cs typeface="Times New Roman" panose="02020603050405020304" pitchFamily="18" charset="0"/>
              </a:rPr>
              <a:t>標準的支援を数年単位で実施しても支援効果が見込めない方が５割程度入所</a:t>
            </a: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している。（いぶき利用者の平均</a:t>
            </a:r>
            <a:r>
              <a:rPr lang="ja-JP" altLang="en-US" sz="1100" kern="100" dirty="0">
                <a:effectLst/>
                <a:latin typeface="Century" panose="02040604050505020304" pitchFamily="18" charset="0"/>
                <a:ea typeface="メイリオ" panose="020B0604030504040204" pitchFamily="50" charset="-128"/>
                <a:cs typeface="Times New Roman" panose="02020603050405020304" pitchFamily="18" charset="0"/>
              </a:rPr>
              <a:t>強度行動障害スコア（</a:t>
            </a:r>
            <a:r>
              <a:rPr lang="ja-JP" altLang="ja-JP" sz="1100" dirty="0">
                <a:effectLst/>
                <a:latin typeface="メイリオ" panose="020B0604030504040204" pitchFamily="50" charset="-128"/>
                <a:ea typeface="メイリオ" panose="020B0604030504040204" pitchFamily="50" charset="-128"/>
                <a:cs typeface="Times New Roman" panose="02020603050405020304" pitchFamily="18" charset="0"/>
              </a:rPr>
              <a:t>強度行動障害児</a:t>
            </a:r>
            <a:r>
              <a:rPr lang="en-US" altLang="ja-JP" sz="1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dirty="0">
                <a:effectLst/>
                <a:latin typeface="メイリオ" panose="020B0604030504040204" pitchFamily="50" charset="-128"/>
                <a:ea typeface="メイリオ" panose="020B0604030504040204" pitchFamily="50" charset="-128"/>
                <a:cs typeface="Times New Roman" panose="02020603050405020304" pitchFamily="18" charset="0"/>
              </a:rPr>
              <a:t>者</a:t>
            </a:r>
            <a:r>
              <a:rPr lang="en-US" altLang="ja-JP" sz="1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dirty="0">
                <a:effectLst/>
                <a:latin typeface="メイリオ" panose="020B0604030504040204" pitchFamily="50" charset="-128"/>
                <a:ea typeface="メイリオ" panose="020B0604030504040204" pitchFamily="50" charset="-128"/>
                <a:cs typeface="Times New Roman" panose="02020603050405020304" pitchFamily="18" charset="0"/>
              </a:rPr>
              <a:t>の医療度判定基準</a:t>
            </a:r>
            <a:r>
              <a:rPr lang="ja-JP" altLang="en-US" sz="1100" dirty="0">
                <a:effectLst/>
                <a:latin typeface="メイリオ" panose="020B0604030504040204" pitchFamily="50" charset="-128"/>
                <a:ea typeface="メイリオ" panose="020B0604030504040204" pitchFamily="50" charset="-128"/>
                <a:cs typeface="Times New Roman" panose="02020603050405020304" pitchFamily="18" charset="0"/>
              </a:rPr>
              <a:t>）</a:t>
            </a: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は平成</a:t>
            </a:r>
            <a:r>
              <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28</a:t>
            </a: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年</a:t>
            </a:r>
            <a:r>
              <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13.3</a:t>
            </a: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点（</a:t>
            </a:r>
            <a:r>
              <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55</a:t>
            </a: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点満点）⇒令和</a:t>
            </a:r>
            <a:r>
              <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3</a:t>
            </a: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年は</a:t>
            </a:r>
            <a:r>
              <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20.5</a:t>
            </a: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点と増加し続けている。）</a:t>
            </a:r>
            <a:endPar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endParaRPr>
          </a:p>
          <a:p>
            <a:pPr indent="127000" algn="just">
              <a:lnSpc>
                <a:spcPts val="1800"/>
              </a:lnSpc>
            </a:pPr>
            <a:r>
              <a:rPr lang="ja-JP" altLang="ja-JP" sz="1100" u="sng" kern="100" dirty="0">
                <a:effectLst/>
                <a:latin typeface="Century" panose="02040604050505020304" pitchFamily="18" charset="0"/>
                <a:ea typeface="メイリオ" panose="020B0604030504040204" pitchFamily="50" charset="-128"/>
                <a:cs typeface="Times New Roman" panose="02020603050405020304" pitchFamily="18" charset="0"/>
              </a:rPr>
              <a:t>地域移行は鈍化し</a:t>
            </a: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、いぶきへの入所待機者は</a:t>
            </a:r>
            <a:r>
              <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40</a:t>
            </a: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名超いる。</a:t>
            </a:r>
            <a:r>
              <a:rPr lang="ja-JP" altLang="ja-JP" sz="1100" u="sng" kern="100" dirty="0">
                <a:effectLst/>
                <a:latin typeface="Century" panose="02040604050505020304" pitchFamily="18" charset="0"/>
                <a:ea typeface="メイリオ" panose="020B0604030504040204" pitchFamily="50" charset="-128"/>
                <a:cs typeface="Times New Roman" panose="02020603050405020304" pitchFamily="18" charset="0"/>
              </a:rPr>
              <a:t>いぶきの利用者の地域移行を促進（＝新たな受け入れを促進）していくためには、標準的支援に加え、より高度で専門性の高い支援が必要である。</a:t>
            </a:r>
            <a:endParaRPr lang="ja-JP" alt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indent="127000" algn="just">
              <a:lnSpc>
                <a:spcPts val="1800"/>
              </a:lnSpc>
            </a:pPr>
            <a:r>
              <a:rPr lang="ja-JP" altLang="ja-JP" sz="1100" kern="100" dirty="0">
                <a:effectLst/>
                <a:latin typeface="Century" panose="02040604050505020304" pitchFamily="18" charset="0"/>
                <a:ea typeface="メイリオ" panose="020B0604030504040204" pitchFamily="50" charset="-128"/>
                <a:cs typeface="Times New Roman" panose="02020603050405020304" pitchFamily="18" charset="0"/>
              </a:rPr>
              <a:t>国からも支援困難な激しい強度行動障がいの方への具体的な支援方法が示されておらず、府が先駆的に、支援の研究に携わっている学識経験者、豊富な支援経験をもつ者、医療関係者等と連携して多角的に検討し、「大阪府版強度行動障がい専門支援モデル」を開発した。</a:t>
            </a:r>
            <a:r>
              <a:rPr lang="ja-JP" altLang="en-US" sz="1100" kern="100" dirty="0">
                <a:effectLst/>
                <a:latin typeface="Century" panose="02040604050505020304" pitchFamily="18" charset="0"/>
                <a:ea typeface="メイリオ" panose="020B0604030504040204" pitchFamily="50" charset="-128"/>
                <a:cs typeface="Times New Roman" panose="02020603050405020304" pitchFamily="18" charset="0"/>
              </a:rPr>
              <a:t>その普及にかかる事業を実施する。</a:t>
            </a:r>
            <a:endPar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endParaRPr>
          </a:p>
          <a:p>
            <a:pPr indent="127000" algn="just">
              <a:lnSpc>
                <a:spcPts val="1800"/>
              </a:lnSpc>
            </a:pPr>
            <a:endPar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endParaRPr>
          </a:p>
          <a:p>
            <a:pPr indent="127000" algn="just">
              <a:lnSpc>
                <a:spcPts val="1800"/>
              </a:lnSpc>
            </a:pPr>
            <a:r>
              <a:rPr lang="ja-JP" altLang="en-US" sz="1100" kern="100" dirty="0">
                <a:effectLst/>
                <a:latin typeface="Century" panose="02040604050505020304" pitchFamily="18" charset="0"/>
                <a:ea typeface="メイリオ" panose="020B0604030504040204" pitchFamily="50" charset="-128"/>
                <a:cs typeface="Times New Roman" panose="02020603050405020304" pitchFamily="18" charset="0"/>
              </a:rPr>
              <a:t>◆</a:t>
            </a:r>
            <a:r>
              <a:rPr lang="ja-JP" altLang="en-US" sz="1100" kern="100" dirty="0">
                <a:latin typeface="Century" panose="02040604050505020304" pitchFamily="18" charset="0"/>
                <a:ea typeface="メイリオ" panose="020B0604030504040204" pitchFamily="50" charset="-128"/>
                <a:cs typeface="Times New Roman" panose="02020603050405020304" pitchFamily="18" charset="0"/>
              </a:rPr>
              <a:t>スーパーバイザー：</a:t>
            </a:r>
            <a:r>
              <a:rPr lang="en-US" altLang="ja-JP" sz="1100" kern="100" dirty="0">
                <a:latin typeface="Century" panose="02040604050505020304" pitchFamily="18" charset="0"/>
                <a:ea typeface="メイリオ" panose="020B0604030504040204" pitchFamily="50" charset="-128"/>
                <a:cs typeface="Times New Roman" panose="02020603050405020304" pitchFamily="18" charset="0"/>
              </a:rPr>
              <a:t>3</a:t>
            </a:r>
            <a:r>
              <a:rPr lang="ja-JP" altLang="en-US" sz="1100" kern="100" dirty="0">
                <a:latin typeface="Century" panose="02040604050505020304" pitchFamily="18" charset="0"/>
                <a:ea typeface="メイリオ" panose="020B0604030504040204" pitchFamily="50" charset="-128"/>
                <a:cs typeface="Times New Roman" panose="02020603050405020304" pitchFamily="18" charset="0"/>
              </a:rPr>
              <a:t>名（</a:t>
            </a:r>
            <a:r>
              <a:rPr lang="ja-JP" altLang="ja-JP" sz="1100" dirty="0">
                <a:effectLst/>
                <a:ea typeface="メイリオ" panose="020B0604030504040204" pitchFamily="50" charset="-128"/>
                <a:cs typeface="Times New Roman" panose="02020603050405020304" pitchFamily="18" charset="0"/>
              </a:rPr>
              <a:t>専門的な強度行動障がい支援に精通する学識経験者等（医師・作業療法士）を招聘</a:t>
            </a:r>
            <a:r>
              <a:rPr lang="ja-JP" altLang="en-US" sz="1100" kern="100" dirty="0">
                <a:latin typeface="Century" panose="02040604050505020304" pitchFamily="18" charset="0"/>
                <a:ea typeface="メイリオ" panose="020B0604030504040204" pitchFamily="50" charset="-128"/>
                <a:cs typeface="Times New Roman" panose="02020603050405020304" pitchFamily="18" charset="0"/>
              </a:rPr>
              <a:t>）</a:t>
            </a:r>
            <a:endPar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endParaRPr>
          </a:p>
          <a:p>
            <a:pPr indent="127000" algn="just">
              <a:lnSpc>
                <a:spcPts val="1800"/>
              </a:lnSpc>
            </a:pPr>
            <a:r>
              <a:rPr lang="ja-JP" altLang="en-US" sz="1100" kern="100" dirty="0">
                <a:latin typeface="Century" panose="02040604050505020304" pitchFamily="18" charset="0"/>
                <a:ea typeface="メイリオ" panose="020B0604030504040204" pitchFamily="50" charset="-128"/>
                <a:cs typeface="Times New Roman" panose="02020603050405020304" pitchFamily="18" charset="0"/>
              </a:rPr>
              <a:t>◆モデル法人　　　：</a:t>
            </a:r>
            <a:r>
              <a:rPr lang="en-US" altLang="ja-JP" sz="1100" kern="100" dirty="0">
                <a:latin typeface="Century" panose="02040604050505020304" pitchFamily="18" charset="0"/>
                <a:ea typeface="メイリオ" panose="020B0604030504040204" pitchFamily="50" charset="-128"/>
                <a:cs typeface="Times New Roman" panose="02020603050405020304" pitchFamily="18" charset="0"/>
              </a:rPr>
              <a:t>3</a:t>
            </a:r>
            <a:r>
              <a:rPr lang="ja-JP" altLang="en-US" sz="1100" kern="100" dirty="0">
                <a:latin typeface="Century" panose="02040604050505020304" pitchFamily="18" charset="0"/>
                <a:ea typeface="メイリオ" panose="020B0604030504040204" pitchFamily="50" charset="-128"/>
                <a:cs typeface="Times New Roman" panose="02020603050405020304" pitchFamily="18" charset="0"/>
              </a:rPr>
              <a:t>法人（</a:t>
            </a:r>
            <a:r>
              <a:rPr lang="ja-JP" altLang="ja-JP" sz="1100" dirty="0">
                <a:effectLst/>
                <a:ea typeface="メイリオ" panose="020B0604030504040204" pitchFamily="50" charset="-128"/>
                <a:cs typeface="Times New Roman" panose="02020603050405020304" pitchFamily="18" charset="0"/>
              </a:rPr>
              <a:t>行動障がいにおける支援実績の豊富な法人</a:t>
            </a:r>
            <a:r>
              <a:rPr lang="ja-JP" altLang="en-US" sz="1100" dirty="0">
                <a:effectLst/>
                <a:ea typeface="メイリオ" panose="020B0604030504040204" pitchFamily="50" charset="-128"/>
                <a:cs typeface="Times New Roman" panose="02020603050405020304" pitchFamily="18" charset="0"/>
              </a:rPr>
              <a:t>）</a:t>
            </a:r>
            <a:endParaRPr lang="en-US" altLang="ja-JP" sz="1100" dirty="0">
              <a:effectLst/>
              <a:ea typeface="メイリオ" panose="020B0604030504040204" pitchFamily="50" charset="-128"/>
              <a:cs typeface="Times New Roman" panose="02020603050405020304" pitchFamily="18" charset="0"/>
            </a:endParaRPr>
          </a:p>
          <a:p>
            <a:pPr indent="127000" algn="just">
              <a:lnSpc>
                <a:spcPts val="1800"/>
              </a:lnSpc>
            </a:pPr>
            <a:r>
              <a:rPr lang="ja-JP" altLang="en-US" sz="1100" kern="100" dirty="0">
                <a:latin typeface="Century" panose="02040604050505020304" pitchFamily="18" charset="0"/>
                <a:ea typeface="メイリオ" panose="020B0604030504040204" pitchFamily="50" charset="-128"/>
                <a:cs typeface="Times New Roman" panose="02020603050405020304" pitchFamily="18" charset="0"/>
              </a:rPr>
              <a:t>◆内容　　　　　　：①スーパーバイザーからモデル法人に対して、</a:t>
            </a:r>
            <a:r>
              <a:rPr lang="ja-JP" altLang="ja-JP" sz="1100" dirty="0">
                <a:effectLst/>
                <a:ea typeface="メイリオ" panose="020B0604030504040204" pitchFamily="50" charset="-128"/>
                <a:cs typeface="Times New Roman" panose="02020603050405020304" pitchFamily="18" charset="0"/>
              </a:rPr>
              <a:t>大阪府版強度行動障がい専門支援モデルに関する</a:t>
            </a:r>
            <a:r>
              <a:rPr lang="ja-JP" altLang="en-US" sz="1100" dirty="0">
                <a:effectLst/>
                <a:ea typeface="メイリオ" panose="020B0604030504040204" pitchFamily="50" charset="-128"/>
                <a:cs typeface="Times New Roman" panose="02020603050405020304" pitchFamily="18" charset="0"/>
              </a:rPr>
              <a:t>　　　</a:t>
            </a:r>
            <a:endParaRPr lang="en-US" altLang="ja-JP" sz="1100" dirty="0">
              <a:effectLst/>
              <a:ea typeface="メイリオ" panose="020B0604030504040204" pitchFamily="50" charset="-128"/>
              <a:cs typeface="Times New Roman" panose="02020603050405020304" pitchFamily="18" charset="0"/>
            </a:endParaRPr>
          </a:p>
          <a:p>
            <a:pPr indent="127000" algn="just">
              <a:lnSpc>
                <a:spcPts val="1800"/>
              </a:lnSpc>
            </a:pPr>
            <a:r>
              <a:rPr lang="ja-JP" altLang="en-US" sz="1100" dirty="0">
                <a:ea typeface="メイリオ" panose="020B0604030504040204" pitchFamily="50" charset="-128"/>
                <a:cs typeface="Times New Roman" panose="02020603050405020304" pitchFamily="18" charset="0"/>
              </a:rPr>
              <a:t>　　　　　　　　　　　</a:t>
            </a:r>
            <a:r>
              <a:rPr lang="ja-JP" altLang="ja-JP" sz="1100" dirty="0">
                <a:effectLst/>
                <a:ea typeface="メイリオ" panose="020B0604030504040204" pitchFamily="50" charset="-128"/>
                <a:cs typeface="Times New Roman" panose="02020603050405020304" pitchFamily="18" charset="0"/>
              </a:rPr>
              <a:t>研修及び</a:t>
            </a:r>
            <a:r>
              <a:rPr lang="ja-JP" altLang="en-US" sz="1100" dirty="0">
                <a:effectLst/>
                <a:ea typeface="メイリオ" panose="020B0604030504040204" pitchFamily="50" charset="-128"/>
                <a:cs typeface="Times New Roman" panose="02020603050405020304" pitchFamily="18" charset="0"/>
              </a:rPr>
              <a:t>、モデル法人で支援しているケースに対して、</a:t>
            </a:r>
            <a:r>
              <a:rPr lang="ja-JP" altLang="ja-JP" sz="1100" dirty="0">
                <a:effectLst/>
                <a:ea typeface="メイリオ" panose="020B0604030504040204" pitchFamily="50" charset="-128"/>
                <a:cs typeface="Times New Roman" panose="02020603050405020304" pitchFamily="18" charset="0"/>
              </a:rPr>
              <a:t>コンサルテーション</a:t>
            </a:r>
            <a:r>
              <a:rPr lang="ja-JP" altLang="en-US" sz="1100" dirty="0">
                <a:effectLst/>
                <a:ea typeface="メイリオ" panose="020B0604030504040204" pitchFamily="50" charset="-128"/>
                <a:cs typeface="Times New Roman" panose="02020603050405020304" pitchFamily="18" charset="0"/>
              </a:rPr>
              <a:t>を実施。</a:t>
            </a:r>
            <a:endParaRPr lang="en-US" altLang="ja-JP" sz="1100" dirty="0">
              <a:effectLst/>
              <a:ea typeface="メイリオ" panose="020B0604030504040204" pitchFamily="50" charset="-128"/>
              <a:cs typeface="Times New Roman" panose="02020603050405020304" pitchFamily="18" charset="0"/>
            </a:endParaRPr>
          </a:p>
          <a:p>
            <a:pPr indent="127000" algn="just">
              <a:lnSpc>
                <a:spcPts val="1800"/>
              </a:lnSpc>
            </a:pPr>
            <a:r>
              <a:rPr lang="ja-JP" altLang="en-US" sz="1100" kern="100" dirty="0">
                <a:latin typeface="Century" panose="02040604050505020304" pitchFamily="18" charset="0"/>
                <a:ea typeface="メイリオ" panose="020B0604030504040204" pitchFamily="50" charset="-128"/>
                <a:cs typeface="Times New Roman" panose="02020603050405020304" pitchFamily="18" charset="0"/>
              </a:rPr>
              <a:t>　　　　　　　　　　②</a:t>
            </a:r>
            <a:r>
              <a:rPr lang="ja-JP" altLang="en-US" sz="1100" dirty="0">
                <a:effectLst/>
                <a:ea typeface="メイリオ" panose="020B0604030504040204" pitchFamily="50" charset="-128"/>
                <a:cs typeface="Times New Roman" panose="02020603050405020304" pitchFamily="18" charset="0"/>
              </a:rPr>
              <a:t>同</a:t>
            </a:r>
            <a:r>
              <a:rPr lang="ja-JP" altLang="ja-JP" sz="1100" dirty="0">
                <a:effectLst/>
                <a:ea typeface="メイリオ" panose="020B0604030504040204" pitchFamily="50" charset="-128"/>
                <a:cs typeface="Times New Roman" panose="02020603050405020304" pitchFamily="18" charset="0"/>
              </a:rPr>
              <a:t>モデルは、専門性の高いフォーマルアセスメント等を活用した見立て、分析を行う必要があ</a:t>
            </a:r>
            <a:endParaRPr lang="en-US" altLang="ja-JP" sz="1100" dirty="0">
              <a:effectLst/>
              <a:ea typeface="メイリオ" panose="020B0604030504040204" pitchFamily="50" charset="-128"/>
              <a:cs typeface="Times New Roman" panose="02020603050405020304" pitchFamily="18" charset="0"/>
            </a:endParaRPr>
          </a:p>
          <a:p>
            <a:pPr indent="127000" algn="just">
              <a:lnSpc>
                <a:spcPts val="1800"/>
              </a:lnSpc>
            </a:pPr>
            <a:r>
              <a:rPr lang="ja-JP" altLang="en-US" sz="1100" dirty="0">
                <a:ea typeface="メイリオ" panose="020B0604030504040204" pitchFamily="50" charset="-128"/>
                <a:cs typeface="Times New Roman" panose="02020603050405020304" pitchFamily="18" charset="0"/>
              </a:rPr>
              <a:t>　　　　　　　　　　　</a:t>
            </a:r>
            <a:r>
              <a:rPr lang="ja-JP" altLang="ja-JP" sz="1100" dirty="0">
                <a:effectLst/>
                <a:ea typeface="メイリオ" panose="020B0604030504040204" pitchFamily="50" charset="-128"/>
                <a:cs typeface="Times New Roman" panose="02020603050405020304" pitchFamily="18" charset="0"/>
              </a:rPr>
              <a:t>る。そのため、専門的な検査の実施や、見立ての助言のために、対象となる専門検査に精通し</a:t>
            </a:r>
            <a:r>
              <a:rPr lang="ja-JP" altLang="en-US" sz="1100" dirty="0">
                <a:effectLst/>
                <a:ea typeface="メイリオ" panose="020B0604030504040204" pitchFamily="50" charset="-128"/>
                <a:cs typeface="Times New Roman" panose="02020603050405020304" pitchFamily="18" charset="0"/>
              </a:rPr>
              <a:t>　　　　　　　　　　　　　　　　</a:t>
            </a:r>
            <a:endParaRPr lang="en-US" altLang="ja-JP" sz="1100" dirty="0">
              <a:effectLst/>
              <a:ea typeface="メイリオ" panose="020B0604030504040204" pitchFamily="50" charset="-128"/>
              <a:cs typeface="Times New Roman" panose="02020603050405020304" pitchFamily="18" charset="0"/>
            </a:endParaRPr>
          </a:p>
          <a:p>
            <a:pPr indent="127000" algn="just">
              <a:lnSpc>
                <a:spcPts val="1800"/>
              </a:lnSpc>
            </a:pPr>
            <a:r>
              <a:rPr lang="ja-JP" altLang="en-US" sz="1100" dirty="0">
                <a:ea typeface="メイリオ" panose="020B0604030504040204" pitchFamily="50" charset="-128"/>
                <a:cs typeface="Times New Roman" panose="02020603050405020304" pitchFamily="18" charset="0"/>
              </a:rPr>
              <a:t>　　　　　　　　　　　</a:t>
            </a:r>
            <a:r>
              <a:rPr lang="ja-JP" altLang="ja-JP" sz="1100" dirty="0">
                <a:effectLst/>
                <a:ea typeface="メイリオ" panose="020B0604030504040204" pitchFamily="50" charset="-128"/>
                <a:cs typeface="Times New Roman" panose="02020603050405020304" pitchFamily="18" charset="0"/>
              </a:rPr>
              <a:t>た専門家（作業療法士・臨床心理士等）をアドバイザー（</a:t>
            </a:r>
            <a:r>
              <a:rPr lang="en-US" altLang="ja-JP" sz="1100" dirty="0">
                <a:effectLst/>
                <a:ea typeface="メイリオ" panose="020B0604030504040204" pitchFamily="50" charset="-128"/>
                <a:cs typeface="Times New Roman" panose="02020603050405020304" pitchFamily="18" charset="0"/>
              </a:rPr>
              <a:t>AD</a:t>
            </a:r>
            <a:r>
              <a:rPr lang="ja-JP" altLang="ja-JP" sz="1100" dirty="0">
                <a:effectLst/>
                <a:ea typeface="メイリオ" panose="020B0604030504040204" pitchFamily="50" charset="-128"/>
                <a:cs typeface="Times New Roman" panose="02020603050405020304" pitchFamily="18" charset="0"/>
              </a:rPr>
              <a:t>）として、招聘する</a:t>
            </a:r>
            <a:r>
              <a:rPr lang="ja-JP" altLang="en-US" sz="1100" dirty="0">
                <a:effectLst/>
                <a:ea typeface="メイリオ" panose="020B0604030504040204" pitchFamily="50" charset="-128"/>
                <a:cs typeface="Times New Roman" panose="02020603050405020304" pitchFamily="18" charset="0"/>
              </a:rPr>
              <a:t>。</a:t>
            </a:r>
            <a:endParaRPr lang="en-US" altLang="ja-JP" sz="1100" dirty="0">
              <a:effectLst/>
              <a:ea typeface="メイリオ" panose="020B0604030504040204" pitchFamily="50" charset="-128"/>
              <a:cs typeface="Times New Roman" panose="02020603050405020304" pitchFamily="18" charset="0"/>
            </a:endParaRPr>
          </a:p>
          <a:p>
            <a:pPr indent="127000" algn="just">
              <a:lnSpc>
                <a:spcPts val="1800"/>
              </a:lnSpc>
            </a:pPr>
            <a:r>
              <a:rPr lang="ja-JP" altLang="en-US" sz="1100" kern="100" dirty="0">
                <a:latin typeface="Century" panose="02040604050505020304" pitchFamily="18" charset="0"/>
                <a:ea typeface="メイリオ" panose="020B0604030504040204" pitchFamily="50" charset="-128"/>
                <a:cs typeface="Times New Roman" panose="02020603050405020304" pitchFamily="18" charset="0"/>
              </a:rPr>
              <a:t>◆令和</a:t>
            </a:r>
            <a:r>
              <a:rPr lang="en-US" altLang="ja-JP" sz="1100" kern="100" dirty="0">
                <a:latin typeface="Century" panose="02040604050505020304" pitchFamily="18" charset="0"/>
                <a:ea typeface="メイリオ" panose="020B0604030504040204" pitchFamily="50" charset="-128"/>
                <a:cs typeface="Times New Roman" panose="02020603050405020304" pitchFamily="18" charset="0"/>
              </a:rPr>
              <a:t>6</a:t>
            </a:r>
            <a:r>
              <a:rPr lang="ja-JP" altLang="en-US" sz="1100" kern="100" dirty="0">
                <a:latin typeface="Century" panose="02040604050505020304" pitchFamily="18" charset="0"/>
                <a:ea typeface="メイリオ" panose="020B0604030504040204" pitchFamily="50" charset="-128"/>
                <a:cs typeface="Times New Roman" panose="02020603050405020304" pitchFamily="18" charset="0"/>
              </a:rPr>
              <a:t>年度予算額 ：</a:t>
            </a:r>
            <a:r>
              <a:rPr lang="en-US" altLang="ja-JP" sz="1100" kern="100" dirty="0">
                <a:latin typeface="Century" panose="02040604050505020304" pitchFamily="18" charset="0"/>
                <a:ea typeface="メイリオ" panose="020B0604030504040204" pitchFamily="50" charset="-128"/>
                <a:cs typeface="Times New Roman" panose="02020603050405020304" pitchFamily="18" charset="0"/>
              </a:rPr>
              <a:t>603</a:t>
            </a:r>
            <a:r>
              <a:rPr lang="ja-JP" altLang="en-US" sz="1100" kern="100" dirty="0">
                <a:latin typeface="Century" panose="02040604050505020304" pitchFamily="18" charset="0"/>
                <a:ea typeface="メイリオ" panose="020B0604030504040204" pitchFamily="50" charset="-128"/>
                <a:cs typeface="Times New Roman" panose="02020603050405020304" pitchFamily="18" charset="0"/>
              </a:rPr>
              <a:t>千円</a:t>
            </a:r>
            <a:endParaRPr lang="en-US" altLang="ja-JP" sz="1100" kern="100" dirty="0">
              <a:effectLst/>
              <a:latin typeface="Century" panose="02040604050505020304" pitchFamily="18" charset="0"/>
              <a:ea typeface="メイリオ" panose="020B0604030504040204" pitchFamily="50" charset="-128"/>
              <a:cs typeface="Times New Roman" panose="02020603050405020304" pitchFamily="18" charset="0"/>
            </a:endParaRPr>
          </a:p>
          <a:p>
            <a:pPr indent="127000" algn="just">
              <a:lnSpc>
                <a:spcPts val="1400"/>
              </a:lnSpc>
            </a:pP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lnSpc>
                <a:spcPts val="1400"/>
              </a:lnSpc>
            </a:pPr>
            <a:r>
              <a:rPr lang="en-US" altLang="ja-JP" sz="1800" kern="100" dirty="0">
                <a:effectLst/>
                <a:latin typeface="メイリオ" panose="020B0604030504040204" pitchFamily="50" charset="-128"/>
                <a:ea typeface="ＭＳ 明朝" panose="02020609040205080304" pitchFamily="17" charset="-128"/>
                <a:cs typeface="Times New Roman" panose="02020603050405020304" pitchFamily="18" charset="0"/>
              </a:rPr>
              <a:t> </a:t>
            </a:r>
            <a:endParaRPr lang="ja-JP" alt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1539606118"/>
      </p:ext>
    </p:extLst>
  </p:cSld>
  <p:clrMapOvr>
    <a:masterClrMapping/>
  </p:clrMapOvr>
</p:sld>
</file>

<file path=ppt/theme/theme1.xml><?xml version="1.0" encoding="utf-8"?>
<a:theme xmlns:a="http://schemas.openxmlformats.org/drawingml/2006/main" name="1_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spPr>
      <a:bodyPr rtlCol="0" anchor="t"/>
      <a:lstStyle>
        <a:defPPr>
          <a:defRPr kumimoji="1" b="1" dirty="0" smtClean="0">
            <a:latin typeface="HG丸ｺﾞｼｯｸM-PRO" panose="020F0600000000000000" pitchFamily="50" charset="-128"/>
            <a:ea typeface="HG丸ｺﾞｼｯｸM-PRO" panose="020F0600000000000000" pitchFamily="50" charset="-128"/>
          </a:defRPr>
        </a:defPPr>
      </a:lstStyle>
      <a:style>
        <a:lnRef idx="3">
          <a:schemeClr val="lt1"/>
        </a:lnRef>
        <a:fillRef idx="1">
          <a:schemeClr val="accent2"/>
        </a:fillRef>
        <a:effectRef idx="1">
          <a:schemeClr val="accent2"/>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488</Words>
  <Application>Microsoft Office PowerPoint</Application>
  <PresentationFormat>画面に合わせる (4:3)</PresentationFormat>
  <Paragraphs>18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Meiryo UI</vt:lpstr>
      <vt:lpstr>メイリオ</vt:lpstr>
      <vt:lpstr>游ゴシック</vt:lpstr>
      <vt:lpstr>游ゴシック Light</vt:lpstr>
      <vt:lpstr>Arial</vt:lpstr>
      <vt:lpstr>Century</vt:lpstr>
      <vt:lpstr>1_Office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2024-03-26T02:26:32Z</dcterms:created>
  <dcterms:modified xsi:type="dcterms:W3CDTF">2024-03-26T02:27:01Z</dcterms:modified>
</cp:coreProperties>
</file>