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71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96B70E-B69A-4588-99A9-7C88D6BFE6AC}" v="18" dt="2026-03-25T02:43:56.0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46" autoAdjust="0"/>
    <p:restoredTop sz="94660"/>
  </p:normalViewPr>
  <p:slideViewPr>
    <p:cSldViewPr snapToGrid="0">
      <p:cViewPr varScale="1">
        <p:scale>
          <a:sx n="97" d="100"/>
          <a:sy n="97" d="100"/>
        </p:scale>
        <p:origin x="52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8EE32-659C-4506-8CDD-8E25165ACB6E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BF884-BE9C-4639-B8D0-AA7BEBD537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2221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2A0DED-9F38-4009-BD90-816B228AE7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0BFD664-B7BC-48F3-81C3-EB7A1569D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D683DD-2A2B-410F-931F-C1B4F9D54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E67921-401B-493A-B4C1-4FB851232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97417-9E73-4E1F-9D2D-802CBBE85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6616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5CE34F-FB8F-493B-A3AC-B344C6421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C2E4EF-FBF6-4065-A3CE-BDAC6F5ACC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339119-C0B7-4953-82C5-79164C18E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E8F0A5-BFD7-404E-A9AF-AA7F69CA1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6A8025-4AD2-43A2-AE1B-949759E0D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8285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298355C-3C83-446F-9746-46011FCEC3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23D21B2-8A46-4BA7-AA5A-9A6F3F59A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3F780A-AEEB-41B1-AD35-D29A377AE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9EE02B-7C88-496A-A3E8-96728ED72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97CA43-1E45-4076-8A2F-D78A2D6F1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169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35BB00-3953-4C8B-98AE-B26308F0E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24A4DE-1ACE-46DD-8C69-FE1F9E3B0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F3634D-7051-40C6-A443-167196814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B34762-C527-4A78-A967-B54D85357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39C956-F809-41A3-946F-CFBBEF573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474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91E42F-5257-495A-B487-3C999DB82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9053015-3E48-4D2F-85FC-9BDA6B75E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B8C4D7-CBF9-4BFD-8B20-20F9B1E61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87A721-135E-46AF-AB89-E499AFFB9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BE6971-E3FB-4F14-BA0E-99AA5F049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659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701CB-8D08-4DB9-B6B1-F7753BF8B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298BB74-0C23-43FE-8DCC-E600A3B57A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8D1E866-EEE3-4F3F-862B-A330FA7B3F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3DC8073-412E-4D40-B556-DEE575350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F62F0F-D678-4D29-B002-550935C27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65076DA-B2C7-4E7A-A0F6-918F898AE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6394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6EAD52-2A5E-4994-957F-61FB73C17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18610AA-B57E-4F57-A74A-C536DA2E0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91EAD07-7B51-4826-BA42-EAC047F79D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EC630B1-898F-4FB4-9C2E-D5127D3B97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1437A98-8481-422B-B2C7-8A78C9F7D9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9A2B715-410D-4A82-BE31-7D7F9B282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7CA1C48-E968-4994-84DE-769D1398A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EB45700-5951-41CE-A43E-D457282E9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9092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4AEA5C-A7C7-48F9-8D21-9D2FB268D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07DFB0-7CFB-4FDC-888D-D309CE9E2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DFD061C-2D66-4EBF-8D86-7798304FA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C0FAC90-FD0C-4F39-B6E5-7C210C33F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073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E115092-7DD5-4AB8-8ADF-F2EB47E0B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017347-3C2D-4613-A5B3-B87CE4B0D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28D1777-5289-4ED9-9880-93772701C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0111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234E60-BDBF-43FE-A95E-26AD27F60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DB9F86-ABD4-4608-AD48-6FDEEC936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608635C-E602-4C9A-A4AF-2BA0F59880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0C1943-C68F-43FE-9724-EABF703E8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8DFDA7-9B85-4DB8-AD32-62E992AA9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DD2A838-C8B1-4AF7-ABB4-8387C0E35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3201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57F076-D24E-44CD-B8DB-B8B264ED2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EA00956-14EB-440B-A2D4-C4DBB10E3D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A58F693-A426-4DC3-A416-AF2B66D78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57B1566-060E-4FF4-B27C-F84356F42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347A9C7-7FD4-46AD-B2C0-AF1C1E599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0C36CBA-15EB-4CA0-A135-E008F62FC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977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F01FB65-F0D4-4E08-8676-9D98AA2BC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F4654AD-FA00-4AD8-B5F8-3566445A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51549A-D47A-4D27-A56C-AE565827DE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0E543-784E-4139-95CE-43871508F13C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50DA4D-8D4F-411D-AAD4-C0A0752103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AD371D-1526-4060-905D-586D1AA1C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675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910407"/>
              </p:ext>
            </p:extLst>
          </p:nvPr>
        </p:nvGraphicFramePr>
        <p:xfrm>
          <a:off x="265429" y="381078"/>
          <a:ext cx="11888881" cy="6358389"/>
        </p:xfrm>
        <a:graphic>
          <a:graphicData uri="http://schemas.openxmlformats.org/drawingml/2006/table">
            <a:tbl>
              <a:tblPr firstCol="1" bandRow="1">
                <a:tableStyleId>{69CF1AB2-1976-4502-BF36-3FF5EA218861}</a:tableStyleId>
              </a:tblPr>
              <a:tblGrid>
                <a:gridCol w="615104">
                  <a:extLst>
                    <a:ext uri="{9D8B030D-6E8A-4147-A177-3AD203B41FA5}">
                      <a16:colId xmlns:a16="http://schemas.microsoft.com/office/drawing/2014/main" val="280431773"/>
                    </a:ext>
                  </a:extLst>
                </a:gridCol>
                <a:gridCol w="2758875">
                  <a:extLst>
                    <a:ext uri="{9D8B030D-6E8A-4147-A177-3AD203B41FA5}">
                      <a16:colId xmlns:a16="http://schemas.microsoft.com/office/drawing/2014/main" val="949030495"/>
                    </a:ext>
                  </a:extLst>
                </a:gridCol>
                <a:gridCol w="2716529">
                  <a:extLst>
                    <a:ext uri="{9D8B030D-6E8A-4147-A177-3AD203B41FA5}">
                      <a16:colId xmlns:a16="http://schemas.microsoft.com/office/drawing/2014/main" val="4113361374"/>
                    </a:ext>
                  </a:extLst>
                </a:gridCol>
                <a:gridCol w="2716571">
                  <a:extLst>
                    <a:ext uri="{9D8B030D-6E8A-4147-A177-3AD203B41FA5}">
                      <a16:colId xmlns:a16="http://schemas.microsoft.com/office/drawing/2014/main" val="1429951470"/>
                    </a:ext>
                  </a:extLst>
                </a:gridCol>
                <a:gridCol w="3081802">
                  <a:extLst>
                    <a:ext uri="{9D8B030D-6E8A-4147-A177-3AD203B41FA5}">
                      <a16:colId xmlns:a16="http://schemas.microsoft.com/office/drawing/2014/main" val="3945603242"/>
                    </a:ext>
                  </a:extLst>
                </a:gridCol>
              </a:tblGrid>
              <a:tr h="291861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時期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A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法人</a:t>
                      </a:r>
                      <a:endParaRPr kumimoji="1" lang="ja-JP" altLang="en-US" sz="12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B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法人</a:t>
                      </a:r>
                      <a:endParaRPr kumimoji="1" lang="ja-JP" altLang="en-US" sz="12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C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法人</a:t>
                      </a:r>
                      <a:endParaRPr kumimoji="1" lang="ja-JP" altLang="en-US" sz="12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備考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344733"/>
                  </a:ext>
                </a:extLst>
              </a:tr>
              <a:tr h="291861">
                <a:tc>
                  <a:txBody>
                    <a:bodyPr/>
                    <a:lstStyle/>
                    <a:p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４月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法人募集開始（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HP</a:t>
                      </a:r>
                      <a:r>
                        <a:rPr kumimoji="1" lang="ja-JP" altLang="en-US" sz="100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掲載・市町村経由にて事業所に周知）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strike="noStrike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申込票・事業所体制・対象事例の提出</a:t>
                      </a:r>
                      <a:endParaRPr kumimoji="1" lang="ja-JP" altLang="en-US" sz="1000" strike="noStrike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3515669"/>
                  </a:ext>
                </a:extLst>
              </a:tr>
              <a:tr h="291861">
                <a:tc>
                  <a:txBody>
                    <a:bodyPr/>
                    <a:lstStyle/>
                    <a:p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５月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法人決定。事務局にて訪問。事前説明。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strike="noStrike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7084686"/>
                  </a:ext>
                </a:extLst>
              </a:tr>
              <a:tr h="814779">
                <a:tc>
                  <a:txBody>
                    <a:bodyPr/>
                    <a:lstStyle/>
                    <a:p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６月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３法人合同研修会・事例情報共有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講義（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45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分）　＋　　いぶきモデルの説明（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45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分）　＋　情報共有（２時間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※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kumimoji="1" lang="en-US" altLang="ja-JP" sz="1000" strike="sngStrike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                                          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※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情報共有は、法人ごとにブレイクアウトルームに分かれ（あるいは別日程）で個別に実施。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　　　　　　　　　　　　　　　　説明部分は、アーカイブ配信を準備。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strike="no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strike="no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方法：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Web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講義：総括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SV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モデル説明者：いぶき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作成シート：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AB</a:t>
                      </a: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⇒コンサル①までに、シート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DE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（案）、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現在の記録（２～４週間程度）作成依頼。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866821"/>
                  </a:ext>
                </a:extLst>
              </a:tr>
              <a:tr h="705331">
                <a:tc>
                  <a:txBody>
                    <a:bodyPr/>
                    <a:lstStyle/>
                    <a:p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７月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～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８月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フォーマルアセスメント</a:t>
                      </a: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  <a:p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①検査事前打合せ（</a:t>
                      </a:r>
                      <a:r>
                        <a:rPr lang="ja-JP" altLang="en-US" sz="1000" strike="noStrike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知更相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</a:t>
                      </a: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AD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②検査実施（</a:t>
                      </a:r>
                      <a:r>
                        <a:rPr lang="ja-JP" altLang="en-US" sz="1000" strike="noStrike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知更相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③見立ての整理（</a:t>
                      </a:r>
                      <a:r>
                        <a:rPr lang="ja-JP" altLang="en-US" sz="1000" strike="noStrike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知更相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</a:t>
                      </a: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AD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フォーマルアセスメント</a:t>
                      </a: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  <a:p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①検査事前打合せ（</a:t>
                      </a:r>
                      <a:r>
                        <a:rPr lang="ja-JP" altLang="en-US" sz="1000" strike="noStrike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知更相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</a:t>
                      </a: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AD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②検査実施（</a:t>
                      </a:r>
                      <a:r>
                        <a:rPr lang="ja-JP" altLang="en-US" sz="1000" strike="noStrike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知更相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③見立ての整理（</a:t>
                      </a:r>
                      <a:r>
                        <a:rPr lang="ja-JP" altLang="en-US" sz="1000" strike="noStrike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知更相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</a:t>
                      </a: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AD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フォーマルアセスメント</a:t>
                      </a: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  <a:p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①検査事前打合せ（</a:t>
                      </a:r>
                      <a:r>
                        <a:rPr lang="ja-JP" altLang="en-US" sz="1000" strike="noStrike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知更相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</a:t>
                      </a: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AD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②検査実施（</a:t>
                      </a:r>
                      <a:r>
                        <a:rPr lang="ja-JP" altLang="en-US" sz="1000" strike="noStrike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知更相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③見立ての整理（</a:t>
                      </a:r>
                      <a:r>
                        <a:rPr lang="ja-JP" altLang="en-US" sz="1000" strike="noStrike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知更相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</a:t>
                      </a: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AD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方法：訪問・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Web</a:t>
                      </a:r>
                    </a:p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作成シート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DE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（案）や記録について、調整事項があれば、適宜、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TEL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、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Web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活用。（いぶき）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8008390"/>
                  </a:ext>
                </a:extLst>
              </a:tr>
              <a:tr h="814779">
                <a:tc rowSpan="2">
                  <a:txBody>
                    <a:bodyPr/>
                    <a:lstStyle/>
                    <a:p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９月</a:t>
                      </a:r>
                    </a:p>
                    <a:p>
                      <a:endParaRPr kumimoji="1" lang="en-US" altLang="ja-JP" sz="14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コンサルテーション①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①支援モデル確認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②フォーマルアセスメント等情報共有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③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SV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の専門的見地から助言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コンサルテーション①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①支援モデル確認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②フォーマルアセスメント等情報共有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③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SV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の専門的見地から助言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コンサルテーション①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①支援モデル確認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②フォーマルアセスメント等情報共有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③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SV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の専門的見地から助言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方法：訪問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参加者：法人、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SV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、整備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G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、相談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C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、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砂川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C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（いぶき・企画）　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※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進行は砂川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C</a:t>
                      </a: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作成シート：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DE</a:t>
                      </a: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⇒コンサル②までに、支援試行、記録作成依頼。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00139"/>
                  </a:ext>
                </a:extLst>
              </a:tr>
              <a:tr h="231057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事務局フォロー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シート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DE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の完成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事務局フォロー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シート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DE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の完成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事務局フォロー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シート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DE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の完成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方法：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Web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087287"/>
                  </a:ext>
                </a:extLst>
              </a:tr>
              <a:tr h="160020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月～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14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14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14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14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14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支援試行実施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進捗確認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試行から１か月ごとに、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事務局にて支援の進捗状況確認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支援試行実施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進捗確認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試行から１か月ごとに、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事務局にて支援の進捗状況確認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支援試行実施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進捗確認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試行から１か月ごとに、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事務局にて支援の進捗状況確認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方法：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Web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参加者：法人、砂川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C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（いぶき・企画）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その他調整事項があれば、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適宜、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TEL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、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Web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活用（いぶき）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7567626"/>
                  </a:ext>
                </a:extLst>
              </a:tr>
              <a:tr h="668849">
                <a:tc>
                  <a:txBody>
                    <a:bodyPr/>
                    <a:lstStyle/>
                    <a:p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２月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14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コンサルテーション②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支援の修正・振り返り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支援の進捗状況、修正について、振り返りを実施。（３法人同一日で実施、もしくは、各法人それぞれ実施。）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1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方法：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Web</a:t>
                      </a: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参加者：法人、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SV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、整備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G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、相談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C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、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砂川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C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（いぶき・企画）　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※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進行は砂川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C</a:t>
                      </a: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作成シート：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241165"/>
                  </a:ext>
                </a:extLst>
              </a:tr>
              <a:tr h="460509">
                <a:tc>
                  <a:txBody>
                    <a:bodyPr/>
                    <a:lstStyle/>
                    <a:p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３月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３法人合同報告会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事例共有（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40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分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３法人）　＋　意見交換・発表（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60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分）</a:t>
                      </a: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/>
                          <a:ea typeface="HG丸ｺﾞｼｯｸM-PRO"/>
                        </a:rPr>
                        <a:t>　</a:t>
                      </a:r>
                      <a:r>
                        <a:rPr kumimoji="1" lang="ja-JP" altLang="en-US" sz="1000">
                          <a:solidFill>
                            <a:schemeClr val="tx1"/>
                          </a:solidFill>
                          <a:latin typeface="HG丸ｺﾞｼｯｸM-PRO"/>
                          <a:ea typeface="HG丸ｺﾞｼｯｸM-PRO"/>
                        </a:rPr>
                        <a:t>各法人ごとに実施した事例（感覚・愛着・周囲の状況に敏感）について、相互に実践報告。</a:t>
                      </a:r>
                      <a:endParaRPr kumimoji="1" lang="en-US" altLang="ja-JP" sz="1000">
                        <a:solidFill>
                          <a:schemeClr val="tx1"/>
                        </a:solidFill>
                        <a:latin typeface="HG丸ｺﾞｼｯｸM-PRO"/>
                        <a:ea typeface="HG丸ｺﾞｼｯｸM-PRO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講義：総括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SV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/>
                          <a:ea typeface="HG丸ｺﾞｼｯｸM-PRO"/>
                        </a:rPr>
                        <a:t>参加者：モデル法人、砂川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/>
                          <a:ea typeface="HG丸ｺﾞｼｯｸM-PRO"/>
                        </a:rPr>
                        <a:t>C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/>
                          <a:ea typeface="HG丸ｺﾞｼｯｸM-PRO"/>
                        </a:rPr>
                        <a:t>（いぶき・総務企画）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/>
                        <a:ea typeface="HG丸ｺﾞｼｯｸM-PRO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2253447"/>
                  </a:ext>
                </a:extLst>
              </a:tr>
            </a:tbl>
          </a:graphicData>
        </a:graphic>
      </p:graphicFrame>
      <p:sp>
        <p:nvSpPr>
          <p:cNvPr id="5" name="四角形: 角を丸くする 3">
            <a:extLst>
              <a:ext uri="{FF2B5EF4-FFF2-40B4-BE49-F238E27FC236}">
                <a16:creationId xmlns:a16="http://schemas.microsoft.com/office/drawing/2014/main" id="{FF6DD5D9-83AB-4801-BA30-85AF65CF2BAC}"/>
              </a:ext>
            </a:extLst>
          </p:cNvPr>
          <p:cNvSpPr/>
          <p:nvPr/>
        </p:nvSpPr>
        <p:spPr>
          <a:xfrm rot="5400000" flipH="1">
            <a:off x="3188687" y="-3083890"/>
            <a:ext cx="326808" cy="6582805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ja-JP" altLang="en-US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令和８年度　</a:t>
            </a:r>
            <a:r>
              <a:rPr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強度行動障がい支援いぶきモデル</a:t>
            </a:r>
            <a:r>
              <a:rPr lang="ja-JP" altLang="en-US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普及事業　</a:t>
            </a:r>
            <a:endParaRPr lang="ja-JP" altLang="en-US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1" name="矢印: 下 20">
            <a:extLst>
              <a:ext uri="{FF2B5EF4-FFF2-40B4-BE49-F238E27FC236}">
                <a16:creationId xmlns:a16="http://schemas.microsoft.com/office/drawing/2014/main" id="{81A168D6-BF9C-477B-8C44-B5605753CDCA}"/>
              </a:ext>
            </a:extLst>
          </p:cNvPr>
          <p:cNvSpPr/>
          <p:nvPr/>
        </p:nvSpPr>
        <p:spPr>
          <a:xfrm>
            <a:off x="3903872" y="4321882"/>
            <a:ext cx="276836" cy="10979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矢印: 下 19">
            <a:extLst>
              <a:ext uri="{FF2B5EF4-FFF2-40B4-BE49-F238E27FC236}">
                <a16:creationId xmlns:a16="http://schemas.microsoft.com/office/drawing/2014/main" id="{180EF274-4073-4BCC-94E3-7EE339EFF163}"/>
              </a:ext>
            </a:extLst>
          </p:cNvPr>
          <p:cNvSpPr/>
          <p:nvPr/>
        </p:nvSpPr>
        <p:spPr>
          <a:xfrm>
            <a:off x="1129586" y="4321885"/>
            <a:ext cx="276836" cy="10979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矢印: 下 21">
            <a:extLst>
              <a:ext uri="{FF2B5EF4-FFF2-40B4-BE49-F238E27FC236}">
                <a16:creationId xmlns:a16="http://schemas.microsoft.com/office/drawing/2014/main" id="{5626BCFB-0EDB-421C-88DF-70A4575F021D}"/>
              </a:ext>
            </a:extLst>
          </p:cNvPr>
          <p:cNvSpPr/>
          <p:nvPr/>
        </p:nvSpPr>
        <p:spPr>
          <a:xfrm>
            <a:off x="6641948" y="4321883"/>
            <a:ext cx="276836" cy="10979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26F5038-18BC-4888-88C5-162A1D70DE40}"/>
              </a:ext>
            </a:extLst>
          </p:cNvPr>
          <p:cNvSpPr/>
          <p:nvPr/>
        </p:nvSpPr>
        <p:spPr>
          <a:xfrm>
            <a:off x="10899648" y="7952"/>
            <a:ext cx="1130064" cy="3268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別紙２</a:t>
            </a:r>
            <a:endParaRPr kumimoji="1" lang="ja-JP" altLang="en-US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2857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758</Words>
  <Application>Microsoft Office PowerPoint</Application>
  <PresentationFormat>ワイド画面</PresentationFormat>
  <Paragraphs>98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2026-04-06T05:54:06Z</dcterms:created>
  <dcterms:modified xsi:type="dcterms:W3CDTF">2026-04-06T05:54:09Z</dcterms:modified>
</cp:coreProperties>
</file>