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7"/>
  </p:notesMasterIdLst>
  <p:sldIdLst>
    <p:sldId id="269" r:id="rId2"/>
    <p:sldId id="274" r:id="rId3"/>
    <p:sldId id="267" r:id="rId4"/>
    <p:sldId id="261" r:id="rId5"/>
    <p:sldId id="262" r:id="rId6"/>
  </p:sldIdLst>
  <p:sldSz cx="12192000"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BAB"/>
    <a:srgbClr val="FFE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67" autoAdjust="0"/>
    <p:restoredTop sz="66199" autoAdjust="0"/>
  </p:normalViewPr>
  <p:slideViewPr>
    <p:cSldViewPr snapToGrid="0">
      <p:cViewPr varScale="1">
        <p:scale>
          <a:sx n="66" d="100"/>
          <a:sy n="66" d="100"/>
        </p:scale>
        <p:origin x="1090"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7" cy="49056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7" cy="490569"/>
          </a:xfrm>
          <a:prstGeom prst="rect">
            <a:avLst/>
          </a:prstGeom>
        </p:spPr>
        <p:txBody>
          <a:bodyPr vert="horz" lIns="91440" tIns="45720" rIns="91440" bIns="45720" rtlCol="0"/>
          <a:lstStyle>
            <a:lvl1pPr algn="r">
              <a:defRPr sz="1200"/>
            </a:lvl1pPr>
          </a:lstStyle>
          <a:p>
            <a:fld id="{310CCF6C-01DB-44FD-9FAD-3C690CA49BF9}" type="datetimeFigureOut">
              <a:rPr kumimoji="1" lang="ja-JP" altLang="en-US" smtClean="0"/>
              <a:t>2025/6/3</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64687" y="4705380"/>
            <a:ext cx="5317490" cy="3849856"/>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7" cy="49056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7" cy="490568"/>
          </a:xfrm>
          <a:prstGeom prst="rect">
            <a:avLst/>
          </a:prstGeom>
        </p:spPr>
        <p:txBody>
          <a:bodyPr vert="horz" lIns="91440" tIns="45720" rIns="91440" bIns="45720" rtlCol="0" anchor="b"/>
          <a:lstStyle>
            <a:lvl1pPr algn="r">
              <a:defRPr sz="1200"/>
            </a:lvl1pPr>
          </a:lstStyle>
          <a:p>
            <a:fld id="{2ED0D8E5-7865-4424-B792-9E04C5C95077}" type="slidenum">
              <a:rPr kumimoji="1" lang="ja-JP" altLang="en-US" smtClean="0"/>
              <a:t>‹#›</a:t>
            </a:fld>
            <a:endParaRPr kumimoji="1" lang="ja-JP" altLang="en-US"/>
          </a:p>
        </p:txBody>
      </p:sp>
    </p:spTree>
    <p:extLst>
      <p:ext uri="{BB962C8B-B14F-4D97-AF65-F5344CB8AC3E}">
        <p14:creationId xmlns:p14="http://schemas.microsoft.com/office/powerpoint/2010/main" val="27897365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ED0D8E5-7865-4424-B792-9E04C5C95077}" type="slidenum">
              <a:rPr kumimoji="1" lang="ja-JP" altLang="en-US" smtClean="0"/>
              <a:t>1</a:t>
            </a:fld>
            <a:endParaRPr kumimoji="1" lang="ja-JP" altLang="en-US"/>
          </a:p>
        </p:txBody>
      </p:sp>
    </p:spTree>
    <p:extLst>
      <p:ext uri="{BB962C8B-B14F-4D97-AF65-F5344CB8AC3E}">
        <p14:creationId xmlns:p14="http://schemas.microsoft.com/office/powerpoint/2010/main" val="602935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ED0D8E5-7865-4424-B792-9E04C5C95077}" type="slidenum">
              <a:rPr kumimoji="1" lang="ja-JP" altLang="en-US" smtClean="0"/>
              <a:t>2</a:t>
            </a:fld>
            <a:endParaRPr kumimoji="1" lang="ja-JP" altLang="en-US"/>
          </a:p>
        </p:txBody>
      </p:sp>
    </p:spTree>
    <p:extLst>
      <p:ext uri="{BB962C8B-B14F-4D97-AF65-F5344CB8AC3E}">
        <p14:creationId xmlns:p14="http://schemas.microsoft.com/office/powerpoint/2010/main" val="3352252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2ED0D8E5-7865-4424-B792-9E04C5C95077}" type="slidenum">
              <a:rPr kumimoji="1" lang="ja-JP" altLang="en-US" smtClean="0"/>
              <a:t>3</a:t>
            </a:fld>
            <a:endParaRPr kumimoji="1" lang="ja-JP" altLang="en-US"/>
          </a:p>
        </p:txBody>
      </p:sp>
    </p:spTree>
    <p:extLst>
      <p:ext uri="{BB962C8B-B14F-4D97-AF65-F5344CB8AC3E}">
        <p14:creationId xmlns:p14="http://schemas.microsoft.com/office/powerpoint/2010/main" val="633153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ED0D8E5-7865-4424-B792-9E04C5C95077}" type="slidenum">
              <a:rPr kumimoji="1" lang="ja-JP" altLang="en-US" smtClean="0"/>
              <a:t>4</a:t>
            </a:fld>
            <a:endParaRPr kumimoji="1" lang="ja-JP" altLang="en-US"/>
          </a:p>
        </p:txBody>
      </p:sp>
    </p:spTree>
    <p:extLst>
      <p:ext uri="{BB962C8B-B14F-4D97-AF65-F5344CB8AC3E}">
        <p14:creationId xmlns:p14="http://schemas.microsoft.com/office/powerpoint/2010/main" val="200244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ED0D8E5-7865-4424-B792-9E04C5C95077}" type="slidenum">
              <a:rPr kumimoji="1" lang="ja-JP" altLang="en-US" smtClean="0"/>
              <a:t>5</a:t>
            </a:fld>
            <a:endParaRPr kumimoji="1" lang="ja-JP" altLang="en-US"/>
          </a:p>
        </p:txBody>
      </p:sp>
    </p:spTree>
    <p:extLst>
      <p:ext uri="{BB962C8B-B14F-4D97-AF65-F5344CB8AC3E}">
        <p14:creationId xmlns:p14="http://schemas.microsoft.com/office/powerpoint/2010/main" val="1128065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4ACEEE-C4F6-4FEC-B7E0-360FFC56597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18DC74A-0038-4379-A975-B322B483AD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0A6E665-9A84-4943-9EB5-DF31B8EAE9B8}"/>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A12D6E44-3421-497D-B458-CFDEED0F76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2F74F3-B66E-479E-8212-1DADA2937C57}"/>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1011110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1D939-AEEC-4273-A991-7D7826E3E5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F69B3AB-E5F1-41C6-8576-667272DAAAA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E480A2-1709-40FF-86B7-6753D893DA0D}"/>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A759292E-A126-4FAB-8CB6-664DE2C484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23E92C0-7271-40A3-842C-319ACB9703D5}"/>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207623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DABCE70-CD0A-4AC2-825C-B2ECE67B983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DEEF02D-32A9-4582-8F7F-9C6135242B0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896D7F-0361-4E18-BC87-5F0815561373}"/>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F0C8178D-E5EF-4F5E-AA98-3C259FCAC1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4BCB1B-C953-487A-9D47-AA01F37874D0}"/>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189828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CB91BB-A6AB-4515-A86A-B1D0835E538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D6E8C6-1991-4D4E-AA3C-18D6CDFE804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F719376-FEF2-40A1-A304-ED57F6B4E689}"/>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3999DD6A-19A5-4E0E-A688-9E7A1795A5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27A6ED-7DB3-459E-BD52-C6D532244AF1}"/>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203640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49D949-9739-43F8-82F0-C9C91A40351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9D48A3-DF6A-4CBA-A7B0-C7B9E90299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CF59536-EED4-4957-8FAE-8444615B2860}"/>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3FEF3EAA-48E0-4927-8703-401F3287A3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6FF3D1-19CC-4000-8D60-03692D2D1004}"/>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17483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9B98D3-3EE8-4062-AF35-97D37B00811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680309-E9BC-4C6A-80FE-B16B4E3085B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BC3097F-FD5C-4E3E-9D36-8F7BC3F86C5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DF89CA-CC90-40E4-93D5-910F7EBC09C5}"/>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E26CE44A-DAF3-4C63-B26F-1958B3A8DC1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B5C9EE-F262-4284-97A1-5817F8561455}"/>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72223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EB475D-292E-45A6-8A56-FC464D3C23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138151-85EF-4E42-B3F3-D6BDBC0C6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7B9225F-790E-493E-9FD0-117431F12A4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2FD829-A599-4A9B-BBB7-556EDB7AB9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1BC024E-B084-4A74-8B9D-D7E9DBE0E9A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008C1EB-62FD-40A2-901F-291216422EF2}"/>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8" name="フッター プレースホルダー 7">
            <a:extLst>
              <a:ext uri="{FF2B5EF4-FFF2-40B4-BE49-F238E27FC236}">
                <a16:creationId xmlns:a16="http://schemas.microsoft.com/office/drawing/2014/main" id="{D5C67354-40F1-4BC1-BFF8-F37B8BCC5CA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743254B-B061-4BA7-A9CF-F389806A510B}"/>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292707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9E87CF-B754-44ED-9627-F044F810637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FB37812-8ABB-4756-8C45-E3858CF1D50A}"/>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4" name="フッター プレースホルダー 3">
            <a:extLst>
              <a:ext uri="{FF2B5EF4-FFF2-40B4-BE49-F238E27FC236}">
                <a16:creationId xmlns:a16="http://schemas.microsoft.com/office/drawing/2014/main" id="{790F5E9B-084C-4FEB-8178-389E4E96E04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FE377CF-D48B-4477-BC88-CD040AE4F52C}"/>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344608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177FA8B-7F12-4DC8-9A05-5598D0B8066E}"/>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3" name="フッター プレースホルダー 2">
            <a:extLst>
              <a:ext uri="{FF2B5EF4-FFF2-40B4-BE49-F238E27FC236}">
                <a16:creationId xmlns:a16="http://schemas.microsoft.com/office/drawing/2014/main" id="{80C83641-4FB5-4031-9315-F3BEC0A2D99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2F5F5B5-4DB4-41B0-982D-7159195A3F37}"/>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215852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978268-2C5E-478F-AC79-A1FAF35FE72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24B582-B48B-4E09-A779-811BC8917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DB469DC-87AD-44DF-A6DE-18082747C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B2E23FF-1519-4DD3-9984-EEAAC61E313F}"/>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581942F8-4EE4-4E6E-AAC3-1967EA1F03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893FF2-B7A2-42A9-8ACC-33ABB992DB14}"/>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54185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6F2CE-B8C0-4DCA-A9B8-70A0939132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2669E26-E188-4469-8D6F-FD141A4A64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217946C-AEB1-499C-9C6D-293851133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CF02B0-DE8C-4A6B-A9EB-8938783887B2}"/>
              </a:ext>
            </a:extLst>
          </p:cNvPr>
          <p:cNvSpPr>
            <a:spLocks noGrp="1"/>
          </p:cNvSpPr>
          <p:nvPr>
            <p:ph type="dt" sz="half" idx="10"/>
          </p:nvPr>
        </p:nvSpPr>
        <p:spPr/>
        <p:txBody>
          <a:bodyPr/>
          <a:lstStyle/>
          <a:p>
            <a:fld id="{EA15736C-741A-4698-AB2D-D66929ACB938}"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39B0CAF3-F228-4E61-B1B5-B678F76A4D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D3A735-2302-4F23-B024-0BD0213A4338}"/>
              </a:ext>
            </a:extLst>
          </p:cNvPr>
          <p:cNvSpPr>
            <a:spLocks noGrp="1"/>
          </p:cNvSpPr>
          <p:nvPr>
            <p:ph type="sldNum" sz="quarter" idx="12"/>
          </p:nvPr>
        </p:nvSpPr>
        <p:spPr/>
        <p:txBody>
          <a:body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2063142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86659A7-C7B8-4E25-B7F8-E8C588DEFC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CB0134-006B-4ABB-A9DF-1F4E0EA3A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83A98D-18BC-43B9-A4F7-30C19AF1C9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5736C-741A-4698-AB2D-D66929ACB938}"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9778DDB6-7418-4660-AEB0-435DEE95BE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1F386DF-8CC0-4F90-9DA4-017CF4969F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BF4CD-4690-40BD-882A-9DC4C4070D59}" type="slidenum">
              <a:rPr kumimoji="1" lang="ja-JP" altLang="en-US" smtClean="0"/>
              <a:t>‹#›</a:t>
            </a:fld>
            <a:endParaRPr kumimoji="1" lang="ja-JP" altLang="en-US"/>
          </a:p>
        </p:txBody>
      </p:sp>
    </p:spTree>
    <p:extLst>
      <p:ext uri="{BB962C8B-B14F-4D97-AF65-F5344CB8AC3E}">
        <p14:creationId xmlns:p14="http://schemas.microsoft.com/office/powerpoint/2010/main" val="178880251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ローチャート: せん孔テープ 3">
            <a:extLst>
              <a:ext uri="{FF2B5EF4-FFF2-40B4-BE49-F238E27FC236}">
                <a16:creationId xmlns:a16="http://schemas.microsoft.com/office/drawing/2014/main" id="{0EF44CB5-D283-45AB-A643-959A91396E6A}"/>
              </a:ext>
            </a:extLst>
          </p:cNvPr>
          <p:cNvSpPr/>
          <p:nvPr/>
        </p:nvSpPr>
        <p:spPr>
          <a:xfrm>
            <a:off x="520995" y="1079927"/>
            <a:ext cx="10737112" cy="3728411"/>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a:ln w="0"/>
                <a:solidFill>
                  <a:schemeClr val="tx1"/>
                </a:solidFill>
                <a:effectLst>
                  <a:outerShdw blurRad="38100" dist="19050" dir="2700000" algn="tl" rotWithShape="0">
                    <a:schemeClr val="dk1">
                      <a:alpha val="40000"/>
                    </a:schemeClr>
                  </a:outerShdw>
                </a:effectLst>
              </a:rPr>
              <a:t>令和７年度　教育と福祉の連携事業</a:t>
            </a:r>
            <a:br>
              <a:rPr kumimoji="1" lang="en-US" altLang="ja-JP" sz="4800" dirty="0">
                <a:ln w="0"/>
                <a:solidFill>
                  <a:schemeClr val="tx1"/>
                </a:solidFill>
                <a:effectLst>
                  <a:outerShdw blurRad="38100" dist="19050" dir="2700000" algn="tl" rotWithShape="0">
                    <a:schemeClr val="dk1">
                      <a:alpha val="40000"/>
                    </a:schemeClr>
                  </a:outerShdw>
                </a:effectLst>
              </a:rPr>
            </a:br>
            <a:r>
              <a:rPr kumimoji="1" lang="en-US" altLang="ja-JP" sz="4800" dirty="0">
                <a:ln w="0"/>
                <a:solidFill>
                  <a:schemeClr val="tx1"/>
                </a:solidFill>
                <a:effectLst>
                  <a:outerShdw blurRad="38100" dist="19050" dir="2700000" algn="tl" rotWithShape="0">
                    <a:schemeClr val="dk1">
                      <a:alpha val="40000"/>
                    </a:schemeClr>
                  </a:outerShdw>
                </a:effectLst>
              </a:rPr>
              <a:t>SST</a:t>
            </a:r>
            <a:r>
              <a:rPr kumimoji="1" lang="ja-JP" altLang="en-US" sz="4800" dirty="0">
                <a:ln w="0"/>
                <a:solidFill>
                  <a:schemeClr val="tx1"/>
                </a:solidFill>
                <a:effectLst>
                  <a:outerShdw blurRad="38100" dist="19050" dir="2700000" algn="tl" rotWithShape="0">
                    <a:schemeClr val="dk1">
                      <a:alpha val="40000"/>
                    </a:schemeClr>
                  </a:outerShdw>
                </a:effectLst>
              </a:rPr>
              <a:t>コンサルテーションについて</a:t>
            </a:r>
          </a:p>
        </p:txBody>
      </p:sp>
      <p:sp>
        <p:nvSpPr>
          <p:cNvPr id="3" name="タイトル 1">
            <a:extLst>
              <a:ext uri="{FF2B5EF4-FFF2-40B4-BE49-F238E27FC236}">
                <a16:creationId xmlns:a16="http://schemas.microsoft.com/office/drawing/2014/main" id="{05AFE0C1-A6DA-4E66-BEDA-7A109D796189}"/>
              </a:ext>
            </a:extLst>
          </p:cNvPr>
          <p:cNvSpPr>
            <a:spLocks noGrp="1"/>
          </p:cNvSpPr>
          <p:nvPr>
            <p:ph type="title"/>
          </p:nvPr>
        </p:nvSpPr>
        <p:spPr>
          <a:xfrm>
            <a:off x="862250" y="5121957"/>
            <a:ext cx="10395857" cy="1540327"/>
          </a:xfrm>
        </p:spPr>
        <p:txBody>
          <a:bodyPr>
            <a:normAutofit/>
          </a:bodyPr>
          <a:lstStyle/>
          <a:p>
            <a:pPr algn="r"/>
            <a:r>
              <a:rPr kumimoji="1" lang="ja-JP" altLang="en-US" sz="2800" b="1" dirty="0"/>
              <a:t>大阪府立砂川厚生福祉センター</a:t>
            </a:r>
          </a:p>
        </p:txBody>
      </p:sp>
    </p:spTree>
    <p:extLst>
      <p:ext uri="{BB962C8B-B14F-4D97-AF65-F5344CB8AC3E}">
        <p14:creationId xmlns:p14="http://schemas.microsoft.com/office/powerpoint/2010/main" val="2085365820"/>
      </p:ext>
    </p:extLst>
  </p:cSld>
  <p:clrMapOvr>
    <a:masterClrMapping/>
  </p:clrMapOvr>
  <mc:AlternateContent xmlns:mc="http://schemas.openxmlformats.org/markup-compatibility/2006" xmlns:p14="http://schemas.microsoft.com/office/powerpoint/2010/main">
    <mc:Choice Requires="p14">
      <p:transition spd="slow" p14:dur="2000" advTm="52751"/>
    </mc:Choice>
    <mc:Fallback xmlns="">
      <p:transition spd="slow" advTm="5275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1D4DF-2743-49EA-A9D5-424D2BBFC6A4}"/>
              </a:ext>
            </a:extLst>
          </p:cNvPr>
          <p:cNvSpPr>
            <a:spLocks noGrp="1"/>
          </p:cNvSpPr>
          <p:nvPr>
            <p:ph type="title"/>
          </p:nvPr>
        </p:nvSpPr>
        <p:spPr>
          <a:xfrm>
            <a:off x="898071" y="277587"/>
            <a:ext cx="10395857" cy="555171"/>
          </a:xfrm>
        </p:spPr>
        <p:txBody>
          <a:bodyPr>
            <a:normAutofit/>
          </a:bodyPr>
          <a:lstStyle/>
          <a:p>
            <a:r>
              <a:rPr kumimoji="1" lang="ja-JP" altLang="en-US" sz="2400" dirty="0"/>
              <a:t>令和</a:t>
            </a:r>
            <a:r>
              <a:rPr kumimoji="1" lang="en-US" altLang="ja-JP" sz="2400" dirty="0"/>
              <a:t>7</a:t>
            </a:r>
            <a:r>
              <a:rPr kumimoji="1" lang="ja-JP" altLang="en-US" sz="2400" dirty="0"/>
              <a:t>年度　教育と福祉の連携事業　</a:t>
            </a:r>
            <a:r>
              <a:rPr kumimoji="1" lang="en-US" altLang="ja-JP" sz="2400" dirty="0"/>
              <a:t>SST</a:t>
            </a:r>
            <a:r>
              <a:rPr kumimoji="1" lang="ja-JP" altLang="en-US" sz="2400" dirty="0"/>
              <a:t>コンサルテーションについて</a:t>
            </a:r>
          </a:p>
        </p:txBody>
      </p:sp>
      <p:sp>
        <p:nvSpPr>
          <p:cNvPr id="3" name="コンテンツ プレースホルダー 2">
            <a:extLst>
              <a:ext uri="{FF2B5EF4-FFF2-40B4-BE49-F238E27FC236}">
                <a16:creationId xmlns:a16="http://schemas.microsoft.com/office/drawing/2014/main" id="{438430B3-7ED7-41BF-9992-AC6A5199A89C}"/>
              </a:ext>
            </a:extLst>
          </p:cNvPr>
          <p:cNvSpPr>
            <a:spLocks noGrp="1"/>
          </p:cNvSpPr>
          <p:nvPr>
            <p:ph idx="1"/>
          </p:nvPr>
        </p:nvSpPr>
        <p:spPr>
          <a:xfrm>
            <a:off x="838200" y="1273630"/>
            <a:ext cx="10515600" cy="5478234"/>
          </a:xfrm>
        </p:spPr>
        <p:txBody>
          <a:bodyPr>
            <a:normAutofit/>
          </a:bodyPr>
          <a:lstStyle/>
          <a:p>
            <a:pPr marL="0" indent="0">
              <a:buNone/>
            </a:pPr>
            <a:endParaRPr lang="ja-JP" altLang="en-US" sz="1200" dirty="0"/>
          </a:p>
          <a:p>
            <a:pPr marL="0" indent="0">
              <a:buNone/>
            </a:pPr>
            <a:endParaRPr lang="en-US" altLang="ja-JP" sz="1200" dirty="0"/>
          </a:p>
          <a:p>
            <a:pPr marL="0" indent="0">
              <a:buNone/>
            </a:pPr>
            <a:endParaRPr kumimoji="1" lang="en-US" altLang="ja-JP" sz="1200" dirty="0"/>
          </a:p>
        </p:txBody>
      </p:sp>
      <p:sp>
        <p:nvSpPr>
          <p:cNvPr id="4" name="正方形/長方形 3">
            <a:extLst>
              <a:ext uri="{FF2B5EF4-FFF2-40B4-BE49-F238E27FC236}">
                <a16:creationId xmlns:a16="http://schemas.microsoft.com/office/drawing/2014/main" id="{78ED9AD7-0B82-4212-9F34-98733256E462}"/>
              </a:ext>
            </a:extLst>
          </p:cNvPr>
          <p:cNvSpPr/>
          <p:nvPr/>
        </p:nvSpPr>
        <p:spPr>
          <a:xfrm>
            <a:off x="308344" y="729205"/>
            <a:ext cx="11619678" cy="5916524"/>
          </a:xfrm>
          <a:prstGeom prst="rect">
            <a:avLst/>
          </a:prstGeom>
          <a:solidFill>
            <a:srgbClr val="FFE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目的</a:t>
            </a:r>
            <a:r>
              <a:rPr kumimoji="1" lang="en-US" altLang="ja-JP"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教育機関（支援教育課、府立支援学校）と福祉が連携して事業を行うことで、対人関係スキルの獲得を通じて、問題行動（窃盗、粗暴、性加害）を回避するという予防的支援への理解が深まる。これにより、各児童の特性を考慮した実践的な支援手法の共有と普及が促進される。</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児童が将来、社会の中で安定した生活を送るためには、早期から自己対処能力を高め、良好な人間関係を築くスキルを身につけることが重要で、これにより、地域生活を円滑に維持・継続し、問題行動を回避して</a:t>
            </a:r>
            <a:r>
              <a:rPr kumimoji="1" lang="en-US" altLang="ja-JP"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QOL</a:t>
            </a:r>
            <a:r>
              <a:rPr kumimoji="1" lang="ja-JP" altLang="en-US" sz="2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（生活の質）の向上を図ることが目的である。</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9667976"/>
      </p:ext>
    </p:extLst>
  </p:cSld>
  <p:clrMapOvr>
    <a:masterClrMapping/>
  </p:clrMapOvr>
  <mc:AlternateContent xmlns:mc="http://schemas.openxmlformats.org/markup-compatibility/2006" xmlns:p14="http://schemas.microsoft.com/office/powerpoint/2010/main">
    <mc:Choice Requires="p14">
      <p:transition spd="slow" p14:dur="2000" advTm="59235"/>
    </mc:Choice>
    <mc:Fallback xmlns="">
      <p:transition spd="slow" advTm="5923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1D4DF-2743-49EA-A9D5-424D2BBFC6A4}"/>
              </a:ext>
            </a:extLst>
          </p:cNvPr>
          <p:cNvSpPr>
            <a:spLocks noGrp="1"/>
          </p:cNvSpPr>
          <p:nvPr>
            <p:ph type="title"/>
          </p:nvPr>
        </p:nvSpPr>
        <p:spPr>
          <a:xfrm>
            <a:off x="898071" y="277587"/>
            <a:ext cx="10395857" cy="555171"/>
          </a:xfrm>
        </p:spPr>
        <p:txBody>
          <a:bodyPr>
            <a:normAutofit/>
          </a:bodyPr>
          <a:lstStyle/>
          <a:p>
            <a:r>
              <a:rPr kumimoji="1" lang="ja-JP" altLang="en-US" sz="2400" dirty="0"/>
              <a:t>令和</a:t>
            </a:r>
            <a:r>
              <a:rPr kumimoji="1" lang="en-US" altLang="ja-JP" sz="2400" dirty="0"/>
              <a:t>7</a:t>
            </a:r>
            <a:r>
              <a:rPr kumimoji="1" lang="ja-JP" altLang="en-US" sz="2400" dirty="0"/>
              <a:t>年度　教育と福祉の連携事業　</a:t>
            </a:r>
            <a:r>
              <a:rPr kumimoji="1" lang="en-US" altLang="ja-JP" sz="2400" dirty="0"/>
              <a:t>SST</a:t>
            </a:r>
            <a:r>
              <a:rPr kumimoji="1" lang="ja-JP" altLang="en-US" sz="2400" dirty="0"/>
              <a:t>コンサルテーションについて</a:t>
            </a:r>
          </a:p>
        </p:txBody>
      </p:sp>
      <p:sp>
        <p:nvSpPr>
          <p:cNvPr id="3" name="コンテンツ プレースホルダー 2">
            <a:extLst>
              <a:ext uri="{FF2B5EF4-FFF2-40B4-BE49-F238E27FC236}">
                <a16:creationId xmlns:a16="http://schemas.microsoft.com/office/drawing/2014/main" id="{438430B3-7ED7-41BF-9992-AC6A5199A89C}"/>
              </a:ext>
            </a:extLst>
          </p:cNvPr>
          <p:cNvSpPr>
            <a:spLocks noGrp="1"/>
          </p:cNvSpPr>
          <p:nvPr>
            <p:ph idx="1"/>
          </p:nvPr>
        </p:nvSpPr>
        <p:spPr>
          <a:xfrm>
            <a:off x="838200" y="1273630"/>
            <a:ext cx="10515600" cy="5478234"/>
          </a:xfrm>
        </p:spPr>
        <p:txBody>
          <a:bodyPr>
            <a:normAutofit/>
          </a:bodyPr>
          <a:lstStyle/>
          <a:p>
            <a:pPr marL="0" indent="0">
              <a:buNone/>
            </a:pPr>
            <a:endParaRPr lang="ja-JP" altLang="en-US" sz="1200" dirty="0"/>
          </a:p>
          <a:p>
            <a:pPr marL="0" indent="0">
              <a:buNone/>
            </a:pPr>
            <a:endParaRPr lang="en-US" altLang="ja-JP" sz="1200" dirty="0"/>
          </a:p>
          <a:p>
            <a:pPr marL="0" indent="0">
              <a:buNone/>
            </a:pPr>
            <a:endParaRPr kumimoji="1" lang="en-US" altLang="ja-JP" sz="1200" dirty="0"/>
          </a:p>
        </p:txBody>
      </p:sp>
      <p:sp>
        <p:nvSpPr>
          <p:cNvPr id="4" name="正方形/長方形 3">
            <a:extLst>
              <a:ext uri="{FF2B5EF4-FFF2-40B4-BE49-F238E27FC236}">
                <a16:creationId xmlns:a16="http://schemas.microsoft.com/office/drawing/2014/main" id="{78ED9AD7-0B82-4212-9F34-98733256E462}"/>
              </a:ext>
            </a:extLst>
          </p:cNvPr>
          <p:cNvSpPr/>
          <p:nvPr/>
        </p:nvSpPr>
        <p:spPr>
          <a:xfrm>
            <a:off x="287079" y="947057"/>
            <a:ext cx="11640943" cy="5698672"/>
          </a:xfrm>
          <a:prstGeom prst="rect">
            <a:avLst/>
          </a:prstGeom>
          <a:solidFill>
            <a:srgbClr val="FFE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事業内容</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詳細は別紙</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府立支援学校（２校）に訪問し、</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SST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に対してのコンサルテーションを実施　　</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SV</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：梅花女子大学　心理こども学部　心理学科　　瀧本　優子　教授　・　大阪府立砂川厚生福祉センターつばさ職員</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コンサル校募集および選定</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募集期間：</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月</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日（木）</a:t>
            </a:r>
            <a:r>
              <a:rPr lang="ja-JP" altLang="en-US" sz="2000" dirty="0">
                <a:solidFill>
                  <a:prstClr val="black"/>
                </a:solidFill>
                <a:latin typeface="游ゴシック" panose="020F0502020204030204"/>
                <a:ea typeface="游ゴシック" panose="020B0400000000000000" pitchFamily="50" charset="-128"/>
              </a:rPr>
              <a:t>まで</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コンサル校については、砂川厚生福祉センター、地域生活支援課、支援教育課の協議により２校を選定する。ただし、本事業では、大阪府内８圏域の支援学校にてコンサルテーションの実施を進めることを目的としており、出来るだけ異なる圏域の学校を選定する。令和７年度以降については、未実施の圏域を優先的に選定する。</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支援対象</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高等部１年生の生徒で１０人程度のグループ単位に、ロールプレイ手法を取り入れた支援が継続して実施できる学校が対象。</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尚、事業終了後の次年度に、継続</a:t>
            </a:r>
            <a:r>
              <a:rPr lang="ja-JP" altLang="en-US" sz="2000" dirty="0">
                <a:solidFill>
                  <a:prstClr val="black"/>
                </a:solidFill>
                <a:latin typeface="游ゴシック" panose="020F0502020204030204"/>
                <a:ea typeface="游ゴシック" panose="020B0400000000000000" pitchFamily="50" charset="-128"/>
              </a:rPr>
              <a:t>的に</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学校全体の取り組みとして生徒に　　　　　　　　　　　</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SST</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を実施。将来の職場実習や卒業後の生活において、学習した対人関係　　　　　　　　　　　　スキルを活用できるように取り組む。</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83096752"/>
      </p:ext>
    </p:extLst>
  </p:cSld>
  <p:clrMapOvr>
    <a:masterClrMapping/>
  </p:clrMapOvr>
  <mc:AlternateContent xmlns:mc="http://schemas.openxmlformats.org/markup-compatibility/2006" xmlns:p14="http://schemas.microsoft.com/office/powerpoint/2010/main">
    <mc:Choice Requires="p14">
      <p:transition spd="slow" p14:dur="2000" advTm="112913"/>
    </mc:Choice>
    <mc:Fallback xmlns="">
      <p:transition spd="slow" advTm="11291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D1DB424D-6E3C-478F-B1CD-7A1477A3F01A}"/>
              </a:ext>
            </a:extLst>
          </p:cNvPr>
          <p:cNvSpPr/>
          <p:nvPr/>
        </p:nvSpPr>
        <p:spPr>
          <a:xfrm>
            <a:off x="507663" y="2363060"/>
            <a:ext cx="1299665" cy="49310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050" kern="100" dirty="0">
                <a:solidFill>
                  <a:srgbClr val="000000"/>
                </a:solidFill>
                <a:effectLst/>
                <a:ea typeface="HG丸ｺﾞｼｯｸM-PRO" panose="020F0600000000000000" pitchFamily="50" charset="-128"/>
                <a:cs typeface="Times New Roman" panose="02020603050405020304" pitchFamily="18" charset="0"/>
              </a:rPr>
              <a:t>【</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６月</a:t>
            </a:r>
            <a:r>
              <a:rPr lang="en-US" altLang="ja-JP" sz="1200" kern="100" dirty="0">
                <a:solidFill>
                  <a:srgbClr val="000000"/>
                </a:solidFill>
                <a:effectLst/>
                <a:ea typeface="HG丸ｺﾞｼｯｸM-PRO" panose="020F0600000000000000" pitchFamily="50" charset="-128"/>
                <a:cs typeface="Times New Roman" panose="02020603050405020304" pitchFamily="18" charset="0"/>
              </a:rPr>
              <a:t>】</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２時間</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事業説明</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3" name="V 字形矢印 33">
            <a:extLst>
              <a:ext uri="{FF2B5EF4-FFF2-40B4-BE49-F238E27FC236}">
                <a16:creationId xmlns:a16="http://schemas.microsoft.com/office/drawing/2014/main" id="{119B5600-02B8-4A30-B3B0-0AE78D095A57}"/>
              </a:ext>
            </a:extLst>
          </p:cNvPr>
          <p:cNvSpPr/>
          <p:nvPr/>
        </p:nvSpPr>
        <p:spPr>
          <a:xfrm rot="5400000">
            <a:off x="1006284" y="2825709"/>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44" name="正方形/長方形 43">
            <a:extLst>
              <a:ext uri="{FF2B5EF4-FFF2-40B4-BE49-F238E27FC236}">
                <a16:creationId xmlns:a16="http://schemas.microsoft.com/office/drawing/2014/main" id="{88ECCE7C-4C6A-41BE-BD71-03D27D3F2DD5}"/>
              </a:ext>
            </a:extLst>
          </p:cNvPr>
          <p:cNvSpPr/>
          <p:nvPr/>
        </p:nvSpPr>
        <p:spPr>
          <a:xfrm>
            <a:off x="528603" y="3236276"/>
            <a:ext cx="1310024" cy="227523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８月</a:t>
            </a:r>
            <a:r>
              <a:rPr lang="en-US" altLang="ja-JP" sz="1200" kern="100" dirty="0">
                <a:solidFill>
                  <a:srgbClr val="000000"/>
                </a:solidFill>
                <a:ea typeface="HG丸ｺﾞｼｯｸM-PRO" panose="020F0600000000000000" pitchFamily="50" charset="-128"/>
                <a:cs typeface="Times New Roman" panose="02020603050405020304" pitchFamily="18" charset="0"/>
              </a:rPr>
              <a:t>】8</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en-US" altLang="ja-JP" sz="1200" kern="100" dirty="0">
                <a:solidFill>
                  <a:srgbClr val="000000"/>
                </a:solidFill>
                <a:ea typeface="HG丸ｺﾞｼｯｸM-PRO" panose="020F0600000000000000" pitchFamily="50" charset="-128"/>
                <a:cs typeface="Times New Roman" panose="02020603050405020304" pitchFamily="18" charset="0"/>
              </a:rPr>
              <a:t>SST</a:t>
            </a:r>
            <a:r>
              <a:rPr lang="ja-JP" altLang="en-US" sz="1200" kern="100" dirty="0">
                <a:solidFill>
                  <a:srgbClr val="000000"/>
                </a:solidFill>
                <a:ea typeface="HG丸ｺﾞｼｯｸM-PRO" panose="020F0600000000000000" pitchFamily="50" charset="-128"/>
                <a:cs typeface="Times New Roman" panose="02020603050405020304" pitchFamily="18" charset="0"/>
              </a:rPr>
              <a:t>研修会</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5" name="正方形/長方形 44">
            <a:extLst>
              <a:ext uri="{FF2B5EF4-FFF2-40B4-BE49-F238E27FC236}">
                <a16:creationId xmlns:a16="http://schemas.microsoft.com/office/drawing/2014/main" id="{D84F8393-59A7-4A3E-BC7D-7BE14AC44EEB}"/>
              </a:ext>
            </a:extLst>
          </p:cNvPr>
          <p:cNvSpPr/>
          <p:nvPr/>
        </p:nvSpPr>
        <p:spPr>
          <a:xfrm>
            <a:off x="496726" y="5916283"/>
            <a:ext cx="1310024" cy="54323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05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８月下旬</a:t>
            </a:r>
            <a:r>
              <a:rPr lang="en-US" altLang="ja-JP" sz="1200" kern="100" dirty="0">
                <a:solidFill>
                  <a:srgbClr val="000000"/>
                </a:solidFill>
                <a:ea typeface="HG丸ｺﾞｼｯｸM-PRO" panose="020F0600000000000000" pitchFamily="50" charset="-128"/>
                <a:cs typeface="Times New Roman" panose="02020603050405020304" pitchFamily="18" charset="0"/>
              </a:rPr>
              <a:t>】</a:t>
            </a:r>
          </a:p>
          <a:p>
            <a:pPr algn="ctr"/>
            <a:r>
              <a:rPr lang="en-US" altLang="ja-JP" sz="1200" kern="100" dirty="0">
                <a:solidFill>
                  <a:srgbClr val="000000"/>
                </a:solidFill>
                <a:effectLst/>
                <a:ea typeface="HG丸ｺﾞｼｯｸM-PRO" panose="020F0600000000000000" pitchFamily="50" charset="-128"/>
                <a:cs typeface="Times New Roman" panose="02020603050405020304" pitchFamily="18" charset="0"/>
              </a:rPr>
              <a:t>1</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回目のコンサルに向けて</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7" name="V 字形矢印 33">
            <a:extLst>
              <a:ext uri="{FF2B5EF4-FFF2-40B4-BE49-F238E27FC236}">
                <a16:creationId xmlns:a16="http://schemas.microsoft.com/office/drawing/2014/main" id="{9DE2CFC5-6051-4A7F-99D6-CCB7605A324A}"/>
              </a:ext>
            </a:extLst>
          </p:cNvPr>
          <p:cNvSpPr/>
          <p:nvPr/>
        </p:nvSpPr>
        <p:spPr>
          <a:xfrm rot="5400000">
            <a:off x="1006284" y="6393350"/>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48" name="V 字形矢印 33">
            <a:extLst>
              <a:ext uri="{FF2B5EF4-FFF2-40B4-BE49-F238E27FC236}">
                <a16:creationId xmlns:a16="http://schemas.microsoft.com/office/drawing/2014/main" id="{5E5B090A-E03C-4BBF-98E7-5C873241C88B}"/>
              </a:ext>
            </a:extLst>
          </p:cNvPr>
          <p:cNvSpPr/>
          <p:nvPr/>
        </p:nvSpPr>
        <p:spPr>
          <a:xfrm rot="5400000">
            <a:off x="990348" y="5460325"/>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51" name="正方形/長方形 50">
            <a:extLst>
              <a:ext uri="{FF2B5EF4-FFF2-40B4-BE49-F238E27FC236}">
                <a16:creationId xmlns:a16="http://schemas.microsoft.com/office/drawing/2014/main" id="{8B3CC6A6-5432-4D03-8A36-1168B7157CDA}"/>
              </a:ext>
            </a:extLst>
          </p:cNvPr>
          <p:cNvSpPr/>
          <p:nvPr/>
        </p:nvSpPr>
        <p:spPr>
          <a:xfrm>
            <a:off x="2048246" y="2186406"/>
            <a:ext cx="9631089" cy="840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・事務局にて、コンサル選定校へ訪問。</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・教頭、リーディングスタッフ（</a:t>
            </a: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LS</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）、担当教員と打合せ。（事業内容、スケジュール説明、つばさ版</a:t>
            </a: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SST</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プログラムの説明）</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・コンサル校での実施内容を検討。学校内での課題についても共有。</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p:txBody>
      </p:sp>
      <p:sp>
        <p:nvSpPr>
          <p:cNvPr id="53" name="正方形/長方形 52">
            <a:extLst>
              <a:ext uri="{FF2B5EF4-FFF2-40B4-BE49-F238E27FC236}">
                <a16:creationId xmlns:a16="http://schemas.microsoft.com/office/drawing/2014/main" id="{D61F307D-4E2C-4293-9768-9264CF1D402A}"/>
              </a:ext>
            </a:extLst>
          </p:cNvPr>
          <p:cNvSpPr/>
          <p:nvPr/>
        </p:nvSpPr>
        <p:spPr>
          <a:xfrm>
            <a:off x="2048245" y="1320567"/>
            <a:ext cx="9631089" cy="79138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・コンサル校については、５月下旬、砂川厚生福祉センター、地域生活支援課、支援教育課の協議により２校を選定する。</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ただし、本事業では、大阪府内８圏域の支援学校にてコンサルテーションの実施を進めることを目的としており、出来るだけ異なる圏域の学校を選定する。令和７年度以降については、未実施の圏域を優先的に選定する。</a:t>
            </a:r>
          </a:p>
        </p:txBody>
      </p:sp>
      <p:sp>
        <p:nvSpPr>
          <p:cNvPr id="57" name="正方形/長方形 56">
            <a:extLst>
              <a:ext uri="{FF2B5EF4-FFF2-40B4-BE49-F238E27FC236}">
                <a16:creationId xmlns:a16="http://schemas.microsoft.com/office/drawing/2014/main" id="{38545917-79C5-4810-BE01-9BA9892CAE3A}"/>
              </a:ext>
            </a:extLst>
          </p:cNvPr>
          <p:cNvSpPr/>
          <p:nvPr/>
        </p:nvSpPr>
        <p:spPr>
          <a:xfrm>
            <a:off x="2064184" y="412571"/>
            <a:ext cx="9631089" cy="84054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月の校長会にて、事業内容の説明</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つばさでの取組内容を説明し、コンサル校（２校）募集開始。</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8" name="タイトル 1">
            <a:extLst>
              <a:ext uri="{FF2B5EF4-FFF2-40B4-BE49-F238E27FC236}">
                <a16:creationId xmlns:a16="http://schemas.microsoft.com/office/drawing/2014/main" id="{5D96A211-A3F5-40A6-B386-5A4BAB8D3BCB}"/>
              </a:ext>
            </a:extLst>
          </p:cNvPr>
          <p:cNvSpPr>
            <a:spLocks noGrp="1"/>
          </p:cNvSpPr>
          <p:nvPr>
            <p:ph type="title"/>
          </p:nvPr>
        </p:nvSpPr>
        <p:spPr>
          <a:xfrm>
            <a:off x="496726" y="37996"/>
            <a:ext cx="10515600" cy="367979"/>
          </a:xfrm>
        </p:spPr>
        <p:txBody>
          <a:bodyPr>
            <a:normAutofit/>
          </a:bodyPr>
          <a:lstStyle/>
          <a:p>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別紙</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事業内容</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年間スケジュール（４月～８月）</a:t>
            </a:r>
            <a:endParaRPr kumimoji="1" lang="ja-JP" altLang="en-US" dirty="0"/>
          </a:p>
        </p:txBody>
      </p:sp>
      <p:sp>
        <p:nvSpPr>
          <p:cNvPr id="21" name="正方形/長方形 20">
            <a:extLst>
              <a:ext uri="{FF2B5EF4-FFF2-40B4-BE49-F238E27FC236}">
                <a16:creationId xmlns:a16="http://schemas.microsoft.com/office/drawing/2014/main" id="{9AAAEFBC-EE40-45D2-9293-64177B3C2F64}"/>
              </a:ext>
            </a:extLst>
          </p:cNvPr>
          <p:cNvSpPr/>
          <p:nvPr/>
        </p:nvSpPr>
        <p:spPr>
          <a:xfrm>
            <a:off x="512662" y="581987"/>
            <a:ext cx="1310024" cy="49310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４月</a:t>
            </a:r>
            <a:r>
              <a:rPr lang="en-US" altLang="ja-JP" sz="1200" kern="100" dirty="0">
                <a:solidFill>
                  <a:srgbClr val="000000"/>
                </a:solidFill>
                <a:ea typeface="HG丸ｺﾞｼｯｸM-PRO" panose="020F0600000000000000" pitchFamily="50" charset="-128"/>
                <a:cs typeface="Times New Roman" panose="02020603050405020304" pitchFamily="18" charset="0"/>
              </a:rPr>
              <a:t>】</a:t>
            </a: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コンサル校募集</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72BDE453-2087-4E4D-875F-9E8D81F8C9CF}"/>
              </a:ext>
            </a:extLst>
          </p:cNvPr>
          <p:cNvSpPr/>
          <p:nvPr/>
        </p:nvSpPr>
        <p:spPr>
          <a:xfrm>
            <a:off x="512662" y="1456259"/>
            <a:ext cx="1310024" cy="49310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５月</a:t>
            </a:r>
            <a:r>
              <a:rPr lang="en-US" altLang="ja-JP" sz="1200" kern="100" dirty="0">
                <a:solidFill>
                  <a:srgbClr val="000000"/>
                </a:solidFill>
                <a:ea typeface="HG丸ｺﾞｼｯｸM-PRO" panose="020F0600000000000000" pitchFamily="50" charset="-128"/>
                <a:cs typeface="Times New Roman" panose="02020603050405020304" pitchFamily="18" charset="0"/>
              </a:rPr>
              <a:t>】</a:t>
            </a:r>
          </a:p>
          <a:p>
            <a:pPr algn="ctr"/>
            <a:r>
              <a:rPr lang="ja-JP" altLang="en-US" sz="1200" kern="100" dirty="0">
                <a:solidFill>
                  <a:srgbClr val="000000"/>
                </a:solidFill>
                <a:ea typeface="HG丸ｺﾞｼｯｸM-PRO" panose="020F0600000000000000" pitchFamily="50" charset="-128"/>
                <a:cs typeface="Times New Roman" panose="02020603050405020304" pitchFamily="18" charset="0"/>
              </a:rPr>
              <a:t>コンサル校選定</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3" name="V 字形矢印 33">
            <a:extLst>
              <a:ext uri="{FF2B5EF4-FFF2-40B4-BE49-F238E27FC236}">
                <a16:creationId xmlns:a16="http://schemas.microsoft.com/office/drawing/2014/main" id="{C24C9685-B4B7-49C4-A5DE-FFD4102AF511}"/>
              </a:ext>
            </a:extLst>
          </p:cNvPr>
          <p:cNvSpPr/>
          <p:nvPr/>
        </p:nvSpPr>
        <p:spPr>
          <a:xfrm rot="5400000">
            <a:off x="1006284" y="1918521"/>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24" name="V 字形矢印 33">
            <a:extLst>
              <a:ext uri="{FF2B5EF4-FFF2-40B4-BE49-F238E27FC236}">
                <a16:creationId xmlns:a16="http://schemas.microsoft.com/office/drawing/2014/main" id="{3732C47E-FBF8-43AE-80C7-58B76054A9E5}"/>
              </a:ext>
            </a:extLst>
          </p:cNvPr>
          <p:cNvSpPr/>
          <p:nvPr/>
        </p:nvSpPr>
        <p:spPr>
          <a:xfrm rot="5400000">
            <a:off x="1006284" y="1015320"/>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25" name="正方形/長方形 24">
            <a:extLst>
              <a:ext uri="{FF2B5EF4-FFF2-40B4-BE49-F238E27FC236}">
                <a16:creationId xmlns:a16="http://schemas.microsoft.com/office/drawing/2014/main" id="{D9F2311C-6FDD-4C4A-BAB8-BA11C03D5442}"/>
              </a:ext>
            </a:extLst>
          </p:cNvPr>
          <p:cNvSpPr/>
          <p:nvPr/>
        </p:nvSpPr>
        <p:spPr>
          <a:xfrm>
            <a:off x="2032308" y="5803831"/>
            <a:ext cx="9631089" cy="81827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月から開始のコンサルテーションの</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具体的な調整（日程・対象者・時間割・実施方法等）</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2" name="正方形/長方形 51">
            <a:extLst>
              <a:ext uri="{FF2B5EF4-FFF2-40B4-BE49-F238E27FC236}">
                <a16:creationId xmlns:a16="http://schemas.microsoft.com/office/drawing/2014/main" id="{627628B2-5D51-428E-80E2-05E4E39F854D}"/>
              </a:ext>
            </a:extLst>
          </p:cNvPr>
          <p:cNvSpPr/>
          <p:nvPr/>
        </p:nvSpPr>
        <p:spPr>
          <a:xfrm>
            <a:off x="2032308" y="3070465"/>
            <a:ext cx="9631089" cy="255669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ja-JP"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ついての合同研修会の実施</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基礎講義と生徒向け集団セッションのロールプレイを学ぶ研修」 （講師：瀧本教授・つばさ職員）</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日　程：</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８</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７</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日（木）</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9:30</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17:30</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場　所：</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支援学</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校（</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名程度でグループワークができる広さの教室等）</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対象者：今年度選定校</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校の教員（各校最大</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名）＋前年度</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校の教員（各校最大</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名）合計最大</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名程度</a:t>
            </a:r>
            <a:endParaRPr lang="en-US" altLang="ja-JP"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algn="just">
              <a:lnSpc>
                <a:spcPct val="90000"/>
              </a:lnSpc>
              <a:spcBef>
                <a:spcPts val="1000"/>
              </a:spcBef>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　　　　＝校内普及チームの育成と、２学期からの生徒向け</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手法の勉強会を目的とする</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内　容：</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の基本的なことから、支援学校の授業等で実際に生徒向けに実施できるように、手順に沿ってロールプレイ等から学ぶ</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　　　　（生徒向け</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セッションの進め方、ロールプレイの実践、学校時間割りへの組み込みの検討、コンサルの入り方等）</a:t>
            </a:r>
          </a:p>
        </p:txBody>
      </p:sp>
    </p:spTree>
    <p:custDataLst>
      <p:tags r:id="rId1"/>
    </p:custDataLst>
    <p:extLst>
      <p:ext uri="{BB962C8B-B14F-4D97-AF65-F5344CB8AC3E}">
        <p14:creationId xmlns:p14="http://schemas.microsoft.com/office/powerpoint/2010/main" val="4257764411"/>
      </p:ext>
    </p:extLst>
  </p:cSld>
  <p:clrMapOvr>
    <a:masterClrMapping/>
  </p:clrMapOvr>
  <mc:AlternateContent xmlns:mc="http://schemas.openxmlformats.org/markup-compatibility/2006" xmlns:p14="http://schemas.microsoft.com/office/powerpoint/2010/main">
    <mc:Choice Requires="p14">
      <p:transition spd="slow" p14:dur="2000" advTm="14894"/>
    </mc:Choice>
    <mc:Fallback xmlns="">
      <p:transition spd="slow" advTm="1489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8ECCE7C-4C6A-41BE-BD71-03D27D3F2DD5}"/>
              </a:ext>
            </a:extLst>
          </p:cNvPr>
          <p:cNvSpPr/>
          <p:nvPr/>
        </p:nvSpPr>
        <p:spPr>
          <a:xfrm>
            <a:off x="494374" y="4308561"/>
            <a:ext cx="1310024" cy="49310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１月</a:t>
            </a:r>
            <a:r>
              <a:rPr lang="en-US" altLang="ja-JP" sz="1200" kern="100" dirty="0">
                <a:solidFill>
                  <a:srgbClr val="000000"/>
                </a:solidFill>
                <a:ea typeface="HG丸ｺﾞｼｯｸM-PRO" panose="020F0600000000000000" pitchFamily="50" charset="-128"/>
                <a:cs typeface="Times New Roman" panose="02020603050405020304" pitchFamily="18" charset="0"/>
              </a:rPr>
              <a:t>】3</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コンサル</a:t>
            </a:r>
            <a:r>
              <a:rPr lang="en-US" altLang="ja-JP" sz="1200" kern="100" dirty="0">
                <a:solidFill>
                  <a:srgbClr val="000000"/>
                </a:solidFill>
                <a:effectLst/>
                <a:ea typeface="HG丸ｺﾞｼｯｸM-PRO" panose="020F0600000000000000" pitchFamily="50" charset="-128"/>
                <a:cs typeface="Times New Roman" panose="02020603050405020304" pitchFamily="18" charset="0"/>
              </a:rPr>
              <a:t>3</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回目</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5" name="正方形/長方形 44">
            <a:extLst>
              <a:ext uri="{FF2B5EF4-FFF2-40B4-BE49-F238E27FC236}">
                <a16:creationId xmlns:a16="http://schemas.microsoft.com/office/drawing/2014/main" id="{D84F8393-59A7-4A3E-BC7D-7BE14AC44EEB}"/>
              </a:ext>
            </a:extLst>
          </p:cNvPr>
          <p:cNvSpPr/>
          <p:nvPr/>
        </p:nvSpPr>
        <p:spPr>
          <a:xfrm>
            <a:off x="494374" y="5193728"/>
            <a:ext cx="1310024" cy="4931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２月</a:t>
            </a:r>
            <a:r>
              <a:rPr lang="en-US" altLang="ja-JP" sz="1200" kern="100" dirty="0">
                <a:solidFill>
                  <a:srgbClr val="000000"/>
                </a:solidFill>
                <a:ea typeface="HG丸ｺﾞｼｯｸM-PRO" panose="020F0600000000000000" pitchFamily="50" charset="-128"/>
                <a:cs typeface="Times New Roman" panose="02020603050405020304" pitchFamily="18" charset="0"/>
              </a:rPr>
              <a:t>】2</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各学校で実施</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6" name="正方形/長方形 45">
            <a:extLst>
              <a:ext uri="{FF2B5EF4-FFF2-40B4-BE49-F238E27FC236}">
                <a16:creationId xmlns:a16="http://schemas.microsoft.com/office/drawing/2014/main" id="{40AB724B-3974-4AE0-9E92-7E9C950ED4DD}"/>
              </a:ext>
            </a:extLst>
          </p:cNvPr>
          <p:cNvSpPr/>
          <p:nvPr/>
        </p:nvSpPr>
        <p:spPr>
          <a:xfrm>
            <a:off x="494374" y="6113797"/>
            <a:ext cx="1310024" cy="4931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２月</a:t>
            </a:r>
            <a:r>
              <a:rPr lang="en-US" altLang="ja-JP" sz="1200" kern="100" dirty="0">
                <a:solidFill>
                  <a:srgbClr val="000000"/>
                </a:solidFill>
                <a:ea typeface="HG丸ｺﾞｼｯｸM-PRO" panose="020F0600000000000000" pitchFamily="50" charset="-128"/>
                <a:cs typeface="Times New Roman" panose="02020603050405020304" pitchFamily="18" charset="0"/>
              </a:rPr>
              <a:t>】3</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a typeface="HG丸ｺﾞｼｯｸM-PRO" panose="020F0600000000000000" pitchFamily="50" charset="-128"/>
                <a:cs typeface="Times New Roman" panose="02020603050405020304" pitchFamily="18" charset="0"/>
              </a:rPr>
              <a:t>年間報告会</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47" name="V 字形矢印 33">
            <a:extLst>
              <a:ext uri="{FF2B5EF4-FFF2-40B4-BE49-F238E27FC236}">
                <a16:creationId xmlns:a16="http://schemas.microsoft.com/office/drawing/2014/main" id="{9DE2CFC5-6051-4A7F-99D6-CCB7605A324A}"/>
              </a:ext>
            </a:extLst>
          </p:cNvPr>
          <p:cNvSpPr/>
          <p:nvPr/>
        </p:nvSpPr>
        <p:spPr>
          <a:xfrm rot="5400000">
            <a:off x="987996" y="5650326"/>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48" name="V 字形矢印 33">
            <a:extLst>
              <a:ext uri="{FF2B5EF4-FFF2-40B4-BE49-F238E27FC236}">
                <a16:creationId xmlns:a16="http://schemas.microsoft.com/office/drawing/2014/main" id="{5E5B090A-E03C-4BBF-98E7-5C873241C88B}"/>
              </a:ext>
            </a:extLst>
          </p:cNvPr>
          <p:cNvSpPr/>
          <p:nvPr/>
        </p:nvSpPr>
        <p:spPr>
          <a:xfrm rot="5400000">
            <a:off x="987996" y="4748518"/>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52" name="正方形/長方形 51">
            <a:extLst>
              <a:ext uri="{FF2B5EF4-FFF2-40B4-BE49-F238E27FC236}">
                <a16:creationId xmlns:a16="http://schemas.microsoft.com/office/drawing/2014/main" id="{627628B2-5D51-428E-80E2-05E4E39F854D}"/>
              </a:ext>
            </a:extLst>
          </p:cNvPr>
          <p:cNvSpPr/>
          <p:nvPr/>
        </p:nvSpPr>
        <p:spPr>
          <a:xfrm>
            <a:off x="1961484" y="5940073"/>
            <a:ext cx="9631089" cy="84054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・実施した</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校による報告会。</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年間の実施状況・生徒の様子について報告。</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・瀧本教授より、</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SST</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手法の継続した取組の重要性や地域での般化について助言と講義</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1" name="正方形/長方形 20">
            <a:extLst>
              <a:ext uri="{FF2B5EF4-FFF2-40B4-BE49-F238E27FC236}">
                <a16:creationId xmlns:a16="http://schemas.microsoft.com/office/drawing/2014/main" id="{D4D54A3E-2EC0-418F-A2E8-C032BD3BDDC5}"/>
              </a:ext>
            </a:extLst>
          </p:cNvPr>
          <p:cNvSpPr/>
          <p:nvPr/>
        </p:nvSpPr>
        <p:spPr>
          <a:xfrm>
            <a:off x="523481" y="2523640"/>
            <a:ext cx="1310024" cy="49310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【11</a:t>
            </a:r>
            <a:r>
              <a:rPr lang="ja-JP" altLang="en-US" sz="1200" kern="100" dirty="0">
                <a:solidFill>
                  <a:srgbClr val="000000"/>
                </a:solidFill>
                <a:ea typeface="HG丸ｺﾞｼｯｸM-PRO" panose="020F0600000000000000" pitchFamily="50" charset="-128"/>
                <a:cs typeface="Times New Roman" panose="02020603050405020304" pitchFamily="18" charset="0"/>
              </a:rPr>
              <a:t>月</a:t>
            </a:r>
            <a:r>
              <a:rPr lang="en-US" altLang="ja-JP" sz="1200" kern="100" dirty="0">
                <a:solidFill>
                  <a:srgbClr val="000000"/>
                </a:solidFill>
                <a:ea typeface="HG丸ｺﾞｼｯｸM-PRO" panose="020F0600000000000000" pitchFamily="50" charset="-128"/>
                <a:cs typeface="Times New Roman" panose="02020603050405020304" pitchFamily="18" charset="0"/>
              </a:rPr>
              <a:t>】3</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a typeface="HG丸ｺﾞｼｯｸM-PRO" panose="020F0600000000000000" pitchFamily="50" charset="-128"/>
                <a:cs typeface="Times New Roman" panose="02020603050405020304" pitchFamily="18" charset="0"/>
              </a:rPr>
              <a:t>コンサル</a:t>
            </a:r>
            <a:r>
              <a:rPr lang="en-US" altLang="ja-JP" sz="1200" kern="100" dirty="0">
                <a:solidFill>
                  <a:srgbClr val="000000"/>
                </a:solidFill>
                <a:ea typeface="HG丸ｺﾞｼｯｸM-PRO" panose="020F0600000000000000" pitchFamily="50" charset="-128"/>
                <a:cs typeface="Times New Roman" panose="02020603050405020304" pitchFamily="18" charset="0"/>
              </a:rPr>
              <a:t>2</a:t>
            </a:r>
            <a:r>
              <a:rPr lang="ja-JP" altLang="en-US" sz="1200" kern="100" dirty="0">
                <a:solidFill>
                  <a:srgbClr val="000000"/>
                </a:solidFill>
                <a:ea typeface="HG丸ｺﾞｼｯｸM-PRO" panose="020F0600000000000000" pitchFamily="50" charset="-128"/>
                <a:cs typeface="Times New Roman" panose="02020603050405020304" pitchFamily="18" charset="0"/>
              </a:rPr>
              <a:t>回目</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2" name="V 字形矢印 33">
            <a:extLst>
              <a:ext uri="{FF2B5EF4-FFF2-40B4-BE49-F238E27FC236}">
                <a16:creationId xmlns:a16="http://schemas.microsoft.com/office/drawing/2014/main" id="{4FC9EAC4-1ECA-4B8A-82B5-58AFAA6697CB}"/>
              </a:ext>
            </a:extLst>
          </p:cNvPr>
          <p:cNvSpPr/>
          <p:nvPr/>
        </p:nvSpPr>
        <p:spPr>
          <a:xfrm rot="5400000">
            <a:off x="979266" y="3849906"/>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A4A76EBE-3FE7-4A7C-B29E-1897BF0631E4}"/>
              </a:ext>
            </a:extLst>
          </p:cNvPr>
          <p:cNvSpPr/>
          <p:nvPr/>
        </p:nvSpPr>
        <p:spPr>
          <a:xfrm>
            <a:off x="535619" y="3396503"/>
            <a:ext cx="1299665" cy="49310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ffectLst/>
                <a:ea typeface="HG丸ｺﾞｼｯｸM-PRO" panose="020F0600000000000000" pitchFamily="50" charset="-128"/>
                <a:cs typeface="Times New Roman" panose="02020603050405020304" pitchFamily="18" charset="0"/>
              </a:rPr>
              <a:t>【12</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月</a:t>
            </a:r>
            <a:r>
              <a:rPr lang="en-US" altLang="ja-JP" sz="1200" kern="100" dirty="0">
                <a:solidFill>
                  <a:srgbClr val="000000"/>
                </a:solidFill>
                <a:effectLst/>
                <a:ea typeface="HG丸ｺﾞｼｯｸM-PRO" panose="020F0600000000000000" pitchFamily="50" charset="-128"/>
                <a:cs typeface="Times New Roman" panose="02020603050405020304" pitchFamily="18" charset="0"/>
              </a:rPr>
              <a:t>】2</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a typeface="HG丸ｺﾞｼｯｸM-PRO" panose="020F0600000000000000" pitchFamily="50" charset="-128"/>
                <a:cs typeface="Times New Roman" panose="02020603050405020304" pitchFamily="18" charset="0"/>
              </a:rPr>
              <a:t>各学校で実施</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8B30B370-569F-4A6D-BC4E-EC497FDCBB2F}"/>
              </a:ext>
            </a:extLst>
          </p:cNvPr>
          <p:cNvSpPr/>
          <p:nvPr/>
        </p:nvSpPr>
        <p:spPr>
          <a:xfrm>
            <a:off x="530439" y="1615751"/>
            <a:ext cx="1310024" cy="4931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【10</a:t>
            </a:r>
            <a:r>
              <a:rPr lang="ja-JP" altLang="en-US" sz="1200" kern="100" dirty="0">
                <a:solidFill>
                  <a:srgbClr val="000000"/>
                </a:solidFill>
                <a:ea typeface="HG丸ｺﾞｼｯｸM-PRO" panose="020F0600000000000000" pitchFamily="50" charset="-128"/>
                <a:cs typeface="Times New Roman" panose="02020603050405020304" pitchFamily="18" charset="0"/>
              </a:rPr>
              <a:t>月</a:t>
            </a:r>
            <a:r>
              <a:rPr lang="en-US" altLang="ja-JP" sz="1200" kern="100" dirty="0">
                <a:solidFill>
                  <a:srgbClr val="000000"/>
                </a:solidFill>
                <a:ea typeface="HG丸ｺﾞｼｯｸM-PRO" panose="020F0600000000000000" pitchFamily="50" charset="-128"/>
                <a:cs typeface="Times New Roman" panose="02020603050405020304" pitchFamily="18" charset="0"/>
              </a:rPr>
              <a:t>】2</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各学校で実施</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5" name="V 字形矢印 33">
            <a:extLst>
              <a:ext uri="{FF2B5EF4-FFF2-40B4-BE49-F238E27FC236}">
                <a16:creationId xmlns:a16="http://schemas.microsoft.com/office/drawing/2014/main" id="{DF678397-BB43-43FF-AD27-1A2AEC449519}"/>
              </a:ext>
            </a:extLst>
          </p:cNvPr>
          <p:cNvSpPr/>
          <p:nvPr/>
        </p:nvSpPr>
        <p:spPr>
          <a:xfrm rot="5400000">
            <a:off x="976920" y="2074626"/>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39DCE59D-6114-45D5-951D-DC11343D1068}"/>
              </a:ext>
            </a:extLst>
          </p:cNvPr>
          <p:cNvSpPr/>
          <p:nvPr/>
        </p:nvSpPr>
        <p:spPr>
          <a:xfrm>
            <a:off x="1961484" y="1425479"/>
            <a:ext cx="9631089" cy="84054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・各学校で１回目コンサルで実施したテーマに沿って、校内でセッションを実施し学校生活の中への般化を進める。</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（セッションで困ったことがあれば砂川</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C</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がサポート）</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・生徒に対して実施している宿題への対応</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4B28BB97-46B3-45DC-A137-A2D9953CF5B4}"/>
              </a:ext>
            </a:extLst>
          </p:cNvPr>
          <p:cNvSpPr/>
          <p:nvPr/>
        </p:nvSpPr>
        <p:spPr>
          <a:xfrm>
            <a:off x="1952234" y="2323803"/>
            <a:ext cx="9631089" cy="84054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・瀧本教授とつばさ職員が学校を訪問。</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a:lnSpc>
                <a:spcPct val="90000"/>
              </a:lnSpc>
              <a:spcBef>
                <a:spcPts val="1000"/>
              </a:spcBef>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・教員による生徒向けセッションを見学し、課題抽出を行い、</a:t>
            </a: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SV</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瀧本教授より助言。</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p:txBody>
      </p:sp>
      <p:sp>
        <p:nvSpPr>
          <p:cNvPr id="18" name="正方形/長方形 17">
            <a:extLst>
              <a:ext uri="{FF2B5EF4-FFF2-40B4-BE49-F238E27FC236}">
                <a16:creationId xmlns:a16="http://schemas.microsoft.com/office/drawing/2014/main" id="{923C96E4-A00B-4BE9-AE19-5A21B0CAB91C}"/>
              </a:ext>
            </a:extLst>
          </p:cNvPr>
          <p:cNvSpPr/>
          <p:nvPr/>
        </p:nvSpPr>
        <p:spPr>
          <a:xfrm>
            <a:off x="1952235" y="3222780"/>
            <a:ext cx="9631089" cy="84054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・各学校で２回目コンサルで実施したテーマに沿って、校内でセッションを実施し学校生活の中への般化を進める。</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（セッションで困ったことがあれば砂川</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C</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がサポート）</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・生徒に対して実施している宿題への対応</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4B7959AF-EC00-491E-A011-7EE08C45FB0B}"/>
              </a:ext>
            </a:extLst>
          </p:cNvPr>
          <p:cNvSpPr/>
          <p:nvPr/>
        </p:nvSpPr>
        <p:spPr>
          <a:xfrm>
            <a:off x="1952236" y="4123629"/>
            <a:ext cx="9631089" cy="84054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・瀧本教授とつばさ職員が学校を訪問。</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a:lnSpc>
                <a:spcPct val="90000"/>
              </a:lnSpc>
              <a:spcBef>
                <a:spcPts val="1000"/>
              </a:spcBef>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・教員による生徒向けセッションを見学し、課題抽出を行い、</a:t>
            </a: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SV</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瀧本教授より助言。</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p:txBody>
      </p:sp>
      <p:sp>
        <p:nvSpPr>
          <p:cNvPr id="20" name="正方形/長方形 19">
            <a:extLst>
              <a:ext uri="{FF2B5EF4-FFF2-40B4-BE49-F238E27FC236}">
                <a16:creationId xmlns:a16="http://schemas.microsoft.com/office/drawing/2014/main" id="{3DBDDCF6-8831-49E3-99EA-F80E9F85CE41}"/>
              </a:ext>
            </a:extLst>
          </p:cNvPr>
          <p:cNvSpPr/>
          <p:nvPr/>
        </p:nvSpPr>
        <p:spPr>
          <a:xfrm>
            <a:off x="1952237" y="5020004"/>
            <a:ext cx="9631089" cy="84054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・各学校で</a:t>
            </a: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コンサルで実施したテーマ中から、児童の合わせたセッションを実施し学校生活の中への般化を進める。</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（セッションで困ったことがあれば砂川</a:t>
            </a:r>
            <a:r>
              <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C</a:t>
            </a: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がサポート）</a:t>
            </a:r>
          </a:p>
          <a:p>
            <a:pPr marL="22860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・生徒に対して実施している宿題への対応</a:t>
            </a:r>
            <a:endParaRPr kumimoji="1" lang="en-US" altLang="ja-JP" sz="12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6" name="タイトル 1">
            <a:extLst>
              <a:ext uri="{FF2B5EF4-FFF2-40B4-BE49-F238E27FC236}">
                <a16:creationId xmlns:a16="http://schemas.microsoft.com/office/drawing/2014/main" id="{D8414022-1666-441E-8227-F4EEB09D8BCB}"/>
              </a:ext>
            </a:extLst>
          </p:cNvPr>
          <p:cNvSpPr txBox="1">
            <a:spLocks/>
          </p:cNvSpPr>
          <p:nvPr/>
        </p:nvSpPr>
        <p:spPr>
          <a:xfrm>
            <a:off x="517372" y="117915"/>
            <a:ext cx="10515600" cy="3679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別紙</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事業内容</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年間スケジュール（９月～２月）</a:t>
            </a:r>
            <a:endParaRPr lang="ja-JP" altLang="en-US" dirty="0"/>
          </a:p>
        </p:txBody>
      </p:sp>
      <p:sp>
        <p:nvSpPr>
          <p:cNvPr id="27" name="正方形/長方形 26">
            <a:extLst>
              <a:ext uri="{FF2B5EF4-FFF2-40B4-BE49-F238E27FC236}">
                <a16:creationId xmlns:a16="http://schemas.microsoft.com/office/drawing/2014/main" id="{7FD51DD2-875C-458F-B9CF-37C98AE56D39}"/>
              </a:ext>
            </a:extLst>
          </p:cNvPr>
          <p:cNvSpPr/>
          <p:nvPr/>
        </p:nvSpPr>
        <p:spPr>
          <a:xfrm>
            <a:off x="551447" y="751526"/>
            <a:ext cx="1310024" cy="4931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altLang="ja-JP" sz="1200" kern="100" dirty="0">
                <a:solidFill>
                  <a:srgbClr val="000000"/>
                </a:solidFill>
                <a:ea typeface="HG丸ｺﾞｼｯｸM-PRO" panose="020F0600000000000000" pitchFamily="50" charset="-128"/>
                <a:cs typeface="Times New Roman" panose="02020603050405020304" pitchFamily="18" charset="0"/>
              </a:rPr>
              <a:t>【</a:t>
            </a:r>
            <a:r>
              <a:rPr lang="ja-JP" altLang="en-US" sz="1200" kern="100" dirty="0">
                <a:solidFill>
                  <a:srgbClr val="000000"/>
                </a:solidFill>
                <a:ea typeface="HG丸ｺﾞｼｯｸM-PRO" panose="020F0600000000000000" pitchFamily="50" charset="-128"/>
                <a:cs typeface="Times New Roman" panose="02020603050405020304" pitchFamily="18" charset="0"/>
              </a:rPr>
              <a:t>９月</a:t>
            </a:r>
            <a:r>
              <a:rPr lang="en-US" altLang="ja-JP" sz="1200" kern="100" dirty="0">
                <a:solidFill>
                  <a:srgbClr val="000000"/>
                </a:solidFill>
                <a:ea typeface="HG丸ｺﾞｼｯｸM-PRO" panose="020F0600000000000000" pitchFamily="50" charset="-128"/>
                <a:cs typeface="Times New Roman" panose="02020603050405020304" pitchFamily="18" charset="0"/>
              </a:rPr>
              <a:t>】4</a:t>
            </a:r>
            <a:r>
              <a:rPr lang="ja-JP" altLang="en-US" sz="1200" kern="100" dirty="0">
                <a:solidFill>
                  <a:srgbClr val="000000"/>
                </a:solidFill>
                <a:ea typeface="HG丸ｺﾞｼｯｸM-PRO" panose="020F0600000000000000" pitchFamily="50" charset="-128"/>
                <a:cs typeface="Times New Roman" panose="02020603050405020304" pitchFamily="18" charset="0"/>
              </a:rPr>
              <a:t>時間</a:t>
            </a:r>
            <a:endParaRPr lang="en-US" altLang="ja-JP" sz="1200" kern="100" dirty="0">
              <a:solidFill>
                <a:srgbClr val="000000"/>
              </a:solidFill>
              <a:ea typeface="HG丸ｺﾞｼｯｸM-PRO" panose="020F0600000000000000" pitchFamily="50" charset="-128"/>
              <a:cs typeface="Times New Roman" panose="02020603050405020304" pitchFamily="18" charset="0"/>
            </a:endParaRPr>
          </a:p>
          <a:p>
            <a:pPr algn="ctr"/>
            <a:r>
              <a:rPr lang="ja-JP" altLang="en-US" sz="1200" kern="100" dirty="0">
                <a:solidFill>
                  <a:srgbClr val="000000"/>
                </a:solidFill>
                <a:effectLst/>
                <a:ea typeface="HG丸ｺﾞｼｯｸM-PRO" panose="020F0600000000000000" pitchFamily="50" charset="-128"/>
                <a:cs typeface="Times New Roman" panose="02020603050405020304" pitchFamily="18" charset="0"/>
              </a:rPr>
              <a:t>コンサル</a:t>
            </a:r>
            <a:r>
              <a:rPr lang="en-US" altLang="ja-JP" sz="1200" kern="100" dirty="0">
                <a:solidFill>
                  <a:srgbClr val="000000"/>
                </a:solidFill>
                <a:effectLst/>
                <a:ea typeface="HG丸ｺﾞｼｯｸM-PRO" panose="020F0600000000000000" pitchFamily="50" charset="-128"/>
                <a:cs typeface="Times New Roman" panose="02020603050405020304" pitchFamily="18" charset="0"/>
              </a:rPr>
              <a:t>1</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回目</a:t>
            </a:r>
            <a:endParaRPr lang="en-US" altLang="ja-JP" sz="1200" kern="100" dirty="0">
              <a:solidFill>
                <a:srgbClr val="000000"/>
              </a:solidFill>
              <a:effectLst/>
              <a:ea typeface="HG丸ｺﾞｼｯｸM-PRO" panose="020F0600000000000000" pitchFamily="50" charset="-128"/>
              <a:cs typeface="Times New Roman" panose="02020603050405020304" pitchFamily="18" charset="0"/>
            </a:endParaRPr>
          </a:p>
        </p:txBody>
      </p:sp>
      <p:sp>
        <p:nvSpPr>
          <p:cNvPr id="28" name="正方形/長方形 27">
            <a:extLst>
              <a:ext uri="{FF2B5EF4-FFF2-40B4-BE49-F238E27FC236}">
                <a16:creationId xmlns:a16="http://schemas.microsoft.com/office/drawing/2014/main" id="{FE57BCFB-F68E-4D00-B3CC-CA3ED7E0E029}"/>
              </a:ext>
            </a:extLst>
          </p:cNvPr>
          <p:cNvSpPr/>
          <p:nvPr/>
        </p:nvSpPr>
        <p:spPr>
          <a:xfrm>
            <a:off x="1952234" y="544883"/>
            <a:ext cx="9631089" cy="84054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・瀧本教授とつばさ職員が学校を訪問。</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a:lnSpc>
                <a:spcPct val="90000"/>
              </a:lnSpc>
              <a:spcBef>
                <a:spcPts val="1000"/>
              </a:spcBef>
              <a:defRPr/>
            </a:pP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・教員による生徒向けセッションを見学し、課題抽出を行い、</a:t>
            </a: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SV</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瀧本教授より助言。</a:t>
            </a: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p>
            <a:pPr marL="22860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・全教員を対象に、</a:t>
            </a:r>
            <a:r>
              <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SST</a:t>
            </a: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の基礎と学校内への般化についての講演。</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29" name="V 字形矢印 33">
            <a:extLst>
              <a:ext uri="{FF2B5EF4-FFF2-40B4-BE49-F238E27FC236}">
                <a16:creationId xmlns:a16="http://schemas.microsoft.com/office/drawing/2014/main" id="{8E559CEC-1557-4AF9-B402-D6D384F4FA52}"/>
              </a:ext>
            </a:extLst>
          </p:cNvPr>
          <p:cNvSpPr/>
          <p:nvPr/>
        </p:nvSpPr>
        <p:spPr>
          <a:xfrm rot="5400000">
            <a:off x="976919" y="1170542"/>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
        <p:nvSpPr>
          <p:cNvPr id="30" name="V 字形矢印 33">
            <a:extLst>
              <a:ext uri="{FF2B5EF4-FFF2-40B4-BE49-F238E27FC236}">
                <a16:creationId xmlns:a16="http://schemas.microsoft.com/office/drawing/2014/main" id="{C9BA9E0D-0C0E-4DBE-AC65-ABCBDADC3BBA}"/>
              </a:ext>
            </a:extLst>
          </p:cNvPr>
          <p:cNvSpPr/>
          <p:nvPr/>
        </p:nvSpPr>
        <p:spPr>
          <a:xfrm rot="5400000">
            <a:off x="979266" y="2972233"/>
            <a:ext cx="322779" cy="498354"/>
          </a:xfrm>
          <a:prstGeom prst="notched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ja-JP" sz="600" kern="100" dirty="0">
              <a:effectLst/>
              <a:ea typeface="游明朝" panose="02020400000000000000" pitchFamily="18" charset="-128"/>
              <a:cs typeface="Times New Roman" panose="02020603050405020304" pitchFamily="18" charset="0"/>
            </a:endParaRPr>
          </a:p>
        </p:txBody>
      </p:sp>
    </p:spTree>
    <p:custDataLst>
      <p:tags r:id="rId1"/>
    </p:custDataLst>
    <p:extLst>
      <p:ext uri="{BB962C8B-B14F-4D97-AF65-F5344CB8AC3E}">
        <p14:creationId xmlns:p14="http://schemas.microsoft.com/office/powerpoint/2010/main" val="3223384435"/>
      </p:ext>
    </p:extLst>
  </p:cSld>
  <p:clrMapOvr>
    <a:masterClrMapping/>
  </p:clrMapOvr>
  <mc:AlternateContent xmlns:mc="http://schemas.openxmlformats.org/markup-compatibility/2006" xmlns:p14="http://schemas.microsoft.com/office/powerpoint/2010/main">
    <mc:Choice Requires="p14">
      <p:transition spd="slow" p14:dur="2000" advTm="15132"/>
    </mc:Choice>
    <mc:Fallback xmlns="">
      <p:transition spd="slow" advTm="15132"/>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1|1.6|1.9|2.2"/>
</p:tagLst>
</file>

<file path=ppt/tags/tag2.xml><?xml version="1.0" encoding="utf-8"?>
<p:tagLst xmlns:a="http://schemas.openxmlformats.org/drawingml/2006/main" xmlns:r="http://schemas.openxmlformats.org/officeDocument/2006/relationships" xmlns:p="http://schemas.openxmlformats.org/presentationml/2006/main">
  <p:tag name="TIMING" val="|1.4|5.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1253</TotalTime>
  <Words>1220</Words>
  <Application>Microsoft Office PowerPoint</Application>
  <PresentationFormat>ワイド画面</PresentationFormat>
  <Paragraphs>83</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HG丸ｺﾞｼｯｸM-PRO</vt:lpstr>
      <vt:lpstr>游ゴシック</vt:lpstr>
      <vt:lpstr>游ゴシック Light</vt:lpstr>
      <vt:lpstr>游明朝</vt:lpstr>
      <vt:lpstr>Arial</vt:lpstr>
      <vt:lpstr>Office テーマ</vt:lpstr>
      <vt:lpstr>大阪府立砂川厚生福祉センター</vt:lpstr>
      <vt:lpstr>令和7年度　教育と福祉の連携事業　SSTコンサルテーションについて</vt:lpstr>
      <vt:lpstr>令和7年度　教育と福祉の連携事業　SSTコンサルテーションについて</vt:lpstr>
      <vt:lpstr>　別紙【事業内容】年間スケジュール（４月～８月）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【教育と福祉の連携事業　SSTコンサルテーションの流れ】</dc:title>
  <dc:creator>椎　孝文</dc:creator>
  <cp:lastModifiedBy>長谷川　あゆみ</cp:lastModifiedBy>
  <cp:revision>135</cp:revision>
  <dcterms:created xsi:type="dcterms:W3CDTF">2025-03-11T05:34:54Z</dcterms:created>
  <dcterms:modified xsi:type="dcterms:W3CDTF">2025-06-03T00:40:55Z</dcterms:modified>
</cp:coreProperties>
</file>