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2" r:id="rId2"/>
  </p:sldMasterIdLst>
  <p:notesMasterIdLst>
    <p:notesMasterId r:id="rId8"/>
  </p:notesMasterIdLst>
  <p:sldIdLst>
    <p:sldId id="279" r:id="rId3"/>
    <p:sldId id="281" r:id="rId4"/>
    <p:sldId id="293" r:id="rId5"/>
    <p:sldId id="294" r:id="rId6"/>
    <p:sldId id="292" r:id="rId7"/>
  </p:sldIdLst>
  <p:sldSz cx="12192000" cy="6858000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2237CB-83FC-ADC3-D6DC-680B3C344AC0}" v="26" dt="2025-03-26T03:32:44.383"/>
    <p1510:client id="{4B2D64F0-DAF1-27DB-6E58-91BC7551EF9C}" v="26" dt="2025-03-26T05:15:24.444"/>
    <p1510:client id="{5A3EA112-CCD6-11B9-495C-8725FC782202}" v="146" dt="2025-03-27T02:25:41.846"/>
    <p1510:client id="{89F72C2D-744C-6118-55AE-71289C6CAEE8}" v="21" dt="2025-03-27T02:36:29.652"/>
    <p1510:client id="{BCDD845C-0473-F1B1-8BBB-D771CDD4CEA7}" v="206" dt="2025-03-27T02:20:16.438"/>
    <p1510:client id="{CE35193E-BF8B-9319-CCDF-6CA73A8A755C}" v="118" dt="2025-03-27T02:10:30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467" autoAdjust="0"/>
  </p:normalViewPr>
  <p:slideViewPr>
    <p:cSldViewPr snapToGrid="0">
      <p:cViewPr varScale="1">
        <p:scale>
          <a:sx n="68" d="100"/>
          <a:sy n="68" d="100"/>
        </p:scale>
        <p:origin x="12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4" y="2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CD8EE32-659C-4506-8CDD-8E25165ACB6E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1222375"/>
            <a:ext cx="5862637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8" y="4705215"/>
            <a:ext cx="5316870" cy="38494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287060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4" y="9287060"/>
            <a:ext cx="2880101" cy="490354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D7BBF884-BE9C-4639-B8D0-AA7BEBD53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22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F884-BE9C-4639-B8D0-AA7BEBD537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53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F884-BE9C-4639-B8D0-AA7BEBD5378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562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F884-BE9C-4639-B8D0-AA7BEBD5378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76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F884-BE9C-4639-B8D0-AA7BEBD5378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431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F884-BE9C-4639-B8D0-AA7BEBD5378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74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A0DED-9F38-4009-BD90-816B228AE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BFD664-B7BC-48F3-81C3-EB7A1569D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D683DD-2A2B-410F-931F-C1B4F9D54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E67921-401B-493A-B4C1-4FB85123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197417-9E73-4E1F-9D2D-802CBBE8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61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5CE34F-FB8F-493B-A3AC-B344C642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C2E4EF-FBF6-4065-A3CE-BDAC6F5AC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339119-C0B7-4953-82C5-79164C18E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E8F0A5-BFD7-404E-A9AF-AA7F69CA1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6A8025-4AD2-43A2-AE1B-949759E0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8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98355C-3C83-446F-9746-46011FCEC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3D21B2-8A46-4BA7-AA5A-9A6F3F59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3F780A-AEEB-41B1-AD35-D29A377A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EE02B-7C88-496A-A3E8-96728ED7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97CA43-1E45-4076-8A2F-D78A2D6F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6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683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064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74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837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779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562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387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21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35BB00-3953-4C8B-98AE-B26308F0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24A4DE-1ACE-46DD-8C69-FE1F9E3B0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3634D-7051-40C6-A443-167196814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B34762-C527-4A78-A967-B54D8535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39C956-F809-41A3-946F-CFBBEF57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474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340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517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88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91E42F-5257-495A-B487-3C999DB8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053015-3E48-4D2F-85FC-9BDA6B75E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B8C4D7-CBF9-4BFD-8B20-20F9B1E6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87A721-135E-46AF-AB89-E499AFFB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BE6971-E3FB-4F14-BA0E-99AA5F04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65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701CB-8D08-4DB9-B6B1-F7753BF8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98BB74-0C23-43FE-8DCC-E600A3B57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D1E866-EEE3-4F3F-862B-A330FA7B3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DC8073-412E-4D40-B556-DEE57535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62F0F-D678-4D29-B002-550935C2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5076DA-B2C7-4E7A-A0F6-918F898A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39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EAD52-2A5E-4994-957F-61FB73C1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8610AA-B57E-4F57-A74A-C536DA2E0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1EAD07-7B51-4826-BA42-EAC047F79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C630B1-898F-4FB4-9C2E-D5127D3B9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437A98-8481-422B-B2C7-8A78C9F7D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9A2B715-410D-4A82-BE31-7D7F9B28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CA1C48-E968-4994-84DE-769D1398A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EB45700-5951-41CE-A43E-D457282E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09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4AEA5C-A7C7-48F9-8D21-9D2FB268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07DFB0-7CFB-4FDC-888D-D309CE9E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FD061C-2D66-4EBF-8D86-7798304FA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0FAC90-FD0C-4F39-B6E5-7C210C33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07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115092-7DD5-4AB8-8ADF-F2EB47E0B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017347-3C2D-4613-A5B3-B87CE4B0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8D1777-5289-4ED9-9880-93772701C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11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234E60-BDBF-43FE-A95E-26AD27F60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DB9F86-ABD4-4608-AD48-6FDEEC936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08635C-E602-4C9A-A4AF-2BA0F5988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0C1943-C68F-43FE-9724-EABF703E8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8DFDA7-9B85-4DB8-AD32-62E992AA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D2A838-C8B1-4AF7-ABB4-8387C0E3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20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7F076-D24E-44CD-B8DB-B8B264ED2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A00956-14EB-440B-A2D4-C4DBB10E3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58F693-A426-4DC3-A416-AF2B66D78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7B1566-060E-4FF4-B27C-F84356F4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47A9C7-7FD4-46AD-B2C0-AF1C1E599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36CBA-15EB-4CA0-A135-E008F62FC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97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F01FB65-F0D4-4E08-8676-9D98AA2BC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4654AD-FA00-4AD8-B5F8-3566445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51549A-D47A-4D27-A56C-AE565827D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50DA4D-8D4F-411D-AAD4-C0A075210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AD371D-1526-4060-905D-586D1AA1C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67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D0E543-784E-4139-95CE-43871508F13C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7829DE-4598-432F-A24A-A913A07F508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52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C9A77-85D6-4599-A368-87BB385CD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420" y="1493520"/>
            <a:ext cx="11117580" cy="2644139"/>
          </a:xfrm>
        </p:spPr>
        <p:txBody>
          <a:bodyPr>
            <a:normAutofit/>
          </a:bodyPr>
          <a:lstStyle/>
          <a:p>
            <a:r>
              <a:rPr kumimoji="1" lang="ja-JP" altLang="en-US" sz="4400" b="1" dirty="0"/>
              <a:t>令和</a:t>
            </a:r>
            <a:r>
              <a:rPr lang="ja-JP" altLang="en-US" sz="4400" b="1" dirty="0"/>
              <a:t>７</a:t>
            </a:r>
            <a:r>
              <a:rPr kumimoji="1" lang="ja-JP" altLang="en-US" sz="4400" b="1" dirty="0"/>
              <a:t>年度　教育と福祉の連携事業</a:t>
            </a:r>
            <a:br>
              <a:rPr kumimoji="1" lang="en-US" altLang="ja-JP" sz="4400" b="1" dirty="0"/>
            </a:br>
            <a:br>
              <a:rPr kumimoji="1" lang="en-US" altLang="ja-JP" sz="4400" b="1" dirty="0"/>
            </a:br>
            <a:r>
              <a:rPr kumimoji="1" lang="ja-JP" altLang="en-US" sz="4400" b="1" dirty="0"/>
              <a:t>（強度行動障がいコンサルテーション）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7514A8-3695-4949-9226-08A33CBDC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49115" y="4912678"/>
            <a:ext cx="7493770" cy="451802"/>
          </a:xfrm>
        </p:spPr>
        <p:txBody>
          <a:bodyPr>
            <a:noAutofit/>
          </a:bodyPr>
          <a:lstStyle/>
          <a:p>
            <a:r>
              <a:rPr kumimoji="1" lang="ja-JP" altLang="en-US" sz="4000" b="1">
                <a:solidFill>
                  <a:schemeClr val="tx1"/>
                </a:solidFill>
              </a:rPr>
              <a:t>大阪府立砂川厚生福祉センター</a:t>
            </a:r>
          </a:p>
        </p:txBody>
      </p:sp>
    </p:spTree>
    <p:extLst>
      <p:ext uri="{BB962C8B-B14F-4D97-AF65-F5344CB8AC3E}">
        <p14:creationId xmlns:p14="http://schemas.microsoft.com/office/powerpoint/2010/main" val="168438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16"/>
    </mc:Choice>
    <mc:Fallback xmlns="">
      <p:transition spd="slow" advTm="5121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BB5B0F-CAA8-4EAE-8D54-194AD7C2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事業目的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A77D70-CB30-4E40-8B13-8A0AC8694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5164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・</a:t>
            </a:r>
            <a:r>
              <a:rPr kumimoji="1" lang="ja-JP" altLang="en-US" sz="3200" dirty="0"/>
              <a:t>教育機関（支援教育課、府立支援学校）と福祉分野との</a:t>
            </a:r>
            <a:endParaRPr kumimoji="1" lang="en-US" altLang="ja-JP" sz="3200" dirty="0"/>
          </a:p>
          <a:p>
            <a:r>
              <a:rPr lang="ja-JP" altLang="en-US" sz="3200" dirty="0"/>
              <a:t>　</a:t>
            </a:r>
            <a:r>
              <a:rPr kumimoji="1" lang="ja-JP" altLang="en-US" sz="3200" dirty="0"/>
              <a:t>連携事業を通じて、教育分野での行動障がい支援に対</a:t>
            </a:r>
            <a:endParaRPr kumimoji="1" lang="en-US" altLang="ja-JP" sz="3200" dirty="0"/>
          </a:p>
          <a:p>
            <a:r>
              <a:rPr lang="ja-JP" altLang="en-US" sz="3200" dirty="0"/>
              <a:t>　</a:t>
            </a:r>
            <a:r>
              <a:rPr kumimoji="1" lang="ja-JP" altLang="en-US" sz="3200" dirty="0"/>
              <a:t>する理解の促進、障がい特性に配慮した支援手法の普</a:t>
            </a:r>
            <a:endParaRPr kumimoji="1" lang="en-US" altLang="ja-JP" sz="3200" dirty="0"/>
          </a:p>
          <a:p>
            <a:r>
              <a:rPr lang="ja-JP" altLang="en-US" sz="3200" dirty="0"/>
              <a:t>　</a:t>
            </a:r>
            <a:r>
              <a:rPr kumimoji="1" lang="ja-JP" altLang="en-US" sz="3200" dirty="0"/>
              <a:t>及を図る。</a:t>
            </a:r>
            <a:endParaRPr kumimoji="1" lang="en-US" altLang="ja-JP" sz="3200" dirty="0"/>
          </a:p>
          <a:p>
            <a:r>
              <a:rPr lang="ja-JP" altLang="en-US" sz="3200" dirty="0"/>
              <a:t>・</a:t>
            </a:r>
            <a:r>
              <a:rPr kumimoji="1" lang="ja-JP" altLang="en-US" sz="3200" dirty="0"/>
              <a:t>対象事例への助言を基に、リーディングスタッフ（</a:t>
            </a:r>
            <a:r>
              <a:rPr kumimoji="1" lang="en-US" altLang="ja-JP" sz="3200" dirty="0"/>
              <a:t>LS)</a:t>
            </a:r>
            <a:r>
              <a:rPr kumimoji="1" lang="ja-JP" altLang="en-US" sz="3200" dirty="0"/>
              <a:t>等を</a:t>
            </a:r>
            <a:endParaRPr kumimoji="1" lang="en-US" altLang="ja-JP" sz="3200" dirty="0"/>
          </a:p>
          <a:p>
            <a:r>
              <a:rPr lang="ja-JP" altLang="en-US" sz="3200" dirty="0"/>
              <a:t>　</a:t>
            </a:r>
            <a:r>
              <a:rPr kumimoji="1" lang="ja-JP" altLang="en-US" sz="3200" dirty="0"/>
              <a:t>中心に学年や学部、校内での支援手法の共有、蓄積を</a:t>
            </a:r>
            <a:endParaRPr kumimoji="1" lang="en-US" altLang="ja-JP" sz="3200" dirty="0"/>
          </a:p>
          <a:p>
            <a:r>
              <a:rPr lang="ja-JP" altLang="en-US" sz="3200" dirty="0"/>
              <a:t>　</a:t>
            </a:r>
            <a:r>
              <a:rPr kumimoji="1" lang="ja-JP" altLang="en-US" sz="3200" dirty="0"/>
              <a:t>図る。</a:t>
            </a:r>
            <a:endParaRPr kumimoji="1" lang="en-US" altLang="ja-JP" sz="3200" dirty="0"/>
          </a:p>
          <a:p>
            <a:endParaRPr kumimoji="1" lang="en-US" altLang="ja-JP" sz="2800" dirty="0"/>
          </a:p>
          <a:p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12312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61"/>
    </mc:Choice>
    <mc:Fallback xmlns="">
      <p:transition spd="slow" advTm="3756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708B0-7FF5-4F27-A9EF-1E7DC9CD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9EBEDB-62C6-4643-AF3C-9C2986257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endParaRPr lang="en-US" altLang="zh-CN" sz="1800" dirty="0">
              <a:solidFill>
                <a:srgbClr val="000000"/>
              </a:solidFill>
              <a:latin typeface="Meiryo UI" panose="020B0604030504040204" pitchFamily="50" charset="-128"/>
              <a:ea typeface="HG丸ｺﾞｼｯｸM-PRO" panose="020F0600000000000000" pitchFamily="50" charset="-128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</a:pPr>
            <a:r>
              <a:rPr lang="zh-CN" altLang="en-US" sz="1800" b="0" i="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zh-CN" altLang="en-US" b="0" i="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ja-JP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→以上</a:t>
            </a:r>
            <a:r>
              <a:rPr kumimoji="1" lang="en-US" altLang="ja-JP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点を通じて、</a:t>
            </a: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ja-JP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〇学童期における強度行動障がいの重度化</a:t>
            </a: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altLang="ja-JP" sz="5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    </a:t>
            </a:r>
            <a:r>
              <a:rPr kumimoji="1" lang="ja-JP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を予防</a:t>
            </a: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ja-JP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〇将来的に障がいのある方の地域生活への</a:t>
            </a: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ja-JP" altLang="en-US" sz="5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　 </a:t>
            </a:r>
            <a:r>
              <a:rPr kumimoji="1" lang="ja-JP" altLang="en-US" sz="5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移行の促進</a:t>
            </a: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1" lang="en-US" altLang="ja-JP" sz="5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36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14"/>
    </mc:Choice>
    <mc:Fallback xmlns="">
      <p:transition spd="slow" advTm="169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11E91-51DB-40CA-B2CB-B8847EA39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C6F1A-FB80-458C-A5F1-05445F706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府立支援学校２校へ訪問し、対象事例に対しての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コンサルテーションを実施。</a:t>
            </a:r>
            <a:endParaRPr lang="en-US" altLang="ja-JP" sz="3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スーパーバイザー（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SV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）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】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畿央大学　教育学部　現代教育学科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大久保　賢一　教授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altLang="ja-JP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【</a:t>
            </a: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事務局</a:t>
            </a:r>
            <a:r>
              <a:rPr lang="en-US" altLang="ja-JP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】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1"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　</a:t>
            </a: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砂川厚生福祉センター・地域生活支援課・支援教育課　</a:t>
            </a:r>
            <a:endParaRPr kumimoji="1" lang="ja-JP" altLang="en-US" sz="32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214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88"/>
    </mc:Choice>
    <mc:Fallback xmlns="">
      <p:transition spd="slow" advTm="2948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7920"/>
              </p:ext>
            </p:extLst>
          </p:nvPr>
        </p:nvGraphicFramePr>
        <p:xfrm>
          <a:off x="624001" y="193183"/>
          <a:ext cx="11476954" cy="6317237"/>
        </p:xfrm>
        <a:graphic>
          <a:graphicData uri="http://schemas.openxmlformats.org/drawingml/2006/table">
            <a:tbl>
              <a:tblPr firstCol="1" bandRow="1">
                <a:tableStyleId>{69CF1AB2-1976-4502-BF36-3FF5EA218861}</a:tableStyleId>
              </a:tblPr>
              <a:tblGrid>
                <a:gridCol w="590949">
                  <a:extLst>
                    <a:ext uri="{9D8B030D-6E8A-4147-A177-3AD203B41FA5}">
                      <a16:colId xmlns:a16="http://schemas.microsoft.com/office/drawing/2014/main" val="280431773"/>
                    </a:ext>
                  </a:extLst>
                </a:gridCol>
                <a:gridCol w="3017846">
                  <a:extLst>
                    <a:ext uri="{9D8B030D-6E8A-4147-A177-3AD203B41FA5}">
                      <a16:colId xmlns:a16="http://schemas.microsoft.com/office/drawing/2014/main" val="3953377727"/>
                    </a:ext>
                  </a:extLst>
                </a:gridCol>
                <a:gridCol w="375816">
                  <a:extLst>
                    <a:ext uri="{9D8B030D-6E8A-4147-A177-3AD203B41FA5}">
                      <a16:colId xmlns:a16="http://schemas.microsoft.com/office/drawing/2014/main" val="949030495"/>
                    </a:ext>
                  </a:extLst>
                </a:gridCol>
                <a:gridCol w="370435">
                  <a:extLst>
                    <a:ext uri="{9D8B030D-6E8A-4147-A177-3AD203B41FA5}">
                      <a16:colId xmlns:a16="http://schemas.microsoft.com/office/drawing/2014/main" val="381511621"/>
                    </a:ext>
                  </a:extLst>
                </a:gridCol>
                <a:gridCol w="370435">
                  <a:extLst>
                    <a:ext uri="{9D8B030D-6E8A-4147-A177-3AD203B41FA5}">
                      <a16:colId xmlns:a16="http://schemas.microsoft.com/office/drawing/2014/main" val="143370470"/>
                    </a:ext>
                  </a:extLst>
                </a:gridCol>
                <a:gridCol w="336210">
                  <a:extLst>
                    <a:ext uri="{9D8B030D-6E8A-4147-A177-3AD203B41FA5}">
                      <a16:colId xmlns:a16="http://schemas.microsoft.com/office/drawing/2014/main" val="610560618"/>
                    </a:ext>
                  </a:extLst>
                </a:gridCol>
                <a:gridCol w="356861">
                  <a:extLst>
                    <a:ext uri="{9D8B030D-6E8A-4147-A177-3AD203B41FA5}">
                      <a16:colId xmlns:a16="http://schemas.microsoft.com/office/drawing/2014/main" val="193804038"/>
                    </a:ext>
                  </a:extLst>
                </a:gridCol>
                <a:gridCol w="6058402">
                  <a:extLst>
                    <a:ext uri="{9D8B030D-6E8A-4147-A177-3AD203B41FA5}">
                      <a16:colId xmlns:a16="http://schemas.microsoft.com/office/drawing/2014/main" val="3945603242"/>
                    </a:ext>
                  </a:extLst>
                </a:gridCol>
              </a:tblGrid>
              <a:tr h="302337"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時期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項目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支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344733"/>
                  </a:ext>
                </a:extLst>
              </a:tr>
              <a:tr h="725608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４月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・校長会説明。コンサル校募集</a:t>
                      </a: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（募集期間１ヶ月程度）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・事務局、支援教育課にて、昨年度実施状況、今年度内容とコンサル校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校の募集について説明。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・周知後、募集開始。（学校は、応募に際して２件程度、候補ケースを記載。）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・５月下旬コンサル校決定。決定後、事務局より、コンサル校にアセスメントシート（事例概要程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度）の作成依頼、併せて、訪問日（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月下旬から６月）調整。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15669"/>
                  </a:ext>
                </a:extLst>
              </a:tr>
              <a:tr h="997711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６月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各コンサル校訪問。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事業説明・コンサルテーション準備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・事務局でコンサル校を訪問。事業概要を説明。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管理職、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LS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、担当教員と打合せ。対象の２ケースを決定した上、聞き取り、見学。　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対象ケースについては、ターゲットとする課題を事務局と一緒に整理。アセスメントシートにつ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いて説明、助言。（各校コンサルテーション前に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SV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と共有）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・その他、記録用紙（課題整理シート・スキャッタープロット）等について説明。</a:t>
                      </a:r>
                      <a:endParaRPr kumimoji="1" lang="ja-JP" altLang="en-US" sz="105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95584"/>
                  </a:ext>
                </a:extLst>
              </a:tr>
              <a:tr h="566881">
                <a:tc rowSpan="2"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７月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～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９月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・事前</a:t>
                      </a: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Web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研修会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（当日及びアーカイブ配信）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・前半、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SV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～畿央大学・大久保教授より講義（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1.5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時間）。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・後半、先輩</a:t>
                      </a:r>
                      <a:r>
                        <a:rPr kumimoji="1" lang="en-US" altLang="ja-JP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LS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を囲んだ座談会。</a:t>
                      </a:r>
                      <a:endParaRPr kumimoji="1" lang="en-US" altLang="ja-JP" sz="105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67133"/>
                  </a:ext>
                </a:extLst>
              </a:tr>
              <a:tr h="1043061">
                <a:tc v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・各校コンサルテーション①（全日）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SV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、事務局、支援教育課が学校訪問。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＜当日イメージ＞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①ケース面会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LS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教員等と打合せ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③事例検討会～担当教員及び当該学校教員、管理職、希望により他のコンサル校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、ご家族や関係機関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参加。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020216"/>
                  </a:ext>
                </a:extLst>
              </a:tr>
              <a:tr h="762257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８月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・いぶき見学会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（講義・意見交換含む）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◎</a:t>
                      </a:r>
                      <a:endParaRPr kumimoji="1" lang="en-US" altLang="ja-JP" sz="120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  <a:endParaRPr kumimoji="1" lang="en-US" altLang="ja-JP" sz="120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・前半：砂川</a:t>
                      </a:r>
                      <a:r>
                        <a:rPr kumimoji="1" lang="en-US" altLang="ja-JP" sz="105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C</a:t>
                      </a:r>
                      <a:r>
                        <a:rPr kumimoji="1" lang="ja-JP" altLang="en-US" sz="105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いぶきで実施する強度行動障がい支援の概要について説明。いぶきのプログラム棟</a:t>
                      </a:r>
                      <a:endParaRPr kumimoji="1" lang="en-US" altLang="ja-JP" sz="105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や生活棟を見学。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・後半：記録、チーム支援等について、校内支援の参考となる取組内容をいぶきより講義。</a:t>
                      </a:r>
                      <a:endParaRPr kumimoji="1" lang="en-US" altLang="ja-JP" sz="1050" strike="noStrike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trike="noStrike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各校で感じる課題等について、意見交換。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589833"/>
                  </a:ext>
                </a:extLst>
              </a:tr>
              <a:tr h="104306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・各校コンサルテーション②（半日）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SV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、事務局、支援教育課が学校訪問。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＜当日イメージ＞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①ケース面会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LS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教員等と打合せ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③事例検討会～担当教員及び当該学校教員、管理職、希望により他のコンサル校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、</a:t>
                      </a:r>
                      <a:r>
                        <a:rPr lang="ja-JP" sz="1100" b="0" i="0" u="none" strike="noStrike" noProof="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ご家族や関係機関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参加。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976974"/>
                  </a:ext>
                </a:extLst>
              </a:tr>
              <a:tr h="408154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１月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・各校振り返り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Webで実施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/>
                        <a:ea typeface="HG丸ｺﾞｼｯｸM-PR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実施状況等の確認及びフォロー。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558821"/>
                  </a:ext>
                </a:extLst>
              </a:tr>
              <a:tr h="408154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２月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校合同報告会</a:t>
                      </a:r>
                      <a:endParaRPr kumimoji="1" lang="en-US" altLang="ja-JP" sz="12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◎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・取組み報告、事例検討、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SV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より講評、意見交換を実施。（１校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分程度）</a:t>
                      </a: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SV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の講義はオンデマンド配信。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00139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E9877D6-FE61-4065-BD84-5407BD6BB0C1}"/>
              </a:ext>
            </a:extLst>
          </p:cNvPr>
          <p:cNvSpPr txBox="1"/>
          <p:nvPr/>
        </p:nvSpPr>
        <p:spPr>
          <a:xfrm>
            <a:off x="2514228" y="6589848"/>
            <a:ext cx="9677772" cy="232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/>
              <a:t>※</a:t>
            </a:r>
            <a:r>
              <a:rPr lang="ja-JP" altLang="en-US" sz="900" b="1"/>
              <a:t>関係者（</a:t>
            </a:r>
            <a:r>
              <a:rPr lang="en-US" altLang="ja-JP" sz="900" b="1"/>
              <a:t>S‥SV</a:t>
            </a:r>
            <a:r>
              <a:rPr lang="ja-JP" altLang="en-US" sz="900" b="1"/>
              <a:t>　コ</a:t>
            </a:r>
            <a:r>
              <a:rPr lang="en-US" altLang="ja-JP" sz="900" b="1"/>
              <a:t>‥</a:t>
            </a:r>
            <a:r>
              <a:rPr lang="ja-JP" altLang="en-US" sz="900" b="1"/>
              <a:t>コンサル校（コンサルテーション受け入れ校をコンサル校と表記）支</a:t>
            </a:r>
            <a:r>
              <a:rPr lang="en-US" altLang="ja-JP" sz="900" b="1"/>
              <a:t>‥</a:t>
            </a:r>
            <a:r>
              <a:rPr lang="ja-JP" altLang="en-US" sz="900" b="1"/>
              <a:t>支援教育課　事</a:t>
            </a:r>
            <a:r>
              <a:rPr lang="en-US" altLang="ja-JP" sz="900" b="1"/>
              <a:t>‥</a:t>
            </a:r>
            <a:r>
              <a:rPr lang="ja-JP" altLang="en-US" sz="900" b="1"/>
              <a:t>砂川厚生福祉センター・地域生活支援課　◎全府立支援学校参加可能</a:t>
            </a:r>
            <a:endParaRPr lang="en-US" altLang="ja-JP" sz="900" b="1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0B36E0F-C018-48AB-ACDC-4E81E06D3AD8}"/>
              </a:ext>
            </a:extLst>
          </p:cNvPr>
          <p:cNvGrpSpPr/>
          <p:nvPr/>
        </p:nvGrpSpPr>
        <p:grpSpPr>
          <a:xfrm>
            <a:off x="180630" y="560541"/>
            <a:ext cx="5346870" cy="5896938"/>
            <a:chOff x="166453" y="480531"/>
            <a:chExt cx="5346870" cy="5896938"/>
          </a:xfrm>
        </p:grpSpPr>
        <p:sp>
          <p:nvSpPr>
            <p:cNvPr id="18" name="下矢印 2">
              <a:extLst>
                <a:ext uri="{FF2B5EF4-FFF2-40B4-BE49-F238E27FC236}">
                  <a16:creationId xmlns:a16="http://schemas.microsoft.com/office/drawing/2014/main" id="{47E8BEFC-199A-4BD9-AB86-17783D451830}"/>
                </a:ext>
              </a:extLst>
            </p:cNvPr>
            <p:cNvSpPr/>
            <p:nvPr/>
          </p:nvSpPr>
          <p:spPr>
            <a:xfrm>
              <a:off x="3560627" y="3450621"/>
              <a:ext cx="225692" cy="90157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四角形: 角を丸くする 3">
              <a:extLst>
                <a:ext uri="{FF2B5EF4-FFF2-40B4-BE49-F238E27FC236}">
                  <a16:creationId xmlns:a16="http://schemas.microsoft.com/office/drawing/2014/main" id="{FF6DD5D9-83AB-4801-BA30-85AF65CF2BAC}"/>
                </a:ext>
              </a:extLst>
            </p:cNvPr>
            <p:cNvSpPr/>
            <p:nvPr/>
          </p:nvSpPr>
          <p:spPr>
            <a:xfrm rot="5400000">
              <a:off x="-2614618" y="3261602"/>
              <a:ext cx="5896938" cy="3347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altLang="ja-JP">
                  <a:solidFill>
                    <a:schemeClr val="tx1"/>
                  </a:solidFill>
                </a:rPr>
                <a:t>R7</a:t>
              </a:r>
              <a:r>
                <a:rPr lang="ja-JP" altLang="en-US">
                  <a:solidFill>
                    <a:schemeClr val="tx1"/>
                  </a:solidFill>
                </a:rPr>
                <a:t>・教育と福祉の連携事　　</a:t>
              </a:r>
              <a:endParaRPr lang="en-US" altLang="ja-JP">
                <a:solidFill>
                  <a:schemeClr val="tx1"/>
                </a:solidFill>
              </a:endParaRPr>
            </a:p>
            <a:p>
              <a:pPr algn="ctr"/>
              <a:r>
                <a:rPr lang="ja-JP" altLang="en-US">
                  <a:solidFill>
                    <a:schemeClr val="tx1"/>
                  </a:solidFill>
                </a:rPr>
                <a:t>業　　年間スケジュ</a:t>
              </a:r>
              <a:r>
                <a:rPr lang="en-US" altLang="ja-JP">
                  <a:solidFill>
                    <a:schemeClr val="tx1"/>
                  </a:solidFill>
                </a:rPr>
                <a:t>Ⅰ</a:t>
              </a:r>
              <a:r>
                <a:rPr lang="ja-JP" altLang="en-US">
                  <a:solidFill>
                    <a:schemeClr val="tx1"/>
                  </a:solidFill>
                </a:rPr>
                <a:t>ル　</a:t>
              </a:r>
            </a:p>
          </p:txBody>
        </p:sp>
        <p:sp>
          <p:nvSpPr>
            <p:cNvPr id="3" name="下矢印 2"/>
            <p:cNvSpPr/>
            <p:nvPr/>
          </p:nvSpPr>
          <p:spPr>
            <a:xfrm>
              <a:off x="3562323" y="1699983"/>
              <a:ext cx="225692" cy="6768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256640" y="934362"/>
              <a:ext cx="2662664" cy="2241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>
                  <a:solidFill>
                    <a:schemeClr val="tx1"/>
                  </a:solidFill>
                </a:rPr>
                <a:t>コンサル校で、</a:t>
              </a:r>
              <a:r>
                <a:rPr kumimoji="1" lang="ja-JP" altLang="en-US" sz="1000">
                  <a:solidFill>
                    <a:schemeClr val="tx1"/>
                  </a:solidFill>
                </a:rPr>
                <a:t>アセスメントシート等作成</a:t>
              </a:r>
              <a:endParaRPr kumimoji="1"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55146" y="1850151"/>
              <a:ext cx="2864724" cy="24069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00">
                  <a:solidFill>
                    <a:schemeClr val="tx1"/>
                  </a:solidFill>
                </a:rPr>
                <a:t>コンサル校で、２週間程度の課題行動記録作成</a:t>
              </a:r>
              <a:endParaRPr kumimoji="1"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239312" y="3076474"/>
              <a:ext cx="2856562" cy="224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>
                  <a:solidFill>
                    <a:schemeClr val="tx1"/>
                  </a:solidFill>
                </a:rPr>
                <a:t>いぶきで、課題整理シート作成</a:t>
              </a:r>
              <a:endParaRPr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9312" y="3293412"/>
              <a:ext cx="4258177" cy="2196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>
                  <a:solidFill>
                    <a:schemeClr val="tx1"/>
                  </a:solidFill>
                </a:rPr>
                <a:t>コンサル校で、助言を学部等に共有。支援実施。課題整理シート追記</a:t>
              </a:r>
              <a:endParaRPr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17" name="下矢印 2">
              <a:extLst>
                <a:ext uri="{FF2B5EF4-FFF2-40B4-BE49-F238E27FC236}">
                  <a16:creationId xmlns:a16="http://schemas.microsoft.com/office/drawing/2014/main" id="{F1FA5C1E-8BE2-42C3-B964-597882291047}"/>
                </a:ext>
              </a:extLst>
            </p:cNvPr>
            <p:cNvSpPr/>
            <p:nvPr/>
          </p:nvSpPr>
          <p:spPr>
            <a:xfrm>
              <a:off x="3560627" y="5548699"/>
              <a:ext cx="225692" cy="2907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255146" y="5367591"/>
              <a:ext cx="2864724" cy="2316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00">
                  <a:solidFill>
                    <a:schemeClr val="tx1"/>
                  </a:solidFill>
                </a:rPr>
                <a:t>コンサル校で、２週間程度の課題行動記録作成</a:t>
              </a:r>
              <a:endParaRPr kumimoji="1"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85394707-FF71-4B86-B5AB-220A6406D6A6}"/>
                </a:ext>
              </a:extLst>
            </p:cNvPr>
            <p:cNvSpPr/>
            <p:nvPr/>
          </p:nvSpPr>
          <p:spPr>
            <a:xfrm>
              <a:off x="1239312" y="3519376"/>
              <a:ext cx="2864724" cy="24069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00">
                  <a:solidFill>
                    <a:schemeClr val="tx1"/>
                  </a:solidFill>
                </a:rPr>
                <a:t>コンサル校で、２週間程度の課題行動記録作成</a:t>
              </a:r>
              <a:endParaRPr kumimoji="1"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BE78729-B9C2-486B-8CAE-8B239812B085}"/>
                </a:ext>
              </a:extLst>
            </p:cNvPr>
            <p:cNvSpPr/>
            <p:nvPr/>
          </p:nvSpPr>
          <p:spPr>
            <a:xfrm>
              <a:off x="1259227" y="4929695"/>
              <a:ext cx="2856562" cy="2241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>
                  <a:solidFill>
                    <a:schemeClr val="tx1"/>
                  </a:solidFill>
                </a:rPr>
                <a:t>いぶきで、課題整理シート作成</a:t>
              </a:r>
              <a:endParaRPr lang="en-US" altLang="ja-JP" sz="100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66887DD-7B5A-41EB-B821-513FECE4E84B}"/>
                </a:ext>
              </a:extLst>
            </p:cNvPr>
            <p:cNvSpPr/>
            <p:nvPr/>
          </p:nvSpPr>
          <p:spPr>
            <a:xfrm>
              <a:off x="1255146" y="5156432"/>
              <a:ext cx="4258177" cy="2196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>
                  <a:solidFill>
                    <a:schemeClr val="tx1"/>
                  </a:solidFill>
                </a:rPr>
                <a:t>コンサル校で、助言を学部等に共有し、支援実施。課題整理シート追記</a:t>
              </a:r>
              <a:endParaRPr lang="en-US" altLang="ja-JP" sz="1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162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94"/>
    </mc:Choice>
    <mc:Fallback xmlns="">
      <p:transition spd="slow" advTm="17994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886</Words>
  <Application>Microsoft Office PowerPoint</Application>
  <PresentationFormat>ワイド画面</PresentationFormat>
  <Paragraphs>134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レトロスペクト</vt:lpstr>
      <vt:lpstr>令和７年度　教育と福祉の連携事業  （強度行動障がいコンサルテーション）</vt:lpstr>
      <vt:lpstr>事業目的</vt:lpstr>
      <vt:lpstr>事業目的</vt:lpstr>
      <vt:lpstr>事業内容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2025-03-31T03:15:45Z</dcterms:created>
  <dcterms:modified xsi:type="dcterms:W3CDTF">2025-06-03T00:34:21Z</dcterms:modified>
</cp:coreProperties>
</file>