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sldIdLst>
    <p:sldId id="256" r:id="rId2"/>
  </p:sldIdLst>
  <p:sldSz cx="7556500" cy="10693400"/>
  <p:notesSz cx="6858000" cy="9144000"/>
  <p:embeddedFontLst>
    <p:embeddedFont>
      <p:font typeface="Mochiy Pop One" panose="020B0600070205080204" charset="-128"/>
      <p:regular r:id="rId3"/>
    </p:embeddedFont>
    <p:embeddedFont>
      <p:font typeface="Rounded M+ Bold" panose="020B0600070205080204" charset="-128"/>
      <p:regular r:id="rId4"/>
    </p:embeddedFont>
    <p:embeddedFont>
      <p:font typeface="Calibri" panose="020F0502020204030204" pitchFamily="34" charset="0"/>
      <p:regular r:id="rId5"/>
      <p:bold r:id="rId6"/>
      <p:italic r:id="rId7"/>
      <p:boldItalic r:id="rId8"/>
    </p:embeddedFont>
    <p:embeddedFont>
      <p:font typeface="Noto Sans JP" panose="020B0200000000000000" pitchFamily="50" charset="-128"/>
      <p:regular r:id="rId9"/>
      <p:bold r:id="rId1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9" d="100"/>
          <a:sy n="59" d="100"/>
        </p:scale>
        <p:origin x="2438" y="8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6.fntdata"/><Relationship Id="rId13" Type="http://schemas.openxmlformats.org/officeDocument/2006/relationships/theme" Target="theme/theme1.xml"/><Relationship Id="rId3" Type="http://schemas.openxmlformats.org/officeDocument/2006/relationships/font" Target="fonts/font1.fntdata"/><Relationship Id="rId7" Type="http://schemas.openxmlformats.org/officeDocument/2006/relationships/font" Target="fonts/font5.fntdata"/><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font" Target="fonts/font4.fntdata"/><Relationship Id="rId11" Type="http://schemas.openxmlformats.org/officeDocument/2006/relationships/presProps" Target="presProps.xml"/><Relationship Id="rId5" Type="http://schemas.openxmlformats.org/officeDocument/2006/relationships/font" Target="fonts/font3.fntdata"/><Relationship Id="rId10" Type="http://schemas.openxmlformats.org/officeDocument/2006/relationships/font" Target="fonts/font8.fntdata"/><Relationship Id="rId4" Type="http://schemas.openxmlformats.org/officeDocument/2006/relationships/font" Target="fonts/font2.fntdata"/><Relationship Id="rId9" Type="http://schemas.openxmlformats.org/officeDocument/2006/relationships/font" Target="fonts/font7.fntdata"/><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2ECE4"/>
        </a:solidFill>
        <a:effectLst/>
      </p:bgPr>
    </p:bg>
    <p:spTree>
      <p:nvGrpSpPr>
        <p:cNvPr id="1" name=""/>
        <p:cNvGrpSpPr/>
        <p:nvPr/>
      </p:nvGrpSpPr>
      <p:grpSpPr>
        <a:xfrm>
          <a:off x="0" y="0"/>
          <a:ext cx="0" cy="0"/>
          <a:chOff x="0" y="0"/>
          <a:chExt cx="0" cy="0"/>
        </a:xfrm>
      </p:grpSpPr>
      <p:sp>
        <p:nvSpPr>
          <p:cNvPr id="4" name="Freeform 4"/>
          <p:cNvSpPr/>
          <p:nvPr/>
        </p:nvSpPr>
        <p:spPr>
          <a:xfrm>
            <a:off x="2118767" y="10039098"/>
            <a:ext cx="300430" cy="300430"/>
          </a:xfrm>
          <a:custGeom>
            <a:avLst/>
            <a:gdLst/>
            <a:ahLst/>
            <a:cxnLst/>
            <a:rect l="l" t="t" r="r" b="b"/>
            <a:pathLst>
              <a:path w="300430" h="300430">
                <a:moveTo>
                  <a:pt x="0" y="0"/>
                </a:moveTo>
                <a:lnTo>
                  <a:pt x="300430" y="0"/>
                </a:lnTo>
                <a:lnTo>
                  <a:pt x="300430" y="300430"/>
                </a:lnTo>
                <a:lnTo>
                  <a:pt x="0" y="3004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10" name="Freeform 10"/>
          <p:cNvSpPr/>
          <p:nvPr/>
        </p:nvSpPr>
        <p:spPr>
          <a:xfrm>
            <a:off x="440968" y="3376282"/>
            <a:ext cx="6678064" cy="3263958"/>
          </a:xfrm>
          <a:custGeom>
            <a:avLst/>
            <a:gdLst/>
            <a:ahLst/>
            <a:cxnLst/>
            <a:rect l="l" t="t" r="r" b="b"/>
            <a:pathLst>
              <a:path w="6678064" h="3263958">
                <a:moveTo>
                  <a:pt x="0" y="0"/>
                </a:moveTo>
                <a:lnTo>
                  <a:pt x="6678064" y="0"/>
                </a:lnTo>
                <a:lnTo>
                  <a:pt x="6678064" y="3263958"/>
                </a:lnTo>
                <a:lnTo>
                  <a:pt x="0" y="3263958"/>
                </a:lnTo>
                <a:lnTo>
                  <a:pt x="0" y="0"/>
                </a:lnTo>
                <a:close/>
              </a:path>
            </a:pathLst>
          </a:custGeom>
          <a:blipFill>
            <a:blip r:embed="rId4" cstate="print">
              <a:alphaModFix amt="60000"/>
              <a:extLst>
                <a:ext uri="{28A0092B-C50C-407E-A947-70E740481C1C}">
                  <a14:useLocalDpi xmlns:a14="http://schemas.microsoft.com/office/drawing/2010/main"/>
                </a:ext>
              </a:extLst>
            </a:blip>
            <a:stretch>
              <a:fillRect/>
            </a:stretch>
          </a:blipFill>
        </p:spPr>
        <p:txBody>
          <a:bodyPr/>
          <a:lstStyle/>
          <a:p>
            <a:endParaRPr lang="ja-JP" altLang="en-US"/>
          </a:p>
        </p:txBody>
      </p:sp>
      <p:grpSp>
        <p:nvGrpSpPr>
          <p:cNvPr id="11" name="Group 11"/>
          <p:cNvGrpSpPr/>
          <p:nvPr/>
        </p:nvGrpSpPr>
        <p:grpSpPr>
          <a:xfrm>
            <a:off x="5403069" y="8648464"/>
            <a:ext cx="1013515" cy="948782"/>
            <a:chOff x="0" y="0"/>
            <a:chExt cx="1564047" cy="1464152"/>
          </a:xfrm>
        </p:grpSpPr>
        <p:sp>
          <p:nvSpPr>
            <p:cNvPr id="12" name="Freeform 12"/>
            <p:cNvSpPr/>
            <p:nvPr/>
          </p:nvSpPr>
          <p:spPr>
            <a:xfrm>
              <a:off x="0" y="0"/>
              <a:ext cx="1564047" cy="1464152"/>
            </a:xfrm>
            <a:custGeom>
              <a:avLst/>
              <a:gdLst/>
              <a:ahLst/>
              <a:cxnLst/>
              <a:rect l="l" t="t" r="r" b="b"/>
              <a:pathLst>
                <a:path w="1564047" h="1464152">
                  <a:moveTo>
                    <a:pt x="0" y="0"/>
                  </a:moveTo>
                  <a:lnTo>
                    <a:pt x="1564047" y="0"/>
                  </a:lnTo>
                  <a:lnTo>
                    <a:pt x="1564047" y="1464152"/>
                  </a:lnTo>
                  <a:lnTo>
                    <a:pt x="0" y="1464152"/>
                  </a:lnTo>
                  <a:close/>
                </a:path>
              </a:pathLst>
            </a:custGeom>
            <a:solidFill>
              <a:srgbClr val="D9D9D9"/>
            </a:solidFill>
          </p:spPr>
          <p:txBody>
            <a:bodyPr/>
            <a:lstStyle/>
            <a:p>
              <a:endParaRPr lang="ja-JP" altLang="en-US"/>
            </a:p>
          </p:txBody>
        </p:sp>
        <p:sp>
          <p:nvSpPr>
            <p:cNvPr id="13" name="TextBox 13"/>
            <p:cNvSpPr txBox="1"/>
            <p:nvPr/>
          </p:nvSpPr>
          <p:spPr>
            <a:xfrm>
              <a:off x="0" y="-57150"/>
              <a:ext cx="1564047" cy="1521302"/>
            </a:xfrm>
            <a:prstGeom prst="rect">
              <a:avLst/>
            </a:prstGeom>
          </p:spPr>
          <p:txBody>
            <a:bodyPr lIns="33100" tIns="33100" rIns="33100" bIns="33100" rtlCol="0" anchor="ctr"/>
            <a:lstStyle/>
            <a:p>
              <a:pPr algn="ctr">
                <a:lnSpc>
                  <a:spcPts val="1975"/>
                </a:lnSpc>
              </a:pPr>
              <a:r>
                <a:rPr lang="en-US" sz="1061" spc="215">
                  <a:solidFill>
                    <a:srgbClr val="FFFFFF"/>
                  </a:solidFill>
                  <a:latin typeface="Noto Sans JP"/>
                  <a:ea typeface="Noto Sans JP"/>
                  <a:cs typeface="Noto Sans JP"/>
                  <a:sym typeface="Noto Sans JP"/>
                </a:rPr>
                <a:t>２次元</a:t>
              </a:r>
            </a:p>
            <a:p>
              <a:pPr algn="ctr">
                <a:lnSpc>
                  <a:spcPts val="1975"/>
                </a:lnSpc>
              </a:pPr>
              <a:r>
                <a:rPr lang="en-US" sz="1061" spc="215">
                  <a:solidFill>
                    <a:srgbClr val="FFFFFF"/>
                  </a:solidFill>
                  <a:latin typeface="Noto Sans JP"/>
                  <a:ea typeface="Noto Sans JP"/>
                  <a:cs typeface="Noto Sans JP"/>
                  <a:sym typeface="Noto Sans JP"/>
                </a:rPr>
                <a:t>コード</a:t>
              </a:r>
            </a:p>
          </p:txBody>
        </p:sp>
      </p:grpSp>
      <p:sp>
        <p:nvSpPr>
          <p:cNvPr id="16" name="AutoShape 16"/>
          <p:cNvSpPr/>
          <p:nvPr/>
        </p:nvSpPr>
        <p:spPr>
          <a:xfrm>
            <a:off x="922819" y="4051226"/>
            <a:ext cx="5537816" cy="0"/>
          </a:xfrm>
          <a:prstGeom prst="line">
            <a:avLst/>
          </a:prstGeom>
          <a:ln w="19050" cap="flat">
            <a:solidFill>
              <a:srgbClr val="777777"/>
            </a:solidFill>
            <a:prstDash val="sysDash"/>
            <a:headEnd type="none" w="sm" len="sm"/>
            <a:tailEnd type="none" w="sm" len="sm"/>
          </a:ln>
        </p:spPr>
        <p:txBody>
          <a:bodyPr/>
          <a:lstStyle/>
          <a:p>
            <a:endParaRPr lang="ja-JP" altLang="en-US"/>
          </a:p>
        </p:txBody>
      </p:sp>
      <p:sp>
        <p:nvSpPr>
          <p:cNvPr id="18" name="Freeform 18"/>
          <p:cNvSpPr/>
          <p:nvPr/>
        </p:nvSpPr>
        <p:spPr>
          <a:xfrm>
            <a:off x="5424045" y="8596269"/>
            <a:ext cx="1014845" cy="1014845"/>
          </a:xfrm>
          <a:custGeom>
            <a:avLst/>
            <a:gdLst/>
            <a:ahLst/>
            <a:cxnLst/>
            <a:rect l="l" t="t" r="r" b="b"/>
            <a:pathLst>
              <a:path w="1014845" h="1014845">
                <a:moveTo>
                  <a:pt x="0" y="0"/>
                </a:moveTo>
                <a:lnTo>
                  <a:pt x="1014845" y="0"/>
                </a:lnTo>
                <a:lnTo>
                  <a:pt x="1014845" y="1014845"/>
                </a:lnTo>
                <a:lnTo>
                  <a:pt x="0" y="1014845"/>
                </a:lnTo>
                <a:lnTo>
                  <a:pt x="0" y="0"/>
                </a:lnTo>
                <a:close/>
              </a:path>
            </a:pathLst>
          </a:custGeom>
          <a:blipFill>
            <a:blip r:embed="rId5"/>
            <a:stretch>
              <a:fillRect/>
            </a:stretch>
          </a:blipFill>
        </p:spPr>
        <p:txBody>
          <a:bodyPr/>
          <a:lstStyle/>
          <a:p>
            <a:endParaRPr lang="ja-JP" altLang="en-US"/>
          </a:p>
        </p:txBody>
      </p:sp>
      <p:sp>
        <p:nvSpPr>
          <p:cNvPr id="19" name="TextBox 19"/>
          <p:cNvSpPr txBox="1"/>
          <p:nvPr/>
        </p:nvSpPr>
        <p:spPr>
          <a:xfrm>
            <a:off x="792000" y="4121655"/>
            <a:ext cx="5938719" cy="1304241"/>
          </a:xfrm>
          <a:prstGeom prst="rect">
            <a:avLst/>
          </a:prstGeom>
        </p:spPr>
        <p:txBody>
          <a:bodyPr lIns="0" tIns="0" rIns="0" bIns="0" rtlCol="0" anchor="t">
            <a:spAutoFit/>
          </a:bodyPr>
          <a:lstStyle/>
          <a:p>
            <a:pPr algn="just">
              <a:lnSpc>
                <a:spcPts val="1722"/>
              </a:lnSpc>
            </a:pPr>
            <a:r>
              <a:rPr lang="en-US" sz="1295" b="1" spc="51">
                <a:solidFill>
                  <a:srgbClr val="545454"/>
                </a:solidFill>
                <a:latin typeface="Rounded M+ Bold"/>
                <a:ea typeface="Rounded M+ Bold"/>
                <a:cs typeface="Rounded M+ Bold"/>
                <a:sym typeface="Rounded M+ Bold"/>
              </a:rPr>
              <a:t> 【略歴・職歴】</a:t>
            </a:r>
          </a:p>
          <a:p>
            <a:pPr algn="just">
              <a:lnSpc>
                <a:spcPts val="1456"/>
              </a:lnSpc>
            </a:pPr>
            <a:r>
              <a:rPr lang="en-US" sz="1095" b="1" spc="43">
                <a:solidFill>
                  <a:srgbClr val="545454"/>
                </a:solidFill>
                <a:latin typeface="Rounded M+ Bold"/>
                <a:ea typeface="Rounded M+ Bold"/>
                <a:cs typeface="Rounded M+ Bold"/>
                <a:sym typeface="Rounded M+ Bold"/>
              </a:rPr>
              <a:t>心理士・心理学博士。リール大学病院や刑務所の精神科で臨床経験を積み、性暴力・DV加害者への支援に長年従事。地域の加害者ケアユニットや観察センターでコーディネーターを務めるほか、ベルギー・モン大学で「暴力とメンタルトラブル」の研修講師を担当。加害者支援に関わる複数の団体で委員・事務局長を歴任し、司法省付心理士の選考・研修や保護観察所でのスーパーバイザーも務めている。また性暴力に関する論文を多数執筆され、性暴力および性暴力加害者への対応に関する教材を作成している。</a:t>
            </a:r>
          </a:p>
        </p:txBody>
      </p:sp>
      <p:sp>
        <p:nvSpPr>
          <p:cNvPr id="20" name="TextBox 20"/>
          <p:cNvSpPr txBox="1"/>
          <p:nvPr/>
        </p:nvSpPr>
        <p:spPr>
          <a:xfrm>
            <a:off x="744143" y="6602140"/>
            <a:ext cx="4775236" cy="381000"/>
          </a:xfrm>
          <a:prstGeom prst="rect">
            <a:avLst/>
          </a:prstGeom>
        </p:spPr>
        <p:txBody>
          <a:bodyPr lIns="0" tIns="0" rIns="0" bIns="0" rtlCol="0" anchor="t">
            <a:spAutoFit/>
          </a:bodyPr>
          <a:lstStyle/>
          <a:p>
            <a:pPr algn="just">
              <a:lnSpc>
                <a:spcPts val="3000"/>
              </a:lnSpc>
            </a:pPr>
            <a:r>
              <a:rPr lang="en-US" sz="2000" b="1">
                <a:solidFill>
                  <a:srgbClr val="545454"/>
                </a:solidFill>
                <a:latin typeface="Rounded M+ Bold"/>
                <a:ea typeface="Rounded M+ Bold"/>
                <a:cs typeface="Rounded M+ Bold"/>
                <a:sym typeface="Rounded M+ Bold"/>
              </a:rPr>
              <a:t>日時／令和7年8月22日（金）</a:t>
            </a:r>
          </a:p>
        </p:txBody>
      </p:sp>
      <p:sp>
        <p:nvSpPr>
          <p:cNvPr id="21" name="TextBox 21"/>
          <p:cNvSpPr txBox="1"/>
          <p:nvPr/>
        </p:nvSpPr>
        <p:spPr>
          <a:xfrm>
            <a:off x="1526447" y="6983140"/>
            <a:ext cx="4604487" cy="381000"/>
          </a:xfrm>
          <a:prstGeom prst="rect">
            <a:avLst/>
          </a:prstGeom>
        </p:spPr>
        <p:txBody>
          <a:bodyPr lIns="0" tIns="0" rIns="0" bIns="0" rtlCol="0" anchor="t">
            <a:spAutoFit/>
          </a:bodyPr>
          <a:lstStyle/>
          <a:p>
            <a:pPr algn="l">
              <a:lnSpc>
                <a:spcPts val="3000"/>
              </a:lnSpc>
            </a:pPr>
            <a:r>
              <a:rPr lang="en-US" sz="2000" b="1">
                <a:solidFill>
                  <a:srgbClr val="545454"/>
                </a:solidFill>
                <a:latin typeface="Rounded M+ Bold"/>
                <a:ea typeface="Rounded M+ Bold"/>
                <a:cs typeface="Rounded M+ Bold"/>
                <a:sym typeface="Rounded M+ Bold"/>
              </a:rPr>
              <a:t>14:00～16:30 （受付開始　13:30）</a:t>
            </a:r>
          </a:p>
        </p:txBody>
      </p:sp>
      <p:sp>
        <p:nvSpPr>
          <p:cNvPr id="22" name="TextBox 22"/>
          <p:cNvSpPr txBox="1"/>
          <p:nvPr/>
        </p:nvSpPr>
        <p:spPr>
          <a:xfrm>
            <a:off x="744143" y="7692773"/>
            <a:ext cx="3414332" cy="381000"/>
          </a:xfrm>
          <a:prstGeom prst="rect">
            <a:avLst/>
          </a:prstGeom>
        </p:spPr>
        <p:txBody>
          <a:bodyPr lIns="0" tIns="0" rIns="0" bIns="0" rtlCol="0" anchor="t">
            <a:spAutoFit/>
          </a:bodyPr>
          <a:lstStyle/>
          <a:p>
            <a:pPr algn="just">
              <a:lnSpc>
                <a:spcPts val="3000"/>
              </a:lnSpc>
            </a:pPr>
            <a:r>
              <a:rPr lang="en-US" sz="2000" b="1" dirty="0" err="1">
                <a:solidFill>
                  <a:srgbClr val="545454"/>
                </a:solidFill>
                <a:latin typeface="Rounded M+ Bold"/>
                <a:ea typeface="Rounded M+ Bold"/>
                <a:cs typeface="Rounded M+ Bold"/>
                <a:sym typeface="Rounded M+ Bold"/>
              </a:rPr>
              <a:t>場所／住吉総合福祉センタ</a:t>
            </a:r>
            <a:r>
              <a:rPr lang="en-US" sz="2000" b="1" dirty="0">
                <a:solidFill>
                  <a:srgbClr val="545454"/>
                </a:solidFill>
                <a:latin typeface="Rounded M+ Bold"/>
                <a:ea typeface="Rounded M+ Bold"/>
                <a:cs typeface="Rounded M+ Bold"/>
                <a:sym typeface="Rounded M+ Bold"/>
              </a:rPr>
              <a:t>ー</a:t>
            </a:r>
          </a:p>
        </p:txBody>
      </p:sp>
      <p:sp>
        <p:nvSpPr>
          <p:cNvPr id="23" name="TextBox 23"/>
          <p:cNvSpPr txBox="1"/>
          <p:nvPr/>
        </p:nvSpPr>
        <p:spPr>
          <a:xfrm>
            <a:off x="744143" y="7329229"/>
            <a:ext cx="4604487" cy="381000"/>
          </a:xfrm>
          <a:prstGeom prst="rect">
            <a:avLst/>
          </a:prstGeom>
        </p:spPr>
        <p:txBody>
          <a:bodyPr lIns="0" tIns="0" rIns="0" bIns="0" rtlCol="0" anchor="t">
            <a:spAutoFit/>
          </a:bodyPr>
          <a:lstStyle/>
          <a:p>
            <a:pPr algn="just">
              <a:lnSpc>
                <a:spcPts val="3000"/>
              </a:lnSpc>
            </a:pPr>
            <a:r>
              <a:rPr lang="en-US" sz="2000" b="1">
                <a:solidFill>
                  <a:srgbClr val="545454"/>
                </a:solidFill>
                <a:latin typeface="Rounded M+ Bold"/>
                <a:ea typeface="Rounded M+ Bold"/>
                <a:cs typeface="Rounded M+ Bold"/>
                <a:sym typeface="Rounded M+ Bold"/>
              </a:rPr>
              <a:t>定員／60名（先着順）</a:t>
            </a:r>
          </a:p>
        </p:txBody>
      </p:sp>
      <p:sp>
        <p:nvSpPr>
          <p:cNvPr id="24" name="TextBox 24"/>
          <p:cNvSpPr txBox="1"/>
          <p:nvPr/>
        </p:nvSpPr>
        <p:spPr>
          <a:xfrm>
            <a:off x="1247160" y="810342"/>
            <a:ext cx="5217585" cy="800929"/>
          </a:xfrm>
          <a:prstGeom prst="rect">
            <a:avLst/>
          </a:prstGeom>
        </p:spPr>
        <p:txBody>
          <a:bodyPr lIns="0" tIns="0" rIns="0" bIns="0" rtlCol="0" anchor="t">
            <a:spAutoFit/>
          </a:bodyPr>
          <a:lstStyle/>
          <a:p>
            <a:pPr algn="ctr">
              <a:lnSpc>
                <a:spcPts val="3746"/>
              </a:lnSpc>
            </a:pPr>
            <a:r>
              <a:rPr lang="en-US" sz="2676">
                <a:solidFill>
                  <a:srgbClr val="575757"/>
                </a:solidFill>
                <a:latin typeface="Mochiy Pop One"/>
                <a:ea typeface="Mochiy Pop One"/>
                <a:cs typeface="Mochiy Pop One"/>
                <a:sym typeface="Mochiy Pop One"/>
              </a:rPr>
              <a:t>性問題行動のアセスメントと支援</a:t>
            </a:r>
          </a:p>
          <a:p>
            <a:pPr algn="ctr">
              <a:lnSpc>
                <a:spcPts val="3746"/>
              </a:lnSpc>
            </a:pPr>
            <a:endParaRPr lang="en-US" sz="2676">
              <a:solidFill>
                <a:srgbClr val="575757"/>
              </a:solidFill>
              <a:latin typeface="Mochiy Pop One"/>
              <a:ea typeface="Mochiy Pop One"/>
              <a:cs typeface="Mochiy Pop One"/>
              <a:sym typeface="Mochiy Pop One"/>
            </a:endParaRPr>
          </a:p>
        </p:txBody>
      </p:sp>
      <p:sp>
        <p:nvSpPr>
          <p:cNvPr id="25" name="TextBox 25"/>
          <p:cNvSpPr txBox="1"/>
          <p:nvPr/>
        </p:nvSpPr>
        <p:spPr>
          <a:xfrm>
            <a:off x="-83986" y="126949"/>
            <a:ext cx="5975746" cy="290195"/>
          </a:xfrm>
          <a:prstGeom prst="rect">
            <a:avLst/>
          </a:prstGeom>
        </p:spPr>
        <p:txBody>
          <a:bodyPr lIns="0" tIns="0" rIns="0" bIns="0" rtlCol="0" anchor="t">
            <a:spAutoFit/>
          </a:bodyPr>
          <a:lstStyle/>
          <a:p>
            <a:pPr algn="ctr">
              <a:lnSpc>
                <a:spcPts val="2380"/>
              </a:lnSpc>
            </a:pPr>
            <a:r>
              <a:rPr lang="en-US" sz="1700" b="1">
                <a:solidFill>
                  <a:srgbClr val="000000"/>
                </a:solidFill>
                <a:latin typeface="Rounded M+ Bold"/>
                <a:ea typeface="Rounded M+ Bold"/>
                <a:cs typeface="Rounded M+ Bold"/>
                <a:sym typeface="Rounded M+ Bold"/>
              </a:rPr>
              <a:t>令和7年度（第11回）地域定着支援を考える研修会</a:t>
            </a:r>
          </a:p>
        </p:txBody>
      </p:sp>
      <p:sp>
        <p:nvSpPr>
          <p:cNvPr id="26" name="TextBox 26"/>
          <p:cNvSpPr txBox="1"/>
          <p:nvPr/>
        </p:nvSpPr>
        <p:spPr>
          <a:xfrm>
            <a:off x="675473" y="3550529"/>
            <a:ext cx="3180479" cy="391794"/>
          </a:xfrm>
          <a:prstGeom prst="rect">
            <a:avLst/>
          </a:prstGeom>
        </p:spPr>
        <p:txBody>
          <a:bodyPr lIns="0" tIns="0" rIns="0" bIns="0" rtlCol="0" anchor="t">
            <a:spAutoFit/>
          </a:bodyPr>
          <a:lstStyle/>
          <a:p>
            <a:pPr algn="ctr">
              <a:lnSpc>
                <a:spcPts val="3080"/>
              </a:lnSpc>
            </a:pPr>
            <a:r>
              <a:rPr lang="en-US" sz="2200" b="1">
                <a:solidFill>
                  <a:srgbClr val="545454"/>
                </a:solidFill>
                <a:latin typeface="Rounded M+ Bold"/>
                <a:ea typeface="Rounded M+ Bold"/>
                <a:cs typeface="Rounded M+ Bold"/>
                <a:sym typeface="Rounded M+ Bold"/>
              </a:rPr>
              <a:t>講師　オリビエさん</a:t>
            </a:r>
          </a:p>
        </p:txBody>
      </p:sp>
      <p:sp>
        <p:nvSpPr>
          <p:cNvPr id="27" name="TextBox 27"/>
          <p:cNvSpPr txBox="1"/>
          <p:nvPr/>
        </p:nvSpPr>
        <p:spPr>
          <a:xfrm>
            <a:off x="1283937" y="9587487"/>
            <a:ext cx="4282542" cy="585343"/>
          </a:xfrm>
          <a:prstGeom prst="rect">
            <a:avLst/>
          </a:prstGeom>
        </p:spPr>
        <p:txBody>
          <a:bodyPr lIns="0" tIns="0" rIns="0" bIns="0" rtlCol="0" anchor="t">
            <a:spAutoFit/>
          </a:bodyPr>
          <a:lstStyle/>
          <a:p>
            <a:pPr algn="l">
              <a:lnSpc>
                <a:spcPts val="2336"/>
              </a:lnSpc>
            </a:pPr>
            <a:r>
              <a:rPr lang="en-US" sz="1600" b="1" dirty="0" err="1">
                <a:latin typeface="Rounded M+ Bold"/>
                <a:ea typeface="Rounded M+ Bold"/>
                <a:cs typeface="Rounded M+ Bold"/>
                <a:sym typeface="Rounded M+ Bold"/>
              </a:rPr>
              <a:t>問合せ先：大阪府地域生活支定着センタ</a:t>
            </a:r>
            <a:r>
              <a:rPr lang="en-US" sz="1600" b="1" dirty="0">
                <a:latin typeface="Rounded M+ Bold"/>
                <a:ea typeface="Rounded M+ Bold"/>
                <a:cs typeface="Rounded M+ Bold"/>
                <a:sym typeface="Rounded M+ Bold"/>
              </a:rPr>
              <a:t>ー</a:t>
            </a:r>
          </a:p>
          <a:p>
            <a:pPr algn="l">
              <a:lnSpc>
                <a:spcPts val="2336"/>
              </a:lnSpc>
            </a:pPr>
            <a:r>
              <a:rPr lang="en-US" sz="1600" b="1" dirty="0">
                <a:latin typeface="Rounded M+ Bold"/>
                <a:ea typeface="Rounded M+ Bold"/>
                <a:cs typeface="Rounded M+ Bold"/>
                <a:sym typeface="Rounded M+ Bold"/>
              </a:rPr>
              <a:t>　　　　０６－６７６２－８６４４</a:t>
            </a:r>
          </a:p>
        </p:txBody>
      </p:sp>
      <p:sp>
        <p:nvSpPr>
          <p:cNvPr id="28" name="TextBox 28"/>
          <p:cNvSpPr txBox="1"/>
          <p:nvPr/>
        </p:nvSpPr>
        <p:spPr>
          <a:xfrm>
            <a:off x="1035872" y="8530973"/>
            <a:ext cx="4324616" cy="290195"/>
          </a:xfrm>
          <a:prstGeom prst="rect">
            <a:avLst/>
          </a:prstGeom>
        </p:spPr>
        <p:txBody>
          <a:bodyPr lIns="0" tIns="0" rIns="0" bIns="0" rtlCol="0" anchor="t">
            <a:spAutoFit/>
          </a:bodyPr>
          <a:lstStyle/>
          <a:p>
            <a:pPr algn="l">
              <a:lnSpc>
                <a:spcPts val="2380"/>
              </a:lnSpc>
            </a:pPr>
            <a:r>
              <a:rPr lang="en-US" sz="1700" b="1">
                <a:solidFill>
                  <a:srgbClr val="545454"/>
                </a:solidFill>
                <a:latin typeface="Rounded M+ Bold"/>
                <a:ea typeface="Rounded M+ Bold"/>
                <a:cs typeface="Rounded M+ Bold"/>
                <a:sym typeface="Rounded M+ Bold"/>
              </a:rPr>
              <a:t>お申込みは右記QRコードからお願いします</a:t>
            </a:r>
          </a:p>
        </p:txBody>
      </p:sp>
      <p:sp>
        <p:nvSpPr>
          <p:cNvPr id="29" name="TextBox 29"/>
          <p:cNvSpPr txBox="1"/>
          <p:nvPr/>
        </p:nvSpPr>
        <p:spPr>
          <a:xfrm>
            <a:off x="989348" y="8879219"/>
            <a:ext cx="4284827" cy="391795"/>
          </a:xfrm>
          <a:prstGeom prst="rect">
            <a:avLst/>
          </a:prstGeom>
        </p:spPr>
        <p:txBody>
          <a:bodyPr lIns="0" tIns="0" rIns="0" bIns="0" rtlCol="0" anchor="t">
            <a:spAutoFit/>
          </a:bodyPr>
          <a:lstStyle/>
          <a:p>
            <a:pPr algn="ctr">
              <a:lnSpc>
                <a:spcPts val="3079"/>
              </a:lnSpc>
            </a:pPr>
            <a:r>
              <a:rPr lang="en-US" sz="2199" b="1" u="sng">
                <a:solidFill>
                  <a:srgbClr val="545454"/>
                </a:solidFill>
                <a:latin typeface="Rounded M+ Bold"/>
                <a:ea typeface="Rounded M+ Bold"/>
                <a:cs typeface="Rounded M+ Bold"/>
                <a:sym typeface="Rounded M+ Bold"/>
              </a:rPr>
              <a:t>申込〆切　8月8日(金）17:00迄</a:t>
            </a:r>
          </a:p>
        </p:txBody>
      </p:sp>
      <p:sp>
        <p:nvSpPr>
          <p:cNvPr id="30" name="TextBox 30"/>
          <p:cNvSpPr txBox="1"/>
          <p:nvPr/>
        </p:nvSpPr>
        <p:spPr>
          <a:xfrm>
            <a:off x="632481" y="2148417"/>
            <a:ext cx="6295039" cy="1110720"/>
          </a:xfrm>
          <a:prstGeom prst="rect">
            <a:avLst/>
          </a:prstGeom>
        </p:spPr>
        <p:txBody>
          <a:bodyPr lIns="0" tIns="0" rIns="0" bIns="0" rtlCol="0" anchor="t">
            <a:spAutoFit/>
          </a:bodyPr>
          <a:lstStyle/>
          <a:p>
            <a:pPr algn="just">
              <a:lnSpc>
                <a:spcPts val="1779"/>
              </a:lnSpc>
            </a:pPr>
            <a:r>
              <a:rPr lang="en-US" sz="1458" b="1" dirty="0">
                <a:solidFill>
                  <a:srgbClr val="545454"/>
                </a:solidFill>
                <a:latin typeface="Rounded M+ Bold"/>
                <a:ea typeface="Rounded M+ Bold"/>
                <a:cs typeface="Rounded M+ Bold"/>
                <a:sym typeface="Rounded M+ Bold"/>
              </a:rPr>
              <a:t>　本研修では、フランスからお越し頂いた専門家による講義からRNRモデルに基づくアセスメントについて学びます。海外の実践事例を紹介し、日本の専門家との対談を通じて、日本の現場への応用を考えます。アセスメント力を深め、国際比較から実践に役立つヒントが得られることをを目的としています。</a:t>
            </a:r>
          </a:p>
        </p:txBody>
      </p:sp>
      <p:sp>
        <p:nvSpPr>
          <p:cNvPr id="31" name="TextBox 31"/>
          <p:cNvSpPr txBox="1"/>
          <p:nvPr/>
        </p:nvSpPr>
        <p:spPr>
          <a:xfrm>
            <a:off x="220484" y="10175895"/>
            <a:ext cx="7119032" cy="240665"/>
          </a:xfrm>
          <a:prstGeom prst="rect">
            <a:avLst/>
          </a:prstGeom>
        </p:spPr>
        <p:txBody>
          <a:bodyPr lIns="0" tIns="0" rIns="0" bIns="0" rtlCol="0" anchor="t">
            <a:spAutoFit/>
          </a:bodyPr>
          <a:lstStyle/>
          <a:p>
            <a:pPr algn="ctr">
              <a:lnSpc>
                <a:spcPts val="1960"/>
              </a:lnSpc>
            </a:pPr>
            <a:r>
              <a:rPr lang="en-US" sz="1400" b="1" spc="33" dirty="0" err="1">
                <a:latin typeface="Rounded M+ Bold"/>
                <a:ea typeface="Rounded M+ Bold"/>
                <a:cs typeface="Rounded M+ Bold"/>
                <a:sym typeface="Rounded M+ Bold"/>
              </a:rPr>
              <a:t>主催：大阪府立砂川厚生福祉センタ</a:t>
            </a:r>
            <a:r>
              <a:rPr lang="en-US" sz="1400" b="1" spc="33" dirty="0">
                <a:latin typeface="Rounded M+ Bold"/>
                <a:ea typeface="Rounded M+ Bold"/>
                <a:cs typeface="Rounded M+ Bold"/>
                <a:sym typeface="Rounded M+ Bold"/>
              </a:rPr>
              <a:t>ー／</a:t>
            </a:r>
            <a:r>
              <a:rPr lang="en-US" sz="1400" b="1" spc="33" dirty="0" err="1">
                <a:latin typeface="Rounded M+ Bold"/>
                <a:ea typeface="Rounded M+ Bold"/>
                <a:cs typeface="Rounded M+ Bold"/>
                <a:sym typeface="Rounded M+ Bold"/>
              </a:rPr>
              <a:t>大阪府地域生活定着支援センタ</a:t>
            </a:r>
            <a:r>
              <a:rPr lang="en-US" sz="1400" b="1" spc="33" dirty="0">
                <a:latin typeface="Rounded M+ Bold"/>
                <a:ea typeface="Rounded M+ Bold"/>
                <a:cs typeface="Rounded M+ Bold"/>
                <a:sym typeface="Rounded M+ Bold"/>
              </a:rPr>
              <a:t>ー</a:t>
            </a:r>
          </a:p>
        </p:txBody>
      </p:sp>
      <p:sp>
        <p:nvSpPr>
          <p:cNvPr id="32" name="TextBox 32"/>
          <p:cNvSpPr txBox="1"/>
          <p:nvPr/>
        </p:nvSpPr>
        <p:spPr>
          <a:xfrm>
            <a:off x="3425208" y="3651177"/>
            <a:ext cx="2633727" cy="276224"/>
          </a:xfrm>
          <a:prstGeom prst="rect">
            <a:avLst/>
          </a:prstGeom>
        </p:spPr>
        <p:txBody>
          <a:bodyPr lIns="0" tIns="0" rIns="0" bIns="0" rtlCol="0" anchor="t">
            <a:spAutoFit/>
          </a:bodyPr>
          <a:lstStyle/>
          <a:p>
            <a:pPr algn="ctr">
              <a:lnSpc>
                <a:spcPts val="2100"/>
              </a:lnSpc>
            </a:pPr>
            <a:r>
              <a:rPr lang="en-US" sz="1500" b="1">
                <a:solidFill>
                  <a:srgbClr val="545454"/>
                </a:solidFill>
                <a:latin typeface="Rounded M+ Bold"/>
                <a:ea typeface="Rounded M+ Bold"/>
                <a:cs typeface="Rounded M+ Bold"/>
                <a:sym typeface="Rounded M+ Bold"/>
              </a:rPr>
              <a:t>（Olivier Vanderstukken）</a:t>
            </a:r>
          </a:p>
        </p:txBody>
      </p:sp>
      <p:sp>
        <p:nvSpPr>
          <p:cNvPr id="33" name="TextBox 33"/>
          <p:cNvSpPr txBox="1"/>
          <p:nvPr/>
        </p:nvSpPr>
        <p:spPr>
          <a:xfrm>
            <a:off x="4076437" y="7786429"/>
            <a:ext cx="3263079" cy="217169"/>
          </a:xfrm>
          <a:prstGeom prst="rect">
            <a:avLst/>
          </a:prstGeom>
        </p:spPr>
        <p:txBody>
          <a:bodyPr lIns="0" tIns="0" rIns="0" bIns="0" rtlCol="0" anchor="t">
            <a:spAutoFit/>
          </a:bodyPr>
          <a:lstStyle/>
          <a:p>
            <a:pPr algn="just">
              <a:lnSpc>
                <a:spcPts val="1680"/>
              </a:lnSpc>
            </a:pPr>
            <a:r>
              <a:rPr lang="en-US" sz="1200" b="1">
                <a:solidFill>
                  <a:srgbClr val="545454"/>
                </a:solidFill>
                <a:latin typeface="Rounded M+ Bold"/>
                <a:ea typeface="Rounded M+ Bold"/>
                <a:cs typeface="Rounded M+ Bold"/>
                <a:sym typeface="Rounded M+ Bold"/>
              </a:rPr>
              <a:t>（大阪市住吉区帝塚山東５丁目８−３）</a:t>
            </a:r>
          </a:p>
        </p:txBody>
      </p:sp>
      <p:sp>
        <p:nvSpPr>
          <p:cNvPr id="34" name="TextBox 34"/>
          <p:cNvSpPr txBox="1"/>
          <p:nvPr/>
        </p:nvSpPr>
        <p:spPr>
          <a:xfrm>
            <a:off x="792000" y="5540195"/>
            <a:ext cx="1707166" cy="212150"/>
          </a:xfrm>
          <a:prstGeom prst="rect">
            <a:avLst/>
          </a:prstGeom>
        </p:spPr>
        <p:txBody>
          <a:bodyPr lIns="0" tIns="0" rIns="0" bIns="0" rtlCol="0" anchor="t">
            <a:spAutoFit/>
          </a:bodyPr>
          <a:lstStyle/>
          <a:p>
            <a:pPr algn="just">
              <a:lnSpc>
                <a:spcPts val="1683"/>
              </a:lnSpc>
            </a:pPr>
            <a:r>
              <a:rPr lang="en-US" sz="1295" b="1" spc="51">
                <a:solidFill>
                  <a:srgbClr val="545454"/>
                </a:solidFill>
                <a:latin typeface="Rounded M+ Bold"/>
                <a:ea typeface="Rounded M+ Bold"/>
                <a:cs typeface="Rounded M+ Bold"/>
                <a:sym typeface="Rounded M+ Bold"/>
              </a:rPr>
              <a:t>【コメンテーター】</a:t>
            </a:r>
          </a:p>
        </p:txBody>
      </p:sp>
      <p:sp>
        <p:nvSpPr>
          <p:cNvPr id="35" name="TextBox 35"/>
          <p:cNvSpPr txBox="1"/>
          <p:nvPr/>
        </p:nvSpPr>
        <p:spPr>
          <a:xfrm>
            <a:off x="1551544" y="5741020"/>
            <a:ext cx="4379924" cy="775395"/>
          </a:xfrm>
          <a:prstGeom prst="rect">
            <a:avLst/>
          </a:prstGeom>
        </p:spPr>
        <p:txBody>
          <a:bodyPr lIns="0" tIns="0" rIns="0" bIns="0" rtlCol="0" anchor="t">
            <a:spAutoFit/>
          </a:bodyPr>
          <a:lstStyle/>
          <a:p>
            <a:pPr algn="just">
              <a:lnSpc>
                <a:spcPts val="1553"/>
              </a:lnSpc>
            </a:pPr>
            <a:r>
              <a:rPr lang="en-US" sz="1195" b="1" spc="47">
                <a:solidFill>
                  <a:srgbClr val="545454"/>
                </a:solidFill>
                <a:latin typeface="Rounded M+ Bold"/>
                <a:ea typeface="Rounded M+ Bold"/>
                <a:cs typeface="Rounded M+ Bold"/>
                <a:sym typeface="Rounded M+ Bold"/>
              </a:rPr>
              <a:t>・大阪公立大学　法学部　教授　金澤 真理 さん</a:t>
            </a:r>
          </a:p>
          <a:p>
            <a:pPr algn="just">
              <a:lnSpc>
                <a:spcPts val="1553"/>
              </a:lnSpc>
            </a:pPr>
            <a:r>
              <a:rPr lang="en-US" sz="1195" b="1" spc="47">
                <a:solidFill>
                  <a:srgbClr val="545454"/>
                </a:solidFill>
                <a:latin typeface="Rounded M+ Bold"/>
                <a:ea typeface="Rounded M+ Bold"/>
                <a:cs typeface="Rounded M+ Bold"/>
                <a:sym typeface="Rounded M+ Bold"/>
              </a:rPr>
              <a:t>・大阪経済大学　人間科学部　准教授　神垣 一規 さん</a:t>
            </a:r>
          </a:p>
          <a:p>
            <a:pPr algn="just">
              <a:lnSpc>
                <a:spcPts val="1553"/>
              </a:lnSpc>
            </a:pPr>
            <a:r>
              <a:rPr lang="en-US" sz="1195" b="1" spc="47">
                <a:solidFill>
                  <a:srgbClr val="545454"/>
                </a:solidFill>
                <a:latin typeface="Rounded M+ Bold"/>
                <a:ea typeface="Rounded M+ Bold"/>
                <a:cs typeface="Rounded M+ Bold"/>
                <a:sym typeface="Rounded M+ Bold"/>
              </a:rPr>
              <a:t>・東京都立大学　人文社会学部　助教　篠崎 ひかる さん</a:t>
            </a:r>
          </a:p>
          <a:p>
            <a:pPr algn="just">
              <a:lnSpc>
                <a:spcPts val="1553"/>
              </a:lnSpc>
            </a:pPr>
            <a:r>
              <a:rPr lang="en-US" sz="1195" b="1" spc="47">
                <a:solidFill>
                  <a:srgbClr val="545454"/>
                </a:solidFill>
                <a:latin typeface="Rounded M+ Bold"/>
                <a:ea typeface="Rounded M+ Bold"/>
                <a:cs typeface="Rounded M+ Bold"/>
                <a:sym typeface="Rounded M+ Bold"/>
              </a:rPr>
              <a:t>・國學院大学　　法学部　教授　安田 恵美 さん</a:t>
            </a:r>
          </a:p>
        </p:txBody>
      </p:sp>
      <p:sp>
        <p:nvSpPr>
          <p:cNvPr id="38" name="TextBox 38"/>
          <p:cNvSpPr txBox="1"/>
          <p:nvPr/>
        </p:nvSpPr>
        <p:spPr>
          <a:xfrm>
            <a:off x="1605304" y="1335257"/>
            <a:ext cx="4349391" cy="694138"/>
          </a:xfrm>
          <a:prstGeom prst="rect">
            <a:avLst/>
          </a:prstGeom>
        </p:spPr>
        <p:txBody>
          <a:bodyPr lIns="0" tIns="0" rIns="0" bIns="0" rtlCol="0" anchor="t">
            <a:spAutoFit/>
          </a:bodyPr>
          <a:lstStyle/>
          <a:p>
            <a:pPr algn="ctr">
              <a:lnSpc>
                <a:spcPts val="3746"/>
              </a:lnSpc>
            </a:pPr>
            <a:r>
              <a:rPr lang="en-US" sz="2676">
                <a:solidFill>
                  <a:srgbClr val="575757"/>
                </a:solidFill>
                <a:latin typeface="Mochiy Pop One"/>
                <a:ea typeface="Mochiy Pop One"/>
                <a:cs typeface="Mochiy Pop One"/>
                <a:sym typeface="Mochiy Pop One"/>
              </a:rPr>
              <a:t>ーRNRモデルの原則からー</a:t>
            </a:r>
          </a:p>
        </p:txBody>
      </p:sp>
      <p:sp>
        <p:nvSpPr>
          <p:cNvPr id="39" name="TextBox 39"/>
          <p:cNvSpPr txBox="1"/>
          <p:nvPr/>
        </p:nvSpPr>
        <p:spPr>
          <a:xfrm>
            <a:off x="3198180" y="7440340"/>
            <a:ext cx="1892538" cy="217169"/>
          </a:xfrm>
          <a:prstGeom prst="rect">
            <a:avLst/>
          </a:prstGeom>
        </p:spPr>
        <p:txBody>
          <a:bodyPr lIns="0" tIns="0" rIns="0" bIns="0" rtlCol="0" anchor="t">
            <a:spAutoFit/>
          </a:bodyPr>
          <a:lstStyle/>
          <a:p>
            <a:pPr algn="ctr">
              <a:lnSpc>
                <a:spcPts val="1680"/>
              </a:lnSpc>
            </a:pPr>
            <a:r>
              <a:rPr lang="en-US" sz="1200" b="1">
                <a:solidFill>
                  <a:srgbClr val="545454"/>
                </a:solidFill>
                <a:latin typeface="Rounded M+ Bold"/>
                <a:ea typeface="Rounded M+ Bold"/>
                <a:cs typeface="Rounded M+ Bold"/>
                <a:sym typeface="Rounded M+ Bold"/>
              </a:rPr>
              <a:t>※日本語の通訳あります</a:t>
            </a:r>
          </a:p>
        </p:txBody>
      </p:sp>
      <p:sp>
        <p:nvSpPr>
          <p:cNvPr id="2" name="フローチャート: 結合子 1">
            <a:extLst>
              <a:ext uri="{FF2B5EF4-FFF2-40B4-BE49-F238E27FC236}">
                <a16:creationId xmlns:a16="http://schemas.microsoft.com/office/drawing/2014/main" id="{5FA1D8DD-4112-466B-8227-9C76E15C81FF}"/>
              </a:ext>
            </a:extLst>
          </p:cNvPr>
          <p:cNvSpPr/>
          <p:nvPr/>
        </p:nvSpPr>
        <p:spPr>
          <a:xfrm>
            <a:off x="5787730" y="5619686"/>
            <a:ext cx="1447800" cy="1432151"/>
          </a:xfrm>
          <a:prstGeom prst="flowChartConnector">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latin typeface="Rounded M+ Bold" panose="020B0600070205080204" charset="-128"/>
                <a:ea typeface="Rounded M+ Bold" panose="020B0600070205080204" charset="-128"/>
                <a:cs typeface="Rounded M+ Bold" panose="020B0600070205080204" charset="-128"/>
              </a:rPr>
              <a:t>参加費</a:t>
            </a:r>
            <a:endParaRPr kumimoji="1" lang="en-US" altLang="ja-JP" sz="2000" b="1" dirty="0">
              <a:latin typeface="Rounded M+ Bold" panose="020B0600070205080204" charset="-128"/>
              <a:ea typeface="Rounded M+ Bold" panose="020B0600070205080204" charset="-128"/>
              <a:cs typeface="Rounded M+ Bold" panose="020B0600070205080204" charset="-128"/>
            </a:endParaRPr>
          </a:p>
          <a:p>
            <a:pPr algn="ctr"/>
            <a:r>
              <a:rPr kumimoji="1" lang="ja-JP" altLang="en-US" sz="2000" b="1" dirty="0">
                <a:latin typeface="Rounded M+ Bold" panose="020B0600070205080204" charset="-128"/>
                <a:ea typeface="Rounded M+ Bold" panose="020B0600070205080204" charset="-128"/>
                <a:cs typeface="Rounded M+ Bold" panose="020B0600070205080204" charset="-128"/>
              </a:rPr>
              <a:t>無料</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176</Words>
  <Application>Microsoft Office PowerPoint</Application>
  <PresentationFormat>ユーザー設定</PresentationFormat>
  <Paragraphs>28</Paragraphs>
  <Slides>1</Slides>
  <Notes>0</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vt:i4>
      </vt:variant>
    </vt:vector>
  </HeadingPairs>
  <TitlesOfParts>
    <vt:vector size="7" baseType="lpstr">
      <vt:lpstr>Calibri</vt:lpstr>
      <vt:lpstr>Noto Sans JP</vt:lpstr>
      <vt:lpstr>Mochiy Pop One</vt:lpstr>
      <vt:lpstr>Rounded M+ Bold</vt:lpstr>
      <vt:lpstr>Arial</vt:lpstr>
      <vt:lpstr>Office Theme</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2025-09-19T02:57:33Z</dcterms:created>
  <dcterms:modified xsi:type="dcterms:W3CDTF">2025-09-19T03:09:38Z</dcterms:modified>
  <dc:identifier/>
</cp:coreProperties>
</file>