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72" r:id="rId2"/>
    <p:sldId id="256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37" autoAdjust="0"/>
    <p:restoredTop sz="95687"/>
  </p:normalViewPr>
  <p:slideViewPr>
    <p:cSldViewPr snapToGrid="0">
      <p:cViewPr varScale="1">
        <p:scale>
          <a:sx n="97" d="100"/>
          <a:sy n="97" d="100"/>
        </p:scale>
        <p:origin x="336" y="86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058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EE32-659C-4506-8CDD-8E25165ACB6E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BF884-BE9C-4639-B8D0-AA7BEBD537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221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0DED-9F38-4009-BD90-816B228AE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0BFD664-B7BC-48F3-81C3-EB7A1569D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D683DD-2A2B-410F-931F-C1B4F9D54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E67921-401B-493A-B4C1-4FB851232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97417-9E73-4E1F-9D2D-802CBBE85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661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5CE34F-FB8F-493B-A3AC-B344C6421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C2E4EF-FBF6-4065-A3CE-BDAC6F5AC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339119-C0B7-4953-82C5-79164C18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E8F0A5-BFD7-404E-A9AF-AA7F69CA1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6A8025-4AD2-43A2-AE1B-949759E0D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28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298355C-3C83-446F-9746-46011FCEC3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3D21B2-8A46-4BA7-AA5A-9A6F3F59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3F780A-AEEB-41B1-AD35-D29A377A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9EE02B-7C88-496A-A3E8-96728ED7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97CA43-1E45-4076-8A2F-D78A2D6F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16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35BB00-3953-4C8B-98AE-B26308F0E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24A4DE-1ACE-46DD-8C69-FE1F9E3B0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F3634D-7051-40C6-A443-167196814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B34762-C527-4A78-A967-B54D85357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39C956-F809-41A3-946F-CFBBEF573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47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91E42F-5257-495A-B487-3C999DB82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053015-3E48-4D2F-85FC-9BDA6B75E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8C4D7-CBF9-4BFD-8B20-20F9B1E6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87A721-135E-46AF-AB89-E499AFFB9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BE6971-E3FB-4F14-BA0E-99AA5F049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65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701CB-8D08-4DB9-B6B1-F7753BF8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98BB74-0C23-43FE-8DCC-E600A3B57A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8D1E866-EEE3-4F3F-862B-A330FA7B3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DC8073-412E-4D40-B556-DEE57535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62F0F-D678-4D29-B002-550935C2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5076DA-B2C7-4E7A-A0F6-918F898AE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39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6EAD52-2A5E-4994-957F-61FB73C17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8610AA-B57E-4F57-A74A-C536DA2E0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1EAD07-7B51-4826-BA42-EAC047F79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EC630B1-898F-4FB4-9C2E-D5127D3B97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1437A98-8481-422B-B2C7-8A78C9F7D9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9A2B715-410D-4A82-BE31-7D7F9B282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7CA1C48-E968-4994-84DE-769D1398A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EB45700-5951-41CE-A43E-D457282E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092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4AEA5C-A7C7-48F9-8D21-9D2FB268D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07DFB0-7CFB-4FDC-888D-D309CE9E2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FD061C-2D66-4EBF-8D86-7798304FA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C0FAC90-FD0C-4F39-B6E5-7C210C33F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073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E115092-7DD5-4AB8-8ADF-F2EB47E0B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017347-3C2D-4613-A5B3-B87CE4B0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8D1777-5289-4ED9-9880-93772701C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11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234E60-BDBF-43FE-A95E-26AD27F60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DB9F86-ABD4-4608-AD48-6FDEEC936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08635C-E602-4C9A-A4AF-2BA0F59880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0C1943-C68F-43FE-9724-EABF703E8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8DFDA7-9B85-4DB8-AD32-62E992AA9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D2A838-C8B1-4AF7-ABB4-8387C0E35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201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57F076-D24E-44CD-B8DB-B8B264ED2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EA00956-14EB-440B-A2D4-C4DBB10E3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58F693-A426-4DC3-A416-AF2B66D78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7B1566-060E-4FF4-B27C-F84356F42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347A9C7-7FD4-46AD-B2C0-AF1C1E599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C36CBA-15EB-4CA0-A135-E008F62F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97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F01FB65-F0D4-4E08-8676-9D98AA2BC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4654AD-FA00-4AD8-B5F8-3566445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51549A-D47A-4D27-A56C-AE565827D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0E543-784E-4139-95CE-43871508F13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50DA4D-8D4F-411D-AAD4-C0A075210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AD371D-1526-4060-905D-586D1AA1C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829DE-4598-432F-A24A-A913A07F5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67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DBE47FB-2E32-404D-B757-93FED5E168F6}"/>
              </a:ext>
            </a:extLst>
          </p:cNvPr>
          <p:cNvSpPr/>
          <p:nvPr/>
        </p:nvSpPr>
        <p:spPr>
          <a:xfrm>
            <a:off x="134257" y="396249"/>
            <a:ext cx="11999936" cy="312471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600"/>
              </a:lnSpc>
            </a:pPr>
            <a:r>
              <a:rPr lang="ja-JP" altLang="en-US" sz="1000" kern="100" dirty="0">
                <a:solidFill>
                  <a:schemeClr val="tx1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●</a:t>
            </a:r>
            <a:r>
              <a:rPr lang="ja-JP" sz="10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事業目的</a:t>
            </a:r>
            <a:endParaRPr lang="en-US" altLang="ja-JP" sz="1050" kern="100" dirty="0">
              <a:solidFill>
                <a:sysClr val="windowText" lastClr="000000"/>
              </a:solidFill>
              <a:latin typeface="HGMaruGothicMPRO" panose="020F0600000000000000" pitchFamily="34" charset="-128"/>
              <a:ea typeface="HGMaruGothicMPRO" panose="020F0600000000000000" pitchFamily="34" charset="-128"/>
              <a:cs typeface="Times New Roman" panose="02020603050405020304" pitchFamily="18" charset="0"/>
            </a:endParaRPr>
          </a:p>
          <a:p>
            <a:pPr algn="just">
              <a:lnSpc>
                <a:spcPts val="1600"/>
              </a:lnSpc>
            </a:pPr>
            <a:r>
              <a:rPr lang="ja-JP" altLang="en-US" sz="105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Times New Roman" panose="02020603050405020304" pitchFamily="18" charset="0"/>
              </a:rPr>
              <a:t>　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窃盗を繰り返す知的障がい者が再犯（窃盗行為）に至ることなく地域生活を送るためには、窃盗行為そのもの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へ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の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本人の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理解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を深めるとともに、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再犯防止に向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けて支援者がアセスメント及び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支援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を行うこと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が不可欠であ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る。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これまで、砂川厚生福祉センターつばさ（以下、「つばさ」という。）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は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、独自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に開発・実施してきた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「窃盗回避プログラム」の有効性を踏まえ、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「地域版窃盗回避支援ツール」を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研修等によって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民間事業者へ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周知を行って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きて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いる。</a:t>
            </a:r>
            <a:r>
              <a:rPr lang="ja-JP" altLang="en-US" sz="9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この事業を通じて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、事業所が抱える困難ケース等に対して助言等を行えるよう、各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地域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に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サポーター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事業所を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育成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することで、地域の支援力の向上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と併せて、</a:t>
            </a:r>
            <a:r>
              <a:rPr lang="ja-JP" altLang="en-US" sz="9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窃盗を繰り返す知的障がい者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の地域での受け入れ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を促進し、地域移行された当事者の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安定した生活につなげる。</a:t>
            </a:r>
            <a:endParaRPr lang="ja-JP" sz="1050" kern="100" dirty="0">
              <a:solidFill>
                <a:sysClr val="windowText" lastClr="000000"/>
              </a:solidFill>
              <a:effectLst/>
              <a:latin typeface="HGMaruGothicMPRO" panose="020F0600000000000000" pitchFamily="34" charset="-128"/>
              <a:ea typeface="HGMaruGothicMPRO" panose="020F0600000000000000" pitchFamily="34" charset="-128"/>
              <a:cs typeface="Times New Roman" panose="02020603050405020304" pitchFamily="18" charset="0"/>
            </a:endParaRPr>
          </a:p>
          <a:p>
            <a:pPr marL="114300" indent="-114300" algn="just">
              <a:lnSpc>
                <a:spcPts val="1600"/>
              </a:lnSpc>
            </a:pPr>
            <a:r>
              <a:rPr lang="ja-JP" altLang="en-US" sz="10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●事業効果</a:t>
            </a:r>
            <a:endParaRPr lang="ja-JP" sz="1000" kern="100" dirty="0">
              <a:solidFill>
                <a:sysClr val="windowText" lastClr="000000"/>
              </a:solidFill>
              <a:effectLst/>
              <a:latin typeface="HGMaruGothicMPRO" panose="020F0600000000000000" pitchFamily="34" charset="-128"/>
              <a:ea typeface="HGMaruGothicMPRO" panose="020F0600000000000000" pitchFamily="34" charset="-128"/>
              <a:cs typeface="Times New Roman" panose="02020603050405020304" pitchFamily="18" charset="0"/>
            </a:endParaRPr>
          </a:p>
          <a:p>
            <a:pPr indent="114300" algn="just">
              <a:lnSpc>
                <a:spcPts val="1600"/>
              </a:lnSpc>
            </a:pP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犯罪白書によると、近年の刑法犯の認知総件数のうち、窃盗が全体の</a:t>
            </a:r>
            <a:r>
              <a:rPr 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70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％近くで</a:t>
            </a:r>
            <a:r>
              <a:rPr lang="ja-JP" alt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例年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推移しており、最も多い犯罪となっている。窃盗犯のうち、約</a:t>
            </a:r>
            <a:r>
              <a:rPr 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25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％の者が</a:t>
            </a:r>
            <a:r>
              <a:rPr 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2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年以内に再犯し、</a:t>
            </a:r>
            <a:r>
              <a:rPr 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5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年以内では</a:t>
            </a:r>
            <a:r>
              <a:rPr lang="en-US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45</a:t>
            </a:r>
            <a:r>
              <a:rPr lang="ja-JP" sz="9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％にものぼる。</a:t>
            </a:r>
            <a:r>
              <a:rPr lang="ja-JP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また、法務省による知的障がい受刑者（疑いを含む）を対象にした調査では、窃盗による受刑者の構成比は受刑者総数では全体の</a:t>
            </a:r>
            <a:r>
              <a:rPr lang="en-US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34</a:t>
            </a:r>
            <a:r>
              <a:rPr lang="ja-JP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％であるのに対して、知的障がいのある受刑者では全体の</a:t>
            </a:r>
            <a:r>
              <a:rPr lang="en-US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52</a:t>
            </a:r>
            <a:r>
              <a:rPr lang="ja-JP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％であり、</a:t>
            </a:r>
            <a:r>
              <a:rPr lang="ja-JP" altLang="en-US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さらに</a:t>
            </a:r>
            <a:r>
              <a:rPr lang="ja-JP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その中で、再犯</a:t>
            </a:r>
            <a:r>
              <a:rPr lang="ja-JP" altLang="en-US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で</a:t>
            </a:r>
            <a:r>
              <a:rPr lang="ja-JP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受刑している者が半数いる。</a:t>
            </a:r>
            <a:r>
              <a:rPr lang="ja-JP" altLang="en-US" sz="900" kern="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他方</a:t>
            </a:r>
            <a:r>
              <a:rPr lang="ja-JP" altLang="en-US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で、司法手続きによって刑務所収容に至らないケースも一定程度存在するため、全体の認知件数以上に、窃盗行為を行う知的障がい者が存在すると考えられる。これらを踏まえ、広く累犯知的障がい者の</a:t>
            </a:r>
            <a:r>
              <a:rPr lang="ja-JP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地域生活を支えるためには、</a:t>
            </a:r>
            <a:r>
              <a:rPr lang="ja-JP" sz="900" b="0" u="none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知的障がい者への窃盗防止を支援する</a:t>
            </a:r>
            <a:r>
              <a:rPr lang="ja-JP" sz="900" kern="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必要がある。</a:t>
            </a:r>
            <a:endParaRPr lang="ja-JP" sz="1050" kern="100" dirty="0">
              <a:solidFill>
                <a:sysClr val="windowText" lastClr="000000"/>
              </a:solidFill>
              <a:effectLst/>
              <a:latin typeface="HGMaruGothicMPRO" panose="020F0600000000000000" pitchFamily="34" charset="-128"/>
              <a:ea typeface="HGMaruGothicMPRO" panose="020F0600000000000000" pitchFamily="34" charset="-128"/>
              <a:cs typeface="Times New Roman" panose="02020603050405020304" pitchFamily="18" charset="0"/>
            </a:endParaRPr>
          </a:p>
          <a:p>
            <a:pPr indent="1270" algn="just">
              <a:lnSpc>
                <a:spcPts val="1600"/>
              </a:lnSpc>
            </a:pPr>
            <a:r>
              <a:rPr lang="ja-JP" altLang="en-US" sz="10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●</a:t>
            </a:r>
            <a:r>
              <a:rPr lang="ja-JP" sz="1000" kern="100" dirty="0">
                <a:solidFill>
                  <a:sysClr val="windowText" lastClr="000000"/>
                </a:solidFill>
                <a:effectLst/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事業内容</a:t>
            </a:r>
            <a:endParaRPr lang="en-US" altLang="ja-JP" sz="1000" kern="100" dirty="0">
              <a:solidFill>
                <a:sysClr val="windowText" lastClr="000000"/>
              </a:solidFill>
              <a:effectLst/>
              <a:latin typeface="HGMaruGothicMPRO" panose="020F0600000000000000" pitchFamily="34" charset="-128"/>
              <a:ea typeface="HGMaruGothicMPRO" panose="020F0600000000000000" pitchFamily="34" charset="-128"/>
              <a:cs typeface="メイリオ" panose="020B0604030504040204" pitchFamily="50" charset="-128"/>
            </a:endParaRPr>
          </a:p>
          <a:p>
            <a:pPr indent="115570" algn="just">
              <a:lnSpc>
                <a:spcPts val="1600"/>
              </a:lnSpc>
            </a:pP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つばさで作成した「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地域版窃盗回避支援ツール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」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を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活用し、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事業所のみで支援が困難な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ために助言を必要とする事業所を対象として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、</a:t>
            </a:r>
            <a:r>
              <a:rPr kumimoji="0"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プログラムの提供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及び</a:t>
            </a:r>
            <a:r>
              <a:rPr kumimoji="0"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スーパーバイズ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ができるサポーター事業所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を育成する。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サポーター事業所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は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、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地域の困難ケースの相談に応じ、効率的に複数の事業所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に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かかわることができる基幹</a:t>
            </a:r>
            <a:r>
              <a:rPr kumimoji="0"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相談支援センター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及び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委託相談支援事業所等を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対象とする。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窃盗回避支援に精通する学識経験者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（山口県立大学　教授　水藤昌彦氏）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を招聘し、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基幹相談支援センター等を対象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に、合同研修を実施したうえ、実践を踏まえた検討や、ロールプレイ等を進め、課題、工夫点の整理、支援力向上を図る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。</a:t>
            </a:r>
            <a:endParaRPr lang="en-US" altLang="ja-JP" sz="1000" kern="100" dirty="0">
              <a:solidFill>
                <a:sysClr val="windowText" lastClr="000000"/>
              </a:solidFill>
              <a:latin typeface="HGMaruGothicMPRO" panose="020F0600000000000000" pitchFamily="34" charset="-128"/>
              <a:ea typeface="HGMaruGothicMPRO" panose="020F0600000000000000" pitchFamily="34" charset="-128"/>
              <a:cs typeface="メイリオ" panose="020B0604030504040204" pitchFamily="50" charset="-128"/>
            </a:endParaRPr>
          </a:p>
          <a:p>
            <a:pPr indent="115570" algn="just">
              <a:lnSpc>
                <a:spcPts val="1600"/>
              </a:lnSpc>
            </a:pPr>
            <a:r>
              <a:rPr lang="en-US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①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　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合同研修会　</a:t>
            </a:r>
            <a:r>
              <a:rPr lang="en-US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②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　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訪問コンサルテーション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（</a:t>
            </a:r>
            <a:r>
              <a:rPr lang="en-US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3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回程度）　</a:t>
            </a:r>
            <a:r>
              <a:rPr lang="en-US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③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　</a:t>
            </a:r>
            <a:r>
              <a:rPr lang="ja-JP" altLang="ja-JP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合同報告会（研修含む</a:t>
            </a:r>
            <a:r>
              <a:rPr lang="ja-JP" altLang="en-US" sz="1000" kern="100" dirty="0">
                <a:solidFill>
                  <a:sysClr val="windowText" lastClr="000000"/>
                </a:solidFill>
                <a:latin typeface="HGMaruGothicMPRO" panose="020F0600000000000000" pitchFamily="34" charset="-128"/>
                <a:ea typeface="HGMaruGothicMPRO" panose="020F0600000000000000" pitchFamily="34" charset="-128"/>
                <a:cs typeface="メイリオ" panose="020B0604030504040204" pitchFamily="50" charset="-128"/>
              </a:rPr>
              <a:t>）　</a:t>
            </a:r>
            <a:endParaRPr lang="en-US" altLang="ja-JP" sz="1000" kern="100" dirty="0">
              <a:solidFill>
                <a:sysClr val="windowText" lastClr="000000"/>
              </a:solidFill>
              <a:latin typeface="HGMaruGothicMPRO" panose="020F0600000000000000" pitchFamily="34" charset="-128"/>
              <a:ea typeface="HGMaruGothicMPRO" panose="020F0600000000000000" pitchFamily="34" charset="-128"/>
              <a:cs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93DD9B-44DA-0ED8-E490-1C62B6EAF005}"/>
              </a:ext>
            </a:extLst>
          </p:cNvPr>
          <p:cNvSpPr txBox="1"/>
          <p:nvPr/>
        </p:nvSpPr>
        <p:spPr>
          <a:xfrm>
            <a:off x="0" y="-27649"/>
            <a:ext cx="12192000" cy="37886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</a:t>
            </a:r>
            <a:r>
              <a:rPr lang="ja-JP" altLang="en-US" b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８年度　窃盗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回避サポーター育成事業　概要及び年間スケジュール　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DE825FF-EB5D-8326-90AC-E515FBE48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808679"/>
              </p:ext>
            </p:extLst>
          </p:nvPr>
        </p:nvGraphicFramePr>
        <p:xfrm>
          <a:off x="136505" y="3565998"/>
          <a:ext cx="11997689" cy="3111110"/>
        </p:xfrm>
        <a:graphic>
          <a:graphicData uri="http://schemas.openxmlformats.org/drawingml/2006/table">
            <a:tbl>
              <a:tblPr firstCol="1" bandRow="1">
                <a:tableStyleId>{69CF1AB2-1976-4502-BF36-3FF5EA218861}</a:tableStyleId>
              </a:tblPr>
              <a:tblGrid>
                <a:gridCol w="804752">
                  <a:extLst>
                    <a:ext uri="{9D8B030D-6E8A-4147-A177-3AD203B41FA5}">
                      <a16:colId xmlns:a16="http://schemas.microsoft.com/office/drawing/2014/main" val="280431773"/>
                    </a:ext>
                  </a:extLst>
                </a:gridCol>
                <a:gridCol w="3095461">
                  <a:extLst>
                    <a:ext uri="{9D8B030D-6E8A-4147-A177-3AD203B41FA5}">
                      <a16:colId xmlns:a16="http://schemas.microsoft.com/office/drawing/2014/main" val="3953377727"/>
                    </a:ext>
                  </a:extLst>
                </a:gridCol>
                <a:gridCol w="8097476">
                  <a:extLst>
                    <a:ext uri="{9D8B030D-6E8A-4147-A177-3AD203B41FA5}">
                      <a16:colId xmlns:a16="http://schemas.microsoft.com/office/drawing/2014/main" val="3703420184"/>
                    </a:ext>
                  </a:extLst>
                </a:gridCol>
              </a:tblGrid>
              <a:tr h="204835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時期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項目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内容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44733"/>
                  </a:ext>
                </a:extLst>
              </a:tr>
              <a:tr h="147456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４月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対象法人募集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・メール、ホームページにて募集。（申込みには、想定事例等が必須）→５月頃対象法人決定。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515669"/>
                  </a:ext>
                </a:extLst>
              </a:tr>
              <a:tr h="411905">
                <a:tc>
                  <a:txBody>
                    <a:bodyPr/>
                    <a:lstStyle/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5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月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</a:t>
                      </a: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6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対象法人訪問。事前打ち合わせ。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・事務局で対象法人を訪問。事業概要を説明。事前打ち合わせ。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・市域での法人の役割分担イメージ、対象事例等の聞き取り、スケジュール確認等</a:t>
                      </a:r>
                      <a:endParaRPr kumimoji="1" lang="ja-JP" altLang="en-US" sz="1050" b="0" dirty="0">
                        <a:solidFill>
                          <a:srgbClr val="FF0000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195584"/>
                  </a:ext>
                </a:extLst>
              </a:tr>
              <a:tr h="394711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６月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合同研修会（７時間）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【</a:t>
                      </a: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公開講座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＜当日イメージ＞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①講義：窃盗回避支援に関する理念（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〜12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時）　②演習：窃盗回避支援ツールの実践（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13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〜18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621651"/>
                  </a:ext>
                </a:extLst>
              </a:tr>
              <a:tr h="395039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８月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コンサルテーション①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（３時間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×</a:t>
                      </a: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２カ所）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＜当日イメージ＞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SV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、事務局、事業所訪問。（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9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〜12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分・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14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〜17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①事例検討　②支援方法助言　③ロールプレイ実施。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020216"/>
                  </a:ext>
                </a:extLst>
              </a:tr>
              <a:tr h="395039">
                <a:tc>
                  <a:txBody>
                    <a:bodyPr/>
                    <a:lstStyle/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10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月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コンサルテーション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②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（３時間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×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２カ所）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＜当日イメージ＞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SV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、事務局、事業所訪問。（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9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〜12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分・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14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〜17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①進捗確認　②支援方法助言　③ロールプレイ実施。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1205248"/>
                  </a:ext>
                </a:extLst>
              </a:tr>
              <a:tr h="395039">
                <a:tc>
                  <a:txBody>
                    <a:bodyPr/>
                    <a:lstStyle/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12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月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コンサルテーション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③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（３時間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×</a:t>
                      </a: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２カ所）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＜当日イメージ＞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SV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、事務局、事業所訪問。（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9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〜12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分・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14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〜17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①進捗確認　②支援方法助言　③ロールプレイ実施。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589833"/>
                  </a:ext>
                </a:extLst>
              </a:tr>
              <a:tr h="482210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２月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合同報告会（４時間）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【</a:t>
                      </a:r>
                      <a:r>
                        <a:rPr kumimoji="1" lang="ja-JP" altLang="en-US" sz="1050" b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公開講座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】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＜当日イメージ＞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Web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実施。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①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実践報告（各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50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分）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②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グループワークでの意見交換（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1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時間）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③SV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研修（１時間）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MaruGothicMPRO" panose="020F0600000000000000" pitchFamily="34" charset="-128"/>
                        <a:ea typeface="HGMaruGothicMPRO" panose="020F0600000000000000" pitchFamily="34" charset="-12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58821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63E408-F8DE-AC18-7C8D-6E7C84396643}"/>
              </a:ext>
            </a:extLst>
          </p:cNvPr>
          <p:cNvSpPr txBox="1"/>
          <p:nvPr/>
        </p:nvSpPr>
        <p:spPr>
          <a:xfrm>
            <a:off x="10581134" y="6612636"/>
            <a:ext cx="16108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実施時期・時間は目安</a:t>
            </a:r>
          </a:p>
        </p:txBody>
      </p:sp>
    </p:spTree>
    <p:extLst>
      <p:ext uri="{BB962C8B-B14F-4D97-AF65-F5344CB8AC3E}">
        <p14:creationId xmlns:p14="http://schemas.microsoft.com/office/powerpoint/2010/main" val="3572969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" y="-24841"/>
            <a:ext cx="12191999" cy="38166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参考資料</a:t>
            </a:r>
            <a:r>
              <a:rPr lang="en-US" altLang="ja-JP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窃盗回避支援にかかる地域支援（イメージ）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60D8CF7-E338-BC83-C73C-379F3B23F16E}"/>
              </a:ext>
            </a:extLst>
          </p:cNvPr>
          <p:cNvGrpSpPr/>
          <p:nvPr/>
        </p:nvGrpSpPr>
        <p:grpSpPr>
          <a:xfrm>
            <a:off x="164405" y="1159722"/>
            <a:ext cx="12519305" cy="3615994"/>
            <a:chOff x="227467" y="445019"/>
            <a:chExt cx="12519305" cy="3615994"/>
          </a:xfrm>
        </p:grpSpPr>
        <p:sp>
          <p:nvSpPr>
            <p:cNvPr id="13" name="正方形/長方形 12"/>
            <p:cNvSpPr/>
            <p:nvPr/>
          </p:nvSpPr>
          <p:spPr>
            <a:xfrm>
              <a:off x="227467" y="445019"/>
              <a:ext cx="11872077" cy="3615994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9783629" y="784645"/>
              <a:ext cx="29631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rgbClr val="F3C553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個別支援</a:t>
              </a:r>
            </a:p>
          </p:txBody>
        </p: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8F5DCD44-EFAB-4EDF-B1DF-F1410AFC91F2}"/>
                </a:ext>
              </a:extLst>
            </p:cNvPr>
            <p:cNvGrpSpPr/>
            <p:nvPr/>
          </p:nvGrpSpPr>
          <p:grpSpPr>
            <a:xfrm>
              <a:off x="288222" y="1051059"/>
              <a:ext cx="11432410" cy="2736597"/>
              <a:chOff x="422201" y="1697855"/>
              <a:chExt cx="11432410" cy="2736597"/>
            </a:xfrm>
          </p:grpSpPr>
          <p:grpSp>
            <p:nvGrpSpPr>
              <p:cNvPr id="75" name="グループ化 74"/>
              <p:cNvGrpSpPr/>
              <p:nvPr/>
            </p:nvGrpSpPr>
            <p:grpSpPr>
              <a:xfrm>
                <a:off x="4498654" y="2972185"/>
                <a:ext cx="2819444" cy="986856"/>
                <a:chOff x="19356" y="2078214"/>
                <a:chExt cx="2819444" cy="1260988"/>
              </a:xfrm>
            </p:grpSpPr>
            <p:sp>
              <p:nvSpPr>
                <p:cNvPr id="67" name="楕円 66"/>
                <p:cNvSpPr/>
                <p:nvPr/>
              </p:nvSpPr>
              <p:spPr>
                <a:xfrm>
                  <a:off x="473542" y="2204165"/>
                  <a:ext cx="2365258" cy="1135037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100" dirty="0">
                      <a:solidFill>
                        <a:schemeClr val="tx1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</a:rPr>
                    <a:t>地域の困難ケースを</a:t>
                  </a:r>
                  <a:endParaRPr lang="en-US" altLang="ja-JP" sz="1100" dirty="0">
                    <a:solidFill>
                      <a:schemeClr val="tx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  <a:p>
                  <a:pPr algn="ctr"/>
                  <a:r>
                    <a:rPr lang="ja-JP" altLang="en-US" sz="1100" dirty="0">
                      <a:solidFill>
                        <a:schemeClr val="tx1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</a:rPr>
                    <a:t>支援する</a:t>
                  </a:r>
                </a:p>
              </p:txBody>
            </p:sp>
            <p:sp>
              <p:nvSpPr>
                <p:cNvPr id="68" name="片側の 2 つの角を丸めた四角形 67"/>
                <p:cNvSpPr/>
                <p:nvPr/>
              </p:nvSpPr>
              <p:spPr>
                <a:xfrm>
                  <a:off x="19356" y="2078214"/>
                  <a:ext cx="1888082" cy="247921"/>
                </a:xfrm>
                <a:prstGeom prst="round2SameRect">
                  <a:avLst/>
                </a:prstGeom>
                <a:solidFill>
                  <a:schemeClr val="bg1"/>
                </a:solidFill>
                <a:ln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05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基幹相談支援センター</a:t>
                  </a:r>
                  <a:endParaRPr lang="en-US" altLang="ja-JP" sz="105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grpSp>
            <p:nvGrpSpPr>
              <p:cNvPr id="46" name="グループ化 45"/>
              <p:cNvGrpSpPr/>
              <p:nvPr/>
            </p:nvGrpSpPr>
            <p:grpSpPr>
              <a:xfrm>
                <a:off x="422201" y="1697855"/>
                <a:ext cx="6082887" cy="2736597"/>
                <a:chOff x="551562" y="3144643"/>
                <a:chExt cx="6070624" cy="2524774"/>
              </a:xfrm>
            </p:grpSpPr>
            <p:sp>
              <p:nvSpPr>
                <p:cNvPr id="19" name="楕円 18"/>
                <p:cNvSpPr/>
                <p:nvPr/>
              </p:nvSpPr>
              <p:spPr>
                <a:xfrm>
                  <a:off x="1019148" y="3463273"/>
                  <a:ext cx="2741175" cy="1640553"/>
                </a:xfrm>
                <a:prstGeom prst="ellipse">
                  <a:avLst/>
                </a:prstGeom>
                <a:noFill/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350"/>
                </a:p>
              </p:txBody>
            </p:sp>
            <p:grpSp>
              <p:nvGrpSpPr>
                <p:cNvPr id="21" name="グループ化 20"/>
                <p:cNvGrpSpPr/>
                <p:nvPr/>
              </p:nvGrpSpPr>
              <p:grpSpPr>
                <a:xfrm>
                  <a:off x="1811144" y="5039289"/>
                  <a:ext cx="4811042" cy="630128"/>
                  <a:chOff x="1801070" y="3800108"/>
                  <a:chExt cx="6414721" cy="766875"/>
                </a:xfrm>
              </p:grpSpPr>
              <p:sp>
                <p:nvSpPr>
                  <p:cNvPr id="32" name="片側の 2 つの角を丸めた四角形 12">
                    <a:extLst>
                      <a:ext uri="{FF2B5EF4-FFF2-40B4-BE49-F238E27FC236}">
                        <a16:creationId xmlns:a16="http://schemas.microsoft.com/office/drawing/2014/main" id="{137EB470-DF77-4828-B58E-1815C1A8D521}"/>
                      </a:ext>
                    </a:extLst>
                  </p:cNvPr>
                  <p:cNvSpPr/>
                  <p:nvPr/>
                </p:nvSpPr>
                <p:spPr>
                  <a:xfrm>
                    <a:off x="1801070" y="3954761"/>
                    <a:ext cx="1475630" cy="245097"/>
                  </a:xfrm>
                  <a:prstGeom prst="round2Same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日中支援事業所</a:t>
                    </a:r>
                    <a:endParaRPr lang="en-US" altLang="ja-JP" sz="788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pic>
                <p:nvPicPr>
                  <p:cNvPr id="34" name="図 33">
                    <a:extLst>
                      <a:ext uri="{FF2B5EF4-FFF2-40B4-BE49-F238E27FC236}">
                        <a16:creationId xmlns:a16="http://schemas.microsoft.com/office/drawing/2014/main" id="{59AC2AB8-3A38-08AA-4493-471F698615A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7407214" y="3920859"/>
                    <a:ext cx="808577" cy="646124"/>
                  </a:xfrm>
                  <a:prstGeom prst="rect">
                    <a:avLst/>
                  </a:prstGeom>
                </p:spPr>
              </p:pic>
              <p:pic>
                <p:nvPicPr>
                  <p:cNvPr id="33" name="図 32"/>
                  <p:cNvPicPr>
                    <a:picLocks noChangeAspect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743290" y="3800108"/>
                    <a:ext cx="591959" cy="591958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22" name="グループ化 21"/>
                <p:cNvGrpSpPr/>
                <p:nvPr/>
              </p:nvGrpSpPr>
              <p:grpSpPr>
                <a:xfrm>
                  <a:off x="3209944" y="3937429"/>
                  <a:ext cx="661371" cy="420613"/>
                  <a:chOff x="6115546" y="2538652"/>
                  <a:chExt cx="881829" cy="560817"/>
                </a:xfrm>
              </p:grpSpPr>
              <p:pic>
                <p:nvPicPr>
                  <p:cNvPr id="30" name="図 29">
                    <a:extLst>
                      <a:ext uri="{FF2B5EF4-FFF2-40B4-BE49-F238E27FC236}">
                        <a16:creationId xmlns:a16="http://schemas.microsoft.com/office/drawing/2014/main" id="{1EF6388C-8603-4DF8-8B3E-187C53D97BD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115546" y="2538652"/>
                    <a:ext cx="560815" cy="560817"/>
                  </a:xfrm>
                  <a:prstGeom prst="rect">
                    <a:avLst/>
                  </a:prstGeom>
                </p:spPr>
              </p:pic>
              <p:pic>
                <p:nvPicPr>
                  <p:cNvPr id="31" name="図 30">
                    <a:extLst>
                      <a:ext uri="{FF2B5EF4-FFF2-40B4-BE49-F238E27FC236}">
                        <a16:creationId xmlns:a16="http://schemas.microsoft.com/office/drawing/2014/main" id="{049092B8-FFDA-4B0F-91A9-31C452BB36B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6522447" y="2650597"/>
                    <a:ext cx="474928" cy="379508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45" name="グループ化 44"/>
                <p:cNvGrpSpPr/>
                <p:nvPr/>
              </p:nvGrpSpPr>
              <p:grpSpPr>
                <a:xfrm>
                  <a:off x="551562" y="3144643"/>
                  <a:ext cx="3494819" cy="1334871"/>
                  <a:chOff x="551562" y="3144643"/>
                  <a:chExt cx="3494819" cy="1334871"/>
                </a:xfrm>
              </p:grpSpPr>
              <p:grpSp>
                <p:nvGrpSpPr>
                  <p:cNvPr id="36" name="グループ化 35">
                    <a:extLst>
                      <a:ext uri="{FF2B5EF4-FFF2-40B4-BE49-F238E27FC236}">
                        <a16:creationId xmlns:a16="http://schemas.microsoft.com/office/drawing/2014/main" id="{C1BA647C-0165-44DA-B597-D8C7336AC8CE}"/>
                      </a:ext>
                    </a:extLst>
                  </p:cNvPr>
                  <p:cNvGrpSpPr/>
                  <p:nvPr/>
                </p:nvGrpSpPr>
                <p:grpSpPr>
                  <a:xfrm>
                    <a:off x="1753506" y="3144643"/>
                    <a:ext cx="1384125" cy="659541"/>
                    <a:chOff x="2433276" y="3473013"/>
                    <a:chExt cx="1845500" cy="802670"/>
                  </a:xfrm>
                </p:grpSpPr>
                <p:sp>
                  <p:nvSpPr>
                    <p:cNvPr id="37" name="片側の 2 つの角を丸めた四角形 12">
                      <a:extLst>
                        <a:ext uri="{FF2B5EF4-FFF2-40B4-BE49-F238E27FC236}">
                          <a16:creationId xmlns:a16="http://schemas.microsoft.com/office/drawing/2014/main" id="{CE9053D3-0EE2-4280-8B44-530F3762C7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3276" y="4029586"/>
                      <a:ext cx="1845500" cy="246097"/>
                    </a:xfrm>
                    <a:prstGeom prst="round2Same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accent3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ja-JP" altLang="en-US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居宅事業所（</a:t>
                      </a:r>
                      <a:r>
                        <a:rPr lang="en-US" altLang="ja-JP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lang="ja-JP" altLang="en-US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p:txBody>
                </p:sp>
                <p:pic>
                  <p:nvPicPr>
                    <p:cNvPr id="38" name="図 37">
                      <a:extLst>
                        <a:ext uri="{FF2B5EF4-FFF2-40B4-BE49-F238E27FC236}">
                          <a16:creationId xmlns:a16="http://schemas.microsoft.com/office/drawing/2014/main" id="{848004E3-B9D8-46ED-B5CB-07812EF0DF1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709060" y="3473013"/>
                      <a:ext cx="591959" cy="591959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39" name="図 38">
                      <a:extLst>
                        <a:ext uri="{FF2B5EF4-FFF2-40B4-BE49-F238E27FC236}">
                          <a16:creationId xmlns:a16="http://schemas.microsoft.com/office/drawing/2014/main" id="{8EE57C5B-70DE-42AD-B4B2-426FE0567307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3176729" y="3650078"/>
                      <a:ext cx="474927" cy="379508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40" name="片側の 2 つの角を丸めた四角形 12">
                    <a:extLst>
                      <a:ext uri="{FF2B5EF4-FFF2-40B4-BE49-F238E27FC236}">
                        <a16:creationId xmlns:a16="http://schemas.microsoft.com/office/drawing/2014/main" id="{137EB470-DF77-4828-B58E-1815C1A8D521}"/>
                      </a:ext>
                    </a:extLst>
                  </p:cNvPr>
                  <p:cNvSpPr/>
                  <p:nvPr/>
                </p:nvSpPr>
                <p:spPr>
                  <a:xfrm>
                    <a:off x="3137631" y="4300444"/>
                    <a:ext cx="908750" cy="179070"/>
                  </a:xfrm>
                  <a:prstGeom prst="round2Same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移動支援事業所</a:t>
                    </a:r>
                    <a:endParaRPr lang="en-US" altLang="ja-JP" sz="788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grpSp>
                <p:nvGrpSpPr>
                  <p:cNvPr id="41" name="グループ化 40"/>
                  <p:cNvGrpSpPr/>
                  <p:nvPr/>
                </p:nvGrpSpPr>
                <p:grpSpPr>
                  <a:xfrm>
                    <a:off x="551562" y="3825791"/>
                    <a:ext cx="1106721" cy="643883"/>
                    <a:chOff x="2433278" y="3473016"/>
                    <a:chExt cx="1475628" cy="799431"/>
                  </a:xfrm>
                </p:grpSpPr>
                <p:sp>
                  <p:nvSpPr>
                    <p:cNvPr id="42" name="片側の 2 つの角を丸めた四角形 12">
                      <a:extLst>
                        <a:ext uri="{FF2B5EF4-FFF2-40B4-BE49-F238E27FC236}">
                          <a16:creationId xmlns:a16="http://schemas.microsoft.com/office/drawing/2014/main" id="{137EB470-DF77-4828-B58E-1815C1A8D5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3278" y="4027350"/>
                      <a:ext cx="1475628" cy="245097"/>
                    </a:xfrm>
                    <a:prstGeom prst="round2Same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accent3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ja-JP" altLang="en-US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相談支援事業所</a:t>
                      </a:r>
                      <a:endParaRPr lang="en-US" altLang="ja-JP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p:txBody>
                </p:sp>
                <p:pic>
                  <p:nvPicPr>
                    <p:cNvPr id="43" name="図 42"/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709060" y="3473016"/>
                      <a:ext cx="591959" cy="591959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4" name="図 43">
                      <a:extLst>
                        <a:ext uri="{FF2B5EF4-FFF2-40B4-BE49-F238E27FC236}">
                          <a16:creationId xmlns:a16="http://schemas.microsoft.com/office/drawing/2014/main" id="{59AC2AB8-3A38-08AA-4493-471F698615A2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3176730" y="3650080"/>
                      <a:ext cx="474927" cy="379508"/>
                    </a:xfrm>
                    <a:prstGeom prst="rect">
                      <a:avLst/>
                    </a:prstGeom>
                  </p:spPr>
                </p:pic>
              </p:grpSp>
            </p:grpSp>
          </p:grpSp>
          <p:pic>
            <p:nvPicPr>
              <p:cNvPr id="110" name="図 109"/>
              <p:cNvPicPr>
                <a:picLocks noChangeAspect="1"/>
              </p:cNvPicPr>
              <p:nvPr/>
            </p:nvPicPr>
            <p:blipFill>
              <a:blip r:embed="rId5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82446" y="3053698"/>
                <a:ext cx="688091" cy="660738"/>
              </a:xfrm>
              <a:prstGeom prst="rect">
                <a:avLst/>
              </a:prstGeom>
            </p:spPr>
          </p:pic>
          <p:grpSp>
            <p:nvGrpSpPr>
              <p:cNvPr id="82" name="グループ化 81">
                <a:extLst>
                  <a:ext uri="{FF2B5EF4-FFF2-40B4-BE49-F238E27FC236}">
                    <a16:creationId xmlns:a16="http://schemas.microsoft.com/office/drawing/2014/main" id="{B8107BD6-1D42-4EFB-94DA-DA5562797191}"/>
                  </a:ext>
                </a:extLst>
              </p:cNvPr>
              <p:cNvGrpSpPr/>
              <p:nvPr/>
            </p:nvGrpSpPr>
            <p:grpSpPr>
              <a:xfrm>
                <a:off x="8352732" y="1929239"/>
                <a:ext cx="3501879" cy="2409630"/>
                <a:chOff x="551562" y="3144643"/>
                <a:chExt cx="3494819" cy="2223116"/>
              </a:xfrm>
            </p:grpSpPr>
            <p:sp>
              <p:nvSpPr>
                <p:cNvPr id="84" name="楕円 83">
                  <a:extLst>
                    <a:ext uri="{FF2B5EF4-FFF2-40B4-BE49-F238E27FC236}">
                      <a16:creationId xmlns:a16="http://schemas.microsoft.com/office/drawing/2014/main" id="{1498A5A0-C11A-4DF0-9267-2497E3969878}"/>
                    </a:ext>
                  </a:extLst>
                </p:cNvPr>
                <p:cNvSpPr/>
                <p:nvPr/>
              </p:nvSpPr>
              <p:spPr>
                <a:xfrm>
                  <a:off x="1019148" y="3463273"/>
                  <a:ext cx="2741175" cy="1640553"/>
                </a:xfrm>
                <a:prstGeom prst="ellipse">
                  <a:avLst/>
                </a:prstGeom>
                <a:noFill/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350"/>
                </a:p>
              </p:txBody>
            </p:sp>
            <p:grpSp>
              <p:nvGrpSpPr>
                <p:cNvPr id="96" name="グループ化 95">
                  <a:extLst>
                    <a:ext uri="{FF2B5EF4-FFF2-40B4-BE49-F238E27FC236}">
                      <a16:creationId xmlns:a16="http://schemas.microsoft.com/office/drawing/2014/main" id="{80F686F6-ADC1-4DA4-8B2D-C046C8BB137E}"/>
                    </a:ext>
                  </a:extLst>
                </p:cNvPr>
                <p:cNvGrpSpPr/>
                <p:nvPr/>
              </p:nvGrpSpPr>
              <p:grpSpPr>
                <a:xfrm>
                  <a:off x="1811144" y="4692157"/>
                  <a:ext cx="1106722" cy="675602"/>
                  <a:chOff x="1801070" y="3377641"/>
                  <a:chExt cx="1475629" cy="822217"/>
                </a:xfrm>
              </p:grpSpPr>
              <p:sp>
                <p:nvSpPr>
                  <p:cNvPr id="125" name="片側の 2 つの角を丸めた四角形 12">
                    <a:extLst>
                      <a:ext uri="{FF2B5EF4-FFF2-40B4-BE49-F238E27FC236}">
                        <a16:creationId xmlns:a16="http://schemas.microsoft.com/office/drawing/2014/main" id="{AF5D7EEF-6F31-4980-B464-E945DE900814}"/>
                      </a:ext>
                    </a:extLst>
                  </p:cNvPr>
                  <p:cNvSpPr/>
                  <p:nvPr/>
                </p:nvSpPr>
                <p:spPr>
                  <a:xfrm>
                    <a:off x="1801070" y="3954761"/>
                    <a:ext cx="1475629" cy="245097"/>
                  </a:xfrm>
                  <a:prstGeom prst="round2Same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日中支援事業所</a:t>
                    </a:r>
                    <a:endParaRPr lang="en-US" altLang="ja-JP" sz="788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pic>
                <p:nvPicPr>
                  <p:cNvPr id="126" name="図 125">
                    <a:extLst>
                      <a:ext uri="{FF2B5EF4-FFF2-40B4-BE49-F238E27FC236}">
                        <a16:creationId xmlns:a16="http://schemas.microsoft.com/office/drawing/2014/main" id="{4CD2F321-7406-4BC0-A3DB-F298E8099A3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064741" y="3377641"/>
                    <a:ext cx="591959" cy="591958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97" name="グループ化 96">
                  <a:extLst>
                    <a:ext uri="{FF2B5EF4-FFF2-40B4-BE49-F238E27FC236}">
                      <a16:creationId xmlns:a16="http://schemas.microsoft.com/office/drawing/2014/main" id="{BA918618-4162-4CE0-8B38-EFCDDC6F1C89}"/>
                    </a:ext>
                  </a:extLst>
                </p:cNvPr>
                <p:cNvGrpSpPr/>
                <p:nvPr/>
              </p:nvGrpSpPr>
              <p:grpSpPr>
                <a:xfrm>
                  <a:off x="3209942" y="3937428"/>
                  <a:ext cx="661374" cy="420613"/>
                  <a:chOff x="6115536" y="2538651"/>
                  <a:chExt cx="881832" cy="560817"/>
                </a:xfrm>
              </p:grpSpPr>
              <p:pic>
                <p:nvPicPr>
                  <p:cNvPr id="123" name="図 122">
                    <a:extLst>
                      <a:ext uri="{FF2B5EF4-FFF2-40B4-BE49-F238E27FC236}">
                        <a16:creationId xmlns:a16="http://schemas.microsoft.com/office/drawing/2014/main" id="{AA385E16-2EB4-4DD2-8FF9-4A8A4DD6D16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115536" y="2538651"/>
                    <a:ext cx="560817" cy="560817"/>
                  </a:xfrm>
                  <a:prstGeom prst="rect">
                    <a:avLst/>
                  </a:prstGeom>
                </p:spPr>
              </p:pic>
              <p:pic>
                <p:nvPicPr>
                  <p:cNvPr id="124" name="図 123">
                    <a:extLst>
                      <a:ext uri="{FF2B5EF4-FFF2-40B4-BE49-F238E27FC236}">
                        <a16:creationId xmlns:a16="http://schemas.microsoft.com/office/drawing/2014/main" id="{E049ABE1-706D-4712-91E6-D36FAB3AA42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/>
                  <a:stretch>
                    <a:fillRect/>
                  </a:stretch>
                </p:blipFill>
                <p:spPr>
                  <a:xfrm>
                    <a:off x="6522441" y="2650597"/>
                    <a:ext cx="474927" cy="379508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01" name="グループ化 100">
                  <a:extLst>
                    <a:ext uri="{FF2B5EF4-FFF2-40B4-BE49-F238E27FC236}">
                      <a16:creationId xmlns:a16="http://schemas.microsoft.com/office/drawing/2014/main" id="{9402FA0F-394F-4995-86EE-FEC445D247E2}"/>
                    </a:ext>
                  </a:extLst>
                </p:cNvPr>
                <p:cNvGrpSpPr/>
                <p:nvPr/>
              </p:nvGrpSpPr>
              <p:grpSpPr>
                <a:xfrm>
                  <a:off x="551562" y="3144643"/>
                  <a:ext cx="3494819" cy="1334871"/>
                  <a:chOff x="551562" y="3144643"/>
                  <a:chExt cx="3494819" cy="1334871"/>
                </a:xfrm>
              </p:grpSpPr>
              <p:grpSp>
                <p:nvGrpSpPr>
                  <p:cNvPr id="104" name="グループ化 103">
                    <a:extLst>
                      <a:ext uri="{FF2B5EF4-FFF2-40B4-BE49-F238E27FC236}">
                        <a16:creationId xmlns:a16="http://schemas.microsoft.com/office/drawing/2014/main" id="{7EBE6043-CF3C-4EFA-8CDD-87C16452CB2B}"/>
                      </a:ext>
                    </a:extLst>
                  </p:cNvPr>
                  <p:cNvGrpSpPr/>
                  <p:nvPr/>
                </p:nvGrpSpPr>
                <p:grpSpPr>
                  <a:xfrm>
                    <a:off x="1753506" y="3144643"/>
                    <a:ext cx="1384125" cy="659541"/>
                    <a:chOff x="2433276" y="3473013"/>
                    <a:chExt cx="1845500" cy="802670"/>
                  </a:xfrm>
                </p:grpSpPr>
                <p:sp>
                  <p:nvSpPr>
                    <p:cNvPr id="118" name="片側の 2 つの角を丸めた四角形 12">
                      <a:extLst>
                        <a:ext uri="{FF2B5EF4-FFF2-40B4-BE49-F238E27FC236}">
                          <a16:creationId xmlns:a16="http://schemas.microsoft.com/office/drawing/2014/main" id="{460AA4E6-B4BA-4AB0-A889-DB4E84FF71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3276" y="4029586"/>
                      <a:ext cx="1845500" cy="246097"/>
                    </a:xfrm>
                    <a:prstGeom prst="round2Same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accent3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ja-JP" altLang="en-US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居宅事業所（</a:t>
                      </a:r>
                      <a:r>
                        <a:rPr lang="en-US" altLang="ja-JP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GH</a:t>
                      </a:r>
                      <a:r>
                        <a:rPr lang="ja-JP" altLang="en-US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p:txBody>
                </p:sp>
                <p:pic>
                  <p:nvPicPr>
                    <p:cNvPr id="119" name="図 118">
                      <a:extLst>
                        <a:ext uri="{FF2B5EF4-FFF2-40B4-BE49-F238E27FC236}">
                          <a16:creationId xmlns:a16="http://schemas.microsoft.com/office/drawing/2014/main" id="{DFD39561-043C-4CCE-A3D0-5037D71A12D4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709060" y="3473013"/>
                      <a:ext cx="591959" cy="591959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20" name="図 119">
                      <a:extLst>
                        <a:ext uri="{FF2B5EF4-FFF2-40B4-BE49-F238E27FC236}">
                          <a16:creationId xmlns:a16="http://schemas.microsoft.com/office/drawing/2014/main" id="{DF6E34D0-7193-4CE5-BB6A-A56D65135720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3176729" y="3650078"/>
                      <a:ext cx="474927" cy="379508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107" name="片側の 2 つの角を丸めた四角形 12">
                    <a:extLst>
                      <a:ext uri="{FF2B5EF4-FFF2-40B4-BE49-F238E27FC236}">
                        <a16:creationId xmlns:a16="http://schemas.microsoft.com/office/drawing/2014/main" id="{27A1D5D7-FB21-41B1-8840-7813A3AD441B}"/>
                      </a:ext>
                    </a:extLst>
                  </p:cNvPr>
                  <p:cNvSpPr/>
                  <p:nvPr/>
                </p:nvSpPr>
                <p:spPr>
                  <a:xfrm>
                    <a:off x="3137631" y="4300444"/>
                    <a:ext cx="908750" cy="179070"/>
                  </a:xfrm>
                  <a:prstGeom prst="round2SameRect">
                    <a:avLst/>
                  </a:prstGeom>
                  <a:solidFill>
                    <a:schemeClr val="bg1"/>
                  </a:soli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移動支援事業所</a:t>
                    </a:r>
                    <a:endParaRPr lang="en-US" altLang="ja-JP" sz="788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  <p:grpSp>
                <p:nvGrpSpPr>
                  <p:cNvPr id="111" name="グループ化 110">
                    <a:extLst>
                      <a:ext uri="{FF2B5EF4-FFF2-40B4-BE49-F238E27FC236}">
                        <a16:creationId xmlns:a16="http://schemas.microsoft.com/office/drawing/2014/main" id="{C0410423-189C-426F-A2FB-F1319C49E38E}"/>
                      </a:ext>
                    </a:extLst>
                  </p:cNvPr>
                  <p:cNvGrpSpPr/>
                  <p:nvPr/>
                </p:nvGrpSpPr>
                <p:grpSpPr>
                  <a:xfrm>
                    <a:off x="551562" y="3825792"/>
                    <a:ext cx="1106721" cy="643883"/>
                    <a:chOff x="2433278" y="3473013"/>
                    <a:chExt cx="1475628" cy="799430"/>
                  </a:xfrm>
                </p:grpSpPr>
                <p:sp>
                  <p:nvSpPr>
                    <p:cNvPr id="115" name="片側の 2 つの角を丸めた四角形 12">
                      <a:extLst>
                        <a:ext uri="{FF2B5EF4-FFF2-40B4-BE49-F238E27FC236}">
                          <a16:creationId xmlns:a16="http://schemas.microsoft.com/office/drawing/2014/main" id="{DB8851C9-A16B-4FB9-B6B6-4343E08633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433278" y="4027346"/>
                      <a:ext cx="1475628" cy="245097"/>
                    </a:xfrm>
                    <a:prstGeom prst="round2Same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accent3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ja-JP" altLang="en-US" sz="788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相談支援事業所</a:t>
                      </a:r>
                      <a:endParaRPr lang="en-US" altLang="ja-JP" sz="788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p:txBody>
                </p:sp>
                <p:pic>
                  <p:nvPicPr>
                    <p:cNvPr id="116" name="図 115">
                      <a:extLst>
                        <a:ext uri="{FF2B5EF4-FFF2-40B4-BE49-F238E27FC236}">
                          <a16:creationId xmlns:a16="http://schemas.microsoft.com/office/drawing/2014/main" id="{8F8F750B-6129-46EC-BAAF-0181B3DB30F9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709060" y="3473013"/>
                      <a:ext cx="591959" cy="591959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117" name="図 116">
                      <a:extLst>
                        <a:ext uri="{FF2B5EF4-FFF2-40B4-BE49-F238E27FC236}">
                          <a16:creationId xmlns:a16="http://schemas.microsoft.com/office/drawing/2014/main" id="{24A6CD1C-4DE6-411C-B210-6E34D7FCF813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tretch>
                      <a:fillRect/>
                    </a:stretch>
                  </p:blipFill>
                  <p:spPr>
                    <a:xfrm>
                      <a:off x="3176729" y="3650078"/>
                      <a:ext cx="474927" cy="379508"/>
                    </a:xfrm>
                    <a:prstGeom prst="rect">
                      <a:avLst/>
                    </a:prstGeom>
                  </p:spPr>
                </p:pic>
              </p:grpSp>
            </p:grpSp>
          </p:grpSp>
          <p:cxnSp>
            <p:nvCxnSpPr>
              <p:cNvPr id="132" name="直線矢印コネクタ 131">
                <a:extLst>
                  <a:ext uri="{FF2B5EF4-FFF2-40B4-BE49-F238E27FC236}">
                    <a16:creationId xmlns:a16="http://schemas.microsoft.com/office/drawing/2014/main" id="{D60E89F6-FBE7-4C50-951A-4C4E96A25E0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944475" y="2589588"/>
                <a:ext cx="589134" cy="233908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矢印コネクタ 132">
                <a:extLst>
                  <a:ext uri="{FF2B5EF4-FFF2-40B4-BE49-F238E27FC236}">
                    <a16:creationId xmlns:a16="http://schemas.microsoft.com/office/drawing/2014/main" id="{6E8C9C91-56A2-4276-A9EA-74E07CB3CD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7063328" y="2569132"/>
                <a:ext cx="1256542" cy="343652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矢印コネクタ 134">
                <a:extLst>
                  <a:ext uri="{FF2B5EF4-FFF2-40B4-BE49-F238E27FC236}">
                    <a16:creationId xmlns:a16="http://schemas.microsoft.com/office/drawing/2014/main" id="{1C6E96E2-231C-44B2-9207-52D74E6511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27686" y="3687824"/>
                <a:ext cx="645909" cy="231723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線矢印コネクタ 135">
                <a:extLst>
                  <a:ext uri="{FF2B5EF4-FFF2-40B4-BE49-F238E27FC236}">
                    <a16:creationId xmlns:a16="http://schemas.microsoft.com/office/drawing/2014/main" id="{E7313516-FAF6-45CD-AFB8-DD3C8FFA6F1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83568" y="3708364"/>
                <a:ext cx="1179783" cy="337171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37" name="図 136">
                <a:extLst>
                  <a:ext uri="{FF2B5EF4-FFF2-40B4-BE49-F238E27FC236}">
                    <a16:creationId xmlns:a16="http://schemas.microsoft.com/office/drawing/2014/main" id="{5EAC948D-77A5-4A3F-AD08-136A50D53C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hq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35291" y="3176752"/>
                <a:ext cx="688091" cy="660738"/>
              </a:xfrm>
              <a:prstGeom prst="rect">
                <a:avLst/>
              </a:prstGeom>
            </p:spPr>
          </p:pic>
          <p:pic>
            <p:nvPicPr>
              <p:cNvPr id="65" name="図 64">
                <a:extLst>
                  <a:ext uri="{FF2B5EF4-FFF2-40B4-BE49-F238E27FC236}">
                    <a16:creationId xmlns:a16="http://schemas.microsoft.com/office/drawing/2014/main" id="{BCCC8997-BAE8-4C3A-8C39-91486DC0F1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208648" y="3575211"/>
                <a:ext cx="356915" cy="308511"/>
              </a:xfrm>
              <a:prstGeom prst="rect">
                <a:avLst/>
              </a:prstGeom>
            </p:spPr>
          </p:pic>
          <p:pic>
            <p:nvPicPr>
              <p:cNvPr id="66" name="図 65">
                <a:extLst>
                  <a:ext uri="{FF2B5EF4-FFF2-40B4-BE49-F238E27FC236}">
                    <a16:creationId xmlns:a16="http://schemas.microsoft.com/office/drawing/2014/main" id="{E366908A-BCFE-4CC4-9C5B-C364495D5F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82826" y="3433808"/>
                <a:ext cx="421460" cy="455901"/>
              </a:xfrm>
              <a:prstGeom prst="rect">
                <a:avLst/>
              </a:prstGeom>
            </p:spPr>
          </p:pic>
          <p:pic>
            <p:nvPicPr>
              <p:cNvPr id="69" name="図 68">
                <a:extLst>
                  <a:ext uri="{FF2B5EF4-FFF2-40B4-BE49-F238E27FC236}">
                    <a16:creationId xmlns:a16="http://schemas.microsoft.com/office/drawing/2014/main" id="{AD8986B8-954A-4644-BE26-6D8D00E7D7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115820" y="3790733"/>
                <a:ext cx="356915" cy="303001"/>
              </a:xfrm>
              <a:prstGeom prst="rect">
                <a:avLst/>
              </a:prstGeom>
            </p:spPr>
          </p:pic>
          <p:sp>
            <p:nvSpPr>
              <p:cNvPr id="76" name="テキスト ボックス 75">
                <a:extLst>
                  <a:ext uri="{FF2B5EF4-FFF2-40B4-BE49-F238E27FC236}">
                    <a16:creationId xmlns:a16="http://schemas.microsoft.com/office/drawing/2014/main" id="{A8A718A9-E262-4B2B-A729-5D3246724820}"/>
                  </a:ext>
                </a:extLst>
              </p:cNvPr>
              <p:cNvSpPr txBox="1"/>
              <p:nvPr/>
            </p:nvSpPr>
            <p:spPr>
              <a:xfrm>
                <a:off x="4147511" y="2420010"/>
                <a:ext cx="51861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助言</a:t>
                </a:r>
              </a:p>
            </p:txBody>
          </p: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47F86959-B321-42C7-8443-4263B7A8A5CE}"/>
                  </a:ext>
                </a:extLst>
              </p:cNvPr>
              <p:cNvSpPr txBox="1"/>
              <p:nvPr/>
            </p:nvSpPr>
            <p:spPr>
              <a:xfrm>
                <a:off x="7125892" y="2199898"/>
                <a:ext cx="1170585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5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プログラム提供</a:t>
                </a:r>
                <a:endParaRPr kumimoji="1" lang="en-US" altLang="ja-JP" sz="105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r>
                  <a:rPr kumimoji="1" lang="ja-JP" altLang="en-US" sz="105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スーパーバイズ</a:t>
                </a:r>
              </a:p>
            </p:txBody>
          </p:sp>
          <p:sp>
            <p:nvSpPr>
              <p:cNvPr id="78" name="テキスト ボックス 77">
                <a:extLst>
                  <a:ext uri="{FF2B5EF4-FFF2-40B4-BE49-F238E27FC236}">
                    <a16:creationId xmlns:a16="http://schemas.microsoft.com/office/drawing/2014/main" id="{6E98ECAB-D5F1-4616-867F-0DD64756E404}"/>
                  </a:ext>
                </a:extLst>
              </p:cNvPr>
              <p:cNvSpPr txBox="1"/>
              <p:nvPr/>
            </p:nvSpPr>
            <p:spPr>
              <a:xfrm>
                <a:off x="7546989" y="3934324"/>
                <a:ext cx="518610" cy="259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5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相談</a:t>
                </a:r>
                <a:endParaRPr kumimoji="1" lang="ja-JP" altLang="en-US" sz="105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95A77984-8C5A-4C98-962B-E41DF111AE92}"/>
                  </a:ext>
                </a:extLst>
              </p:cNvPr>
              <p:cNvSpPr txBox="1"/>
              <p:nvPr/>
            </p:nvSpPr>
            <p:spPr>
              <a:xfrm>
                <a:off x="3529357" y="3888942"/>
                <a:ext cx="518610" cy="2598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5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相談</a:t>
                </a:r>
                <a:endParaRPr kumimoji="1" lang="ja-JP" altLang="en-US" sz="105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19DE14BF-375B-40CA-A056-A4B59ECD012A}"/>
                </a:ext>
              </a:extLst>
            </p:cNvPr>
            <p:cNvSpPr txBox="1"/>
            <p:nvPr/>
          </p:nvSpPr>
          <p:spPr>
            <a:xfrm>
              <a:off x="5539282" y="1793799"/>
              <a:ext cx="15550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b="1" dirty="0">
                  <a:solidFill>
                    <a:srgbClr val="F3C553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専門支援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1168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962</Words>
  <Application>Microsoft Office PowerPoint</Application>
  <PresentationFormat>ワイド画面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HG丸ｺﾞｼｯｸM-PRO</vt:lpstr>
      <vt:lpstr>HG丸ｺﾞｼｯｸM-PRO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2025-04-07T06:12:10Z</dcterms:created>
  <dcterms:modified xsi:type="dcterms:W3CDTF">2026-04-01T09:32:13Z</dcterms:modified>
</cp:coreProperties>
</file>