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sldIdLst>
    <p:sldId id="307" r:id="rId2"/>
    <p:sldId id="313" r:id="rId3"/>
    <p:sldId id="314" r:id="rId4"/>
    <p:sldId id="315" r:id="rId5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9" userDrawn="1">
          <p15:clr>
            <a:srgbClr val="A4A3A4"/>
          </p15:clr>
        </p15:guide>
        <p15:guide id="2" pos="2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8" autoAdjust="0"/>
    <p:restoredTop sz="94434" autoAdjust="0"/>
  </p:normalViewPr>
  <p:slideViewPr>
    <p:cSldViewPr snapToGrid="0">
      <p:cViewPr varScale="1">
        <p:scale>
          <a:sx n="95" d="100"/>
          <a:sy n="95" d="100"/>
        </p:scale>
        <p:origin x="96" y="173"/>
      </p:cViewPr>
      <p:guideLst>
        <p:guide orient="horz" pos="459"/>
        <p:guide pos="2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FCDC527-3209-4E7E-8C0F-0AA5E60DCE93}" type="datetimeFigureOut">
              <a:rPr lang="ja-JP" altLang="en-US" smtClean="0"/>
              <a:pPr/>
              <a:t>2024/3/18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1F9D15BC-12D0-4CE0-9518-69AFE5A211A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406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9D15BC-12D0-4CE0-9518-69AFE5A211AF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9938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A21DC-E6A4-4CC9-A314-3450956BC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48000"/>
          </a:xfrm>
          <a:solidFill>
            <a:srgbClr val="0070C0"/>
          </a:solidFill>
        </p:spPr>
        <p:txBody>
          <a:bodyPr>
            <a:normAutofit/>
          </a:bodyPr>
          <a:lstStyle>
            <a:lvl1pPr>
              <a:defRPr sz="28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スライド番号プレースホルダー 5">
            <a:extLst>
              <a:ext uri="{FF2B5EF4-FFF2-40B4-BE49-F238E27FC236}">
                <a16:creationId xmlns:a16="http://schemas.microsoft.com/office/drawing/2014/main" id="{C029DD25-7C31-4C9E-9452-2FD8A1DF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88182"/>
            <a:ext cx="2743200" cy="365125"/>
          </a:xfrm>
        </p:spPr>
        <p:txBody>
          <a:bodyPr/>
          <a:lstStyle/>
          <a:p>
            <a:fld id="{EE2C198F-981A-4DF1-8565-87A4DA80C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158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29A5D8D-88F5-417F-83BF-D8F428D20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2F8939C-2DDA-4DED-B8E4-73B7B939A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80DA976-2516-4C12-9746-8864CE4A8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74929"/>
            <a:ext cx="2743200" cy="365125"/>
          </a:xfrm>
        </p:spPr>
        <p:txBody>
          <a:bodyPr/>
          <a:lstStyle/>
          <a:p>
            <a:fld id="{EE2C198F-981A-4DF1-8565-87A4DA80C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C0CE0D68-ABF4-4702-AEC7-032307AA5C36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12192000" cy="648000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2800" kern="12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+mj-cs"/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387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CA21DC-E6A4-4CC9-A314-3450956BC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91200"/>
          </a:xfrm>
          <a:solidFill>
            <a:srgbClr val="0070C0"/>
          </a:solidFill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B2E273-0BE1-4459-9C6F-99B3B32ECD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DA20DC-C4C9-4989-A3CB-B11AE5F12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2CA3BCD-911F-4CF5-80BF-8BF0F8CCD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029DD25-7C31-4C9E-9452-2FD8A1DFE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7714"/>
            <a:ext cx="2743200" cy="365125"/>
          </a:xfrm>
        </p:spPr>
        <p:txBody>
          <a:bodyPr/>
          <a:lstStyle/>
          <a:p>
            <a:fld id="{EE2C198F-981A-4DF1-8565-87A4DA80C6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92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DF8757F-494F-4665-8E02-20D772DDF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AA6A2F8-0F06-46E7-8A38-D192731A5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41FC18-0AC3-4D6B-84F6-1353F1051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3F4F7D-BFE6-44AC-B66C-9F39DF077C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9E17C3-1B0F-4E47-8611-7829B7785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8800" y="64834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EE2C198F-981A-4DF1-8565-87A4DA80C639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9474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  <p:sldLayoutId id="214748365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C7AA63-96B1-4A5C-A10B-79EF11FC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17483"/>
            <a:ext cx="12192000" cy="3777835"/>
          </a:xfrm>
        </p:spPr>
        <p:txBody>
          <a:bodyPr>
            <a:noAutofit/>
          </a:bodyPr>
          <a:lstStyle/>
          <a:p>
            <a:r>
              <a:rPr lang="ja-JP" altLang="en-US" sz="2400" dirty="0"/>
              <a:t>■大阪府</a:t>
            </a:r>
            <a:r>
              <a:rPr lang="zh-TW" altLang="en-US" dirty="0"/>
              <a:t>工賃向上計画（令和３～５年度）取組状況</a:t>
            </a:r>
            <a:r>
              <a:rPr lang="ja-JP" altLang="en-US" dirty="0"/>
              <a:t>等</a:t>
            </a:r>
            <a:br>
              <a:rPr lang="en-US" altLang="zh-TW" dirty="0"/>
            </a:br>
            <a:br>
              <a:rPr lang="en-US" altLang="zh-TW" dirty="0"/>
            </a:br>
            <a:r>
              <a:rPr lang="ja-JP" altLang="en-US" dirty="0"/>
              <a:t>　</a:t>
            </a:r>
            <a:br>
              <a:rPr lang="en-US" altLang="ja-JP" sz="1800" dirty="0"/>
            </a:br>
            <a:r>
              <a:rPr lang="ja-JP" altLang="en-US" sz="1800" dirty="0"/>
              <a:t>　</a:t>
            </a:r>
            <a:endParaRPr lang="zh-TW" altLang="en-US" sz="1800" dirty="0"/>
          </a:p>
        </p:txBody>
      </p:sp>
      <p:sp>
        <p:nvSpPr>
          <p:cNvPr id="4" name="正方形/長方形 3"/>
          <p:cNvSpPr/>
          <p:nvPr/>
        </p:nvSpPr>
        <p:spPr>
          <a:xfrm>
            <a:off x="5964525" y="796409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198F-981A-4DF1-8565-87A4DA80C639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EE4AE6F-395F-4D47-99E9-B90BB8DB591D}"/>
              </a:ext>
            </a:extLst>
          </p:cNvPr>
          <p:cNvSpPr txBox="1"/>
          <p:nvPr/>
        </p:nvSpPr>
        <p:spPr>
          <a:xfrm>
            <a:off x="11028947" y="240632"/>
            <a:ext cx="87429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3590670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12192000" cy="59374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endParaRPr lang="en-US" altLang="zh-TW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zh-TW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zh-TW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大阪府工賃向上計画（令和３～５年度）取組状況等</a:t>
            </a:r>
            <a:br>
              <a:rPr lang="zh-TW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br>
              <a:rPr lang="zh-TW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280561"/>
              </p:ext>
            </p:extLst>
          </p:nvPr>
        </p:nvGraphicFramePr>
        <p:xfrm>
          <a:off x="240323" y="697738"/>
          <a:ext cx="11711354" cy="5919698"/>
        </p:xfrm>
        <a:graphic>
          <a:graphicData uri="http://schemas.openxmlformats.org/drawingml/2006/table">
            <a:tbl>
              <a:tblPr/>
              <a:tblGrid>
                <a:gridCol w="920704">
                  <a:extLst>
                    <a:ext uri="{9D8B030D-6E8A-4147-A177-3AD203B41FA5}">
                      <a16:colId xmlns:a16="http://schemas.microsoft.com/office/drawing/2014/main" val="1650564560"/>
                    </a:ext>
                  </a:extLst>
                </a:gridCol>
                <a:gridCol w="386694">
                  <a:extLst>
                    <a:ext uri="{9D8B030D-6E8A-4147-A177-3AD203B41FA5}">
                      <a16:colId xmlns:a16="http://schemas.microsoft.com/office/drawing/2014/main" val="2277607362"/>
                    </a:ext>
                  </a:extLst>
                </a:gridCol>
                <a:gridCol w="957536">
                  <a:extLst>
                    <a:ext uri="{9D8B030D-6E8A-4147-A177-3AD203B41FA5}">
                      <a16:colId xmlns:a16="http://schemas.microsoft.com/office/drawing/2014/main" val="3769221022"/>
                    </a:ext>
                  </a:extLst>
                </a:gridCol>
                <a:gridCol w="1882741">
                  <a:extLst>
                    <a:ext uri="{9D8B030D-6E8A-4147-A177-3AD203B41FA5}">
                      <a16:colId xmlns:a16="http://schemas.microsoft.com/office/drawing/2014/main" val="2821856530"/>
                    </a:ext>
                  </a:extLst>
                </a:gridCol>
                <a:gridCol w="2575851">
                  <a:extLst>
                    <a:ext uri="{9D8B030D-6E8A-4147-A177-3AD203B41FA5}">
                      <a16:colId xmlns:a16="http://schemas.microsoft.com/office/drawing/2014/main" val="1527834132"/>
                    </a:ext>
                  </a:extLst>
                </a:gridCol>
                <a:gridCol w="2492760">
                  <a:extLst>
                    <a:ext uri="{9D8B030D-6E8A-4147-A177-3AD203B41FA5}">
                      <a16:colId xmlns:a16="http://schemas.microsoft.com/office/drawing/2014/main" val="3887797622"/>
                    </a:ext>
                  </a:extLst>
                </a:gridCol>
                <a:gridCol w="2495068">
                  <a:extLst>
                    <a:ext uri="{9D8B030D-6E8A-4147-A177-3AD203B41FA5}">
                      <a16:colId xmlns:a16="http://schemas.microsoft.com/office/drawing/2014/main" val="2476511323"/>
                    </a:ext>
                  </a:extLst>
                </a:gridCol>
              </a:tblGrid>
              <a:tr h="234018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方策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endParaRPr lang="en-US" altLang="zh-TW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月末実績、計画）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335304"/>
                  </a:ext>
                </a:extLst>
              </a:tr>
              <a:tr h="350218">
                <a:tc rowSpan="6">
                  <a:txBody>
                    <a:bodyPr/>
                    <a:lstStyle/>
                    <a:p>
                      <a:pPr algn="l" fontAlgn="t"/>
                      <a:r>
                        <a:rPr lang="ja-JP" altLang="en-US" sz="1100" b="1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　 「工賃引上げ計画シート」策定の支援並びに実行支援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｢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工賃引上げ計画シート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｣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の策定実行支援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型事業所提出状況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88.7%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（提出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1,041/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1,174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※R3.7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時点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82.7%</a:t>
                      </a: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（提出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1,143/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※R4.7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時点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78.6%</a:t>
                      </a: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（提出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1,271/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※R5.7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時点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860651"/>
                  </a:ext>
                </a:extLst>
              </a:tr>
              <a:tr h="1178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常設相談窓口</a:t>
                      </a:r>
                    </a:p>
                  </a:txBody>
                  <a:tcPr marL="2335" marR="2335" marT="2335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190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6743061"/>
                  </a:ext>
                </a:extLst>
              </a:tr>
              <a:tr h="3502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訪問相談支援</a:t>
                      </a:r>
                      <a:b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目標：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marL="2335" marR="2335" marT="2335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（コンサルタント派遣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施設・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（コンサルタント派遣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highlight>
                            <a:srgbClr val="FFFF00"/>
                          </a:highlight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（コンサルタント派遣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539368"/>
                  </a:ext>
                </a:extLst>
              </a:tr>
              <a:tr h="4664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工賃向上メールマガジン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回発信　</a:t>
                      </a:r>
                      <a:b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発信数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1,629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通（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回発信　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発信数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sz="1100" b="0" i="0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NewsLetter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配布（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1,053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施設）（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zh-CN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回発信予定</a:t>
                      </a:r>
                      <a:b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発信数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1,807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</a:t>
                      </a:r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zh-CN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CN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045714"/>
                  </a:ext>
                </a:extLst>
              </a:tr>
              <a:tr h="57531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事業所経営力の強化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セミナー実施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名参加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YouTube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配信実施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・工賃向上策定支援セミナー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・ネットショップ集客力向上セミナー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名参加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・食品表示セミナー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・ヒューマンエラー対応講座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・写真の撮り方講座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・食品衛生セミナー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・工賃向上計画策定のための基礎セミナー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月）動画受講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・工賃向上・就労支援 好事例セミナー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月）動画受講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270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7340847"/>
                  </a:ext>
                </a:extLst>
              </a:tr>
              <a:tr h="231084">
                <a:tc vMerge="1">
                  <a:txBody>
                    <a:bodyPr/>
                    <a:lstStyle/>
                    <a:p>
                      <a:pPr algn="l" fontAlgn="t"/>
                      <a:endParaRPr lang="ja-JP" altLang="en-US" sz="1100" b="1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就労継続支援優良取組表彰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年度表彰　２事業所（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R5.4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年度表彰 ３事業所（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年度受賞者好事例セミナー（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3770515"/>
                  </a:ext>
                </a:extLst>
              </a:tr>
              <a:tr h="234018">
                <a:tc rowSpan="10">
                  <a:txBody>
                    <a:bodyPr/>
                    <a:lstStyle/>
                    <a:p>
                      <a:pPr algn="l" fontAlgn="t"/>
                      <a:r>
                        <a:rPr lang="ja-JP" altLang="en-US" sz="1100" b="1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２　共同受注窓口の運営、優先調達の促進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共同受注窓口の運営支援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受注件数</a:t>
                      </a:r>
                      <a:b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目標：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450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件（対前年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件増）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861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件（対前年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件増）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639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1033669"/>
                  </a:ext>
                </a:extLst>
              </a:tr>
              <a:tr h="2340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取引額</a:t>
                      </a:r>
                      <a:b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目標：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45,000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43,403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千円（前年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3.8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％増）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50,453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千円（前年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％増）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40,259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279192"/>
                  </a:ext>
                </a:extLst>
              </a:tr>
              <a:tr h="1178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延べ受注施設数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1,130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752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3287638"/>
                  </a:ext>
                </a:extLst>
              </a:tr>
              <a:tr h="1178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うち企業受注件数・額</a:t>
                      </a:r>
                    </a:p>
                  </a:txBody>
                  <a:tcPr marL="2335" marR="2335" marT="2335" marB="0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12,369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229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13,391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7,324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183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399087"/>
                  </a:ext>
                </a:extLst>
              </a:tr>
              <a:tr h="1178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うち大阪府受注件数・額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23,763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30,734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23,729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226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2825414"/>
                  </a:ext>
                </a:extLst>
              </a:tr>
              <a:tr h="1178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うち市町村受注件数・額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1,272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1,647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130008"/>
                  </a:ext>
                </a:extLst>
              </a:tr>
              <a:tr h="11781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自治体の調達案件の分析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共同受注ネットワーク会議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回開催（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月、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回開催（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月、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回開催（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月、</a:t>
                      </a:r>
                      <a:r>
                        <a:rPr lang="en-US" altLang="zh-TW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zh-TW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5825124"/>
                  </a:ext>
                </a:extLst>
              </a:tr>
              <a:tr h="2340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共同受注広報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リーフレット作成　全市町村配布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関西経済連合会、大阪商工会議所にリーフレット配架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52403"/>
                  </a:ext>
                </a:extLst>
              </a:tr>
              <a:tr h="2310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企業共同による開発製品の販路拡大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「大阪旨ソーッス！」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製造事業所課題検討会（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製造説明会（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課題検討会（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食品衛生セミナー（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4540965"/>
                  </a:ext>
                </a:extLst>
              </a:tr>
              <a:tr h="3502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NEXCO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西日本吹田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SA</a:t>
                      </a:r>
                      <a:r>
                        <a:rPr lang="ja-JP" altLang="en-US" sz="1100" b="0" i="0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にて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販売（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月～）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・ポスター、動画作成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公民連携による外部販売（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・大阪信用金庫（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・大阪大学（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月、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商品改良の検討</a:t>
                      </a:r>
                      <a:b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イベント販売、情報発信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3299391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448800" y="6507714"/>
            <a:ext cx="2743200" cy="365125"/>
          </a:xfrm>
        </p:spPr>
        <p:txBody>
          <a:bodyPr/>
          <a:lstStyle/>
          <a:p>
            <a:fld id="{EE2C198F-981A-4DF1-8565-87A4DA80C639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790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36420"/>
              </p:ext>
            </p:extLst>
          </p:nvPr>
        </p:nvGraphicFramePr>
        <p:xfrm>
          <a:off x="65908" y="712849"/>
          <a:ext cx="11797590" cy="5977427"/>
        </p:xfrm>
        <a:graphic>
          <a:graphicData uri="http://schemas.openxmlformats.org/drawingml/2006/table">
            <a:tbl>
              <a:tblPr/>
              <a:tblGrid>
                <a:gridCol w="927483">
                  <a:extLst>
                    <a:ext uri="{9D8B030D-6E8A-4147-A177-3AD203B41FA5}">
                      <a16:colId xmlns:a16="http://schemas.microsoft.com/office/drawing/2014/main" val="1650564560"/>
                    </a:ext>
                  </a:extLst>
                </a:gridCol>
                <a:gridCol w="389542">
                  <a:extLst>
                    <a:ext uri="{9D8B030D-6E8A-4147-A177-3AD203B41FA5}">
                      <a16:colId xmlns:a16="http://schemas.microsoft.com/office/drawing/2014/main" val="2277607362"/>
                    </a:ext>
                  </a:extLst>
                </a:gridCol>
                <a:gridCol w="964587">
                  <a:extLst>
                    <a:ext uri="{9D8B030D-6E8A-4147-A177-3AD203B41FA5}">
                      <a16:colId xmlns:a16="http://schemas.microsoft.com/office/drawing/2014/main" val="3769221022"/>
                    </a:ext>
                  </a:extLst>
                </a:gridCol>
                <a:gridCol w="2299696">
                  <a:extLst>
                    <a:ext uri="{9D8B030D-6E8A-4147-A177-3AD203B41FA5}">
                      <a16:colId xmlns:a16="http://schemas.microsoft.com/office/drawing/2014/main" val="2821856530"/>
                    </a:ext>
                  </a:extLst>
                </a:gridCol>
                <a:gridCol w="2458293">
                  <a:extLst>
                    <a:ext uri="{9D8B030D-6E8A-4147-A177-3AD203B41FA5}">
                      <a16:colId xmlns:a16="http://schemas.microsoft.com/office/drawing/2014/main" val="1527834132"/>
                    </a:ext>
                  </a:extLst>
                </a:gridCol>
                <a:gridCol w="2458293">
                  <a:extLst>
                    <a:ext uri="{9D8B030D-6E8A-4147-A177-3AD203B41FA5}">
                      <a16:colId xmlns:a16="http://schemas.microsoft.com/office/drawing/2014/main" val="3887797622"/>
                    </a:ext>
                  </a:extLst>
                </a:gridCol>
                <a:gridCol w="2299696">
                  <a:extLst>
                    <a:ext uri="{9D8B030D-6E8A-4147-A177-3AD203B41FA5}">
                      <a16:colId xmlns:a16="http://schemas.microsoft.com/office/drawing/2014/main" val="2476511323"/>
                    </a:ext>
                  </a:extLst>
                </a:gridCol>
              </a:tblGrid>
              <a:tr h="33429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方策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b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月末実績、計画）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335304"/>
                  </a:ext>
                </a:extLst>
              </a:tr>
              <a:tr h="168304">
                <a:tc rowSpan="8">
                  <a:txBody>
                    <a:bodyPr/>
                    <a:lstStyle/>
                    <a:p>
                      <a:pPr algn="l" fontAlgn="t"/>
                      <a:r>
                        <a:rPr lang="ja-JP" altLang="en-US" sz="1100" b="1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　優先調達制度の積極的活用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優先調達方針の策定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R3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年度方針策定（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</a:t>
                      </a:r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年度方針策定（</a:t>
                      </a:r>
                      <a:r>
                        <a:rPr lang="en-US" altLang="ja-JP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R5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年度方針策定（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8727744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府内優先調達発注額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969,635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3947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977,641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4118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0923751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うち庁内発注額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178,194</a:t>
                      </a:r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554</a:t>
                      </a:r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202,801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627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0633037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うち市町村発注額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752,156</a:t>
                      </a:r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2835</a:t>
                      </a:r>
                      <a:r>
                        <a:rPr lang="ja-JP" altLang="en-US" sz="1100" b="0" i="0" u="none" strike="noStrike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732,024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2991</a:t>
                      </a:r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5785381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うち独立行政法人発注額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39,285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558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42,816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7224895"/>
                  </a:ext>
                </a:extLst>
              </a:tr>
              <a:tr h="5002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市町村方針策定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全市町村策定済み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全市町村策定済み</a:t>
                      </a:r>
                      <a:endParaRPr lang="en-US" altLang="ja-JP" sz="1100" b="0" i="0" u="none" strike="noStrike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市町村ヒアリングにて優先調達に関する調査実施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全市町村作成済み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072099"/>
                  </a:ext>
                </a:extLst>
              </a:tr>
              <a:tr h="5002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在宅就業支援団体発注件数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件（前年比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6,294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件（前年比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9,340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86949"/>
                  </a:ext>
                </a:extLst>
              </a:tr>
              <a:tr h="6662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庁内への制度周知の徹底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庁内周知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・次長会議における周知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月、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・周知チラシ作成、発注促進依頼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・次長会議における周知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月、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・庁内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WEB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改良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・次長会議における周知（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年度実績公表と発注促進依頼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0779023"/>
                  </a:ext>
                </a:extLst>
              </a:tr>
              <a:tr h="168304">
                <a:tc rowSpan="8">
                  <a:txBody>
                    <a:bodyPr/>
                    <a:lstStyle/>
                    <a:p>
                      <a:pPr algn="l" fontAlgn="t"/>
                      <a:r>
                        <a:rPr lang="ja-JP" altLang="en-US" sz="1100" b="1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　製品（こさえたん）認知度向上に向けた情報発信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情報発信コンテンツの充実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工賃向上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HP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アクセス件数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11,338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10,675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8,814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9251921"/>
                  </a:ext>
                </a:extLst>
              </a:tr>
              <a:tr h="5002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工賃向上メールマガジン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回発信　</a:t>
                      </a:r>
                      <a:b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発信数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1,629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通（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月末）</a:t>
                      </a:r>
                      <a:endParaRPr lang="en-US" altLang="zh-CN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endParaRPr lang="zh-CN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回発信　</a:t>
                      </a:r>
                      <a:b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発信数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1,702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通（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回発信予定</a:t>
                      </a:r>
                      <a:b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発信数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1,807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通（</a:t>
                      </a:r>
                      <a:r>
                        <a:rPr lang="en-US" altLang="zh-CN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zh-CN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237203"/>
                  </a:ext>
                </a:extLst>
              </a:tr>
              <a:tr h="33429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こさえたん通信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回発行（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千部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回）</a:t>
                      </a:r>
                      <a:b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回発行（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千部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回）</a:t>
                      </a:r>
                      <a:b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回発行（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千部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回）</a:t>
                      </a:r>
                      <a:b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3098312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Instatgram（R3.11～）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開設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フォロワー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399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69694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Twitter（R3.11～）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開設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フォロワー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8145779"/>
                  </a:ext>
                </a:extLst>
              </a:tr>
              <a:tr h="16830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Facebook（H27.10～）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フォロワー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470587"/>
                  </a:ext>
                </a:extLst>
              </a:tr>
              <a:tr h="33454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「こさえたんサポーター」の登録促進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新規登録者数</a:t>
                      </a:r>
                      <a:b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目標：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　計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1,393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　計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1,455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　計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1,479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679790"/>
                  </a:ext>
                </a:extLst>
              </a:tr>
              <a:tr h="124614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 err="1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「こさえたんロゴマーク」の認知度向上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・使用実態調査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・使用管理規定改定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・イチオシ製品電子ブック化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・啓発ポスター作成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・おおさか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Q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ネット調査実施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・府内販売店との連携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・共に生きる障がい者展（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月）、府政だより、大阪府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TV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月）等で情報発信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・定期便「こさえたんのおやつ」を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月より開始。もずやん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、公民連携ニュース等で広報。定期便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:13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件、１回便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845517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0" y="0"/>
            <a:ext cx="12192000" cy="59374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zh-TW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大阪府工賃向上計画（令和３～５年度）取組状況等</a:t>
            </a:r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448800" y="6507714"/>
            <a:ext cx="2743200" cy="365125"/>
          </a:xfrm>
        </p:spPr>
        <p:txBody>
          <a:bodyPr/>
          <a:lstStyle/>
          <a:p>
            <a:fld id="{EE2C198F-981A-4DF1-8565-87A4DA80C639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3478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496658"/>
              </p:ext>
            </p:extLst>
          </p:nvPr>
        </p:nvGraphicFramePr>
        <p:xfrm>
          <a:off x="162034" y="742731"/>
          <a:ext cx="11867932" cy="5652790"/>
        </p:xfrm>
        <a:graphic>
          <a:graphicData uri="http://schemas.openxmlformats.org/drawingml/2006/table">
            <a:tbl>
              <a:tblPr/>
              <a:tblGrid>
                <a:gridCol w="933013">
                  <a:extLst>
                    <a:ext uri="{9D8B030D-6E8A-4147-A177-3AD203B41FA5}">
                      <a16:colId xmlns:a16="http://schemas.microsoft.com/office/drawing/2014/main" val="1650564560"/>
                    </a:ext>
                  </a:extLst>
                </a:gridCol>
                <a:gridCol w="391865">
                  <a:extLst>
                    <a:ext uri="{9D8B030D-6E8A-4147-A177-3AD203B41FA5}">
                      <a16:colId xmlns:a16="http://schemas.microsoft.com/office/drawing/2014/main" val="2277607362"/>
                    </a:ext>
                  </a:extLst>
                </a:gridCol>
                <a:gridCol w="970338">
                  <a:extLst>
                    <a:ext uri="{9D8B030D-6E8A-4147-A177-3AD203B41FA5}">
                      <a16:colId xmlns:a16="http://schemas.microsoft.com/office/drawing/2014/main" val="3769221022"/>
                    </a:ext>
                  </a:extLst>
                </a:gridCol>
                <a:gridCol w="2313408">
                  <a:extLst>
                    <a:ext uri="{9D8B030D-6E8A-4147-A177-3AD203B41FA5}">
                      <a16:colId xmlns:a16="http://schemas.microsoft.com/office/drawing/2014/main" val="2821856530"/>
                    </a:ext>
                  </a:extLst>
                </a:gridCol>
                <a:gridCol w="2472950">
                  <a:extLst>
                    <a:ext uri="{9D8B030D-6E8A-4147-A177-3AD203B41FA5}">
                      <a16:colId xmlns:a16="http://schemas.microsoft.com/office/drawing/2014/main" val="1527834132"/>
                    </a:ext>
                  </a:extLst>
                </a:gridCol>
                <a:gridCol w="2472950">
                  <a:extLst>
                    <a:ext uri="{9D8B030D-6E8A-4147-A177-3AD203B41FA5}">
                      <a16:colId xmlns:a16="http://schemas.microsoft.com/office/drawing/2014/main" val="3887797622"/>
                    </a:ext>
                  </a:extLst>
                </a:gridCol>
                <a:gridCol w="2313408">
                  <a:extLst>
                    <a:ext uri="{9D8B030D-6E8A-4147-A177-3AD203B41FA5}">
                      <a16:colId xmlns:a16="http://schemas.microsoft.com/office/drawing/2014/main" val="2476511323"/>
                    </a:ext>
                  </a:extLst>
                </a:gridCol>
              </a:tblGrid>
              <a:tr h="45754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方策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</a:t>
                      </a:r>
                      <a:r>
                        <a:rPr lang="en-US" altLang="zh-TW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  <a:b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r>
                        <a:rPr lang="zh-TW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月末実績、計画）</a:t>
                      </a:r>
                    </a:p>
                  </a:txBody>
                  <a:tcPr marL="2335" marR="2335" marT="233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335304"/>
                  </a:ext>
                </a:extLst>
              </a:tr>
              <a:tr h="230355">
                <a:tc rowSpan="8">
                  <a:txBody>
                    <a:bodyPr/>
                    <a:lstStyle/>
                    <a:p>
                      <a:pPr algn="l" fontAlgn="t"/>
                      <a:r>
                        <a:rPr lang="en-US" altLang="ja-JP" sz="1100" b="1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1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大阪府庁舎内アンテナショップの運営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大阪府庁舎内アンテナショップの運営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12,908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千円（前年比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％増）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14,415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千円（前年比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％増）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11,411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3518942"/>
                  </a:ext>
                </a:extLst>
              </a:tr>
              <a:tr h="230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参加事業所（パン・弁当）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5962007"/>
                  </a:ext>
                </a:extLst>
              </a:tr>
              <a:tr h="51252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参加事業所（製菓・雑貨）（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H29 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～延べ）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9267391"/>
                  </a:ext>
                </a:extLst>
              </a:tr>
              <a:tr h="230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オンラインショップ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ja-JP" altLang="en-US" sz="1100" b="0" i="0" u="none" strike="noStrike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オンラインショップ開設（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定期便「こさえたんのおやつ」をウェブショップで開始（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411032"/>
                  </a:ext>
                </a:extLst>
              </a:tr>
              <a:tr h="230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社会参加や施設外就労の場の提供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施設外：パン・弁当販売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295775"/>
                  </a:ext>
                </a:extLst>
              </a:tr>
              <a:tr h="230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施設外：レジ打ち、品出し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3953235"/>
                  </a:ext>
                </a:extLst>
              </a:tr>
              <a:tr h="68473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府立中央図書館　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図書館マルシェ（月２回）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　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参加事業所数　延べ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　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参加事業所数　延べ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売上　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704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参加事業所数　延べ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3277484"/>
                  </a:ext>
                </a:extLst>
              </a:tr>
              <a:tr h="1139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外販イベント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４か所　売上計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参加事業所数　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ジュンク堂、花の文化園、コープ神戸桜塚店、泉が丘駅前広場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endParaRPr lang="ja-JP" altLang="en-US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か所　売上計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1,019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参加事業所数　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なんばマルイ、大阪空港、森ノ宮キューズモール他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か所　売上計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776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参加事業所数　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ドーン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de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キラリフェスティバル、共に生きる障がい者展、森ノ宮キューズモール他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5848201"/>
                  </a:ext>
                </a:extLst>
              </a:tr>
              <a:tr h="230355">
                <a:tc rowSpan="3">
                  <a:txBody>
                    <a:bodyPr/>
                    <a:lstStyle/>
                    <a:p>
                      <a:pPr algn="l" fontAlgn="t"/>
                      <a:r>
                        <a:rPr lang="en-US" altLang="ja-JP" sz="1100" b="1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100" b="1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農と福祉の連携の促進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ワンストップ窓口の運営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相談件数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2201495"/>
                  </a:ext>
                </a:extLst>
              </a:tr>
              <a:tr h="230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参入者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-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316839"/>
                  </a:ext>
                </a:extLst>
              </a:tr>
              <a:tr h="113911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ー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農家と福祉施設による農作業請負の契約締結支援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請負契約締結</a:t>
                      </a:r>
                      <a:b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目標：３件</a:t>
                      </a:r>
                      <a:r>
                        <a:rPr lang="en-US" altLang="zh-TW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lang="zh-TW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　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請負契約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マッチング成立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希望施設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受入可能農家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請負契約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マッチング成立</a:t>
                      </a:r>
                      <a:r>
                        <a:rPr lang="en-US" altLang="ja-JP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希望施設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b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受入可能農家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請負契約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マッチング成立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希望施設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 fontAlgn="t"/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受入可能農家</a:t>
                      </a:r>
                      <a:r>
                        <a:rPr lang="en-US" altLang="ja-JP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r>
                        <a:rPr lang="ja-JP" altLang="en-US" sz="1100" b="0" i="0" u="none" strike="noStrike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  <a:endParaRPr lang="en-US" altLang="ja-JP" sz="11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2335" marR="2335" marT="233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132596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0" y="-17549"/>
            <a:ext cx="12192000" cy="593746"/>
          </a:xfrm>
          <a:prstGeom prst="rect">
            <a:avLst/>
          </a:prstGeom>
          <a:solidFill>
            <a:schemeClr val="accent1"/>
          </a:solidFill>
        </p:spPr>
        <p:txBody>
          <a:bodyPr wrap="square" anchor="ctr">
            <a:no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zh-TW" altLang="en-US" sz="20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大阪府工賃向上計画（令和３～５年度）取組状況等</a:t>
            </a:r>
            <a:endParaRPr lang="ja-JP" altLang="en-US" sz="2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448800" y="6507714"/>
            <a:ext cx="2743200" cy="365125"/>
          </a:xfrm>
        </p:spPr>
        <p:txBody>
          <a:bodyPr/>
          <a:lstStyle/>
          <a:p>
            <a:fld id="{EE2C198F-981A-4DF1-8565-87A4DA80C639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4888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1653</Words>
  <Application>Microsoft Office PowerPoint</Application>
  <PresentationFormat>ワイド画面</PresentationFormat>
  <Paragraphs>274</Paragraphs>
  <Slides>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BIZ UDPゴシック</vt:lpstr>
      <vt:lpstr>Meiryo UI</vt:lpstr>
      <vt:lpstr>メイリオ</vt:lpstr>
      <vt:lpstr>游ゴシック</vt:lpstr>
      <vt:lpstr>游ゴシック Light</vt:lpstr>
      <vt:lpstr>Arial</vt:lpstr>
      <vt:lpstr>Office テーマ</vt:lpstr>
      <vt:lpstr>■大阪府工賃向上計画（令和３～５年度）取組状況等  　 　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2024-02-14T08:27:36Z</dcterms:created>
  <dcterms:modified xsi:type="dcterms:W3CDTF">2024-03-18T06:15:30Z</dcterms:modified>
</cp:coreProperties>
</file>