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 id="2147483696" r:id="rId2"/>
    <p:sldMasterId id="2147483708" r:id="rId3"/>
  </p:sldMasterIdLst>
  <p:sldIdLst>
    <p:sldId id="257"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451" autoAdjust="0"/>
    <p:restoredTop sz="94660"/>
  </p:normalViewPr>
  <p:slideViewPr>
    <p:cSldViewPr snapToGrid="0">
      <p:cViewPr varScale="1">
        <p:scale>
          <a:sx n="100" d="100"/>
          <a:sy n="100" d="100"/>
        </p:scale>
        <p:origin x="1550" y="62"/>
      </p:cViewPr>
      <p:guideLst>
        <p:guide orient="horz" pos="2183"/>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21885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614198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700830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288428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328458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8343255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107338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693130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251514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8258873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43809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12091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2964274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095892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578437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809376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5862266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52348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20682150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192413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930517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36897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7023740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6273297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5243738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7941563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255998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356524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9560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66763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91606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961423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B021D2-5F53-475F-B4DF-9E61DD788DC6}" type="datetimeFigureOut">
              <a:rPr kumimoji="1" lang="ja-JP" altLang="en-US" smtClean="0"/>
              <a:t>2024/3/18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02311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610965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15695081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3CB021D2-5F53-475F-B4DF-9E61DD788DC6}" type="datetimeFigureOut">
              <a:rPr kumimoji="1" lang="ja-JP" altLang="en-US" smtClean="0"/>
              <a:t>2024/3/18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978C452-4698-442D-AEFF-45CF0BD8EB46}" type="slidenum">
              <a:rPr kumimoji="1" lang="ja-JP" altLang="en-US" smtClean="0"/>
              <a:t>‹#›</a:t>
            </a:fld>
            <a:endParaRPr kumimoji="1" lang="ja-JP" altLang="en-US"/>
          </a:p>
        </p:txBody>
      </p:sp>
    </p:spTree>
    <p:extLst>
      <p:ext uri="{BB962C8B-B14F-4D97-AF65-F5344CB8AC3E}">
        <p14:creationId xmlns:p14="http://schemas.microsoft.com/office/powerpoint/2010/main" val="24411120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507"/>
            <a:ext cx="9144000" cy="346006"/>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gn="ctr" defTabSz="914400">
              <a:lnSpc>
                <a:spcPct val="150000"/>
              </a:lnSpc>
              <a:defRPr/>
            </a:pPr>
            <a:r>
              <a:rPr lang="zh-TW" altLang="en-US" b="1" dirty="0">
                <a:latin typeface="BIZ UDPゴシック" panose="020B0400000000000000" pitchFamily="50" charset="-128"/>
                <a:ea typeface="BIZ UDPゴシック" panose="020B0400000000000000" pitchFamily="50" charset="-128"/>
              </a:rPr>
              <a:t>大阪府工賃向上計画（令和</a:t>
            </a:r>
            <a:r>
              <a:rPr lang="ja-JP" altLang="en-US" b="1" dirty="0">
                <a:latin typeface="BIZ UDPゴシック" panose="020B0400000000000000" pitchFamily="50" charset="-128"/>
                <a:ea typeface="BIZ UDPゴシック" panose="020B0400000000000000" pitchFamily="50" charset="-128"/>
              </a:rPr>
              <a:t>６～８</a:t>
            </a:r>
            <a:r>
              <a:rPr lang="zh-TW" altLang="en-US" b="1" dirty="0">
                <a:latin typeface="BIZ UDPゴシック" panose="020B0400000000000000" pitchFamily="50" charset="-128"/>
                <a:ea typeface="BIZ UDPゴシック" panose="020B0400000000000000" pitchFamily="50" charset="-128"/>
              </a:rPr>
              <a:t>年度）</a:t>
            </a:r>
            <a:r>
              <a:rPr lang="ja-JP" altLang="en-US" b="1" dirty="0">
                <a:latin typeface="BIZ UDPゴシック" panose="020B0400000000000000" pitchFamily="50" charset="-128"/>
                <a:ea typeface="BIZ UDPゴシック" panose="020B0400000000000000" pitchFamily="50" charset="-128"/>
              </a:rPr>
              <a:t>の概要（案）</a:t>
            </a:r>
            <a:endParaRPr lang="zh-TW" altLang="en-US"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21022" y="348318"/>
            <a:ext cx="4464000"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defTabSz="914400">
              <a:lnSpc>
                <a:spcPct val="150000"/>
              </a:lnSpc>
              <a:defRPr/>
            </a:pPr>
            <a:r>
              <a:rPr lang="en-US" altLang="ja-JP" sz="1200" b="1" dirty="0">
                <a:latin typeface="BIZ UDPゴシック" panose="020B0400000000000000" pitchFamily="50" charset="-128"/>
                <a:ea typeface="BIZ UDPゴシック" panose="020B0400000000000000" pitchFamily="50" charset="-128"/>
              </a:rPr>
              <a:t>Ⅰ</a:t>
            </a:r>
            <a:r>
              <a:rPr lang="ja-JP" altLang="en-US" sz="1200" b="1" dirty="0">
                <a:latin typeface="BIZ UDPゴシック" panose="020B0400000000000000" pitchFamily="50" charset="-128"/>
                <a:ea typeface="BIZ UDPゴシック" panose="020B0400000000000000" pitchFamily="50" charset="-128"/>
              </a:rPr>
              <a:t>　計画策定の趣旨等</a:t>
            </a:r>
            <a:endParaRPr lang="zh-TW" altLang="en-US" sz="1200" b="1" dirty="0">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121023" y="583181"/>
            <a:ext cx="4450977" cy="3008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趣旨</a:t>
            </a:r>
            <a:r>
              <a:rPr lang="en-US" altLang="ja-JP" sz="1050" dirty="0">
                <a:solidFill>
                  <a:schemeClr val="tx1"/>
                </a:solidFill>
                <a:latin typeface="BIZ UDPゴシック" panose="020B0400000000000000" pitchFamily="50" charset="-128"/>
                <a:ea typeface="BIZ UDPゴシック" panose="020B0400000000000000" pitchFamily="50" charset="-128"/>
              </a:rPr>
              <a:t>】</a:t>
            </a:r>
          </a:p>
          <a:p>
            <a:pPr marL="179388" indent="-93663"/>
            <a:r>
              <a:rPr kumimoji="1" lang="ja-JP" altLang="en-US" sz="1000" dirty="0">
                <a:solidFill>
                  <a:schemeClr val="tx1"/>
                </a:solidFill>
                <a:latin typeface="BIZ UDPゴシック" panose="020B0400000000000000" pitchFamily="50" charset="-128"/>
                <a:ea typeface="BIZ UDPゴシック" panose="020B0400000000000000" pitchFamily="50" charset="-128"/>
              </a:rPr>
              <a:t>・障がい者が地域において自立した生活を営むためには、一般就労はもとより、福祉的就労の充実が不可欠であり、工賃向上に資する取組みを推進し、福祉的就労の活性化を図る必要がある</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kumimoji="1" lang="ja-JP" altLang="en-US" sz="1000" dirty="0">
                <a:solidFill>
                  <a:schemeClr val="tx1"/>
                </a:solidFill>
                <a:latin typeface="BIZ UDPゴシック" panose="020B0400000000000000" pitchFamily="50" charset="-128"/>
                <a:ea typeface="BIZ UDPゴシック" panose="020B0400000000000000" pitchFamily="50" charset="-128"/>
              </a:rPr>
              <a:t>・大阪府では「第５次大阪府障がい者計画」において、「障がい者の就労支援の強化」を最重点施策の一つに位置付け、福祉的就労の活性化等を含む障がい者の就労支援の強化に取り組んでいる</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kumimoji="1" lang="ja-JP" altLang="en-US" sz="1000" dirty="0">
                <a:solidFill>
                  <a:schemeClr val="tx1"/>
                </a:solidFill>
                <a:latin typeface="BIZ UDPゴシック" panose="020B0400000000000000" pitchFamily="50" charset="-128"/>
                <a:ea typeface="BIZ UDPゴシック" panose="020B0400000000000000" pitchFamily="50" charset="-128"/>
              </a:rPr>
              <a:t>・国の</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「工賃向上計画」を推進するための基本的な指針</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一部改正を踏まえ、本計画を策定し、就労継続支援Ｂ型事業所等のさらなる工賃水準向上を目指すとともに、一般就労への移行を促進することとした</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計画の位置づけ</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p>
            <a:pPr marL="179388" indent="-93663"/>
            <a:r>
              <a:rPr kumimoji="1" lang="ja-JP" altLang="en-US" sz="1000" dirty="0">
                <a:solidFill>
                  <a:schemeClr val="tx1"/>
                </a:solidFill>
                <a:latin typeface="BIZ UDPゴシック" panose="020B0400000000000000" pitchFamily="50" charset="-128"/>
                <a:ea typeface="BIZ UDPゴシック" panose="020B0400000000000000" pitchFamily="50" charset="-128"/>
              </a:rPr>
              <a:t>・「第５次大阪府障がい者計画」で定めた工賃水準の向上に向けた基本的な考え方を受けて「工賃水準の向上」に向けた取組を具体的に推進するための個別の事業実施計画</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計画期間</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p>
            <a:pPr marL="87313" indent="-87313"/>
            <a:r>
              <a:rPr kumimoji="1" lang="ja-JP" altLang="en-US" sz="1000" dirty="0">
                <a:solidFill>
                  <a:schemeClr val="tx1"/>
                </a:solidFill>
                <a:latin typeface="BIZ UDPゴシック" panose="020B0400000000000000" pitchFamily="50" charset="-128"/>
                <a:ea typeface="BIZ UDPゴシック" panose="020B0400000000000000" pitchFamily="50" charset="-128"/>
              </a:rPr>
              <a:t>　・令和６年度から令和８年度までの３年間</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87313" indent="-87313"/>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計画の対象事業所</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p>
          <a:p>
            <a:pPr marL="87313" indent="-87313"/>
            <a:r>
              <a:rPr kumimoji="1" lang="ja-JP" altLang="en-US" sz="1000" dirty="0">
                <a:solidFill>
                  <a:schemeClr val="tx1"/>
                </a:solidFill>
                <a:latin typeface="BIZ UDPゴシック" panose="020B0400000000000000" pitchFamily="50" charset="-128"/>
                <a:ea typeface="BIZ UDPゴシック" panose="020B0400000000000000" pitchFamily="50" charset="-128"/>
              </a:rPr>
              <a:t>　・就労継続支援</a:t>
            </a:r>
            <a:r>
              <a:rPr kumimoji="1" lang="en-US" altLang="ja-JP" sz="1000" dirty="0">
                <a:solidFill>
                  <a:schemeClr val="tx1"/>
                </a:solidFill>
                <a:latin typeface="BIZ UDPゴシック" panose="020B0400000000000000" pitchFamily="50" charset="-128"/>
                <a:ea typeface="BIZ UDPゴシック" panose="020B0400000000000000" pitchFamily="50" charset="-128"/>
              </a:rPr>
              <a:t>B</a:t>
            </a:r>
            <a:r>
              <a:rPr kumimoji="1" lang="ja-JP" altLang="en-US" sz="1000" dirty="0">
                <a:solidFill>
                  <a:schemeClr val="tx1"/>
                </a:solidFill>
                <a:latin typeface="BIZ UDPゴシック" panose="020B0400000000000000" pitchFamily="50" charset="-128"/>
                <a:ea typeface="BIZ UDPゴシック" panose="020B0400000000000000" pitchFamily="50" charset="-128"/>
              </a:rPr>
              <a:t>型事業所等</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21023" y="3664984"/>
            <a:ext cx="4464000"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defTabSz="914400">
              <a:lnSpc>
                <a:spcPct val="150000"/>
              </a:lnSpc>
              <a:defRPr/>
            </a:pPr>
            <a:r>
              <a:rPr lang="en-US" altLang="ja-JP" sz="1200" b="1" dirty="0">
                <a:latin typeface="BIZ UDPゴシック" panose="020B0400000000000000" pitchFamily="50" charset="-128"/>
                <a:ea typeface="BIZ UDPゴシック" panose="020B0400000000000000" pitchFamily="50" charset="-128"/>
              </a:rPr>
              <a:t>Ⅱ</a:t>
            </a:r>
            <a:r>
              <a:rPr lang="ja-JP" altLang="en-US" sz="1200" b="1" dirty="0">
                <a:latin typeface="BIZ UDPゴシック" panose="020B0400000000000000" pitchFamily="50" charset="-128"/>
                <a:ea typeface="BIZ UDPゴシック" panose="020B0400000000000000" pitchFamily="50" charset="-128"/>
              </a:rPr>
              <a:t>　工賃目標</a:t>
            </a:r>
            <a:endParaRPr lang="zh-TW" altLang="en-US" sz="12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21023" y="3892950"/>
            <a:ext cx="4450977" cy="12645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00" dirty="0">
              <a:solidFill>
                <a:srgbClr val="FF0000"/>
              </a:solidFill>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21023" y="5455132"/>
            <a:ext cx="4450977" cy="13863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BIZ UDPゴシック" panose="020B0400000000000000" pitchFamily="50" charset="-128"/>
                <a:ea typeface="BIZ UDPゴシック" panose="020B0400000000000000" pitchFamily="50" charset="-128"/>
              </a:rPr>
              <a:t>１．大阪府の役割：府工賃向上計画の策定と取組推進、工賃向上計画の推進に</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rPr>
              <a:t>　　　　　　　　　　　　関する専門委員会における府計画の報告・点検、市町村・企</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rPr>
              <a:t>　　　　　　　　　　　　業等との連携、府内優先調達の推進</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２．事業所の役割：事業所の工賃向上計画の策定・提出・公表・取組推進・点検</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３．市町村の役割：市町村の工賃水準目標の設定、事業所支援の取組推進、優</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　　　　　　　　　　　　先調達の推進</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４．企業等の役割：福祉的就労への理解促進のため、事業所を活用した発注等　　　</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　　　　　　　　　　　　の取組推進</a:t>
            </a:r>
          </a:p>
        </p:txBody>
      </p:sp>
      <p:sp>
        <p:nvSpPr>
          <p:cNvPr id="17" name="テキスト ボックス 16"/>
          <p:cNvSpPr txBox="1"/>
          <p:nvPr/>
        </p:nvSpPr>
        <p:spPr>
          <a:xfrm>
            <a:off x="121022" y="5223168"/>
            <a:ext cx="4464000"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defTabSz="914400">
              <a:lnSpc>
                <a:spcPct val="150000"/>
              </a:lnSpc>
              <a:defRPr/>
            </a:pPr>
            <a:r>
              <a:rPr lang="en-US" altLang="ja-JP" sz="1200" b="1" dirty="0">
                <a:latin typeface="BIZ UDPゴシック" panose="020B0400000000000000" pitchFamily="50" charset="-128"/>
                <a:ea typeface="BIZ UDPゴシック" panose="020B0400000000000000" pitchFamily="50" charset="-128"/>
              </a:rPr>
              <a:t>Ⅲ</a:t>
            </a:r>
            <a:r>
              <a:rPr lang="ja-JP" altLang="en-US" sz="1200" b="1" dirty="0">
                <a:latin typeface="BIZ UDPゴシック" panose="020B0400000000000000" pitchFamily="50" charset="-128"/>
                <a:ea typeface="BIZ UDPゴシック" panose="020B0400000000000000" pitchFamily="50" charset="-128"/>
              </a:rPr>
              <a:t>　官民一体の取組みにおけるそれぞれの役割</a:t>
            </a:r>
          </a:p>
        </p:txBody>
      </p:sp>
      <p:graphicFrame>
        <p:nvGraphicFramePr>
          <p:cNvPr id="4" name="表 3">
            <a:extLst>
              <a:ext uri="{FF2B5EF4-FFF2-40B4-BE49-F238E27FC236}">
                <a16:creationId xmlns:a16="http://schemas.microsoft.com/office/drawing/2014/main" id="{8DB58511-4840-4937-BFD6-31638A594599}"/>
              </a:ext>
            </a:extLst>
          </p:cNvPr>
          <p:cNvGraphicFramePr>
            <a:graphicFrameLocks noGrp="1"/>
          </p:cNvGraphicFramePr>
          <p:nvPr>
            <p:extLst>
              <p:ext uri="{D42A27DB-BD31-4B8C-83A1-F6EECF244321}">
                <p14:modId xmlns:p14="http://schemas.microsoft.com/office/powerpoint/2010/main" val="2065690738"/>
              </p:ext>
            </p:extLst>
          </p:nvPr>
        </p:nvGraphicFramePr>
        <p:xfrm>
          <a:off x="189648" y="3971550"/>
          <a:ext cx="4290912" cy="594360"/>
        </p:xfrm>
        <a:graphic>
          <a:graphicData uri="http://schemas.openxmlformats.org/drawingml/2006/table">
            <a:tbl>
              <a:tblPr firstRow="1" bandRow="1">
                <a:tableStyleId>{7DF18680-E054-41AD-8BC1-D1AEF772440D}</a:tableStyleId>
              </a:tblPr>
              <a:tblGrid>
                <a:gridCol w="1430304">
                  <a:extLst>
                    <a:ext uri="{9D8B030D-6E8A-4147-A177-3AD203B41FA5}">
                      <a16:colId xmlns:a16="http://schemas.microsoft.com/office/drawing/2014/main" val="956857078"/>
                    </a:ext>
                  </a:extLst>
                </a:gridCol>
                <a:gridCol w="1430304">
                  <a:extLst>
                    <a:ext uri="{9D8B030D-6E8A-4147-A177-3AD203B41FA5}">
                      <a16:colId xmlns:a16="http://schemas.microsoft.com/office/drawing/2014/main" val="2179141799"/>
                    </a:ext>
                  </a:extLst>
                </a:gridCol>
                <a:gridCol w="1430304">
                  <a:extLst>
                    <a:ext uri="{9D8B030D-6E8A-4147-A177-3AD203B41FA5}">
                      <a16:colId xmlns:a16="http://schemas.microsoft.com/office/drawing/2014/main" val="1899189353"/>
                    </a:ext>
                  </a:extLst>
                </a:gridCol>
              </a:tblGrid>
              <a:tr h="138445">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令和６年度</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令和７年度</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ja-JP" sz="1100" kern="1200" dirty="0">
                          <a:effectLst/>
                          <a:latin typeface="BIZ UDPゴシック" panose="020B0400000000000000" pitchFamily="50" charset="-128"/>
                          <a:ea typeface="BIZ UDPゴシック" panose="020B0400000000000000" pitchFamily="50" charset="-128"/>
                        </a:rPr>
                        <a:t>令和８年度</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extLst>
                  <a:ext uri="{0D108BD9-81ED-4DB2-BD59-A6C34878D82A}">
                    <a16:rowId xmlns:a16="http://schemas.microsoft.com/office/drawing/2014/main" val="809192595"/>
                  </a:ext>
                </a:extLst>
              </a:tr>
              <a:tr h="244315">
                <a:tc>
                  <a:txBody>
                    <a:bodyPr/>
                    <a:lstStyle/>
                    <a:p>
                      <a:pPr algn="ctr"/>
                      <a:r>
                        <a:rPr lang="en-US" sz="1600" kern="1200" dirty="0">
                          <a:effectLst/>
                          <a:latin typeface="BIZ UDPゴシック" panose="020B0400000000000000" pitchFamily="50" charset="-128"/>
                          <a:ea typeface="BIZ UDPゴシック" panose="020B0400000000000000" pitchFamily="50" charset="-128"/>
                        </a:rPr>
                        <a:t>15,000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sz="1600" kern="1200" dirty="0">
                          <a:effectLst/>
                          <a:latin typeface="BIZ UDPゴシック" panose="020B0400000000000000" pitchFamily="50" charset="-128"/>
                          <a:ea typeface="BIZ UDPゴシック" panose="020B0400000000000000" pitchFamily="50" charset="-128"/>
                        </a:rPr>
                        <a:t>15,800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tc>
                  <a:txBody>
                    <a:bodyPr/>
                    <a:lstStyle/>
                    <a:p>
                      <a:pPr algn="ctr"/>
                      <a:r>
                        <a:rPr lang="en-US" sz="1600" kern="1200" dirty="0">
                          <a:effectLst/>
                          <a:latin typeface="BIZ UDPゴシック" panose="020B0400000000000000" pitchFamily="50" charset="-128"/>
                          <a:ea typeface="BIZ UDPゴシック" panose="020B0400000000000000" pitchFamily="50" charset="-128"/>
                        </a:rPr>
                        <a:t>16,500</a:t>
                      </a:r>
                      <a:r>
                        <a:rPr lang="ja-JP" sz="1600" kern="1200" dirty="0">
                          <a:effectLst/>
                          <a:latin typeface="BIZ UDPゴシック" panose="020B0400000000000000" pitchFamily="50" charset="-128"/>
                          <a:ea typeface="BIZ UDPゴシック" panose="020B0400000000000000" pitchFamily="50" charset="-128"/>
                        </a:rPr>
                        <a:t>円</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nchor="ctr"/>
                </a:tc>
                <a:extLst>
                  <a:ext uri="{0D108BD9-81ED-4DB2-BD59-A6C34878D82A}">
                    <a16:rowId xmlns:a16="http://schemas.microsoft.com/office/drawing/2014/main" val="2506207051"/>
                  </a:ext>
                </a:extLst>
              </a:tr>
            </a:tbl>
          </a:graphicData>
        </a:graphic>
      </p:graphicFrame>
      <p:sp>
        <p:nvSpPr>
          <p:cNvPr id="55" name="テキスト ボックス 54">
            <a:extLst>
              <a:ext uri="{FF2B5EF4-FFF2-40B4-BE49-F238E27FC236}">
                <a16:creationId xmlns:a16="http://schemas.microsoft.com/office/drawing/2014/main" id="{96C0A523-0413-4F66-AAB9-55364EC7837A}"/>
              </a:ext>
            </a:extLst>
          </p:cNvPr>
          <p:cNvSpPr txBox="1"/>
          <p:nvPr/>
        </p:nvSpPr>
        <p:spPr>
          <a:xfrm>
            <a:off x="130943" y="4617745"/>
            <a:ext cx="4232207" cy="553998"/>
          </a:xfrm>
          <a:prstGeom prst="rect">
            <a:avLst/>
          </a:prstGeom>
          <a:noFill/>
        </p:spPr>
        <p:txBody>
          <a:bodyPr wrap="square">
            <a:spAutoFit/>
          </a:bodyPr>
          <a:lstStyle/>
          <a:p>
            <a:r>
              <a:rPr lang="ja-JP" altLang="en-US" sz="1000" dirty="0">
                <a:latin typeface="BIZ UDPゴシック" panose="020B0400000000000000" pitchFamily="50" charset="-128"/>
                <a:ea typeface="BIZ UDPゴシック" panose="020B0400000000000000" pitchFamily="50" charset="-128"/>
              </a:rPr>
              <a:t>令和６～８年度の工賃目標（月額）については、令和４年度実績を基に、年約５％向上することにより、第７期大阪府障がい福祉計画（令和６～８年度）の数値目標</a:t>
            </a:r>
            <a:r>
              <a:rPr lang="en-US" altLang="ja-JP" sz="1000" dirty="0">
                <a:latin typeface="BIZ UDPゴシック" panose="020B0400000000000000" pitchFamily="50" charset="-128"/>
                <a:ea typeface="BIZ UDPゴシック" panose="020B0400000000000000" pitchFamily="50" charset="-128"/>
              </a:rPr>
              <a:t>16,500</a:t>
            </a:r>
            <a:r>
              <a:rPr lang="ja-JP" altLang="en-US" sz="1000" dirty="0">
                <a:latin typeface="BIZ UDPゴシック" panose="020B0400000000000000" pitchFamily="50" charset="-128"/>
                <a:ea typeface="BIZ UDPゴシック" panose="020B0400000000000000" pitchFamily="50" charset="-128"/>
              </a:rPr>
              <a:t>円の達成を目標に設定</a:t>
            </a:r>
          </a:p>
        </p:txBody>
      </p:sp>
      <p:graphicFrame>
        <p:nvGraphicFramePr>
          <p:cNvPr id="38" name="表 37">
            <a:extLst>
              <a:ext uri="{FF2B5EF4-FFF2-40B4-BE49-F238E27FC236}">
                <a16:creationId xmlns:a16="http://schemas.microsoft.com/office/drawing/2014/main" id="{5B336DBF-8A38-45D6-9A0C-C00E4C3EBE80}"/>
              </a:ext>
            </a:extLst>
          </p:cNvPr>
          <p:cNvGraphicFramePr>
            <a:graphicFrameLocks noGrp="1"/>
          </p:cNvGraphicFramePr>
          <p:nvPr>
            <p:extLst>
              <p:ext uri="{D42A27DB-BD31-4B8C-83A1-F6EECF244321}">
                <p14:modId xmlns:p14="http://schemas.microsoft.com/office/powerpoint/2010/main" val="470816435"/>
              </p:ext>
            </p:extLst>
          </p:nvPr>
        </p:nvGraphicFramePr>
        <p:xfrm>
          <a:off x="4656570" y="649305"/>
          <a:ext cx="4366407" cy="6199296"/>
        </p:xfrm>
        <a:graphic>
          <a:graphicData uri="http://schemas.openxmlformats.org/drawingml/2006/table">
            <a:tbl>
              <a:tblPr firstRow="1" firstCol="1">
                <a:tableStyleId>{7DF18680-E054-41AD-8BC1-D1AEF772440D}</a:tableStyleId>
              </a:tblPr>
              <a:tblGrid>
                <a:gridCol w="1253779">
                  <a:extLst>
                    <a:ext uri="{9D8B030D-6E8A-4147-A177-3AD203B41FA5}">
                      <a16:colId xmlns:a16="http://schemas.microsoft.com/office/drawing/2014/main" val="1392981661"/>
                    </a:ext>
                  </a:extLst>
                </a:gridCol>
                <a:gridCol w="3112628">
                  <a:extLst>
                    <a:ext uri="{9D8B030D-6E8A-4147-A177-3AD203B41FA5}">
                      <a16:colId xmlns:a16="http://schemas.microsoft.com/office/drawing/2014/main" val="281248524"/>
                    </a:ext>
                  </a:extLst>
                </a:gridCol>
              </a:tblGrid>
              <a:tr h="248314">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項目</a:t>
                      </a:r>
                      <a:endParaRPr lang="ja-JP" altLang="en-US" sz="1000" b="0"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2671" marR="2671" marT="2671" marB="0" anchor="ctr">
                    <a:solidFill>
                      <a:schemeClr val="accent5"/>
                    </a:solidFill>
                  </a:tcP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具体的な方策</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2671" marR="2671" marT="2671" marB="0" anchor="ctr">
                    <a:solidFill>
                      <a:schemeClr val="accent5"/>
                    </a:solidFill>
                  </a:tcPr>
                </a:tc>
                <a:extLst>
                  <a:ext uri="{0D108BD9-81ED-4DB2-BD59-A6C34878D82A}">
                    <a16:rowId xmlns:a16="http://schemas.microsoft.com/office/drawing/2014/main" val="1866268170"/>
                  </a:ext>
                </a:extLst>
              </a:tr>
              <a:tr h="248314">
                <a:tc rowSpan="7">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１事業所の工賃向上計画策定・実行支援</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（１）事業所の工賃向上計画の策定・提出促進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105132458"/>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（２）常設相談窓口の運営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66825414"/>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（３）コンサルタント派遣による訪問支援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603193467"/>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（４）事業所ニーズに応じた研修の実施（目標：年</a:t>
                      </a:r>
                      <a:r>
                        <a:rPr lang="en-US" altLang="ja-JP" sz="1000" u="none" strike="noStrike" dirty="0">
                          <a:effectLst/>
                          <a:latin typeface="BIZ UDPゴシック" panose="020B0400000000000000" pitchFamily="50" charset="-128"/>
                          <a:ea typeface="BIZ UDPゴシック" panose="020B0400000000000000" pitchFamily="50" charset="-128"/>
                        </a:rPr>
                        <a:t>4</a:t>
                      </a:r>
                      <a:r>
                        <a:rPr lang="ja-JP" altLang="en-US" sz="1000" u="none" strike="noStrike" dirty="0">
                          <a:effectLst/>
                          <a:latin typeface="BIZ UDPゴシック" panose="020B0400000000000000" pitchFamily="50" charset="-128"/>
                          <a:ea typeface="BIZ UDPゴシック" panose="020B0400000000000000" pitchFamily="50" charset="-128"/>
                        </a:rPr>
                        <a:t>回）</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437125093"/>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（５）情報発信の充実</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201760440"/>
                  </a:ext>
                </a:extLst>
              </a:tr>
              <a:tr h="248314">
                <a:tc vMerge="1">
                  <a:txBody>
                    <a:bodyPr/>
                    <a:lstStyle/>
                    <a:p>
                      <a:endParaRPr kumimoji="1" lang="ja-JP" altLang="en-US"/>
                    </a:p>
                  </a:txBody>
                  <a:tcPr/>
                </a:tc>
                <a:tc>
                  <a:txBody>
                    <a:bodyPr/>
                    <a:lstStyle/>
                    <a:p>
                      <a:pPr algn="l" rtl="0" fontAlgn="t"/>
                      <a:r>
                        <a:rPr lang="zh-TW" altLang="en-US" sz="1000" u="none" strike="noStrike" dirty="0">
                          <a:effectLst/>
                          <a:latin typeface="BIZ UDPゴシック" panose="020B0400000000000000" pitchFamily="50" charset="-128"/>
                          <a:ea typeface="BIZ UDPゴシック" panose="020B0400000000000000" pitchFamily="50" charset="-128"/>
                        </a:rPr>
                        <a:t>（６）就労継続支援優良取組表彰</a:t>
                      </a:r>
                      <a:endParaRPr lang="zh-TW"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48881270"/>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（７）「おおさか障がい者就労施設ガイド」の</a:t>
                      </a:r>
                      <a:r>
                        <a:rPr lang="en-US" altLang="ja-JP" sz="1000" u="none" strike="noStrike" dirty="0">
                          <a:effectLst/>
                          <a:latin typeface="BIZ UDPゴシック" panose="020B0400000000000000" pitchFamily="50" charset="-128"/>
                          <a:ea typeface="BIZ UDPゴシック" panose="020B0400000000000000" pitchFamily="50" charset="-128"/>
                        </a:rPr>
                        <a:t>HP</a:t>
                      </a:r>
                      <a:r>
                        <a:rPr lang="ja-JP" altLang="en-US" sz="1000" u="none" strike="noStrike" dirty="0">
                          <a:effectLst/>
                          <a:latin typeface="BIZ UDPゴシック" panose="020B0400000000000000" pitchFamily="50" charset="-128"/>
                          <a:ea typeface="BIZ UDPゴシック" panose="020B0400000000000000" pitchFamily="50" charset="-128"/>
                        </a:rPr>
                        <a:t>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979135500"/>
                  </a:ext>
                </a:extLst>
              </a:tr>
              <a:tr h="492351">
                <a:tc rowSpan="6">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２共同受注窓口の運営、優先調達の促進</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（１）大阪府共同受注窓口の安定的運営</a:t>
                      </a:r>
                      <a:endParaRPr lang="en-US" altLang="ja-JP" sz="1000" u="none" strike="noStrike" dirty="0">
                        <a:effectLst/>
                        <a:latin typeface="BIZ UDPゴシック" panose="020B0400000000000000" pitchFamily="50" charset="-128"/>
                        <a:ea typeface="BIZ UDPゴシック" panose="020B0400000000000000" pitchFamily="50" charset="-128"/>
                      </a:endParaRPr>
                    </a:p>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　 　（目標：</a:t>
                      </a:r>
                      <a:r>
                        <a:rPr lang="en-US" altLang="ja-JP" sz="1000" u="none" strike="noStrike" dirty="0">
                          <a:effectLst/>
                          <a:latin typeface="BIZ UDPゴシック" panose="020B0400000000000000" pitchFamily="50" charset="-128"/>
                          <a:ea typeface="BIZ UDPゴシック" panose="020B0400000000000000" pitchFamily="50" charset="-128"/>
                        </a:rPr>
                        <a:t>60,000</a:t>
                      </a:r>
                      <a:r>
                        <a:rPr lang="ja-JP" altLang="en-US" sz="1000" u="none" strike="noStrike" dirty="0">
                          <a:effectLst/>
                          <a:latin typeface="BIZ UDPゴシック" panose="020B0400000000000000" pitchFamily="50" charset="-128"/>
                          <a:ea typeface="BIZ UDPゴシック" panose="020B0400000000000000" pitchFamily="50" charset="-128"/>
                        </a:rPr>
                        <a:t>千円</a:t>
                      </a:r>
                      <a:r>
                        <a:rPr lang="en-US" altLang="ja-JP" sz="1000" u="none" strike="noStrike" dirty="0">
                          <a:effectLst/>
                          <a:latin typeface="BIZ UDPゴシック" panose="020B0400000000000000" pitchFamily="50" charset="-128"/>
                          <a:ea typeface="BIZ UDPゴシック" panose="020B0400000000000000" pitchFamily="50" charset="-128"/>
                        </a:rPr>
                        <a:t>,900</a:t>
                      </a:r>
                      <a:r>
                        <a:rPr lang="ja-JP" altLang="en-US" sz="1000" u="none" strike="noStrike" dirty="0">
                          <a:effectLst/>
                          <a:latin typeface="BIZ UDPゴシック" panose="020B0400000000000000" pitchFamily="50" charset="-128"/>
                          <a:ea typeface="BIZ UDPゴシック" panose="020B0400000000000000" pitchFamily="50" charset="-128"/>
                        </a:rPr>
                        <a:t>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813391303"/>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（２）市町村共同受注窓口等との連携</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723622289"/>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（３）企業に対する共同受注窓口の周知・発注促進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77823439"/>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（４）府内官公庁の優先調達方針の策定促進・利用促進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36524513"/>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a:t>
                      </a:r>
                      <a:r>
                        <a:rPr lang="ja-JP" altLang="en-US" sz="1000" u="none" strike="noStrike" dirty="0">
                          <a:solidFill>
                            <a:schemeClr val="tx1"/>
                          </a:solidFill>
                          <a:effectLst/>
                          <a:latin typeface="BIZ UDPゴシック" panose="020B0400000000000000" pitchFamily="50" charset="-128"/>
                          <a:ea typeface="BIZ UDPゴシック" panose="020B0400000000000000" pitchFamily="50" charset="-128"/>
                        </a:rPr>
                        <a:t>大阪府庁内の優先</a:t>
                      </a:r>
                      <a:r>
                        <a:rPr lang="ja-JP" altLang="en-US" sz="1000" u="none" strike="noStrike" dirty="0">
                          <a:effectLst/>
                          <a:latin typeface="BIZ UDPゴシック" panose="020B0400000000000000" pitchFamily="50" charset="-128"/>
                          <a:ea typeface="BIZ UDPゴシック" panose="020B0400000000000000" pitchFamily="50" charset="-128"/>
                        </a:rPr>
                        <a:t>調達の促進</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734898474"/>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（６）</a:t>
                      </a:r>
                      <a:r>
                        <a:rPr lang="ja-JP" altLang="en-US" sz="1000" u="none" strike="noStrike" dirty="0">
                          <a:solidFill>
                            <a:schemeClr val="tx1"/>
                          </a:solidFill>
                          <a:effectLst/>
                          <a:latin typeface="BIZ UDPゴシック" panose="020B0400000000000000" pitchFamily="50" charset="-128"/>
                          <a:ea typeface="BIZ UDPゴシック" panose="020B0400000000000000" pitchFamily="50" charset="-128"/>
                        </a:rPr>
                        <a:t>障がい者在宅就業マッチング支援等事業の促進</a:t>
                      </a:r>
                      <a:endParaRPr lang="ja-JP" altLang="en-US" sz="1000" b="1"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332226030"/>
                  </a:ext>
                </a:extLst>
              </a:tr>
              <a:tr h="248314">
                <a:tc rowSpan="7">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３製品（こさえたん）認知度向上に向けた情報発信</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（１）「こさえたんロゴマーク」の認知度向上</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203314368"/>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（２）こさえたんサポーター、</a:t>
                      </a:r>
                      <a:r>
                        <a:rPr lang="en-US" altLang="ja-JP" sz="1000" u="none" strike="noStrike" dirty="0">
                          <a:effectLst/>
                          <a:latin typeface="BIZ UDPゴシック" panose="020B0400000000000000" pitchFamily="50" charset="-128"/>
                          <a:ea typeface="BIZ UDPゴシック" panose="020B0400000000000000" pitchFamily="50" charset="-128"/>
                        </a:rPr>
                        <a:t>SNS</a:t>
                      </a:r>
                      <a:r>
                        <a:rPr lang="ja-JP" altLang="en-US" sz="1000" u="none" strike="noStrike" dirty="0">
                          <a:effectLst/>
                          <a:latin typeface="BIZ UDPゴシック" panose="020B0400000000000000" pitchFamily="50" charset="-128"/>
                          <a:ea typeface="BIZ UDPゴシック" panose="020B0400000000000000" pitchFamily="50" charset="-128"/>
                        </a:rPr>
                        <a:t>フォロワーの獲得</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4275173234"/>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（３）大阪府庁舎内アンテナショップの運営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268206512"/>
                  </a:ext>
                </a:extLst>
              </a:tr>
              <a:tr h="248314">
                <a:tc vMerge="1">
                  <a:txBody>
                    <a:bodyPr/>
                    <a:lstStyle/>
                    <a:p>
                      <a:endParaRPr kumimoji="1" lang="ja-JP" altLang="en-US"/>
                    </a:p>
                  </a:txBody>
                  <a:tcPr/>
                </a:tc>
                <a:tc>
                  <a:txBody>
                    <a:bodyPr/>
                    <a:lstStyle/>
                    <a:p>
                      <a:pPr algn="l" rtl="0" fontAlgn="t"/>
                      <a:r>
                        <a:rPr lang="ja-JP" altLang="en-US" sz="1000" u="none" strike="noStrike">
                          <a:effectLst/>
                          <a:latin typeface="BIZ UDPゴシック" panose="020B0400000000000000" pitchFamily="50" charset="-128"/>
                          <a:ea typeface="BIZ UDPゴシック" panose="020B0400000000000000" pitchFamily="50" charset="-128"/>
                        </a:rPr>
                        <a:t>（４）府内福祉製品販売店との連携</a:t>
                      </a:r>
                      <a:endParaRPr lang="ja-JP" altLang="en-US"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74141381"/>
                  </a:ext>
                </a:extLst>
              </a:tr>
              <a:tr h="492351">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（５）製品販路拡大・認知度向上に向けた外部販売機会の</a:t>
                      </a:r>
                      <a:endParaRPr lang="en-US" altLang="ja-JP" sz="1000" u="none" strike="noStrike" dirty="0">
                        <a:effectLst/>
                        <a:latin typeface="BIZ UDPゴシック" panose="020B0400000000000000" pitchFamily="50" charset="-128"/>
                        <a:ea typeface="BIZ UDPゴシック" panose="020B0400000000000000" pitchFamily="50" charset="-128"/>
                      </a:endParaRPr>
                    </a:p>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　　 確保</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22828166"/>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（６）製品の付加価値向上、魅力向上のための支援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3519285802"/>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（７）アンテナショップを活用した施設外就労の場の提供</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228300627"/>
                  </a:ext>
                </a:extLst>
              </a:tr>
              <a:tr h="248314">
                <a:tc rowSpan="2">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４農と福祉の連携の促進</a:t>
                      </a: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36000" marR="10800" marT="36000" marB="0"/>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（１）ワンストップ窓口の運営</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555638940"/>
                  </a:ext>
                </a:extLst>
              </a:tr>
              <a:tr h="248314">
                <a:tc vMerge="1">
                  <a:txBody>
                    <a:bodyPr/>
                    <a:lstStyle/>
                    <a:p>
                      <a:endParaRPr kumimoji="1" lang="ja-JP" altLang="en-US"/>
                    </a:p>
                  </a:txBody>
                  <a:tcPr/>
                </a:tc>
                <a:tc>
                  <a:txBody>
                    <a:bodyPr/>
                    <a:lstStyle/>
                    <a:p>
                      <a:pPr algn="l" rtl="0" fontAlgn="t"/>
                      <a:r>
                        <a:rPr lang="ja-JP" altLang="en-US" sz="1000" u="none" strike="noStrike" dirty="0">
                          <a:effectLst/>
                          <a:latin typeface="BIZ UDPゴシック" panose="020B0400000000000000" pitchFamily="50" charset="-128"/>
                          <a:ea typeface="BIZ UDPゴシック" panose="020B0400000000000000" pitchFamily="50" charset="-128"/>
                        </a:rPr>
                        <a:t>（２）農家と福祉施設による農作業請負の契約締結支援</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671" marR="2671" marT="2671" marB="0" anchor="ctr"/>
                </a:tc>
                <a:extLst>
                  <a:ext uri="{0D108BD9-81ED-4DB2-BD59-A6C34878D82A}">
                    <a16:rowId xmlns:a16="http://schemas.microsoft.com/office/drawing/2014/main" val="1865989573"/>
                  </a:ext>
                </a:extLst>
              </a:tr>
            </a:tbl>
          </a:graphicData>
        </a:graphic>
      </p:graphicFrame>
      <p:sp>
        <p:nvSpPr>
          <p:cNvPr id="57" name="テキスト ボックス 56">
            <a:extLst>
              <a:ext uri="{FF2B5EF4-FFF2-40B4-BE49-F238E27FC236}">
                <a16:creationId xmlns:a16="http://schemas.microsoft.com/office/drawing/2014/main" id="{7F534910-AC4F-4ED0-A1B4-B862E8E95C62}"/>
              </a:ext>
            </a:extLst>
          </p:cNvPr>
          <p:cNvSpPr txBox="1"/>
          <p:nvPr/>
        </p:nvSpPr>
        <p:spPr>
          <a:xfrm>
            <a:off x="4656570" y="370334"/>
            <a:ext cx="4366407" cy="252000"/>
          </a:xfrm>
          <a:prstGeom prst="rect">
            <a:avLst/>
          </a:prstGeom>
          <a:solidFill>
            <a:schemeClr val="accent5">
              <a:lumMod val="75000"/>
            </a:schemeClr>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defTabSz="914400">
              <a:lnSpc>
                <a:spcPct val="150000"/>
              </a:lnSpc>
              <a:defRPr/>
            </a:pPr>
            <a:r>
              <a:rPr lang="en-US" altLang="ja-JP" sz="1200" b="1" dirty="0">
                <a:latin typeface="BIZ UDPゴシック" panose="020B0400000000000000" pitchFamily="50" charset="-128"/>
                <a:ea typeface="BIZ UDPゴシック" panose="020B0400000000000000" pitchFamily="50" charset="-128"/>
              </a:rPr>
              <a:t>Ⅳ</a:t>
            </a:r>
            <a:r>
              <a:rPr lang="ja-JP" altLang="en-US" sz="1200" b="1" dirty="0">
                <a:latin typeface="BIZ UDPゴシック" panose="020B0400000000000000" pitchFamily="50" charset="-128"/>
                <a:ea typeface="BIZ UDPゴシック" panose="020B0400000000000000" pitchFamily="50" charset="-128"/>
              </a:rPr>
              <a:t>　今後の具体的方策</a:t>
            </a:r>
            <a:endParaRPr lang="zh-TW" altLang="en-US" sz="1200" b="1"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DCBCAF0D-EFE0-49FE-B6A6-DA2A403FF740}"/>
              </a:ext>
            </a:extLst>
          </p:cNvPr>
          <p:cNvSpPr txBox="1"/>
          <p:nvPr/>
        </p:nvSpPr>
        <p:spPr>
          <a:xfrm>
            <a:off x="8169536" y="19496"/>
            <a:ext cx="853441" cy="252000"/>
          </a:xfrm>
          <a:prstGeom prst="rect">
            <a:avLst/>
          </a:prstGeom>
          <a:solidFill>
            <a:schemeClr val="bg1"/>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gn="ctr" defTabSz="914400">
              <a:lnSpc>
                <a:spcPct val="150000"/>
              </a:lnSpc>
              <a:defRPr/>
            </a:pPr>
            <a:r>
              <a:rPr lang="ja-JP" altLang="en-US" sz="1200" b="1" dirty="0">
                <a:solidFill>
                  <a:schemeClr val="tx1"/>
                </a:solidFill>
                <a:latin typeface="BIZ UDPゴシック" panose="020B0400000000000000" pitchFamily="50" charset="-128"/>
                <a:ea typeface="BIZ UDPゴシック" panose="020B0400000000000000" pitchFamily="50" charset="-128"/>
              </a:rPr>
              <a:t>資料　２</a:t>
            </a:r>
            <a:endParaRPr lang="zh-TW" altLang="en-US" sz="12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486034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0</TotalTime>
  <Words>827</Words>
  <Application>Microsoft Office PowerPoint</Application>
  <PresentationFormat>画面に合わせる (4:3)</PresentationFormat>
  <Paragraphs>61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1</vt:i4>
      </vt:variant>
    </vt:vector>
  </HeadingPairs>
  <TitlesOfParts>
    <vt:vector size="8" baseType="lpstr">
      <vt:lpstr>BIZ UDPゴシック</vt:lpstr>
      <vt:lpstr>Calibri</vt:lpstr>
      <vt:lpstr>Calibri Light</vt:lpstr>
      <vt:lpstr>Wingdings 2</vt:lpstr>
      <vt:lpstr>HDOfficeLightV0</vt:lpstr>
      <vt:lpstr>1_HDOfficeLightV0</vt:lpstr>
      <vt:lpstr>2_HDOfficeLightV0</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2024-03-18T06:18:55Z</dcterms:created>
  <dcterms:modified xsi:type="dcterms:W3CDTF">2024-03-18T06:18:59Z</dcterms:modified>
</cp:coreProperties>
</file>