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61" r:id="rId2"/>
    <p:sldId id="258" r:id="rId3"/>
    <p:sldId id="259" r:id="rId4"/>
    <p:sldId id="260" r:id="rId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10"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03BB38E-6597-45D1-A46A-441E818790D1}" type="datetimeFigureOut">
              <a:rPr kumimoji="1" lang="ja-JP" altLang="en-US" smtClean="0"/>
              <a:t>2024/3/15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646F9CF6-0B0E-4472-8904-79C84AF5C4D1}" type="slidenum">
              <a:rPr kumimoji="1" lang="ja-JP" altLang="en-US" smtClean="0"/>
              <a:t>‹#›</a:t>
            </a:fld>
            <a:endParaRPr kumimoji="1" lang="ja-JP" altLang="en-US"/>
          </a:p>
        </p:txBody>
      </p:sp>
    </p:spTree>
    <p:extLst>
      <p:ext uri="{BB962C8B-B14F-4D97-AF65-F5344CB8AC3E}">
        <p14:creationId xmlns:p14="http://schemas.microsoft.com/office/powerpoint/2010/main" val="27261902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F9D15BC-12D0-4CE0-9518-69AFE5A211AF}" type="slidenum">
              <a:rPr lang="ja-JP" altLang="en-US" smtClean="0"/>
              <a:pPr/>
              <a:t>3</a:t>
            </a:fld>
            <a:endParaRPr lang="ja-JP" altLang="en-US" dirty="0"/>
          </a:p>
        </p:txBody>
      </p:sp>
    </p:spTree>
    <p:extLst>
      <p:ext uri="{BB962C8B-B14F-4D97-AF65-F5344CB8AC3E}">
        <p14:creationId xmlns:p14="http://schemas.microsoft.com/office/powerpoint/2010/main" val="1611227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1F9D15BC-12D0-4CE0-9518-69AFE5A211AF}" type="slidenum">
              <a:rPr lang="ja-JP" altLang="en-US" smtClean="0"/>
              <a:pPr/>
              <a:t>4</a:t>
            </a:fld>
            <a:endParaRPr lang="ja-JP" altLang="en-US" dirty="0"/>
          </a:p>
        </p:txBody>
      </p:sp>
    </p:spTree>
    <p:extLst>
      <p:ext uri="{BB962C8B-B14F-4D97-AF65-F5344CB8AC3E}">
        <p14:creationId xmlns:p14="http://schemas.microsoft.com/office/powerpoint/2010/main" val="1122289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1A9805-ACA8-4FDF-88B3-303AB4FA6F4F}" type="datetimeFigureOut">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1824225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1A9805-ACA8-4FDF-88B3-303AB4FA6F4F}" type="datetimeFigureOut">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973330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1A9805-ACA8-4FDF-88B3-303AB4FA6F4F}" type="datetimeFigureOut">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443003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CA21DC-E6A4-4CC9-A314-3450956BC6BC}"/>
              </a:ext>
            </a:extLst>
          </p:cNvPr>
          <p:cNvSpPr>
            <a:spLocks noGrp="1"/>
          </p:cNvSpPr>
          <p:nvPr>
            <p:ph type="title"/>
          </p:nvPr>
        </p:nvSpPr>
        <p:spPr>
          <a:xfrm>
            <a:off x="0" y="0"/>
            <a:ext cx="12192000" cy="648000"/>
          </a:xfrm>
          <a:solidFill>
            <a:srgbClr val="0070C0"/>
          </a:solidFill>
        </p:spPr>
        <p:txBody>
          <a:bodyPr>
            <a:normAutofit/>
          </a:bodyPr>
          <a:lstStyle>
            <a:lvl1pPr>
              <a:defRPr sz="2800">
                <a:solidFill>
                  <a:schemeClr val="bg1"/>
                </a:solidFill>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sp>
        <p:nvSpPr>
          <p:cNvPr id="3" name="スライド番号プレースホルダー 5">
            <a:extLst>
              <a:ext uri="{FF2B5EF4-FFF2-40B4-BE49-F238E27FC236}">
                <a16:creationId xmlns:a16="http://schemas.microsoft.com/office/drawing/2014/main" id="{C029DD25-7C31-4C9E-9452-2FD8A1DFEB5B}"/>
              </a:ext>
            </a:extLst>
          </p:cNvPr>
          <p:cNvSpPr>
            <a:spLocks noGrp="1"/>
          </p:cNvSpPr>
          <p:nvPr>
            <p:ph type="sldNum" sz="quarter" idx="12"/>
          </p:nvPr>
        </p:nvSpPr>
        <p:spPr>
          <a:xfrm>
            <a:off x="9448800" y="6488182"/>
            <a:ext cx="2743200" cy="365125"/>
          </a:xfrm>
        </p:spPr>
        <p:txBody>
          <a:bodyPr/>
          <a:lstStyle/>
          <a:p>
            <a:fld id="{EE2C198F-981A-4DF1-8565-87A4DA80C639}" type="slidenum">
              <a:rPr kumimoji="1" lang="ja-JP" altLang="en-US" smtClean="0"/>
              <a:t>‹#›</a:t>
            </a:fld>
            <a:endParaRPr kumimoji="1" lang="ja-JP" altLang="en-US"/>
          </a:p>
        </p:txBody>
      </p:sp>
    </p:spTree>
    <p:extLst>
      <p:ext uri="{BB962C8B-B14F-4D97-AF65-F5344CB8AC3E}">
        <p14:creationId xmlns:p14="http://schemas.microsoft.com/office/powerpoint/2010/main" val="37675225"/>
      </p:ext>
    </p:extLst>
  </p:cSld>
  <p:clrMapOvr>
    <a:masterClrMapping/>
  </p:clrMapOvr>
  <p:extLst>
    <p:ext uri="{DCECCB84-F9BA-43D5-87BE-67443E8EF086}">
      <p15:sldGuideLst xmlns:p15="http://schemas.microsoft.com/office/powerpoint/2012/main">
        <p15:guide id="1" orient="horz" pos="436">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1A9805-ACA8-4FDF-88B3-303AB4FA6F4F}" type="datetimeFigureOut">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62303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A1A9805-ACA8-4FDF-88B3-303AB4FA6F4F}" type="datetimeFigureOut">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882716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A1A9805-ACA8-4FDF-88B3-303AB4FA6F4F}" type="datetimeFigureOut">
              <a:rPr kumimoji="1" lang="ja-JP" altLang="en-US" smtClean="0"/>
              <a:t>2024/3/15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4268100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A1A9805-ACA8-4FDF-88B3-303AB4FA6F4F}" type="datetimeFigureOut">
              <a:rPr kumimoji="1" lang="ja-JP" altLang="en-US" smtClean="0"/>
              <a:t>2024/3/15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3064145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A1A9805-ACA8-4FDF-88B3-303AB4FA6F4F}" type="datetimeFigureOut">
              <a:rPr kumimoji="1" lang="ja-JP" altLang="en-US" smtClean="0"/>
              <a:t>2024/3/15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2140491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A1A9805-ACA8-4FDF-88B3-303AB4FA6F4F}" type="datetimeFigureOut">
              <a:rPr kumimoji="1" lang="ja-JP" altLang="en-US" smtClean="0"/>
              <a:t>2024/3/15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3202252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A1A9805-ACA8-4FDF-88B3-303AB4FA6F4F}" type="datetimeFigureOut">
              <a:rPr kumimoji="1" lang="ja-JP" altLang="en-US" smtClean="0"/>
              <a:t>2024/3/15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3877501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A1A9805-ACA8-4FDF-88B3-303AB4FA6F4F}" type="datetimeFigureOut">
              <a:rPr kumimoji="1" lang="ja-JP" altLang="en-US" smtClean="0"/>
              <a:t>2024/3/15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2502651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1A9805-ACA8-4FDF-88B3-303AB4FA6F4F}" type="datetimeFigureOut">
              <a:rPr kumimoji="1" lang="ja-JP" altLang="en-US" smtClean="0"/>
              <a:t>2024/3/15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1628181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964525" y="796409"/>
            <a:ext cx="646331" cy="369332"/>
          </a:xfrm>
          <a:prstGeom prst="rect">
            <a:avLst/>
          </a:prstGeom>
        </p:spPr>
        <p:txBody>
          <a:bodyPr wrap="none">
            <a:spAutoFit/>
          </a:bodyPr>
          <a:lstStyle/>
          <a:p>
            <a:r>
              <a:rPr lang="ja-JP" altLang="en-US" dirty="0">
                <a:latin typeface="メイリオ" panose="020B0604030504040204" pitchFamily="50" charset="-128"/>
                <a:ea typeface="メイリオ" panose="020B0604030504040204" pitchFamily="50" charset="-128"/>
              </a:rPr>
              <a:t>　　</a:t>
            </a:r>
          </a:p>
        </p:txBody>
      </p:sp>
      <p:sp>
        <p:nvSpPr>
          <p:cNvPr id="3" name="スライド番号プレースホルダー 2"/>
          <p:cNvSpPr>
            <a:spLocks noGrp="1"/>
          </p:cNvSpPr>
          <p:nvPr>
            <p:ph type="sldNum" sz="quarter" idx="12"/>
          </p:nvPr>
        </p:nvSpPr>
        <p:spPr/>
        <p:txBody>
          <a:bodyPr/>
          <a:lstStyle/>
          <a:p>
            <a:fld id="{EE2C198F-981A-4DF1-8565-87A4DA80C639}" type="slidenum">
              <a:rPr kumimoji="1" lang="ja-JP" altLang="en-US" smtClean="0"/>
              <a:t>1</a:t>
            </a:fld>
            <a:endParaRPr kumimoji="1" lang="ja-JP" altLang="en-US"/>
          </a:p>
        </p:txBody>
      </p:sp>
      <p:sp>
        <p:nvSpPr>
          <p:cNvPr id="5" name="タイトル 1">
            <a:extLst>
              <a:ext uri="{FF2B5EF4-FFF2-40B4-BE49-F238E27FC236}">
                <a16:creationId xmlns:a16="http://schemas.microsoft.com/office/drawing/2014/main" id="{02C7AA63-96B1-4A5C-A10B-79EF11FC46C5}"/>
              </a:ext>
            </a:extLst>
          </p:cNvPr>
          <p:cNvSpPr txBox="1">
            <a:spLocks/>
          </p:cNvSpPr>
          <p:nvPr/>
        </p:nvSpPr>
        <p:spPr>
          <a:xfrm>
            <a:off x="0" y="1930500"/>
            <a:ext cx="12192000" cy="2801258"/>
          </a:xfrm>
          <a:prstGeom prst="rect">
            <a:avLst/>
          </a:prstGeom>
          <a:solidFill>
            <a:srgbClr val="0070C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2400" kern="1200">
                <a:solidFill>
                  <a:schemeClr val="bg1"/>
                </a:solidFill>
                <a:latin typeface="BIZ UDPゴシック" panose="020B0400000000000000" pitchFamily="50" charset="-128"/>
                <a:ea typeface="BIZ UDPゴシック" panose="020B0400000000000000" pitchFamily="50" charset="-128"/>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ysClr val="window" lastClr="FFFFFF"/>
                </a:solidFill>
                <a:effectLst/>
                <a:uLnTx/>
                <a:uFillTx/>
                <a:latin typeface="BIZ UDPゴシック" panose="020B0400000000000000" pitchFamily="50" charset="-128"/>
                <a:ea typeface="BIZ UDPゴシック" panose="020B0400000000000000" pitchFamily="50" charset="-128"/>
                <a:cs typeface="+mj-cs"/>
              </a:rPr>
              <a:t>■大阪府工賃向上計画（令和６～８年度）について</a:t>
            </a:r>
          </a:p>
        </p:txBody>
      </p:sp>
      <p:sp>
        <p:nvSpPr>
          <p:cNvPr id="6" name="テキスト ボックス 5">
            <a:extLst>
              <a:ext uri="{FF2B5EF4-FFF2-40B4-BE49-F238E27FC236}">
                <a16:creationId xmlns:a16="http://schemas.microsoft.com/office/drawing/2014/main" id="{1DCF808E-CDD6-4EB4-BE4F-C8A5F3F75C66}"/>
              </a:ext>
            </a:extLst>
          </p:cNvPr>
          <p:cNvSpPr txBox="1"/>
          <p:nvPr/>
        </p:nvSpPr>
        <p:spPr>
          <a:xfrm>
            <a:off x="3712259" y="1105980"/>
            <a:ext cx="7987323" cy="769441"/>
          </a:xfrm>
          <a:prstGeom prst="rect">
            <a:avLst/>
          </a:prstGeom>
          <a:noFill/>
        </p:spPr>
        <p:txBody>
          <a:bodyPr wrap="square">
            <a:spAutoFit/>
          </a:bodyPr>
          <a:lstStyle/>
          <a:p>
            <a:pPr algn="r"/>
            <a:endParaRPr lang="ja-JP" altLang="en-US" sz="1200" b="0" i="0" u="none" strike="noStrike" baseline="0" dirty="0">
              <a:solidFill>
                <a:srgbClr val="000000"/>
              </a:solidFill>
              <a:latin typeface="Meiryo UI" panose="020B0604030504040204" pitchFamily="50" charset="-128"/>
              <a:ea typeface="Meiryo UI" panose="020B0604030504040204" pitchFamily="50" charset="-128"/>
            </a:endParaRPr>
          </a:p>
          <a:p>
            <a:pPr algn="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6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600" b="0" i="0" u="none" strike="noStrike" baseline="0" dirty="0">
                <a:solidFill>
                  <a:srgbClr val="000000"/>
                </a:solidFill>
                <a:latin typeface="Meiryo UI" panose="020B0604030504040204" pitchFamily="50" charset="-128"/>
                <a:ea typeface="Meiryo UI" panose="020B0604030504040204" pitchFamily="50" charset="-128"/>
              </a:rPr>
              <a:t>令和５年度第１回工賃向上計画の推進に関する専門委員会資料</a:t>
            </a:r>
          </a:p>
          <a:p>
            <a:pPr algn="r"/>
            <a:r>
              <a:rPr lang="zh-TW" altLang="en-US" sz="1600" b="0" i="0" u="none" strike="noStrike" baseline="0" dirty="0">
                <a:solidFill>
                  <a:srgbClr val="000000"/>
                </a:solidFill>
                <a:latin typeface="Meiryo UI" panose="020B0604030504040204" pitchFamily="50" charset="-128"/>
                <a:ea typeface="Meiryo UI" panose="020B0604030504040204" pitchFamily="50" charset="-128"/>
              </a:rPr>
              <a:t>（令和５年９月８日開催）</a:t>
            </a:r>
            <a:endParaRPr lang="ja-JP" altLang="en-US" sz="1600" dirty="0"/>
          </a:p>
        </p:txBody>
      </p:sp>
      <p:sp>
        <p:nvSpPr>
          <p:cNvPr id="7" name="テキスト ボックス 4">
            <a:extLst>
              <a:ext uri="{FF2B5EF4-FFF2-40B4-BE49-F238E27FC236}">
                <a16:creationId xmlns:a16="http://schemas.microsoft.com/office/drawing/2014/main" id="{4F760F42-147D-4326-BE8A-3F256271D0D2}"/>
              </a:ext>
            </a:extLst>
          </p:cNvPr>
          <p:cNvSpPr txBox="1"/>
          <p:nvPr/>
        </p:nvSpPr>
        <p:spPr>
          <a:xfrm>
            <a:off x="10668000" y="416083"/>
            <a:ext cx="1215976" cy="356741"/>
          </a:xfrm>
          <a:prstGeom prst="rect">
            <a:avLst/>
          </a:prstGeom>
          <a:noFill/>
          <a:ln>
            <a:solidFill>
              <a:schemeClr val="tx1"/>
            </a:solidFill>
          </a:ln>
        </p:spPr>
        <p:txBody>
          <a:bodyPr wrap="square" rtlCol="0">
            <a:noAutofit/>
          </a:bodyPr>
          <a:lstStyle/>
          <a:p>
            <a:pPr algn="ctr"/>
            <a:r>
              <a:rPr lang="ja-JP" sz="1600" kern="1200" dirty="0">
                <a:solidFill>
                  <a:srgbClr val="000000"/>
                </a:solidFill>
                <a:effectLst/>
                <a:latin typeface="游明朝" panose="02020400000000000000" pitchFamily="18" charset="-128"/>
                <a:ea typeface="游明朝" panose="02020400000000000000" pitchFamily="18" charset="-128"/>
                <a:cs typeface="Times New Roman" panose="02020603050405020304" pitchFamily="18" charset="0"/>
              </a:rPr>
              <a:t>参考資料</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221639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610F94-72AB-427F-9CCE-F6E5EBFC37D1}"/>
              </a:ext>
            </a:extLst>
          </p:cNvPr>
          <p:cNvSpPr>
            <a:spLocks noGrp="1"/>
          </p:cNvSpPr>
          <p:nvPr>
            <p:ph type="title"/>
          </p:nvPr>
        </p:nvSpPr>
        <p:spPr>
          <a:xfrm>
            <a:off x="0" y="-1"/>
            <a:ext cx="12192000" cy="692151"/>
          </a:xfrm>
        </p:spPr>
        <p:txBody>
          <a:bodyPr>
            <a:noAutofit/>
          </a:bodyPr>
          <a:lstStyle/>
          <a:p>
            <a:r>
              <a:rPr kumimoji="1" lang="ja-JP" altLang="en-US" sz="2800" dirty="0"/>
              <a:t>■令和</a:t>
            </a:r>
            <a:r>
              <a:rPr kumimoji="1" lang="en-US" altLang="ja-JP" sz="2800" dirty="0"/>
              <a:t>6</a:t>
            </a:r>
            <a:r>
              <a:rPr kumimoji="1" lang="ja-JP" altLang="en-US" sz="2800" dirty="0"/>
              <a:t>～</a:t>
            </a:r>
            <a:r>
              <a:rPr kumimoji="1" lang="en-US" altLang="ja-JP" sz="2800" dirty="0"/>
              <a:t>8</a:t>
            </a:r>
            <a:r>
              <a:rPr kumimoji="1" lang="ja-JP" altLang="en-US" sz="2800" dirty="0"/>
              <a:t>年度目標工賃の考え方</a:t>
            </a:r>
          </a:p>
        </p:txBody>
      </p:sp>
      <p:sp>
        <p:nvSpPr>
          <p:cNvPr id="5" name="正方形/長方形 4"/>
          <p:cNvSpPr/>
          <p:nvPr/>
        </p:nvSpPr>
        <p:spPr>
          <a:xfrm>
            <a:off x="491295" y="862107"/>
            <a:ext cx="11352281" cy="4099584"/>
          </a:xfrm>
          <a:prstGeom prst="rect">
            <a:avLst/>
          </a:prstGeom>
        </p:spPr>
        <p:txBody>
          <a:bodyPr wrap="square">
            <a:spAutoFit/>
          </a:bodyPr>
          <a:lstStyle/>
          <a:p>
            <a:pPr>
              <a:lnSpc>
                <a:spcPct val="120000"/>
              </a:lnSpc>
            </a:pPr>
            <a:r>
              <a:rPr lang="ja-JP" altLang="en-US" b="1" dirty="0">
                <a:solidFill>
                  <a:schemeClr val="accent1"/>
                </a:solidFill>
                <a:latin typeface="メイリオ" panose="020B0604030504040204" pitchFamily="50" charset="-128"/>
                <a:ea typeface="メイリオ" panose="020B0604030504040204" pitchFamily="50" charset="-128"/>
              </a:rPr>
              <a:t>大阪府の工賃目標  </a:t>
            </a:r>
            <a:r>
              <a:rPr lang="en-US" altLang="ja-JP" b="1" dirty="0">
                <a:solidFill>
                  <a:schemeClr val="accent1"/>
                </a:solidFill>
                <a:latin typeface="メイリオ" panose="020B0604030504040204" pitchFamily="50" charset="-128"/>
                <a:ea typeface="メイリオ" panose="020B0604030504040204" pitchFamily="50" charset="-128"/>
              </a:rPr>
              <a:t>【</a:t>
            </a:r>
            <a:r>
              <a:rPr lang="ja-JP" altLang="en-US" b="1" dirty="0">
                <a:solidFill>
                  <a:schemeClr val="accent1"/>
                </a:solidFill>
                <a:latin typeface="メイリオ" panose="020B0604030504040204" pitchFamily="50" charset="-128"/>
                <a:ea typeface="メイリオ" panose="020B0604030504040204" pitchFamily="50" charset="-128"/>
              </a:rPr>
              <a:t>月額</a:t>
            </a:r>
            <a:r>
              <a:rPr lang="en-US" altLang="ja-JP" b="1" dirty="0">
                <a:solidFill>
                  <a:schemeClr val="accent1"/>
                </a:solidFill>
                <a:latin typeface="メイリオ" panose="020B0604030504040204" pitchFamily="50" charset="-128"/>
                <a:ea typeface="メイリオ" panose="020B0604030504040204" pitchFamily="50" charset="-128"/>
              </a:rPr>
              <a:t>】</a:t>
            </a:r>
            <a:r>
              <a:rPr lang="ja-JP" altLang="en-US" b="1" dirty="0">
                <a:solidFill>
                  <a:schemeClr val="accent1"/>
                </a:solidFill>
                <a:latin typeface="メイリオ" panose="020B0604030504040204" pitchFamily="50" charset="-128"/>
                <a:ea typeface="メイリオ" panose="020B0604030504040204" pitchFamily="50" charset="-128"/>
              </a:rPr>
              <a:t>令和</a:t>
            </a:r>
            <a:r>
              <a:rPr lang="en-US" altLang="ja-JP" b="1" dirty="0">
                <a:solidFill>
                  <a:schemeClr val="accent1"/>
                </a:solidFill>
                <a:latin typeface="メイリオ" panose="020B0604030504040204" pitchFamily="50" charset="-128"/>
                <a:ea typeface="メイリオ" panose="020B0604030504040204" pitchFamily="50" charset="-128"/>
              </a:rPr>
              <a:t>8</a:t>
            </a:r>
            <a:r>
              <a:rPr lang="ja-JP" altLang="en-US" b="1" dirty="0">
                <a:solidFill>
                  <a:schemeClr val="accent1"/>
                </a:solidFill>
                <a:latin typeface="メイリオ" panose="020B0604030504040204" pitchFamily="50" charset="-128"/>
                <a:ea typeface="メイリオ" panose="020B0604030504040204" pitchFamily="50" charset="-128"/>
              </a:rPr>
              <a:t>年度：</a:t>
            </a:r>
            <a:r>
              <a:rPr lang="en-US" altLang="ja-JP" b="1" dirty="0">
                <a:solidFill>
                  <a:schemeClr val="accent1"/>
                </a:solidFill>
                <a:latin typeface="メイリオ" panose="020B0604030504040204" pitchFamily="50" charset="-128"/>
                <a:ea typeface="メイリオ" panose="020B0604030504040204" pitchFamily="50" charset="-128"/>
              </a:rPr>
              <a:t>16,500</a:t>
            </a:r>
            <a:r>
              <a:rPr lang="ja-JP" altLang="en-US" b="1" dirty="0">
                <a:solidFill>
                  <a:schemeClr val="accent1"/>
                </a:solidFill>
                <a:latin typeface="メイリオ" panose="020B0604030504040204" pitchFamily="50" charset="-128"/>
                <a:ea typeface="メイリオ" panose="020B0604030504040204" pitchFamily="50" charset="-128"/>
              </a:rPr>
              <a:t>円（第</a:t>
            </a:r>
            <a:r>
              <a:rPr lang="en-US" altLang="ja-JP" b="1" dirty="0">
                <a:solidFill>
                  <a:schemeClr val="accent1"/>
                </a:solidFill>
                <a:latin typeface="メイリオ" panose="020B0604030504040204" pitchFamily="50" charset="-128"/>
                <a:ea typeface="メイリオ" panose="020B0604030504040204" pitchFamily="50" charset="-128"/>
              </a:rPr>
              <a:t>7</a:t>
            </a:r>
            <a:r>
              <a:rPr lang="ja-JP" altLang="en-US" b="1" dirty="0">
                <a:solidFill>
                  <a:schemeClr val="accent1"/>
                </a:solidFill>
                <a:latin typeface="メイリオ" panose="020B0604030504040204" pitchFamily="50" charset="-128"/>
                <a:ea typeface="メイリオ" panose="020B0604030504040204" pitchFamily="50" charset="-128"/>
              </a:rPr>
              <a:t>期</a:t>
            </a:r>
            <a:r>
              <a:rPr lang="ja-JP" altLang="en-US" b="1" dirty="0" err="1">
                <a:solidFill>
                  <a:schemeClr val="accent1"/>
                </a:solidFill>
                <a:latin typeface="メイリオ" panose="020B0604030504040204" pitchFamily="50" charset="-128"/>
                <a:ea typeface="メイリオ" panose="020B0604030504040204" pitchFamily="50" charset="-128"/>
              </a:rPr>
              <a:t>大阪府障がい</a:t>
            </a:r>
            <a:r>
              <a:rPr lang="ja-JP" altLang="en-US" b="1" dirty="0">
                <a:solidFill>
                  <a:schemeClr val="accent1"/>
                </a:solidFill>
                <a:latin typeface="メイリオ" panose="020B0604030504040204" pitchFamily="50" charset="-128"/>
                <a:ea typeface="メイリオ" panose="020B0604030504040204" pitchFamily="50" charset="-128"/>
              </a:rPr>
              <a:t>福祉計画の数値目標）</a:t>
            </a:r>
            <a:endParaRPr lang="en-US" altLang="ja-JP" b="1" dirty="0">
              <a:solidFill>
                <a:schemeClr val="accent1"/>
              </a:solidFill>
              <a:latin typeface="メイリオ" panose="020B0604030504040204" pitchFamily="50" charset="-128"/>
              <a:ea typeface="メイリオ" panose="020B0604030504040204" pitchFamily="50" charset="-128"/>
            </a:endParaRPr>
          </a:p>
          <a:p>
            <a:pPr>
              <a:lnSpc>
                <a:spcPct val="120000"/>
              </a:lnSpc>
            </a:pPr>
            <a:r>
              <a:rPr lang="ja-JP" altLang="en-US" sz="600" b="1" dirty="0">
                <a:latin typeface="メイリオ" panose="020B0604030504040204" pitchFamily="50" charset="-128"/>
                <a:ea typeface="メイリオ" panose="020B0604030504040204" pitchFamily="50" charset="-128"/>
              </a:rPr>
              <a:t>　</a:t>
            </a:r>
            <a:endParaRPr lang="en-US" altLang="ja-JP" sz="600" b="1"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「大阪府工賃向上計画（令和</a:t>
            </a:r>
            <a:r>
              <a:rPr lang="en-US" altLang="ja-JP" sz="1400" dirty="0">
                <a:latin typeface="メイリオ" panose="020B0604030504040204" pitchFamily="50" charset="-128"/>
                <a:ea typeface="メイリオ" panose="020B0604030504040204" pitchFamily="50" charset="-128"/>
              </a:rPr>
              <a:t>3</a:t>
            </a:r>
            <a:r>
              <a:rPr lang="ja-JP" altLang="en-US" sz="1400" dirty="0">
                <a:latin typeface="メイリオ" panose="020B0604030504040204" pitchFamily="50" charset="-128"/>
                <a:ea typeface="メイリオ" panose="020B0604030504040204" pitchFamily="50" charset="-128"/>
              </a:rPr>
              <a:t>年度版）」では、工賃目標を「各事業所が前年度実績から８％以上の向上を図る」とし、全事業所の平均として令和</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年度</a:t>
            </a:r>
            <a:r>
              <a:rPr lang="en-US" altLang="ja-JP" sz="1400" dirty="0">
                <a:latin typeface="メイリオ" panose="020B0604030504040204" pitchFamily="50" charset="-128"/>
                <a:ea typeface="メイリオ" panose="020B0604030504040204" pitchFamily="50" charset="-128"/>
              </a:rPr>
              <a:t>16,500</a:t>
            </a:r>
            <a:r>
              <a:rPr lang="ja-JP" altLang="en-US" sz="1400" dirty="0">
                <a:latin typeface="メイリオ" panose="020B0604030504040204" pitchFamily="50" charset="-128"/>
                <a:ea typeface="メイリオ" panose="020B0604030504040204" pitchFamily="50" charset="-128"/>
              </a:rPr>
              <a:t>円を第６期</a:t>
            </a:r>
            <a:r>
              <a:rPr lang="ja-JP" altLang="en-US" sz="1400" dirty="0" err="1">
                <a:latin typeface="メイリオ" panose="020B0604030504040204" pitchFamily="50" charset="-128"/>
                <a:ea typeface="メイリオ" panose="020B0604030504040204" pitchFamily="50" charset="-128"/>
              </a:rPr>
              <a:t>大阪府障がい</a:t>
            </a:r>
            <a:r>
              <a:rPr lang="ja-JP" altLang="en-US" sz="1400" dirty="0">
                <a:latin typeface="メイリオ" panose="020B0604030504040204" pitchFamily="50" charset="-128"/>
                <a:ea typeface="メイリオ" panose="020B0604030504040204" pitchFamily="50" charset="-128"/>
              </a:rPr>
              <a:t>福祉計画（令和</a:t>
            </a:r>
            <a:r>
              <a:rPr lang="en-US" altLang="ja-JP" sz="1400" dirty="0">
                <a:latin typeface="メイリオ" panose="020B0604030504040204" pitchFamily="50" charset="-128"/>
                <a:ea typeface="メイリオ" panose="020B0604030504040204" pitchFamily="50" charset="-128"/>
              </a:rPr>
              <a:t>3</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年度）の数値目標として定めた。その後、「大阪府工賃向上計画（令和</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年度版）」では、令和３年度実績</a:t>
            </a:r>
            <a:r>
              <a:rPr lang="en-US" altLang="ja-JP" sz="1400" dirty="0">
                <a:latin typeface="メイリオ" panose="020B0604030504040204" pitchFamily="50" charset="-128"/>
                <a:ea typeface="メイリオ" panose="020B0604030504040204" pitchFamily="50" charset="-128"/>
              </a:rPr>
              <a:t>12,786</a:t>
            </a:r>
            <a:r>
              <a:rPr lang="ja-JP" altLang="en-US" sz="1400" dirty="0">
                <a:latin typeface="メイリオ" panose="020B0604030504040204" pitchFamily="50" charset="-128"/>
                <a:ea typeface="メイリオ" panose="020B0604030504040204" pitchFamily="50" charset="-128"/>
              </a:rPr>
              <a:t>円を踏まえ、府目標工賃を令和</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年度</a:t>
            </a:r>
            <a:r>
              <a:rPr lang="en-US" altLang="ja-JP" sz="1400" dirty="0">
                <a:latin typeface="メイリオ" panose="020B0604030504040204" pitchFamily="50" charset="-128"/>
                <a:ea typeface="メイリオ" panose="020B0604030504040204" pitchFamily="50" charset="-128"/>
              </a:rPr>
              <a:t>14,900</a:t>
            </a:r>
            <a:r>
              <a:rPr lang="ja-JP" altLang="en-US" sz="1400" dirty="0">
                <a:latin typeface="メイリオ" panose="020B0604030504040204" pitchFamily="50" charset="-128"/>
                <a:ea typeface="メイリオ" panose="020B0604030504040204" pitchFamily="50" charset="-128"/>
              </a:rPr>
              <a:t>円として修正した。令和</a:t>
            </a:r>
            <a:r>
              <a:rPr lang="en-US" altLang="ja-JP" sz="1400" dirty="0">
                <a:latin typeface="メイリオ" panose="020B0604030504040204" pitchFamily="50" charset="-128"/>
                <a:ea typeface="メイリオ" panose="020B0604030504040204" pitchFamily="50" charset="-128"/>
              </a:rPr>
              <a:t>4</a:t>
            </a:r>
            <a:r>
              <a:rPr lang="ja-JP" altLang="en-US" sz="1400" dirty="0">
                <a:latin typeface="メイリオ" panose="020B0604030504040204" pitchFamily="50" charset="-128"/>
                <a:ea typeface="メイリオ" panose="020B0604030504040204" pitchFamily="50" charset="-128"/>
              </a:rPr>
              <a:t>年度実績（速報値）</a:t>
            </a:r>
            <a:r>
              <a:rPr lang="en-US" altLang="ja-JP" sz="1400" dirty="0">
                <a:latin typeface="メイリオ" panose="020B0604030504040204" pitchFamily="50" charset="-128"/>
                <a:ea typeface="メイリオ" panose="020B0604030504040204" pitchFamily="50" charset="-128"/>
              </a:rPr>
              <a:t>13,681</a:t>
            </a:r>
            <a:r>
              <a:rPr lang="ja-JP" altLang="en-US" sz="1400" dirty="0">
                <a:latin typeface="メイリオ" panose="020B0604030504040204" pitchFamily="50" charset="-128"/>
                <a:ea typeface="メイリオ" panose="020B0604030504040204" pitchFamily="50" charset="-128"/>
              </a:rPr>
              <a:t>円も踏まえると、令和</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年度</a:t>
            </a:r>
            <a:r>
              <a:rPr lang="en-US" altLang="ja-JP" sz="1400" dirty="0">
                <a:latin typeface="メイリオ" panose="020B0604030504040204" pitchFamily="50" charset="-128"/>
                <a:ea typeface="メイリオ" panose="020B0604030504040204" pitchFamily="50" charset="-128"/>
              </a:rPr>
              <a:t>16,500</a:t>
            </a:r>
            <a:r>
              <a:rPr lang="ja-JP" altLang="en-US" sz="1400" dirty="0">
                <a:latin typeface="メイリオ" panose="020B0604030504040204" pitchFamily="50" charset="-128"/>
                <a:ea typeface="メイリオ" panose="020B0604030504040204" pitchFamily="50" charset="-128"/>
              </a:rPr>
              <a:t>円は未達見込みである。</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ja-JP" altLang="en-US" sz="700" dirty="0">
                <a:latin typeface="メイリオ" panose="020B0604030504040204" pitchFamily="50" charset="-128"/>
                <a:ea typeface="メイリオ" panose="020B0604030504040204" pitchFamily="50" charset="-128"/>
              </a:rPr>
              <a:t>　</a:t>
            </a:r>
            <a:endParaRPr lang="en-US" altLang="ja-JP" sz="7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以上のことから、令和</a:t>
            </a:r>
            <a:r>
              <a:rPr lang="en-US" altLang="ja-JP" sz="1400" dirty="0">
                <a:latin typeface="メイリオ" panose="020B0604030504040204" pitchFamily="50" charset="-128"/>
                <a:ea typeface="メイリオ" panose="020B0604030504040204" pitchFamily="50" charset="-128"/>
              </a:rPr>
              <a:t>6</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8</a:t>
            </a:r>
            <a:r>
              <a:rPr lang="ja-JP" altLang="en-US" sz="1400" dirty="0">
                <a:latin typeface="メイリオ" panose="020B0604030504040204" pitchFamily="50" charset="-128"/>
                <a:ea typeface="メイリオ" panose="020B0604030504040204" pitchFamily="50" charset="-128"/>
              </a:rPr>
              <a:t>年度の工賃目標（月額）については、令和</a:t>
            </a:r>
            <a:r>
              <a:rPr lang="en-US" altLang="ja-JP" sz="1400" dirty="0">
                <a:latin typeface="メイリオ" panose="020B0604030504040204" pitchFamily="50" charset="-128"/>
                <a:ea typeface="メイリオ" panose="020B0604030504040204" pitchFamily="50" charset="-128"/>
              </a:rPr>
              <a:t>4</a:t>
            </a:r>
            <a:r>
              <a:rPr lang="ja-JP" altLang="en-US" sz="1400" dirty="0">
                <a:latin typeface="メイリオ" panose="020B0604030504040204" pitchFamily="50" charset="-128"/>
                <a:ea typeface="メイリオ" panose="020B0604030504040204" pitchFamily="50" charset="-128"/>
              </a:rPr>
              <a:t>年度実績（速報値）を基に、年約５％（</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）向上することにより、第</a:t>
            </a:r>
            <a:r>
              <a:rPr lang="en-US" altLang="ja-JP" sz="1400" dirty="0">
                <a:latin typeface="メイリオ" panose="020B0604030504040204" pitchFamily="50" charset="-128"/>
                <a:ea typeface="メイリオ" panose="020B0604030504040204" pitchFamily="50" charset="-128"/>
              </a:rPr>
              <a:t>7</a:t>
            </a:r>
            <a:r>
              <a:rPr lang="ja-JP" altLang="en-US" sz="1400" dirty="0">
                <a:latin typeface="メイリオ" panose="020B0604030504040204" pitchFamily="50" charset="-128"/>
                <a:ea typeface="メイリオ" panose="020B0604030504040204" pitchFamily="50" charset="-128"/>
              </a:rPr>
              <a:t>期</a:t>
            </a:r>
            <a:r>
              <a:rPr lang="ja-JP" altLang="en-US" sz="1400" dirty="0" err="1">
                <a:latin typeface="メイリオ" panose="020B0604030504040204" pitchFamily="50" charset="-128"/>
                <a:ea typeface="メイリオ" panose="020B0604030504040204" pitchFamily="50" charset="-128"/>
              </a:rPr>
              <a:t>大阪府障がい</a:t>
            </a:r>
            <a:r>
              <a:rPr lang="ja-JP" altLang="en-US" sz="1400" dirty="0">
                <a:latin typeface="メイリオ" panose="020B0604030504040204" pitchFamily="50" charset="-128"/>
                <a:ea typeface="メイリオ" panose="020B0604030504040204" pitchFamily="50" charset="-128"/>
              </a:rPr>
              <a:t>福祉計画（令和</a:t>
            </a:r>
            <a:r>
              <a:rPr lang="en-US" altLang="ja-JP" sz="1400" dirty="0">
                <a:latin typeface="メイリオ" panose="020B0604030504040204" pitchFamily="50" charset="-128"/>
                <a:ea typeface="メイリオ" panose="020B0604030504040204" pitchFamily="50" charset="-128"/>
              </a:rPr>
              <a:t>6</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8</a:t>
            </a:r>
            <a:r>
              <a:rPr lang="ja-JP" altLang="en-US" sz="1400" dirty="0">
                <a:latin typeface="メイリオ" panose="020B0604030504040204" pitchFamily="50" charset="-128"/>
                <a:ea typeface="メイリオ" panose="020B0604030504040204" pitchFamily="50" charset="-128"/>
              </a:rPr>
              <a:t>年度）の数値目標</a:t>
            </a:r>
            <a:r>
              <a:rPr lang="en-US" altLang="ja-JP" sz="1400" dirty="0">
                <a:latin typeface="メイリオ" panose="020B0604030504040204" pitchFamily="50" charset="-128"/>
                <a:ea typeface="メイリオ" panose="020B0604030504040204" pitchFamily="50" charset="-128"/>
              </a:rPr>
              <a:t>16,500</a:t>
            </a:r>
            <a:r>
              <a:rPr lang="ja-JP" altLang="en-US" sz="1400" dirty="0">
                <a:latin typeface="メイリオ" panose="020B0604030504040204" pitchFamily="50" charset="-128"/>
                <a:ea typeface="メイリオ" panose="020B0604030504040204" pitchFamily="50" charset="-128"/>
              </a:rPr>
              <a:t>円の達成を目標に設定する。</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平成</a:t>
            </a:r>
            <a:r>
              <a:rPr lang="en-US" altLang="ja-JP" sz="1100" dirty="0">
                <a:latin typeface="メイリオ" panose="020B0604030504040204" pitchFamily="50" charset="-128"/>
                <a:ea typeface="メイリオ" panose="020B0604030504040204" pitchFamily="50" charset="-128"/>
              </a:rPr>
              <a:t>30</a:t>
            </a:r>
            <a:r>
              <a:rPr lang="ja-JP" altLang="en-US" sz="1100" dirty="0">
                <a:latin typeface="メイリオ" panose="020B0604030504040204" pitchFamily="50" charset="-128"/>
                <a:ea typeface="メイリオ" panose="020B0604030504040204" pitchFamily="50" charset="-128"/>
              </a:rPr>
              <a:t>年～令和</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年度工賃実績の伸び率平均値（令和</a:t>
            </a:r>
            <a:r>
              <a:rPr lang="en-US" altLang="ja-JP" sz="1100" dirty="0">
                <a:latin typeface="メイリオ" panose="020B0604030504040204" pitchFamily="50" charset="-128"/>
                <a:ea typeface="メイリオ" panose="020B0604030504040204" pitchFamily="50" charset="-128"/>
              </a:rPr>
              <a:t>2</a:t>
            </a:r>
            <a:r>
              <a:rPr lang="ja-JP" altLang="en-US" sz="1100" dirty="0">
                <a:latin typeface="メイリオ" panose="020B0604030504040204" pitchFamily="50" charset="-128"/>
                <a:ea typeface="メイリオ" panose="020B0604030504040204" pitchFamily="50" charset="-128"/>
              </a:rPr>
              <a:t>年度（新型コロナウイルスの影響によるマイナス）を除く）</a:t>
            </a:r>
            <a:endParaRPr lang="en-US" altLang="ja-JP" sz="1100" dirty="0">
              <a:latin typeface="メイリオ" panose="020B0604030504040204" pitchFamily="50" charset="-128"/>
              <a:ea typeface="メイリオ" panose="020B0604030504040204" pitchFamily="50" charset="-128"/>
            </a:endParaRPr>
          </a:p>
          <a:p>
            <a:pPr>
              <a:lnSpc>
                <a:spcPct val="120000"/>
              </a:lnSpc>
            </a:pPr>
            <a:endParaRPr lang="en-US" altLang="ja-JP" sz="7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他県比較等から、大阪府において月額工賃が低い理由の一つとして、事業所数が非常に多く多様な選択肢がある中で、利用時間の短い利用者が多いことがあげられる。事業所アンケートからも、</a:t>
            </a:r>
            <a:r>
              <a:rPr lang="en-US" altLang="ja-JP" sz="1400" dirty="0">
                <a:latin typeface="メイリオ" panose="020B0604030504040204" pitchFamily="50" charset="-128"/>
                <a:ea typeface="メイリオ" panose="020B0604030504040204" pitchFamily="50" charset="-128"/>
              </a:rPr>
              <a:t>B</a:t>
            </a:r>
            <a:r>
              <a:rPr lang="ja-JP" altLang="en-US" sz="1400" dirty="0">
                <a:latin typeface="メイリオ" panose="020B0604030504040204" pitchFamily="50" charset="-128"/>
                <a:ea typeface="メイリオ" panose="020B0604030504040204" pitchFamily="50" charset="-128"/>
              </a:rPr>
              <a:t>型事業所の利用の在り方は多様であり、日中活動を目的とするなど工賃向上を重視しない利用者・事業所も一定存在することがうかがえる。一方、障がい者の自立・社会参加にとって工賃向上は依然重要性は大きい。</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大阪府は、他県に比較し小規模、定員未達の事業所も多く、新規参入事業者も多い。経営や支援スキルに関する研修等による情報提供・支援を必要とする事業所も多いと想定される。今後もそれぞれの事業所の在り方に応じた工賃向上支援に引き続き取り組んでいく必要がある。</a:t>
            </a:r>
            <a:endParaRPr lang="en-US" altLang="ja-JP" sz="1400" dirty="0">
              <a:latin typeface="メイリオ" panose="020B0604030504040204" pitchFamily="50" charset="-128"/>
              <a:ea typeface="メイリオ" panose="020B0604030504040204" pitchFamily="50" charset="-128"/>
            </a:endParaRPr>
          </a:p>
        </p:txBody>
      </p:sp>
      <p:graphicFrame>
        <p:nvGraphicFramePr>
          <p:cNvPr id="4" name="表 3"/>
          <p:cNvGraphicFramePr>
            <a:graphicFrameLocks noGrp="1"/>
          </p:cNvGraphicFramePr>
          <p:nvPr/>
        </p:nvGraphicFramePr>
        <p:xfrm>
          <a:off x="540625" y="4901734"/>
          <a:ext cx="11183739" cy="1522418"/>
        </p:xfrm>
        <a:graphic>
          <a:graphicData uri="http://schemas.openxmlformats.org/drawingml/2006/table">
            <a:tbl>
              <a:tblPr firstRow="1" bandRow="1">
                <a:tableStyleId>{5C22544A-7EE6-4342-B048-85BDC9FD1C3A}</a:tableStyleId>
              </a:tblPr>
              <a:tblGrid>
                <a:gridCol w="1597677">
                  <a:extLst>
                    <a:ext uri="{9D8B030D-6E8A-4147-A177-3AD203B41FA5}">
                      <a16:colId xmlns:a16="http://schemas.microsoft.com/office/drawing/2014/main" val="3457561333"/>
                    </a:ext>
                  </a:extLst>
                </a:gridCol>
                <a:gridCol w="1597677">
                  <a:extLst>
                    <a:ext uri="{9D8B030D-6E8A-4147-A177-3AD203B41FA5}">
                      <a16:colId xmlns:a16="http://schemas.microsoft.com/office/drawing/2014/main" val="1232041827"/>
                    </a:ext>
                  </a:extLst>
                </a:gridCol>
                <a:gridCol w="1597677">
                  <a:extLst>
                    <a:ext uri="{9D8B030D-6E8A-4147-A177-3AD203B41FA5}">
                      <a16:colId xmlns:a16="http://schemas.microsoft.com/office/drawing/2014/main" val="2547342986"/>
                    </a:ext>
                  </a:extLst>
                </a:gridCol>
                <a:gridCol w="1597677">
                  <a:extLst>
                    <a:ext uri="{9D8B030D-6E8A-4147-A177-3AD203B41FA5}">
                      <a16:colId xmlns:a16="http://schemas.microsoft.com/office/drawing/2014/main" val="2981875415"/>
                    </a:ext>
                  </a:extLst>
                </a:gridCol>
                <a:gridCol w="1597677">
                  <a:extLst>
                    <a:ext uri="{9D8B030D-6E8A-4147-A177-3AD203B41FA5}">
                      <a16:colId xmlns:a16="http://schemas.microsoft.com/office/drawing/2014/main" val="1372689234"/>
                    </a:ext>
                  </a:extLst>
                </a:gridCol>
                <a:gridCol w="1597677">
                  <a:extLst>
                    <a:ext uri="{9D8B030D-6E8A-4147-A177-3AD203B41FA5}">
                      <a16:colId xmlns:a16="http://schemas.microsoft.com/office/drawing/2014/main" val="4029700254"/>
                    </a:ext>
                  </a:extLst>
                </a:gridCol>
                <a:gridCol w="1597677">
                  <a:extLst>
                    <a:ext uri="{9D8B030D-6E8A-4147-A177-3AD203B41FA5}">
                      <a16:colId xmlns:a16="http://schemas.microsoft.com/office/drawing/2014/main" val="458887179"/>
                    </a:ext>
                  </a:extLst>
                </a:gridCol>
              </a:tblGrid>
              <a:tr h="449237">
                <a:tc>
                  <a:txBody>
                    <a:bodyPr/>
                    <a:lstStyle/>
                    <a:p>
                      <a:pPr algn="ctr"/>
                      <a:endParaRPr kumimoji="1" lang="ja-JP" altLang="en-US" sz="16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3</a:t>
                      </a:r>
                      <a:r>
                        <a:rPr kumimoji="1" lang="ja-JP" altLang="en-US" sz="1600" dirty="0">
                          <a:latin typeface="メイリオ" panose="020B0604030504040204" pitchFamily="50" charset="-128"/>
                          <a:ea typeface="メイリオ" panose="020B0604030504040204" pitchFamily="50" charset="-128"/>
                        </a:rPr>
                        <a:t>年度</a:t>
                      </a:r>
                    </a:p>
                  </a:txBody>
                  <a:tcPr anchor="ct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4</a:t>
                      </a:r>
                      <a:r>
                        <a:rPr kumimoji="1" lang="ja-JP" altLang="en-US" sz="1600" dirty="0">
                          <a:latin typeface="メイリオ" panose="020B0604030504040204" pitchFamily="50" charset="-128"/>
                          <a:ea typeface="メイリオ" panose="020B0604030504040204" pitchFamily="50" charset="-128"/>
                        </a:rPr>
                        <a:t>年度</a:t>
                      </a:r>
                    </a:p>
                  </a:txBody>
                  <a:tcPr anchor="ct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5</a:t>
                      </a:r>
                      <a:r>
                        <a:rPr kumimoji="1" lang="ja-JP" altLang="en-US" sz="1600" dirty="0">
                          <a:latin typeface="メイリオ" panose="020B0604030504040204" pitchFamily="50" charset="-128"/>
                          <a:ea typeface="メイリオ" panose="020B0604030504040204" pitchFamily="50" charset="-128"/>
                        </a:rPr>
                        <a:t>年度</a:t>
                      </a:r>
                    </a:p>
                  </a:txBody>
                  <a:tcPr anchor="ctr">
                    <a:lnR w="12700" cap="flat" cmpd="sng" algn="ctr">
                      <a:solidFill>
                        <a:schemeClr val="bg1">
                          <a:lumMod val="95000"/>
                        </a:schemeClr>
                      </a:solidFill>
                      <a:prstDash val="solid"/>
                      <a:round/>
                      <a:headEnd type="none" w="med" len="med"/>
                      <a:tailEnd type="none" w="med" len="med"/>
                    </a:lnR>
                  </a:tcP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6</a:t>
                      </a:r>
                      <a:r>
                        <a:rPr kumimoji="1" lang="ja-JP" altLang="en-US" sz="1600" dirty="0">
                          <a:latin typeface="メイリオ" panose="020B0604030504040204" pitchFamily="50" charset="-128"/>
                          <a:ea typeface="メイリオ" panose="020B0604030504040204" pitchFamily="50" charset="-128"/>
                        </a:rPr>
                        <a:t>年度</a:t>
                      </a:r>
                    </a:p>
                  </a:txBody>
                  <a:tcPr anchor="ctr">
                    <a:lnL w="12700" cap="flat" cmpd="sng" algn="ctr">
                      <a:solidFill>
                        <a:schemeClr val="bg1">
                          <a:lumMod val="95000"/>
                        </a:schemeClr>
                      </a:solidFill>
                      <a:prstDash val="solid"/>
                      <a:round/>
                      <a:headEnd type="none" w="med" len="med"/>
                      <a:tailEnd type="none" w="med" len="med"/>
                    </a:lnL>
                  </a:tcP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7</a:t>
                      </a:r>
                      <a:r>
                        <a:rPr kumimoji="1" lang="ja-JP" altLang="en-US" sz="1600" dirty="0">
                          <a:latin typeface="メイリオ" panose="020B0604030504040204" pitchFamily="50" charset="-128"/>
                          <a:ea typeface="メイリオ" panose="020B0604030504040204" pitchFamily="50" charset="-128"/>
                        </a:rPr>
                        <a:t>年度</a:t>
                      </a:r>
                    </a:p>
                  </a:txBody>
                  <a:tcPr anchor="ct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8</a:t>
                      </a:r>
                      <a:r>
                        <a:rPr kumimoji="1" lang="ja-JP" altLang="en-US" sz="1600" dirty="0">
                          <a:latin typeface="メイリオ" panose="020B0604030504040204" pitchFamily="50" charset="-128"/>
                          <a:ea typeface="メイリオ" panose="020B0604030504040204" pitchFamily="50" charset="-128"/>
                        </a:rPr>
                        <a:t>年度</a:t>
                      </a:r>
                    </a:p>
                  </a:txBody>
                  <a:tcPr anchor="ctr"/>
                </a:tc>
                <a:extLst>
                  <a:ext uri="{0D108BD9-81ED-4DB2-BD59-A6C34878D82A}">
                    <a16:rowId xmlns:a16="http://schemas.microsoft.com/office/drawing/2014/main" val="3506086785"/>
                  </a:ext>
                </a:extLst>
              </a:tr>
              <a:tr h="623944">
                <a:tc>
                  <a:txBody>
                    <a:bodyPr/>
                    <a:lstStyle/>
                    <a:p>
                      <a:pPr algn="ctr"/>
                      <a:r>
                        <a:rPr kumimoji="1" lang="ja-JP" altLang="en-US" sz="1600" dirty="0">
                          <a:latin typeface="メイリオ" panose="020B0604030504040204" pitchFamily="50" charset="-128"/>
                          <a:ea typeface="メイリオ" panose="020B0604030504040204" pitchFamily="50" charset="-128"/>
                        </a:rPr>
                        <a:t>工賃目標</a:t>
                      </a:r>
                    </a:p>
                  </a:txBody>
                  <a:tcPr anchor="ctr"/>
                </a:tc>
                <a:tc>
                  <a:txBody>
                    <a:bodyPr/>
                    <a:lstStyle/>
                    <a:p>
                      <a:pPr algn="r"/>
                      <a:r>
                        <a:rPr kumimoji="1" lang="en-US" altLang="ja-JP" sz="1600" dirty="0">
                          <a:latin typeface="メイリオ" panose="020B0604030504040204" pitchFamily="50" charset="-128"/>
                          <a:ea typeface="メイリオ" panose="020B0604030504040204" pitchFamily="50" charset="-128"/>
                        </a:rPr>
                        <a:t>15,000</a:t>
                      </a:r>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pPr algn="r"/>
                      <a:r>
                        <a:rPr kumimoji="1" lang="en-US" altLang="ja-JP" sz="1600" dirty="0">
                          <a:latin typeface="メイリオ" panose="020B0604030504040204" pitchFamily="50" charset="-128"/>
                          <a:ea typeface="メイリオ" panose="020B0604030504040204" pitchFamily="50" charset="-128"/>
                        </a:rPr>
                        <a:t>15,300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修正値</a:t>
                      </a:r>
                      <a:r>
                        <a:rPr kumimoji="1" lang="en-US" altLang="ja-JP" sz="1600" dirty="0">
                          <a:latin typeface="メイリオ" panose="020B0604030504040204" pitchFamily="50" charset="-128"/>
                          <a:ea typeface="メイリオ" panose="020B0604030504040204" pitchFamily="50" charset="-128"/>
                        </a:rPr>
                        <a:t>14,000</a:t>
                      </a:r>
                      <a:endParaRPr kumimoji="1" lang="ja-JP" altLang="en-US" sz="1050" dirty="0">
                        <a:latin typeface="メイリオ" panose="020B0604030504040204" pitchFamily="50" charset="-128"/>
                        <a:ea typeface="メイリオ" panose="020B0604030504040204" pitchFamily="50" charset="-128"/>
                      </a:endParaRPr>
                    </a:p>
                  </a:txBody>
                  <a:tcPr/>
                </a:tc>
                <a:tc>
                  <a:txBody>
                    <a:bodyPr/>
                    <a:lstStyle/>
                    <a:p>
                      <a:pPr algn="r"/>
                      <a:r>
                        <a:rPr kumimoji="1" lang="en-US" altLang="ja-JP" sz="1600" b="1" dirty="0">
                          <a:latin typeface="メイリオ" panose="020B0604030504040204" pitchFamily="50" charset="-128"/>
                          <a:ea typeface="メイリオ" panose="020B0604030504040204" pitchFamily="50" charset="-128"/>
                        </a:rPr>
                        <a:t>16,500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修正値</a:t>
                      </a:r>
                      <a:r>
                        <a:rPr kumimoji="1" lang="en-US" altLang="ja-JP" sz="1600" dirty="0">
                          <a:latin typeface="メイリオ" panose="020B0604030504040204" pitchFamily="50" charset="-128"/>
                          <a:ea typeface="メイリオ" panose="020B0604030504040204" pitchFamily="50" charset="-128"/>
                        </a:rPr>
                        <a:t>14,900</a:t>
                      </a:r>
                      <a:endParaRPr kumimoji="1" lang="ja-JP" altLang="en-US" sz="1050" dirty="0">
                        <a:latin typeface="メイリオ" panose="020B0604030504040204" pitchFamily="50" charset="-128"/>
                        <a:ea typeface="メイリオ" panose="020B0604030504040204" pitchFamily="50" charset="-128"/>
                      </a:endParaRPr>
                    </a:p>
                  </a:txBody>
                  <a:tcPr>
                    <a:lnR w="12700" cap="flat" cmpd="sng" algn="ctr">
                      <a:solidFill>
                        <a:schemeClr val="bg1">
                          <a:lumMod val="95000"/>
                        </a:schemeClr>
                      </a:solidFill>
                      <a:prstDash val="solid"/>
                      <a:round/>
                      <a:headEnd type="none" w="med" len="med"/>
                      <a:tailEnd type="none" w="med" len="med"/>
                    </a:lnR>
                  </a:tcPr>
                </a:tc>
                <a:tc>
                  <a:txBody>
                    <a:bodyPr/>
                    <a:lstStyle/>
                    <a:p>
                      <a:pPr algn="r"/>
                      <a:r>
                        <a:rPr kumimoji="1" lang="en-US" altLang="ja-JP" sz="1600" dirty="0">
                          <a:latin typeface="メイリオ" panose="020B0604030504040204" pitchFamily="50" charset="-128"/>
                          <a:ea typeface="メイリオ" panose="020B0604030504040204" pitchFamily="50" charset="-128"/>
                        </a:rPr>
                        <a:t>15,000</a:t>
                      </a:r>
                      <a:endParaRPr kumimoji="1" lang="ja-JP" altLang="en-US" sz="1600" dirty="0">
                        <a:latin typeface="メイリオ" panose="020B0604030504040204" pitchFamily="50" charset="-128"/>
                        <a:ea typeface="メイリオ" panose="020B0604030504040204" pitchFamily="50" charset="-128"/>
                      </a:endParaRPr>
                    </a:p>
                  </a:txBody>
                  <a:tcPr>
                    <a:lnL w="12700" cap="flat" cmpd="sng" algn="ctr">
                      <a:solidFill>
                        <a:schemeClr val="bg1">
                          <a:lumMod val="95000"/>
                        </a:schemeClr>
                      </a:solidFill>
                      <a:prstDash val="solid"/>
                      <a:round/>
                      <a:headEnd type="none" w="med" len="med"/>
                      <a:tailEnd type="none" w="med" len="med"/>
                    </a:lnL>
                  </a:tcPr>
                </a:tc>
                <a:tc>
                  <a:txBody>
                    <a:bodyPr/>
                    <a:lstStyle/>
                    <a:p>
                      <a:pPr algn="r"/>
                      <a:r>
                        <a:rPr kumimoji="1" lang="en-US" altLang="ja-JP" sz="1600" dirty="0">
                          <a:latin typeface="メイリオ" panose="020B0604030504040204" pitchFamily="50" charset="-128"/>
                          <a:ea typeface="メイリオ" panose="020B0604030504040204" pitchFamily="50" charset="-128"/>
                        </a:rPr>
                        <a:t>15,800</a:t>
                      </a:r>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pPr algn="r"/>
                      <a:r>
                        <a:rPr kumimoji="1" lang="en-US" altLang="ja-JP" sz="1600" b="1" dirty="0">
                          <a:latin typeface="メイリオ" panose="020B0604030504040204" pitchFamily="50" charset="-128"/>
                          <a:ea typeface="メイリオ" panose="020B0604030504040204" pitchFamily="50" charset="-128"/>
                        </a:rPr>
                        <a:t>16,500</a:t>
                      </a:r>
                      <a:endParaRPr kumimoji="1" lang="ja-JP" altLang="en-US" sz="1600" b="1"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06307769"/>
                  </a:ext>
                </a:extLst>
              </a:tr>
              <a:tr h="449237">
                <a:tc>
                  <a:txBody>
                    <a:bodyPr/>
                    <a:lstStyle/>
                    <a:p>
                      <a:pPr algn="ctr"/>
                      <a:r>
                        <a:rPr kumimoji="1" lang="ja-JP" altLang="en-US" sz="1600" dirty="0">
                          <a:latin typeface="メイリオ" panose="020B0604030504040204" pitchFamily="50" charset="-128"/>
                          <a:ea typeface="メイリオ" panose="020B0604030504040204" pitchFamily="50" charset="-128"/>
                        </a:rPr>
                        <a:t>工賃実績</a:t>
                      </a:r>
                    </a:p>
                  </a:txBody>
                  <a:tcPr anchor="ctr"/>
                </a:tc>
                <a:tc>
                  <a:txBody>
                    <a:bodyPr/>
                    <a:lstStyle/>
                    <a:p>
                      <a:pPr algn="r"/>
                      <a:r>
                        <a:rPr kumimoji="1" lang="en-US" altLang="ja-JP" sz="1600" dirty="0">
                          <a:latin typeface="メイリオ" panose="020B0604030504040204" pitchFamily="50" charset="-128"/>
                          <a:ea typeface="メイリオ" panose="020B0604030504040204" pitchFamily="50" charset="-128"/>
                        </a:rPr>
                        <a:t>12,786  </a:t>
                      </a:r>
                      <a:endParaRPr kumimoji="1" lang="ja-JP" altLang="en-US" sz="160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dirty="0">
                          <a:latin typeface="メイリオ" panose="020B0604030504040204" pitchFamily="50" charset="-128"/>
                          <a:ea typeface="メイリオ" panose="020B0604030504040204" pitchFamily="50" charset="-128"/>
                        </a:rPr>
                        <a:t>13,681</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推計値</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14,400</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R w="12700" cap="flat" cmpd="sng" algn="ctr">
                      <a:solidFill>
                        <a:schemeClr val="bg1">
                          <a:lumMod val="95000"/>
                        </a:schemeClr>
                      </a:solidFill>
                      <a:prstDash val="solid"/>
                      <a:round/>
                      <a:headEnd type="none" w="med" len="med"/>
                      <a:tailEnd type="none" w="med" len="med"/>
                    </a:lnR>
                  </a:tcPr>
                </a:tc>
                <a:tc>
                  <a:txBody>
                    <a:bodyPr/>
                    <a:lstStyle/>
                    <a:p>
                      <a:pPr algn="r"/>
                      <a:endParaRPr kumimoji="1" lang="ja-JP" altLang="en-US" sz="1600" dirty="0">
                        <a:latin typeface="メイリオ" panose="020B0604030504040204" pitchFamily="50" charset="-128"/>
                        <a:ea typeface="メイリオ" panose="020B0604030504040204" pitchFamily="50" charset="-128"/>
                      </a:endParaRPr>
                    </a:p>
                  </a:txBody>
                  <a:tcPr anchor="ctr">
                    <a:lnL w="12700" cap="flat" cmpd="sng" algn="ctr">
                      <a:solidFill>
                        <a:schemeClr val="bg1">
                          <a:lumMod val="95000"/>
                        </a:schemeClr>
                      </a:solidFill>
                      <a:prstDash val="solid"/>
                      <a:round/>
                      <a:headEnd type="none" w="med" len="med"/>
                      <a:tailEnd type="none" w="med" len="med"/>
                    </a:lnL>
                  </a:tcPr>
                </a:tc>
                <a:tc>
                  <a:txBody>
                    <a:bodyPr/>
                    <a:lstStyle/>
                    <a:p>
                      <a:pPr algn="r"/>
                      <a:endParaRPr kumimoji="1" lang="ja-JP" altLang="en-US" sz="1600" dirty="0">
                        <a:latin typeface="メイリオ" panose="020B0604030504040204" pitchFamily="50" charset="-128"/>
                        <a:ea typeface="メイリオ" panose="020B0604030504040204" pitchFamily="50" charset="-128"/>
                      </a:endParaRPr>
                    </a:p>
                  </a:txBody>
                  <a:tcPr anchor="ctr"/>
                </a:tc>
                <a:tc>
                  <a:txBody>
                    <a:bodyPr/>
                    <a:lstStyle/>
                    <a:p>
                      <a:pPr algn="r"/>
                      <a:endParaRPr kumimoji="1" lang="ja-JP" altLang="en-US" sz="1600"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871652980"/>
                  </a:ext>
                </a:extLst>
              </a:tr>
            </a:tbl>
          </a:graphicData>
        </a:graphic>
      </p:graphicFrame>
      <p:sp>
        <p:nvSpPr>
          <p:cNvPr id="3" name="スライド番号プレースホルダー 2"/>
          <p:cNvSpPr>
            <a:spLocks noGrp="1"/>
          </p:cNvSpPr>
          <p:nvPr>
            <p:ph type="sldNum" sz="quarter" idx="12"/>
          </p:nvPr>
        </p:nvSpPr>
        <p:spPr/>
        <p:txBody>
          <a:bodyPr/>
          <a:lstStyle/>
          <a:p>
            <a:fld id="{EE2C198F-981A-4DF1-8565-87A4DA80C639}" type="slidenum">
              <a:rPr kumimoji="1" lang="ja-JP" altLang="en-US" smtClean="0"/>
              <a:t>2</a:t>
            </a:fld>
            <a:endParaRPr kumimoji="1" lang="ja-JP" altLang="en-US"/>
          </a:p>
        </p:txBody>
      </p:sp>
    </p:spTree>
    <p:extLst>
      <p:ext uri="{BB962C8B-B14F-4D97-AF65-F5344CB8AC3E}">
        <p14:creationId xmlns:p14="http://schemas.microsoft.com/office/powerpoint/2010/main" val="2705405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C7AA63-96B1-4A5C-A10B-79EF11FC46C5}"/>
              </a:ext>
            </a:extLst>
          </p:cNvPr>
          <p:cNvSpPr>
            <a:spLocks noGrp="1"/>
          </p:cNvSpPr>
          <p:nvPr>
            <p:ph type="title"/>
          </p:nvPr>
        </p:nvSpPr>
        <p:spPr>
          <a:xfrm>
            <a:off x="0" y="0"/>
            <a:ext cx="12192000" cy="692149"/>
          </a:xfrm>
        </p:spPr>
        <p:txBody>
          <a:bodyPr>
            <a:noAutofit/>
          </a:bodyPr>
          <a:lstStyle/>
          <a:p>
            <a:r>
              <a:rPr lang="ja-JP" altLang="en-US" dirty="0"/>
              <a:t>■月額工賃平均額の実績と推計</a:t>
            </a:r>
            <a:endParaRPr kumimoji="1" lang="ja-JP" altLang="en-US" dirty="0"/>
          </a:p>
        </p:txBody>
      </p:sp>
      <p:sp>
        <p:nvSpPr>
          <p:cNvPr id="7" name="正方形/長方形 6"/>
          <p:cNvSpPr/>
          <p:nvPr/>
        </p:nvSpPr>
        <p:spPr>
          <a:xfrm>
            <a:off x="5090984" y="6120487"/>
            <a:ext cx="6948866" cy="600164"/>
          </a:xfrm>
          <a:prstGeom prst="rect">
            <a:avLst/>
          </a:prstGeom>
        </p:spPr>
        <p:txBody>
          <a:bodyPr wrap="square">
            <a:spAutoFit/>
          </a:bodyPr>
          <a:lstStyle/>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推計値</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全　国：</a:t>
            </a:r>
            <a:r>
              <a:rPr lang="en-US" altLang="ja-JP" sz="1100" dirty="0">
                <a:latin typeface="メイリオ" panose="020B0604030504040204" pitchFamily="50" charset="-128"/>
                <a:ea typeface="メイリオ" panose="020B0604030504040204" pitchFamily="50" charset="-128"/>
              </a:rPr>
              <a:t>R3</a:t>
            </a:r>
            <a:r>
              <a:rPr lang="ja-JP" altLang="en-US" sz="1100" dirty="0">
                <a:latin typeface="メイリオ" panose="020B0604030504040204" pitchFamily="50" charset="-128"/>
                <a:ea typeface="メイリオ" panose="020B0604030504040204" pitchFamily="50" charset="-128"/>
              </a:rPr>
              <a:t>実績ベースで</a:t>
            </a:r>
            <a:r>
              <a:rPr lang="en-US" altLang="ja-JP" sz="1100" dirty="0">
                <a:latin typeface="メイリオ" panose="020B0604030504040204" pitchFamily="50" charset="-128"/>
                <a:ea typeface="メイリオ" panose="020B0604030504040204" pitchFamily="50" charset="-128"/>
              </a:rPr>
              <a:t>H30</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R3</a:t>
            </a:r>
            <a:r>
              <a:rPr lang="ja-JP" altLang="en-US" sz="1100" dirty="0">
                <a:latin typeface="メイリオ" panose="020B0604030504040204" pitchFamily="50" charset="-128"/>
                <a:ea typeface="メイリオ" panose="020B0604030504040204" pitchFamily="50" charset="-128"/>
              </a:rPr>
              <a:t>伸び率平均（</a:t>
            </a:r>
            <a:r>
              <a:rPr lang="en-US" altLang="ja-JP" sz="1100" dirty="0">
                <a:latin typeface="メイリオ" panose="020B0604030504040204" pitchFamily="50" charset="-128"/>
                <a:ea typeface="メイリオ" panose="020B0604030504040204" pitchFamily="50" charset="-128"/>
              </a:rPr>
              <a:t>3.2</a:t>
            </a:r>
            <a:r>
              <a:rPr lang="ja-JP" altLang="en-US" sz="1100" dirty="0">
                <a:latin typeface="メイリオ" panose="020B0604030504040204" pitchFamily="50" charset="-128"/>
                <a:ea typeface="メイリオ" panose="020B0604030504040204" pitchFamily="50" charset="-128"/>
              </a:rPr>
              <a:t>％）（マイナスの</a:t>
            </a:r>
            <a:r>
              <a:rPr lang="en-US" altLang="ja-JP" sz="1100" dirty="0">
                <a:latin typeface="メイリオ" panose="020B0604030504040204" pitchFamily="50" charset="-128"/>
                <a:ea typeface="メイリオ" panose="020B0604030504040204" pitchFamily="50" charset="-128"/>
              </a:rPr>
              <a:t>R2</a:t>
            </a:r>
            <a:r>
              <a:rPr lang="ja-JP" altLang="en-US" sz="1100" dirty="0">
                <a:latin typeface="メイリオ" panose="020B0604030504040204" pitchFamily="50" charset="-128"/>
                <a:ea typeface="メイリオ" panose="020B0604030504040204" pitchFamily="50" charset="-128"/>
              </a:rPr>
              <a:t>を除く）にてＲ</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以降を推計</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大阪府：</a:t>
            </a:r>
            <a:r>
              <a:rPr lang="en-US" altLang="ja-JP" sz="1100" dirty="0">
                <a:latin typeface="メイリオ" panose="020B0604030504040204" pitchFamily="50" charset="-128"/>
                <a:ea typeface="メイリオ" panose="020B0604030504040204" pitchFamily="50" charset="-128"/>
              </a:rPr>
              <a:t>R4</a:t>
            </a:r>
            <a:r>
              <a:rPr lang="ja-JP" altLang="en-US" sz="1100" dirty="0">
                <a:latin typeface="メイリオ" panose="020B0604030504040204" pitchFamily="50" charset="-128"/>
                <a:ea typeface="メイリオ" panose="020B0604030504040204" pitchFamily="50" charset="-128"/>
              </a:rPr>
              <a:t>実績ベースで</a:t>
            </a:r>
            <a:r>
              <a:rPr lang="en-US" altLang="ja-JP" sz="1100" dirty="0">
                <a:latin typeface="メイリオ" panose="020B0604030504040204" pitchFamily="50" charset="-128"/>
                <a:ea typeface="メイリオ" panose="020B0604030504040204" pitchFamily="50" charset="-128"/>
              </a:rPr>
              <a:t>H30</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R4</a:t>
            </a:r>
            <a:r>
              <a:rPr lang="ja-JP" altLang="en-US" sz="1100" dirty="0">
                <a:latin typeface="メイリオ" panose="020B0604030504040204" pitchFamily="50" charset="-128"/>
                <a:ea typeface="メイリオ" panose="020B0604030504040204" pitchFamily="50" charset="-128"/>
              </a:rPr>
              <a:t>伸び率平均（約５％）（マイナスの</a:t>
            </a:r>
            <a:r>
              <a:rPr lang="en-US" altLang="ja-JP" sz="1100" dirty="0">
                <a:latin typeface="メイリオ" panose="020B0604030504040204" pitchFamily="50" charset="-128"/>
                <a:ea typeface="メイリオ" panose="020B0604030504040204" pitchFamily="50" charset="-128"/>
              </a:rPr>
              <a:t>R2</a:t>
            </a:r>
            <a:r>
              <a:rPr lang="ja-JP" altLang="en-US" sz="1100" dirty="0">
                <a:latin typeface="メイリオ" panose="020B0604030504040204" pitchFamily="50" charset="-128"/>
                <a:ea typeface="メイリオ" panose="020B0604030504040204" pitchFamily="50" charset="-128"/>
              </a:rPr>
              <a:t>を除く）にて</a:t>
            </a:r>
            <a:r>
              <a:rPr lang="en-US" altLang="ja-JP" sz="1100" dirty="0">
                <a:latin typeface="メイリオ" panose="020B0604030504040204" pitchFamily="50" charset="-128"/>
                <a:ea typeface="メイリオ" panose="020B0604030504040204" pitchFamily="50" charset="-128"/>
              </a:rPr>
              <a:t>R5</a:t>
            </a:r>
            <a:r>
              <a:rPr lang="ja-JP" altLang="en-US" sz="1100" dirty="0">
                <a:latin typeface="メイリオ" panose="020B0604030504040204" pitchFamily="50" charset="-128"/>
                <a:ea typeface="メイリオ" panose="020B0604030504040204" pitchFamily="50" charset="-128"/>
              </a:rPr>
              <a:t>以降を推計</a:t>
            </a:r>
            <a:endParaRPr lang="en-US" altLang="ja-JP" sz="1100" dirty="0">
              <a:latin typeface="メイリオ" panose="020B0604030504040204" pitchFamily="50" charset="-128"/>
              <a:ea typeface="メイリオ" panose="020B0604030504040204" pitchFamily="50" charset="-128"/>
            </a:endParaRPr>
          </a:p>
        </p:txBody>
      </p:sp>
      <p:grpSp>
        <p:nvGrpSpPr>
          <p:cNvPr id="10" name="グループ化 9">
            <a:extLst>
              <a:ext uri="{FF2B5EF4-FFF2-40B4-BE49-F238E27FC236}">
                <a16:creationId xmlns:a16="http://schemas.microsoft.com/office/drawing/2014/main" id="{9AC6D6E6-3751-4240-84FE-7011E7C51F76}"/>
              </a:ext>
            </a:extLst>
          </p:cNvPr>
          <p:cNvGrpSpPr/>
          <p:nvPr/>
        </p:nvGrpSpPr>
        <p:grpSpPr>
          <a:xfrm>
            <a:off x="5837212" y="1328596"/>
            <a:ext cx="1631194" cy="3876810"/>
            <a:chOff x="4850787" y="2318054"/>
            <a:chExt cx="1631194" cy="3876810"/>
          </a:xfrm>
        </p:grpSpPr>
        <p:grpSp>
          <p:nvGrpSpPr>
            <p:cNvPr id="12" name="グループ化 11"/>
            <p:cNvGrpSpPr/>
            <p:nvPr/>
          </p:nvGrpSpPr>
          <p:grpSpPr>
            <a:xfrm>
              <a:off x="4850787" y="2318054"/>
              <a:ext cx="1631194" cy="3876810"/>
              <a:chOff x="4845046" y="2318150"/>
              <a:chExt cx="1631194" cy="3876810"/>
            </a:xfrm>
          </p:grpSpPr>
          <p:grpSp>
            <p:nvGrpSpPr>
              <p:cNvPr id="14" name="グループ化 13"/>
              <p:cNvGrpSpPr/>
              <p:nvPr/>
            </p:nvGrpSpPr>
            <p:grpSpPr>
              <a:xfrm>
                <a:off x="5139203" y="2318150"/>
                <a:ext cx="1337037" cy="3876810"/>
                <a:chOff x="5127638" y="2291978"/>
                <a:chExt cx="1337037" cy="3876810"/>
              </a:xfrm>
            </p:grpSpPr>
            <p:sp>
              <p:nvSpPr>
                <p:cNvPr id="19" name="正方形/長方形 18"/>
                <p:cNvSpPr/>
                <p:nvPr/>
              </p:nvSpPr>
              <p:spPr>
                <a:xfrm>
                  <a:off x="5681342" y="4496257"/>
                  <a:ext cx="542036" cy="28045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メイリオ" panose="020B0604030504040204" pitchFamily="50" charset="-128"/>
                    <a:ea typeface="メイリオ" panose="020B0604030504040204" pitchFamily="50" charset="-128"/>
                  </a:endParaRPr>
                </a:p>
              </p:txBody>
            </p:sp>
            <p:cxnSp>
              <p:nvCxnSpPr>
                <p:cNvPr id="20" name="直線コネクタ 19"/>
                <p:cNvCxnSpPr/>
                <p:nvPr/>
              </p:nvCxnSpPr>
              <p:spPr>
                <a:xfrm>
                  <a:off x="6223378" y="3671888"/>
                  <a:ext cx="0" cy="249690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1" name="直線矢印コネクタ 20"/>
                <p:cNvCxnSpPr/>
                <p:nvPr/>
              </p:nvCxnSpPr>
              <p:spPr>
                <a:xfrm flipH="1">
                  <a:off x="5867894" y="5472752"/>
                  <a:ext cx="360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V="1">
                  <a:off x="5660691" y="2766833"/>
                  <a:ext cx="360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5721270" y="2291978"/>
                  <a:ext cx="743405" cy="307777"/>
                </a:xfrm>
                <a:prstGeom prst="rect">
                  <a:avLst/>
                </a:prstGeom>
                <a:noFill/>
                <a:ln>
                  <a:solidFill>
                    <a:schemeClr val="tx1"/>
                  </a:solidFill>
                </a:ln>
              </p:spPr>
              <p:txBody>
                <a:bodyPr wrap="square" rtlCol="0">
                  <a:spAutoFit/>
                </a:bodyPr>
                <a:lstStyle/>
                <a:p>
                  <a:r>
                    <a:rPr lang="ja-JP" altLang="en-US" sz="1400" u="sng" dirty="0">
                      <a:latin typeface="メイリオ" panose="020B0604030504040204" pitchFamily="50" charset="-128"/>
                      <a:ea typeface="メイリオ" panose="020B0604030504040204" pitchFamily="50" charset="-128"/>
                    </a:rPr>
                    <a:t>推計値</a:t>
                  </a:r>
                  <a:endParaRPr lang="ja-JP" altLang="en-US" u="sng"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5127638" y="5318863"/>
                  <a:ext cx="743405" cy="307777"/>
                </a:xfrm>
                <a:prstGeom prst="rect">
                  <a:avLst/>
                </a:prstGeom>
                <a:noFill/>
                <a:ln>
                  <a:solidFill>
                    <a:schemeClr val="tx1"/>
                  </a:solidFill>
                </a:ln>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実績値</a:t>
                  </a:r>
                  <a:endParaRPr lang="ja-JP" altLang="en-US" dirty="0">
                    <a:latin typeface="メイリオ" panose="020B0604030504040204" pitchFamily="50" charset="-128"/>
                    <a:ea typeface="メイリオ" panose="020B0604030504040204" pitchFamily="50" charset="-128"/>
                  </a:endParaRPr>
                </a:p>
              </p:txBody>
            </p:sp>
          </p:grpSp>
          <p:grpSp>
            <p:nvGrpSpPr>
              <p:cNvPr id="15" name="グループ化 14"/>
              <p:cNvGrpSpPr/>
              <p:nvPr/>
            </p:nvGrpSpPr>
            <p:grpSpPr>
              <a:xfrm>
                <a:off x="4845046" y="2551353"/>
                <a:ext cx="808406" cy="1152800"/>
                <a:chOff x="5414972" y="3193459"/>
                <a:chExt cx="808406" cy="2975329"/>
              </a:xfrm>
            </p:grpSpPr>
            <p:cxnSp>
              <p:nvCxnSpPr>
                <p:cNvPr id="16" name="直線コネクタ 15"/>
                <p:cNvCxnSpPr>
                  <a:cxnSpLocks/>
                </p:cNvCxnSpPr>
                <p:nvPr/>
              </p:nvCxnSpPr>
              <p:spPr>
                <a:xfrm>
                  <a:off x="6223378" y="3193459"/>
                  <a:ext cx="0" cy="2975329"/>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7" name="直線矢印コネクタ 16"/>
                <p:cNvCxnSpPr/>
                <p:nvPr/>
              </p:nvCxnSpPr>
              <p:spPr>
                <a:xfrm flipH="1">
                  <a:off x="5857637" y="4420813"/>
                  <a:ext cx="360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5414972" y="3385931"/>
                  <a:ext cx="729024" cy="794360"/>
                </a:xfrm>
                <a:prstGeom prst="rect">
                  <a:avLst/>
                </a:prstGeom>
                <a:noFill/>
                <a:ln>
                  <a:solidFill>
                    <a:schemeClr val="tx1"/>
                  </a:solidFill>
                </a:ln>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実績値</a:t>
                  </a:r>
                  <a:endParaRPr lang="ja-JP" altLang="en-US" dirty="0">
                    <a:latin typeface="メイリオ" panose="020B0604030504040204" pitchFamily="50" charset="-128"/>
                    <a:ea typeface="メイリオ" panose="020B0604030504040204" pitchFamily="50" charset="-128"/>
                  </a:endParaRPr>
                </a:p>
              </p:txBody>
            </p:sp>
          </p:grpSp>
        </p:grpSp>
        <p:cxnSp>
          <p:nvCxnSpPr>
            <p:cNvPr id="13" name="直線コネクタ 12"/>
            <p:cNvCxnSpPr/>
            <p:nvPr/>
          </p:nvCxnSpPr>
          <p:spPr>
            <a:xfrm>
              <a:off x="5653452" y="3707991"/>
              <a:ext cx="576000" cy="0"/>
            </a:xfrm>
            <a:prstGeom prst="line">
              <a:avLst/>
            </a:prstGeom>
            <a:ln w="28575">
              <a:solidFill>
                <a:srgbClr val="FF0000">
                  <a:alpha val="95000"/>
                </a:srgbClr>
              </a:solidFill>
            </a:ln>
          </p:spPr>
          <p:style>
            <a:lnRef idx="1">
              <a:schemeClr val="accent1"/>
            </a:lnRef>
            <a:fillRef idx="0">
              <a:schemeClr val="accent1"/>
            </a:fillRef>
            <a:effectRef idx="0">
              <a:schemeClr val="accent1"/>
            </a:effectRef>
            <a:fontRef idx="minor">
              <a:schemeClr val="tx1"/>
            </a:fontRef>
          </p:style>
        </p:cxnSp>
      </p:grpSp>
      <p:sp>
        <p:nvSpPr>
          <p:cNvPr id="3" name="正方形/長方形 2"/>
          <p:cNvSpPr/>
          <p:nvPr/>
        </p:nvSpPr>
        <p:spPr>
          <a:xfrm>
            <a:off x="9204512" y="3132099"/>
            <a:ext cx="1201618" cy="646331"/>
          </a:xfrm>
          <a:prstGeom prst="rect">
            <a:avLst/>
          </a:prstGeom>
          <a:ln>
            <a:solidFill>
              <a:schemeClr val="accent1"/>
            </a:solidFill>
          </a:ln>
        </p:spPr>
        <p:txBody>
          <a:bodyPr wrap="square">
            <a:spAutoFit/>
          </a:bodyPr>
          <a:lstStyle/>
          <a:p>
            <a:r>
              <a:rPr lang="ja-JP" altLang="en-US" sz="1200" b="1" dirty="0">
                <a:solidFill>
                  <a:schemeClr val="accent1"/>
                </a:solidFill>
                <a:latin typeface="メイリオ" panose="020B0604030504040204" pitchFamily="50" charset="-128"/>
                <a:ea typeface="メイリオ" panose="020B0604030504040204" pitchFamily="50" charset="-128"/>
              </a:rPr>
              <a:t>第７期</a:t>
            </a:r>
            <a:r>
              <a:rPr lang="ja-JP" altLang="en-US" sz="1200" b="1" dirty="0" err="1">
                <a:solidFill>
                  <a:schemeClr val="accent1"/>
                </a:solidFill>
                <a:latin typeface="メイリオ" panose="020B0604030504040204" pitchFamily="50" charset="-128"/>
                <a:ea typeface="メイリオ" panose="020B0604030504040204" pitchFamily="50" charset="-128"/>
              </a:rPr>
              <a:t>大阪府障がい</a:t>
            </a:r>
            <a:r>
              <a:rPr lang="ja-JP" altLang="en-US" sz="1200" b="1" dirty="0">
                <a:solidFill>
                  <a:schemeClr val="accent1"/>
                </a:solidFill>
                <a:latin typeface="メイリオ" panose="020B0604030504040204" pitchFamily="50" charset="-128"/>
                <a:ea typeface="メイリオ" panose="020B0604030504040204" pitchFamily="50" charset="-128"/>
              </a:rPr>
              <a:t>福祉計画数値目標</a:t>
            </a:r>
            <a:endParaRPr lang="ja-JP" altLang="en-US" sz="1200" dirty="0">
              <a:solidFill>
                <a:schemeClr val="accent1"/>
              </a:solidFill>
            </a:endParaRPr>
          </a:p>
        </p:txBody>
      </p:sp>
      <p:cxnSp>
        <p:nvCxnSpPr>
          <p:cNvPr id="5" name="直線コネクタ 4"/>
          <p:cNvCxnSpPr/>
          <p:nvPr/>
        </p:nvCxnSpPr>
        <p:spPr>
          <a:xfrm>
            <a:off x="9204512" y="2901813"/>
            <a:ext cx="896293"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EE2C198F-981A-4DF1-8565-87A4DA80C639}" type="slidenum">
              <a:rPr kumimoji="1" lang="ja-JP" altLang="en-US" smtClean="0"/>
              <a:t>3</a:t>
            </a:fld>
            <a:endParaRPr kumimoji="1" lang="ja-JP" altLang="en-US"/>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539" y="446454"/>
            <a:ext cx="11552921" cy="5919729"/>
          </a:xfrm>
          <a:prstGeom prst="rect">
            <a:avLst/>
          </a:prstGeom>
        </p:spPr>
      </p:pic>
    </p:spTree>
    <p:extLst>
      <p:ext uri="{BB962C8B-B14F-4D97-AF65-F5344CB8AC3E}">
        <p14:creationId xmlns:p14="http://schemas.microsoft.com/office/powerpoint/2010/main" val="2039625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610F94-72AB-427F-9CCE-F6E5EBFC37D1}"/>
              </a:ext>
            </a:extLst>
          </p:cNvPr>
          <p:cNvSpPr>
            <a:spLocks noGrp="1"/>
          </p:cNvSpPr>
          <p:nvPr>
            <p:ph type="title"/>
          </p:nvPr>
        </p:nvSpPr>
        <p:spPr>
          <a:xfrm>
            <a:off x="0" y="-1"/>
            <a:ext cx="12192000" cy="692151"/>
          </a:xfrm>
        </p:spPr>
        <p:txBody>
          <a:bodyPr>
            <a:noAutofit/>
          </a:bodyPr>
          <a:lstStyle/>
          <a:p>
            <a:r>
              <a:rPr kumimoji="1" lang="ja-JP" altLang="en-US" sz="2800" dirty="0"/>
              <a:t>■大阪府工賃向上計画（令和６～８年度）概要　案</a:t>
            </a:r>
          </a:p>
        </p:txBody>
      </p:sp>
      <p:graphicFrame>
        <p:nvGraphicFramePr>
          <p:cNvPr id="3" name="表 2"/>
          <p:cNvGraphicFramePr>
            <a:graphicFrameLocks noGrp="1"/>
          </p:cNvGraphicFramePr>
          <p:nvPr/>
        </p:nvGraphicFramePr>
        <p:xfrm>
          <a:off x="334963" y="813561"/>
          <a:ext cx="11530242" cy="6007933"/>
        </p:xfrm>
        <a:graphic>
          <a:graphicData uri="http://schemas.openxmlformats.org/drawingml/2006/table">
            <a:tbl>
              <a:tblPr firstRow="1" firstCol="1">
                <a:tableStyleId>{6E25E649-3F16-4E02-A733-19D2CDBF48F0}</a:tableStyleId>
              </a:tblPr>
              <a:tblGrid>
                <a:gridCol w="3085509">
                  <a:extLst>
                    <a:ext uri="{9D8B030D-6E8A-4147-A177-3AD203B41FA5}">
                      <a16:colId xmlns:a16="http://schemas.microsoft.com/office/drawing/2014/main" val="3884725680"/>
                    </a:ext>
                  </a:extLst>
                </a:gridCol>
                <a:gridCol w="4981406">
                  <a:extLst>
                    <a:ext uri="{9D8B030D-6E8A-4147-A177-3AD203B41FA5}">
                      <a16:colId xmlns:a16="http://schemas.microsoft.com/office/drawing/2014/main" val="1281753382"/>
                    </a:ext>
                  </a:extLst>
                </a:gridCol>
                <a:gridCol w="3463327">
                  <a:extLst>
                    <a:ext uri="{9D8B030D-6E8A-4147-A177-3AD203B41FA5}">
                      <a16:colId xmlns:a16="http://schemas.microsoft.com/office/drawing/2014/main" val="862268769"/>
                    </a:ext>
                  </a:extLst>
                </a:gridCol>
              </a:tblGrid>
              <a:tr h="283173">
                <a:tc>
                  <a:txBody>
                    <a:bodyPr/>
                    <a:lstStyle/>
                    <a:p>
                      <a:pPr marL="180975" indent="-180975" algn="ctr" fontAlgn="t"/>
                      <a:r>
                        <a:rPr lang="ja-JP" altLang="en-US" sz="1600" b="1" i="0" u="none" strike="noStrike" dirty="0">
                          <a:solidFill>
                            <a:schemeClr val="bg1"/>
                          </a:solidFill>
                          <a:effectLst/>
                          <a:latin typeface="メイリオ" panose="020B0604030504040204" pitchFamily="50" charset="-128"/>
                          <a:ea typeface="メイリオ" panose="020B0604030504040204" pitchFamily="50" charset="-128"/>
                        </a:rPr>
                        <a:t>項目</a:t>
                      </a:r>
                      <a:endParaRPr lang="en-US" altLang="ja-JP" sz="1600" b="1" i="0" u="none" strike="noStrike" dirty="0">
                        <a:solidFill>
                          <a:schemeClr val="bg1"/>
                        </a:solidFill>
                        <a:effectLst/>
                        <a:latin typeface="メイリオ" panose="020B0604030504040204" pitchFamily="50" charset="-128"/>
                        <a:ea typeface="メイリオ" panose="020B0604030504040204" pitchFamily="50" charset="-128"/>
                      </a:endParaRPr>
                    </a:p>
                  </a:txBody>
                  <a:tcPr marL="2222" marR="2222" marT="222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t"/>
                      <a:r>
                        <a:rPr lang="en-US" altLang="ja-JP" sz="1600" b="0" i="0" u="none" strike="noStrike" dirty="0">
                          <a:solidFill>
                            <a:schemeClr val="bg1"/>
                          </a:solidFill>
                          <a:effectLst/>
                          <a:latin typeface="メイリオ" panose="020B0604030504040204" pitchFamily="50" charset="-128"/>
                          <a:ea typeface="メイリオ" panose="020B0604030504040204" pitchFamily="50" charset="-128"/>
                        </a:rPr>
                        <a:t>R6-8</a:t>
                      </a:r>
                      <a:r>
                        <a:rPr lang="ja-JP" altLang="en-US" sz="1600" b="0" i="0" u="none" strike="noStrike" dirty="0">
                          <a:solidFill>
                            <a:schemeClr val="bg1"/>
                          </a:solidFill>
                          <a:effectLst/>
                          <a:latin typeface="メイリオ" panose="020B0604030504040204" pitchFamily="50" charset="-128"/>
                          <a:ea typeface="メイリオ" panose="020B0604030504040204" pitchFamily="50" charset="-128"/>
                        </a:rPr>
                        <a:t>取組内容</a:t>
                      </a:r>
                    </a:p>
                  </a:txBody>
                  <a:tcPr marL="2222" marR="2222" marT="222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t"/>
                      <a:r>
                        <a:rPr lang="ja-JP" altLang="en-US" sz="1600" b="0" i="0" u="none" strike="noStrike" dirty="0">
                          <a:solidFill>
                            <a:schemeClr val="bg1"/>
                          </a:solidFill>
                          <a:effectLst/>
                          <a:latin typeface="メイリオ" panose="020B0604030504040204" pitchFamily="50" charset="-128"/>
                          <a:ea typeface="メイリオ" panose="020B0604030504040204" pitchFamily="50" charset="-128"/>
                        </a:rPr>
                        <a:t>備考</a:t>
                      </a:r>
                    </a:p>
                  </a:txBody>
                  <a:tcPr marL="2222" marR="2222" marT="222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945912698"/>
                  </a:ext>
                </a:extLst>
              </a:tr>
              <a:tr h="1773946">
                <a:tc>
                  <a:txBody>
                    <a:bodyPr/>
                    <a:lstStyle/>
                    <a:p>
                      <a:pPr marL="180975" indent="-180975" algn="l" fontAlgn="t"/>
                      <a:r>
                        <a:rPr lang="ja-JP" altLang="en-US" sz="1600" u="none" strike="noStrike" dirty="0">
                          <a:effectLst/>
                          <a:latin typeface="メイリオ" panose="020B0604030504040204" pitchFamily="50" charset="-128"/>
                          <a:ea typeface="メイリオ" panose="020B0604030504040204" pitchFamily="50" charset="-128"/>
                        </a:rPr>
                        <a:t>１</a:t>
                      </a:r>
                      <a:r>
                        <a:rPr lang="ja-JP" altLang="en-US" sz="1600" u="none" strike="noStrike" dirty="0">
                          <a:solidFill>
                            <a:schemeClr val="bg1"/>
                          </a:solidFill>
                          <a:effectLst/>
                          <a:latin typeface="メイリオ" panose="020B0604030504040204" pitchFamily="50" charset="-128"/>
                          <a:ea typeface="メイリオ" panose="020B0604030504040204" pitchFamily="50" charset="-128"/>
                        </a:rPr>
                        <a:t>「工賃向上計画」策定・実行支援</a:t>
                      </a:r>
                      <a:endParaRPr lang="ja-JP" altLang="en-US" sz="1600" b="1" i="0" u="none" strike="noStrike" dirty="0">
                        <a:solidFill>
                          <a:schemeClr val="bg1"/>
                        </a:solidFill>
                        <a:effectLst/>
                        <a:latin typeface="メイリオ" panose="020B0604030504040204" pitchFamily="50" charset="-128"/>
                        <a:ea typeface="メイリオ" panose="020B0604030504040204" pitchFamily="50" charset="-128"/>
                      </a:endParaRP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t">
                        <a:lnSpc>
                          <a:spcPct val="100000"/>
                        </a:lnSpc>
                      </a:pP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a:t>
                      </a:r>
                      <a:r>
                        <a:rPr lang="en-US" altLang="ja-JP" sz="1400" u="none" strike="noStrike" dirty="0">
                          <a:solidFill>
                            <a:schemeClr val="tx1"/>
                          </a:solidFill>
                          <a:effectLst/>
                          <a:latin typeface="メイリオ" panose="020B0604030504040204" pitchFamily="50" charset="-128"/>
                          <a:ea typeface="メイリオ" panose="020B0604030504040204" pitchFamily="50" charset="-128"/>
                        </a:rPr>
                        <a:t>｢</a:t>
                      </a: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工賃向上計画</a:t>
                      </a:r>
                      <a:r>
                        <a:rPr lang="en-US" altLang="ja-JP" sz="1400" u="none" strike="noStrike" dirty="0">
                          <a:solidFill>
                            <a:schemeClr val="tx1"/>
                          </a:solidFill>
                          <a:effectLst/>
                          <a:latin typeface="メイリオ" panose="020B0604030504040204" pitchFamily="50" charset="-128"/>
                          <a:ea typeface="メイリオ" panose="020B0604030504040204" pitchFamily="50" charset="-128"/>
                        </a:rPr>
                        <a:t>｣</a:t>
                      </a: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の策定・実行支援</a:t>
                      </a:r>
                      <a:endParaRPr lang="en-US" altLang="ja-JP" sz="1400" u="none" strike="noStrike" dirty="0">
                        <a:solidFill>
                          <a:schemeClr val="tx1"/>
                        </a:solidFill>
                        <a:effectLst/>
                        <a:latin typeface="メイリオ" panose="020B0604030504040204" pitchFamily="50" charset="-128"/>
                        <a:ea typeface="メイリオ" panose="020B0604030504040204" pitchFamily="50" charset="-128"/>
                      </a:endParaRPr>
                    </a:p>
                    <a:p>
                      <a:pPr algn="l" fontAlgn="t">
                        <a:lnSpc>
                          <a:spcPct val="100000"/>
                        </a:lnSpc>
                      </a:pP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・常設相談窓口の運営</a:t>
                      </a:r>
                      <a:endParaRPr lang="en-US" altLang="ja-JP" sz="1400" u="none" strike="noStrike" dirty="0">
                        <a:solidFill>
                          <a:schemeClr val="tx1"/>
                        </a:solidFill>
                        <a:effectLst/>
                        <a:latin typeface="メイリオ" panose="020B0604030504040204" pitchFamily="50" charset="-128"/>
                        <a:ea typeface="メイリオ"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・コンサルタント派遣による訪問支援</a:t>
                      </a:r>
                      <a:endParaRPr lang="en-US" altLang="ja-JP" sz="1400" u="none" strike="noStrike" dirty="0">
                        <a:solidFill>
                          <a:schemeClr val="tx1"/>
                        </a:solidFill>
                        <a:effectLst/>
                        <a:latin typeface="メイリオ" panose="020B0604030504040204" pitchFamily="50" charset="-128"/>
                        <a:ea typeface="メイリオ" panose="020B0604030504040204" pitchFamily="50" charset="-128"/>
                      </a:endParaRPr>
                    </a:p>
                    <a:p>
                      <a:pPr algn="l" fontAlgn="t">
                        <a:lnSpc>
                          <a:spcPct val="100000"/>
                        </a:lnSpc>
                      </a:pP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・事業所ニーズに応じた研修の実施（目標：年</a:t>
                      </a:r>
                      <a:r>
                        <a:rPr lang="en-US" altLang="ja-JP" sz="1400" u="none" strike="noStrike" dirty="0">
                          <a:solidFill>
                            <a:schemeClr val="tx1"/>
                          </a:solidFill>
                          <a:effectLst/>
                          <a:latin typeface="メイリオ" panose="020B0604030504040204" pitchFamily="50" charset="-128"/>
                          <a:ea typeface="メイリオ" panose="020B0604030504040204" pitchFamily="50" charset="-128"/>
                        </a:rPr>
                        <a:t>4</a:t>
                      </a: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回）</a:t>
                      </a:r>
                      <a:endParaRPr lang="en-US" altLang="ja-JP" sz="1400" u="none" strike="noStrike" dirty="0">
                        <a:solidFill>
                          <a:schemeClr val="tx1"/>
                        </a:solidFill>
                        <a:effectLst/>
                        <a:latin typeface="メイリオ" panose="020B0604030504040204" pitchFamily="50" charset="-128"/>
                        <a:ea typeface="メイリオ" panose="020B0604030504040204" pitchFamily="50" charset="-128"/>
                      </a:endParaRPr>
                    </a:p>
                    <a:p>
                      <a:pPr algn="l" fontAlgn="t">
                        <a:lnSpc>
                          <a:spcPct val="100000"/>
                        </a:lnSpc>
                      </a:pP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・情報発信の充実（</a:t>
                      </a:r>
                      <a:r>
                        <a:rPr lang="en-US" altLang="ja-JP" sz="1400" u="none" strike="noStrike" dirty="0">
                          <a:solidFill>
                            <a:schemeClr val="tx1"/>
                          </a:solidFill>
                          <a:effectLst/>
                          <a:latin typeface="メイリオ" panose="020B0604030504040204" pitchFamily="50" charset="-128"/>
                          <a:ea typeface="メイリオ" panose="020B0604030504040204" pitchFamily="50" charset="-128"/>
                        </a:rPr>
                        <a:t>HP</a:t>
                      </a: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運営、メールマガジン）</a:t>
                      </a:r>
                    </a:p>
                    <a:p>
                      <a:pPr algn="l" fontAlgn="t">
                        <a:lnSpc>
                          <a:spcPct val="100000"/>
                        </a:lnSpc>
                      </a:pP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a:t>
                      </a:r>
                      <a:r>
                        <a:rPr lang="zh-TW" altLang="en-US" sz="1400" u="none" strike="noStrike" dirty="0">
                          <a:solidFill>
                            <a:schemeClr val="tx1"/>
                          </a:solidFill>
                          <a:effectLst/>
                          <a:latin typeface="メイリオ" panose="020B0604030504040204" pitchFamily="50" charset="-128"/>
                          <a:ea typeface="メイリオ" panose="020B0604030504040204" pitchFamily="50" charset="-128"/>
                        </a:rPr>
                        <a:t>就労継続支援優良取組表彰</a:t>
                      </a:r>
                      <a:endParaRPr lang="en-US" altLang="zh-TW" sz="1400" u="none" strike="noStrike" dirty="0">
                        <a:solidFill>
                          <a:schemeClr val="tx1"/>
                        </a:solidFill>
                        <a:effectLst/>
                        <a:latin typeface="メイリオ" panose="020B0604030504040204" pitchFamily="50" charset="-128"/>
                        <a:ea typeface="メイリオ"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400" dirty="0">
                          <a:latin typeface="メイリオ" panose="020B0604030504040204" pitchFamily="50" charset="-128"/>
                          <a:ea typeface="メイリオ" panose="020B0604030504040204" pitchFamily="50" charset="-128"/>
                        </a:rPr>
                        <a:t>・「おおさか障がい者就労施設ガイド」の</a:t>
                      </a:r>
                      <a:r>
                        <a:rPr lang="en-US" altLang="ja-JP" sz="1400" dirty="0">
                          <a:latin typeface="メイリオ" panose="020B0604030504040204" pitchFamily="50" charset="-128"/>
                          <a:ea typeface="メイリオ" panose="020B0604030504040204" pitchFamily="50" charset="-128"/>
                        </a:rPr>
                        <a:t>HP</a:t>
                      </a:r>
                      <a:r>
                        <a:rPr lang="ja-JP" altLang="en-US" sz="1400" dirty="0">
                          <a:latin typeface="メイリオ" panose="020B0604030504040204" pitchFamily="50" charset="-128"/>
                          <a:ea typeface="メイリオ" panose="020B0604030504040204" pitchFamily="50" charset="-128"/>
                        </a:rPr>
                        <a:t>の運営</a:t>
                      </a:r>
                      <a:endParaRPr lang="ja-JP" altLang="en-US" sz="1400" u="none" strike="noStrike" dirty="0">
                        <a:effectLst/>
                        <a:latin typeface="メイリオ" panose="020B0604030504040204" pitchFamily="50" charset="-128"/>
                        <a:ea typeface="メイリオ" panose="020B0604030504040204" pitchFamily="50" charset="-128"/>
                      </a:endParaRP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t">
                        <a:lnSpc>
                          <a:spcPct val="100000"/>
                        </a:lnSpc>
                      </a:pPr>
                      <a:r>
                        <a:rPr lang="ja-JP" altLang="en-US" sz="1200" b="0" i="0" u="none" strike="noStrike" dirty="0">
                          <a:effectLst/>
                          <a:latin typeface="メイリオ" panose="020B0604030504040204" pitchFamily="50" charset="-128"/>
                          <a:ea typeface="メイリオ" panose="020B0604030504040204" pitchFamily="50" charset="-128"/>
                        </a:rPr>
                        <a:t>・「工賃引き上げ計画シート」を厚生労働省指針</a:t>
                      </a:r>
                      <a:r>
                        <a:rPr lang="en-US" altLang="ja-JP" sz="1200" b="0" i="0" u="none" strike="noStrike" dirty="0">
                          <a:effectLst/>
                          <a:latin typeface="メイリオ" panose="020B0604030504040204" pitchFamily="50" charset="-128"/>
                          <a:ea typeface="メイリオ" panose="020B0604030504040204" pitchFamily="50" charset="-128"/>
                        </a:rPr>
                        <a:t>※</a:t>
                      </a:r>
                      <a:r>
                        <a:rPr lang="ja-JP" altLang="en-US" sz="1200" b="0" i="0" u="none" strike="noStrike" dirty="0">
                          <a:effectLst/>
                          <a:latin typeface="メイリオ" panose="020B0604030504040204" pitchFamily="50" charset="-128"/>
                          <a:ea typeface="メイリオ" panose="020B0604030504040204" pitchFamily="50" charset="-128"/>
                        </a:rPr>
                        <a:t>記載の名称に統一し、「工賃向上計画」とする</a:t>
                      </a:r>
                      <a:endParaRPr lang="en-US" altLang="ja-JP" sz="1200" b="0" i="0" u="none" strike="noStrike" dirty="0">
                        <a:effectLst/>
                        <a:latin typeface="メイリオ" panose="020B0604030504040204" pitchFamily="50" charset="-128"/>
                        <a:ea typeface="メイリオ" panose="020B0604030504040204" pitchFamily="50" charset="-128"/>
                      </a:endParaRPr>
                    </a:p>
                    <a:p>
                      <a:pPr algn="l" fontAlgn="t">
                        <a:lnSpc>
                          <a:spcPct val="100000"/>
                        </a:lnSpc>
                      </a:pPr>
                      <a:r>
                        <a:rPr lang="ja-JP" altLang="en-US" sz="1050" b="0" i="0" u="none" strike="noStrike" dirty="0">
                          <a:effectLst/>
                          <a:latin typeface="メイリオ" panose="020B0604030504040204" pitchFamily="50" charset="-128"/>
                          <a:ea typeface="メイリオ" panose="020B0604030504040204" pitchFamily="50" charset="-128"/>
                        </a:rPr>
                        <a:t>　</a:t>
                      </a:r>
                      <a:r>
                        <a:rPr lang="en-US" altLang="ja-JP" sz="1000" b="0" i="0" u="none" strike="noStrike" dirty="0">
                          <a:effectLst/>
                          <a:latin typeface="メイリオ" panose="020B0604030504040204" pitchFamily="50" charset="-128"/>
                          <a:ea typeface="メイリオ" panose="020B0604030504040204" pitchFamily="50" charset="-128"/>
                        </a:rPr>
                        <a:t>※</a:t>
                      </a:r>
                      <a:r>
                        <a:rPr lang="ja-JP" altLang="en-US" sz="1000" b="0" i="0" u="none" strike="noStrike" dirty="0">
                          <a:effectLst/>
                          <a:latin typeface="メイリオ" panose="020B0604030504040204" pitchFamily="50" charset="-128"/>
                          <a:ea typeface="メイリオ" panose="020B0604030504040204" pitchFamily="50" charset="-128"/>
                        </a:rPr>
                        <a:t>「「工賃向上計画」を推進するための基本的な指針」（</a:t>
                      </a:r>
                      <a:r>
                        <a:rPr lang="en-US" altLang="ja-JP" sz="1000" b="0" i="0" u="none" strike="noStrike" dirty="0">
                          <a:effectLst/>
                          <a:latin typeface="メイリオ" panose="020B0604030504040204" pitchFamily="50" charset="-128"/>
                          <a:ea typeface="メイリオ" panose="020B0604030504040204" pitchFamily="50" charset="-128"/>
                        </a:rPr>
                        <a:t>R3</a:t>
                      </a:r>
                      <a:r>
                        <a:rPr lang="ja-JP" altLang="en-US" sz="1000" b="0" i="0" u="none" strike="noStrike" dirty="0">
                          <a:effectLst/>
                          <a:latin typeface="メイリオ" panose="020B0604030504040204" pitchFamily="50" charset="-128"/>
                          <a:ea typeface="メイリオ" panose="020B0604030504040204" pitchFamily="50" charset="-128"/>
                        </a:rPr>
                        <a:t>～障害者総合支援法改正による報酬区分</a:t>
                      </a:r>
                      <a:r>
                        <a:rPr lang="en-US" altLang="ja-JP" sz="1000" b="0" i="0" u="none" strike="noStrike" dirty="0" err="1">
                          <a:effectLst/>
                          <a:latin typeface="メイリオ" panose="020B0604030504040204" pitchFamily="50" charset="-128"/>
                          <a:ea typeface="メイリオ" panose="020B0604030504040204" pitchFamily="50" charset="-128"/>
                        </a:rPr>
                        <a:t>ⅠⅡ</a:t>
                      </a:r>
                      <a:r>
                        <a:rPr lang="ja-JP" altLang="en-US" sz="1000" b="0" i="0" u="none" strike="noStrike" dirty="0">
                          <a:effectLst/>
                          <a:latin typeface="メイリオ" panose="020B0604030504040204" pitchFamily="50" charset="-128"/>
                          <a:ea typeface="メイリオ" panose="020B0604030504040204" pitchFamily="50" charset="-128"/>
                        </a:rPr>
                        <a:t>は工賃向上計画提出必須）</a:t>
                      </a:r>
                      <a:endParaRPr lang="en-US" altLang="ja-JP" sz="1000" b="0" i="0" u="none" strike="noStrike" dirty="0">
                        <a:effectLst/>
                        <a:latin typeface="メイリオ" panose="020B0604030504040204" pitchFamily="50" charset="-128"/>
                        <a:ea typeface="メイリオ" panose="020B0604030504040204" pitchFamily="50" charset="-128"/>
                      </a:endParaRPr>
                    </a:p>
                    <a:p>
                      <a:pPr algn="l" fontAlgn="t">
                        <a:lnSpc>
                          <a:spcPct val="100000"/>
                        </a:lnSpc>
                      </a:pPr>
                      <a:endParaRPr lang="ja-JP" altLang="en-US" sz="1050" b="0" i="0" u="none" strike="noStrike" dirty="0">
                        <a:effectLst/>
                        <a:latin typeface="メイリオ" panose="020B0604030504040204" pitchFamily="50" charset="-128"/>
                        <a:ea typeface="メイリオ" panose="020B0604030504040204" pitchFamily="50" charset="-128"/>
                      </a:endParaRPr>
                    </a:p>
                    <a:p>
                      <a:pPr algn="l" fontAlgn="t">
                        <a:lnSpc>
                          <a:spcPct val="100000"/>
                        </a:lnSpc>
                      </a:pPr>
                      <a:r>
                        <a:rPr lang="ja-JP" altLang="en-US" sz="1200" b="0" i="0" u="none" strike="noStrike" dirty="0">
                          <a:effectLst/>
                          <a:latin typeface="メイリオ" panose="020B0604030504040204" pitchFamily="50" charset="-128"/>
                          <a:ea typeface="メイリオ" panose="020B0604030504040204" pitchFamily="50" charset="-128"/>
                        </a:rPr>
                        <a:t>・事業所数増に対応し、事業所ニーズに応じた研修、情報発信の充実（経営力、技術力、法令対応、支援スキル等）</a:t>
                      </a:r>
                      <a:endParaRPr lang="en-US" altLang="ja-JP" sz="1200" b="0" i="0" u="none" strike="noStrike" dirty="0">
                        <a:effectLst/>
                        <a:latin typeface="メイリオ" panose="020B0604030504040204" pitchFamily="50" charset="-128"/>
                        <a:ea typeface="メイリオ" panose="020B0604030504040204" pitchFamily="50" charset="-128"/>
                      </a:endParaRP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544362886"/>
                  </a:ext>
                </a:extLst>
              </a:tr>
              <a:tr h="1721330">
                <a:tc>
                  <a:txBody>
                    <a:bodyPr/>
                    <a:lstStyle/>
                    <a:p>
                      <a:pPr marL="180975" indent="-180975" algn="l" fontAlgn="t"/>
                      <a:r>
                        <a:rPr lang="ja-JP" altLang="en-US" sz="1600" u="none" strike="noStrike" dirty="0">
                          <a:effectLst/>
                          <a:latin typeface="メイリオ" panose="020B0604030504040204" pitchFamily="50" charset="-128"/>
                          <a:ea typeface="メイリオ" panose="020B0604030504040204" pitchFamily="50" charset="-128"/>
                        </a:rPr>
                        <a:t>２共同受注窓口の運営、</a:t>
                      </a:r>
                      <a:endParaRPr lang="en-US" altLang="ja-JP" sz="1600" u="none" strike="noStrike" dirty="0">
                        <a:effectLst/>
                        <a:latin typeface="メイリオ" panose="020B0604030504040204" pitchFamily="50" charset="-128"/>
                        <a:ea typeface="メイリオ" panose="020B0604030504040204" pitchFamily="50" charset="-128"/>
                      </a:endParaRPr>
                    </a:p>
                    <a:p>
                      <a:pPr marL="180975" indent="-180975" algn="l" fontAlgn="t"/>
                      <a:r>
                        <a:rPr lang="ja-JP" altLang="en-US" sz="1600" u="none" strike="noStrike" dirty="0">
                          <a:effectLst/>
                          <a:latin typeface="メイリオ" panose="020B0604030504040204" pitchFamily="50" charset="-128"/>
                          <a:ea typeface="メイリオ" panose="020B0604030504040204" pitchFamily="50" charset="-128"/>
                        </a:rPr>
                        <a:t>　優先調達の促進</a:t>
                      </a:r>
                      <a:endParaRPr lang="ja-JP" altLang="en-US" sz="1600" b="1" i="0" u="none" strike="noStrike" dirty="0">
                        <a:effectLst/>
                        <a:latin typeface="メイリオ" panose="020B0604030504040204" pitchFamily="50" charset="-128"/>
                        <a:ea typeface="メイリオ" panose="020B0604030504040204" pitchFamily="50" charset="-128"/>
                      </a:endParaRP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400" u="none" strike="noStrike" dirty="0">
                          <a:effectLst/>
                          <a:latin typeface="メイリオ" panose="020B0604030504040204" pitchFamily="50" charset="-128"/>
                          <a:ea typeface="メイリオ" panose="020B0604030504040204" pitchFamily="50" charset="-128"/>
                        </a:rPr>
                        <a:t>・共同受注窓口の安定的運営（</a:t>
                      </a:r>
                      <a:r>
                        <a:rPr lang="ja-JP" altLang="en-US" sz="1400" b="0" i="0" u="none" strike="noStrike" dirty="0">
                          <a:effectLst/>
                          <a:latin typeface="メイリオ" panose="020B0604030504040204" pitchFamily="50" charset="-128"/>
                          <a:ea typeface="メイリオ" panose="020B0604030504040204" pitchFamily="50" charset="-128"/>
                        </a:rPr>
                        <a:t>目標：</a:t>
                      </a:r>
                      <a:r>
                        <a:rPr lang="en-US" altLang="ja-JP" sz="1400" b="0" i="0" u="none" strike="noStrike" dirty="0">
                          <a:effectLst/>
                          <a:latin typeface="メイリオ" panose="020B0604030504040204" pitchFamily="50" charset="-128"/>
                          <a:ea typeface="メイリオ" panose="020B0604030504040204" pitchFamily="50" charset="-128"/>
                        </a:rPr>
                        <a:t>60,000</a:t>
                      </a:r>
                      <a:r>
                        <a:rPr lang="ja-JP" altLang="en-US" sz="1400" b="0" i="0" u="none" strike="noStrike" dirty="0">
                          <a:effectLst/>
                          <a:latin typeface="メイリオ" panose="020B0604030504040204" pitchFamily="50" charset="-128"/>
                          <a:ea typeface="メイリオ" panose="020B0604030504040204" pitchFamily="50" charset="-128"/>
                        </a:rPr>
                        <a:t>千円</a:t>
                      </a:r>
                      <a:r>
                        <a:rPr lang="en-US" altLang="ja-JP" sz="1400" b="0" i="0" u="none" strike="noStrike" dirty="0">
                          <a:effectLst/>
                          <a:latin typeface="メイリオ" panose="020B0604030504040204" pitchFamily="50" charset="-128"/>
                          <a:ea typeface="メイリオ" panose="020B0604030504040204" pitchFamily="50" charset="-128"/>
                        </a:rPr>
                        <a:t>,900</a:t>
                      </a:r>
                      <a:r>
                        <a:rPr lang="ja-JP" altLang="en-US" sz="1400" b="0" i="0" u="none" strike="noStrike" dirty="0">
                          <a:effectLst/>
                          <a:latin typeface="メイリオ" panose="020B0604030504040204" pitchFamily="50" charset="-128"/>
                          <a:ea typeface="メイリオ" panose="020B0604030504040204" pitchFamily="50" charset="-128"/>
                        </a:rPr>
                        <a:t>件）</a:t>
                      </a:r>
                    </a:p>
                    <a:p>
                      <a:pPr algn="l" fontAlgn="t">
                        <a:lnSpc>
                          <a:spcPct val="100000"/>
                        </a:lnSpc>
                      </a:pPr>
                      <a:r>
                        <a:rPr lang="ja-JP" altLang="en-US" sz="1400" u="none" strike="noStrike" dirty="0">
                          <a:effectLst/>
                          <a:latin typeface="メイリオ" panose="020B0604030504040204" pitchFamily="50" charset="-128"/>
                          <a:ea typeface="メイリオ" panose="020B0604030504040204" pitchFamily="50" charset="-128"/>
                        </a:rPr>
                        <a:t>・市町村共同受注窓口との連携（連絡会議）</a:t>
                      </a:r>
                      <a:endParaRPr lang="en-US" altLang="ja-JP" sz="1400" u="none" strike="noStrike" dirty="0">
                        <a:effectLst/>
                        <a:latin typeface="メイリオ" panose="020B0604030504040204" pitchFamily="50" charset="-128"/>
                        <a:ea typeface="メイリオ"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400" u="none" strike="noStrike" dirty="0">
                          <a:effectLst/>
                          <a:latin typeface="メイリオ" panose="020B0604030504040204" pitchFamily="50" charset="-128"/>
                          <a:ea typeface="メイリオ" panose="020B0604030504040204" pitchFamily="50" charset="-128"/>
                        </a:rPr>
                        <a:t>・企業に対する共同受注窓口への周知・発注促進</a:t>
                      </a:r>
                      <a:endParaRPr lang="en-US" altLang="ja-JP" sz="1400" u="none" strike="noStrike" dirty="0">
                        <a:effectLst/>
                        <a:latin typeface="メイリオ" panose="020B0604030504040204" pitchFamily="50" charset="-128"/>
                        <a:ea typeface="メイリオ" panose="020B0604030504040204" pitchFamily="50" charset="-128"/>
                      </a:endParaRPr>
                    </a:p>
                    <a:p>
                      <a:pPr algn="l" fontAlgn="t">
                        <a:lnSpc>
                          <a:spcPct val="100000"/>
                        </a:lnSpc>
                      </a:pPr>
                      <a:r>
                        <a:rPr lang="ja-JP" altLang="en-US" sz="1400" u="none" strike="noStrike" dirty="0">
                          <a:effectLst/>
                          <a:latin typeface="メイリオ" panose="020B0604030504040204" pitchFamily="50" charset="-128"/>
                          <a:ea typeface="メイリオ" panose="020B0604030504040204" pitchFamily="50" charset="-128"/>
                        </a:rPr>
                        <a:t>・府内官公庁の優先調達方針の策定促進・利用促進</a:t>
                      </a:r>
                      <a:endParaRPr lang="en-US" altLang="ja-JP" sz="1400" u="none" strike="noStrike" dirty="0">
                        <a:effectLst/>
                        <a:latin typeface="メイリオ" panose="020B0604030504040204" pitchFamily="50" charset="-128"/>
                        <a:ea typeface="メイリオ" panose="020B0604030504040204" pitchFamily="50" charset="-128"/>
                      </a:endParaRPr>
                    </a:p>
                    <a:p>
                      <a:pPr algn="l" fontAlgn="t">
                        <a:lnSpc>
                          <a:spcPct val="100000"/>
                        </a:lnSpc>
                      </a:pPr>
                      <a:r>
                        <a:rPr lang="ja-JP" altLang="en-US" sz="1400" u="none" strike="noStrike" dirty="0">
                          <a:effectLst/>
                          <a:latin typeface="メイリオ" panose="020B0604030504040204" pitchFamily="50" charset="-128"/>
                          <a:ea typeface="メイリオ" panose="020B0604030504040204" pitchFamily="50" charset="-128"/>
                        </a:rPr>
                        <a:t>・庁内優先調達の促進</a:t>
                      </a:r>
                      <a:endParaRPr lang="en-US" altLang="ja-JP" sz="1400" u="none" strike="noStrike" dirty="0">
                        <a:effectLst/>
                        <a:latin typeface="メイリオ" panose="020B0604030504040204" pitchFamily="50" charset="-128"/>
                        <a:ea typeface="メイリオ" panose="020B0604030504040204" pitchFamily="50" charset="-128"/>
                      </a:endParaRPr>
                    </a:p>
                    <a:p>
                      <a:pPr algn="l" fontAlgn="t">
                        <a:lnSpc>
                          <a:spcPct val="100000"/>
                        </a:lnSpc>
                      </a:pPr>
                      <a:r>
                        <a:rPr lang="ja-JP" altLang="en-US" sz="1400" u="none" strike="noStrike" dirty="0">
                          <a:effectLst/>
                          <a:latin typeface="メイリオ" panose="020B0604030504040204" pitchFamily="50" charset="-128"/>
                          <a:ea typeface="メイリオ" panose="020B0604030504040204" pitchFamily="50" charset="-128"/>
                        </a:rPr>
                        <a:t>・在宅就業マッチング支援事業の促進</a:t>
                      </a: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a:effectLst/>
                          <a:latin typeface="メイリオ" panose="020B0604030504040204" pitchFamily="50" charset="-128"/>
                          <a:ea typeface="メイリオ" panose="020B0604030504040204" pitchFamily="50" charset="-128"/>
                        </a:rPr>
                        <a:t>・公民連携企業、サポートカンパニー等への周知</a:t>
                      </a:r>
                      <a:endParaRPr lang="en-US" altLang="ja-JP" sz="1200" b="0" i="0" u="none" strike="noStrike" dirty="0">
                        <a:effectLst/>
                        <a:latin typeface="メイリオ" panose="020B0604030504040204" pitchFamily="50" charset="-128"/>
                        <a:ea typeface="メイリオ"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a:effectLst/>
                          <a:latin typeface="メイリオ" panose="020B0604030504040204" pitchFamily="50" charset="-128"/>
                          <a:ea typeface="メイリオ" panose="020B0604030504040204" pitchFamily="50" charset="-128"/>
                        </a:rPr>
                        <a:t>・在宅就業マッチング支援事業の新規業務開拓</a:t>
                      </a: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23433818"/>
                  </a:ext>
                </a:extLst>
              </a:tr>
              <a:tr h="1475791">
                <a:tc>
                  <a:txBody>
                    <a:bodyPr/>
                    <a:lstStyle/>
                    <a:p>
                      <a:pPr marL="180975" indent="-180975" algn="l" fontAlgn="t"/>
                      <a:r>
                        <a:rPr lang="ja-JP" altLang="en-US" sz="1600" u="none" strike="noStrike" dirty="0">
                          <a:effectLst/>
                          <a:latin typeface="メイリオ" panose="020B0604030504040204" pitchFamily="50" charset="-128"/>
                          <a:ea typeface="メイリオ" panose="020B0604030504040204" pitchFamily="50" charset="-128"/>
                        </a:rPr>
                        <a:t>３製品（こさえたん）認知度向上に向けた情報発信</a:t>
                      </a:r>
                      <a:endParaRPr lang="ja-JP" altLang="en-US" sz="1600" b="1" i="0" u="none" strike="noStrike" dirty="0">
                        <a:effectLst/>
                        <a:latin typeface="メイリオ" panose="020B0604030504040204" pitchFamily="50" charset="-128"/>
                        <a:ea typeface="メイリオ" panose="020B0604030504040204" pitchFamily="50" charset="-128"/>
                      </a:endParaRP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400" dirty="0">
                          <a:latin typeface="メイリオ" panose="020B0604030504040204" pitchFamily="50" charset="-128"/>
                          <a:ea typeface="メイリオ" panose="020B0604030504040204" pitchFamily="50" charset="-128"/>
                        </a:rPr>
                        <a:t>・「こさえたんロゴマーク」の認知度向上</a:t>
                      </a:r>
                      <a:endParaRPr lang="en-US" altLang="ja-JP" sz="1400" dirty="0">
                        <a:latin typeface="メイリオ" panose="020B0604030504040204" pitchFamily="50" charset="-128"/>
                        <a:ea typeface="メイリオ"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400" dirty="0">
                          <a:latin typeface="メイリオ" panose="020B0604030504040204" pitchFamily="50" charset="-128"/>
                          <a:ea typeface="メイリオ" panose="020B0604030504040204" pitchFamily="50" charset="-128"/>
                        </a:rPr>
                        <a:t>・こさえたんサポーター、</a:t>
                      </a:r>
                      <a:r>
                        <a:rPr lang="en-US" altLang="ja-JP" sz="1400" dirty="0">
                          <a:latin typeface="メイリオ" panose="020B0604030504040204" pitchFamily="50" charset="-128"/>
                          <a:ea typeface="メイリオ" panose="020B0604030504040204" pitchFamily="50" charset="-128"/>
                        </a:rPr>
                        <a:t>SNS</a:t>
                      </a:r>
                      <a:r>
                        <a:rPr lang="ja-JP" altLang="en-US" sz="1400" dirty="0">
                          <a:latin typeface="メイリオ" panose="020B0604030504040204" pitchFamily="50" charset="-128"/>
                          <a:ea typeface="メイリオ" panose="020B0604030504040204" pitchFamily="50" charset="-128"/>
                        </a:rPr>
                        <a:t>フォロワーの獲得</a:t>
                      </a:r>
                    </a:p>
                    <a:p>
                      <a:pPr algn="l" fontAlgn="t">
                        <a:lnSpc>
                          <a:spcPct val="100000"/>
                        </a:lnSpc>
                      </a:pPr>
                      <a:r>
                        <a:rPr lang="ja-JP" altLang="en-US" sz="1400" dirty="0">
                          <a:latin typeface="メイリオ" panose="020B0604030504040204" pitchFamily="50" charset="-128"/>
                          <a:ea typeface="メイリオ" panose="020B0604030504040204" pitchFamily="50" charset="-128"/>
                        </a:rPr>
                        <a:t>・大阪府庁舎内アンテナショップの運営</a:t>
                      </a:r>
                    </a:p>
                    <a:p>
                      <a:pPr algn="l" fontAlgn="t">
                        <a:lnSpc>
                          <a:spcPct val="100000"/>
                        </a:lnSpc>
                      </a:pPr>
                      <a:r>
                        <a:rPr lang="ja-JP" altLang="en-US" sz="1400" dirty="0">
                          <a:latin typeface="メイリオ" panose="020B0604030504040204" pitchFamily="50" charset="-128"/>
                          <a:ea typeface="メイリオ" panose="020B0604030504040204" pitchFamily="50" charset="-128"/>
                        </a:rPr>
                        <a:t>・府内福祉製品販売店との連携</a:t>
                      </a:r>
                    </a:p>
                    <a:p>
                      <a:pPr algn="l" fontAlgn="t">
                        <a:lnSpc>
                          <a:spcPct val="100000"/>
                        </a:lnSpc>
                      </a:pPr>
                      <a:r>
                        <a:rPr lang="ja-JP" altLang="en-US" sz="1400" dirty="0">
                          <a:latin typeface="メイリオ" panose="020B0604030504040204" pitchFamily="50" charset="-128"/>
                          <a:ea typeface="メイリオ" panose="020B0604030504040204" pitchFamily="50" charset="-128"/>
                        </a:rPr>
                        <a:t>・製品販路拡大・認知度向上に向けた外部販売機会の確保</a:t>
                      </a:r>
                      <a:endParaRPr lang="en-US" altLang="ja-JP" sz="1400" dirty="0">
                        <a:latin typeface="メイリオ" panose="020B0604030504040204" pitchFamily="50" charset="-128"/>
                        <a:ea typeface="メイリオ" panose="020B0604030504040204" pitchFamily="50" charset="-128"/>
                      </a:endParaRPr>
                    </a:p>
                    <a:p>
                      <a:pPr algn="l" fontAlgn="t">
                        <a:lnSpc>
                          <a:spcPct val="100000"/>
                        </a:lnSpc>
                      </a:pPr>
                      <a:r>
                        <a:rPr lang="ja-JP" altLang="en-US" sz="1400" dirty="0">
                          <a:latin typeface="メイリオ" panose="020B0604030504040204" pitchFamily="50" charset="-128"/>
                          <a:ea typeface="メイリオ" panose="020B0604030504040204" pitchFamily="50" charset="-128"/>
                        </a:rPr>
                        <a:t>・製品の付加価値向上、魅力向上のための支援</a:t>
                      </a:r>
                    </a:p>
                    <a:p>
                      <a:pPr algn="l" fontAlgn="t">
                        <a:lnSpc>
                          <a:spcPct val="100000"/>
                        </a:lnSpc>
                      </a:pPr>
                      <a:r>
                        <a:rPr lang="ja-JP" altLang="en-US" sz="1400" dirty="0">
                          <a:latin typeface="メイリオ" panose="020B0604030504040204" pitchFamily="50" charset="-128"/>
                          <a:ea typeface="メイリオ" panose="020B0604030504040204" pitchFamily="50" charset="-128"/>
                        </a:rPr>
                        <a:t>・アンテナショップを活用した施設外就労の場の提供</a:t>
                      </a: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t">
                        <a:lnSpc>
                          <a:spcPct val="100000"/>
                        </a:lnSpc>
                      </a:pPr>
                      <a:r>
                        <a:rPr lang="ja-JP" altLang="en-US" sz="1200" b="0" i="0" u="none" strike="noStrike" dirty="0">
                          <a:effectLst/>
                          <a:latin typeface="メイリオ" panose="020B0604030504040204" pitchFamily="50" charset="-128"/>
                          <a:ea typeface="メイリオ" panose="020B0604030504040204" pitchFamily="50" charset="-128"/>
                        </a:rPr>
                        <a:t>・府内イベントにおける外販、オンラインショップによる販売等による販売機会の確保</a:t>
                      </a:r>
                      <a:endParaRPr lang="en-US" altLang="ja-JP" sz="1200" b="0" i="0" u="none" strike="noStrike" dirty="0">
                        <a:effectLst/>
                        <a:latin typeface="メイリオ" panose="020B0604030504040204" pitchFamily="50" charset="-128"/>
                        <a:ea typeface="メイリオ" panose="020B0604030504040204" pitchFamily="50" charset="-128"/>
                      </a:endParaRPr>
                    </a:p>
                    <a:p>
                      <a:pPr algn="l" fontAlgn="t">
                        <a:lnSpc>
                          <a:spcPct val="100000"/>
                        </a:lnSpc>
                      </a:pPr>
                      <a:r>
                        <a:rPr lang="ja-JP" altLang="en-US" sz="1200" b="0" i="0" u="none" strike="noStrike" dirty="0">
                          <a:effectLst/>
                          <a:latin typeface="メイリオ" panose="020B0604030504040204" pitchFamily="50" charset="-128"/>
                          <a:ea typeface="メイリオ" panose="020B0604030504040204" pitchFamily="50" charset="-128"/>
                        </a:rPr>
                        <a:t>・</a:t>
                      </a:r>
                      <a:r>
                        <a:rPr lang="en-US" altLang="ja-JP" sz="1200" b="0" i="0" u="none" strike="noStrike" dirty="0">
                          <a:effectLst/>
                          <a:latin typeface="メイリオ" panose="020B0604030504040204" pitchFamily="50" charset="-128"/>
                          <a:ea typeface="メイリオ" panose="020B0604030504040204" pitchFamily="50" charset="-128"/>
                        </a:rPr>
                        <a:t>SNS</a:t>
                      </a:r>
                      <a:r>
                        <a:rPr lang="ja-JP" altLang="en-US" sz="1200" b="0" i="0" u="none" strike="noStrike" dirty="0">
                          <a:effectLst/>
                          <a:latin typeface="メイリオ" panose="020B0604030504040204" pitchFamily="50" charset="-128"/>
                          <a:ea typeface="メイリオ" panose="020B0604030504040204" pitchFamily="50" charset="-128"/>
                        </a:rPr>
                        <a:t>情報発信等の充実</a:t>
                      </a:r>
                      <a:endParaRPr lang="en-US" altLang="ja-JP" sz="1200" b="0" i="0" u="none" strike="noStrike" dirty="0">
                        <a:effectLst/>
                        <a:latin typeface="メイリオ" panose="020B0604030504040204" pitchFamily="50" charset="-128"/>
                        <a:ea typeface="メイリオ" panose="020B0604030504040204" pitchFamily="50" charset="-128"/>
                      </a:endParaRP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536505175"/>
                  </a:ext>
                </a:extLst>
              </a:tr>
              <a:tr h="493635">
                <a:tc>
                  <a:txBody>
                    <a:bodyPr/>
                    <a:lstStyle/>
                    <a:p>
                      <a:pPr algn="l" fontAlgn="t"/>
                      <a:r>
                        <a:rPr lang="ja-JP" altLang="en-US" sz="1600" u="none" strike="noStrike" dirty="0">
                          <a:effectLst/>
                          <a:latin typeface="メイリオ" panose="020B0604030504040204" pitchFamily="50" charset="-128"/>
                          <a:ea typeface="メイリオ" panose="020B0604030504040204" pitchFamily="50" charset="-128"/>
                        </a:rPr>
                        <a:t>４農と福祉の連携の促進</a:t>
                      </a:r>
                      <a:endParaRPr lang="ja-JP" altLang="en-US" sz="1600" b="1" i="0" u="none" strike="noStrike" dirty="0">
                        <a:effectLst/>
                        <a:latin typeface="メイリオ" panose="020B0604030504040204" pitchFamily="50" charset="-128"/>
                        <a:ea typeface="メイリオ" panose="020B0604030504040204" pitchFamily="50" charset="-128"/>
                      </a:endParaRP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t"/>
                      <a:r>
                        <a:rPr lang="ja-JP" altLang="en-US" sz="1400" u="none" strike="noStrike" dirty="0">
                          <a:effectLst/>
                          <a:latin typeface="メイリオ" panose="020B0604030504040204" pitchFamily="50" charset="-128"/>
                          <a:ea typeface="メイリオ" panose="020B0604030504040204" pitchFamily="50" charset="-128"/>
                        </a:rPr>
                        <a:t>・ワンストップ窓口の運営</a:t>
                      </a:r>
                    </a:p>
                    <a:p>
                      <a:pPr algn="l" fontAlgn="t"/>
                      <a:r>
                        <a:rPr lang="ja-JP" altLang="en-US" sz="1400" u="none" strike="noStrike" dirty="0">
                          <a:effectLst/>
                          <a:latin typeface="メイリオ" panose="020B0604030504040204" pitchFamily="50" charset="-128"/>
                          <a:ea typeface="メイリオ" panose="020B0604030504040204" pitchFamily="50" charset="-128"/>
                        </a:rPr>
                        <a:t>・農家と福祉施設による農作業請負の契約締結支援</a:t>
                      </a:r>
                      <a:endParaRPr lang="ja-JP" altLang="en-US" sz="1400" b="0" i="0" u="none" strike="noStrike" dirty="0">
                        <a:effectLst/>
                        <a:latin typeface="メイリオ" panose="020B0604030504040204" pitchFamily="50" charset="-128"/>
                        <a:ea typeface="メイリオ" panose="020B0604030504040204" pitchFamily="50" charset="-128"/>
                      </a:endParaRP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t"/>
                      <a:r>
                        <a:rPr lang="ja-JP" altLang="en-US" sz="1200" b="0" i="0" u="none" strike="noStrike" dirty="0">
                          <a:effectLst/>
                          <a:latin typeface="メイリオ" panose="020B0604030504040204" pitchFamily="50" charset="-128"/>
                          <a:ea typeface="メイリオ" panose="020B0604030504040204" pitchFamily="50" charset="-128"/>
                        </a:rPr>
                        <a:t>・大阪農業つなぐセンターでの相談対応は継続</a:t>
                      </a:r>
                    </a:p>
                    <a:p>
                      <a:pPr algn="l" fontAlgn="t"/>
                      <a:r>
                        <a:rPr lang="ja-JP" altLang="en-US" sz="1200" b="0" i="0" u="none" strike="noStrike" dirty="0">
                          <a:effectLst/>
                          <a:latin typeface="メイリオ" panose="020B0604030504040204" pitchFamily="50" charset="-128"/>
                          <a:ea typeface="メイリオ" panose="020B0604030504040204" pitchFamily="50" charset="-128"/>
                        </a:rPr>
                        <a:t>・農家と福祉施設による農作業請負契約の締結支援については、制度の見直しが必要。</a:t>
                      </a:r>
                    </a:p>
                    <a:p>
                      <a:pPr algn="l" fontAlgn="t"/>
                      <a:r>
                        <a:rPr lang="ja-JP" altLang="en-US" sz="1200" b="0" i="0" u="none" strike="noStrike" dirty="0">
                          <a:effectLst/>
                          <a:latin typeface="メイリオ" panose="020B0604030504040204" pitchFamily="50" charset="-128"/>
                          <a:ea typeface="メイリオ" panose="020B0604030504040204" pitchFamily="50" charset="-128"/>
                        </a:rPr>
                        <a:t>・農福連携の専門人材育成を検討中。</a:t>
                      </a: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289996070"/>
                  </a:ext>
                </a:extLst>
              </a:tr>
            </a:tbl>
          </a:graphicData>
        </a:graphic>
      </p:graphicFrame>
      <p:sp>
        <p:nvSpPr>
          <p:cNvPr id="4" name="スライド番号プレースホルダー 3"/>
          <p:cNvSpPr>
            <a:spLocks noGrp="1"/>
          </p:cNvSpPr>
          <p:nvPr>
            <p:ph type="sldNum" sz="quarter" idx="12"/>
          </p:nvPr>
        </p:nvSpPr>
        <p:spPr/>
        <p:txBody>
          <a:bodyPr/>
          <a:lstStyle/>
          <a:p>
            <a:fld id="{EE2C198F-981A-4DF1-8565-87A4DA80C639}" type="slidenum">
              <a:rPr kumimoji="1" lang="ja-JP" altLang="en-US" smtClean="0"/>
              <a:t>4</a:t>
            </a:fld>
            <a:endParaRPr kumimoji="1" lang="ja-JP" altLang="en-US"/>
          </a:p>
        </p:txBody>
      </p:sp>
    </p:spTree>
    <p:extLst>
      <p:ext uri="{BB962C8B-B14F-4D97-AF65-F5344CB8AC3E}">
        <p14:creationId xmlns:p14="http://schemas.microsoft.com/office/powerpoint/2010/main" val="16766190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1059</Words>
  <Application>Microsoft Office PowerPoint</Application>
  <PresentationFormat>ワイド画面</PresentationFormat>
  <Paragraphs>91</Paragraphs>
  <Slides>4</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BIZ UDPゴシック</vt:lpstr>
      <vt:lpstr>Meiryo UI</vt:lpstr>
      <vt:lpstr>メイリオ</vt:lpstr>
      <vt:lpstr>游ゴシック</vt:lpstr>
      <vt:lpstr>游ゴシック Light</vt:lpstr>
      <vt:lpstr>游明朝</vt:lpstr>
      <vt:lpstr>Arial</vt:lpstr>
      <vt:lpstr>Office テーマ</vt:lpstr>
      <vt:lpstr>PowerPoint プレゼンテーション</vt:lpstr>
      <vt:lpstr>■令和6～8年度目標工賃の考え方</vt:lpstr>
      <vt:lpstr>■月額工賃平均額の実績と推計</vt:lpstr>
      <vt:lpstr>■大阪府工賃向上計画（令和６～８年度）概要　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2023-09-12T02:18:37Z</dcterms:created>
  <dcterms:modified xsi:type="dcterms:W3CDTF">2024-03-15T00:40:16Z</dcterms:modified>
</cp:coreProperties>
</file>