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14760575" cy="1008062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75" autoAdjust="0"/>
    <p:restoredTop sz="94660"/>
  </p:normalViewPr>
  <p:slideViewPr>
    <p:cSldViewPr snapToGrid="0">
      <p:cViewPr varScale="1">
        <p:scale>
          <a:sx n="66" d="100"/>
          <a:sy n="66" d="100"/>
        </p:scale>
        <p:origin x="70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07043" y="1649770"/>
            <a:ext cx="12546489" cy="3509551"/>
          </a:xfrm>
        </p:spPr>
        <p:txBody>
          <a:bodyPr anchor="b"/>
          <a:lstStyle>
            <a:lvl1pPr algn="ctr">
              <a:defRPr sz="8819"/>
            </a:lvl1pPr>
          </a:lstStyle>
          <a:p>
            <a:r>
              <a:rPr lang="ja-JP" altLang="en-US"/>
              <a:t>マスター タイトルの書式設定</a:t>
            </a:r>
            <a:endParaRPr lang="en-US" dirty="0"/>
          </a:p>
        </p:txBody>
      </p:sp>
      <p:sp>
        <p:nvSpPr>
          <p:cNvPr id="3" name="Subtitle 2"/>
          <p:cNvSpPr>
            <a:spLocks noGrp="1"/>
          </p:cNvSpPr>
          <p:nvPr>
            <p:ph type="subTitle" idx="1"/>
          </p:nvPr>
        </p:nvSpPr>
        <p:spPr>
          <a:xfrm>
            <a:off x="1845072" y="5294662"/>
            <a:ext cx="11070431" cy="2433817"/>
          </a:xfrm>
        </p:spPr>
        <p:txBody>
          <a:bodyPr/>
          <a:lstStyle>
            <a:lvl1pPr marL="0" indent="0" algn="ctr">
              <a:buNone/>
              <a:defRPr sz="3528"/>
            </a:lvl1pPr>
            <a:lvl2pPr marL="672038" indent="0" algn="ctr">
              <a:buNone/>
              <a:defRPr sz="2940"/>
            </a:lvl2pPr>
            <a:lvl3pPr marL="1344077" indent="0" algn="ctr">
              <a:buNone/>
              <a:defRPr sz="2646"/>
            </a:lvl3pPr>
            <a:lvl4pPr marL="2016115" indent="0" algn="ctr">
              <a:buNone/>
              <a:defRPr sz="2352"/>
            </a:lvl4pPr>
            <a:lvl5pPr marL="2688153" indent="0" algn="ctr">
              <a:buNone/>
              <a:defRPr sz="2352"/>
            </a:lvl5pPr>
            <a:lvl6pPr marL="3360191" indent="0" algn="ctr">
              <a:buNone/>
              <a:defRPr sz="2352"/>
            </a:lvl6pPr>
            <a:lvl7pPr marL="4032230" indent="0" algn="ctr">
              <a:buNone/>
              <a:defRPr sz="2352"/>
            </a:lvl7pPr>
            <a:lvl8pPr marL="4704268" indent="0" algn="ctr">
              <a:buNone/>
              <a:defRPr sz="2352"/>
            </a:lvl8pPr>
            <a:lvl9pPr marL="5376306" indent="0" algn="ctr">
              <a:buNone/>
              <a:defRPr sz="235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2025/4/4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1037572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2025/4/4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507829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563037" y="536700"/>
            <a:ext cx="3182749" cy="85428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14790" y="536700"/>
            <a:ext cx="9363740" cy="85428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2025/4/4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068171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2025/4/4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376719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07103" y="2513159"/>
            <a:ext cx="12730996" cy="4193259"/>
          </a:xfrm>
        </p:spPr>
        <p:txBody>
          <a:bodyPr anchor="b"/>
          <a:lstStyle>
            <a:lvl1pPr>
              <a:defRPr sz="881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07103" y="6746088"/>
            <a:ext cx="12730996" cy="2205136"/>
          </a:xfrm>
        </p:spPr>
        <p:txBody>
          <a:bodyPr/>
          <a:lstStyle>
            <a:lvl1pPr marL="0" indent="0">
              <a:buNone/>
              <a:defRPr sz="3528">
                <a:solidFill>
                  <a:schemeClr val="tx1"/>
                </a:solidFill>
              </a:defRPr>
            </a:lvl1pPr>
            <a:lvl2pPr marL="672038" indent="0">
              <a:buNone/>
              <a:defRPr sz="2940">
                <a:solidFill>
                  <a:schemeClr val="tx1">
                    <a:tint val="75000"/>
                  </a:schemeClr>
                </a:solidFill>
              </a:defRPr>
            </a:lvl2pPr>
            <a:lvl3pPr marL="1344077" indent="0">
              <a:buNone/>
              <a:defRPr sz="2646">
                <a:solidFill>
                  <a:schemeClr val="tx1">
                    <a:tint val="75000"/>
                  </a:schemeClr>
                </a:solidFill>
              </a:defRPr>
            </a:lvl3pPr>
            <a:lvl4pPr marL="2016115" indent="0">
              <a:buNone/>
              <a:defRPr sz="2352">
                <a:solidFill>
                  <a:schemeClr val="tx1">
                    <a:tint val="75000"/>
                  </a:schemeClr>
                </a:solidFill>
              </a:defRPr>
            </a:lvl4pPr>
            <a:lvl5pPr marL="2688153" indent="0">
              <a:buNone/>
              <a:defRPr sz="2352">
                <a:solidFill>
                  <a:schemeClr val="tx1">
                    <a:tint val="75000"/>
                  </a:schemeClr>
                </a:solidFill>
              </a:defRPr>
            </a:lvl5pPr>
            <a:lvl6pPr marL="3360191" indent="0">
              <a:buNone/>
              <a:defRPr sz="2352">
                <a:solidFill>
                  <a:schemeClr val="tx1">
                    <a:tint val="75000"/>
                  </a:schemeClr>
                </a:solidFill>
              </a:defRPr>
            </a:lvl6pPr>
            <a:lvl7pPr marL="4032230" indent="0">
              <a:buNone/>
              <a:defRPr sz="2352">
                <a:solidFill>
                  <a:schemeClr val="tx1">
                    <a:tint val="75000"/>
                  </a:schemeClr>
                </a:solidFill>
              </a:defRPr>
            </a:lvl7pPr>
            <a:lvl8pPr marL="4704268" indent="0">
              <a:buNone/>
              <a:defRPr sz="2352">
                <a:solidFill>
                  <a:schemeClr val="tx1">
                    <a:tint val="75000"/>
                  </a:schemeClr>
                </a:solidFill>
              </a:defRPr>
            </a:lvl8pPr>
            <a:lvl9pPr marL="5376306" indent="0">
              <a:buNone/>
              <a:defRPr sz="235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2025/4/4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89559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14790" y="2683500"/>
            <a:ext cx="6273244"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472541" y="2683500"/>
            <a:ext cx="6273244"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2025/4/4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6360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16712" y="536702"/>
            <a:ext cx="12730996" cy="194845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16714" y="2471154"/>
            <a:ext cx="6244414"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ja-JP" altLang="en-US"/>
              <a:t>マスター テキストの書式設定</a:t>
            </a:r>
          </a:p>
        </p:txBody>
      </p:sp>
      <p:sp>
        <p:nvSpPr>
          <p:cNvPr id="4" name="Content Placeholder 3"/>
          <p:cNvSpPr>
            <a:spLocks noGrp="1"/>
          </p:cNvSpPr>
          <p:nvPr>
            <p:ph sz="half" idx="2"/>
          </p:nvPr>
        </p:nvSpPr>
        <p:spPr>
          <a:xfrm>
            <a:off x="1016714" y="3682228"/>
            <a:ext cx="6244414"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472542" y="2471154"/>
            <a:ext cx="6275167"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ja-JP" altLang="en-US"/>
              <a:t>マスター テキストの書式設定</a:t>
            </a:r>
          </a:p>
        </p:txBody>
      </p:sp>
      <p:sp>
        <p:nvSpPr>
          <p:cNvPr id="6" name="Content Placeholder 5"/>
          <p:cNvSpPr>
            <a:spLocks noGrp="1"/>
          </p:cNvSpPr>
          <p:nvPr>
            <p:ph sz="quarter" idx="4"/>
          </p:nvPr>
        </p:nvSpPr>
        <p:spPr>
          <a:xfrm>
            <a:off x="7472542" y="3682228"/>
            <a:ext cx="6275167"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280C0E2-B286-43F6-A0E1-5C591EC17E28}" type="datetimeFigureOut">
              <a:rPr kumimoji="1" lang="ja-JP" altLang="en-US" smtClean="0"/>
              <a:t>2025/4/4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4078073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80C0E2-B286-43F6-A0E1-5C591EC17E28}" type="datetimeFigureOut">
              <a:rPr kumimoji="1" lang="ja-JP" altLang="en-US" smtClean="0"/>
              <a:t>2025/4/4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951636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0C0E2-B286-43F6-A0E1-5C591EC17E28}" type="datetimeFigureOut">
              <a:rPr kumimoji="1" lang="ja-JP" altLang="en-US" smtClean="0"/>
              <a:t>2025/4/4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102161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16712" y="672042"/>
            <a:ext cx="4760670" cy="2352146"/>
          </a:xfrm>
        </p:spPr>
        <p:txBody>
          <a:bodyPr anchor="b"/>
          <a:lstStyle>
            <a:lvl1pPr>
              <a:defRPr sz="4704"/>
            </a:lvl1pPr>
          </a:lstStyle>
          <a:p>
            <a:r>
              <a:rPr lang="ja-JP" altLang="en-US"/>
              <a:t>マスター タイトルの書式設定</a:t>
            </a:r>
            <a:endParaRPr lang="en-US" dirty="0"/>
          </a:p>
        </p:txBody>
      </p:sp>
      <p:sp>
        <p:nvSpPr>
          <p:cNvPr id="3" name="Content Placeholder 2"/>
          <p:cNvSpPr>
            <a:spLocks noGrp="1"/>
          </p:cNvSpPr>
          <p:nvPr>
            <p:ph idx="1"/>
          </p:nvPr>
        </p:nvSpPr>
        <p:spPr>
          <a:xfrm>
            <a:off x="6275167" y="1451426"/>
            <a:ext cx="7472541" cy="7163777"/>
          </a:xfrm>
        </p:spPr>
        <p:txBody>
          <a:bodyPr/>
          <a:lstStyle>
            <a:lvl1pPr>
              <a:defRPr sz="4704"/>
            </a:lvl1pPr>
            <a:lvl2pPr>
              <a:defRPr sz="4116"/>
            </a:lvl2pPr>
            <a:lvl3pPr>
              <a:defRPr sz="3528"/>
            </a:lvl3pPr>
            <a:lvl4pPr>
              <a:defRPr sz="2940"/>
            </a:lvl4pPr>
            <a:lvl5pPr>
              <a:defRPr sz="2940"/>
            </a:lvl5pPr>
            <a:lvl6pPr>
              <a:defRPr sz="2940"/>
            </a:lvl6pPr>
            <a:lvl7pPr>
              <a:defRPr sz="2940"/>
            </a:lvl7pPr>
            <a:lvl8pPr>
              <a:defRPr sz="2940"/>
            </a:lvl8pPr>
            <a:lvl9pPr>
              <a:defRPr sz="294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16712" y="3024188"/>
            <a:ext cx="4760670"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2025/4/4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303754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16712" y="672042"/>
            <a:ext cx="4760670" cy="2352146"/>
          </a:xfrm>
        </p:spPr>
        <p:txBody>
          <a:bodyPr anchor="b"/>
          <a:lstStyle>
            <a:lvl1pPr>
              <a:defRPr sz="470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275167" y="1451426"/>
            <a:ext cx="7472541" cy="7163777"/>
          </a:xfrm>
        </p:spPr>
        <p:txBody>
          <a:bodyPr anchor="t"/>
          <a:lstStyle>
            <a:lvl1pPr marL="0" indent="0">
              <a:buNone/>
              <a:defRPr sz="4704"/>
            </a:lvl1pPr>
            <a:lvl2pPr marL="672038" indent="0">
              <a:buNone/>
              <a:defRPr sz="4116"/>
            </a:lvl2pPr>
            <a:lvl3pPr marL="1344077" indent="0">
              <a:buNone/>
              <a:defRPr sz="3528"/>
            </a:lvl3pPr>
            <a:lvl4pPr marL="2016115" indent="0">
              <a:buNone/>
              <a:defRPr sz="2940"/>
            </a:lvl4pPr>
            <a:lvl5pPr marL="2688153" indent="0">
              <a:buNone/>
              <a:defRPr sz="2940"/>
            </a:lvl5pPr>
            <a:lvl6pPr marL="3360191" indent="0">
              <a:buNone/>
              <a:defRPr sz="2940"/>
            </a:lvl6pPr>
            <a:lvl7pPr marL="4032230" indent="0">
              <a:buNone/>
              <a:defRPr sz="2940"/>
            </a:lvl7pPr>
            <a:lvl8pPr marL="4704268" indent="0">
              <a:buNone/>
              <a:defRPr sz="2940"/>
            </a:lvl8pPr>
            <a:lvl9pPr marL="5376306" indent="0">
              <a:buNone/>
              <a:defRPr sz="294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16712" y="3024188"/>
            <a:ext cx="4760670"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2025/4/4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3815271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4790" y="536702"/>
            <a:ext cx="12730996" cy="194845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14790" y="2683500"/>
            <a:ext cx="12730996" cy="639606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14790" y="9343248"/>
            <a:ext cx="3321129" cy="536700"/>
          </a:xfrm>
          <a:prstGeom prst="rect">
            <a:avLst/>
          </a:prstGeom>
        </p:spPr>
        <p:txBody>
          <a:bodyPr vert="horz" lIns="91440" tIns="45720" rIns="91440" bIns="45720" rtlCol="0" anchor="ctr"/>
          <a:lstStyle>
            <a:lvl1pPr algn="l">
              <a:defRPr sz="1764">
                <a:solidFill>
                  <a:schemeClr val="tx1">
                    <a:tint val="75000"/>
                  </a:schemeClr>
                </a:solidFill>
              </a:defRPr>
            </a:lvl1pPr>
          </a:lstStyle>
          <a:p>
            <a:fld id="{E280C0E2-B286-43F6-A0E1-5C591EC17E28}" type="datetimeFigureOut">
              <a:rPr kumimoji="1" lang="ja-JP" altLang="en-US" smtClean="0"/>
              <a:t>2025/4/4</a:t>
            </a:fld>
            <a:endParaRPr kumimoji="1" lang="ja-JP" altLang="en-US"/>
          </a:p>
        </p:txBody>
      </p:sp>
      <p:sp>
        <p:nvSpPr>
          <p:cNvPr id="5" name="Footer Placeholder 4"/>
          <p:cNvSpPr>
            <a:spLocks noGrp="1"/>
          </p:cNvSpPr>
          <p:nvPr>
            <p:ph type="ftr" sz="quarter" idx="3"/>
          </p:nvPr>
        </p:nvSpPr>
        <p:spPr>
          <a:xfrm>
            <a:off x="4889441" y="9343248"/>
            <a:ext cx="4981694" cy="536700"/>
          </a:xfrm>
          <a:prstGeom prst="rect">
            <a:avLst/>
          </a:prstGeom>
        </p:spPr>
        <p:txBody>
          <a:bodyPr vert="horz" lIns="91440" tIns="45720" rIns="91440" bIns="45720" rtlCol="0" anchor="ctr"/>
          <a:lstStyle>
            <a:lvl1pPr algn="ctr">
              <a:defRPr sz="176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424656" y="9343248"/>
            <a:ext cx="3321129" cy="536700"/>
          </a:xfrm>
          <a:prstGeom prst="rect">
            <a:avLst/>
          </a:prstGeom>
        </p:spPr>
        <p:txBody>
          <a:bodyPr vert="horz" lIns="91440" tIns="45720" rIns="91440" bIns="45720" rtlCol="0" anchor="ctr"/>
          <a:lstStyle>
            <a:lvl1pPr algn="r">
              <a:defRPr sz="1764">
                <a:solidFill>
                  <a:schemeClr val="tx1">
                    <a:tint val="75000"/>
                  </a:schemeClr>
                </a:solidFill>
              </a:defRPr>
            </a:lvl1p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6295410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344077" rtl="0" eaLnBrk="1" latinLnBrk="0" hangingPunct="1">
        <a:lnSpc>
          <a:spcPct val="90000"/>
        </a:lnSpc>
        <a:spcBef>
          <a:spcPct val="0"/>
        </a:spcBef>
        <a:buNone/>
        <a:defRPr kumimoji="1" sz="6468" kern="1200">
          <a:solidFill>
            <a:schemeClr val="tx1"/>
          </a:solidFill>
          <a:latin typeface="+mj-lt"/>
          <a:ea typeface="+mj-ea"/>
          <a:cs typeface="+mj-cs"/>
        </a:defRPr>
      </a:lvl1pPr>
    </p:titleStyle>
    <p:bodyStyle>
      <a:lvl1pPr marL="336019" indent="-336019" algn="l" defTabSz="1344077" rtl="0" eaLnBrk="1" latinLnBrk="0" hangingPunct="1">
        <a:lnSpc>
          <a:spcPct val="90000"/>
        </a:lnSpc>
        <a:spcBef>
          <a:spcPts val="1470"/>
        </a:spcBef>
        <a:buFont typeface="Arial" panose="020B0604020202020204" pitchFamily="34" charset="0"/>
        <a:buChar char="•"/>
        <a:defRPr kumimoji="1" sz="4116" kern="1200">
          <a:solidFill>
            <a:schemeClr val="tx1"/>
          </a:solidFill>
          <a:latin typeface="+mn-lt"/>
          <a:ea typeface="+mn-ea"/>
          <a:cs typeface="+mn-cs"/>
        </a:defRPr>
      </a:lvl1pPr>
      <a:lvl2pPr marL="1008057" indent="-336019" algn="l" defTabSz="1344077" rtl="0" eaLnBrk="1" latinLnBrk="0" hangingPunct="1">
        <a:lnSpc>
          <a:spcPct val="90000"/>
        </a:lnSpc>
        <a:spcBef>
          <a:spcPts val="735"/>
        </a:spcBef>
        <a:buFont typeface="Arial" panose="020B0604020202020204" pitchFamily="34" charset="0"/>
        <a:buChar char="•"/>
        <a:defRPr kumimoji="1" sz="3528" kern="1200">
          <a:solidFill>
            <a:schemeClr val="tx1"/>
          </a:solidFill>
          <a:latin typeface="+mn-lt"/>
          <a:ea typeface="+mn-ea"/>
          <a:cs typeface="+mn-cs"/>
        </a:defRPr>
      </a:lvl2pPr>
      <a:lvl3pPr marL="1680096" indent="-336019" algn="l" defTabSz="1344077" rtl="0" eaLnBrk="1" latinLnBrk="0" hangingPunct="1">
        <a:lnSpc>
          <a:spcPct val="90000"/>
        </a:lnSpc>
        <a:spcBef>
          <a:spcPts val="735"/>
        </a:spcBef>
        <a:buFont typeface="Arial" panose="020B0604020202020204" pitchFamily="34" charset="0"/>
        <a:buChar char="•"/>
        <a:defRPr kumimoji="1" sz="2940" kern="1200">
          <a:solidFill>
            <a:schemeClr val="tx1"/>
          </a:solidFill>
          <a:latin typeface="+mn-lt"/>
          <a:ea typeface="+mn-ea"/>
          <a:cs typeface="+mn-cs"/>
        </a:defRPr>
      </a:lvl3pPr>
      <a:lvl4pPr marL="2352134"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4pPr>
      <a:lvl5pPr marL="3024172"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5pPr>
      <a:lvl6pPr marL="3696211"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6pPr>
      <a:lvl7pPr marL="4368249"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7pPr>
      <a:lvl8pPr marL="5040287"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8pPr>
      <a:lvl9pPr marL="5712325"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9pPr>
    </p:bodyStyle>
    <p:otherStyle>
      <a:defPPr>
        <a:defRPr lang="en-US"/>
      </a:defPPr>
      <a:lvl1pPr marL="0" algn="l" defTabSz="1344077" rtl="0" eaLnBrk="1" latinLnBrk="0" hangingPunct="1">
        <a:defRPr kumimoji="1" sz="2646" kern="1200">
          <a:solidFill>
            <a:schemeClr val="tx1"/>
          </a:solidFill>
          <a:latin typeface="+mn-lt"/>
          <a:ea typeface="+mn-ea"/>
          <a:cs typeface="+mn-cs"/>
        </a:defRPr>
      </a:lvl1pPr>
      <a:lvl2pPr marL="672038" algn="l" defTabSz="1344077" rtl="0" eaLnBrk="1" latinLnBrk="0" hangingPunct="1">
        <a:defRPr kumimoji="1" sz="2646" kern="1200">
          <a:solidFill>
            <a:schemeClr val="tx1"/>
          </a:solidFill>
          <a:latin typeface="+mn-lt"/>
          <a:ea typeface="+mn-ea"/>
          <a:cs typeface="+mn-cs"/>
        </a:defRPr>
      </a:lvl2pPr>
      <a:lvl3pPr marL="1344077" algn="l" defTabSz="1344077" rtl="0" eaLnBrk="1" latinLnBrk="0" hangingPunct="1">
        <a:defRPr kumimoji="1" sz="2646" kern="1200">
          <a:solidFill>
            <a:schemeClr val="tx1"/>
          </a:solidFill>
          <a:latin typeface="+mn-lt"/>
          <a:ea typeface="+mn-ea"/>
          <a:cs typeface="+mn-cs"/>
        </a:defRPr>
      </a:lvl3pPr>
      <a:lvl4pPr marL="2016115" algn="l" defTabSz="1344077" rtl="0" eaLnBrk="1" latinLnBrk="0" hangingPunct="1">
        <a:defRPr kumimoji="1" sz="2646" kern="1200">
          <a:solidFill>
            <a:schemeClr val="tx1"/>
          </a:solidFill>
          <a:latin typeface="+mn-lt"/>
          <a:ea typeface="+mn-ea"/>
          <a:cs typeface="+mn-cs"/>
        </a:defRPr>
      </a:lvl4pPr>
      <a:lvl5pPr marL="2688153" algn="l" defTabSz="1344077" rtl="0" eaLnBrk="1" latinLnBrk="0" hangingPunct="1">
        <a:defRPr kumimoji="1" sz="2646" kern="1200">
          <a:solidFill>
            <a:schemeClr val="tx1"/>
          </a:solidFill>
          <a:latin typeface="+mn-lt"/>
          <a:ea typeface="+mn-ea"/>
          <a:cs typeface="+mn-cs"/>
        </a:defRPr>
      </a:lvl5pPr>
      <a:lvl6pPr marL="3360191" algn="l" defTabSz="1344077" rtl="0" eaLnBrk="1" latinLnBrk="0" hangingPunct="1">
        <a:defRPr kumimoji="1" sz="2646" kern="1200">
          <a:solidFill>
            <a:schemeClr val="tx1"/>
          </a:solidFill>
          <a:latin typeface="+mn-lt"/>
          <a:ea typeface="+mn-ea"/>
          <a:cs typeface="+mn-cs"/>
        </a:defRPr>
      </a:lvl6pPr>
      <a:lvl7pPr marL="4032230" algn="l" defTabSz="1344077" rtl="0" eaLnBrk="1" latinLnBrk="0" hangingPunct="1">
        <a:defRPr kumimoji="1" sz="2646" kern="1200">
          <a:solidFill>
            <a:schemeClr val="tx1"/>
          </a:solidFill>
          <a:latin typeface="+mn-lt"/>
          <a:ea typeface="+mn-ea"/>
          <a:cs typeface="+mn-cs"/>
        </a:defRPr>
      </a:lvl7pPr>
      <a:lvl8pPr marL="4704268" algn="l" defTabSz="1344077" rtl="0" eaLnBrk="1" latinLnBrk="0" hangingPunct="1">
        <a:defRPr kumimoji="1" sz="2646" kern="1200">
          <a:solidFill>
            <a:schemeClr val="tx1"/>
          </a:solidFill>
          <a:latin typeface="+mn-lt"/>
          <a:ea typeface="+mn-ea"/>
          <a:cs typeface="+mn-cs"/>
        </a:defRPr>
      </a:lvl8pPr>
      <a:lvl9pPr marL="5376306" algn="l" defTabSz="1344077" rtl="0" eaLnBrk="1" latinLnBrk="0" hangingPunct="1">
        <a:defRPr kumimoji="1" sz="26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角丸四角形 7" title="計画の位置づけ、計画の期間、他計画との関係">
            <a:extLst>
              <a:ext uri="{FF2B5EF4-FFF2-40B4-BE49-F238E27FC236}">
                <a16:creationId xmlns:a16="http://schemas.microsoft.com/office/drawing/2014/main" id="{3B3BFD3F-0055-4748-93B4-B5E718B6BD62}"/>
              </a:ext>
            </a:extLst>
          </p:cNvPr>
          <p:cNvSpPr/>
          <p:nvPr/>
        </p:nvSpPr>
        <p:spPr>
          <a:xfrm>
            <a:off x="99697" y="4733584"/>
            <a:ext cx="10528699" cy="5274016"/>
          </a:xfrm>
          <a:prstGeom prst="roundRect">
            <a:avLst>
              <a:gd name="adj" fmla="val 1806"/>
            </a:avLst>
          </a:prstGeom>
          <a:noFill/>
          <a:ln w="25400" cap="flat" cmpd="thickThin"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テキスト ボックス 2" title="第３期大阪府医療費適正化計画（案）">
            <a:extLst>
              <a:ext uri="{FF2B5EF4-FFF2-40B4-BE49-F238E27FC236}">
                <a16:creationId xmlns:a16="http://schemas.microsoft.com/office/drawing/2014/main" id="{58A08228-9A4C-4557-8B70-C40965C2125E}"/>
              </a:ext>
            </a:extLst>
          </p:cNvPr>
          <p:cNvSpPr txBox="1">
            <a:spLocks noChangeArrowheads="1"/>
          </p:cNvSpPr>
          <p:nvPr/>
        </p:nvSpPr>
        <p:spPr bwMode="auto">
          <a:xfrm>
            <a:off x="263395" y="22891"/>
            <a:ext cx="14196232" cy="360414"/>
          </a:xfrm>
          <a:prstGeom prst="rect">
            <a:avLst/>
          </a:prstGeom>
          <a:noFill/>
          <a:ln w="9525">
            <a:noFill/>
            <a:miter lim="800000"/>
            <a:headEnd/>
            <a:tailEnd/>
          </a:ln>
        </p:spPr>
        <p:txBody>
          <a:bodyPr rot="0" vert="horz" wrap="square" lIns="91440" tIns="0" rIns="91440" bIns="0" anchor="ctr" anchorCtr="0">
            <a:noAutofit/>
          </a:bodyPr>
          <a:lstStyle/>
          <a:p>
            <a:pPr algn="ctr"/>
            <a:r>
              <a:rPr lang="ja-JP" altLang="en-US" sz="2400" u="sng" kern="0">
                <a:latin typeface="Century" panose="02040604050505020304" pitchFamily="18" charset="0"/>
                <a:ea typeface="HGS創英角ｺﾞｼｯｸUB" panose="020B0900000000000000" pitchFamily="50" charset="-128"/>
                <a:cs typeface="Meiryo UI" panose="020B0604030504040204" pitchFamily="50" charset="-128"/>
              </a:rPr>
              <a:t>第４期</a:t>
            </a:r>
            <a:r>
              <a:rPr lang="ja-JP" altLang="en-US" sz="2400" u="sng" kern="0" dirty="0">
                <a:latin typeface="Century" panose="02040604050505020304" pitchFamily="18" charset="0"/>
                <a:ea typeface="HGS創英角ｺﾞｼｯｸUB" panose="020B0900000000000000" pitchFamily="50" charset="-128"/>
                <a:cs typeface="Meiryo UI" panose="020B0604030504040204" pitchFamily="50" charset="-128"/>
              </a:rPr>
              <a:t>大阪府医療費適正化計画（概要）</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 name="角丸四角形 7" title="計画の位置づけ、計画の期間、他計画との関係">
            <a:extLst>
              <a:ext uri="{FF2B5EF4-FFF2-40B4-BE49-F238E27FC236}">
                <a16:creationId xmlns:a16="http://schemas.microsoft.com/office/drawing/2014/main" id="{53469DA4-ABAE-4442-88C8-BC5E8691F352}"/>
              </a:ext>
            </a:extLst>
          </p:cNvPr>
          <p:cNvSpPr/>
          <p:nvPr/>
        </p:nvSpPr>
        <p:spPr>
          <a:xfrm>
            <a:off x="72105" y="598819"/>
            <a:ext cx="2221516" cy="3642755"/>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r>
              <a:rPr lang="en-US" altLang="ja-JP" sz="1000" kern="100" dirty="0">
                <a:latin typeface="Century" panose="02040604050505020304" pitchFamily="18" charset="0"/>
                <a:ea typeface="HGS創英角ｺﾞｼｯｸUB" panose="020B0900000000000000" pitchFamily="50" charset="-128"/>
                <a:cs typeface="Meiryo UI" panose="020B0604030504040204" pitchFamily="50" charset="-128"/>
              </a:rPr>
              <a:t>【</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計画策定に係る根拠法令等</a:t>
            </a:r>
            <a:r>
              <a:rPr lang="en-US" altLang="ja-JP" sz="1000" kern="100" dirty="0">
                <a:latin typeface="Century" panose="02040604050505020304" pitchFamily="18" charset="0"/>
                <a:ea typeface="HGS創英角ｺﾞｼｯｸUB" panose="020B0900000000000000" pitchFamily="50" charset="-128"/>
                <a:cs typeface="Meiryo UI" panose="020B0604030504040204" pitchFamily="50" charset="-128"/>
              </a:rPr>
              <a:t>】</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○「高齢者の医療の確保に関する</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法律」に基づく法定計画</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○国の「医療費適正化に関する</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施策についての基本的な方針」に</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即して策定</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○計画の調査審議機関</a:t>
            </a:r>
            <a:r>
              <a:rPr lang="ja-JP" altLang="en-US" sz="1000" kern="100">
                <a:latin typeface="Century" panose="02040604050505020304" pitchFamily="18" charset="0"/>
                <a:ea typeface="HG丸ｺﾞｼｯｸM-PRO" panose="020F0600000000000000" pitchFamily="50" charset="-128"/>
                <a:cs typeface="Meiryo UI" panose="020B0604030504040204" pitchFamily="50" charset="-128"/>
              </a:rPr>
              <a:t>として、大阪府</a:t>
            </a: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医療費適正化計画推進審議会を</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設置</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spcBef>
                <a:spcPts val="600"/>
              </a:spcBef>
            </a:pPr>
            <a:r>
              <a:rPr lang="en-US" altLang="ja-JP"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計画の目的</a:t>
            </a:r>
            <a:r>
              <a:rPr lang="en-US" altLang="ja-JP"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9700" indent="-139700">
              <a:lnSpc>
                <a:spcPts val="1600"/>
              </a:lnSpc>
            </a:pP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○医療費の現状や課題に基づき、</a:t>
            </a:r>
            <a:endParaRPr lang="en-US" altLang="ja-JP"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医療費の伸びの適正化を</a:t>
            </a: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推進</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52400" indent="-152400">
              <a:lnSpc>
                <a:spcPts val="1600"/>
              </a:lnSpc>
              <a:spcBef>
                <a:spcPts val="600"/>
              </a:spcBef>
            </a:pP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第</a:t>
            </a: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期計画の期間</a:t>
            </a: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indent="-13335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○令和６年度から令和１１</a:t>
            </a: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年度</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正方形/長方形 5" title="計画の位置づけ">
            <a:extLst>
              <a:ext uri="{FF2B5EF4-FFF2-40B4-BE49-F238E27FC236}">
                <a16:creationId xmlns:a16="http://schemas.microsoft.com/office/drawing/2014/main" id="{028C5DA8-7C8D-4210-8556-2901A8577E31}"/>
              </a:ext>
            </a:extLst>
          </p:cNvPr>
          <p:cNvSpPr/>
          <p:nvPr/>
        </p:nvSpPr>
        <p:spPr>
          <a:xfrm>
            <a:off x="263395" y="437632"/>
            <a:ext cx="1773325" cy="235940"/>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根拠法令等</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角丸四角形 7" title="計画の位置づけ、計画の期間、他計画との関係">
            <a:extLst>
              <a:ext uri="{FF2B5EF4-FFF2-40B4-BE49-F238E27FC236}">
                <a16:creationId xmlns:a16="http://schemas.microsoft.com/office/drawing/2014/main" id="{4D1A141E-04D0-4D39-9784-00E22AE83544}"/>
              </a:ext>
            </a:extLst>
          </p:cNvPr>
          <p:cNvSpPr/>
          <p:nvPr/>
        </p:nvSpPr>
        <p:spPr>
          <a:xfrm>
            <a:off x="2362707" y="605376"/>
            <a:ext cx="3649045" cy="3621652"/>
          </a:xfrm>
          <a:prstGeom prst="roundRect">
            <a:avLst>
              <a:gd name="adj" fmla="val 3534"/>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角丸四角形 7" title="計画の位置づけ、計画の期間、他計画との関係">
            <a:extLst>
              <a:ext uri="{FF2B5EF4-FFF2-40B4-BE49-F238E27FC236}">
                <a16:creationId xmlns:a16="http://schemas.microsoft.com/office/drawing/2014/main" id="{F10EF142-20A3-41CE-855F-20FD6A0186C0}"/>
              </a:ext>
            </a:extLst>
          </p:cNvPr>
          <p:cNvSpPr/>
          <p:nvPr/>
        </p:nvSpPr>
        <p:spPr>
          <a:xfrm>
            <a:off x="6121620" y="605375"/>
            <a:ext cx="8539259" cy="3621653"/>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2" name="二等辺三角形 21">
            <a:extLst>
              <a:ext uri="{FF2B5EF4-FFF2-40B4-BE49-F238E27FC236}">
                <a16:creationId xmlns:a16="http://schemas.microsoft.com/office/drawing/2014/main" id="{599538B6-C3EB-4035-80DB-F92C665EBF46}"/>
              </a:ext>
            </a:extLst>
          </p:cNvPr>
          <p:cNvSpPr/>
          <p:nvPr/>
        </p:nvSpPr>
        <p:spPr>
          <a:xfrm rot="10800000">
            <a:off x="5193348" y="4491319"/>
            <a:ext cx="4114800" cy="175904"/>
          </a:xfrm>
          <a:prstGeom prst="triangle">
            <a:avLst/>
          </a:prstGeom>
          <a:gradFill flip="none" rotWithShape="1">
            <a:gsLst>
              <a:gs pos="0">
                <a:schemeClr val="tx2"/>
              </a:gs>
              <a:gs pos="50000">
                <a:schemeClr val="accent1">
                  <a:tint val="44500"/>
                  <a:satMod val="160000"/>
                </a:schemeClr>
              </a:gs>
              <a:gs pos="100000">
                <a:schemeClr val="accent1">
                  <a:tint val="23500"/>
                  <a:satMod val="160000"/>
                </a:schemeClr>
              </a:gs>
            </a:gsLst>
            <a:lin ang="16200000" scaled="1"/>
            <a:tileRect/>
          </a:gradFill>
          <a:ln w="127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正方形/長方形 22" title="基本理念　計画のめざすべき姿">
            <a:extLst>
              <a:ext uri="{FF2B5EF4-FFF2-40B4-BE49-F238E27FC236}">
                <a16:creationId xmlns:a16="http://schemas.microsoft.com/office/drawing/2014/main" id="{A7DB2FCD-5179-442E-9389-EA7C0D3A975C}"/>
              </a:ext>
            </a:extLst>
          </p:cNvPr>
          <p:cNvSpPr/>
          <p:nvPr/>
        </p:nvSpPr>
        <p:spPr>
          <a:xfrm>
            <a:off x="176207" y="4557485"/>
            <a:ext cx="3177540" cy="311150"/>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施策の３つの柱と具体的取組み</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4" name="正方形/長方形 23" title="生活習慣病等の重症化予防、がんの予防及び早期発見">
            <a:extLst>
              <a:ext uri="{FF2B5EF4-FFF2-40B4-BE49-F238E27FC236}">
                <a16:creationId xmlns:a16="http://schemas.microsoft.com/office/drawing/2014/main" id="{F1FC87F7-B272-4F3A-A52F-B7D7A7F5DE7E}"/>
              </a:ext>
            </a:extLst>
          </p:cNvPr>
          <p:cNvSpPr/>
          <p:nvPr/>
        </p:nvSpPr>
        <p:spPr>
          <a:xfrm>
            <a:off x="201827" y="5165338"/>
            <a:ext cx="8098612" cy="195587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施策１　生活習慣病等対策</a:t>
            </a:r>
            <a:endParaRPr lang="ja-JP" altLang="en-US" sz="1100" kern="100" dirty="0">
              <a:ea typeface="ＭＳ 明朝" panose="02020609040205080304" pitchFamily="17" charset="-128"/>
              <a:cs typeface="Times New Roman" panose="02020603050405020304" pitchFamily="18" charset="0"/>
            </a:endParaRPr>
          </a:p>
          <a:p>
            <a:pPr indent="139700">
              <a:lnSpc>
                <a:spcPts val="1600"/>
              </a:lnSpc>
            </a:pPr>
            <a:r>
              <a:rPr lang="en-US" sz="1100" kern="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1-1 </a:t>
            </a:r>
            <a:r>
              <a:rPr lang="ja-JP" altLang="en-US" sz="1100" kern="0" dirty="0">
                <a:solidFill>
                  <a:srgbClr val="000000"/>
                </a:solidFill>
                <a:ea typeface="HG丸ｺﾞｼｯｸM-PRO" panose="020F0600000000000000" pitchFamily="50" charset="-128"/>
                <a:cs typeface="Meiryo UI" panose="020B0604030504040204" pitchFamily="50" charset="-128"/>
              </a:rPr>
              <a:t>疾病の早期発見、重症化予防に寄与する</a:t>
            </a:r>
            <a:endParaRPr lang="en-US" altLang="ja-JP" sz="1050" kern="100" dirty="0">
              <a:ea typeface="ＭＳ 明朝" panose="02020609040205080304" pitchFamily="17" charset="-128"/>
              <a:cs typeface="Times New Roman" panose="02020603050405020304" pitchFamily="18" charset="0"/>
            </a:endParaRPr>
          </a:p>
          <a:p>
            <a:pPr indent="139700">
              <a:lnSpc>
                <a:spcPts val="1600"/>
              </a:lnSpc>
            </a:pPr>
            <a:r>
              <a:rPr lang="en-US" altLang="ja-JP" sz="1050" kern="100" dirty="0">
                <a:solidFill>
                  <a:srgbClr val="000000"/>
                </a:solidFill>
                <a:ea typeface="ＭＳ 明朝" panose="02020609040205080304" pitchFamily="17" charset="-128"/>
                <a:cs typeface="Times New Roman" panose="02020603050405020304" pitchFamily="18" charset="0"/>
              </a:rPr>
              <a:t>           </a:t>
            </a:r>
            <a:r>
              <a:rPr lang="ja-JP" altLang="en-US" sz="1100" kern="0" dirty="0">
                <a:solidFill>
                  <a:srgbClr val="000000"/>
                </a:solidFill>
                <a:ea typeface="HG丸ｺﾞｼｯｸM-PRO" panose="020F0600000000000000" pitchFamily="50" charset="-128"/>
                <a:cs typeface="Meiryo UI" panose="020B0604030504040204" pitchFamily="50" charset="-128"/>
              </a:rPr>
              <a:t>特定健康診査・特定保健指導実施率の向上</a:t>
            </a:r>
            <a:endParaRPr lang="ja-JP" altLang="en-US" sz="1050" kern="100" dirty="0">
              <a:ea typeface="ＭＳ 明朝" panose="02020609040205080304" pitchFamily="17" charset="-128"/>
              <a:cs typeface="Times New Roman" panose="02020603050405020304" pitchFamily="18" charset="0"/>
            </a:endParaRPr>
          </a:p>
          <a:p>
            <a:pPr marL="521970" indent="-38862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1-2</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がん予防の啓発とがん検診受診率の向上</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1-3</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重症化予防のための医療機関受療率の向上</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1-4  </a:t>
            </a:r>
            <a:r>
              <a:rPr lang="ja-JP" altLang="en-US" sz="1100" kern="100" spc="-40" dirty="0">
                <a:solidFill>
                  <a:srgbClr val="000000"/>
                </a:solidFill>
                <a:ea typeface="HG丸ｺﾞｼｯｸM-PRO" panose="020F0600000000000000" pitchFamily="50" charset="-128"/>
                <a:cs typeface="Meiryo UI" panose="020B0604030504040204" pitchFamily="50" charset="-128"/>
              </a:rPr>
              <a:t>生活習慣と社会環境の改善</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1-5</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高齢者の心身機能の低下等に起因した</a:t>
            </a:r>
            <a:endParaRPr lang="en-US" altLang="ja-JP" sz="1100" kern="100" spc="-40" dirty="0">
              <a:solidFill>
                <a:srgbClr val="000000"/>
              </a:solidFill>
              <a:ea typeface="HG丸ｺﾞｼｯｸM-PRO" panose="020F0600000000000000" pitchFamily="50" charset="-128"/>
              <a:cs typeface="Meiryo UI" panose="020B0604030504040204" pitchFamily="50" charset="-128"/>
            </a:endParaRPr>
          </a:p>
          <a:p>
            <a:pPr marL="198120" indent="-64770">
              <a:lnSpc>
                <a:spcPts val="1600"/>
              </a:lnSpc>
            </a:pPr>
            <a:r>
              <a:rPr lang="ja-JP" altLang="en-US" sz="1100" kern="100" spc="-40">
                <a:solidFill>
                  <a:srgbClr val="000000"/>
                </a:solidFill>
                <a:ea typeface="HG丸ｺﾞｼｯｸM-PRO" panose="020F0600000000000000" pitchFamily="50" charset="-128"/>
                <a:cs typeface="Meiryo UI" panose="020B0604030504040204" pitchFamily="50" charset="-128"/>
              </a:rPr>
              <a:t>　　   疾病</a:t>
            </a:r>
            <a:r>
              <a:rPr lang="ja-JP" altLang="en-US" sz="1100" kern="100" spc="-40" dirty="0">
                <a:solidFill>
                  <a:srgbClr val="000000"/>
                </a:solidFill>
                <a:ea typeface="HG丸ｺﾞｼｯｸM-PRO" panose="020F0600000000000000" pitchFamily="50" charset="-128"/>
                <a:cs typeface="Meiryo UI" panose="020B0604030504040204" pitchFamily="50" charset="-128"/>
              </a:rPr>
              <a:t>予防・介護予防の取組みの推進</a:t>
            </a:r>
            <a:endParaRPr lang="ja-JP" altLang="en-US" sz="1050" kern="100" dirty="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施策２　骨折対策</a:t>
            </a:r>
            <a:endParaRPr lang="ja-JP" altLang="en-US" sz="1100" kern="100" dirty="0">
              <a:ea typeface="ＭＳ 明朝" panose="02020609040205080304" pitchFamily="17" charset="-128"/>
              <a:cs typeface="Times New Roman" panose="02020603050405020304" pitchFamily="18" charset="0"/>
            </a:endParaRPr>
          </a:p>
        </p:txBody>
      </p:sp>
      <p:sp>
        <p:nvSpPr>
          <p:cNvPr id="25" name="正方形/長方形 24" title="医療費の見える化・データヘルスの推進、府民への情報発信を強化">
            <a:extLst>
              <a:ext uri="{FF2B5EF4-FFF2-40B4-BE49-F238E27FC236}">
                <a16:creationId xmlns:a16="http://schemas.microsoft.com/office/drawing/2014/main" id="{677893FD-E2AD-4AA7-9A31-05CDB4FD87E9}"/>
              </a:ext>
            </a:extLst>
          </p:cNvPr>
          <p:cNvSpPr/>
          <p:nvPr/>
        </p:nvSpPr>
        <p:spPr>
          <a:xfrm>
            <a:off x="193709" y="9032128"/>
            <a:ext cx="8089135" cy="902677"/>
          </a:xfrm>
          <a:prstGeom prst="rect">
            <a:avLst/>
          </a:prstGeom>
          <a:solidFill>
            <a:sysClr val="window" lastClr="FFFFFF"/>
          </a:solidFill>
          <a:ln w="12700" cap="flat" cmpd="sng" algn="ctr">
            <a:solidFill>
              <a:srgbClr val="4F81BD">
                <a:shade val="50000"/>
              </a:srgbClr>
            </a:solidFill>
            <a:prstDash val="solid"/>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marL="194310" indent="-19431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施策７　医療費の見える化・データヘルスの推進</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施策８　ヘルスリテラシーの向上の推進</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6" name="正方形/長方形 25" title="医薬品の適正使用、後発医薬品の普及・啓発の推進、療養費の適正支給、医療機能の分化・連携、地域包括ケアシステムの構築">
            <a:extLst>
              <a:ext uri="{FF2B5EF4-FFF2-40B4-BE49-F238E27FC236}">
                <a16:creationId xmlns:a16="http://schemas.microsoft.com/office/drawing/2014/main" id="{D65B96F7-974B-45B5-ADC3-A54E70E23BF2}"/>
              </a:ext>
            </a:extLst>
          </p:cNvPr>
          <p:cNvSpPr/>
          <p:nvPr/>
        </p:nvSpPr>
        <p:spPr>
          <a:xfrm>
            <a:off x="201328" y="7432554"/>
            <a:ext cx="8090992" cy="1296390"/>
          </a:xfrm>
          <a:prstGeom prst="rect">
            <a:avLst/>
          </a:prstGeom>
          <a:solidFill>
            <a:sysClr val="window" lastClr="FFFFFF"/>
          </a:solidFill>
          <a:ln w="12700" cap="flat" cmpd="sng" algn="ctr">
            <a:solidFill>
              <a:srgbClr val="4F81BD">
                <a:shade val="50000"/>
              </a:srgbClr>
            </a:solidFill>
            <a:prstDash val="solid"/>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施策３　後発医薬品及びバイオ後続品の普及・啓発</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施策４　医薬品の適正使用</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施策５　医療資源の効果的・効率的な活用</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施策６　病床機能の分化・連携、地域包括ケア</a:t>
            </a:r>
            <a:endParaRPr lang="en-US"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システムの構築</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7" name="ホームベース 10" title="生活習慣病の重症化予防等">
            <a:extLst>
              <a:ext uri="{FF2B5EF4-FFF2-40B4-BE49-F238E27FC236}">
                <a16:creationId xmlns:a16="http://schemas.microsoft.com/office/drawing/2014/main" id="{58082B86-FD14-4E82-8512-D11D1DBBEF04}"/>
              </a:ext>
            </a:extLst>
          </p:cNvPr>
          <p:cNvSpPr/>
          <p:nvPr/>
        </p:nvSpPr>
        <p:spPr>
          <a:xfrm>
            <a:off x="201236" y="4951779"/>
            <a:ext cx="4661916" cy="23163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1440" tIns="0" rIns="91440" bIns="0" numCol="1" spcCol="0" rtlCol="0" fromWordArt="0" anchor="ctr" anchorCtr="0" forceAA="0" compatLnSpc="1">
            <a:prstTxWarp prst="textNoShape">
              <a:avLst/>
            </a:prstTxWarp>
            <a:noAutofit/>
          </a:bodyPr>
          <a:lstStyle/>
          <a:p>
            <a:pPr algn="just">
              <a:lnSpc>
                <a:spcPts val="1100"/>
              </a:lnSpc>
            </a:pPr>
            <a:endParaRPr lang="ja-JP" altLang="en-US" sz="1100" kern="100" dirty="0">
              <a:ea typeface="ＭＳ 明朝" panose="02020609040205080304" pitchFamily="17" charset="-128"/>
              <a:cs typeface="Times New Roman" panose="02020603050405020304" pitchFamily="18" charset="0"/>
            </a:endParaRPr>
          </a:p>
        </p:txBody>
      </p:sp>
      <p:sp>
        <p:nvSpPr>
          <p:cNvPr id="9" name="正方形/長方形 8" title="計画の位置づけ">
            <a:extLst>
              <a:ext uri="{FF2B5EF4-FFF2-40B4-BE49-F238E27FC236}">
                <a16:creationId xmlns:a16="http://schemas.microsoft.com/office/drawing/2014/main" id="{65404796-D72F-4774-A71A-A873B468F423}"/>
              </a:ext>
            </a:extLst>
          </p:cNvPr>
          <p:cNvSpPr/>
          <p:nvPr/>
        </p:nvSpPr>
        <p:spPr>
          <a:xfrm>
            <a:off x="2526748" y="440920"/>
            <a:ext cx="3307632" cy="249262"/>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第３期計画</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(2018</a:t>
            </a:r>
            <a:r>
              <a:rPr lang="ja-JP" altLang="en-US"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2023)</a:t>
            </a: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の進捗状況</a:t>
            </a:r>
            <a:r>
              <a:rPr lang="ja-JP" altLang="en-US" sz="9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a:t>
            </a:r>
            <a:r>
              <a:rPr lang="en-US" altLang="ja-JP" sz="9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正方形/長方形 10" title="計画の位置づけ">
            <a:extLst>
              <a:ext uri="{FF2B5EF4-FFF2-40B4-BE49-F238E27FC236}">
                <a16:creationId xmlns:a16="http://schemas.microsoft.com/office/drawing/2014/main" id="{58B521E8-6C51-4F81-B538-CD96DFD65CB2}"/>
              </a:ext>
            </a:extLst>
          </p:cNvPr>
          <p:cNvSpPr/>
          <p:nvPr/>
        </p:nvSpPr>
        <p:spPr>
          <a:xfrm>
            <a:off x="7703543" y="441714"/>
            <a:ext cx="5059506" cy="254935"/>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大阪府の医療費や受療行動における現状と課題</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4" name="角丸四角形 7" title="計画の位置づけ、計画の期間、他計画との関係">
            <a:extLst>
              <a:ext uri="{FF2B5EF4-FFF2-40B4-BE49-F238E27FC236}">
                <a16:creationId xmlns:a16="http://schemas.microsoft.com/office/drawing/2014/main" id="{7DC19BF7-1F90-4E58-BE1A-4BBC1A348DA4}"/>
              </a:ext>
            </a:extLst>
          </p:cNvPr>
          <p:cNvSpPr/>
          <p:nvPr/>
        </p:nvSpPr>
        <p:spPr>
          <a:xfrm>
            <a:off x="10749162" y="8068089"/>
            <a:ext cx="3911716" cy="1947280"/>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0" name="テキスト ボックス 2" title="生活習慣病等の状況、受療行動や医薬品等の状況、療養費の状況、府民の医療に関する正しい知識の普及状況">
            <a:extLst>
              <a:ext uri="{FF2B5EF4-FFF2-40B4-BE49-F238E27FC236}">
                <a16:creationId xmlns:a16="http://schemas.microsoft.com/office/drawing/2014/main" id="{C01B4B17-E90C-4092-9DD6-D1F861DAD580}"/>
              </a:ext>
            </a:extLst>
          </p:cNvPr>
          <p:cNvSpPr txBox="1">
            <a:spLocks noChangeArrowheads="1"/>
          </p:cNvSpPr>
          <p:nvPr/>
        </p:nvSpPr>
        <p:spPr bwMode="auto">
          <a:xfrm>
            <a:off x="10672635" y="4887981"/>
            <a:ext cx="4087940" cy="1946859"/>
          </a:xfrm>
          <a:prstGeom prst="rect">
            <a:avLst/>
          </a:prstGeom>
          <a:noFill/>
          <a:ln w="9525">
            <a:noFill/>
            <a:miter lim="800000"/>
            <a:headEnd/>
            <a:tailEnd/>
          </a:ln>
        </p:spPr>
        <p:txBody>
          <a:bodyPr rot="0" vert="horz" wrap="square" lIns="91440" tIns="45720" rIns="91440" bIns="45720" anchor="t" anchorCtr="0">
            <a:noAutofit/>
          </a:bodyPr>
          <a:lstStyle/>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国から示された推計ツールに従い、入院外における自然体の医療費見込みから、以下の効果を踏まえて算出</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特定健診・</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特定</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保健指導の実施率向上</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(70%,45%)</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a:lnSpc>
                <a:spcPts val="1600"/>
              </a:lnSpc>
            </a:pP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後発医薬品</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・バイオ後続品</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の使用促進</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latin typeface="HG丸ｺﾞｼｯｸM-PRO" panose="020F0600000000000000" pitchFamily="50" charset="-128"/>
                <a:ea typeface="HG丸ｺﾞｼｯｸM-PRO" panose="020F0600000000000000" pitchFamily="50" charset="-128"/>
                <a:cs typeface="Meiryo UI" panose="020B0604030504040204" pitchFamily="50" charset="-128"/>
              </a:rPr>
              <a:t>283</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en-US"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○地域差縮減に向けた取組み</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１人当たり入院外医療費</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（糖尿病の重症化予防</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6</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重複投薬・多剤投与の適正化</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70</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・医療資源の効果的・効率的な活用</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億円</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p>
          <a:p>
            <a:pPr marL="133350">
              <a:lnSpc>
                <a:spcPts val="1600"/>
              </a:lnSpc>
            </a:pP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ts val="1800"/>
              </a:lnSpc>
            </a:pPr>
            <a:r>
              <a:rPr lang="ja-JP" altLang="en-US" sz="105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令和</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11(2029)</a:t>
            </a:r>
            <a:r>
              <a:rPr lang="ja-JP" altLang="ja-JP" sz="105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年度時点の医療費の見込み</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500"/>
              </a:lnSpc>
            </a:pP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1" name="テキスト ボックス 2" title="生活習慣病等の状況、受療行動や医薬品等の状況、療養費の状況、府民の医療に関する正しい知識の普及状況">
            <a:extLst>
              <a:ext uri="{FF2B5EF4-FFF2-40B4-BE49-F238E27FC236}">
                <a16:creationId xmlns:a16="http://schemas.microsoft.com/office/drawing/2014/main" id="{EC254FE5-559E-4A67-A6ED-77BDFB2F974F}"/>
              </a:ext>
            </a:extLst>
          </p:cNvPr>
          <p:cNvSpPr txBox="1">
            <a:spLocks noChangeArrowheads="1"/>
          </p:cNvSpPr>
          <p:nvPr/>
        </p:nvSpPr>
        <p:spPr bwMode="auto">
          <a:xfrm>
            <a:off x="10768792" y="8240790"/>
            <a:ext cx="3858558" cy="1766809"/>
          </a:xfrm>
          <a:prstGeom prst="rect">
            <a:avLst/>
          </a:prstGeom>
          <a:noFill/>
          <a:ln w="9525">
            <a:noFill/>
            <a:miter lim="800000"/>
            <a:headEnd/>
            <a:tailEnd/>
          </a:ln>
        </p:spPr>
        <p:txBody>
          <a:bodyPr rot="0" vert="horz" wrap="square" lIns="91440" tIns="45720" rIns="91440" bIns="45720" anchor="t" anchorCtr="0">
            <a:noAutofit/>
          </a:bodyPr>
          <a:lstStyle/>
          <a:p>
            <a:pPr marL="129540" indent="-129540">
              <a:lnSpc>
                <a:spcPts val="1600"/>
              </a:lnSpc>
              <a:spcBef>
                <a:spcPts val="600"/>
              </a:spcBef>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○毎年度、個別施策の取組状況、指標、目標について</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進捗</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状況を公表</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marL="129540" indent="-129540">
              <a:lnSpc>
                <a:spcPts val="1600"/>
              </a:lnSpc>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○計画期間の最終年度に</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は、</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進捗状況に関する調査・分析を行うとともに、期間終了の翌年度に実績評価を実施</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marL="129540" indent="-129540">
              <a:lnSpc>
                <a:spcPts val="1600"/>
              </a:lnSpc>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進め方として、大阪府保険者協議会を活用して進捗状況等の進行管理を行うとともに、</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学識経験者等で構成する大阪府医療費適正化計画推進審議会で検証し</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ＰＤＣＡに基づく計画の効果的な推進を図る</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5" name="角丸四角形 7" title="計画の位置づけ、計画の期間、他計画との関係">
            <a:extLst>
              <a:ext uri="{FF2B5EF4-FFF2-40B4-BE49-F238E27FC236}">
                <a16:creationId xmlns:a16="http://schemas.microsoft.com/office/drawing/2014/main" id="{F2A7846F-08D3-45FE-98DC-2F476CDAC610}"/>
              </a:ext>
            </a:extLst>
          </p:cNvPr>
          <p:cNvSpPr/>
          <p:nvPr/>
        </p:nvSpPr>
        <p:spPr>
          <a:xfrm>
            <a:off x="10749162" y="4733585"/>
            <a:ext cx="3911716" cy="3107396"/>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56" name="表 55">
            <a:extLst>
              <a:ext uri="{FF2B5EF4-FFF2-40B4-BE49-F238E27FC236}">
                <a16:creationId xmlns:a16="http://schemas.microsoft.com/office/drawing/2014/main" id="{4F04868E-CAF2-4E1C-859C-D782FA6510BD}"/>
              </a:ext>
            </a:extLst>
          </p:cNvPr>
          <p:cNvGraphicFramePr>
            <a:graphicFrameLocks noGrp="1"/>
          </p:cNvGraphicFramePr>
          <p:nvPr>
            <p:extLst>
              <p:ext uri="{D42A27DB-BD31-4B8C-83A1-F6EECF244321}">
                <p14:modId xmlns:p14="http://schemas.microsoft.com/office/powerpoint/2010/main" val="3395385612"/>
              </p:ext>
            </p:extLst>
          </p:nvPr>
        </p:nvGraphicFramePr>
        <p:xfrm>
          <a:off x="10889486" y="7032960"/>
          <a:ext cx="3631348" cy="597219"/>
        </p:xfrm>
        <a:graphic>
          <a:graphicData uri="http://schemas.openxmlformats.org/drawingml/2006/table">
            <a:tbl>
              <a:tblPr firstRow="1" firstCol="1" bandRow="1"/>
              <a:tblGrid>
                <a:gridCol w="622813">
                  <a:extLst>
                    <a:ext uri="{9D8B030D-6E8A-4147-A177-3AD203B41FA5}">
                      <a16:colId xmlns:a16="http://schemas.microsoft.com/office/drawing/2014/main" val="1028155069"/>
                    </a:ext>
                  </a:extLst>
                </a:gridCol>
                <a:gridCol w="3008535">
                  <a:extLst>
                    <a:ext uri="{9D8B030D-6E8A-4147-A177-3AD203B41FA5}">
                      <a16:colId xmlns:a16="http://schemas.microsoft.com/office/drawing/2014/main" val="1933112603"/>
                    </a:ext>
                  </a:extLst>
                </a:gridCol>
              </a:tblGrid>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入院外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lnSpc>
                          <a:spcPts val="1800"/>
                        </a:lnSpc>
                      </a:pPr>
                      <a:r>
                        <a:rPr lang="en-US" alt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en-US" altLang="ja-JP" sz="1000" u="none" strike="noStrike"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 446</a:t>
                      </a:r>
                      <a:r>
                        <a:rPr 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ja-JP" alt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適正化</a:t>
                      </a:r>
                      <a:r>
                        <a:rPr lang="ja-JP" altLang="en-US"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前</a:t>
                      </a:r>
                      <a:r>
                        <a:rPr 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4,838</a:t>
                      </a:r>
                      <a:r>
                        <a:rPr 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76530815"/>
                  </a:ext>
                </a:extLst>
              </a:tr>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入院</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pPr>
                      <a:r>
                        <a:rPr lang="en-US" alt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7,337</a:t>
                      </a:r>
                      <a:r>
                        <a:rPr 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5417169"/>
                  </a:ext>
                </a:extLst>
              </a:tr>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合計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pPr>
                      <a:r>
                        <a:rPr lang="en-US" alt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en-US" altLang="ja-JP" sz="1000" strike="noStrike"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000" u="none" strike="noStrike"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782</a:t>
                      </a:r>
                      <a:r>
                        <a:rPr 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億円【適正化効果額：▲</a:t>
                      </a:r>
                      <a:r>
                        <a:rPr lang="en-US" altLang="ja-JP" sz="1000" strike="noStrike"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393</a:t>
                      </a:r>
                      <a:r>
                        <a:rPr lang="ja-JP" sz="1000" kern="100" spc="-40" dirty="0">
                          <a:solidFill>
                            <a:schemeClr val="tx1"/>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848184"/>
                  </a:ext>
                </a:extLst>
              </a:tr>
            </a:tbl>
          </a:graphicData>
        </a:graphic>
      </p:graphicFrame>
      <p:sp>
        <p:nvSpPr>
          <p:cNvPr id="42" name="正方形/長方形 41" title="基本理念　計画のめざすべき姿">
            <a:extLst>
              <a:ext uri="{FF2B5EF4-FFF2-40B4-BE49-F238E27FC236}">
                <a16:creationId xmlns:a16="http://schemas.microsoft.com/office/drawing/2014/main" id="{99F63C2C-787B-4B8A-951B-46B7E0157C25}"/>
              </a:ext>
            </a:extLst>
          </p:cNvPr>
          <p:cNvSpPr/>
          <p:nvPr/>
        </p:nvSpPr>
        <p:spPr>
          <a:xfrm>
            <a:off x="11344694" y="7947117"/>
            <a:ext cx="2626066" cy="257149"/>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計画の推進・評価</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1" name="正方形/長方形 40" title="基本理念　計画のめざすべき姿">
            <a:extLst>
              <a:ext uri="{FF2B5EF4-FFF2-40B4-BE49-F238E27FC236}">
                <a16:creationId xmlns:a16="http://schemas.microsoft.com/office/drawing/2014/main" id="{1B40E0A8-E189-4109-9734-8B889DE7F562}"/>
              </a:ext>
            </a:extLst>
          </p:cNvPr>
          <p:cNvSpPr/>
          <p:nvPr/>
        </p:nvSpPr>
        <p:spPr>
          <a:xfrm>
            <a:off x="11319040" y="4602469"/>
            <a:ext cx="2626066" cy="257149"/>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医療費の見込み</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58" name="表 57">
            <a:extLst>
              <a:ext uri="{FF2B5EF4-FFF2-40B4-BE49-F238E27FC236}">
                <a16:creationId xmlns:a16="http://schemas.microsoft.com/office/drawing/2014/main" id="{45FBA7EE-37D5-4996-B721-E8C39BD02EDE}"/>
              </a:ext>
            </a:extLst>
          </p:cNvPr>
          <p:cNvGraphicFramePr>
            <a:graphicFrameLocks noGrp="1"/>
          </p:cNvGraphicFramePr>
          <p:nvPr>
            <p:extLst>
              <p:ext uri="{D42A27DB-BD31-4B8C-83A1-F6EECF244321}">
                <p14:modId xmlns:p14="http://schemas.microsoft.com/office/powerpoint/2010/main" val="750847719"/>
              </p:ext>
            </p:extLst>
          </p:nvPr>
        </p:nvGraphicFramePr>
        <p:xfrm>
          <a:off x="8372804" y="5426413"/>
          <a:ext cx="2200134" cy="3862403"/>
        </p:xfrm>
        <a:graphic>
          <a:graphicData uri="http://schemas.openxmlformats.org/drawingml/2006/table">
            <a:tbl>
              <a:tblPr firstRow="1" firstCol="1" bandRow="1"/>
              <a:tblGrid>
                <a:gridCol w="1382110">
                  <a:extLst>
                    <a:ext uri="{9D8B030D-6E8A-4147-A177-3AD203B41FA5}">
                      <a16:colId xmlns:a16="http://schemas.microsoft.com/office/drawing/2014/main" val="4291735108"/>
                    </a:ext>
                  </a:extLst>
                </a:gridCol>
                <a:gridCol w="818024">
                  <a:extLst>
                    <a:ext uri="{9D8B030D-6E8A-4147-A177-3AD203B41FA5}">
                      <a16:colId xmlns:a16="http://schemas.microsoft.com/office/drawing/2014/main" val="3622484520"/>
                    </a:ext>
                  </a:extLst>
                </a:gridCol>
              </a:tblGrid>
              <a:tr h="345178">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項目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目標値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令和</a:t>
                      </a:r>
                      <a:r>
                        <a:rPr lang="en-US"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11</a:t>
                      </a:r>
                      <a:r>
                        <a:rPr 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0980418"/>
                  </a:ext>
                </a:extLst>
              </a:tr>
              <a:tr h="222274">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特定健康診査</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実施</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率</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70</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9631272"/>
                  </a:ext>
                </a:extLst>
              </a:tr>
              <a:tr h="259537">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特定保健指導実施率</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45</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2998535"/>
                  </a:ext>
                </a:extLst>
              </a:tr>
              <a:tr h="353646">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ﾒﾀﾎﾞﾘｯｸｼﾝﾄﾞﾛｰﾑ</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該当者</a:t>
                      </a:r>
                      <a:endPar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及び予備群減少率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r" defTabSz="1344077" rtl="0" eaLnBrk="1" fontAlgn="auto" latinLnBrk="0" hangingPunct="1">
                        <a:lnSpc>
                          <a:spcPct val="100000"/>
                        </a:lnSpc>
                        <a:spcBef>
                          <a:spcPts val="0"/>
                        </a:spcBef>
                        <a:spcAft>
                          <a:spcPts val="0"/>
                        </a:spcAft>
                        <a:buClrTx/>
                        <a:buSzTx/>
                        <a:buFontTx/>
                        <a:buNone/>
                        <a:tabLst/>
                        <a:defRPr/>
                      </a:pPr>
                      <a:r>
                        <a:rPr lang="en-US" altLang="ja-JP" sz="800" kern="10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2</a:t>
                      </a:r>
                      <a:r>
                        <a:rPr lang="en-US" altLang="ja-JP" sz="800" kern="10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008</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比</a:t>
                      </a:r>
                      <a:r>
                        <a:rPr lang="en-US"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altLang="ja-JP" sz="8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r>
                        <a:rPr lang="ja-JP" altLang="en-US" sz="8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減少</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0338818"/>
                  </a:ext>
                </a:extLst>
              </a:tr>
              <a:tr h="657068">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がん検診受診率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en-US" sz="900" kern="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胃・大腸・</a:t>
                      </a: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肺・</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乳・　子宮頚がん</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2851224"/>
                  </a:ext>
                </a:extLst>
              </a:tr>
              <a:tr h="390368">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糖尿病性腎症による年間新規透析導入患者数</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1,000</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人</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未満</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7196835"/>
                  </a:ext>
                </a:extLst>
              </a:tr>
              <a:tr h="397221">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成人</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歳以上</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a:t>
                      </a:r>
                      <a:endPar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喫煙率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男性</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15.0</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女性</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sz="7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8006204"/>
                  </a:ext>
                </a:extLst>
              </a:tr>
              <a:tr h="296801">
                <a:tc>
                  <a:txBody>
                    <a:bodyPr/>
                    <a:lstStyle/>
                    <a:p>
                      <a:pPr algn="just"/>
                      <a:r>
                        <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骨粗鬆症検診受診率</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latinLnBrk="1"/>
                      <a:r>
                        <a:rPr lang="en-US" altLang="ja-JP" sz="105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10</a:t>
                      </a:r>
                      <a:r>
                        <a:rPr lang="ja-JP" altLang="ja-JP" sz="105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0502245"/>
                  </a:ext>
                </a:extLst>
              </a:tr>
              <a:tr h="296801">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後発医薬品使用割合</a:t>
                      </a:r>
                      <a:endParaRPr lang="en-US" altLang="ja-JP" sz="1000" kern="100" dirty="0">
                        <a:solidFill>
                          <a:srgbClr val="000000"/>
                        </a:solidFill>
                        <a:effectLst/>
                        <a:highlight>
                          <a:srgbClr val="FFFF00"/>
                        </a:highligh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（数量ベース</a:t>
                      </a:r>
                      <a:r>
                        <a:rPr lang="en-US" altLang="ja-JP" sz="9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80</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4228857"/>
                  </a:ext>
                </a:extLst>
              </a:tr>
              <a:tr h="285910">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ﾊﾞｲｵ後続</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品使用割合</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60</a:t>
                      </a: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r>
                        <a:rPr lang="en-US" altLang="ja-JP" sz="10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endParaRPr lang="ja-JP" altLang="ja-JP" sz="1050" b="0" kern="100" baseline="300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185717"/>
                  </a:ext>
                </a:extLst>
              </a:tr>
              <a:tr h="357599">
                <a:tc>
                  <a:txBody>
                    <a:bodyPr/>
                    <a:lstStyle/>
                    <a:p>
                      <a:pPr algn="just"/>
                      <a:r>
                        <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ﾍﾙｽﾘﾃﾗｼｰ調査による得点</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増加</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5761325"/>
                  </a:ext>
                </a:extLst>
              </a:tr>
            </a:tbl>
          </a:graphicData>
        </a:graphic>
      </p:graphicFrame>
      <p:sp>
        <p:nvSpPr>
          <p:cNvPr id="64" name="正方形/長方形 63" title="生活習慣病等の重症化予防、がんの予防及び早期発見">
            <a:extLst>
              <a:ext uri="{FF2B5EF4-FFF2-40B4-BE49-F238E27FC236}">
                <a16:creationId xmlns:a16="http://schemas.microsoft.com/office/drawing/2014/main" id="{04A0DC2D-D052-4105-80AC-B7E4BE75552E}"/>
              </a:ext>
            </a:extLst>
          </p:cNvPr>
          <p:cNvSpPr/>
          <p:nvPr/>
        </p:nvSpPr>
        <p:spPr>
          <a:xfrm>
            <a:off x="8321040" y="5155734"/>
            <a:ext cx="11582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t"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a:t>
            </a:r>
            <a:r>
              <a:rPr lang="en-US" altLang="ja-JP" sz="1200" kern="100" spc="-40" dirty="0">
                <a:solidFill>
                  <a:srgbClr val="000000"/>
                </a:solidFill>
                <a:ea typeface="HG丸ｺﾞｼｯｸM-PRO" panose="020F0600000000000000" pitchFamily="50" charset="-128"/>
                <a:cs typeface="Meiryo UI" panose="020B0604030504040204" pitchFamily="50" charset="-128"/>
              </a:rPr>
              <a:t>【</a:t>
            </a:r>
            <a:r>
              <a:rPr lang="ja-JP" altLang="en-US" sz="1200" kern="100" spc="-40" dirty="0">
                <a:solidFill>
                  <a:srgbClr val="000000"/>
                </a:solidFill>
                <a:ea typeface="HG丸ｺﾞｼｯｸM-PRO" panose="020F0600000000000000" pitchFamily="50" charset="-128"/>
                <a:cs typeface="Meiryo UI" panose="020B0604030504040204" pitchFamily="50" charset="-128"/>
              </a:rPr>
              <a:t>主な目標値</a:t>
            </a:r>
            <a:r>
              <a:rPr lang="en-US" altLang="ja-JP" sz="1200" kern="100" spc="-40" dirty="0">
                <a:solidFill>
                  <a:srgbClr val="000000"/>
                </a:solidFill>
                <a:ea typeface="HG丸ｺﾞｼｯｸM-PRO" panose="020F0600000000000000" pitchFamily="50" charset="-128"/>
                <a:cs typeface="Meiryo UI" panose="020B0604030504040204" pitchFamily="50" charset="-128"/>
              </a:rPr>
              <a:t>】</a:t>
            </a:r>
            <a:endParaRPr lang="ja-JP" altLang="en-US" sz="1100" kern="100" dirty="0">
              <a:ea typeface="ＭＳ 明朝" panose="02020609040205080304" pitchFamily="17" charset="-128"/>
              <a:cs typeface="Times New Roman" panose="02020603050405020304" pitchFamily="18" charset="0"/>
            </a:endParaRPr>
          </a:p>
        </p:txBody>
      </p:sp>
      <p:sp>
        <p:nvSpPr>
          <p:cNvPr id="69" name="正方形/長方形 68" title="生活習慣病等の重症化予防、がんの予防及び早期発見">
            <a:extLst>
              <a:ext uri="{FF2B5EF4-FFF2-40B4-BE49-F238E27FC236}">
                <a16:creationId xmlns:a16="http://schemas.microsoft.com/office/drawing/2014/main" id="{96FA85B4-65BE-4EF4-9D3F-44D6ACF8994B}"/>
              </a:ext>
            </a:extLst>
          </p:cNvPr>
          <p:cNvSpPr/>
          <p:nvPr/>
        </p:nvSpPr>
        <p:spPr>
          <a:xfrm>
            <a:off x="243840" y="4182790"/>
            <a:ext cx="9380220" cy="2858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t"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a:t>
            </a:r>
            <a:r>
              <a:rPr lang="en-US" altLang="ja-JP" sz="900" kern="100" spc="-40" dirty="0">
                <a:solidFill>
                  <a:srgbClr val="000000"/>
                </a:solidFill>
                <a:ea typeface="HG丸ｺﾞｼｯｸM-PRO" panose="020F0600000000000000" pitchFamily="50" charset="-128"/>
                <a:cs typeface="Meiryo UI" panose="020B0604030504040204" pitchFamily="50" charset="-128"/>
              </a:rPr>
              <a:t>※</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評価として「</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目標に到達（見込み）」、「</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B</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改善傾向にある」、「</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C</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改善傾向も悪化傾向も見られなかった」、「</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D</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悪化した」の四段階で評価をしています。</a:t>
            </a:r>
            <a:endPar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aphicFrame>
        <p:nvGraphicFramePr>
          <p:cNvPr id="70" name="表 69">
            <a:extLst>
              <a:ext uri="{FF2B5EF4-FFF2-40B4-BE49-F238E27FC236}">
                <a16:creationId xmlns:a16="http://schemas.microsoft.com/office/drawing/2014/main" id="{26D4AFF8-3412-4B13-BD4E-9B8BEB050168}"/>
              </a:ext>
            </a:extLst>
          </p:cNvPr>
          <p:cNvGraphicFramePr>
            <a:graphicFrameLocks noGrp="1"/>
          </p:cNvGraphicFramePr>
          <p:nvPr>
            <p:extLst>
              <p:ext uri="{D42A27DB-BD31-4B8C-83A1-F6EECF244321}">
                <p14:modId xmlns:p14="http://schemas.microsoft.com/office/powerpoint/2010/main" val="704956919"/>
              </p:ext>
            </p:extLst>
          </p:nvPr>
        </p:nvGraphicFramePr>
        <p:xfrm>
          <a:off x="2430227" y="761040"/>
          <a:ext cx="3513373" cy="3372032"/>
        </p:xfrm>
        <a:graphic>
          <a:graphicData uri="http://schemas.openxmlformats.org/drawingml/2006/table">
            <a:tbl>
              <a:tblPr firstRow="1" firstCol="1" bandRow="1"/>
              <a:tblGrid>
                <a:gridCol w="1951273">
                  <a:extLst>
                    <a:ext uri="{9D8B030D-6E8A-4147-A177-3AD203B41FA5}">
                      <a16:colId xmlns:a16="http://schemas.microsoft.com/office/drawing/2014/main" val="3238338114"/>
                    </a:ext>
                  </a:extLst>
                </a:gridCol>
                <a:gridCol w="276860">
                  <a:extLst>
                    <a:ext uri="{9D8B030D-6E8A-4147-A177-3AD203B41FA5}">
                      <a16:colId xmlns:a16="http://schemas.microsoft.com/office/drawing/2014/main" val="4213162359"/>
                    </a:ext>
                  </a:extLst>
                </a:gridCol>
                <a:gridCol w="1285240">
                  <a:extLst>
                    <a:ext uri="{9D8B030D-6E8A-4147-A177-3AD203B41FA5}">
                      <a16:colId xmlns:a16="http://schemas.microsoft.com/office/drawing/2014/main" val="3557329329"/>
                    </a:ext>
                  </a:extLst>
                </a:gridCol>
              </a:tblGrid>
              <a:tr h="213221">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項目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1344077" rtl="0" eaLnBrk="1" fontAlgn="auto" latinLnBrk="0" hangingPunct="1">
                        <a:lnSpc>
                          <a:spcPct val="100000"/>
                        </a:lnSpc>
                        <a:spcBef>
                          <a:spcPts val="0"/>
                        </a:spcBef>
                        <a:spcAft>
                          <a:spcPts val="0"/>
                        </a:spcAft>
                        <a:buClrTx/>
                        <a:buSzTx/>
                        <a:buFontTx/>
                        <a:buNone/>
                        <a:tabLst/>
                        <a:defRPr/>
                      </a:pP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評価</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数値</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1344077" rtl="0" eaLnBrk="1" fontAlgn="auto" latinLnBrk="0" hangingPunct="1">
                        <a:lnSpc>
                          <a:spcPct val="100000"/>
                        </a:lnSpc>
                        <a:spcBef>
                          <a:spcPts val="0"/>
                        </a:spcBef>
                        <a:spcAft>
                          <a:spcPts val="0"/>
                        </a:spcAft>
                        <a:buClrTx/>
                        <a:buSzTx/>
                        <a:buFontTx/>
                        <a:buNone/>
                        <a:tabLst/>
                        <a:defRPr/>
                      </a:pPr>
                      <a:r>
                        <a:rPr lang="ja-JP" altLang="en-US" sz="105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数値</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346285"/>
                  </a:ext>
                </a:extLst>
              </a:tr>
              <a:tr h="356560">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特定健康診査</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実施</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53.1%</a:t>
                      </a: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1444821"/>
                  </a:ext>
                </a:extLst>
              </a:tr>
              <a:tr h="342761">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特定保健指導実施率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22.1%</a:t>
                      </a: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2943519"/>
                  </a:ext>
                </a:extLst>
              </a:tr>
              <a:tr h="488792">
                <a:tc>
                  <a:txBody>
                    <a:bodyPr/>
                    <a:lstStyle/>
                    <a:p>
                      <a:pPr algn="just"/>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ﾒﾀﾎﾞﾘｯｸｼﾝﾄﾞﾛｰﾑ</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該当者及び</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予備群減少率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(2008</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年度比　</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以上減少</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D</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0.3%</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減少</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203964"/>
                  </a:ext>
                </a:extLst>
              </a:tr>
              <a:tr h="427355">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たばこ対策</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成人</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歳以上</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a:t>
                      </a:r>
                      <a:endPar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喫煙率</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男性</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･女性</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等</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男性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24.3%</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女性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8.6%</a:t>
                      </a:r>
                    </a:p>
                    <a:p>
                      <a:pPr algn="l"/>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761079"/>
                  </a:ext>
                </a:extLst>
              </a:tr>
              <a:tr h="348615">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糖尿病性腎症</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重症化予防</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年間新規透析患者数　</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1,000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1,040</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2706247"/>
                  </a:ext>
                </a:extLst>
              </a:tr>
              <a:tr h="548469">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がんに関する目標</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a:t>
                      </a:r>
                      <a:r>
                        <a:rPr 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検診受診率</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40%</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以上等</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胃</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:36.8%</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大腸</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:40.3%</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肺</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:42.2%  </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乳</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:42.2%</a:t>
                      </a: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子宮頸がん</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:39.9%</a:t>
                      </a: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8780589"/>
                  </a:ext>
                </a:extLst>
              </a:tr>
              <a:tr h="417659">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後発医薬品使用割合</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数量ベース</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調剤</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80%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rPr>
                        <a:t>81.5%</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549150"/>
                  </a:ext>
                </a:extLst>
              </a:tr>
              <a:tr h="228600">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データヘルス計画策定</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全市町村</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全市町村策定</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0234960"/>
                  </a:ext>
                </a:extLst>
              </a:tr>
            </a:tbl>
          </a:graphicData>
        </a:graphic>
      </p:graphicFrame>
      <p:sp>
        <p:nvSpPr>
          <p:cNvPr id="71" name="正方形/長方形 70" title="生活習慣病等の重症化予防、がんの予防及び早期発見">
            <a:extLst>
              <a:ext uri="{FF2B5EF4-FFF2-40B4-BE49-F238E27FC236}">
                <a16:creationId xmlns:a16="http://schemas.microsoft.com/office/drawing/2014/main" id="{483EB49D-13BB-4E6E-9426-D8B78D4DA6E6}"/>
              </a:ext>
            </a:extLst>
          </p:cNvPr>
          <p:cNvSpPr/>
          <p:nvPr/>
        </p:nvSpPr>
        <p:spPr>
          <a:xfrm>
            <a:off x="3622040" y="9243444"/>
            <a:ext cx="4613416" cy="64579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医療費の地域差縮減に向け、要因分析及び対策の実施</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万博を契機としたヘルスリテラシー向上を</a:t>
            </a:r>
            <a:r>
              <a:rPr lang="ja-JP" altLang="en-US" sz="1050" kern="100" spc="-4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レガシーとして、継続的</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な　　</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健康づくりの定着を推進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74" name="正方形/長方形 73" title="生活習慣病等の重症化予防、がんの予防及び早期発見">
            <a:extLst>
              <a:ext uri="{FF2B5EF4-FFF2-40B4-BE49-F238E27FC236}">
                <a16:creationId xmlns:a16="http://schemas.microsoft.com/office/drawing/2014/main" id="{01184303-1521-433C-A81D-3696355BC756}"/>
              </a:ext>
            </a:extLst>
          </p:cNvPr>
          <p:cNvSpPr/>
          <p:nvPr/>
        </p:nvSpPr>
        <p:spPr>
          <a:xfrm>
            <a:off x="3622040" y="7649848"/>
            <a:ext cx="4613416" cy="103433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保険者協議会等の活用による地域フォーミュラリの推進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マイナ保険証の活用による過去の服薬情報等の提供への同意促進など、</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適正服薬に対する取組みの推進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医療資源の活用等における保険者協議会等での周知・啓発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在宅医療にかかる連携の拠点及び積極的医療機関への取組みの支援</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75" name="正方形/長方形 74" title="生活習慣病等の重症化予防、がんの予防及び早期発見">
            <a:extLst>
              <a:ext uri="{FF2B5EF4-FFF2-40B4-BE49-F238E27FC236}">
                <a16:creationId xmlns:a16="http://schemas.microsoft.com/office/drawing/2014/main" id="{67BBCBBA-DCE4-4829-9AF7-E93FDB1BD0F5}"/>
              </a:ext>
            </a:extLst>
          </p:cNvPr>
          <p:cNvSpPr/>
          <p:nvPr/>
        </p:nvSpPr>
        <p:spPr>
          <a:xfrm>
            <a:off x="3622040" y="5419689"/>
            <a:ext cx="4613416" cy="1664437"/>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けんしん（健診・検診）受診率向上として、インセンティブの付与や</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受診しやすい環境整備等、受診意欲を高める取組みの推進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重症化予防として、特定健診受診者のうちリスクの高い患者を適切に</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医療につなげる取組みの推進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疾病の発症要因となる生活習慣改善等に関する周知・啓発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高齢者の保健事業と介護予防の一体的実施の取組みの推進における　</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市町村等への助言・支援の実施</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骨折対策として、骨粗鬆症検診受診や適切な受療に関する周知・啓発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8" name="正方形/長方形 37" title="生活習慣病等の重症化予防、がんの予防及び早期発見">
            <a:extLst>
              <a:ext uri="{FF2B5EF4-FFF2-40B4-BE49-F238E27FC236}">
                <a16:creationId xmlns:a16="http://schemas.microsoft.com/office/drawing/2014/main" id="{CA84DBB3-904C-4F07-BC9E-1422EAFF2F33}"/>
              </a:ext>
            </a:extLst>
          </p:cNvPr>
          <p:cNvSpPr/>
          <p:nvPr/>
        </p:nvSpPr>
        <p:spPr>
          <a:xfrm>
            <a:off x="195072" y="4933738"/>
            <a:ext cx="35966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１　住民の健康の保持の推進</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nvGrpSpPr>
          <p:cNvPr id="7" name="グループ化 6">
            <a:extLst>
              <a:ext uri="{FF2B5EF4-FFF2-40B4-BE49-F238E27FC236}">
                <a16:creationId xmlns:a16="http://schemas.microsoft.com/office/drawing/2014/main" id="{E48A9236-6FCE-4736-B21D-0C00BA7A451F}"/>
              </a:ext>
            </a:extLst>
          </p:cNvPr>
          <p:cNvGrpSpPr/>
          <p:nvPr/>
        </p:nvGrpSpPr>
        <p:grpSpPr>
          <a:xfrm>
            <a:off x="196596" y="7179467"/>
            <a:ext cx="4668420" cy="259233"/>
            <a:chOff x="196596" y="7077867"/>
            <a:chExt cx="4668420" cy="259233"/>
          </a:xfrm>
        </p:grpSpPr>
        <p:sp>
          <p:nvSpPr>
            <p:cNvPr id="65" name="ホームベース 10" title="生活習慣病の重症化予防等">
              <a:extLst>
                <a:ext uri="{FF2B5EF4-FFF2-40B4-BE49-F238E27FC236}">
                  <a16:creationId xmlns:a16="http://schemas.microsoft.com/office/drawing/2014/main" id="{7994F99B-9906-4778-9345-64F1B601A892}"/>
                </a:ext>
              </a:extLst>
            </p:cNvPr>
            <p:cNvSpPr/>
            <p:nvPr/>
          </p:nvSpPr>
          <p:spPr>
            <a:xfrm>
              <a:off x="203100" y="7095341"/>
              <a:ext cx="4661916" cy="2347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just">
                <a:lnSpc>
                  <a:spcPts val="1100"/>
                </a:lnSpc>
              </a:pPr>
              <a:endParaRPr lang="ja-JP" altLang="en-US" sz="1100" kern="100" dirty="0">
                <a:ea typeface="ＭＳ 明朝" panose="02020609040205080304" pitchFamily="17" charset="-128"/>
                <a:cs typeface="Times New Roman" panose="02020603050405020304" pitchFamily="18" charset="0"/>
              </a:endParaRPr>
            </a:p>
          </p:txBody>
        </p:sp>
        <p:sp>
          <p:nvSpPr>
            <p:cNvPr id="39" name="正方形/長方形 38" title="生活習慣病等の重症化予防、がんの予防及び早期発見">
              <a:extLst>
                <a:ext uri="{FF2B5EF4-FFF2-40B4-BE49-F238E27FC236}">
                  <a16:creationId xmlns:a16="http://schemas.microsoft.com/office/drawing/2014/main" id="{195E73FD-8F71-4C67-9C84-3AAB28005BDD}"/>
                </a:ext>
              </a:extLst>
            </p:cNvPr>
            <p:cNvSpPr/>
            <p:nvPr/>
          </p:nvSpPr>
          <p:spPr>
            <a:xfrm>
              <a:off x="196596" y="7077867"/>
              <a:ext cx="35966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２　医療の効率的な提供の推進</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grpSp>
        <p:nvGrpSpPr>
          <p:cNvPr id="3" name="グループ化 2">
            <a:extLst>
              <a:ext uri="{FF2B5EF4-FFF2-40B4-BE49-F238E27FC236}">
                <a16:creationId xmlns:a16="http://schemas.microsoft.com/office/drawing/2014/main" id="{328A9D34-8FA4-42BC-B599-1C8A192FCB86}"/>
              </a:ext>
            </a:extLst>
          </p:cNvPr>
          <p:cNvGrpSpPr/>
          <p:nvPr/>
        </p:nvGrpSpPr>
        <p:grpSpPr>
          <a:xfrm>
            <a:off x="188976" y="8787198"/>
            <a:ext cx="4676040" cy="259233"/>
            <a:chOff x="188976" y="8717348"/>
            <a:chExt cx="4676040" cy="259233"/>
          </a:xfrm>
        </p:grpSpPr>
        <p:sp>
          <p:nvSpPr>
            <p:cNvPr id="66" name="ホームベース 10" title="生活習慣病の重症化予防等">
              <a:extLst>
                <a:ext uri="{FF2B5EF4-FFF2-40B4-BE49-F238E27FC236}">
                  <a16:creationId xmlns:a16="http://schemas.microsoft.com/office/drawing/2014/main" id="{1962F991-B246-4194-9F17-589212A0A114}"/>
                </a:ext>
              </a:extLst>
            </p:cNvPr>
            <p:cNvSpPr/>
            <p:nvPr/>
          </p:nvSpPr>
          <p:spPr>
            <a:xfrm>
              <a:off x="195480" y="8726529"/>
              <a:ext cx="4669536" cy="2347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just">
                <a:lnSpc>
                  <a:spcPts val="1100"/>
                </a:lnSpc>
              </a:pPr>
              <a:endParaRPr lang="ja-JP" altLang="en-US" sz="1050" kern="100" dirty="0">
                <a:ea typeface="ＭＳ 明朝" panose="02020609040205080304" pitchFamily="17" charset="-128"/>
                <a:cs typeface="Times New Roman" panose="02020603050405020304" pitchFamily="18" charset="0"/>
              </a:endParaRPr>
            </a:p>
          </p:txBody>
        </p:sp>
        <p:sp>
          <p:nvSpPr>
            <p:cNvPr id="40" name="正方形/長方形 39" title="生活習慣病等の重症化予防、がんの予防及び早期発見">
              <a:extLst>
                <a:ext uri="{FF2B5EF4-FFF2-40B4-BE49-F238E27FC236}">
                  <a16:creationId xmlns:a16="http://schemas.microsoft.com/office/drawing/2014/main" id="{692C8683-3F19-4141-B2CA-D6F3B921B472}"/>
                </a:ext>
              </a:extLst>
            </p:cNvPr>
            <p:cNvSpPr/>
            <p:nvPr/>
          </p:nvSpPr>
          <p:spPr>
            <a:xfrm>
              <a:off x="188976" y="8717348"/>
              <a:ext cx="4661916"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３　健康医療情報の見える化とヘルスリテラシーの向上</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sp>
        <p:nvSpPr>
          <p:cNvPr id="48" name="正方形/長方形 47" title="生活習慣病等の重症化予防、がんの予防及び早期発見">
            <a:extLst>
              <a:ext uri="{FF2B5EF4-FFF2-40B4-BE49-F238E27FC236}">
                <a16:creationId xmlns:a16="http://schemas.microsoft.com/office/drawing/2014/main" id="{473E44A7-0411-4566-8C02-AF01386FCE3D}"/>
              </a:ext>
            </a:extLst>
          </p:cNvPr>
          <p:cNvSpPr/>
          <p:nvPr/>
        </p:nvSpPr>
        <p:spPr>
          <a:xfrm>
            <a:off x="3621024" y="9067763"/>
            <a:ext cx="1104657" cy="16628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9" name="正方形/長方形 48" title="生活習慣病等の重症化予防、がんの予防及び早期発見">
            <a:extLst>
              <a:ext uri="{FF2B5EF4-FFF2-40B4-BE49-F238E27FC236}">
                <a16:creationId xmlns:a16="http://schemas.microsoft.com/office/drawing/2014/main" id="{161AF251-B448-4D46-94BD-D7D85AE483B0}"/>
              </a:ext>
            </a:extLst>
          </p:cNvPr>
          <p:cNvSpPr/>
          <p:nvPr/>
        </p:nvSpPr>
        <p:spPr>
          <a:xfrm>
            <a:off x="3622040" y="5232751"/>
            <a:ext cx="1103641" cy="18539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52" name="正方形/長方形 51" title="生活習慣病等の重症化予防、がんの予防及び早期発見">
            <a:extLst>
              <a:ext uri="{FF2B5EF4-FFF2-40B4-BE49-F238E27FC236}">
                <a16:creationId xmlns:a16="http://schemas.microsoft.com/office/drawing/2014/main" id="{BF7EA384-4E95-4601-969B-5718D5051606}"/>
              </a:ext>
            </a:extLst>
          </p:cNvPr>
          <p:cNvSpPr/>
          <p:nvPr/>
        </p:nvSpPr>
        <p:spPr>
          <a:xfrm>
            <a:off x="3622040" y="7470781"/>
            <a:ext cx="1103641" cy="16628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5" name="テキスト ボックス 2" title="生活習慣病等の状況、受療行動や医薬品等の状況、療養費の状況、府民の医療に関する正しい知識の普及状況">
            <a:extLst>
              <a:ext uri="{FF2B5EF4-FFF2-40B4-BE49-F238E27FC236}">
                <a16:creationId xmlns:a16="http://schemas.microsoft.com/office/drawing/2014/main" id="{6F5B74A0-9CE0-4243-A60B-BC9F285D2088}"/>
              </a:ext>
            </a:extLst>
          </p:cNvPr>
          <p:cNvSpPr txBox="1">
            <a:spLocks noChangeArrowheads="1"/>
          </p:cNvSpPr>
          <p:nvPr/>
        </p:nvSpPr>
        <p:spPr bwMode="auto">
          <a:xfrm>
            <a:off x="6136803" y="2343541"/>
            <a:ext cx="8391648" cy="1814743"/>
          </a:xfrm>
          <a:prstGeom prst="rect">
            <a:avLst/>
          </a:prstGeom>
          <a:noFill/>
          <a:ln w="9525">
            <a:noFill/>
            <a:miter lim="800000"/>
            <a:headEnd/>
            <a:tailEnd/>
          </a:ln>
        </p:spPr>
        <p:txBody>
          <a:bodyPr rot="0" vert="horz" wrap="square" lIns="91440" tIns="45720" rIns="91440" bIns="45720" anchor="t" anchorCtr="0">
            <a:noAutofit/>
          </a:bodyPr>
          <a:lstStyle/>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○生活習慣病等の状況</a:t>
            </a:r>
            <a:endParaRPr lang="en-US" altLang="ja-JP"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・脳血管疾患・心疾患の発症につながる高血圧や脂質異常症、糖尿病は未治療者が多く、早期発見・重症化予防の取組みが必要</a:t>
            </a: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・介護の重度者の主な原因は「脳血管疾患」が最多であり、介護の観点からも生活習慣病対策が重要</a:t>
            </a: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○特定健康診査・特定保健指導及び生活習慣の状況</a:t>
            </a:r>
            <a:endPar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・実施率は上昇傾向にあるものの、全国との比較では依然として低く、実施率向上の取組みが必要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・生活習慣病のリスクを高める飲酒・喫煙や、予防につながる食生活・運動等に対する取組みが必要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○受療行動や医薬品等の状況</a:t>
            </a:r>
            <a:endParaRPr lang="en-US" altLang="ja-JP"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・後発医薬品の使用割合は上昇しているものの全国との比較では低位、重複投薬・多剤投与も引き続き全国平均より高い状況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spcBef>
                <a:spcPts val="600"/>
              </a:spcBef>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疾病の早期発見・早期治療・重症化予防等に対するヘルスリテラシーの向上が必要</a:t>
            </a:r>
          </a:p>
          <a:p>
            <a:pPr algn="just">
              <a:lnSpc>
                <a:spcPts val="1500"/>
              </a:lnSpc>
            </a:pP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4" name="テキスト ボックス 2" title="総医療費・１人あたり医療費の状況、疾病別・診療種類別・年齢別の医療費の状況">
            <a:extLst>
              <a:ext uri="{FF2B5EF4-FFF2-40B4-BE49-F238E27FC236}">
                <a16:creationId xmlns:a16="http://schemas.microsoft.com/office/drawing/2014/main" id="{FD753A81-C994-498A-96C0-5EA97245C180}"/>
              </a:ext>
            </a:extLst>
          </p:cNvPr>
          <p:cNvSpPr txBox="1">
            <a:spLocks noChangeArrowheads="1"/>
          </p:cNvSpPr>
          <p:nvPr/>
        </p:nvSpPr>
        <p:spPr bwMode="auto">
          <a:xfrm>
            <a:off x="6225956" y="710103"/>
            <a:ext cx="8345121" cy="1814743"/>
          </a:xfrm>
          <a:prstGeom prst="rect">
            <a:avLst/>
          </a:prstGeom>
          <a:noFill/>
          <a:ln w="9525">
            <a:noFill/>
            <a:miter lim="800000"/>
            <a:headEnd/>
            <a:tailEnd/>
          </a:ln>
        </p:spPr>
        <p:txBody>
          <a:bodyPr rot="0" vert="horz" wrap="square" lIns="36000" tIns="45720" rIns="91440" bIns="45720" anchor="t" anchorCtr="0">
            <a:noAutofit/>
          </a:bodyPr>
          <a:lstStyle/>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○医療費の状況</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新型コロナウイルスの影響が少ない令和元</a:t>
            </a:r>
            <a:r>
              <a:rPr lang="en-US" altLang="ja-JP"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(2019)</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年度のデータを用いて分析）</a:t>
            </a:r>
            <a:endParaRPr lang="en-US" altLang="ja-JP"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１人当たり医療費は</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全国平均より高く、人口規模が比較的近い首都圏との比較では、より高い状況</a:t>
            </a:r>
            <a:endPar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2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spcBef>
                <a:spcPts val="600"/>
              </a:spcBef>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9" name="矢印: 右 58">
            <a:extLst>
              <a:ext uri="{FF2B5EF4-FFF2-40B4-BE49-F238E27FC236}">
                <a16:creationId xmlns:a16="http://schemas.microsoft.com/office/drawing/2014/main" id="{5C5335EB-45B2-4942-A6EB-26909FCB2B3B}"/>
              </a:ext>
            </a:extLst>
          </p:cNvPr>
          <p:cNvSpPr/>
          <p:nvPr/>
        </p:nvSpPr>
        <p:spPr>
          <a:xfrm>
            <a:off x="6617857" y="3990478"/>
            <a:ext cx="183778" cy="185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6" name="表 2">
            <a:extLst>
              <a:ext uri="{FF2B5EF4-FFF2-40B4-BE49-F238E27FC236}">
                <a16:creationId xmlns:a16="http://schemas.microsoft.com/office/drawing/2014/main" id="{FA66DDFD-1C4C-43DB-A7BA-66816412F2BA}"/>
              </a:ext>
            </a:extLst>
          </p:cNvPr>
          <p:cNvGraphicFramePr>
            <a:graphicFrameLocks noGrp="1"/>
          </p:cNvGraphicFramePr>
          <p:nvPr>
            <p:extLst>
              <p:ext uri="{D42A27DB-BD31-4B8C-83A1-F6EECF244321}">
                <p14:modId xmlns:p14="http://schemas.microsoft.com/office/powerpoint/2010/main" val="1336844763"/>
              </p:ext>
            </p:extLst>
          </p:nvPr>
        </p:nvGraphicFramePr>
        <p:xfrm>
          <a:off x="6231584" y="1165335"/>
          <a:ext cx="5113109" cy="797701"/>
        </p:xfrm>
        <a:graphic>
          <a:graphicData uri="http://schemas.openxmlformats.org/drawingml/2006/table">
            <a:tbl>
              <a:tblPr firstRow="1" bandRow="1">
                <a:tableStyleId>{5C22544A-7EE6-4342-B048-85BDC9FD1C3A}</a:tableStyleId>
              </a:tblPr>
              <a:tblGrid>
                <a:gridCol w="2248650">
                  <a:extLst>
                    <a:ext uri="{9D8B030D-6E8A-4147-A177-3AD203B41FA5}">
                      <a16:colId xmlns:a16="http://schemas.microsoft.com/office/drawing/2014/main" val="43284709"/>
                    </a:ext>
                  </a:extLst>
                </a:gridCol>
                <a:gridCol w="2864459">
                  <a:extLst>
                    <a:ext uri="{9D8B030D-6E8A-4147-A177-3AD203B41FA5}">
                      <a16:colId xmlns:a16="http://schemas.microsoft.com/office/drawing/2014/main" val="4179512466"/>
                    </a:ext>
                  </a:extLst>
                </a:gridCol>
              </a:tblGrid>
              <a:tr h="220138">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＜総医療費＞</a:t>
                      </a:r>
                    </a:p>
                  </a:txBody>
                  <a:tcPr marL="36000" marR="36000" marT="0" marB="0" anchor="ctr">
                    <a:solidFill>
                      <a:schemeClr val="bg2">
                        <a:lumMod val="90000"/>
                      </a:schemeClr>
                    </a:solid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＜１人当たり医療費＞</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marL="36000" marR="36000" marT="0" marB="0" anchor="ctr">
                    <a:solidFill>
                      <a:schemeClr val="bg2">
                        <a:lumMod val="90000"/>
                      </a:schemeClr>
                    </a:solidFill>
                  </a:tcPr>
                </a:tc>
                <a:extLst>
                  <a:ext uri="{0D108BD9-81ED-4DB2-BD59-A6C34878D82A}">
                    <a16:rowId xmlns:a16="http://schemas.microsoft.com/office/drawing/2014/main" val="451765117"/>
                  </a:ext>
                </a:extLst>
              </a:tr>
              <a:tr h="191118">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27(2015)</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年度：３兆</a:t>
                      </a:r>
                      <a:r>
                        <a:rPr kumimoji="1" lang="en-US" altLang="ja-JP" sz="1100" dirty="0">
                          <a:solidFill>
                            <a:schemeClr val="tx1"/>
                          </a:solidFill>
                          <a:latin typeface="ＭＳ ゴシック" panose="020B0609070205080204" pitchFamily="49" charset="-128"/>
                          <a:ea typeface="ＭＳ ゴシック" panose="020B0609070205080204" pitchFamily="49" charset="-128"/>
                        </a:rPr>
                        <a:t>2,193</a:t>
                      </a:r>
                      <a:r>
                        <a:rPr kumimoji="1" lang="ja-JP" altLang="en-US" sz="1100" dirty="0">
                          <a:solidFill>
                            <a:schemeClr val="tx1"/>
                          </a:solidFill>
                          <a:latin typeface="ＭＳ ゴシック" panose="020B0609070205080204" pitchFamily="49" charset="-128"/>
                          <a:ea typeface="ＭＳ ゴシック" panose="020B0609070205080204" pitchFamily="49" charset="-128"/>
                        </a:rPr>
                        <a:t>億円</a:t>
                      </a:r>
                    </a:p>
                  </a:txBody>
                  <a:tcPr marL="36000" marR="36000" marT="0" marB="0" anchor="ctr">
                    <a:noFill/>
                  </a:tcPr>
                </a:tc>
                <a:tc>
                  <a:txBody>
                    <a:bodyPr/>
                    <a:lstStyle/>
                    <a:p>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実績医療費</a:t>
                      </a:r>
                      <a:r>
                        <a:rPr kumimoji="1" lang="en-US" altLang="ja-JP" sz="1100" dirty="0">
                          <a:solidFill>
                            <a:schemeClr val="tx1"/>
                          </a:solidFill>
                          <a:latin typeface="ＭＳ ゴシック" panose="020B0609070205080204" pitchFamily="49" charset="-128"/>
                          <a:ea typeface="ＭＳ ゴシック" panose="020B0609070205080204" pitchFamily="49" charset="-128"/>
                        </a:rPr>
                        <a:t>)38</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万５千円（全国で</a:t>
                      </a:r>
                      <a:r>
                        <a:rPr kumimoji="1" lang="en-US" altLang="ja-JP" sz="1100" dirty="0">
                          <a:solidFill>
                            <a:schemeClr val="tx1"/>
                          </a:solidFill>
                          <a:latin typeface="ＭＳ ゴシック" panose="020B0609070205080204" pitchFamily="49" charset="-128"/>
                          <a:ea typeface="ＭＳ ゴシック" panose="020B0609070205080204" pitchFamily="49" charset="-128"/>
                        </a:rPr>
                        <a:t>16</a:t>
                      </a:r>
                      <a:r>
                        <a:rPr kumimoji="1" lang="ja-JP" altLang="en-US" sz="1100" dirty="0">
                          <a:solidFill>
                            <a:schemeClr val="tx1"/>
                          </a:solidFill>
                          <a:latin typeface="ＭＳ ゴシック" panose="020B0609070205080204" pitchFamily="49" charset="-128"/>
                          <a:ea typeface="ＭＳ ゴシック" panose="020B0609070205080204" pitchFamily="49" charset="-128"/>
                        </a:rPr>
                        <a:t>番目）</a:t>
                      </a:r>
                    </a:p>
                  </a:txBody>
                  <a:tcPr marL="36000" marR="36000" marT="0" marB="0" anchor="ctr">
                    <a:noFill/>
                  </a:tcPr>
                </a:tc>
                <a:extLst>
                  <a:ext uri="{0D108BD9-81ED-4DB2-BD59-A6C34878D82A}">
                    <a16:rowId xmlns:a16="http://schemas.microsoft.com/office/drawing/2014/main" val="1314190150"/>
                  </a:ext>
                </a:extLst>
              </a:tr>
              <a:tr h="207264">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令和元</a:t>
                      </a:r>
                      <a:r>
                        <a:rPr kumimoji="1" lang="en-US" altLang="ja-JP" sz="1100" dirty="0">
                          <a:solidFill>
                            <a:schemeClr val="tx1"/>
                          </a:solidFill>
                          <a:latin typeface="ＭＳ ゴシック" panose="020B0609070205080204" pitchFamily="49" charset="-128"/>
                          <a:ea typeface="ＭＳ ゴシック" panose="020B0609070205080204" pitchFamily="49" charset="-128"/>
                        </a:rPr>
                        <a:t>(2019)</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年度：３兆</a:t>
                      </a:r>
                      <a:r>
                        <a:rPr kumimoji="1" lang="en-US" altLang="ja-JP" sz="1100" dirty="0">
                          <a:solidFill>
                            <a:schemeClr val="tx1"/>
                          </a:solidFill>
                          <a:latin typeface="ＭＳ ゴシック" panose="020B0609070205080204" pitchFamily="49" charset="-128"/>
                          <a:ea typeface="ＭＳ ゴシック" panose="020B0609070205080204" pitchFamily="49" charset="-128"/>
                        </a:rPr>
                        <a:t>3,956</a:t>
                      </a:r>
                      <a:r>
                        <a:rPr kumimoji="1" lang="ja-JP" altLang="en-US" sz="1100" dirty="0">
                          <a:solidFill>
                            <a:schemeClr val="tx1"/>
                          </a:solidFill>
                          <a:latin typeface="ＭＳ ゴシック" panose="020B0609070205080204" pitchFamily="49" charset="-128"/>
                          <a:ea typeface="ＭＳ ゴシック" panose="020B0609070205080204" pitchFamily="49" charset="-128"/>
                        </a:rPr>
                        <a:t>億円</a:t>
                      </a:r>
                    </a:p>
                  </a:txBody>
                  <a:tcPr marL="36000" marR="36000" marT="0" marB="0" anchor="ct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年齢調整後</a:t>
                      </a:r>
                      <a:r>
                        <a:rPr kumimoji="1" lang="en-US" altLang="ja-JP" sz="1100" dirty="0">
                          <a:solidFill>
                            <a:schemeClr val="tx1"/>
                          </a:solidFill>
                          <a:latin typeface="ＭＳ ゴシック" panose="020B0609070205080204" pitchFamily="49" charset="-128"/>
                          <a:ea typeface="ＭＳ ゴシック" panose="020B0609070205080204" pitchFamily="49" charset="-128"/>
                        </a:rPr>
                        <a:t>)39</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万５千円（全国で６番目）</a:t>
                      </a:r>
                    </a:p>
                  </a:txBody>
                  <a:tcPr marL="36000" marR="36000" marT="0" marB="0" anchor="ctr">
                    <a:noFill/>
                  </a:tcPr>
                </a:tc>
                <a:extLst>
                  <a:ext uri="{0D108BD9-81ED-4DB2-BD59-A6C34878D82A}">
                    <a16:rowId xmlns:a16="http://schemas.microsoft.com/office/drawing/2014/main" val="3959909627"/>
                  </a:ext>
                </a:extLst>
              </a:tr>
              <a:tr h="179181">
                <a:tc>
                  <a:txBody>
                    <a:bodyPr/>
                    <a:lstStyle/>
                    <a:p>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a:txBody>
                  <a:tcPr marL="36000" marR="36000" marT="0" marB="0" anchor="ct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全国平均</a:t>
                      </a: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r>
                        <a:rPr kumimoji="1" lang="en-US" altLang="ja-JP" sz="1100" dirty="0">
                          <a:solidFill>
                            <a:schemeClr val="tx1"/>
                          </a:solidFill>
                          <a:latin typeface="ＭＳ ゴシック" panose="020B0609070205080204" pitchFamily="49" charset="-128"/>
                          <a:ea typeface="ＭＳ ゴシック" panose="020B0609070205080204" pitchFamily="49" charset="-128"/>
                        </a:rPr>
                        <a:t>35</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万２千円</a:t>
                      </a:r>
                    </a:p>
                  </a:txBody>
                  <a:tcPr marL="36000" marR="36000" marT="0" marB="0" anchor="ctr">
                    <a:noFill/>
                  </a:tcPr>
                </a:tc>
                <a:extLst>
                  <a:ext uri="{0D108BD9-81ED-4DB2-BD59-A6C34878D82A}">
                    <a16:rowId xmlns:a16="http://schemas.microsoft.com/office/drawing/2014/main" val="160106349"/>
                  </a:ext>
                </a:extLst>
              </a:tr>
            </a:tbl>
          </a:graphicData>
        </a:graphic>
      </p:graphicFrame>
      <p:graphicFrame>
        <p:nvGraphicFramePr>
          <p:cNvPr id="47" name="表 3">
            <a:extLst>
              <a:ext uri="{FF2B5EF4-FFF2-40B4-BE49-F238E27FC236}">
                <a16:creationId xmlns:a16="http://schemas.microsoft.com/office/drawing/2014/main" id="{3F7017CE-2155-47F9-958C-AEEEB4114021}"/>
              </a:ext>
            </a:extLst>
          </p:cNvPr>
          <p:cNvGraphicFramePr>
            <a:graphicFrameLocks noGrp="1"/>
          </p:cNvGraphicFramePr>
          <p:nvPr>
            <p:extLst>
              <p:ext uri="{D42A27DB-BD31-4B8C-83A1-F6EECF244321}">
                <p14:modId xmlns:p14="http://schemas.microsoft.com/office/powerpoint/2010/main" val="3150061832"/>
              </p:ext>
            </p:extLst>
          </p:nvPr>
        </p:nvGraphicFramePr>
        <p:xfrm>
          <a:off x="11344693" y="1164319"/>
          <a:ext cx="3255227" cy="940140"/>
        </p:xfrm>
        <a:graphic>
          <a:graphicData uri="http://schemas.openxmlformats.org/drawingml/2006/table">
            <a:tbl>
              <a:tblPr firstRow="1" bandRow="1">
                <a:tableStyleId>{5C22544A-7EE6-4342-B048-85BDC9FD1C3A}</a:tableStyleId>
              </a:tblPr>
              <a:tblGrid>
                <a:gridCol w="3255227">
                  <a:extLst>
                    <a:ext uri="{9D8B030D-6E8A-4147-A177-3AD203B41FA5}">
                      <a16:colId xmlns:a16="http://schemas.microsoft.com/office/drawing/2014/main" val="3656062310"/>
                    </a:ext>
                  </a:extLst>
                </a:gridCol>
              </a:tblGrid>
              <a:tr h="222540">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＜疾病別・年齢別＞</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marL="36000" marR="36000" marT="0" marB="0" anchor="ctr">
                    <a:solidFill>
                      <a:schemeClr val="bg2">
                        <a:lumMod val="90000"/>
                      </a:schemeClr>
                    </a:solidFill>
                  </a:tcPr>
                </a:tc>
                <a:extLst>
                  <a:ext uri="{0D108BD9-81ED-4DB2-BD59-A6C34878D82A}">
                    <a16:rowId xmlns:a16="http://schemas.microsoft.com/office/drawing/2014/main" val="3609856482"/>
                  </a:ext>
                </a:extLst>
              </a:tr>
              <a:tr h="230613">
                <a:tc>
                  <a:txBody>
                    <a:bodyPr/>
                    <a:lstStyle/>
                    <a:p>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「生活習慣病」</a:t>
                      </a: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や</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「骨折」</a:t>
                      </a:r>
                      <a:r>
                        <a:rPr kumimoji="1" lang="ja-JP" altLang="en-US" sz="1000" dirty="0">
                          <a:solidFill>
                            <a:schemeClr val="tx1"/>
                          </a:solidFill>
                          <a:latin typeface="ＭＳ ゴシック" panose="020B0609070205080204" pitchFamily="49" charset="-128"/>
                          <a:ea typeface="ＭＳ ゴシック" panose="020B0609070205080204" pitchFamily="49" charset="-128"/>
                        </a:rPr>
                        <a:t>、「歯肉炎及び歯周疾患」</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の医療費が全国平均より高い</a:t>
                      </a:r>
                      <a:endParaRPr kumimoji="1" lang="en-US" altLang="ja-JP" sz="1000" b="1" u="sng" dirty="0">
                        <a:solidFill>
                          <a:schemeClr val="tx1"/>
                        </a:solidFill>
                        <a:latin typeface="ＭＳ ゴシック" panose="020B0609070205080204" pitchFamily="49" charset="-128"/>
                        <a:ea typeface="ＭＳ ゴシック" panose="020B0609070205080204" pitchFamily="49" charset="-128"/>
                      </a:endParaRPr>
                    </a:p>
                  </a:txBody>
                  <a:tcPr marL="36000" marR="36000" marT="36000" marB="0" anchor="ctr">
                    <a:noFill/>
                  </a:tcPr>
                </a:tc>
                <a:extLst>
                  <a:ext uri="{0D108BD9-81ED-4DB2-BD59-A6C34878D82A}">
                    <a16:rowId xmlns:a16="http://schemas.microsoft.com/office/drawing/2014/main" val="2578353939"/>
                  </a:ext>
                </a:extLst>
              </a:tr>
              <a:tr h="130048">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65</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歳から</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89</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歳の医療費が特に高く、総医療費の約</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56</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a:t>
                      </a:r>
                      <a:endParaRPr kumimoji="1" lang="en-US" altLang="ja-JP" sz="1000" b="1" u="sng"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　</a:t>
                      </a:r>
                      <a:r>
                        <a:rPr kumimoji="1" lang="ja-JP" altLang="en-US" sz="1000" dirty="0">
                          <a:solidFill>
                            <a:schemeClr val="tx1"/>
                          </a:solidFill>
                          <a:latin typeface="ＭＳ ゴシック" panose="020B0609070205080204" pitchFamily="49" charset="-128"/>
                          <a:ea typeface="ＭＳ ゴシック" panose="020B0609070205080204" pitchFamily="49" charset="-128"/>
                        </a:rPr>
                        <a:t>を占める</a:t>
                      </a:r>
                    </a:p>
                  </a:txBody>
                  <a:tcPr marL="36000" marR="36000" marT="36000" marB="36000" anchor="ctr">
                    <a:noFill/>
                  </a:tcPr>
                </a:tc>
                <a:extLst>
                  <a:ext uri="{0D108BD9-81ED-4DB2-BD59-A6C34878D82A}">
                    <a16:rowId xmlns:a16="http://schemas.microsoft.com/office/drawing/2014/main" val="1693317365"/>
                  </a:ext>
                </a:extLst>
              </a:tr>
            </a:tbl>
          </a:graphicData>
        </a:graphic>
      </p:graphicFrame>
      <p:sp>
        <p:nvSpPr>
          <p:cNvPr id="2" name="テキスト ボックス 1">
            <a:extLst>
              <a:ext uri="{FF2B5EF4-FFF2-40B4-BE49-F238E27FC236}">
                <a16:creationId xmlns:a16="http://schemas.microsoft.com/office/drawing/2014/main" id="{D32A18C1-6A7C-4E9B-8B25-2F21695846BE}"/>
              </a:ext>
            </a:extLst>
          </p:cNvPr>
          <p:cNvSpPr txBox="1"/>
          <p:nvPr/>
        </p:nvSpPr>
        <p:spPr>
          <a:xfrm>
            <a:off x="6799919" y="2089160"/>
            <a:ext cx="7598833" cy="276999"/>
          </a:xfrm>
          <a:prstGeom prst="rect">
            <a:avLst/>
          </a:prstGeom>
          <a:noFill/>
        </p:spPr>
        <p:txBody>
          <a:bodyPr wrap="square" rtlCol="0">
            <a:spAutoFit/>
          </a:bodyPr>
          <a:lstStyle/>
          <a:p>
            <a:r>
              <a:rPr kumimoji="0" lang="ja-JP" altLang="en-US" sz="1200" b="1" i="0" u="sng" strike="noStrike" kern="1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医療費の地域差の要因は明確になって</a:t>
            </a:r>
            <a:r>
              <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いないため、</a:t>
            </a:r>
            <a:r>
              <a:rPr kumimoji="0" lang="ja-JP" altLang="en-US" sz="1200" b="1" i="0" u="sng" strike="noStrike" kern="1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分析を行い、地域差の縮減を図ることが必要</a:t>
            </a:r>
            <a:endParaRPr kumimoji="1" lang="ja-JP" altLang="en-US" dirty="0"/>
          </a:p>
        </p:txBody>
      </p:sp>
      <p:sp>
        <p:nvSpPr>
          <p:cNvPr id="53" name="矢印: 右 52">
            <a:extLst>
              <a:ext uri="{FF2B5EF4-FFF2-40B4-BE49-F238E27FC236}">
                <a16:creationId xmlns:a16="http://schemas.microsoft.com/office/drawing/2014/main" id="{D629F65F-07D0-475F-A52F-A871CD664223}"/>
              </a:ext>
            </a:extLst>
          </p:cNvPr>
          <p:cNvSpPr/>
          <p:nvPr/>
        </p:nvSpPr>
        <p:spPr>
          <a:xfrm>
            <a:off x="6616141" y="2131959"/>
            <a:ext cx="183778" cy="185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61B2EA06-1CE3-42A5-92B1-844E1BECCEEB}"/>
              </a:ext>
            </a:extLst>
          </p:cNvPr>
          <p:cNvSpPr txBox="1"/>
          <p:nvPr/>
        </p:nvSpPr>
        <p:spPr>
          <a:xfrm>
            <a:off x="8259840" y="9571135"/>
            <a:ext cx="2392940" cy="338554"/>
          </a:xfrm>
          <a:prstGeom prst="rect">
            <a:avLst/>
          </a:prstGeom>
          <a:noFill/>
        </p:spPr>
        <p:txBody>
          <a:bodyPr wrap="square" rtlCol="0">
            <a:spAutoFit/>
          </a:bodyPr>
          <a:lstStyle/>
          <a:p>
            <a:r>
              <a:rPr kumimoji="1" lang="en-US" altLang="ja-JP" sz="800" dirty="0">
                <a:latin typeface="HG丸ｺﾞｼｯｸM-PRO" panose="020F0600000000000000" pitchFamily="50" charset="-128"/>
                <a:ea typeface="HG丸ｺﾞｼｯｸM-PRO" panose="020F0600000000000000" pitchFamily="50" charset="-128"/>
              </a:rPr>
              <a:t>※2 </a:t>
            </a:r>
            <a:r>
              <a:rPr kumimoji="1" lang="ja-JP" altLang="en-US" sz="800" dirty="0">
                <a:latin typeface="HG丸ｺﾞｼｯｸM-PRO" panose="020F0600000000000000" pitchFamily="50" charset="-128"/>
                <a:ea typeface="HG丸ｺﾞｼｯｸM-PRO" panose="020F0600000000000000" pitchFamily="50" charset="-128"/>
              </a:rPr>
              <a:t>バイオ後続品に数量ベースで</a:t>
            </a:r>
            <a:r>
              <a:rPr kumimoji="1" lang="en-US" altLang="ja-JP" sz="800" dirty="0">
                <a:latin typeface="HG丸ｺﾞｼｯｸM-PRO" panose="020F0600000000000000" pitchFamily="50" charset="-128"/>
                <a:ea typeface="HG丸ｺﾞｼｯｸM-PRO" panose="020F0600000000000000" pitchFamily="50" charset="-128"/>
              </a:rPr>
              <a:t>80%</a:t>
            </a:r>
            <a:r>
              <a:rPr kumimoji="1" lang="ja-JP" altLang="en-US" sz="800" dirty="0">
                <a:latin typeface="HG丸ｺﾞｼｯｸM-PRO" panose="020F0600000000000000" pitchFamily="50" charset="-128"/>
                <a:ea typeface="HG丸ｺﾞｼｯｸM-PRO" panose="020F0600000000000000" pitchFamily="50" charset="-128"/>
              </a:rPr>
              <a:t>以上置き　</a:t>
            </a:r>
            <a:endParaRPr kumimoji="1" lang="en-US" altLang="ja-JP" sz="800" dirty="0">
              <a:latin typeface="HG丸ｺﾞｼｯｸM-PRO" panose="020F0600000000000000" pitchFamily="50" charset="-128"/>
              <a:ea typeface="HG丸ｺﾞｼｯｸM-PRO" panose="020F0600000000000000" pitchFamily="50" charset="-128"/>
            </a:endParaRPr>
          </a:p>
          <a:p>
            <a:r>
              <a:rPr kumimoji="1" lang="ja-JP" altLang="en-US" sz="800" dirty="0">
                <a:latin typeface="HG丸ｺﾞｼｯｸM-PRO" panose="020F0600000000000000" pitchFamily="50" charset="-128"/>
                <a:ea typeface="HG丸ｺﾞｼｯｸM-PRO" panose="020F0600000000000000" pitchFamily="50" charset="-128"/>
              </a:rPr>
              <a:t>　　換わった成分数が全体の成分数の</a:t>
            </a:r>
            <a:r>
              <a:rPr kumimoji="1" lang="en-US" altLang="ja-JP" sz="800" dirty="0">
                <a:latin typeface="HG丸ｺﾞｼｯｸM-PRO" panose="020F0600000000000000" pitchFamily="50" charset="-128"/>
                <a:ea typeface="HG丸ｺﾞｼｯｸM-PRO" panose="020F0600000000000000" pitchFamily="50" charset="-128"/>
              </a:rPr>
              <a:t>60</a:t>
            </a:r>
            <a:r>
              <a:rPr kumimoji="1" lang="ja-JP" altLang="en-US" sz="800" dirty="0">
                <a:latin typeface="HG丸ｺﾞｼｯｸM-PRO" panose="020F0600000000000000" pitchFamily="50" charset="-128"/>
                <a:ea typeface="HG丸ｺﾞｼｯｸM-PRO" panose="020F0600000000000000" pitchFamily="50" charset="-128"/>
              </a:rPr>
              <a:t>％以上</a:t>
            </a:r>
          </a:p>
        </p:txBody>
      </p:sp>
      <p:sp>
        <p:nvSpPr>
          <p:cNvPr id="57" name="テキスト ボックス 56">
            <a:extLst>
              <a:ext uri="{FF2B5EF4-FFF2-40B4-BE49-F238E27FC236}">
                <a16:creationId xmlns:a16="http://schemas.microsoft.com/office/drawing/2014/main" id="{796F400B-E0AD-4760-85FA-5A8CE306C775}"/>
              </a:ext>
            </a:extLst>
          </p:cNvPr>
          <p:cNvSpPr txBox="1"/>
          <p:nvPr/>
        </p:nvSpPr>
        <p:spPr>
          <a:xfrm>
            <a:off x="8259840" y="9296815"/>
            <a:ext cx="2392940" cy="338554"/>
          </a:xfrm>
          <a:prstGeom prst="rect">
            <a:avLst/>
          </a:prstGeom>
          <a:noFill/>
        </p:spPr>
        <p:txBody>
          <a:bodyPr wrap="square" rtlCol="0">
            <a:spAutoFit/>
          </a:bodyPr>
          <a:lstStyle/>
          <a:p>
            <a:r>
              <a:rPr kumimoji="1" lang="en-US" altLang="ja-JP" sz="800" dirty="0">
                <a:latin typeface="HG丸ｺﾞｼｯｸM-PRO" panose="020F0600000000000000" pitchFamily="50" charset="-128"/>
                <a:ea typeface="HG丸ｺﾞｼｯｸM-PRO" panose="020F0600000000000000" pitchFamily="50" charset="-128"/>
              </a:rPr>
              <a:t>※1 </a:t>
            </a:r>
            <a:r>
              <a:rPr kumimoji="1" lang="ja-JP" altLang="en-US" sz="800" dirty="0">
                <a:latin typeface="HG丸ｺﾞｼｯｸM-PRO" panose="020F0600000000000000" pitchFamily="50" charset="-128"/>
                <a:ea typeface="HG丸ｺﾞｼｯｸM-PRO" panose="020F0600000000000000" pitchFamily="50" charset="-128"/>
              </a:rPr>
              <a:t>医科入院・入院外、</a:t>
            </a:r>
            <a:r>
              <a:rPr kumimoji="1" lang="en-US" altLang="ja-JP" sz="800" dirty="0">
                <a:latin typeface="HG丸ｺﾞｼｯｸM-PRO" panose="020F0600000000000000" pitchFamily="50" charset="-128"/>
                <a:ea typeface="HG丸ｺﾞｼｯｸM-PRO" panose="020F0600000000000000" pitchFamily="50" charset="-128"/>
              </a:rPr>
              <a:t>DPC</a:t>
            </a:r>
            <a:r>
              <a:rPr kumimoji="1" lang="ja-JP" altLang="en-US" sz="800" dirty="0">
                <a:latin typeface="HG丸ｺﾞｼｯｸM-PRO" panose="020F0600000000000000" pitchFamily="50" charset="-128"/>
                <a:ea typeface="HG丸ｺﾞｼｯｸM-PRO" panose="020F0600000000000000" pitchFamily="50" charset="-128"/>
              </a:rPr>
              <a:t>出来高分、歯科、　</a:t>
            </a:r>
            <a:endParaRPr kumimoji="1" lang="en-US" altLang="ja-JP" sz="800" dirty="0">
              <a:latin typeface="HG丸ｺﾞｼｯｸM-PRO" panose="020F0600000000000000" pitchFamily="50" charset="-128"/>
              <a:ea typeface="HG丸ｺﾞｼｯｸM-PRO" panose="020F0600000000000000" pitchFamily="50" charset="-128"/>
            </a:endParaRPr>
          </a:p>
          <a:p>
            <a:r>
              <a:rPr kumimoji="1" lang="ja-JP" altLang="en-US" sz="800" dirty="0">
                <a:latin typeface="HG丸ｺﾞｼｯｸM-PRO" panose="020F0600000000000000" pitchFamily="50" charset="-128"/>
                <a:ea typeface="HG丸ｺﾞｼｯｸM-PRO" panose="020F0600000000000000" pitchFamily="50" charset="-128"/>
              </a:rPr>
              <a:t>　　調剤含む</a:t>
            </a:r>
          </a:p>
        </p:txBody>
      </p:sp>
    </p:spTree>
    <p:extLst>
      <p:ext uri="{BB962C8B-B14F-4D97-AF65-F5344CB8AC3E}">
        <p14:creationId xmlns:p14="http://schemas.microsoft.com/office/powerpoint/2010/main" val="22063680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2700">
          <a:solidFill>
            <a:schemeClr val="accent1"/>
          </a:solidFill>
        </a:ln>
      </a:spPr>
      <a:bodyPr rot="0" spcFirstLastPara="0" vert="horz" wrap="square" lIns="0" tIns="36000" rIns="0" bIns="45720" numCol="1" spcCol="0" rtlCol="0" fromWordArt="0" anchor="ctr" anchorCtr="0" forceAA="0" compatLnSpc="1">
        <a:prstTxWarp prst="textNoShape">
          <a:avLst/>
        </a:prstTxWarp>
        <a:noAutofit/>
      </a:bodyPr>
      <a:lstStyle>
        <a:defPPr algn="ctr">
          <a:lnSpc>
            <a:spcPts val="1600"/>
          </a:lnSpc>
          <a:defRPr sz="1100" kern="100" spc="-4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1228</TotalTime>
  <Words>1668</Words>
  <Application>Microsoft Office PowerPoint</Application>
  <PresentationFormat>ユーザー設定</PresentationFormat>
  <Paragraphs>184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HGS創英角ｺﾞｼｯｸUB</vt:lpstr>
      <vt:lpstr>HG丸ｺﾞｼｯｸM-PRO</vt:lpstr>
      <vt:lpstr>ＭＳ ゴシック</vt:lpstr>
      <vt:lpstr>Arial</vt:lpstr>
      <vt:lpstr>Calibri</vt:lpstr>
      <vt:lpstr>Calibri Light</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佐々木　亮</cp:lastModifiedBy>
  <cp:revision>18</cp:revision>
  <cp:lastPrinted>2025-04-02T10:49:23Z</cp:lastPrinted>
  <dcterms:created xsi:type="dcterms:W3CDTF">2023-12-11T02:00:05Z</dcterms:created>
  <dcterms:modified xsi:type="dcterms:W3CDTF">2025-04-04T09:44:39Z</dcterms:modified>
</cp:coreProperties>
</file>