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78" r:id="rId2"/>
    <p:sldId id="275"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奥田　ひかり" initials="奥田　ひかり" lastIdx="1" clrIdx="0">
    <p:extLst>
      <p:ext uri="{19B8F6BF-5375-455C-9EA6-DF929625EA0E}">
        <p15:presenceInfo xmlns:p15="http://schemas.microsoft.com/office/powerpoint/2012/main" userId="S::OkudaHik@lan.pref.osaka.jp::d25e49b3-2fc5-481c-a4be-234871512a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CC"/>
    <a:srgbClr val="3366FF"/>
    <a:srgbClr val="3399FF"/>
    <a:srgbClr val="2F5597"/>
    <a:srgbClr val="B7DEE8"/>
    <a:srgbClr val="FFFF99"/>
    <a:srgbClr val="9999FF"/>
    <a:srgbClr val="CC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1" autoAdjust="0"/>
    <p:restoredTop sz="95194" autoAdjust="0"/>
  </p:normalViewPr>
  <p:slideViewPr>
    <p:cSldViewPr>
      <p:cViewPr>
        <p:scale>
          <a:sx n="75" d="100"/>
          <a:sy n="75" d="100"/>
        </p:scale>
        <p:origin x="754" y="245"/>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1(1)&#39154;&#37202;&#32722;&#24931;&#12398;&#12354;&#12427;&#32773;&#12398;&#29366;&#27841;&#12288;(2)&#29983;&#27963;&#32722;&#24931;&#30149;&#12398;&#12522;&#12473;&#12463;&#12434;&#39640;&#12417;&#12427;&#37327;&#12434;&#39154;&#37202;&#12375;&#12390;&#12356;&#12427;&#32773;&#12398;&#21106;&#21512;\&#20581;&#24247;&#12389;&#12367;&#12426;&#35506;&#23455;&#24907;&#35519;&#26619;&#38306;&#20418;\&#12304;&#26356;&#26032;&#12414;&#12392;&#12417;&#65306;&#12464;&#12521;&#12501;&#34920;&#12305;&#24220;&#27665;&#12398;&#20581;&#24247;&#12434;&#12417;&#12368;&#12427;&#29366;&#2784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19.162.31\disk\000%20&#12464;&#12523;&#12540;&#12503;&#20849;&#26377;\30-2%20&#20381;&#23384;&#30151;&#23550;&#31574;\R5\&#9733;&#12450;&#12523;&#12467;&#12540;&#12523;&#20581;&#24247;&#38556;&#12364;&#12356;&#23550;&#31574;\&#35336;&#30011;&#31574;&#23450;&#20316;&#26989;&#12501;&#12457;&#12523;&#12480;\&#22823;&#38442;&#24220;&#12398;&#29694;&#29366;&#12487;&#12540;&#12479;\7&#12288;&#22823;&#38442;&#24220;&#12395;&#12362;&#12369;&#12427;&#12450;&#12523;&#12467;&#12540;&#12523;&#12395;&#38306;&#12377;&#12427;&#21839;&#38988;&#12398;&#30456;&#35527;&#29366;&#27841;\&#65288;&#32232;&#38598;&#20013;&#65289;&#20445;&#20581;&#25152;&#31561;&#30456;&#35527;&#20214;&#25968;&#25512;&#3122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11988336424036E-2"/>
          <c:y val="0.13335197350026151"/>
          <c:w val="0.89594002040809884"/>
          <c:h val="0.60802821024792508"/>
        </c:manualLayout>
      </c:layout>
      <c:barChart>
        <c:barDir val="col"/>
        <c:grouping val="clustered"/>
        <c:varyColors val="0"/>
        <c:ser>
          <c:idx val="0"/>
          <c:order val="0"/>
          <c:tx>
            <c:strRef>
              <c:f>図表54!$B$1</c:f>
              <c:strCache>
                <c:ptCount val="1"/>
                <c:pt idx="0">
                  <c:v>男性</c:v>
                </c:pt>
              </c:strCache>
            </c:strRef>
          </c:tx>
          <c:spPr>
            <a:pattFill prst="dkDnDiag">
              <a:fgClr>
                <a:schemeClr val="accent1"/>
              </a:fgClr>
              <a:bgClr>
                <a:schemeClr val="bg1"/>
              </a:bgClr>
            </a:pattFill>
            <a:ln w="3175">
              <a:solidFill>
                <a:sysClr val="windowText" lastClr="000000"/>
              </a:solidFill>
            </a:ln>
            <a:effectLst/>
          </c:spPr>
          <c:invertIfNegative val="0"/>
          <c:dPt>
            <c:idx val="0"/>
            <c:invertIfNegative val="0"/>
            <c:bubble3D val="0"/>
            <c:spPr>
              <a:pattFill prst="dkDnDiag">
                <a:fgClr>
                  <a:schemeClr val="accent1"/>
                </a:fgClr>
                <a:bgClr>
                  <a:schemeClr val="bg1"/>
                </a:bgClr>
              </a:pattFill>
              <a:ln w="3175">
                <a:solidFill>
                  <a:sysClr val="windowText" lastClr="000000"/>
                </a:solidFill>
              </a:ln>
              <a:effectLst/>
            </c:spPr>
            <c:extLst>
              <c:ext xmlns:c16="http://schemas.microsoft.com/office/drawing/2014/chart" uri="{C3380CC4-5D6E-409C-BE32-E72D297353CC}">
                <c16:uniqueId val="{00000001-9BBE-4717-874F-90CBD6168CAF}"/>
              </c:ext>
            </c:extLst>
          </c:dPt>
          <c:dLbls>
            <c:dLbl>
              <c:idx val="0"/>
              <c:layout>
                <c:manualLayout>
                  <c:x val="-9.2081278570548646E-3"/>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BE-4717-874F-90CBD6168CAF}"/>
                </c:ext>
              </c:extLst>
            </c:dLbl>
            <c:dLbl>
              <c:idx val="1"/>
              <c:layout>
                <c:manualLayout>
                  <c:x val="-8.386354374314859E-3"/>
                  <c:y val="4.065377966368065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BE-4717-874F-90CBD6168CAF}"/>
                </c:ext>
              </c:extLst>
            </c:dLbl>
            <c:dLbl>
              <c:idx val="2"/>
              <c:layout>
                <c:manualLayout>
                  <c:x val="0"/>
                  <c:y val="5.063334904919063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BE-4717-874F-90CBD6168CAF}"/>
                </c:ext>
              </c:extLst>
            </c:dLbl>
            <c:dLbl>
              <c:idx val="3"/>
              <c:layout>
                <c:manualLayout>
                  <c:x val="4.1929797403811829E-3"/>
                  <c:y val="4.06537796636806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BBE-4717-874F-90CBD6168CAF}"/>
                </c:ext>
              </c:extLst>
            </c:dLbl>
            <c:dLbl>
              <c:idx val="4"/>
              <c:layout>
                <c:manualLayout>
                  <c:x val="0"/>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BBE-4717-874F-90CBD6168CAF}"/>
                </c:ext>
              </c:extLst>
            </c:dLbl>
            <c:dLbl>
              <c:idx val="5"/>
              <c:layout>
                <c:manualLayout>
                  <c:x val="4.1929797403812748E-3"/>
                  <c:y val="2.06946408926606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BBE-4717-874F-90CBD6168CAF}"/>
                </c:ext>
              </c:extLst>
            </c:dLbl>
            <c:dLbl>
              <c:idx val="6"/>
              <c:layout>
                <c:manualLayout>
                  <c:x val="-6.2896985633073841E-3"/>
                  <c:y val="3.4508431469515669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10111755232005684"/>
                      <c:h val="9.0105348837068874E-2"/>
                    </c:manualLayout>
                  </c15:layout>
                </c:ext>
                <c:ext xmlns:c16="http://schemas.microsoft.com/office/drawing/2014/chart" uri="{C3380CC4-5D6E-409C-BE32-E72D297353CC}">
                  <c16:uniqueId val="{00000010-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図表54!$B$2:$B$8</c:f>
              <c:numCache>
                <c:formatCode>0.0%</c:formatCode>
                <c:ptCount val="7"/>
                <c:pt idx="0">
                  <c:v>3.4000000000000002E-2</c:v>
                </c:pt>
                <c:pt idx="1">
                  <c:v>7.9000000000000001E-2</c:v>
                </c:pt>
                <c:pt idx="2">
                  <c:v>0.14699999999999999</c:v>
                </c:pt>
                <c:pt idx="3">
                  <c:v>0.20199999999999999</c:v>
                </c:pt>
                <c:pt idx="4">
                  <c:v>0.20699999999999999</c:v>
                </c:pt>
                <c:pt idx="5">
                  <c:v>0.114</c:v>
                </c:pt>
                <c:pt idx="6">
                  <c:v>0.04</c:v>
                </c:pt>
              </c:numCache>
            </c:numRef>
          </c:val>
          <c:extLst>
            <c:ext xmlns:c16="http://schemas.microsoft.com/office/drawing/2014/chart" uri="{C3380CC4-5D6E-409C-BE32-E72D297353CC}">
              <c16:uniqueId val="{00000002-9BBE-4717-874F-90CBD6168CAF}"/>
            </c:ext>
          </c:extLst>
        </c:ser>
        <c:ser>
          <c:idx val="1"/>
          <c:order val="1"/>
          <c:tx>
            <c:strRef>
              <c:f>図表54!$C$1</c:f>
              <c:strCache>
                <c:ptCount val="1"/>
                <c:pt idx="0">
                  <c:v>女性</c:v>
                </c:pt>
              </c:strCache>
            </c:strRef>
          </c:tx>
          <c:spPr>
            <a:solidFill>
              <a:schemeClr val="accent1"/>
            </a:solidFill>
            <a:ln w="3175">
              <a:solidFill>
                <a:sysClr val="windowText" lastClr="000000"/>
              </a:solidFill>
            </a:ln>
            <a:effectLst/>
          </c:spPr>
          <c:invertIfNegative val="0"/>
          <c:dLbls>
            <c:dLbl>
              <c:idx val="0"/>
              <c:layout>
                <c:manualLayout>
                  <c:x val="-8.221683762925096E-4"/>
                  <c:y val="4.601131541725601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BBE-4717-874F-90CBD6168CAF}"/>
                </c:ext>
              </c:extLst>
            </c:dLbl>
            <c:dLbl>
              <c:idx val="1"/>
              <c:layout>
                <c:manualLayout>
                  <c:x val="8.3862647510765127E-3"/>
                  <c:y val="3.067416130623614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BE-4717-874F-90CBD6168CAF}"/>
                </c:ext>
              </c:extLst>
            </c:dLbl>
            <c:dLbl>
              <c:idx val="2"/>
              <c:layout>
                <c:manualLayout>
                  <c:x val="1.3401502490988529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BE-4717-874F-90CBD6168CAF}"/>
                </c:ext>
              </c:extLst>
            </c:dLbl>
            <c:dLbl>
              <c:idx val="3"/>
              <c:layout>
                <c:manualLayout>
                  <c:x val="1.2579334114696042E-2"/>
                  <c:y val="5.83019016187332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BBE-4717-874F-90CBD6168CAF}"/>
                </c:ext>
              </c:extLst>
            </c:dLbl>
            <c:dLbl>
              <c:idx val="4"/>
              <c:layout>
                <c:manualLayout>
                  <c:x val="1.2579397126614692E-2"/>
                  <c:y val="3.83427016327952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BBE-4717-874F-90CBD6168CAF}"/>
                </c:ext>
              </c:extLst>
            </c:dLbl>
            <c:dLbl>
              <c:idx val="5"/>
              <c:layout>
                <c:manualLayout>
                  <c:x val="1.3401502490988437E-2"/>
                  <c:y val="4.83223322332233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BBE-4717-874F-90CBD6168CAF}"/>
                </c:ext>
              </c:extLst>
            </c:dLbl>
            <c:dLbl>
              <c:idx val="6"/>
              <c:layout>
                <c:manualLayout>
                  <c:x val="-1.537464110114097E-16"/>
                  <c:y val="3.067416130623628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BBE-4717-874F-90CBD6168CAF}"/>
                </c:ext>
              </c:extLst>
            </c:dLbl>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図表54!$A$2:$A$8</c:f>
              <c:strCache>
                <c:ptCount val="7"/>
                <c:pt idx="0">
                  <c:v>20－29歳</c:v>
                </c:pt>
                <c:pt idx="1">
                  <c:v>30－39歳</c:v>
                </c:pt>
                <c:pt idx="2">
                  <c:v>40－49歳</c:v>
                </c:pt>
                <c:pt idx="3">
                  <c:v>50－59歳</c:v>
                </c:pt>
                <c:pt idx="4">
                  <c:v>60－69歳</c:v>
                </c:pt>
                <c:pt idx="5">
                  <c:v>70－79歳</c:v>
                </c:pt>
                <c:pt idx="6">
                  <c:v>80歳以上</c:v>
                </c:pt>
              </c:strCache>
            </c:strRef>
          </c:cat>
          <c:val>
            <c:numRef>
              <c:f>図表54!$C$2:$C$8</c:f>
              <c:numCache>
                <c:formatCode>0.0%</c:formatCode>
                <c:ptCount val="7"/>
                <c:pt idx="0">
                  <c:v>9.9000000000000005E-2</c:v>
                </c:pt>
                <c:pt idx="1">
                  <c:v>8.900000000000001E-2</c:v>
                </c:pt>
                <c:pt idx="2">
                  <c:v>9.9000000000000005E-2</c:v>
                </c:pt>
                <c:pt idx="3">
                  <c:v>0.13</c:v>
                </c:pt>
                <c:pt idx="4">
                  <c:v>0.10099999999999999</c:v>
                </c:pt>
                <c:pt idx="5">
                  <c:v>8.900000000000001E-2</c:v>
                </c:pt>
                <c:pt idx="6">
                  <c:v>0.05</c:v>
                </c:pt>
              </c:numCache>
            </c:numRef>
          </c:val>
          <c:extLst>
            <c:ext xmlns:c16="http://schemas.microsoft.com/office/drawing/2014/chart" uri="{C3380CC4-5D6E-409C-BE32-E72D297353CC}">
              <c16:uniqueId val="{00000003-9BBE-4717-874F-90CBD6168CAF}"/>
            </c:ext>
          </c:extLst>
        </c:ser>
        <c:dLbls>
          <c:dLblPos val="outEnd"/>
          <c:showLegendKey val="0"/>
          <c:showVal val="1"/>
          <c:showCatName val="0"/>
          <c:showSerName val="0"/>
          <c:showPercent val="0"/>
          <c:showBubbleSize val="0"/>
        </c:dLbls>
        <c:gapWidth val="50"/>
        <c:axId val="551187808"/>
        <c:axId val="551180736"/>
      </c:barChart>
      <c:catAx>
        <c:axId val="551187808"/>
        <c:scaling>
          <c:orientation val="minMax"/>
        </c:scaling>
        <c:delete val="0"/>
        <c:axPos val="b"/>
        <c:numFmt formatCode="General" sourceLinked="1"/>
        <c:majorTickMark val="out"/>
        <c:minorTickMark val="none"/>
        <c:tickLblPos val="nextTo"/>
        <c:spPr>
          <a:noFill/>
          <a:ln w="9525" cap="flat" cmpd="sng" algn="ctr">
            <a:solidFill>
              <a:schemeClr val="bg1">
                <a:lumMod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0736"/>
        <c:crosses val="autoZero"/>
        <c:auto val="1"/>
        <c:lblAlgn val="ctr"/>
        <c:lblOffset val="100"/>
        <c:noMultiLvlLbl val="0"/>
      </c:catAx>
      <c:valAx>
        <c:axId val="55118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solidFill>
              <a:schemeClr val="bg1">
                <a:lumMod val="85000"/>
              </a:schemeClr>
            </a:solidFill>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551187808"/>
        <c:crosses val="autoZero"/>
        <c:crossBetween val="between"/>
      </c:valAx>
      <c:spPr>
        <a:noFill/>
        <a:ln>
          <a:solidFill>
            <a:schemeClr val="bg1">
              <a:lumMod val="85000"/>
            </a:schemeClr>
          </a:solidFill>
        </a:ln>
        <a:effectLst/>
      </c:spPr>
    </c:plotArea>
    <c:legend>
      <c:legendPos val="b"/>
      <c:layout>
        <c:manualLayout>
          <c:xMode val="edge"/>
          <c:yMode val="edge"/>
          <c:x val="0.34475241039078014"/>
          <c:y val="0.88722233996752642"/>
          <c:w val="0.29372297988419033"/>
          <c:h val="7.1885487157555786E-2"/>
        </c:manualLayout>
      </c:layout>
      <c:overlay val="0"/>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500" b="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'★府保健所・こころ・政令・中核市 (2)'!$B$18:$B$27</c:f>
              <c:strCache>
                <c:ptCount val="10"/>
                <c:pt idx="0">
                  <c:v>平成25年度</c:v>
                </c:pt>
                <c:pt idx="1">
                  <c:v>26年度</c:v>
                </c:pt>
                <c:pt idx="2">
                  <c:v>27年度</c:v>
                </c:pt>
                <c:pt idx="3">
                  <c:v>28年度</c:v>
                </c:pt>
                <c:pt idx="4">
                  <c:v>29年度</c:v>
                </c:pt>
                <c:pt idx="5">
                  <c:v>30年度</c:v>
                </c:pt>
                <c:pt idx="6">
                  <c:v>令和元年度</c:v>
                </c:pt>
                <c:pt idx="7">
                  <c:v>2年度</c:v>
                </c:pt>
                <c:pt idx="8">
                  <c:v>3年度</c:v>
                </c:pt>
                <c:pt idx="9">
                  <c:v>4年度</c:v>
                </c:pt>
              </c:strCache>
            </c:strRef>
          </c:cat>
          <c:val>
            <c:numRef>
              <c:f>'★府保健所・こころ・政令・中核市 (2)'!$C$18:$C$27</c:f>
              <c:numCache>
                <c:formatCode>#,##0</c:formatCode>
                <c:ptCount val="10"/>
                <c:pt idx="0">
                  <c:v>1543</c:v>
                </c:pt>
                <c:pt idx="1">
                  <c:v>1548</c:v>
                </c:pt>
                <c:pt idx="2">
                  <c:v>1595</c:v>
                </c:pt>
                <c:pt idx="3">
                  <c:v>1730</c:v>
                </c:pt>
                <c:pt idx="4">
                  <c:v>1782</c:v>
                </c:pt>
                <c:pt idx="5">
                  <c:v>2066</c:v>
                </c:pt>
                <c:pt idx="6">
                  <c:v>2010</c:v>
                </c:pt>
                <c:pt idx="7">
                  <c:v>1661</c:v>
                </c:pt>
                <c:pt idx="8">
                  <c:v>1749</c:v>
                </c:pt>
                <c:pt idx="9">
                  <c:v>1911</c:v>
                </c:pt>
              </c:numCache>
            </c:numRef>
          </c:val>
          <c:extLst>
            <c:ext xmlns:c16="http://schemas.microsoft.com/office/drawing/2014/chart" uri="{C3380CC4-5D6E-409C-BE32-E72D297353CC}">
              <c16:uniqueId val="{00000000-6588-4936-AACC-DB3CE8E49FC1}"/>
            </c:ext>
          </c:extLst>
        </c:ser>
        <c:dLbls>
          <c:dLblPos val="outEnd"/>
          <c:showLegendKey val="0"/>
          <c:showVal val="1"/>
          <c:showCatName val="0"/>
          <c:showSerName val="0"/>
          <c:showPercent val="0"/>
          <c:showBubbleSize val="0"/>
        </c:dLbls>
        <c:gapWidth val="219"/>
        <c:overlap val="-27"/>
        <c:axId val="1906041568"/>
        <c:axId val="1983933936"/>
      </c:barChart>
      <c:catAx>
        <c:axId val="190604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83933936"/>
        <c:crosses val="autoZero"/>
        <c:auto val="1"/>
        <c:lblAlgn val="ctr"/>
        <c:lblOffset val="100"/>
        <c:noMultiLvlLbl val="0"/>
      </c:catAx>
      <c:valAx>
        <c:axId val="19839339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1906041568"/>
        <c:crosses val="autoZero"/>
        <c:crossBetween val="between"/>
      </c:valAx>
      <c:spPr>
        <a:noFill/>
        <a:ln>
          <a:solidFill>
            <a:schemeClr val="bg1">
              <a:lumMod val="85000"/>
            </a:schemeClr>
          </a:solidFill>
        </a:ln>
        <a:effectLst/>
      </c:spPr>
    </c:plotArea>
    <c:plotVisOnly val="1"/>
    <c:dispBlanksAs val="gap"/>
    <c:showDLblsOverMax val="0"/>
  </c:chart>
  <c:spPr>
    <a:noFill/>
    <a:ln>
      <a:noFill/>
    </a:ln>
    <a:effectLst/>
  </c:spPr>
  <c:txPr>
    <a:bodyPr/>
    <a:lstStyle/>
    <a:p>
      <a:pPr>
        <a:defRPr sz="6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1"/>
            <a:ext cx="4306937" cy="341393"/>
          </a:xfrm>
          <a:prstGeom prst="rect">
            <a:avLst/>
          </a:prstGeom>
        </p:spPr>
        <p:txBody>
          <a:bodyPr vert="horz" lIns="62923" tIns="31461" rIns="62923" bIns="31461"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4" y="11"/>
            <a:ext cx="4306937" cy="341393"/>
          </a:xfrm>
          <a:prstGeom prst="rect">
            <a:avLst/>
          </a:prstGeom>
        </p:spPr>
        <p:txBody>
          <a:bodyPr vert="horz" lIns="62923" tIns="31461" rIns="62923" bIns="31461" rtlCol="0"/>
          <a:lstStyle>
            <a:lvl1pPr algn="r">
              <a:defRPr sz="800"/>
            </a:lvl1pPr>
          </a:lstStyle>
          <a:p>
            <a:fld id="{5B872779-CD27-4F01-AFF1-5A055514F71A}"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23" tIns="31461" rIns="62923" bIns="31461" rtlCol="0" anchor="ctr"/>
          <a:lstStyle/>
          <a:p>
            <a:endParaRPr lang="ja-JP" altLang="en-US"/>
          </a:p>
        </p:txBody>
      </p:sp>
      <p:sp>
        <p:nvSpPr>
          <p:cNvPr id="5" name="ノート プレースホルダー 4"/>
          <p:cNvSpPr>
            <a:spLocks noGrp="1"/>
          </p:cNvSpPr>
          <p:nvPr>
            <p:ph type="body" sz="quarter" idx="3"/>
          </p:nvPr>
        </p:nvSpPr>
        <p:spPr>
          <a:xfrm>
            <a:off x="993832" y="3275856"/>
            <a:ext cx="7951689" cy="2680043"/>
          </a:xfrm>
          <a:prstGeom prst="rect">
            <a:avLst/>
          </a:prstGeom>
        </p:spPr>
        <p:txBody>
          <a:bodyPr vert="horz" lIns="62923" tIns="31461" rIns="62923" bIns="314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7"/>
            <a:ext cx="4306937" cy="341393"/>
          </a:xfrm>
          <a:prstGeom prst="rect">
            <a:avLst/>
          </a:prstGeom>
        </p:spPr>
        <p:txBody>
          <a:bodyPr vert="horz" lIns="62923" tIns="31461" rIns="62923" bIns="31461"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4" y="6465817"/>
            <a:ext cx="4306937" cy="341393"/>
          </a:xfrm>
          <a:prstGeom prst="rect">
            <a:avLst/>
          </a:prstGeom>
        </p:spPr>
        <p:txBody>
          <a:bodyPr vert="horz" lIns="62923" tIns="31461" rIns="62923" bIns="31461"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7AE3EDA-F932-4D18-AD58-58AAD04158A0}" type="slidenum">
              <a:rPr kumimoji="1" lang="ja-JP" altLang="en-US" smtClean="0"/>
              <a:t>1</a:t>
            </a:fld>
            <a:endParaRPr kumimoji="1" lang="ja-JP" altLang="en-US"/>
          </a:p>
        </p:txBody>
      </p:sp>
    </p:spTree>
    <p:extLst>
      <p:ext uri="{BB962C8B-B14F-4D97-AF65-F5344CB8AC3E}">
        <p14:creationId xmlns:p14="http://schemas.microsoft.com/office/powerpoint/2010/main" val="2898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hart" Target="../charts/chart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chart" Target="../charts/chart2.xml"/><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正方形/長方形 207">
            <a:extLst>
              <a:ext uri="{FF2B5EF4-FFF2-40B4-BE49-F238E27FC236}">
                <a16:creationId xmlns:a16="http://schemas.microsoft.com/office/drawing/2014/main" id="{C76FE256-D37A-4FCC-B8E9-7DEF2463E3F2}"/>
              </a:ext>
            </a:extLst>
          </p:cNvPr>
          <p:cNvSpPr/>
          <p:nvPr/>
        </p:nvSpPr>
        <p:spPr>
          <a:xfrm>
            <a:off x="0" y="8027654"/>
            <a:ext cx="12816000" cy="1575241"/>
          </a:xfrm>
          <a:prstGeom prst="rect">
            <a:avLst/>
          </a:prstGeom>
          <a:solidFill>
            <a:schemeClr val="accent5">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6" name="表 185">
            <a:extLst>
              <a:ext uri="{FF2B5EF4-FFF2-40B4-BE49-F238E27FC236}">
                <a16:creationId xmlns:a16="http://schemas.microsoft.com/office/drawing/2014/main" id="{BA72B614-6CDB-4DE1-8AC8-782728FAE03C}"/>
              </a:ext>
            </a:extLst>
          </p:cNvPr>
          <p:cNvGraphicFramePr>
            <a:graphicFrameLocks noGrp="1"/>
          </p:cNvGraphicFramePr>
          <p:nvPr>
            <p:extLst>
              <p:ext uri="{D42A27DB-BD31-4B8C-83A1-F6EECF244321}">
                <p14:modId xmlns:p14="http://schemas.microsoft.com/office/powerpoint/2010/main" val="3902084341"/>
              </p:ext>
            </p:extLst>
          </p:nvPr>
        </p:nvGraphicFramePr>
        <p:xfrm>
          <a:off x="6276251" y="4040980"/>
          <a:ext cx="6480000" cy="3878636"/>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78636">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（１）基本的な考え方</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646150861"/>
              </p:ext>
            </p:extLst>
          </p:nvPr>
        </p:nvGraphicFramePr>
        <p:xfrm>
          <a:off x="0" y="510412"/>
          <a:ext cx="6192000" cy="1160154"/>
        </p:xfrm>
        <a:graphic>
          <a:graphicData uri="http://schemas.openxmlformats.org/drawingml/2006/table">
            <a:tbl>
              <a:tblPr>
                <a:tableStyleId>{073A0DAA-6AF3-43AB-8588-CEC1D06C72B9}</a:tableStyleId>
              </a:tblPr>
              <a:tblGrid>
                <a:gridCol w="130388">
                  <a:extLst>
                    <a:ext uri="{9D8B030D-6E8A-4147-A177-3AD203B41FA5}">
                      <a16:colId xmlns:a16="http://schemas.microsoft.com/office/drawing/2014/main" val="2375738016"/>
                    </a:ext>
                  </a:extLst>
                </a:gridCol>
                <a:gridCol w="6061612">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Wingdings" panose="05000000000000000000" pitchFamily="2" charset="2"/>
                        <a:buChar char="u"/>
                      </a:pPr>
                      <a:r>
                        <a:rPr kumimoji="1" lang="ja-JP" altLang="en-US" sz="1100" b="1" dirty="0">
                          <a:solidFill>
                            <a:schemeClr val="bg1"/>
                          </a:solidFill>
                          <a:latin typeface="Meiryo UI" panose="020B0604030504040204" pitchFamily="50" charset="-128"/>
                          <a:ea typeface="Meiryo UI" panose="020B0604030504040204" pitchFamily="50" charset="-128"/>
                        </a:rPr>
                        <a:t>基本理念</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72154">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l"/>
                      <a:r>
                        <a:rPr kumimoji="1" lang="ja-JP" altLang="en-US" sz="9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endParaRPr kumimoji="1" lang="ja-JP" altLang="en-US" sz="9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103" name="表 102">
            <a:extLst>
              <a:ext uri="{FF2B5EF4-FFF2-40B4-BE49-F238E27FC236}">
                <a16:creationId xmlns:a16="http://schemas.microsoft.com/office/drawing/2014/main" id="{CBE8937B-2C32-4E9A-B590-D959DC6B2B5A}"/>
              </a:ext>
            </a:extLst>
          </p:cNvPr>
          <p:cNvGraphicFramePr>
            <a:graphicFrameLocks noGrp="1"/>
          </p:cNvGraphicFramePr>
          <p:nvPr>
            <p:extLst>
              <p:ext uri="{D42A27DB-BD31-4B8C-83A1-F6EECF244321}">
                <p14:modId xmlns:p14="http://schemas.microsoft.com/office/powerpoint/2010/main" val="2622929370"/>
              </p:ext>
            </p:extLst>
          </p:nvPr>
        </p:nvGraphicFramePr>
        <p:xfrm>
          <a:off x="-29164" y="4019969"/>
          <a:ext cx="6192000" cy="3888000"/>
        </p:xfrm>
        <a:graphic>
          <a:graphicData uri="http://schemas.openxmlformats.org/drawingml/2006/table">
            <a:tbl>
              <a:tblPr>
                <a:tableStyleId>{073A0DAA-6AF3-43AB-8588-CEC1D06C72B9}</a:tableStyleId>
              </a:tblPr>
              <a:tblGrid>
                <a:gridCol w="130389">
                  <a:extLst>
                    <a:ext uri="{9D8B030D-6E8A-4147-A177-3AD203B41FA5}">
                      <a16:colId xmlns:a16="http://schemas.microsoft.com/office/drawing/2014/main" val="2375738016"/>
                    </a:ext>
                  </a:extLst>
                </a:gridCol>
                <a:gridCol w="6061611">
                  <a:extLst>
                    <a:ext uri="{9D8B030D-6E8A-4147-A177-3AD203B41FA5}">
                      <a16:colId xmlns:a16="http://schemas.microsoft.com/office/drawing/2014/main" val="4208928748"/>
                    </a:ext>
                  </a:extLst>
                </a:gridCol>
              </a:tblGrid>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None/>
                      </a:pPr>
                      <a:r>
                        <a:rPr kumimoji="1" lang="ja-JP" altLang="en-US" sz="1100" b="1" dirty="0">
                          <a:solidFill>
                            <a:schemeClr val="bg1"/>
                          </a:solidFill>
                          <a:latin typeface="Meiryo UI" panose="020B0604030504040204" pitchFamily="50" charset="-128"/>
                          <a:ea typeface="Meiryo UI" panose="020B0604030504040204" pitchFamily="50" charset="-128"/>
                        </a:rPr>
                        <a:t>（１）大阪府のアルコール健康障がいをめぐる現状</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360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8" name="グラフ 57">
            <a:extLst>
              <a:ext uri="{FF2B5EF4-FFF2-40B4-BE49-F238E27FC236}">
                <a16:creationId xmlns:a16="http://schemas.microsoft.com/office/drawing/2014/main" id="{7B0438DC-5F61-4AC2-9934-7E908C4A17EF}"/>
              </a:ext>
            </a:extLst>
          </p:cNvPr>
          <p:cNvGraphicFramePr>
            <a:graphicFrameLocks/>
          </p:cNvGraphicFramePr>
          <p:nvPr>
            <p:extLst>
              <p:ext uri="{D42A27DB-BD31-4B8C-83A1-F6EECF244321}">
                <p14:modId xmlns:p14="http://schemas.microsoft.com/office/powerpoint/2010/main" val="2761943898"/>
              </p:ext>
            </p:extLst>
          </p:nvPr>
        </p:nvGraphicFramePr>
        <p:xfrm>
          <a:off x="3733088" y="4890753"/>
          <a:ext cx="2532328" cy="1272600"/>
        </p:xfrm>
        <a:graphic>
          <a:graphicData uri="http://schemas.openxmlformats.org/drawingml/2006/chart">
            <c:chart xmlns:c="http://schemas.openxmlformats.org/drawingml/2006/chart" xmlns:r="http://schemas.openxmlformats.org/officeDocument/2006/relationships" r:id="rId3"/>
          </a:graphicData>
        </a:graphic>
      </p:graphicFrame>
      <p:sp>
        <p:nvSpPr>
          <p:cNvPr id="149" name="正方形/長方形 148">
            <a:extLst>
              <a:ext uri="{FF2B5EF4-FFF2-40B4-BE49-F238E27FC236}">
                <a16:creationId xmlns:a16="http://schemas.microsoft.com/office/drawing/2014/main" id="{780C6439-FBC3-4FBB-BDB6-90A62F0E2E21}"/>
              </a:ext>
            </a:extLst>
          </p:cNvPr>
          <p:cNvSpPr/>
          <p:nvPr/>
        </p:nvSpPr>
        <p:spPr>
          <a:xfrm>
            <a:off x="165761" y="792979"/>
            <a:ext cx="5879987" cy="8302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lnSpc>
                <a:spcPts val="1400"/>
              </a:lnSpc>
              <a:buClr>
                <a:srgbClr val="0000CC"/>
              </a:buClr>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飲酒運転、暴力、虐待、自殺等の問題に関する施策との有機的な連携を図りつつ、アルコール健康障がいの発生、進行、再発の各段階に応じた防止対策を適切に実施し、アルコール健康障がいを有する者やその家族等が健やかな日常生活及び社会生活を送れるよう支援する。</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lnSpc>
                <a:spcPts val="1400"/>
              </a:lnSpc>
              <a:buClr>
                <a:srgbClr val="0000CC"/>
              </a:buClr>
            </a:pP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（基本法</a:t>
            </a:r>
            <a:r>
              <a:rPr lang="en-US" altLang="zh-CN"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zh-CN"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第３条）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en-US" altLang="ja-JP" sz="900" b="0" dirty="0">
                <a:solidFill>
                  <a:schemeClr val="tx1"/>
                </a:solidFill>
                <a:latin typeface="Meiryo UI" panose="020B0604030504040204" pitchFamily="50" charset="-128"/>
                <a:ea typeface="Meiryo UI" panose="020B0604030504040204" pitchFamily="50" charset="-128"/>
              </a:rPr>
              <a:t>※</a:t>
            </a:r>
            <a:r>
              <a:rPr kumimoji="1" lang="ja-JP" altLang="en-US" sz="900" b="0" dirty="0">
                <a:solidFill>
                  <a:schemeClr val="tx1"/>
                </a:solidFill>
                <a:latin typeface="Meiryo UI" panose="020B0604030504040204" pitchFamily="50" charset="-128"/>
                <a:ea typeface="Meiryo UI" panose="020B0604030504040204" pitchFamily="50" charset="-128"/>
              </a:rPr>
              <a:t> 基本法とは、「アルコール健康障害対策基本法」をさす。</a:t>
            </a:r>
            <a:endPar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サブタイトル 2"/>
          <p:cNvSpPr txBox="1">
            <a:spLocks/>
          </p:cNvSpPr>
          <p:nvPr/>
        </p:nvSpPr>
        <p:spPr>
          <a:xfrm>
            <a:off x="264" y="199"/>
            <a:ext cx="12801073" cy="288000"/>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dirty="0">
                <a:solidFill>
                  <a:schemeClr val="bg1"/>
                </a:solidFill>
                <a:latin typeface="Meiryo UI" panose="020B0604030504040204" pitchFamily="50" charset="-128"/>
                <a:ea typeface="Meiryo UI" panose="020B0604030504040204" pitchFamily="50" charset="-128"/>
              </a:rPr>
              <a:t>■「第２期大阪府アルコール健康障がい対策推進計画（案）」の概要</a:t>
            </a:r>
          </a:p>
        </p:txBody>
      </p:sp>
      <p:graphicFrame>
        <p:nvGraphicFramePr>
          <p:cNvPr id="54" name="表 53"/>
          <p:cNvGraphicFramePr>
            <a:graphicFrameLocks noGrp="1"/>
          </p:cNvGraphicFramePr>
          <p:nvPr>
            <p:extLst>
              <p:ext uri="{D42A27DB-BD31-4B8C-83A1-F6EECF244321}">
                <p14:modId xmlns:p14="http://schemas.microsoft.com/office/powerpoint/2010/main" val="292417870"/>
              </p:ext>
            </p:extLst>
          </p:nvPr>
        </p:nvGraphicFramePr>
        <p:xfrm>
          <a:off x="0" y="1686825"/>
          <a:ext cx="6192000" cy="2087980"/>
        </p:xfrm>
        <a:graphic>
          <a:graphicData uri="http://schemas.openxmlformats.org/drawingml/2006/table">
            <a:tbl>
              <a:tblPr>
                <a:tableStyleId>{073A0DAA-6AF3-43AB-8588-CEC1D06C72B9}</a:tableStyleId>
              </a:tblPr>
              <a:tblGrid>
                <a:gridCol w="127924">
                  <a:extLst>
                    <a:ext uri="{9D8B030D-6E8A-4147-A177-3AD203B41FA5}">
                      <a16:colId xmlns:a16="http://schemas.microsoft.com/office/drawing/2014/main" val="2375738016"/>
                    </a:ext>
                  </a:extLst>
                </a:gridCol>
                <a:gridCol w="6064076">
                  <a:extLst>
                    <a:ext uri="{9D8B030D-6E8A-4147-A177-3AD203B41FA5}">
                      <a16:colId xmlns:a16="http://schemas.microsoft.com/office/drawing/2014/main" val="4208928748"/>
                    </a:ext>
                  </a:extLst>
                </a:gridCol>
              </a:tblGrid>
              <a:tr h="28800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lnSpc>
                          <a:spcPts val="1200"/>
                        </a:lnSpc>
                        <a:buFont typeface="Wingdings" panose="05000000000000000000" pitchFamily="2" charset="2"/>
                        <a:buChar char="u"/>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marL="45720" marR="45720">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359980">
                <a:tc>
                  <a:txBody>
                    <a:bodyPr/>
                    <a:lstStyle/>
                    <a:p>
                      <a:endParaRPr kumimoji="1" lang="ja-JP" altLang="en-US" sz="10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marR="0" lvl="0" indent="-95250" algn="l" defTabSz="1280146" rtl="0" eaLnBrk="1" fontAlgn="auto" latinLnBrk="0" hangingPunct="1">
                        <a:lnSpc>
                          <a:spcPts val="1200"/>
                        </a:lnSpc>
                        <a:spcBef>
                          <a:spcPts val="0"/>
                        </a:spcBef>
                        <a:spcAft>
                          <a:spcPts val="0"/>
                        </a:spcAft>
                        <a:buClrTx/>
                        <a:buSzTx/>
                        <a:buFont typeface="Arial" panose="020B0604020202020204" pitchFamily="34" charset="0"/>
                        <a:buChar char="•"/>
                        <a:tabLst/>
                        <a:defRPr/>
                      </a:pP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lgn="l" defTabSz="1280146" rtl="0" eaLnBrk="1" latinLnBrk="0" hangingPunct="1">
                        <a:buFont typeface="Wingdings" panose="05000000000000000000" pitchFamily="2" charset="2"/>
                        <a:buChar char="u"/>
                      </a:pPr>
                      <a:r>
                        <a:rPr kumimoji="1" lang="en-US" altLang="ja-JP" sz="1100" b="1" kern="1200" dirty="0">
                          <a:solidFill>
                            <a:schemeClr val="bg1"/>
                          </a:solidFill>
                          <a:latin typeface="Meiryo UI" panose="020B0604030504040204" pitchFamily="50" charset="-128"/>
                          <a:ea typeface="Meiryo UI" panose="020B0604030504040204" pitchFamily="50" charset="-128"/>
                          <a:cs typeface="+mn-cs"/>
                        </a:rPr>
                        <a:t>2</a:t>
                      </a: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期計画の期間</a:t>
                      </a:r>
                    </a:p>
                  </a:txBody>
                  <a:tcPr marL="45720" marR="4572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11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dirty="0">
                        <a:latin typeface="Meiryo UI" panose="020B0604030504040204" pitchFamily="50" charset="-128"/>
                        <a:ea typeface="Meiryo UI" panose="020B0604030504040204" pitchFamily="50" charset="-128"/>
                      </a:endParaRP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0" y="270768"/>
            <a:ext cx="4464496" cy="293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 name="四角形: 対角を切り取る 4">
            <a:extLst>
              <a:ext uri="{FF2B5EF4-FFF2-40B4-BE49-F238E27FC236}">
                <a16:creationId xmlns:a16="http://schemas.microsoft.com/office/drawing/2014/main" id="{C8C86BBD-741E-450A-A75D-2E2C34420F0F}"/>
              </a:ext>
            </a:extLst>
          </p:cNvPr>
          <p:cNvSpPr/>
          <p:nvPr/>
        </p:nvSpPr>
        <p:spPr>
          <a:xfrm>
            <a:off x="136104" y="492143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①生活習慣病のリスクを高める量を飲酒している者の状況</a:t>
            </a:r>
          </a:p>
        </p:txBody>
      </p:sp>
      <p:sp>
        <p:nvSpPr>
          <p:cNvPr id="6" name="テキスト ボックス 5">
            <a:extLst>
              <a:ext uri="{FF2B5EF4-FFF2-40B4-BE49-F238E27FC236}">
                <a16:creationId xmlns:a16="http://schemas.microsoft.com/office/drawing/2014/main" id="{D8E8D022-F6AA-4C32-9B39-7222D4354C22}"/>
              </a:ext>
            </a:extLst>
          </p:cNvPr>
          <p:cNvSpPr txBox="1"/>
          <p:nvPr/>
        </p:nvSpPr>
        <p:spPr>
          <a:xfrm>
            <a:off x="144358" y="5092097"/>
            <a:ext cx="3935636" cy="392415"/>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男性　</a:t>
            </a:r>
            <a:r>
              <a:rPr kumimoji="1" lang="en-US" altLang="ja-JP" sz="1050" dirty="0">
                <a:latin typeface="BIZ UDPゴシック" panose="020B0400000000000000" pitchFamily="50" charset="-128"/>
                <a:ea typeface="BIZ UDPゴシック" panose="020B0400000000000000" pitchFamily="50" charset="-128"/>
              </a:rPr>
              <a:t>13.6%</a:t>
            </a:r>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女性 </a:t>
            </a:r>
            <a:r>
              <a:rPr kumimoji="1" lang="en-US" altLang="ja-JP" sz="1050" dirty="0">
                <a:latin typeface="BIZ UDPゴシック" panose="020B0400000000000000" pitchFamily="50" charset="-128"/>
                <a:ea typeface="BIZ UDPゴシック" panose="020B0400000000000000" pitchFamily="50" charset="-128"/>
              </a:rPr>
              <a:t>9.6</a:t>
            </a:r>
            <a:r>
              <a:rPr lang="en-US" altLang="ja-JP" sz="1050" dirty="0">
                <a:latin typeface="BIZ UDPゴシック" panose="020B0400000000000000" pitchFamily="50" charset="-128"/>
                <a:ea typeface="BIZ UDPゴシック" panose="020B0400000000000000" pitchFamily="50" charset="-128"/>
              </a:rPr>
              <a:t>% (R4</a:t>
            </a:r>
            <a:r>
              <a:rPr lang="ja-JP" altLang="en-US" sz="1050" dirty="0">
                <a:latin typeface="BIZ UDPゴシック" panose="020B0400000000000000" pitchFamily="50" charset="-128"/>
                <a:ea typeface="BIZ UDPゴシック" panose="020B0400000000000000" pitchFamily="50" charset="-128"/>
              </a:rPr>
              <a:t>）　　　　　　　</a:t>
            </a:r>
            <a:endParaRPr lang="en-US" altLang="ja-JP" sz="1050" dirty="0">
              <a:latin typeface="BIZ UDPゴシック" panose="020B0400000000000000" pitchFamily="50" charset="-128"/>
              <a:ea typeface="BIZ UDPゴシック" panose="020B0400000000000000" pitchFamily="50" charset="-128"/>
            </a:endParaRPr>
          </a:p>
          <a:p>
            <a:r>
              <a:rPr lang="ja-JP" altLang="en-US" sz="900" spc="-60" dirty="0">
                <a:latin typeface="BIZ UDPゴシック" panose="020B0400000000000000" pitchFamily="50" charset="-128"/>
                <a:ea typeface="BIZ UDPゴシック" panose="020B0400000000000000" pitchFamily="50" charset="-128"/>
              </a:rPr>
              <a:t>＜参考</a:t>
            </a:r>
            <a:r>
              <a:rPr lang="en-US" altLang="ja-JP" sz="900" spc="-60" dirty="0">
                <a:latin typeface="BIZ UDPゴシック" panose="020B0400000000000000" pitchFamily="50" charset="-128"/>
                <a:ea typeface="BIZ UDPゴシック" panose="020B0400000000000000" pitchFamily="50" charset="-128"/>
              </a:rPr>
              <a:t>(H30)</a:t>
            </a:r>
            <a:r>
              <a:rPr lang="ja-JP" altLang="en-US" sz="900" spc="-60" dirty="0">
                <a:latin typeface="BIZ UDPゴシック" panose="020B0400000000000000" pitchFamily="50" charset="-128"/>
                <a:ea typeface="BIZ UDPゴシック" panose="020B0400000000000000" pitchFamily="50" charset="-128"/>
              </a:rPr>
              <a:t>＞　男性</a:t>
            </a:r>
            <a:r>
              <a:rPr lang="en-US" altLang="ja-JP" sz="900" spc="-60" dirty="0">
                <a:latin typeface="BIZ UDPゴシック" panose="020B0400000000000000" pitchFamily="50" charset="-128"/>
                <a:ea typeface="BIZ UDPゴシック" panose="020B0400000000000000" pitchFamily="50" charset="-128"/>
              </a:rPr>
              <a:t>19.6</a:t>
            </a:r>
            <a:r>
              <a:rPr lang="ja-JP" altLang="en-US" sz="900" spc="-60" dirty="0">
                <a:latin typeface="BIZ UDPゴシック" panose="020B0400000000000000" pitchFamily="50" charset="-128"/>
                <a:ea typeface="BIZ UDPゴシック" panose="020B0400000000000000" pitchFamily="50" charset="-128"/>
              </a:rPr>
              <a:t>％（全国</a:t>
            </a:r>
            <a:r>
              <a:rPr lang="en-US" altLang="ja-JP" sz="900" spc="-60" dirty="0">
                <a:latin typeface="BIZ UDPゴシック" panose="020B0400000000000000" pitchFamily="50" charset="-128"/>
                <a:ea typeface="BIZ UDPゴシック" panose="020B0400000000000000" pitchFamily="50" charset="-128"/>
              </a:rPr>
              <a:t>15.0</a:t>
            </a:r>
            <a:r>
              <a:rPr lang="ja-JP" altLang="en-US" sz="900" spc="-60" dirty="0">
                <a:latin typeface="BIZ UDPゴシック" panose="020B0400000000000000" pitchFamily="50" charset="-128"/>
                <a:ea typeface="BIZ UDPゴシック" panose="020B0400000000000000" pitchFamily="50" charset="-128"/>
              </a:rPr>
              <a:t>％）　女性</a:t>
            </a:r>
            <a:r>
              <a:rPr lang="en-US" altLang="ja-JP" sz="900" spc="-60" dirty="0">
                <a:latin typeface="BIZ UDPゴシック" panose="020B0400000000000000" pitchFamily="50" charset="-128"/>
                <a:ea typeface="BIZ UDPゴシック" panose="020B0400000000000000" pitchFamily="50" charset="-128"/>
              </a:rPr>
              <a:t>10.9</a:t>
            </a:r>
            <a:r>
              <a:rPr lang="ja-JP" altLang="en-US" sz="900" spc="-60" dirty="0">
                <a:latin typeface="BIZ UDPゴシック" panose="020B0400000000000000" pitchFamily="50" charset="-128"/>
                <a:ea typeface="BIZ UDPゴシック" panose="020B0400000000000000" pitchFamily="50" charset="-128"/>
              </a:rPr>
              <a:t>％（同</a:t>
            </a:r>
            <a:r>
              <a:rPr lang="en-US" altLang="ja-JP" sz="900" spc="-60" dirty="0">
                <a:latin typeface="BIZ UDPゴシック" panose="020B0400000000000000" pitchFamily="50" charset="-128"/>
                <a:ea typeface="BIZ UDPゴシック" panose="020B0400000000000000" pitchFamily="50" charset="-128"/>
              </a:rPr>
              <a:t>8.7</a:t>
            </a:r>
            <a:r>
              <a:rPr lang="ja-JP" altLang="en-US" sz="900" spc="-60" dirty="0">
                <a:latin typeface="BIZ UDPゴシック" panose="020B0400000000000000" pitchFamily="50" charset="-128"/>
                <a:ea typeface="BIZ UDPゴシック" panose="020B0400000000000000" pitchFamily="50" charset="-128"/>
              </a:rPr>
              <a:t>％）</a:t>
            </a:r>
            <a:endParaRPr lang="en-US" altLang="ja-JP" sz="900" spc="-60" dirty="0">
              <a:latin typeface="BIZ UDPゴシック" panose="020B0400000000000000" pitchFamily="50" charset="-128"/>
              <a:ea typeface="BIZ UDPゴシック" panose="020B0400000000000000" pitchFamily="50" charset="-128"/>
            </a:endParaRPr>
          </a:p>
        </p:txBody>
      </p:sp>
      <p:sp>
        <p:nvSpPr>
          <p:cNvPr id="50" name="正方形/長方形 49">
            <a:extLst>
              <a:ext uri="{FF2B5EF4-FFF2-40B4-BE49-F238E27FC236}">
                <a16:creationId xmlns:a16="http://schemas.microsoft.com/office/drawing/2014/main" id="{F7904290-EE1E-4AB1-A3EB-D3E8C90EF7C4}"/>
              </a:ext>
            </a:extLst>
          </p:cNvPr>
          <p:cNvSpPr/>
          <p:nvPr/>
        </p:nvSpPr>
        <p:spPr>
          <a:xfrm>
            <a:off x="10363139" y="7070103"/>
            <a:ext cx="2388676" cy="7239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6323526-26B8-41E4-A342-0ED334DB19B5}"/>
              </a:ext>
            </a:extLst>
          </p:cNvPr>
          <p:cNvSpPr txBox="1"/>
          <p:nvPr/>
        </p:nvSpPr>
        <p:spPr>
          <a:xfrm>
            <a:off x="6339926" y="7777582"/>
            <a:ext cx="5400430" cy="215444"/>
          </a:xfrm>
          <a:prstGeom prst="rect">
            <a:avLst/>
          </a:prstGeom>
          <a:noFill/>
        </p:spPr>
        <p:txBody>
          <a:bodyPr wrap="square" rtlCol="0">
            <a:spAutoFit/>
          </a:bodyPr>
          <a:lstStyle/>
          <a:p>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rPr>
              <a:t>「アルコール依存症の実態把握、地域連携による早期介入・回復プログラムに関する研究」</a:t>
            </a:r>
            <a:r>
              <a:rPr lang="ja-JP" altLang="en-US" sz="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a:latin typeface="Meiryo UI" panose="020B0604030504040204" pitchFamily="50" charset="-128"/>
                <a:ea typeface="Meiryo UI" panose="020B0604030504040204" pitchFamily="50" charset="-128"/>
                <a:cs typeface="Times New Roman" panose="02020603050405020304" pitchFamily="18" charset="0"/>
              </a:rPr>
              <a:t>AMED</a:t>
            </a:r>
            <a:r>
              <a:rPr lang="ja-JP" altLang="en-US" sz="8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0" name="グラフ 59">
            <a:extLst>
              <a:ext uri="{FF2B5EF4-FFF2-40B4-BE49-F238E27FC236}">
                <a16:creationId xmlns:a16="http://schemas.microsoft.com/office/drawing/2014/main" id="{00000000-0008-0000-0100-000007000000}"/>
              </a:ext>
            </a:extLst>
          </p:cNvPr>
          <p:cNvGraphicFramePr>
            <a:graphicFrameLocks/>
          </p:cNvGraphicFramePr>
          <p:nvPr>
            <p:extLst>
              <p:ext uri="{D42A27DB-BD31-4B8C-83A1-F6EECF244321}">
                <p14:modId xmlns:p14="http://schemas.microsoft.com/office/powerpoint/2010/main" val="979169092"/>
              </p:ext>
            </p:extLst>
          </p:nvPr>
        </p:nvGraphicFramePr>
        <p:xfrm>
          <a:off x="3705976" y="6440662"/>
          <a:ext cx="2624820" cy="1395118"/>
        </p:xfrm>
        <a:graphic>
          <a:graphicData uri="http://schemas.openxmlformats.org/drawingml/2006/chart">
            <c:chart xmlns:c="http://schemas.openxmlformats.org/drawingml/2006/chart" xmlns:r="http://schemas.openxmlformats.org/officeDocument/2006/relationships" r:id="rId4"/>
          </a:graphicData>
        </a:graphic>
      </p:graphicFrame>
      <p:sp>
        <p:nvSpPr>
          <p:cNvPr id="18" name="テキスト ボックス 17">
            <a:extLst>
              <a:ext uri="{FF2B5EF4-FFF2-40B4-BE49-F238E27FC236}">
                <a16:creationId xmlns:a16="http://schemas.microsoft.com/office/drawing/2014/main" id="{5E13BDAE-5E00-4391-BF9F-D97CA20674EE}"/>
              </a:ext>
            </a:extLst>
          </p:cNvPr>
          <p:cNvSpPr txBox="1"/>
          <p:nvPr/>
        </p:nvSpPr>
        <p:spPr>
          <a:xfrm>
            <a:off x="3892142" y="6060576"/>
            <a:ext cx="2198397" cy="184666"/>
          </a:xfrm>
          <a:prstGeom prst="rect">
            <a:avLst/>
          </a:prstGeom>
          <a:noFill/>
        </p:spPr>
        <p:txBody>
          <a:bodyPr wrap="square" rtlCol="0">
            <a:spAutoFit/>
          </a:bodyPr>
          <a:lstStyle/>
          <a:p>
            <a:r>
              <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大阪府健康づくり実態調査（令和４年）</a:t>
            </a:r>
            <a:endParaRPr lang="ja-JP" alt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507CD94D-3361-4DAD-8BA1-4E5268B60067}"/>
              </a:ext>
            </a:extLst>
          </p:cNvPr>
          <p:cNvSpPr txBox="1"/>
          <p:nvPr/>
        </p:nvSpPr>
        <p:spPr>
          <a:xfrm>
            <a:off x="3649864" y="7339004"/>
            <a:ext cx="384304" cy="169277"/>
          </a:xfrm>
          <a:prstGeom prst="rect">
            <a:avLst/>
          </a:prstGeom>
          <a:noFill/>
        </p:spPr>
        <p:txBody>
          <a:bodyPr wrap="square" rtlCol="0">
            <a:spAutoFit/>
          </a:bodyPr>
          <a:lstStyle/>
          <a:p>
            <a:r>
              <a:rPr lang="ja-JP" altLang="en-US" sz="500" dirty="0">
                <a:latin typeface="Meiryo UI" panose="020B0604030504040204" pitchFamily="50" charset="-128"/>
                <a:ea typeface="Meiryo UI" panose="020B0604030504040204" pitchFamily="50" charset="-128"/>
              </a:rPr>
              <a:t>（人）</a:t>
            </a:r>
            <a:endParaRPr kumimoji="1" lang="ja-JP" altLang="en-US" sz="500" dirty="0">
              <a:latin typeface="Meiryo UI" panose="020B0604030504040204" pitchFamily="50" charset="-128"/>
              <a:ea typeface="Meiryo UI" panose="020B0604030504040204" pitchFamily="50" charset="-128"/>
            </a:endParaRPr>
          </a:p>
        </p:txBody>
      </p:sp>
      <p:sp>
        <p:nvSpPr>
          <p:cNvPr id="29" name="四角形: 角を丸くする 28">
            <a:extLst>
              <a:ext uri="{FF2B5EF4-FFF2-40B4-BE49-F238E27FC236}">
                <a16:creationId xmlns:a16="http://schemas.microsoft.com/office/drawing/2014/main" id="{9DDE5CAA-ECBF-40E1-A0EB-82A7CB2D11F3}"/>
              </a:ext>
            </a:extLst>
          </p:cNvPr>
          <p:cNvSpPr/>
          <p:nvPr/>
        </p:nvSpPr>
        <p:spPr>
          <a:xfrm>
            <a:off x="2882063" y="5117072"/>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graphicFrame>
        <p:nvGraphicFramePr>
          <p:cNvPr id="216" name="表 215">
            <a:extLst>
              <a:ext uri="{FF2B5EF4-FFF2-40B4-BE49-F238E27FC236}">
                <a16:creationId xmlns:a16="http://schemas.microsoft.com/office/drawing/2014/main" id="{4277768F-CD78-4C9D-A563-8E10024D8D95}"/>
              </a:ext>
            </a:extLst>
          </p:cNvPr>
          <p:cNvGraphicFramePr>
            <a:graphicFrameLocks noGrp="1"/>
          </p:cNvGraphicFramePr>
          <p:nvPr>
            <p:extLst>
              <p:ext uri="{D42A27DB-BD31-4B8C-83A1-F6EECF244321}">
                <p14:modId xmlns:p14="http://schemas.microsoft.com/office/powerpoint/2010/main" val="3945964196"/>
              </p:ext>
            </p:extLst>
          </p:nvPr>
        </p:nvGraphicFramePr>
        <p:xfrm>
          <a:off x="6276251" y="518098"/>
          <a:ext cx="6480000" cy="3257199"/>
        </p:xfrm>
        <a:graphic>
          <a:graphicData uri="http://schemas.openxmlformats.org/drawingml/2006/table">
            <a:tbl>
              <a:tblPr>
                <a:tableStyleId>{073A0DAA-6AF3-43AB-8588-CEC1D06C72B9}</a:tableStyleId>
              </a:tblPr>
              <a:tblGrid>
                <a:gridCol w="136459">
                  <a:extLst>
                    <a:ext uri="{9D8B030D-6E8A-4147-A177-3AD203B41FA5}">
                      <a16:colId xmlns:a16="http://schemas.microsoft.com/office/drawing/2014/main" val="2375738016"/>
                    </a:ext>
                  </a:extLst>
                </a:gridCol>
                <a:gridCol w="6343541">
                  <a:extLst>
                    <a:ext uri="{9D8B030D-6E8A-4147-A177-3AD203B41FA5}">
                      <a16:colId xmlns:a16="http://schemas.microsoft.com/office/drawing/2014/main" val="4208928748"/>
                    </a:ext>
                  </a:extLst>
                </a:gridCol>
              </a:tblGrid>
              <a:tr h="288000">
                <a:tc>
                  <a:txBody>
                    <a:bodyPr/>
                    <a:lstStyle/>
                    <a:p>
                      <a:r>
                        <a:rPr kumimoji="1" lang="ja-JP" altLang="en-US" sz="100" dirty="0">
                          <a:latin typeface="Meiryo UI" panose="020B0604030504040204" pitchFamily="50" charset="-128"/>
                          <a:ea typeface="Meiryo UI" panose="020B0604030504040204" pitchFamily="50" charset="-128"/>
                        </a:rPr>
                        <a:t>ｖ</a:t>
                      </a: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（２）第１期計画の目標達成状況及び課題</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2969199">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8" name="テキスト ボックス 7">
            <a:extLst>
              <a:ext uri="{FF2B5EF4-FFF2-40B4-BE49-F238E27FC236}">
                <a16:creationId xmlns:a16="http://schemas.microsoft.com/office/drawing/2014/main" id="{6F104EBF-6844-4EAB-86A9-22DF19071310}"/>
              </a:ext>
            </a:extLst>
          </p:cNvPr>
          <p:cNvSpPr txBox="1"/>
          <p:nvPr/>
        </p:nvSpPr>
        <p:spPr>
          <a:xfrm>
            <a:off x="3584598" y="4762306"/>
            <a:ext cx="2829424" cy="230832"/>
          </a:xfrm>
          <a:prstGeom prst="rect">
            <a:avLst/>
          </a:prstGeom>
          <a:noFill/>
        </p:spPr>
        <p:txBody>
          <a:bodyPr wrap="square" rtlCol="0">
            <a:spAutoFit/>
          </a:bodyPr>
          <a:lstStyle/>
          <a:p>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生活習慣病リスクを高める量</a:t>
            </a:r>
            <a:r>
              <a:rPr lang="ja-JP" altLang="en-US" sz="900" b="1" spc="-10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飲酒</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する</a:t>
            </a:r>
            <a:r>
              <a:rPr lang="ja-JP" altLang="ja-JP"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者の割合</a:t>
            </a:r>
            <a:r>
              <a:rPr lang="ja-JP" altLang="en-US" sz="900" b="1" spc="-100" dirty="0">
                <a:solidFill>
                  <a:srgbClr val="002060"/>
                </a:solidFill>
                <a:effectLst/>
                <a:latin typeface="Meiryo UI" panose="020B0604030504040204" pitchFamily="50" charset="-128"/>
                <a:ea typeface="Meiryo UI" panose="020B0604030504040204" pitchFamily="50" charset="-128"/>
                <a:cs typeface="Times New Roman" panose="02020603050405020304" pitchFamily="18" charset="0"/>
              </a:rPr>
              <a:t>（年代別）</a:t>
            </a:r>
            <a:endParaRPr kumimoji="1" lang="ja-JP" altLang="en-US" sz="900" b="1" spc="-100" dirty="0">
              <a:solidFill>
                <a:srgbClr val="002060"/>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5FAF300D-C9C8-4BC9-B823-EB48EE40A6B6}"/>
              </a:ext>
            </a:extLst>
          </p:cNvPr>
          <p:cNvSpPr/>
          <p:nvPr/>
        </p:nvSpPr>
        <p:spPr>
          <a:xfrm>
            <a:off x="6434291" y="4355246"/>
            <a:ext cx="6201548" cy="578704"/>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a:extLst>
              <a:ext uri="{FF2B5EF4-FFF2-40B4-BE49-F238E27FC236}">
                <a16:creationId xmlns:a16="http://schemas.microsoft.com/office/drawing/2014/main" id="{80D62216-ADF3-4AA9-B924-30E7D698F5A3}"/>
              </a:ext>
            </a:extLst>
          </p:cNvPr>
          <p:cNvSpPr/>
          <p:nvPr/>
        </p:nvSpPr>
        <p:spPr>
          <a:xfrm>
            <a:off x="10383594" y="300738"/>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sp>
        <p:nvSpPr>
          <p:cNvPr id="150" name="正方形/長方形 149">
            <a:extLst>
              <a:ext uri="{FF2B5EF4-FFF2-40B4-BE49-F238E27FC236}">
                <a16:creationId xmlns:a16="http://schemas.microsoft.com/office/drawing/2014/main" id="{F971E68B-ADE8-4092-BE43-BCA16FC97045}"/>
              </a:ext>
            </a:extLst>
          </p:cNvPr>
          <p:cNvSpPr/>
          <p:nvPr/>
        </p:nvSpPr>
        <p:spPr>
          <a:xfrm>
            <a:off x="7824228" y="2743528"/>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特に配慮を要する</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歳未満の者や妊産婦、女性、高齢者等の飲酒に関する啓発強化</a:t>
            </a:r>
          </a:p>
        </p:txBody>
      </p:sp>
      <p:sp>
        <p:nvSpPr>
          <p:cNvPr id="151" name="正方形/長方形 150">
            <a:extLst>
              <a:ext uri="{FF2B5EF4-FFF2-40B4-BE49-F238E27FC236}">
                <a16:creationId xmlns:a16="http://schemas.microsoft.com/office/drawing/2014/main" id="{60D20C98-C98C-41CA-B117-95D822704F8F}"/>
              </a:ext>
            </a:extLst>
          </p:cNvPr>
          <p:cNvSpPr/>
          <p:nvPr/>
        </p:nvSpPr>
        <p:spPr>
          <a:xfrm>
            <a:off x="165761" y="1988963"/>
            <a:ext cx="6019015" cy="298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基本</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法第</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14</a:t>
            </a:r>
            <a:r>
              <a:rPr kumimoji="1" lang="ja-JP" altLang="ja-JP" sz="1050" kern="1200" dirty="0">
                <a:solidFill>
                  <a:schemeClr val="dk1"/>
                </a:solidFill>
                <a:effectLst/>
                <a:latin typeface="Meiryo UI" panose="020B0604030504040204" pitchFamily="50" charset="-128"/>
                <a:ea typeface="Meiryo UI" panose="020B0604030504040204" pitchFamily="50" charset="-128"/>
                <a:cs typeface="+mn-cs"/>
              </a:rPr>
              <a:t>条第１項に定める「アルコール健康障害対策推進計画」として策定する。</a:t>
            </a:r>
            <a:endParaRPr lang="ja-JP" altLang="en-US"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2" name="正方形/長方形 151">
            <a:extLst>
              <a:ext uri="{FF2B5EF4-FFF2-40B4-BE49-F238E27FC236}">
                <a16:creationId xmlns:a16="http://schemas.microsoft.com/office/drawing/2014/main" id="{F4CF8F4E-9C9D-4C2C-81C3-2EDC6CFA5708}"/>
              </a:ext>
            </a:extLst>
          </p:cNvPr>
          <p:cNvSpPr/>
          <p:nvPr/>
        </p:nvSpPr>
        <p:spPr>
          <a:xfrm>
            <a:off x="165761" y="2627637"/>
            <a:ext cx="4968552"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年度から令和</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年度までの３年間</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153" name="正方形/長方形 152">
            <a:extLst>
              <a:ext uri="{FF2B5EF4-FFF2-40B4-BE49-F238E27FC236}">
                <a16:creationId xmlns:a16="http://schemas.microsoft.com/office/drawing/2014/main" id="{20C3E545-BE9F-454D-9381-5FA4284E38B3}"/>
              </a:ext>
            </a:extLst>
          </p:cNvPr>
          <p:cNvSpPr/>
          <p:nvPr/>
        </p:nvSpPr>
        <p:spPr>
          <a:xfrm>
            <a:off x="-7912" y="3786869"/>
            <a:ext cx="2251953"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54" name="正方形/長方形 153">
            <a:extLst>
              <a:ext uri="{FF2B5EF4-FFF2-40B4-BE49-F238E27FC236}">
                <a16:creationId xmlns:a16="http://schemas.microsoft.com/office/drawing/2014/main" id="{EE7DF26B-FB55-4191-862D-8E5B7D8D093D}"/>
              </a:ext>
            </a:extLst>
          </p:cNvPr>
          <p:cNvSpPr/>
          <p:nvPr/>
        </p:nvSpPr>
        <p:spPr>
          <a:xfrm>
            <a:off x="165761" y="4337982"/>
            <a:ext cx="6019015" cy="457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4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アルコール健康障がいをめぐる現状について、改善傾向にある項目もあるが、感染症拡大に伴う外食自粛等</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生活様態の変化等を考慮する必要があり、引き続き対策を推進する必要がある。</a:t>
            </a:r>
          </a:p>
        </p:txBody>
      </p:sp>
      <p:sp>
        <p:nvSpPr>
          <p:cNvPr id="155" name="四角形: 対角を切り取る 154">
            <a:extLst>
              <a:ext uri="{FF2B5EF4-FFF2-40B4-BE49-F238E27FC236}">
                <a16:creationId xmlns:a16="http://schemas.microsoft.com/office/drawing/2014/main" id="{686D0F94-30FD-498E-BDC1-90B1DB544750}"/>
              </a:ext>
            </a:extLst>
          </p:cNvPr>
          <p:cNvSpPr/>
          <p:nvPr/>
        </p:nvSpPr>
        <p:spPr>
          <a:xfrm>
            <a:off x="136104" y="5719667"/>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②妊娠中の者の飲酒状況</a:t>
            </a:r>
          </a:p>
        </p:txBody>
      </p:sp>
      <p:sp>
        <p:nvSpPr>
          <p:cNvPr id="156" name="テキスト ボックス 155">
            <a:extLst>
              <a:ext uri="{FF2B5EF4-FFF2-40B4-BE49-F238E27FC236}">
                <a16:creationId xmlns:a16="http://schemas.microsoft.com/office/drawing/2014/main" id="{9D5AE8E3-096B-48CC-BB11-6AAB46B8C97C}"/>
              </a:ext>
            </a:extLst>
          </p:cNvPr>
          <p:cNvSpPr txBox="1"/>
          <p:nvPr/>
        </p:nvSpPr>
        <p:spPr>
          <a:xfrm>
            <a:off x="144358" y="5878668"/>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2.3%</a:t>
            </a:r>
            <a:r>
              <a:rPr kumimoji="1" lang="ja-JP" altLang="en-US" sz="1050" dirty="0">
                <a:latin typeface="BIZ UDPゴシック" panose="020B0400000000000000" pitchFamily="50" charset="-128"/>
                <a:ea typeface="BIZ UDPゴシック" panose="020B0400000000000000" pitchFamily="50" charset="-128"/>
              </a:rPr>
              <a:t>（</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p:txBody>
      </p:sp>
      <p:sp>
        <p:nvSpPr>
          <p:cNvPr id="157" name="四角形: 角を丸くする 156">
            <a:extLst>
              <a:ext uri="{FF2B5EF4-FFF2-40B4-BE49-F238E27FC236}">
                <a16:creationId xmlns:a16="http://schemas.microsoft.com/office/drawing/2014/main" id="{5E1E41B6-5D24-4856-BFC4-D68A98A392AD}"/>
              </a:ext>
            </a:extLst>
          </p:cNvPr>
          <p:cNvSpPr/>
          <p:nvPr/>
        </p:nvSpPr>
        <p:spPr>
          <a:xfrm>
            <a:off x="2867316" y="5932058"/>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増加</a:t>
            </a:r>
            <a:r>
              <a:rPr kumimoji="1" lang="ja-JP" altLang="en-US" sz="900" b="1" dirty="0">
                <a:solidFill>
                  <a:schemeClr val="bg1"/>
                </a:solidFill>
                <a:latin typeface="Meiryo UI" panose="020B0604030504040204" pitchFamily="50" charset="-128"/>
                <a:ea typeface="Meiryo UI" panose="020B0604030504040204" pitchFamily="50" charset="-128"/>
              </a:rPr>
              <a:t>傾向</a:t>
            </a:r>
          </a:p>
        </p:txBody>
      </p:sp>
      <p:sp>
        <p:nvSpPr>
          <p:cNvPr id="158" name="四角形: 対角を切り取る 157">
            <a:extLst>
              <a:ext uri="{FF2B5EF4-FFF2-40B4-BE49-F238E27FC236}">
                <a16:creationId xmlns:a16="http://schemas.microsoft.com/office/drawing/2014/main" id="{E9837BB3-387D-4456-8AC1-39759EC96AD9}"/>
              </a:ext>
            </a:extLst>
          </p:cNvPr>
          <p:cNvSpPr/>
          <p:nvPr/>
        </p:nvSpPr>
        <p:spPr>
          <a:xfrm>
            <a:off x="136104" y="6348608"/>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③飲酒に起因する身体症状での救急搬送数の状況</a:t>
            </a:r>
          </a:p>
        </p:txBody>
      </p:sp>
      <p:sp>
        <p:nvSpPr>
          <p:cNvPr id="159" name="テキスト ボックス 158">
            <a:extLst>
              <a:ext uri="{FF2B5EF4-FFF2-40B4-BE49-F238E27FC236}">
                <a16:creationId xmlns:a16="http://schemas.microsoft.com/office/drawing/2014/main" id="{120D2303-E761-4C8D-8AC1-DA2454187A05}"/>
              </a:ext>
            </a:extLst>
          </p:cNvPr>
          <p:cNvSpPr txBox="1"/>
          <p:nvPr/>
        </p:nvSpPr>
        <p:spPr>
          <a:xfrm>
            <a:off x="144358" y="6554670"/>
            <a:ext cx="3935636" cy="415498"/>
          </a:xfrm>
          <a:prstGeom prst="rect">
            <a:avLst/>
          </a:prstGeom>
          <a:noFill/>
        </p:spPr>
        <p:txBody>
          <a:bodyPr wrap="square" rtlCol="0">
            <a:spAutoFit/>
          </a:bodyPr>
          <a:lstStyle/>
          <a:p>
            <a:r>
              <a:rPr kumimoji="1" lang="zh-CN" altLang="en-US" sz="1050" dirty="0">
                <a:latin typeface="BIZ UDPゴシック" panose="020B0400000000000000" pitchFamily="50" charset="-128"/>
                <a:ea typeface="BIZ UDPゴシック" panose="020B0400000000000000" pitchFamily="50" charset="-128"/>
              </a:rPr>
              <a:t>総数 </a:t>
            </a:r>
            <a:r>
              <a:rPr kumimoji="1" lang="en-US" altLang="zh-CN" sz="1050" dirty="0">
                <a:latin typeface="BIZ UDPゴシック" panose="020B0400000000000000" pitchFamily="50" charset="-128"/>
                <a:ea typeface="BIZ UDPゴシック" panose="020B0400000000000000" pitchFamily="50" charset="-128"/>
              </a:rPr>
              <a:t>6,090</a:t>
            </a:r>
            <a:r>
              <a:rPr kumimoji="1" lang="zh-CN" altLang="en-US" sz="1050" dirty="0">
                <a:latin typeface="BIZ UDPゴシック" panose="020B0400000000000000" pitchFamily="50" charset="-128"/>
                <a:ea typeface="BIZ UDPゴシック" panose="020B0400000000000000" pitchFamily="50" charset="-128"/>
              </a:rPr>
              <a:t>件（</a:t>
            </a:r>
            <a:r>
              <a:rPr kumimoji="1" lang="en-US" altLang="zh-CN" sz="1050" dirty="0">
                <a:latin typeface="BIZ UDPゴシック" panose="020B0400000000000000" pitchFamily="50" charset="-128"/>
                <a:ea typeface="BIZ UDPゴシック" panose="020B0400000000000000" pitchFamily="50" charset="-128"/>
              </a:rPr>
              <a:t>R4</a:t>
            </a:r>
            <a:r>
              <a:rPr kumimoji="1" lang="zh-CN" altLang="en-US" sz="1050" dirty="0">
                <a:latin typeface="BIZ UDPゴシック" panose="020B0400000000000000" pitchFamily="50" charset="-128"/>
                <a:ea typeface="BIZ UDPゴシック" panose="020B0400000000000000" pitchFamily="50" charset="-128"/>
              </a:rPr>
              <a:t>）</a:t>
            </a:r>
            <a:br>
              <a:rPr kumimoji="1" lang="en-US" altLang="zh-CN" sz="1050" dirty="0">
                <a:latin typeface="BIZ UDPゴシック" panose="020B0400000000000000" pitchFamily="50" charset="-128"/>
                <a:ea typeface="BIZ UDPゴシック" panose="020B0400000000000000" pitchFamily="50" charset="-128"/>
              </a:rPr>
            </a:br>
            <a:r>
              <a:rPr kumimoji="1" lang="ja-JP" altLang="en-US" sz="1050" dirty="0">
                <a:latin typeface="BIZ UDPゴシック" panose="020B0400000000000000" pitchFamily="50" charset="-128"/>
                <a:ea typeface="BIZ UDPゴシック" panose="020B0400000000000000" pitchFamily="50" charset="-128"/>
              </a:rPr>
              <a:t>うち数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歳未満 </a:t>
            </a:r>
            <a:r>
              <a:rPr kumimoji="1" lang="en-US" altLang="zh-CN" sz="1050" dirty="0">
                <a:latin typeface="BIZ UDPゴシック" panose="020B0400000000000000" pitchFamily="50" charset="-128"/>
                <a:ea typeface="BIZ UDPゴシック" panose="020B0400000000000000" pitchFamily="50" charset="-128"/>
              </a:rPr>
              <a:t>285</a:t>
            </a:r>
            <a:r>
              <a:rPr kumimoji="1" lang="zh-CN" altLang="en-US" sz="1050" dirty="0">
                <a:latin typeface="BIZ UDPゴシック" panose="020B0400000000000000" pitchFamily="50" charset="-128"/>
                <a:ea typeface="BIZ UDPゴシック" panose="020B0400000000000000" pitchFamily="50" charset="-128"/>
              </a:rPr>
              <a:t>件</a:t>
            </a:r>
            <a:r>
              <a:rPr kumimoji="1" lang="ja-JP" altLang="en-US" sz="1050" dirty="0">
                <a:latin typeface="BIZ UDPゴシック" panose="020B0400000000000000" pitchFamily="50" charset="-128"/>
                <a:ea typeface="BIZ UDPゴシック" panose="020B0400000000000000" pitchFamily="50" charset="-128"/>
              </a:rPr>
              <a:t>　</a:t>
            </a:r>
            <a:r>
              <a:rPr kumimoji="1" lang="en-US" altLang="zh-CN" sz="1050" dirty="0">
                <a:latin typeface="BIZ UDPゴシック" panose="020B0400000000000000" pitchFamily="50" charset="-128"/>
                <a:ea typeface="BIZ UDPゴシック" panose="020B0400000000000000" pitchFamily="50" charset="-128"/>
              </a:rPr>
              <a:t>20</a:t>
            </a:r>
            <a:r>
              <a:rPr kumimoji="1" lang="zh-CN" altLang="en-US" sz="1050" dirty="0">
                <a:latin typeface="BIZ UDPゴシック" panose="020B0400000000000000" pitchFamily="50" charset="-128"/>
                <a:ea typeface="BIZ UDPゴシック" panose="020B0400000000000000" pitchFamily="50" charset="-128"/>
              </a:rPr>
              <a:t>歳代 </a:t>
            </a:r>
            <a:r>
              <a:rPr kumimoji="1" lang="en-US" altLang="zh-CN" sz="1050" dirty="0">
                <a:latin typeface="BIZ UDPゴシック" panose="020B0400000000000000" pitchFamily="50" charset="-128"/>
                <a:ea typeface="BIZ UDPゴシック" panose="020B0400000000000000" pitchFamily="50" charset="-128"/>
              </a:rPr>
              <a:t>2,622</a:t>
            </a:r>
            <a:r>
              <a:rPr kumimoji="1" lang="zh-CN" altLang="en-US" sz="1050" dirty="0">
                <a:latin typeface="BIZ UDPゴシック" panose="020B0400000000000000" pitchFamily="50" charset="-128"/>
                <a:ea typeface="BIZ UDPゴシック" panose="020B0400000000000000" pitchFamily="50" charset="-128"/>
              </a:rPr>
              <a:t>件</a:t>
            </a:r>
          </a:p>
        </p:txBody>
      </p:sp>
      <p:sp>
        <p:nvSpPr>
          <p:cNvPr id="160" name="四角形: 角を丸くする 159">
            <a:extLst>
              <a:ext uri="{FF2B5EF4-FFF2-40B4-BE49-F238E27FC236}">
                <a16:creationId xmlns:a16="http://schemas.microsoft.com/office/drawing/2014/main" id="{C5437DEB-29FE-429F-91F0-9317FD7C863A}"/>
              </a:ext>
            </a:extLst>
          </p:cNvPr>
          <p:cNvSpPr/>
          <p:nvPr/>
        </p:nvSpPr>
        <p:spPr>
          <a:xfrm>
            <a:off x="2867316" y="6559920"/>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改善傾向</a:t>
            </a:r>
          </a:p>
        </p:txBody>
      </p:sp>
      <p:sp>
        <p:nvSpPr>
          <p:cNvPr id="161" name="四角形: 対角を切り取る 160">
            <a:extLst>
              <a:ext uri="{FF2B5EF4-FFF2-40B4-BE49-F238E27FC236}">
                <a16:creationId xmlns:a16="http://schemas.microsoft.com/office/drawing/2014/main" id="{650F5C9E-9A26-4D36-9A61-A36BA96A6A8B}"/>
              </a:ext>
            </a:extLst>
          </p:cNvPr>
          <p:cNvSpPr/>
          <p:nvPr/>
        </p:nvSpPr>
        <p:spPr>
          <a:xfrm>
            <a:off x="136104" y="7214064"/>
            <a:ext cx="3492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④保健所等における相談人数</a:t>
            </a:r>
          </a:p>
        </p:txBody>
      </p:sp>
      <p:sp>
        <p:nvSpPr>
          <p:cNvPr id="162" name="テキスト ボックス 161">
            <a:extLst>
              <a:ext uri="{FF2B5EF4-FFF2-40B4-BE49-F238E27FC236}">
                <a16:creationId xmlns:a16="http://schemas.microsoft.com/office/drawing/2014/main" id="{1C7DC3C3-D3B1-412F-B835-85BB46740732}"/>
              </a:ext>
            </a:extLst>
          </p:cNvPr>
          <p:cNvSpPr txBox="1"/>
          <p:nvPr/>
        </p:nvSpPr>
        <p:spPr>
          <a:xfrm>
            <a:off x="144358" y="7390836"/>
            <a:ext cx="2662763" cy="253916"/>
          </a:xfrm>
          <a:prstGeom prst="rect">
            <a:avLst/>
          </a:prstGeom>
          <a:noFill/>
        </p:spPr>
        <p:txBody>
          <a:bodyPr wrap="square" rtlCol="0">
            <a:spAutoFit/>
          </a:bodyPr>
          <a:lstStyle/>
          <a:p>
            <a:r>
              <a:rPr kumimoji="1" lang="en-US" altLang="ja-JP" sz="1050" dirty="0">
                <a:latin typeface="BIZ UDPゴシック" panose="020B0400000000000000" pitchFamily="50" charset="-128"/>
                <a:ea typeface="BIZ UDPゴシック" panose="020B0400000000000000" pitchFamily="50" charset="-128"/>
              </a:rPr>
              <a:t>1,911</a:t>
            </a:r>
            <a:r>
              <a:rPr kumimoji="1" lang="ja-JP" altLang="en-US" sz="1050" dirty="0">
                <a:latin typeface="BIZ UDPゴシック" panose="020B0400000000000000" pitchFamily="50" charset="-128"/>
                <a:ea typeface="BIZ UDPゴシック" panose="020B0400000000000000" pitchFamily="50" charset="-128"/>
              </a:rPr>
              <a:t>人（</a:t>
            </a:r>
            <a:r>
              <a:rPr kumimoji="1" lang="en-US" altLang="ja-JP" sz="1050" dirty="0">
                <a:latin typeface="BIZ UDPゴシック" panose="020B0400000000000000" pitchFamily="50" charset="-128"/>
                <a:ea typeface="BIZ UDPゴシック" panose="020B0400000000000000" pitchFamily="50" charset="-128"/>
              </a:rPr>
              <a:t>R4</a:t>
            </a:r>
            <a:r>
              <a:rPr kumimoji="1" lang="ja-JP" altLang="en-US" sz="1050" dirty="0">
                <a:latin typeface="BIZ UDPゴシック" panose="020B0400000000000000" pitchFamily="50" charset="-128"/>
                <a:ea typeface="BIZ UDPゴシック" panose="020B0400000000000000" pitchFamily="50" charset="-128"/>
              </a:rPr>
              <a:t>）</a:t>
            </a:r>
          </a:p>
        </p:txBody>
      </p:sp>
      <p:sp>
        <p:nvSpPr>
          <p:cNvPr id="163" name="四角形: 角を丸くする 162">
            <a:extLst>
              <a:ext uri="{FF2B5EF4-FFF2-40B4-BE49-F238E27FC236}">
                <a16:creationId xmlns:a16="http://schemas.microsoft.com/office/drawing/2014/main" id="{278F9D5C-7CD4-4031-AA74-1D44F1EC1F35}"/>
              </a:ext>
            </a:extLst>
          </p:cNvPr>
          <p:cNvSpPr/>
          <p:nvPr/>
        </p:nvSpPr>
        <p:spPr>
          <a:xfrm>
            <a:off x="2857791" y="7416246"/>
            <a:ext cx="702535" cy="175483"/>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増加傾向</a:t>
            </a:r>
          </a:p>
        </p:txBody>
      </p:sp>
      <p:sp>
        <p:nvSpPr>
          <p:cNvPr id="164" name="テキスト ボックス 163">
            <a:extLst>
              <a:ext uri="{FF2B5EF4-FFF2-40B4-BE49-F238E27FC236}">
                <a16:creationId xmlns:a16="http://schemas.microsoft.com/office/drawing/2014/main" id="{59DE15B5-A8D1-4BC0-899D-731DBB910983}"/>
              </a:ext>
            </a:extLst>
          </p:cNvPr>
          <p:cNvSpPr txBox="1"/>
          <p:nvPr/>
        </p:nvSpPr>
        <p:spPr>
          <a:xfrm>
            <a:off x="3584598" y="6243092"/>
            <a:ext cx="2829424" cy="230832"/>
          </a:xfrm>
          <a:prstGeom prst="rect">
            <a:avLst/>
          </a:prstGeom>
          <a:noFill/>
        </p:spPr>
        <p:txBody>
          <a:bodyPr wrap="square" rtlCol="0">
            <a:spAutoFit/>
          </a:bodyPr>
          <a:lstStyle/>
          <a:p>
            <a:r>
              <a:rPr lang="ja-JP" altLang="en-US" sz="900" b="1" spc="80" dirty="0">
                <a:solidFill>
                  <a:srgbClr val="002060"/>
                </a:solidFill>
                <a:latin typeface="Meiryo UI" panose="020B0604030504040204" pitchFamily="50" charset="-128"/>
                <a:ea typeface="Meiryo UI" panose="020B0604030504040204" pitchFamily="50" charset="-128"/>
                <a:cs typeface="Times New Roman" panose="02020603050405020304" pitchFamily="18" charset="0"/>
              </a:rPr>
              <a:t>■保健所等における相談人数</a:t>
            </a:r>
          </a:p>
        </p:txBody>
      </p:sp>
      <p:sp>
        <p:nvSpPr>
          <p:cNvPr id="165" name="テキスト ボックス 164">
            <a:extLst>
              <a:ext uri="{FF2B5EF4-FFF2-40B4-BE49-F238E27FC236}">
                <a16:creationId xmlns:a16="http://schemas.microsoft.com/office/drawing/2014/main" id="{56B8A299-1A80-4F85-BD54-CA8D893B3657}"/>
              </a:ext>
            </a:extLst>
          </p:cNvPr>
          <p:cNvSpPr txBox="1"/>
          <p:nvPr/>
        </p:nvSpPr>
        <p:spPr>
          <a:xfrm>
            <a:off x="3892142" y="7676110"/>
            <a:ext cx="2198397" cy="184666"/>
          </a:xfrm>
          <a:prstGeom prst="rect">
            <a:avLst/>
          </a:prstGeom>
          <a:noFill/>
        </p:spPr>
        <p:txBody>
          <a:bodyPr wrap="square" rtlCol="0">
            <a:spAutoFit/>
          </a:bodyPr>
          <a:lstStyle/>
          <a:p>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出典</a:t>
            </a:r>
            <a:r>
              <a:rPr lang="en-US" altLang="ja-JP" sz="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effectLst/>
                <a:latin typeface="Meiryo UI" panose="020B0604030504040204" pitchFamily="50" charset="-128"/>
                <a:ea typeface="Meiryo UI" panose="020B0604030504040204" pitchFamily="50" charset="-128"/>
                <a:cs typeface="Times New Roman" panose="02020603050405020304" pitchFamily="18" charset="0"/>
              </a:rPr>
              <a:t>大阪府地域保健課調べ</a:t>
            </a:r>
          </a:p>
        </p:txBody>
      </p:sp>
      <p:sp>
        <p:nvSpPr>
          <p:cNvPr id="166" name="四角形: 対角を切り取る 165">
            <a:extLst>
              <a:ext uri="{FF2B5EF4-FFF2-40B4-BE49-F238E27FC236}">
                <a16:creationId xmlns:a16="http://schemas.microsoft.com/office/drawing/2014/main" id="{2595AA53-5A03-409A-8735-EA7B2D2F6BDB}"/>
              </a:ext>
            </a:extLst>
          </p:cNvPr>
          <p:cNvSpPr/>
          <p:nvPr/>
        </p:nvSpPr>
        <p:spPr>
          <a:xfrm>
            <a:off x="6444376" y="820749"/>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■第１期計画の目標達成状況</a:t>
            </a:r>
          </a:p>
        </p:txBody>
      </p:sp>
      <p:sp>
        <p:nvSpPr>
          <p:cNvPr id="168" name="四角形: 対角を切り取る 167">
            <a:extLst>
              <a:ext uri="{FF2B5EF4-FFF2-40B4-BE49-F238E27FC236}">
                <a16:creationId xmlns:a16="http://schemas.microsoft.com/office/drawing/2014/main" id="{19CD75FB-F12B-4D5D-A4E0-82766BFC750B}"/>
              </a:ext>
            </a:extLst>
          </p:cNvPr>
          <p:cNvSpPr/>
          <p:nvPr/>
        </p:nvSpPr>
        <p:spPr>
          <a:xfrm>
            <a:off x="6444376" y="2575440"/>
            <a:ext cx="2124000" cy="180000"/>
          </a:xfrm>
          <a:prstGeom prst="snip2Diag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■第１期計画の課題</a:t>
            </a:r>
          </a:p>
        </p:txBody>
      </p:sp>
      <p:sp>
        <p:nvSpPr>
          <p:cNvPr id="169" name="サブタイトル 2">
            <a:extLst>
              <a:ext uri="{FF2B5EF4-FFF2-40B4-BE49-F238E27FC236}">
                <a16:creationId xmlns:a16="http://schemas.microsoft.com/office/drawing/2014/main" id="{123C2996-34C6-4AF6-920A-E476E838EEBC}"/>
              </a:ext>
            </a:extLst>
          </p:cNvPr>
          <p:cNvSpPr txBox="1">
            <a:spLocks/>
          </p:cNvSpPr>
          <p:nvPr/>
        </p:nvSpPr>
        <p:spPr>
          <a:xfrm>
            <a:off x="6511734" y="2786688"/>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普及啓発</a:t>
            </a:r>
          </a:p>
        </p:txBody>
      </p:sp>
      <p:sp>
        <p:nvSpPr>
          <p:cNvPr id="170" name="正方形/長方形 169">
            <a:extLst>
              <a:ext uri="{FF2B5EF4-FFF2-40B4-BE49-F238E27FC236}">
                <a16:creationId xmlns:a16="http://schemas.microsoft.com/office/drawing/2014/main" id="{1D9428CA-4ABF-4358-A8B0-13FA1916C7EC}"/>
              </a:ext>
            </a:extLst>
          </p:cNvPr>
          <p:cNvSpPr/>
          <p:nvPr/>
        </p:nvSpPr>
        <p:spPr>
          <a:xfrm>
            <a:off x="7824228" y="2993906"/>
            <a:ext cx="446449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若年層等、</a:t>
            </a:r>
            <a:r>
              <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SNS</a:t>
            </a: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の活用になじみがある人にも対応できるような相談体制の充実</a:t>
            </a:r>
          </a:p>
        </p:txBody>
      </p:sp>
      <p:sp>
        <p:nvSpPr>
          <p:cNvPr id="171" name="正方形/長方形 170">
            <a:extLst>
              <a:ext uri="{FF2B5EF4-FFF2-40B4-BE49-F238E27FC236}">
                <a16:creationId xmlns:a16="http://schemas.microsoft.com/office/drawing/2014/main" id="{67E64E94-205A-4321-B944-E01FDC43ED60}"/>
              </a:ext>
            </a:extLst>
          </p:cNvPr>
          <p:cNvSpPr/>
          <p:nvPr/>
        </p:nvSpPr>
        <p:spPr>
          <a:xfrm>
            <a:off x="7839511" y="3212991"/>
            <a:ext cx="3842952"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いわゆるトリートメントギャップの解消に向けた医療機関連携の強化</a:t>
            </a:r>
          </a:p>
        </p:txBody>
      </p:sp>
      <p:sp>
        <p:nvSpPr>
          <p:cNvPr id="172" name="正方形/長方形 171">
            <a:extLst>
              <a:ext uri="{FF2B5EF4-FFF2-40B4-BE49-F238E27FC236}">
                <a16:creationId xmlns:a16="http://schemas.microsoft.com/office/drawing/2014/main" id="{2266FF64-6637-4FAD-B32B-FA2FFF8DD564}"/>
              </a:ext>
            </a:extLst>
          </p:cNvPr>
          <p:cNvSpPr/>
          <p:nvPr/>
        </p:nvSpPr>
        <p:spPr>
          <a:xfrm>
            <a:off x="7839511" y="3468754"/>
            <a:ext cx="4903945" cy="2660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相談者数に占める自助グループ・民間団体等への紹介率や、研修・普及啓発事業に占める自助グループ・</a:t>
            </a:r>
            <a:endParaRPr lang="en-US" altLang="ja-JP"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defTabSz="1280146">
              <a:buClr>
                <a:srgbClr val="0000CC"/>
              </a:buClr>
            </a:pPr>
            <a:r>
              <a:rPr lang="ja-JP" altLang="en-US" sz="1000" kern="100" spc="-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民間団体等と連携して取り組んだ事業の割合の向上</a:t>
            </a:r>
          </a:p>
        </p:txBody>
      </p:sp>
      <p:sp>
        <p:nvSpPr>
          <p:cNvPr id="173" name="サブタイトル 2">
            <a:extLst>
              <a:ext uri="{FF2B5EF4-FFF2-40B4-BE49-F238E27FC236}">
                <a16:creationId xmlns:a16="http://schemas.microsoft.com/office/drawing/2014/main" id="{D58A93DC-659C-4BEC-B9B5-A76A104E62D7}"/>
              </a:ext>
            </a:extLst>
          </p:cNvPr>
          <p:cNvSpPr txBox="1">
            <a:spLocks/>
          </p:cNvSpPr>
          <p:nvPr/>
        </p:nvSpPr>
        <p:spPr>
          <a:xfrm>
            <a:off x="6511734" y="3013494"/>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相談支援体制</a:t>
            </a:r>
          </a:p>
        </p:txBody>
      </p:sp>
      <p:sp>
        <p:nvSpPr>
          <p:cNvPr id="174" name="サブタイトル 2">
            <a:extLst>
              <a:ext uri="{FF2B5EF4-FFF2-40B4-BE49-F238E27FC236}">
                <a16:creationId xmlns:a16="http://schemas.microsoft.com/office/drawing/2014/main" id="{7101F7F6-0518-44E7-99AC-8CFFBD75645A}"/>
              </a:ext>
            </a:extLst>
          </p:cNvPr>
          <p:cNvSpPr txBox="1">
            <a:spLocks/>
          </p:cNvSpPr>
          <p:nvPr/>
        </p:nvSpPr>
        <p:spPr>
          <a:xfrm>
            <a:off x="6511734" y="3244361"/>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治療体制</a:t>
            </a:r>
          </a:p>
        </p:txBody>
      </p:sp>
      <p:sp>
        <p:nvSpPr>
          <p:cNvPr id="175" name="サブタイトル 2">
            <a:extLst>
              <a:ext uri="{FF2B5EF4-FFF2-40B4-BE49-F238E27FC236}">
                <a16:creationId xmlns:a16="http://schemas.microsoft.com/office/drawing/2014/main" id="{84D310F6-ADFB-48CD-8217-28FA6C35AD90}"/>
              </a:ext>
            </a:extLst>
          </p:cNvPr>
          <p:cNvSpPr txBox="1">
            <a:spLocks/>
          </p:cNvSpPr>
          <p:nvPr/>
        </p:nvSpPr>
        <p:spPr>
          <a:xfrm>
            <a:off x="6511734" y="3499530"/>
            <a:ext cx="1045937" cy="169485"/>
          </a:xfrm>
          <a:prstGeom prst="rect">
            <a:avLst/>
          </a:prstGeom>
          <a:solidFill>
            <a:srgbClr val="000099"/>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050" b="1" spc="-40" dirty="0">
                <a:solidFill>
                  <a:schemeClr val="bg1"/>
                </a:solidFill>
                <a:latin typeface="Meiryo UI" panose="020B0604030504040204" pitchFamily="50" charset="-128"/>
                <a:ea typeface="Meiryo UI" panose="020B0604030504040204" pitchFamily="50" charset="-128"/>
              </a:rPr>
              <a:t>回復支援体制</a:t>
            </a:r>
          </a:p>
        </p:txBody>
      </p:sp>
      <p:sp>
        <p:nvSpPr>
          <p:cNvPr id="26" name="二等辺三角形 25">
            <a:extLst>
              <a:ext uri="{FF2B5EF4-FFF2-40B4-BE49-F238E27FC236}">
                <a16:creationId xmlns:a16="http://schemas.microsoft.com/office/drawing/2014/main" id="{99E7697D-6F02-4AEB-BC04-41C415A77837}"/>
              </a:ext>
            </a:extLst>
          </p:cNvPr>
          <p:cNvSpPr/>
          <p:nvPr/>
        </p:nvSpPr>
        <p:spPr>
          <a:xfrm rot="5400000">
            <a:off x="7577977" y="280486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二等辺三角形 180">
            <a:extLst>
              <a:ext uri="{FF2B5EF4-FFF2-40B4-BE49-F238E27FC236}">
                <a16:creationId xmlns:a16="http://schemas.microsoft.com/office/drawing/2014/main" id="{CA24096A-D7C6-4584-B8F5-999CB95220A1}"/>
              </a:ext>
            </a:extLst>
          </p:cNvPr>
          <p:cNvSpPr/>
          <p:nvPr/>
        </p:nvSpPr>
        <p:spPr>
          <a:xfrm rot="5400000">
            <a:off x="7577977" y="3041289"/>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二等辺三角形 181">
            <a:extLst>
              <a:ext uri="{FF2B5EF4-FFF2-40B4-BE49-F238E27FC236}">
                <a16:creationId xmlns:a16="http://schemas.microsoft.com/office/drawing/2014/main" id="{74932FC1-0665-43E9-8BE6-F28CE279CD12}"/>
              </a:ext>
            </a:extLst>
          </p:cNvPr>
          <p:cNvSpPr/>
          <p:nvPr/>
        </p:nvSpPr>
        <p:spPr>
          <a:xfrm rot="5400000">
            <a:off x="7577977" y="3268495"/>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二等辺三角形 182">
            <a:extLst>
              <a:ext uri="{FF2B5EF4-FFF2-40B4-BE49-F238E27FC236}">
                <a16:creationId xmlns:a16="http://schemas.microsoft.com/office/drawing/2014/main" id="{13E23C73-B1F3-4159-AB9E-8D8D56C84AAF}"/>
              </a:ext>
            </a:extLst>
          </p:cNvPr>
          <p:cNvSpPr/>
          <p:nvPr/>
        </p:nvSpPr>
        <p:spPr>
          <a:xfrm rot="5400000">
            <a:off x="7577977" y="3526678"/>
            <a:ext cx="180000" cy="144000"/>
          </a:xfrm>
          <a:prstGeom prst="triangle">
            <a:avLst/>
          </a:prstGeom>
          <a:gradFill flip="none" rotWithShape="1">
            <a:gsLst>
              <a:gs pos="0">
                <a:schemeClr val="accent1">
                  <a:lumMod val="0"/>
                  <a:lumOff val="100000"/>
                </a:schemeClr>
              </a:gs>
              <a:gs pos="35000">
                <a:schemeClr val="bg1">
                  <a:lumMod val="75000"/>
                </a:schemeClr>
              </a:gs>
              <a:gs pos="100000">
                <a:schemeClr val="bg1">
                  <a:lumMod val="5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正方形/長方形 184">
            <a:extLst>
              <a:ext uri="{FF2B5EF4-FFF2-40B4-BE49-F238E27FC236}">
                <a16:creationId xmlns:a16="http://schemas.microsoft.com/office/drawing/2014/main" id="{43CAA589-AFCC-4B17-A646-709917B7610D}"/>
              </a:ext>
            </a:extLst>
          </p:cNvPr>
          <p:cNvSpPr/>
          <p:nvPr/>
        </p:nvSpPr>
        <p:spPr>
          <a:xfrm>
            <a:off x="6308991" y="3812026"/>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94" name="正方形/長方形 193">
            <a:extLst>
              <a:ext uri="{FF2B5EF4-FFF2-40B4-BE49-F238E27FC236}">
                <a16:creationId xmlns:a16="http://schemas.microsoft.com/office/drawing/2014/main" id="{486160C2-492F-436C-88E4-8E59647F18DA}"/>
              </a:ext>
            </a:extLst>
          </p:cNvPr>
          <p:cNvSpPr/>
          <p:nvPr/>
        </p:nvSpPr>
        <p:spPr>
          <a:xfrm>
            <a:off x="6527436" y="4338058"/>
            <a:ext cx="6274163" cy="568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基本理念や現状・課題等を踏まえ、第２期計画では、新たに「</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Ⅰ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普及啓発の強化」「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Ⅱ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相談支援体制</a:t>
            </a:r>
            <a:b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b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Ⅲ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治療体制の強化」「</a:t>
            </a:r>
            <a:r>
              <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Ⅳ </a:t>
            </a: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切れ目のない回復支援体制の強化」の４つの基本方針を設定。</a:t>
            </a:r>
            <a:endParaRPr lang="en-US" altLang="ja-JP"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85725" indent="-85725" defTabSz="1280146">
              <a:lnSpc>
                <a:spcPts val="1300"/>
              </a:lnSpc>
              <a:buClr>
                <a:srgbClr val="0000CC"/>
              </a:buClr>
              <a:buFont typeface="Wingdings" panose="05000000000000000000" pitchFamily="2" charset="2"/>
              <a:buChar char="Ø"/>
            </a:pPr>
            <a:r>
              <a:rPr lang="ja-JP" altLang="en-US" sz="105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また、基本方針に沿って、９項目の取組施策ごとに指標と目標値を設定。（個別目標は２ページ参照）</a:t>
            </a:r>
          </a:p>
        </p:txBody>
      </p:sp>
      <p:sp>
        <p:nvSpPr>
          <p:cNvPr id="195" name="四角形: 対角を切り取る 194">
            <a:extLst>
              <a:ext uri="{FF2B5EF4-FFF2-40B4-BE49-F238E27FC236}">
                <a16:creationId xmlns:a16="http://schemas.microsoft.com/office/drawing/2014/main" id="{869AA360-114D-47E3-A607-90A50782E5CB}"/>
              </a:ext>
            </a:extLst>
          </p:cNvPr>
          <p:cNvSpPr/>
          <p:nvPr/>
        </p:nvSpPr>
        <p:spPr>
          <a:xfrm>
            <a:off x="6434851" y="4978524"/>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■アルコール健康障がいのリスクに応じた施策体系のイメージ　</a:t>
            </a:r>
          </a:p>
        </p:txBody>
      </p:sp>
      <p:sp>
        <p:nvSpPr>
          <p:cNvPr id="199" name="四角形: 対角を切り取る 198">
            <a:extLst>
              <a:ext uri="{FF2B5EF4-FFF2-40B4-BE49-F238E27FC236}">
                <a16:creationId xmlns:a16="http://schemas.microsoft.com/office/drawing/2014/main" id="{C4F92B03-336F-43D0-B5E6-483890FAF44F}"/>
              </a:ext>
            </a:extLst>
          </p:cNvPr>
          <p:cNvSpPr/>
          <p:nvPr/>
        </p:nvSpPr>
        <p:spPr>
          <a:xfrm>
            <a:off x="6444376" y="6899880"/>
            <a:ext cx="3636000" cy="180000"/>
          </a:xfrm>
          <a:prstGeom prst="snip2Diag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■アルコール依存症が疑われる人等の推計</a:t>
            </a:r>
          </a:p>
        </p:txBody>
      </p:sp>
      <p:sp>
        <p:nvSpPr>
          <p:cNvPr id="12" name="テキスト ボックス 11">
            <a:extLst>
              <a:ext uri="{FF2B5EF4-FFF2-40B4-BE49-F238E27FC236}">
                <a16:creationId xmlns:a16="http://schemas.microsoft.com/office/drawing/2014/main" id="{FF01EFA1-B55A-4237-94EC-411B35087AE3}"/>
              </a:ext>
            </a:extLst>
          </p:cNvPr>
          <p:cNvSpPr txBox="1"/>
          <p:nvPr/>
        </p:nvSpPr>
        <p:spPr>
          <a:xfrm>
            <a:off x="10308594" y="7042656"/>
            <a:ext cx="2493005" cy="784830"/>
          </a:xfrm>
          <a:prstGeom prst="rect">
            <a:avLst/>
          </a:prstGeom>
          <a:noFill/>
        </p:spPr>
        <p:txBody>
          <a:bodyPr wrap="square" rtlCol="0">
            <a:spAutoFit/>
          </a:bodyPr>
          <a:lstStyle/>
          <a:p>
            <a:pPr>
              <a:lnSpc>
                <a:spcPts val="900"/>
              </a:lnSpc>
            </a:pPr>
            <a:r>
              <a:rPr kumimoji="1" lang="en-US" altLang="ja-JP" sz="800" spc="-40" dirty="0">
                <a:latin typeface="Meiryo UI" panose="020B0604030504040204" pitchFamily="50" charset="-128"/>
                <a:ea typeface="Meiryo UI" panose="020B0604030504040204" pitchFamily="50" charset="-128"/>
              </a:rPr>
              <a:t>※1</a:t>
            </a:r>
            <a:r>
              <a:rPr kumimoji="1" lang="ja-JP" altLang="en-US" sz="800" spc="-40" dirty="0">
                <a:latin typeface="Meiryo UI" panose="020B0604030504040204" pitchFamily="50" charset="-128"/>
                <a:ea typeface="Meiryo UI" panose="020B060403050404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アルコール問題スクリーニングテスト（</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AUDIT※2</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）で</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15</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点以上</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に該当すると推計される人（直近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nSpc>
                <a:spcPts val="900"/>
              </a:lnSpc>
            </a:pP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※2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ＷＨＯが問題飲酒を早期に発見する目的で作成した</a:t>
            </a:r>
            <a:b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br>
            <a:r>
              <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アルコール問題</a:t>
            </a:r>
            <a:r>
              <a:rPr lang="ja-JP" altLang="en-US" sz="800" kern="100" spc="-4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rPr>
              <a:t>スクリーニング</a:t>
            </a:r>
            <a:r>
              <a:rPr lang="ja-JP" altLang="en-US" sz="800" kern="100" spc="-40" dirty="0">
                <a:effectLst/>
                <a:latin typeface="Meiryo UI" panose="020B0604030504040204" pitchFamily="50" charset="-128"/>
                <a:ea typeface="Meiryo UI" panose="020B0604030504040204" pitchFamily="50" charset="-128"/>
                <a:cs typeface="Times New Roman" panose="02020603050405020304" pitchFamily="18" charset="0"/>
              </a:rPr>
              <a:t>テスト</a:t>
            </a:r>
            <a:endParaRPr lang="en-US" altLang="ja-JP" sz="800" kern="100" spc="-4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ts val="900"/>
              </a:lnSpc>
            </a:pP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3  WHO</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が定めた国際診断基準</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ICD-10</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に該当すると</a:t>
            </a:r>
            <a:b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b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推計される人</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（直近</a:t>
            </a:r>
            <a:r>
              <a:rPr lang="en-US" altLang="ja-JP" sz="800" spc="-40" dirty="0">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800" spc="-40" dirty="0">
                <a:effectLst/>
                <a:latin typeface="Meiryo UI" panose="020B0604030504040204" pitchFamily="50" charset="-128"/>
                <a:ea typeface="Meiryo UI" panose="020B0604030504040204" pitchFamily="50" charset="-128"/>
                <a:cs typeface="ＭＳ Ｐゴシック" panose="020B0600070205080204" pitchFamily="50" charset="-128"/>
              </a:rPr>
              <a:t>年間）</a:t>
            </a:r>
            <a:endParaRPr kumimoji="1" lang="en-US" altLang="ja-JP" sz="800" spc="-4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396CE3E6-2A69-4316-AC03-671D6CD928FE}"/>
              </a:ext>
            </a:extLst>
          </p:cNvPr>
          <p:cNvPicPr>
            <a:picLocks noChangeAspect="1"/>
          </p:cNvPicPr>
          <p:nvPr/>
        </p:nvPicPr>
        <p:blipFill>
          <a:blip r:embed="rId5"/>
          <a:stretch>
            <a:fillRect/>
          </a:stretch>
        </p:blipFill>
        <p:spPr>
          <a:xfrm>
            <a:off x="6444211" y="7102568"/>
            <a:ext cx="3883746" cy="713341"/>
          </a:xfrm>
          <a:prstGeom prst="rect">
            <a:avLst/>
          </a:prstGeom>
        </p:spPr>
      </p:pic>
      <p:sp>
        <p:nvSpPr>
          <p:cNvPr id="201" name="テキスト ボックス 200">
            <a:extLst>
              <a:ext uri="{FF2B5EF4-FFF2-40B4-BE49-F238E27FC236}">
                <a16:creationId xmlns:a16="http://schemas.microsoft.com/office/drawing/2014/main" id="{CC7F6DEF-9200-4CED-91A4-B038DDA404D4}"/>
              </a:ext>
            </a:extLst>
          </p:cNvPr>
          <p:cNvSpPr txBox="1"/>
          <p:nvPr/>
        </p:nvSpPr>
        <p:spPr>
          <a:xfrm>
            <a:off x="8309420" y="7281745"/>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１</a:t>
            </a:r>
          </a:p>
        </p:txBody>
      </p:sp>
      <p:sp>
        <p:nvSpPr>
          <p:cNvPr id="203" name="テキスト ボックス 202">
            <a:extLst>
              <a:ext uri="{FF2B5EF4-FFF2-40B4-BE49-F238E27FC236}">
                <a16:creationId xmlns:a16="http://schemas.microsoft.com/office/drawing/2014/main" id="{0F9FC882-7035-42CA-B991-26BC0285DC52}"/>
              </a:ext>
            </a:extLst>
          </p:cNvPr>
          <p:cNvSpPr txBox="1"/>
          <p:nvPr/>
        </p:nvSpPr>
        <p:spPr>
          <a:xfrm>
            <a:off x="8242426" y="7518349"/>
            <a:ext cx="502639" cy="184666"/>
          </a:xfrm>
          <a:prstGeom prst="rect">
            <a:avLst/>
          </a:prstGeom>
          <a:noFill/>
        </p:spPr>
        <p:txBody>
          <a:bodyPr wrap="square" rtlCol="0">
            <a:spAutoFit/>
          </a:bodyPr>
          <a:lstStyle/>
          <a:p>
            <a:pPr algn="ctr"/>
            <a:r>
              <a:rPr kumimoji="1" lang="en-US" altLang="ja-JP" sz="600" b="1" dirty="0">
                <a:latin typeface="Meiryo UI" panose="020B0604030504040204" pitchFamily="50" charset="-128"/>
                <a:ea typeface="Meiryo UI" panose="020B0604030504040204" pitchFamily="50" charset="-128"/>
              </a:rPr>
              <a:t>※</a:t>
            </a:r>
            <a:r>
              <a:rPr kumimoji="1" lang="ja-JP" altLang="en-US" sz="600" b="1" dirty="0">
                <a:latin typeface="Meiryo UI" panose="020B0604030504040204" pitchFamily="50" charset="-128"/>
                <a:ea typeface="Meiryo UI" panose="020B0604030504040204" pitchFamily="50" charset="-128"/>
              </a:rPr>
              <a:t>３</a:t>
            </a:r>
          </a:p>
        </p:txBody>
      </p:sp>
      <p:sp>
        <p:nvSpPr>
          <p:cNvPr id="204" name="テキスト ボックス 203">
            <a:extLst>
              <a:ext uri="{FF2B5EF4-FFF2-40B4-BE49-F238E27FC236}">
                <a16:creationId xmlns:a16="http://schemas.microsoft.com/office/drawing/2014/main" id="{97BF32A2-B857-4015-B94A-E97653852D1C}"/>
              </a:ext>
            </a:extLst>
          </p:cNvPr>
          <p:cNvSpPr txBox="1"/>
          <p:nvPr/>
        </p:nvSpPr>
        <p:spPr>
          <a:xfrm>
            <a:off x="10299464" y="6946870"/>
            <a:ext cx="2493005" cy="130257"/>
          </a:xfrm>
          <a:prstGeom prst="rect">
            <a:avLst/>
          </a:prstGeom>
          <a:noFill/>
        </p:spPr>
        <p:txBody>
          <a:bodyPr wrap="square" lIns="7200" tIns="7200" rIns="7200" bIns="7200" rtlCol="0">
            <a:noAutofit/>
          </a:bodyPr>
          <a:lstStyle/>
          <a:p>
            <a:pPr>
              <a:lnSpc>
                <a:spcPts val="900"/>
              </a:lnSpc>
            </a:pPr>
            <a:r>
              <a:rPr kumimoji="1" lang="ja-JP" altLang="en-US" sz="800" spc="-40" dirty="0">
                <a:latin typeface="Meiryo UI" panose="020B0604030504040204" pitchFamily="50" charset="-128"/>
                <a:ea typeface="Meiryo UI" panose="020B0604030504040204" pitchFamily="50" charset="-128"/>
              </a:rPr>
              <a:t>＜注釈＞</a:t>
            </a:r>
            <a:endParaRPr kumimoji="1" lang="en-US" altLang="ja-JP" sz="800" spc="-40" dirty="0">
              <a:latin typeface="Meiryo UI" panose="020B0604030504040204" pitchFamily="50" charset="-128"/>
              <a:ea typeface="Meiryo UI" panose="020B0604030504040204" pitchFamily="50" charset="-128"/>
            </a:endParaRPr>
          </a:p>
        </p:txBody>
      </p:sp>
      <p:sp>
        <p:nvSpPr>
          <p:cNvPr id="206" name="サブタイトル 2">
            <a:extLst>
              <a:ext uri="{FF2B5EF4-FFF2-40B4-BE49-F238E27FC236}">
                <a16:creationId xmlns:a16="http://schemas.microsoft.com/office/drawing/2014/main" id="{25E1F331-975C-427C-8FA0-84368E962D06}"/>
              </a:ext>
            </a:extLst>
          </p:cNvPr>
          <p:cNvSpPr txBox="1">
            <a:spLocks/>
          </p:cNvSpPr>
          <p:nvPr/>
        </p:nvSpPr>
        <p:spPr>
          <a:xfrm>
            <a:off x="-131749" y="8119649"/>
            <a:ext cx="12816000" cy="245882"/>
          </a:xfrm>
          <a:prstGeom prst="rect">
            <a:avLst/>
          </a:prstGeom>
          <a:no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600" b="1" dirty="0">
                <a:solidFill>
                  <a:srgbClr val="002060"/>
                </a:solidFill>
                <a:latin typeface="Meiryo UI" panose="020B0604030504040204" pitchFamily="50" charset="-128"/>
                <a:ea typeface="Meiryo UI" panose="020B0604030504040204" pitchFamily="50" charset="-128"/>
              </a:rPr>
              <a:t>＜参考＞アルコール関連問題等について</a:t>
            </a:r>
          </a:p>
        </p:txBody>
      </p:sp>
      <p:sp>
        <p:nvSpPr>
          <p:cNvPr id="209" name="四角形: 対角を切り取る 208">
            <a:extLst>
              <a:ext uri="{FF2B5EF4-FFF2-40B4-BE49-F238E27FC236}">
                <a16:creationId xmlns:a16="http://schemas.microsoft.com/office/drawing/2014/main" id="{6A781B95-3650-49AB-9CB5-2CE0FB63ECF8}"/>
              </a:ext>
            </a:extLst>
          </p:cNvPr>
          <p:cNvSpPr/>
          <p:nvPr/>
        </p:nvSpPr>
        <p:spPr>
          <a:xfrm>
            <a:off x="213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 ■アルコール健康障がいとは</a:t>
            </a:r>
          </a:p>
        </p:txBody>
      </p:sp>
      <p:sp>
        <p:nvSpPr>
          <p:cNvPr id="212" name="四角形: 対角を切り取る 211">
            <a:extLst>
              <a:ext uri="{FF2B5EF4-FFF2-40B4-BE49-F238E27FC236}">
                <a16:creationId xmlns:a16="http://schemas.microsoft.com/office/drawing/2014/main" id="{5938E41C-7C9A-45C1-A1B3-CF8D55524793}"/>
              </a:ext>
            </a:extLst>
          </p:cNvPr>
          <p:cNvSpPr/>
          <p:nvPr/>
        </p:nvSpPr>
        <p:spPr>
          <a:xfrm>
            <a:off x="213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■生活習慣病のリスクを高める飲酒について</a:t>
            </a:r>
          </a:p>
        </p:txBody>
      </p:sp>
      <p:sp>
        <p:nvSpPr>
          <p:cNvPr id="214" name="四角形: 対角を切り取る 213">
            <a:extLst>
              <a:ext uri="{FF2B5EF4-FFF2-40B4-BE49-F238E27FC236}">
                <a16:creationId xmlns:a16="http://schemas.microsoft.com/office/drawing/2014/main" id="{FE3B0540-43A6-4CCA-A71A-80A080854D00}"/>
              </a:ext>
            </a:extLst>
          </p:cNvPr>
          <p:cNvSpPr/>
          <p:nvPr/>
        </p:nvSpPr>
        <p:spPr>
          <a:xfrm>
            <a:off x="5092380" y="8461960"/>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■アルコール関連問題とは</a:t>
            </a:r>
          </a:p>
        </p:txBody>
      </p:sp>
      <p:sp>
        <p:nvSpPr>
          <p:cNvPr id="217" name="四角形: 対角を切り取る 216">
            <a:extLst>
              <a:ext uri="{FF2B5EF4-FFF2-40B4-BE49-F238E27FC236}">
                <a16:creationId xmlns:a16="http://schemas.microsoft.com/office/drawing/2014/main" id="{BC1E2EAC-DCF2-4D05-B072-7BEB2F3F84A6}"/>
              </a:ext>
            </a:extLst>
          </p:cNvPr>
          <p:cNvSpPr/>
          <p:nvPr/>
        </p:nvSpPr>
        <p:spPr>
          <a:xfrm>
            <a:off x="5092380" y="9040482"/>
            <a:ext cx="2628000" cy="180000"/>
          </a:xfrm>
          <a:prstGeom prst="snip2Diag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アルコールの身体への影響</a:t>
            </a: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218" name="正方形/長方形 217">
            <a:extLst>
              <a:ext uri="{FF2B5EF4-FFF2-40B4-BE49-F238E27FC236}">
                <a16:creationId xmlns:a16="http://schemas.microsoft.com/office/drawing/2014/main" id="{8D599CB5-5839-42D1-8F9D-CD604271526A}"/>
              </a:ext>
            </a:extLst>
          </p:cNvPr>
          <p:cNvSpPr/>
          <p:nvPr/>
        </p:nvSpPr>
        <p:spPr>
          <a:xfrm>
            <a:off x="213380" y="8681544"/>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「アルコール依存症その他の多量の飲酒、</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歳未満の者の飲酒、妊婦の飲酒等の不適切な飲酒の影響による心身の健康障がい」をさす。</a:t>
            </a:r>
          </a:p>
        </p:txBody>
      </p:sp>
      <p:sp>
        <p:nvSpPr>
          <p:cNvPr id="220" name="正方形/長方形 219">
            <a:extLst>
              <a:ext uri="{FF2B5EF4-FFF2-40B4-BE49-F238E27FC236}">
                <a16:creationId xmlns:a16="http://schemas.microsoft.com/office/drawing/2014/main" id="{CB6D88F2-4A99-4E16-80A6-06CB22BFCE78}"/>
              </a:ext>
            </a:extLst>
          </p:cNvPr>
          <p:cNvSpPr/>
          <p:nvPr/>
        </p:nvSpPr>
        <p:spPr>
          <a:xfrm>
            <a:off x="198726" y="9179725"/>
            <a:ext cx="4735958"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１日当たりの純アルコール摂取量が男性で</a:t>
            </a:r>
            <a:r>
              <a:rPr kumimoji="1" lang="en-US" altLang="ja-JP" sz="1050" kern="1200" dirty="0">
                <a:solidFill>
                  <a:schemeClr val="dk1"/>
                </a:solidFill>
                <a:effectLst/>
                <a:latin typeface="Meiryo UI" panose="020B0604030504040204" pitchFamily="50" charset="-128"/>
                <a:ea typeface="Meiryo UI" panose="020B0604030504040204" pitchFamily="50" charset="-128"/>
                <a:cs typeface="+mn-cs"/>
              </a:rPr>
              <a:t>40g</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以上、女性</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や高齢者は</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20g</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以上</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をさす。</a:t>
            </a:r>
          </a:p>
        </p:txBody>
      </p:sp>
      <p:sp>
        <p:nvSpPr>
          <p:cNvPr id="221" name="正方形/長方形 220">
            <a:extLst>
              <a:ext uri="{FF2B5EF4-FFF2-40B4-BE49-F238E27FC236}">
                <a16:creationId xmlns:a16="http://schemas.microsoft.com/office/drawing/2014/main" id="{ABA764BC-3CD4-47FE-A352-F5DEF8461954}"/>
              </a:ext>
            </a:extLst>
          </p:cNvPr>
          <p:cNvSpPr/>
          <p:nvPr/>
        </p:nvSpPr>
        <p:spPr>
          <a:xfrm>
            <a:off x="5197627" y="8621342"/>
            <a:ext cx="4591941" cy="278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アルコール健康障がい及びこれに関連して生ずる飲酒運転、自殺等の問題をさす。</a:t>
            </a:r>
          </a:p>
        </p:txBody>
      </p:sp>
      <p:sp>
        <p:nvSpPr>
          <p:cNvPr id="223" name="正方形/長方形 222">
            <a:extLst>
              <a:ext uri="{FF2B5EF4-FFF2-40B4-BE49-F238E27FC236}">
                <a16:creationId xmlns:a16="http://schemas.microsoft.com/office/drawing/2014/main" id="{AD6A0DC9-0102-42D1-974E-D1AA11A082E2}"/>
              </a:ext>
            </a:extLst>
          </p:cNvPr>
          <p:cNvSpPr/>
          <p:nvPr/>
        </p:nvSpPr>
        <p:spPr>
          <a:xfrm>
            <a:off x="5197627" y="9167639"/>
            <a:ext cx="5163613" cy="433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marL="85725" indent="-85725" defTabSz="1280146">
              <a:buClr>
                <a:schemeClr val="tx1">
                  <a:lumMod val="75000"/>
                  <a:lumOff val="25000"/>
                </a:schemeClr>
              </a:buClr>
              <a:buFont typeface="Wingdings" panose="05000000000000000000" pitchFamily="2" charset="2"/>
              <a:buChar char="Ø"/>
            </a:pP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長時間の多量飲酒は、アルコール依存症や生活習慣病のリスクを高め、さまざまな</a:t>
            </a:r>
            <a:endParaRPr kumimoji="1" lang="en-US" altLang="ja-JP" sz="1050" kern="1200" dirty="0">
              <a:solidFill>
                <a:schemeClr val="dk1"/>
              </a:solidFill>
              <a:effectLst/>
              <a:latin typeface="Meiryo UI" panose="020B0604030504040204" pitchFamily="50" charset="-128"/>
              <a:ea typeface="Meiryo UI" panose="020B0604030504040204" pitchFamily="50" charset="-128"/>
              <a:cs typeface="+mn-cs"/>
            </a:endParaRPr>
          </a:p>
          <a:p>
            <a:pPr defTabSz="1280146">
              <a:buClr>
                <a:schemeClr val="tx1">
                  <a:lumMod val="75000"/>
                  <a:lumOff val="25000"/>
                </a:schemeClr>
              </a:buClr>
            </a:pPr>
            <a:r>
              <a:rPr lang="en-US" altLang="ja-JP" sz="1050" dirty="0">
                <a:solidFill>
                  <a:schemeClr val="dk1"/>
                </a:solidFill>
                <a:latin typeface="Meiryo UI" panose="020B0604030504040204" pitchFamily="50" charset="-128"/>
                <a:ea typeface="Meiryo UI" panose="020B0604030504040204" pitchFamily="50" charset="-128"/>
              </a:rPr>
              <a:t>  </a:t>
            </a:r>
            <a:r>
              <a:rPr kumimoji="1" lang="ja-JP" altLang="en-US" sz="1050" kern="1200" dirty="0">
                <a:solidFill>
                  <a:schemeClr val="dk1"/>
                </a:solidFill>
                <a:effectLst/>
                <a:latin typeface="Meiryo UI" panose="020B0604030504040204" pitchFamily="50" charset="-128"/>
                <a:ea typeface="Meiryo UI" panose="020B0604030504040204" pitchFamily="50" charset="-128"/>
                <a:cs typeface="+mn-cs"/>
              </a:rPr>
              <a:t>内臓疾患の原因となる。</a:t>
            </a:r>
            <a:r>
              <a:rPr lang="ja-JP" altLang="en-US" sz="1050" dirty="0">
                <a:solidFill>
                  <a:schemeClr val="dk1"/>
                </a:solidFill>
                <a:latin typeface="Meiryo UI" panose="020B0604030504040204" pitchFamily="50" charset="-128"/>
                <a:ea typeface="Meiryo UI" panose="020B0604030504040204" pitchFamily="50" charset="-128"/>
              </a:rPr>
              <a:t>（右図参照）</a:t>
            </a:r>
            <a:endParaRPr kumimoji="1" lang="ja-JP" altLang="en-US" sz="1050" kern="1200" dirty="0">
              <a:solidFill>
                <a:schemeClr val="dk1"/>
              </a:solidFill>
              <a:effectLst/>
              <a:latin typeface="Meiryo UI" panose="020B0604030504040204" pitchFamily="50" charset="-128"/>
              <a:ea typeface="Meiryo UI" panose="020B0604030504040204" pitchFamily="50" charset="-128"/>
              <a:cs typeface="+mn-cs"/>
            </a:endParaRPr>
          </a:p>
        </p:txBody>
      </p:sp>
      <p:sp>
        <p:nvSpPr>
          <p:cNvPr id="225" name="正方形/長方形 224">
            <a:extLst>
              <a:ext uri="{FF2B5EF4-FFF2-40B4-BE49-F238E27FC236}">
                <a16:creationId xmlns:a16="http://schemas.microsoft.com/office/drawing/2014/main" id="{1CAE91EE-AABC-4432-8A3E-F16EA65C6A99}"/>
              </a:ext>
            </a:extLst>
          </p:cNvPr>
          <p:cNvSpPr/>
          <p:nvPr/>
        </p:nvSpPr>
        <p:spPr>
          <a:xfrm flipV="1">
            <a:off x="-7912" y="8019360"/>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15980E56-CF27-433D-AF82-B00E5EB97323}"/>
              </a:ext>
            </a:extLst>
          </p:cNvPr>
          <p:cNvPicPr>
            <a:picLocks noChangeAspect="1"/>
          </p:cNvPicPr>
          <p:nvPr/>
        </p:nvPicPr>
        <p:blipFill>
          <a:blip r:embed="rId6"/>
          <a:stretch>
            <a:fillRect/>
          </a:stretch>
        </p:blipFill>
        <p:spPr>
          <a:xfrm>
            <a:off x="121725" y="2895017"/>
            <a:ext cx="6143691" cy="700287"/>
          </a:xfrm>
          <a:prstGeom prst="rect">
            <a:avLst/>
          </a:prstGeom>
        </p:spPr>
      </p:pic>
      <p:pic>
        <p:nvPicPr>
          <p:cNvPr id="11" name="図 10">
            <a:extLst>
              <a:ext uri="{FF2B5EF4-FFF2-40B4-BE49-F238E27FC236}">
                <a16:creationId xmlns:a16="http://schemas.microsoft.com/office/drawing/2014/main" id="{5FDAFF73-5F88-490E-993E-085A86342546}"/>
              </a:ext>
            </a:extLst>
          </p:cNvPr>
          <p:cNvPicPr>
            <a:picLocks noChangeAspect="1"/>
          </p:cNvPicPr>
          <p:nvPr/>
        </p:nvPicPr>
        <p:blipFill>
          <a:blip r:embed="rId7"/>
          <a:stretch>
            <a:fillRect/>
          </a:stretch>
        </p:blipFill>
        <p:spPr>
          <a:xfrm>
            <a:off x="6511734" y="1048916"/>
            <a:ext cx="6160931" cy="1485371"/>
          </a:xfrm>
          <a:prstGeom prst="rect">
            <a:avLst/>
          </a:prstGeom>
        </p:spPr>
      </p:pic>
      <p:pic>
        <p:nvPicPr>
          <p:cNvPr id="77" name="図 76">
            <a:extLst>
              <a:ext uri="{FF2B5EF4-FFF2-40B4-BE49-F238E27FC236}">
                <a16:creationId xmlns:a16="http://schemas.microsoft.com/office/drawing/2014/main" id="{7E7E7B60-78A6-4741-81F2-6A07CAEEDD49}"/>
              </a:ext>
            </a:extLst>
          </p:cNvPr>
          <p:cNvPicPr>
            <a:picLocks noChangeAspect="1"/>
          </p:cNvPicPr>
          <p:nvPr/>
        </p:nvPicPr>
        <p:blipFill>
          <a:blip r:embed="rId8"/>
          <a:stretch>
            <a:fillRect/>
          </a:stretch>
        </p:blipFill>
        <p:spPr>
          <a:xfrm>
            <a:off x="6444211" y="5191485"/>
            <a:ext cx="5238252" cy="1683632"/>
          </a:xfrm>
          <a:prstGeom prst="rect">
            <a:avLst/>
          </a:prstGeom>
        </p:spPr>
      </p:pic>
      <p:pic>
        <p:nvPicPr>
          <p:cNvPr id="17" name="図 16">
            <a:extLst>
              <a:ext uri="{FF2B5EF4-FFF2-40B4-BE49-F238E27FC236}">
                <a16:creationId xmlns:a16="http://schemas.microsoft.com/office/drawing/2014/main" id="{2E32C1A1-F273-4711-8619-F1A58109E08E}"/>
              </a:ext>
            </a:extLst>
          </p:cNvPr>
          <p:cNvPicPr>
            <a:picLocks noChangeAspect="1"/>
          </p:cNvPicPr>
          <p:nvPr/>
        </p:nvPicPr>
        <p:blipFill>
          <a:blip r:embed="rId9"/>
          <a:stretch>
            <a:fillRect/>
          </a:stretch>
        </p:blipFill>
        <p:spPr>
          <a:xfrm>
            <a:off x="9907153" y="8058257"/>
            <a:ext cx="2126982" cy="1527341"/>
          </a:xfrm>
          <a:prstGeom prst="rect">
            <a:avLst/>
          </a:prstGeom>
        </p:spPr>
      </p:pic>
    </p:spTree>
    <p:extLst>
      <p:ext uri="{BB962C8B-B14F-4D97-AF65-F5344CB8AC3E}">
        <p14:creationId xmlns:p14="http://schemas.microsoft.com/office/powerpoint/2010/main" val="222753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 name="グループ化 336">
            <a:extLst>
              <a:ext uri="{FF2B5EF4-FFF2-40B4-BE49-F238E27FC236}">
                <a16:creationId xmlns:a16="http://schemas.microsoft.com/office/drawing/2014/main" id="{443A063A-28C4-4DE7-A7B7-BCF001920109}"/>
              </a:ext>
            </a:extLst>
          </p:cNvPr>
          <p:cNvGrpSpPr/>
          <p:nvPr/>
        </p:nvGrpSpPr>
        <p:grpSpPr>
          <a:xfrm>
            <a:off x="76726" y="821542"/>
            <a:ext cx="12683132" cy="7867490"/>
            <a:chOff x="50974" y="1461780"/>
            <a:chExt cx="12683132" cy="8079693"/>
          </a:xfrm>
        </p:grpSpPr>
        <p:sp>
          <p:nvSpPr>
            <p:cNvPr id="302" name="正方形/長方形 301">
              <a:extLst>
                <a:ext uri="{FF2B5EF4-FFF2-40B4-BE49-F238E27FC236}">
                  <a16:creationId xmlns:a16="http://schemas.microsoft.com/office/drawing/2014/main" id="{31E4759D-1D8F-459A-BD85-51F23F495570}"/>
                </a:ext>
              </a:extLst>
            </p:cNvPr>
            <p:cNvSpPr/>
            <p:nvPr/>
          </p:nvSpPr>
          <p:spPr>
            <a:xfrm>
              <a:off x="7462482" y="878547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1" name="正方形/長方形 300">
              <a:extLst>
                <a:ext uri="{FF2B5EF4-FFF2-40B4-BE49-F238E27FC236}">
                  <a16:creationId xmlns:a16="http://schemas.microsoft.com/office/drawing/2014/main" id="{24FE64A8-8888-4B29-A15E-6BDEEB7E406D}"/>
                </a:ext>
              </a:extLst>
            </p:cNvPr>
            <p:cNvSpPr/>
            <p:nvPr/>
          </p:nvSpPr>
          <p:spPr>
            <a:xfrm>
              <a:off x="7462482" y="787009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300" name="正方形/長方形 299">
              <a:extLst>
                <a:ext uri="{FF2B5EF4-FFF2-40B4-BE49-F238E27FC236}">
                  <a16:creationId xmlns:a16="http://schemas.microsoft.com/office/drawing/2014/main" id="{F1C0A770-068F-4190-8C68-C50174ECAC65}"/>
                </a:ext>
              </a:extLst>
            </p:cNvPr>
            <p:cNvSpPr/>
            <p:nvPr/>
          </p:nvSpPr>
          <p:spPr>
            <a:xfrm>
              <a:off x="7462482" y="7013583"/>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9" name="正方形/長方形 298">
              <a:extLst>
                <a:ext uri="{FF2B5EF4-FFF2-40B4-BE49-F238E27FC236}">
                  <a16:creationId xmlns:a16="http://schemas.microsoft.com/office/drawing/2014/main" id="{6BE8FBB2-CF65-44BE-A349-8934BCEED446}"/>
                </a:ext>
              </a:extLst>
            </p:cNvPr>
            <p:cNvSpPr/>
            <p:nvPr/>
          </p:nvSpPr>
          <p:spPr>
            <a:xfrm>
              <a:off x="7478106" y="612908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8" name="正方形/長方形 297">
              <a:extLst>
                <a:ext uri="{FF2B5EF4-FFF2-40B4-BE49-F238E27FC236}">
                  <a16:creationId xmlns:a16="http://schemas.microsoft.com/office/drawing/2014/main" id="{3B1688A3-0F44-4982-860D-0225DD59ACE4}"/>
                </a:ext>
              </a:extLst>
            </p:cNvPr>
            <p:cNvSpPr/>
            <p:nvPr/>
          </p:nvSpPr>
          <p:spPr>
            <a:xfrm>
              <a:off x="7478106" y="5268010"/>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7" name="正方形/長方形 296">
              <a:extLst>
                <a:ext uri="{FF2B5EF4-FFF2-40B4-BE49-F238E27FC236}">
                  <a16:creationId xmlns:a16="http://schemas.microsoft.com/office/drawing/2014/main" id="{03B881CC-6586-4931-9533-A67EDE4A7809}"/>
                </a:ext>
              </a:extLst>
            </p:cNvPr>
            <p:cNvSpPr/>
            <p:nvPr/>
          </p:nvSpPr>
          <p:spPr>
            <a:xfrm>
              <a:off x="7465140" y="4392038"/>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6" name="正方形/長方形 295">
              <a:extLst>
                <a:ext uri="{FF2B5EF4-FFF2-40B4-BE49-F238E27FC236}">
                  <a16:creationId xmlns:a16="http://schemas.microsoft.com/office/drawing/2014/main" id="{B05B2492-5812-44A1-A186-E75EFA34354C}"/>
                </a:ext>
              </a:extLst>
            </p:cNvPr>
            <p:cNvSpPr/>
            <p:nvPr/>
          </p:nvSpPr>
          <p:spPr>
            <a:xfrm>
              <a:off x="7465140" y="3510339"/>
              <a:ext cx="5256000" cy="75750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5" name="正方形/長方形 294">
              <a:extLst>
                <a:ext uri="{FF2B5EF4-FFF2-40B4-BE49-F238E27FC236}">
                  <a16:creationId xmlns:a16="http://schemas.microsoft.com/office/drawing/2014/main" id="{43941FB3-DFF0-4AEB-AA0B-628B81F659CE}"/>
                </a:ext>
              </a:extLst>
            </p:cNvPr>
            <p:cNvSpPr/>
            <p:nvPr/>
          </p:nvSpPr>
          <p:spPr>
            <a:xfrm>
              <a:off x="7465140" y="2623211"/>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94" name="正方形/長方形 293">
              <a:extLst>
                <a:ext uri="{FF2B5EF4-FFF2-40B4-BE49-F238E27FC236}">
                  <a16:creationId xmlns:a16="http://schemas.microsoft.com/office/drawing/2014/main" id="{83B1020C-5CA9-4B34-942A-71997601A1F1}"/>
                </a:ext>
              </a:extLst>
            </p:cNvPr>
            <p:cNvSpPr/>
            <p:nvPr/>
          </p:nvSpPr>
          <p:spPr>
            <a:xfrm>
              <a:off x="7478106" y="1770134"/>
              <a:ext cx="5256000" cy="75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93" name="正方形/長方形 92">
              <a:extLst>
                <a:ext uri="{FF2B5EF4-FFF2-40B4-BE49-F238E27FC236}">
                  <a16:creationId xmlns:a16="http://schemas.microsoft.com/office/drawing/2014/main" id="{CA824CA4-A216-43F3-A227-2BB5C804D50C}"/>
                </a:ext>
              </a:extLst>
            </p:cNvPr>
            <p:cNvSpPr/>
            <p:nvPr/>
          </p:nvSpPr>
          <p:spPr>
            <a:xfrm>
              <a:off x="50974" y="1461780"/>
              <a:ext cx="660887"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94" name="正方形/長方形 93">
              <a:extLst>
                <a:ext uri="{FF2B5EF4-FFF2-40B4-BE49-F238E27FC236}">
                  <a16:creationId xmlns:a16="http://schemas.microsoft.com/office/drawing/2014/main" id="{7B5FEEB6-0BDC-46A8-ABB5-1C4F19A0E7BE}"/>
                </a:ext>
              </a:extLst>
            </p:cNvPr>
            <p:cNvSpPr/>
            <p:nvPr/>
          </p:nvSpPr>
          <p:spPr>
            <a:xfrm>
              <a:off x="1929252" y="1471464"/>
              <a:ext cx="1980001"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取組施策</a:t>
              </a:r>
            </a:p>
          </p:txBody>
        </p:sp>
        <p:sp>
          <p:nvSpPr>
            <p:cNvPr id="96" name="正方形/長方形 95">
              <a:extLst>
                <a:ext uri="{FF2B5EF4-FFF2-40B4-BE49-F238E27FC236}">
                  <a16:creationId xmlns:a16="http://schemas.microsoft.com/office/drawing/2014/main" id="{A08F3900-E4BC-459F-AF9B-252A8EF428C3}"/>
                </a:ext>
              </a:extLst>
            </p:cNvPr>
            <p:cNvSpPr/>
            <p:nvPr/>
          </p:nvSpPr>
          <p:spPr>
            <a:xfrm>
              <a:off x="50974" y="1793571"/>
              <a:ext cx="648000" cy="7706102"/>
            </a:xfrm>
            <a:prstGeom prst="rect">
              <a:avLst/>
            </a:prstGeom>
            <a:solidFill>
              <a:schemeClr val="accent1">
                <a:lumMod val="20000"/>
                <a:lumOff val="80000"/>
              </a:schemeClr>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endParaRPr lang="en-US" altLang="ja-JP" sz="9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飲酒運転、暴力</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、虐待、自殺等の問題に関する施策との有機的な連携を図りつつ、アルコール健康障がいの発生、進行、再発の各段階に</a:t>
              </a:r>
              <a:endParaRPr lang="en-US"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応じた防止対策を適切に実施し、アルコール健康障がいを有する者や</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家族</a:t>
              </a:r>
              <a:r>
                <a:rPr lang="ja-JP" altLang="en-US"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等</a:t>
              </a:r>
              <a:r>
                <a:rPr lang="ja-JP" altLang="ja-JP" sz="9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が健やかな日常生活及び社会生活を送れるよう支援</a:t>
              </a:r>
              <a:r>
                <a:rPr lang="ja-JP" altLang="ja-JP"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する</a:t>
              </a:r>
              <a:r>
                <a:rPr lang="ja-JP" altLang="en-US" sz="9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a:p>
              <a:pPr algn="ctr"/>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a16="http://schemas.microsoft.com/office/drawing/2014/main" id="{D87CEE82-F50E-485B-A893-F73583390721}"/>
                </a:ext>
              </a:extLst>
            </p:cNvPr>
            <p:cNvSpPr/>
            <p:nvPr/>
          </p:nvSpPr>
          <p:spPr>
            <a:xfrm>
              <a:off x="1002077" y="7925123"/>
              <a:ext cx="648000" cy="155599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107" name="正方形/長方形 106">
              <a:extLst>
                <a:ext uri="{FF2B5EF4-FFF2-40B4-BE49-F238E27FC236}">
                  <a16:creationId xmlns:a16="http://schemas.microsoft.com/office/drawing/2014/main" id="{5B8E4E19-6218-4F89-B048-85ECFE3CB332}"/>
                </a:ext>
              </a:extLst>
            </p:cNvPr>
            <p:cNvSpPr/>
            <p:nvPr/>
          </p:nvSpPr>
          <p:spPr>
            <a:xfrm>
              <a:off x="1002077" y="1462909"/>
              <a:ext cx="648000"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108" name="正方形/長方形 107">
              <a:extLst>
                <a:ext uri="{FF2B5EF4-FFF2-40B4-BE49-F238E27FC236}">
                  <a16:creationId xmlns:a16="http://schemas.microsoft.com/office/drawing/2014/main" id="{99732CB7-A519-43AD-8B56-718E5E7ADAA8}"/>
                </a:ext>
              </a:extLst>
            </p:cNvPr>
            <p:cNvSpPr/>
            <p:nvPr/>
          </p:nvSpPr>
          <p:spPr>
            <a:xfrm>
              <a:off x="1002077" y="1775018"/>
              <a:ext cx="648000" cy="2501739"/>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09" name="正方形/長方形 108">
              <a:extLst>
                <a:ext uri="{FF2B5EF4-FFF2-40B4-BE49-F238E27FC236}">
                  <a16:creationId xmlns:a16="http://schemas.microsoft.com/office/drawing/2014/main" id="{CBC02F8B-A000-4F60-8A37-81AE0BA991B8}"/>
                </a:ext>
              </a:extLst>
            </p:cNvPr>
            <p:cNvSpPr/>
            <p:nvPr/>
          </p:nvSpPr>
          <p:spPr>
            <a:xfrm>
              <a:off x="1002077" y="4322116"/>
              <a:ext cx="648000" cy="2551696"/>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相談支援体制の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0" name="正方形/長方形 109">
              <a:extLst>
                <a:ext uri="{FF2B5EF4-FFF2-40B4-BE49-F238E27FC236}">
                  <a16:creationId xmlns:a16="http://schemas.microsoft.com/office/drawing/2014/main" id="{CCCFCE11-A5E5-447B-9CD4-B38AFB2FB9FF}"/>
                </a:ext>
              </a:extLst>
            </p:cNvPr>
            <p:cNvSpPr/>
            <p:nvPr/>
          </p:nvSpPr>
          <p:spPr>
            <a:xfrm>
              <a:off x="1002077" y="6919171"/>
              <a:ext cx="648000" cy="952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111" name="正方形/長方形 110">
              <a:extLst>
                <a:ext uri="{FF2B5EF4-FFF2-40B4-BE49-F238E27FC236}">
                  <a16:creationId xmlns:a16="http://schemas.microsoft.com/office/drawing/2014/main" id="{DFAF224E-7E84-4AB7-9B3E-6C280FEA1388}"/>
                </a:ext>
              </a:extLst>
            </p:cNvPr>
            <p:cNvSpPr/>
            <p:nvPr/>
          </p:nvSpPr>
          <p:spPr>
            <a:xfrm>
              <a:off x="1929253" y="1809608"/>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（１）アルコール依存症に</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悩む本人やその家族</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等への情報発信</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2" name="正方形/長方形 111">
              <a:extLst>
                <a:ext uri="{FF2B5EF4-FFF2-40B4-BE49-F238E27FC236}">
                  <a16:creationId xmlns:a16="http://schemas.microsoft.com/office/drawing/2014/main" id="{E3279EEE-7B4D-4A71-8412-191498534444}"/>
                </a:ext>
              </a:extLst>
            </p:cNvPr>
            <p:cNvSpPr/>
            <p:nvPr/>
          </p:nvSpPr>
          <p:spPr>
            <a:xfrm>
              <a:off x="1929253" y="267071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（２）広報・啓発の推進</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p>
          </p:txBody>
        </p:sp>
        <p:sp>
          <p:nvSpPr>
            <p:cNvPr id="113" name="正方形/長方形 112">
              <a:extLst>
                <a:ext uri="{FF2B5EF4-FFF2-40B4-BE49-F238E27FC236}">
                  <a16:creationId xmlns:a16="http://schemas.microsoft.com/office/drawing/2014/main" id="{B921F7EB-2806-4511-AD01-188D1334F07B}"/>
                </a:ext>
              </a:extLst>
            </p:cNvPr>
            <p:cNvSpPr/>
            <p:nvPr/>
          </p:nvSpPr>
          <p:spPr>
            <a:xfrm>
              <a:off x="1929253" y="355322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（３）不適切な飲酒への対策</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14" name="正方形/長方形 113">
              <a:extLst>
                <a:ext uri="{FF2B5EF4-FFF2-40B4-BE49-F238E27FC236}">
                  <a16:creationId xmlns:a16="http://schemas.microsoft.com/office/drawing/2014/main" id="{4F578E3B-7624-45A0-9298-0F1C98E403DB}"/>
                </a:ext>
              </a:extLst>
            </p:cNvPr>
            <p:cNvSpPr/>
            <p:nvPr/>
          </p:nvSpPr>
          <p:spPr>
            <a:xfrm>
              <a:off x="1929253" y="5318231"/>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（５）相談支援の充実</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5" name="正方形/長方形 114">
              <a:extLst>
                <a:ext uri="{FF2B5EF4-FFF2-40B4-BE49-F238E27FC236}">
                  <a16:creationId xmlns:a16="http://schemas.microsoft.com/office/drawing/2014/main" id="{40EB8898-B8A1-4318-A1EC-0240C5A58BA8}"/>
                </a:ext>
              </a:extLst>
            </p:cNvPr>
            <p:cNvSpPr/>
            <p:nvPr/>
          </p:nvSpPr>
          <p:spPr>
            <a:xfrm>
              <a:off x="1929253" y="620073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（６）人材育成</a:t>
              </a:r>
            </a:p>
          </p:txBody>
        </p:sp>
        <p:sp>
          <p:nvSpPr>
            <p:cNvPr id="116" name="正方形/長方形 115">
              <a:extLst>
                <a:ext uri="{FF2B5EF4-FFF2-40B4-BE49-F238E27FC236}">
                  <a16:creationId xmlns:a16="http://schemas.microsoft.com/office/drawing/2014/main" id="{EC00E256-4D48-48FB-AD4B-6C59737044B7}"/>
                </a:ext>
              </a:extLst>
            </p:cNvPr>
            <p:cNvSpPr/>
            <p:nvPr/>
          </p:nvSpPr>
          <p:spPr>
            <a:xfrm>
              <a:off x="1929253" y="7078830"/>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（７）アルコール健康</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障がいに係る医療の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推進と連携強化</a:t>
              </a:r>
            </a:p>
          </p:txBody>
        </p:sp>
        <p:sp>
          <p:nvSpPr>
            <p:cNvPr id="117" name="正方形/長方形 116">
              <a:extLst>
                <a:ext uri="{FF2B5EF4-FFF2-40B4-BE49-F238E27FC236}">
                  <a16:creationId xmlns:a16="http://schemas.microsoft.com/office/drawing/2014/main" id="{9CADC386-0061-458C-AD06-651EDFA30714}"/>
                </a:ext>
              </a:extLst>
            </p:cNvPr>
            <p:cNvSpPr/>
            <p:nvPr/>
          </p:nvSpPr>
          <p:spPr>
            <a:xfrm>
              <a:off x="1929253" y="7964103"/>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ja-JP" altLang="en-US" sz="900" b="1" dirty="0">
                  <a:solidFill>
                    <a:schemeClr val="tx1"/>
                  </a:solidFill>
                  <a:latin typeface="メイリオ" panose="020B0604030504040204" pitchFamily="50" charset="-128"/>
                  <a:ea typeface="メイリオ" panose="020B0604030504040204" pitchFamily="50" charset="-128"/>
                </a:rPr>
                <a:t>   （８）社会復帰の支援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38C32A96-8599-438D-9577-3BAD3A48214F}"/>
                </a:ext>
              </a:extLst>
            </p:cNvPr>
            <p:cNvSpPr/>
            <p:nvPr/>
          </p:nvSpPr>
          <p:spPr>
            <a:xfrm>
              <a:off x="1929253" y="8830667"/>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   （９）自助グループや回復支援</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施設、民間支援団体等の</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活動の充実</a:t>
              </a:r>
            </a:p>
          </p:txBody>
        </p:sp>
        <p:sp>
          <p:nvSpPr>
            <p:cNvPr id="119" name="正方形/長方形 118">
              <a:extLst>
                <a:ext uri="{FF2B5EF4-FFF2-40B4-BE49-F238E27FC236}">
                  <a16:creationId xmlns:a16="http://schemas.microsoft.com/office/drawing/2014/main" id="{D7094401-4B76-4CF9-AFE8-0A95CB881BEA}"/>
                </a:ext>
              </a:extLst>
            </p:cNvPr>
            <p:cNvSpPr/>
            <p:nvPr/>
          </p:nvSpPr>
          <p:spPr>
            <a:xfrm>
              <a:off x="1929253" y="4435726"/>
              <a:ext cx="1980000" cy="632873"/>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en-US" altLang="ja-JP"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a:solidFill>
                    <a:schemeClr val="tx1"/>
                  </a:solidFill>
                  <a:latin typeface="メイリオ" panose="020B0604030504040204" pitchFamily="50" charset="-128"/>
                  <a:ea typeface="メイリオ" panose="020B0604030504040204" pitchFamily="50" charset="-128"/>
                </a:rPr>
                <a:t>（４）健康診断及び保健指導</a:t>
              </a:r>
              <a:endParaRPr kumimoji="1" lang="en-US" altLang="ja-JP" sz="900" b="1" dirty="0">
                <a:solidFill>
                  <a:schemeClr val="tx1"/>
                </a:solidFill>
                <a:latin typeface="メイリオ" panose="020B0604030504040204" pitchFamily="50" charset="-128"/>
                <a:ea typeface="メイリオ" panose="020B0604030504040204" pitchFamily="50" charset="-128"/>
              </a:endParaRPr>
            </a:p>
            <a:p>
              <a:pPr defTabSz="914400">
                <a:defRPr/>
              </a:pPr>
              <a:r>
                <a:rPr kumimoji="1" lang="ja-JP" altLang="en-US" sz="900" b="1" dirty="0">
                  <a:solidFill>
                    <a:schemeClr val="tx1"/>
                  </a:solidFill>
                  <a:latin typeface="メイリオ" panose="020B0604030504040204" pitchFamily="50" charset="-128"/>
                  <a:ea typeface="メイリオ" panose="020B0604030504040204" pitchFamily="50" charset="-128"/>
                </a:rPr>
                <a:t>　　　　でのつなぎの促進</a:t>
              </a:r>
            </a:p>
            <a:p>
              <a:pPr indent="-360000"/>
              <a:endParaRPr kumimoji="1"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ECA5563A-1D96-435B-B593-1378795C070A}"/>
                </a:ext>
              </a:extLst>
            </p:cNvPr>
            <p:cNvSpPr/>
            <p:nvPr/>
          </p:nvSpPr>
          <p:spPr>
            <a:xfrm>
              <a:off x="1290105" y="2534528"/>
              <a:ext cx="228600" cy="16273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1" name="正方形/長方形 120">
              <a:extLst>
                <a:ext uri="{FF2B5EF4-FFF2-40B4-BE49-F238E27FC236}">
                  <a16:creationId xmlns:a16="http://schemas.microsoft.com/office/drawing/2014/main" id="{4088E9A6-5B19-4D91-8A6F-0EB56547772B}"/>
                </a:ext>
              </a:extLst>
            </p:cNvPr>
            <p:cNvSpPr/>
            <p:nvPr/>
          </p:nvSpPr>
          <p:spPr>
            <a:xfrm>
              <a:off x="1331971" y="5080940"/>
              <a:ext cx="150288" cy="139345"/>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2" name="正方形/長方形 121">
              <a:extLst>
                <a:ext uri="{FF2B5EF4-FFF2-40B4-BE49-F238E27FC236}">
                  <a16:creationId xmlns:a16="http://schemas.microsoft.com/office/drawing/2014/main" id="{300F5A63-3C20-4376-BC9D-4785057FEE2C}"/>
                </a:ext>
              </a:extLst>
            </p:cNvPr>
            <p:cNvSpPr/>
            <p:nvPr/>
          </p:nvSpPr>
          <p:spPr>
            <a:xfrm>
              <a:off x="1308853" y="6980010"/>
              <a:ext cx="191104" cy="14021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123" name="正方形/長方形 122">
              <a:extLst>
                <a:ext uri="{FF2B5EF4-FFF2-40B4-BE49-F238E27FC236}">
                  <a16:creationId xmlns:a16="http://schemas.microsoft.com/office/drawing/2014/main" id="{C31C93A4-26DB-49C5-B066-69C62C35882D}"/>
                </a:ext>
              </a:extLst>
            </p:cNvPr>
            <p:cNvSpPr/>
            <p:nvPr/>
          </p:nvSpPr>
          <p:spPr>
            <a:xfrm>
              <a:off x="1308853" y="8060157"/>
              <a:ext cx="191104" cy="11812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cxnSp>
          <p:nvCxnSpPr>
            <p:cNvPr id="124" name="直線コネクタ 123">
              <a:extLst>
                <a:ext uri="{FF2B5EF4-FFF2-40B4-BE49-F238E27FC236}">
                  <a16:creationId xmlns:a16="http://schemas.microsoft.com/office/drawing/2014/main" id="{69733834-3A26-4184-9789-D451BECE1638}"/>
                </a:ext>
              </a:extLst>
            </p:cNvPr>
            <p:cNvCxnSpPr>
              <a:cxnSpLocks/>
              <a:stCxn id="96" idx="3"/>
            </p:cNvCxnSpPr>
            <p:nvPr/>
          </p:nvCxnSpPr>
          <p:spPr>
            <a:xfrm flipV="1">
              <a:off x="698974" y="5623258"/>
              <a:ext cx="13524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a:extLst>
                <a:ext uri="{FF2B5EF4-FFF2-40B4-BE49-F238E27FC236}">
                  <a16:creationId xmlns:a16="http://schemas.microsoft.com/office/drawing/2014/main" id="{18ED420C-B7B2-44AF-9AD6-A450F181B0D0}"/>
                </a:ext>
              </a:extLst>
            </p:cNvPr>
            <p:cNvCxnSpPr>
              <a:cxnSpLocks/>
            </p:cNvCxnSpPr>
            <p:nvPr/>
          </p:nvCxnSpPr>
          <p:spPr>
            <a:xfrm flipV="1">
              <a:off x="834221" y="3025887"/>
              <a:ext cx="0" cy="257881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6" name="直線矢印コネクタ 125">
              <a:extLst>
                <a:ext uri="{FF2B5EF4-FFF2-40B4-BE49-F238E27FC236}">
                  <a16:creationId xmlns:a16="http://schemas.microsoft.com/office/drawing/2014/main" id="{22CD01E3-83DA-4085-BBC7-7C57540E0571}"/>
                </a:ext>
              </a:extLst>
            </p:cNvPr>
            <p:cNvCxnSpPr>
              <a:cxnSpLocks/>
            </p:cNvCxnSpPr>
            <p:nvPr/>
          </p:nvCxnSpPr>
          <p:spPr>
            <a:xfrm>
              <a:off x="834221" y="3025887"/>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7" name="直線矢印コネクタ 126">
              <a:extLst>
                <a:ext uri="{FF2B5EF4-FFF2-40B4-BE49-F238E27FC236}">
                  <a16:creationId xmlns:a16="http://schemas.microsoft.com/office/drawing/2014/main" id="{8856E16D-ABE2-479A-9E80-2FF59A154C88}"/>
                </a:ext>
              </a:extLst>
            </p:cNvPr>
            <p:cNvCxnSpPr/>
            <p:nvPr/>
          </p:nvCxnSpPr>
          <p:spPr>
            <a:xfrm>
              <a:off x="834220" y="56244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0699238F-D3FA-491A-AFCF-FED34947D064}"/>
                </a:ext>
              </a:extLst>
            </p:cNvPr>
            <p:cNvCxnSpPr>
              <a:cxnSpLocks/>
            </p:cNvCxnSpPr>
            <p:nvPr/>
          </p:nvCxnSpPr>
          <p:spPr>
            <a:xfrm>
              <a:off x="834221" y="5604705"/>
              <a:ext cx="0" cy="3099457"/>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B30D1F3B-897D-429A-AE13-88856ECB940F}"/>
                </a:ext>
              </a:extLst>
            </p:cNvPr>
            <p:cNvCxnSpPr>
              <a:endCxn id="110" idx="1"/>
            </p:cNvCxnSpPr>
            <p:nvPr/>
          </p:nvCxnSpPr>
          <p:spPr>
            <a:xfrm>
              <a:off x="834221" y="7391372"/>
              <a:ext cx="167856"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直線矢印コネクタ 129">
              <a:extLst>
                <a:ext uri="{FF2B5EF4-FFF2-40B4-BE49-F238E27FC236}">
                  <a16:creationId xmlns:a16="http://schemas.microsoft.com/office/drawing/2014/main" id="{3C84E840-0E51-48E0-A49A-38D90FF4FBD0}"/>
                </a:ext>
              </a:extLst>
            </p:cNvPr>
            <p:cNvCxnSpPr>
              <a:endCxn id="97" idx="1"/>
            </p:cNvCxnSpPr>
            <p:nvPr/>
          </p:nvCxnSpPr>
          <p:spPr>
            <a:xfrm flipV="1">
              <a:off x="834221" y="8703122"/>
              <a:ext cx="167856" cy="1041"/>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直線コネクタ 130">
              <a:extLst>
                <a:ext uri="{FF2B5EF4-FFF2-40B4-BE49-F238E27FC236}">
                  <a16:creationId xmlns:a16="http://schemas.microsoft.com/office/drawing/2014/main" id="{54413483-C981-42BE-AC2C-B0FF1043013C}"/>
                </a:ext>
              </a:extLst>
            </p:cNvPr>
            <p:cNvCxnSpPr>
              <a:cxnSpLocks/>
              <a:stCxn id="108" idx="3"/>
            </p:cNvCxnSpPr>
            <p:nvPr/>
          </p:nvCxnSpPr>
          <p:spPr>
            <a:xfrm>
              <a:off x="1650077" y="302588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A2333EF9-474B-4E76-89A4-94332C7A5C0C}"/>
                </a:ext>
              </a:extLst>
            </p:cNvPr>
            <p:cNvCxnSpPr>
              <a:cxnSpLocks/>
            </p:cNvCxnSpPr>
            <p:nvPr/>
          </p:nvCxnSpPr>
          <p:spPr>
            <a:xfrm flipV="1">
              <a:off x="1786721" y="2113420"/>
              <a:ext cx="0" cy="912468"/>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D0BF4397-00F0-4D26-B9BC-20833A8A37EC}"/>
                </a:ext>
              </a:extLst>
            </p:cNvPr>
            <p:cNvCxnSpPr>
              <a:endCxn id="111" idx="1"/>
            </p:cNvCxnSpPr>
            <p:nvPr/>
          </p:nvCxnSpPr>
          <p:spPr>
            <a:xfrm>
              <a:off x="1786721" y="2113420"/>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a:extLst>
                <a:ext uri="{FF2B5EF4-FFF2-40B4-BE49-F238E27FC236}">
                  <a16:creationId xmlns:a16="http://schemas.microsoft.com/office/drawing/2014/main" id="{7C9AE366-2B0B-4AF7-9BD8-1EEF1B45DC22}"/>
                </a:ext>
              </a:extLst>
            </p:cNvPr>
            <p:cNvCxnSpPr>
              <a:cxnSpLocks/>
            </p:cNvCxnSpPr>
            <p:nvPr/>
          </p:nvCxnSpPr>
          <p:spPr>
            <a:xfrm>
              <a:off x="1786721" y="3025888"/>
              <a:ext cx="0" cy="843769"/>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C3D22A67-64AB-4AEC-BF1A-9FFFA2856591}"/>
                </a:ext>
              </a:extLst>
            </p:cNvPr>
            <p:cNvCxnSpPr>
              <a:cxnSpLocks/>
            </p:cNvCxnSpPr>
            <p:nvPr/>
          </p:nvCxnSpPr>
          <p:spPr>
            <a:xfrm>
              <a:off x="1786721" y="302588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2CB53925-37B1-4A8F-A3DD-8B6F37EE68B5}"/>
                </a:ext>
              </a:extLst>
            </p:cNvPr>
            <p:cNvCxnSpPr>
              <a:endCxn id="113" idx="1"/>
            </p:cNvCxnSpPr>
            <p:nvPr/>
          </p:nvCxnSpPr>
          <p:spPr>
            <a:xfrm flipV="1">
              <a:off x="1786721" y="3869658"/>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A854A83D-1B5D-4A25-904B-2EC6992E9441}"/>
                </a:ext>
              </a:extLst>
            </p:cNvPr>
            <p:cNvCxnSpPr>
              <a:cxnSpLocks/>
            </p:cNvCxnSpPr>
            <p:nvPr/>
          </p:nvCxnSpPr>
          <p:spPr>
            <a:xfrm>
              <a:off x="1650077" y="5600867"/>
              <a:ext cx="136644"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CF1A72AB-8106-4AEC-A22B-0D71563B274B}"/>
                </a:ext>
              </a:extLst>
            </p:cNvPr>
            <p:cNvCxnSpPr>
              <a:cxnSpLocks/>
            </p:cNvCxnSpPr>
            <p:nvPr/>
          </p:nvCxnSpPr>
          <p:spPr>
            <a:xfrm flipV="1">
              <a:off x="1786721" y="4752163"/>
              <a:ext cx="0" cy="848704"/>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矢印コネクタ 138">
              <a:extLst>
                <a:ext uri="{FF2B5EF4-FFF2-40B4-BE49-F238E27FC236}">
                  <a16:creationId xmlns:a16="http://schemas.microsoft.com/office/drawing/2014/main" id="{E59583F2-265F-4E7D-B31C-7B59399E41E0}"/>
                </a:ext>
              </a:extLst>
            </p:cNvPr>
            <p:cNvCxnSpPr>
              <a:cxnSpLocks/>
              <a:endCxn id="119" idx="1"/>
            </p:cNvCxnSpPr>
            <p:nvPr/>
          </p:nvCxnSpPr>
          <p:spPr>
            <a:xfrm>
              <a:off x="1786721" y="4752163"/>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8045B70-80CA-4DA9-9A74-EB2700104249}"/>
                </a:ext>
              </a:extLst>
            </p:cNvPr>
            <p:cNvCxnSpPr/>
            <p:nvPr/>
          </p:nvCxnSpPr>
          <p:spPr>
            <a:xfrm>
              <a:off x="1786721" y="5600867"/>
              <a:ext cx="0" cy="92647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矢印コネクタ 140">
              <a:extLst>
                <a:ext uri="{FF2B5EF4-FFF2-40B4-BE49-F238E27FC236}">
                  <a16:creationId xmlns:a16="http://schemas.microsoft.com/office/drawing/2014/main" id="{52472E51-6B02-4E8B-B083-1CA93518907F}"/>
                </a:ext>
              </a:extLst>
            </p:cNvPr>
            <p:cNvCxnSpPr>
              <a:cxnSpLocks/>
            </p:cNvCxnSpPr>
            <p:nvPr/>
          </p:nvCxnSpPr>
          <p:spPr>
            <a:xfrm flipV="1">
              <a:off x="1786721" y="6527342"/>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5A1AF39B-0081-4F56-A352-5632FF7B3EEC}"/>
                </a:ext>
              </a:extLst>
            </p:cNvPr>
            <p:cNvCxnSpPr>
              <a:endCxn id="114" idx="1"/>
            </p:cNvCxnSpPr>
            <p:nvPr/>
          </p:nvCxnSpPr>
          <p:spPr>
            <a:xfrm>
              <a:off x="1786721" y="5600867"/>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コネクタ 142">
              <a:extLst>
                <a:ext uri="{FF2B5EF4-FFF2-40B4-BE49-F238E27FC236}">
                  <a16:creationId xmlns:a16="http://schemas.microsoft.com/office/drawing/2014/main" id="{E31A1E1E-CA2F-4DBB-B550-E65E0EC3FC6B}"/>
                </a:ext>
              </a:extLst>
            </p:cNvPr>
            <p:cNvCxnSpPr>
              <a:stCxn id="97" idx="3"/>
            </p:cNvCxnSpPr>
            <p:nvPr/>
          </p:nvCxnSpPr>
          <p:spPr>
            <a:xfrm>
              <a:off x="1650077" y="8703122"/>
              <a:ext cx="136644" cy="1041"/>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2539A53C-024F-46DF-B9D7-E7A1A72431E1}"/>
                </a:ext>
              </a:extLst>
            </p:cNvPr>
            <p:cNvCxnSpPr/>
            <p:nvPr/>
          </p:nvCxnSpPr>
          <p:spPr>
            <a:xfrm flipV="1">
              <a:off x="1786721" y="8275496"/>
              <a:ext cx="0" cy="427625"/>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CD829E81-F8A6-4503-911F-3700A8123EF9}"/>
                </a:ext>
              </a:extLst>
            </p:cNvPr>
            <p:cNvCxnSpPr>
              <a:endCxn id="117" idx="1"/>
            </p:cNvCxnSpPr>
            <p:nvPr/>
          </p:nvCxnSpPr>
          <p:spPr>
            <a:xfrm>
              <a:off x="1786721" y="8275496"/>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FB272C78-3FCE-4F10-8BF1-6F425B97A4A5}"/>
                </a:ext>
              </a:extLst>
            </p:cNvPr>
            <p:cNvCxnSpPr>
              <a:cxnSpLocks/>
            </p:cNvCxnSpPr>
            <p:nvPr/>
          </p:nvCxnSpPr>
          <p:spPr>
            <a:xfrm>
              <a:off x="1786721" y="8703122"/>
              <a:ext cx="0" cy="443982"/>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259CFB2D-4C1D-4010-AB44-38624EB50CCF}"/>
                </a:ext>
              </a:extLst>
            </p:cNvPr>
            <p:cNvCxnSpPr>
              <a:endCxn id="118" idx="1"/>
            </p:cNvCxnSpPr>
            <p:nvPr/>
          </p:nvCxnSpPr>
          <p:spPr>
            <a:xfrm flipV="1">
              <a:off x="1786721" y="9147104"/>
              <a:ext cx="142532" cy="0"/>
            </a:xfrm>
            <a:prstGeom prst="straightConnector1">
              <a:avLst/>
            </a:prstGeom>
            <a:ln w="9525">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コネクタ 156">
              <a:extLst>
                <a:ext uri="{FF2B5EF4-FFF2-40B4-BE49-F238E27FC236}">
                  <a16:creationId xmlns:a16="http://schemas.microsoft.com/office/drawing/2014/main" id="{FAF5CDBF-05AE-4163-B1ED-3C6B923DAF43}"/>
                </a:ext>
              </a:extLst>
            </p:cNvPr>
            <p:cNvCxnSpPr>
              <a:stCxn id="110" idx="3"/>
              <a:endCxn id="116" idx="1"/>
            </p:cNvCxnSpPr>
            <p:nvPr/>
          </p:nvCxnSpPr>
          <p:spPr>
            <a:xfrm>
              <a:off x="1650077" y="7395266"/>
              <a:ext cx="279176"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8" name="正方形/長方形 157">
              <a:extLst>
                <a:ext uri="{FF2B5EF4-FFF2-40B4-BE49-F238E27FC236}">
                  <a16:creationId xmlns:a16="http://schemas.microsoft.com/office/drawing/2014/main" id="{365EA2DB-A828-4B5E-ADDD-27FB160EA7C7}"/>
                </a:ext>
              </a:extLst>
            </p:cNvPr>
            <p:cNvSpPr/>
            <p:nvPr/>
          </p:nvSpPr>
          <p:spPr>
            <a:xfrm>
              <a:off x="4023617" y="1471783"/>
              <a:ext cx="3150082" cy="25834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メイリオ" panose="020B0604030504040204" pitchFamily="50" charset="-128"/>
                  <a:ea typeface="メイリオ" panose="020B0604030504040204" pitchFamily="50" charset="-128"/>
                </a:rPr>
                <a:t>取組み</a:t>
              </a:r>
              <a:endParaRPr kumimoji="1" lang="ja-JP" altLang="en-US" sz="900" b="1" dirty="0">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122E6F6E-5AEA-426E-8B28-5323CA9E9E89}"/>
                </a:ext>
              </a:extLst>
            </p:cNvPr>
            <p:cNvSpPr/>
            <p:nvPr/>
          </p:nvSpPr>
          <p:spPr>
            <a:xfrm>
              <a:off x="7478105" y="1478296"/>
              <a:ext cx="2092879"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指　　　標</a:t>
              </a:r>
            </a:p>
          </p:txBody>
        </p:sp>
        <p:sp>
          <p:nvSpPr>
            <p:cNvPr id="195" name="正方形/長方形 194">
              <a:extLst>
                <a:ext uri="{FF2B5EF4-FFF2-40B4-BE49-F238E27FC236}">
                  <a16:creationId xmlns:a16="http://schemas.microsoft.com/office/drawing/2014/main" id="{A3D9A5AE-C7EE-4968-98ED-453F54C4E7D9}"/>
                </a:ext>
              </a:extLst>
            </p:cNvPr>
            <p:cNvSpPr/>
            <p:nvPr/>
          </p:nvSpPr>
          <p:spPr>
            <a:xfrm>
              <a:off x="11229513" y="1478297"/>
              <a:ext cx="1488970"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目　標</a:t>
              </a:r>
            </a:p>
          </p:txBody>
        </p:sp>
        <p:sp>
          <p:nvSpPr>
            <p:cNvPr id="196" name="正方形/長方形 195">
              <a:extLst>
                <a:ext uri="{FF2B5EF4-FFF2-40B4-BE49-F238E27FC236}">
                  <a16:creationId xmlns:a16="http://schemas.microsoft.com/office/drawing/2014/main" id="{CA654712-AD9C-48C2-8608-65575B3A6979}"/>
                </a:ext>
              </a:extLst>
            </p:cNvPr>
            <p:cNvSpPr/>
            <p:nvPr/>
          </p:nvSpPr>
          <p:spPr>
            <a:xfrm>
              <a:off x="9641160" y="1480579"/>
              <a:ext cx="1526352" cy="259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solidFill>
                    <a:schemeClr val="bg1"/>
                  </a:solidFill>
                  <a:latin typeface="Meiryo UI" panose="020B0604030504040204" pitchFamily="50" charset="-128"/>
                  <a:ea typeface="Meiryo UI" panose="020B0604030504040204" pitchFamily="50" charset="-128"/>
                </a:rPr>
                <a:t>現　状</a:t>
              </a:r>
            </a:p>
          </p:txBody>
        </p:sp>
        <p:sp>
          <p:nvSpPr>
            <p:cNvPr id="292" name="正方形/長方形 291">
              <a:extLst>
                <a:ext uri="{FF2B5EF4-FFF2-40B4-BE49-F238E27FC236}">
                  <a16:creationId xmlns:a16="http://schemas.microsoft.com/office/drawing/2014/main" id="{026705DB-CFED-4F8F-84A8-CC5E911EB35C}"/>
                </a:ext>
              </a:extLst>
            </p:cNvPr>
            <p:cNvSpPr/>
            <p:nvPr/>
          </p:nvSpPr>
          <p:spPr>
            <a:xfrm>
              <a:off x="7578175" y="1906597"/>
              <a:ext cx="1969200" cy="468146"/>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lnSpc>
                  <a:spcPts val="1000"/>
                </a:lnSpc>
              </a:pPr>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lnSpc>
                  <a:spcPts val="1000"/>
                </a:lnSpc>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依存症ポータルサイトのアクセス数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nSpc>
                  <a:spcPts val="1000"/>
                </a:lnSpc>
              </a:pP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46" name="正方形/長方形 245">
              <a:extLst>
                <a:ext uri="{FF2B5EF4-FFF2-40B4-BE49-F238E27FC236}">
                  <a16:creationId xmlns:a16="http://schemas.microsoft.com/office/drawing/2014/main" id="{1D5108D9-620E-491D-9DEF-9B8610F6AA64}"/>
                </a:ext>
              </a:extLst>
            </p:cNvPr>
            <p:cNvSpPr/>
            <p:nvPr/>
          </p:nvSpPr>
          <p:spPr>
            <a:xfrm>
              <a:off x="9716234" y="19066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7,663</a:t>
              </a:r>
              <a:r>
                <a:rPr lang="ja-JP"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件</a:t>
              </a: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R4</a:t>
              </a:r>
              <a:r>
                <a:rPr kumimoji="1" lang="ja-JP" altLang="en-US" sz="7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7" name="正方形/長方形 246">
              <a:extLst>
                <a:ext uri="{FF2B5EF4-FFF2-40B4-BE49-F238E27FC236}">
                  <a16:creationId xmlns:a16="http://schemas.microsoft.com/office/drawing/2014/main" id="{D87F2174-04C3-48AF-9407-82385F4BB09E}"/>
                </a:ext>
              </a:extLst>
            </p:cNvPr>
            <p:cNvSpPr/>
            <p:nvPr/>
          </p:nvSpPr>
          <p:spPr>
            <a:xfrm>
              <a:off x="11277923" y="1897474"/>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毎年度２万件以上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p:txBody>
        </p:sp>
        <p:sp>
          <p:nvSpPr>
            <p:cNvPr id="248" name="正方形/長方形 247">
              <a:extLst>
                <a:ext uri="{FF2B5EF4-FFF2-40B4-BE49-F238E27FC236}">
                  <a16:creationId xmlns:a16="http://schemas.microsoft.com/office/drawing/2014/main" id="{3BF943E7-B738-4E32-85F3-4F6F9D8F3C18}"/>
                </a:ext>
              </a:extLst>
            </p:cNvPr>
            <p:cNvSpPr/>
            <p:nvPr/>
          </p:nvSpPr>
          <p:spPr>
            <a:xfrm>
              <a:off x="7581714" y="2759534"/>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kumimoji="1" lang="ja-JP" altLang="en-US" sz="800" b="1" dirty="0">
                  <a:solidFill>
                    <a:schemeClr val="tx1"/>
                  </a:solidFill>
                  <a:latin typeface="メイリオ" panose="020B0604030504040204" pitchFamily="50" charset="-128"/>
                  <a:ea typeface="メイリオ" panose="020B0604030504040204" pitchFamily="50" charset="-128"/>
                </a:rPr>
                <a:t>      生活習慣病のリスクを高める量を</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飲酒している者</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49" name="正方形/長方形 248">
              <a:extLst>
                <a:ext uri="{FF2B5EF4-FFF2-40B4-BE49-F238E27FC236}">
                  <a16:creationId xmlns:a16="http://schemas.microsoft.com/office/drawing/2014/main" id="{51E1E3BF-E987-4EFA-B022-EC1FFBA94674}"/>
                </a:ext>
              </a:extLst>
            </p:cNvPr>
            <p:cNvSpPr/>
            <p:nvPr/>
          </p:nvSpPr>
          <p:spPr>
            <a:xfrm>
              <a:off x="9709825" y="275580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kumimoji="1" lang="en-US" altLang="ja-JP" sz="700" b="1" dirty="0">
                  <a:solidFill>
                    <a:schemeClr val="tx1"/>
                  </a:solidFill>
                  <a:latin typeface="メイリオ" panose="020B0604030504040204" pitchFamily="50" charset="-128"/>
                  <a:ea typeface="メイリオ" panose="020B0604030504040204" pitchFamily="50" charset="-128"/>
                </a:rPr>
                <a:t>13.6</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9.6</a:t>
              </a:r>
              <a:r>
                <a:rPr lang="ja-JP" altLang="en-US" sz="700" b="1" dirty="0">
                  <a:solidFill>
                    <a:schemeClr val="tx1"/>
                  </a:solidFill>
                  <a:latin typeface="メイリオ" panose="020B0604030504040204" pitchFamily="50" charset="-128"/>
                  <a:ea typeface="メイリオ" panose="020B0604030504040204" pitchFamily="50" charset="-128"/>
                </a:rPr>
                <a:t>％</a:t>
              </a:r>
              <a:r>
                <a:rPr kumimoji="1" lang="ja-JP" altLang="en-US" sz="700" b="1" dirty="0">
                  <a:solidFill>
                    <a:schemeClr val="tx1"/>
                  </a:solidFill>
                  <a:latin typeface="メイリオ" panose="020B0604030504040204" pitchFamily="50" charset="-128"/>
                  <a:ea typeface="メイリオ" panose="020B0604030504040204" pitchFamily="50" charset="-128"/>
                </a:rPr>
                <a:t>　　</a:t>
              </a:r>
              <a:r>
                <a:rPr lang="ja-JP" altLang="en-US" sz="700" b="1" dirty="0">
                  <a:solidFill>
                    <a:schemeClr val="tx1"/>
                  </a:solidFill>
                  <a:latin typeface="メイリオ" panose="020B0604030504040204" pitchFamily="50" charset="-128"/>
                  <a:ea typeface="メイリオ" panose="020B0604030504040204" pitchFamily="50" charset="-128"/>
                </a:rPr>
                <a:t>　　　</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0" name="正方形/長方形 249">
              <a:extLst>
                <a:ext uri="{FF2B5EF4-FFF2-40B4-BE49-F238E27FC236}">
                  <a16:creationId xmlns:a16="http://schemas.microsoft.com/office/drawing/2014/main" id="{0B99A948-E9D6-4A89-BF98-620DE985DBAC}"/>
                </a:ext>
              </a:extLst>
            </p:cNvPr>
            <p:cNvSpPr/>
            <p:nvPr/>
          </p:nvSpPr>
          <p:spPr>
            <a:xfrm>
              <a:off x="11273554" y="275437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男性</a:t>
              </a:r>
              <a:r>
                <a:rPr lang="en-US" altLang="ja-JP" sz="700" b="1" dirty="0">
                  <a:solidFill>
                    <a:schemeClr val="tx1"/>
                  </a:solidFill>
                  <a:latin typeface="メイリオ" panose="020B0604030504040204" pitchFamily="50" charset="-128"/>
                  <a:ea typeface="メイリオ" panose="020B0604030504040204" pitchFamily="50" charset="-128"/>
                </a:rPr>
                <a:t>13.0</a:t>
              </a:r>
              <a:r>
                <a:rPr lang="ja-JP" altLang="en-US" sz="700" b="1" dirty="0">
                  <a:solidFill>
                    <a:schemeClr val="tx1"/>
                  </a:solidFill>
                  <a:latin typeface="メイリオ" panose="020B0604030504040204" pitchFamily="50" charset="-128"/>
                  <a:ea typeface="メイリオ" panose="020B0604030504040204" pitchFamily="50" charset="-128"/>
                </a:rPr>
                <a:t>％、女性</a:t>
              </a:r>
              <a:r>
                <a:rPr lang="en-US" altLang="ja-JP" sz="700" b="1" dirty="0">
                  <a:solidFill>
                    <a:schemeClr val="tx1"/>
                  </a:solidFill>
                  <a:latin typeface="メイリオ" panose="020B0604030504040204" pitchFamily="50" charset="-128"/>
                  <a:ea typeface="メイリオ" panose="020B0604030504040204" pitchFamily="50" charset="-128"/>
                </a:rPr>
                <a:t>6.4</a:t>
              </a:r>
              <a:r>
                <a:rPr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1" name="正方形/長方形 250">
              <a:extLst>
                <a:ext uri="{FF2B5EF4-FFF2-40B4-BE49-F238E27FC236}">
                  <a16:creationId xmlns:a16="http://schemas.microsoft.com/office/drawing/2014/main" id="{ADCC66E5-7A49-4F2B-8B3F-785FF211E5ED}"/>
                </a:ext>
              </a:extLst>
            </p:cNvPr>
            <p:cNvSpPr/>
            <p:nvPr/>
          </p:nvSpPr>
          <p:spPr>
            <a:xfrm>
              <a:off x="7585908" y="356270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en-US" altLang="ja-JP" sz="800" b="1" dirty="0">
                  <a:solidFill>
                    <a:schemeClr val="tx1"/>
                  </a:solidFill>
                  <a:latin typeface="メイリオ" panose="020B0604030504040204" pitchFamily="50" charset="-128"/>
                  <a:ea typeface="メイリオ" panose="020B0604030504040204" pitchFamily="50" charset="-128"/>
                </a:rPr>
                <a:t>20</a:t>
              </a:r>
              <a:r>
                <a:rPr kumimoji="1" lang="ja-JP" altLang="en-US" sz="800" b="1" dirty="0">
                  <a:solidFill>
                    <a:schemeClr val="tx1"/>
                  </a:solidFill>
                  <a:latin typeface="メイリオ" panose="020B0604030504040204" pitchFamily="50" charset="-128"/>
                  <a:ea typeface="メイリオ" panose="020B0604030504040204" pitchFamily="50" charset="-128"/>
                </a:rPr>
                <a:t>歳未満の飲酒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2" name="正方形/長方形 251">
              <a:extLst>
                <a:ext uri="{FF2B5EF4-FFF2-40B4-BE49-F238E27FC236}">
                  <a16:creationId xmlns:a16="http://schemas.microsoft.com/office/drawing/2014/main" id="{83FE2294-0AA0-4B19-96FD-12EB70D8550F}"/>
                </a:ext>
              </a:extLst>
            </p:cNvPr>
            <p:cNvSpPr/>
            <p:nvPr/>
          </p:nvSpPr>
          <p:spPr>
            <a:xfrm>
              <a:off x="9724316" y="356548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600" b="1" dirty="0">
                  <a:solidFill>
                    <a:schemeClr val="tx1"/>
                  </a:solidFill>
                  <a:latin typeface="メイリオ" panose="020B0604030504040204" pitchFamily="50" charset="-128"/>
                  <a:ea typeface="メイリオ" panose="020B0604030504040204" pitchFamily="50" charset="-128"/>
                </a:rPr>
                <a:t>　</a:t>
              </a:r>
              <a:endParaRPr kumimoji="1" lang="en-US" altLang="ja-JP" sz="600" b="1" dirty="0">
                <a:solidFill>
                  <a:schemeClr val="tx1"/>
                </a:solidFill>
                <a:latin typeface="メイリオ" panose="020B0604030504040204" pitchFamily="50" charset="-128"/>
                <a:ea typeface="メイリオ" panose="020B0604030504040204" pitchFamily="50" charset="-128"/>
              </a:endParaRPr>
            </a:p>
            <a:p>
              <a:pPr algn="ctr"/>
              <a:endParaRPr lang="en-US" altLang="ja-JP" sz="600" b="1" dirty="0">
                <a:solidFill>
                  <a:schemeClr val="tx1"/>
                </a:solidFill>
                <a:latin typeface="メイリオ" panose="020B0604030504040204" pitchFamily="50" charset="-128"/>
                <a:ea typeface="メイリオ" panose="020B0604030504040204" pitchFamily="50" charset="-128"/>
              </a:endParaRPr>
            </a:p>
            <a:p>
              <a:pPr algn="ctr"/>
              <a:r>
                <a:rPr lang="ja-JP" altLang="en-US" sz="600" b="1" dirty="0">
                  <a:solidFill>
                    <a:schemeClr val="tx1"/>
                  </a:solidFill>
                  <a:latin typeface="メイリオ" panose="020B0604030504040204" pitchFamily="50" charset="-128"/>
                  <a:ea typeface="メイリオ" panose="020B0604030504040204" pitchFamily="50" charset="-128"/>
                </a:rPr>
                <a:t> 中学</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3.8</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2.7%</a:t>
              </a:r>
            </a:p>
            <a:p>
              <a:pPr algn="ctr"/>
              <a:r>
                <a:rPr lang="ja-JP" altLang="en-US" sz="600" b="1" dirty="0">
                  <a:solidFill>
                    <a:schemeClr val="tx1"/>
                  </a:solidFill>
                  <a:latin typeface="メイリオ" panose="020B0604030504040204" pitchFamily="50" charset="-128"/>
                  <a:ea typeface="メイリオ" panose="020B0604030504040204" pitchFamily="50" charset="-128"/>
                </a:rPr>
                <a:t> 高校</a:t>
              </a:r>
              <a:r>
                <a:rPr lang="en-US" altLang="ja-JP" sz="600" b="1" dirty="0">
                  <a:solidFill>
                    <a:schemeClr val="tx1"/>
                  </a:solidFill>
                  <a:latin typeface="メイリオ" panose="020B0604030504040204" pitchFamily="50" charset="-128"/>
                  <a:ea typeface="メイリオ" panose="020B0604030504040204" pitchFamily="50" charset="-128"/>
                </a:rPr>
                <a:t>3</a:t>
              </a:r>
              <a:r>
                <a:rPr lang="ja-JP" altLang="en-US" sz="600" b="1" dirty="0">
                  <a:solidFill>
                    <a:schemeClr val="tx1"/>
                  </a:solidFill>
                  <a:latin typeface="メイリオ" panose="020B0604030504040204" pitchFamily="50" charset="-128"/>
                  <a:ea typeface="メイリオ" panose="020B0604030504040204" pitchFamily="50" charset="-128"/>
                </a:rPr>
                <a:t>年：男子</a:t>
              </a:r>
              <a:r>
                <a:rPr lang="en-US" altLang="ja-JP" sz="600" b="1" dirty="0">
                  <a:solidFill>
                    <a:schemeClr val="tx1"/>
                  </a:solidFill>
                  <a:latin typeface="メイリオ" panose="020B0604030504040204" pitchFamily="50" charset="-128"/>
                  <a:ea typeface="メイリオ" panose="020B0604030504040204" pitchFamily="50" charset="-128"/>
                </a:rPr>
                <a:t>10.7</a:t>
              </a:r>
              <a:r>
                <a:rPr lang="ja-JP" altLang="en-US" sz="600" b="1" dirty="0">
                  <a:solidFill>
                    <a:schemeClr val="tx1"/>
                  </a:solidFill>
                  <a:latin typeface="メイリオ" panose="020B0604030504040204" pitchFamily="50" charset="-128"/>
                  <a:ea typeface="メイリオ" panose="020B0604030504040204" pitchFamily="50" charset="-128"/>
                </a:rPr>
                <a:t>％、女子</a:t>
              </a:r>
              <a:r>
                <a:rPr lang="en-US" altLang="ja-JP" sz="600" b="1" dirty="0">
                  <a:solidFill>
                    <a:schemeClr val="tx1"/>
                  </a:solidFill>
                  <a:latin typeface="メイリオ" panose="020B0604030504040204" pitchFamily="50" charset="-128"/>
                  <a:ea typeface="メイリオ" panose="020B0604030504040204" pitchFamily="50" charset="-128"/>
                </a:rPr>
                <a:t>8.1% </a:t>
              </a:r>
            </a:p>
            <a:p>
              <a:pPr algn="ctr"/>
              <a:r>
                <a:rPr lang="en-US" altLang="ja-JP" sz="600" b="1" dirty="0">
                  <a:solidFill>
                    <a:schemeClr val="tx1"/>
                  </a:solidFill>
                  <a:latin typeface="メイリオ" panose="020B0604030504040204" pitchFamily="50" charset="-128"/>
                  <a:ea typeface="メイリオ" panose="020B0604030504040204" pitchFamily="50" charset="-128"/>
                </a:rPr>
                <a:t> </a:t>
              </a:r>
              <a:r>
                <a:rPr lang="ja-JP" altLang="en-US" sz="600" b="1" dirty="0">
                  <a:solidFill>
                    <a:schemeClr val="tx1"/>
                  </a:solidFill>
                  <a:latin typeface="メイリオ" panose="020B0604030504040204" pitchFamily="50" charset="-128"/>
                  <a:ea typeface="メイリオ" panose="020B0604030504040204" pitchFamily="50" charset="-128"/>
                </a:rPr>
                <a:t>（</a:t>
              </a:r>
              <a:r>
                <a:rPr lang="en-US" altLang="ja-JP" sz="600" b="1" dirty="0">
                  <a:solidFill>
                    <a:schemeClr val="tx1"/>
                  </a:solidFill>
                  <a:latin typeface="メイリオ" panose="020B0604030504040204" pitchFamily="50" charset="-128"/>
                  <a:ea typeface="メイリオ" panose="020B0604030504040204" pitchFamily="50" charset="-128"/>
                </a:rPr>
                <a:t>H29</a:t>
              </a:r>
              <a:r>
                <a:rPr lang="ja-JP" altLang="en-US" sz="600" b="1" dirty="0">
                  <a:solidFill>
                    <a:schemeClr val="tx1"/>
                  </a:solidFill>
                  <a:latin typeface="メイリオ" panose="020B0604030504040204" pitchFamily="50" charset="-128"/>
                  <a:ea typeface="メイリオ" panose="020B0604030504040204" pitchFamily="50" charset="-128"/>
                </a:rPr>
                <a:t>年度）</a:t>
              </a:r>
              <a:endParaRPr lang="en-US" altLang="ja-JP" sz="6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3" name="正方形/長方形 252">
              <a:extLst>
                <a:ext uri="{FF2B5EF4-FFF2-40B4-BE49-F238E27FC236}">
                  <a16:creationId xmlns:a16="http://schemas.microsoft.com/office/drawing/2014/main" id="{83A7AA08-BE31-458C-938C-16EECC2C81FC}"/>
                </a:ext>
              </a:extLst>
            </p:cNvPr>
            <p:cNvSpPr/>
            <p:nvPr/>
          </p:nvSpPr>
          <p:spPr>
            <a:xfrm>
              <a:off x="11273554" y="35685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4" name="正方形/長方形 253">
              <a:extLst>
                <a:ext uri="{FF2B5EF4-FFF2-40B4-BE49-F238E27FC236}">
                  <a16:creationId xmlns:a16="http://schemas.microsoft.com/office/drawing/2014/main" id="{1D05C17B-8F6B-4AA0-9FAD-5D03B3253CF6}"/>
                </a:ext>
              </a:extLst>
            </p:cNvPr>
            <p:cNvSpPr/>
            <p:nvPr/>
          </p:nvSpPr>
          <p:spPr>
            <a:xfrm>
              <a:off x="7585908" y="3912357"/>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kumimoji="1" lang="ja-JP" altLang="en-US" sz="800" b="1" dirty="0">
                  <a:solidFill>
                    <a:schemeClr val="tx1"/>
                  </a:solidFill>
                  <a:latin typeface="メイリオ" panose="020B0604030504040204" pitchFamily="50" charset="-128"/>
                  <a:ea typeface="メイリオ" panose="020B0604030504040204" pitchFamily="50" charset="-128"/>
                </a:rPr>
                <a:t>妊娠中の飲酒</a:t>
              </a:r>
              <a:r>
                <a:rPr lang="ja-JP" altLang="en-US" sz="800" b="1" dirty="0">
                  <a:solidFill>
                    <a:schemeClr val="tx1"/>
                  </a:solidFill>
                  <a:latin typeface="メイリオ" panose="020B0604030504040204" pitchFamily="50" charset="-128"/>
                  <a:ea typeface="メイリオ" panose="020B0604030504040204" pitchFamily="50" charset="-128"/>
                </a:rPr>
                <a:t>の割合</a:t>
              </a:r>
            </a:p>
          </p:txBody>
        </p:sp>
        <p:sp>
          <p:nvSpPr>
            <p:cNvPr id="255" name="正方形/長方形 254">
              <a:extLst>
                <a:ext uri="{FF2B5EF4-FFF2-40B4-BE49-F238E27FC236}">
                  <a16:creationId xmlns:a16="http://schemas.microsoft.com/office/drawing/2014/main" id="{6ADF91B1-A9FA-41A8-8603-B0024083EC54}"/>
                </a:ext>
              </a:extLst>
            </p:cNvPr>
            <p:cNvSpPr/>
            <p:nvPr/>
          </p:nvSpPr>
          <p:spPr>
            <a:xfrm>
              <a:off x="9724316" y="3912357"/>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2.3</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6" name="正方形/長方形 255">
              <a:extLst>
                <a:ext uri="{FF2B5EF4-FFF2-40B4-BE49-F238E27FC236}">
                  <a16:creationId xmlns:a16="http://schemas.microsoft.com/office/drawing/2014/main" id="{C22D8365-DF5C-44DD-BB2B-5B8ED63930DD}"/>
                </a:ext>
              </a:extLst>
            </p:cNvPr>
            <p:cNvSpPr/>
            <p:nvPr/>
          </p:nvSpPr>
          <p:spPr>
            <a:xfrm>
              <a:off x="11273554" y="391429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7" name="正方形/長方形 256">
              <a:extLst>
                <a:ext uri="{FF2B5EF4-FFF2-40B4-BE49-F238E27FC236}">
                  <a16:creationId xmlns:a16="http://schemas.microsoft.com/office/drawing/2014/main" id="{13446496-2B20-4722-98CF-E0EC2646A72B}"/>
                </a:ext>
              </a:extLst>
            </p:cNvPr>
            <p:cNvSpPr/>
            <p:nvPr/>
          </p:nvSpPr>
          <p:spPr>
            <a:xfrm>
              <a:off x="7601785" y="4550133"/>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アルコール健康障がいに関する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　   研修の</a:t>
              </a:r>
              <a:r>
                <a:rPr lang="ja-JP" altLang="en-US" sz="800" b="1" dirty="0">
                  <a:solidFill>
                    <a:schemeClr val="tx1"/>
                  </a:solidFill>
                  <a:latin typeface="メイリオ" panose="020B0604030504040204" pitchFamily="50" charset="-128"/>
                  <a:ea typeface="メイリオ" panose="020B0604030504040204" pitchFamily="50" charset="-128"/>
                </a:rPr>
                <a:t>開催回数</a:t>
              </a: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8" name="正方形/長方形 257">
              <a:extLst>
                <a:ext uri="{FF2B5EF4-FFF2-40B4-BE49-F238E27FC236}">
                  <a16:creationId xmlns:a16="http://schemas.microsoft.com/office/drawing/2014/main" id="{E28924E5-E8BF-4945-8B8B-7D562545F21D}"/>
                </a:ext>
              </a:extLst>
            </p:cNvPr>
            <p:cNvSpPr/>
            <p:nvPr/>
          </p:nvSpPr>
          <p:spPr>
            <a:xfrm>
              <a:off x="9724316" y="455013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7</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59" name="正方形/長方形 258">
              <a:extLst>
                <a:ext uri="{FF2B5EF4-FFF2-40B4-BE49-F238E27FC236}">
                  <a16:creationId xmlns:a16="http://schemas.microsoft.com/office/drawing/2014/main" id="{FEF46974-F15C-42D6-B5E0-5605395FE3E4}"/>
                </a:ext>
              </a:extLst>
            </p:cNvPr>
            <p:cNvSpPr/>
            <p:nvPr/>
          </p:nvSpPr>
          <p:spPr>
            <a:xfrm>
              <a:off x="11273554" y="4539256"/>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計</a:t>
              </a:r>
              <a:r>
                <a:rPr kumimoji="1" lang="en-US" altLang="ja-JP" sz="700" b="1" dirty="0">
                  <a:solidFill>
                    <a:schemeClr val="tx1"/>
                  </a:solidFill>
                  <a:latin typeface="メイリオ" panose="020B0604030504040204" pitchFamily="50" charset="-128"/>
                  <a:ea typeface="メイリオ" panose="020B0604030504040204" pitchFamily="50" charset="-128"/>
                </a:rPr>
                <a:t>18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0" name="正方形/長方形 259">
              <a:extLst>
                <a:ext uri="{FF2B5EF4-FFF2-40B4-BE49-F238E27FC236}">
                  <a16:creationId xmlns:a16="http://schemas.microsoft.com/office/drawing/2014/main" id="{E0B54936-1738-43DA-8810-EC79B540BC49}"/>
                </a:ext>
              </a:extLst>
            </p:cNvPr>
            <p:cNvSpPr/>
            <p:nvPr/>
          </p:nvSpPr>
          <p:spPr>
            <a:xfrm>
              <a:off x="7585908" y="5674728"/>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連携会議等の開催回数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1" name="正方形/長方形 260">
              <a:extLst>
                <a:ext uri="{FF2B5EF4-FFF2-40B4-BE49-F238E27FC236}">
                  <a16:creationId xmlns:a16="http://schemas.microsoft.com/office/drawing/2014/main" id="{DB3DAC6A-1930-4940-84E5-47AEF35CE72E}"/>
                </a:ext>
              </a:extLst>
            </p:cNvPr>
            <p:cNvSpPr/>
            <p:nvPr/>
          </p:nvSpPr>
          <p:spPr>
            <a:xfrm>
              <a:off x="9763512" y="5676585"/>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28</a:t>
              </a:r>
              <a:r>
                <a:rPr kumimoji="1" lang="ja-JP" altLang="en-US" sz="700" b="1" dirty="0">
                  <a:solidFill>
                    <a:schemeClr val="tx1"/>
                  </a:solidFill>
                  <a:latin typeface="メイリオ" panose="020B0604030504040204" pitchFamily="50" charset="-128"/>
                  <a:ea typeface="メイリオ" panose="020B0604030504040204" pitchFamily="50" charset="-128"/>
                </a:rPr>
                <a:t>回</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2" name="正方形/長方形 261">
              <a:extLst>
                <a:ext uri="{FF2B5EF4-FFF2-40B4-BE49-F238E27FC236}">
                  <a16:creationId xmlns:a16="http://schemas.microsoft.com/office/drawing/2014/main" id="{8B4C99F9-B8EB-4809-9847-0D431EB34748}"/>
                </a:ext>
              </a:extLst>
            </p:cNvPr>
            <p:cNvSpPr/>
            <p:nvPr/>
          </p:nvSpPr>
          <p:spPr>
            <a:xfrm>
              <a:off x="11288292" y="5675113"/>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毎年度</a:t>
              </a: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回以上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3" name="正方形/長方形 262">
              <a:extLst>
                <a:ext uri="{FF2B5EF4-FFF2-40B4-BE49-F238E27FC236}">
                  <a16:creationId xmlns:a16="http://schemas.microsoft.com/office/drawing/2014/main" id="{7A03E745-DF37-4F02-B92F-718665636D0E}"/>
                </a:ext>
              </a:extLst>
            </p:cNvPr>
            <p:cNvSpPr/>
            <p:nvPr/>
          </p:nvSpPr>
          <p:spPr>
            <a:xfrm>
              <a:off x="7585908" y="5328961"/>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b="1" baseline="0" dirty="0">
                  <a:solidFill>
                    <a:schemeClr val="tx1"/>
                  </a:solidFill>
                  <a:latin typeface="メイリオ" panose="020B0604030504040204" pitchFamily="50" charset="-128"/>
                  <a:ea typeface="メイリオ" panose="020B0604030504040204" pitchFamily="50" charset="-128"/>
                </a:rPr>
                <a:t>     相談拠点等及び「大阪依存症ほっと</a:t>
              </a: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lang="ja-JP" altLang="en-US" sz="800" b="1" dirty="0">
                  <a:solidFill>
                    <a:schemeClr val="tx1"/>
                  </a:solidFill>
                  <a:latin typeface="メイリオ" panose="020B0604030504040204" pitchFamily="50" charset="-128"/>
                  <a:ea typeface="メイリオ" panose="020B0604030504040204" pitchFamily="50" charset="-128"/>
                </a:rPr>
                <a:t>　  </a:t>
              </a:r>
              <a:r>
                <a:rPr kumimoji="1" lang="ja-JP" altLang="en-US" sz="800" b="1" baseline="0" dirty="0">
                  <a:solidFill>
                    <a:schemeClr val="tx1"/>
                  </a:solidFill>
                  <a:latin typeface="メイリオ" panose="020B0604030504040204" pitchFamily="50" charset="-128"/>
                  <a:ea typeface="メイリオ" panose="020B0604030504040204" pitchFamily="50" charset="-128"/>
                </a:rPr>
                <a:t>ライン（</a:t>
              </a:r>
              <a:r>
                <a:rPr kumimoji="1" lang="en-US" altLang="ja-JP" sz="800" b="1" baseline="0" dirty="0">
                  <a:solidFill>
                    <a:schemeClr val="tx1"/>
                  </a:solidFill>
                  <a:latin typeface="メイリオ" panose="020B0604030504040204" pitchFamily="50" charset="-128"/>
                  <a:ea typeface="メイリオ" panose="020B0604030504040204" pitchFamily="50" charset="-128"/>
                </a:rPr>
                <a:t>SNS</a:t>
              </a:r>
              <a:r>
                <a:rPr kumimoji="1" lang="ja-JP" altLang="en-US" sz="800" b="1" baseline="0" dirty="0">
                  <a:solidFill>
                    <a:schemeClr val="tx1"/>
                  </a:solidFill>
                  <a:latin typeface="メイリオ" panose="020B0604030504040204" pitchFamily="50" charset="-128"/>
                  <a:ea typeface="メイリオ" panose="020B0604030504040204" pitchFamily="50" charset="-128"/>
                </a:rPr>
                <a:t>相談）」の相談数</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r>
                <a:rPr lang="ja-JP" altLang="en-US" sz="800" b="1" dirty="0">
                  <a:solidFill>
                    <a:schemeClr val="tx1"/>
                  </a:solidFill>
                  <a:latin typeface="メイリオ" panose="020B0604030504040204" pitchFamily="50" charset="-128"/>
                  <a:ea typeface="メイリオ" panose="020B0604030504040204" pitchFamily="50" charset="-128"/>
                </a:rPr>
                <a:t> </a:t>
              </a:r>
            </a:p>
          </p:txBody>
        </p:sp>
        <p:sp>
          <p:nvSpPr>
            <p:cNvPr id="264" name="正方形/長方形 263">
              <a:extLst>
                <a:ext uri="{FF2B5EF4-FFF2-40B4-BE49-F238E27FC236}">
                  <a16:creationId xmlns:a16="http://schemas.microsoft.com/office/drawing/2014/main" id="{8EC03BBE-6726-474F-B5D1-96674CA458AE}"/>
                </a:ext>
              </a:extLst>
            </p:cNvPr>
            <p:cNvSpPr/>
            <p:nvPr/>
          </p:nvSpPr>
          <p:spPr>
            <a:xfrm>
              <a:off x="9763512" y="533354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2,069</a:t>
              </a:r>
              <a:r>
                <a:rPr kumimoji="1" lang="ja-JP" altLang="en-US" sz="700" b="1" dirty="0">
                  <a:solidFill>
                    <a:schemeClr val="tx1"/>
                  </a:solidFill>
                  <a:latin typeface="メイリオ" panose="020B0604030504040204" pitchFamily="50" charset="-128"/>
                  <a:ea typeface="メイリオ" panose="020B0604030504040204" pitchFamily="50" charset="-128"/>
                </a:rPr>
                <a:t>件</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5" name="正方形/長方形 264">
              <a:extLst>
                <a:ext uri="{FF2B5EF4-FFF2-40B4-BE49-F238E27FC236}">
                  <a16:creationId xmlns:a16="http://schemas.microsoft.com/office/drawing/2014/main" id="{92EAA0E4-B3A6-4F22-AF86-65E72840E747}"/>
                </a:ext>
              </a:extLst>
            </p:cNvPr>
            <p:cNvSpPr/>
            <p:nvPr/>
          </p:nvSpPr>
          <p:spPr>
            <a:xfrm>
              <a:off x="11288292" y="533499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1.5</a:t>
              </a:r>
              <a:r>
                <a:rPr kumimoji="1" lang="ja-JP" altLang="en-US" sz="700" b="1" dirty="0">
                  <a:solidFill>
                    <a:schemeClr val="tx1"/>
                  </a:solidFill>
                  <a:latin typeface="メイリオ" panose="020B0604030504040204" pitchFamily="50" charset="-128"/>
                  <a:ea typeface="メイリオ" panose="020B0604030504040204" pitchFamily="50" charset="-128"/>
                </a:rPr>
                <a:t>倍</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6" name="正方形/長方形 265">
              <a:extLst>
                <a:ext uri="{FF2B5EF4-FFF2-40B4-BE49-F238E27FC236}">
                  <a16:creationId xmlns:a16="http://schemas.microsoft.com/office/drawing/2014/main" id="{60662163-2D50-4F3C-A6C0-DC4856923C52}"/>
                </a:ext>
              </a:extLst>
            </p:cNvPr>
            <p:cNvSpPr/>
            <p:nvPr/>
          </p:nvSpPr>
          <p:spPr>
            <a:xfrm>
              <a:off x="7578175" y="629199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関係機関職員専門研修により</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養成した相談員数 </a:t>
              </a:r>
              <a:endParaRPr lang="ja-JP" altLang="en-US" sz="800" b="1" dirty="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67" name="正方形/長方形 266">
              <a:extLst>
                <a:ext uri="{FF2B5EF4-FFF2-40B4-BE49-F238E27FC236}">
                  <a16:creationId xmlns:a16="http://schemas.microsoft.com/office/drawing/2014/main" id="{FBB4CC31-3637-4A46-AA1D-EC2FDADE17E9}"/>
                </a:ext>
              </a:extLst>
            </p:cNvPr>
            <p:cNvSpPr/>
            <p:nvPr/>
          </p:nvSpPr>
          <p:spPr>
            <a:xfrm>
              <a:off x="976351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519</a:t>
              </a:r>
              <a:r>
                <a:rPr kumimoji="1" lang="ja-JP" altLang="en-US" sz="700" b="1" dirty="0">
                  <a:solidFill>
                    <a:schemeClr val="tx1"/>
                  </a:solidFill>
                  <a:latin typeface="メイリオ" panose="020B0604030504040204" pitchFamily="50" charset="-128"/>
                  <a:ea typeface="メイリオ" panose="020B0604030504040204" pitchFamily="50" charset="-128"/>
                </a:rPr>
                <a:t>人</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8" name="正方形/長方形 267">
              <a:extLst>
                <a:ext uri="{FF2B5EF4-FFF2-40B4-BE49-F238E27FC236}">
                  <a16:creationId xmlns:a16="http://schemas.microsoft.com/office/drawing/2014/main" id="{502ABC0A-E8DE-45F1-8DA7-351856278051}"/>
                </a:ext>
              </a:extLst>
            </p:cNvPr>
            <p:cNvSpPr/>
            <p:nvPr/>
          </p:nvSpPr>
          <p:spPr>
            <a:xfrm>
              <a:off x="11288292" y="6299492"/>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p>
            <a:p>
              <a:pPr marL="36000">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　 毎年度</a:t>
              </a:r>
              <a:r>
                <a:rPr kumimoji="1" lang="en-US" altLang="ja-JP" sz="700" b="1" dirty="0">
                  <a:solidFill>
                    <a:schemeClr val="tx1"/>
                  </a:solidFill>
                  <a:latin typeface="メイリオ" panose="020B0604030504040204" pitchFamily="50" charset="-128"/>
                  <a:ea typeface="メイリオ" panose="020B0604030504040204" pitchFamily="50" charset="-128"/>
                </a:rPr>
                <a:t>500</a:t>
              </a:r>
              <a:r>
                <a:rPr kumimoji="1" lang="ja-JP" altLang="en-US" sz="700" b="1" dirty="0">
                  <a:solidFill>
                    <a:schemeClr val="tx1"/>
                  </a:solidFill>
                  <a:latin typeface="メイリオ" panose="020B0604030504040204" pitchFamily="50" charset="-128"/>
                  <a:ea typeface="メイリオ" panose="020B0604030504040204" pitchFamily="50" charset="-128"/>
                </a:rPr>
                <a:t>人以上</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R6-8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9" name="正方形/長方形 268">
              <a:extLst>
                <a:ext uri="{FF2B5EF4-FFF2-40B4-BE49-F238E27FC236}">
                  <a16:creationId xmlns:a16="http://schemas.microsoft.com/office/drawing/2014/main" id="{C21FB540-6F59-4AC8-A11F-FC5801C30495}"/>
                </a:ext>
              </a:extLst>
            </p:cNvPr>
            <p:cNvSpPr/>
            <p:nvPr/>
          </p:nvSpPr>
          <p:spPr>
            <a:xfrm>
              <a:off x="7578175" y="7070632"/>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アルコール専門医療機関における</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身体科からの紹介数</a:t>
              </a:r>
              <a:endParaRPr lang="ja-JP" altLang="en-US" sz="8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0" name="正方形/長方形 269">
              <a:extLst>
                <a:ext uri="{FF2B5EF4-FFF2-40B4-BE49-F238E27FC236}">
                  <a16:creationId xmlns:a16="http://schemas.microsoft.com/office/drawing/2014/main" id="{80CEBEC1-CD6F-42F4-A211-2C4DFEE64D1B}"/>
                </a:ext>
              </a:extLst>
            </p:cNvPr>
            <p:cNvSpPr/>
            <p:nvPr/>
          </p:nvSpPr>
          <p:spPr>
            <a:xfrm>
              <a:off x="9763512" y="7064999"/>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新規のため、現状値なし</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1" name="正方形/長方形 270">
              <a:extLst>
                <a:ext uri="{FF2B5EF4-FFF2-40B4-BE49-F238E27FC236}">
                  <a16:creationId xmlns:a16="http://schemas.microsoft.com/office/drawing/2014/main" id="{E17ADA76-4A55-4B71-A44A-E26FDB8810F4}"/>
                </a:ext>
              </a:extLst>
            </p:cNvPr>
            <p:cNvSpPr/>
            <p:nvPr/>
          </p:nvSpPr>
          <p:spPr>
            <a:xfrm>
              <a:off x="11273554" y="7070850"/>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  </a:t>
              </a:r>
              <a:r>
                <a:rPr kumimoji="1" lang="ja-JP" altLang="en-US" sz="700" b="1" dirty="0">
                  <a:solidFill>
                    <a:schemeClr val="tx1"/>
                  </a:solidFill>
                  <a:latin typeface="メイリオ" panose="020B0604030504040204" pitchFamily="50" charset="-128"/>
                  <a:ea typeface="メイリオ" panose="020B0604030504040204" pitchFamily="50" charset="-128"/>
                </a:rPr>
                <a:t>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2" name="正方形/長方形 271">
              <a:extLst>
                <a:ext uri="{FF2B5EF4-FFF2-40B4-BE49-F238E27FC236}">
                  <a16:creationId xmlns:a16="http://schemas.microsoft.com/office/drawing/2014/main" id="{613A7F78-153C-4C0E-9C75-09446BC8A879}"/>
                </a:ext>
              </a:extLst>
            </p:cNvPr>
            <p:cNvSpPr/>
            <p:nvPr/>
          </p:nvSpPr>
          <p:spPr>
            <a:xfrm>
              <a:off x="7578175" y="7415564"/>
              <a:ext cx="1969200" cy="3096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依存症の診察ができる医療機関数</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3" name="正方形/長方形 272">
              <a:extLst>
                <a:ext uri="{FF2B5EF4-FFF2-40B4-BE49-F238E27FC236}">
                  <a16:creationId xmlns:a16="http://schemas.microsoft.com/office/drawing/2014/main" id="{CBBEFAEE-D924-4CB4-AF56-7A07F42E158D}"/>
                </a:ext>
              </a:extLst>
            </p:cNvPr>
            <p:cNvSpPr/>
            <p:nvPr/>
          </p:nvSpPr>
          <p:spPr>
            <a:xfrm>
              <a:off x="9763512" y="7409566"/>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109</a:t>
              </a:r>
              <a:r>
                <a:rPr kumimoji="1" lang="ja-JP" altLang="en-US" sz="700" b="1" dirty="0">
                  <a:solidFill>
                    <a:schemeClr val="tx1"/>
                  </a:solidFill>
                  <a:latin typeface="メイリオ" panose="020B0604030504040204" pitchFamily="50" charset="-128"/>
                  <a:ea typeface="メイリオ" panose="020B0604030504040204" pitchFamily="50" charset="-128"/>
                </a:rPr>
                <a:t>機関</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4" name="正方形/長方形 273">
              <a:extLst>
                <a:ext uri="{FF2B5EF4-FFF2-40B4-BE49-F238E27FC236}">
                  <a16:creationId xmlns:a16="http://schemas.microsoft.com/office/drawing/2014/main" id="{B8C46FD8-A82F-42CF-9606-ADA636693976}"/>
                </a:ext>
              </a:extLst>
            </p:cNvPr>
            <p:cNvSpPr/>
            <p:nvPr/>
          </p:nvSpPr>
          <p:spPr>
            <a:xfrm>
              <a:off x="11273999" y="7418468"/>
              <a:ext cx="1404000" cy="3096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増加</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5" name="正方形/長方形 274">
              <a:extLst>
                <a:ext uri="{FF2B5EF4-FFF2-40B4-BE49-F238E27FC236}">
                  <a16:creationId xmlns:a16="http://schemas.microsoft.com/office/drawing/2014/main" id="{D6A221F3-2E82-46CD-853B-B769DE64AFA5}"/>
                </a:ext>
              </a:extLst>
            </p:cNvPr>
            <p:cNvSpPr/>
            <p:nvPr/>
          </p:nvSpPr>
          <p:spPr>
            <a:xfrm>
              <a:off x="7578175" y="8038455"/>
              <a:ext cx="1969200"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相談拠点等の相談者数に占める自助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グループ・民間団体等への紹介率</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6" name="正方形/長方形 275">
              <a:extLst>
                <a:ext uri="{FF2B5EF4-FFF2-40B4-BE49-F238E27FC236}">
                  <a16:creationId xmlns:a16="http://schemas.microsoft.com/office/drawing/2014/main" id="{FB821534-0741-4207-95FD-6905F1CF2DA8}"/>
                </a:ext>
              </a:extLst>
            </p:cNvPr>
            <p:cNvSpPr/>
            <p:nvPr/>
          </p:nvSpPr>
          <p:spPr>
            <a:xfrm>
              <a:off x="9750531"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20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7" name="正方形/長方形 276">
              <a:extLst>
                <a:ext uri="{FF2B5EF4-FFF2-40B4-BE49-F238E27FC236}">
                  <a16:creationId xmlns:a16="http://schemas.microsoft.com/office/drawing/2014/main" id="{AE89C2F4-9860-4117-8E32-D4C6EF3F7B86}"/>
                </a:ext>
              </a:extLst>
            </p:cNvPr>
            <p:cNvSpPr/>
            <p:nvPr/>
          </p:nvSpPr>
          <p:spPr>
            <a:xfrm>
              <a:off x="11265379" y="803454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8" name="正方形/長方形 277">
              <a:extLst>
                <a:ext uri="{FF2B5EF4-FFF2-40B4-BE49-F238E27FC236}">
                  <a16:creationId xmlns:a16="http://schemas.microsoft.com/office/drawing/2014/main" id="{AE8DB9AD-989E-4001-BFE2-97E72925F2B3}"/>
                </a:ext>
              </a:extLst>
            </p:cNvPr>
            <p:cNvSpPr/>
            <p:nvPr/>
          </p:nvSpPr>
          <p:spPr>
            <a:xfrm>
              <a:off x="7578175" y="8939354"/>
              <a:ext cx="1976933" cy="46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endParaRPr kumimoji="1" lang="en-US" altLang="ja-JP" sz="800" b="1" baseline="0" dirty="0">
                <a:solidFill>
                  <a:schemeClr val="tx1"/>
                </a:solidFill>
                <a:latin typeface="メイリオ" panose="020B0604030504040204" pitchFamily="50" charset="-128"/>
                <a:ea typeface="メイリオ" panose="020B0604030504040204" pitchFamily="50" charset="-128"/>
              </a:endParaRPr>
            </a:p>
            <a:p>
              <a:r>
                <a:rPr kumimoji="1" lang="ja-JP" altLang="en-US" sz="800" b="1"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自助グループ・民間団体等と連携</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en-US" altLang="ja-JP" sz="800" b="1" dirty="0">
                  <a:solidFill>
                    <a:schemeClr val="tx1"/>
                  </a:solidFill>
                  <a:latin typeface="メイリオ" panose="020B0604030504040204" pitchFamily="50" charset="-128"/>
                  <a:ea typeface="メイリオ" panose="020B0604030504040204" pitchFamily="50" charset="-128"/>
                </a:rPr>
                <a:t>  </a:t>
              </a:r>
              <a:r>
                <a:rPr kumimoji="1" lang="ja-JP" altLang="en-US" sz="800" b="1" dirty="0">
                  <a:solidFill>
                    <a:schemeClr val="tx1"/>
                  </a:solidFill>
                  <a:latin typeface="メイリオ" panose="020B0604030504040204" pitchFamily="50" charset="-128"/>
                  <a:ea typeface="メイリオ" panose="020B0604030504040204" pitchFamily="50" charset="-128"/>
                </a:rPr>
                <a:t>して取り組んだ事業の割合</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r>
                <a:rPr kumimoji="1" lang="ja-JP" altLang="en-US" sz="800" dirty="0">
                  <a:solidFill>
                    <a:schemeClr val="tx1"/>
                  </a:solidFill>
                  <a:latin typeface="メイリオ" panose="020B0604030504040204" pitchFamily="50" charset="-128"/>
                  <a:ea typeface="メイリオ" panose="020B0604030504040204" pitchFamily="50" charset="-128"/>
                </a:rPr>
                <a:t>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algn="ctr"/>
              <a:endParaRPr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79" name="正方形/長方形 278">
              <a:extLst>
                <a:ext uri="{FF2B5EF4-FFF2-40B4-BE49-F238E27FC236}">
                  <a16:creationId xmlns:a16="http://schemas.microsoft.com/office/drawing/2014/main" id="{B921EEB1-10FC-4506-B752-2D00F6A46C04}"/>
                </a:ext>
              </a:extLst>
            </p:cNvPr>
            <p:cNvSpPr/>
            <p:nvPr/>
          </p:nvSpPr>
          <p:spPr>
            <a:xfrm>
              <a:off x="9750531" y="8929473"/>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38</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R4</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0" name="正方形/長方形 279">
              <a:extLst>
                <a:ext uri="{FF2B5EF4-FFF2-40B4-BE49-F238E27FC236}">
                  <a16:creationId xmlns:a16="http://schemas.microsoft.com/office/drawing/2014/main" id="{8B1ACD8F-B6CC-43B6-8268-9FA7436C9C05}"/>
                </a:ext>
              </a:extLst>
            </p:cNvPr>
            <p:cNvSpPr/>
            <p:nvPr/>
          </p:nvSpPr>
          <p:spPr>
            <a:xfrm>
              <a:off x="11273554" y="8922600"/>
              <a:ext cx="1404000" cy="46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　</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en-US" altLang="ja-JP" sz="700" b="1" dirty="0">
                  <a:solidFill>
                    <a:schemeClr val="tx1"/>
                  </a:solidFill>
                  <a:latin typeface="メイリオ" panose="020B0604030504040204" pitchFamily="50" charset="-128"/>
                  <a:ea typeface="メイリオ" panose="020B0604030504040204" pitchFamily="50" charset="-128"/>
                </a:rPr>
                <a:t>50</a:t>
              </a:r>
              <a:r>
                <a:rPr kumimoji="1" lang="ja-JP" altLang="en-US" sz="700" b="1" dirty="0">
                  <a:solidFill>
                    <a:schemeClr val="tx1"/>
                  </a:solidFill>
                  <a:latin typeface="メイリオ" panose="020B0604030504040204" pitchFamily="50" charset="-128"/>
                  <a:ea typeface="メイリオ" panose="020B0604030504040204" pitchFamily="50" charset="-128"/>
                </a:rPr>
                <a:t>％</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r>
                <a:rPr kumimoji="1" lang="ja-JP" altLang="en-US" sz="700" b="1" dirty="0">
                  <a:solidFill>
                    <a:schemeClr val="tx1"/>
                  </a:solidFill>
                  <a:latin typeface="メイリオ" panose="020B0604030504040204" pitchFamily="50" charset="-128"/>
                  <a:ea typeface="メイリオ" panose="020B0604030504040204" pitchFamily="50" charset="-128"/>
                </a:rPr>
                <a:t>（</a:t>
              </a:r>
              <a:r>
                <a:rPr kumimoji="1" lang="en-US" altLang="ja-JP" sz="700" b="1" dirty="0">
                  <a:solidFill>
                    <a:schemeClr val="tx1"/>
                  </a:solidFill>
                  <a:latin typeface="メイリオ" panose="020B0604030504040204" pitchFamily="50" charset="-128"/>
                  <a:ea typeface="メイリオ" panose="020B0604030504040204" pitchFamily="50" charset="-128"/>
                </a:rPr>
                <a:t>R8</a:t>
              </a:r>
              <a:r>
                <a:rPr kumimoji="1" lang="ja-JP" altLang="en-US" sz="700" b="1" dirty="0">
                  <a:solidFill>
                    <a:schemeClr val="tx1"/>
                  </a:solidFill>
                  <a:latin typeface="メイリオ" panose="020B0604030504040204" pitchFamily="50" charset="-128"/>
                  <a:ea typeface="メイリオ" panose="020B0604030504040204" pitchFamily="50" charset="-128"/>
                </a:rPr>
                <a:t>年度末）</a:t>
              </a: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36000">
                <a:lnSpc>
                  <a:spcPts val="1000"/>
                </a:lnSpc>
              </a:pPr>
              <a:endParaRPr lang="en-US" altLang="ja-JP" sz="700" b="1" dirty="0">
                <a:solidFill>
                  <a:schemeClr val="tx1"/>
                </a:solidFill>
                <a:latin typeface="メイリオ" panose="020B0604030504040204" pitchFamily="50" charset="-128"/>
                <a:ea typeface="メイリオ" panose="020B0604030504040204" pitchFamily="50" charset="-128"/>
              </a:endParaRPr>
            </a:p>
            <a:p>
              <a:pPr marL="36000" algn="ctr">
                <a:lnSpc>
                  <a:spcPts val="1000"/>
                </a:lnSpc>
              </a:pPr>
              <a:endParaRPr lang="en-US" altLang="ja-JP" sz="700" b="1"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05" name="二等辺三角形 304">
              <a:extLst>
                <a:ext uri="{FF2B5EF4-FFF2-40B4-BE49-F238E27FC236}">
                  <a16:creationId xmlns:a16="http://schemas.microsoft.com/office/drawing/2014/main" id="{F321D490-877B-4C74-89E6-26A2CB7F94B2}"/>
                </a:ext>
              </a:extLst>
            </p:cNvPr>
            <p:cNvSpPr/>
            <p:nvPr/>
          </p:nvSpPr>
          <p:spPr>
            <a:xfrm rot="5400000" flipH="1">
              <a:off x="7101687" y="203169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06" name="正方形/長方形 305">
              <a:extLst>
                <a:ext uri="{FF2B5EF4-FFF2-40B4-BE49-F238E27FC236}">
                  <a16:creationId xmlns:a16="http://schemas.microsoft.com/office/drawing/2014/main" id="{45A5F18C-F082-47EA-AB0C-13B951804755}"/>
                </a:ext>
              </a:extLst>
            </p:cNvPr>
            <p:cNvSpPr/>
            <p:nvPr/>
          </p:nvSpPr>
          <p:spPr>
            <a:xfrm>
              <a:off x="4041698" y="180461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07" name="テキスト ボックス 306">
              <a:extLst>
                <a:ext uri="{FF2B5EF4-FFF2-40B4-BE49-F238E27FC236}">
                  <a16:creationId xmlns:a16="http://schemas.microsoft.com/office/drawing/2014/main" id="{DCB0C09B-9656-4DDC-8011-CA96796D033A}"/>
                </a:ext>
              </a:extLst>
            </p:cNvPr>
            <p:cNvSpPr txBox="1"/>
            <p:nvPr/>
          </p:nvSpPr>
          <p:spPr>
            <a:xfrm>
              <a:off x="4025317" y="1927963"/>
              <a:ext cx="3132000" cy="633600"/>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■アルコール専門医療機関・相談機関の情報提供</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■アルコール健康障がいに関する情報の発信</a:t>
              </a:r>
              <a:endParaRPr kumimoji="1" lang="ja-JP" altLang="en-US" sz="900" dirty="0">
                <a:latin typeface="メイリオ" panose="020B0604030504040204" pitchFamily="50" charset="-128"/>
                <a:ea typeface="メイリオ" panose="020B0604030504040204" pitchFamily="50" charset="-128"/>
              </a:endParaRPr>
            </a:p>
          </p:txBody>
        </p:sp>
        <p:sp>
          <p:nvSpPr>
            <p:cNvPr id="308" name="正方形/長方形 307">
              <a:extLst>
                <a:ext uri="{FF2B5EF4-FFF2-40B4-BE49-F238E27FC236}">
                  <a16:creationId xmlns:a16="http://schemas.microsoft.com/office/drawing/2014/main" id="{9CC486D6-0D7D-4B05-A285-95560A6A4048}"/>
                </a:ext>
              </a:extLst>
            </p:cNvPr>
            <p:cNvSpPr/>
            <p:nvPr/>
          </p:nvSpPr>
          <p:spPr>
            <a:xfrm>
              <a:off x="4025708" y="267123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0" name="テキスト ボックス 309">
              <a:extLst>
                <a:ext uri="{FF2B5EF4-FFF2-40B4-BE49-F238E27FC236}">
                  <a16:creationId xmlns:a16="http://schemas.microsoft.com/office/drawing/2014/main" id="{77D0B4DC-CDF3-4111-BEB9-8F8F5424F6E3}"/>
                </a:ext>
              </a:extLst>
            </p:cNvPr>
            <p:cNvSpPr txBox="1"/>
            <p:nvPr/>
          </p:nvSpPr>
          <p:spPr>
            <a:xfrm>
              <a:off x="3992524" y="2754988"/>
              <a:ext cx="3433019" cy="507831"/>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■学校教育等の推進（</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歳未満の飲酒防止に関する啓発等）</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■府民への啓発の推進（アルコール関連問題啓発週間での</a:t>
              </a:r>
              <a:endParaRPr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正しい知識の普及）</a:t>
              </a:r>
              <a:endParaRPr kumimoji="1" lang="ja-JP" altLang="en-US" sz="900" dirty="0">
                <a:latin typeface="メイリオ" panose="020B0604030504040204" pitchFamily="50" charset="-128"/>
                <a:ea typeface="メイリオ" panose="020B0604030504040204" pitchFamily="50" charset="-128"/>
              </a:endParaRPr>
            </a:p>
          </p:txBody>
        </p:sp>
        <p:sp>
          <p:nvSpPr>
            <p:cNvPr id="311" name="正方形/長方形 310">
              <a:extLst>
                <a:ext uri="{FF2B5EF4-FFF2-40B4-BE49-F238E27FC236}">
                  <a16:creationId xmlns:a16="http://schemas.microsoft.com/office/drawing/2014/main" id="{AAF66D6A-DBB8-40E5-967E-54CB79AB29A6}"/>
                </a:ext>
              </a:extLst>
            </p:cNvPr>
            <p:cNvSpPr/>
            <p:nvPr/>
          </p:nvSpPr>
          <p:spPr>
            <a:xfrm>
              <a:off x="4025708" y="3553220"/>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2" name="テキスト ボックス 311">
              <a:extLst>
                <a:ext uri="{FF2B5EF4-FFF2-40B4-BE49-F238E27FC236}">
                  <a16:creationId xmlns:a16="http://schemas.microsoft.com/office/drawing/2014/main" id="{B333708F-5A9C-438A-90A6-FE46443AA8C0}"/>
                </a:ext>
              </a:extLst>
            </p:cNvPr>
            <p:cNvSpPr txBox="1"/>
            <p:nvPr/>
          </p:nvSpPr>
          <p:spPr>
            <a:xfrm>
              <a:off x="3987895" y="3615741"/>
              <a:ext cx="3433019" cy="521528"/>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■特に配慮を要する者（</a:t>
              </a:r>
              <a:r>
                <a:rPr kumimoji="1" lang="en-US" altLang="ja-JP" sz="900" dirty="0">
                  <a:latin typeface="メイリオ" panose="020B0604030504040204" pitchFamily="50" charset="-128"/>
                  <a:ea typeface="メイリオ" panose="020B0604030504040204" pitchFamily="50" charset="-128"/>
                </a:rPr>
                <a:t>20</a:t>
              </a:r>
              <a:r>
                <a:rPr kumimoji="1" lang="ja-JP" altLang="en-US" sz="900" dirty="0">
                  <a:latin typeface="メイリオ" panose="020B0604030504040204" pitchFamily="50" charset="-128"/>
                  <a:ea typeface="メイリオ" panose="020B0604030504040204" pitchFamily="50" charset="-128"/>
                </a:rPr>
                <a:t>歳未満の者・妊産婦・若い世代</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・高齢者等）への飲酒に関する啓発</a:t>
              </a:r>
              <a:endParaRPr kumimoji="1" lang="en-US" altLang="ja-JP" sz="900" dirty="0">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■飲酒運転対策等（飲酒運転をした者に対する指導）</a:t>
              </a:r>
              <a:endParaRPr kumimoji="1" lang="ja-JP" altLang="en-US" sz="900" dirty="0">
                <a:latin typeface="メイリオ" panose="020B0604030504040204" pitchFamily="50" charset="-128"/>
                <a:ea typeface="メイリオ" panose="020B0604030504040204" pitchFamily="50" charset="-128"/>
              </a:endParaRPr>
            </a:p>
          </p:txBody>
        </p:sp>
        <p:sp>
          <p:nvSpPr>
            <p:cNvPr id="313" name="正方形/長方形 312">
              <a:extLst>
                <a:ext uri="{FF2B5EF4-FFF2-40B4-BE49-F238E27FC236}">
                  <a16:creationId xmlns:a16="http://schemas.microsoft.com/office/drawing/2014/main" id="{320BF127-58BA-47F1-B7B9-BF5EDF4A9C72}"/>
                </a:ext>
              </a:extLst>
            </p:cNvPr>
            <p:cNvSpPr/>
            <p:nvPr/>
          </p:nvSpPr>
          <p:spPr>
            <a:xfrm>
              <a:off x="4025708" y="443128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5" name="テキスト ボックス 314">
              <a:extLst>
                <a:ext uri="{FF2B5EF4-FFF2-40B4-BE49-F238E27FC236}">
                  <a16:creationId xmlns:a16="http://schemas.microsoft.com/office/drawing/2014/main" id="{57864213-D74C-459B-BABA-FB61597F71C8}"/>
                </a:ext>
              </a:extLst>
            </p:cNvPr>
            <p:cNvSpPr txBox="1"/>
            <p:nvPr/>
          </p:nvSpPr>
          <p:spPr>
            <a:xfrm>
              <a:off x="3987895" y="4574239"/>
              <a:ext cx="3433019" cy="369332"/>
            </a:xfrm>
            <a:prstGeom prst="rect">
              <a:avLst/>
            </a:prstGeom>
            <a:noFill/>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rPr>
                <a:t>■健康診断及び保健指導に関わる医師や保健師への正しい</a:t>
              </a:r>
              <a:endParaRPr kumimoji="1" lang="en-US" altLang="ja-JP" sz="900" dirty="0">
                <a:latin typeface="メイリオ" panose="020B0604030504040204" pitchFamily="50" charset="-128"/>
                <a:ea typeface="メイリオ" panose="020B0604030504040204" pitchFamily="50" charset="-128"/>
              </a:endParaRPr>
            </a:p>
            <a:p>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知識の普及</a:t>
              </a:r>
            </a:p>
          </p:txBody>
        </p:sp>
        <p:sp>
          <p:nvSpPr>
            <p:cNvPr id="316" name="正方形/長方形 315">
              <a:extLst>
                <a:ext uri="{FF2B5EF4-FFF2-40B4-BE49-F238E27FC236}">
                  <a16:creationId xmlns:a16="http://schemas.microsoft.com/office/drawing/2014/main" id="{150473A3-5DAD-47BA-91EA-C722381965ED}"/>
                </a:ext>
              </a:extLst>
            </p:cNvPr>
            <p:cNvSpPr/>
            <p:nvPr/>
          </p:nvSpPr>
          <p:spPr>
            <a:xfrm>
              <a:off x="4021236" y="5316856"/>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17" name="テキスト ボックス 316">
              <a:extLst>
                <a:ext uri="{FF2B5EF4-FFF2-40B4-BE49-F238E27FC236}">
                  <a16:creationId xmlns:a16="http://schemas.microsoft.com/office/drawing/2014/main" id="{5D6F5BBF-6F6E-4C8C-9C0F-486825D2875C}"/>
                </a:ext>
              </a:extLst>
            </p:cNvPr>
            <p:cNvSpPr txBox="1"/>
            <p:nvPr/>
          </p:nvSpPr>
          <p:spPr>
            <a:xfrm>
              <a:off x="3980002" y="5362615"/>
              <a:ext cx="3433019" cy="646331"/>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a:t>
              </a:r>
              <a:r>
                <a:rPr kumimoji="1" lang="ja-JP" altLang="en-US" sz="900" dirty="0">
                  <a:solidFill>
                    <a:schemeClr val="tx1"/>
                  </a:solidFill>
                  <a:latin typeface="メイリオ" panose="020B0604030504040204" pitchFamily="50" charset="-128"/>
                  <a:ea typeface="メイリオ" panose="020B0604030504040204" pitchFamily="50" charset="-128"/>
                </a:rPr>
                <a:t>相談機能の充実（</a:t>
              </a:r>
              <a:r>
                <a:rPr kumimoji="1" lang="en-US" altLang="ja-JP" sz="900" dirty="0">
                  <a:solidFill>
                    <a:schemeClr val="tx1"/>
                  </a:solidFill>
                  <a:latin typeface="メイリオ" panose="020B0604030504040204" pitchFamily="50" charset="-128"/>
                  <a:ea typeface="メイリオ" panose="020B0604030504040204" pitchFamily="50" charset="-128"/>
                </a:rPr>
                <a:t>SNS</a:t>
              </a:r>
              <a:r>
                <a:rPr lang="ja-JP" altLang="en-US" sz="900" dirty="0">
                  <a:latin typeface="メイリオ" panose="020B0604030504040204" pitchFamily="50" charset="-128"/>
                  <a:ea typeface="メイリオ" panose="020B0604030504040204" pitchFamily="50" charset="-128"/>
                </a:rPr>
                <a:t>等</a:t>
              </a:r>
              <a:r>
                <a:rPr kumimoji="1" lang="ja-JP" altLang="en-US" sz="900" dirty="0">
                  <a:solidFill>
                    <a:schemeClr val="tx1"/>
                  </a:solidFill>
                  <a:latin typeface="メイリオ" panose="020B0604030504040204" pitchFamily="50" charset="-128"/>
                  <a:ea typeface="メイリオ" panose="020B0604030504040204" pitchFamily="50" charset="-128"/>
                </a:rPr>
                <a:t>を活用した相談体制の充実）</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■連携体制の充実（連携会議や事例検討会の開催）</a:t>
              </a:r>
              <a:endParaRPr kumimoji="1" lang="en-US" altLang="ja-JP" sz="900" dirty="0">
                <a:solidFill>
                  <a:schemeClr val="tx1"/>
                </a:solidFill>
                <a:latin typeface="メイリオ" panose="020B0604030504040204" pitchFamily="50" charset="-128"/>
                <a:ea typeface="メイリオ" panose="020B0604030504040204" pitchFamily="50" charset="-128"/>
              </a:endParaRPr>
            </a:p>
            <a:p>
              <a:pPr indent="-360000"/>
              <a:r>
                <a:rPr kumimoji="1" lang="ja-JP" altLang="en-US" sz="900" dirty="0">
                  <a:solidFill>
                    <a:schemeClr val="tx1"/>
                  </a:solidFill>
                  <a:latin typeface="メイリオ" panose="020B0604030504040204" pitchFamily="50" charset="-128"/>
                  <a:ea typeface="メイリオ" panose="020B0604030504040204" pitchFamily="50" charset="-128"/>
                </a:rPr>
                <a:t>■自殺対策との連携</a:t>
              </a:r>
            </a:p>
            <a:p>
              <a:endParaRPr kumimoji="1" lang="ja-JP" altLang="en-US" sz="900" dirty="0">
                <a:latin typeface="メイリオ" panose="020B0604030504040204" pitchFamily="50" charset="-128"/>
                <a:ea typeface="メイリオ" panose="020B0604030504040204" pitchFamily="50" charset="-128"/>
              </a:endParaRPr>
            </a:p>
          </p:txBody>
        </p:sp>
        <p:sp>
          <p:nvSpPr>
            <p:cNvPr id="319" name="正方形/長方形 318">
              <a:extLst>
                <a:ext uri="{FF2B5EF4-FFF2-40B4-BE49-F238E27FC236}">
                  <a16:creationId xmlns:a16="http://schemas.microsoft.com/office/drawing/2014/main" id="{41555E16-4DDB-4446-8A53-3AC6ADA4E5D9}"/>
                </a:ext>
              </a:extLst>
            </p:cNvPr>
            <p:cNvSpPr/>
            <p:nvPr/>
          </p:nvSpPr>
          <p:spPr>
            <a:xfrm>
              <a:off x="4015085" y="6216692"/>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0" name="テキスト ボックス 319">
              <a:extLst>
                <a:ext uri="{FF2B5EF4-FFF2-40B4-BE49-F238E27FC236}">
                  <a16:creationId xmlns:a16="http://schemas.microsoft.com/office/drawing/2014/main" id="{79406807-6CA7-4803-AD04-927D423ACB1F}"/>
                </a:ext>
              </a:extLst>
            </p:cNvPr>
            <p:cNvSpPr txBox="1"/>
            <p:nvPr/>
          </p:nvSpPr>
          <p:spPr>
            <a:xfrm>
              <a:off x="3974792" y="6342676"/>
              <a:ext cx="3433019" cy="369332"/>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■様々な相談窓口等での対応力の向上（関係機関職員を</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対象とした研修の実施）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1" name="正方形/長方形 320">
              <a:extLst>
                <a:ext uri="{FF2B5EF4-FFF2-40B4-BE49-F238E27FC236}">
                  <a16:creationId xmlns:a16="http://schemas.microsoft.com/office/drawing/2014/main" id="{5E552101-2BD6-4E06-849A-917DC6AEB57D}"/>
                </a:ext>
              </a:extLst>
            </p:cNvPr>
            <p:cNvSpPr/>
            <p:nvPr/>
          </p:nvSpPr>
          <p:spPr>
            <a:xfrm>
              <a:off x="4015085" y="7074247"/>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2" name="テキスト ボックス 321">
              <a:extLst>
                <a:ext uri="{FF2B5EF4-FFF2-40B4-BE49-F238E27FC236}">
                  <a16:creationId xmlns:a16="http://schemas.microsoft.com/office/drawing/2014/main" id="{DC2390C0-6601-4817-BD9E-449C7AFCDFF4}"/>
                </a:ext>
              </a:extLst>
            </p:cNvPr>
            <p:cNvSpPr txBox="1"/>
            <p:nvPr/>
          </p:nvSpPr>
          <p:spPr>
            <a:xfrm>
              <a:off x="3980002" y="7156120"/>
              <a:ext cx="3175613" cy="521528"/>
            </a:xfrm>
            <a:prstGeom prst="rect">
              <a:avLst/>
            </a:prstGeom>
            <a:noFill/>
          </p:spPr>
          <p:txBody>
            <a:bodyPr wrap="square" rtlCol="0">
              <a:spAutoFit/>
            </a:bodyPr>
            <a:lstStyle/>
            <a:p>
              <a:pPr indent="-360000"/>
              <a:r>
                <a:rPr lang="ja-JP" altLang="en-US" sz="900" dirty="0">
                  <a:latin typeface="メイリオ" panose="020B0604030504040204" pitchFamily="50" charset="-128"/>
                  <a:ea typeface="メイリオ" panose="020B0604030504040204" pitchFamily="50" charset="-128"/>
                </a:rPr>
                <a:t>■関係機関における連携体制の構築（身体科・精神科医療</a:t>
              </a:r>
              <a:endParaRPr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機関とアルコール専門医療機関の連携推進を図るための　</a:t>
              </a:r>
              <a:endParaRPr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研修の実施）</a:t>
              </a:r>
              <a:endParaRPr kumimoji="1" lang="ja-JP" altLang="en-US" sz="900" dirty="0">
                <a:latin typeface="メイリオ" panose="020B0604030504040204" pitchFamily="50" charset="-128"/>
                <a:ea typeface="メイリオ" panose="020B0604030504040204" pitchFamily="50" charset="-128"/>
              </a:endParaRPr>
            </a:p>
          </p:txBody>
        </p:sp>
        <p:sp>
          <p:nvSpPr>
            <p:cNvPr id="323" name="正方形/長方形 322">
              <a:extLst>
                <a:ext uri="{FF2B5EF4-FFF2-40B4-BE49-F238E27FC236}">
                  <a16:creationId xmlns:a16="http://schemas.microsoft.com/office/drawing/2014/main" id="{91CA6984-6A52-49CC-A050-D24BFCB06151}"/>
                </a:ext>
              </a:extLst>
            </p:cNvPr>
            <p:cNvSpPr/>
            <p:nvPr/>
          </p:nvSpPr>
          <p:spPr>
            <a:xfrm>
              <a:off x="4023616" y="7958371"/>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4" name="テキスト ボックス 323">
              <a:extLst>
                <a:ext uri="{FF2B5EF4-FFF2-40B4-BE49-F238E27FC236}">
                  <a16:creationId xmlns:a16="http://schemas.microsoft.com/office/drawing/2014/main" id="{3ED43E75-97C2-47B4-B4AB-240EA288D024}"/>
                </a:ext>
              </a:extLst>
            </p:cNvPr>
            <p:cNvSpPr txBox="1"/>
            <p:nvPr/>
          </p:nvSpPr>
          <p:spPr>
            <a:xfrm>
              <a:off x="3987895" y="8038455"/>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■啓発及び相談の充実（医療・福祉・自助グループ等と</a:t>
              </a:r>
              <a:endParaRPr kumimoji="1" lang="en-US" altLang="ja-JP" sz="900" dirty="0">
                <a:latin typeface="メイリオ" panose="020B0604030504040204" pitchFamily="50" charset="-128"/>
                <a:ea typeface="メイリオ" panose="020B0604030504040204" pitchFamily="50" charset="-128"/>
              </a:endParaRPr>
            </a:p>
            <a:p>
              <a:pPr indent="-360000"/>
              <a:r>
                <a:rPr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連携</a:t>
              </a:r>
              <a:r>
                <a:rPr lang="ja-JP" altLang="en-US" sz="900" dirty="0">
                  <a:latin typeface="メイリオ" panose="020B0604030504040204" pitchFamily="50" charset="-128"/>
                  <a:ea typeface="メイリオ" panose="020B0604030504040204" pitchFamily="50" charset="-128"/>
                </a:rPr>
                <a:t>した回復支援）</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■就労支援（関係機関との連携による就業・定着支援等）</a:t>
              </a:r>
              <a:endParaRPr kumimoji="1" lang="ja-JP" altLang="en-US" sz="900" dirty="0">
                <a:latin typeface="メイリオ" panose="020B0604030504040204" pitchFamily="50" charset="-128"/>
                <a:ea typeface="メイリオ" panose="020B0604030504040204" pitchFamily="50" charset="-128"/>
              </a:endParaRPr>
            </a:p>
          </p:txBody>
        </p:sp>
        <p:sp>
          <p:nvSpPr>
            <p:cNvPr id="325" name="正方形/長方形 324">
              <a:extLst>
                <a:ext uri="{FF2B5EF4-FFF2-40B4-BE49-F238E27FC236}">
                  <a16:creationId xmlns:a16="http://schemas.microsoft.com/office/drawing/2014/main" id="{E24E9FEC-A113-4765-A46A-0AE26AF8E86F}"/>
                </a:ext>
              </a:extLst>
            </p:cNvPr>
            <p:cNvSpPr/>
            <p:nvPr/>
          </p:nvSpPr>
          <p:spPr>
            <a:xfrm>
              <a:off x="4006958" y="8828349"/>
              <a:ext cx="3132000" cy="6336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326" name="テキスト ボックス 325">
              <a:extLst>
                <a:ext uri="{FF2B5EF4-FFF2-40B4-BE49-F238E27FC236}">
                  <a16:creationId xmlns:a16="http://schemas.microsoft.com/office/drawing/2014/main" id="{C4BE89FA-0A41-4955-85BE-68991B27ACEA}"/>
                </a:ext>
              </a:extLst>
            </p:cNvPr>
            <p:cNvSpPr txBox="1"/>
            <p:nvPr/>
          </p:nvSpPr>
          <p:spPr>
            <a:xfrm>
              <a:off x="3992523" y="8882769"/>
              <a:ext cx="3433019" cy="521528"/>
            </a:xfrm>
            <a:prstGeom prst="rect">
              <a:avLst/>
            </a:prstGeom>
            <a:noFill/>
          </p:spPr>
          <p:txBody>
            <a:bodyPr wrap="square" rtlCol="0">
              <a:spAutoFit/>
            </a:bodyPr>
            <a:lstStyle/>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■自助グループや回復支援施設、民間支援団体等が行う</a:t>
              </a:r>
              <a:endParaRPr kumimoji="1" lang="en-US" altLang="ja-JP" sz="900" dirty="0">
                <a:latin typeface="メイリオ" panose="020B0604030504040204" pitchFamily="50" charset="-128"/>
                <a:ea typeface="メイリオ" panose="020B0604030504040204" pitchFamily="50" charset="-128"/>
              </a:endParaRPr>
            </a:p>
            <a:p>
              <a:pPr indent="-360000"/>
              <a:r>
                <a:rPr lang="ja-JP" altLang="en-US"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活動への</a:t>
              </a:r>
              <a:r>
                <a:rPr lang="ja-JP" altLang="en-US" sz="900" dirty="0">
                  <a:latin typeface="メイリオ" panose="020B0604030504040204" pitchFamily="50" charset="-128"/>
                  <a:ea typeface="メイリオ" panose="020B0604030504040204" pitchFamily="50" charset="-128"/>
                </a:rPr>
                <a:t>支援</a:t>
              </a:r>
              <a:endParaRPr lang="en-US" altLang="ja-JP" sz="900" dirty="0">
                <a:latin typeface="メイリオ" panose="020B0604030504040204" pitchFamily="50" charset="-128"/>
                <a:ea typeface="メイリオ" panose="020B0604030504040204" pitchFamily="50" charset="-128"/>
              </a:endParaRPr>
            </a:p>
            <a:p>
              <a:pPr indent="-360000"/>
              <a:r>
                <a:rPr kumimoji="1" lang="ja-JP" altLang="en-US" sz="900" dirty="0">
                  <a:latin typeface="メイリオ" panose="020B0604030504040204" pitchFamily="50" charset="-128"/>
                  <a:ea typeface="メイリオ" panose="020B0604030504040204" pitchFamily="50" charset="-128"/>
                </a:rPr>
                <a:t>■自助グループや回復支援施設、民間支援団体等との協働</a:t>
              </a:r>
            </a:p>
          </p:txBody>
        </p:sp>
        <p:pic>
          <p:nvPicPr>
            <p:cNvPr id="329" name="図 328">
              <a:extLst>
                <a:ext uri="{FF2B5EF4-FFF2-40B4-BE49-F238E27FC236}">
                  <a16:creationId xmlns:a16="http://schemas.microsoft.com/office/drawing/2014/main" id="{123E1D42-3E65-46C5-B41E-46FF0289EF36}"/>
                </a:ext>
              </a:extLst>
            </p:cNvPr>
            <p:cNvPicPr>
              <a:picLocks noChangeAspect="1"/>
            </p:cNvPicPr>
            <p:nvPr/>
          </p:nvPicPr>
          <p:blipFill>
            <a:blip r:embed="rId2"/>
            <a:stretch>
              <a:fillRect/>
            </a:stretch>
          </p:blipFill>
          <p:spPr>
            <a:xfrm>
              <a:off x="7234316" y="2784573"/>
              <a:ext cx="164606" cy="432854"/>
            </a:xfrm>
            <a:prstGeom prst="rect">
              <a:avLst/>
            </a:prstGeom>
          </p:spPr>
        </p:pic>
        <p:pic>
          <p:nvPicPr>
            <p:cNvPr id="330" name="図 329">
              <a:extLst>
                <a:ext uri="{FF2B5EF4-FFF2-40B4-BE49-F238E27FC236}">
                  <a16:creationId xmlns:a16="http://schemas.microsoft.com/office/drawing/2014/main" id="{EFE7639F-5A3A-4DBC-8709-CF610A930D3E}"/>
                </a:ext>
              </a:extLst>
            </p:cNvPr>
            <p:cNvPicPr>
              <a:picLocks noChangeAspect="1"/>
            </p:cNvPicPr>
            <p:nvPr/>
          </p:nvPicPr>
          <p:blipFill>
            <a:blip r:embed="rId2"/>
            <a:stretch>
              <a:fillRect/>
            </a:stretch>
          </p:blipFill>
          <p:spPr>
            <a:xfrm>
              <a:off x="7234316" y="3636471"/>
              <a:ext cx="164606" cy="432854"/>
            </a:xfrm>
            <a:prstGeom prst="rect">
              <a:avLst/>
            </a:prstGeom>
          </p:spPr>
        </p:pic>
        <p:pic>
          <p:nvPicPr>
            <p:cNvPr id="331" name="図 330">
              <a:extLst>
                <a:ext uri="{FF2B5EF4-FFF2-40B4-BE49-F238E27FC236}">
                  <a16:creationId xmlns:a16="http://schemas.microsoft.com/office/drawing/2014/main" id="{3CC6C4E0-6470-4205-9027-439FD89A92EB}"/>
                </a:ext>
              </a:extLst>
            </p:cNvPr>
            <p:cNvPicPr>
              <a:picLocks noChangeAspect="1"/>
            </p:cNvPicPr>
            <p:nvPr/>
          </p:nvPicPr>
          <p:blipFill>
            <a:blip r:embed="rId2"/>
            <a:stretch>
              <a:fillRect/>
            </a:stretch>
          </p:blipFill>
          <p:spPr>
            <a:xfrm>
              <a:off x="7231630" y="4534635"/>
              <a:ext cx="164606" cy="432854"/>
            </a:xfrm>
            <a:prstGeom prst="rect">
              <a:avLst/>
            </a:prstGeom>
          </p:spPr>
        </p:pic>
        <p:pic>
          <p:nvPicPr>
            <p:cNvPr id="332" name="図 331">
              <a:extLst>
                <a:ext uri="{FF2B5EF4-FFF2-40B4-BE49-F238E27FC236}">
                  <a16:creationId xmlns:a16="http://schemas.microsoft.com/office/drawing/2014/main" id="{0D77C2C4-5386-4BBA-B467-E2C134B77008}"/>
                </a:ext>
              </a:extLst>
            </p:cNvPr>
            <p:cNvPicPr>
              <a:picLocks noChangeAspect="1"/>
            </p:cNvPicPr>
            <p:nvPr/>
          </p:nvPicPr>
          <p:blipFill>
            <a:blip r:embed="rId2"/>
            <a:stretch>
              <a:fillRect/>
            </a:stretch>
          </p:blipFill>
          <p:spPr>
            <a:xfrm>
              <a:off x="7231630" y="5422646"/>
              <a:ext cx="164606" cy="432854"/>
            </a:xfrm>
            <a:prstGeom prst="rect">
              <a:avLst/>
            </a:prstGeom>
          </p:spPr>
        </p:pic>
        <p:pic>
          <p:nvPicPr>
            <p:cNvPr id="333" name="図 332">
              <a:extLst>
                <a:ext uri="{FF2B5EF4-FFF2-40B4-BE49-F238E27FC236}">
                  <a16:creationId xmlns:a16="http://schemas.microsoft.com/office/drawing/2014/main" id="{78EA5003-55F2-4381-AF21-D3AFEBEB79DD}"/>
                </a:ext>
              </a:extLst>
            </p:cNvPr>
            <p:cNvPicPr>
              <a:picLocks noChangeAspect="1"/>
            </p:cNvPicPr>
            <p:nvPr/>
          </p:nvPicPr>
          <p:blipFill>
            <a:blip r:embed="rId2"/>
            <a:stretch>
              <a:fillRect/>
            </a:stretch>
          </p:blipFill>
          <p:spPr>
            <a:xfrm>
              <a:off x="7233680" y="6300745"/>
              <a:ext cx="164606" cy="432854"/>
            </a:xfrm>
            <a:prstGeom prst="rect">
              <a:avLst/>
            </a:prstGeom>
          </p:spPr>
        </p:pic>
        <p:pic>
          <p:nvPicPr>
            <p:cNvPr id="334" name="図 333">
              <a:extLst>
                <a:ext uri="{FF2B5EF4-FFF2-40B4-BE49-F238E27FC236}">
                  <a16:creationId xmlns:a16="http://schemas.microsoft.com/office/drawing/2014/main" id="{CE34D071-1F46-4061-B052-5F51147EDB31}"/>
                </a:ext>
              </a:extLst>
            </p:cNvPr>
            <p:cNvPicPr>
              <a:picLocks noChangeAspect="1"/>
            </p:cNvPicPr>
            <p:nvPr/>
          </p:nvPicPr>
          <p:blipFill>
            <a:blip r:embed="rId2"/>
            <a:stretch>
              <a:fillRect/>
            </a:stretch>
          </p:blipFill>
          <p:spPr>
            <a:xfrm>
              <a:off x="7231630" y="7180817"/>
              <a:ext cx="164606" cy="432854"/>
            </a:xfrm>
            <a:prstGeom prst="rect">
              <a:avLst/>
            </a:prstGeom>
          </p:spPr>
        </p:pic>
        <p:pic>
          <p:nvPicPr>
            <p:cNvPr id="335" name="図 334">
              <a:extLst>
                <a:ext uri="{FF2B5EF4-FFF2-40B4-BE49-F238E27FC236}">
                  <a16:creationId xmlns:a16="http://schemas.microsoft.com/office/drawing/2014/main" id="{6A036E5F-9F4E-4707-BF05-73D820C50C65}"/>
                </a:ext>
              </a:extLst>
            </p:cNvPr>
            <p:cNvPicPr>
              <a:picLocks noChangeAspect="1"/>
            </p:cNvPicPr>
            <p:nvPr/>
          </p:nvPicPr>
          <p:blipFill>
            <a:blip r:embed="rId2"/>
            <a:stretch>
              <a:fillRect/>
            </a:stretch>
          </p:blipFill>
          <p:spPr>
            <a:xfrm>
              <a:off x="7233680" y="8082480"/>
              <a:ext cx="164606" cy="432854"/>
            </a:xfrm>
            <a:prstGeom prst="rect">
              <a:avLst/>
            </a:prstGeom>
          </p:spPr>
        </p:pic>
        <p:pic>
          <p:nvPicPr>
            <p:cNvPr id="336" name="図 335">
              <a:extLst>
                <a:ext uri="{FF2B5EF4-FFF2-40B4-BE49-F238E27FC236}">
                  <a16:creationId xmlns:a16="http://schemas.microsoft.com/office/drawing/2014/main" id="{27962ECF-706A-47CB-94F3-94A9B85DAAAF}"/>
                </a:ext>
              </a:extLst>
            </p:cNvPr>
            <p:cNvPicPr>
              <a:picLocks noChangeAspect="1"/>
            </p:cNvPicPr>
            <p:nvPr/>
          </p:nvPicPr>
          <p:blipFill>
            <a:blip r:embed="rId2"/>
            <a:stretch>
              <a:fillRect/>
            </a:stretch>
          </p:blipFill>
          <p:spPr>
            <a:xfrm>
              <a:off x="7238365" y="8956927"/>
              <a:ext cx="164606" cy="432854"/>
            </a:xfrm>
            <a:prstGeom prst="rect">
              <a:avLst/>
            </a:prstGeom>
          </p:spPr>
        </p:pic>
      </p:grpSp>
      <p:sp>
        <p:nvSpPr>
          <p:cNvPr id="338" name="正方形/長方形 337">
            <a:extLst>
              <a:ext uri="{FF2B5EF4-FFF2-40B4-BE49-F238E27FC236}">
                <a16:creationId xmlns:a16="http://schemas.microsoft.com/office/drawing/2014/main" id="{DEBBCAF6-5C6D-43EE-9445-61AEE4A808B0}"/>
              </a:ext>
            </a:extLst>
          </p:cNvPr>
          <p:cNvSpPr/>
          <p:nvPr/>
        </p:nvSpPr>
        <p:spPr>
          <a:xfrm>
            <a:off x="-84112" y="8727132"/>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４</a:t>
            </a: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48" name="正方形/長方形 147">
            <a:extLst>
              <a:ext uri="{FF2B5EF4-FFF2-40B4-BE49-F238E27FC236}">
                <a16:creationId xmlns:a16="http://schemas.microsoft.com/office/drawing/2014/main" id="{794CFA5A-B893-4E49-A4C3-80F3956823CF}"/>
              </a:ext>
            </a:extLst>
          </p:cNvPr>
          <p:cNvSpPr/>
          <p:nvPr/>
        </p:nvSpPr>
        <p:spPr>
          <a:xfrm>
            <a:off x="10395824" y="100533"/>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sp>
        <p:nvSpPr>
          <p:cNvPr id="149" name="正方形/長方形 148">
            <a:extLst>
              <a:ext uri="{FF2B5EF4-FFF2-40B4-BE49-F238E27FC236}">
                <a16:creationId xmlns:a16="http://schemas.microsoft.com/office/drawing/2014/main" id="{F2FE464A-E314-4371-BB45-C3DA40B75CA9}"/>
              </a:ext>
            </a:extLst>
          </p:cNvPr>
          <p:cNvSpPr/>
          <p:nvPr/>
        </p:nvSpPr>
        <p:spPr>
          <a:xfrm>
            <a:off x="39186" y="51343"/>
            <a:ext cx="4674736" cy="26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第２期計画の基本的な考え方と具体的な取組み</a:t>
            </a:r>
          </a:p>
        </p:txBody>
      </p:sp>
      <p:sp>
        <p:nvSpPr>
          <p:cNvPr id="151" name="四角形: 対角を切り取る 150">
            <a:extLst>
              <a:ext uri="{FF2B5EF4-FFF2-40B4-BE49-F238E27FC236}">
                <a16:creationId xmlns:a16="http://schemas.microsoft.com/office/drawing/2014/main" id="{97E8024B-4A3E-4822-858E-2AF73191203E}"/>
              </a:ext>
            </a:extLst>
          </p:cNvPr>
          <p:cNvSpPr/>
          <p:nvPr/>
        </p:nvSpPr>
        <p:spPr>
          <a:xfrm>
            <a:off x="57236" y="586974"/>
            <a:ext cx="3492000" cy="216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solidFill>
                  <a:schemeClr val="bg1"/>
                </a:solidFill>
                <a:latin typeface="Meiryo UI" panose="020B0604030504040204" pitchFamily="50" charset="-128"/>
                <a:ea typeface="Meiryo UI" panose="020B0604030504040204" pitchFamily="50" charset="-128"/>
              </a:rPr>
              <a:t>■基本方針に基づく施策体系と個別目標</a:t>
            </a:r>
          </a:p>
        </p:txBody>
      </p:sp>
      <p:graphicFrame>
        <p:nvGraphicFramePr>
          <p:cNvPr id="150" name="表 149">
            <a:extLst>
              <a:ext uri="{FF2B5EF4-FFF2-40B4-BE49-F238E27FC236}">
                <a16:creationId xmlns:a16="http://schemas.microsoft.com/office/drawing/2014/main" id="{3A3645CD-30B4-47B8-A47B-8DE0F16CDA70}"/>
              </a:ext>
            </a:extLst>
          </p:cNvPr>
          <p:cNvGraphicFramePr>
            <a:graphicFrameLocks noGrp="1"/>
          </p:cNvGraphicFramePr>
          <p:nvPr>
            <p:extLst>
              <p:ext uri="{D42A27DB-BD31-4B8C-83A1-F6EECF244321}">
                <p14:modId xmlns:p14="http://schemas.microsoft.com/office/powerpoint/2010/main" val="3768533089"/>
              </p:ext>
            </p:extLst>
          </p:nvPr>
        </p:nvGraphicFramePr>
        <p:xfrm>
          <a:off x="-3901" y="298552"/>
          <a:ext cx="12799181" cy="8292926"/>
        </p:xfrm>
        <a:graphic>
          <a:graphicData uri="http://schemas.openxmlformats.org/drawingml/2006/table">
            <a:tbl>
              <a:tblPr>
                <a:tableStyleId>{073A0DAA-6AF3-43AB-8588-CEC1D06C72B9}</a:tableStyleId>
              </a:tblPr>
              <a:tblGrid>
                <a:gridCol w="12799181">
                  <a:extLst>
                    <a:ext uri="{9D8B030D-6E8A-4147-A177-3AD203B41FA5}">
                      <a16:colId xmlns:a16="http://schemas.microsoft.com/office/drawing/2014/main" val="4208928748"/>
                    </a:ext>
                  </a:extLst>
                </a:gridCol>
              </a:tblGrid>
              <a:tr h="126675">
                <a:tc>
                  <a:txBody>
                    <a:bodyPr/>
                    <a:lstStyle/>
                    <a:p>
                      <a:pPr marL="0" indent="0" algn="l" defTabSz="1280146" rtl="0" eaLnBrk="1" latinLnBrk="0" hangingPunct="1">
                        <a:buFont typeface="Wingdings" panose="05000000000000000000" pitchFamily="2" charset="2"/>
                        <a:buNone/>
                      </a:pPr>
                      <a:r>
                        <a:rPr kumimoji="1" lang="ja-JP" altLang="en-US" sz="1100" b="1" kern="1200" dirty="0">
                          <a:solidFill>
                            <a:schemeClr val="bg1"/>
                          </a:solidFill>
                          <a:latin typeface="Meiryo UI" panose="020B0604030504040204" pitchFamily="50" charset="-128"/>
                          <a:ea typeface="Meiryo UI" panose="020B0604030504040204" pitchFamily="50" charset="-128"/>
                          <a:cs typeface="+mn-cs"/>
                        </a:rPr>
                        <a:t>（２）具体的な取組み</a:t>
                      </a:r>
                    </a:p>
                  </a:txBody>
                  <a:tcPr marL="97286" marR="97286" marT="48643" marB="48643">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8028000">
                <a:tc>
                  <a:txBody>
                    <a:bodyPr/>
                    <a:lstStyle/>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4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8305" marB="76606">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152" name="サブタイトル 2">
            <a:extLst>
              <a:ext uri="{FF2B5EF4-FFF2-40B4-BE49-F238E27FC236}">
                <a16:creationId xmlns:a16="http://schemas.microsoft.com/office/drawing/2014/main" id="{F3966161-0181-4CE5-B402-88A9B44EBB74}"/>
              </a:ext>
            </a:extLst>
          </p:cNvPr>
          <p:cNvSpPr txBox="1">
            <a:spLocks/>
          </p:cNvSpPr>
          <p:nvPr/>
        </p:nvSpPr>
        <p:spPr>
          <a:xfrm>
            <a:off x="2083941" y="9033702"/>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100" b="1" spc="-40" dirty="0">
                <a:solidFill>
                  <a:schemeClr val="bg1"/>
                </a:solidFill>
                <a:latin typeface="Meiryo UI" panose="020B0604030504040204" pitchFamily="50" charset="-128"/>
                <a:ea typeface="Meiryo UI" panose="020B0604030504040204" pitchFamily="50" charset="-128"/>
              </a:rPr>
              <a:t>大阪府精神保健福祉審議会アルコール健康障がい対策推進部会　　　　</a:t>
            </a:r>
          </a:p>
        </p:txBody>
      </p:sp>
      <p:sp>
        <p:nvSpPr>
          <p:cNvPr id="153" name="サブタイトル 2">
            <a:extLst>
              <a:ext uri="{FF2B5EF4-FFF2-40B4-BE49-F238E27FC236}">
                <a16:creationId xmlns:a16="http://schemas.microsoft.com/office/drawing/2014/main" id="{9A582FF5-47D0-4F20-A834-EE37F1ADCC48}"/>
              </a:ext>
            </a:extLst>
          </p:cNvPr>
          <p:cNvSpPr txBox="1">
            <a:spLocks/>
          </p:cNvSpPr>
          <p:nvPr/>
        </p:nvSpPr>
        <p:spPr>
          <a:xfrm>
            <a:off x="6700864" y="9034623"/>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大阪府精神保健福祉審議会</a:t>
            </a:r>
          </a:p>
        </p:txBody>
      </p:sp>
      <p:sp>
        <p:nvSpPr>
          <p:cNvPr id="154" name="サブタイトル 2">
            <a:extLst>
              <a:ext uri="{FF2B5EF4-FFF2-40B4-BE49-F238E27FC236}">
                <a16:creationId xmlns:a16="http://schemas.microsoft.com/office/drawing/2014/main" id="{3741A6EC-032D-4719-817A-02FB05E514BD}"/>
              </a:ext>
            </a:extLst>
          </p:cNvPr>
          <p:cNvSpPr txBox="1">
            <a:spLocks/>
          </p:cNvSpPr>
          <p:nvPr/>
        </p:nvSpPr>
        <p:spPr>
          <a:xfrm>
            <a:off x="2083941" y="9301128"/>
            <a:ext cx="4104000" cy="252000"/>
          </a:xfrm>
          <a:prstGeom prst="rect">
            <a:avLst/>
          </a:prstGeom>
          <a:solidFill>
            <a:srgbClr val="0070C0"/>
          </a:solidFill>
        </p:spPr>
        <p:txBody>
          <a:bodyPr vert="horz" lIns="18000" tIns="18000" rIns="18000" bIns="18000" rtlCol="0" anchor="ctr">
            <a:noAutofit/>
          </a:bodyPr>
          <a:lstStyle>
            <a:defPPr>
              <a:defRPr lang="ja-JP"/>
            </a:defPPr>
            <a:lvl1pPr indent="0" algn="ctr" defTabSz="914400">
              <a:lnSpc>
                <a:spcPct val="90000"/>
              </a:lnSpc>
              <a:spcBef>
                <a:spcPts val="1000"/>
              </a:spcBef>
              <a:buFont typeface="Arial" panose="020B0604020202020204" pitchFamily="34" charset="0"/>
              <a:buNone/>
              <a:defRPr sz="1050" b="1" spc="-40">
                <a:solidFill>
                  <a:schemeClr val="bg1"/>
                </a:solidFill>
                <a:latin typeface="Meiryo UI" panose="020B0604030504040204" pitchFamily="50" charset="-128"/>
                <a:ea typeface="Meiryo UI" panose="020B0604030504040204" pitchFamily="50" charset="-128"/>
              </a:defRPr>
            </a:lvl1pPr>
            <a:lvl2pPr marL="685800" indent="-228600" defTabSz="914400">
              <a:lnSpc>
                <a:spcPct val="90000"/>
              </a:lnSpc>
              <a:spcBef>
                <a:spcPts val="500"/>
              </a:spcBef>
              <a:buFont typeface="Arial" panose="020B0604020202020204" pitchFamily="34" charset="0"/>
              <a:buChar char="•"/>
              <a:defRPr sz="2400"/>
            </a:lvl2pPr>
            <a:lvl3pPr marL="1143000" indent="-228600" defTabSz="914400">
              <a:lnSpc>
                <a:spcPct val="90000"/>
              </a:lnSpc>
              <a:spcBef>
                <a:spcPts val="500"/>
              </a:spcBef>
              <a:buFont typeface="Arial" panose="020B0604020202020204" pitchFamily="34" charset="0"/>
              <a:buChar char="•"/>
              <a:defRPr sz="2000"/>
            </a:lvl3pPr>
            <a:lvl4pPr marL="1600200" indent="-228600" defTabSz="914400">
              <a:lnSpc>
                <a:spcPct val="90000"/>
              </a:lnSpc>
              <a:spcBef>
                <a:spcPts val="500"/>
              </a:spcBef>
              <a:buFont typeface="Arial" panose="020B0604020202020204" pitchFamily="34" charset="0"/>
              <a:buChar char="•"/>
              <a:defRPr sz="1800"/>
            </a:lvl4pPr>
            <a:lvl5pPr marL="2057400" indent="-228600" defTabSz="914400">
              <a:lnSpc>
                <a:spcPct val="90000"/>
              </a:lnSpc>
              <a:spcBef>
                <a:spcPts val="500"/>
              </a:spcBef>
              <a:buFont typeface="Arial" panose="020B0604020202020204" pitchFamily="34" charset="0"/>
              <a:buChar char="•"/>
              <a:defRPr sz="1800"/>
            </a:lvl5pPr>
            <a:lvl6pPr marL="2514600" indent="-228600" defTabSz="914400">
              <a:lnSpc>
                <a:spcPct val="90000"/>
              </a:lnSpc>
              <a:spcBef>
                <a:spcPts val="500"/>
              </a:spcBef>
              <a:buFont typeface="Arial" panose="020B0604020202020204" pitchFamily="34" charset="0"/>
              <a:buChar char="•"/>
              <a:defRPr sz="1800"/>
            </a:lvl6pPr>
            <a:lvl7pPr marL="2971800" indent="-228600" defTabSz="914400">
              <a:lnSpc>
                <a:spcPct val="90000"/>
              </a:lnSpc>
              <a:spcBef>
                <a:spcPts val="500"/>
              </a:spcBef>
              <a:buFont typeface="Arial" panose="020B0604020202020204" pitchFamily="34" charset="0"/>
              <a:buChar char="•"/>
              <a:defRPr sz="1800"/>
            </a:lvl7pPr>
            <a:lvl8pPr marL="3429000" indent="-228600" defTabSz="914400">
              <a:lnSpc>
                <a:spcPct val="90000"/>
              </a:lnSpc>
              <a:spcBef>
                <a:spcPts val="500"/>
              </a:spcBef>
              <a:buFont typeface="Arial" panose="020B0604020202020204" pitchFamily="34" charset="0"/>
              <a:buChar char="•"/>
              <a:defRPr sz="1800"/>
            </a:lvl8pPr>
            <a:lvl9pPr marL="3886200" indent="-228600" defTabSz="914400">
              <a:lnSpc>
                <a:spcPct val="90000"/>
              </a:lnSpc>
              <a:spcBef>
                <a:spcPts val="500"/>
              </a:spcBef>
              <a:buFont typeface="Arial" panose="020B0604020202020204" pitchFamily="34" charset="0"/>
              <a:buChar char="•"/>
              <a:defRPr sz="1800"/>
            </a:lvl9pPr>
          </a:lstStyle>
          <a:p>
            <a:r>
              <a:rPr lang="zh-TW" altLang="en-US" sz="1100" dirty="0"/>
              <a:t>大阪府依存症関連機関連携会議　　　　　　　　　　　　　　　　　　　　　　　</a:t>
            </a:r>
          </a:p>
        </p:txBody>
      </p:sp>
      <p:sp>
        <p:nvSpPr>
          <p:cNvPr id="159" name="サブタイトル 2">
            <a:extLst>
              <a:ext uri="{FF2B5EF4-FFF2-40B4-BE49-F238E27FC236}">
                <a16:creationId xmlns:a16="http://schemas.microsoft.com/office/drawing/2014/main" id="{717BE76D-46AC-4FD0-AB9A-3459CE62D191}"/>
              </a:ext>
            </a:extLst>
          </p:cNvPr>
          <p:cNvSpPr txBox="1">
            <a:spLocks/>
          </p:cNvSpPr>
          <p:nvPr/>
        </p:nvSpPr>
        <p:spPr>
          <a:xfrm>
            <a:off x="6700864" y="9301128"/>
            <a:ext cx="4104000" cy="252000"/>
          </a:xfrm>
          <a:prstGeom prst="rect">
            <a:avLst/>
          </a:prstGeom>
          <a:solidFill>
            <a:srgbClr val="0070C0"/>
          </a:solidFill>
        </p:spPr>
        <p:txBody>
          <a:bodyPr vert="horz" lIns="18000" tIns="18000" rIns="18000" bIns="1800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zh-TW" altLang="en-US" sz="1100" b="1" spc="-40" dirty="0">
                <a:solidFill>
                  <a:schemeClr val="bg1"/>
                </a:solidFill>
                <a:latin typeface="Meiryo UI" panose="020B0604030504040204" pitchFamily="50" charset="-128"/>
                <a:ea typeface="Meiryo UI" panose="020B0604030504040204" pitchFamily="50" charset="-128"/>
              </a:rPr>
              <a:t>大阪府依存症対策庁内連携会議</a:t>
            </a:r>
            <a:endParaRPr lang="ja-JP" altLang="en-US" sz="1100" b="1" spc="-40" dirty="0">
              <a:solidFill>
                <a:schemeClr val="bg1"/>
              </a:solidFill>
              <a:latin typeface="Meiryo UI" panose="020B0604030504040204" pitchFamily="50" charset="-128"/>
              <a:ea typeface="Meiryo UI" panose="020B0604030504040204" pitchFamily="50" charset="-128"/>
            </a:endParaRPr>
          </a:p>
        </p:txBody>
      </p:sp>
      <p:sp>
        <p:nvSpPr>
          <p:cNvPr id="160" name="正方形/長方形 159">
            <a:extLst>
              <a:ext uri="{FF2B5EF4-FFF2-40B4-BE49-F238E27FC236}">
                <a16:creationId xmlns:a16="http://schemas.microsoft.com/office/drawing/2014/main" id="{F06E2AD1-BFB6-474A-8009-C1B68590693D}"/>
              </a:ext>
            </a:extLst>
          </p:cNvPr>
          <p:cNvSpPr/>
          <p:nvPr/>
        </p:nvSpPr>
        <p:spPr>
          <a:xfrm flipV="1">
            <a:off x="-7912" y="8957187"/>
            <a:ext cx="12780000" cy="2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四角形: 対角を切り取る 160">
            <a:extLst>
              <a:ext uri="{FF2B5EF4-FFF2-40B4-BE49-F238E27FC236}">
                <a16:creationId xmlns:a16="http://schemas.microsoft.com/office/drawing/2014/main" id="{86C512C5-7140-4D5D-BAFF-996284643A75}"/>
              </a:ext>
            </a:extLst>
          </p:cNvPr>
          <p:cNvSpPr/>
          <p:nvPr/>
        </p:nvSpPr>
        <p:spPr>
          <a:xfrm>
            <a:off x="215031" y="9007417"/>
            <a:ext cx="1597441" cy="252000"/>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bg1"/>
                </a:solidFill>
                <a:latin typeface="Meiryo UI" panose="020B0604030504040204" pitchFamily="50" charset="-128"/>
                <a:ea typeface="Meiryo UI" panose="020B0604030504040204" pitchFamily="50" charset="-128"/>
              </a:rPr>
              <a:t>■関係会議等</a:t>
            </a:r>
          </a:p>
        </p:txBody>
      </p:sp>
    </p:spTree>
    <p:extLst>
      <p:ext uri="{BB962C8B-B14F-4D97-AF65-F5344CB8AC3E}">
        <p14:creationId xmlns:p14="http://schemas.microsoft.com/office/powerpoint/2010/main" val="4211074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9173</TotalTime>
  <Words>1872</Words>
  <Application>Microsoft Office PowerPoint</Application>
  <PresentationFormat>A3 297x420 mm</PresentationFormat>
  <Paragraphs>365</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奥田　ひかり</cp:lastModifiedBy>
  <cp:revision>959</cp:revision>
  <cp:lastPrinted>2023-11-28T07:27:47Z</cp:lastPrinted>
  <dcterms:created xsi:type="dcterms:W3CDTF">2015-07-30T08:12:17Z</dcterms:created>
  <dcterms:modified xsi:type="dcterms:W3CDTF">2024-03-28T06:44:28Z</dcterms:modified>
</cp:coreProperties>
</file>