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3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根来　拓也" initials="根来　拓也" lastIdx="2" clrIdx="0">
    <p:extLst>
      <p:ext uri="{19B8F6BF-5375-455C-9EA6-DF929625EA0E}">
        <p15:presenceInfo xmlns:p15="http://schemas.microsoft.com/office/powerpoint/2012/main" userId="S::NegoroT@lan.pref.osaka.jp::caad8eaf-050a-4936-8ac2-1e6b1cdfb173" providerId="AD"/>
      </p:ext>
    </p:extLst>
  </p:cmAuthor>
  <p:cmAuthor id="2" name="岩下　桃子" initials="岩下　桃子" lastIdx="2" clrIdx="1">
    <p:extLst>
      <p:ext uri="{19B8F6BF-5375-455C-9EA6-DF929625EA0E}">
        <p15:presenceInfo xmlns:p15="http://schemas.microsoft.com/office/powerpoint/2012/main" userId="S::IwashitaM@lan.pref.osaka.jp::df31bb37-c00d-4cdd-9da8-a88b7b077bd8" providerId="AD"/>
      </p:ext>
    </p:extLst>
  </p:cmAuthor>
  <p:cmAuthor id="3" name="籠島　隆" initials="籠島　隆" lastIdx="3" clrIdx="2">
    <p:extLst>
      <p:ext uri="{19B8F6BF-5375-455C-9EA6-DF929625EA0E}">
        <p15:presenceInfo xmlns:p15="http://schemas.microsoft.com/office/powerpoint/2012/main" userId="S::KagoshimaT@lan.pref.osaka.jp::8a3128c4-c568-4783-950b-3aeedeeb34a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75B6"/>
    <a:srgbClr val="0000FF"/>
    <a:srgbClr val="66CCFF"/>
    <a:srgbClr val="E0E9F2"/>
    <a:srgbClr val="CFE0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26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D6A98E-2211-4F69-AA08-80B9C0ACA429}" type="datetimeFigureOut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CE49D4-4A06-4892-9441-909CE6A672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7800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7ED09D-EF93-4937-B09D-6275A7434D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A6455D7-D6A4-4D78-8237-3258597B33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C874DC-28EF-40AE-B4EB-1C22DA2B0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77123-9AAD-41DB-994F-7DC3A8E72BC4}" type="datetime1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FB2CB2-965B-4267-9024-71AE46187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9279B8-2B84-419A-96CF-AEFAEF390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2E21-1E07-427B-B93F-617B6F1399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489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51DF3C-3029-4654-821C-13E9E6E90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0207080-2BCD-46AE-B515-30212DED66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C8E264-CA2E-457F-8153-6C0DCFEE8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37829-B7A4-4543-BEBD-26A4B336408E}" type="datetime1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B6B1F1-25A1-4347-8CD9-829CB2516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0047AD-DFAB-4D77-A7E5-73090073E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2E21-1E07-427B-B93F-617B6F1399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10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1A558A5-FF17-4CB6-8437-35EA298BAA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044BDA6-1865-4DBD-B016-8C8E91A04F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75CFCB-C029-4A79-A72E-1E6B7119D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02B1D-4CFE-4DB0-B0D9-9C7EEFCB8847}" type="datetime1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E5004E-831B-4A56-9437-C0B7C9142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4CDB19-3C84-4ED5-A498-AFBC0B4C8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2E21-1E07-427B-B93F-617B6F1399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535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07F07A-62A4-45A6-8350-616EEBA37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346952-690A-47F1-910D-D6D9F3C4D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DB7D64-A845-4650-B39F-0197BA317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0DA79-6913-423A-952B-D687FB04C8A1}" type="datetime1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43F082-C3FF-41C4-BE22-E0049858F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D24092-09ED-4E28-872D-0995C0F4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2E21-1E07-427B-B93F-617B6F1399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934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B10932-E767-4F70-A64D-2434C15D9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8F5BE5-FEFD-42D3-ACBC-320A805733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A7DE1E-8AA4-4F70-A839-459871F8C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4B8E0-6577-4E47-A9BE-046467E1F34E}" type="datetime1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F37E1E-34EA-4B36-B0E8-EFC804312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3064B0-F164-4D70-8240-EFAD20C53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2E21-1E07-427B-B93F-617B6F1399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741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9909C0-6881-4737-9898-821093F78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7ABDD4-0D67-4CBF-9415-2673372267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9740D3C-76BC-4563-801F-28A0C7E084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9275F66-2C37-4940-930B-6892DC281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32623-AC43-4A0A-8C9A-CBB427E9358D}" type="datetime1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9CD5067-AC31-4D49-9A38-0B760A35C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5651FB-975B-4587-8E25-F47D694A4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2E21-1E07-427B-B93F-617B6F1399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3793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BEB28F-D6B0-4BF2-83DB-821867D88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CD9C010-DCAF-4AD3-93EA-6411605E16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C33130D-E47E-4BFE-81CE-69BFA2D5E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1D9101B-3B77-41C0-A366-9A82484D4D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872F671-8C12-4BE2-BEC8-F852EDE16D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E5F2919-90E8-41B0-9863-978E5C3FC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CFC2-E432-4A5B-9F21-EBC65118F296}" type="datetime1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FF97513-7F13-48FC-9628-2CCD96A02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3913F8E-66F3-4A4A-A241-98CA1B187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2E21-1E07-427B-B93F-617B6F1399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043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A19ED2-73D1-4120-B591-B8DE79570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286E3E2-838B-42D2-8D60-E542E2949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840E5-7B1B-4C05-961D-6395F53024EF}" type="datetime1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E138DC1-B61C-45F1-8461-8F8FD0F44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EED8C5E-CB57-45E2-835A-F6472BB63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2E21-1E07-427B-B93F-617B6F1399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6010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92F2579-7BB2-4FDD-83EC-DB5DDA983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97B0-CB4D-41F0-A679-D4428074FF8B}" type="datetime1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88E062E-23E3-410B-8023-A9FFEAD88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3962409-DB94-48FB-93A4-9AD295846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2E21-1E07-427B-B93F-617B6F1399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110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5A9CED-F600-4F9D-9A59-A26520981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8672A5-F3AB-4543-A478-C31BE0D15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14398C7-A0CC-45CF-BC50-2FFD635B7D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ED8B29F-3D62-4C2B-8716-2809D3932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5F5A-22E0-4D98-AFC1-226C591D61DE}" type="datetime1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37E231B-82B9-41A9-90ED-00072EC02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D325C5E-14B0-470D-9AB2-43CF57080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2E21-1E07-427B-B93F-617B6F1399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020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6697FC-A1E2-4FC1-8553-2B8FB8A5E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8FD6DB3-7C53-4D02-A092-50E00364EE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E175014-42A0-4FFC-A8E0-1D71958937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A4EE37B-CA94-4D76-A9BA-011E3AB06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45AB8-9C91-4861-AE57-F7D7E5F5FF3C}" type="datetime1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1DA24A-71DC-401C-9F5A-1572F57A6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5910AB8-C86A-4F9B-AE83-489CA30FC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2E21-1E07-427B-B93F-617B6F1399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08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E64D9CC-46C6-4CE1-9BDC-45DA79A6F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4559E00-27BD-4494-B9D2-C081949F5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10076A-8B70-409B-87CB-8955FF43AB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C6CD0-7920-4C64-A208-2D50625AE1FF}" type="datetime1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69E8E9-E330-4F6E-B506-69C66A2C2C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E40343-0E64-45A7-BD2B-D0E8E427FA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02E21-1E07-427B-B93F-617B6F1399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1284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45E43357-A14A-4FE3-881A-629010696453}"/>
              </a:ext>
            </a:extLst>
          </p:cNvPr>
          <p:cNvSpPr/>
          <p:nvPr/>
        </p:nvSpPr>
        <p:spPr>
          <a:xfrm>
            <a:off x="1" y="1830"/>
            <a:ext cx="12191999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r>
              <a:rPr kumimoji="1" lang="en-US" altLang="ja-JP" sz="12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2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完全統一によって保険料はどうなるの？</a:t>
            </a:r>
            <a:r>
              <a:rPr kumimoji="1" lang="en-US" altLang="ja-JP" sz="12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endParaRPr kumimoji="1" lang="ja-JP" altLang="en-US" sz="1200" b="1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lang="ja-JP" altLang="en-US" sz="1200" b="1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en-US" altLang="ja-JP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◆</a:t>
            </a: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保険料水準の完全統一の考え方は以下のとおりです。</a:t>
            </a:r>
          </a:p>
        </p:txBody>
      </p:sp>
      <p:sp>
        <p:nvSpPr>
          <p:cNvPr id="147" name="四角形: 角を丸くする 146">
            <a:extLst>
              <a:ext uri="{FF2B5EF4-FFF2-40B4-BE49-F238E27FC236}">
                <a16:creationId xmlns:a16="http://schemas.microsoft.com/office/drawing/2014/main" id="{E0AA907D-75A4-4448-B5F9-DD64AE18218A}"/>
              </a:ext>
            </a:extLst>
          </p:cNvPr>
          <p:cNvSpPr/>
          <p:nvPr/>
        </p:nvSpPr>
        <p:spPr>
          <a:xfrm>
            <a:off x="97335" y="3606668"/>
            <a:ext cx="5769429" cy="1738308"/>
          </a:xfrm>
          <a:prstGeom prst="roundRect">
            <a:avLst>
              <a:gd name="adj" fmla="val 5144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148" name="テキスト ボックス 147">
            <a:extLst>
              <a:ext uri="{FF2B5EF4-FFF2-40B4-BE49-F238E27FC236}">
                <a16:creationId xmlns:a16="http://schemas.microsoft.com/office/drawing/2014/main" id="{CC51F7D6-F5C7-4B04-9168-A02D705EB3CA}"/>
              </a:ext>
            </a:extLst>
          </p:cNvPr>
          <p:cNvSpPr txBox="1"/>
          <p:nvPr/>
        </p:nvSpPr>
        <p:spPr>
          <a:xfrm>
            <a:off x="85562" y="3472792"/>
            <a:ext cx="3279027" cy="280928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sz="105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現在の「市町村単位」の仕組みのままだと</a:t>
            </a:r>
            <a:r>
              <a:rPr lang="en-US" altLang="ja-JP" sz="105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…</a:t>
            </a:r>
            <a:endParaRPr lang="en-US" altLang="ja-JP" sz="9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pSp>
        <p:nvGrpSpPr>
          <p:cNvPr id="149" name="グループ化 148">
            <a:extLst>
              <a:ext uri="{FF2B5EF4-FFF2-40B4-BE49-F238E27FC236}">
                <a16:creationId xmlns:a16="http://schemas.microsoft.com/office/drawing/2014/main" id="{C34012FF-6BE5-459A-99B9-6C1DCD5179BB}"/>
              </a:ext>
            </a:extLst>
          </p:cNvPr>
          <p:cNvGrpSpPr/>
          <p:nvPr/>
        </p:nvGrpSpPr>
        <p:grpSpPr>
          <a:xfrm>
            <a:off x="157333" y="4020183"/>
            <a:ext cx="2112699" cy="200077"/>
            <a:chOff x="386569" y="5029163"/>
            <a:chExt cx="2112699" cy="238049"/>
          </a:xfrm>
        </p:grpSpPr>
        <p:sp>
          <p:nvSpPr>
            <p:cNvPr id="150" name="正方形/長方形 149">
              <a:extLst>
                <a:ext uri="{FF2B5EF4-FFF2-40B4-BE49-F238E27FC236}">
                  <a16:creationId xmlns:a16="http://schemas.microsoft.com/office/drawing/2014/main" id="{B4FBF861-B3F9-45AE-B637-292A2C38C936}"/>
                </a:ext>
              </a:extLst>
            </p:cNvPr>
            <p:cNvSpPr/>
            <p:nvPr/>
          </p:nvSpPr>
          <p:spPr>
            <a:xfrm>
              <a:off x="386569" y="5029163"/>
              <a:ext cx="909052" cy="23804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50" dirty="0">
                  <a:solidFill>
                    <a:schemeClr val="tx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府内最低</a:t>
              </a:r>
            </a:p>
          </p:txBody>
        </p:sp>
        <p:sp>
          <p:nvSpPr>
            <p:cNvPr id="151" name="正方形/長方形 150">
              <a:extLst>
                <a:ext uri="{FF2B5EF4-FFF2-40B4-BE49-F238E27FC236}">
                  <a16:creationId xmlns:a16="http://schemas.microsoft.com/office/drawing/2014/main" id="{8250BCD1-CC1B-4435-A3BC-069CDBE5D78D}"/>
                </a:ext>
              </a:extLst>
            </p:cNvPr>
            <p:cNvSpPr/>
            <p:nvPr/>
          </p:nvSpPr>
          <p:spPr>
            <a:xfrm>
              <a:off x="1295619" y="5029163"/>
              <a:ext cx="1203649" cy="2380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5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約</a:t>
              </a:r>
              <a:r>
                <a:rPr lang="ja-JP" altLang="en-US" sz="105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１１</a:t>
              </a:r>
              <a:r>
                <a:rPr kumimoji="1" lang="ja-JP" altLang="en-US" sz="105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万円</a:t>
              </a:r>
            </a:p>
          </p:txBody>
        </p:sp>
      </p:grpSp>
      <p:grpSp>
        <p:nvGrpSpPr>
          <p:cNvPr id="152" name="グループ化 151">
            <a:extLst>
              <a:ext uri="{FF2B5EF4-FFF2-40B4-BE49-F238E27FC236}">
                <a16:creationId xmlns:a16="http://schemas.microsoft.com/office/drawing/2014/main" id="{FA232150-2971-489C-A509-A39CACFC690C}"/>
              </a:ext>
            </a:extLst>
          </p:cNvPr>
          <p:cNvGrpSpPr/>
          <p:nvPr/>
        </p:nvGrpSpPr>
        <p:grpSpPr>
          <a:xfrm>
            <a:off x="165255" y="4523778"/>
            <a:ext cx="2112699" cy="200077"/>
            <a:chOff x="394491" y="5610850"/>
            <a:chExt cx="2112699" cy="238049"/>
          </a:xfrm>
        </p:grpSpPr>
        <p:sp>
          <p:nvSpPr>
            <p:cNvPr id="153" name="正方形/長方形 152">
              <a:extLst>
                <a:ext uri="{FF2B5EF4-FFF2-40B4-BE49-F238E27FC236}">
                  <a16:creationId xmlns:a16="http://schemas.microsoft.com/office/drawing/2014/main" id="{DDC52DC9-702E-4AA7-BAA2-65A8AA7A62F3}"/>
                </a:ext>
              </a:extLst>
            </p:cNvPr>
            <p:cNvSpPr/>
            <p:nvPr/>
          </p:nvSpPr>
          <p:spPr>
            <a:xfrm>
              <a:off x="394491" y="5610850"/>
              <a:ext cx="909052" cy="23804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50" dirty="0">
                  <a:solidFill>
                    <a:schemeClr val="tx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府内最高</a:t>
              </a:r>
            </a:p>
          </p:txBody>
        </p:sp>
        <p:sp>
          <p:nvSpPr>
            <p:cNvPr id="154" name="正方形/長方形 153">
              <a:extLst>
                <a:ext uri="{FF2B5EF4-FFF2-40B4-BE49-F238E27FC236}">
                  <a16:creationId xmlns:a16="http://schemas.microsoft.com/office/drawing/2014/main" id="{0E76CE89-3932-44D0-AC0F-FF0327030ECC}"/>
                </a:ext>
              </a:extLst>
            </p:cNvPr>
            <p:cNvSpPr/>
            <p:nvPr/>
          </p:nvSpPr>
          <p:spPr>
            <a:xfrm>
              <a:off x="1303541" y="5610850"/>
              <a:ext cx="1203649" cy="2380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5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約</a:t>
              </a:r>
              <a:r>
                <a:rPr lang="ja-JP" altLang="en-US" sz="105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１</a:t>
              </a:r>
              <a:r>
                <a:rPr kumimoji="1" lang="ja-JP" altLang="en-US" sz="105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７万円</a:t>
              </a:r>
            </a:p>
          </p:txBody>
        </p:sp>
      </p:grpSp>
      <p:sp>
        <p:nvSpPr>
          <p:cNvPr id="155" name="矢印: 上下 154">
            <a:extLst>
              <a:ext uri="{FF2B5EF4-FFF2-40B4-BE49-F238E27FC236}">
                <a16:creationId xmlns:a16="http://schemas.microsoft.com/office/drawing/2014/main" id="{D9564055-2E95-4B20-86D2-F8AF5A170915}"/>
              </a:ext>
            </a:extLst>
          </p:cNvPr>
          <p:cNvSpPr/>
          <p:nvPr/>
        </p:nvSpPr>
        <p:spPr>
          <a:xfrm>
            <a:off x="605793" y="4239778"/>
            <a:ext cx="329250" cy="282687"/>
          </a:xfrm>
          <a:prstGeom prst="upDownArrow">
            <a:avLst>
              <a:gd name="adj1" fmla="val 42298"/>
              <a:gd name="adj2" fmla="val 23046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/>
          </a:p>
        </p:txBody>
      </p:sp>
      <p:sp>
        <p:nvSpPr>
          <p:cNvPr id="156" name="テキスト ボックス 155">
            <a:extLst>
              <a:ext uri="{FF2B5EF4-FFF2-40B4-BE49-F238E27FC236}">
                <a16:creationId xmlns:a16="http://schemas.microsoft.com/office/drawing/2014/main" id="{0990BEC1-1C65-4515-8CFA-B2E82046DC6C}"/>
              </a:ext>
            </a:extLst>
          </p:cNvPr>
          <p:cNvSpPr txBox="1"/>
          <p:nvPr/>
        </p:nvSpPr>
        <p:spPr>
          <a:xfrm>
            <a:off x="865926" y="4274587"/>
            <a:ext cx="1956334" cy="21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格差　約６万円</a:t>
            </a:r>
          </a:p>
        </p:txBody>
      </p:sp>
      <p:sp>
        <p:nvSpPr>
          <p:cNvPr id="157" name="矢印: ストライプ 156">
            <a:extLst>
              <a:ext uri="{FF2B5EF4-FFF2-40B4-BE49-F238E27FC236}">
                <a16:creationId xmlns:a16="http://schemas.microsoft.com/office/drawing/2014/main" id="{BD10BBEB-FD85-423D-9BC3-DA1EA52F4336}"/>
              </a:ext>
            </a:extLst>
          </p:cNvPr>
          <p:cNvSpPr/>
          <p:nvPr/>
        </p:nvSpPr>
        <p:spPr>
          <a:xfrm>
            <a:off x="2696796" y="4049859"/>
            <a:ext cx="570507" cy="634290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158" name="テキスト ボックス 157">
            <a:extLst>
              <a:ext uri="{FF2B5EF4-FFF2-40B4-BE49-F238E27FC236}">
                <a16:creationId xmlns:a16="http://schemas.microsoft.com/office/drawing/2014/main" id="{E6F277F7-3A55-44F0-8535-D5A1065194FF}"/>
              </a:ext>
            </a:extLst>
          </p:cNvPr>
          <p:cNvSpPr txBox="1"/>
          <p:nvPr/>
        </p:nvSpPr>
        <p:spPr>
          <a:xfrm>
            <a:off x="2504205" y="4652093"/>
            <a:ext cx="11233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格差の拡大</a:t>
            </a:r>
          </a:p>
        </p:txBody>
      </p:sp>
      <p:sp>
        <p:nvSpPr>
          <p:cNvPr id="159" name="テキスト ボックス 158">
            <a:extLst>
              <a:ext uri="{FF2B5EF4-FFF2-40B4-BE49-F238E27FC236}">
                <a16:creationId xmlns:a16="http://schemas.microsoft.com/office/drawing/2014/main" id="{1ADC1028-3807-494E-99FA-B3703338957C}"/>
              </a:ext>
            </a:extLst>
          </p:cNvPr>
          <p:cNvSpPr txBox="1"/>
          <p:nvPr/>
        </p:nvSpPr>
        <p:spPr>
          <a:xfrm>
            <a:off x="3385321" y="3745666"/>
            <a:ext cx="2429942" cy="25391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２０４０年（令和２２）年</a:t>
            </a:r>
            <a:r>
              <a:rPr kumimoji="1" lang="en-US" altLang="ja-JP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</a:p>
        </p:txBody>
      </p:sp>
      <p:grpSp>
        <p:nvGrpSpPr>
          <p:cNvPr id="160" name="グループ化 159">
            <a:extLst>
              <a:ext uri="{FF2B5EF4-FFF2-40B4-BE49-F238E27FC236}">
                <a16:creationId xmlns:a16="http://schemas.microsoft.com/office/drawing/2014/main" id="{0E86562E-D0F8-4048-A301-4D294E76AF67}"/>
              </a:ext>
            </a:extLst>
          </p:cNvPr>
          <p:cNvGrpSpPr/>
          <p:nvPr/>
        </p:nvGrpSpPr>
        <p:grpSpPr>
          <a:xfrm>
            <a:off x="3554771" y="4023866"/>
            <a:ext cx="2112699" cy="200077"/>
            <a:chOff x="603635" y="5043081"/>
            <a:chExt cx="2112699" cy="238049"/>
          </a:xfrm>
        </p:grpSpPr>
        <p:sp>
          <p:nvSpPr>
            <p:cNvPr id="161" name="正方形/長方形 160">
              <a:extLst>
                <a:ext uri="{FF2B5EF4-FFF2-40B4-BE49-F238E27FC236}">
                  <a16:creationId xmlns:a16="http://schemas.microsoft.com/office/drawing/2014/main" id="{5EC5CBED-6DC5-414D-B853-BD5DB5910A58}"/>
                </a:ext>
              </a:extLst>
            </p:cNvPr>
            <p:cNvSpPr/>
            <p:nvPr/>
          </p:nvSpPr>
          <p:spPr>
            <a:xfrm>
              <a:off x="603635" y="5043081"/>
              <a:ext cx="909052" cy="23804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50" dirty="0">
                  <a:solidFill>
                    <a:schemeClr val="tx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府内最低</a:t>
              </a:r>
            </a:p>
          </p:txBody>
        </p:sp>
        <p:sp>
          <p:nvSpPr>
            <p:cNvPr id="162" name="正方形/長方形 161">
              <a:extLst>
                <a:ext uri="{FF2B5EF4-FFF2-40B4-BE49-F238E27FC236}">
                  <a16:creationId xmlns:a16="http://schemas.microsoft.com/office/drawing/2014/main" id="{73A31D0A-E84F-4BA4-BAC6-B4D2392B868B}"/>
                </a:ext>
              </a:extLst>
            </p:cNvPr>
            <p:cNvSpPr/>
            <p:nvPr/>
          </p:nvSpPr>
          <p:spPr>
            <a:xfrm>
              <a:off x="1512685" y="5043081"/>
              <a:ext cx="1203649" cy="2380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5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約２２万円</a:t>
              </a:r>
            </a:p>
          </p:txBody>
        </p:sp>
      </p:grpSp>
      <p:grpSp>
        <p:nvGrpSpPr>
          <p:cNvPr id="163" name="グループ化 162">
            <a:extLst>
              <a:ext uri="{FF2B5EF4-FFF2-40B4-BE49-F238E27FC236}">
                <a16:creationId xmlns:a16="http://schemas.microsoft.com/office/drawing/2014/main" id="{2CA57D26-4B6F-4042-B452-82F3982A0437}"/>
              </a:ext>
            </a:extLst>
          </p:cNvPr>
          <p:cNvGrpSpPr/>
          <p:nvPr/>
        </p:nvGrpSpPr>
        <p:grpSpPr>
          <a:xfrm>
            <a:off x="3554773" y="4523778"/>
            <a:ext cx="2112699" cy="200077"/>
            <a:chOff x="603637" y="5620386"/>
            <a:chExt cx="2112699" cy="238049"/>
          </a:xfrm>
        </p:grpSpPr>
        <p:sp>
          <p:nvSpPr>
            <p:cNvPr id="164" name="正方形/長方形 163">
              <a:extLst>
                <a:ext uri="{FF2B5EF4-FFF2-40B4-BE49-F238E27FC236}">
                  <a16:creationId xmlns:a16="http://schemas.microsoft.com/office/drawing/2014/main" id="{49B44601-6664-4D44-ADCD-2939D3C342D0}"/>
                </a:ext>
              </a:extLst>
            </p:cNvPr>
            <p:cNvSpPr/>
            <p:nvPr/>
          </p:nvSpPr>
          <p:spPr>
            <a:xfrm>
              <a:off x="603637" y="5620386"/>
              <a:ext cx="909052" cy="23804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50" dirty="0">
                  <a:solidFill>
                    <a:schemeClr val="tx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府内最高</a:t>
              </a:r>
            </a:p>
          </p:txBody>
        </p:sp>
        <p:sp>
          <p:nvSpPr>
            <p:cNvPr id="165" name="正方形/長方形 164">
              <a:extLst>
                <a:ext uri="{FF2B5EF4-FFF2-40B4-BE49-F238E27FC236}">
                  <a16:creationId xmlns:a16="http://schemas.microsoft.com/office/drawing/2014/main" id="{191CFFDE-998F-42D4-8112-E714D63F9B62}"/>
                </a:ext>
              </a:extLst>
            </p:cNvPr>
            <p:cNvSpPr/>
            <p:nvPr/>
          </p:nvSpPr>
          <p:spPr>
            <a:xfrm>
              <a:off x="1512687" y="5620386"/>
              <a:ext cx="1203649" cy="2380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5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約４１万円</a:t>
              </a:r>
            </a:p>
          </p:txBody>
        </p:sp>
      </p:grpSp>
      <p:sp>
        <p:nvSpPr>
          <p:cNvPr id="166" name="矢印: 上下 165">
            <a:extLst>
              <a:ext uri="{FF2B5EF4-FFF2-40B4-BE49-F238E27FC236}">
                <a16:creationId xmlns:a16="http://schemas.microsoft.com/office/drawing/2014/main" id="{C00C868A-52FC-4543-9DD7-AFA2E9AE867E}"/>
              </a:ext>
            </a:extLst>
          </p:cNvPr>
          <p:cNvSpPr/>
          <p:nvPr/>
        </p:nvSpPr>
        <p:spPr>
          <a:xfrm>
            <a:off x="3947566" y="4236279"/>
            <a:ext cx="329250" cy="280775"/>
          </a:xfrm>
          <a:prstGeom prst="upDownArrow">
            <a:avLst>
              <a:gd name="adj1" fmla="val 42298"/>
              <a:gd name="adj2" fmla="val 23046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167" name="テキスト ボックス 166">
            <a:extLst>
              <a:ext uri="{FF2B5EF4-FFF2-40B4-BE49-F238E27FC236}">
                <a16:creationId xmlns:a16="http://schemas.microsoft.com/office/drawing/2014/main" id="{F87A8B94-0697-449A-AFE0-5E68F8D3F322}"/>
              </a:ext>
            </a:extLst>
          </p:cNvPr>
          <p:cNvSpPr txBox="1"/>
          <p:nvPr/>
        </p:nvSpPr>
        <p:spPr>
          <a:xfrm>
            <a:off x="4224699" y="4274587"/>
            <a:ext cx="2179593" cy="21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格差　約１９万円</a:t>
            </a:r>
          </a:p>
        </p:txBody>
      </p:sp>
      <p:sp>
        <p:nvSpPr>
          <p:cNvPr id="168" name="Rectangle 21">
            <a:extLst>
              <a:ext uri="{FF2B5EF4-FFF2-40B4-BE49-F238E27FC236}">
                <a16:creationId xmlns:a16="http://schemas.microsoft.com/office/drawing/2014/main" id="{0922643F-96B7-4168-A922-3B330BE5E1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78" y="5608580"/>
            <a:ext cx="634324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※</a:t>
            </a:r>
            <a:r>
              <a:rPr kumimoji="0" lang="en-US" altLang="ja-JP" sz="800" dirty="0">
                <a:solidFill>
                  <a:srgbClr val="000000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【</a:t>
            </a:r>
            <a:r>
              <a:rPr kumimoji="0" lang="ja-JP" altLang="ja-JP" sz="800" i="0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推計の前提条件</a:t>
            </a:r>
            <a:r>
              <a:rPr kumimoji="0" lang="en-US" altLang="ja-JP" sz="800" dirty="0">
                <a:solidFill>
                  <a:srgbClr val="000000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】</a:t>
            </a:r>
            <a:r>
              <a:rPr kumimoji="0" lang="ja-JP" altLang="ja-JP" sz="800" i="0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医療費</a:t>
            </a:r>
            <a:r>
              <a:rPr kumimoji="0" lang="ja-JP" altLang="en-US" sz="800" dirty="0">
                <a:solidFill>
                  <a:srgbClr val="000000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：</a:t>
            </a:r>
            <a:r>
              <a:rPr kumimoji="0" lang="ja-JP" altLang="ja-JP" sz="800" i="0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毎年約2.2％増加</a:t>
            </a:r>
            <a:r>
              <a:rPr kumimoji="0" lang="ja-JP" altLang="en-US" sz="800" dirty="0">
                <a:solidFill>
                  <a:srgbClr val="000000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、 人口：府全体で▲</a:t>
            </a:r>
            <a:r>
              <a:rPr kumimoji="0" lang="en-US" altLang="ja-JP" sz="800" dirty="0">
                <a:solidFill>
                  <a:srgbClr val="000000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15.6</a:t>
            </a:r>
            <a:r>
              <a:rPr kumimoji="0" lang="ja-JP" altLang="en-US" sz="800" dirty="0">
                <a:solidFill>
                  <a:srgbClr val="000000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％（各市町村▲</a:t>
            </a:r>
            <a:r>
              <a:rPr kumimoji="0" lang="en-US" altLang="ja-JP" sz="800" dirty="0">
                <a:solidFill>
                  <a:srgbClr val="000000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0.2</a:t>
            </a:r>
            <a:r>
              <a:rPr kumimoji="0" lang="ja-JP" altLang="en-US" sz="800" dirty="0">
                <a:solidFill>
                  <a:srgbClr val="000000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％～▲</a:t>
            </a:r>
            <a:r>
              <a:rPr kumimoji="0" lang="en-US" altLang="ja-JP" sz="800" dirty="0">
                <a:solidFill>
                  <a:srgbClr val="000000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37.1</a:t>
            </a:r>
            <a:r>
              <a:rPr kumimoji="0" lang="ja-JP" altLang="en-US" sz="800" dirty="0">
                <a:solidFill>
                  <a:srgbClr val="000000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％）</a:t>
            </a:r>
            <a:endParaRPr kumimoji="0" lang="en-US" altLang="ja-JP" sz="800" dirty="0">
              <a:solidFill>
                <a:srgbClr val="000000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r>
              <a:rPr lang="en-US" altLang="ja-JP" sz="8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  【</a:t>
            </a:r>
            <a:r>
              <a:rPr lang="ja-JP" altLang="en-US" sz="8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参考</a:t>
            </a:r>
            <a:r>
              <a:rPr lang="en-US" altLang="ja-JP" sz="8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】</a:t>
            </a:r>
            <a:r>
              <a:rPr lang="ja-JP" altLang="en-US" sz="8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一人当たり年齢調整後の医療費指数の市町村間格差（平成</a:t>
            </a:r>
            <a:r>
              <a:rPr lang="en-US" altLang="ja-JP" sz="8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26</a:t>
            </a:r>
            <a:r>
              <a:rPr lang="ja-JP" altLang="en-US" sz="8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～</a:t>
            </a:r>
            <a:r>
              <a:rPr lang="en-US" altLang="ja-JP" sz="8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28</a:t>
            </a:r>
            <a:r>
              <a:rPr lang="ja-JP" altLang="en-US" sz="8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年度の３カ年平均）府</a:t>
            </a:r>
            <a:r>
              <a:rPr lang="en-US" altLang="ja-JP" sz="8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1.3</a:t>
            </a:r>
            <a:r>
              <a:rPr lang="ja-JP" altLang="en-US" sz="8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倍（全国　最大</a:t>
            </a:r>
            <a:r>
              <a:rPr lang="en-US" altLang="ja-JP" sz="8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3.4</a:t>
            </a:r>
            <a:r>
              <a:rPr lang="ja-JP" altLang="en-US" sz="8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倍、最小</a:t>
            </a:r>
            <a:r>
              <a:rPr lang="en-US" altLang="ja-JP" sz="8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1.1</a:t>
            </a:r>
            <a:r>
              <a:rPr lang="ja-JP" altLang="en-US" sz="8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倍）</a:t>
            </a:r>
            <a:endParaRPr kumimoji="1" lang="ja-JP" altLang="en-US" sz="8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dirty="0">
              <a:solidFill>
                <a:srgbClr val="000000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69" name="テキスト ボックス 168">
            <a:extLst>
              <a:ext uri="{FF2B5EF4-FFF2-40B4-BE49-F238E27FC236}">
                <a16:creationId xmlns:a16="http://schemas.microsoft.com/office/drawing/2014/main" id="{61BBBDB6-95CC-4E3F-97D3-15CD96C8E57B}"/>
              </a:ext>
            </a:extLst>
          </p:cNvPr>
          <p:cNvSpPr txBox="1"/>
          <p:nvPr/>
        </p:nvSpPr>
        <p:spPr>
          <a:xfrm>
            <a:off x="165010" y="4910149"/>
            <a:ext cx="5634078" cy="38048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tIns="36000" rIns="36000" bIns="36000" rtlCol="0">
            <a:spAutoFit/>
          </a:bodyPr>
          <a:lstStyle/>
          <a:p>
            <a:r>
              <a:rPr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２０１６年で一番高い市町村と低い市町村の</a:t>
            </a:r>
            <a:r>
              <a:rPr lang="ja-JP" altLang="en-US" sz="1000" b="1" u="sng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格差が</a:t>
            </a:r>
            <a:r>
              <a:rPr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２０４０年には</a:t>
            </a:r>
            <a:r>
              <a:rPr lang="ja-JP" altLang="en-US" sz="1000" b="1" u="sng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３倍以上に拡大</a:t>
            </a:r>
            <a:r>
              <a:rPr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し、将来の保険料水準に大きな格差が見込まれていま</a:t>
            </a:r>
            <a:r>
              <a:rPr lang="ja-JP" altLang="en-US" sz="10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した</a:t>
            </a:r>
            <a:r>
              <a:rPr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。</a:t>
            </a:r>
            <a:endParaRPr lang="en-US" altLang="ja-JP" sz="1000" dirty="0">
              <a:latin typeface="BIZ UDゴシック" panose="020B0400000000000000" pitchFamily="49" charset="-128"/>
              <a:ea typeface="BIZ UDゴシック" panose="020B0400000000000000" pitchFamily="49" charset="-128"/>
              <a:cs typeface="Meiryo UI" panose="020B0604030504040204" pitchFamily="50" charset="-128"/>
            </a:endParaRPr>
          </a:p>
        </p:txBody>
      </p:sp>
      <p:sp>
        <p:nvSpPr>
          <p:cNvPr id="170" name="テキスト ボックス 169">
            <a:extLst>
              <a:ext uri="{FF2B5EF4-FFF2-40B4-BE49-F238E27FC236}">
                <a16:creationId xmlns:a16="http://schemas.microsoft.com/office/drawing/2014/main" id="{AA5C7812-151A-42CB-916A-346466CACDC3}"/>
              </a:ext>
            </a:extLst>
          </p:cNvPr>
          <p:cNvSpPr txBox="1"/>
          <p:nvPr/>
        </p:nvSpPr>
        <p:spPr>
          <a:xfrm>
            <a:off x="-6638" y="3745666"/>
            <a:ext cx="2429942" cy="25391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２０１６年（平成</a:t>
            </a:r>
            <a:r>
              <a:rPr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２８</a:t>
            </a:r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）年</a:t>
            </a:r>
            <a:r>
              <a:rPr kumimoji="1" lang="en-US" altLang="ja-JP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</a:p>
        </p:txBody>
      </p:sp>
      <p:sp>
        <p:nvSpPr>
          <p:cNvPr id="171" name="矢印: 右 170">
            <a:extLst>
              <a:ext uri="{FF2B5EF4-FFF2-40B4-BE49-F238E27FC236}">
                <a16:creationId xmlns:a16="http://schemas.microsoft.com/office/drawing/2014/main" id="{63AE061D-EF02-4C85-9664-75320D20C295}"/>
              </a:ext>
            </a:extLst>
          </p:cNvPr>
          <p:cNvSpPr/>
          <p:nvPr/>
        </p:nvSpPr>
        <p:spPr>
          <a:xfrm>
            <a:off x="5964479" y="3603009"/>
            <a:ext cx="739266" cy="1745627"/>
          </a:xfrm>
          <a:prstGeom prst="rightArrow">
            <a:avLst>
              <a:gd name="adj1" fmla="val 50000"/>
              <a:gd name="adj2" fmla="val 100000"/>
            </a:avLst>
          </a:prstGeom>
          <a:noFill/>
          <a:ln>
            <a:solidFill>
              <a:srgbClr val="0000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2" name="四角形: 角を丸くする 171">
            <a:extLst>
              <a:ext uri="{FF2B5EF4-FFF2-40B4-BE49-F238E27FC236}">
                <a16:creationId xmlns:a16="http://schemas.microsoft.com/office/drawing/2014/main" id="{BE9D216E-3055-4F24-829F-283DB02C9A47}"/>
              </a:ext>
            </a:extLst>
          </p:cNvPr>
          <p:cNvSpPr/>
          <p:nvPr/>
        </p:nvSpPr>
        <p:spPr>
          <a:xfrm>
            <a:off x="6777339" y="3603583"/>
            <a:ext cx="5267570" cy="1744479"/>
          </a:xfrm>
          <a:prstGeom prst="roundRect">
            <a:avLst>
              <a:gd name="adj" fmla="val 5144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/>
          </a:p>
        </p:txBody>
      </p:sp>
      <p:sp>
        <p:nvSpPr>
          <p:cNvPr id="173" name="テキスト ボックス 172">
            <a:extLst>
              <a:ext uri="{FF2B5EF4-FFF2-40B4-BE49-F238E27FC236}">
                <a16:creationId xmlns:a16="http://schemas.microsoft.com/office/drawing/2014/main" id="{BB5FBC93-3DBF-4BFA-8438-987F6D35B6CC}"/>
              </a:ext>
            </a:extLst>
          </p:cNvPr>
          <p:cNvSpPr txBox="1"/>
          <p:nvPr/>
        </p:nvSpPr>
        <p:spPr>
          <a:xfrm>
            <a:off x="6689149" y="3741819"/>
            <a:ext cx="2429942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２０１６年（平成</a:t>
            </a:r>
            <a:r>
              <a:rPr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２８</a:t>
            </a:r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）年</a:t>
            </a:r>
            <a:r>
              <a:rPr kumimoji="1" lang="en-US" altLang="ja-JP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</a:p>
        </p:txBody>
      </p:sp>
      <p:sp>
        <p:nvSpPr>
          <p:cNvPr id="174" name="テキスト ボックス 173">
            <a:extLst>
              <a:ext uri="{FF2B5EF4-FFF2-40B4-BE49-F238E27FC236}">
                <a16:creationId xmlns:a16="http://schemas.microsoft.com/office/drawing/2014/main" id="{53E141E8-6472-437E-A62A-61FD960EBD67}"/>
              </a:ext>
            </a:extLst>
          </p:cNvPr>
          <p:cNvSpPr txBox="1"/>
          <p:nvPr/>
        </p:nvSpPr>
        <p:spPr>
          <a:xfrm>
            <a:off x="6768877" y="3470165"/>
            <a:ext cx="3479751" cy="283555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sz="105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そこで保険料水準を完全統一することにより</a:t>
            </a:r>
            <a:r>
              <a:rPr lang="en-US" altLang="ja-JP" sz="105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…</a:t>
            </a:r>
            <a:endParaRPr lang="en-US" altLang="ja-JP" sz="9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75" name="テキスト ボックス 174">
            <a:extLst>
              <a:ext uri="{FF2B5EF4-FFF2-40B4-BE49-F238E27FC236}">
                <a16:creationId xmlns:a16="http://schemas.microsoft.com/office/drawing/2014/main" id="{9E3C9189-0BAA-48F6-9BC4-98D7A0A525F5}"/>
              </a:ext>
            </a:extLst>
          </p:cNvPr>
          <p:cNvSpPr txBox="1"/>
          <p:nvPr/>
        </p:nvSpPr>
        <p:spPr>
          <a:xfrm>
            <a:off x="9617203" y="3741819"/>
            <a:ext cx="2429942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２０４０年（令和２２）年</a:t>
            </a:r>
            <a:r>
              <a:rPr kumimoji="1" lang="en-US" altLang="ja-JP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</a:p>
        </p:txBody>
      </p:sp>
      <p:sp>
        <p:nvSpPr>
          <p:cNvPr id="176" name="正方形/長方形 175">
            <a:extLst>
              <a:ext uri="{FF2B5EF4-FFF2-40B4-BE49-F238E27FC236}">
                <a16:creationId xmlns:a16="http://schemas.microsoft.com/office/drawing/2014/main" id="{56FC9DD1-A77A-4B6A-A3D6-EE62A6C51193}"/>
              </a:ext>
            </a:extLst>
          </p:cNvPr>
          <p:cNvSpPr/>
          <p:nvPr/>
        </p:nvSpPr>
        <p:spPr>
          <a:xfrm>
            <a:off x="6854682" y="4064764"/>
            <a:ext cx="909052" cy="2332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全市町村</a:t>
            </a:r>
          </a:p>
        </p:txBody>
      </p:sp>
      <p:sp>
        <p:nvSpPr>
          <p:cNvPr id="177" name="正方形/長方形 176">
            <a:extLst>
              <a:ext uri="{FF2B5EF4-FFF2-40B4-BE49-F238E27FC236}">
                <a16:creationId xmlns:a16="http://schemas.microsoft.com/office/drawing/2014/main" id="{FB4AFA10-DB2C-4F1B-A071-2736C2F99F86}"/>
              </a:ext>
            </a:extLst>
          </p:cNvPr>
          <p:cNvSpPr/>
          <p:nvPr/>
        </p:nvSpPr>
        <p:spPr>
          <a:xfrm>
            <a:off x="7763732" y="4064764"/>
            <a:ext cx="1203649" cy="233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約</a:t>
            </a:r>
            <a:r>
              <a:rPr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１３</a:t>
            </a:r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万円</a:t>
            </a:r>
          </a:p>
        </p:txBody>
      </p:sp>
      <p:sp>
        <p:nvSpPr>
          <p:cNvPr id="178" name="矢印: ストライプ 177">
            <a:extLst>
              <a:ext uri="{FF2B5EF4-FFF2-40B4-BE49-F238E27FC236}">
                <a16:creationId xmlns:a16="http://schemas.microsoft.com/office/drawing/2014/main" id="{D9EEFEA3-B9E6-4400-8F8D-080E209B7C32}"/>
              </a:ext>
            </a:extLst>
          </p:cNvPr>
          <p:cNvSpPr/>
          <p:nvPr/>
        </p:nvSpPr>
        <p:spPr>
          <a:xfrm>
            <a:off x="9138635" y="3979873"/>
            <a:ext cx="570507" cy="402993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179" name="テキスト ボックス 178">
            <a:extLst>
              <a:ext uri="{FF2B5EF4-FFF2-40B4-BE49-F238E27FC236}">
                <a16:creationId xmlns:a16="http://schemas.microsoft.com/office/drawing/2014/main" id="{A3420CCD-CC36-4750-8330-6D3E306FAE3A}"/>
              </a:ext>
            </a:extLst>
          </p:cNvPr>
          <p:cNvSpPr txBox="1"/>
          <p:nvPr/>
        </p:nvSpPr>
        <p:spPr>
          <a:xfrm>
            <a:off x="6829465" y="4429635"/>
            <a:ext cx="5147524" cy="86177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0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人口減少・超高齢化の進展により、保険料上昇はやむを得ませんが、「とんでもない保険料」になることは是正され、大阪府内の「被保険者間の負担の公平性」は確保されます。</a:t>
            </a:r>
            <a:endParaRPr lang="en-US" altLang="ja-JP" sz="10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Meiryo UI" panose="020B0604030504040204" pitchFamily="50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⇒　</a:t>
            </a:r>
            <a:r>
              <a:rPr lang="ja-JP" altLang="en-US" sz="1000" b="1" u="sng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府内のどこに住んでいても、</a:t>
            </a:r>
            <a:endParaRPr lang="en-US" altLang="ja-JP" sz="1000" b="1" u="sng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Meiryo UI" panose="020B0604030504040204" pitchFamily="50" charset="-128"/>
            </a:endParaRPr>
          </a:p>
          <a:p>
            <a:r>
              <a:rPr lang="ja-JP" altLang="en-US" sz="10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　　</a:t>
            </a:r>
            <a:r>
              <a:rPr lang="ja-JP" altLang="en-US" sz="1000" b="1" u="sng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「同じ所得、同じ世帯構成なら同じ保険料額」</a:t>
            </a:r>
            <a:r>
              <a:rPr lang="ja-JP" altLang="en-US" sz="10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となります。</a:t>
            </a:r>
            <a:endParaRPr lang="en-US" altLang="ja-JP" sz="10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Meiryo UI" panose="020B0604030504040204" pitchFamily="50" charset="-128"/>
            </a:endParaRPr>
          </a:p>
        </p:txBody>
      </p:sp>
      <p:grpSp>
        <p:nvGrpSpPr>
          <p:cNvPr id="180" name="グループ化 179">
            <a:extLst>
              <a:ext uri="{FF2B5EF4-FFF2-40B4-BE49-F238E27FC236}">
                <a16:creationId xmlns:a16="http://schemas.microsoft.com/office/drawing/2014/main" id="{E8F3893F-615D-4A5E-A43C-958A65597558}"/>
              </a:ext>
            </a:extLst>
          </p:cNvPr>
          <p:cNvGrpSpPr/>
          <p:nvPr/>
        </p:nvGrpSpPr>
        <p:grpSpPr>
          <a:xfrm>
            <a:off x="9782736" y="4064760"/>
            <a:ext cx="2112699" cy="233209"/>
            <a:chOff x="429345" y="5165722"/>
            <a:chExt cx="2112699" cy="238050"/>
          </a:xfrm>
        </p:grpSpPr>
        <p:sp>
          <p:nvSpPr>
            <p:cNvPr id="181" name="正方形/長方形 180">
              <a:extLst>
                <a:ext uri="{FF2B5EF4-FFF2-40B4-BE49-F238E27FC236}">
                  <a16:creationId xmlns:a16="http://schemas.microsoft.com/office/drawing/2014/main" id="{83DB19F5-8AAD-4D1F-8A38-778ECE16A862}"/>
                </a:ext>
              </a:extLst>
            </p:cNvPr>
            <p:cNvSpPr/>
            <p:nvPr/>
          </p:nvSpPr>
          <p:spPr>
            <a:xfrm>
              <a:off x="429345" y="5165722"/>
              <a:ext cx="909052" cy="23804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dirty="0">
                  <a:solidFill>
                    <a:schemeClr val="tx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全市町村</a:t>
              </a:r>
            </a:p>
          </p:txBody>
        </p:sp>
        <p:sp>
          <p:nvSpPr>
            <p:cNvPr id="182" name="正方形/長方形 181">
              <a:extLst>
                <a:ext uri="{FF2B5EF4-FFF2-40B4-BE49-F238E27FC236}">
                  <a16:creationId xmlns:a16="http://schemas.microsoft.com/office/drawing/2014/main" id="{8FAD8C4C-036C-4056-A1E5-1ACD4D89FD06}"/>
                </a:ext>
              </a:extLst>
            </p:cNvPr>
            <p:cNvSpPr/>
            <p:nvPr/>
          </p:nvSpPr>
          <p:spPr>
            <a:xfrm>
              <a:off x="1338395" y="5165723"/>
              <a:ext cx="1203649" cy="2380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約２６万円</a:t>
              </a:r>
            </a:p>
          </p:txBody>
        </p:sp>
      </p:grpSp>
      <p:sp>
        <p:nvSpPr>
          <p:cNvPr id="183" name="テキスト ボックス 182">
            <a:extLst>
              <a:ext uri="{FF2B5EF4-FFF2-40B4-BE49-F238E27FC236}">
                <a16:creationId xmlns:a16="http://schemas.microsoft.com/office/drawing/2014/main" id="{6AFF1263-D791-4D3B-AE17-76A77D6772EF}"/>
              </a:ext>
            </a:extLst>
          </p:cNvPr>
          <p:cNvSpPr txBox="1"/>
          <p:nvPr/>
        </p:nvSpPr>
        <p:spPr>
          <a:xfrm>
            <a:off x="6720076" y="5661318"/>
            <a:ext cx="551529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出典元：</a:t>
            </a:r>
            <a:r>
              <a:rPr kumimoji="1" lang="en-US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2017</a:t>
            </a:r>
            <a:r>
              <a:rPr kumimoji="1"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（平成</a:t>
            </a:r>
            <a:r>
              <a:rPr kumimoji="1" lang="en-US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29</a:t>
            </a:r>
            <a:r>
              <a:rPr kumimoji="1"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）年</a:t>
            </a:r>
            <a:r>
              <a:rPr kumimoji="1" lang="en-US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12</a:t>
            </a:r>
            <a:r>
              <a:rPr kumimoji="1"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月　大阪府知事記者会見資料（注：保険料額は、仮定の前提条件の下、推計したもの）</a:t>
            </a:r>
          </a:p>
        </p:txBody>
      </p:sp>
      <p:sp>
        <p:nvSpPr>
          <p:cNvPr id="184" name="テキスト ボックス 183">
            <a:extLst>
              <a:ext uri="{FF2B5EF4-FFF2-40B4-BE49-F238E27FC236}">
                <a16:creationId xmlns:a16="http://schemas.microsoft.com/office/drawing/2014/main" id="{6788EBA6-76A6-4669-829A-59569BD9809A}"/>
              </a:ext>
            </a:extLst>
          </p:cNvPr>
          <p:cNvSpPr txBox="1"/>
          <p:nvPr/>
        </p:nvSpPr>
        <p:spPr>
          <a:xfrm>
            <a:off x="106215" y="1178253"/>
            <a:ext cx="5750967" cy="18052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kumimoji="1"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制度改正前（～平成</a:t>
            </a:r>
            <a:r>
              <a:rPr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２９</a:t>
            </a:r>
            <a:r>
              <a:rPr kumimoji="1"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年度）</a:t>
            </a:r>
          </a:p>
        </p:txBody>
      </p:sp>
      <p:sp>
        <p:nvSpPr>
          <p:cNvPr id="185" name="正方形/長方形 184">
            <a:extLst>
              <a:ext uri="{FF2B5EF4-FFF2-40B4-BE49-F238E27FC236}">
                <a16:creationId xmlns:a16="http://schemas.microsoft.com/office/drawing/2014/main" id="{64E5DFCC-0199-4ED0-80C1-4CB32710127B}"/>
              </a:ext>
            </a:extLst>
          </p:cNvPr>
          <p:cNvSpPr/>
          <p:nvPr/>
        </p:nvSpPr>
        <p:spPr>
          <a:xfrm>
            <a:off x="97336" y="1179625"/>
            <a:ext cx="5769428" cy="177359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6" name="テキスト ボックス 185">
            <a:extLst>
              <a:ext uri="{FF2B5EF4-FFF2-40B4-BE49-F238E27FC236}">
                <a16:creationId xmlns:a16="http://schemas.microsoft.com/office/drawing/2014/main" id="{E43C0BCA-B000-430C-A776-2AFBFAAFEDB5}"/>
              </a:ext>
            </a:extLst>
          </p:cNvPr>
          <p:cNvSpPr txBox="1"/>
          <p:nvPr/>
        </p:nvSpPr>
        <p:spPr>
          <a:xfrm>
            <a:off x="115796" y="1380402"/>
            <a:ext cx="5731806" cy="35483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 tIns="36000" rIns="36000" bIns="36000" rtlCol="0">
            <a:spAutoFit/>
          </a:bodyPr>
          <a:lstStyle/>
          <a:p>
            <a:pPr>
              <a:lnSpc>
                <a:spcPts val="1100"/>
              </a:lnSpc>
            </a:pPr>
            <a:r>
              <a:rPr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</a:t>
            </a:r>
            <a:r>
              <a:rPr kumimoji="1"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市町村ごとに保険給付費を推計し、保険料必要総額を決定するため、医療費水準が高い市町村は</a:t>
            </a:r>
            <a:endParaRPr kumimoji="1" lang="en-US" altLang="ja-JP" sz="1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集める保険料が大きくなりましました。</a:t>
            </a:r>
          </a:p>
        </p:txBody>
      </p:sp>
      <p:sp>
        <p:nvSpPr>
          <p:cNvPr id="187" name="テキスト ボックス 186">
            <a:extLst>
              <a:ext uri="{FF2B5EF4-FFF2-40B4-BE49-F238E27FC236}">
                <a16:creationId xmlns:a16="http://schemas.microsoft.com/office/drawing/2014/main" id="{BAEC28C7-9E49-4523-A6F4-0D66AB29DCF2}"/>
              </a:ext>
            </a:extLst>
          </p:cNvPr>
          <p:cNvSpPr txBox="1"/>
          <p:nvPr/>
        </p:nvSpPr>
        <p:spPr>
          <a:xfrm>
            <a:off x="6754422" y="1171687"/>
            <a:ext cx="5290486" cy="1870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制度改正後（平成</a:t>
            </a:r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30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年度～）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医療費水準の差を保険料に反映</a:t>
            </a:r>
            <a:r>
              <a:rPr lang="ja-JP" altLang="en-US" sz="1000" b="1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させない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場合</a:t>
            </a:r>
            <a:endParaRPr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88" name="正方形/長方形 187">
            <a:extLst>
              <a:ext uri="{FF2B5EF4-FFF2-40B4-BE49-F238E27FC236}">
                <a16:creationId xmlns:a16="http://schemas.microsoft.com/office/drawing/2014/main" id="{10895A5F-7AEA-4709-BA77-22CA30B16B3A}"/>
              </a:ext>
            </a:extLst>
          </p:cNvPr>
          <p:cNvSpPr/>
          <p:nvPr/>
        </p:nvSpPr>
        <p:spPr>
          <a:xfrm>
            <a:off x="6773909" y="1175933"/>
            <a:ext cx="5252540" cy="177729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9" name="テキスト ボックス 188">
            <a:extLst>
              <a:ext uri="{FF2B5EF4-FFF2-40B4-BE49-F238E27FC236}">
                <a16:creationId xmlns:a16="http://schemas.microsoft.com/office/drawing/2014/main" id="{B8CDEDC6-941E-4D7B-950E-765D1EA9E2BF}"/>
              </a:ext>
            </a:extLst>
          </p:cNvPr>
          <p:cNvSpPr txBox="1"/>
          <p:nvPr/>
        </p:nvSpPr>
        <p:spPr>
          <a:xfrm>
            <a:off x="6803759" y="1373943"/>
            <a:ext cx="5173229" cy="49589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 tIns="36000" rIns="36000" bIns="36000" rtlCol="0">
            <a:spAutoFit/>
          </a:bodyPr>
          <a:lstStyle/>
          <a:p>
            <a:pPr>
              <a:lnSpc>
                <a:spcPts val="11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○府全体の保険給付費を推計し、保険料必要総額を決定する方式に移行しました。</a:t>
            </a:r>
            <a:endParaRPr lang="en-US" altLang="ja-JP" sz="10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○大阪府全体の保険給付費等を、市町村間</a:t>
            </a:r>
            <a:r>
              <a:rPr kumimoji="1" lang="ja-JP" altLang="en-US" sz="10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の医療費水準の差によらず共同負担することで、</a:t>
            </a:r>
            <a:endParaRPr kumimoji="1" lang="en-US" altLang="ja-JP" sz="10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100"/>
              </a:lnSpc>
            </a:pPr>
            <a:r>
              <a:rPr lang="en-US" altLang="ja-JP" sz="10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</a:t>
            </a:r>
            <a:r>
              <a:rPr kumimoji="1" lang="ja-JP" altLang="en-US" sz="10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所得・被保険者数・世帯数に</a:t>
            </a:r>
            <a:r>
              <a:rPr lang="ja-JP" altLang="en-US" sz="10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応じた公平な負担となります。</a:t>
            </a:r>
            <a:endParaRPr kumimoji="1" lang="en-US" altLang="ja-JP" sz="10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pSp>
        <p:nvGrpSpPr>
          <p:cNvPr id="190" name="グループ化 189">
            <a:extLst>
              <a:ext uri="{FF2B5EF4-FFF2-40B4-BE49-F238E27FC236}">
                <a16:creationId xmlns:a16="http://schemas.microsoft.com/office/drawing/2014/main" id="{F9D1F30B-54AE-4875-9947-BBE9ACE82249}"/>
              </a:ext>
            </a:extLst>
          </p:cNvPr>
          <p:cNvGrpSpPr/>
          <p:nvPr/>
        </p:nvGrpSpPr>
        <p:grpSpPr>
          <a:xfrm>
            <a:off x="1549369" y="1757671"/>
            <a:ext cx="2865359" cy="1217487"/>
            <a:chOff x="475153" y="3487016"/>
            <a:chExt cx="2865359" cy="1217487"/>
          </a:xfrm>
        </p:grpSpPr>
        <p:grpSp>
          <p:nvGrpSpPr>
            <p:cNvPr id="191" name="グループ化 190">
              <a:extLst>
                <a:ext uri="{FF2B5EF4-FFF2-40B4-BE49-F238E27FC236}">
                  <a16:creationId xmlns:a16="http://schemas.microsoft.com/office/drawing/2014/main" id="{109945F3-BCFD-46E6-B6E1-5D9F55F28168}"/>
                </a:ext>
              </a:extLst>
            </p:cNvPr>
            <p:cNvGrpSpPr/>
            <p:nvPr/>
          </p:nvGrpSpPr>
          <p:grpSpPr>
            <a:xfrm>
              <a:off x="475153" y="3487016"/>
              <a:ext cx="2865359" cy="1217487"/>
              <a:chOff x="264606" y="3375455"/>
              <a:chExt cx="2865359" cy="1217487"/>
            </a:xfrm>
          </p:grpSpPr>
          <p:sp>
            <p:nvSpPr>
              <p:cNvPr id="194" name="テキスト ボックス 193">
                <a:extLst>
                  <a:ext uri="{FF2B5EF4-FFF2-40B4-BE49-F238E27FC236}">
                    <a16:creationId xmlns:a16="http://schemas.microsoft.com/office/drawing/2014/main" id="{04E15912-32B4-4E50-AEDE-EAE89B643958}"/>
                  </a:ext>
                </a:extLst>
              </p:cNvPr>
              <p:cNvSpPr txBox="1"/>
              <p:nvPr/>
            </p:nvSpPr>
            <p:spPr>
              <a:xfrm>
                <a:off x="1490372" y="4377498"/>
                <a:ext cx="338554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800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B</a:t>
                </a:r>
                <a:r>
                  <a:rPr lang="ja-JP" altLang="en-US" sz="800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町</a:t>
                </a:r>
                <a:endParaRPr kumimoji="1" lang="ja-JP" altLang="en-US" sz="800" dirty="0"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</p:txBody>
          </p:sp>
          <p:sp>
            <p:nvSpPr>
              <p:cNvPr id="195" name="テキスト ボックス 194">
                <a:extLst>
                  <a:ext uri="{FF2B5EF4-FFF2-40B4-BE49-F238E27FC236}">
                    <a16:creationId xmlns:a16="http://schemas.microsoft.com/office/drawing/2014/main" id="{E951DAE4-F76B-4F78-95A5-F02D842CF930}"/>
                  </a:ext>
                </a:extLst>
              </p:cNvPr>
              <p:cNvSpPr txBox="1"/>
              <p:nvPr/>
            </p:nvSpPr>
            <p:spPr>
              <a:xfrm>
                <a:off x="505974" y="4377498"/>
                <a:ext cx="338554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800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A</a:t>
                </a:r>
                <a:r>
                  <a:rPr lang="ja-JP" altLang="en-US" sz="800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市</a:t>
                </a:r>
                <a:endParaRPr kumimoji="1" lang="ja-JP" altLang="en-US" sz="800" dirty="0"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</p:txBody>
          </p:sp>
          <p:sp>
            <p:nvSpPr>
              <p:cNvPr id="196" name="テキスト ボックス 195">
                <a:extLst>
                  <a:ext uri="{FF2B5EF4-FFF2-40B4-BE49-F238E27FC236}">
                    <a16:creationId xmlns:a16="http://schemas.microsoft.com/office/drawing/2014/main" id="{7674AEDC-5239-4929-82FB-E2DC9E79B0EA}"/>
                  </a:ext>
                </a:extLst>
              </p:cNvPr>
              <p:cNvSpPr txBox="1"/>
              <p:nvPr/>
            </p:nvSpPr>
            <p:spPr>
              <a:xfrm>
                <a:off x="2381708" y="4377498"/>
                <a:ext cx="338554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800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C</a:t>
                </a:r>
                <a:r>
                  <a:rPr lang="ja-JP" altLang="en-US" sz="800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村</a:t>
                </a:r>
                <a:endParaRPr kumimoji="1" lang="ja-JP" altLang="en-US" sz="800" dirty="0"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</p:txBody>
          </p:sp>
          <p:grpSp>
            <p:nvGrpSpPr>
              <p:cNvPr id="197" name="グループ化 196">
                <a:extLst>
                  <a:ext uri="{FF2B5EF4-FFF2-40B4-BE49-F238E27FC236}">
                    <a16:creationId xmlns:a16="http://schemas.microsoft.com/office/drawing/2014/main" id="{EBD63918-EE06-42F7-9758-DD41C4621972}"/>
                  </a:ext>
                </a:extLst>
              </p:cNvPr>
              <p:cNvGrpSpPr/>
              <p:nvPr/>
            </p:nvGrpSpPr>
            <p:grpSpPr>
              <a:xfrm>
                <a:off x="264606" y="3375455"/>
                <a:ext cx="2865359" cy="1041459"/>
                <a:chOff x="243173" y="3385180"/>
                <a:chExt cx="2865359" cy="1041459"/>
              </a:xfrm>
            </p:grpSpPr>
            <p:sp>
              <p:nvSpPr>
                <p:cNvPr id="198" name="正方形/長方形 197">
                  <a:extLst>
                    <a:ext uri="{FF2B5EF4-FFF2-40B4-BE49-F238E27FC236}">
                      <a16:creationId xmlns:a16="http://schemas.microsoft.com/office/drawing/2014/main" id="{CF2878F6-A0C1-438B-9325-EBADC0ACC35D}"/>
                    </a:ext>
                  </a:extLst>
                </p:cNvPr>
                <p:cNvSpPr/>
                <p:nvPr/>
              </p:nvSpPr>
              <p:spPr>
                <a:xfrm>
                  <a:off x="743767" y="3516555"/>
                  <a:ext cx="412185" cy="906138"/>
                </a:xfrm>
                <a:prstGeom prst="rect">
                  <a:avLst/>
                </a:prstGeom>
                <a:pattFill prst="ltUpDiag">
                  <a:fgClr>
                    <a:srgbClr val="0000FF"/>
                  </a:fgClr>
                  <a:bgClr>
                    <a:schemeClr val="bg1"/>
                  </a:bgClr>
                </a:patt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wordArtVertRtl" rtlCol="0" anchor="ctr"/>
                <a:lstStyle/>
                <a:p>
                  <a:pPr algn="ctr"/>
                  <a:endParaRPr kumimoji="1" lang="ja-JP" altLang="en-US" sz="1200" dirty="0">
                    <a:solidFill>
                      <a:schemeClr val="tx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</a:endParaRPr>
                </a:p>
              </p:txBody>
            </p:sp>
            <p:sp>
              <p:nvSpPr>
                <p:cNvPr id="199" name="正方形/長方形 198">
                  <a:extLst>
                    <a:ext uri="{FF2B5EF4-FFF2-40B4-BE49-F238E27FC236}">
                      <a16:creationId xmlns:a16="http://schemas.microsoft.com/office/drawing/2014/main" id="{AB16FFD4-DD3D-4B0D-9F71-96206362A070}"/>
                    </a:ext>
                  </a:extLst>
                </p:cNvPr>
                <p:cNvSpPr/>
                <p:nvPr/>
              </p:nvSpPr>
              <p:spPr>
                <a:xfrm>
                  <a:off x="335897" y="3516555"/>
                  <a:ext cx="411770" cy="907697"/>
                </a:xfrm>
                <a:prstGeom prst="rect">
                  <a:avLst/>
                </a:prstGeom>
                <a:solidFill>
                  <a:srgbClr val="66CCFF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wordArtVertRtl" rtlCol="0" anchor="ctr"/>
                <a:lstStyle/>
                <a:p>
                  <a:pPr algn="ctr"/>
                  <a:r>
                    <a:rPr lang="ja-JP" altLang="en-US" sz="800" dirty="0">
                      <a:solidFill>
                        <a:schemeClr val="tx1"/>
                      </a:solidFill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保険給付費</a:t>
                  </a:r>
                  <a:endParaRPr kumimoji="1" lang="ja-JP" altLang="en-US" sz="800" dirty="0">
                    <a:solidFill>
                      <a:schemeClr val="tx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</a:endParaRPr>
                </a:p>
              </p:txBody>
            </p:sp>
            <p:sp>
              <p:nvSpPr>
                <p:cNvPr id="200" name="正方形/長方形 199">
                  <a:extLst>
                    <a:ext uri="{FF2B5EF4-FFF2-40B4-BE49-F238E27FC236}">
                      <a16:creationId xmlns:a16="http://schemas.microsoft.com/office/drawing/2014/main" id="{CE9A8215-5549-443A-BAFC-FB2FC3DAAFF6}"/>
                    </a:ext>
                  </a:extLst>
                </p:cNvPr>
                <p:cNvSpPr/>
                <p:nvPr/>
              </p:nvSpPr>
              <p:spPr>
                <a:xfrm>
                  <a:off x="751631" y="3933307"/>
                  <a:ext cx="403905" cy="49094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wordArtVertRtl" rtlCol="0" anchor="ctr"/>
                <a:lstStyle/>
                <a:p>
                  <a:pPr algn="ctr"/>
                  <a:r>
                    <a:rPr kumimoji="1" lang="ja-JP" altLang="en-US" sz="800" dirty="0">
                      <a:solidFill>
                        <a:schemeClr val="tx1"/>
                      </a:solidFill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公費</a:t>
                  </a:r>
                </a:p>
              </p:txBody>
            </p:sp>
            <p:sp>
              <p:nvSpPr>
                <p:cNvPr id="201" name="正方形/長方形 200">
                  <a:extLst>
                    <a:ext uri="{FF2B5EF4-FFF2-40B4-BE49-F238E27FC236}">
                      <a16:creationId xmlns:a16="http://schemas.microsoft.com/office/drawing/2014/main" id="{BA77E10E-2455-4C93-8649-195E8DC20B31}"/>
                    </a:ext>
                  </a:extLst>
                </p:cNvPr>
                <p:cNvSpPr/>
                <p:nvPr/>
              </p:nvSpPr>
              <p:spPr>
                <a:xfrm>
                  <a:off x="2565771" y="3797098"/>
                  <a:ext cx="411770" cy="586931"/>
                </a:xfrm>
                <a:prstGeom prst="rect">
                  <a:avLst/>
                </a:prstGeom>
                <a:pattFill prst="ltUpDiag">
                  <a:fgClr>
                    <a:srgbClr val="0000FF"/>
                  </a:fgClr>
                  <a:bgClr>
                    <a:schemeClr val="bg1"/>
                  </a:bgClr>
                </a:patt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wordArtVertRtl" rtlCol="0" anchor="ctr"/>
                <a:lstStyle/>
                <a:p>
                  <a:pPr algn="ctr"/>
                  <a:endParaRPr kumimoji="1" lang="ja-JP" altLang="en-US" sz="1200" dirty="0">
                    <a:solidFill>
                      <a:schemeClr val="tx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</a:endParaRPr>
                </a:p>
              </p:txBody>
            </p:sp>
            <p:sp>
              <p:nvSpPr>
                <p:cNvPr id="202" name="正方形/長方形 201">
                  <a:extLst>
                    <a:ext uri="{FF2B5EF4-FFF2-40B4-BE49-F238E27FC236}">
                      <a16:creationId xmlns:a16="http://schemas.microsoft.com/office/drawing/2014/main" id="{B440D206-7A14-4974-8186-AADCDD52692A}"/>
                    </a:ext>
                  </a:extLst>
                </p:cNvPr>
                <p:cNvSpPr/>
                <p:nvPr/>
              </p:nvSpPr>
              <p:spPr>
                <a:xfrm>
                  <a:off x="2148430" y="3797098"/>
                  <a:ext cx="411770" cy="627154"/>
                </a:xfrm>
                <a:prstGeom prst="rect">
                  <a:avLst/>
                </a:prstGeom>
                <a:solidFill>
                  <a:srgbClr val="66CCFF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wordArtVertRtl" rtlCol="0" anchor="ctr"/>
                <a:lstStyle/>
                <a:p>
                  <a:pPr algn="ctr"/>
                  <a:r>
                    <a:rPr lang="ja-JP" altLang="en-US" sz="700" dirty="0">
                      <a:solidFill>
                        <a:schemeClr val="tx1"/>
                      </a:solidFill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保険給付費</a:t>
                  </a:r>
                  <a:endParaRPr kumimoji="1" lang="ja-JP" altLang="en-US" sz="700" dirty="0">
                    <a:solidFill>
                      <a:schemeClr val="tx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</a:endParaRPr>
                </a:p>
              </p:txBody>
            </p:sp>
            <p:sp>
              <p:nvSpPr>
                <p:cNvPr id="203" name="正方形/長方形 202">
                  <a:extLst>
                    <a:ext uri="{FF2B5EF4-FFF2-40B4-BE49-F238E27FC236}">
                      <a16:creationId xmlns:a16="http://schemas.microsoft.com/office/drawing/2014/main" id="{20732E84-3FC5-4B6F-9F4C-079DC0CA4FBD}"/>
                    </a:ext>
                  </a:extLst>
                </p:cNvPr>
                <p:cNvSpPr/>
                <p:nvPr/>
              </p:nvSpPr>
              <p:spPr>
                <a:xfrm>
                  <a:off x="2565356" y="4111959"/>
                  <a:ext cx="411770" cy="312293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wordArtVertRtl" rtlCol="0" anchor="ctr"/>
                <a:lstStyle/>
                <a:p>
                  <a:pPr algn="ctr"/>
                  <a:r>
                    <a:rPr kumimoji="1" lang="ja-JP" altLang="en-US" sz="700" dirty="0">
                      <a:solidFill>
                        <a:schemeClr val="tx1"/>
                      </a:solidFill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公費</a:t>
                  </a:r>
                </a:p>
              </p:txBody>
            </p:sp>
            <p:sp>
              <p:nvSpPr>
                <p:cNvPr id="204" name="正方形/長方形 203">
                  <a:extLst>
                    <a:ext uri="{FF2B5EF4-FFF2-40B4-BE49-F238E27FC236}">
                      <a16:creationId xmlns:a16="http://schemas.microsoft.com/office/drawing/2014/main" id="{DC8648C7-6EC2-4550-855F-B85574241252}"/>
                    </a:ext>
                  </a:extLst>
                </p:cNvPr>
                <p:cNvSpPr/>
                <p:nvPr/>
              </p:nvSpPr>
              <p:spPr>
                <a:xfrm>
                  <a:off x="1647039" y="3710544"/>
                  <a:ext cx="411770" cy="696458"/>
                </a:xfrm>
                <a:prstGeom prst="rect">
                  <a:avLst/>
                </a:prstGeom>
                <a:pattFill prst="ltUpDiag">
                  <a:fgClr>
                    <a:srgbClr val="0000FF"/>
                  </a:fgClr>
                  <a:bgClr>
                    <a:schemeClr val="bg1"/>
                  </a:bgClr>
                </a:patt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wordArtVertRtl" rtlCol="0" anchor="ctr"/>
                <a:lstStyle/>
                <a:p>
                  <a:pPr algn="ctr"/>
                  <a:endParaRPr kumimoji="1" lang="ja-JP" altLang="en-US" sz="1200" dirty="0">
                    <a:solidFill>
                      <a:schemeClr val="tx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</a:endParaRPr>
                </a:p>
              </p:txBody>
            </p:sp>
            <p:sp>
              <p:nvSpPr>
                <p:cNvPr id="205" name="正方形/長方形 204">
                  <a:extLst>
                    <a:ext uri="{FF2B5EF4-FFF2-40B4-BE49-F238E27FC236}">
                      <a16:creationId xmlns:a16="http://schemas.microsoft.com/office/drawing/2014/main" id="{CF455B9C-ADE1-45D1-B6E8-5A10F2CE515B}"/>
                    </a:ext>
                  </a:extLst>
                </p:cNvPr>
                <p:cNvSpPr/>
                <p:nvPr/>
              </p:nvSpPr>
              <p:spPr>
                <a:xfrm>
                  <a:off x="1238754" y="3710544"/>
                  <a:ext cx="411770" cy="713708"/>
                </a:xfrm>
                <a:prstGeom prst="rect">
                  <a:avLst/>
                </a:prstGeom>
                <a:solidFill>
                  <a:srgbClr val="66CCFF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wordArtVertRtl" rtlCol="0" anchor="ctr"/>
                <a:lstStyle/>
                <a:p>
                  <a:pPr algn="ctr"/>
                  <a:r>
                    <a:rPr lang="ja-JP" altLang="en-US" sz="800" dirty="0">
                      <a:solidFill>
                        <a:schemeClr val="tx1"/>
                      </a:solidFill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保険給付費</a:t>
                  </a:r>
                  <a:endParaRPr kumimoji="1" lang="ja-JP" altLang="en-US" sz="800" dirty="0">
                    <a:solidFill>
                      <a:schemeClr val="tx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</a:endParaRPr>
                </a:p>
              </p:txBody>
            </p:sp>
            <p:sp>
              <p:nvSpPr>
                <p:cNvPr id="206" name="正方形/長方形 205">
                  <a:extLst>
                    <a:ext uri="{FF2B5EF4-FFF2-40B4-BE49-F238E27FC236}">
                      <a16:creationId xmlns:a16="http://schemas.microsoft.com/office/drawing/2014/main" id="{6CF8E8DD-62F8-4ECE-B9EA-AE688EAFDDB2}"/>
                    </a:ext>
                  </a:extLst>
                </p:cNvPr>
                <p:cNvSpPr/>
                <p:nvPr/>
              </p:nvSpPr>
              <p:spPr>
                <a:xfrm>
                  <a:off x="1650886" y="4043624"/>
                  <a:ext cx="407508" cy="380628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wordArtVertRtl" rtlCol="0" anchor="ctr"/>
                <a:lstStyle/>
                <a:p>
                  <a:pPr algn="ctr"/>
                  <a:r>
                    <a:rPr kumimoji="1" lang="ja-JP" altLang="en-US" sz="800" dirty="0">
                      <a:solidFill>
                        <a:schemeClr val="tx1"/>
                      </a:solidFill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公費</a:t>
                  </a:r>
                </a:p>
              </p:txBody>
            </p:sp>
            <p:cxnSp>
              <p:nvCxnSpPr>
                <p:cNvPr id="207" name="直線コネクタ 206">
                  <a:extLst>
                    <a:ext uri="{FF2B5EF4-FFF2-40B4-BE49-F238E27FC236}">
                      <a16:creationId xmlns:a16="http://schemas.microsoft.com/office/drawing/2014/main" id="{142BBC82-08F1-4005-BCF6-106AE31E9AE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3173" y="4420121"/>
                  <a:ext cx="2865359" cy="651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直線コネクタ 207">
                  <a:extLst>
                    <a:ext uri="{FF2B5EF4-FFF2-40B4-BE49-F238E27FC236}">
                      <a16:creationId xmlns:a16="http://schemas.microsoft.com/office/drawing/2014/main" id="{0CD278C1-F37B-4CE6-BE17-34F667B84C54}"/>
                    </a:ext>
                  </a:extLst>
                </p:cNvPr>
                <p:cNvCxnSpPr>
                  <a:cxnSpLocks/>
                  <a:endCxn id="209" idx="3"/>
                </p:cNvCxnSpPr>
                <p:nvPr/>
              </p:nvCxnSpPr>
              <p:spPr>
                <a:xfrm flipH="1" flipV="1">
                  <a:off x="2219224" y="3482150"/>
                  <a:ext cx="545414" cy="496851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209" name="テキスト ボックス 208">
                  <a:extLst>
                    <a:ext uri="{FF2B5EF4-FFF2-40B4-BE49-F238E27FC236}">
                      <a16:creationId xmlns:a16="http://schemas.microsoft.com/office/drawing/2014/main" id="{AFF5269E-55FD-4C48-BC22-FAD22775D5F4}"/>
                    </a:ext>
                  </a:extLst>
                </p:cNvPr>
                <p:cNvSpPr txBox="1"/>
                <p:nvPr/>
              </p:nvSpPr>
              <p:spPr>
                <a:xfrm>
                  <a:off x="1213038" y="3385180"/>
                  <a:ext cx="1006186" cy="195814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 wrap="square" lIns="36000" tIns="36000" rIns="36000" bIns="36000" rtlCol="0">
                  <a:spAutoFit/>
                </a:bodyPr>
                <a:lstStyle/>
                <a:p>
                  <a:pPr algn="ctr"/>
                  <a:r>
                    <a:rPr kumimoji="1" lang="ja-JP" altLang="en-US" sz="800" dirty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保険料必要総額</a:t>
                  </a:r>
                </a:p>
              </p:txBody>
            </p:sp>
          </p:grpSp>
        </p:grpSp>
        <p:cxnSp>
          <p:nvCxnSpPr>
            <p:cNvPr id="192" name="直線コネクタ 191">
              <a:extLst>
                <a:ext uri="{FF2B5EF4-FFF2-40B4-BE49-F238E27FC236}">
                  <a16:creationId xmlns:a16="http://schemas.microsoft.com/office/drawing/2014/main" id="{20ABB4BC-9EEE-476A-AF3F-F0E26AC71DBD}"/>
                </a:ext>
              </a:extLst>
            </p:cNvPr>
            <p:cNvCxnSpPr>
              <a:cxnSpLocks/>
              <a:endCxn id="209" idx="2"/>
            </p:cNvCxnSpPr>
            <p:nvPr/>
          </p:nvCxnSpPr>
          <p:spPr>
            <a:xfrm flipH="1" flipV="1">
              <a:off x="1948111" y="3682830"/>
              <a:ext cx="152526" cy="3020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3" name="直線コネクタ 192">
              <a:extLst>
                <a:ext uri="{FF2B5EF4-FFF2-40B4-BE49-F238E27FC236}">
                  <a16:creationId xmlns:a16="http://schemas.microsoft.com/office/drawing/2014/main" id="{F427E612-FA61-4CCE-87BF-62609802AFEA}"/>
                </a:ext>
              </a:extLst>
            </p:cNvPr>
            <p:cNvCxnSpPr>
              <a:cxnSpLocks/>
              <a:endCxn id="209" idx="1"/>
            </p:cNvCxnSpPr>
            <p:nvPr/>
          </p:nvCxnSpPr>
          <p:spPr>
            <a:xfrm flipV="1">
              <a:off x="1259045" y="3583986"/>
              <a:ext cx="185973" cy="27962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0" name="矢印: 右 209">
            <a:extLst>
              <a:ext uri="{FF2B5EF4-FFF2-40B4-BE49-F238E27FC236}">
                <a16:creationId xmlns:a16="http://schemas.microsoft.com/office/drawing/2014/main" id="{FB286DF7-EB22-4748-8698-E748FDE3520C}"/>
              </a:ext>
            </a:extLst>
          </p:cNvPr>
          <p:cNvSpPr/>
          <p:nvPr/>
        </p:nvSpPr>
        <p:spPr>
          <a:xfrm>
            <a:off x="5960690" y="1175933"/>
            <a:ext cx="739266" cy="1775811"/>
          </a:xfrm>
          <a:prstGeom prst="rightArrow">
            <a:avLst>
              <a:gd name="adj1" fmla="val 50000"/>
              <a:gd name="adj2" fmla="val 100000"/>
            </a:avLst>
          </a:prstGeom>
          <a:noFill/>
          <a:ln>
            <a:solidFill>
              <a:srgbClr val="0000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11" name="グループ化 210">
            <a:extLst>
              <a:ext uri="{FF2B5EF4-FFF2-40B4-BE49-F238E27FC236}">
                <a16:creationId xmlns:a16="http://schemas.microsoft.com/office/drawing/2014/main" id="{E5EE9133-1DF4-49BE-AA29-9496F7C327BA}"/>
              </a:ext>
            </a:extLst>
          </p:cNvPr>
          <p:cNvGrpSpPr/>
          <p:nvPr/>
        </p:nvGrpSpPr>
        <p:grpSpPr>
          <a:xfrm>
            <a:off x="7581015" y="1904229"/>
            <a:ext cx="2058851" cy="1061880"/>
            <a:chOff x="6933408" y="3666885"/>
            <a:chExt cx="2058851" cy="1061880"/>
          </a:xfrm>
        </p:grpSpPr>
        <p:sp>
          <p:nvSpPr>
            <p:cNvPr id="212" name="正方形/長方形 211">
              <a:extLst>
                <a:ext uri="{FF2B5EF4-FFF2-40B4-BE49-F238E27FC236}">
                  <a16:creationId xmlns:a16="http://schemas.microsoft.com/office/drawing/2014/main" id="{A646B699-FE97-4C64-BD1B-FD37EA3B1D0C}"/>
                </a:ext>
              </a:extLst>
            </p:cNvPr>
            <p:cNvSpPr/>
            <p:nvPr/>
          </p:nvSpPr>
          <p:spPr>
            <a:xfrm>
              <a:off x="7399195" y="3667746"/>
              <a:ext cx="411770" cy="882753"/>
            </a:xfrm>
            <a:prstGeom prst="rect">
              <a:avLst/>
            </a:prstGeom>
            <a:pattFill prst="ltUpDiag">
              <a:fgClr>
                <a:srgbClr val="0000FF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wordArtVertRtl" rtlCol="0" anchor="ctr"/>
            <a:lstStyle/>
            <a:p>
              <a:pPr algn="ctr"/>
              <a:endPara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213" name="正方形/長方形 212">
              <a:extLst>
                <a:ext uri="{FF2B5EF4-FFF2-40B4-BE49-F238E27FC236}">
                  <a16:creationId xmlns:a16="http://schemas.microsoft.com/office/drawing/2014/main" id="{2EAC1E54-718B-49D0-9162-EFB3BE5B517A}"/>
                </a:ext>
              </a:extLst>
            </p:cNvPr>
            <p:cNvSpPr/>
            <p:nvPr/>
          </p:nvSpPr>
          <p:spPr>
            <a:xfrm>
              <a:off x="6990910" y="3666885"/>
              <a:ext cx="411770" cy="890433"/>
            </a:xfrm>
            <a:prstGeom prst="rect">
              <a:avLst/>
            </a:prstGeom>
            <a:solidFill>
              <a:srgbClr val="66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wordArtVertRtl" rtlCol="0" anchor="ctr"/>
            <a:lstStyle/>
            <a:p>
              <a:pPr algn="ctr"/>
              <a:r>
                <a:rPr lang="ja-JP" altLang="en-US" sz="800" dirty="0">
                  <a:solidFill>
                    <a:schemeClr val="tx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保険給付費</a:t>
              </a:r>
              <a:endParaRPr kumimoji="1" lang="ja-JP" altLang="en-US" sz="8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214" name="テキスト ボックス 213">
              <a:extLst>
                <a:ext uri="{FF2B5EF4-FFF2-40B4-BE49-F238E27FC236}">
                  <a16:creationId xmlns:a16="http://schemas.microsoft.com/office/drawing/2014/main" id="{B6C78A7A-AB23-4B26-A170-E44F76F745BE}"/>
                </a:ext>
              </a:extLst>
            </p:cNvPr>
            <p:cNvSpPr txBox="1"/>
            <p:nvPr/>
          </p:nvSpPr>
          <p:spPr>
            <a:xfrm>
              <a:off x="8351500" y="4513321"/>
              <a:ext cx="33855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8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B</a:t>
              </a:r>
              <a:r>
                <a:rPr lang="ja-JP" altLang="en-US" sz="8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町</a:t>
              </a:r>
              <a:endParaRPr kumimoji="1"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215" name="テキスト ボックス 214">
              <a:extLst>
                <a:ext uri="{FF2B5EF4-FFF2-40B4-BE49-F238E27FC236}">
                  <a16:creationId xmlns:a16="http://schemas.microsoft.com/office/drawing/2014/main" id="{9B14461C-FB13-47C0-8383-6AC4523F2A44}"/>
                </a:ext>
              </a:extLst>
            </p:cNvPr>
            <p:cNvSpPr txBox="1"/>
            <p:nvPr/>
          </p:nvSpPr>
          <p:spPr>
            <a:xfrm>
              <a:off x="7998478" y="4513321"/>
              <a:ext cx="35689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8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A</a:t>
              </a:r>
              <a:r>
                <a:rPr lang="ja-JP" altLang="en-US" sz="8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市</a:t>
              </a:r>
              <a:endParaRPr kumimoji="1"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216" name="テキスト ボックス 215">
              <a:extLst>
                <a:ext uri="{FF2B5EF4-FFF2-40B4-BE49-F238E27FC236}">
                  <a16:creationId xmlns:a16="http://schemas.microsoft.com/office/drawing/2014/main" id="{7EED7605-F25F-4C4C-BD98-05ED04515004}"/>
                </a:ext>
              </a:extLst>
            </p:cNvPr>
            <p:cNvSpPr txBox="1"/>
            <p:nvPr/>
          </p:nvSpPr>
          <p:spPr>
            <a:xfrm>
              <a:off x="8599222" y="4513321"/>
              <a:ext cx="33855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8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C</a:t>
              </a:r>
              <a:r>
                <a:rPr lang="ja-JP" altLang="en-US" sz="8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村</a:t>
              </a:r>
              <a:endParaRPr kumimoji="1"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217" name="正方形/長方形 216">
              <a:extLst>
                <a:ext uri="{FF2B5EF4-FFF2-40B4-BE49-F238E27FC236}">
                  <a16:creationId xmlns:a16="http://schemas.microsoft.com/office/drawing/2014/main" id="{8F6486A7-DD48-484B-83D9-E4C624090616}"/>
                </a:ext>
              </a:extLst>
            </p:cNvPr>
            <p:cNvSpPr/>
            <p:nvPr/>
          </p:nvSpPr>
          <p:spPr>
            <a:xfrm>
              <a:off x="7406645" y="4072188"/>
              <a:ext cx="403904" cy="478311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wordArtVertRtl" rtlCol="0" anchor="ctr"/>
            <a:lstStyle/>
            <a:p>
              <a:pPr algn="ctr"/>
              <a:r>
                <a:rPr kumimoji="1" lang="ja-JP" altLang="en-US" sz="800" dirty="0">
                  <a:solidFill>
                    <a:schemeClr val="tx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公費</a:t>
              </a:r>
            </a:p>
          </p:txBody>
        </p:sp>
        <p:sp>
          <p:nvSpPr>
            <p:cNvPr id="218" name="正方形/長方形 217">
              <a:extLst>
                <a:ext uri="{FF2B5EF4-FFF2-40B4-BE49-F238E27FC236}">
                  <a16:creationId xmlns:a16="http://schemas.microsoft.com/office/drawing/2014/main" id="{F1C3D6BF-986B-471B-9258-2ACD201D6869}"/>
                </a:ext>
              </a:extLst>
            </p:cNvPr>
            <p:cNvSpPr/>
            <p:nvPr/>
          </p:nvSpPr>
          <p:spPr>
            <a:xfrm>
              <a:off x="8422950" y="4219252"/>
              <a:ext cx="181702" cy="338065"/>
            </a:xfrm>
            <a:prstGeom prst="rect">
              <a:avLst/>
            </a:prstGeom>
            <a:pattFill prst="ltUpDiag">
              <a:fgClr>
                <a:srgbClr val="0000FF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wordArtVertRtl" rtlCol="0" anchor="ctr"/>
            <a:lstStyle/>
            <a:p>
              <a:pPr algn="ctr"/>
              <a:endPara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219" name="正方形/長方形 218">
              <a:extLst>
                <a:ext uri="{FF2B5EF4-FFF2-40B4-BE49-F238E27FC236}">
                  <a16:creationId xmlns:a16="http://schemas.microsoft.com/office/drawing/2014/main" id="{DF6D042A-9345-4A60-95EF-353B9AD5AD66}"/>
                </a:ext>
              </a:extLst>
            </p:cNvPr>
            <p:cNvSpPr/>
            <p:nvPr/>
          </p:nvSpPr>
          <p:spPr>
            <a:xfrm>
              <a:off x="8027100" y="4219252"/>
              <a:ext cx="302599" cy="339918"/>
            </a:xfrm>
            <a:prstGeom prst="rect">
              <a:avLst/>
            </a:prstGeom>
            <a:pattFill prst="ltUpDiag">
              <a:fgClr>
                <a:srgbClr val="0000FF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wordArtVertRtl" rtlCol="0" anchor="ctr"/>
            <a:lstStyle/>
            <a:p>
              <a:pPr algn="ctr"/>
              <a:endPara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220" name="正方形/長方形 219">
              <a:extLst>
                <a:ext uri="{FF2B5EF4-FFF2-40B4-BE49-F238E27FC236}">
                  <a16:creationId xmlns:a16="http://schemas.microsoft.com/office/drawing/2014/main" id="{832D8B62-1EA7-4FBF-B5BA-3D92791EA5D2}"/>
                </a:ext>
              </a:extLst>
            </p:cNvPr>
            <p:cNvSpPr/>
            <p:nvPr/>
          </p:nvSpPr>
          <p:spPr>
            <a:xfrm>
              <a:off x="8717939" y="4216807"/>
              <a:ext cx="85384" cy="341972"/>
            </a:xfrm>
            <a:prstGeom prst="rect">
              <a:avLst/>
            </a:prstGeom>
            <a:pattFill prst="ltUpDiag">
              <a:fgClr>
                <a:srgbClr val="0000FF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wordArtVertRtl" rtlCol="0" anchor="ctr"/>
            <a:lstStyle/>
            <a:p>
              <a:pPr algn="ctr"/>
              <a:endPara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cxnSp>
          <p:nvCxnSpPr>
            <p:cNvPr id="221" name="直線コネクタ 220">
              <a:extLst>
                <a:ext uri="{FF2B5EF4-FFF2-40B4-BE49-F238E27FC236}">
                  <a16:creationId xmlns:a16="http://schemas.microsoft.com/office/drawing/2014/main" id="{D00B3CE0-D063-4F35-8FB4-2443DCBCB9B8}"/>
                </a:ext>
              </a:extLst>
            </p:cNvPr>
            <p:cNvCxnSpPr>
              <a:cxnSpLocks/>
            </p:cNvCxnSpPr>
            <p:nvPr/>
          </p:nvCxnSpPr>
          <p:spPr>
            <a:xfrm>
              <a:off x="6933408" y="4557318"/>
              <a:ext cx="205885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直線コネクタ 221">
              <a:extLst>
                <a:ext uri="{FF2B5EF4-FFF2-40B4-BE49-F238E27FC236}">
                  <a16:creationId xmlns:a16="http://schemas.microsoft.com/office/drawing/2014/main" id="{1DE6A1C1-5A9A-46DB-8C48-CEBE3B93870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16314" y="4214177"/>
              <a:ext cx="1075945" cy="46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3" name="右中かっこ 222">
              <a:extLst>
                <a:ext uri="{FF2B5EF4-FFF2-40B4-BE49-F238E27FC236}">
                  <a16:creationId xmlns:a16="http://schemas.microsoft.com/office/drawing/2014/main" id="{F1FB1246-87C0-448A-9189-8FAE1F97427C}"/>
                </a:ext>
              </a:extLst>
            </p:cNvPr>
            <p:cNvSpPr/>
            <p:nvPr/>
          </p:nvSpPr>
          <p:spPr>
            <a:xfrm>
              <a:off x="7838138" y="3666886"/>
              <a:ext cx="115790" cy="405302"/>
            </a:xfrm>
            <a:prstGeom prst="rightBrace">
              <a:avLst>
                <a:gd name="adj1" fmla="val 8333"/>
                <a:gd name="adj2" fmla="val 23420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224" name="矢印: 下 223">
              <a:extLst>
                <a:ext uri="{FF2B5EF4-FFF2-40B4-BE49-F238E27FC236}">
                  <a16:creationId xmlns:a16="http://schemas.microsoft.com/office/drawing/2014/main" id="{5CF67403-64A7-4789-B5A9-7E664AEF1AED}"/>
                </a:ext>
              </a:extLst>
            </p:cNvPr>
            <p:cNvSpPr/>
            <p:nvPr/>
          </p:nvSpPr>
          <p:spPr>
            <a:xfrm>
              <a:off x="8411373" y="3889006"/>
              <a:ext cx="225589" cy="302991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225" name="テキスト ボックス 224">
              <a:extLst>
                <a:ext uri="{FF2B5EF4-FFF2-40B4-BE49-F238E27FC236}">
                  <a16:creationId xmlns:a16="http://schemas.microsoft.com/office/drawing/2014/main" id="{A98BD8C2-C80F-4E22-B2FB-42CB7D1ACD66}"/>
                </a:ext>
              </a:extLst>
            </p:cNvPr>
            <p:cNvSpPr txBox="1"/>
            <p:nvPr/>
          </p:nvSpPr>
          <p:spPr>
            <a:xfrm>
              <a:off x="7999297" y="3667630"/>
              <a:ext cx="965159" cy="19581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kumimoji="1" lang="ja-JP" altLang="en-US" sz="8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保険料必要総額</a:t>
              </a:r>
            </a:p>
          </p:txBody>
        </p:sp>
      </p:grpSp>
      <p:sp>
        <p:nvSpPr>
          <p:cNvPr id="226" name="テキスト ボックス 225">
            <a:extLst>
              <a:ext uri="{FF2B5EF4-FFF2-40B4-BE49-F238E27FC236}">
                <a16:creationId xmlns:a16="http://schemas.microsoft.com/office/drawing/2014/main" id="{B2730602-060C-4B71-BC92-EE3538910AF6}"/>
              </a:ext>
            </a:extLst>
          </p:cNvPr>
          <p:cNvSpPr txBox="1"/>
          <p:nvPr/>
        </p:nvSpPr>
        <p:spPr>
          <a:xfrm>
            <a:off x="9679644" y="1872999"/>
            <a:ext cx="2316831" cy="1055396"/>
          </a:xfrm>
          <a:prstGeom prst="rect">
            <a:avLst/>
          </a:prstGeom>
          <a:ln>
            <a:solidFill>
              <a:schemeClr val="tx1"/>
            </a:solidFill>
            <a:prstDash val="dash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 tIns="36000" rIns="36000" bIns="36000" rtlCol="0">
            <a:noAutofit/>
          </a:bodyPr>
          <a:lstStyle/>
          <a:p>
            <a:r>
              <a:rPr lang="ja-JP" altLang="en-US" sz="8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参考</a:t>
            </a:r>
            <a:r>
              <a:rPr lang="en-US" altLang="ja-JP" sz="8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:</a:t>
            </a:r>
            <a:r>
              <a:rPr lang="ja-JP" altLang="en-US" sz="8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医療費水準の差を保険料に反映</a:t>
            </a:r>
            <a:r>
              <a:rPr lang="ja-JP" altLang="en-US" sz="800" u="sng" dirty="0">
                <a:solidFill>
                  <a:srgbClr val="FF0000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させる</a:t>
            </a:r>
            <a:r>
              <a:rPr lang="ja-JP" altLang="en-US" sz="8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場合</a:t>
            </a:r>
            <a:endParaRPr lang="en-US" altLang="ja-JP" sz="8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227" name="テキスト ボックス 226">
            <a:extLst>
              <a:ext uri="{FF2B5EF4-FFF2-40B4-BE49-F238E27FC236}">
                <a16:creationId xmlns:a16="http://schemas.microsoft.com/office/drawing/2014/main" id="{353C2E67-2569-4485-80C0-F8F279BC02F1}"/>
              </a:ext>
            </a:extLst>
          </p:cNvPr>
          <p:cNvSpPr txBox="1"/>
          <p:nvPr/>
        </p:nvSpPr>
        <p:spPr>
          <a:xfrm>
            <a:off x="9687102" y="2010589"/>
            <a:ext cx="2289886" cy="31892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ja-JP" altLang="en-US" sz="800" dirty="0">
                <a:solidFill>
                  <a:schemeClr val="tx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○ 医療費水準が高い市町村は保険料必要額を多</a:t>
            </a:r>
            <a:endParaRPr lang="en-US" altLang="ja-JP" sz="800" dirty="0">
              <a:solidFill>
                <a:schemeClr val="tx1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lang="en-US" altLang="ja-JP" sz="8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     </a:t>
            </a:r>
            <a:r>
              <a:rPr lang="ja-JP" altLang="en-US" sz="800" dirty="0">
                <a:solidFill>
                  <a:schemeClr val="tx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く割り当てられる。</a:t>
            </a:r>
          </a:p>
        </p:txBody>
      </p:sp>
      <p:grpSp>
        <p:nvGrpSpPr>
          <p:cNvPr id="228" name="グループ化 227">
            <a:extLst>
              <a:ext uri="{FF2B5EF4-FFF2-40B4-BE49-F238E27FC236}">
                <a16:creationId xmlns:a16="http://schemas.microsoft.com/office/drawing/2014/main" id="{29A2701C-143E-4126-B258-EFBB16D6D1BD}"/>
              </a:ext>
            </a:extLst>
          </p:cNvPr>
          <p:cNvGrpSpPr/>
          <p:nvPr/>
        </p:nvGrpSpPr>
        <p:grpSpPr>
          <a:xfrm>
            <a:off x="9878814" y="2242711"/>
            <a:ext cx="2058851" cy="732164"/>
            <a:chOff x="6933408" y="3981212"/>
            <a:chExt cx="2058851" cy="732164"/>
          </a:xfrm>
        </p:grpSpPr>
        <p:sp>
          <p:nvSpPr>
            <p:cNvPr id="229" name="正方形/長方形 228">
              <a:extLst>
                <a:ext uri="{FF2B5EF4-FFF2-40B4-BE49-F238E27FC236}">
                  <a16:creationId xmlns:a16="http://schemas.microsoft.com/office/drawing/2014/main" id="{ECD9C1D0-7612-4B39-B8BD-3375CC966380}"/>
                </a:ext>
              </a:extLst>
            </p:cNvPr>
            <p:cNvSpPr/>
            <p:nvPr/>
          </p:nvSpPr>
          <p:spPr>
            <a:xfrm>
              <a:off x="7402252" y="4059999"/>
              <a:ext cx="411770" cy="484743"/>
            </a:xfrm>
            <a:prstGeom prst="rect">
              <a:avLst/>
            </a:prstGeom>
            <a:pattFill prst="ltUpDiag">
              <a:fgClr>
                <a:srgbClr val="0000FF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wordArtVertRtl" rtlCol="0" anchor="ctr"/>
            <a:lstStyle/>
            <a:p>
              <a:pPr algn="ctr"/>
              <a:endParaRPr kumimoji="1" lang="ja-JP" altLang="en-US" sz="11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230" name="正方形/長方形 229">
              <a:extLst>
                <a:ext uri="{FF2B5EF4-FFF2-40B4-BE49-F238E27FC236}">
                  <a16:creationId xmlns:a16="http://schemas.microsoft.com/office/drawing/2014/main" id="{50A62F7B-6F6D-4451-B2B6-38D24C811B06}"/>
                </a:ext>
              </a:extLst>
            </p:cNvPr>
            <p:cNvSpPr/>
            <p:nvPr/>
          </p:nvSpPr>
          <p:spPr>
            <a:xfrm>
              <a:off x="6990910" y="4060000"/>
              <a:ext cx="411770" cy="497318"/>
            </a:xfrm>
            <a:prstGeom prst="rect">
              <a:avLst/>
            </a:prstGeom>
            <a:solidFill>
              <a:srgbClr val="66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wordArtVertRtl" rtlCol="0" anchor="ctr"/>
            <a:lstStyle/>
            <a:p>
              <a:pPr algn="ctr"/>
              <a:r>
                <a:rPr lang="ja-JP" altLang="en-US" sz="500" dirty="0">
                  <a:solidFill>
                    <a:schemeClr val="tx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保険給付費</a:t>
              </a:r>
              <a:endParaRPr kumimoji="1" lang="ja-JP" altLang="en-US" sz="5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231" name="テキスト ボックス 230">
              <a:extLst>
                <a:ext uri="{FF2B5EF4-FFF2-40B4-BE49-F238E27FC236}">
                  <a16:creationId xmlns:a16="http://schemas.microsoft.com/office/drawing/2014/main" id="{941A9384-86AD-4B29-9D89-21C1506CA23C}"/>
                </a:ext>
              </a:extLst>
            </p:cNvPr>
            <p:cNvSpPr txBox="1"/>
            <p:nvPr/>
          </p:nvSpPr>
          <p:spPr>
            <a:xfrm>
              <a:off x="8351500" y="4513321"/>
              <a:ext cx="319318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7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B</a:t>
              </a:r>
              <a:r>
                <a:rPr lang="ja-JP" altLang="en-US" sz="7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町</a:t>
              </a:r>
              <a:endParaRPr kumimoji="1" lang="ja-JP" altLang="en-US" sz="700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232" name="テキスト ボックス 231">
              <a:extLst>
                <a:ext uri="{FF2B5EF4-FFF2-40B4-BE49-F238E27FC236}">
                  <a16:creationId xmlns:a16="http://schemas.microsoft.com/office/drawing/2014/main" id="{B1308B23-F3C7-49A1-8EAC-99CC95C02731}"/>
                </a:ext>
              </a:extLst>
            </p:cNvPr>
            <p:cNvSpPr txBox="1"/>
            <p:nvPr/>
          </p:nvSpPr>
          <p:spPr>
            <a:xfrm>
              <a:off x="7998478" y="4513321"/>
              <a:ext cx="356891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7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A</a:t>
              </a:r>
              <a:r>
                <a:rPr lang="ja-JP" altLang="en-US" sz="7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市</a:t>
              </a:r>
              <a:endParaRPr kumimoji="1" lang="ja-JP" altLang="en-US" sz="700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233" name="テキスト ボックス 232">
              <a:extLst>
                <a:ext uri="{FF2B5EF4-FFF2-40B4-BE49-F238E27FC236}">
                  <a16:creationId xmlns:a16="http://schemas.microsoft.com/office/drawing/2014/main" id="{B7B17ED7-7577-4E3E-AB06-4715C40553DB}"/>
                </a:ext>
              </a:extLst>
            </p:cNvPr>
            <p:cNvSpPr txBox="1"/>
            <p:nvPr/>
          </p:nvSpPr>
          <p:spPr>
            <a:xfrm>
              <a:off x="8599222" y="4513321"/>
              <a:ext cx="319318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7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C</a:t>
              </a:r>
              <a:r>
                <a:rPr lang="ja-JP" altLang="en-US" sz="7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村</a:t>
              </a:r>
              <a:endParaRPr kumimoji="1" lang="ja-JP" altLang="en-US" sz="700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234" name="正方形/長方形 233">
              <a:extLst>
                <a:ext uri="{FF2B5EF4-FFF2-40B4-BE49-F238E27FC236}">
                  <a16:creationId xmlns:a16="http://schemas.microsoft.com/office/drawing/2014/main" id="{E5ACA59D-5DAB-4643-82BE-BA47DE89C568}"/>
                </a:ext>
              </a:extLst>
            </p:cNvPr>
            <p:cNvSpPr/>
            <p:nvPr/>
          </p:nvSpPr>
          <p:spPr>
            <a:xfrm>
              <a:off x="7406645" y="4301322"/>
              <a:ext cx="403904" cy="24917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wordArtVertRtl" rtlCol="0" anchor="ctr"/>
            <a:lstStyle/>
            <a:p>
              <a:pPr algn="ctr"/>
              <a:r>
                <a:rPr kumimoji="1" lang="ja-JP" altLang="en-US" sz="500" dirty="0">
                  <a:solidFill>
                    <a:schemeClr val="tx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公費</a:t>
              </a:r>
            </a:p>
          </p:txBody>
        </p:sp>
        <p:sp>
          <p:nvSpPr>
            <p:cNvPr id="235" name="正方形/長方形 234">
              <a:extLst>
                <a:ext uri="{FF2B5EF4-FFF2-40B4-BE49-F238E27FC236}">
                  <a16:creationId xmlns:a16="http://schemas.microsoft.com/office/drawing/2014/main" id="{EA5AA3B9-4A43-464A-A043-E40E0C33BD10}"/>
                </a:ext>
              </a:extLst>
            </p:cNvPr>
            <p:cNvSpPr/>
            <p:nvPr/>
          </p:nvSpPr>
          <p:spPr>
            <a:xfrm>
              <a:off x="8422950" y="4301321"/>
              <a:ext cx="181702" cy="255995"/>
            </a:xfrm>
            <a:prstGeom prst="rect">
              <a:avLst/>
            </a:prstGeom>
            <a:pattFill prst="ltUpDiag">
              <a:fgClr>
                <a:srgbClr val="0000FF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wordArtVertRtl" rtlCol="0" anchor="ctr"/>
            <a:lstStyle/>
            <a:p>
              <a:pPr algn="ctr"/>
              <a:endParaRPr kumimoji="1" lang="ja-JP" altLang="en-US" sz="11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236" name="正方形/長方形 235">
              <a:extLst>
                <a:ext uri="{FF2B5EF4-FFF2-40B4-BE49-F238E27FC236}">
                  <a16:creationId xmlns:a16="http://schemas.microsoft.com/office/drawing/2014/main" id="{30FB1E56-1E84-4209-827C-D691F78D220A}"/>
                </a:ext>
              </a:extLst>
            </p:cNvPr>
            <p:cNvSpPr/>
            <p:nvPr/>
          </p:nvSpPr>
          <p:spPr>
            <a:xfrm>
              <a:off x="8027100" y="4396026"/>
              <a:ext cx="302599" cy="163142"/>
            </a:xfrm>
            <a:prstGeom prst="rect">
              <a:avLst/>
            </a:prstGeom>
            <a:pattFill prst="ltUpDiag">
              <a:fgClr>
                <a:srgbClr val="0000FF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wordArtVertRtl" rtlCol="0" anchor="ctr"/>
            <a:lstStyle/>
            <a:p>
              <a:pPr algn="ctr"/>
              <a:endParaRPr kumimoji="1" lang="ja-JP" altLang="en-US" sz="11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237" name="正方形/長方形 236">
              <a:extLst>
                <a:ext uri="{FF2B5EF4-FFF2-40B4-BE49-F238E27FC236}">
                  <a16:creationId xmlns:a16="http://schemas.microsoft.com/office/drawing/2014/main" id="{2C56DD6C-8E00-4C2D-BF5E-667BB82DAA53}"/>
                </a:ext>
              </a:extLst>
            </p:cNvPr>
            <p:cNvSpPr/>
            <p:nvPr/>
          </p:nvSpPr>
          <p:spPr>
            <a:xfrm>
              <a:off x="8717939" y="4461814"/>
              <a:ext cx="85384" cy="96964"/>
            </a:xfrm>
            <a:prstGeom prst="rect">
              <a:avLst/>
            </a:prstGeom>
            <a:pattFill prst="ltUpDiag">
              <a:fgClr>
                <a:srgbClr val="0000FF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wordArtVertRtl" rtlCol="0" anchor="ctr"/>
            <a:lstStyle/>
            <a:p>
              <a:pPr algn="ctr"/>
              <a:endParaRPr kumimoji="1" lang="ja-JP" altLang="en-US" sz="11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cxnSp>
          <p:nvCxnSpPr>
            <p:cNvPr id="238" name="直線コネクタ 237">
              <a:extLst>
                <a:ext uri="{FF2B5EF4-FFF2-40B4-BE49-F238E27FC236}">
                  <a16:creationId xmlns:a16="http://schemas.microsoft.com/office/drawing/2014/main" id="{2F553480-7712-480E-844F-735D5ACDCC62}"/>
                </a:ext>
              </a:extLst>
            </p:cNvPr>
            <p:cNvCxnSpPr>
              <a:cxnSpLocks/>
            </p:cNvCxnSpPr>
            <p:nvPr/>
          </p:nvCxnSpPr>
          <p:spPr>
            <a:xfrm>
              <a:off x="6933408" y="4557318"/>
              <a:ext cx="205885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直線コネクタ 238">
              <a:extLst>
                <a:ext uri="{FF2B5EF4-FFF2-40B4-BE49-F238E27FC236}">
                  <a16:creationId xmlns:a16="http://schemas.microsoft.com/office/drawing/2014/main" id="{FFE8B8C0-5FF2-4910-8FDA-95D4D10C40D7}"/>
                </a:ext>
              </a:extLst>
            </p:cNvPr>
            <p:cNvCxnSpPr>
              <a:cxnSpLocks/>
            </p:cNvCxnSpPr>
            <p:nvPr/>
          </p:nvCxnSpPr>
          <p:spPr>
            <a:xfrm>
              <a:off x="7916314" y="4396026"/>
              <a:ext cx="107594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0" name="右中かっこ 239">
              <a:extLst>
                <a:ext uri="{FF2B5EF4-FFF2-40B4-BE49-F238E27FC236}">
                  <a16:creationId xmlns:a16="http://schemas.microsoft.com/office/drawing/2014/main" id="{1C40FF94-A851-4794-9418-802EB5E4035C}"/>
                </a:ext>
              </a:extLst>
            </p:cNvPr>
            <p:cNvSpPr/>
            <p:nvPr/>
          </p:nvSpPr>
          <p:spPr>
            <a:xfrm>
              <a:off x="7830080" y="4059999"/>
              <a:ext cx="115790" cy="243109"/>
            </a:xfrm>
            <a:prstGeom prst="rightBrace">
              <a:avLst>
                <a:gd name="adj1" fmla="val 8333"/>
                <a:gd name="adj2" fmla="val 14017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z="160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241" name="矢印: 下 240">
              <a:extLst>
                <a:ext uri="{FF2B5EF4-FFF2-40B4-BE49-F238E27FC236}">
                  <a16:creationId xmlns:a16="http://schemas.microsoft.com/office/drawing/2014/main" id="{B96F0A3F-3D49-45C6-9C5D-0A3C2D09F4A8}"/>
                </a:ext>
              </a:extLst>
            </p:cNvPr>
            <p:cNvSpPr/>
            <p:nvPr/>
          </p:nvSpPr>
          <p:spPr>
            <a:xfrm>
              <a:off x="8406428" y="4184791"/>
              <a:ext cx="225589" cy="97976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242" name="テキスト ボックス 241">
              <a:extLst>
                <a:ext uri="{FF2B5EF4-FFF2-40B4-BE49-F238E27FC236}">
                  <a16:creationId xmlns:a16="http://schemas.microsoft.com/office/drawing/2014/main" id="{59B1C36A-70B9-42F9-A503-7ADA697310CC}"/>
                </a:ext>
              </a:extLst>
            </p:cNvPr>
            <p:cNvSpPr txBox="1"/>
            <p:nvPr/>
          </p:nvSpPr>
          <p:spPr>
            <a:xfrm>
              <a:off x="7968520" y="3981212"/>
              <a:ext cx="965159" cy="18042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 anchor="ctr">
              <a:spAutoFit/>
            </a:bodyPr>
            <a:lstStyle/>
            <a:p>
              <a:pPr algn="ctr"/>
              <a:r>
                <a:rPr kumimoji="1" lang="ja-JP" altLang="en-US" sz="7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保険料必要総額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06323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1269</TotalTime>
  <Words>502</Words>
  <Application>Microsoft Office PowerPoint</Application>
  <PresentationFormat>ワイド画面</PresentationFormat>
  <Paragraphs>63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BIZ UDP明朝 Medium</vt:lpstr>
      <vt:lpstr>BIZ UDゴシック</vt:lpstr>
      <vt:lpstr>BIZ UD明朝 Medium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保険料統一Webページ骨子（案）①ページ内構成</dc:title>
  <dc:creator>岩下　桃子</dc:creator>
  <cp:lastModifiedBy>根来　拓也</cp:lastModifiedBy>
  <cp:revision>120</cp:revision>
  <cp:lastPrinted>2024-05-02T04:44:23Z</cp:lastPrinted>
  <dcterms:created xsi:type="dcterms:W3CDTF">2024-04-25T06:39:22Z</dcterms:created>
  <dcterms:modified xsi:type="dcterms:W3CDTF">2024-05-15T02:16:26Z</dcterms:modified>
</cp:coreProperties>
</file>