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75" r:id="rId3"/>
    <p:sldId id="287" r:id="rId4"/>
    <p:sldId id="276" r:id="rId5"/>
    <p:sldId id="288" r:id="rId6"/>
    <p:sldId id="285" r:id="rId7"/>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根来　拓也" initials="根来　拓也" lastIdx="2" clrIdx="0">
    <p:extLst>
      <p:ext uri="{19B8F6BF-5375-455C-9EA6-DF929625EA0E}">
        <p15:presenceInfo xmlns:p15="http://schemas.microsoft.com/office/powerpoint/2012/main" userId="S::NegoroT@lan.pref.osaka.jp::caad8eaf-050a-4936-8ac2-1e6b1cdfb173" providerId="AD"/>
      </p:ext>
    </p:extLst>
  </p:cmAuthor>
  <p:cmAuthor id="2" name="岩下　桃子" initials="岩下　桃子" lastIdx="2" clrIdx="1">
    <p:extLst>
      <p:ext uri="{19B8F6BF-5375-455C-9EA6-DF929625EA0E}">
        <p15:presenceInfo xmlns:p15="http://schemas.microsoft.com/office/powerpoint/2012/main" userId="S::IwashitaM@lan.pref.osaka.jp::df31bb37-c00d-4cdd-9da8-a88b7b077bd8" providerId="AD"/>
      </p:ext>
    </p:extLst>
  </p:cmAuthor>
  <p:cmAuthor id="3" name="籠島　隆" initials="籠島　隆" lastIdx="3" clrIdx="2">
    <p:extLst>
      <p:ext uri="{19B8F6BF-5375-455C-9EA6-DF929625EA0E}">
        <p15:presenceInfo xmlns:p15="http://schemas.microsoft.com/office/powerpoint/2012/main" userId="S::KagoshimaT@lan.pref.osaka.jp::8a3128c4-c568-4783-950b-3aeedeeb3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0000FF"/>
    <a:srgbClr val="66CCFF"/>
    <a:srgbClr val="E0E9F2"/>
    <a:srgbClr val="CFE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ja-JP"/>
              <a:t>大阪府内市町村の累積赤字額の年次推計</a:t>
            </a:r>
          </a:p>
        </c:rich>
      </c:tx>
      <c:layout>
        <c:manualLayout>
          <c:xMode val="edge"/>
          <c:yMode val="edge"/>
          <c:x val="0.19653236166828614"/>
          <c:y val="1.7899183896734682E-2"/>
        </c:manualLayout>
      </c:layout>
      <c:overlay val="0"/>
    </c:title>
    <c:autoTitleDeleted val="0"/>
    <c:plotArea>
      <c:layout>
        <c:manualLayout>
          <c:layoutTarget val="inner"/>
          <c:xMode val="edge"/>
          <c:yMode val="edge"/>
          <c:x val="0.11178688042153057"/>
          <c:y val="0.20057633487606957"/>
          <c:w val="0.78828114227657031"/>
          <c:h val="0.65171549053998579"/>
        </c:manualLayout>
      </c:layout>
      <c:barChart>
        <c:barDir val="col"/>
        <c:grouping val="stacked"/>
        <c:varyColors val="0"/>
        <c:ser>
          <c:idx val="0"/>
          <c:order val="0"/>
          <c:tx>
            <c:strRef>
              <c:f>グラフ推移!$D$3</c:f>
              <c:strCache>
                <c:ptCount val="1"/>
                <c:pt idx="0">
                  <c:v>累積赤字額</c:v>
                </c:pt>
              </c:strCache>
            </c:strRef>
          </c:tx>
          <c:spPr>
            <a:solidFill>
              <a:schemeClr val="accent6">
                <a:lumMod val="60000"/>
                <a:lumOff val="40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152-45BE-BADA-9F3BAB6F31BD}"/>
                </c:ext>
              </c:extLst>
            </c:dLbl>
            <c:dLbl>
              <c:idx val="1"/>
              <c:layout>
                <c:manualLayout>
                  <c:x val="-1.7434838321389921E-3"/>
                  <c:y val="-4.80321134389929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70-4008-9F8B-E479683F109B}"/>
                </c:ext>
              </c:extLst>
            </c:dLbl>
            <c:spPr>
              <a:no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グラフ推移!$E$1:$K$2</c:f>
              <c:strCache>
                <c:ptCount val="7"/>
                <c:pt idx="0">
                  <c:v>平成20年度</c:v>
                </c:pt>
                <c:pt idx="1">
                  <c:v>平成28年度</c:v>
                </c:pt>
                <c:pt idx="2">
                  <c:v>平成29年度</c:v>
                </c:pt>
                <c:pt idx="3">
                  <c:v>平成30年度</c:v>
                </c:pt>
                <c:pt idx="4">
                  <c:v>令和元年度</c:v>
                </c:pt>
                <c:pt idx="5">
                  <c:v>令和２年度</c:v>
                </c:pt>
                <c:pt idx="6">
                  <c:v>令和３年度</c:v>
                </c:pt>
              </c:strCache>
            </c:strRef>
          </c:cat>
          <c:val>
            <c:numRef>
              <c:f>グラフ推移!$E$3:$K$3</c:f>
              <c:numCache>
                <c:formatCode>General</c:formatCode>
                <c:ptCount val="7"/>
                <c:pt idx="0">
                  <c:v>450</c:v>
                </c:pt>
                <c:pt idx="1">
                  <c:v>194</c:v>
                </c:pt>
                <c:pt idx="2">
                  <c:v>62</c:v>
                </c:pt>
                <c:pt idx="3">
                  <c:v>46</c:v>
                </c:pt>
                <c:pt idx="4">
                  <c:v>26</c:v>
                </c:pt>
                <c:pt idx="5">
                  <c:v>17</c:v>
                </c:pt>
                <c:pt idx="6">
                  <c:v>14</c:v>
                </c:pt>
              </c:numCache>
            </c:numRef>
          </c:val>
          <c:extLst>
            <c:ext xmlns:c16="http://schemas.microsoft.com/office/drawing/2014/chart" uri="{C3380CC4-5D6E-409C-BE32-E72D297353CC}">
              <c16:uniqueId val="{00000001-7152-45BE-BADA-9F3BAB6F31BD}"/>
            </c:ext>
          </c:extLst>
        </c:ser>
        <c:dLbls>
          <c:showLegendKey val="0"/>
          <c:showVal val="0"/>
          <c:showCatName val="0"/>
          <c:showSerName val="0"/>
          <c:showPercent val="0"/>
          <c:showBubbleSize val="0"/>
        </c:dLbls>
        <c:gapWidth val="150"/>
        <c:overlap val="100"/>
        <c:axId val="136582656"/>
        <c:axId val="136584576"/>
      </c:barChart>
      <c:lineChart>
        <c:grouping val="standard"/>
        <c:varyColors val="0"/>
        <c:ser>
          <c:idx val="1"/>
          <c:order val="1"/>
          <c:tx>
            <c:strRef>
              <c:f>グラフ推移!$D$4</c:f>
              <c:strCache>
                <c:ptCount val="1"/>
                <c:pt idx="0">
                  <c:v>赤字市町村数</c:v>
                </c:pt>
              </c:strCache>
            </c:strRef>
          </c:tx>
          <c:spPr>
            <a:ln w="25400"/>
          </c:spPr>
          <c:marker>
            <c:symbol val="square"/>
            <c:size val="10"/>
          </c:marker>
          <c:dLbls>
            <c:dLbl>
              <c:idx val="3"/>
              <c:layout>
                <c:manualLayout>
                  <c:x val="-2.353703173387689E-2"/>
                  <c:y val="-3.9026092169181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70-4008-9F8B-E479683F109B}"/>
                </c:ext>
              </c:extLst>
            </c:dLbl>
            <c:dLbl>
              <c:idx val="6"/>
              <c:tx>
                <c:rich>
                  <a:bodyPr/>
                  <a:lstStyle/>
                  <a:p>
                    <a:r>
                      <a:rPr lang="ja-JP" altLang="en-US"/>
                      <a:t>１</a:t>
                    </a:r>
                    <a:endParaRPr lang="ja-JP" alt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52-45BE-BADA-9F3BAB6F31BD}"/>
                </c:ext>
              </c:extLst>
            </c:dLbl>
            <c:numFmt formatCode="#,##0_);[Red]\(#,##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グラフ推移!$E$1:$K$2</c:f>
              <c:strCache>
                <c:ptCount val="7"/>
                <c:pt idx="0">
                  <c:v>平成20年度</c:v>
                </c:pt>
                <c:pt idx="1">
                  <c:v>平成28年度</c:v>
                </c:pt>
                <c:pt idx="2">
                  <c:v>平成29年度</c:v>
                </c:pt>
                <c:pt idx="3">
                  <c:v>平成30年度</c:v>
                </c:pt>
                <c:pt idx="4">
                  <c:v>令和元年度</c:v>
                </c:pt>
                <c:pt idx="5">
                  <c:v>令和２年度</c:v>
                </c:pt>
                <c:pt idx="6">
                  <c:v>令和３年度</c:v>
                </c:pt>
              </c:strCache>
            </c:strRef>
          </c:cat>
          <c:val>
            <c:numRef>
              <c:f>グラフ推移!$E$4:$K$4</c:f>
              <c:numCache>
                <c:formatCode>General</c:formatCode>
                <c:ptCount val="7"/>
                <c:pt idx="0">
                  <c:v>29</c:v>
                </c:pt>
                <c:pt idx="1">
                  <c:v>17</c:v>
                </c:pt>
                <c:pt idx="2">
                  <c:v>7</c:v>
                </c:pt>
                <c:pt idx="3">
                  <c:v>7</c:v>
                </c:pt>
                <c:pt idx="4">
                  <c:v>4</c:v>
                </c:pt>
                <c:pt idx="5">
                  <c:v>2</c:v>
                </c:pt>
                <c:pt idx="6">
                  <c:v>2</c:v>
                </c:pt>
              </c:numCache>
            </c:numRef>
          </c:val>
          <c:smooth val="0"/>
          <c:extLst>
            <c:ext xmlns:c16="http://schemas.microsoft.com/office/drawing/2014/chart" uri="{C3380CC4-5D6E-409C-BE32-E72D297353CC}">
              <c16:uniqueId val="{00000004-7152-45BE-BADA-9F3BAB6F31BD}"/>
            </c:ext>
          </c:extLst>
        </c:ser>
        <c:dLbls>
          <c:showLegendKey val="0"/>
          <c:showVal val="0"/>
          <c:showCatName val="0"/>
          <c:showSerName val="0"/>
          <c:showPercent val="0"/>
          <c:showBubbleSize val="0"/>
        </c:dLbls>
        <c:marker val="1"/>
        <c:smooth val="0"/>
        <c:axId val="112738031"/>
        <c:axId val="112739279"/>
      </c:lineChart>
      <c:catAx>
        <c:axId val="136582656"/>
        <c:scaling>
          <c:orientation val="minMax"/>
        </c:scaling>
        <c:delete val="0"/>
        <c:axPos val="b"/>
        <c:numFmt formatCode="General" sourceLinked="1"/>
        <c:majorTickMark val="out"/>
        <c:minorTickMark val="none"/>
        <c:tickLblPos val="nextTo"/>
        <c:crossAx val="136584576"/>
        <c:crosses val="autoZero"/>
        <c:auto val="1"/>
        <c:lblAlgn val="ctr"/>
        <c:lblOffset val="100"/>
        <c:noMultiLvlLbl val="0"/>
      </c:catAx>
      <c:valAx>
        <c:axId val="136584576"/>
        <c:scaling>
          <c:orientation val="minMax"/>
          <c:max val="450"/>
          <c:min val="0"/>
        </c:scaling>
        <c:delete val="0"/>
        <c:axPos val="l"/>
        <c:majorGridlines>
          <c:spPr>
            <a:ln>
              <a:noFill/>
            </a:ln>
          </c:spPr>
        </c:majorGridlines>
        <c:title>
          <c:tx>
            <c:rich>
              <a:bodyPr rot="0" vert="wordArtVertRtl"/>
              <a:lstStyle/>
              <a:p>
                <a:pPr>
                  <a:defRPr/>
                </a:pPr>
                <a:r>
                  <a:rPr lang="ja-JP"/>
                  <a:t>累積赤字額（億円）</a:t>
                </a:r>
              </a:p>
            </c:rich>
          </c:tx>
          <c:layout>
            <c:manualLayout>
              <c:xMode val="edge"/>
              <c:yMode val="edge"/>
              <c:x val="8.3153996858474129E-3"/>
              <c:y val="0.27338360215644714"/>
            </c:manualLayout>
          </c:layout>
          <c:overlay val="0"/>
        </c:title>
        <c:numFmt formatCode="General" sourceLinked="1"/>
        <c:majorTickMark val="out"/>
        <c:minorTickMark val="none"/>
        <c:tickLblPos val="nextTo"/>
        <c:crossAx val="136582656"/>
        <c:crosses val="autoZero"/>
        <c:crossBetween val="between"/>
      </c:valAx>
      <c:valAx>
        <c:axId val="112739279"/>
        <c:scaling>
          <c:orientation val="minMax"/>
          <c:max val="45"/>
        </c:scaling>
        <c:delete val="0"/>
        <c:axPos val="r"/>
        <c:numFmt formatCode="General" sourceLinked="1"/>
        <c:majorTickMark val="out"/>
        <c:minorTickMark val="none"/>
        <c:tickLblPos val="nextTo"/>
        <c:crossAx val="112738031"/>
        <c:crosses val="max"/>
        <c:crossBetween val="between"/>
      </c:valAx>
      <c:catAx>
        <c:axId val="112738031"/>
        <c:scaling>
          <c:orientation val="minMax"/>
        </c:scaling>
        <c:delete val="1"/>
        <c:axPos val="b"/>
        <c:numFmt formatCode="General" sourceLinked="1"/>
        <c:majorTickMark val="out"/>
        <c:minorTickMark val="none"/>
        <c:tickLblPos val="nextTo"/>
        <c:crossAx val="112739279"/>
        <c:crosses val="autoZero"/>
        <c:auto val="1"/>
        <c:lblAlgn val="ctr"/>
        <c:lblOffset val="100"/>
        <c:noMultiLvlLbl val="0"/>
      </c:catAx>
    </c:plotArea>
    <c:legend>
      <c:legendPos val="r"/>
      <c:layout>
        <c:manualLayout>
          <c:xMode val="edge"/>
          <c:yMode val="edge"/>
          <c:x val="0.73022786372710713"/>
          <c:y val="0.54901236116481256"/>
          <c:w val="0.15523197532874281"/>
          <c:h val="8.7115499754949186E-2"/>
        </c:manualLayout>
      </c:layout>
      <c:overlay val="0"/>
    </c:legend>
    <c:plotVisOnly val="1"/>
    <c:dispBlanksAs val="gap"/>
    <c:showDLblsOverMax val="0"/>
  </c:chart>
  <c:txPr>
    <a:bodyPr/>
    <a:lstStyle/>
    <a:p>
      <a:pPr>
        <a:defRPr>
          <a:latin typeface="BIZ UDゴシック" panose="020B0400000000000000" pitchFamily="49" charset="-128"/>
          <a:ea typeface="BIZ UDゴシック" panose="020B0400000000000000" pitchFamily="49"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0.2017</cdr:x>
      <cdr:y>0.11042</cdr:y>
    </cdr:from>
    <cdr:to>
      <cdr:x>0.82596</cdr:x>
      <cdr:y>0.2467</cdr:y>
    </cdr:to>
    <cdr:sp macro="" textlink="">
      <cdr:nvSpPr>
        <cdr:cNvPr id="3" name="ホームベース 2"/>
        <cdr:cNvSpPr/>
      </cdr:nvSpPr>
      <cdr:spPr>
        <a:xfrm xmlns:a="http://schemas.openxmlformats.org/drawingml/2006/main">
          <a:off x="1469261" y="467121"/>
          <a:ext cx="4547276" cy="576534"/>
        </a:xfrm>
        <a:prstGeom xmlns:a="http://schemas.openxmlformats.org/drawingml/2006/main" prst="homePlate">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endParaRPr lang="en-US" altLang="ja-JP" sz="1800" b="1" dirty="0">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0.35754</cdr:x>
      <cdr:y>0.32851</cdr:y>
    </cdr:from>
    <cdr:to>
      <cdr:x>0.52838</cdr:x>
      <cdr:y>0.39753</cdr:y>
    </cdr:to>
    <cdr:sp macro="" textlink="">
      <cdr:nvSpPr>
        <cdr:cNvPr id="2" name="テキスト ボックス 1"/>
        <cdr:cNvSpPr txBox="1"/>
      </cdr:nvSpPr>
      <cdr:spPr>
        <a:xfrm xmlns:a="http://schemas.openxmlformats.org/drawingml/2006/main">
          <a:off x="4643437" y="1407890"/>
          <a:ext cx="2218765" cy="2958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0.19187</cdr:x>
      <cdr:y>0.18989</cdr:y>
    </cdr:from>
    <cdr:to>
      <cdr:x>0.37721</cdr:x>
      <cdr:y>0.24379</cdr:y>
    </cdr:to>
    <cdr:sp macro="" textlink="">
      <cdr:nvSpPr>
        <cdr:cNvPr id="4" name="テキスト ボックス 3"/>
        <cdr:cNvSpPr txBox="1"/>
      </cdr:nvSpPr>
      <cdr:spPr>
        <a:xfrm xmlns:a="http://schemas.openxmlformats.org/drawingml/2006/main">
          <a:off x="2491881" y="813820"/>
          <a:ext cx="2407073" cy="231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b="1" dirty="0"/>
        </a:p>
      </cdr:txBody>
    </cdr:sp>
  </cdr:relSizeAnchor>
  <cdr:relSizeAnchor xmlns:cdr="http://schemas.openxmlformats.org/drawingml/2006/chartDrawing">
    <cdr:from>
      <cdr:x>0.1413</cdr:x>
      <cdr:y>0.48528</cdr:y>
    </cdr:from>
    <cdr:to>
      <cdr:x>0.18041</cdr:x>
      <cdr:y>0.54728</cdr:y>
    </cdr:to>
    <cdr:sp macro="" textlink="">
      <cdr:nvSpPr>
        <cdr:cNvPr id="5" name="テキスト ボックス 4">
          <a:extLst xmlns:a="http://schemas.openxmlformats.org/drawingml/2006/main">
            <a:ext uri="{FF2B5EF4-FFF2-40B4-BE49-F238E27FC236}">
              <a16:creationId xmlns:a16="http://schemas.microsoft.com/office/drawing/2014/main" id="{AA46A817-D1FD-4692-A21C-027073242275}"/>
            </a:ext>
          </a:extLst>
        </cdr:cNvPr>
        <cdr:cNvSpPr txBox="1"/>
      </cdr:nvSpPr>
      <cdr:spPr>
        <a:xfrm xmlns:a="http://schemas.openxmlformats.org/drawingml/2006/main">
          <a:off x="1835070" y="2079783"/>
          <a:ext cx="508000" cy="2657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0.13916</cdr:x>
      <cdr:y>0.46294</cdr:y>
    </cdr:from>
    <cdr:to>
      <cdr:x>0.20023</cdr:x>
      <cdr:y>0.54694</cdr:y>
    </cdr:to>
    <cdr:sp macro="" textlink="">
      <cdr:nvSpPr>
        <cdr:cNvPr id="6" name="テキスト ボックス 5">
          <a:extLst xmlns:a="http://schemas.openxmlformats.org/drawingml/2006/main">
            <a:ext uri="{FF2B5EF4-FFF2-40B4-BE49-F238E27FC236}">
              <a16:creationId xmlns:a16="http://schemas.microsoft.com/office/drawing/2014/main" id="{40751213-075B-4878-8275-6F3A464C5959}"/>
            </a:ext>
          </a:extLst>
        </cdr:cNvPr>
        <cdr:cNvSpPr txBox="1"/>
      </cdr:nvSpPr>
      <cdr:spPr>
        <a:xfrm xmlns:a="http://schemas.openxmlformats.org/drawingml/2006/main">
          <a:off x="1013709" y="1958463"/>
          <a:ext cx="444812" cy="35536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altLang="ja-JP" sz="1000" dirty="0">
              <a:latin typeface="BIZ UDゴシック" panose="020B0400000000000000" pitchFamily="49" charset="-128"/>
              <a:ea typeface="BIZ UDゴシック" panose="020B0400000000000000" pitchFamily="49" charset="-128"/>
            </a:rPr>
            <a:t>827</a:t>
          </a:r>
          <a:endParaRPr lang="ja-JP" altLang="en-US" sz="1000" dirty="0">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0.08195</cdr:x>
      <cdr:y>0.18626</cdr:y>
    </cdr:from>
    <cdr:to>
      <cdr:x>0.10412</cdr:x>
      <cdr:y>0.31226</cdr:y>
    </cdr:to>
    <cdr:sp macro="" textlink="">
      <cdr:nvSpPr>
        <cdr:cNvPr id="8" name="テキスト ボックス 1">
          <a:extLst xmlns:a="http://schemas.openxmlformats.org/drawingml/2006/main">
            <a:ext uri="{FF2B5EF4-FFF2-40B4-BE49-F238E27FC236}">
              <a16:creationId xmlns:a16="http://schemas.microsoft.com/office/drawing/2014/main" id="{9BB602A7-E35B-453B-9F5E-248B48C725CD}"/>
            </a:ext>
          </a:extLst>
        </cdr:cNvPr>
        <cdr:cNvSpPr txBox="1"/>
      </cdr:nvSpPr>
      <cdr:spPr>
        <a:xfrm xmlns:a="http://schemas.openxmlformats.org/drawingml/2006/main">
          <a:off x="1064301" y="798256"/>
          <a:ext cx="288000" cy="540000"/>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ja-JP" altLang="en-US" sz="1000" dirty="0">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0.03723</cdr:x>
      <cdr:y>0.22852</cdr:y>
    </cdr:from>
    <cdr:to>
      <cdr:x>0.10417</cdr:x>
      <cdr:y>0.32968</cdr:y>
    </cdr:to>
    <cdr:sp macro="" textlink="">
      <cdr:nvSpPr>
        <cdr:cNvPr id="7" name="テキスト ボックス 1">
          <a:extLst xmlns:a="http://schemas.openxmlformats.org/drawingml/2006/main">
            <a:ext uri="{FF2B5EF4-FFF2-40B4-BE49-F238E27FC236}">
              <a16:creationId xmlns:a16="http://schemas.microsoft.com/office/drawing/2014/main" id="{C8B0B297-2898-4C66-B6C7-19F12A60A053}"/>
            </a:ext>
          </a:extLst>
        </cdr:cNvPr>
        <cdr:cNvSpPr txBox="1"/>
      </cdr:nvSpPr>
      <cdr:spPr>
        <a:xfrm xmlns:a="http://schemas.openxmlformats.org/drawingml/2006/main">
          <a:off x="271202" y="966775"/>
          <a:ext cx="487587" cy="427926"/>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1000" dirty="0">
              <a:latin typeface="BIZ UDゴシック" panose="020B0400000000000000" pitchFamily="49" charset="-128"/>
              <a:ea typeface="BIZ UDゴシック" panose="020B0400000000000000" pitchFamily="49" charset="-128"/>
            </a:rPr>
            <a:t>800</a:t>
          </a:r>
          <a:endParaRPr lang="ja-JP" altLang="en-US" sz="1000" dirty="0">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0.03786</cdr:x>
      <cdr:y>0.14965</cdr:y>
    </cdr:from>
    <cdr:to>
      <cdr:x>0.10354</cdr:x>
      <cdr:y>0.23595</cdr:y>
    </cdr:to>
    <cdr:sp macro="" textlink="">
      <cdr:nvSpPr>
        <cdr:cNvPr id="9" name="テキスト ボックス 1">
          <a:extLst xmlns:a="http://schemas.openxmlformats.org/drawingml/2006/main">
            <a:ext uri="{FF2B5EF4-FFF2-40B4-BE49-F238E27FC236}">
              <a16:creationId xmlns:a16="http://schemas.microsoft.com/office/drawing/2014/main" id="{ECED07E0-C7B5-4E30-B067-8647497D9EF5}"/>
            </a:ext>
          </a:extLst>
        </cdr:cNvPr>
        <cdr:cNvSpPr txBox="1"/>
      </cdr:nvSpPr>
      <cdr:spPr>
        <a:xfrm xmlns:a="http://schemas.openxmlformats.org/drawingml/2006/main">
          <a:off x="275785" y="633114"/>
          <a:ext cx="478421" cy="365093"/>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1000" dirty="0">
              <a:latin typeface="BIZ UDゴシック" panose="020B0400000000000000" pitchFamily="49" charset="-128"/>
              <a:ea typeface="BIZ UDゴシック" panose="020B0400000000000000" pitchFamily="49" charset="-128"/>
            </a:rPr>
            <a:t>850</a:t>
          </a:r>
          <a:endParaRPr lang="ja-JP" altLang="en-US" sz="1000" dirty="0">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0.12542</cdr:x>
      <cdr:y>0.27247</cdr:y>
    </cdr:from>
    <cdr:to>
      <cdr:x>0.87938</cdr:x>
      <cdr:y>0.27247</cdr:y>
    </cdr:to>
    <cdr:cxnSp macro="">
      <cdr:nvCxnSpPr>
        <cdr:cNvPr id="28" name="直線コネクタ 27">
          <a:extLst xmlns:a="http://schemas.openxmlformats.org/drawingml/2006/main">
            <a:ext uri="{FF2B5EF4-FFF2-40B4-BE49-F238E27FC236}">
              <a16:creationId xmlns:a16="http://schemas.microsoft.com/office/drawing/2014/main" id="{D824948B-8492-444F-B3F3-3648AE2CD2C6}"/>
            </a:ext>
          </a:extLst>
        </cdr:cNvPr>
        <cdr:cNvCxnSpPr/>
      </cdr:nvCxnSpPr>
      <cdr:spPr>
        <a:xfrm xmlns:a="http://schemas.openxmlformats.org/drawingml/2006/main">
          <a:off x="913593" y="1152685"/>
          <a:ext cx="5492045" cy="0"/>
        </a:xfrm>
        <a:prstGeom xmlns:a="http://schemas.openxmlformats.org/drawingml/2006/main" prst="line">
          <a:avLst/>
        </a:prstGeom>
        <a:ln xmlns:a="http://schemas.openxmlformats.org/drawingml/2006/main" w="57150">
          <a:solidFill>
            <a:schemeClr val="bg2">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90569"/>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90569"/>
          </a:xfrm>
          <a:prstGeom prst="rect">
            <a:avLst/>
          </a:prstGeom>
        </p:spPr>
        <p:txBody>
          <a:bodyPr vert="horz" lIns="89675" tIns="44838" rIns="89675" bIns="44838" rtlCol="0"/>
          <a:lstStyle>
            <a:lvl1pPr algn="r">
              <a:defRPr sz="1200"/>
            </a:lvl1pPr>
          </a:lstStyle>
          <a:p>
            <a:fld id="{A2D6A98E-2211-4F69-AA08-80B9C0ACA429}" type="datetimeFigureOut">
              <a:rPr kumimoji="1" lang="ja-JP" altLang="en-US" smtClean="0"/>
              <a:t>2024/5/16</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90568"/>
          </a:xfrm>
          <a:prstGeom prst="rect">
            <a:avLst/>
          </a:prstGeom>
        </p:spPr>
        <p:txBody>
          <a:bodyPr vert="horz" lIns="89675" tIns="44838" rIns="89675" bIns="44838" rtlCol="0" anchor="b"/>
          <a:lstStyle>
            <a:lvl1pPr algn="r">
              <a:defRPr sz="1200"/>
            </a:lvl1pPr>
          </a:lstStyle>
          <a:p>
            <a:fld id="{EBCE49D4-4A06-4892-9441-909CE6A67264}" type="slidenum">
              <a:rPr kumimoji="1" lang="ja-JP" altLang="en-US" smtClean="0"/>
              <a:t>‹#›</a:t>
            </a:fld>
            <a:endParaRPr kumimoji="1" lang="ja-JP" altLang="en-US"/>
          </a:p>
        </p:txBody>
      </p:sp>
    </p:spTree>
    <p:extLst>
      <p:ext uri="{BB962C8B-B14F-4D97-AF65-F5344CB8AC3E}">
        <p14:creationId xmlns:p14="http://schemas.microsoft.com/office/powerpoint/2010/main" val="21278008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7ED09D-EF93-4937-B09D-6275A7434DF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A6455D7-D6A4-4D78-8237-3258597B3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C874DC-28EF-40AE-B4EB-1C22DA2B0C89}"/>
              </a:ext>
            </a:extLst>
          </p:cNvPr>
          <p:cNvSpPr>
            <a:spLocks noGrp="1"/>
          </p:cNvSpPr>
          <p:nvPr>
            <p:ph type="dt" sz="half" idx="10"/>
          </p:nvPr>
        </p:nvSpPr>
        <p:spPr/>
        <p:txBody>
          <a:bodyPr/>
          <a:lstStyle/>
          <a:p>
            <a:fld id="{47D77123-9AAD-41DB-994F-7DC3A8E72BC4}" type="datetime1">
              <a:rPr kumimoji="1" lang="ja-JP" altLang="en-US" smtClean="0"/>
              <a:t>2024/5/16</a:t>
            </a:fld>
            <a:endParaRPr kumimoji="1" lang="ja-JP" altLang="en-US"/>
          </a:p>
        </p:txBody>
      </p:sp>
      <p:sp>
        <p:nvSpPr>
          <p:cNvPr id="5" name="フッター プレースホルダー 4">
            <a:extLst>
              <a:ext uri="{FF2B5EF4-FFF2-40B4-BE49-F238E27FC236}">
                <a16:creationId xmlns:a16="http://schemas.microsoft.com/office/drawing/2014/main" id="{C4FB2CB2-965B-4267-9024-71AE46187B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9279B8-2B84-419A-96CF-AEFAEF390665}"/>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37248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1DF3C-3029-4654-821C-13E9E6E9066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207080-2BCD-46AE-B515-30212DED664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C8E264-CA2E-457F-8153-6C0DCFEE8DEF}"/>
              </a:ext>
            </a:extLst>
          </p:cNvPr>
          <p:cNvSpPr>
            <a:spLocks noGrp="1"/>
          </p:cNvSpPr>
          <p:nvPr>
            <p:ph type="dt" sz="half" idx="10"/>
          </p:nvPr>
        </p:nvSpPr>
        <p:spPr/>
        <p:txBody>
          <a:bodyPr/>
          <a:lstStyle/>
          <a:p>
            <a:fld id="{1B637829-B7A4-4543-BEBD-26A4B336408E}" type="datetime1">
              <a:rPr kumimoji="1" lang="ja-JP" altLang="en-US" smtClean="0"/>
              <a:t>2024/5/16</a:t>
            </a:fld>
            <a:endParaRPr kumimoji="1" lang="ja-JP" altLang="en-US"/>
          </a:p>
        </p:txBody>
      </p:sp>
      <p:sp>
        <p:nvSpPr>
          <p:cNvPr id="5" name="フッター プレースホルダー 4">
            <a:extLst>
              <a:ext uri="{FF2B5EF4-FFF2-40B4-BE49-F238E27FC236}">
                <a16:creationId xmlns:a16="http://schemas.microsoft.com/office/drawing/2014/main" id="{87B6B1F1-25A1-4347-8CD9-829CB2516B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0047AD-DFAB-4D77-A7E5-73090073E310}"/>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19811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A558A5-FF17-4CB6-8437-35EA298BAAF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44BDA6-1865-4DBD-B016-8C8E91A04FC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75CFCB-C029-4A79-A72E-1E6B7119D21D}"/>
              </a:ext>
            </a:extLst>
          </p:cNvPr>
          <p:cNvSpPr>
            <a:spLocks noGrp="1"/>
          </p:cNvSpPr>
          <p:nvPr>
            <p:ph type="dt" sz="half" idx="10"/>
          </p:nvPr>
        </p:nvSpPr>
        <p:spPr/>
        <p:txBody>
          <a:bodyPr/>
          <a:lstStyle/>
          <a:p>
            <a:fld id="{D8E02B1D-4CFE-4DB0-B0D9-9C7EEFCB8847}" type="datetime1">
              <a:rPr kumimoji="1" lang="ja-JP" altLang="en-US" smtClean="0"/>
              <a:t>2024/5/16</a:t>
            </a:fld>
            <a:endParaRPr kumimoji="1" lang="ja-JP" altLang="en-US"/>
          </a:p>
        </p:txBody>
      </p:sp>
      <p:sp>
        <p:nvSpPr>
          <p:cNvPr id="5" name="フッター プレースホルダー 4">
            <a:extLst>
              <a:ext uri="{FF2B5EF4-FFF2-40B4-BE49-F238E27FC236}">
                <a16:creationId xmlns:a16="http://schemas.microsoft.com/office/drawing/2014/main" id="{DDE5004E-831B-4A56-9437-C0B7C9142F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4CDB19-3C84-4ED5-A498-AFBC0B4C8272}"/>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272553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7F07A-62A4-45A6-8350-616EEBA373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346952-690A-47F1-910D-D6D9F3C4D7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DB7D64-A845-4650-B39F-0197BA31717E}"/>
              </a:ext>
            </a:extLst>
          </p:cNvPr>
          <p:cNvSpPr>
            <a:spLocks noGrp="1"/>
          </p:cNvSpPr>
          <p:nvPr>
            <p:ph type="dt" sz="half" idx="10"/>
          </p:nvPr>
        </p:nvSpPr>
        <p:spPr/>
        <p:txBody>
          <a:bodyPr/>
          <a:lstStyle/>
          <a:p>
            <a:fld id="{C430DA79-6913-423A-952B-D687FB04C8A1}" type="datetime1">
              <a:rPr kumimoji="1" lang="ja-JP" altLang="en-US" smtClean="0"/>
              <a:t>2024/5/16</a:t>
            </a:fld>
            <a:endParaRPr kumimoji="1" lang="ja-JP" altLang="en-US"/>
          </a:p>
        </p:txBody>
      </p:sp>
      <p:sp>
        <p:nvSpPr>
          <p:cNvPr id="5" name="フッター プレースホルダー 4">
            <a:extLst>
              <a:ext uri="{FF2B5EF4-FFF2-40B4-BE49-F238E27FC236}">
                <a16:creationId xmlns:a16="http://schemas.microsoft.com/office/drawing/2014/main" id="{1F43F082-C3FF-41C4-BE22-E0049858FE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D24092-09ED-4E28-872D-0995C0F486CE}"/>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38793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10932-E767-4F70-A64D-2434C15D98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8F5BE5-FEFD-42D3-ACBC-320A80573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FA7DE1E-8AA4-4F70-A839-459871F8C02F}"/>
              </a:ext>
            </a:extLst>
          </p:cNvPr>
          <p:cNvSpPr>
            <a:spLocks noGrp="1"/>
          </p:cNvSpPr>
          <p:nvPr>
            <p:ph type="dt" sz="half" idx="10"/>
          </p:nvPr>
        </p:nvSpPr>
        <p:spPr/>
        <p:txBody>
          <a:bodyPr/>
          <a:lstStyle/>
          <a:p>
            <a:fld id="{FB14B8E0-6577-4E47-A9BE-046467E1F34E}" type="datetime1">
              <a:rPr kumimoji="1" lang="ja-JP" altLang="en-US" smtClean="0"/>
              <a:t>2024/5/16</a:t>
            </a:fld>
            <a:endParaRPr kumimoji="1" lang="ja-JP" altLang="en-US"/>
          </a:p>
        </p:txBody>
      </p:sp>
      <p:sp>
        <p:nvSpPr>
          <p:cNvPr id="5" name="フッター プレースホルダー 4">
            <a:extLst>
              <a:ext uri="{FF2B5EF4-FFF2-40B4-BE49-F238E27FC236}">
                <a16:creationId xmlns:a16="http://schemas.microsoft.com/office/drawing/2014/main" id="{2FF37E1E-34EA-4B36-B0E8-EFC8043127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3064B0-F164-4D70-8240-EFAD20C536E5}"/>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185974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909C0-6881-4737-9898-821093F78E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7ABDD4-0D67-4CBF-9415-26733722671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740D3C-76BC-4563-801F-28A0C7E0849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275F66-2C37-4940-930B-6892DC2810D3}"/>
              </a:ext>
            </a:extLst>
          </p:cNvPr>
          <p:cNvSpPr>
            <a:spLocks noGrp="1"/>
          </p:cNvSpPr>
          <p:nvPr>
            <p:ph type="dt" sz="half" idx="10"/>
          </p:nvPr>
        </p:nvSpPr>
        <p:spPr/>
        <p:txBody>
          <a:bodyPr/>
          <a:lstStyle/>
          <a:p>
            <a:fld id="{FEF32623-AC43-4A0A-8C9A-CBB427E9358D}" type="datetime1">
              <a:rPr kumimoji="1" lang="ja-JP" altLang="en-US" smtClean="0"/>
              <a:t>2024/5/16</a:t>
            </a:fld>
            <a:endParaRPr kumimoji="1" lang="ja-JP" altLang="en-US"/>
          </a:p>
        </p:txBody>
      </p:sp>
      <p:sp>
        <p:nvSpPr>
          <p:cNvPr id="6" name="フッター プレースホルダー 5">
            <a:extLst>
              <a:ext uri="{FF2B5EF4-FFF2-40B4-BE49-F238E27FC236}">
                <a16:creationId xmlns:a16="http://schemas.microsoft.com/office/drawing/2014/main" id="{49CD5067-AC31-4D49-9A38-0B760A35C9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5651FB-975B-4587-8E25-F47D694A4C26}"/>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413379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EB28F-D6B0-4BF2-83DB-821867D8857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D9C010-DCAF-4AD3-93EA-6411605E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33130D-E47E-4BFE-81CE-69BFA2D5ED8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1D9101B-3B77-41C0-A366-9A82484D4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72F671-8C12-4BE2-BEC8-F852EDE16D6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E5F2919-90E8-41B0-9863-978E5C3FC01E}"/>
              </a:ext>
            </a:extLst>
          </p:cNvPr>
          <p:cNvSpPr>
            <a:spLocks noGrp="1"/>
          </p:cNvSpPr>
          <p:nvPr>
            <p:ph type="dt" sz="half" idx="10"/>
          </p:nvPr>
        </p:nvSpPr>
        <p:spPr/>
        <p:txBody>
          <a:bodyPr/>
          <a:lstStyle/>
          <a:p>
            <a:fld id="{9014CFC2-E432-4A5B-9F21-EBC65118F296}" type="datetime1">
              <a:rPr kumimoji="1" lang="ja-JP" altLang="en-US" smtClean="0"/>
              <a:t>2024/5/16</a:t>
            </a:fld>
            <a:endParaRPr kumimoji="1" lang="ja-JP" altLang="en-US"/>
          </a:p>
        </p:txBody>
      </p:sp>
      <p:sp>
        <p:nvSpPr>
          <p:cNvPr id="8" name="フッター プレースホルダー 7">
            <a:extLst>
              <a:ext uri="{FF2B5EF4-FFF2-40B4-BE49-F238E27FC236}">
                <a16:creationId xmlns:a16="http://schemas.microsoft.com/office/drawing/2014/main" id="{AFF97513-7F13-48FC-9628-2CCD96A02F0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3913F8E-66F3-4A4A-A241-98CA1B187EE7}"/>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166304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19ED2-73D1-4120-B591-B8DE79570C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286E3E2-838B-42D2-8D60-E542E2949A6A}"/>
              </a:ext>
            </a:extLst>
          </p:cNvPr>
          <p:cNvSpPr>
            <a:spLocks noGrp="1"/>
          </p:cNvSpPr>
          <p:nvPr>
            <p:ph type="dt" sz="half" idx="10"/>
          </p:nvPr>
        </p:nvSpPr>
        <p:spPr/>
        <p:txBody>
          <a:bodyPr/>
          <a:lstStyle/>
          <a:p>
            <a:fld id="{33D840E5-7B1B-4C05-961D-6395F53024EF}" type="datetime1">
              <a:rPr kumimoji="1" lang="ja-JP" altLang="en-US" smtClean="0"/>
              <a:t>2024/5/16</a:t>
            </a:fld>
            <a:endParaRPr kumimoji="1" lang="ja-JP" altLang="en-US"/>
          </a:p>
        </p:txBody>
      </p:sp>
      <p:sp>
        <p:nvSpPr>
          <p:cNvPr id="4" name="フッター プレースホルダー 3">
            <a:extLst>
              <a:ext uri="{FF2B5EF4-FFF2-40B4-BE49-F238E27FC236}">
                <a16:creationId xmlns:a16="http://schemas.microsoft.com/office/drawing/2014/main" id="{2E138DC1-B61C-45F1-8461-8F8FD0F4493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ED8C5E-CB57-45E2-835A-F6472BB63C04}"/>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225601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2F2579-7BB2-4FDD-83EC-DB5DDA983A19}"/>
              </a:ext>
            </a:extLst>
          </p:cNvPr>
          <p:cNvSpPr>
            <a:spLocks noGrp="1"/>
          </p:cNvSpPr>
          <p:nvPr>
            <p:ph type="dt" sz="half" idx="10"/>
          </p:nvPr>
        </p:nvSpPr>
        <p:spPr/>
        <p:txBody>
          <a:bodyPr/>
          <a:lstStyle/>
          <a:p>
            <a:fld id="{92BA97B0-CB4D-41F0-A679-D4428074FF8B}" type="datetime1">
              <a:rPr kumimoji="1" lang="ja-JP" altLang="en-US" smtClean="0"/>
              <a:t>2024/5/16</a:t>
            </a:fld>
            <a:endParaRPr kumimoji="1" lang="ja-JP" altLang="en-US"/>
          </a:p>
        </p:txBody>
      </p:sp>
      <p:sp>
        <p:nvSpPr>
          <p:cNvPr id="3" name="フッター プレースホルダー 2">
            <a:extLst>
              <a:ext uri="{FF2B5EF4-FFF2-40B4-BE49-F238E27FC236}">
                <a16:creationId xmlns:a16="http://schemas.microsoft.com/office/drawing/2014/main" id="{088E062E-23E3-410B-8023-A9FFEAD881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962409-DB94-48FB-93A4-9AD2958461F5}"/>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420911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A9CED-F600-4F9D-9A59-A265209817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8672A5-F3AB-4543-A478-C31BE0D15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14398C7-A0CC-45CF-BC50-2FFD635B7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D8B29F-3D62-4C2B-8716-2809D3932CDE}"/>
              </a:ext>
            </a:extLst>
          </p:cNvPr>
          <p:cNvSpPr>
            <a:spLocks noGrp="1"/>
          </p:cNvSpPr>
          <p:nvPr>
            <p:ph type="dt" sz="half" idx="10"/>
          </p:nvPr>
        </p:nvSpPr>
        <p:spPr/>
        <p:txBody>
          <a:bodyPr/>
          <a:lstStyle/>
          <a:p>
            <a:fld id="{4B7D5F5A-22E0-4D98-AFC1-226C591D61DE}" type="datetime1">
              <a:rPr kumimoji="1" lang="ja-JP" altLang="en-US" smtClean="0"/>
              <a:t>2024/5/16</a:t>
            </a:fld>
            <a:endParaRPr kumimoji="1" lang="ja-JP" altLang="en-US"/>
          </a:p>
        </p:txBody>
      </p:sp>
      <p:sp>
        <p:nvSpPr>
          <p:cNvPr id="6" name="フッター プレースホルダー 5">
            <a:extLst>
              <a:ext uri="{FF2B5EF4-FFF2-40B4-BE49-F238E27FC236}">
                <a16:creationId xmlns:a16="http://schemas.microsoft.com/office/drawing/2014/main" id="{537E231B-82B9-41A9-90ED-00072EC02D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325C5E-14B0-470D-9AB2-43CF570802AD}"/>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50802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6697FC-A1E2-4FC1-8553-2B8FB8A5E6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FD6DB3-7C53-4D02-A092-50E00364EE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E175014-42A0-4FFC-A8E0-1D7195893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4EE37B-CA94-4D76-A9BA-011E3AB06A25}"/>
              </a:ext>
            </a:extLst>
          </p:cNvPr>
          <p:cNvSpPr>
            <a:spLocks noGrp="1"/>
          </p:cNvSpPr>
          <p:nvPr>
            <p:ph type="dt" sz="half" idx="10"/>
          </p:nvPr>
        </p:nvSpPr>
        <p:spPr/>
        <p:txBody>
          <a:bodyPr/>
          <a:lstStyle/>
          <a:p>
            <a:fld id="{B7845AB8-9C91-4861-AE57-F7D7E5F5FF3C}" type="datetime1">
              <a:rPr kumimoji="1" lang="ja-JP" altLang="en-US" smtClean="0"/>
              <a:t>2024/5/16</a:t>
            </a:fld>
            <a:endParaRPr kumimoji="1" lang="ja-JP" altLang="en-US"/>
          </a:p>
        </p:txBody>
      </p:sp>
      <p:sp>
        <p:nvSpPr>
          <p:cNvPr id="6" name="フッター プレースホルダー 5">
            <a:extLst>
              <a:ext uri="{FF2B5EF4-FFF2-40B4-BE49-F238E27FC236}">
                <a16:creationId xmlns:a16="http://schemas.microsoft.com/office/drawing/2014/main" id="{2B1DA24A-71DC-401C-9F5A-1572F57A6F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10AB8-C86A-4F9B-AE83-489CA30FC5B8}"/>
              </a:ext>
            </a:extLst>
          </p:cNvPr>
          <p:cNvSpPr>
            <a:spLocks noGrp="1"/>
          </p:cNvSpPr>
          <p:nvPr>
            <p:ph type="sldNum" sz="quarter" idx="12"/>
          </p:nvPr>
        </p:nvSpPr>
        <p:spPr/>
        <p:txBody>
          <a:body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423608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E64D9CC-46C6-4CE1-9BDC-45DA79A6F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559E00-27BD-4494-B9D2-C081949F5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10076A-8B70-409B-87CB-8955FF43A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C6CD0-7920-4C64-A208-2D50625AE1FF}" type="datetime1">
              <a:rPr kumimoji="1" lang="ja-JP" altLang="en-US" smtClean="0"/>
              <a:t>2024/5/16</a:t>
            </a:fld>
            <a:endParaRPr kumimoji="1" lang="ja-JP" altLang="en-US"/>
          </a:p>
        </p:txBody>
      </p:sp>
      <p:sp>
        <p:nvSpPr>
          <p:cNvPr id="5" name="フッター プレースホルダー 4">
            <a:extLst>
              <a:ext uri="{FF2B5EF4-FFF2-40B4-BE49-F238E27FC236}">
                <a16:creationId xmlns:a16="http://schemas.microsoft.com/office/drawing/2014/main" id="{1469E8E9-E330-4F6E-B506-69C66A2C2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BE40343-0E64-45A7-BD2B-D0E8E427F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02E21-1E07-427B-B93F-617B6F139915}" type="slidenum">
              <a:rPr kumimoji="1" lang="ja-JP" altLang="en-US" smtClean="0"/>
              <a:t>‹#›</a:t>
            </a:fld>
            <a:endParaRPr kumimoji="1" lang="ja-JP" altLang="en-US"/>
          </a:p>
        </p:txBody>
      </p:sp>
    </p:spTree>
    <p:extLst>
      <p:ext uri="{BB962C8B-B14F-4D97-AF65-F5344CB8AC3E}">
        <p14:creationId xmlns:p14="http://schemas.microsoft.com/office/powerpoint/2010/main" val="245128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pref.osaka.lg.jp/kokuho/iryouseido/hokennsha.html" TargetMode="External"/><Relationship Id="rId1" Type="http://schemas.openxmlformats.org/officeDocument/2006/relationships/slideLayout" Target="../slideLayouts/slideLayout2.xml"/><Relationship Id="rId6" Type="http://schemas.openxmlformats.org/officeDocument/2006/relationships/hyperlink" Target="https://www.mhlw.go.jp/content/000884901.pdf" TargetMode="External"/><Relationship Id="rId5" Type="http://schemas.openxmlformats.org/officeDocument/2006/relationships/hyperlink" Target="https://www.mhlw.go.jp/wp/hakusyo/kousei/12/dl/1-03.pdf"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pref.osaka.lg.jp/kokuho/iryouseido/akajigekihenkanwa.html"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pref.osaka.lg.jp/kokuho/iryouseido/akaji.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ref.osaka.lg.jp/attach/5211/00278638/uneihousin_betunisadamerukiju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90BD539A-B9C9-4E96-8C8D-43F3EDC9339F}"/>
              </a:ext>
            </a:extLst>
          </p:cNvPr>
          <p:cNvSpPr/>
          <p:nvPr/>
        </p:nvSpPr>
        <p:spPr>
          <a:xfrm>
            <a:off x="93307" y="2933130"/>
            <a:ext cx="11706312" cy="1838572"/>
          </a:xfrm>
          <a:prstGeom prst="roundRect">
            <a:avLst>
              <a:gd name="adj" fmla="val 3236"/>
            </a:avLst>
          </a:prstGeom>
          <a:noFill/>
          <a:ln w="19050" cap="flat" cmpd="sng" algn="ctr">
            <a:solidFill>
              <a:srgbClr val="2E75B6"/>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EE2A2BEA-3F12-42F0-86B6-6557F92BFB6A}"/>
              </a:ext>
            </a:extLst>
          </p:cNvPr>
          <p:cNvSpPr>
            <a:spLocks noGrp="1"/>
          </p:cNvSpPr>
          <p:nvPr>
            <p:ph type="sldNum" sz="quarter" idx="12"/>
          </p:nvPr>
        </p:nvSpPr>
        <p:spPr/>
        <p:txBody>
          <a:bodyPr/>
          <a:lstStyle/>
          <a:p>
            <a:fld id="{4B002E21-1E07-427B-B93F-617B6F139915}" type="slidenum">
              <a:rPr kumimoji="1" lang="ja-JP" altLang="en-US" smtClean="0"/>
              <a:t>1</a:t>
            </a:fld>
            <a:endParaRPr kumimoji="1" lang="ja-JP" altLang="en-US"/>
          </a:p>
        </p:txBody>
      </p:sp>
      <p:sp>
        <p:nvSpPr>
          <p:cNvPr id="5" name="正方形/長方形 4">
            <a:extLst>
              <a:ext uri="{FF2B5EF4-FFF2-40B4-BE49-F238E27FC236}">
                <a16:creationId xmlns:a16="http://schemas.microsoft.com/office/drawing/2014/main" id="{1955DA20-B152-4C4C-829A-36731FBFA8A0}"/>
              </a:ext>
            </a:extLst>
          </p:cNvPr>
          <p:cNvSpPr/>
          <p:nvPr/>
        </p:nvSpPr>
        <p:spPr>
          <a:xfrm>
            <a:off x="0" y="0"/>
            <a:ext cx="12191999" cy="4758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BIZ UDゴシック" panose="020B0400000000000000" pitchFamily="49" charset="-128"/>
                <a:ea typeface="BIZ UDゴシック" panose="020B0400000000000000" pitchFamily="49" charset="-128"/>
              </a:rPr>
              <a:t>令和６年度より大阪府内の保険料水準が完全統一になりました</a:t>
            </a:r>
          </a:p>
        </p:txBody>
      </p:sp>
      <p:grpSp>
        <p:nvGrpSpPr>
          <p:cNvPr id="9" name="グループ化 8">
            <a:extLst>
              <a:ext uri="{FF2B5EF4-FFF2-40B4-BE49-F238E27FC236}">
                <a16:creationId xmlns:a16="http://schemas.microsoft.com/office/drawing/2014/main" id="{6FD0D71B-7F2A-4CAF-878F-D931FC5E1413}"/>
              </a:ext>
            </a:extLst>
          </p:cNvPr>
          <p:cNvGrpSpPr/>
          <p:nvPr/>
        </p:nvGrpSpPr>
        <p:grpSpPr>
          <a:xfrm>
            <a:off x="0" y="534286"/>
            <a:ext cx="6615404" cy="646331"/>
            <a:chOff x="0" y="534286"/>
            <a:chExt cx="4058816" cy="646331"/>
          </a:xfrm>
        </p:grpSpPr>
        <p:sp>
          <p:nvSpPr>
            <p:cNvPr id="6" name="テキスト ボックス 5">
              <a:extLst>
                <a:ext uri="{FF2B5EF4-FFF2-40B4-BE49-F238E27FC236}">
                  <a16:creationId xmlns:a16="http://schemas.microsoft.com/office/drawing/2014/main" id="{AF85ECFF-E0EC-4174-AED5-B96A7E923480}"/>
                </a:ext>
              </a:extLst>
            </p:cNvPr>
            <p:cNvSpPr txBox="1"/>
            <p:nvPr/>
          </p:nvSpPr>
          <p:spPr>
            <a:xfrm>
              <a:off x="0" y="534286"/>
              <a:ext cx="4058816" cy="646331"/>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国民健康保険制度は平成</a:t>
              </a:r>
              <a:r>
                <a:rPr kumimoji="1" lang="en-US" altLang="ja-JP" dirty="0">
                  <a:latin typeface="BIZ UDゴシック" panose="020B0400000000000000" pitchFamily="49" charset="-128"/>
                  <a:ea typeface="BIZ UDゴシック" panose="020B0400000000000000" pitchFamily="49" charset="-128"/>
                </a:rPr>
                <a:t>30</a:t>
              </a:r>
              <a:r>
                <a:rPr kumimoji="1" lang="ja-JP" altLang="en-US" dirty="0">
                  <a:latin typeface="BIZ UDゴシック" panose="020B0400000000000000" pitchFamily="49" charset="-128"/>
                  <a:ea typeface="BIZ UDゴシック" panose="020B0400000000000000" pitchFamily="49" charset="-128"/>
                </a:rPr>
                <a:t>年度に改正されました</a:t>
              </a:r>
            </a:p>
          </p:txBody>
        </p:sp>
        <p:cxnSp>
          <p:nvCxnSpPr>
            <p:cNvPr id="8" name="直線コネクタ 7">
              <a:extLst>
                <a:ext uri="{FF2B5EF4-FFF2-40B4-BE49-F238E27FC236}">
                  <a16:creationId xmlns:a16="http://schemas.microsoft.com/office/drawing/2014/main" id="{215B1D28-CB3A-40C6-BAE8-FA48BACDAB01}"/>
                </a:ext>
              </a:extLst>
            </p:cNvPr>
            <p:cNvCxnSpPr/>
            <p:nvPr/>
          </p:nvCxnSpPr>
          <p:spPr>
            <a:xfrm>
              <a:off x="93307" y="895832"/>
              <a:ext cx="3470988"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2" name="正方形/長方形 11">
            <a:extLst>
              <a:ext uri="{FF2B5EF4-FFF2-40B4-BE49-F238E27FC236}">
                <a16:creationId xmlns:a16="http://schemas.microsoft.com/office/drawing/2014/main" id="{8C0AF782-11F5-4C8D-97E1-F6B76714CBE1}"/>
              </a:ext>
            </a:extLst>
          </p:cNvPr>
          <p:cNvSpPr/>
          <p:nvPr/>
        </p:nvSpPr>
        <p:spPr>
          <a:xfrm>
            <a:off x="0" y="1021951"/>
            <a:ext cx="12191999" cy="15821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　国民健康保険（国保）制度は、会社員が加入する健康保険など、他の医療保険制度が適用されていない全ての方を対象として、</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市町村ごとに運営を担っていた医療保険制度です。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持続可能な社会保障制度の確立を図るために制度の見直しが行われ、平成</a:t>
            </a:r>
            <a:r>
              <a:rPr lang="en-US" altLang="ja-JP" sz="1400" dirty="0">
                <a:solidFill>
                  <a:schemeClr val="tx1"/>
                </a:solidFill>
                <a:latin typeface="BIZ UDゴシック" panose="020B0400000000000000" pitchFamily="49" charset="-128"/>
                <a:ea typeface="BIZ UDゴシック" panose="020B0400000000000000" pitchFamily="49" charset="-128"/>
              </a:rPr>
              <a:t>30</a:t>
            </a:r>
            <a:r>
              <a:rPr lang="ja-JP" altLang="en-US" sz="1400" dirty="0">
                <a:solidFill>
                  <a:schemeClr val="tx1"/>
                </a:solidFill>
                <a:latin typeface="BIZ UDゴシック" panose="020B0400000000000000" pitchFamily="49" charset="-128"/>
                <a:ea typeface="BIZ UDゴシック" panose="020B0400000000000000" pitchFamily="49" charset="-128"/>
              </a:rPr>
              <a:t>年４月より、都道府県が財政運営の責任主体となる等、</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新たな国保険制度となりました。</a:t>
            </a:r>
          </a:p>
          <a:p>
            <a:pPr marL="179388" indent="-179388"/>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rgbClr val="2E3136"/>
                </a:solidFill>
                <a:latin typeface="BIZ UDゴシック" panose="020B0400000000000000" pitchFamily="49" charset="-128"/>
                <a:ea typeface="BIZ UDゴシック" panose="020B0400000000000000" pitchFamily="49" charset="-128"/>
              </a:rPr>
              <a:t>市町村国保の資格の適用</a:t>
            </a:r>
            <a:r>
              <a:rPr lang="ja-JP" altLang="en-US" sz="1400" i="0" dirty="0">
                <a:solidFill>
                  <a:srgbClr val="2E3136"/>
                </a:solidFill>
                <a:effectLst/>
                <a:latin typeface="BIZ UDゴシック" panose="020B0400000000000000" pitchFamily="49" charset="-128"/>
                <a:ea typeface="BIZ UDゴシック" panose="020B0400000000000000" pitchFamily="49" charset="-128"/>
              </a:rPr>
              <a:t>、保険料、給付内容などに分からないことがあれば、</a:t>
            </a:r>
            <a:r>
              <a:rPr lang="ja-JP" altLang="en-US" sz="1400" i="0" u="sng" dirty="0">
                <a:solidFill>
                  <a:srgbClr val="FF0000"/>
                </a:solidFill>
                <a:effectLst/>
                <a:latin typeface="BIZ UDゴシック" panose="020B0400000000000000" pitchFamily="49" charset="-128"/>
                <a:ea typeface="BIZ UDゴシック" panose="020B0400000000000000" pitchFamily="49" charset="-128"/>
                <a:hlinkClick r:id="rId2"/>
              </a:rPr>
              <a:t>お住まいの市町村の国保窓口</a:t>
            </a:r>
            <a:r>
              <a:rPr lang="ja-JP" altLang="en-US" sz="1400" i="0" dirty="0">
                <a:solidFill>
                  <a:srgbClr val="2E3136"/>
                </a:solidFill>
                <a:effectLst/>
                <a:latin typeface="BIZ UDゴシック" panose="020B0400000000000000" pitchFamily="49" charset="-128"/>
                <a:ea typeface="BIZ UDゴシック" panose="020B0400000000000000" pitchFamily="49" charset="-128"/>
              </a:rPr>
              <a:t>までお問い合わせください。</a:t>
            </a:r>
            <a:endParaRPr kumimoji="1" lang="ja-JP" altLang="en-US" sz="1200" strike="sngStrike" dirty="0">
              <a:solidFill>
                <a:srgbClr val="FF0000"/>
              </a:solidFill>
              <a:latin typeface="BIZ UDゴシック" panose="020B0400000000000000" pitchFamily="49" charset="-128"/>
              <a:ea typeface="BIZ UDゴシック" panose="020B0400000000000000" pitchFamily="49" charset="-128"/>
            </a:endParaRPr>
          </a:p>
        </p:txBody>
      </p:sp>
      <p:pic>
        <p:nvPicPr>
          <p:cNvPr id="13" name="Picture 4" descr="頭にクエスチョンマークを浮かべた人のイラスト（女性）">
            <a:extLst>
              <a:ext uri="{FF2B5EF4-FFF2-40B4-BE49-F238E27FC236}">
                <a16:creationId xmlns:a16="http://schemas.microsoft.com/office/drawing/2014/main" id="{3003767C-9B88-4EF5-B4F3-DBD7C9A7F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051" y="744470"/>
            <a:ext cx="1257509" cy="1547703"/>
          </a:xfrm>
          <a:prstGeom prst="rect">
            <a:avLst/>
          </a:prstGeom>
          <a:noFill/>
          <a:extLst>
            <a:ext uri="{909E8E84-426E-40DD-AFC4-6F175D3DCCD1}">
              <a14:hiddenFill xmlns:a14="http://schemas.microsoft.com/office/drawing/2010/main">
                <a:solidFill>
                  <a:srgbClr val="FFFFFF"/>
                </a:solidFill>
              </a14:hiddenFill>
            </a:ext>
          </a:extLst>
        </p:spPr>
      </p:pic>
      <p:sp>
        <p:nvSpPr>
          <p:cNvPr id="20" name="四角形: 角を丸くする 19">
            <a:extLst>
              <a:ext uri="{FF2B5EF4-FFF2-40B4-BE49-F238E27FC236}">
                <a16:creationId xmlns:a16="http://schemas.microsoft.com/office/drawing/2014/main" id="{45C8F9D2-BF0A-480C-B45F-5E5C354B85BF}"/>
              </a:ext>
            </a:extLst>
          </p:cNvPr>
          <p:cNvSpPr/>
          <p:nvPr/>
        </p:nvSpPr>
        <p:spPr>
          <a:xfrm>
            <a:off x="93307" y="2733144"/>
            <a:ext cx="2042082" cy="411278"/>
          </a:xfrm>
          <a:prstGeom prst="roundRect">
            <a:avLst/>
          </a:prstGeom>
          <a:solidFill>
            <a:srgbClr val="2E75B6"/>
          </a:solidFill>
          <a:ln w="28575">
            <a:solidFill>
              <a:srgbClr val="2E75B6"/>
            </a:solidFill>
          </a:ln>
        </p:spPr>
        <p:style>
          <a:lnRef idx="0">
            <a:schemeClr val="accent2"/>
          </a:lnRef>
          <a:fillRef idx="3">
            <a:schemeClr val="accent2"/>
          </a:fillRef>
          <a:effectRef idx="3">
            <a:schemeClr val="accent2"/>
          </a:effectRef>
          <a:fontRef idx="minor">
            <a:schemeClr val="lt1"/>
          </a:fontRef>
        </p:style>
        <p:txBody>
          <a:bodyPr lIns="0" tIns="0" rIns="0" bIns="0" rtlCol="0" anchor="t"/>
          <a:lstStyle/>
          <a:p>
            <a:pPr>
              <a:lnSpc>
                <a:spcPct val="150000"/>
              </a:lnSpc>
            </a:pPr>
            <a:r>
              <a:rPr lang="ja-JP" altLang="en-US" sz="1400" dirty="0">
                <a:solidFill>
                  <a:schemeClr val="bg1"/>
                </a:solidFill>
                <a:latin typeface="BIZ UDゴシック" panose="020B0400000000000000" pitchFamily="49" charset="-128"/>
                <a:ea typeface="BIZ UDゴシック" panose="020B0400000000000000" pitchFamily="49" charset="-128"/>
              </a:rPr>
              <a:t>＜用語解説＞</a:t>
            </a:r>
          </a:p>
        </p:txBody>
      </p:sp>
      <p:pic>
        <p:nvPicPr>
          <p:cNvPr id="21" name="Picture 2" descr="博士のイラスト">
            <a:extLst>
              <a:ext uri="{FF2B5EF4-FFF2-40B4-BE49-F238E27FC236}">
                <a16:creationId xmlns:a16="http://schemas.microsoft.com/office/drawing/2014/main" id="{4430E44F-0A54-441D-8488-4EC70DB7A5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1166" b="38100"/>
          <a:stretch/>
        </p:blipFill>
        <p:spPr bwMode="auto">
          <a:xfrm>
            <a:off x="1204891" y="2571196"/>
            <a:ext cx="930498" cy="732011"/>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C47E4CEC-2C06-4ED2-B49F-C82E05E1578B}"/>
              </a:ext>
            </a:extLst>
          </p:cNvPr>
          <p:cNvSpPr/>
          <p:nvPr/>
        </p:nvSpPr>
        <p:spPr>
          <a:xfrm>
            <a:off x="152080" y="3336070"/>
            <a:ext cx="11604726" cy="1369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rtlCol="0" anchor="t"/>
          <a:lstStyle/>
          <a:p>
            <a:pPr marL="179388" indent="-179388"/>
            <a:r>
              <a:rPr kumimoji="1" lang="en-US" altLang="ja-JP" sz="1100" dirty="0">
                <a:solidFill>
                  <a:schemeClr val="tx1"/>
                </a:solidFill>
                <a:latin typeface="BIZ UD明朝 Medium" panose="02020500000000000000" pitchFamily="17" charset="-128"/>
                <a:ea typeface="BIZ UD明朝 Medium" panose="02020500000000000000" pitchFamily="17" charset="-128"/>
              </a:rPr>
              <a:t>【</a:t>
            </a:r>
            <a:r>
              <a:rPr kumimoji="1" lang="ja-JP" altLang="en-US" sz="1100" dirty="0">
                <a:solidFill>
                  <a:schemeClr val="tx1"/>
                </a:solidFill>
                <a:latin typeface="BIZ UD明朝 Medium" panose="02020500000000000000" pitchFamily="17" charset="-128"/>
                <a:ea typeface="BIZ UD明朝 Medium" panose="02020500000000000000" pitchFamily="17" charset="-128"/>
              </a:rPr>
              <a:t>医療保険ってなに？</a:t>
            </a:r>
            <a:r>
              <a:rPr kumimoji="1" lang="en-US" altLang="ja-JP" sz="1100" dirty="0">
                <a:solidFill>
                  <a:schemeClr val="tx1"/>
                </a:solidFill>
                <a:latin typeface="BIZ UD明朝 Medium" panose="02020500000000000000" pitchFamily="17" charset="-128"/>
                <a:ea typeface="BIZ UD明朝 Medium" panose="02020500000000000000" pitchFamily="17" charset="-128"/>
              </a:rPr>
              <a:t>】</a:t>
            </a:r>
          </a:p>
          <a:p>
            <a:pPr marL="179388" indent="-179388" algn="just"/>
            <a:r>
              <a:rPr lang="ja-JP" altLang="en-US" sz="1100" dirty="0">
                <a:solidFill>
                  <a:schemeClr val="tx1"/>
                </a:solidFill>
                <a:latin typeface="BIZ UD明朝 Medium" panose="02020500000000000000" pitchFamily="17" charset="-128"/>
                <a:ea typeface="BIZ UD明朝 Medium" panose="02020500000000000000" pitchFamily="17" charset="-128"/>
              </a:rPr>
              <a:t>・</a:t>
            </a:r>
            <a:r>
              <a:rPr kumimoji="1" lang="ja-JP" altLang="en-US" sz="1050" dirty="0">
                <a:solidFill>
                  <a:schemeClr val="tx1"/>
                </a:solidFill>
                <a:latin typeface="BIZ UD明朝 Medium" panose="02020500000000000000" pitchFamily="17" charset="-128"/>
                <a:ea typeface="BIZ UD明朝 Medium" panose="02020500000000000000" pitchFamily="17" charset="-128"/>
              </a:rPr>
              <a:t>人生のいろんなリスクに備えて、人々があらかじめお金（保険料）を出し合い、実際に病気やケガの</a:t>
            </a:r>
            <a:endParaRPr kumimoji="1" lang="en-US" altLang="ja-JP" sz="1050" dirty="0">
              <a:solidFill>
                <a:schemeClr val="tx1"/>
              </a:solidFill>
              <a:latin typeface="BIZ UD明朝 Medium" panose="02020500000000000000" pitchFamily="17" charset="-128"/>
              <a:ea typeface="BIZ UD明朝 Medium" panose="02020500000000000000" pitchFamily="17" charset="-128"/>
            </a:endParaRPr>
          </a:p>
          <a:p>
            <a:pPr marL="179388" indent="-179388" algn="just"/>
            <a:r>
              <a:rPr lang="ja-JP" altLang="en-US" sz="1050" dirty="0">
                <a:solidFill>
                  <a:schemeClr val="tx1"/>
                </a:solidFill>
                <a:latin typeface="BIZ UD明朝 Medium" panose="02020500000000000000" pitchFamily="17" charset="-128"/>
                <a:ea typeface="BIZ UD明朝 Medium" panose="02020500000000000000" pitchFamily="17" charset="-128"/>
              </a:rPr>
              <a:t>　</a:t>
            </a:r>
            <a:r>
              <a:rPr kumimoji="1" lang="ja-JP" altLang="en-US" sz="1050" dirty="0">
                <a:solidFill>
                  <a:schemeClr val="tx1"/>
                </a:solidFill>
                <a:latin typeface="BIZ UD明朝 Medium" panose="02020500000000000000" pitchFamily="17" charset="-128"/>
                <a:ea typeface="BIZ UD明朝 Medium" panose="02020500000000000000" pitchFamily="17" charset="-128"/>
              </a:rPr>
              <a:t>リスクが生じた人に、必要なお金やサービスを支給する仕組みです。</a:t>
            </a:r>
            <a:endParaRPr kumimoji="1" lang="en-US" altLang="ja-JP" sz="1050" dirty="0">
              <a:solidFill>
                <a:schemeClr val="tx1"/>
              </a:solidFill>
              <a:latin typeface="BIZ UD明朝 Medium" panose="02020500000000000000" pitchFamily="17" charset="-128"/>
              <a:ea typeface="BIZ UD明朝 Medium" panose="02020500000000000000" pitchFamily="17" charset="-128"/>
            </a:endParaRPr>
          </a:p>
          <a:p>
            <a:pPr marL="179388" indent="-179388"/>
            <a:r>
              <a:rPr kumimoji="1" lang="ja-JP" altLang="en-US" sz="1050" dirty="0">
                <a:solidFill>
                  <a:schemeClr val="tx1"/>
                </a:solidFill>
                <a:latin typeface="BIZ UD明朝 Medium" panose="02020500000000000000" pitchFamily="17" charset="-128"/>
                <a:ea typeface="BIZ UD明朝 Medium" panose="02020500000000000000" pitchFamily="17" charset="-128"/>
              </a:rPr>
              <a:t>・また、国保などでは国や地方公共団体も費用の一部を負担することで、保険料は、みなさんの賃金等の負担能力に応じたものとなっています。</a:t>
            </a:r>
          </a:p>
          <a:p>
            <a:pPr marL="179388" indent="-179388"/>
            <a:r>
              <a:rPr lang="ja-JP" altLang="en-US" sz="1100" dirty="0">
                <a:solidFill>
                  <a:schemeClr val="tx1"/>
                </a:solidFill>
                <a:latin typeface="BIZ UD明朝 Medium" panose="02020500000000000000" pitchFamily="17" charset="-128"/>
                <a:ea typeface="BIZ UD明朝 Medium" panose="02020500000000000000" pitchFamily="17" charset="-128"/>
              </a:rPr>
              <a:t>（</a:t>
            </a:r>
            <a:r>
              <a:rPr kumimoji="1" lang="ja-JP" altLang="en-US" sz="1100" dirty="0">
                <a:solidFill>
                  <a:schemeClr val="tx1"/>
                </a:solidFill>
                <a:latin typeface="BIZ UD明朝 Medium" panose="02020500000000000000" pitchFamily="17" charset="-128"/>
                <a:ea typeface="BIZ UD明朝 Medium" panose="02020500000000000000" pitchFamily="17" charset="-128"/>
              </a:rPr>
              <a:t>参照）</a:t>
            </a:r>
            <a:endParaRPr kumimoji="1"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r>
              <a:rPr lang="ja-JP" altLang="en-US" sz="1100" dirty="0">
                <a:solidFill>
                  <a:schemeClr val="tx1"/>
                </a:solidFill>
                <a:latin typeface="BIZ UD明朝 Medium" panose="02020500000000000000" pitchFamily="17" charset="-128"/>
                <a:ea typeface="BIZ UD明朝 Medium" panose="02020500000000000000" pitchFamily="17" charset="-128"/>
              </a:rPr>
              <a:t>　</a:t>
            </a:r>
            <a:r>
              <a:rPr kumimoji="1" lang="ja-JP" altLang="en-US" sz="1100" dirty="0">
                <a:solidFill>
                  <a:schemeClr val="tx1"/>
                </a:solidFill>
                <a:latin typeface="BIZ UD明朝 Medium" panose="02020500000000000000" pitchFamily="17" charset="-128"/>
                <a:ea typeface="BIZ UD明朝 Medium" panose="02020500000000000000" pitchFamily="17" charset="-128"/>
              </a:rPr>
              <a:t>厚生労働省ホームページ</a:t>
            </a:r>
            <a:r>
              <a:rPr lang="ja-JP" altLang="en-US" sz="1100" dirty="0">
                <a:solidFill>
                  <a:schemeClr val="tx1"/>
                </a:solidFill>
                <a:latin typeface="BIZ UD明朝 Medium" panose="02020500000000000000" pitchFamily="17" charset="-128"/>
                <a:ea typeface="BIZ UD明朝 Medium" panose="02020500000000000000" pitchFamily="17" charset="-128"/>
              </a:rPr>
              <a:t>：</a:t>
            </a:r>
            <a:r>
              <a:rPr kumimoji="1" lang="en-US" altLang="ja-JP" sz="1100" dirty="0">
                <a:solidFill>
                  <a:schemeClr val="tx1"/>
                </a:solidFill>
                <a:latin typeface="BIZ UD明朝 Medium" panose="02020500000000000000" pitchFamily="17" charset="-128"/>
                <a:ea typeface="BIZ UD明朝 Medium" panose="02020500000000000000" pitchFamily="17" charset="-128"/>
                <a:hlinkClick r:id="rId5"/>
              </a:rPr>
              <a:t>https://www.mhlw.go.jp/wp/hakusyo/kousei/12/dl/1-03.pdf</a:t>
            </a:r>
            <a:endParaRPr kumimoji="1"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endParaRPr kumimoji="1"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r>
              <a:rPr lang="ja-JP" altLang="en-US" sz="1100" dirty="0">
                <a:solidFill>
                  <a:schemeClr val="tx1"/>
                </a:solidFill>
                <a:latin typeface="BIZ UD明朝 Medium" panose="02020500000000000000" pitchFamily="17" charset="-128"/>
                <a:ea typeface="BIZ UD明朝 Medium" panose="02020500000000000000" pitchFamily="17" charset="-128"/>
              </a:rPr>
              <a:t>　</a:t>
            </a:r>
            <a:r>
              <a:rPr kumimoji="1" lang="en-US" altLang="ja-JP" sz="1100" dirty="0">
                <a:solidFill>
                  <a:schemeClr val="tx1"/>
                </a:solidFill>
                <a:latin typeface="BIZ UD明朝 Medium" panose="02020500000000000000" pitchFamily="17" charset="-128"/>
                <a:ea typeface="BIZ UD明朝 Medium" panose="02020500000000000000" pitchFamily="17" charset="-128"/>
              </a:rPr>
              <a:t>【</a:t>
            </a:r>
            <a:r>
              <a:rPr kumimoji="1" lang="ja-JP" altLang="en-US" sz="1100" dirty="0">
                <a:solidFill>
                  <a:schemeClr val="tx1"/>
                </a:solidFill>
                <a:latin typeface="BIZ UD明朝 Medium" panose="02020500000000000000" pitchFamily="17" charset="-128"/>
                <a:ea typeface="BIZ UD明朝 Medium" panose="02020500000000000000" pitchFamily="17" charset="-128"/>
              </a:rPr>
              <a:t>保険者ってなに？</a:t>
            </a:r>
            <a:r>
              <a:rPr kumimoji="1" lang="en-US" altLang="ja-JP" sz="1100" dirty="0">
                <a:solidFill>
                  <a:schemeClr val="tx1"/>
                </a:solidFill>
                <a:latin typeface="BIZ UD明朝 Medium" panose="02020500000000000000" pitchFamily="17" charset="-128"/>
                <a:ea typeface="BIZ UD明朝 Medium" panose="02020500000000000000" pitchFamily="17" charset="-128"/>
              </a:rPr>
              <a:t>】</a:t>
            </a:r>
          </a:p>
          <a:p>
            <a:pPr marL="179388" indent="-179388" algn="just"/>
            <a:r>
              <a:rPr lang="ja-JP" altLang="en-US" sz="1100" dirty="0">
                <a:solidFill>
                  <a:schemeClr val="tx1"/>
                </a:solidFill>
                <a:latin typeface="BIZ UD明朝 Medium" panose="02020500000000000000" pitchFamily="17" charset="-128"/>
                <a:ea typeface="BIZ UD明朝 Medium" panose="02020500000000000000" pitchFamily="17" charset="-128"/>
              </a:rPr>
              <a:t>　・国民健康保険を運営する、都道府県及び市町村のことをいいます（国民健康保険法第３　</a:t>
            </a:r>
            <a:endParaRPr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lgn="just"/>
            <a:r>
              <a:rPr lang="ja-JP" altLang="en-US" sz="1100" dirty="0">
                <a:solidFill>
                  <a:schemeClr val="tx1"/>
                </a:solidFill>
                <a:latin typeface="BIZ UD明朝 Medium" panose="02020500000000000000" pitchFamily="17" charset="-128"/>
                <a:ea typeface="BIZ UD明朝 Medium" panose="02020500000000000000" pitchFamily="17" charset="-128"/>
              </a:rPr>
              <a:t>　　条第１項）。</a:t>
            </a:r>
            <a:endParaRPr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lgn="just"/>
            <a:endParaRPr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lgn="just"/>
            <a:r>
              <a:rPr lang="ja-JP" altLang="en-US" sz="1100" dirty="0">
                <a:solidFill>
                  <a:schemeClr val="tx1"/>
                </a:solidFill>
                <a:latin typeface="BIZ UD明朝 Medium" panose="02020500000000000000" pitchFamily="17" charset="-128"/>
                <a:ea typeface="BIZ UD明朝 Medium" panose="02020500000000000000" pitchFamily="17" charset="-128"/>
              </a:rPr>
              <a:t>　</a:t>
            </a:r>
            <a:r>
              <a:rPr lang="en-US" altLang="ja-JP" sz="1100" dirty="0">
                <a:solidFill>
                  <a:schemeClr val="tx1"/>
                </a:solidFill>
                <a:latin typeface="BIZ UD明朝 Medium" panose="02020500000000000000" pitchFamily="17" charset="-128"/>
                <a:ea typeface="BIZ UD明朝 Medium" panose="02020500000000000000" pitchFamily="17" charset="-128"/>
              </a:rPr>
              <a:t>【</a:t>
            </a:r>
            <a:r>
              <a:rPr lang="ja-JP" altLang="en-US" sz="1100" dirty="0">
                <a:solidFill>
                  <a:schemeClr val="tx1"/>
                </a:solidFill>
                <a:latin typeface="BIZ UD明朝 Medium" panose="02020500000000000000" pitchFamily="17" charset="-128"/>
                <a:ea typeface="BIZ UD明朝 Medium" panose="02020500000000000000" pitchFamily="17" charset="-128"/>
              </a:rPr>
              <a:t>被保険者ってなに？</a:t>
            </a:r>
            <a:r>
              <a:rPr lang="en-US" altLang="ja-JP" sz="1100" dirty="0">
                <a:solidFill>
                  <a:schemeClr val="tx1"/>
                </a:solidFill>
                <a:latin typeface="BIZ UD明朝 Medium" panose="02020500000000000000" pitchFamily="17" charset="-128"/>
                <a:ea typeface="BIZ UD明朝 Medium" panose="02020500000000000000" pitchFamily="17" charset="-128"/>
              </a:rPr>
              <a:t>】</a:t>
            </a:r>
          </a:p>
          <a:p>
            <a:pPr marL="179388" indent="-179388" algn="just"/>
            <a:r>
              <a:rPr lang="ja-JP" altLang="en-US" sz="1100" b="0" i="0" dirty="0">
                <a:solidFill>
                  <a:srgbClr val="323232"/>
                </a:solidFill>
                <a:effectLst/>
                <a:latin typeface="BIZ UD明朝 Medium" panose="02020500000000000000" pitchFamily="17" charset="-128"/>
                <a:ea typeface="BIZ UD明朝 Medium" panose="02020500000000000000" pitchFamily="17" charset="-128"/>
              </a:rPr>
              <a:t>　・都道府県の区域内に住所を有する者は、当該都道府県が当該都道府県内の市町村ととも</a:t>
            </a:r>
            <a:endParaRPr lang="en-US" altLang="ja-JP" sz="1100" b="0" i="0" dirty="0">
              <a:solidFill>
                <a:srgbClr val="323232"/>
              </a:solidFill>
              <a:effectLst/>
              <a:latin typeface="BIZ UD明朝 Medium" panose="02020500000000000000" pitchFamily="17" charset="-128"/>
              <a:ea typeface="BIZ UD明朝 Medium" panose="02020500000000000000" pitchFamily="17" charset="-128"/>
            </a:endParaRPr>
          </a:p>
          <a:p>
            <a:pPr marL="179388" indent="-179388" algn="just"/>
            <a:r>
              <a:rPr lang="ja-JP" altLang="en-US" sz="1100" dirty="0">
                <a:solidFill>
                  <a:srgbClr val="323232"/>
                </a:solidFill>
                <a:latin typeface="BIZ UD明朝 Medium" panose="02020500000000000000" pitchFamily="17" charset="-128"/>
                <a:ea typeface="BIZ UD明朝 Medium" panose="02020500000000000000" pitchFamily="17" charset="-128"/>
              </a:rPr>
              <a:t>　　</a:t>
            </a:r>
            <a:r>
              <a:rPr lang="ja-JP" altLang="en-US" sz="1100" b="0" i="0" dirty="0">
                <a:solidFill>
                  <a:srgbClr val="323232"/>
                </a:solidFill>
                <a:effectLst/>
                <a:latin typeface="BIZ UD明朝 Medium" panose="02020500000000000000" pitchFamily="17" charset="-128"/>
                <a:ea typeface="BIZ UD明朝 Medium" panose="02020500000000000000" pitchFamily="17" charset="-128"/>
              </a:rPr>
              <a:t>に行う国民健康保険の被保険者となります。</a:t>
            </a:r>
            <a:r>
              <a:rPr lang="ja-JP" altLang="en-US" sz="1100" dirty="0">
                <a:solidFill>
                  <a:schemeClr val="tx1"/>
                </a:solidFill>
                <a:latin typeface="BIZ UD明朝 Medium" panose="02020500000000000000" pitchFamily="17" charset="-128"/>
                <a:ea typeface="BIZ UD明朝 Medium" panose="02020500000000000000" pitchFamily="17" charset="-128"/>
              </a:rPr>
              <a:t>（国民健康保険法第５条）。</a:t>
            </a:r>
            <a:endParaRPr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endParaRPr kumimoji="1" lang="en-US" altLang="ja-JP" sz="1100" dirty="0">
              <a:solidFill>
                <a:schemeClr val="tx1"/>
              </a:solidFill>
              <a:latin typeface="BIZ UD明朝 Medium" panose="02020500000000000000" pitchFamily="17" charset="-128"/>
              <a:ea typeface="BIZ UD明朝 Medium" panose="02020500000000000000" pitchFamily="17" charset="-128"/>
            </a:endParaRPr>
          </a:p>
          <a:p>
            <a:pPr marL="179388" indent="-179388"/>
            <a:r>
              <a:rPr lang="ja-JP" altLang="en-US" sz="1100" dirty="0">
                <a:solidFill>
                  <a:schemeClr val="tx1"/>
                </a:solidFill>
                <a:latin typeface="BIZ UD明朝 Medium" panose="02020500000000000000" pitchFamily="17" charset="-128"/>
                <a:ea typeface="BIZ UD明朝 Medium" panose="02020500000000000000" pitchFamily="17" charset="-128"/>
              </a:rPr>
              <a:t>　</a:t>
            </a:r>
            <a:endParaRPr kumimoji="1" lang="en-US" altLang="ja-JP" sz="1100" dirty="0">
              <a:solidFill>
                <a:schemeClr val="tx1"/>
              </a:solidFill>
              <a:latin typeface="BIZ UD明朝 Medium" panose="02020500000000000000" pitchFamily="17" charset="-128"/>
              <a:ea typeface="BIZ UD明朝 Medium" panose="02020500000000000000" pitchFamily="17" charset="-128"/>
            </a:endParaRPr>
          </a:p>
        </p:txBody>
      </p:sp>
      <p:sp>
        <p:nvSpPr>
          <p:cNvPr id="24" name="正方形/長方形 23">
            <a:extLst>
              <a:ext uri="{FF2B5EF4-FFF2-40B4-BE49-F238E27FC236}">
                <a16:creationId xmlns:a16="http://schemas.microsoft.com/office/drawing/2014/main" id="{20EA33FC-977D-4593-BEC7-5DA4149713BB}"/>
              </a:ext>
            </a:extLst>
          </p:cNvPr>
          <p:cNvSpPr/>
          <p:nvPr/>
        </p:nvSpPr>
        <p:spPr>
          <a:xfrm>
            <a:off x="84541" y="5292642"/>
            <a:ext cx="10648514" cy="130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9388" indent="-179388"/>
            <a:r>
              <a:rPr kumimoji="1" lang="ja-JP" altLang="en-US" sz="1400" dirty="0">
                <a:solidFill>
                  <a:schemeClr val="tx1"/>
                </a:solidFill>
                <a:latin typeface="BIZ UDゴシック" panose="020B0400000000000000" pitchFamily="49" charset="-128"/>
                <a:ea typeface="BIZ UDゴシック" panose="020B0400000000000000" pitchFamily="49" charset="-128"/>
              </a:rPr>
              <a:t>○　現役世代への給付が少なく、給付は高齢者中心、負担は現役世代中心というこれまでの社会保障の構造を見直し、全ての世代で</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広く安心を支えていく「全世代対応型の社会保障制度」を構築するために令和３年６月</a:t>
            </a:r>
            <a:r>
              <a:rPr kumimoji="1" lang="en-US" altLang="ja-JP" sz="1400" dirty="0">
                <a:solidFill>
                  <a:schemeClr val="tx1"/>
                </a:solidFill>
                <a:latin typeface="BIZ UDゴシック" panose="020B0400000000000000" pitchFamily="49" charset="-128"/>
                <a:ea typeface="BIZ UDゴシック" panose="020B0400000000000000" pitchFamily="49" charset="-128"/>
              </a:rPr>
              <a:t>11</a:t>
            </a:r>
            <a:r>
              <a:rPr kumimoji="1" lang="ja-JP" altLang="en-US" sz="1400" dirty="0">
                <a:solidFill>
                  <a:schemeClr val="tx1"/>
                </a:solidFill>
                <a:latin typeface="BIZ UDゴシック" panose="020B0400000000000000" pitchFamily="49" charset="-128"/>
                <a:ea typeface="BIZ UDゴシック" panose="020B0400000000000000" pitchFamily="49" charset="-128"/>
              </a:rPr>
              <a:t>日（令和３年法律第６６号）に、公布</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されました。</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国民健康保険制度の改正内容につきましては、</a:t>
            </a:r>
            <a:r>
              <a:rPr lang="ja-JP" altLang="en-US" sz="1400" dirty="0">
                <a:solidFill>
                  <a:schemeClr val="tx1"/>
                </a:solidFill>
                <a:latin typeface="BIZ UDゴシック" panose="020B0400000000000000" pitchFamily="49" charset="-128"/>
                <a:ea typeface="BIZ UDゴシック" panose="020B0400000000000000" pitchFamily="49" charset="-128"/>
                <a:hlinkClick r:id="rId6"/>
              </a:rPr>
              <a:t>令和３年度制度改正について（国民健康保険制度）</a:t>
            </a:r>
            <a:r>
              <a:rPr lang="ja-JP" altLang="en-US" sz="1400" dirty="0">
                <a:solidFill>
                  <a:schemeClr val="tx1"/>
                </a:solidFill>
                <a:latin typeface="BIZ UDゴシック" panose="020B0400000000000000" pitchFamily="49" charset="-128"/>
                <a:ea typeface="BIZ UDゴシック" panose="020B0400000000000000" pitchFamily="49" charset="-128"/>
              </a:rPr>
              <a:t>をご覧ください。</a:t>
            </a:r>
          </a:p>
          <a:p>
            <a:pPr marL="179388" indent="-179388" algn="r"/>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厚生労働省ホームページより</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80F9808F-FEFB-45A9-9FE1-4A45D40DE896}"/>
              </a:ext>
            </a:extLst>
          </p:cNvPr>
          <p:cNvSpPr txBox="1"/>
          <p:nvPr/>
        </p:nvSpPr>
        <p:spPr>
          <a:xfrm>
            <a:off x="84541" y="4989976"/>
            <a:ext cx="434806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（参考）直近の制度改正</a:t>
            </a:r>
          </a:p>
        </p:txBody>
      </p:sp>
      <p:pic>
        <p:nvPicPr>
          <p:cNvPr id="28" name="Picture 4" descr="国会議事堂と総理大臣のイラスト">
            <a:extLst>
              <a:ext uri="{FF2B5EF4-FFF2-40B4-BE49-F238E27FC236}">
                <a16:creationId xmlns:a16="http://schemas.microsoft.com/office/drawing/2014/main" id="{6BF20014-4556-4AF4-8B8C-58E80ABCB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3055" y="5075551"/>
            <a:ext cx="1365638" cy="1365638"/>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角を丸めた四角形 1">
            <a:extLst>
              <a:ext uri="{FF2B5EF4-FFF2-40B4-BE49-F238E27FC236}">
                <a16:creationId xmlns:a16="http://schemas.microsoft.com/office/drawing/2014/main" id="{EB60FA20-134E-47F3-9C15-1CEF132916EC}"/>
              </a:ext>
            </a:extLst>
          </p:cNvPr>
          <p:cNvSpPr/>
          <p:nvPr/>
        </p:nvSpPr>
        <p:spPr>
          <a:xfrm>
            <a:off x="9465283" y="539098"/>
            <a:ext cx="1950591" cy="405134"/>
          </a:xfrm>
          <a:prstGeom prst="wedgeRoundRectCallout">
            <a:avLst>
              <a:gd name="adj1" fmla="val 48431"/>
              <a:gd name="adj2" fmla="val 1286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ゴシック" panose="020B0400000000000000" pitchFamily="49" charset="-128"/>
                <a:ea typeface="BIZ UDゴシック" panose="020B0400000000000000" pitchFamily="49" charset="-128"/>
              </a:rPr>
              <a:t>令和６年度から</a:t>
            </a: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国民健康保険が変わるの</a:t>
            </a:r>
            <a:endParaRPr kumimoji="1" lang="ja-JP" altLang="en-US" sz="1200" dirty="0"/>
          </a:p>
        </p:txBody>
      </p:sp>
    </p:spTree>
    <p:extLst>
      <p:ext uri="{BB962C8B-B14F-4D97-AF65-F5344CB8AC3E}">
        <p14:creationId xmlns:p14="http://schemas.microsoft.com/office/powerpoint/2010/main" val="218795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E2A2BEA-3F12-42F0-86B6-6557F92BFB6A}"/>
              </a:ext>
            </a:extLst>
          </p:cNvPr>
          <p:cNvSpPr>
            <a:spLocks noGrp="1"/>
          </p:cNvSpPr>
          <p:nvPr>
            <p:ph type="sldNum" sz="quarter" idx="12"/>
          </p:nvPr>
        </p:nvSpPr>
        <p:spPr/>
        <p:txBody>
          <a:bodyPr/>
          <a:lstStyle/>
          <a:p>
            <a:fld id="{4B002E21-1E07-427B-B93F-617B6F139915}" type="slidenum">
              <a:rPr kumimoji="1" lang="ja-JP" altLang="en-US" smtClean="0"/>
              <a:t>2</a:t>
            </a:fld>
            <a:endParaRPr kumimoji="1" lang="ja-JP" altLang="en-US"/>
          </a:p>
        </p:txBody>
      </p:sp>
      <p:grpSp>
        <p:nvGrpSpPr>
          <p:cNvPr id="15" name="グループ化 14">
            <a:extLst>
              <a:ext uri="{FF2B5EF4-FFF2-40B4-BE49-F238E27FC236}">
                <a16:creationId xmlns:a16="http://schemas.microsoft.com/office/drawing/2014/main" id="{3492FE5E-1F55-44CB-98D4-231B060B3A6B}"/>
              </a:ext>
            </a:extLst>
          </p:cNvPr>
          <p:cNvGrpSpPr/>
          <p:nvPr/>
        </p:nvGrpSpPr>
        <p:grpSpPr>
          <a:xfrm>
            <a:off x="0" y="50037"/>
            <a:ext cx="4348064" cy="369332"/>
            <a:chOff x="0" y="569167"/>
            <a:chExt cx="4348064" cy="369332"/>
          </a:xfrm>
        </p:grpSpPr>
        <p:sp>
          <p:nvSpPr>
            <p:cNvPr id="16" name="テキスト ボックス 15">
              <a:extLst>
                <a:ext uri="{FF2B5EF4-FFF2-40B4-BE49-F238E27FC236}">
                  <a16:creationId xmlns:a16="http://schemas.microsoft.com/office/drawing/2014/main" id="{8DCD5E57-BC2E-43D4-820B-85B9497BFCCE}"/>
                </a:ext>
              </a:extLst>
            </p:cNvPr>
            <p:cNvSpPr txBox="1"/>
            <p:nvPr/>
          </p:nvSpPr>
          <p:spPr>
            <a:xfrm>
              <a:off x="0" y="569167"/>
              <a:ext cx="434806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どうして制度改正が行われたの？</a:t>
              </a:r>
            </a:p>
          </p:txBody>
        </p:sp>
        <p:cxnSp>
          <p:nvCxnSpPr>
            <p:cNvPr id="17" name="直線コネクタ 16">
              <a:extLst>
                <a:ext uri="{FF2B5EF4-FFF2-40B4-BE49-F238E27FC236}">
                  <a16:creationId xmlns:a16="http://schemas.microsoft.com/office/drawing/2014/main" id="{A4DE66D1-631E-4ABA-B5B8-E4C7B938CCA7}"/>
                </a:ext>
              </a:extLst>
            </p:cNvPr>
            <p:cNvCxnSpPr>
              <a:cxnSpLocks/>
            </p:cNvCxnSpPr>
            <p:nvPr/>
          </p:nvCxnSpPr>
          <p:spPr>
            <a:xfrm>
              <a:off x="93307" y="930713"/>
              <a:ext cx="4180113" cy="7786"/>
            </a:xfrm>
            <a:prstGeom prst="line">
              <a:avLst/>
            </a:prstGeom>
            <a:ln w="19050"/>
          </p:spPr>
          <p:style>
            <a:lnRef idx="1">
              <a:schemeClr val="dk1"/>
            </a:lnRef>
            <a:fillRef idx="0">
              <a:schemeClr val="dk1"/>
            </a:fillRef>
            <a:effectRef idx="0">
              <a:schemeClr val="dk1"/>
            </a:effectRef>
            <a:fontRef idx="minor">
              <a:schemeClr val="tx1"/>
            </a:fontRef>
          </p:style>
        </p:cxnSp>
      </p:grpSp>
      <p:sp>
        <p:nvSpPr>
          <p:cNvPr id="27" name="正方形/長方形 26">
            <a:extLst>
              <a:ext uri="{FF2B5EF4-FFF2-40B4-BE49-F238E27FC236}">
                <a16:creationId xmlns:a16="http://schemas.microsoft.com/office/drawing/2014/main" id="{8E3A2903-CDD0-444A-9F04-6C73A918A947}"/>
              </a:ext>
            </a:extLst>
          </p:cNvPr>
          <p:cNvSpPr/>
          <p:nvPr/>
        </p:nvSpPr>
        <p:spPr>
          <a:xfrm>
            <a:off x="0" y="507892"/>
            <a:ext cx="12192000" cy="9228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　国保は、被保険者の平均収入が低い一方で、年齢構成や医療費が高いことから、他の制度に比べて保険料の負担率が高くなるとともに、</a:t>
            </a:r>
            <a:r>
              <a:rPr lang="ja-JP" altLang="en-US" sz="1400" dirty="0">
                <a:solidFill>
                  <a:schemeClr val="tx1"/>
                </a:solidFill>
                <a:latin typeface="BIZ UDゴシック" panose="020B0400000000000000" pitchFamily="49" charset="-128"/>
                <a:ea typeface="BIZ UDゴシック" panose="020B0400000000000000" pitchFamily="49" charset="-128"/>
              </a:rPr>
              <a:t>累積赤字が</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BIZ UDゴシック" panose="020B0400000000000000" pitchFamily="49" charset="-128"/>
                <a:ea typeface="BIZ UDゴシック" panose="020B0400000000000000" pitchFamily="49" charset="-128"/>
              </a:rPr>
              <a:t>膨らんでいるなど財政運営が不安定になるリスクの高い市町村があるなど、構造的な</a:t>
            </a:r>
            <a:r>
              <a:rPr kumimoji="1" lang="ja-JP" altLang="en-US" sz="1400" dirty="0">
                <a:solidFill>
                  <a:schemeClr val="tx1"/>
                </a:solidFill>
                <a:latin typeface="BIZ UDゴシック" panose="020B0400000000000000" pitchFamily="49" charset="-128"/>
                <a:ea typeface="BIZ UDゴシック" panose="020B0400000000000000" pitchFamily="49" charset="-128"/>
              </a:rPr>
              <a:t>課題を抱えていました。</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市町村ごとの運営では、医療機関での窓口負担が同じでも、住む市町村で保険料率などが異なるなど、公平な負担ではありませんでした。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今後、更なる高齢化の進展により医療費の増加が見込まれるなか、国保の安定化を図るため全国的な制度の見直しが必要となっていました。</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37" name="四角形: 角を丸くする 36">
            <a:extLst>
              <a:ext uri="{FF2B5EF4-FFF2-40B4-BE49-F238E27FC236}">
                <a16:creationId xmlns:a16="http://schemas.microsoft.com/office/drawing/2014/main" id="{621271B3-4334-4C4B-81DD-9405DF112A7E}"/>
              </a:ext>
            </a:extLst>
          </p:cNvPr>
          <p:cNvSpPr/>
          <p:nvPr/>
        </p:nvSpPr>
        <p:spPr>
          <a:xfrm>
            <a:off x="12844" y="1493969"/>
            <a:ext cx="2042082" cy="411278"/>
          </a:xfrm>
          <a:prstGeom prst="roundRect">
            <a:avLst/>
          </a:prstGeom>
          <a:solidFill>
            <a:srgbClr val="2E75B6"/>
          </a:solidFill>
          <a:ln>
            <a:noFill/>
          </a:ln>
        </p:spPr>
        <p:style>
          <a:lnRef idx="0">
            <a:schemeClr val="accent6"/>
          </a:lnRef>
          <a:fillRef idx="3">
            <a:schemeClr val="accent6"/>
          </a:fillRef>
          <a:effectRef idx="3">
            <a:schemeClr val="accent6"/>
          </a:effectRef>
          <a:fontRef idx="minor">
            <a:schemeClr val="lt1"/>
          </a:fontRef>
        </p:style>
        <p:txBody>
          <a:bodyPr lIns="0" tIns="0" rIns="0" bIns="0" rtlCol="0" anchor="t"/>
          <a:lstStyle/>
          <a:p>
            <a:pPr algn="ctr">
              <a:lnSpc>
                <a:spcPct val="150000"/>
              </a:lnSpc>
            </a:pPr>
            <a:r>
              <a:rPr lang="ja-JP" altLang="en-US" sz="1400" dirty="0">
                <a:solidFill>
                  <a:schemeClr val="bg1"/>
                </a:solidFill>
                <a:latin typeface="BIZ UDゴシック" panose="020B0400000000000000" pitchFamily="49" charset="-128"/>
                <a:ea typeface="BIZ UDゴシック" panose="020B0400000000000000" pitchFamily="49" charset="-128"/>
              </a:rPr>
              <a:t>数字で見る国保の課題</a:t>
            </a:r>
          </a:p>
        </p:txBody>
      </p:sp>
      <p:graphicFrame>
        <p:nvGraphicFramePr>
          <p:cNvPr id="31" name="グラフ 30">
            <a:extLst>
              <a:ext uri="{FF2B5EF4-FFF2-40B4-BE49-F238E27FC236}">
                <a16:creationId xmlns:a16="http://schemas.microsoft.com/office/drawing/2014/main" id="{979CF5DE-1B98-4AF1-B5D5-3CC7E123ADC7}"/>
              </a:ext>
            </a:extLst>
          </p:cNvPr>
          <p:cNvGraphicFramePr>
            <a:graphicFrameLocks/>
          </p:cNvGraphicFramePr>
          <p:nvPr>
            <p:extLst>
              <p:ext uri="{D42A27DB-BD31-4B8C-83A1-F6EECF244321}">
                <p14:modId xmlns:p14="http://schemas.microsoft.com/office/powerpoint/2010/main" val="1230475624"/>
              </p:ext>
            </p:extLst>
          </p:nvPr>
        </p:nvGraphicFramePr>
        <p:xfrm>
          <a:off x="4666054" y="1736479"/>
          <a:ext cx="7284266" cy="4230503"/>
        </p:xfrm>
        <a:graphic>
          <a:graphicData uri="http://schemas.openxmlformats.org/drawingml/2006/chart">
            <c:chart xmlns:c="http://schemas.openxmlformats.org/drawingml/2006/chart" xmlns:r="http://schemas.openxmlformats.org/officeDocument/2006/relationships" r:id="rId2"/>
          </a:graphicData>
        </a:graphic>
      </p:graphicFrame>
      <p:sp>
        <p:nvSpPr>
          <p:cNvPr id="33" name="テキスト ボックス 32">
            <a:extLst>
              <a:ext uri="{FF2B5EF4-FFF2-40B4-BE49-F238E27FC236}">
                <a16:creationId xmlns:a16="http://schemas.microsoft.com/office/drawing/2014/main" id="{6905673B-5E0A-4FD6-9837-E039BE659C3D}"/>
              </a:ext>
            </a:extLst>
          </p:cNvPr>
          <p:cNvSpPr txBox="1"/>
          <p:nvPr/>
        </p:nvSpPr>
        <p:spPr>
          <a:xfrm>
            <a:off x="5696045" y="2320832"/>
            <a:ext cx="2712908" cy="461665"/>
          </a:xfrm>
          <a:prstGeom prst="rect">
            <a:avLst/>
          </a:prstGeom>
          <a:noFill/>
        </p:spPr>
        <p:txBody>
          <a:bodyPr wrap="square">
            <a:spAutoFit/>
          </a:bodyPr>
          <a:lstStyle/>
          <a:p>
            <a:pPr algn="ctr"/>
            <a:r>
              <a:rPr lang="ja-JP" altLang="en-US" sz="1200" b="1" dirty="0">
                <a:latin typeface="BIZ UDゴシック" panose="020B0400000000000000" pitchFamily="49" charset="-128"/>
                <a:ea typeface="BIZ UDゴシック" panose="020B0400000000000000" pitchFamily="49" charset="-128"/>
              </a:rPr>
              <a:t>赤字額は全国ワースト１</a:t>
            </a:r>
            <a:endParaRPr lang="en-US" altLang="ja-JP" sz="1200" b="1" dirty="0">
              <a:latin typeface="BIZ UDゴシック" panose="020B0400000000000000" pitchFamily="49" charset="-128"/>
              <a:ea typeface="BIZ UDゴシック" panose="020B0400000000000000" pitchFamily="49" charset="-128"/>
            </a:endParaRPr>
          </a:p>
          <a:p>
            <a:pPr algn="ctr"/>
            <a:r>
              <a:rPr lang="ja-JP" altLang="en-US" sz="700" b="1" dirty="0">
                <a:solidFill>
                  <a:prstClr val="black"/>
                </a:solidFill>
                <a:latin typeface="BIZ UDゴシック" panose="020B0400000000000000" pitchFamily="49" charset="-128"/>
                <a:ea typeface="BIZ UDゴシック" panose="020B0400000000000000" pitchFamily="49" charset="-128"/>
              </a:rPr>
              <a:t>（平成２０年度～平成２８年度まで）</a:t>
            </a:r>
            <a:r>
              <a:rPr lang="ja-JP" altLang="en-US" sz="1200" b="1" dirty="0">
                <a:solidFill>
                  <a:prstClr val="black"/>
                </a:solidFill>
                <a:latin typeface="BIZ UDゴシック" panose="020B0400000000000000" pitchFamily="49" charset="-128"/>
                <a:ea typeface="BIZ UDゴシック" panose="020B0400000000000000" pitchFamily="49" charset="-128"/>
              </a:rPr>
              <a:t>　</a:t>
            </a:r>
            <a:endParaRPr lang="en-US" altLang="ja-JP" sz="1200" b="1"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BC1F6BBF-F38A-4502-A704-D8B6D1690542}"/>
              </a:ext>
            </a:extLst>
          </p:cNvPr>
          <p:cNvSpPr txBox="1"/>
          <p:nvPr/>
        </p:nvSpPr>
        <p:spPr>
          <a:xfrm>
            <a:off x="7975163" y="2320832"/>
            <a:ext cx="3678110" cy="307777"/>
          </a:xfrm>
          <a:prstGeom prst="rect">
            <a:avLst/>
          </a:prstGeom>
          <a:noFill/>
        </p:spPr>
        <p:txBody>
          <a:bodyPr wrap="square">
            <a:spAutoFit/>
          </a:bodyPr>
          <a:lstStyle/>
          <a:p>
            <a:r>
              <a:rPr lang="ja-JP" altLang="en-US" sz="1400" b="1" dirty="0">
                <a:latin typeface="BIZ UDゴシック" panose="020B0400000000000000" pitchFamily="49" charset="-128"/>
                <a:ea typeface="BIZ UDゴシック" panose="020B0400000000000000" pitchFamily="49" charset="-128"/>
              </a:rPr>
              <a:t>→　　</a:t>
            </a:r>
            <a:r>
              <a:rPr lang="en-US" altLang="ja-JP" sz="1400" b="1" dirty="0">
                <a:latin typeface="BIZ UDゴシック" panose="020B0400000000000000" pitchFamily="49" charset="-128"/>
                <a:ea typeface="BIZ UDゴシック" panose="020B0400000000000000" pitchFamily="49" charset="-128"/>
              </a:rPr>
              <a:t>15</a:t>
            </a:r>
            <a:r>
              <a:rPr lang="ja-JP" altLang="en-US" sz="1400" b="1" dirty="0">
                <a:latin typeface="BIZ UDゴシック" panose="020B0400000000000000" pitchFamily="49" charset="-128"/>
                <a:ea typeface="BIZ UDゴシック" panose="020B0400000000000000" pitchFamily="49" charset="-128"/>
              </a:rPr>
              <a:t>年間で約</a:t>
            </a:r>
            <a:r>
              <a:rPr lang="en-US" altLang="ja-JP" sz="1400" b="1" dirty="0">
                <a:latin typeface="BIZ UDゴシック" panose="020B0400000000000000" pitchFamily="49" charset="-128"/>
                <a:ea typeface="BIZ UDゴシック" panose="020B0400000000000000" pitchFamily="49" charset="-128"/>
              </a:rPr>
              <a:t>816</a:t>
            </a:r>
            <a:r>
              <a:rPr lang="ja-JP" altLang="en-US" sz="1400" b="1" dirty="0">
                <a:latin typeface="BIZ UDゴシック" panose="020B0400000000000000" pitchFamily="49" charset="-128"/>
                <a:ea typeface="BIZ UDゴシック" panose="020B0400000000000000" pitchFamily="49" charset="-128"/>
              </a:rPr>
              <a:t>億円削減</a:t>
            </a:r>
            <a:endParaRPr lang="ja-JP" altLang="en-US" sz="1400" dirty="0">
              <a:latin typeface="BIZ UDゴシック" panose="020B0400000000000000" pitchFamily="49" charset="-128"/>
              <a:ea typeface="BIZ UDゴシック" panose="020B0400000000000000" pitchFamily="49" charset="-128"/>
            </a:endParaRPr>
          </a:p>
        </p:txBody>
      </p:sp>
      <p:graphicFrame>
        <p:nvGraphicFramePr>
          <p:cNvPr id="35" name="表 5">
            <a:extLst>
              <a:ext uri="{FF2B5EF4-FFF2-40B4-BE49-F238E27FC236}">
                <a16:creationId xmlns:a16="http://schemas.microsoft.com/office/drawing/2014/main" id="{33C66A5D-C837-4A0E-8C56-289EE1C7D5C3}"/>
              </a:ext>
            </a:extLst>
          </p:cNvPr>
          <p:cNvGraphicFramePr>
            <a:graphicFrameLocks noGrp="1"/>
          </p:cNvGraphicFramePr>
          <p:nvPr>
            <p:extLst>
              <p:ext uri="{D42A27DB-BD31-4B8C-83A1-F6EECF244321}">
                <p14:modId xmlns:p14="http://schemas.microsoft.com/office/powerpoint/2010/main" val="936481538"/>
              </p:ext>
            </p:extLst>
          </p:nvPr>
        </p:nvGraphicFramePr>
        <p:xfrm>
          <a:off x="6124575" y="2984524"/>
          <a:ext cx="5057779" cy="777240"/>
        </p:xfrm>
        <a:graphic>
          <a:graphicData uri="http://schemas.openxmlformats.org/drawingml/2006/table">
            <a:tbl>
              <a:tblPr firstRow="1" bandRow="1">
                <a:tableStyleId>{93296810-A885-4BE3-A3E7-6D5BEEA58F35}</a:tableStyleId>
              </a:tblPr>
              <a:tblGrid>
                <a:gridCol w="605723">
                  <a:extLst>
                    <a:ext uri="{9D8B030D-6E8A-4147-A177-3AD203B41FA5}">
                      <a16:colId xmlns:a16="http://schemas.microsoft.com/office/drawing/2014/main" val="3336516057"/>
                    </a:ext>
                  </a:extLst>
                </a:gridCol>
                <a:gridCol w="636008">
                  <a:extLst>
                    <a:ext uri="{9D8B030D-6E8A-4147-A177-3AD203B41FA5}">
                      <a16:colId xmlns:a16="http://schemas.microsoft.com/office/drawing/2014/main" val="1658294659"/>
                    </a:ext>
                  </a:extLst>
                </a:gridCol>
                <a:gridCol w="636008">
                  <a:extLst>
                    <a:ext uri="{9D8B030D-6E8A-4147-A177-3AD203B41FA5}">
                      <a16:colId xmlns:a16="http://schemas.microsoft.com/office/drawing/2014/main" val="4052278189"/>
                    </a:ext>
                  </a:extLst>
                </a:gridCol>
                <a:gridCol w="636008">
                  <a:extLst>
                    <a:ext uri="{9D8B030D-6E8A-4147-A177-3AD203B41FA5}">
                      <a16:colId xmlns:a16="http://schemas.microsoft.com/office/drawing/2014/main" val="1513942941"/>
                    </a:ext>
                  </a:extLst>
                </a:gridCol>
                <a:gridCol w="636008">
                  <a:extLst>
                    <a:ext uri="{9D8B030D-6E8A-4147-A177-3AD203B41FA5}">
                      <a16:colId xmlns:a16="http://schemas.microsoft.com/office/drawing/2014/main" val="2416425950"/>
                    </a:ext>
                  </a:extLst>
                </a:gridCol>
                <a:gridCol w="636008">
                  <a:extLst>
                    <a:ext uri="{9D8B030D-6E8A-4147-A177-3AD203B41FA5}">
                      <a16:colId xmlns:a16="http://schemas.microsoft.com/office/drawing/2014/main" val="3416462589"/>
                    </a:ext>
                  </a:extLst>
                </a:gridCol>
                <a:gridCol w="636008">
                  <a:extLst>
                    <a:ext uri="{9D8B030D-6E8A-4147-A177-3AD203B41FA5}">
                      <a16:colId xmlns:a16="http://schemas.microsoft.com/office/drawing/2014/main" val="350371538"/>
                    </a:ext>
                  </a:extLst>
                </a:gridCol>
                <a:gridCol w="636008">
                  <a:extLst>
                    <a:ext uri="{9D8B030D-6E8A-4147-A177-3AD203B41FA5}">
                      <a16:colId xmlns:a16="http://schemas.microsoft.com/office/drawing/2014/main" val="4235198742"/>
                    </a:ext>
                  </a:extLst>
                </a:gridCol>
              </a:tblGrid>
              <a:tr h="151616">
                <a:tc>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H20</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H28</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H29</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H30</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R1</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R2</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800" dirty="0">
                          <a:latin typeface="BIZ UDゴシック" panose="020B0400000000000000" pitchFamily="49" charset="-128"/>
                          <a:ea typeface="BIZ UDゴシック" panose="020B0400000000000000" pitchFamily="49" charset="-128"/>
                        </a:rPr>
                        <a:t>R3</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15616"/>
                  </a:ext>
                </a:extLst>
              </a:tr>
              <a:tr h="238254">
                <a:tc>
                  <a:txBody>
                    <a:bodyPr/>
                    <a:lstStyle/>
                    <a:p>
                      <a:pPr algn="ctr"/>
                      <a:r>
                        <a:rPr kumimoji="1" lang="ja-JP" altLang="en-US" sz="900" dirty="0">
                          <a:latin typeface="BIZ UDゴシック" panose="020B0400000000000000" pitchFamily="49" charset="-128"/>
                          <a:ea typeface="BIZ UDゴシック" panose="020B0400000000000000" pitchFamily="49" charset="-128"/>
                        </a:rPr>
                        <a:t>大阪府</a:t>
                      </a:r>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（割合）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827</a:t>
                      </a:r>
                    </a:p>
                    <a:p>
                      <a:pPr algn="ct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45.1</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194</a:t>
                      </a:r>
                    </a:p>
                    <a:p>
                      <a:pPr marL="0" marR="0" lvl="0" indent="0" algn="ctr" defTabSz="912023" rtl="0" eaLnBrk="1" fontAlgn="auto" latinLnBrk="0" hangingPunct="1">
                        <a:lnSpc>
                          <a:spcPct val="100000"/>
                        </a:lnSpc>
                        <a:spcBef>
                          <a:spcPts val="0"/>
                        </a:spcBef>
                        <a:spcAft>
                          <a:spcPts val="0"/>
                        </a:spcAft>
                        <a:buClrTx/>
                        <a:buSzTx/>
                        <a:buFontTx/>
                        <a:buNone/>
                        <a:tabLst/>
                        <a:defRPr/>
                      </a:pP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29.5%</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62</a:t>
                      </a:r>
                    </a:p>
                    <a:p>
                      <a:pPr algn="ct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22.2%</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46</a:t>
                      </a:r>
                    </a:p>
                    <a:p>
                      <a:pPr algn="ct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21.4%</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26</a:t>
                      </a:r>
                    </a:p>
                    <a:p>
                      <a:pPr algn="ct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19.4</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17</a:t>
                      </a:r>
                    </a:p>
                    <a:p>
                      <a:pPr algn="ct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15.1</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14</a:t>
                      </a:r>
                    </a:p>
                    <a:p>
                      <a:pPr algn="ctr"/>
                      <a:r>
                        <a:rPr kumimoji="1" lang="ja-JP" altLang="en-US" sz="700" dirty="0">
                          <a:latin typeface="BIZ UDゴシック" panose="020B0400000000000000" pitchFamily="49" charset="-128"/>
                          <a:ea typeface="BIZ UDゴシック" panose="020B0400000000000000" pitchFamily="49" charset="-128"/>
                        </a:rPr>
                        <a:t>（</a:t>
                      </a:r>
                      <a:r>
                        <a:rPr kumimoji="1" lang="en-US" altLang="ja-JP" sz="700" dirty="0">
                          <a:latin typeface="BIZ UDゴシック" panose="020B0400000000000000" pitchFamily="49" charset="-128"/>
                          <a:ea typeface="BIZ UDゴシック" panose="020B0400000000000000" pitchFamily="49" charset="-128"/>
                        </a:rPr>
                        <a:t>18.0</a:t>
                      </a:r>
                      <a:r>
                        <a:rPr kumimoji="1" lang="ja-JP" altLang="en-US"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800937"/>
                  </a:ext>
                </a:extLst>
              </a:tr>
              <a:tr h="167173">
                <a:tc>
                  <a:txBody>
                    <a:bodyPr/>
                    <a:lstStyle/>
                    <a:p>
                      <a:pPr algn="ctr"/>
                      <a:r>
                        <a:rPr kumimoji="1" lang="ja-JP" altLang="en-US" sz="900" dirty="0">
                          <a:latin typeface="BIZ UDゴシック" panose="020B0400000000000000" pitchFamily="49" charset="-128"/>
                          <a:ea typeface="BIZ UDゴシック" panose="020B0400000000000000" pitchFamily="49" charset="-128"/>
                        </a:rPr>
                        <a:t>全国</a:t>
                      </a:r>
                      <a:endParaRPr kumimoji="1" lang="en-US" altLang="ja-JP"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1,834</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657</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281</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214</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136</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110</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75</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936556"/>
                  </a:ext>
                </a:extLst>
              </a:tr>
            </a:tbl>
          </a:graphicData>
        </a:graphic>
      </p:graphicFrame>
      <p:sp>
        <p:nvSpPr>
          <p:cNvPr id="44" name="テキスト ボックス 43">
            <a:extLst>
              <a:ext uri="{FF2B5EF4-FFF2-40B4-BE49-F238E27FC236}">
                <a16:creationId xmlns:a16="http://schemas.microsoft.com/office/drawing/2014/main" id="{6C74F387-F0E0-4E4F-A102-60FADE1DBF49}"/>
              </a:ext>
            </a:extLst>
          </p:cNvPr>
          <p:cNvSpPr txBox="1"/>
          <p:nvPr/>
        </p:nvSpPr>
        <p:spPr>
          <a:xfrm>
            <a:off x="4666054" y="5966982"/>
            <a:ext cx="7133564" cy="577081"/>
          </a:xfrm>
          <a:prstGeom prst="rect">
            <a:avLst/>
          </a:prstGeom>
          <a:noFill/>
          <a:ln>
            <a:solidFill>
              <a:schemeClr val="tx1"/>
            </a:solidFill>
            <a:prstDash val="dash"/>
          </a:ln>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府内市町村の赤字解消・激変緩和措置計画についてはこちら</a:t>
            </a:r>
            <a:endParaRPr lang="en-US" altLang="ja-JP" sz="1050" dirty="0">
              <a:latin typeface="BIZ UDゴシック" panose="020B0400000000000000" pitchFamily="49" charset="-128"/>
              <a:ea typeface="BIZ UDゴシック" panose="020B0400000000000000" pitchFamily="49" charset="-128"/>
            </a:endParaRPr>
          </a:p>
          <a:p>
            <a:r>
              <a:rPr kumimoji="1" lang="ja-JP" altLang="en-US" sz="1050" dirty="0">
                <a:solidFill>
                  <a:srgbClr val="FF0000"/>
                </a:solidFill>
                <a:latin typeface="BIZ UDゴシック" panose="020B0400000000000000" pitchFamily="49" charset="-128"/>
                <a:ea typeface="BIZ UDゴシック" panose="020B0400000000000000" pitchFamily="49" charset="-128"/>
              </a:rPr>
              <a:t>　</a:t>
            </a:r>
            <a:r>
              <a:rPr kumimoji="1" lang="ja-JP" altLang="en-US" sz="1050" u="sng" dirty="0">
                <a:solidFill>
                  <a:srgbClr val="FF0000"/>
                </a:solidFill>
                <a:latin typeface="BIZ UDゴシック" panose="020B0400000000000000" pitchFamily="49" charset="-128"/>
                <a:ea typeface="BIZ UDゴシック" panose="020B0400000000000000" pitchFamily="49" charset="-128"/>
                <a:hlinkClick r:id="rId3"/>
              </a:rPr>
              <a:t>・赤字解消（決算補填等を目的とする法定外一般会計繰入等）・激変緩和措置計画の公表について</a:t>
            </a:r>
            <a:endParaRPr kumimoji="1" lang="en-US" altLang="ja-JP" sz="1050" u="sng" dirty="0">
              <a:solidFill>
                <a:srgbClr val="FF0000"/>
              </a:solidFill>
              <a:latin typeface="BIZ UDゴシック" panose="020B0400000000000000" pitchFamily="49" charset="-128"/>
              <a:ea typeface="BIZ UDゴシック" panose="020B0400000000000000" pitchFamily="49" charset="-128"/>
            </a:endParaRPr>
          </a:p>
          <a:p>
            <a:r>
              <a:rPr lang="ja-JP" altLang="en-US" sz="1050" dirty="0">
                <a:solidFill>
                  <a:srgbClr val="FF0000"/>
                </a:solidFill>
                <a:latin typeface="BIZ UDゴシック" panose="020B0400000000000000" pitchFamily="49" charset="-128"/>
                <a:ea typeface="BIZ UDゴシック" panose="020B0400000000000000" pitchFamily="49" charset="-128"/>
              </a:rPr>
              <a:t>　</a:t>
            </a:r>
            <a:r>
              <a:rPr lang="ja-JP" altLang="en-US" sz="1050" u="sng" dirty="0">
                <a:solidFill>
                  <a:srgbClr val="FF0000"/>
                </a:solidFill>
                <a:latin typeface="BIZ UDゴシック" panose="020B0400000000000000" pitchFamily="49" charset="-128"/>
                <a:ea typeface="BIZ UDゴシック" panose="020B0400000000000000" pitchFamily="49" charset="-128"/>
                <a:hlinkClick r:id="rId4"/>
              </a:rPr>
              <a:t>・府内市町村の国民健康保険赤字解消計画</a:t>
            </a:r>
            <a:endParaRPr kumimoji="1" lang="ja-JP" altLang="en-US" sz="1050" u="sng" dirty="0">
              <a:solidFill>
                <a:srgbClr val="FF0000"/>
              </a:solidFill>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1820C96C-6A8A-4523-962E-8C4CBEBB00C5}"/>
              </a:ext>
            </a:extLst>
          </p:cNvPr>
          <p:cNvSpPr txBox="1"/>
          <p:nvPr/>
        </p:nvSpPr>
        <p:spPr>
          <a:xfrm>
            <a:off x="8087608" y="5713066"/>
            <a:ext cx="3969378"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（出典）国民健康保険年報</a:t>
            </a:r>
            <a:r>
              <a:rPr kumimoji="1" lang="en-US" altLang="ja-JP" sz="1050" dirty="0">
                <a:latin typeface="BIZ UDゴシック" panose="020B0400000000000000" pitchFamily="49" charset="-128"/>
                <a:ea typeface="BIZ UDゴシック" panose="020B0400000000000000" pitchFamily="49" charset="-128"/>
              </a:rPr>
              <a:t>_</a:t>
            </a:r>
            <a:r>
              <a:rPr kumimoji="1" lang="ja-JP" altLang="en-US" sz="1050" dirty="0">
                <a:latin typeface="BIZ UDゴシック" panose="020B0400000000000000" pitchFamily="49" charset="-128"/>
                <a:ea typeface="BIZ UDゴシック" panose="020B0400000000000000" pitchFamily="49" charset="-128"/>
              </a:rPr>
              <a:t>第８ー１表</a:t>
            </a:r>
            <a:r>
              <a:rPr kumimoji="1" lang="en-US" altLang="ja-JP" sz="1050" dirty="0">
                <a:latin typeface="BIZ UDゴシック" panose="020B0400000000000000" pitchFamily="49" charset="-128"/>
                <a:ea typeface="BIZ UDゴシック" panose="020B0400000000000000" pitchFamily="49" charset="-128"/>
              </a:rPr>
              <a:t>_</a:t>
            </a:r>
            <a:r>
              <a:rPr kumimoji="1" lang="ja-JP" altLang="en-US" sz="1050" dirty="0">
                <a:latin typeface="BIZ UDゴシック" panose="020B0400000000000000" pitchFamily="49" charset="-128"/>
                <a:ea typeface="BIZ UDゴシック" panose="020B0400000000000000" pitchFamily="49" charset="-128"/>
              </a:rPr>
              <a:t>都道府県別経理状況</a:t>
            </a:r>
            <a:endParaRPr kumimoji="1" lang="en-US" altLang="ja-JP" sz="1050" dirty="0">
              <a:latin typeface="BIZ UDゴシック" panose="020B0400000000000000" pitchFamily="49" charset="-128"/>
              <a:ea typeface="BIZ UDゴシック" panose="020B0400000000000000" pitchFamily="49" charset="-128"/>
            </a:endParaRPr>
          </a:p>
        </p:txBody>
      </p:sp>
      <p:grpSp>
        <p:nvGrpSpPr>
          <p:cNvPr id="5" name="グループ化 4">
            <a:extLst>
              <a:ext uri="{FF2B5EF4-FFF2-40B4-BE49-F238E27FC236}">
                <a16:creationId xmlns:a16="http://schemas.microsoft.com/office/drawing/2014/main" id="{31273604-58E0-40EE-80B2-39CE986FB65D}"/>
              </a:ext>
            </a:extLst>
          </p:cNvPr>
          <p:cNvGrpSpPr/>
          <p:nvPr/>
        </p:nvGrpSpPr>
        <p:grpSpPr>
          <a:xfrm>
            <a:off x="27195" y="1977115"/>
            <a:ext cx="4414176" cy="2061485"/>
            <a:chOff x="2481685" y="1899646"/>
            <a:chExt cx="3717779" cy="1561550"/>
          </a:xfrm>
        </p:grpSpPr>
        <p:sp>
          <p:nvSpPr>
            <p:cNvPr id="39" name="四角形: 角を丸くする 38">
              <a:extLst>
                <a:ext uri="{FF2B5EF4-FFF2-40B4-BE49-F238E27FC236}">
                  <a16:creationId xmlns:a16="http://schemas.microsoft.com/office/drawing/2014/main" id="{BC1E24B6-00D0-4140-884D-1C426565A7A3}"/>
                </a:ext>
              </a:extLst>
            </p:cNvPr>
            <p:cNvSpPr/>
            <p:nvPr/>
          </p:nvSpPr>
          <p:spPr>
            <a:xfrm>
              <a:off x="2481685" y="1899646"/>
              <a:ext cx="3717779" cy="1561550"/>
            </a:xfrm>
            <a:prstGeom prst="roundRect">
              <a:avLst>
                <a:gd name="adj" fmla="val 11554"/>
              </a:avLst>
            </a:prstGeom>
            <a:solidFill>
              <a:srgbClr val="66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3CB21214-5CD8-4613-80E1-E2CAB8AC62CE}"/>
                </a:ext>
              </a:extLst>
            </p:cNvPr>
            <p:cNvPicPr>
              <a:picLocks noChangeAspect="1"/>
            </p:cNvPicPr>
            <p:nvPr/>
          </p:nvPicPr>
          <p:blipFill>
            <a:blip r:embed="rId5"/>
            <a:stretch>
              <a:fillRect/>
            </a:stretch>
          </p:blipFill>
          <p:spPr>
            <a:xfrm>
              <a:off x="2634361" y="1989184"/>
              <a:ext cx="3429461" cy="1380297"/>
            </a:xfrm>
            <a:prstGeom prst="rect">
              <a:avLst/>
            </a:prstGeom>
          </p:spPr>
        </p:pic>
      </p:grpSp>
      <p:grpSp>
        <p:nvGrpSpPr>
          <p:cNvPr id="8" name="グループ化 7">
            <a:extLst>
              <a:ext uri="{FF2B5EF4-FFF2-40B4-BE49-F238E27FC236}">
                <a16:creationId xmlns:a16="http://schemas.microsoft.com/office/drawing/2014/main" id="{BDD86071-94CC-4F7C-85E2-661629034003}"/>
              </a:ext>
            </a:extLst>
          </p:cNvPr>
          <p:cNvGrpSpPr/>
          <p:nvPr/>
        </p:nvGrpSpPr>
        <p:grpSpPr>
          <a:xfrm>
            <a:off x="60622" y="4176742"/>
            <a:ext cx="4348064" cy="2357408"/>
            <a:chOff x="6864922" y="1695157"/>
            <a:chExt cx="3717779" cy="1659521"/>
          </a:xfrm>
        </p:grpSpPr>
        <p:sp>
          <p:nvSpPr>
            <p:cNvPr id="42" name="四角形: 角を丸くする 41">
              <a:extLst>
                <a:ext uri="{FF2B5EF4-FFF2-40B4-BE49-F238E27FC236}">
                  <a16:creationId xmlns:a16="http://schemas.microsoft.com/office/drawing/2014/main" id="{5D96EDD1-6F0B-4D64-8050-F78AB6F0AF39}"/>
                </a:ext>
              </a:extLst>
            </p:cNvPr>
            <p:cNvSpPr/>
            <p:nvPr/>
          </p:nvSpPr>
          <p:spPr>
            <a:xfrm>
              <a:off x="6864922" y="1695157"/>
              <a:ext cx="3717779" cy="1659521"/>
            </a:xfrm>
            <a:prstGeom prst="roundRect">
              <a:avLst>
                <a:gd name="adj" fmla="val 11554"/>
              </a:avLst>
            </a:prstGeom>
            <a:solidFill>
              <a:srgbClr val="66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E2016AC-A951-4BC4-A51B-519E7F41904C}"/>
                </a:ext>
              </a:extLst>
            </p:cNvPr>
            <p:cNvPicPr>
              <a:picLocks noChangeAspect="1"/>
            </p:cNvPicPr>
            <p:nvPr/>
          </p:nvPicPr>
          <p:blipFill>
            <a:blip r:embed="rId6"/>
            <a:stretch>
              <a:fillRect/>
            </a:stretch>
          </p:blipFill>
          <p:spPr>
            <a:xfrm>
              <a:off x="7019735" y="1752674"/>
              <a:ext cx="3399392" cy="1557490"/>
            </a:xfrm>
            <a:prstGeom prst="rect">
              <a:avLst/>
            </a:prstGeom>
          </p:spPr>
        </p:pic>
      </p:grpSp>
    </p:spTree>
    <p:extLst>
      <p:ext uri="{BB962C8B-B14F-4D97-AF65-F5344CB8AC3E}">
        <p14:creationId xmlns:p14="http://schemas.microsoft.com/office/powerpoint/2010/main" val="295218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55E36A-5207-4FE4-918F-994C30C83DA1}"/>
              </a:ext>
            </a:extLst>
          </p:cNvPr>
          <p:cNvSpPr>
            <a:spLocks noGrp="1"/>
          </p:cNvSpPr>
          <p:nvPr>
            <p:ph type="sldNum" sz="quarter" idx="12"/>
          </p:nvPr>
        </p:nvSpPr>
        <p:spPr/>
        <p:txBody>
          <a:bodyPr/>
          <a:lstStyle/>
          <a:p>
            <a:fld id="{4B002E21-1E07-427B-B93F-617B6F139915}" type="slidenum">
              <a:rPr kumimoji="1" lang="ja-JP" altLang="en-US" smtClean="0"/>
              <a:t>3</a:t>
            </a:fld>
            <a:endParaRPr kumimoji="1" lang="ja-JP" altLang="en-US"/>
          </a:p>
        </p:txBody>
      </p:sp>
      <p:grpSp>
        <p:nvGrpSpPr>
          <p:cNvPr id="13" name="グループ化 12">
            <a:extLst>
              <a:ext uri="{FF2B5EF4-FFF2-40B4-BE49-F238E27FC236}">
                <a16:creationId xmlns:a16="http://schemas.microsoft.com/office/drawing/2014/main" id="{DB615C4F-E787-4A33-BEB7-B1286A210233}"/>
              </a:ext>
            </a:extLst>
          </p:cNvPr>
          <p:cNvGrpSpPr/>
          <p:nvPr/>
        </p:nvGrpSpPr>
        <p:grpSpPr>
          <a:xfrm>
            <a:off x="0" y="13895"/>
            <a:ext cx="4348064" cy="369332"/>
            <a:chOff x="0" y="569167"/>
            <a:chExt cx="4348064" cy="369332"/>
          </a:xfrm>
        </p:grpSpPr>
        <p:sp>
          <p:nvSpPr>
            <p:cNvPr id="14" name="テキスト ボックス 13">
              <a:extLst>
                <a:ext uri="{FF2B5EF4-FFF2-40B4-BE49-F238E27FC236}">
                  <a16:creationId xmlns:a16="http://schemas.microsoft.com/office/drawing/2014/main" id="{FA3FE22E-4744-4C36-BD93-2379599A8955}"/>
                </a:ext>
              </a:extLst>
            </p:cNvPr>
            <p:cNvSpPr txBox="1"/>
            <p:nvPr/>
          </p:nvSpPr>
          <p:spPr>
            <a:xfrm>
              <a:off x="0" y="569167"/>
              <a:ext cx="434806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制度改正に伴う大阪府の取り組み</a:t>
              </a:r>
            </a:p>
          </p:txBody>
        </p:sp>
        <p:cxnSp>
          <p:nvCxnSpPr>
            <p:cNvPr id="15" name="直線コネクタ 14">
              <a:extLst>
                <a:ext uri="{FF2B5EF4-FFF2-40B4-BE49-F238E27FC236}">
                  <a16:creationId xmlns:a16="http://schemas.microsoft.com/office/drawing/2014/main" id="{F22879CA-14EC-4F60-8588-9F4B47D286D6}"/>
                </a:ext>
              </a:extLst>
            </p:cNvPr>
            <p:cNvCxnSpPr>
              <a:cxnSpLocks/>
            </p:cNvCxnSpPr>
            <p:nvPr/>
          </p:nvCxnSpPr>
          <p:spPr>
            <a:xfrm>
              <a:off x="93307" y="930713"/>
              <a:ext cx="4180113" cy="7786"/>
            </a:xfrm>
            <a:prstGeom prst="line">
              <a:avLst/>
            </a:prstGeom>
            <a:ln w="19050"/>
          </p:spPr>
          <p:style>
            <a:lnRef idx="1">
              <a:schemeClr val="dk1"/>
            </a:lnRef>
            <a:fillRef idx="0">
              <a:schemeClr val="dk1"/>
            </a:fillRef>
            <a:effectRef idx="0">
              <a:schemeClr val="dk1"/>
            </a:effectRef>
            <a:fontRef idx="minor">
              <a:schemeClr val="tx1"/>
            </a:fontRef>
          </p:style>
        </p:cxnSp>
      </p:grpSp>
      <p:sp>
        <p:nvSpPr>
          <p:cNvPr id="16" name="正方形/長方形 15">
            <a:extLst>
              <a:ext uri="{FF2B5EF4-FFF2-40B4-BE49-F238E27FC236}">
                <a16:creationId xmlns:a16="http://schemas.microsoft.com/office/drawing/2014/main" id="{413A39E4-167A-4BF0-9C02-0E02FF8696C3}"/>
              </a:ext>
            </a:extLst>
          </p:cNvPr>
          <p:cNvSpPr/>
          <p:nvPr/>
        </p:nvSpPr>
        <p:spPr>
          <a:xfrm>
            <a:off x="0" y="504865"/>
            <a:ext cx="12192000" cy="11229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9388" indent="-179388"/>
            <a:r>
              <a:rPr kumimoji="1" lang="ja-JP" altLang="en-US" sz="1400" dirty="0">
                <a:solidFill>
                  <a:schemeClr val="tx1"/>
                </a:solidFill>
                <a:latin typeface="BIZ UDゴシック" panose="020B0400000000000000" pitchFamily="49" charset="-128"/>
                <a:ea typeface="BIZ UDゴシック" panose="020B0400000000000000" pitchFamily="49" charset="-128"/>
              </a:rPr>
              <a:t>○　大阪府では、全国的な制度の見直しを受け、平成</a:t>
            </a:r>
            <a:r>
              <a:rPr kumimoji="1" lang="en-US" altLang="ja-JP" sz="1400" dirty="0">
                <a:solidFill>
                  <a:schemeClr val="tx1"/>
                </a:solidFill>
                <a:latin typeface="BIZ UDゴシック" panose="020B0400000000000000" pitchFamily="49" charset="-128"/>
                <a:ea typeface="BIZ UDゴシック" panose="020B0400000000000000" pitchFamily="49" charset="-128"/>
              </a:rPr>
              <a:t>30</a:t>
            </a:r>
            <a:r>
              <a:rPr kumimoji="1" lang="ja-JP" altLang="en-US" sz="1400" dirty="0">
                <a:solidFill>
                  <a:schemeClr val="tx1"/>
                </a:solidFill>
                <a:latin typeface="BIZ UDゴシック" panose="020B0400000000000000" pitchFamily="49" charset="-128"/>
                <a:ea typeface="BIZ UDゴシック" panose="020B0400000000000000" pitchFamily="49" charset="-128"/>
              </a:rPr>
              <a:t>年度から、府内市町村と協力して被保険者の受益と負担が公平になるように取り組みを進めて</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きました。そのうえで、平成</a:t>
            </a:r>
            <a:r>
              <a:rPr kumimoji="1" lang="en-US" altLang="ja-JP" sz="1400" dirty="0">
                <a:solidFill>
                  <a:schemeClr val="tx1"/>
                </a:solidFill>
                <a:latin typeface="BIZ UDゴシック" panose="020B0400000000000000" pitchFamily="49" charset="-128"/>
                <a:ea typeface="BIZ UDゴシック" panose="020B0400000000000000" pitchFamily="49" charset="-128"/>
              </a:rPr>
              <a:t>30</a:t>
            </a:r>
            <a:r>
              <a:rPr kumimoji="1" lang="ja-JP" altLang="en-US" sz="1400" dirty="0">
                <a:solidFill>
                  <a:schemeClr val="tx1"/>
                </a:solidFill>
                <a:latin typeface="BIZ UDゴシック" panose="020B0400000000000000" pitchFamily="49" charset="-128"/>
                <a:ea typeface="BIZ UDゴシック" panose="020B0400000000000000" pitchFamily="49" charset="-128"/>
              </a:rPr>
              <a:t>年度から令和５年度までの経過措置期間を設け、市町村独自の負担軽減策を実施することとしました</a:t>
            </a:r>
            <a:r>
              <a:rPr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そして令和６年度、府内のどこに住んでいても「同じ所得、同じ世帯構成であれば同じ保険料額」となるよう</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保険料水準の統一</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を行いました。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17" name="表 16">
            <a:extLst>
              <a:ext uri="{FF2B5EF4-FFF2-40B4-BE49-F238E27FC236}">
                <a16:creationId xmlns:a16="http://schemas.microsoft.com/office/drawing/2014/main" id="{15D0F174-B2A2-4655-BB73-19463FD111D1}"/>
              </a:ext>
            </a:extLst>
          </p:cNvPr>
          <p:cNvGraphicFramePr>
            <a:graphicFrameLocks noGrp="1"/>
          </p:cNvGraphicFramePr>
          <p:nvPr>
            <p:extLst>
              <p:ext uri="{D42A27DB-BD31-4B8C-83A1-F6EECF244321}">
                <p14:modId xmlns:p14="http://schemas.microsoft.com/office/powerpoint/2010/main" val="1439544954"/>
              </p:ext>
            </p:extLst>
          </p:nvPr>
        </p:nvGraphicFramePr>
        <p:xfrm>
          <a:off x="704450" y="2118761"/>
          <a:ext cx="7584010" cy="2350194"/>
        </p:xfrm>
        <a:graphic>
          <a:graphicData uri="http://schemas.openxmlformats.org/drawingml/2006/table">
            <a:tbl>
              <a:tblPr firstRow="1" bandRow="1">
                <a:tableStyleId>{69CF1AB2-1976-4502-BF36-3FF5EA218861}</a:tableStyleId>
              </a:tblPr>
              <a:tblGrid>
                <a:gridCol w="1090930">
                  <a:extLst>
                    <a:ext uri="{9D8B030D-6E8A-4147-A177-3AD203B41FA5}">
                      <a16:colId xmlns:a16="http://schemas.microsoft.com/office/drawing/2014/main" val="2143359721"/>
                    </a:ext>
                  </a:extLst>
                </a:gridCol>
                <a:gridCol w="6493080">
                  <a:extLst>
                    <a:ext uri="{9D8B030D-6E8A-4147-A177-3AD203B41FA5}">
                      <a16:colId xmlns:a16="http://schemas.microsoft.com/office/drawing/2014/main" val="3749258169"/>
                    </a:ext>
                  </a:extLst>
                </a:gridCol>
              </a:tblGrid>
              <a:tr h="335742">
                <a:tc>
                  <a:txBody>
                    <a:bodyPr/>
                    <a:lstStyle/>
                    <a:p>
                      <a:pPr algn="l"/>
                      <a:r>
                        <a:rPr kumimoji="1" lang="ja-JP" altLang="en-US" sz="1100" b="0" dirty="0">
                          <a:latin typeface="BIZ UDゴシック" panose="020B0400000000000000" pitchFamily="49" charset="-128"/>
                          <a:ea typeface="BIZ UDゴシック" panose="020B0400000000000000" pitchFamily="49" charset="-128"/>
                        </a:rPr>
                        <a:t>平成</a:t>
                      </a:r>
                      <a:r>
                        <a:rPr kumimoji="1" lang="en-US" altLang="ja-JP" sz="1100" b="0" dirty="0">
                          <a:latin typeface="BIZ UDゴシック" panose="020B0400000000000000" pitchFamily="49" charset="-128"/>
                          <a:ea typeface="BIZ UDゴシック" panose="020B0400000000000000" pitchFamily="49" charset="-128"/>
                        </a:rPr>
                        <a:t>22</a:t>
                      </a:r>
                      <a:r>
                        <a:rPr kumimoji="1" lang="ja-JP" altLang="en-US" sz="1100" b="0" dirty="0">
                          <a:latin typeface="BIZ UDゴシック" panose="020B0400000000000000" pitchFamily="49" charset="-128"/>
                          <a:ea typeface="BIZ UDゴシック" panose="020B0400000000000000" pitchFamily="49" charset="-128"/>
                        </a:rPr>
                        <a:t>年</a:t>
                      </a:r>
                      <a:r>
                        <a:rPr kumimoji="1" lang="en-US" altLang="ja-JP" sz="1100" b="0" dirty="0">
                          <a:latin typeface="BIZ UDゴシック" panose="020B0400000000000000" pitchFamily="49" charset="-128"/>
                          <a:ea typeface="BIZ UDゴシック" panose="020B0400000000000000" pitchFamily="49" charset="-128"/>
                        </a:rPr>
                        <a:t>10</a:t>
                      </a:r>
                      <a:r>
                        <a:rPr kumimoji="1" lang="ja-JP" altLang="en-US" sz="1100" b="0" dirty="0">
                          <a:latin typeface="BIZ UDゴシック" panose="020B0400000000000000" pitchFamily="49" charset="-128"/>
                          <a:ea typeface="BIZ UDゴシック" panose="020B0400000000000000" pitchFamily="49" charset="-128"/>
                        </a:rPr>
                        <a:t>月</a:t>
                      </a:r>
                    </a:p>
                  </a:txBody>
                  <a:tcPr anchor="ctr"/>
                </a:tc>
                <a:tc>
                  <a:txBody>
                    <a:bodyPr/>
                    <a:lstStyle/>
                    <a:p>
                      <a:pPr algn="l"/>
                      <a:r>
                        <a:rPr kumimoji="1" lang="ja-JP" altLang="en-US" sz="1100" b="0" dirty="0">
                          <a:latin typeface="BIZ UDゴシック" panose="020B0400000000000000" pitchFamily="49" charset="-128"/>
                          <a:ea typeface="BIZ UDゴシック" panose="020B0400000000000000" pitchFamily="49" charset="-128"/>
                        </a:rPr>
                        <a:t>国に対して、大阪府と市長会・町村長会で、統一保険料の実現させる国保制度改革の要望を実施</a:t>
                      </a:r>
                    </a:p>
                  </a:txBody>
                  <a:tcPr anchor="ctr"/>
                </a:tc>
                <a:extLst>
                  <a:ext uri="{0D108BD9-81ED-4DB2-BD59-A6C34878D82A}">
                    <a16:rowId xmlns:a16="http://schemas.microsoft.com/office/drawing/2014/main" val="3287238085"/>
                  </a:ext>
                </a:extLst>
              </a:tr>
              <a:tr h="335742">
                <a:tc>
                  <a:txBody>
                    <a:bodyPr/>
                    <a:lstStyle/>
                    <a:p>
                      <a:pPr algn="l"/>
                      <a:endParaRPr kumimoji="1" lang="ja-JP" altLang="en-US" sz="1100" b="0" dirty="0">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（国保制度改革を見据えた環境整備を継続して検討）</a:t>
                      </a:r>
                    </a:p>
                  </a:txBody>
                  <a:tcPr anchor="ctr"/>
                </a:tc>
                <a:extLst>
                  <a:ext uri="{0D108BD9-81ED-4DB2-BD59-A6C34878D82A}">
                    <a16:rowId xmlns:a16="http://schemas.microsoft.com/office/drawing/2014/main" val="2979636775"/>
                  </a:ext>
                </a:extLst>
              </a:tr>
              <a:tr h="335742">
                <a:tc>
                  <a:txBody>
                    <a:bodyPr/>
                    <a:lstStyle/>
                    <a:p>
                      <a:pPr marL="0" marR="0" lvl="0" indent="0" algn="l" defTabSz="912023"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平成</a:t>
                      </a:r>
                      <a:r>
                        <a:rPr kumimoji="1" lang="en-US" altLang="ja-JP" sz="1100" b="0" dirty="0">
                          <a:latin typeface="BIZ UDゴシック" panose="020B0400000000000000" pitchFamily="49" charset="-128"/>
                          <a:ea typeface="BIZ UDゴシック" panose="020B0400000000000000" pitchFamily="49" charset="-128"/>
                        </a:rPr>
                        <a:t>27</a:t>
                      </a:r>
                      <a:r>
                        <a:rPr kumimoji="1" lang="ja-JP" altLang="en-US" sz="1100" b="0" dirty="0">
                          <a:latin typeface="BIZ UDゴシック" panose="020B0400000000000000" pitchFamily="49" charset="-128"/>
                          <a:ea typeface="BIZ UDゴシック" panose="020B0400000000000000" pitchFamily="49" charset="-128"/>
                        </a:rPr>
                        <a:t>年５月</a:t>
                      </a:r>
                    </a:p>
                  </a:txBody>
                  <a:tcPr anchor="ctr"/>
                </a:tc>
                <a:tc>
                  <a:txBody>
                    <a:bodyPr/>
                    <a:lstStyle/>
                    <a:p>
                      <a:pPr marL="0" marR="0" lvl="0" indent="0" algn="l" defTabSz="912023"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市町村との協議の場（広域化調整会議）を設置</a:t>
                      </a:r>
                    </a:p>
                  </a:txBody>
                  <a:tcPr anchor="ctr"/>
                </a:tc>
                <a:extLst>
                  <a:ext uri="{0D108BD9-81ED-4DB2-BD59-A6C34878D82A}">
                    <a16:rowId xmlns:a16="http://schemas.microsoft.com/office/drawing/2014/main" val="84595604"/>
                  </a:ext>
                </a:extLst>
              </a:tr>
              <a:tr h="335742">
                <a:tc>
                  <a:txBody>
                    <a:bodyPr/>
                    <a:lstStyle/>
                    <a:p>
                      <a:pPr marL="0" marR="0" lvl="0" indent="0" algn="l" defTabSz="912023"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平成</a:t>
                      </a:r>
                      <a:r>
                        <a:rPr kumimoji="1" lang="en-US" altLang="ja-JP" sz="1100" b="0" dirty="0">
                          <a:latin typeface="BIZ UDゴシック" panose="020B0400000000000000" pitchFamily="49" charset="-128"/>
                          <a:ea typeface="BIZ UDゴシック" panose="020B0400000000000000" pitchFamily="49" charset="-128"/>
                        </a:rPr>
                        <a:t>28</a:t>
                      </a:r>
                      <a:r>
                        <a:rPr kumimoji="1" lang="ja-JP" altLang="en-US" sz="1100" b="0" dirty="0">
                          <a:latin typeface="BIZ UDゴシック" panose="020B0400000000000000" pitchFamily="49" charset="-128"/>
                          <a:ea typeface="BIZ UDゴシック" panose="020B0400000000000000" pitchFamily="49" charset="-128"/>
                        </a:rPr>
                        <a:t>年５月</a:t>
                      </a:r>
                    </a:p>
                  </a:txBody>
                  <a:tcPr anchor="ctr"/>
                </a:tc>
                <a:tc>
                  <a:txBody>
                    <a:bodyPr/>
                    <a:lstStyle/>
                    <a:p>
                      <a:pPr marL="0" marR="0" lvl="0" indent="0" algn="l" defTabSz="912023" rtl="0" eaLnBrk="1" fontAlgn="auto" latinLnBrk="0" hangingPunct="1">
                        <a:lnSpc>
                          <a:spcPct val="100000"/>
                        </a:lnSpc>
                        <a:spcBef>
                          <a:spcPts val="0"/>
                        </a:spcBef>
                        <a:spcAft>
                          <a:spcPts val="0"/>
                        </a:spcAft>
                        <a:buClrTx/>
                        <a:buSzTx/>
                        <a:buFontTx/>
                        <a:buNone/>
                        <a:tabLst/>
                        <a:defRPr/>
                      </a:pPr>
                      <a:r>
                        <a:rPr kumimoji="1" lang="ja-JP" altLang="en-US" sz="1100" b="0" dirty="0">
                          <a:latin typeface="BIZ UDゴシック" panose="020B0400000000000000" pitchFamily="49" charset="-128"/>
                          <a:ea typeface="BIZ UDゴシック" panose="020B0400000000000000" pitchFamily="49" charset="-128"/>
                        </a:rPr>
                        <a:t>市長会・町村長会に対して、「オール大阪」で検討を進めることを確認</a:t>
                      </a:r>
                      <a:endParaRPr kumimoji="1" lang="en-US" altLang="ja-JP" sz="1100" b="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965568738"/>
                  </a:ext>
                </a:extLst>
              </a:tr>
              <a:tr h="335742">
                <a:tc>
                  <a:txBody>
                    <a:bodyPr/>
                    <a:lstStyle/>
                    <a:p>
                      <a:pPr algn="l"/>
                      <a:r>
                        <a:rPr kumimoji="1" lang="ja-JP" altLang="en-US" sz="1100" b="0" dirty="0">
                          <a:latin typeface="BIZ UDゴシック" panose="020B0400000000000000" pitchFamily="49" charset="-128"/>
                          <a:ea typeface="BIZ UDゴシック" panose="020B0400000000000000" pitchFamily="49" charset="-128"/>
                        </a:rPr>
                        <a:t>平成</a:t>
                      </a:r>
                      <a:r>
                        <a:rPr kumimoji="1" lang="en-US" altLang="ja-JP" sz="1100" b="0" dirty="0">
                          <a:latin typeface="BIZ UDゴシック" panose="020B0400000000000000" pitchFamily="49" charset="-128"/>
                          <a:ea typeface="BIZ UDゴシック" panose="020B0400000000000000" pitchFamily="49" charset="-128"/>
                        </a:rPr>
                        <a:t>30</a:t>
                      </a:r>
                      <a:r>
                        <a:rPr kumimoji="1" lang="ja-JP" altLang="en-US" sz="1100" b="0" dirty="0">
                          <a:latin typeface="BIZ UDゴシック" panose="020B0400000000000000" pitchFamily="49" charset="-128"/>
                          <a:ea typeface="BIZ UDゴシック" panose="020B0400000000000000" pitchFamily="49" charset="-128"/>
                        </a:rPr>
                        <a:t>年４月</a:t>
                      </a:r>
                    </a:p>
                  </a:txBody>
                  <a:tcPr anchor="ctr"/>
                </a:tc>
                <a:tc>
                  <a:txBody>
                    <a:bodyPr/>
                    <a:lstStyle/>
                    <a:p>
                      <a:pPr algn="l"/>
                      <a:r>
                        <a:rPr kumimoji="1" lang="ja-JP" altLang="en-US" sz="1100" b="0" dirty="0">
                          <a:latin typeface="BIZ UDゴシック" panose="020B0400000000000000" pitchFamily="49" charset="-128"/>
                          <a:ea typeface="BIZ UDゴシック" panose="020B0400000000000000" pitchFamily="49" charset="-128"/>
                        </a:rPr>
                        <a:t>国による法律改正を受け新制度の運用開始</a:t>
                      </a:r>
                      <a:r>
                        <a:rPr kumimoji="1" lang="ja-JP" altLang="en-US" sz="1100" b="0" strike="sngStrike" dirty="0">
                          <a:solidFill>
                            <a:srgbClr val="FF0000"/>
                          </a:solidFill>
                          <a:latin typeface="BIZ UDゴシック" panose="020B0400000000000000" pitchFamily="49" charset="-128"/>
                          <a:ea typeface="BIZ UDゴシック" panose="020B0400000000000000" pitchFamily="49" charset="-128"/>
                        </a:rPr>
                        <a:t>　</a:t>
                      </a:r>
                    </a:p>
                  </a:txBody>
                  <a:tcPr anchor="ctr"/>
                </a:tc>
                <a:extLst>
                  <a:ext uri="{0D108BD9-81ED-4DB2-BD59-A6C34878D82A}">
                    <a16:rowId xmlns:a16="http://schemas.microsoft.com/office/drawing/2014/main" val="2059850067"/>
                  </a:ext>
                </a:extLst>
              </a:tr>
              <a:tr h="335742">
                <a:tc>
                  <a:txBody>
                    <a:bodyPr/>
                    <a:lstStyle/>
                    <a:p>
                      <a:pPr algn="l"/>
                      <a:endParaRPr kumimoji="1" lang="ja-JP" altLang="en-US" sz="1100" b="0" dirty="0">
                        <a:latin typeface="BIZ UDゴシック" panose="020B0400000000000000" pitchFamily="49" charset="-128"/>
                        <a:ea typeface="BIZ UDゴシック" panose="020B0400000000000000" pitchFamily="49" charset="-128"/>
                      </a:endParaRPr>
                    </a:p>
                  </a:txBody>
                  <a:tcPr anchor="ctr"/>
                </a:tc>
                <a:tc>
                  <a:txBody>
                    <a:bodyPr/>
                    <a:lstStyle/>
                    <a:p>
                      <a:pPr algn="l"/>
                      <a:r>
                        <a:rPr kumimoji="1" lang="ja-JP" altLang="en-US" sz="1100" b="0" dirty="0">
                          <a:solidFill>
                            <a:schemeClr val="tx1"/>
                          </a:solidFill>
                          <a:latin typeface="BIZ UDゴシック" panose="020B0400000000000000" pitchFamily="49" charset="-128"/>
                          <a:ea typeface="BIZ UDゴシック" panose="020B0400000000000000" pitchFamily="49" charset="-128"/>
                        </a:rPr>
                        <a:t>（市町村独自の負担軽減策を実施できる経過措置期間</a:t>
                      </a:r>
                      <a:r>
                        <a:rPr kumimoji="1" lang="ja-JP" altLang="en-US" sz="1100" b="0" dirty="0">
                          <a:solidFill>
                            <a:schemeClr val="tx1">
                              <a:lumMod val="75000"/>
                              <a:lumOff val="25000"/>
                            </a:schemeClr>
                          </a:solidFill>
                          <a:latin typeface="BIZ UDゴシック" panose="020B0400000000000000" pitchFamily="49" charset="-128"/>
                          <a:ea typeface="BIZ UDゴシック" panose="020B0400000000000000" pitchFamily="49" charset="-128"/>
                        </a:rPr>
                        <a:t>：</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平成</a:t>
                      </a:r>
                      <a:r>
                        <a:rPr kumimoji="1" lang="en-US" altLang="ja-JP" sz="1100" b="0" dirty="0">
                          <a:solidFill>
                            <a:schemeClr val="tx1"/>
                          </a:solidFill>
                          <a:latin typeface="BIZ UDゴシック" panose="020B0400000000000000" pitchFamily="49" charset="-128"/>
                          <a:ea typeface="BIZ UDゴシック" panose="020B0400000000000000" pitchFamily="49" charset="-128"/>
                        </a:rPr>
                        <a:t>30</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年度から令和</a:t>
                      </a:r>
                      <a:r>
                        <a:rPr kumimoji="1" lang="en-US" altLang="ja-JP" sz="1100" b="0" dirty="0">
                          <a:solidFill>
                            <a:schemeClr val="tx1"/>
                          </a:solidFill>
                          <a:latin typeface="BIZ UDゴシック" panose="020B0400000000000000" pitchFamily="49" charset="-128"/>
                          <a:ea typeface="BIZ UDゴシック" panose="020B0400000000000000" pitchFamily="49" charset="-128"/>
                        </a:rPr>
                        <a:t>5</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年度までの</a:t>
                      </a:r>
                      <a:r>
                        <a:rPr kumimoji="1" lang="en-US" altLang="ja-JP" sz="1100" b="0" dirty="0">
                          <a:solidFill>
                            <a:schemeClr val="tx1"/>
                          </a:solidFill>
                          <a:latin typeface="BIZ UDゴシック" panose="020B0400000000000000" pitchFamily="49" charset="-128"/>
                          <a:ea typeface="BIZ UDゴシック" panose="020B0400000000000000" pitchFamily="49" charset="-128"/>
                        </a:rPr>
                        <a:t>6</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年間）</a:t>
                      </a:r>
                    </a:p>
                  </a:txBody>
                  <a:tcPr anchor="ctr"/>
                </a:tc>
                <a:extLst>
                  <a:ext uri="{0D108BD9-81ED-4DB2-BD59-A6C34878D82A}">
                    <a16:rowId xmlns:a16="http://schemas.microsoft.com/office/drawing/2014/main" val="3557722658"/>
                  </a:ext>
                </a:extLst>
              </a:tr>
              <a:tr h="335742">
                <a:tc>
                  <a:txBody>
                    <a:bodyPr/>
                    <a:lstStyle/>
                    <a:p>
                      <a:pPr algn="l"/>
                      <a:r>
                        <a:rPr kumimoji="1" lang="ja-JP" altLang="en-US" sz="1100" b="0" dirty="0">
                          <a:latin typeface="BIZ UDゴシック" panose="020B0400000000000000" pitchFamily="49" charset="-128"/>
                          <a:ea typeface="BIZ UDゴシック" panose="020B0400000000000000" pitchFamily="49" charset="-128"/>
                        </a:rPr>
                        <a:t>令和６年４月</a:t>
                      </a:r>
                    </a:p>
                  </a:txBody>
                  <a:tcPr anchor="ctr"/>
                </a:tc>
                <a:tc>
                  <a:txBody>
                    <a:bodyPr/>
                    <a:lstStyle/>
                    <a:p>
                      <a:pPr algn="l"/>
                      <a:r>
                        <a:rPr kumimoji="1" lang="ja-JP" altLang="en-US" sz="1100" b="0" dirty="0">
                          <a:latin typeface="BIZ UDゴシック" panose="020B0400000000000000" pitchFamily="49" charset="-128"/>
                          <a:ea typeface="BIZ UDゴシック" panose="020B0400000000000000" pitchFamily="49" charset="-128"/>
                        </a:rPr>
                        <a:t>大阪府の全市町村で保険料の水準を統一</a:t>
                      </a:r>
                    </a:p>
                  </a:txBody>
                  <a:tcPr anchor="ctr"/>
                </a:tc>
                <a:extLst>
                  <a:ext uri="{0D108BD9-81ED-4DB2-BD59-A6C34878D82A}">
                    <a16:rowId xmlns:a16="http://schemas.microsoft.com/office/drawing/2014/main" val="37900969"/>
                  </a:ext>
                </a:extLst>
              </a:tr>
            </a:tbl>
          </a:graphicData>
        </a:graphic>
      </p:graphicFrame>
      <p:grpSp>
        <p:nvGrpSpPr>
          <p:cNvPr id="18" name="グループ化 17">
            <a:extLst>
              <a:ext uri="{FF2B5EF4-FFF2-40B4-BE49-F238E27FC236}">
                <a16:creationId xmlns:a16="http://schemas.microsoft.com/office/drawing/2014/main" id="{557EF207-6207-460E-AC70-1E411FC1314A}"/>
              </a:ext>
            </a:extLst>
          </p:cNvPr>
          <p:cNvGrpSpPr/>
          <p:nvPr/>
        </p:nvGrpSpPr>
        <p:grpSpPr>
          <a:xfrm>
            <a:off x="8439326" y="2363481"/>
            <a:ext cx="1875247" cy="2030035"/>
            <a:chOff x="8231991" y="4456637"/>
            <a:chExt cx="3419138" cy="3453875"/>
          </a:xfrm>
        </p:grpSpPr>
        <p:sp>
          <p:nvSpPr>
            <p:cNvPr id="19" name="正方形/長方形 18">
              <a:extLst>
                <a:ext uri="{FF2B5EF4-FFF2-40B4-BE49-F238E27FC236}">
                  <a16:creationId xmlns:a16="http://schemas.microsoft.com/office/drawing/2014/main" id="{54DF06A8-7B28-4D8F-998D-933F135A300F}"/>
                </a:ext>
              </a:extLst>
            </p:cNvPr>
            <p:cNvSpPr/>
            <p:nvPr/>
          </p:nvSpPr>
          <p:spPr>
            <a:xfrm>
              <a:off x="9682480" y="4893184"/>
              <a:ext cx="108712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C9C983CC-E60C-44FE-B69A-9CA173ACEFC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31991" y="4456637"/>
              <a:ext cx="3419138" cy="3453875"/>
            </a:xfrm>
            <a:prstGeom prst="rect">
              <a:avLst/>
            </a:prstGeom>
          </p:spPr>
        </p:pic>
      </p:grpSp>
      <p:sp>
        <p:nvSpPr>
          <p:cNvPr id="21" name="テキスト ボックス 20">
            <a:extLst>
              <a:ext uri="{FF2B5EF4-FFF2-40B4-BE49-F238E27FC236}">
                <a16:creationId xmlns:a16="http://schemas.microsoft.com/office/drawing/2014/main" id="{0F9D8BDB-94EA-4BC4-BF0E-9EAD0C769761}"/>
              </a:ext>
            </a:extLst>
          </p:cNvPr>
          <p:cNvSpPr txBox="1"/>
          <p:nvPr/>
        </p:nvSpPr>
        <p:spPr>
          <a:xfrm>
            <a:off x="538439" y="1723599"/>
            <a:ext cx="3271186"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制度改正にかかる経緯</a:t>
            </a:r>
            <a:r>
              <a:rPr lang="en-US" altLang="ja-JP" sz="1400" dirty="0">
                <a:latin typeface="BIZ UDゴシック" panose="020B0400000000000000" pitchFamily="49" charset="-128"/>
                <a:ea typeface="BIZ UDゴシック" panose="020B0400000000000000" pitchFamily="49" charset="-128"/>
              </a:rPr>
              <a:t>】</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12" name="吹き出し: 角を丸めた四角形 11">
            <a:extLst>
              <a:ext uri="{FF2B5EF4-FFF2-40B4-BE49-F238E27FC236}">
                <a16:creationId xmlns:a16="http://schemas.microsoft.com/office/drawing/2014/main" id="{B6FA44B3-2FE1-4737-81B5-F319B8A18DE6}"/>
              </a:ext>
            </a:extLst>
          </p:cNvPr>
          <p:cNvSpPr/>
          <p:nvPr/>
        </p:nvSpPr>
        <p:spPr>
          <a:xfrm>
            <a:off x="9672776" y="1837672"/>
            <a:ext cx="2271994" cy="572511"/>
          </a:xfrm>
          <a:prstGeom prst="wedgeRoundRectCallout">
            <a:avLst>
              <a:gd name="adj1" fmla="val -39238"/>
              <a:gd name="adj2" fmla="val 100598"/>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ゴシック" panose="020B0400000000000000" pitchFamily="49" charset="-128"/>
                <a:ea typeface="BIZ UDゴシック" panose="020B0400000000000000" pitchFamily="49" charset="-128"/>
              </a:rPr>
              <a:t>保険料水準を統一するため</a:t>
            </a:r>
          </a:p>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取組みを進めてきたんやで！</a:t>
            </a:r>
            <a:endParaRPr kumimoji="1" lang="ja-JP" altLang="en-US" sz="1200" dirty="0"/>
          </a:p>
        </p:txBody>
      </p:sp>
      <p:pic>
        <p:nvPicPr>
          <p:cNvPr id="1026" name="Picture 2" descr="頭にクエスチョンマークを浮かべた人のイラスト（男性）">
            <a:extLst>
              <a:ext uri="{FF2B5EF4-FFF2-40B4-BE49-F238E27FC236}">
                <a16:creationId xmlns:a16="http://schemas.microsoft.com/office/drawing/2014/main" id="{BACC6212-7BBF-492A-9B40-5556CDA41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186" y="5099565"/>
            <a:ext cx="1317592" cy="1621651"/>
          </a:xfrm>
          <a:prstGeom prst="rect">
            <a:avLst/>
          </a:prstGeom>
          <a:noFill/>
          <a:extLst>
            <a:ext uri="{909E8E84-426E-40DD-AFC4-6F175D3DCCD1}">
              <a14:hiddenFill xmlns:a14="http://schemas.microsoft.com/office/drawing/2010/main">
                <a:solidFill>
                  <a:srgbClr val="FFFFFF"/>
                </a:solidFill>
              </a14:hiddenFill>
            </a:ext>
          </a:extLst>
        </p:spPr>
      </p:pic>
      <p:sp>
        <p:nvSpPr>
          <p:cNvPr id="22" name="吹き出し: 角を丸めた四角形 21">
            <a:extLst>
              <a:ext uri="{FF2B5EF4-FFF2-40B4-BE49-F238E27FC236}">
                <a16:creationId xmlns:a16="http://schemas.microsoft.com/office/drawing/2014/main" id="{0B8C68A7-D452-4762-A4FE-FC53AAB32F6A}"/>
              </a:ext>
            </a:extLst>
          </p:cNvPr>
          <p:cNvSpPr/>
          <p:nvPr/>
        </p:nvSpPr>
        <p:spPr>
          <a:xfrm>
            <a:off x="838200" y="5004466"/>
            <a:ext cx="1599281" cy="572511"/>
          </a:xfrm>
          <a:prstGeom prst="wedgeRoundRectCallout">
            <a:avLst>
              <a:gd name="adj1" fmla="val 47475"/>
              <a:gd name="adj2" fmla="val 9327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ゴシック" panose="020B0400000000000000" pitchFamily="49" charset="-128"/>
                <a:ea typeface="BIZ UDゴシック" panose="020B0400000000000000" pitchFamily="49" charset="-128"/>
              </a:rPr>
              <a:t>他の都道府県でも</a:t>
            </a:r>
          </a:p>
          <a:p>
            <a:pPr algn="ctr"/>
            <a:r>
              <a:rPr lang="ja-JP" altLang="en-US" sz="1200" dirty="0">
                <a:solidFill>
                  <a:schemeClr val="tx1"/>
                </a:solidFill>
                <a:latin typeface="BIZ UDゴシック" panose="020B0400000000000000" pitchFamily="49" charset="-128"/>
                <a:ea typeface="BIZ UDゴシック" panose="020B0400000000000000" pitchFamily="49" charset="-128"/>
              </a:rPr>
              <a:t>統一されているの</a:t>
            </a:r>
            <a:endParaRPr kumimoji="1" lang="ja-JP" altLang="en-US" sz="1200" dirty="0"/>
          </a:p>
        </p:txBody>
      </p:sp>
      <p:sp>
        <p:nvSpPr>
          <p:cNvPr id="23" name="四角形: 角を丸くする 22">
            <a:extLst>
              <a:ext uri="{FF2B5EF4-FFF2-40B4-BE49-F238E27FC236}">
                <a16:creationId xmlns:a16="http://schemas.microsoft.com/office/drawing/2014/main" id="{9B6A0B95-0BE2-4F85-9A3D-23514DCD0A63}"/>
              </a:ext>
            </a:extLst>
          </p:cNvPr>
          <p:cNvSpPr/>
          <p:nvPr/>
        </p:nvSpPr>
        <p:spPr>
          <a:xfrm>
            <a:off x="667621" y="4917260"/>
            <a:ext cx="10263233" cy="1804215"/>
          </a:xfrm>
          <a:prstGeom prst="roundRect">
            <a:avLst>
              <a:gd name="adj" fmla="val 3236"/>
            </a:avLst>
          </a:prstGeom>
          <a:noFill/>
          <a:ln w="19050"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endParaRPr>
          </a:p>
        </p:txBody>
      </p:sp>
      <p:sp>
        <p:nvSpPr>
          <p:cNvPr id="24" name="正方形/長方形 23">
            <a:extLst>
              <a:ext uri="{FF2B5EF4-FFF2-40B4-BE49-F238E27FC236}">
                <a16:creationId xmlns:a16="http://schemas.microsoft.com/office/drawing/2014/main" id="{EAEEA6E6-62F8-436A-8B2D-737275861693}"/>
              </a:ext>
            </a:extLst>
          </p:cNvPr>
          <p:cNvSpPr/>
          <p:nvPr/>
        </p:nvSpPr>
        <p:spPr>
          <a:xfrm>
            <a:off x="3430778" y="5207467"/>
            <a:ext cx="7172906" cy="1159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令和</a:t>
            </a:r>
            <a:r>
              <a:rPr lang="en-US" altLang="ja-JP" sz="1400" dirty="0">
                <a:solidFill>
                  <a:schemeClr val="tx1"/>
                </a:solidFill>
                <a:latin typeface="BIZ UDゴシック" panose="020B0400000000000000" pitchFamily="49" charset="-128"/>
                <a:ea typeface="BIZ UDゴシック" panose="020B0400000000000000" pitchFamily="49" charset="-128"/>
              </a:rPr>
              <a:t>6</a:t>
            </a:r>
            <a:r>
              <a:rPr lang="ja-JP" altLang="en-US" sz="1400" dirty="0">
                <a:solidFill>
                  <a:schemeClr val="tx1"/>
                </a:solidFill>
                <a:latin typeface="BIZ UDゴシック" panose="020B0400000000000000" pitchFamily="49" charset="-128"/>
                <a:ea typeface="BIZ UDゴシック" panose="020B0400000000000000" pitchFamily="49" charset="-128"/>
              </a:rPr>
              <a:t>年度に保険料水準を統一するのは、大阪府と奈良県になります。</a:t>
            </a:r>
          </a:p>
          <a:p>
            <a:pPr marL="179388" indent="-179388"/>
            <a:endParaRPr lang="ja-JP" altLang="en-US"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全国的に保険料水準の統一を進めていくため、国が令和</a:t>
            </a:r>
            <a:r>
              <a:rPr lang="en-US" altLang="ja-JP" sz="1400" dirty="0">
                <a:solidFill>
                  <a:schemeClr val="tx1"/>
                </a:solidFill>
                <a:latin typeface="BIZ UDゴシック" panose="020B0400000000000000" pitchFamily="49" charset="-128"/>
                <a:ea typeface="BIZ UDゴシック" panose="020B0400000000000000" pitchFamily="49" charset="-128"/>
              </a:rPr>
              <a:t>5</a:t>
            </a:r>
            <a:r>
              <a:rPr lang="ja-JP" altLang="en-US" sz="1400" dirty="0">
                <a:solidFill>
                  <a:schemeClr val="tx1"/>
                </a:solidFill>
                <a:latin typeface="BIZ UDゴシック" panose="020B0400000000000000" pitchFamily="49" charset="-128"/>
                <a:ea typeface="BIZ UDゴシック" panose="020B0400000000000000" pitchFamily="49" charset="-128"/>
              </a:rPr>
              <a:t>年</a:t>
            </a:r>
            <a:r>
              <a:rPr lang="en-US" altLang="ja-JP" sz="1400" dirty="0">
                <a:solidFill>
                  <a:schemeClr val="tx1"/>
                </a:solidFill>
                <a:latin typeface="BIZ UDゴシック" panose="020B0400000000000000" pitchFamily="49" charset="-128"/>
                <a:ea typeface="BIZ UDゴシック" panose="020B0400000000000000" pitchFamily="49" charset="-128"/>
              </a:rPr>
              <a:t>10</a:t>
            </a:r>
            <a:r>
              <a:rPr lang="ja-JP" altLang="en-US" sz="1400" dirty="0">
                <a:solidFill>
                  <a:schemeClr val="tx1"/>
                </a:solidFill>
                <a:latin typeface="BIZ UDゴシック" panose="020B0400000000000000" pitchFamily="49" charset="-128"/>
                <a:ea typeface="BIZ UDゴシック" panose="020B0400000000000000" pitchFamily="49" charset="-128"/>
              </a:rPr>
              <a:t>月に「保険料水準統一</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BIZ UDゴシック" panose="020B0400000000000000" pitchFamily="49" charset="-128"/>
                <a:ea typeface="BIZ UDゴシック" panose="020B0400000000000000" pitchFamily="49" charset="-128"/>
              </a:rPr>
              <a:t>加速プラン」を策定し、令和</a:t>
            </a:r>
            <a:r>
              <a:rPr lang="en-US" altLang="ja-JP" sz="1400" dirty="0">
                <a:solidFill>
                  <a:schemeClr val="tx1"/>
                </a:solidFill>
                <a:latin typeface="BIZ UDゴシック" panose="020B0400000000000000" pitchFamily="49" charset="-128"/>
                <a:ea typeface="BIZ UDゴシック" panose="020B0400000000000000" pitchFamily="49" charset="-128"/>
              </a:rPr>
              <a:t>12</a:t>
            </a:r>
            <a:r>
              <a:rPr lang="ja-JP" altLang="en-US" sz="1400" dirty="0">
                <a:solidFill>
                  <a:schemeClr val="tx1"/>
                </a:solidFill>
                <a:latin typeface="BIZ UDゴシック" panose="020B0400000000000000" pitchFamily="49" charset="-128"/>
                <a:ea typeface="BIZ UDゴシック" panose="020B0400000000000000" pitchFamily="49" charset="-128"/>
              </a:rPr>
              <a:t>年度には全都道府県で納付金ベースの統一を図るとい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BIZ UDゴシック" panose="020B0400000000000000" pitchFamily="49" charset="-128"/>
                <a:ea typeface="BIZ UDゴシック" panose="020B0400000000000000" pitchFamily="49" charset="-128"/>
              </a:rPr>
              <a:t>う方針が示されています。</a:t>
            </a:r>
          </a:p>
          <a:p>
            <a:pPr marL="179388" indent="-179388"/>
            <a:endParaRPr lang="ja-JP" altLang="en-US"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この方針に沿って、他の都道府県でも統一が進んでいくと考えています。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6754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55E36A-5207-4FE4-918F-994C30C83DA1}"/>
              </a:ext>
            </a:extLst>
          </p:cNvPr>
          <p:cNvSpPr>
            <a:spLocks noGrp="1"/>
          </p:cNvSpPr>
          <p:nvPr>
            <p:ph type="sldNum" sz="quarter" idx="12"/>
          </p:nvPr>
        </p:nvSpPr>
        <p:spPr/>
        <p:txBody>
          <a:bodyPr/>
          <a:lstStyle/>
          <a:p>
            <a:fld id="{4B002E21-1E07-427B-B93F-617B6F139915}"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5FF42F2C-2920-4A57-970A-462C34003A61}"/>
              </a:ext>
            </a:extLst>
          </p:cNvPr>
          <p:cNvGrpSpPr/>
          <p:nvPr/>
        </p:nvGrpSpPr>
        <p:grpSpPr>
          <a:xfrm>
            <a:off x="0" y="50662"/>
            <a:ext cx="4348064" cy="369332"/>
            <a:chOff x="0" y="569167"/>
            <a:chExt cx="4348064" cy="369332"/>
          </a:xfrm>
        </p:grpSpPr>
        <p:sp>
          <p:nvSpPr>
            <p:cNvPr id="7" name="テキスト ボックス 6">
              <a:extLst>
                <a:ext uri="{FF2B5EF4-FFF2-40B4-BE49-F238E27FC236}">
                  <a16:creationId xmlns:a16="http://schemas.microsoft.com/office/drawing/2014/main" id="{81D5C446-17E4-48EA-B40F-7D19C32B1DED}"/>
                </a:ext>
              </a:extLst>
            </p:cNvPr>
            <p:cNvSpPr txBox="1"/>
            <p:nvPr/>
          </p:nvSpPr>
          <p:spPr>
            <a:xfrm>
              <a:off x="0" y="569167"/>
              <a:ext cx="434806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制度改正で何が変わったの？</a:t>
              </a:r>
            </a:p>
          </p:txBody>
        </p:sp>
        <p:cxnSp>
          <p:nvCxnSpPr>
            <p:cNvPr id="8" name="直線コネクタ 7">
              <a:extLst>
                <a:ext uri="{FF2B5EF4-FFF2-40B4-BE49-F238E27FC236}">
                  <a16:creationId xmlns:a16="http://schemas.microsoft.com/office/drawing/2014/main" id="{84C624D7-BCA0-4077-869B-ADB8135160D5}"/>
                </a:ext>
              </a:extLst>
            </p:cNvPr>
            <p:cNvCxnSpPr>
              <a:cxnSpLocks/>
            </p:cNvCxnSpPr>
            <p:nvPr/>
          </p:nvCxnSpPr>
          <p:spPr>
            <a:xfrm>
              <a:off x="93307" y="930713"/>
              <a:ext cx="4180113" cy="7786"/>
            </a:xfrm>
            <a:prstGeom prst="line">
              <a:avLst/>
            </a:prstGeom>
            <a:ln w="19050"/>
          </p:spPr>
          <p:style>
            <a:lnRef idx="1">
              <a:schemeClr val="dk1"/>
            </a:lnRef>
            <a:fillRef idx="0">
              <a:schemeClr val="dk1"/>
            </a:fillRef>
            <a:effectRef idx="0">
              <a:schemeClr val="dk1"/>
            </a:effectRef>
            <a:fontRef idx="minor">
              <a:schemeClr val="tx1"/>
            </a:fontRef>
          </p:style>
        </p:cxnSp>
      </p:grpSp>
      <p:sp>
        <p:nvSpPr>
          <p:cNvPr id="9" name="正方形/長方形 8">
            <a:extLst>
              <a:ext uri="{FF2B5EF4-FFF2-40B4-BE49-F238E27FC236}">
                <a16:creationId xmlns:a16="http://schemas.microsoft.com/office/drawing/2014/main" id="{87166B16-7349-4E5E-9E47-CF4C03451EB5}"/>
              </a:ext>
            </a:extLst>
          </p:cNvPr>
          <p:cNvSpPr/>
          <p:nvPr/>
        </p:nvSpPr>
        <p:spPr>
          <a:xfrm>
            <a:off x="0" y="541639"/>
            <a:ext cx="12192000" cy="12692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9388" indent="-179388"/>
            <a:r>
              <a:rPr kumimoji="1" lang="ja-JP" altLang="en-US" sz="1400" dirty="0">
                <a:solidFill>
                  <a:schemeClr val="tx1"/>
                </a:solidFill>
                <a:latin typeface="BIZ UDゴシック" panose="020B0400000000000000" pitchFamily="49" charset="-128"/>
                <a:ea typeface="BIZ UDゴシック" panose="020B0400000000000000" pitchFamily="49" charset="-128"/>
              </a:rPr>
              <a:t>○　大阪</a:t>
            </a:r>
            <a:r>
              <a:rPr lang="ja-JP" altLang="en-US" sz="1400" dirty="0">
                <a:solidFill>
                  <a:schemeClr val="tx1"/>
                </a:solidFill>
                <a:latin typeface="BIZ UDゴシック" panose="020B0400000000000000" pitchFamily="49" charset="-128"/>
                <a:ea typeface="BIZ UDゴシック" panose="020B0400000000000000" pitchFamily="49" charset="-128"/>
              </a:rPr>
              <a:t>府も市町村とともに国保の運営に加わりました。これにより、国保の財政運営が市町村単位から府単位に拡大し、予期せぬ医療費増等の財政</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リスクの軽減など、国保運営の安定化が図られました。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また、府内市町村における、被保険者間の負担の公平化を図るために、保険料率や保険料の減額免除（以下、「減免」という。）の基準などにつ</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いて、府内で統一しました（平成</a:t>
            </a:r>
            <a:r>
              <a:rPr lang="en-US" altLang="ja-JP" sz="1400" dirty="0">
                <a:solidFill>
                  <a:schemeClr val="tx1"/>
                </a:solidFill>
                <a:latin typeface="BIZ UDゴシック" panose="020B0400000000000000" pitchFamily="49" charset="-128"/>
                <a:ea typeface="BIZ UDゴシック" panose="020B0400000000000000" pitchFamily="49" charset="-128"/>
              </a:rPr>
              <a:t>30</a:t>
            </a:r>
            <a:r>
              <a:rPr lang="ja-JP" altLang="en-US" sz="1400" dirty="0">
                <a:solidFill>
                  <a:schemeClr val="tx1"/>
                </a:solidFill>
                <a:latin typeface="BIZ UDゴシック" panose="020B0400000000000000" pitchFamily="49" charset="-128"/>
                <a:ea typeface="BIZ UDゴシック" panose="020B0400000000000000" pitchFamily="49" charset="-128"/>
              </a:rPr>
              <a:t>年度から令和５年度までは経過措置期間）。</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grpSp>
        <p:nvGrpSpPr>
          <p:cNvPr id="42" name="グループ化 41">
            <a:extLst>
              <a:ext uri="{FF2B5EF4-FFF2-40B4-BE49-F238E27FC236}">
                <a16:creationId xmlns:a16="http://schemas.microsoft.com/office/drawing/2014/main" id="{EE9E6754-88E9-4F1B-87EA-28322D855122}"/>
              </a:ext>
            </a:extLst>
          </p:cNvPr>
          <p:cNvGrpSpPr/>
          <p:nvPr/>
        </p:nvGrpSpPr>
        <p:grpSpPr>
          <a:xfrm>
            <a:off x="2196499" y="1844168"/>
            <a:ext cx="7442922" cy="3169664"/>
            <a:chOff x="2176326" y="2189834"/>
            <a:chExt cx="7442922" cy="3169664"/>
          </a:xfrm>
        </p:grpSpPr>
        <p:sp>
          <p:nvSpPr>
            <p:cNvPr id="13" name="テキスト ボックス 12">
              <a:extLst>
                <a:ext uri="{FF2B5EF4-FFF2-40B4-BE49-F238E27FC236}">
                  <a16:creationId xmlns:a16="http://schemas.microsoft.com/office/drawing/2014/main" id="{B2453B04-DE88-4F79-9B02-F1C3E5A89DE5}"/>
                </a:ext>
              </a:extLst>
            </p:cNvPr>
            <p:cNvSpPr txBox="1"/>
            <p:nvPr/>
          </p:nvSpPr>
          <p:spPr>
            <a:xfrm>
              <a:off x="2176326" y="2191616"/>
              <a:ext cx="2334504" cy="476862"/>
            </a:xfrm>
            <a:prstGeom prst="rect">
              <a:avLst/>
            </a:prstGeom>
            <a:solidFill>
              <a:schemeClr val="accent1">
                <a:lumMod val="20000"/>
                <a:lumOff val="80000"/>
              </a:schemeClr>
            </a:solidFill>
          </p:spPr>
          <p:txBody>
            <a:bodyPr wrap="square" rtlCol="0">
              <a:spAutoFit/>
            </a:bodyPr>
            <a:lstStyle/>
            <a:p>
              <a:pPr algn="ct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現行（平成</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年３月まで）</a:t>
              </a:r>
            </a:p>
            <a:p>
              <a:pPr algn="ctr">
                <a:lnSpc>
                  <a:spcPts val="1800"/>
                </a:lnSpc>
              </a:pPr>
              <a:endParaRPr lang="en-US" altLang="ja-JP" sz="105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25F14B21-8C7E-4A2A-AB81-5F2130451A9F}"/>
                </a:ext>
              </a:extLst>
            </p:cNvPr>
            <p:cNvSpPr/>
            <p:nvPr/>
          </p:nvSpPr>
          <p:spPr>
            <a:xfrm>
              <a:off x="2187281" y="2196162"/>
              <a:ext cx="2323549" cy="3163335"/>
            </a:xfrm>
            <a:prstGeom prst="rect">
              <a:avLst/>
            </a:prstGeom>
            <a:noFill/>
            <a:ln>
              <a:solidFill>
                <a:srgbClr val="218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5" name="テキスト ボックス 14">
              <a:extLst>
                <a:ext uri="{FF2B5EF4-FFF2-40B4-BE49-F238E27FC236}">
                  <a16:creationId xmlns:a16="http://schemas.microsoft.com/office/drawing/2014/main" id="{2651FC5F-AB73-4C4C-8B59-0A66E78B383E}"/>
                </a:ext>
              </a:extLst>
            </p:cNvPr>
            <p:cNvSpPr txBox="1"/>
            <p:nvPr/>
          </p:nvSpPr>
          <p:spPr>
            <a:xfrm>
              <a:off x="2414106" y="2420257"/>
              <a:ext cx="1838965" cy="276999"/>
            </a:xfrm>
            <a:prstGeom prst="rect">
              <a:avLst/>
            </a:prstGeom>
            <a:noFill/>
          </p:spPr>
          <p:txBody>
            <a:bodyPr wrap="none" rtlCol="0">
              <a:spAutoFit/>
            </a:bodyPr>
            <a:lstStyle/>
            <a:p>
              <a:r>
                <a:rPr kumimoji="1"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＜市町村が個別に運営＞</a:t>
              </a:r>
            </a:p>
          </p:txBody>
        </p:sp>
        <p:pic>
          <p:nvPicPr>
            <p:cNvPr id="16" name="Picture 20" descr="0057 市役所">
              <a:extLst>
                <a:ext uri="{FF2B5EF4-FFF2-40B4-BE49-F238E27FC236}">
                  <a16:creationId xmlns:a16="http://schemas.microsoft.com/office/drawing/2014/main" id="{7A9BCA84-4188-4AAF-851D-E88F0E51EFEE}"/>
                </a:ext>
              </a:extLst>
            </p:cNvPr>
            <p:cNvPicPr>
              <a:picLocks noChangeAspect="1" noChangeArrowheads="1"/>
            </p:cNvPicPr>
            <p:nvPr/>
          </p:nvPicPr>
          <p:blipFill>
            <a:blip r:embed="rId2" cstate="print"/>
            <a:srcRect/>
            <a:stretch>
              <a:fillRect/>
            </a:stretch>
          </p:blipFill>
          <p:spPr bwMode="auto">
            <a:xfrm>
              <a:off x="8553710" y="2685333"/>
              <a:ext cx="880961" cy="728720"/>
            </a:xfrm>
            <a:prstGeom prst="rect">
              <a:avLst/>
            </a:prstGeom>
            <a:noFill/>
            <a:ln w="9525">
              <a:noFill/>
              <a:miter lim="800000"/>
              <a:headEnd/>
              <a:tailEnd/>
            </a:ln>
          </p:spPr>
        </p:pic>
        <p:pic>
          <p:nvPicPr>
            <p:cNvPr id="17" name="Picture 19" descr="街-オフィスビル イラストアイコン">
              <a:extLst>
                <a:ext uri="{FF2B5EF4-FFF2-40B4-BE49-F238E27FC236}">
                  <a16:creationId xmlns:a16="http://schemas.microsoft.com/office/drawing/2014/main" id="{5FC04627-6EBD-41C1-B339-DAFD7903D0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50701" y="3362366"/>
              <a:ext cx="954483" cy="5281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9" descr="街-オフィスビル イラストアイコン">
              <a:extLst>
                <a:ext uri="{FF2B5EF4-FFF2-40B4-BE49-F238E27FC236}">
                  <a16:creationId xmlns:a16="http://schemas.microsoft.com/office/drawing/2014/main" id="{EE35586F-E829-4C9B-A4EF-3D1CF0B9CE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07988" y="4200566"/>
              <a:ext cx="954483" cy="5281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9" descr="街-オフィスビル イラストアイコン">
              <a:extLst>
                <a:ext uri="{FF2B5EF4-FFF2-40B4-BE49-F238E27FC236}">
                  <a16:creationId xmlns:a16="http://schemas.microsoft.com/office/drawing/2014/main" id="{8837F9B9-1022-415D-97E2-73CFB83525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414871" y="4200566"/>
              <a:ext cx="954483" cy="52810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46278C6E-C72B-4C11-8671-BC1A168F14C8}"/>
                </a:ext>
              </a:extLst>
            </p:cNvPr>
            <p:cNvSpPr txBox="1"/>
            <p:nvPr/>
          </p:nvSpPr>
          <p:spPr>
            <a:xfrm>
              <a:off x="3016100" y="3873965"/>
              <a:ext cx="587288"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4A6A49EC-4556-449C-819C-D6DB30FCB487}"/>
                </a:ext>
              </a:extLst>
            </p:cNvPr>
            <p:cNvSpPr txBox="1"/>
            <p:nvPr/>
          </p:nvSpPr>
          <p:spPr>
            <a:xfrm>
              <a:off x="3572562" y="4709936"/>
              <a:ext cx="79679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02EEEB51-90BF-4331-836B-2ECDEEBFB569}"/>
                </a:ext>
              </a:extLst>
            </p:cNvPr>
            <p:cNvSpPr txBox="1"/>
            <p:nvPr/>
          </p:nvSpPr>
          <p:spPr>
            <a:xfrm>
              <a:off x="2481005" y="4709936"/>
              <a:ext cx="687537"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右矢印 29">
              <a:extLst>
                <a:ext uri="{FF2B5EF4-FFF2-40B4-BE49-F238E27FC236}">
                  <a16:creationId xmlns:a16="http://schemas.microsoft.com/office/drawing/2014/main" id="{07646856-22E5-400E-99DD-3923F155319B}"/>
                </a:ext>
              </a:extLst>
            </p:cNvPr>
            <p:cNvSpPr/>
            <p:nvPr/>
          </p:nvSpPr>
          <p:spPr>
            <a:xfrm>
              <a:off x="4673220" y="3258416"/>
              <a:ext cx="304687" cy="158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 name="テキスト ボックス 25">
              <a:extLst>
                <a:ext uri="{FF2B5EF4-FFF2-40B4-BE49-F238E27FC236}">
                  <a16:creationId xmlns:a16="http://schemas.microsoft.com/office/drawing/2014/main" id="{A7AE45D0-6A87-4264-BB9B-DCF8B28041FD}"/>
                </a:ext>
              </a:extLst>
            </p:cNvPr>
            <p:cNvSpPr txBox="1"/>
            <p:nvPr/>
          </p:nvSpPr>
          <p:spPr>
            <a:xfrm>
              <a:off x="5141138" y="2189834"/>
              <a:ext cx="4421735" cy="507831"/>
            </a:xfrm>
            <a:prstGeom prst="rect">
              <a:avLst/>
            </a:prstGeom>
            <a:solidFill>
              <a:schemeClr val="accent1">
                <a:lumMod val="20000"/>
                <a:lumOff val="80000"/>
              </a:schemeClr>
            </a:solidFill>
          </p:spPr>
          <p:txBody>
            <a:bodyPr wrap="square" rtlCol="0">
              <a:spAutoFit/>
            </a:bodyPr>
            <a:lstStyle/>
            <a:p>
              <a:pPr algn="ct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新制度施行後（平成</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年４月から）</a:t>
              </a:r>
            </a:p>
            <a:p>
              <a:pPr algn="ctr">
                <a:lnSpc>
                  <a:spcPts val="1800"/>
                </a:lnSpc>
              </a:pPr>
              <a:endParaRPr lang="en-US" altLang="ja-JP" sz="105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1686933F-B2FE-47F6-BD28-63604B98F224}"/>
                </a:ext>
              </a:extLst>
            </p:cNvPr>
            <p:cNvSpPr/>
            <p:nvPr/>
          </p:nvSpPr>
          <p:spPr>
            <a:xfrm>
              <a:off x="5133613" y="2196164"/>
              <a:ext cx="4421734" cy="3163334"/>
            </a:xfrm>
            <a:prstGeom prst="rect">
              <a:avLst/>
            </a:prstGeom>
            <a:noFill/>
            <a:ln>
              <a:solidFill>
                <a:srgbClr val="218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8" name="テキスト ボックス 27">
              <a:extLst>
                <a:ext uri="{FF2B5EF4-FFF2-40B4-BE49-F238E27FC236}">
                  <a16:creationId xmlns:a16="http://schemas.microsoft.com/office/drawing/2014/main" id="{97206FB4-4C2E-4707-B01A-7F0CE70CEBBB}"/>
                </a:ext>
              </a:extLst>
            </p:cNvPr>
            <p:cNvSpPr txBox="1"/>
            <p:nvPr/>
          </p:nvSpPr>
          <p:spPr>
            <a:xfrm>
              <a:off x="5548471" y="2415498"/>
              <a:ext cx="3704860" cy="276999"/>
            </a:xfrm>
            <a:prstGeom prst="rect">
              <a:avLst/>
            </a:prstGeom>
            <a:noFill/>
          </p:spPr>
          <p:txBody>
            <a:bodyPr wrap="none" rtlCol="0">
              <a:spAutoFit/>
            </a:bodyPr>
            <a:lstStyle/>
            <a:p>
              <a:r>
                <a:rPr kumimoji="1"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府も運営に加わり、財政運営を府単位に拡大します</a:t>
              </a:r>
              <a:r>
                <a:rPr kumimoji="1"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29" name="Picture 19" descr="街-オフィスビル イラストアイコン">
              <a:extLst>
                <a:ext uri="{FF2B5EF4-FFF2-40B4-BE49-F238E27FC236}">
                  <a16:creationId xmlns:a16="http://schemas.microsoft.com/office/drawing/2014/main" id="{743E551F-0057-488F-A7FA-363DBC2AE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43671" y="3274790"/>
              <a:ext cx="954483" cy="5281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9" descr="街-オフィスビル イラストアイコン">
              <a:extLst>
                <a:ext uri="{FF2B5EF4-FFF2-40B4-BE49-F238E27FC236}">
                  <a16:creationId xmlns:a16="http://schemas.microsoft.com/office/drawing/2014/main" id="{D9C10CE3-BDE9-4D11-91CC-09771A475A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43671" y="4221796"/>
              <a:ext cx="954483" cy="5281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9" descr="街-オフィスビル イラストアイコン">
              <a:extLst>
                <a:ext uri="{FF2B5EF4-FFF2-40B4-BE49-F238E27FC236}">
                  <a16:creationId xmlns:a16="http://schemas.microsoft.com/office/drawing/2014/main" id="{3777F8BD-22F1-4B2D-94BC-CB079C388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43671" y="3742990"/>
              <a:ext cx="954483" cy="52810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直線矢印コネクタ 31">
              <a:extLst>
                <a:ext uri="{FF2B5EF4-FFF2-40B4-BE49-F238E27FC236}">
                  <a16:creationId xmlns:a16="http://schemas.microsoft.com/office/drawing/2014/main" id="{5F0E8F66-B0BF-45D0-9057-06CDFE9E09A8}"/>
                </a:ext>
              </a:extLst>
            </p:cNvPr>
            <p:cNvCxnSpPr/>
            <p:nvPr/>
          </p:nvCxnSpPr>
          <p:spPr>
            <a:xfrm flipV="1">
              <a:off x="6217802" y="3243844"/>
              <a:ext cx="2150069" cy="286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4DEE3DB-2FF6-4FA4-B9F8-7E7124D2F146}"/>
                </a:ext>
              </a:extLst>
            </p:cNvPr>
            <p:cNvCxnSpPr>
              <a:stCxn id="31" idx="1"/>
            </p:cNvCxnSpPr>
            <p:nvPr/>
          </p:nvCxnSpPr>
          <p:spPr>
            <a:xfrm flipV="1">
              <a:off x="6198154" y="3383418"/>
              <a:ext cx="2169717" cy="623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5765DBA-9AD5-4217-8FCF-83C50D83B405}"/>
                </a:ext>
              </a:extLst>
            </p:cNvPr>
            <p:cNvCxnSpPr>
              <a:stCxn id="30" idx="1"/>
            </p:cNvCxnSpPr>
            <p:nvPr/>
          </p:nvCxnSpPr>
          <p:spPr>
            <a:xfrm flipV="1">
              <a:off x="6198154" y="3521515"/>
              <a:ext cx="2169717" cy="964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376D4FF3-60F6-4628-8ACB-9B163628AD04}"/>
                </a:ext>
              </a:extLst>
            </p:cNvPr>
            <p:cNvSpPr txBox="1"/>
            <p:nvPr/>
          </p:nvSpPr>
          <p:spPr>
            <a:xfrm>
              <a:off x="8672671" y="3352981"/>
              <a:ext cx="58862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36" name="テキスト ボックス 35">
              <a:extLst>
                <a:ext uri="{FF2B5EF4-FFF2-40B4-BE49-F238E27FC236}">
                  <a16:creationId xmlns:a16="http://schemas.microsoft.com/office/drawing/2014/main" id="{BB7FB931-AD8A-4479-B744-9E445A70D054}"/>
                </a:ext>
              </a:extLst>
            </p:cNvPr>
            <p:cNvSpPr txBox="1"/>
            <p:nvPr/>
          </p:nvSpPr>
          <p:spPr>
            <a:xfrm>
              <a:off x="5133612" y="2801217"/>
              <a:ext cx="3005659"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各市町村は加入者から集めた保険料等を元に府に納付金</a:t>
              </a: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を納めます。</a:t>
              </a:r>
            </a:p>
          </p:txBody>
        </p:sp>
        <p:sp>
          <p:nvSpPr>
            <p:cNvPr id="37" name="テキスト ボックス 36">
              <a:extLst>
                <a:ext uri="{FF2B5EF4-FFF2-40B4-BE49-F238E27FC236}">
                  <a16:creationId xmlns:a16="http://schemas.microsoft.com/office/drawing/2014/main" id="{30A9616B-819B-45CA-B8A7-8A482EF63994}"/>
                </a:ext>
              </a:extLst>
            </p:cNvPr>
            <p:cNvSpPr txBox="1"/>
            <p:nvPr/>
          </p:nvSpPr>
          <p:spPr>
            <a:xfrm>
              <a:off x="5437480" y="4724581"/>
              <a:ext cx="796791"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上カーブ矢印 118">
              <a:extLst>
                <a:ext uri="{FF2B5EF4-FFF2-40B4-BE49-F238E27FC236}">
                  <a16:creationId xmlns:a16="http://schemas.microsoft.com/office/drawing/2014/main" id="{5B53D895-D411-4051-A0F9-87E14C32B580}"/>
                </a:ext>
              </a:extLst>
            </p:cNvPr>
            <p:cNvSpPr/>
            <p:nvPr/>
          </p:nvSpPr>
          <p:spPr>
            <a:xfrm rot="20008826" flipH="1">
              <a:off x="5940948" y="4218533"/>
              <a:ext cx="2960693" cy="4262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テキスト ボックス 38">
              <a:extLst>
                <a:ext uri="{FF2B5EF4-FFF2-40B4-BE49-F238E27FC236}">
                  <a16:creationId xmlns:a16="http://schemas.microsoft.com/office/drawing/2014/main" id="{48206247-5BE3-43C1-A914-0A58C4418E5A}"/>
                </a:ext>
              </a:extLst>
            </p:cNvPr>
            <p:cNvSpPr txBox="1"/>
            <p:nvPr/>
          </p:nvSpPr>
          <p:spPr>
            <a:xfrm>
              <a:off x="7453471" y="4531551"/>
              <a:ext cx="2165777"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府は、各市町村から集めた納付金等を元に、医療費など、必要な費用を全額、各市町村に支払います。</a:t>
              </a:r>
            </a:p>
          </p:txBody>
        </p:sp>
        <p:sp>
          <p:nvSpPr>
            <p:cNvPr id="40" name="テキスト ボックス 39">
              <a:extLst>
                <a:ext uri="{FF2B5EF4-FFF2-40B4-BE49-F238E27FC236}">
                  <a16:creationId xmlns:a16="http://schemas.microsoft.com/office/drawing/2014/main" id="{944AA299-78B0-4315-9912-6277764EDD19}"/>
                </a:ext>
              </a:extLst>
            </p:cNvPr>
            <p:cNvSpPr txBox="1"/>
            <p:nvPr/>
          </p:nvSpPr>
          <p:spPr>
            <a:xfrm>
              <a:off x="5208491" y="5105581"/>
              <a:ext cx="350769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市町村が</a:t>
              </a:r>
              <a:r>
                <a:rPr lang="ja-JP" altLang="en-US" sz="1050" dirty="0">
                  <a:latin typeface="Meiryo UI" panose="020B0604030504040204" pitchFamily="50" charset="-128"/>
                  <a:ea typeface="Meiryo UI" panose="020B0604030504040204" pitchFamily="50" charset="-128"/>
                </a:rPr>
                <a:t>大阪府</a:t>
              </a:r>
              <a:r>
                <a:rPr kumimoji="1" lang="ja-JP" altLang="en-US" sz="1050" dirty="0">
                  <a:latin typeface="Meiryo UI" panose="020B0604030504040204" pitchFamily="50" charset="-128"/>
                  <a:ea typeface="Meiryo UI" panose="020B0604030504040204" pitchFamily="50" charset="-128"/>
                </a:rPr>
                <a:t>に納付する国保事業の運営に必要な費用</a:t>
              </a:r>
            </a:p>
          </p:txBody>
        </p:sp>
      </p:grpSp>
      <p:sp>
        <p:nvSpPr>
          <p:cNvPr id="43" name="テキスト ボックス 42">
            <a:extLst>
              <a:ext uri="{FF2B5EF4-FFF2-40B4-BE49-F238E27FC236}">
                <a16:creationId xmlns:a16="http://schemas.microsoft.com/office/drawing/2014/main" id="{9BB9046D-9811-4D25-836F-90A77E65931B}"/>
              </a:ext>
            </a:extLst>
          </p:cNvPr>
          <p:cNvSpPr txBox="1"/>
          <p:nvPr/>
        </p:nvSpPr>
        <p:spPr>
          <a:xfrm>
            <a:off x="1757456" y="5136040"/>
            <a:ext cx="4348064"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都道府県と市町村の役割</a:t>
            </a:r>
            <a:r>
              <a:rPr lang="en-US" altLang="ja-JP" sz="1400" dirty="0">
                <a:latin typeface="BIZ UDゴシック" panose="020B0400000000000000" pitchFamily="49" charset="-128"/>
                <a:ea typeface="BIZ UDゴシック" panose="020B0400000000000000" pitchFamily="49" charset="-128"/>
              </a:rPr>
              <a:t>】</a:t>
            </a:r>
            <a:endParaRPr kumimoji="1" lang="ja-JP" altLang="en-US" sz="1400" dirty="0">
              <a:latin typeface="BIZ UDゴシック" panose="020B0400000000000000" pitchFamily="49" charset="-128"/>
              <a:ea typeface="BIZ UDゴシック" panose="020B0400000000000000" pitchFamily="49" charset="-128"/>
            </a:endParaRPr>
          </a:p>
        </p:txBody>
      </p:sp>
      <p:graphicFrame>
        <p:nvGraphicFramePr>
          <p:cNvPr id="44" name="表 4">
            <a:extLst>
              <a:ext uri="{FF2B5EF4-FFF2-40B4-BE49-F238E27FC236}">
                <a16:creationId xmlns:a16="http://schemas.microsoft.com/office/drawing/2014/main" id="{FBA0C306-8FBB-4747-AD5F-6FDED4509568}"/>
              </a:ext>
            </a:extLst>
          </p:cNvPr>
          <p:cNvGraphicFramePr>
            <a:graphicFrameLocks noGrp="1"/>
          </p:cNvGraphicFramePr>
          <p:nvPr>
            <p:extLst>
              <p:ext uri="{D42A27DB-BD31-4B8C-83A1-F6EECF244321}">
                <p14:modId xmlns:p14="http://schemas.microsoft.com/office/powerpoint/2010/main" val="241605918"/>
              </p:ext>
            </p:extLst>
          </p:nvPr>
        </p:nvGraphicFramePr>
        <p:xfrm>
          <a:off x="1865936" y="5518809"/>
          <a:ext cx="8460128" cy="1001741"/>
        </p:xfrm>
        <a:graphic>
          <a:graphicData uri="http://schemas.openxmlformats.org/drawingml/2006/table">
            <a:tbl>
              <a:tblPr firstRow="1" bandRow="1">
                <a:tableStyleId>{5C22544A-7EE6-4342-B048-85BDC9FD1C3A}</a:tableStyleId>
              </a:tblPr>
              <a:tblGrid>
                <a:gridCol w="4230064">
                  <a:extLst>
                    <a:ext uri="{9D8B030D-6E8A-4147-A177-3AD203B41FA5}">
                      <a16:colId xmlns:a16="http://schemas.microsoft.com/office/drawing/2014/main" val="2541717952"/>
                    </a:ext>
                  </a:extLst>
                </a:gridCol>
                <a:gridCol w="4230064">
                  <a:extLst>
                    <a:ext uri="{9D8B030D-6E8A-4147-A177-3AD203B41FA5}">
                      <a16:colId xmlns:a16="http://schemas.microsoft.com/office/drawing/2014/main" val="526334793"/>
                    </a:ext>
                  </a:extLst>
                </a:gridCol>
              </a:tblGrid>
              <a:tr h="270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effectLst/>
                          <a:latin typeface="BIZ UDゴシック" panose="020B0400000000000000" pitchFamily="49" charset="-128"/>
                          <a:ea typeface="BIZ UDゴシック" panose="020B0400000000000000" pitchFamily="49" charset="-128"/>
                        </a:rPr>
                        <a:t>府の主な役割</a:t>
                      </a:r>
                      <a:endParaRPr lang="ja-JP" altLang="en-US" sz="1050" dirty="0">
                        <a:effectLst/>
                        <a:latin typeface="BIZ UDゴシック" panose="020B0400000000000000" pitchFamily="49" charset="-128"/>
                        <a:ea typeface="BIZ UDゴシック" panose="020B0400000000000000"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effectLst/>
                          <a:latin typeface="BIZ UDゴシック" panose="020B0400000000000000" pitchFamily="49" charset="-128"/>
                          <a:ea typeface="BIZ UDゴシック" panose="020B0400000000000000" pitchFamily="49" charset="-128"/>
                        </a:rPr>
                        <a:t>市町村の主な役割</a:t>
                      </a:r>
                      <a:endParaRPr lang="ja-JP" altLang="en-US" sz="1050" dirty="0">
                        <a:effectLst/>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06136577"/>
                  </a:ext>
                </a:extLst>
              </a:tr>
              <a:tr h="252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財政運営の責任主体</a:t>
                      </a:r>
                      <a:endParaRPr lang="en-US" altLang="ja-JP" sz="1050"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国保運営方針に基づき、事務の効率化、標準化、広域化を推進</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標準保険料率を算定・公表</a:t>
                      </a:r>
                      <a:endParaRPr lang="en-US" altLang="ja-JP" sz="1050"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市町村に対し保険給付に必要な費用を交付　　　　　　　　等</a:t>
                      </a:r>
                      <a:endParaRPr lang="en-US" altLang="ja-JP" sz="1050" dirty="0">
                        <a:solidFill>
                          <a:schemeClr val="tx1"/>
                        </a:solidFill>
                        <a:effectLst/>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資格管理（被保険者証の発行）</a:t>
                      </a:r>
                      <a:endParaRPr lang="en-US" altLang="ja-JP" sz="1050"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保険給付の決定</a:t>
                      </a:r>
                      <a:endParaRPr lang="en-US" altLang="ja-JP" sz="1050"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保険料の賦課・徴収</a:t>
                      </a:r>
                      <a:endParaRPr lang="en-US" altLang="ja-JP" sz="1050"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effectLst/>
                          <a:latin typeface="BIZ UDゴシック" panose="020B0400000000000000" pitchFamily="49" charset="-128"/>
                          <a:ea typeface="BIZ UDゴシック" panose="020B0400000000000000" pitchFamily="49" charset="-128"/>
                        </a:rPr>
                        <a:t>○　保健事業の実施　　　　　　　　　　　　　　　　　　　　等</a:t>
                      </a:r>
                    </a:p>
                  </a:txBody>
                  <a:tcPr/>
                </a:tc>
                <a:extLst>
                  <a:ext uri="{0D108BD9-81ED-4DB2-BD59-A6C34878D82A}">
                    <a16:rowId xmlns:a16="http://schemas.microsoft.com/office/drawing/2014/main" val="2944339468"/>
                  </a:ext>
                </a:extLst>
              </a:tr>
            </a:tbl>
          </a:graphicData>
        </a:graphic>
      </p:graphicFrame>
    </p:spTree>
    <p:extLst>
      <p:ext uri="{BB962C8B-B14F-4D97-AF65-F5344CB8AC3E}">
        <p14:creationId xmlns:p14="http://schemas.microsoft.com/office/powerpoint/2010/main" val="178026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5FEF08-C66A-42CC-94FD-823E958AE265}"/>
              </a:ext>
            </a:extLst>
          </p:cNvPr>
          <p:cNvSpPr>
            <a:spLocks noGrp="1"/>
          </p:cNvSpPr>
          <p:nvPr>
            <p:ph type="sldNum" sz="quarter" idx="12"/>
          </p:nvPr>
        </p:nvSpPr>
        <p:spPr>
          <a:xfrm>
            <a:off x="8909180" y="6568840"/>
            <a:ext cx="2743200" cy="365125"/>
          </a:xfrm>
        </p:spPr>
        <p:txBody>
          <a:bodyPr/>
          <a:lstStyle/>
          <a:p>
            <a:fld id="{4B002E21-1E07-427B-B93F-617B6F139915}" type="slidenum">
              <a:rPr kumimoji="1" lang="ja-JP" altLang="en-US" smtClean="0"/>
              <a:t>5</a:t>
            </a:fld>
            <a:endParaRPr kumimoji="1" lang="ja-JP" altLang="en-US" dirty="0"/>
          </a:p>
        </p:txBody>
      </p:sp>
      <p:grpSp>
        <p:nvGrpSpPr>
          <p:cNvPr id="7" name="グループ化 6">
            <a:extLst>
              <a:ext uri="{FF2B5EF4-FFF2-40B4-BE49-F238E27FC236}">
                <a16:creationId xmlns:a16="http://schemas.microsoft.com/office/drawing/2014/main" id="{A4DFDAA9-3830-43D2-B230-EA71B8B9B3BB}"/>
              </a:ext>
            </a:extLst>
          </p:cNvPr>
          <p:cNvGrpSpPr/>
          <p:nvPr/>
        </p:nvGrpSpPr>
        <p:grpSpPr>
          <a:xfrm>
            <a:off x="0" y="27707"/>
            <a:ext cx="4348064" cy="369332"/>
            <a:chOff x="0" y="569167"/>
            <a:chExt cx="4348064" cy="369332"/>
          </a:xfrm>
        </p:grpSpPr>
        <p:sp>
          <p:nvSpPr>
            <p:cNvPr id="8" name="テキスト ボックス 7">
              <a:extLst>
                <a:ext uri="{FF2B5EF4-FFF2-40B4-BE49-F238E27FC236}">
                  <a16:creationId xmlns:a16="http://schemas.microsoft.com/office/drawing/2014/main" id="{5CC40E0A-FD8D-44EE-AE4D-EC926F3C39BC}"/>
                </a:ext>
              </a:extLst>
            </p:cNvPr>
            <p:cNvSpPr txBox="1"/>
            <p:nvPr/>
          </p:nvSpPr>
          <p:spPr>
            <a:xfrm>
              <a:off x="0" y="569167"/>
              <a:ext cx="434806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令和６年度から何が変わるの？</a:t>
              </a:r>
            </a:p>
          </p:txBody>
        </p:sp>
        <p:cxnSp>
          <p:nvCxnSpPr>
            <p:cNvPr id="9" name="直線コネクタ 8">
              <a:extLst>
                <a:ext uri="{FF2B5EF4-FFF2-40B4-BE49-F238E27FC236}">
                  <a16:creationId xmlns:a16="http://schemas.microsoft.com/office/drawing/2014/main" id="{0FDC43F2-0C25-42B3-A034-EBFDDF871C45}"/>
                </a:ext>
              </a:extLst>
            </p:cNvPr>
            <p:cNvCxnSpPr>
              <a:cxnSpLocks/>
            </p:cNvCxnSpPr>
            <p:nvPr/>
          </p:nvCxnSpPr>
          <p:spPr>
            <a:xfrm>
              <a:off x="93307" y="930713"/>
              <a:ext cx="4180113" cy="7786"/>
            </a:xfrm>
            <a:prstGeom prst="line">
              <a:avLst/>
            </a:prstGeom>
            <a:ln w="19050"/>
          </p:spPr>
          <p:style>
            <a:lnRef idx="1">
              <a:schemeClr val="dk1"/>
            </a:lnRef>
            <a:fillRef idx="0">
              <a:schemeClr val="dk1"/>
            </a:fillRef>
            <a:effectRef idx="0">
              <a:schemeClr val="dk1"/>
            </a:effectRef>
            <a:fontRef idx="minor">
              <a:schemeClr val="tx1"/>
            </a:fontRef>
          </p:style>
        </p:cxnSp>
      </p:grpSp>
      <p:graphicFrame>
        <p:nvGraphicFramePr>
          <p:cNvPr id="13" name="表 12">
            <a:extLst>
              <a:ext uri="{FF2B5EF4-FFF2-40B4-BE49-F238E27FC236}">
                <a16:creationId xmlns:a16="http://schemas.microsoft.com/office/drawing/2014/main" id="{F76460F0-7B5E-4E30-B7F7-686901FFD197}"/>
              </a:ext>
            </a:extLst>
          </p:cNvPr>
          <p:cNvGraphicFramePr>
            <a:graphicFrameLocks noGrp="1"/>
          </p:cNvGraphicFramePr>
          <p:nvPr>
            <p:extLst>
              <p:ext uri="{D42A27DB-BD31-4B8C-83A1-F6EECF244321}">
                <p14:modId xmlns:p14="http://schemas.microsoft.com/office/powerpoint/2010/main" val="675612094"/>
              </p:ext>
            </p:extLst>
          </p:nvPr>
        </p:nvGraphicFramePr>
        <p:xfrm>
          <a:off x="667622" y="1682024"/>
          <a:ext cx="10984758" cy="2494370"/>
        </p:xfrm>
        <a:graphic>
          <a:graphicData uri="http://schemas.openxmlformats.org/drawingml/2006/table">
            <a:tbl>
              <a:tblPr firstRow="1" bandRow="1">
                <a:tableStyleId>{5C22544A-7EE6-4342-B048-85BDC9FD1C3A}</a:tableStyleId>
              </a:tblPr>
              <a:tblGrid>
                <a:gridCol w="1598190">
                  <a:extLst>
                    <a:ext uri="{9D8B030D-6E8A-4147-A177-3AD203B41FA5}">
                      <a16:colId xmlns:a16="http://schemas.microsoft.com/office/drawing/2014/main" val="3517073445"/>
                    </a:ext>
                  </a:extLst>
                </a:gridCol>
                <a:gridCol w="6835214">
                  <a:extLst>
                    <a:ext uri="{9D8B030D-6E8A-4147-A177-3AD203B41FA5}">
                      <a16:colId xmlns:a16="http://schemas.microsoft.com/office/drawing/2014/main" val="4111961760"/>
                    </a:ext>
                  </a:extLst>
                </a:gridCol>
                <a:gridCol w="2551354">
                  <a:extLst>
                    <a:ext uri="{9D8B030D-6E8A-4147-A177-3AD203B41FA5}">
                      <a16:colId xmlns:a16="http://schemas.microsoft.com/office/drawing/2014/main" val="3809934713"/>
                    </a:ext>
                  </a:extLst>
                </a:gridCol>
              </a:tblGrid>
              <a:tr h="279980">
                <a:tc>
                  <a:txBody>
                    <a:bodyPr/>
                    <a:lstStyle/>
                    <a:p>
                      <a:pPr algn="ctr"/>
                      <a:r>
                        <a:rPr kumimoji="1" lang="ja-JP" altLang="en-US" sz="1050" dirty="0">
                          <a:latin typeface="BIZ UDゴシック" panose="020B0400000000000000" pitchFamily="49" charset="-128"/>
                          <a:ea typeface="BIZ UDゴシック" panose="020B0400000000000000" pitchFamily="49" charset="-128"/>
                        </a:rPr>
                        <a:t>項目（具体例）</a:t>
                      </a:r>
                    </a:p>
                  </a:txBody>
                  <a:tcPr>
                    <a:solidFill>
                      <a:schemeClr val="accent5">
                        <a:lumMod val="75000"/>
                      </a:schemeClr>
                    </a:solidFill>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統一基準</a:t>
                      </a:r>
                    </a:p>
                  </a:txBody>
                  <a:tcPr>
                    <a:solidFill>
                      <a:schemeClr val="accent5">
                        <a:lumMod val="75000"/>
                      </a:schemeClr>
                    </a:solidFill>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統一時期</a:t>
                      </a:r>
                    </a:p>
                  </a:txBody>
                  <a:tcPr>
                    <a:solidFill>
                      <a:schemeClr val="accent5">
                        <a:lumMod val="75000"/>
                      </a:schemeClr>
                    </a:solidFill>
                  </a:tcPr>
                </a:tc>
                <a:extLst>
                  <a:ext uri="{0D108BD9-81ED-4DB2-BD59-A6C34878D82A}">
                    <a16:rowId xmlns:a16="http://schemas.microsoft.com/office/drawing/2014/main" val="1332551565"/>
                  </a:ext>
                </a:extLst>
              </a:tr>
              <a:tr h="279980">
                <a:tc>
                  <a:txBody>
                    <a:bodyPr/>
                    <a:lstStyle/>
                    <a:p>
                      <a:pPr algn="ctr"/>
                      <a:r>
                        <a:rPr kumimoji="1" lang="ja-JP" altLang="en-US" sz="1050" dirty="0">
                          <a:latin typeface="BIZ UDゴシック" panose="020B0400000000000000" pitchFamily="49" charset="-128"/>
                          <a:ea typeface="BIZ UDゴシック" panose="020B0400000000000000" pitchFamily="49" charset="-128"/>
                        </a:rPr>
                        <a:t>保険料率</a:t>
                      </a:r>
                    </a:p>
                  </a:txBody>
                  <a:tcPr anchor="ctr"/>
                </a:tc>
                <a:tc>
                  <a:txBody>
                    <a:bodyPr/>
                    <a:lstStyle/>
                    <a:p>
                      <a:r>
                        <a:rPr lang="ja-JP" altLang="en-US" sz="1050" dirty="0">
                          <a:latin typeface="BIZ UDゴシック" panose="020B0400000000000000" pitchFamily="49" charset="-128"/>
                          <a:ea typeface="BIZ UDゴシック" panose="020B0400000000000000" pitchFamily="49" charset="-128"/>
                          <a:cs typeface="Meiryo UI" panose="020B0604030504040204" pitchFamily="50" charset="-128"/>
                        </a:rPr>
                        <a:t>府内のどこの市町村に住んでいても、同じ所得、同じ世帯構成であれば同じ保険料額となるよう設定します。</a:t>
                      </a:r>
                      <a:endParaRPr kumimoji="1" lang="ja-JP" altLang="en-US" sz="1050" dirty="0">
                        <a:latin typeface="BIZ UDゴシック" panose="020B0400000000000000" pitchFamily="49" charset="-128"/>
                        <a:ea typeface="BIZ UDゴシック" panose="020B0400000000000000" pitchFamily="49" charset="-128"/>
                      </a:endParaRPr>
                    </a:p>
                  </a:txBody>
                  <a:tcPr/>
                </a:tc>
                <a:tc rowSpan="4">
                  <a:txBody>
                    <a:bodyPr/>
                    <a:lstStyle/>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pPr>
                        <a:lnSpc>
                          <a:spcPts val="500"/>
                        </a:lnSpc>
                      </a:pP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平成</a:t>
                      </a:r>
                      <a:r>
                        <a:rPr kumimoji="1" lang="en-US" altLang="ja-JP" sz="1050" dirty="0">
                          <a:latin typeface="BIZ UDゴシック" panose="020B0400000000000000" pitchFamily="49" charset="-128"/>
                          <a:ea typeface="BIZ UDゴシック" panose="020B0400000000000000" pitchFamily="49" charset="-128"/>
                        </a:rPr>
                        <a:t>30</a:t>
                      </a:r>
                      <a:r>
                        <a:rPr kumimoji="1" lang="ja-JP" altLang="en-US" sz="1050" dirty="0">
                          <a:latin typeface="BIZ UDゴシック" panose="020B0400000000000000" pitchFamily="49" charset="-128"/>
                          <a:ea typeface="BIZ UDゴシック" panose="020B0400000000000000" pitchFamily="49" charset="-128"/>
                        </a:rPr>
                        <a:t>年４月１日</a:t>
                      </a:r>
                      <a:endParaRPr kumimoji="1" lang="en-US" altLang="ja-JP" sz="1050" dirty="0">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ただし、</a:t>
                      </a:r>
                      <a:r>
                        <a:rPr lang="ja-JP" altLang="en-US" sz="1050" dirty="0">
                          <a:solidFill>
                            <a:schemeClr val="tx1"/>
                          </a:solidFill>
                          <a:latin typeface="BIZ UDゴシック" panose="020B0400000000000000" pitchFamily="49" charset="-128"/>
                          <a:ea typeface="BIZ UDゴシック" panose="020B0400000000000000" pitchFamily="49" charset="-128"/>
                        </a:rPr>
                        <a:t>平成</a:t>
                      </a:r>
                      <a:r>
                        <a:rPr lang="en-US" altLang="ja-JP" sz="1050" dirty="0">
                          <a:solidFill>
                            <a:schemeClr val="tx1"/>
                          </a:solidFill>
                          <a:latin typeface="BIZ UDゴシック" panose="020B0400000000000000" pitchFamily="49" charset="-128"/>
                          <a:ea typeface="BIZ UDゴシック" panose="020B0400000000000000" pitchFamily="49" charset="-128"/>
                        </a:rPr>
                        <a:t>30</a:t>
                      </a:r>
                      <a:r>
                        <a:rPr lang="ja-JP" altLang="en-US" sz="1050" dirty="0">
                          <a:solidFill>
                            <a:schemeClr val="tx1"/>
                          </a:solidFill>
                          <a:latin typeface="BIZ UDゴシック" panose="020B0400000000000000" pitchFamily="49" charset="-128"/>
                          <a:ea typeface="BIZ UDゴシック" panose="020B0400000000000000" pitchFamily="49" charset="-128"/>
                        </a:rPr>
                        <a:t>年度から令和５年度</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BIZ UDゴシック" panose="020B0400000000000000" pitchFamily="49" charset="-128"/>
                          <a:ea typeface="BIZ UDゴシック" panose="020B0400000000000000" pitchFamily="49" charset="-128"/>
                        </a:rPr>
                        <a:t>　までは経過措置期間。</a:t>
                      </a:r>
                      <a:endParaRPr kumimoji="1" lang="ja-JP" altLang="en-US" sz="1050" dirty="0">
                        <a:latin typeface="BIZ UDゴシック" panose="020B0400000000000000" pitchFamily="49" charset="-128"/>
                        <a:ea typeface="BIZ UDゴシック" panose="020B0400000000000000" pitchFamily="49" charset="-128"/>
                      </a:endParaRPr>
                    </a:p>
                    <a:p>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344798045"/>
                  </a:ext>
                </a:extLst>
              </a:tr>
              <a:tr h="458150">
                <a:tc>
                  <a:txBody>
                    <a:bodyPr/>
                    <a:lstStyle/>
                    <a:p>
                      <a:pPr marL="0" marR="0" lvl="0" indent="0" algn="ctr" defTabSz="914400" eaLnBrk="1" fontAlgn="auto" latinLnBrk="0" hangingPunct="1">
                        <a:lnSpc>
                          <a:spcPts val="420"/>
                        </a:lnSpc>
                        <a:spcBef>
                          <a:spcPts val="0"/>
                        </a:spcBef>
                        <a:spcAft>
                          <a:spcPts val="0"/>
                        </a:spcAft>
                        <a:buClrTx/>
                        <a:buSzTx/>
                        <a:buFontTx/>
                        <a:buNone/>
                        <a:tabLst/>
                        <a:defRPr/>
                      </a:pPr>
                      <a:endParaRPr kumimoji="1" lang="en-US" altLang="ja-JP" sz="1050" dirty="0">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保険料の支払い</a:t>
                      </a: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金融機関等でのお支払い（普通徴収）の場合は、年間の保険料を６月から翌年の３月までの</a:t>
                      </a:r>
                      <a:r>
                        <a:rPr kumimoji="1" lang="en-US" altLang="ja-JP" sz="1050" dirty="0">
                          <a:latin typeface="BIZ UDゴシック" panose="020B0400000000000000" pitchFamily="49" charset="-128"/>
                          <a:ea typeface="BIZ UDゴシック" panose="020B0400000000000000" pitchFamily="49" charset="-128"/>
                        </a:rPr>
                        <a:t>10</a:t>
                      </a:r>
                      <a:r>
                        <a:rPr kumimoji="1" lang="ja-JP" altLang="en-US" sz="1050" dirty="0">
                          <a:latin typeface="BIZ UDゴシック" panose="020B0400000000000000" pitchFamily="49" charset="-128"/>
                          <a:ea typeface="BIZ UDゴシック" panose="020B0400000000000000" pitchFamily="49" charset="-128"/>
                        </a:rPr>
                        <a:t>期でお支払いいただきます。</a:t>
                      </a:r>
                    </a:p>
                  </a:txBody>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81407610"/>
                  </a:ext>
                </a:extLst>
              </a:tr>
              <a:tr h="458150">
                <a:tc>
                  <a:txBody>
                    <a:bodyPr/>
                    <a:lstStyle/>
                    <a:p>
                      <a:pPr algn="ctr">
                        <a:lnSpc>
                          <a:spcPts val="500"/>
                        </a:lnSpc>
                      </a:pPr>
                      <a:endParaRPr kumimoji="1" lang="en-US" altLang="ja-JP" sz="1050" dirty="0">
                        <a:latin typeface="BIZ UDゴシック" panose="020B0400000000000000" pitchFamily="49" charset="-128"/>
                        <a:ea typeface="BIZ UDゴシック" panose="020B0400000000000000" pitchFamily="49" charset="-128"/>
                      </a:endParaRPr>
                    </a:p>
                    <a:p>
                      <a:pPr algn="ctr"/>
                      <a:r>
                        <a:rPr kumimoji="1" lang="ja-JP" altLang="en-US" sz="1050" dirty="0">
                          <a:latin typeface="BIZ UDゴシック" panose="020B0400000000000000" pitchFamily="49" charset="-128"/>
                          <a:ea typeface="BIZ UDゴシック" panose="020B0400000000000000" pitchFamily="49" charset="-128"/>
                        </a:rPr>
                        <a:t>保険料の減免</a:t>
                      </a:r>
                    </a:p>
                  </a:txBody>
                  <a:tcPr anchor="ctr"/>
                </a:tc>
                <a:tc>
                  <a:txBody>
                    <a:bodyPr/>
                    <a:lstStyle/>
                    <a:p>
                      <a:r>
                        <a:rPr kumimoji="1" lang="ja-JP" altLang="en-US" sz="1050" dirty="0">
                          <a:latin typeface="BIZ UDゴシック" panose="020B0400000000000000" pitchFamily="49" charset="-128"/>
                          <a:ea typeface="BIZ UDゴシック" panose="020B0400000000000000" pitchFamily="49" charset="-128"/>
                        </a:rPr>
                        <a:t>減免対象事由等について、府内で統一の基準</a:t>
                      </a:r>
                      <a:r>
                        <a:rPr kumimoji="1" lang="ja-JP" altLang="en-US" sz="1050" dirty="0">
                          <a:solidFill>
                            <a:schemeClr val="tx1"/>
                          </a:solidFill>
                          <a:latin typeface="BIZ UDゴシック" panose="020B0400000000000000" pitchFamily="49" charset="-128"/>
                          <a:ea typeface="BIZ UDゴシック" panose="020B0400000000000000" pitchFamily="49" charset="-128"/>
                        </a:rPr>
                        <a:t>（災害・所得減少・拘禁・旧被扶養者）を</a:t>
                      </a:r>
                      <a:r>
                        <a:rPr kumimoji="1" lang="ja-JP" altLang="en-US" sz="1050" dirty="0">
                          <a:latin typeface="BIZ UDゴシック" panose="020B0400000000000000" pitchFamily="49" charset="-128"/>
                          <a:ea typeface="BIZ UDゴシック" panose="020B0400000000000000" pitchFamily="49" charset="-128"/>
                        </a:rPr>
                        <a:t>設定します。</a:t>
                      </a:r>
                    </a:p>
                    <a:p>
                      <a:r>
                        <a:rPr kumimoji="1" lang="ja-JP" altLang="en-US" sz="1050" dirty="0">
                          <a:latin typeface="BIZ UDゴシック" panose="020B0400000000000000" pitchFamily="49" charset="-128"/>
                          <a:ea typeface="BIZ UDゴシック" panose="020B0400000000000000" pitchFamily="49" charset="-128"/>
                        </a:rPr>
                        <a:t>詳しくは、</a:t>
                      </a:r>
                      <a:r>
                        <a:rPr kumimoji="1" lang="ja-JP" altLang="en-US" sz="1050" dirty="0">
                          <a:latin typeface="BIZ UDゴシック" panose="020B0400000000000000" pitchFamily="49" charset="-128"/>
                          <a:ea typeface="BIZ UDゴシック" panose="020B0400000000000000" pitchFamily="49" charset="-128"/>
                          <a:hlinkClick r:id="rId2"/>
                        </a:rPr>
                        <a:t>大阪府国民健康保険運営方針　別に定める基準</a:t>
                      </a:r>
                      <a:r>
                        <a:rPr kumimoji="1" lang="ja-JP" altLang="en-US" sz="1050" dirty="0">
                          <a:latin typeface="BIZ UDゴシック" panose="020B0400000000000000" pitchFamily="49" charset="-128"/>
                          <a:ea typeface="BIZ UDゴシック" panose="020B0400000000000000" pitchFamily="49" charset="-128"/>
                        </a:rPr>
                        <a:t>をご覧ください。</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34085023"/>
                  </a:ext>
                </a:extLst>
              </a:tr>
              <a:tr h="458150">
                <a:tc>
                  <a:txBody>
                    <a:bodyPr/>
                    <a:lstStyle/>
                    <a:p>
                      <a:pPr algn="ctr">
                        <a:lnSpc>
                          <a:spcPts val="400"/>
                        </a:lnSpc>
                      </a:pPr>
                      <a:endParaRPr kumimoji="1" lang="en-US" altLang="ja-JP" sz="1050" dirty="0">
                        <a:latin typeface="BIZ UDゴシック" panose="020B0400000000000000" pitchFamily="49" charset="-128"/>
                        <a:ea typeface="BIZ UDゴシック" panose="020B0400000000000000" pitchFamily="49" charset="-128"/>
                      </a:endParaRPr>
                    </a:p>
                    <a:p>
                      <a:pPr algn="ctr"/>
                      <a:r>
                        <a:rPr kumimoji="1" lang="ja-JP" altLang="en-US" sz="1050" dirty="0">
                          <a:latin typeface="BIZ UDゴシック" panose="020B0400000000000000" pitchFamily="49" charset="-128"/>
                          <a:ea typeface="BIZ UDゴシック" panose="020B0400000000000000" pitchFamily="49" charset="-128"/>
                        </a:rPr>
                        <a:t>一部負担金の減免</a:t>
                      </a:r>
                    </a:p>
                  </a:txBody>
                  <a:tcPr anchor="ctr"/>
                </a:tc>
                <a:tc>
                  <a:txBody>
                    <a:bodyPr/>
                    <a:lstStyle/>
                    <a:p>
                      <a:r>
                        <a:rPr kumimoji="1" lang="ja-JP" altLang="en-US" sz="1050" dirty="0">
                          <a:latin typeface="BIZ UDゴシック" panose="020B0400000000000000" pitchFamily="49" charset="-128"/>
                          <a:ea typeface="BIZ UDゴシック" panose="020B0400000000000000" pitchFamily="49" charset="-128"/>
                        </a:rPr>
                        <a:t>減免対象事由等について、府内で統一の基準を設定します。</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詳しく</a:t>
                      </a:r>
                      <a:r>
                        <a:rPr kumimoji="1" lang="ja-JP" altLang="en-US" sz="1050">
                          <a:latin typeface="BIZ UDゴシック" panose="020B0400000000000000" pitchFamily="49" charset="-128"/>
                          <a:ea typeface="BIZ UDゴシック" panose="020B0400000000000000" pitchFamily="49" charset="-128"/>
                        </a:rPr>
                        <a:t>は、</a:t>
                      </a:r>
                      <a:r>
                        <a:rPr kumimoji="1" lang="ja-JP" altLang="en-US" sz="1050">
                          <a:latin typeface="BIZ UDゴシック" panose="020B0400000000000000" pitchFamily="49" charset="-128"/>
                          <a:ea typeface="BIZ UDゴシック" panose="020B0400000000000000" pitchFamily="49" charset="-128"/>
                          <a:hlinkClick r:id="rId2"/>
                        </a:rPr>
                        <a:t>大阪府国民健康保険運営方針　別に定める基準</a:t>
                      </a:r>
                      <a:r>
                        <a:rPr kumimoji="1" lang="ja-JP" altLang="en-US" sz="1050">
                          <a:latin typeface="BIZ UDゴシック" panose="020B0400000000000000" pitchFamily="49" charset="-128"/>
                          <a:ea typeface="BIZ UDゴシック" panose="020B0400000000000000" pitchFamily="49" charset="-128"/>
                        </a:rPr>
                        <a:t>を</a:t>
                      </a:r>
                      <a:r>
                        <a:rPr kumimoji="1" lang="ja-JP" altLang="en-US" sz="1050" dirty="0">
                          <a:latin typeface="BIZ UDゴシック" panose="020B0400000000000000" pitchFamily="49" charset="-128"/>
                          <a:ea typeface="BIZ UDゴシック" panose="020B0400000000000000" pitchFamily="49" charset="-128"/>
                        </a:rPr>
                        <a:t>ご覧ください。</a:t>
                      </a:r>
                    </a:p>
                  </a:txBody>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7396672"/>
                  </a:ext>
                </a:extLst>
              </a:tr>
              <a:tr h="279980">
                <a:tc>
                  <a:txBody>
                    <a:bodyPr/>
                    <a:lstStyle/>
                    <a:p>
                      <a:pPr algn="ctr"/>
                      <a:r>
                        <a:rPr kumimoji="1" lang="ja-JP" altLang="en-US" sz="1050" dirty="0">
                          <a:latin typeface="BIZ UDゴシック" panose="020B0400000000000000" pitchFamily="49" charset="-128"/>
                          <a:ea typeface="BIZ UDゴシック" panose="020B0400000000000000" pitchFamily="49" charset="-128"/>
                        </a:rPr>
                        <a:t>出産育児一時金の額</a:t>
                      </a:r>
                    </a:p>
                  </a:txBody>
                  <a:tcPr anchor="ctr"/>
                </a:tc>
                <a:tc>
                  <a:txBody>
                    <a:bodyPr/>
                    <a:lstStyle/>
                    <a:p>
                      <a:r>
                        <a:rPr kumimoji="1" lang="en-US" altLang="ja-JP" sz="1050" dirty="0">
                          <a:latin typeface="BIZ UDゴシック" panose="020B0400000000000000" pitchFamily="49" charset="-128"/>
                          <a:ea typeface="BIZ UDゴシック" panose="020B0400000000000000" pitchFamily="49" charset="-128"/>
                        </a:rPr>
                        <a:t>488,000</a:t>
                      </a:r>
                      <a:r>
                        <a:rPr kumimoji="1" lang="ja-JP" altLang="en-US" sz="1050" dirty="0">
                          <a:latin typeface="BIZ UDゴシック" panose="020B0400000000000000" pitchFamily="49" charset="-128"/>
                          <a:ea typeface="BIZ UDゴシック" panose="020B0400000000000000" pitchFamily="49" charset="-128"/>
                        </a:rPr>
                        <a:t>円＋産科医療補償制度加入の場合</a:t>
                      </a:r>
                      <a:r>
                        <a:rPr kumimoji="1" lang="en-US" altLang="ja-JP" sz="1050" dirty="0">
                          <a:latin typeface="BIZ UDゴシック" panose="020B0400000000000000" pitchFamily="49" charset="-128"/>
                          <a:ea typeface="BIZ UDゴシック" panose="020B0400000000000000" pitchFamily="49" charset="-128"/>
                        </a:rPr>
                        <a:t>12,000</a:t>
                      </a:r>
                      <a:r>
                        <a:rPr kumimoji="1" lang="ja-JP" altLang="en-US" sz="1050" dirty="0">
                          <a:latin typeface="BIZ UDゴシック" panose="020B0400000000000000" pitchFamily="49" charset="-128"/>
                          <a:ea typeface="BIZ UDゴシック" panose="020B0400000000000000" pitchFamily="49" charset="-128"/>
                        </a:rPr>
                        <a:t>円（令和６年度時点）。</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平成</a:t>
                      </a:r>
                      <a:r>
                        <a:rPr kumimoji="1" lang="en-US" altLang="ja-JP" sz="1050" dirty="0">
                          <a:latin typeface="BIZ UDゴシック" panose="020B0400000000000000" pitchFamily="49" charset="-128"/>
                          <a:ea typeface="BIZ UDゴシック" panose="020B0400000000000000" pitchFamily="49" charset="-128"/>
                        </a:rPr>
                        <a:t>30</a:t>
                      </a:r>
                      <a:r>
                        <a:rPr kumimoji="1" lang="ja-JP" altLang="en-US" sz="1050" dirty="0">
                          <a:latin typeface="BIZ UDゴシック" panose="020B0400000000000000" pitchFamily="49" charset="-128"/>
                          <a:ea typeface="BIZ UDゴシック" panose="020B0400000000000000" pitchFamily="49" charset="-128"/>
                        </a:rPr>
                        <a:t>年４月１日</a:t>
                      </a:r>
                    </a:p>
                  </a:txBody>
                  <a:tcPr/>
                </a:tc>
                <a:extLst>
                  <a:ext uri="{0D108BD9-81ED-4DB2-BD59-A6C34878D82A}">
                    <a16:rowId xmlns:a16="http://schemas.microsoft.com/office/drawing/2014/main" val="3291064310"/>
                  </a:ext>
                </a:extLst>
              </a:tr>
              <a:tr h="279980">
                <a:tc>
                  <a:txBody>
                    <a:bodyPr/>
                    <a:lstStyle/>
                    <a:p>
                      <a:pPr algn="ctr"/>
                      <a:r>
                        <a:rPr kumimoji="1" lang="ja-JP" altLang="en-US" sz="1050" dirty="0">
                          <a:latin typeface="BIZ UDゴシック" panose="020B0400000000000000" pitchFamily="49" charset="-128"/>
                          <a:ea typeface="BIZ UDゴシック" panose="020B0400000000000000" pitchFamily="49" charset="-128"/>
                        </a:rPr>
                        <a:t>葬祭費の額</a:t>
                      </a:r>
                    </a:p>
                  </a:txBody>
                  <a:tcPr anchor="ctr"/>
                </a:tc>
                <a:tc>
                  <a:txBody>
                    <a:bodyPr/>
                    <a:lstStyle/>
                    <a:p>
                      <a:r>
                        <a:rPr kumimoji="1" lang="en-US" altLang="ja-JP" sz="1050" dirty="0">
                          <a:latin typeface="BIZ UDゴシック" panose="020B0400000000000000" pitchFamily="49" charset="-128"/>
                          <a:ea typeface="BIZ UDゴシック" panose="020B0400000000000000" pitchFamily="49" charset="-128"/>
                        </a:rPr>
                        <a:t>50,000</a:t>
                      </a:r>
                      <a:r>
                        <a:rPr kumimoji="1" lang="ja-JP" altLang="en-US" sz="1050" dirty="0">
                          <a:latin typeface="BIZ UDゴシック" panose="020B0400000000000000" pitchFamily="49" charset="-128"/>
                          <a:ea typeface="BIZ UDゴシック" panose="020B0400000000000000" pitchFamily="49" charset="-128"/>
                        </a:rPr>
                        <a:t>円とします（令和６年度時点）。</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平成</a:t>
                      </a:r>
                      <a:r>
                        <a:rPr kumimoji="1" lang="en-US" altLang="ja-JP" sz="1050" dirty="0">
                          <a:latin typeface="BIZ UDゴシック" panose="020B0400000000000000" pitchFamily="49" charset="-128"/>
                          <a:ea typeface="BIZ UDゴシック" panose="020B0400000000000000" pitchFamily="49" charset="-128"/>
                        </a:rPr>
                        <a:t>30</a:t>
                      </a:r>
                      <a:r>
                        <a:rPr kumimoji="1" lang="ja-JP" altLang="en-US" sz="1050" dirty="0">
                          <a:latin typeface="BIZ UDゴシック" panose="020B0400000000000000" pitchFamily="49" charset="-128"/>
                          <a:ea typeface="BIZ UDゴシック" panose="020B0400000000000000" pitchFamily="49" charset="-128"/>
                        </a:rPr>
                        <a:t>年４月１日</a:t>
                      </a:r>
                    </a:p>
                  </a:txBody>
                  <a:tcPr/>
                </a:tc>
                <a:extLst>
                  <a:ext uri="{0D108BD9-81ED-4DB2-BD59-A6C34878D82A}">
                    <a16:rowId xmlns:a16="http://schemas.microsoft.com/office/drawing/2014/main" val="3693134483"/>
                  </a:ext>
                </a:extLst>
              </a:tr>
            </a:tbl>
          </a:graphicData>
        </a:graphic>
      </p:graphicFrame>
      <p:sp>
        <p:nvSpPr>
          <p:cNvPr id="14" name="テキスト ボックス 13">
            <a:extLst>
              <a:ext uri="{FF2B5EF4-FFF2-40B4-BE49-F238E27FC236}">
                <a16:creationId xmlns:a16="http://schemas.microsoft.com/office/drawing/2014/main" id="{E7C58B09-316F-4CAD-865A-DDE939663F70}"/>
              </a:ext>
            </a:extLst>
          </p:cNvPr>
          <p:cNvSpPr txBox="1"/>
          <p:nvPr/>
        </p:nvSpPr>
        <p:spPr>
          <a:xfrm>
            <a:off x="493514" y="1374248"/>
            <a:ext cx="4348064"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統一する項目</a:t>
            </a:r>
            <a:r>
              <a:rPr lang="en-US" altLang="ja-JP" sz="1400" dirty="0">
                <a:latin typeface="BIZ UDゴシック" panose="020B0400000000000000" pitchFamily="49" charset="-128"/>
                <a:ea typeface="BIZ UDゴシック" panose="020B0400000000000000" pitchFamily="49" charset="-128"/>
              </a:rPr>
              <a:t>】</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13AC93D7-D7A2-4BD2-8964-A6F9251EF101}"/>
              </a:ext>
            </a:extLst>
          </p:cNvPr>
          <p:cNvSpPr/>
          <p:nvPr/>
        </p:nvSpPr>
        <p:spPr>
          <a:xfrm>
            <a:off x="0" y="478018"/>
            <a:ext cx="12192000" cy="9301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9388" indent="-179388"/>
            <a:r>
              <a:rPr kumimoji="1" lang="ja-JP" altLang="en-US" sz="1400" dirty="0">
                <a:solidFill>
                  <a:schemeClr val="tx1"/>
                </a:solidFill>
                <a:latin typeface="BIZ UDゴシック" panose="020B0400000000000000" pitchFamily="49" charset="-128"/>
                <a:ea typeface="BIZ UDゴシック" panose="020B0400000000000000" pitchFamily="49" charset="-128"/>
              </a:rPr>
              <a:t>○　経過措置期間が終了し、</a:t>
            </a:r>
            <a:r>
              <a:rPr lang="ja-JP" altLang="en-US" sz="1400" dirty="0">
                <a:solidFill>
                  <a:schemeClr val="tx1"/>
                </a:solidFill>
                <a:latin typeface="BIZ UDゴシック" panose="020B0400000000000000" pitchFamily="49" charset="-128"/>
                <a:ea typeface="BIZ UDゴシック" panose="020B0400000000000000" pitchFamily="49" charset="-128"/>
              </a:rPr>
              <a:t>下記</a:t>
            </a:r>
            <a:r>
              <a:rPr kumimoji="1" lang="ja-JP" altLang="en-US" sz="1400" dirty="0">
                <a:solidFill>
                  <a:schemeClr val="tx1"/>
                </a:solidFill>
                <a:latin typeface="BIZ UDゴシック" panose="020B0400000000000000" pitchFamily="49" charset="-128"/>
                <a:ea typeface="BIZ UDゴシック" panose="020B0400000000000000" pitchFamily="49" charset="-128"/>
              </a:rPr>
              <a:t>の項目が完全府内統一となりました。これにより、被保険者間の受益と負担の公平化が図られます。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kumimoji="1" lang="ja-JP" altLang="en-US" sz="1400" dirty="0">
                <a:solidFill>
                  <a:schemeClr val="tx1"/>
                </a:solidFill>
                <a:latin typeface="BIZ UDゴシック" panose="020B0400000000000000" pitchFamily="49" charset="-128"/>
                <a:ea typeface="BIZ UDゴシック" panose="020B0400000000000000" pitchFamily="49" charset="-128"/>
              </a:rPr>
              <a:t>○　特に、これまで府内市町村間で異なっていた保険料については、保険料水準を完全に統一することで、府内のどこの市町村に住んでいても、</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同じ所得、同じ世帯構成であれば同じ保険料額となります。</a:t>
            </a:r>
          </a:p>
        </p:txBody>
      </p:sp>
      <p:sp>
        <p:nvSpPr>
          <p:cNvPr id="10" name="四角形: 角を丸くする 9">
            <a:extLst>
              <a:ext uri="{FF2B5EF4-FFF2-40B4-BE49-F238E27FC236}">
                <a16:creationId xmlns:a16="http://schemas.microsoft.com/office/drawing/2014/main" id="{1D62EB4D-2F9C-4D1D-94C3-EB9450ECD6BF}"/>
              </a:ext>
            </a:extLst>
          </p:cNvPr>
          <p:cNvSpPr/>
          <p:nvPr/>
        </p:nvSpPr>
        <p:spPr>
          <a:xfrm>
            <a:off x="41319" y="4321876"/>
            <a:ext cx="6644930" cy="2323751"/>
          </a:xfrm>
          <a:prstGeom prst="roundRect">
            <a:avLst>
              <a:gd name="adj" fmla="val 3236"/>
            </a:avLst>
          </a:prstGeom>
          <a:noFill/>
          <a:ln w="19050" cap="flat" cmpd="sng" algn="ctr">
            <a:solidFill>
              <a:srgbClr val="2E75B6"/>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7E2E1A1-50ED-409E-A544-95A038634CB3}"/>
              </a:ext>
            </a:extLst>
          </p:cNvPr>
          <p:cNvSpPr/>
          <p:nvPr/>
        </p:nvSpPr>
        <p:spPr>
          <a:xfrm>
            <a:off x="7763" y="4869641"/>
            <a:ext cx="6576921" cy="1159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何が変わらないの？</a:t>
            </a:r>
            <a:r>
              <a:rPr lang="en-US" altLang="ja-JP" sz="1400" dirty="0">
                <a:solidFill>
                  <a:schemeClr val="tx1"/>
                </a:solidFill>
                <a:latin typeface="BIZ UDゴシック" panose="020B0400000000000000" pitchFamily="49" charset="-128"/>
                <a:ea typeface="BIZ UDゴシック" panose="020B0400000000000000" pitchFamily="49" charset="-128"/>
              </a:rPr>
              <a:t>】</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 医療機関へのかかり方は、これまでと変わりません。</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 市町村は、引き続き住民の身近な窓口としての業務を担います。</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・国保への加入や脱退の届出は、市町村窓口で行います。</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・被保険者証は、市町村から交付されます。</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・保険料の納入通知書は市町村から発送され、保険料は市町村に納めます。</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・高額療養費等の申請は、市町村窓口で行います。</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・特定健診や特定保健指導などの保健事業は、市町村が実施します。</a:t>
            </a:r>
          </a:p>
          <a:p>
            <a:pPr marL="179388" indent="-179388"/>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15E7C1DD-B73A-48B9-9917-8FAE60E7E831}"/>
              </a:ext>
            </a:extLst>
          </p:cNvPr>
          <p:cNvSpPr/>
          <p:nvPr/>
        </p:nvSpPr>
        <p:spPr>
          <a:xfrm>
            <a:off x="6792686" y="4321876"/>
            <a:ext cx="5254020" cy="2323751"/>
          </a:xfrm>
          <a:prstGeom prst="roundRect">
            <a:avLst>
              <a:gd name="adj" fmla="val 3236"/>
            </a:avLst>
          </a:prstGeom>
          <a:noFill/>
          <a:ln w="19050" cap="flat" cmpd="sng" algn="ctr">
            <a:solidFill>
              <a:srgbClr val="2E75B6"/>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どうして保険料や一部負担金の減免も統一するの？</a:t>
            </a:r>
            <a:r>
              <a:rPr lang="en-US" altLang="ja-JP" sz="1400" dirty="0">
                <a:solidFill>
                  <a:schemeClr val="tx1"/>
                </a:solidFill>
                <a:latin typeface="BIZ UDゴシック" panose="020B0400000000000000" pitchFamily="49" charset="-128"/>
                <a:ea typeface="BIZ UDゴシック" panose="020B0400000000000000" pitchFamily="49" charset="-128"/>
              </a:rPr>
              <a:t>】</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　被保険者間の受益と負担の公平性の観点から基準を統一</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するものです。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　統一基準については、保険料上昇の影響等を踏まえ、</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大阪府と代表市町村等で構成する「広域化調整会議」等</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で協議した結果を、大阪府国保運営方針及び別に定める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基準において定めています。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en-US" altLang="ja-JP" sz="1400" dirty="0">
                <a:solidFill>
                  <a:schemeClr val="tx1"/>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今後、統一基準の拡充等は検討されないの？</a:t>
            </a:r>
            <a:r>
              <a:rPr lang="en-US" altLang="ja-JP" sz="1400" dirty="0">
                <a:solidFill>
                  <a:schemeClr val="tx1"/>
                </a:solidFill>
                <a:latin typeface="BIZ UDゴシック" panose="020B0400000000000000" pitchFamily="49" charset="-128"/>
                <a:ea typeface="BIZ UDゴシック" panose="020B0400000000000000" pitchFamily="49" charset="-128"/>
              </a:rPr>
              <a:t>】</a:t>
            </a: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　上記会議等において、必要に応じて見直しを行うことと</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400" dirty="0">
                <a:solidFill>
                  <a:schemeClr val="tx1"/>
                </a:solidFill>
                <a:latin typeface="BIZ UDゴシック" panose="020B0400000000000000" pitchFamily="49" charset="-128"/>
                <a:ea typeface="BIZ UDゴシック" panose="020B0400000000000000" pitchFamily="49" charset="-128"/>
              </a:rPr>
              <a:t>　　　しています。</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59688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AB70210-EC5C-4E6E-8125-2C4F32E672DF}"/>
              </a:ext>
            </a:extLst>
          </p:cNvPr>
          <p:cNvSpPr/>
          <p:nvPr/>
        </p:nvSpPr>
        <p:spPr>
          <a:xfrm>
            <a:off x="0" y="1"/>
            <a:ext cx="12191999" cy="39188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tx1"/>
                </a:solidFill>
                <a:latin typeface="BIZ UDゴシック" panose="020B0400000000000000" pitchFamily="49" charset="-128"/>
                <a:ea typeface="BIZ UDゴシック" panose="020B0400000000000000" pitchFamily="49" charset="-128"/>
              </a:rPr>
              <a:t>■　保険料水準の完全統一について</a:t>
            </a:r>
          </a:p>
        </p:txBody>
      </p:sp>
      <p:sp>
        <p:nvSpPr>
          <p:cNvPr id="8" name="正方形/長方形 7">
            <a:extLst>
              <a:ext uri="{FF2B5EF4-FFF2-40B4-BE49-F238E27FC236}">
                <a16:creationId xmlns:a16="http://schemas.microsoft.com/office/drawing/2014/main" id="{D97204B8-9FC8-45BE-9A80-F2996A13EF93}"/>
              </a:ext>
            </a:extLst>
          </p:cNvPr>
          <p:cNvSpPr/>
          <p:nvPr/>
        </p:nvSpPr>
        <p:spPr>
          <a:xfrm>
            <a:off x="1" y="391887"/>
            <a:ext cx="12191999" cy="10725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rPr>
              <a:t>完全統一によって保険料はどうなるの？</a:t>
            </a:r>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p>
          <a:p>
            <a:endParaRPr kumimoji="1" lang="en-US" altLang="ja-JP" sz="400" b="1" dirty="0">
              <a:solidFill>
                <a:schemeClr val="tx1"/>
              </a:solidFill>
              <a:latin typeface="BIZ UDゴシック" panose="020B0400000000000000" pitchFamily="49" charset="-128"/>
              <a:ea typeface="BIZ UDゴシック" panose="020B0400000000000000" pitchFamily="49" charset="-128"/>
            </a:endParaRPr>
          </a:p>
          <a:p>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　保険料は、医療分、</a:t>
            </a:r>
            <a:r>
              <a:rPr lang="ja-JP" altLang="en-US" sz="1200" dirty="0">
                <a:solidFill>
                  <a:schemeClr val="tx1"/>
                </a:solidFill>
                <a:latin typeface="BIZ UDゴシック" panose="020B0400000000000000" pitchFamily="49" charset="-128"/>
                <a:ea typeface="BIZ UDゴシック" panose="020B0400000000000000" pitchFamily="49" charset="-128"/>
              </a:rPr>
              <a:t>後期</a:t>
            </a:r>
            <a:r>
              <a:rPr kumimoji="1" lang="ja-JP" altLang="en-US" sz="1200" dirty="0">
                <a:solidFill>
                  <a:schemeClr val="tx1"/>
                </a:solidFill>
                <a:latin typeface="BIZ UDゴシック" panose="020B0400000000000000" pitchFamily="49" charset="-128"/>
                <a:ea typeface="BIZ UDゴシック" panose="020B0400000000000000" pitchFamily="49" charset="-128"/>
              </a:rPr>
              <a:t>分、介護分で構成されているため、医療費の増加や高齢化の進展により、基本的には保険料も上昇する制度となっており、今後も高齢化の進展等</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の影響により、保険料は上がることが見込まれます。</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　また、保険料水準の統一により市町村独自の負担軽減策が終了するため、保険料が上がる市町村もあります。</a:t>
            </a:r>
          </a:p>
          <a:p>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一方で、保険料水準を完全に統一することで、将来的に急激な保険料の上昇が起きにくくなり、被保険者のみなさんの安心につながるものと考えています。</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74" name="テキスト ボックス 73">
            <a:extLst>
              <a:ext uri="{FF2B5EF4-FFF2-40B4-BE49-F238E27FC236}">
                <a16:creationId xmlns:a16="http://schemas.microsoft.com/office/drawing/2014/main" id="{481728E3-91B9-4943-9666-A5E94D338614}"/>
              </a:ext>
            </a:extLst>
          </p:cNvPr>
          <p:cNvSpPr txBox="1"/>
          <p:nvPr/>
        </p:nvSpPr>
        <p:spPr>
          <a:xfrm>
            <a:off x="-1" y="1433600"/>
            <a:ext cx="12191999" cy="1200329"/>
          </a:xfrm>
          <a:prstGeom prst="rect">
            <a:avLst/>
          </a:prstGeom>
          <a:noFill/>
          <a:ln w="28575">
            <a:noFill/>
          </a:ln>
        </p:spPr>
        <p:txBody>
          <a:bodyPr wrap="square">
            <a:spAutoFit/>
          </a:bodyPr>
          <a:lstStyle/>
          <a:p>
            <a:pPr marL="179388" indent="-179388">
              <a:buFont typeface="Wingdings" panose="05000000000000000000" pitchFamily="2" charset="2"/>
              <a:buChar char="Ø"/>
            </a:pPr>
            <a:r>
              <a:rPr kumimoji="1" lang="ja-JP" altLang="en-US" sz="1200" b="1" dirty="0">
                <a:latin typeface="BIZ UDゴシック" panose="020B0400000000000000" pitchFamily="49" charset="-128"/>
                <a:ea typeface="BIZ UDゴシック" panose="020B0400000000000000" pitchFamily="49" charset="-128"/>
              </a:rPr>
              <a:t>なぜ保険料水準を統一するの？</a:t>
            </a:r>
            <a:endParaRPr kumimoji="1"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・これまでの保険料は、保険給付費から公費等を差し引いた額が保険料必要総額となり、医療費水準の差などの様々な要因により市町村毎の保険料に格差が生じていました。</a:t>
            </a:r>
          </a:p>
          <a:p>
            <a:r>
              <a:rPr lang="ja-JP" altLang="en-US" sz="1200" dirty="0">
                <a:latin typeface="BIZ UDゴシック" panose="020B0400000000000000" pitchFamily="49" charset="-128"/>
                <a:ea typeface="BIZ UDゴシック" panose="020B0400000000000000" pitchFamily="49" charset="-128"/>
              </a:rPr>
              <a:t>　・人口減少、超高齢化が進展するなかで、市町村単位の仕組みのままでは、１０年後、２０年後の保険料水準に大きな格差が生じることが見込まれます。</a:t>
            </a:r>
          </a:p>
          <a:p>
            <a:r>
              <a:rPr lang="ja-JP" altLang="en-US" sz="1200" dirty="0">
                <a:latin typeface="BIZ UDゴシック" panose="020B0400000000000000" pitchFamily="49" charset="-128"/>
                <a:ea typeface="BIZ UDゴシック" panose="020B0400000000000000" pitchFamily="49" charset="-128"/>
              </a:rPr>
              <a:t>　・そこで、府単位化し、医療費水準を反映しない</a:t>
            </a:r>
            <a:r>
              <a:rPr lang="ja-JP" altLang="en-US" sz="900" dirty="0">
                <a:latin typeface="BIZ UDP明朝 Medium" panose="02020500000000000000" pitchFamily="18" charset="-128"/>
                <a:ea typeface="BIZ UDP明朝 Medium" panose="02020500000000000000" pitchFamily="18" charset="-128"/>
              </a:rPr>
              <a:t>（</a:t>
            </a:r>
            <a:r>
              <a:rPr lang="en-US" altLang="ja-JP" sz="900" dirty="0">
                <a:latin typeface="BIZ UDP明朝 Medium" panose="02020500000000000000" pitchFamily="18" charset="-128"/>
                <a:ea typeface="BIZ UDP明朝 Medium" panose="02020500000000000000" pitchFamily="18" charset="-128"/>
              </a:rPr>
              <a:t>※</a:t>
            </a:r>
            <a:r>
              <a:rPr lang="ja-JP" altLang="en-US" sz="900" dirty="0">
                <a:latin typeface="BIZ UDP明朝 Medium" panose="02020500000000000000" pitchFamily="18" charset="-128"/>
                <a:ea typeface="BIZ UDP明朝 Medium" panose="02020500000000000000" pitchFamily="18" charset="-128"/>
              </a:rPr>
              <a:t>）</a:t>
            </a:r>
            <a:r>
              <a:rPr lang="ja-JP" altLang="en-US" sz="1200" dirty="0">
                <a:latin typeface="BIZ UDゴシック" panose="020B0400000000000000" pitchFamily="49" charset="-128"/>
                <a:ea typeface="BIZ UDゴシック" panose="020B0400000000000000" pitchFamily="49" charset="-128"/>
              </a:rPr>
              <a:t>ことにより、府内市町村間の格差を解消し、府内のどこに住んでいても、同じ所得・同じ世帯構成であれば、同じ保険</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料額となるよう、保険料率等を統一するものです。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en-US" altLang="ja-JP" sz="900" u="sng" dirty="0">
                <a:latin typeface="BIZ UD明朝 Medium" panose="02020500000000000000" pitchFamily="17" charset="-128"/>
                <a:ea typeface="BIZ UD明朝 Medium" panose="02020500000000000000" pitchFamily="17" charset="-128"/>
              </a:rPr>
              <a:t>※</a:t>
            </a:r>
            <a:r>
              <a:rPr lang="ja-JP" altLang="en-US" sz="900" u="sng" dirty="0">
                <a:latin typeface="BIZ UD明朝 Medium" panose="02020500000000000000" pitchFamily="17" charset="-128"/>
                <a:ea typeface="BIZ UD明朝 Medium" panose="02020500000000000000" pitchFamily="17" charset="-128"/>
              </a:rPr>
              <a:t>市町村ごとの医療費水準の差を各市町村の納付金に反映させないため、年齢調整後の医療費水準をどの程度各市町村の保険料必要額に反映させるか調整する係数（医療費指数反映係数</a:t>
            </a:r>
            <a:r>
              <a:rPr lang="en-US" altLang="ja-JP" sz="900" u="sng" dirty="0">
                <a:latin typeface="BIZ UD明朝 Medium" panose="02020500000000000000" pitchFamily="17" charset="-128"/>
                <a:ea typeface="BIZ UD明朝 Medium" panose="02020500000000000000" pitchFamily="17" charset="-128"/>
              </a:rPr>
              <a:t>α</a:t>
            </a:r>
            <a:r>
              <a:rPr lang="ja-JP" altLang="en-US" sz="900" u="sng" dirty="0">
                <a:latin typeface="BIZ UD明朝 Medium" panose="02020500000000000000" pitchFamily="17" charset="-128"/>
                <a:ea typeface="BIZ UD明朝 Medium" panose="02020500000000000000" pitchFamily="17" charset="-128"/>
              </a:rPr>
              <a:t>）を０に設定すること。</a:t>
            </a:r>
            <a:endParaRPr lang="ja-JP" altLang="en-US" sz="1000" u="sng" dirty="0">
              <a:latin typeface="BIZ UD明朝 Medium" panose="02020500000000000000" pitchFamily="17" charset="-128"/>
              <a:ea typeface="BIZ UD明朝 Medium" panose="02020500000000000000" pitchFamily="17" charset="-128"/>
            </a:endParaRPr>
          </a:p>
        </p:txBody>
      </p:sp>
      <p:sp>
        <p:nvSpPr>
          <p:cNvPr id="124" name="正方形/長方形 123">
            <a:extLst>
              <a:ext uri="{FF2B5EF4-FFF2-40B4-BE49-F238E27FC236}">
                <a16:creationId xmlns:a16="http://schemas.microsoft.com/office/drawing/2014/main" id="{30B01ACF-7667-4589-8F70-3D071BC81CAA}"/>
              </a:ext>
            </a:extLst>
          </p:cNvPr>
          <p:cNvSpPr/>
          <p:nvPr/>
        </p:nvSpPr>
        <p:spPr>
          <a:xfrm>
            <a:off x="78284" y="2963256"/>
            <a:ext cx="12012481" cy="1399505"/>
          </a:xfrm>
          <a:prstGeom prst="rect">
            <a:avLst/>
          </a:prstGeom>
          <a:noFill/>
          <a:ln w="19050">
            <a:solidFill>
              <a:schemeClr val="tx1"/>
            </a:solidFill>
            <a:prstDash val="dash"/>
          </a:ln>
        </p:spPr>
        <p:style>
          <a:lnRef idx="0">
            <a:scrgbClr r="0" g="0" b="0"/>
          </a:lnRef>
          <a:fillRef idx="0">
            <a:scrgbClr r="0" g="0" b="0"/>
          </a:fillRef>
          <a:effectRef idx="0">
            <a:scrgbClr r="0" g="0" b="0"/>
          </a:effectRef>
          <a:fontRef idx="minor">
            <a:schemeClr val="accent1"/>
          </a:fontRef>
        </p:style>
        <p:txBody>
          <a:bodyPr rtlCol="0" anchor="ctr"/>
          <a:lstStyle/>
          <a:p>
            <a:r>
              <a:rPr lang="en-US" altLang="ja-JP" sz="1200" b="1" dirty="0">
                <a:solidFill>
                  <a:schemeClr val="tx1"/>
                </a:solidFill>
                <a:latin typeface="BIZ UDゴシック" panose="020B0400000000000000" pitchFamily="49" charset="-128"/>
                <a:ea typeface="BIZ UDゴシック" panose="020B0400000000000000" pitchFamily="49"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rPr>
              <a:t>大阪府の保険料は他の自治体と比べて高いの？</a:t>
            </a:r>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rPr>
              <a:t> </a:t>
            </a:r>
            <a:r>
              <a:rPr lang="ja-JP" altLang="en-US" sz="1200" dirty="0">
                <a:solidFill>
                  <a:schemeClr val="tx1"/>
                </a:solidFill>
                <a:latin typeface="BIZ UDゴシック" panose="020B0400000000000000" pitchFamily="49" charset="-128"/>
                <a:ea typeface="BIZ UDゴシック" panose="020B0400000000000000" pitchFamily="49" charset="-128"/>
              </a:rPr>
              <a:t>　</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　○　</a:t>
            </a:r>
            <a:r>
              <a:rPr kumimoji="1" lang="ja-JP" altLang="en-US" sz="1200" dirty="0">
                <a:solidFill>
                  <a:schemeClr val="tx1"/>
                </a:solidFill>
                <a:latin typeface="BIZ UDゴシック" panose="020B0400000000000000" pitchFamily="49" charset="-128"/>
                <a:ea typeface="BIZ UDゴシック" panose="020B0400000000000000" pitchFamily="49" charset="-128"/>
              </a:rPr>
              <a:t>大阪府では、「保険料や一部負担金の減免費用」「保健事業」等の費用についても保険料で賄う対象経費として保険料率を算出していることから、集める必要のある</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保険料額が全国比較において高くなる一因となっています。</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　○　また、大阪府は収納率及び所得水準が全国比較で相対的に低いことから、保険料額を集めるために設定する保険料率が、他都道府県に比べ高くなる傾向があります。</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　○　このような要因により、大阪府の保険料率は全国比較において、相対的に高くなっているものと考えられます。</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　○　また、都道府県間の保険料水準を比較する指標としては、国において、全国統一の算定基準により算定した「都道府県標準保険料率」がありますが、保険料減免や保</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健事業等の保険料で賄う経費の取扱が都道府県ごとに異なり、算出条件が一律ではないことから、他の都道府県と一律に比較することは困難となっています。</a:t>
            </a:r>
          </a:p>
        </p:txBody>
      </p:sp>
      <p:sp>
        <p:nvSpPr>
          <p:cNvPr id="130" name="正方形/長方形 129">
            <a:extLst>
              <a:ext uri="{FF2B5EF4-FFF2-40B4-BE49-F238E27FC236}">
                <a16:creationId xmlns:a16="http://schemas.microsoft.com/office/drawing/2014/main" id="{380B4358-A4C5-451C-B835-43EA10DC0B58}"/>
              </a:ext>
            </a:extLst>
          </p:cNvPr>
          <p:cNvSpPr/>
          <p:nvPr/>
        </p:nvSpPr>
        <p:spPr>
          <a:xfrm>
            <a:off x="1" y="4842794"/>
            <a:ext cx="12191999" cy="7091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rPr>
              <a:t>被保険者の負担軽減に向けた取組み</a:t>
            </a:r>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p>
          <a:p>
            <a:endParaRPr kumimoji="1" lang="en-US" altLang="ja-JP" sz="500" b="1" dirty="0">
              <a:solidFill>
                <a:schemeClr val="tx1"/>
              </a:solidFill>
              <a:latin typeface="BIZ UDゴシック" panose="020B0400000000000000" pitchFamily="49" charset="-128"/>
              <a:ea typeface="BIZ UDゴシック" panose="020B0400000000000000" pitchFamily="49" charset="-128"/>
            </a:endParaRPr>
          </a:p>
          <a:p>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大阪府は、皆さんに安心して医療を受けていただけるよう、市町村と一緒に医療費の適正化や安定的な財政運営の確保などに取り組んでいますので、何卒ご理解賜ります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ようよろしくお願いします。</a:t>
            </a:r>
            <a:endParaRPr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132" name="正方形/長方形 131">
            <a:extLst>
              <a:ext uri="{FF2B5EF4-FFF2-40B4-BE49-F238E27FC236}">
                <a16:creationId xmlns:a16="http://schemas.microsoft.com/office/drawing/2014/main" id="{20270984-3E34-4E13-8EE9-C69147D206D9}"/>
              </a:ext>
            </a:extLst>
          </p:cNvPr>
          <p:cNvSpPr/>
          <p:nvPr/>
        </p:nvSpPr>
        <p:spPr>
          <a:xfrm>
            <a:off x="78284" y="5597289"/>
            <a:ext cx="12132170" cy="489981"/>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buFont typeface="Wingdings" panose="05000000000000000000" pitchFamily="2" charset="2"/>
              <a:buChar char="Ø"/>
            </a:pPr>
            <a:r>
              <a:rPr kumimoji="1" lang="ja-JP" altLang="en-US" sz="1200" b="1" dirty="0">
                <a:solidFill>
                  <a:schemeClr val="tx1"/>
                </a:solidFill>
                <a:latin typeface="BIZ UDゴシック" panose="020B0400000000000000" pitchFamily="49" charset="-128"/>
                <a:ea typeface="BIZ UDゴシック" panose="020B0400000000000000" pitchFamily="49" charset="-128"/>
              </a:rPr>
              <a:t>医療費適正化のための取組み</a:t>
            </a:r>
          </a:p>
          <a:p>
            <a:r>
              <a:rPr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大阪府と市町村が連携し、健康づくり・生活習慣病予防といった保健事業の充実・強化による医療費の適正化を推進していきます。</a:t>
            </a:r>
          </a:p>
        </p:txBody>
      </p:sp>
      <p:sp>
        <p:nvSpPr>
          <p:cNvPr id="133" name="正方形/長方形 132">
            <a:extLst>
              <a:ext uri="{FF2B5EF4-FFF2-40B4-BE49-F238E27FC236}">
                <a16:creationId xmlns:a16="http://schemas.microsoft.com/office/drawing/2014/main" id="{4BD32BCB-C801-4746-9C5D-A4BA2FE42B8B}"/>
              </a:ext>
            </a:extLst>
          </p:cNvPr>
          <p:cNvSpPr/>
          <p:nvPr/>
        </p:nvSpPr>
        <p:spPr>
          <a:xfrm>
            <a:off x="78284" y="6079333"/>
            <a:ext cx="12102239" cy="698446"/>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buFont typeface="Wingdings" panose="05000000000000000000" pitchFamily="2" charset="2"/>
              <a:buChar char="Ø"/>
            </a:pPr>
            <a:r>
              <a:rPr kumimoji="1" lang="ja-JP" altLang="en-US" sz="1200" b="1" dirty="0">
                <a:solidFill>
                  <a:schemeClr val="tx1"/>
                </a:solidFill>
                <a:latin typeface="BIZ UDゴシック" panose="020B0400000000000000" pitchFamily="49" charset="-128"/>
                <a:ea typeface="BIZ UDゴシック" panose="020B0400000000000000" pitchFamily="49" charset="-128"/>
              </a:rPr>
              <a:t>保険料を抑制するための取組み</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200" dirty="0">
                <a:solidFill>
                  <a:schemeClr val="tx1"/>
                </a:solidFill>
                <a:latin typeface="BIZ UDゴシック" panose="020B0400000000000000" pitchFamily="49" charset="-128"/>
                <a:ea typeface="BIZ UDゴシック" panose="020B0400000000000000" pitchFamily="49" charset="-128"/>
              </a:rPr>
              <a:t>　・令和６年度から新たに構築した財政調整事業の仕組みや国の特例基金の一部活用等の取組により、保険料抑制のための財源を約</a:t>
            </a:r>
            <a:r>
              <a:rPr lang="en-US" altLang="ja-JP" sz="1200" dirty="0">
                <a:solidFill>
                  <a:schemeClr val="tx1"/>
                </a:solidFill>
                <a:latin typeface="BIZ UDゴシック" panose="020B0400000000000000" pitchFamily="49" charset="-128"/>
                <a:ea typeface="BIZ UDゴシック" panose="020B0400000000000000" pitchFamily="49" charset="-128"/>
              </a:rPr>
              <a:t>217</a:t>
            </a:r>
            <a:r>
              <a:rPr lang="ja-JP" altLang="en-US" sz="1200" dirty="0">
                <a:solidFill>
                  <a:schemeClr val="tx1"/>
                </a:solidFill>
                <a:latin typeface="BIZ UDゴシック" panose="020B0400000000000000" pitchFamily="49" charset="-128"/>
                <a:ea typeface="BIZ UDゴシック" panose="020B0400000000000000" pitchFamily="49" charset="-128"/>
              </a:rPr>
              <a:t>億円確保し、被保険者１人あたり約</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marL="179388" indent="-179388"/>
            <a:r>
              <a:rPr lang="ja-JP" altLang="en-US" sz="1200" dirty="0">
                <a:solidFill>
                  <a:schemeClr val="tx1"/>
                </a:solidFill>
                <a:latin typeface="BIZ UDゴシック" panose="020B0400000000000000" pitchFamily="49" charset="-128"/>
                <a:ea typeface="BIZ UDゴシック" panose="020B0400000000000000" pitchFamily="49" charset="-128"/>
              </a:rPr>
              <a:t>　　</a:t>
            </a:r>
            <a:r>
              <a:rPr lang="en-US" altLang="ja-JP" sz="1200" dirty="0">
                <a:solidFill>
                  <a:schemeClr val="tx1"/>
                </a:solidFill>
                <a:latin typeface="BIZ UDゴシック" panose="020B0400000000000000" pitchFamily="49" charset="-128"/>
                <a:ea typeface="BIZ UDゴシック" panose="020B0400000000000000" pitchFamily="49" charset="-128"/>
              </a:rPr>
              <a:t>15,000</a:t>
            </a:r>
            <a:r>
              <a:rPr lang="ja-JP" altLang="en-US" sz="1200" dirty="0">
                <a:solidFill>
                  <a:schemeClr val="tx1"/>
                </a:solidFill>
                <a:latin typeface="BIZ UDゴシック" panose="020B0400000000000000" pitchFamily="49" charset="-128"/>
                <a:ea typeface="BIZ UDゴシック" panose="020B0400000000000000" pitchFamily="49" charset="-128"/>
              </a:rPr>
              <a:t>円の保険料負担軽減を図りました。</a:t>
            </a:r>
          </a:p>
          <a:p>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9" name="スライド番号プレースホルダー 3">
            <a:extLst>
              <a:ext uri="{FF2B5EF4-FFF2-40B4-BE49-F238E27FC236}">
                <a16:creationId xmlns:a16="http://schemas.microsoft.com/office/drawing/2014/main" id="{E866AA94-02DC-4F16-B602-61A0FCBC9009}"/>
              </a:ext>
            </a:extLst>
          </p:cNvPr>
          <p:cNvSpPr>
            <a:spLocks noGrp="1"/>
          </p:cNvSpPr>
          <p:nvPr>
            <p:ph type="sldNum" sz="quarter" idx="12"/>
          </p:nvPr>
        </p:nvSpPr>
        <p:spPr>
          <a:xfrm>
            <a:off x="8610600" y="6356350"/>
            <a:ext cx="2743200" cy="365125"/>
          </a:xfrm>
        </p:spPr>
        <p:txBody>
          <a:bodyPr/>
          <a:lstStyle/>
          <a:p>
            <a:fld id="{4B002E21-1E07-427B-B93F-617B6F139915}" type="slidenum">
              <a:rPr kumimoji="1" lang="ja-JP" altLang="en-US" smtClean="0"/>
              <a:t>6</a:t>
            </a:fld>
            <a:endParaRPr kumimoji="1" lang="ja-JP" altLang="en-US"/>
          </a:p>
        </p:txBody>
      </p:sp>
    </p:spTree>
    <p:extLst>
      <p:ext uri="{BB962C8B-B14F-4D97-AF65-F5344CB8AC3E}">
        <p14:creationId xmlns:p14="http://schemas.microsoft.com/office/powerpoint/2010/main" val="41409791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2823</Words>
  <Application>Microsoft Office PowerPoint</Application>
  <PresentationFormat>ワイド画面</PresentationFormat>
  <Paragraphs>232</Paragraphs>
  <Slides>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BIZ UDP明朝 Medium</vt:lpstr>
      <vt:lpstr>BIZ UDゴシック</vt:lpstr>
      <vt:lpstr>BIZ UD明朝 Medium</vt:lpstr>
      <vt:lpstr>HG丸ｺﾞｼｯｸM-PRO</vt:lpstr>
      <vt:lpstr>Meiryo UI</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保険料統一Webページ骨子（案）①ページ内構成</dc:title>
  <dc:creator>岩下　桃子</dc:creator>
  <cp:lastModifiedBy>岩下　桃子</cp:lastModifiedBy>
  <cp:revision>122</cp:revision>
  <cp:lastPrinted>2024-05-15T02:33:31Z</cp:lastPrinted>
  <dcterms:created xsi:type="dcterms:W3CDTF">2024-04-25T06:39:22Z</dcterms:created>
  <dcterms:modified xsi:type="dcterms:W3CDTF">2024-05-16T04:12:55Z</dcterms:modified>
</cp:coreProperties>
</file>