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6" r:id="rId2"/>
    <p:sldId id="257" r:id="rId3"/>
  </p:sldIdLst>
  <p:sldSz cx="6858000" cy="9906000" type="A4"/>
  <p:notesSz cx="7104063"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F7FC"/>
    <a:srgbClr val="CCFFFF"/>
    <a:srgbClr val="D2DE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599" autoAdjust="0"/>
    <p:restoredTop sz="94660"/>
  </p:normalViewPr>
  <p:slideViewPr>
    <p:cSldViewPr snapToGrid="0">
      <p:cViewPr>
        <p:scale>
          <a:sx n="100" d="100"/>
          <a:sy n="100" d="100"/>
        </p:scale>
        <p:origin x="1853" y="-9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83215ED-65CD-43D8-BC6C-BA8BC279361E}" type="datetimeFigureOut">
              <a:rPr kumimoji="1" lang="ja-JP" altLang="en-US" smtClean="0"/>
              <a:t>2024/3/27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4843B0E-34A7-4292-91A0-89EC6A18E08F}" type="slidenum">
              <a:rPr kumimoji="1" lang="ja-JP" altLang="en-US" smtClean="0"/>
              <a:t>‹#›</a:t>
            </a:fld>
            <a:endParaRPr kumimoji="1" lang="ja-JP" altLang="en-US"/>
          </a:p>
        </p:txBody>
      </p:sp>
    </p:spTree>
    <p:extLst>
      <p:ext uri="{BB962C8B-B14F-4D97-AF65-F5344CB8AC3E}">
        <p14:creationId xmlns:p14="http://schemas.microsoft.com/office/powerpoint/2010/main" val="76887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83215ED-65CD-43D8-BC6C-BA8BC279361E}" type="datetimeFigureOut">
              <a:rPr kumimoji="1" lang="ja-JP" altLang="en-US" smtClean="0"/>
              <a:t>2024/3/27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4843B0E-34A7-4292-91A0-89EC6A18E08F}" type="slidenum">
              <a:rPr kumimoji="1" lang="ja-JP" altLang="en-US" smtClean="0"/>
              <a:t>‹#›</a:t>
            </a:fld>
            <a:endParaRPr kumimoji="1" lang="ja-JP" altLang="en-US"/>
          </a:p>
        </p:txBody>
      </p:sp>
    </p:spTree>
    <p:extLst>
      <p:ext uri="{BB962C8B-B14F-4D97-AF65-F5344CB8AC3E}">
        <p14:creationId xmlns:p14="http://schemas.microsoft.com/office/powerpoint/2010/main" val="1288354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83215ED-65CD-43D8-BC6C-BA8BC279361E}" type="datetimeFigureOut">
              <a:rPr kumimoji="1" lang="ja-JP" altLang="en-US" smtClean="0"/>
              <a:t>2024/3/27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4843B0E-34A7-4292-91A0-89EC6A18E08F}" type="slidenum">
              <a:rPr kumimoji="1" lang="ja-JP" altLang="en-US" smtClean="0"/>
              <a:t>‹#›</a:t>
            </a:fld>
            <a:endParaRPr kumimoji="1" lang="ja-JP" altLang="en-US"/>
          </a:p>
        </p:txBody>
      </p:sp>
    </p:spTree>
    <p:extLst>
      <p:ext uri="{BB962C8B-B14F-4D97-AF65-F5344CB8AC3E}">
        <p14:creationId xmlns:p14="http://schemas.microsoft.com/office/powerpoint/2010/main" val="353137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83215ED-65CD-43D8-BC6C-BA8BC279361E}" type="datetimeFigureOut">
              <a:rPr kumimoji="1" lang="ja-JP" altLang="en-US" smtClean="0"/>
              <a:t>2024/3/27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4843B0E-34A7-4292-91A0-89EC6A18E08F}" type="slidenum">
              <a:rPr kumimoji="1" lang="ja-JP" altLang="en-US" smtClean="0"/>
              <a:t>‹#›</a:t>
            </a:fld>
            <a:endParaRPr kumimoji="1" lang="ja-JP" altLang="en-US"/>
          </a:p>
        </p:txBody>
      </p:sp>
    </p:spTree>
    <p:extLst>
      <p:ext uri="{BB962C8B-B14F-4D97-AF65-F5344CB8AC3E}">
        <p14:creationId xmlns:p14="http://schemas.microsoft.com/office/powerpoint/2010/main" val="4255597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83215ED-65CD-43D8-BC6C-BA8BC279361E}" type="datetimeFigureOut">
              <a:rPr kumimoji="1" lang="ja-JP" altLang="en-US" smtClean="0"/>
              <a:t>2024/3/27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4843B0E-34A7-4292-91A0-89EC6A18E08F}" type="slidenum">
              <a:rPr kumimoji="1" lang="ja-JP" altLang="en-US" smtClean="0"/>
              <a:t>‹#›</a:t>
            </a:fld>
            <a:endParaRPr kumimoji="1" lang="ja-JP" altLang="en-US"/>
          </a:p>
        </p:txBody>
      </p:sp>
    </p:spTree>
    <p:extLst>
      <p:ext uri="{BB962C8B-B14F-4D97-AF65-F5344CB8AC3E}">
        <p14:creationId xmlns:p14="http://schemas.microsoft.com/office/powerpoint/2010/main" val="19654510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83215ED-65CD-43D8-BC6C-BA8BC279361E}" type="datetimeFigureOut">
              <a:rPr kumimoji="1" lang="ja-JP" altLang="en-US" smtClean="0"/>
              <a:t>2024/3/27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4843B0E-34A7-4292-91A0-89EC6A18E08F}" type="slidenum">
              <a:rPr kumimoji="1" lang="ja-JP" altLang="en-US" smtClean="0"/>
              <a:t>‹#›</a:t>
            </a:fld>
            <a:endParaRPr kumimoji="1" lang="ja-JP" altLang="en-US"/>
          </a:p>
        </p:txBody>
      </p:sp>
    </p:spTree>
    <p:extLst>
      <p:ext uri="{BB962C8B-B14F-4D97-AF65-F5344CB8AC3E}">
        <p14:creationId xmlns:p14="http://schemas.microsoft.com/office/powerpoint/2010/main" val="4213717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83215ED-65CD-43D8-BC6C-BA8BC279361E}" type="datetimeFigureOut">
              <a:rPr kumimoji="1" lang="ja-JP" altLang="en-US" smtClean="0"/>
              <a:t>2024/3/27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4843B0E-34A7-4292-91A0-89EC6A18E08F}" type="slidenum">
              <a:rPr kumimoji="1" lang="ja-JP" altLang="en-US" smtClean="0"/>
              <a:t>‹#›</a:t>
            </a:fld>
            <a:endParaRPr kumimoji="1" lang="ja-JP" altLang="en-US"/>
          </a:p>
        </p:txBody>
      </p:sp>
    </p:spTree>
    <p:extLst>
      <p:ext uri="{BB962C8B-B14F-4D97-AF65-F5344CB8AC3E}">
        <p14:creationId xmlns:p14="http://schemas.microsoft.com/office/powerpoint/2010/main" val="41759661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83215ED-65CD-43D8-BC6C-BA8BC279361E}" type="datetimeFigureOut">
              <a:rPr kumimoji="1" lang="ja-JP" altLang="en-US" smtClean="0"/>
              <a:t>2024/3/27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4843B0E-34A7-4292-91A0-89EC6A18E08F}" type="slidenum">
              <a:rPr kumimoji="1" lang="ja-JP" altLang="en-US" smtClean="0"/>
              <a:t>‹#›</a:t>
            </a:fld>
            <a:endParaRPr kumimoji="1" lang="ja-JP" altLang="en-US"/>
          </a:p>
        </p:txBody>
      </p:sp>
    </p:spTree>
    <p:extLst>
      <p:ext uri="{BB962C8B-B14F-4D97-AF65-F5344CB8AC3E}">
        <p14:creationId xmlns:p14="http://schemas.microsoft.com/office/powerpoint/2010/main" val="1766371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3215ED-65CD-43D8-BC6C-BA8BC279361E}" type="datetimeFigureOut">
              <a:rPr kumimoji="1" lang="ja-JP" altLang="en-US" smtClean="0"/>
              <a:t>2024/3/27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4843B0E-34A7-4292-91A0-89EC6A18E08F}" type="slidenum">
              <a:rPr kumimoji="1" lang="ja-JP" altLang="en-US" smtClean="0"/>
              <a:t>‹#›</a:t>
            </a:fld>
            <a:endParaRPr kumimoji="1" lang="ja-JP" altLang="en-US"/>
          </a:p>
        </p:txBody>
      </p:sp>
    </p:spTree>
    <p:extLst>
      <p:ext uri="{BB962C8B-B14F-4D97-AF65-F5344CB8AC3E}">
        <p14:creationId xmlns:p14="http://schemas.microsoft.com/office/powerpoint/2010/main" val="25012002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83215ED-65CD-43D8-BC6C-BA8BC279361E}" type="datetimeFigureOut">
              <a:rPr kumimoji="1" lang="ja-JP" altLang="en-US" smtClean="0"/>
              <a:t>2024/3/27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4843B0E-34A7-4292-91A0-89EC6A18E08F}" type="slidenum">
              <a:rPr kumimoji="1" lang="ja-JP" altLang="en-US" smtClean="0"/>
              <a:t>‹#›</a:t>
            </a:fld>
            <a:endParaRPr kumimoji="1" lang="ja-JP" altLang="en-US"/>
          </a:p>
        </p:txBody>
      </p:sp>
    </p:spTree>
    <p:extLst>
      <p:ext uri="{BB962C8B-B14F-4D97-AF65-F5344CB8AC3E}">
        <p14:creationId xmlns:p14="http://schemas.microsoft.com/office/powerpoint/2010/main" val="38005901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83215ED-65CD-43D8-BC6C-BA8BC279361E}" type="datetimeFigureOut">
              <a:rPr kumimoji="1" lang="ja-JP" altLang="en-US" smtClean="0"/>
              <a:t>2024/3/27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4843B0E-34A7-4292-91A0-89EC6A18E08F}" type="slidenum">
              <a:rPr kumimoji="1" lang="ja-JP" altLang="en-US" smtClean="0"/>
              <a:t>‹#›</a:t>
            </a:fld>
            <a:endParaRPr kumimoji="1" lang="ja-JP" altLang="en-US"/>
          </a:p>
        </p:txBody>
      </p:sp>
    </p:spTree>
    <p:extLst>
      <p:ext uri="{BB962C8B-B14F-4D97-AF65-F5344CB8AC3E}">
        <p14:creationId xmlns:p14="http://schemas.microsoft.com/office/powerpoint/2010/main" val="3845273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E83215ED-65CD-43D8-BC6C-BA8BC279361E}" type="datetimeFigureOut">
              <a:rPr kumimoji="1" lang="ja-JP" altLang="en-US" smtClean="0"/>
              <a:t>2024/3/27</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64843B0E-34A7-4292-91A0-89EC6A18E08F}" type="slidenum">
              <a:rPr kumimoji="1" lang="ja-JP" altLang="en-US" smtClean="0"/>
              <a:t>‹#›</a:t>
            </a:fld>
            <a:endParaRPr kumimoji="1" lang="ja-JP" altLang="en-US"/>
          </a:p>
        </p:txBody>
      </p:sp>
    </p:spTree>
    <p:extLst>
      <p:ext uri="{BB962C8B-B14F-4D97-AF65-F5344CB8AC3E}">
        <p14:creationId xmlns:p14="http://schemas.microsoft.com/office/powerpoint/2010/main" val="12661001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hyperlink" Target="https://www.pref.osaka.lg.jp/kinyushien/seido001/menu.html#SDGs" TargetMode="External"/><Relationship Id="rId2" Type="http://schemas.openxmlformats.org/officeDocument/2006/relationships/hyperlink" Target="https://www.pref.osaka.lg.jp/kotsukeikaku/udtaxi/R6udtaxihozyo.html" TargetMode="External"/><Relationship Id="rId1" Type="http://schemas.openxmlformats.org/officeDocument/2006/relationships/slideLayout" Target="../slideLayouts/slideLayout1.xml"/><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050" y="12002"/>
            <a:ext cx="1515838" cy="506360"/>
          </a:xfrm>
          <a:prstGeom prst="rect">
            <a:avLst/>
          </a:prstGeom>
        </p:spPr>
      </p:pic>
      <p:sp>
        <p:nvSpPr>
          <p:cNvPr id="6" name="テキスト ボックス 5"/>
          <p:cNvSpPr txBox="1"/>
          <p:nvPr/>
        </p:nvSpPr>
        <p:spPr>
          <a:xfrm>
            <a:off x="1" y="517381"/>
            <a:ext cx="6858000" cy="792000"/>
          </a:xfrm>
          <a:prstGeom prst="rect">
            <a:avLst/>
          </a:prstGeom>
          <a:solidFill>
            <a:schemeClr val="accent2">
              <a:lumMod val="40000"/>
              <a:lumOff val="60000"/>
            </a:schemeClr>
          </a:solidFill>
        </p:spPr>
        <p:txBody>
          <a:bodyPr wrap="square" lIns="36000" tIns="0" rIns="36000" bIns="0" rtlCol="0" anchor="ctr">
            <a:normAutofit/>
          </a:bodyPr>
          <a:lstStyle/>
          <a:p>
            <a:pPr algn="ctr">
              <a:lnSpc>
                <a:spcPts val="2700"/>
              </a:lnSpc>
            </a:pPr>
            <a:r>
              <a:rPr lang="ja-JP" altLang="en-US" sz="2700" b="1" dirty="0">
                <a:latin typeface="Meiryo UI" panose="020B0604030504040204" pitchFamily="50" charset="-128"/>
                <a:ea typeface="Meiryo UI" panose="020B0604030504040204" pitchFamily="50" charset="-128"/>
              </a:rPr>
              <a:t>令和６年度大阪府ユニバーサルデザインタクシー</a:t>
            </a:r>
            <a:endParaRPr lang="en-US" altLang="ja-JP" sz="2700" b="1" dirty="0">
              <a:latin typeface="Meiryo UI" panose="020B0604030504040204" pitchFamily="50" charset="-128"/>
              <a:ea typeface="Meiryo UI" panose="020B0604030504040204" pitchFamily="50" charset="-128"/>
            </a:endParaRPr>
          </a:p>
          <a:p>
            <a:pPr algn="ctr">
              <a:lnSpc>
                <a:spcPts val="2700"/>
              </a:lnSpc>
            </a:pPr>
            <a:r>
              <a:rPr lang="ja-JP" altLang="en-US" sz="2700" b="1" dirty="0">
                <a:latin typeface="Meiryo UI" panose="020B0604030504040204" pitchFamily="50" charset="-128"/>
                <a:ea typeface="Meiryo UI" panose="020B0604030504040204" pitchFamily="50" charset="-128"/>
              </a:rPr>
              <a:t>普及促進事業補助金</a:t>
            </a:r>
            <a:r>
              <a:rPr kumimoji="1" lang="ja-JP" altLang="en-US" sz="2700" b="1" dirty="0">
                <a:latin typeface="Meiryo UI" panose="020B0604030504040204" pitchFamily="50" charset="-128"/>
                <a:ea typeface="Meiryo UI" panose="020B0604030504040204" pitchFamily="50" charset="-128"/>
              </a:rPr>
              <a:t>のご案内</a:t>
            </a:r>
            <a:endParaRPr kumimoji="1" lang="en-US" altLang="ja-JP" sz="2700" b="1" dirty="0">
              <a:latin typeface="Meiryo UI" panose="020B0604030504040204" pitchFamily="50" charset="-128"/>
              <a:ea typeface="Meiryo UI" panose="020B0604030504040204"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1436861306"/>
              </p:ext>
            </p:extLst>
          </p:nvPr>
        </p:nvGraphicFramePr>
        <p:xfrm>
          <a:off x="0" y="2479040"/>
          <a:ext cx="6845044" cy="7414964"/>
        </p:xfrm>
        <a:graphic>
          <a:graphicData uri="http://schemas.openxmlformats.org/drawingml/2006/table">
            <a:tbl>
              <a:tblPr firstRow="1" bandRow="1">
                <a:tableStyleId>{5C22544A-7EE6-4342-B048-85BDC9FD1C3A}</a:tableStyleId>
              </a:tblPr>
              <a:tblGrid>
                <a:gridCol w="1121773">
                  <a:extLst>
                    <a:ext uri="{9D8B030D-6E8A-4147-A177-3AD203B41FA5}">
                      <a16:colId xmlns:a16="http://schemas.microsoft.com/office/drawing/2014/main" val="4054082189"/>
                    </a:ext>
                  </a:extLst>
                </a:gridCol>
                <a:gridCol w="5723271">
                  <a:extLst>
                    <a:ext uri="{9D8B030D-6E8A-4147-A177-3AD203B41FA5}">
                      <a16:colId xmlns:a16="http://schemas.microsoft.com/office/drawing/2014/main" val="947479775"/>
                    </a:ext>
                  </a:extLst>
                </a:gridCol>
              </a:tblGrid>
              <a:tr h="634084">
                <a:tc>
                  <a:txBody>
                    <a:bodyPr/>
                    <a:lstStyle/>
                    <a:p>
                      <a:pPr algn="dist"/>
                      <a:r>
                        <a:rPr kumimoji="1" lang="ja-JP" altLang="en-US" sz="1800" dirty="0">
                          <a:solidFill>
                            <a:schemeClr val="tx1"/>
                          </a:solidFill>
                          <a:latin typeface="Meiryo UI" panose="020B0604030504040204" pitchFamily="50" charset="-128"/>
                          <a:ea typeface="Meiryo UI" panose="020B0604030504040204" pitchFamily="50" charset="-128"/>
                        </a:rPr>
                        <a:t>申請受付</a:t>
                      </a:r>
                      <a:endParaRPr kumimoji="1" lang="en-US" altLang="ja-JP" sz="1800" dirty="0">
                        <a:solidFill>
                          <a:schemeClr val="tx1"/>
                        </a:solidFill>
                        <a:latin typeface="Meiryo UI" panose="020B0604030504040204" pitchFamily="50" charset="-128"/>
                        <a:ea typeface="Meiryo UI" panose="020B0604030504040204" pitchFamily="50" charset="-128"/>
                      </a:endParaRPr>
                    </a:p>
                    <a:p>
                      <a:pPr algn="dist"/>
                      <a:r>
                        <a:rPr kumimoji="1" lang="ja-JP" altLang="en-US" sz="1800" dirty="0">
                          <a:solidFill>
                            <a:schemeClr val="tx1"/>
                          </a:solidFill>
                          <a:latin typeface="Meiryo UI" panose="020B0604030504040204" pitchFamily="50" charset="-128"/>
                          <a:ea typeface="Meiryo UI" panose="020B0604030504040204" pitchFamily="50" charset="-128"/>
                        </a:rPr>
                        <a:t>期間</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algn="ctr"/>
                      <a:r>
                        <a:rPr kumimoji="1" lang="ja-JP" altLang="en-US" sz="1800" dirty="0">
                          <a:solidFill>
                            <a:schemeClr val="tx1"/>
                          </a:solidFill>
                          <a:latin typeface="Meiryo UI" panose="020B0604030504040204" pitchFamily="50" charset="-128"/>
                          <a:ea typeface="Meiryo UI" panose="020B0604030504040204" pitchFamily="50" charset="-128"/>
                        </a:rPr>
                        <a:t>令和６年　 ４月　１日</a:t>
                      </a:r>
                      <a:r>
                        <a:rPr kumimoji="1" lang="en-US" altLang="ja-JP" sz="1800" dirty="0">
                          <a:solidFill>
                            <a:schemeClr val="tx1"/>
                          </a:solidFill>
                          <a:latin typeface="Meiryo UI" panose="020B0604030504040204" pitchFamily="50" charset="-128"/>
                          <a:ea typeface="Meiryo UI" panose="020B0604030504040204" pitchFamily="50" charset="-128"/>
                        </a:rPr>
                        <a:t>(</a:t>
                      </a:r>
                      <a:r>
                        <a:rPr kumimoji="1" lang="ja-JP" altLang="en-US" sz="1800" dirty="0">
                          <a:solidFill>
                            <a:schemeClr val="tx1"/>
                          </a:solidFill>
                          <a:latin typeface="Meiryo UI" panose="020B0604030504040204" pitchFamily="50" charset="-128"/>
                          <a:ea typeface="Meiryo UI" panose="020B0604030504040204" pitchFamily="50" charset="-128"/>
                        </a:rPr>
                        <a:t>月曜日</a:t>
                      </a:r>
                      <a:r>
                        <a:rPr kumimoji="1" lang="en-US" altLang="ja-JP" sz="1800" dirty="0">
                          <a:solidFill>
                            <a:schemeClr val="tx1"/>
                          </a:solidFill>
                          <a:latin typeface="Meiryo UI" panose="020B0604030504040204" pitchFamily="50" charset="-128"/>
                          <a:ea typeface="Meiryo UI" panose="020B0604030504040204" pitchFamily="50" charset="-128"/>
                        </a:rPr>
                        <a:t>)</a:t>
                      </a:r>
                      <a:r>
                        <a:rPr kumimoji="1" lang="ja-JP" altLang="en-US" sz="1800" dirty="0">
                          <a:solidFill>
                            <a:schemeClr val="tx1"/>
                          </a:solidFill>
                          <a:latin typeface="Meiryo UI" panose="020B0604030504040204" pitchFamily="50" charset="-128"/>
                          <a:ea typeface="Meiryo UI" panose="020B0604030504040204" pitchFamily="50" charset="-128"/>
                        </a:rPr>
                        <a:t>から</a:t>
                      </a:r>
                      <a:endParaRPr kumimoji="1" lang="en-US" altLang="ja-JP" sz="1800" dirty="0">
                        <a:solidFill>
                          <a:schemeClr val="tx1"/>
                        </a:solidFill>
                        <a:latin typeface="Meiryo UI" panose="020B0604030504040204" pitchFamily="50" charset="-128"/>
                        <a:ea typeface="Meiryo UI" panose="020B0604030504040204" pitchFamily="50" charset="-128"/>
                      </a:endParaRPr>
                    </a:p>
                    <a:p>
                      <a:pPr algn="ctr"/>
                      <a:r>
                        <a:rPr kumimoji="1" lang="ja-JP" altLang="en-US" sz="1800" dirty="0">
                          <a:solidFill>
                            <a:schemeClr val="tx1"/>
                          </a:solidFill>
                          <a:latin typeface="Meiryo UI" panose="020B0604030504040204" pitchFamily="50" charset="-128"/>
                          <a:ea typeface="Meiryo UI" panose="020B0604030504040204" pitchFamily="50" charset="-128"/>
                        </a:rPr>
                        <a:t>令和６年１２月２７日</a:t>
                      </a:r>
                      <a:r>
                        <a:rPr kumimoji="1" lang="en-US" altLang="ja-JP" sz="1800" dirty="0">
                          <a:solidFill>
                            <a:schemeClr val="tx1"/>
                          </a:solidFill>
                          <a:latin typeface="Meiryo UI" panose="020B0604030504040204" pitchFamily="50" charset="-128"/>
                          <a:ea typeface="Meiryo UI" panose="020B0604030504040204" pitchFamily="50" charset="-128"/>
                        </a:rPr>
                        <a:t>(</a:t>
                      </a:r>
                      <a:r>
                        <a:rPr kumimoji="1" lang="ja-JP" altLang="en-US" sz="1800" dirty="0">
                          <a:solidFill>
                            <a:schemeClr val="tx1"/>
                          </a:solidFill>
                          <a:latin typeface="Meiryo UI" panose="020B0604030504040204" pitchFamily="50" charset="-128"/>
                          <a:ea typeface="Meiryo UI" panose="020B0604030504040204" pitchFamily="50" charset="-128"/>
                        </a:rPr>
                        <a:t>金曜日</a:t>
                      </a:r>
                      <a:r>
                        <a:rPr kumimoji="1" lang="en-US" altLang="ja-JP" sz="1800" dirty="0">
                          <a:solidFill>
                            <a:schemeClr val="tx1"/>
                          </a:solidFill>
                          <a:latin typeface="Meiryo UI" panose="020B0604030504040204" pitchFamily="50" charset="-128"/>
                          <a:ea typeface="Meiryo UI" panose="020B0604030504040204" pitchFamily="50" charset="-128"/>
                        </a:rPr>
                        <a:t>)</a:t>
                      </a:r>
                      <a:r>
                        <a:rPr kumimoji="1" lang="ja-JP" altLang="en-US" sz="1800" dirty="0">
                          <a:solidFill>
                            <a:schemeClr val="tx1"/>
                          </a:solidFill>
                          <a:latin typeface="Meiryo UI" panose="020B0604030504040204" pitchFamily="50" charset="-128"/>
                          <a:ea typeface="Meiryo UI" panose="020B0604030504040204" pitchFamily="50" charset="-128"/>
                        </a:rPr>
                        <a:t>まで</a:t>
                      </a:r>
                    </a:p>
                  </a:txBody>
                  <a:tcPr marR="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2444426850"/>
                  </a:ext>
                </a:extLst>
              </a:tr>
              <a:tr h="634084">
                <a:tc>
                  <a:txBody>
                    <a:bodyPr/>
                    <a:lstStyle/>
                    <a:p>
                      <a:pPr algn="dist"/>
                      <a:r>
                        <a:rPr kumimoji="1" lang="ja-JP" altLang="en-US" sz="1800" b="1" dirty="0">
                          <a:solidFill>
                            <a:schemeClr val="tx1"/>
                          </a:solidFill>
                          <a:latin typeface="Meiryo UI" panose="020B0604030504040204" pitchFamily="50" charset="-128"/>
                          <a:ea typeface="Meiryo UI" panose="020B0604030504040204" pitchFamily="50" charset="-128"/>
                        </a:rPr>
                        <a:t>補助対象</a:t>
                      </a:r>
                      <a:endParaRPr kumimoji="1" lang="en-US" altLang="ja-JP" sz="1800" b="1" dirty="0">
                        <a:solidFill>
                          <a:schemeClr val="tx1"/>
                        </a:solidFill>
                        <a:latin typeface="Meiryo UI" panose="020B0604030504040204" pitchFamily="50" charset="-128"/>
                        <a:ea typeface="Meiryo UI" panose="020B0604030504040204" pitchFamily="50" charset="-128"/>
                      </a:endParaRPr>
                    </a:p>
                    <a:p>
                      <a:pPr algn="dist"/>
                      <a:r>
                        <a:rPr kumimoji="1" lang="ja-JP" altLang="en-US" sz="1800" b="1" dirty="0">
                          <a:solidFill>
                            <a:schemeClr val="tx1"/>
                          </a:solidFill>
                          <a:latin typeface="Meiryo UI" panose="020B0604030504040204" pitchFamily="50" charset="-128"/>
                          <a:ea typeface="Meiryo UI" panose="020B0604030504040204" pitchFamily="50" charset="-128"/>
                        </a:rPr>
                        <a:t>事業者</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400" b="1" dirty="0">
                          <a:solidFill>
                            <a:schemeClr val="tx1"/>
                          </a:solidFill>
                          <a:latin typeface="Meiryo UI" panose="020B0604030504040204" pitchFamily="50" charset="-128"/>
                          <a:ea typeface="Meiryo UI" panose="020B0604030504040204" pitchFamily="50" charset="-128"/>
                        </a:rPr>
                        <a:t>・タクシー事業者（法人、個人）（福祉輸送事業限定事業者を除く。）</a:t>
                      </a:r>
                    </a:p>
                    <a:p>
                      <a:r>
                        <a:rPr kumimoji="1" lang="ja-JP" altLang="en-US" sz="1400" b="1" dirty="0">
                          <a:solidFill>
                            <a:schemeClr val="tx1"/>
                          </a:solidFill>
                          <a:latin typeface="Meiryo UI" panose="020B0604030504040204" pitchFamily="50" charset="-128"/>
                          <a:ea typeface="Meiryo UI" panose="020B0604030504040204" pitchFamily="50" charset="-128"/>
                        </a:rPr>
                        <a:t>・リース事業者</a:t>
                      </a:r>
                    </a:p>
                  </a:txBody>
                  <a:tcPr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4023047"/>
                  </a:ext>
                </a:extLst>
              </a:tr>
              <a:tr h="3066284">
                <a:tc>
                  <a:txBody>
                    <a:bodyPr/>
                    <a:lstStyle/>
                    <a:p>
                      <a:pPr algn="dist"/>
                      <a:r>
                        <a:rPr kumimoji="1" lang="ja-JP" altLang="en-US" sz="1800" b="1" dirty="0">
                          <a:solidFill>
                            <a:schemeClr val="tx1"/>
                          </a:solidFill>
                          <a:latin typeface="Meiryo UI" panose="020B0604030504040204" pitchFamily="50" charset="-128"/>
                          <a:ea typeface="Meiryo UI" panose="020B0604030504040204" pitchFamily="50" charset="-128"/>
                        </a:rPr>
                        <a:t>補助対象車両</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400" b="0" dirty="0">
                          <a:effectLst/>
                          <a:latin typeface="Meiryo UI" panose="020B0604030504040204" pitchFamily="50" charset="-128"/>
                          <a:ea typeface="Meiryo UI" panose="020B0604030504040204" pitchFamily="50" charset="-128"/>
                        </a:rPr>
                        <a:t>・標準仕様ユニバーサルデザインタクシー認定要領に基づき国土交通大臣が</a:t>
                      </a:r>
                      <a:endParaRPr lang="en-US" altLang="ja-JP" sz="1400" b="0" dirty="0">
                        <a:effectLst/>
                        <a:latin typeface="Meiryo UI" panose="020B0604030504040204" pitchFamily="50" charset="-128"/>
                        <a:ea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400" b="0" dirty="0">
                          <a:effectLst/>
                          <a:latin typeface="Meiryo UI" panose="020B0604030504040204" pitchFamily="50" charset="-128"/>
                          <a:ea typeface="Meiryo UI" panose="020B0604030504040204" pitchFamily="50" charset="-128"/>
                        </a:rPr>
                        <a:t>　認定したタクシー</a:t>
                      </a:r>
                      <a:endParaRPr lang="en-US" altLang="ja-JP" sz="1400" b="0" dirty="0">
                        <a:effectLst/>
                        <a:latin typeface="Meiryo UI" panose="020B0604030504040204" pitchFamily="50" charset="-128"/>
                        <a:ea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ja-JP" altLang="en-US" sz="900" b="0" dirty="0">
                        <a:effectLst/>
                        <a:latin typeface="Meiryo UI" panose="020B0604030504040204" pitchFamily="50" charset="-128"/>
                        <a:ea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400" b="0" dirty="0">
                          <a:effectLst/>
                          <a:latin typeface="Meiryo UI" panose="020B0604030504040204" pitchFamily="50" charset="-128"/>
                          <a:ea typeface="Meiryo UI" panose="020B0604030504040204" pitchFamily="50" charset="-128"/>
                        </a:rPr>
                        <a:t>・「移動等円滑化のために必要な旅客施設又は車両等の構造及び設備並びに</a:t>
                      </a:r>
                      <a:endParaRPr lang="en-US" altLang="ja-JP" sz="1400" b="0" dirty="0">
                        <a:effectLst/>
                        <a:latin typeface="Meiryo UI" panose="020B0604030504040204" pitchFamily="50" charset="-128"/>
                        <a:ea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400" b="0" dirty="0">
                          <a:effectLst/>
                          <a:latin typeface="Meiryo UI" panose="020B0604030504040204" pitchFamily="50" charset="-128"/>
                          <a:ea typeface="Meiryo UI" panose="020B0604030504040204" pitchFamily="50" charset="-128"/>
                        </a:rPr>
                        <a:t>　旅客施設及び車両等を使用した役務の提供の方法に関する基準を定める</a:t>
                      </a:r>
                      <a:endParaRPr lang="en-US" altLang="ja-JP" sz="1400" b="0" dirty="0">
                        <a:effectLst/>
                        <a:latin typeface="Meiryo UI" panose="020B0604030504040204" pitchFamily="50" charset="-128"/>
                        <a:ea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400" b="0" dirty="0">
                          <a:effectLst/>
                          <a:latin typeface="Meiryo UI" panose="020B0604030504040204" pitchFamily="50" charset="-128"/>
                          <a:ea typeface="Meiryo UI" panose="020B0604030504040204" pitchFamily="50" charset="-128"/>
                        </a:rPr>
                        <a:t>　省令」第</a:t>
                      </a:r>
                      <a:r>
                        <a:rPr lang="en-US" altLang="ja-JP" sz="1400" b="0" dirty="0">
                          <a:effectLst/>
                          <a:latin typeface="Meiryo UI" panose="020B0604030504040204" pitchFamily="50" charset="-128"/>
                          <a:ea typeface="Meiryo UI" panose="020B0604030504040204" pitchFamily="50" charset="-128"/>
                        </a:rPr>
                        <a:t>45</a:t>
                      </a:r>
                      <a:r>
                        <a:rPr lang="ja-JP" altLang="en-US" sz="1400" b="0" dirty="0">
                          <a:effectLst/>
                          <a:latin typeface="Meiryo UI" panose="020B0604030504040204" pitchFamily="50" charset="-128"/>
                          <a:ea typeface="Meiryo UI" panose="020B0604030504040204" pitchFamily="50" charset="-128"/>
                        </a:rPr>
                        <a:t>条第１項に規定する車椅子等対応車</a:t>
                      </a:r>
                      <a:endParaRPr lang="en-US" altLang="ja-JP" sz="1400" b="0" dirty="0">
                        <a:effectLst/>
                        <a:latin typeface="Meiryo UI" panose="020B0604030504040204" pitchFamily="50" charset="-128"/>
                        <a:ea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US" altLang="ja-JP" sz="700" b="0" dirty="0">
                        <a:effectLst/>
                        <a:latin typeface="Meiryo UI" panose="020B0604030504040204" pitchFamily="50" charset="-128"/>
                        <a:ea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600" b="0" dirty="0">
                          <a:effectLst/>
                          <a:latin typeface="Meiryo UI" panose="020B0604030504040204" pitchFamily="50" charset="-128"/>
                          <a:ea typeface="Meiryo UI" panose="020B0604030504040204" pitchFamily="50" charset="-128"/>
                        </a:rPr>
                        <a:t>　</a:t>
                      </a:r>
                      <a:r>
                        <a:rPr lang="ja-JP" altLang="en-US" sz="1200" b="0" dirty="0">
                          <a:effectLst/>
                          <a:latin typeface="Meiryo UI" panose="020B0604030504040204" pitchFamily="50" charset="-128"/>
                          <a:ea typeface="Meiryo UI" panose="020B0604030504040204" pitchFamily="50" charset="-128"/>
                        </a:rPr>
                        <a:t>以上の車両のうち、自動車検査証の使用の本拠の位置が大阪府内である車両</a:t>
                      </a:r>
                      <a:endParaRPr lang="en-US" altLang="ja-JP" sz="1200" b="0" dirty="0">
                        <a:effectLst/>
                        <a:latin typeface="Meiryo UI" panose="020B0604030504040204" pitchFamily="50" charset="-128"/>
                        <a:ea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200" b="0" dirty="0">
                          <a:effectLst/>
                          <a:latin typeface="Meiryo UI" panose="020B0604030504040204" pitchFamily="50" charset="-128"/>
                          <a:ea typeface="Meiryo UI" panose="020B0604030504040204" pitchFamily="50" charset="-128"/>
                        </a:rPr>
                        <a:t>　（以下「補助対象車両」という。）ただし、中古のものを除く。</a:t>
                      </a:r>
                      <a:r>
                        <a:rPr kumimoji="1" lang="ja-JP" altLang="en-US" sz="1200" b="0" kern="1200" dirty="0">
                          <a:solidFill>
                            <a:schemeClr val="dk1"/>
                          </a:solidFill>
                          <a:effectLst/>
                          <a:latin typeface="Meiryo UI" panose="020B0604030504040204" pitchFamily="50" charset="-128"/>
                          <a:ea typeface="Meiryo UI" panose="020B0604030504040204" pitchFamily="50" charset="-128"/>
                          <a:cs typeface="+mn-cs"/>
                        </a:rPr>
                        <a:t>　</a:t>
                      </a:r>
                      <a:endParaRPr kumimoji="1" lang="ja-JP" altLang="ja-JP" sz="1400" b="0" kern="1200" dirty="0">
                        <a:solidFill>
                          <a:schemeClr val="dk1"/>
                        </a:solidFill>
                        <a:effectLst/>
                        <a:latin typeface="Meiryo UI" panose="020B0604030504040204" pitchFamily="50" charset="-128"/>
                        <a:ea typeface="Meiryo UI" panose="020B0604030504040204" pitchFamily="50" charset="-128"/>
                        <a:cs typeface="+mn-cs"/>
                      </a:endParaRPr>
                    </a:p>
                  </a:txBody>
                  <a:tcPr marR="72000" marT="72000" marB="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16954578"/>
                  </a:ext>
                </a:extLst>
              </a:tr>
              <a:tr h="966208">
                <a:tc>
                  <a:txBody>
                    <a:bodyPr/>
                    <a:lstStyle/>
                    <a:p>
                      <a:pPr marL="0" marR="0" lvl="0" indent="0" algn="dist" defTabSz="685800" rtl="0" eaLnBrk="1" fontAlgn="auto" latinLnBrk="0" hangingPunct="1">
                        <a:lnSpc>
                          <a:spcPct val="100000"/>
                        </a:lnSpc>
                        <a:spcBef>
                          <a:spcPts val="0"/>
                        </a:spcBef>
                        <a:spcAft>
                          <a:spcPts val="0"/>
                        </a:spcAft>
                        <a:buClrTx/>
                        <a:buSzTx/>
                        <a:buFontTx/>
                        <a:buNone/>
                        <a:tabLst/>
                        <a:defRPr/>
                      </a:pPr>
                      <a:r>
                        <a:rPr kumimoji="1" lang="ja-JP" altLang="en-US" sz="1800" b="1" dirty="0">
                          <a:solidFill>
                            <a:schemeClr val="tx1"/>
                          </a:solidFill>
                          <a:latin typeface="Meiryo UI" panose="020B0604030504040204" pitchFamily="50" charset="-128"/>
                          <a:ea typeface="Meiryo UI" panose="020B0604030504040204" pitchFamily="50" charset="-128"/>
                        </a:rPr>
                        <a:t>補助対象期間</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令和６年４月１日（月曜日）から令和７年３月１０日（月曜日）</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までの間に購入（支払いまで）し、自動車検査証の交付（登録）を完了した車両、リース事業者のあっては、購入（支払いまで）し、当該リース契約を締結の上、自動車検査証の交付（登録）を完了した車両が対象になります。</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72000" marT="72000" marB="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43964271"/>
                  </a:ext>
                </a:extLst>
              </a:tr>
              <a:tr h="759529">
                <a:tc>
                  <a:txBody>
                    <a:bodyPr/>
                    <a:lstStyle/>
                    <a:p>
                      <a:pPr marL="0" marR="0" lvl="0" indent="0" algn="dist" defTabSz="685800" rtl="0" eaLnBrk="1" fontAlgn="auto" latinLnBrk="0" hangingPunct="1">
                        <a:lnSpc>
                          <a:spcPct val="100000"/>
                        </a:lnSpc>
                        <a:spcBef>
                          <a:spcPts val="0"/>
                        </a:spcBef>
                        <a:spcAft>
                          <a:spcPts val="0"/>
                        </a:spcAft>
                        <a:buClrTx/>
                        <a:buSzTx/>
                        <a:buFontTx/>
                        <a:buNone/>
                        <a:tabLst/>
                        <a:defRPr/>
                      </a:pPr>
                      <a:r>
                        <a:rPr kumimoji="1" lang="ja-JP" altLang="en-US" sz="1800" b="1" dirty="0">
                          <a:solidFill>
                            <a:schemeClr val="tx1"/>
                          </a:solidFill>
                          <a:latin typeface="Meiryo UI" panose="020B0604030504040204" pitchFamily="50" charset="-128"/>
                          <a:ea typeface="Meiryo UI" panose="020B0604030504040204" pitchFamily="50" charset="-128"/>
                        </a:rPr>
                        <a:t>補助金額</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１台につき、補助対象車両の車両本体価格（消費税額及び地方消費税額を除く。）と</a:t>
                      </a: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30</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万円（国補助事業の補助金の交付を受ける場合は当該補助額に１／２を乗じて得た額）のいずれか低い額が上限</a:t>
                      </a:r>
                      <a:endPar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72000" marT="72000" marB="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extLst>
                  <a:ext uri="{0D108BD9-81ED-4DB2-BD59-A6C34878D82A}">
                    <a16:rowId xmlns:a16="http://schemas.microsoft.com/office/drawing/2014/main" val="2419405303"/>
                  </a:ext>
                </a:extLst>
              </a:tr>
              <a:tr h="1256349">
                <a:tc>
                  <a:txBody>
                    <a:bodyPr/>
                    <a:lstStyle/>
                    <a:p>
                      <a:pPr marL="0" marR="0" lvl="0" indent="0" algn="dist" defTabSz="685800" rtl="0" eaLnBrk="1" fontAlgn="auto" latinLnBrk="0" hangingPunct="1">
                        <a:lnSpc>
                          <a:spcPct val="100000"/>
                        </a:lnSpc>
                        <a:spcBef>
                          <a:spcPts val="0"/>
                        </a:spcBef>
                        <a:spcAft>
                          <a:spcPts val="0"/>
                        </a:spcAft>
                        <a:buClrTx/>
                        <a:buSzTx/>
                        <a:buFontTx/>
                        <a:buNone/>
                        <a:tabLst/>
                        <a:defRPr/>
                      </a:pPr>
                      <a:r>
                        <a:rPr kumimoji="1" lang="ja-JP" altLang="en-US" sz="1800" b="1" dirty="0">
                          <a:solidFill>
                            <a:schemeClr val="tx1"/>
                          </a:solidFill>
                          <a:latin typeface="Meiryo UI" panose="020B0604030504040204" pitchFamily="50" charset="-128"/>
                          <a:ea typeface="Meiryo UI" panose="020B0604030504040204" pitchFamily="50" charset="-128"/>
                        </a:rPr>
                        <a:t>交付条件</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400" b="0" dirty="0">
                          <a:effectLst/>
                          <a:latin typeface="Meiryo UI" panose="020B0604030504040204" pitchFamily="50" charset="-128"/>
                          <a:ea typeface="Meiryo UI" panose="020B0604030504040204" pitchFamily="50" charset="-128"/>
                        </a:rPr>
                        <a:t>・「ユニバーサルドライバー研修」などの研修修了者や指定の資格を有している者</a:t>
                      </a:r>
                      <a:endParaRPr lang="en-US" altLang="ja-JP" sz="1400" b="0" dirty="0">
                        <a:effectLst/>
                        <a:latin typeface="Meiryo UI" panose="020B0604030504040204" pitchFamily="50" charset="-128"/>
                        <a:ea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400" b="0" dirty="0">
                          <a:effectLst/>
                          <a:latin typeface="Meiryo UI" panose="020B0604030504040204" pitchFamily="50" charset="-128"/>
                          <a:ea typeface="Meiryo UI" panose="020B0604030504040204" pitchFamily="50" charset="-128"/>
                        </a:rPr>
                        <a:t>　を補助対象車両１台につき２名以上配置すること</a:t>
                      </a:r>
                      <a:endParaRPr lang="en-US" altLang="ja-JP" sz="1400" b="0" dirty="0">
                        <a:effectLst/>
                        <a:latin typeface="Meiryo UI" panose="020B0604030504040204" pitchFamily="50" charset="-128"/>
                        <a:ea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400" b="0" dirty="0">
                          <a:effectLst/>
                          <a:latin typeface="Meiryo UI" panose="020B0604030504040204" pitchFamily="50" charset="-128"/>
                          <a:ea typeface="Meiryo UI" panose="020B0604030504040204" pitchFamily="50" charset="-128"/>
                        </a:rPr>
                        <a:t>・キャッシュレス決済に対応すること</a:t>
                      </a:r>
                      <a:endParaRPr lang="en-US" altLang="ja-JP" sz="1400" b="0" dirty="0">
                        <a:effectLst/>
                        <a:latin typeface="Meiryo UI" panose="020B0604030504040204" pitchFamily="50" charset="-128"/>
                        <a:ea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400" b="0" dirty="0">
                          <a:effectLst/>
                          <a:latin typeface="Meiryo UI" panose="020B0604030504040204" pitchFamily="50" charset="-128"/>
                          <a:ea typeface="Meiryo UI" panose="020B0604030504040204" pitchFamily="50" charset="-128"/>
                        </a:rPr>
                        <a:t>・ＩＣＴを活用したタクシー配車サービスに対応すること</a:t>
                      </a:r>
                      <a:endParaRPr lang="en-US" altLang="ja-JP" sz="1400" b="0" dirty="0">
                        <a:effectLst/>
                        <a:latin typeface="Meiryo UI" panose="020B0604030504040204" pitchFamily="50" charset="-128"/>
                        <a:ea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US" altLang="ja-JP" sz="500" b="0" dirty="0">
                        <a:effectLst/>
                        <a:latin typeface="Meiryo UI" panose="020B0604030504040204" pitchFamily="50" charset="-128"/>
                        <a:ea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400" b="0" dirty="0">
                          <a:effectLst/>
                          <a:latin typeface="Meiryo UI" panose="020B0604030504040204" pitchFamily="50" charset="-128"/>
                          <a:ea typeface="Meiryo UI" panose="020B0604030504040204" pitchFamily="50" charset="-128"/>
                        </a:rPr>
                        <a:t>　</a:t>
                      </a:r>
                      <a:r>
                        <a:rPr lang="ja-JP" altLang="en-US" sz="1200" b="0" dirty="0">
                          <a:effectLst/>
                          <a:latin typeface="Meiryo UI" panose="020B0604030504040204" pitchFamily="50" charset="-128"/>
                          <a:ea typeface="Meiryo UI" panose="020B0604030504040204" pitchFamily="50" charset="-128"/>
                        </a:rPr>
                        <a:t>など府が要件としている全ての交付条件を満たすこと（詳細は</a:t>
                      </a:r>
                      <a:r>
                        <a:rPr lang="en-US" altLang="ja-JP" sz="1200" b="0" dirty="0">
                          <a:effectLst/>
                          <a:latin typeface="Meiryo UI" panose="020B0604030504040204" pitchFamily="50" charset="-128"/>
                          <a:ea typeface="Meiryo UI" panose="020B0604030504040204" pitchFamily="50" charset="-128"/>
                        </a:rPr>
                        <a:t>HP</a:t>
                      </a:r>
                      <a:r>
                        <a:rPr lang="ja-JP" altLang="en-US" sz="1200" b="0" dirty="0">
                          <a:effectLst/>
                          <a:latin typeface="Meiryo UI" panose="020B0604030504040204" pitchFamily="50" charset="-128"/>
                          <a:ea typeface="Meiryo UI" panose="020B0604030504040204" pitchFamily="50" charset="-128"/>
                        </a:rPr>
                        <a:t>を参照してください。）</a:t>
                      </a:r>
                      <a:endParaRPr lang="en-US" altLang="ja-JP" sz="1400" b="0" dirty="0">
                        <a:effectLst/>
                        <a:latin typeface="Meiryo UI" panose="020B0604030504040204" pitchFamily="50" charset="-128"/>
                        <a:ea typeface="Meiryo UI" panose="020B0604030504040204" pitchFamily="50" charset="-128"/>
                      </a:endParaRPr>
                    </a:p>
                  </a:txBody>
                  <a:tcPr marR="72000" marT="72000" marB="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59051127"/>
                  </a:ext>
                </a:extLst>
              </a:tr>
            </a:tbl>
          </a:graphicData>
        </a:graphic>
      </p:graphicFrame>
      <p:sp>
        <p:nvSpPr>
          <p:cNvPr id="8" name="テキスト ボックス 7"/>
          <p:cNvSpPr txBox="1"/>
          <p:nvPr/>
        </p:nvSpPr>
        <p:spPr>
          <a:xfrm>
            <a:off x="-12958" y="1291995"/>
            <a:ext cx="6885471" cy="579326"/>
          </a:xfrm>
          <a:prstGeom prst="rect">
            <a:avLst/>
          </a:prstGeom>
          <a:noFill/>
        </p:spPr>
        <p:txBody>
          <a:bodyPr wrap="square" lIns="72000" rIns="72000" rtlCol="0">
            <a:spAutoFit/>
          </a:bodyPr>
          <a:lstStyle/>
          <a:p>
            <a:pPr>
              <a:lnSpc>
                <a:spcPts val="2000"/>
              </a:lnSpc>
            </a:pPr>
            <a:r>
              <a:rPr kumimoji="1" lang="ja-JP" altLang="en-US" sz="1500" dirty="0">
                <a:latin typeface="Meiryo UI" panose="020B0604030504040204" pitchFamily="50" charset="-128"/>
                <a:ea typeface="Meiryo UI" panose="020B0604030504040204" pitchFamily="50" charset="-128"/>
              </a:rPr>
              <a:t>大阪府では、</a:t>
            </a:r>
            <a:r>
              <a:rPr kumimoji="1" lang="en-US" altLang="ja-JP" sz="1500" dirty="0">
                <a:latin typeface="Meiryo UI" panose="020B0604030504040204" pitchFamily="50" charset="-128"/>
                <a:ea typeface="Meiryo UI" panose="020B0604030504040204" pitchFamily="50" charset="-128"/>
              </a:rPr>
              <a:t>2025</a:t>
            </a:r>
            <a:r>
              <a:rPr kumimoji="1" lang="ja-JP" altLang="en-US" sz="1500" dirty="0">
                <a:latin typeface="Meiryo UI" panose="020B0604030504040204" pitchFamily="50" charset="-128"/>
                <a:ea typeface="Meiryo UI" panose="020B0604030504040204" pitchFamily="50" charset="-128"/>
              </a:rPr>
              <a:t>年大阪・関西万博に向けた受入環境整備として、ユニバーサルデザインタクシーの普及促進のため、</a:t>
            </a:r>
            <a:r>
              <a:rPr kumimoji="1" lang="en-US" altLang="ja-JP" sz="1500" dirty="0">
                <a:latin typeface="Meiryo UI" panose="020B0604030504040204" pitchFamily="50" charset="-128"/>
                <a:ea typeface="Meiryo UI" panose="020B0604030504040204" pitchFamily="50" charset="-128"/>
              </a:rPr>
              <a:t>UD</a:t>
            </a:r>
            <a:r>
              <a:rPr kumimoji="1" lang="ja-JP" altLang="en-US" sz="1500" dirty="0">
                <a:latin typeface="Meiryo UI" panose="020B0604030504040204" pitchFamily="50" charset="-128"/>
                <a:ea typeface="Meiryo UI" panose="020B0604030504040204" pitchFamily="50" charset="-128"/>
              </a:rPr>
              <a:t>タクシー購入事業者を対象として補助金を交付します。</a:t>
            </a:r>
            <a:endParaRPr kumimoji="1" lang="ja-JP" altLang="en-US" sz="1500" b="1" u="sng" dirty="0">
              <a:solidFill>
                <a:srgbClr val="FF0000"/>
              </a:solidFill>
              <a:latin typeface="Meiryo UI" panose="020B0604030504040204" pitchFamily="50" charset="-128"/>
              <a:ea typeface="Meiryo UI" panose="020B0604030504040204" pitchFamily="50" charset="-128"/>
            </a:endParaRPr>
          </a:p>
        </p:txBody>
      </p:sp>
      <p:grpSp>
        <p:nvGrpSpPr>
          <p:cNvPr id="10" name="グループ化 9">
            <a:extLst>
              <a:ext uri="{FF2B5EF4-FFF2-40B4-BE49-F238E27FC236}">
                <a16:creationId xmlns:a16="http://schemas.microsoft.com/office/drawing/2014/main" id="{B11D3A27-43F5-4B0E-A42D-71AB5E251441}"/>
              </a:ext>
            </a:extLst>
          </p:cNvPr>
          <p:cNvGrpSpPr/>
          <p:nvPr/>
        </p:nvGrpSpPr>
        <p:grpSpPr>
          <a:xfrm>
            <a:off x="1286762" y="5604256"/>
            <a:ext cx="2650064" cy="1243724"/>
            <a:chOff x="4032502" y="3982870"/>
            <a:chExt cx="2650064" cy="1243724"/>
          </a:xfrm>
        </p:grpSpPr>
        <p:pic>
          <p:nvPicPr>
            <p:cNvPr id="12" name="図 11"/>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p:blipFill>
          <p:spPr>
            <a:xfrm>
              <a:off x="5120360" y="3982870"/>
              <a:ext cx="1562206" cy="1013698"/>
            </a:xfrm>
            <a:prstGeom prst="rect">
              <a:avLst/>
            </a:prstGeom>
          </p:spPr>
        </p:pic>
        <p:sp>
          <p:nvSpPr>
            <p:cNvPr id="3" name="テキスト ボックス 2"/>
            <p:cNvSpPr txBox="1"/>
            <p:nvPr/>
          </p:nvSpPr>
          <p:spPr>
            <a:xfrm>
              <a:off x="4274069" y="4995762"/>
              <a:ext cx="2197344" cy="230832"/>
            </a:xfrm>
            <a:prstGeom prst="rect">
              <a:avLst/>
            </a:prstGeom>
            <a:noFill/>
          </p:spPr>
          <p:txBody>
            <a:bodyPr wrap="square" rtlCol="0">
              <a:spAutoFit/>
            </a:bodyPr>
            <a:lstStyle/>
            <a:p>
              <a:r>
                <a:rPr kumimoji="1" lang="ja-JP" altLang="en-US" sz="900" dirty="0"/>
                <a:t>認定</a:t>
              </a:r>
              <a:r>
                <a:rPr kumimoji="1" lang="en-US" altLang="ja-JP" sz="900" dirty="0"/>
                <a:t>UD</a:t>
              </a:r>
              <a:r>
                <a:rPr kumimoji="1" lang="ja-JP" altLang="en-US" sz="900" dirty="0"/>
                <a:t>タクシー（国土交通省</a:t>
              </a:r>
              <a:r>
                <a:rPr kumimoji="1" lang="en-US" altLang="ja-JP" sz="900" dirty="0"/>
                <a:t>HP</a:t>
              </a:r>
              <a:r>
                <a:rPr kumimoji="1" lang="ja-JP" altLang="en-US" sz="900" dirty="0"/>
                <a:t>より）</a:t>
              </a:r>
            </a:p>
          </p:txBody>
        </p:sp>
        <p:pic>
          <p:nvPicPr>
            <p:cNvPr id="2" name="図 1">
              <a:extLst>
                <a:ext uri="{FF2B5EF4-FFF2-40B4-BE49-F238E27FC236}">
                  <a16:creationId xmlns:a16="http://schemas.microsoft.com/office/drawing/2014/main" id="{6A5B0635-B6C0-4AFD-83E2-5B51B43146CC}"/>
                </a:ext>
              </a:extLst>
            </p:cNvPr>
            <p:cNvPicPr>
              <a:picLocks noChangeAspect="1"/>
            </p:cNvPicPr>
            <p:nvPr/>
          </p:nvPicPr>
          <p:blipFill>
            <a:blip r:embed="rId4"/>
            <a:stretch>
              <a:fillRect/>
            </a:stretch>
          </p:blipFill>
          <p:spPr>
            <a:xfrm>
              <a:off x="4041137" y="4277008"/>
              <a:ext cx="527199" cy="524098"/>
            </a:xfrm>
            <a:prstGeom prst="rect">
              <a:avLst/>
            </a:prstGeom>
          </p:spPr>
        </p:pic>
        <p:pic>
          <p:nvPicPr>
            <p:cNvPr id="7" name="図 6">
              <a:extLst>
                <a:ext uri="{FF2B5EF4-FFF2-40B4-BE49-F238E27FC236}">
                  <a16:creationId xmlns:a16="http://schemas.microsoft.com/office/drawing/2014/main" id="{BDCA03D8-7AEA-4C3E-8F88-0F334964F3BF}"/>
                </a:ext>
              </a:extLst>
            </p:cNvPr>
            <p:cNvPicPr>
              <a:picLocks noChangeAspect="1"/>
            </p:cNvPicPr>
            <p:nvPr/>
          </p:nvPicPr>
          <p:blipFill>
            <a:blip r:embed="rId5"/>
            <a:stretch>
              <a:fillRect/>
            </a:stretch>
          </p:blipFill>
          <p:spPr>
            <a:xfrm>
              <a:off x="4585605" y="4273907"/>
              <a:ext cx="527199" cy="530300"/>
            </a:xfrm>
            <a:prstGeom prst="rect">
              <a:avLst/>
            </a:prstGeom>
          </p:spPr>
        </p:pic>
        <p:sp>
          <p:nvSpPr>
            <p:cNvPr id="13" name="テキスト ボックス 12">
              <a:extLst>
                <a:ext uri="{FF2B5EF4-FFF2-40B4-BE49-F238E27FC236}">
                  <a16:creationId xmlns:a16="http://schemas.microsoft.com/office/drawing/2014/main" id="{C5C2C6F0-8C62-413C-A699-26D1354B7F9A}"/>
                </a:ext>
              </a:extLst>
            </p:cNvPr>
            <p:cNvSpPr txBox="1"/>
            <p:nvPr/>
          </p:nvSpPr>
          <p:spPr>
            <a:xfrm>
              <a:off x="4070869" y="4051631"/>
              <a:ext cx="994933" cy="230832"/>
            </a:xfrm>
            <a:prstGeom prst="rect">
              <a:avLst/>
            </a:prstGeom>
            <a:noFill/>
          </p:spPr>
          <p:txBody>
            <a:bodyPr wrap="square" rtlCol="0">
              <a:spAutoFit/>
            </a:bodyPr>
            <a:lstStyle/>
            <a:p>
              <a:pPr algn="ctr"/>
              <a:r>
                <a:rPr kumimoji="1" lang="ja-JP" altLang="en-US" sz="900" dirty="0"/>
                <a:t>車体表示マーク</a:t>
              </a:r>
            </a:p>
          </p:txBody>
        </p:sp>
        <p:sp>
          <p:nvSpPr>
            <p:cNvPr id="18" name="テキスト ボックス 17">
              <a:extLst>
                <a:ext uri="{FF2B5EF4-FFF2-40B4-BE49-F238E27FC236}">
                  <a16:creationId xmlns:a16="http://schemas.microsoft.com/office/drawing/2014/main" id="{774B95DB-9E15-4A2A-B8C2-E54C711E4465}"/>
                </a:ext>
              </a:extLst>
            </p:cNvPr>
            <p:cNvSpPr txBox="1"/>
            <p:nvPr/>
          </p:nvSpPr>
          <p:spPr>
            <a:xfrm>
              <a:off x="4032502" y="4796513"/>
              <a:ext cx="544468" cy="200055"/>
            </a:xfrm>
            <a:prstGeom prst="rect">
              <a:avLst/>
            </a:prstGeom>
            <a:noFill/>
          </p:spPr>
          <p:txBody>
            <a:bodyPr wrap="square" rtlCol="0">
              <a:spAutoFit/>
            </a:bodyPr>
            <a:lstStyle/>
            <a:p>
              <a:pPr algn="ctr"/>
              <a:r>
                <a:rPr kumimoji="1" lang="ja-JP" altLang="en-US" sz="700" dirty="0"/>
                <a:t>レベル１</a:t>
              </a:r>
            </a:p>
          </p:txBody>
        </p:sp>
        <p:sp>
          <p:nvSpPr>
            <p:cNvPr id="19" name="テキスト ボックス 18">
              <a:extLst>
                <a:ext uri="{FF2B5EF4-FFF2-40B4-BE49-F238E27FC236}">
                  <a16:creationId xmlns:a16="http://schemas.microsoft.com/office/drawing/2014/main" id="{9E37BFAC-292D-47C5-B558-703AAD922A35}"/>
                </a:ext>
              </a:extLst>
            </p:cNvPr>
            <p:cNvSpPr txBox="1"/>
            <p:nvPr/>
          </p:nvSpPr>
          <p:spPr>
            <a:xfrm>
              <a:off x="4569414" y="4796512"/>
              <a:ext cx="544468" cy="200055"/>
            </a:xfrm>
            <a:prstGeom prst="rect">
              <a:avLst/>
            </a:prstGeom>
            <a:noFill/>
          </p:spPr>
          <p:txBody>
            <a:bodyPr wrap="square" rtlCol="0">
              <a:spAutoFit/>
            </a:bodyPr>
            <a:lstStyle/>
            <a:p>
              <a:pPr algn="ctr"/>
              <a:r>
                <a:rPr kumimoji="1" lang="ja-JP" altLang="en-US" sz="700" dirty="0"/>
                <a:t>レベル２</a:t>
              </a:r>
            </a:p>
          </p:txBody>
        </p:sp>
      </p:grpSp>
      <p:grpSp>
        <p:nvGrpSpPr>
          <p:cNvPr id="14" name="グループ化 13">
            <a:extLst>
              <a:ext uri="{FF2B5EF4-FFF2-40B4-BE49-F238E27FC236}">
                <a16:creationId xmlns:a16="http://schemas.microsoft.com/office/drawing/2014/main" id="{F2A6CEB7-0EC3-43D9-830E-EC14C39F30D9}"/>
              </a:ext>
            </a:extLst>
          </p:cNvPr>
          <p:cNvGrpSpPr/>
          <p:nvPr/>
        </p:nvGrpSpPr>
        <p:grpSpPr>
          <a:xfrm>
            <a:off x="4320919" y="5574231"/>
            <a:ext cx="2152988" cy="1273749"/>
            <a:chOff x="4320919" y="5591145"/>
            <a:chExt cx="2152988" cy="1273749"/>
          </a:xfrm>
        </p:grpSpPr>
        <p:pic>
          <p:nvPicPr>
            <p:cNvPr id="9" name="図 8"/>
            <p:cNvPicPr>
              <a:picLocks noChangeAspect="1"/>
            </p:cNvPicPr>
            <p:nvPr/>
          </p:nvPicPr>
          <p:blipFill rotWithShape="1">
            <a:blip r:embed="rId6" cstate="print">
              <a:clrChange>
                <a:clrFrom>
                  <a:srgbClr val="FFFFFF"/>
                </a:clrFrom>
                <a:clrTo>
                  <a:srgbClr val="FFFFFF">
                    <a:alpha val="0"/>
                  </a:srgbClr>
                </a:clrTo>
              </a:clrChange>
              <a:alphaModFix/>
              <a:extLst>
                <a:ext uri="{28A0092B-C50C-407E-A947-70E740481C1C}">
                  <a14:useLocalDpi xmlns:a14="http://schemas.microsoft.com/office/drawing/2010/main" val="0"/>
                </a:ext>
              </a:extLst>
            </a:blip>
            <a:srcRect/>
            <a:stretch/>
          </p:blipFill>
          <p:spPr>
            <a:xfrm>
              <a:off x="4320919" y="5591145"/>
              <a:ext cx="2152988" cy="1013699"/>
            </a:xfrm>
            <a:prstGeom prst="rect">
              <a:avLst/>
            </a:prstGeom>
          </p:spPr>
        </p:pic>
        <p:sp>
          <p:nvSpPr>
            <p:cNvPr id="24" name="テキスト ボックス 23">
              <a:extLst>
                <a:ext uri="{FF2B5EF4-FFF2-40B4-BE49-F238E27FC236}">
                  <a16:creationId xmlns:a16="http://schemas.microsoft.com/office/drawing/2014/main" id="{EF48C60A-1403-43D1-AC8A-EE4969A76B98}"/>
                </a:ext>
              </a:extLst>
            </p:cNvPr>
            <p:cNvSpPr txBox="1"/>
            <p:nvPr/>
          </p:nvSpPr>
          <p:spPr>
            <a:xfrm>
              <a:off x="4706739" y="6634062"/>
              <a:ext cx="1562206" cy="230832"/>
            </a:xfrm>
            <a:prstGeom prst="rect">
              <a:avLst/>
            </a:prstGeom>
            <a:noFill/>
          </p:spPr>
          <p:txBody>
            <a:bodyPr wrap="square" rtlCol="0">
              <a:spAutoFit/>
            </a:bodyPr>
            <a:lstStyle/>
            <a:p>
              <a:r>
                <a:rPr kumimoji="1" lang="ja-JP" altLang="en-US" sz="900" dirty="0"/>
                <a:t>車椅子等対応車イメージ</a:t>
              </a:r>
            </a:p>
          </p:txBody>
        </p:sp>
      </p:grpSp>
      <p:sp>
        <p:nvSpPr>
          <p:cNvPr id="20" name="テキスト ボックス 19">
            <a:extLst>
              <a:ext uri="{FF2B5EF4-FFF2-40B4-BE49-F238E27FC236}">
                <a16:creationId xmlns:a16="http://schemas.microsoft.com/office/drawing/2014/main" id="{49E10A05-293D-4764-8C03-391D59314642}"/>
              </a:ext>
            </a:extLst>
          </p:cNvPr>
          <p:cNvSpPr txBox="1"/>
          <p:nvPr/>
        </p:nvSpPr>
        <p:spPr>
          <a:xfrm>
            <a:off x="-12959" y="1808770"/>
            <a:ext cx="6885471" cy="634213"/>
          </a:xfrm>
          <a:prstGeom prst="rect">
            <a:avLst/>
          </a:prstGeom>
          <a:noFill/>
        </p:spPr>
        <p:txBody>
          <a:bodyPr wrap="square" lIns="72000" rIns="72000">
            <a:spAutoFit/>
          </a:bodyPr>
          <a:lstStyle/>
          <a:p>
            <a:pPr>
              <a:lnSpc>
                <a:spcPts val="2200"/>
              </a:lnSpc>
            </a:pPr>
            <a:r>
              <a:rPr kumimoji="1" lang="en-US" altLang="ja-JP" sz="1500"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500"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大阪市域と吹田市域で国・府・市の３つの補助金が併用可能となり、最大</a:t>
            </a:r>
            <a:r>
              <a:rPr kumimoji="1" lang="en-US" altLang="ja-JP" sz="1500"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120</a:t>
            </a:r>
            <a:r>
              <a:rPr kumimoji="1" lang="ja-JP" altLang="en-US" sz="1500"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万円／台の補助となります。（その他地域は国・府の補助金併用で最大</a:t>
            </a:r>
            <a:r>
              <a:rPr kumimoji="1" lang="en-US" altLang="ja-JP" sz="1500"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90</a:t>
            </a:r>
            <a:r>
              <a:rPr kumimoji="1" lang="ja-JP" altLang="en-US" sz="1500"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万円／台）</a:t>
            </a:r>
            <a:endParaRPr lang="ja-JP" altLang="en-US" dirty="0"/>
          </a:p>
        </p:txBody>
      </p:sp>
    </p:spTree>
    <p:extLst>
      <p:ext uri="{BB962C8B-B14F-4D97-AF65-F5344CB8AC3E}">
        <p14:creationId xmlns:p14="http://schemas.microsoft.com/office/powerpoint/2010/main" val="8827648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角丸四角形 17"/>
          <p:cNvSpPr/>
          <p:nvPr/>
        </p:nvSpPr>
        <p:spPr>
          <a:xfrm>
            <a:off x="14515" y="6858233"/>
            <a:ext cx="6818084" cy="1642400"/>
          </a:xfrm>
          <a:prstGeom prst="roundRect">
            <a:avLst>
              <a:gd name="adj" fmla="val 5292"/>
            </a:avLst>
          </a:prstGeom>
          <a:solidFill>
            <a:srgbClr val="F2F7FC"/>
          </a:solidFill>
          <a:ln w="25400" cmpd="db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テキスト ボックス 9"/>
          <p:cNvSpPr txBox="1"/>
          <p:nvPr/>
        </p:nvSpPr>
        <p:spPr>
          <a:xfrm>
            <a:off x="0" y="14013"/>
            <a:ext cx="6858000" cy="2923877"/>
          </a:xfrm>
          <a:prstGeom prst="rect">
            <a:avLst/>
          </a:prstGeom>
          <a:noFill/>
        </p:spPr>
        <p:txBody>
          <a:bodyPr wrap="square" rtlCol="0">
            <a:spAutoFit/>
          </a:bodyPr>
          <a:lstStyle/>
          <a:p>
            <a:r>
              <a:rPr kumimoji="1" lang="ja-JP" altLang="en-US" b="1" dirty="0">
                <a:latin typeface="Meiryo UI" panose="020B0604030504040204" pitchFamily="50" charset="-128"/>
                <a:ea typeface="Meiryo UI" panose="020B0604030504040204" pitchFamily="50" charset="-128"/>
              </a:rPr>
              <a:t>申請方法</a:t>
            </a:r>
            <a:endParaRPr kumimoji="1" lang="en-US" altLang="ja-JP" b="1" dirty="0">
              <a:latin typeface="Meiryo UI" panose="020B0604030504040204" pitchFamily="50" charset="-128"/>
              <a:ea typeface="Meiryo UI" panose="020B0604030504040204" pitchFamily="50" charset="-128"/>
            </a:endParaRPr>
          </a:p>
          <a:p>
            <a:r>
              <a:rPr kumimoji="1" lang="ja-JP" altLang="en-US" sz="1300" dirty="0">
                <a:latin typeface="Meiryo UI" panose="020B0604030504040204" pitchFamily="50" charset="-128"/>
                <a:ea typeface="Meiryo UI" panose="020B0604030504040204" pitchFamily="50" charset="-128"/>
              </a:rPr>
              <a:t>・パソコン、スマートフォンで申請いただけます。大阪府ホームページで申請書類等の詳細を</a:t>
            </a:r>
            <a:endParaRPr kumimoji="1" lang="en-US" altLang="ja-JP" sz="1300" dirty="0">
              <a:latin typeface="Meiryo UI" panose="020B0604030504040204" pitchFamily="50" charset="-128"/>
              <a:ea typeface="Meiryo UI" panose="020B0604030504040204" pitchFamily="50" charset="-128"/>
            </a:endParaRPr>
          </a:p>
          <a:p>
            <a:r>
              <a:rPr kumimoji="1" lang="ja-JP" altLang="en-US" sz="1300" dirty="0">
                <a:latin typeface="Meiryo UI" panose="020B0604030504040204" pitchFamily="50" charset="-128"/>
                <a:ea typeface="Meiryo UI" panose="020B0604030504040204" pitchFamily="50" charset="-128"/>
              </a:rPr>
              <a:t>　必ずご確認のうえ、大阪府行政オンラインシステムにアクセスし、申請してください。</a:t>
            </a:r>
            <a:endParaRPr kumimoji="1" lang="en-US" altLang="ja-JP" sz="1300" dirty="0">
              <a:latin typeface="Meiryo UI" panose="020B0604030504040204" pitchFamily="50" charset="-128"/>
              <a:ea typeface="Meiryo UI" panose="020B0604030504040204" pitchFamily="50" charset="-128"/>
            </a:endParaRPr>
          </a:p>
          <a:p>
            <a:pPr marL="174625" indent="-174625"/>
            <a:r>
              <a:rPr kumimoji="1" lang="ja-JP" altLang="en-US" sz="1300" dirty="0">
                <a:latin typeface="Meiryo UI" panose="020B0604030504040204" pitchFamily="50" charset="-128"/>
                <a:ea typeface="Meiryo UI" panose="020B0604030504040204" pitchFamily="50" charset="-128"/>
              </a:rPr>
              <a:t>・速やかな審査のためオンライン申請にご協力をお願いします。</a:t>
            </a:r>
          </a:p>
          <a:p>
            <a:r>
              <a:rPr kumimoji="1" lang="ja-JP" altLang="en-US" sz="1300" dirty="0">
                <a:latin typeface="Meiryo UI" panose="020B0604030504040204" pitchFamily="50" charset="-128"/>
                <a:ea typeface="Meiryo UI" panose="020B0604030504040204" pitchFamily="50" charset="-128"/>
              </a:rPr>
              <a:t>・オンライン申請の場合、審査の進捗状況をシステム上で確認できます。</a:t>
            </a:r>
            <a:endParaRPr kumimoji="1" lang="en-US" altLang="ja-JP" sz="1300" dirty="0">
              <a:latin typeface="Meiryo UI" panose="020B0604030504040204" pitchFamily="50" charset="-128"/>
              <a:ea typeface="Meiryo UI" panose="020B0604030504040204" pitchFamily="50" charset="-128"/>
            </a:endParaRPr>
          </a:p>
          <a:p>
            <a:endParaRPr kumimoji="1" lang="en-US" altLang="ja-JP" sz="700" dirty="0"/>
          </a:p>
          <a:p>
            <a:r>
              <a:rPr kumimoji="1" lang="ja-JP" altLang="en-US" sz="2000" b="1" dirty="0"/>
              <a:t>　</a:t>
            </a:r>
            <a:r>
              <a:rPr kumimoji="1" lang="ja-JP" altLang="en-US" sz="1600" b="1" dirty="0"/>
              <a:t>令和６年度大阪府ユニバーサルデザインタクシー</a:t>
            </a:r>
          </a:p>
          <a:p>
            <a:r>
              <a:rPr kumimoji="1" lang="ja-JP" altLang="en-US" sz="1600" b="1" dirty="0"/>
              <a:t>　 普及促進事業ホームページ</a:t>
            </a:r>
            <a:endParaRPr kumimoji="1" lang="en-US" altLang="ja-JP" sz="1600" b="1" dirty="0"/>
          </a:p>
          <a:p>
            <a:r>
              <a:rPr lang="en-US" altLang="ja-JP" sz="1500" u="sng" dirty="0">
                <a:hlinkClick r:id="rId2"/>
              </a:rPr>
              <a:t>https://www.pref.osaka.lg.jp/kotsukeikaku/udtaxi/R6udtaxihozyo.html</a:t>
            </a:r>
            <a:endParaRPr lang="en-US" altLang="ja-JP" sz="1500" u="sng" dirty="0"/>
          </a:p>
          <a:p>
            <a:endParaRPr lang="en-US" altLang="ja-JP" sz="700" u="sng" dirty="0">
              <a:latin typeface="Meiryo UI" panose="020B0604030504040204" pitchFamily="50" charset="-128"/>
              <a:ea typeface="Meiryo UI" panose="020B0604030504040204" pitchFamily="50" charset="-128"/>
            </a:endParaRPr>
          </a:p>
          <a:p>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郵送による申請も可能です。府ホームページより申請書類を印刷して申請してください。</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レターパックライト（郵便物の追跡ができます）による郵送をお勧めします。</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詳細は府ホームページをご確認ください。提出期限は締切日当日消印有効です。</a:t>
            </a:r>
            <a:endParaRPr kumimoji="1" lang="en-US" altLang="ja-JP" sz="1200" dirty="0">
              <a:latin typeface="Meiryo UI" panose="020B0604030504040204" pitchFamily="50" charset="-128"/>
              <a:ea typeface="Meiryo UI" panose="020B0604030504040204" pitchFamily="50" charset="-128"/>
            </a:endParaRPr>
          </a:p>
          <a:p>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持参による申請は受け付けておりません。</a:t>
            </a:r>
            <a:endParaRPr kumimoji="1" lang="en-US" altLang="ja-JP" sz="1200" dirty="0">
              <a:latin typeface="Meiryo UI" panose="020B0604030504040204" pitchFamily="50" charset="-128"/>
              <a:ea typeface="Meiryo UI" panose="020B0604030504040204" pitchFamily="50" charset="-128"/>
            </a:endParaRPr>
          </a:p>
        </p:txBody>
      </p:sp>
      <p:sp>
        <p:nvSpPr>
          <p:cNvPr id="9" name="テキスト ボックス 8"/>
          <p:cNvSpPr txBox="1"/>
          <p:nvPr/>
        </p:nvSpPr>
        <p:spPr>
          <a:xfrm>
            <a:off x="14514" y="8538733"/>
            <a:ext cx="6832599" cy="1354217"/>
          </a:xfrm>
          <a:prstGeom prst="rect">
            <a:avLst/>
          </a:prstGeom>
          <a:solidFill>
            <a:schemeClr val="accent6">
              <a:lumMod val="40000"/>
              <a:lumOff val="60000"/>
            </a:schemeClr>
          </a:solidFill>
          <a:ln>
            <a:solidFill>
              <a:schemeClr val="tx1"/>
            </a:solidFill>
          </a:ln>
        </p:spPr>
        <p:txBody>
          <a:bodyPr wrap="square" rtlCol="0">
            <a:spAutoFit/>
          </a:bodyPr>
          <a:lstStyle/>
          <a:p>
            <a:r>
              <a:rPr kumimoji="1" lang="ja-JP" altLang="en-US" sz="1700" b="1" dirty="0">
                <a:latin typeface="Meiryo UI" panose="020B0604030504040204" pitchFamily="50" charset="-128"/>
                <a:ea typeface="Meiryo UI" panose="020B0604030504040204" pitchFamily="50" charset="-128"/>
              </a:rPr>
              <a:t>お問い合わせ先（</a:t>
            </a:r>
            <a:r>
              <a:rPr kumimoji="1" lang="en-US" altLang="ja-JP" sz="1700" b="1" dirty="0">
                <a:latin typeface="Meiryo UI" panose="020B0604030504040204" pitchFamily="50" charset="-128"/>
                <a:ea typeface="Meiryo UI" panose="020B0604030504040204" pitchFamily="50" charset="-128"/>
              </a:rPr>
              <a:t>UD</a:t>
            </a:r>
            <a:r>
              <a:rPr kumimoji="1" lang="ja-JP" altLang="en-US" sz="1700" b="1" dirty="0">
                <a:latin typeface="Meiryo UI" panose="020B0604030504040204" pitchFamily="50" charset="-128"/>
                <a:ea typeface="Meiryo UI" panose="020B0604030504040204" pitchFamily="50" charset="-128"/>
              </a:rPr>
              <a:t>タクシー普及促進のための案内窓口）</a:t>
            </a:r>
          </a:p>
          <a:p>
            <a:r>
              <a:rPr kumimoji="1" lang="ja-JP" altLang="en-US" sz="1300" dirty="0">
                <a:latin typeface="Meiryo UI" panose="020B0604030504040204" pitchFamily="50" charset="-128"/>
                <a:ea typeface="Meiryo UI" panose="020B0604030504040204" pitchFamily="50" charset="-128"/>
              </a:rPr>
              <a:t>　　　大阪府都市整備部交通戦略室交通計画課内</a:t>
            </a:r>
          </a:p>
          <a:p>
            <a:r>
              <a:rPr kumimoji="1" lang="ja-JP" altLang="en-US" sz="1300" dirty="0">
                <a:latin typeface="Meiryo UI" panose="020B0604030504040204" pitchFamily="50" charset="-128"/>
                <a:ea typeface="Meiryo UI" panose="020B0604030504040204" pitchFamily="50" charset="-128"/>
              </a:rPr>
              <a:t>　　　　　 </a:t>
            </a:r>
            <a:r>
              <a:rPr kumimoji="1" lang="ja-JP" altLang="en-US" sz="1300" spc="500" dirty="0">
                <a:latin typeface="Meiryo UI" panose="020B0604030504040204" pitchFamily="50" charset="-128"/>
                <a:ea typeface="Meiryo UI" panose="020B0604030504040204" pitchFamily="50" charset="-128"/>
              </a:rPr>
              <a:t>メール</a:t>
            </a:r>
            <a:r>
              <a:rPr kumimoji="1" lang="ja-JP" altLang="en-US" sz="1300" dirty="0">
                <a:latin typeface="Meiryo UI" panose="020B0604030504040204" pitchFamily="50" charset="-128"/>
                <a:ea typeface="Meiryo UI" panose="020B0604030504040204" pitchFamily="50" charset="-128"/>
              </a:rPr>
              <a:t> ：</a:t>
            </a:r>
            <a:r>
              <a:rPr kumimoji="1" lang="en-US" altLang="ja-JP" sz="1300" dirty="0">
                <a:latin typeface="Meiryo UI" panose="020B0604030504040204" pitchFamily="50" charset="-128"/>
                <a:ea typeface="Meiryo UI" panose="020B0604030504040204" pitchFamily="50" charset="-128"/>
              </a:rPr>
              <a:t>ud-taxi2025@gbox.pref.osaka.lg.jp</a:t>
            </a:r>
          </a:p>
          <a:p>
            <a:r>
              <a:rPr kumimoji="1" lang="ja-JP" altLang="en-US" sz="1300" dirty="0">
                <a:latin typeface="Meiryo UI" panose="020B0604030504040204" pitchFamily="50" charset="-128"/>
                <a:ea typeface="Meiryo UI" panose="020B0604030504040204" pitchFamily="50" charset="-128"/>
              </a:rPr>
              <a:t>　　　　　電　　　話：</a:t>
            </a:r>
            <a:r>
              <a:rPr kumimoji="1" lang="en-US" altLang="ja-JP" sz="1300" dirty="0">
                <a:latin typeface="Meiryo UI" panose="020B0604030504040204" pitchFamily="50" charset="-128"/>
                <a:ea typeface="Meiryo UI" panose="020B0604030504040204" pitchFamily="50" charset="-128"/>
              </a:rPr>
              <a:t>06-6944-6840</a:t>
            </a:r>
            <a:r>
              <a:rPr kumimoji="1" lang="ja-JP" altLang="en-US" sz="1300" dirty="0">
                <a:latin typeface="Meiryo UI" panose="020B0604030504040204" pitchFamily="50" charset="-128"/>
                <a:ea typeface="Meiryo UI" panose="020B0604030504040204" pitchFamily="50" charset="-128"/>
              </a:rPr>
              <a:t>  </a:t>
            </a:r>
            <a:endParaRPr kumimoji="1" lang="en-US" altLang="ja-JP" sz="1300" dirty="0">
              <a:latin typeface="Meiryo UI" panose="020B0604030504040204" pitchFamily="50" charset="-128"/>
              <a:ea typeface="Meiryo UI" panose="020B0604030504040204" pitchFamily="50" charset="-128"/>
            </a:endParaRPr>
          </a:p>
          <a:p>
            <a:r>
              <a:rPr kumimoji="1" lang="ja-JP" altLang="en-US" sz="1300" dirty="0">
                <a:latin typeface="Meiryo UI" panose="020B0604030504040204" pitchFamily="50" charset="-128"/>
                <a:ea typeface="Meiryo UI" panose="020B0604030504040204" pitchFamily="50" charset="-128"/>
              </a:rPr>
              <a:t>　　　　　受付時間：平日の</a:t>
            </a:r>
            <a:r>
              <a:rPr kumimoji="1" lang="en-US" altLang="ja-JP" sz="1300" dirty="0">
                <a:latin typeface="Meiryo UI" panose="020B0604030504040204" pitchFamily="50" charset="-128"/>
                <a:ea typeface="Meiryo UI" panose="020B0604030504040204" pitchFamily="50" charset="-128"/>
              </a:rPr>
              <a:t>9</a:t>
            </a:r>
            <a:r>
              <a:rPr kumimoji="1" lang="ja-JP" altLang="en-US" sz="1300" dirty="0">
                <a:latin typeface="Meiryo UI" panose="020B0604030504040204" pitchFamily="50" charset="-128"/>
                <a:ea typeface="Meiryo UI" panose="020B0604030504040204" pitchFamily="50" charset="-128"/>
              </a:rPr>
              <a:t>時</a:t>
            </a:r>
            <a:r>
              <a:rPr kumimoji="1" lang="en-US" altLang="ja-JP" sz="1300" dirty="0">
                <a:latin typeface="Meiryo UI" panose="020B0604030504040204" pitchFamily="50" charset="-128"/>
                <a:ea typeface="Meiryo UI" panose="020B0604030504040204" pitchFamily="50" charset="-128"/>
              </a:rPr>
              <a:t>30</a:t>
            </a:r>
            <a:r>
              <a:rPr kumimoji="1" lang="ja-JP" altLang="en-US" sz="1300" dirty="0">
                <a:latin typeface="Meiryo UI" panose="020B0604030504040204" pitchFamily="50" charset="-128"/>
                <a:ea typeface="Meiryo UI" panose="020B0604030504040204" pitchFamily="50" charset="-128"/>
              </a:rPr>
              <a:t>分から</a:t>
            </a:r>
            <a:r>
              <a:rPr kumimoji="1" lang="en-US" altLang="ja-JP" sz="1300" dirty="0">
                <a:latin typeface="Meiryo UI" panose="020B0604030504040204" pitchFamily="50" charset="-128"/>
                <a:ea typeface="Meiryo UI" panose="020B0604030504040204" pitchFamily="50" charset="-128"/>
              </a:rPr>
              <a:t>17</a:t>
            </a:r>
            <a:r>
              <a:rPr kumimoji="1" lang="ja-JP" altLang="en-US" sz="1300" dirty="0">
                <a:latin typeface="Meiryo UI" panose="020B0604030504040204" pitchFamily="50" charset="-128"/>
                <a:ea typeface="Meiryo UI" panose="020B0604030504040204" pitchFamily="50" charset="-128"/>
              </a:rPr>
              <a:t>時</a:t>
            </a:r>
            <a:r>
              <a:rPr kumimoji="1" lang="en-US" altLang="ja-JP" sz="1300" dirty="0">
                <a:latin typeface="Meiryo UI" panose="020B0604030504040204" pitchFamily="50" charset="-128"/>
                <a:ea typeface="Meiryo UI" panose="020B0604030504040204" pitchFamily="50" charset="-128"/>
              </a:rPr>
              <a:t>30</a:t>
            </a:r>
            <a:r>
              <a:rPr kumimoji="1" lang="ja-JP" altLang="en-US" sz="1300" dirty="0">
                <a:latin typeface="Meiryo UI" panose="020B0604030504040204" pitchFamily="50" charset="-128"/>
                <a:ea typeface="Meiryo UI" panose="020B0604030504040204" pitchFamily="50" charset="-128"/>
              </a:rPr>
              <a:t>分（電話の場合）</a:t>
            </a:r>
            <a:endParaRPr kumimoji="1" lang="en-US" altLang="ja-JP" sz="1300" dirty="0">
              <a:latin typeface="Meiryo UI" panose="020B0604030504040204" pitchFamily="50" charset="-128"/>
              <a:ea typeface="Meiryo UI" panose="020B0604030504040204" pitchFamily="50" charset="-128"/>
            </a:endParaRPr>
          </a:p>
          <a:p>
            <a:r>
              <a:rPr kumimoji="1" lang="ja-JP" altLang="en-US" sz="1300" dirty="0">
                <a:latin typeface="Meiryo UI" panose="020B0604030504040204" pitchFamily="50" charset="-128"/>
                <a:ea typeface="Meiryo UI" panose="020B0604030504040204" pitchFamily="50" charset="-128"/>
              </a:rPr>
              <a:t>　　　　　 </a:t>
            </a:r>
            <a:r>
              <a:rPr kumimoji="1" lang="en-US" altLang="ja-JP" sz="1300" dirty="0">
                <a:latin typeface="Meiryo UI" panose="020B0604030504040204" pitchFamily="50" charset="-128"/>
                <a:ea typeface="Meiryo UI" panose="020B0604030504040204" pitchFamily="50" charset="-128"/>
              </a:rPr>
              <a:t>※</a:t>
            </a:r>
            <a:r>
              <a:rPr kumimoji="1" lang="ja-JP" altLang="en-US" sz="1300" dirty="0">
                <a:latin typeface="Meiryo UI" panose="020B0604030504040204" pitchFamily="50" charset="-128"/>
                <a:ea typeface="Meiryo UI" panose="020B0604030504040204" pitchFamily="50" charset="-128"/>
              </a:rPr>
              <a:t>お電話がつながらない可能性があります。できるだけメールでお問合せください。</a:t>
            </a:r>
          </a:p>
        </p:txBody>
      </p:sp>
      <p:sp>
        <p:nvSpPr>
          <p:cNvPr id="2" name="正方形/長方形 1"/>
          <p:cNvSpPr/>
          <p:nvPr/>
        </p:nvSpPr>
        <p:spPr>
          <a:xfrm>
            <a:off x="14515" y="1176856"/>
            <a:ext cx="6818084" cy="890069"/>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1813" y="2846713"/>
            <a:ext cx="6858000" cy="1169551"/>
          </a:xfrm>
          <a:prstGeom prst="rect">
            <a:avLst/>
          </a:prstGeom>
          <a:noFill/>
        </p:spPr>
        <p:txBody>
          <a:bodyPr wrap="square" rtlCol="0">
            <a:spAutoFit/>
          </a:bodyPr>
          <a:lstStyle/>
          <a:p>
            <a:r>
              <a:rPr kumimoji="1" lang="ja-JP" altLang="en-US" b="1" dirty="0">
                <a:latin typeface="Meiryo UI" panose="020B0604030504040204" pitchFamily="50" charset="-128"/>
                <a:ea typeface="Meiryo UI" panose="020B0604030504040204" pitchFamily="50" charset="-128"/>
              </a:rPr>
              <a:t>申請の流れ</a:t>
            </a:r>
            <a:endParaRPr kumimoji="1" lang="en-US" altLang="ja-JP" b="1" dirty="0">
              <a:latin typeface="Meiryo UI" panose="020B0604030504040204" pitchFamily="50" charset="-128"/>
              <a:ea typeface="Meiryo UI" panose="020B0604030504040204" pitchFamily="50" charset="-128"/>
            </a:endParaRPr>
          </a:p>
          <a:p>
            <a:r>
              <a:rPr kumimoji="1" lang="ja-JP" altLang="en-US" sz="1300" dirty="0">
                <a:latin typeface="Meiryo UI" panose="020B0604030504040204" pitchFamily="50" charset="-128"/>
                <a:ea typeface="Meiryo UI" panose="020B0604030504040204" pitchFamily="50" charset="-128"/>
              </a:rPr>
              <a:t>・申請は原則タクシー事業者ごとに</a:t>
            </a:r>
            <a:r>
              <a:rPr kumimoji="1" lang="en-US" altLang="ja-JP" sz="1300" dirty="0">
                <a:latin typeface="Meiryo UI" panose="020B0604030504040204" pitchFamily="50" charset="-128"/>
                <a:ea typeface="Meiryo UI" panose="020B0604030504040204" pitchFamily="50" charset="-128"/>
              </a:rPr>
              <a:t>1</a:t>
            </a:r>
            <a:r>
              <a:rPr kumimoji="1" lang="ja-JP" altLang="en-US" sz="1300" dirty="0">
                <a:latin typeface="Meiryo UI" panose="020B0604030504040204" pitchFamily="50" charset="-128"/>
                <a:ea typeface="Meiryo UI" panose="020B0604030504040204" pitchFamily="50" charset="-128"/>
              </a:rPr>
              <a:t>回限り。複数の車両を申請する場合は、まとめて申請してください。</a:t>
            </a:r>
            <a:endParaRPr kumimoji="1" lang="en-US" altLang="ja-JP" sz="1300" dirty="0">
              <a:latin typeface="Meiryo UI" panose="020B0604030504040204" pitchFamily="50" charset="-128"/>
              <a:ea typeface="Meiryo UI" panose="020B0604030504040204" pitchFamily="50" charset="-128"/>
            </a:endParaRPr>
          </a:p>
          <a:p>
            <a:r>
              <a:rPr kumimoji="1" lang="ja-JP" altLang="en-US" sz="1300" dirty="0">
                <a:latin typeface="Meiryo UI" panose="020B0604030504040204" pitchFamily="50" charset="-128"/>
                <a:ea typeface="Meiryo UI" panose="020B0604030504040204" pitchFamily="50" charset="-128"/>
              </a:rPr>
              <a:t>（納車時期が大きく異なるなど、やむを得ないと府が判断する場合は、申請を複数に分けることを認め</a:t>
            </a:r>
            <a:endParaRPr kumimoji="1" lang="en-US" altLang="ja-JP" sz="1300" dirty="0">
              <a:latin typeface="Meiryo UI" panose="020B0604030504040204" pitchFamily="50" charset="-128"/>
              <a:ea typeface="Meiryo UI" panose="020B0604030504040204" pitchFamily="50" charset="-128"/>
            </a:endParaRPr>
          </a:p>
          <a:p>
            <a:r>
              <a:rPr kumimoji="1" lang="ja-JP" altLang="en-US" sz="1300" dirty="0">
                <a:latin typeface="Meiryo UI" panose="020B0604030504040204" pitchFamily="50" charset="-128"/>
                <a:ea typeface="Meiryo UI" panose="020B0604030504040204" pitchFamily="50" charset="-128"/>
              </a:rPr>
              <a:t>　 ますので、下記のお問合せ先にご相談ください。）</a:t>
            </a:r>
            <a:endParaRPr kumimoji="1" lang="en-US" altLang="ja-JP" sz="1300" dirty="0">
              <a:latin typeface="Meiryo UI" panose="020B0604030504040204" pitchFamily="50" charset="-128"/>
              <a:ea typeface="Meiryo UI" panose="020B0604030504040204" pitchFamily="50" charset="-128"/>
            </a:endParaRPr>
          </a:p>
          <a:p>
            <a:pPr marL="174625" indent="-174625"/>
            <a:r>
              <a:rPr kumimoji="1" lang="ja-JP" altLang="en-US" sz="1300" dirty="0">
                <a:latin typeface="Meiryo UI" panose="020B0604030504040204" pitchFamily="50" charset="-128"/>
                <a:ea typeface="Meiryo UI" panose="020B0604030504040204" pitchFamily="50" charset="-128"/>
              </a:rPr>
              <a:t>・補助事業の内容を変更する場合には変更承認申請を行ってください。</a:t>
            </a:r>
          </a:p>
        </p:txBody>
      </p:sp>
      <p:graphicFrame>
        <p:nvGraphicFramePr>
          <p:cNvPr id="4" name="表 3"/>
          <p:cNvGraphicFramePr>
            <a:graphicFrameLocks noGrp="1"/>
          </p:cNvGraphicFramePr>
          <p:nvPr>
            <p:extLst>
              <p:ext uri="{D42A27DB-BD31-4B8C-83A1-F6EECF244321}">
                <p14:modId xmlns:p14="http://schemas.microsoft.com/office/powerpoint/2010/main" val="1231185298"/>
              </p:ext>
            </p:extLst>
          </p:nvPr>
        </p:nvGraphicFramePr>
        <p:xfrm>
          <a:off x="195212" y="4188178"/>
          <a:ext cx="6459588" cy="1993547"/>
        </p:xfrm>
        <a:graphic>
          <a:graphicData uri="http://schemas.openxmlformats.org/drawingml/2006/table">
            <a:tbl>
              <a:tblPr firstRow="1" firstCol="1" bandRow="1"/>
              <a:tblGrid>
                <a:gridCol w="3229794">
                  <a:extLst>
                    <a:ext uri="{9D8B030D-6E8A-4147-A177-3AD203B41FA5}">
                      <a16:colId xmlns:a16="http://schemas.microsoft.com/office/drawing/2014/main" val="3512716307"/>
                    </a:ext>
                  </a:extLst>
                </a:gridCol>
                <a:gridCol w="3229794">
                  <a:extLst>
                    <a:ext uri="{9D8B030D-6E8A-4147-A177-3AD203B41FA5}">
                      <a16:colId xmlns:a16="http://schemas.microsoft.com/office/drawing/2014/main" val="2483704633"/>
                    </a:ext>
                  </a:extLst>
                </a:gridCol>
              </a:tblGrid>
              <a:tr h="238805">
                <a:tc>
                  <a:txBody>
                    <a:bodyPr/>
                    <a:lstStyle/>
                    <a:p>
                      <a:pPr algn="ctr">
                        <a:spcAft>
                          <a:spcPts val="0"/>
                        </a:spcAft>
                      </a:pPr>
                      <a:r>
                        <a:rPr lang="ja-JP" sz="1400" b="1" kern="100" dirty="0">
                          <a:solidFill>
                            <a:srgbClr val="FFFFFF"/>
                          </a:solidFill>
                          <a:effectLst/>
                          <a:latin typeface="游明朝" panose="02020400000000000000" pitchFamily="18" charset="-128"/>
                          <a:ea typeface="ＭＳ ゴシック" panose="020B0609070205080204" pitchFamily="49" charset="-128"/>
                          <a:cs typeface="Times New Roman" panose="02020603050405020304" pitchFamily="18" charset="0"/>
                        </a:rPr>
                        <a:t>申請者</a:t>
                      </a:r>
                      <a:endParaRPr 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36000" marR="36000" marT="0" marB="0" anchor="ctr">
                    <a:lnL w="12700" cap="flat" cmpd="sng" algn="ctr">
                      <a:solidFill>
                        <a:srgbClr val="5B9BD5"/>
                      </a:solidFill>
                      <a:prstDash val="solid"/>
                      <a:round/>
                      <a:headEnd type="none" w="med" len="med"/>
                      <a:tailEnd type="none" w="med" len="med"/>
                    </a:lnL>
                    <a:lnR>
                      <a:noFill/>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5B9BD5"/>
                    </a:solidFill>
                  </a:tcPr>
                </a:tc>
                <a:tc>
                  <a:txBody>
                    <a:bodyPr/>
                    <a:lstStyle/>
                    <a:p>
                      <a:pPr algn="ctr">
                        <a:spcAft>
                          <a:spcPts val="0"/>
                        </a:spcAft>
                      </a:pPr>
                      <a:r>
                        <a:rPr lang="ja-JP" sz="1400" b="1" kern="100" dirty="0">
                          <a:solidFill>
                            <a:srgbClr val="FFFFFF"/>
                          </a:solidFill>
                          <a:effectLst/>
                          <a:latin typeface="游明朝" panose="02020400000000000000" pitchFamily="18" charset="-128"/>
                          <a:ea typeface="ＭＳ ゴシック" panose="020B0609070205080204" pitchFamily="49" charset="-128"/>
                          <a:cs typeface="Times New Roman" panose="02020603050405020304" pitchFamily="18" charset="0"/>
                        </a:rPr>
                        <a:t>事務局</a:t>
                      </a:r>
                      <a:endParaRPr 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36000" marR="36000" marT="0" marB="0" anchor="ctr">
                    <a:lnL>
                      <a:noFill/>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5B9BD5"/>
                    </a:solidFill>
                  </a:tcPr>
                </a:tc>
                <a:extLst>
                  <a:ext uri="{0D108BD9-81ED-4DB2-BD59-A6C34878D82A}">
                    <a16:rowId xmlns:a16="http://schemas.microsoft.com/office/drawing/2014/main" val="4066797972"/>
                  </a:ext>
                </a:extLst>
              </a:tr>
              <a:tr h="1754742">
                <a:tc>
                  <a:txBody>
                    <a:bodyPr/>
                    <a:lstStyle/>
                    <a:p>
                      <a:pPr algn="ctr">
                        <a:spcAft>
                          <a:spcPts val="0"/>
                        </a:spcAft>
                      </a:pPr>
                      <a:r>
                        <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補助金の申請</a:t>
                      </a:r>
                      <a:r>
                        <a:rPr lang="en-US"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12/27</a:t>
                      </a:r>
                      <a:r>
                        <a:rPr lang="ja-JP" altLang="en-US"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〆</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spcAft>
                          <a:spcPts val="0"/>
                        </a:spcAft>
                      </a:pPr>
                      <a:r>
                        <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（交付申請）</a:t>
                      </a:r>
                      <a:endParaRPr lang="en-US"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spcAft>
                          <a:spcPts val="0"/>
                        </a:spcAft>
                      </a:pPr>
                      <a:endParaRPr lang="en-US" altLang="ja-JP" sz="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spcAft>
                          <a:spcPts val="0"/>
                        </a:spcAft>
                      </a:pPr>
                      <a:endParaRPr lang="en-US" altLang="ja-JP" sz="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spcAft>
                          <a:spcPts val="0"/>
                        </a:spcAft>
                      </a:pPr>
                      <a:r>
                        <a:rPr lang="ja-JP" altLang="en-US"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事業着手</a:t>
                      </a:r>
                      <a:r>
                        <a:rPr lang="en-US"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１</a:t>
                      </a:r>
                      <a:endParaRPr lang="en-US"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spcAft>
                          <a:spcPts val="0"/>
                        </a:spcAft>
                      </a:pPr>
                      <a:r>
                        <a:rPr lang="ja-JP" altLang="en-US" sz="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en-US" altLang="ja-JP" sz="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spcAft>
                          <a:spcPts val="0"/>
                        </a:spcAft>
                      </a:pPr>
                      <a:r>
                        <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補助金の請求※</a:t>
                      </a:r>
                      <a:r>
                        <a:rPr lang="ja-JP" altLang="en-US"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３</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spcAft>
                          <a:spcPts val="0"/>
                        </a:spcAft>
                      </a:pPr>
                      <a:r>
                        <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（実績報告、請求）</a:t>
                      </a:r>
                    </a:p>
                    <a:p>
                      <a:pPr algn="ctr">
                        <a:spcAft>
                          <a:spcPts val="0"/>
                        </a:spcAft>
                      </a:pPr>
                      <a:endParaRPr lang="en-US" sz="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spcAft>
                          <a:spcPts val="0"/>
                        </a:spcAft>
                      </a:pPr>
                      <a:endParaRPr lang="ja-JP" sz="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spcAft>
                          <a:spcPts val="0"/>
                        </a:spcAft>
                      </a:pPr>
                      <a:r>
                        <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補助金の受領</a:t>
                      </a:r>
                    </a:p>
                  </a:txBody>
                  <a:tcPr marL="68580" marR="68580" marT="0" marB="0">
                    <a:lnL w="12700" cap="flat" cmpd="sng" algn="ctr">
                      <a:solidFill>
                        <a:srgbClr val="9CC2E5"/>
                      </a:solidFill>
                      <a:prstDash val="solid"/>
                      <a:round/>
                      <a:headEnd type="none" w="med" len="med"/>
                      <a:tailEnd type="none" w="med" len="med"/>
                    </a:lnL>
                    <a:lnR w="12700" cap="flat" cmpd="sng" algn="ctr">
                      <a:solidFill>
                        <a:srgbClr val="9CC2E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9CC2E5"/>
                      </a:solidFill>
                      <a:prstDash val="solid"/>
                      <a:round/>
                      <a:headEnd type="none" w="med" len="med"/>
                      <a:tailEnd type="none" w="med" len="med"/>
                    </a:lnB>
                    <a:solidFill>
                      <a:srgbClr val="DEEAF6"/>
                    </a:solidFill>
                  </a:tcPr>
                </a:tc>
                <a:tc>
                  <a:txBody>
                    <a:bodyPr/>
                    <a:lstStyle/>
                    <a:p>
                      <a:pPr algn="ctr">
                        <a:spcAft>
                          <a:spcPts val="0"/>
                        </a:spcAft>
                      </a:pPr>
                      <a:r>
                        <a:rPr lang="ja-JP" sz="1200" kern="100" dirty="0">
                          <a:effectLst/>
                          <a:latin typeface="ＭＳ ゴシック" panose="020B0609070205080204" pitchFamily="49" charset="-128"/>
                          <a:ea typeface="ＭＳ ゴシック" panose="020B0609070205080204" pitchFamily="49" charset="-128"/>
                        </a:rPr>
                        <a:t>申請書類の受領 </a:t>
                      </a:r>
                      <a:endParaRPr lang="en-US" altLang="ja-JP" sz="1200" kern="100" dirty="0">
                        <a:effectLst/>
                        <a:latin typeface="ＭＳ ゴシック" panose="020B0609070205080204" pitchFamily="49" charset="-128"/>
                        <a:ea typeface="ＭＳ ゴシック" panose="020B0609070205080204" pitchFamily="49" charset="-128"/>
                      </a:endParaRPr>
                    </a:p>
                    <a:p>
                      <a:pPr algn="ctr">
                        <a:spcAft>
                          <a:spcPts val="0"/>
                        </a:spcAft>
                      </a:pPr>
                      <a:r>
                        <a:rPr lang="ja-JP" sz="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p>
                    <a:p>
                      <a:pPr algn="ctr">
                        <a:spcAft>
                          <a:spcPts val="0"/>
                        </a:spcAft>
                      </a:pPr>
                      <a:r>
                        <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審査</a:t>
                      </a:r>
                    </a:p>
                    <a:p>
                      <a:pPr algn="ctr">
                        <a:spcAft>
                          <a:spcPts val="0"/>
                        </a:spcAft>
                      </a:pPr>
                      <a:r>
                        <a:rPr lang="ja-JP" sz="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en-US" altLang="ja-JP" sz="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spcAft>
                          <a:spcPts val="0"/>
                        </a:spcAft>
                      </a:pPr>
                      <a:r>
                        <a:rPr lang="ja-JP" altLang="en-US"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交付決定通知</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spcAft>
                          <a:spcPts val="0"/>
                        </a:spcAft>
                      </a:pPr>
                      <a:endParaRPr lang="en-US" altLang="ja-JP" sz="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spcAft>
                          <a:spcPts val="0"/>
                        </a:spcAft>
                      </a:pPr>
                      <a:r>
                        <a:rPr lang="ja-JP" altLang="en-US"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請求資料の受領</a:t>
                      </a:r>
                      <a:endParaRPr lang="en-US"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spcAft>
                          <a:spcPts val="0"/>
                        </a:spcAft>
                      </a:pPr>
                      <a:r>
                        <a:rPr lang="ja-JP" altLang="en-US" sz="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en-US" altLang="ja-JP" sz="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spcAft>
                          <a:spcPts val="0"/>
                        </a:spcAft>
                      </a:pPr>
                      <a:r>
                        <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審査</a:t>
                      </a:r>
                    </a:p>
                    <a:p>
                      <a:pPr algn="ctr">
                        <a:spcAft>
                          <a:spcPts val="0"/>
                        </a:spcAft>
                      </a:pPr>
                      <a:r>
                        <a:rPr lang="ja-JP" sz="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p>
                    <a:p>
                      <a:pPr algn="ctr">
                        <a:spcAft>
                          <a:spcPts val="0"/>
                        </a:spcAft>
                      </a:pPr>
                      <a:r>
                        <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額の確定通知</a:t>
                      </a:r>
                      <a:r>
                        <a:rPr lang="ja-JP" altLang="en-US"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補助金の交付</a:t>
                      </a:r>
                    </a:p>
                  </a:txBody>
                  <a:tcPr marL="68580" marR="68580" marT="0" marB="0">
                    <a:lnL w="12700" cap="flat" cmpd="sng" algn="ctr">
                      <a:solidFill>
                        <a:srgbClr val="9CC2E5"/>
                      </a:solidFill>
                      <a:prstDash val="solid"/>
                      <a:round/>
                      <a:headEnd type="none" w="med" len="med"/>
                      <a:tailEnd type="none" w="med" len="med"/>
                    </a:lnL>
                    <a:lnR w="12700" cap="flat" cmpd="sng" algn="ctr">
                      <a:solidFill>
                        <a:srgbClr val="9CC2E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9CC2E5"/>
                      </a:solidFill>
                      <a:prstDash val="solid"/>
                      <a:round/>
                      <a:headEnd type="none" w="med" len="med"/>
                      <a:tailEnd type="none" w="med" len="med"/>
                    </a:lnB>
                    <a:solidFill>
                      <a:srgbClr val="DEEAF6"/>
                    </a:solidFill>
                  </a:tcPr>
                </a:tc>
                <a:extLst>
                  <a:ext uri="{0D108BD9-81ED-4DB2-BD59-A6C34878D82A}">
                    <a16:rowId xmlns:a16="http://schemas.microsoft.com/office/drawing/2014/main" val="249785524"/>
                  </a:ext>
                </a:extLst>
              </a:tr>
            </a:tbl>
          </a:graphicData>
        </a:graphic>
      </p:graphicFrame>
      <p:cxnSp>
        <p:nvCxnSpPr>
          <p:cNvPr id="24" name="直線矢印コネクタ 23"/>
          <p:cNvCxnSpPr/>
          <p:nvPr/>
        </p:nvCxnSpPr>
        <p:spPr>
          <a:xfrm>
            <a:off x="2864392" y="6063066"/>
            <a:ext cx="951958" cy="0"/>
          </a:xfrm>
          <a:prstGeom prst="straightConnector1">
            <a:avLst/>
          </a:prstGeom>
          <a:ln>
            <a:headEnd type="triangle" w="med" len="med"/>
            <a:tailEnd type="none" w="med" len="med"/>
          </a:ln>
        </p:spPr>
        <p:style>
          <a:lnRef idx="1">
            <a:schemeClr val="dk1"/>
          </a:lnRef>
          <a:fillRef idx="0">
            <a:schemeClr val="dk1"/>
          </a:fillRef>
          <a:effectRef idx="0">
            <a:schemeClr val="dk1"/>
          </a:effectRef>
          <a:fontRef idx="minor">
            <a:schemeClr val="tx1"/>
          </a:fontRef>
        </p:style>
      </p:cxnSp>
      <p:cxnSp>
        <p:nvCxnSpPr>
          <p:cNvPr id="26" name="直線矢印コネクタ 25"/>
          <p:cNvCxnSpPr/>
          <p:nvPr/>
        </p:nvCxnSpPr>
        <p:spPr>
          <a:xfrm>
            <a:off x="2888205" y="4527520"/>
            <a:ext cx="1079500" cy="0"/>
          </a:xfrm>
          <a:prstGeom prst="straightConnector1">
            <a:avLst/>
          </a:prstGeom>
          <a:ln>
            <a:headEnd type="none" w="med" len="med"/>
            <a:tailEnd type="triangle" w="med" len="med"/>
          </a:ln>
        </p:spPr>
        <p:style>
          <a:lnRef idx="1">
            <a:schemeClr val="dk1"/>
          </a:lnRef>
          <a:fillRef idx="0">
            <a:schemeClr val="dk1"/>
          </a:fillRef>
          <a:effectRef idx="0">
            <a:schemeClr val="dk1"/>
          </a:effectRef>
          <a:fontRef idx="minor">
            <a:schemeClr val="tx1"/>
          </a:fontRef>
        </p:style>
      </p:cxnSp>
      <p:cxnSp>
        <p:nvCxnSpPr>
          <p:cNvPr id="27" name="直線矢印コネクタ 26"/>
          <p:cNvCxnSpPr/>
          <p:nvPr/>
        </p:nvCxnSpPr>
        <p:spPr>
          <a:xfrm>
            <a:off x="2864392" y="5454346"/>
            <a:ext cx="1079500" cy="0"/>
          </a:xfrm>
          <a:prstGeom prst="straightConnector1">
            <a:avLst/>
          </a:prstGeom>
          <a:ln>
            <a:headEnd type="none" w="med" len="med"/>
            <a:tailEnd type="triangle" w="med" len="med"/>
          </a:ln>
        </p:spPr>
        <p:style>
          <a:lnRef idx="1">
            <a:schemeClr val="dk1"/>
          </a:lnRef>
          <a:fillRef idx="0">
            <a:schemeClr val="dk1"/>
          </a:fillRef>
          <a:effectRef idx="0">
            <a:schemeClr val="dk1"/>
          </a:effectRef>
          <a:fontRef idx="minor">
            <a:schemeClr val="tx1"/>
          </a:fontRef>
        </p:style>
      </p:cxnSp>
      <p:cxnSp>
        <p:nvCxnSpPr>
          <p:cNvPr id="28" name="直線矢印コネクタ 27"/>
          <p:cNvCxnSpPr/>
          <p:nvPr/>
        </p:nvCxnSpPr>
        <p:spPr>
          <a:xfrm>
            <a:off x="2864392" y="5143877"/>
            <a:ext cx="1079500" cy="0"/>
          </a:xfrm>
          <a:prstGeom prst="straightConnector1">
            <a:avLst/>
          </a:prstGeom>
          <a:ln>
            <a:headEnd type="triangle" w="med" len="med"/>
            <a:tailEnd type="none" w="med" len="med"/>
          </a:ln>
        </p:spPr>
        <p:style>
          <a:lnRef idx="1">
            <a:schemeClr val="dk1"/>
          </a:lnRef>
          <a:fillRef idx="0">
            <a:schemeClr val="dk1"/>
          </a:fillRef>
          <a:effectRef idx="0">
            <a:schemeClr val="dk1"/>
          </a:effectRef>
          <a:fontRef idx="minor">
            <a:schemeClr val="tx1"/>
          </a:fontRef>
        </p:style>
      </p:cxnSp>
      <p:sp>
        <p:nvSpPr>
          <p:cNvPr id="30" name="テキスト ボックス 18"/>
          <p:cNvSpPr txBox="1"/>
          <p:nvPr/>
        </p:nvSpPr>
        <p:spPr>
          <a:xfrm>
            <a:off x="361904" y="5308052"/>
            <a:ext cx="730295" cy="225425"/>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p>
            <a:pPr algn="ctr">
              <a:spcAft>
                <a:spcPts val="0"/>
              </a:spcAft>
            </a:pPr>
            <a:r>
              <a:rPr lang="ja-JP" sz="1050" b="1" kern="100" dirty="0">
                <a:effectLst/>
                <a:ea typeface="ＭＳ ゴシック" panose="020B0609070205080204" pitchFamily="49" charset="-128"/>
                <a:cs typeface="Times New Roman" panose="02020603050405020304" pitchFamily="18" charset="0"/>
              </a:rPr>
              <a:t>完了</a:t>
            </a:r>
            <a:r>
              <a:rPr lang="en-US" altLang="ja-JP" sz="1050" b="1" kern="100" dirty="0">
                <a:effectLst/>
                <a:ea typeface="ＭＳ ゴシック" panose="020B0609070205080204" pitchFamily="49" charset="-128"/>
                <a:cs typeface="Times New Roman" panose="02020603050405020304" pitchFamily="18" charset="0"/>
              </a:rPr>
              <a:t>※</a:t>
            </a:r>
            <a:r>
              <a:rPr lang="ja-JP" altLang="en-US" sz="1050" b="1" kern="100" dirty="0">
                <a:ea typeface="ＭＳ ゴシック" panose="020B0609070205080204" pitchFamily="49" charset="-128"/>
                <a:cs typeface="Times New Roman" panose="02020603050405020304" pitchFamily="18" charset="0"/>
              </a:rPr>
              <a:t>２</a:t>
            </a:r>
            <a:endParaRPr lang="ja-JP" sz="1050" b="1" kern="100" dirty="0">
              <a:effectLst/>
              <a:ea typeface="游明朝" panose="02020400000000000000" pitchFamily="18" charset="-128"/>
              <a:cs typeface="Times New Roman" panose="02020603050405020304" pitchFamily="18" charset="0"/>
            </a:endParaRPr>
          </a:p>
        </p:txBody>
      </p:sp>
      <p:sp>
        <p:nvSpPr>
          <p:cNvPr id="5" name="Rectangle 7"/>
          <p:cNvSpPr>
            <a:spLocks noChangeArrowheads="1"/>
          </p:cNvSpPr>
          <p:nvPr/>
        </p:nvSpPr>
        <p:spPr bwMode="auto">
          <a:xfrm>
            <a:off x="211227" y="3957067"/>
            <a:ext cx="1031051"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＜フロー図＞</a:t>
            </a:r>
            <a:endParaRPr kumimoji="0" lang="ja-JP" altLang="ja-JP" sz="2400" b="0" i="0" u="none" strike="noStrike" cap="none" normalizeH="0" baseline="0" dirty="0">
              <a:ln>
                <a:noFill/>
              </a:ln>
              <a:solidFill>
                <a:schemeClr val="tx1"/>
              </a:solidFill>
              <a:effectLst/>
              <a:latin typeface="Arial" panose="020B0604020202020204" pitchFamily="34" charset="0"/>
            </a:endParaRPr>
          </a:p>
        </p:txBody>
      </p:sp>
      <p:sp>
        <p:nvSpPr>
          <p:cNvPr id="6" name="テキスト ボックス 5"/>
          <p:cNvSpPr txBox="1"/>
          <p:nvPr/>
        </p:nvSpPr>
        <p:spPr>
          <a:xfrm>
            <a:off x="149492" y="6150347"/>
            <a:ext cx="6505308" cy="707886"/>
          </a:xfrm>
          <a:prstGeom prst="rect">
            <a:avLst/>
          </a:prstGeom>
          <a:noFill/>
        </p:spPr>
        <p:txBody>
          <a:bodyPr wrap="square" rtlCol="0">
            <a:spAutoFit/>
          </a:bodyPr>
          <a:lstStyle/>
          <a:p>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１　交付決定前に購入（事業着手）した車両は補助対象外です。</a:t>
            </a:r>
            <a:endParaRPr kumimoji="1" lang="en-US" altLang="ja-JP" sz="1000" dirty="0">
              <a:latin typeface="Meiryo UI" panose="020B0604030504040204" pitchFamily="50" charset="-128"/>
              <a:ea typeface="Meiryo UI" panose="020B0604030504040204" pitchFamily="50" charset="-128"/>
            </a:endParaRPr>
          </a:p>
          <a:p>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２　令和７年３月</a:t>
            </a:r>
            <a:r>
              <a:rPr kumimoji="1" lang="en-US" altLang="ja-JP" sz="1000" dirty="0">
                <a:latin typeface="Meiryo UI" panose="020B0604030504040204" pitchFamily="50" charset="-128"/>
                <a:ea typeface="Meiryo UI" panose="020B0604030504040204" pitchFamily="50" charset="-128"/>
              </a:rPr>
              <a:t>10</a:t>
            </a:r>
            <a:r>
              <a:rPr kumimoji="1" lang="ja-JP" altLang="en-US" sz="1000" dirty="0">
                <a:latin typeface="Meiryo UI" panose="020B0604030504040204" pitchFamily="50" charset="-128"/>
                <a:ea typeface="Meiryo UI" panose="020B0604030504040204" pitchFamily="50" charset="-128"/>
              </a:rPr>
              <a:t>日（月）までに購入（支払いまで）し、自動車検査証の交付（登録）を完了（リース事業者に</a:t>
            </a:r>
            <a:endParaRPr kumimoji="1" lang="en-US" altLang="ja-JP" sz="1000" dirty="0">
              <a:latin typeface="Meiryo UI" panose="020B0604030504040204" pitchFamily="50" charset="-128"/>
              <a:ea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rPr>
              <a:t>　　　　あっては、購入（支払いまで）し、当該リース契約の締結の上、自動車検査証の交付（登録）を完了）させてください。</a:t>
            </a:r>
            <a:endParaRPr kumimoji="1" lang="en-US" altLang="ja-JP" sz="1000" dirty="0">
              <a:latin typeface="Meiryo UI" panose="020B0604030504040204" pitchFamily="50" charset="-128"/>
              <a:ea typeface="Meiryo UI" panose="020B0604030504040204" pitchFamily="50" charset="-128"/>
            </a:endParaRPr>
          </a:p>
          <a:p>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３　補助金の請求は、完了後</a:t>
            </a:r>
            <a:r>
              <a:rPr kumimoji="1" lang="en-US" altLang="ja-JP" sz="1000" dirty="0">
                <a:latin typeface="Meiryo UI" panose="020B0604030504040204" pitchFamily="50" charset="-128"/>
                <a:ea typeface="Meiryo UI" panose="020B0604030504040204" pitchFamily="50" charset="-128"/>
              </a:rPr>
              <a:t>30</a:t>
            </a:r>
            <a:r>
              <a:rPr kumimoji="1" lang="ja-JP" altLang="en-US" sz="1000" dirty="0">
                <a:latin typeface="Meiryo UI" panose="020B0604030504040204" pitchFamily="50" charset="-128"/>
                <a:ea typeface="Meiryo UI" panose="020B0604030504040204" pitchFamily="50" charset="-128"/>
              </a:rPr>
              <a:t>日以内、または令和７年３月</a:t>
            </a:r>
            <a:r>
              <a:rPr kumimoji="1" lang="en-US" altLang="ja-JP" sz="1000" dirty="0">
                <a:latin typeface="Meiryo UI" panose="020B0604030504040204" pitchFamily="50" charset="-128"/>
                <a:ea typeface="Meiryo UI" panose="020B0604030504040204" pitchFamily="50" charset="-128"/>
              </a:rPr>
              <a:t>10</a:t>
            </a:r>
            <a:r>
              <a:rPr kumimoji="1" lang="ja-JP" altLang="en-US" sz="1000" dirty="0">
                <a:latin typeface="Meiryo UI" panose="020B0604030504040204" pitchFamily="50" charset="-128"/>
                <a:ea typeface="Meiryo UI" panose="020B0604030504040204" pitchFamily="50" charset="-128"/>
              </a:rPr>
              <a:t>日（月）のどちらか早い方の期日までに完了してください。</a:t>
            </a:r>
          </a:p>
        </p:txBody>
      </p:sp>
      <p:sp>
        <p:nvSpPr>
          <p:cNvPr id="16" name="テキスト ボックス 15"/>
          <p:cNvSpPr txBox="1"/>
          <p:nvPr/>
        </p:nvSpPr>
        <p:spPr>
          <a:xfrm>
            <a:off x="82002" y="6848708"/>
            <a:ext cx="6683107" cy="492443"/>
          </a:xfrm>
          <a:prstGeom prst="rect">
            <a:avLst/>
          </a:prstGeom>
          <a:noFill/>
        </p:spPr>
        <p:txBody>
          <a:bodyPr wrap="square" rtlCol="0" anchor="ctr">
            <a:spAutoFit/>
          </a:bodyPr>
          <a:lstStyle/>
          <a:p>
            <a:r>
              <a:rPr kumimoji="1" lang="ja-JP" altLang="en-US" sz="1400" b="1" dirty="0">
                <a:latin typeface="Meiryo UI" panose="020B0604030504040204" pitchFamily="50" charset="-128"/>
                <a:ea typeface="Meiryo UI" panose="020B0604030504040204" pitchFamily="50" charset="-128"/>
              </a:rPr>
              <a:t>本補助金と併せて、府の制度融資もご利用いただけます。</a:t>
            </a:r>
            <a:endParaRPr kumimoji="1" lang="en-US" altLang="ja-JP" b="1"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◆チャレンジ応援資金（</a:t>
            </a:r>
            <a:r>
              <a:rPr kumimoji="1" lang="en-US" altLang="ja-JP" sz="1200" dirty="0">
                <a:latin typeface="Meiryo UI" panose="020B0604030504040204" pitchFamily="50" charset="-128"/>
                <a:ea typeface="Meiryo UI" panose="020B0604030504040204" pitchFamily="50" charset="-128"/>
              </a:rPr>
              <a:t>SDGs</a:t>
            </a:r>
            <a:r>
              <a:rPr kumimoji="1" lang="ja-JP" altLang="en-US" sz="1200" dirty="0">
                <a:latin typeface="Meiryo UI" panose="020B0604030504040204" pitchFamily="50" charset="-128"/>
                <a:ea typeface="Meiryo UI" panose="020B0604030504040204" pitchFamily="50" charset="-128"/>
              </a:rPr>
              <a:t>ビジネス支援資金）</a:t>
            </a:r>
            <a:endParaRPr kumimoji="1" lang="ja-JP" altLang="en-US" sz="1300" dirty="0">
              <a:latin typeface="Meiryo UI" panose="020B0604030504040204" pitchFamily="50" charset="-128"/>
              <a:ea typeface="Meiryo UI" panose="020B0604030504040204" pitchFamily="50" charset="-128"/>
            </a:endParaRPr>
          </a:p>
        </p:txBody>
      </p:sp>
      <p:graphicFrame>
        <p:nvGraphicFramePr>
          <p:cNvPr id="17" name="表 16"/>
          <p:cNvGraphicFramePr>
            <a:graphicFrameLocks noGrp="1"/>
          </p:cNvGraphicFramePr>
          <p:nvPr>
            <p:extLst>
              <p:ext uri="{D42A27DB-BD31-4B8C-83A1-F6EECF244321}">
                <p14:modId xmlns:p14="http://schemas.microsoft.com/office/powerpoint/2010/main" val="2474889164"/>
              </p:ext>
            </p:extLst>
          </p:nvPr>
        </p:nvGraphicFramePr>
        <p:xfrm>
          <a:off x="149492" y="7290715"/>
          <a:ext cx="6603734" cy="1176120"/>
        </p:xfrm>
        <a:graphic>
          <a:graphicData uri="http://schemas.openxmlformats.org/drawingml/2006/table">
            <a:tbl>
              <a:tblPr firstRow="1" bandRow="1">
                <a:tableStyleId>{2D5ABB26-0587-4C30-8999-92F81FD0307C}</a:tableStyleId>
              </a:tblPr>
              <a:tblGrid>
                <a:gridCol w="762908">
                  <a:extLst>
                    <a:ext uri="{9D8B030D-6E8A-4147-A177-3AD203B41FA5}">
                      <a16:colId xmlns:a16="http://schemas.microsoft.com/office/drawing/2014/main" val="3799359659"/>
                    </a:ext>
                  </a:extLst>
                </a:gridCol>
                <a:gridCol w="924492">
                  <a:extLst>
                    <a:ext uri="{9D8B030D-6E8A-4147-A177-3AD203B41FA5}">
                      <a16:colId xmlns:a16="http://schemas.microsoft.com/office/drawing/2014/main" val="2114709765"/>
                    </a:ext>
                  </a:extLst>
                </a:gridCol>
                <a:gridCol w="649133">
                  <a:extLst>
                    <a:ext uri="{9D8B030D-6E8A-4147-A177-3AD203B41FA5}">
                      <a16:colId xmlns:a16="http://schemas.microsoft.com/office/drawing/2014/main" val="1435163007"/>
                    </a:ext>
                  </a:extLst>
                </a:gridCol>
                <a:gridCol w="647700">
                  <a:extLst>
                    <a:ext uri="{9D8B030D-6E8A-4147-A177-3AD203B41FA5}">
                      <a16:colId xmlns:a16="http://schemas.microsoft.com/office/drawing/2014/main" val="2672549188"/>
                    </a:ext>
                  </a:extLst>
                </a:gridCol>
                <a:gridCol w="1485900">
                  <a:extLst>
                    <a:ext uri="{9D8B030D-6E8A-4147-A177-3AD203B41FA5}">
                      <a16:colId xmlns:a16="http://schemas.microsoft.com/office/drawing/2014/main" val="2056961929"/>
                    </a:ext>
                  </a:extLst>
                </a:gridCol>
                <a:gridCol w="485775">
                  <a:extLst>
                    <a:ext uri="{9D8B030D-6E8A-4147-A177-3AD203B41FA5}">
                      <a16:colId xmlns:a16="http://schemas.microsoft.com/office/drawing/2014/main" val="537640275"/>
                    </a:ext>
                  </a:extLst>
                </a:gridCol>
                <a:gridCol w="1647826">
                  <a:extLst>
                    <a:ext uri="{9D8B030D-6E8A-4147-A177-3AD203B41FA5}">
                      <a16:colId xmlns:a16="http://schemas.microsoft.com/office/drawing/2014/main" val="2583703689"/>
                    </a:ext>
                  </a:extLst>
                </a:gridCol>
              </a:tblGrid>
              <a:tr h="346731">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ja-JP" altLang="en-US" sz="900" kern="100" spc="-30" baseline="0" dirty="0">
                          <a:effectLst/>
                          <a:latin typeface="Meiryo UI" panose="020B0604030504040204" pitchFamily="50" charset="-128"/>
                          <a:ea typeface="Meiryo UI" panose="020B0604030504040204" pitchFamily="50" charset="-128"/>
                        </a:rPr>
                        <a:t>融資対象者</a:t>
                      </a:r>
                      <a:endParaRPr lang="ja-JP" altLang="en-US" sz="900" b="0" kern="100" spc="-30" baseline="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gridSpan="6">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altLang="ja-JP" sz="900" kern="100" spc="-30" baseline="0" dirty="0">
                          <a:effectLst/>
                          <a:latin typeface="Meiryo UI" panose="020B0604030504040204" pitchFamily="50" charset="-128"/>
                          <a:ea typeface="Meiryo UI" panose="020B0604030504040204" pitchFamily="50" charset="-128"/>
                        </a:rPr>
                        <a:t>SDGs</a:t>
                      </a:r>
                      <a:r>
                        <a:rPr lang="ja-JP" altLang="en-US" sz="900" kern="100" spc="-30" baseline="0" dirty="0">
                          <a:effectLst/>
                          <a:latin typeface="Meiryo UI" panose="020B0604030504040204" pitchFamily="50" charset="-128"/>
                          <a:ea typeface="Meiryo UI" panose="020B0604030504040204" pitchFamily="50" charset="-128"/>
                        </a:rPr>
                        <a:t>の取り組みに関する事業計画を策定し、その実行に取り組む方で、計画に記載した目標の達成状況を自己評価し、金融機関及び保証協会に対し報告（融資後３年間・年１回）することが可能な方（</a:t>
                      </a:r>
                      <a:r>
                        <a:rPr lang="en-US" altLang="ja-JP" sz="900" b="0" kern="100" spc="-30" baseline="0" dirty="0">
                          <a:effectLst/>
                          <a:latin typeface="Meiryo UI" panose="020B0604030504040204" pitchFamily="50" charset="-128"/>
                          <a:ea typeface="Meiryo UI" panose="020B0604030504040204" pitchFamily="50" charset="-128"/>
                        </a:rPr>
                        <a:t>※</a:t>
                      </a:r>
                      <a:r>
                        <a:rPr lang="ja-JP" altLang="en-US" sz="900" b="0" kern="100" spc="-30" baseline="0" dirty="0">
                          <a:effectLst/>
                          <a:latin typeface="Meiryo UI" panose="020B0604030504040204" pitchFamily="50" charset="-128"/>
                          <a:ea typeface="Meiryo UI" panose="020B0604030504040204" pitchFamily="50" charset="-128"/>
                        </a:rPr>
                        <a:t>金融機関・保証協会の審査があり、ご希望に添えない場合があります。）</a:t>
                      </a:r>
                      <a:endParaRPr lang="en-US" altLang="ja-JP" sz="900" kern="100" spc="-30" baseline="0" dirty="0">
                        <a:effectLst/>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40000"/>
                        <a:lumOff val="6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611766601"/>
                  </a:ext>
                </a:extLst>
              </a:tr>
              <a:tr h="230615">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900" dirty="0">
                          <a:latin typeface="Meiryo UI" panose="020B0604030504040204" pitchFamily="50" charset="-128"/>
                          <a:ea typeface="Meiryo UI" panose="020B0604030504040204" pitchFamily="50" charset="-128"/>
                        </a:rPr>
                        <a:t>融資限度額</a:t>
                      </a:r>
                      <a:endParaRPr kumimoji="1" lang="en-US" altLang="ja-JP" sz="9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gridSpan="2">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altLang="ja-JP" sz="900" kern="100" spc="-30" baseline="0" dirty="0">
                          <a:effectLst/>
                          <a:latin typeface="Meiryo UI" panose="020B0604030504040204" pitchFamily="50" charset="-128"/>
                          <a:ea typeface="Meiryo UI" panose="020B0604030504040204" pitchFamily="50" charset="-128"/>
                        </a:rPr>
                        <a:t>2</a:t>
                      </a:r>
                      <a:r>
                        <a:rPr lang="ja-JP" altLang="en-US" sz="900" kern="100" spc="-30" baseline="0" dirty="0">
                          <a:effectLst/>
                          <a:latin typeface="Meiryo UI" panose="020B0604030504040204" pitchFamily="50" charset="-128"/>
                          <a:ea typeface="Meiryo UI" panose="020B0604030504040204" pitchFamily="50" charset="-128"/>
                        </a:rPr>
                        <a:t>億円（うち無担保</a:t>
                      </a:r>
                      <a:r>
                        <a:rPr lang="en-US" altLang="ja-JP" sz="900" kern="100" spc="-30" baseline="0" dirty="0">
                          <a:effectLst/>
                          <a:latin typeface="Meiryo UI" panose="020B0604030504040204" pitchFamily="50" charset="-128"/>
                          <a:ea typeface="Meiryo UI" panose="020B0604030504040204" pitchFamily="50" charset="-128"/>
                        </a:rPr>
                        <a:t>8,000</a:t>
                      </a:r>
                      <a:r>
                        <a:rPr lang="ja-JP" altLang="en-US" sz="900" kern="100" spc="-30" baseline="0" dirty="0">
                          <a:effectLst/>
                          <a:latin typeface="Meiryo UI" panose="020B0604030504040204" pitchFamily="50" charset="-128"/>
                          <a:ea typeface="Meiryo UI" panose="020B0604030504040204" pitchFamily="50" charset="-128"/>
                        </a:rPr>
                        <a:t>万円）</a:t>
                      </a:r>
                      <a:endParaRPr lang="en-US" altLang="ja-JP" sz="900" b="0" kern="100" spc="-30" baseline="0" dirty="0">
                        <a:effectLst/>
                        <a:latin typeface="Meiryo UI" panose="020B0604030504040204" pitchFamily="50" charset="-128"/>
                        <a:ea typeface="Meiryo UI" panose="020B0604030504040204" pitchFamily="50" charset="-128"/>
                        <a:cs typeface="Meiryo UI" panose="020B0604030504040204" pitchFamily="50" charset="-128"/>
                      </a:endParaRPr>
                    </a:p>
                  </a:txBody>
                  <a:tcPr marL="0" marR="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40000"/>
                        <a:lumOff val="60000"/>
                      </a:schemeClr>
                    </a:solidFill>
                  </a:tcPr>
                </a:tc>
                <a:tc hMerge="1">
                  <a:txBody>
                    <a:bodyPr/>
                    <a:lstStyle/>
                    <a:p>
                      <a:endParaRPr kumimoji="1" lang="ja-JP" altLang="en-US"/>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900" dirty="0">
                          <a:latin typeface="Meiryo UI" panose="020B0604030504040204" pitchFamily="50" charset="-128"/>
                          <a:ea typeface="Meiryo UI" panose="020B0604030504040204" pitchFamily="50" charset="-128"/>
                        </a:rPr>
                        <a:t>融資期間</a:t>
                      </a:r>
                      <a:endParaRPr kumimoji="1" lang="en-US" altLang="ja-JP" sz="900" dirty="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altLang="ja-JP" sz="900" kern="100" dirty="0">
                          <a:effectLst/>
                          <a:latin typeface="Meiryo UI" panose="020B0604030504040204" pitchFamily="50" charset="-128"/>
                          <a:ea typeface="Meiryo UI" panose="020B0604030504040204" pitchFamily="50" charset="-128"/>
                        </a:rPr>
                        <a:t>7</a:t>
                      </a:r>
                      <a:r>
                        <a:rPr lang="ja-JP" altLang="en-US" sz="900" kern="100" dirty="0">
                          <a:effectLst/>
                          <a:latin typeface="Meiryo UI" panose="020B0604030504040204" pitchFamily="50" charset="-128"/>
                          <a:ea typeface="Meiryo UI" panose="020B0604030504040204" pitchFamily="50" charset="-128"/>
                        </a:rPr>
                        <a:t>年以内（据置</a:t>
                      </a:r>
                      <a:r>
                        <a:rPr lang="en-US" altLang="ja-JP" sz="900" kern="100" dirty="0">
                          <a:effectLst/>
                          <a:latin typeface="Meiryo UI" panose="020B0604030504040204" pitchFamily="50" charset="-128"/>
                          <a:ea typeface="Meiryo UI" panose="020B0604030504040204" pitchFamily="50" charset="-128"/>
                        </a:rPr>
                        <a:t>6</a:t>
                      </a:r>
                      <a:r>
                        <a:rPr lang="ja-JP" altLang="en-US" sz="900" kern="100" dirty="0">
                          <a:effectLst/>
                          <a:latin typeface="Meiryo UI" panose="020B0604030504040204" pitchFamily="50" charset="-128"/>
                          <a:ea typeface="Meiryo UI" panose="020B0604030504040204" pitchFamily="50" charset="-128"/>
                        </a:rPr>
                        <a:t>カ月以内）</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ja-JP" altLang="en-US" sz="900" kern="100" dirty="0">
                          <a:effectLst/>
                          <a:latin typeface="Meiryo UI" panose="020B0604030504040204" pitchFamily="50" charset="-128"/>
                          <a:ea typeface="Meiryo UI" panose="020B0604030504040204" pitchFamily="50" charset="-128"/>
                        </a:rPr>
                        <a:t>金利　　　　　　</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ja-JP" altLang="en-US" sz="900" kern="100" dirty="0">
                          <a:effectLst/>
                          <a:latin typeface="Meiryo UI" panose="020B0604030504040204" pitchFamily="50" charset="-128"/>
                          <a:ea typeface="Meiryo UI" panose="020B0604030504040204" pitchFamily="50" charset="-128"/>
                        </a:rPr>
                        <a:t>年</a:t>
                      </a:r>
                      <a:r>
                        <a:rPr lang="en-US" altLang="ja-JP" sz="900" kern="100" dirty="0">
                          <a:effectLst/>
                          <a:latin typeface="Meiryo UI" panose="020B0604030504040204" pitchFamily="50" charset="-128"/>
                          <a:ea typeface="Meiryo UI" panose="020B0604030504040204" pitchFamily="50" charset="-128"/>
                        </a:rPr>
                        <a:t>1.4</a:t>
                      </a:r>
                      <a:r>
                        <a:rPr lang="ja-JP" altLang="en-US" sz="900" kern="100" dirty="0">
                          <a:effectLst/>
                          <a:latin typeface="Meiryo UI" panose="020B0604030504040204" pitchFamily="50" charset="-128"/>
                          <a:ea typeface="Meiryo UI" panose="020B0604030504040204" pitchFamily="50" charset="-128"/>
                        </a:rPr>
                        <a:t>％以下の金融機関所定　　　　　　　　　　　　　　（固定金利）</a:t>
                      </a:r>
                      <a:endParaRPr lang="ja-JP" altLang="en-US" sz="9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718450150"/>
                  </a:ext>
                </a:extLst>
              </a:tr>
              <a:tr h="306662">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eiryo UI" panose="020B0604030504040204" pitchFamily="50" charset="-128"/>
                          <a:ea typeface="Meiryo UI" panose="020B0604030504040204" pitchFamily="50" charset="-128"/>
                          <a:cs typeface="+mn-cs"/>
                        </a:rPr>
                        <a:t>相談・申込先</a:t>
                      </a:r>
                      <a:endParaRPr kumimoji="1" lang="en-US" altLang="ja-JP" sz="9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900" b="0" kern="100"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9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取扱金融機関</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40000"/>
                        <a:lumOff val="60000"/>
                      </a:schemeClr>
                    </a:solidFill>
                  </a:tcPr>
                </a:tc>
                <a:tc gridSpan="5">
                  <a:txBody>
                    <a:bodyPr/>
                    <a:lstStyle/>
                    <a:p>
                      <a:pPr algn="l"/>
                      <a:r>
                        <a:rPr kumimoji="1" lang="en-US" altLang="ja-JP" sz="900" dirty="0">
                          <a:solidFill>
                            <a:schemeClr val="tx1"/>
                          </a:solidFill>
                          <a:latin typeface="Meiryo UI" panose="020B0604030504040204" pitchFamily="50" charset="-128"/>
                          <a:ea typeface="Meiryo UI" panose="020B0604030504040204" pitchFamily="50" charset="-128"/>
                        </a:rPr>
                        <a:t>※</a:t>
                      </a:r>
                      <a:r>
                        <a:rPr kumimoji="1" lang="ja-JP" altLang="en-US" sz="900" dirty="0">
                          <a:solidFill>
                            <a:schemeClr val="tx1"/>
                          </a:solidFill>
                          <a:latin typeface="Meiryo UI" panose="020B0604030504040204" pitchFamily="50" charset="-128"/>
                          <a:ea typeface="Meiryo UI" panose="020B0604030504040204" pitchFamily="50" charset="-128"/>
                        </a:rPr>
                        <a:t>制度の詳細や取扱金融機関については、ホームページでご確認ください。</a:t>
                      </a:r>
                      <a:endParaRPr kumimoji="1" lang="en-US" altLang="ja-JP" sz="900" dirty="0">
                        <a:solidFill>
                          <a:schemeClr val="tx1"/>
                        </a:solidFill>
                        <a:latin typeface="Meiryo UI" panose="020B0604030504040204" pitchFamily="50" charset="-128"/>
                        <a:ea typeface="Meiryo UI" panose="020B0604030504040204" pitchFamily="50" charset="-128"/>
                      </a:endParaRPr>
                    </a:p>
                    <a:p>
                      <a:pPr algn="l"/>
                      <a:r>
                        <a:rPr kumimoji="1" lang="ja-JP" altLang="en-US" sz="900" dirty="0">
                          <a:solidFill>
                            <a:schemeClr val="tx1"/>
                          </a:solidFill>
                          <a:latin typeface="Meiryo UI" panose="020B0604030504040204" pitchFamily="50" charset="-128"/>
                          <a:ea typeface="Meiryo UI" panose="020B0604030504040204" pitchFamily="50" charset="-128"/>
                        </a:rPr>
                        <a:t>　</a:t>
                      </a:r>
                      <a:r>
                        <a:rPr kumimoji="1" lang="ja-JP" altLang="en-US" sz="900" baseline="0" dirty="0">
                          <a:solidFill>
                            <a:schemeClr val="tx1"/>
                          </a:solidFill>
                          <a:latin typeface="Meiryo UI" panose="020B0604030504040204" pitchFamily="50" charset="-128"/>
                          <a:ea typeface="Meiryo UI" panose="020B0604030504040204" pitchFamily="50" charset="-128"/>
                        </a:rPr>
                        <a:t> </a:t>
                      </a:r>
                      <a:r>
                        <a:rPr kumimoji="1" lang="en-US" altLang="ja-JP" sz="900" dirty="0">
                          <a:latin typeface="Meiryo UI" panose="020B0604030504040204" pitchFamily="50" charset="-128"/>
                          <a:ea typeface="Meiryo UI" panose="020B0604030504040204" pitchFamily="50" charset="-128"/>
                          <a:hlinkClick r:id="rId3"/>
                        </a:rPr>
                        <a:t>https://www.pref.osaka.lg.jp/kinyushien/seido001/menu.html#SDGs</a:t>
                      </a:r>
                      <a:endParaRPr kumimoji="1" lang="en-US" altLang="ja-JP" sz="900" dirty="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40000"/>
                        <a:lumOff val="60000"/>
                      </a:schemeClr>
                    </a:solidFill>
                  </a:tcPr>
                </a:tc>
                <a:tc hMerge="1">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ja-JP" altLang="en-US" sz="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hMerge="1">
                  <a:txBody>
                    <a:bodyPr/>
                    <a:lstStyle/>
                    <a:p>
                      <a:pPr algn="l"/>
                      <a:endParaRPr kumimoji="1" lang="ja-JP" altLang="en-US" sz="800" dirty="0">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40000"/>
                        <a:lumOff val="60000"/>
                      </a:schemeClr>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76750880"/>
                  </a:ext>
                </a:extLst>
              </a:tr>
            </a:tbl>
          </a:graphicData>
        </a:graphic>
      </p:graphicFrame>
      <p:pic>
        <p:nvPicPr>
          <p:cNvPr id="8" name="図 7">
            <a:extLst>
              <a:ext uri="{FF2B5EF4-FFF2-40B4-BE49-F238E27FC236}">
                <a16:creationId xmlns:a16="http://schemas.microsoft.com/office/drawing/2014/main" id="{7EC366D2-49FE-4C23-8512-03CD8C0F78B4}"/>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6098" t="6098" r="6146" b="6146"/>
          <a:stretch/>
        </p:blipFill>
        <p:spPr>
          <a:xfrm>
            <a:off x="5874244" y="1210129"/>
            <a:ext cx="811036" cy="811036"/>
          </a:xfrm>
          <a:prstGeom prst="rect">
            <a:avLst/>
          </a:prstGeom>
        </p:spPr>
      </p:pic>
    </p:spTree>
    <p:extLst>
      <p:ext uri="{BB962C8B-B14F-4D97-AF65-F5344CB8AC3E}">
        <p14:creationId xmlns:p14="http://schemas.microsoft.com/office/powerpoint/2010/main" val="292030148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1210</Words>
  <Application>Microsoft Office PowerPoint</Application>
  <PresentationFormat>A4 210 x 297 mm</PresentationFormat>
  <Paragraphs>107</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Meiryo UI</vt:lpstr>
      <vt:lpstr>ＭＳ ゴシック</vt:lpstr>
      <vt:lpstr>游明朝</vt:lpstr>
      <vt:lpstr>Arial</vt:lpstr>
      <vt:lpstr>Calibri</vt:lpstr>
      <vt:lpstr>Calibri Light</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2023-03-17T02:03:03Z</dcterms:created>
  <dcterms:modified xsi:type="dcterms:W3CDTF">2024-03-27T08:44:53Z</dcterms:modified>
</cp:coreProperties>
</file>