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20" r:id="rId1"/>
  </p:sldMasterIdLst>
  <p:notesMasterIdLst>
    <p:notesMasterId r:id="rId5"/>
  </p:notesMasterIdLst>
  <p:sldIdLst>
    <p:sldId id="267" r:id="rId2"/>
    <p:sldId id="269" r:id="rId3"/>
    <p:sldId id="268" r:id="rId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138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APIF102C\OA-na0029$\&#12518;&#12540;&#12470;&#20316;&#26989;&#29992;&#12501;&#12457;&#12523;&#12480;\11%20&#12459;&#12540;&#12508;&#12531;&#12491;&#12517;&#12540;&#12488;&#12521;&#12523;\07-2.&#65315;&#65326;&#65328;&#21332;&#35696;&#20250;\240122%20&#31532;2&#22238;%20CNP&#25512;&#36914;&#21332;&#35696;&#20250;\00.&#20107;&#21069;&#35519;&#25972;\240111%20&#23616;&#38263;&#12524;&#12463;&#65288;&#65297;&#22238;&#30446;&#65289;\&#36039;&#26009;&#65302;&#29992;&#12464;&#12521;&#12501;.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cap="none" spc="0" normalizeH="0" baseline="0">
                <a:solidFill>
                  <a:schemeClr val="tx1"/>
                </a:solidFill>
                <a:latin typeface="HG丸ｺﾞｼｯｸM-PRO" panose="020F0600000000000000" pitchFamily="50" charset="-128"/>
                <a:ea typeface="HG丸ｺﾞｼｯｸM-PRO" panose="020F0600000000000000" pitchFamily="50" charset="-128"/>
                <a:cs typeface="+mj-cs"/>
              </a:defRPr>
            </a:pPr>
            <a:r>
              <a:rPr lang="ja-JP" altLang="en-US" sz="2000" b="0" dirty="0">
                <a:solidFill>
                  <a:schemeClr val="tx1"/>
                </a:solidFill>
                <a:latin typeface="HG丸ｺﾞｼｯｸM-PRO" panose="020F0600000000000000" pitchFamily="50" charset="-128"/>
                <a:ea typeface="HG丸ｺﾞｼｯｸM-PRO" panose="020F0600000000000000" pitchFamily="50" charset="-128"/>
              </a:rPr>
              <a:t>大阪“みなと”</a:t>
            </a:r>
            <a:r>
              <a:rPr lang="en-US" altLang="ja-JP" sz="2000" b="0" dirty="0">
                <a:solidFill>
                  <a:schemeClr val="tx1"/>
                </a:solidFill>
                <a:latin typeface="HG丸ｺﾞｼｯｸM-PRO" panose="020F0600000000000000" pitchFamily="50" charset="-128"/>
                <a:ea typeface="HG丸ｺﾞｼｯｸM-PRO" panose="020F0600000000000000" pitchFamily="50" charset="-128"/>
              </a:rPr>
              <a:t>CO2</a:t>
            </a:r>
            <a:r>
              <a:rPr lang="ja-JP" altLang="en-US" sz="2000" b="0" dirty="0">
                <a:solidFill>
                  <a:schemeClr val="tx1"/>
                </a:solidFill>
                <a:latin typeface="HG丸ｺﾞｼｯｸM-PRO" panose="020F0600000000000000" pitchFamily="50" charset="-128"/>
                <a:ea typeface="HG丸ｺﾞｼｯｸM-PRO" panose="020F0600000000000000" pitchFamily="50" charset="-128"/>
              </a:rPr>
              <a:t>排出量（合計値）</a:t>
            </a:r>
            <a:endParaRPr lang="ja-JP" sz="2000" b="0" dirty="0">
              <a:solidFill>
                <a:schemeClr val="tx1"/>
              </a:solidFill>
              <a:latin typeface="HG丸ｺﾞｼｯｸM-PRO" panose="020F0600000000000000" pitchFamily="50" charset="-128"/>
              <a:ea typeface="HG丸ｺﾞｼｯｸM-PRO" panose="020F0600000000000000" pitchFamily="50" charset="-128"/>
            </a:endParaRPr>
          </a:p>
        </c:rich>
      </c:tx>
      <c:overlay val="0"/>
      <c:spPr>
        <a:noFill/>
        <a:ln>
          <a:noFill/>
        </a:ln>
        <a:effectLst/>
      </c:spPr>
      <c:txPr>
        <a:bodyPr rot="0" spcFirstLastPara="1" vertOverflow="ellipsis" vert="horz" wrap="square" anchor="ctr" anchorCtr="1"/>
        <a:lstStyle/>
        <a:p>
          <a:pPr>
            <a:defRPr sz="2000" b="0" i="0" u="none" strike="noStrike" kern="1200" cap="none" spc="0" normalizeH="0" baseline="0">
              <a:solidFill>
                <a:schemeClr val="tx1"/>
              </a:solidFill>
              <a:latin typeface="HG丸ｺﾞｼｯｸM-PRO" panose="020F0600000000000000" pitchFamily="50" charset="-128"/>
              <a:ea typeface="HG丸ｺﾞｼｯｸM-PRO" panose="020F0600000000000000" pitchFamily="50" charset="-128"/>
              <a:cs typeface="+mj-cs"/>
            </a:defRPr>
          </a:pPr>
          <a:endParaRPr lang="ja-JP"/>
        </a:p>
      </c:txPr>
    </c:title>
    <c:autoTitleDeleted val="0"/>
    <c:plotArea>
      <c:layout/>
      <c:barChart>
        <c:barDir val="col"/>
        <c:grouping val="clustered"/>
        <c:varyColors val="0"/>
        <c:ser>
          <c:idx val="0"/>
          <c:order val="0"/>
          <c:spPr>
            <a:solidFill>
              <a:schemeClr val="accent1"/>
            </a:solidFill>
            <a:ln>
              <a:solidFill>
                <a:srgbClr val="0070C0"/>
              </a:solidFill>
            </a:ln>
            <a:effectLst/>
          </c:spPr>
          <c:invertIfNegative val="0"/>
          <c:dPt>
            <c:idx val="2"/>
            <c:invertIfNegative val="0"/>
            <c:bubble3D val="0"/>
            <c:spPr>
              <a:pattFill prst="pct40">
                <a:fgClr>
                  <a:schemeClr val="accent1"/>
                </a:fgClr>
                <a:bgClr>
                  <a:schemeClr val="bg1"/>
                </a:bgClr>
              </a:pattFill>
              <a:ln>
                <a:solidFill>
                  <a:srgbClr val="0070C0"/>
                </a:solidFill>
              </a:ln>
              <a:effectLst/>
            </c:spPr>
            <c:extLst>
              <c:ext xmlns:c16="http://schemas.microsoft.com/office/drawing/2014/chart" uri="{C3380CC4-5D6E-409C-BE32-E72D297353CC}">
                <c16:uniqueId val="{00000004-66D7-4BAC-919A-4601A6898F82}"/>
              </c:ext>
            </c:extLst>
          </c:dPt>
          <c:dPt>
            <c:idx val="3"/>
            <c:invertIfNegative val="0"/>
            <c:bubble3D val="0"/>
            <c:spPr>
              <a:pattFill prst="wdUpDiag">
                <a:fgClr>
                  <a:schemeClr val="accent1"/>
                </a:fgClr>
                <a:bgClr>
                  <a:schemeClr val="bg1"/>
                </a:bgClr>
              </a:pattFill>
              <a:ln>
                <a:solidFill>
                  <a:srgbClr val="0070C0"/>
                </a:solidFill>
              </a:ln>
              <a:effectLst/>
            </c:spPr>
            <c:extLst>
              <c:ext xmlns:c16="http://schemas.microsoft.com/office/drawing/2014/chart" uri="{C3380CC4-5D6E-409C-BE32-E72D297353CC}">
                <c16:uniqueId val="{00000001-66D7-4BAC-919A-4601A6898F82}"/>
              </c:ext>
            </c:extLst>
          </c:dPt>
          <c:dLbls>
            <c:dLbl>
              <c:idx val="0"/>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6D7-4BAC-919A-4601A6898F82}"/>
                </c:ext>
              </c:extLst>
            </c:dLbl>
            <c:dLbl>
              <c:idx val="1"/>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6D7-4BAC-919A-4601A6898F82}"/>
                </c:ext>
              </c:extLst>
            </c:dLbl>
            <c:dLbl>
              <c:idx val="2"/>
              <c:tx>
                <c:rich>
                  <a:bodyPr/>
                  <a:lstStyle/>
                  <a:p>
                    <a:r>
                      <a:rPr lang="ja-JP" altLang="en-US" dirty="0"/>
                      <a:t>（</a:t>
                    </a:r>
                    <a:fld id="{AD978BA5-1B17-440A-BC37-C7F80BEABFCD}" type="VALUE">
                      <a:rPr lang="en-US" altLang="ja-JP" smtClean="0"/>
                      <a:pPr/>
                      <a:t>[値]</a:t>
                    </a:fld>
                    <a:r>
                      <a:rPr lang="ja-JP" altLang="en-US" dirty="0"/>
                      <a:t>）</a:t>
                    </a:r>
                  </a:p>
                </c:rich>
              </c:tx>
              <c:dLblPos val="ctr"/>
              <c:showLegendKey val="0"/>
              <c:showVal val="1"/>
              <c:showCatName val="0"/>
              <c:showSerName val="0"/>
              <c:showPercent val="0"/>
              <c:showBubbleSize val="0"/>
              <c:extLst>
                <c:ext xmlns:c15="http://schemas.microsoft.com/office/drawing/2012/chart" uri="{CE6537A1-D6FC-4f65-9D91-7224C49458BB}">
                  <c15:layout>
                    <c:manualLayout>
                      <c:w val="0.23142959556725315"/>
                      <c:h val="9.4692160203982162E-2"/>
                    </c:manualLayout>
                  </c15:layout>
                  <c15:dlblFieldTable/>
                  <c15:showDataLabelsRange val="0"/>
                </c:ext>
                <c:ext xmlns:c16="http://schemas.microsoft.com/office/drawing/2014/chart" uri="{C3380CC4-5D6E-409C-BE32-E72D297353CC}">
                  <c16:uniqueId val="{00000004-66D7-4BAC-919A-4601A6898F82}"/>
                </c:ext>
              </c:extLst>
            </c:dLbl>
            <c:dLbl>
              <c:idx val="3"/>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6D7-4BAC-919A-4601A6898F82}"/>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effectLst>
                      <a:glow rad="127000">
                        <a:schemeClr val="bg1"/>
                      </a:glow>
                    </a:effectLst>
                    <a:latin typeface="HG丸ｺﾞｼｯｸM-PRO" panose="020F0600000000000000" pitchFamily="50" charset="-128"/>
                    <a:ea typeface="HG丸ｺﾞｼｯｸM-PRO" panose="020F0600000000000000" pitchFamily="50" charset="-128"/>
                    <a:cs typeface="+mn-cs"/>
                  </a:defRPr>
                </a:pPr>
                <a:endParaRPr lang="ja-JP"/>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Sheet1!$C$8:$C$11</c:f>
              <c:strCache>
                <c:ptCount val="4"/>
                <c:pt idx="0">
                  <c:v>①2013年度</c:v>
                </c:pt>
                <c:pt idx="1">
                  <c:v>②2021年度</c:v>
                </c:pt>
                <c:pt idx="2">
                  <c:v>③2050年
 排出量
 （推計）</c:v>
                </c:pt>
                <c:pt idx="3">
                  <c:v>④2030年度
　目標値</c:v>
                </c:pt>
              </c:strCache>
            </c:strRef>
          </c:cat>
          <c:val>
            <c:numRef>
              <c:f>Sheet1!$D$8:$D$11</c:f>
              <c:numCache>
                <c:formatCode>#,##0_);[Red]\(#,##0\)</c:formatCode>
                <c:ptCount val="4"/>
                <c:pt idx="0">
                  <c:v>7990</c:v>
                </c:pt>
                <c:pt idx="1">
                  <c:v>7465</c:v>
                </c:pt>
                <c:pt idx="2">
                  <c:v>7379</c:v>
                </c:pt>
                <c:pt idx="3">
                  <c:v>4314</c:v>
                </c:pt>
              </c:numCache>
            </c:numRef>
          </c:val>
          <c:extLst>
            <c:ext xmlns:c16="http://schemas.microsoft.com/office/drawing/2014/chart" uri="{C3380CC4-5D6E-409C-BE32-E72D297353CC}">
              <c16:uniqueId val="{00000005-66D7-4BAC-919A-4601A6898F82}"/>
            </c:ext>
          </c:extLst>
        </c:ser>
        <c:dLbls>
          <c:showLegendKey val="0"/>
          <c:showVal val="0"/>
          <c:showCatName val="0"/>
          <c:showSerName val="0"/>
          <c:showPercent val="0"/>
          <c:showBubbleSize val="0"/>
        </c:dLbls>
        <c:gapWidth val="199"/>
        <c:axId val="311167088"/>
        <c:axId val="311173928"/>
      </c:barChart>
      <c:catAx>
        <c:axId val="311167088"/>
        <c:scaling>
          <c:orientation val="minMax"/>
        </c:scaling>
        <c:delete val="0"/>
        <c:axPos val="b"/>
        <c:numFmt formatCode="General" sourceLinked="1"/>
        <c:majorTickMark val="in"/>
        <c:minorTickMark val="in"/>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cap="none" spc="0" normalizeH="0" baseline="0">
                <a:solidFill>
                  <a:schemeClr val="tx1">
                    <a:lumMod val="65000"/>
                    <a:lumOff val="35000"/>
                  </a:schemeClr>
                </a:solidFill>
                <a:latin typeface="HG丸ｺﾞｼｯｸM-PRO" panose="020F0600000000000000" pitchFamily="50" charset="-128"/>
                <a:ea typeface="HG丸ｺﾞｼｯｸM-PRO" panose="020F0600000000000000" pitchFamily="50" charset="-128"/>
                <a:cs typeface="+mn-cs"/>
              </a:defRPr>
            </a:pPr>
            <a:endParaRPr lang="ja-JP"/>
          </a:p>
        </c:txPr>
        <c:crossAx val="311173928"/>
        <c:crosses val="autoZero"/>
        <c:auto val="1"/>
        <c:lblAlgn val="ctr"/>
        <c:lblOffset val="100"/>
        <c:tickMarkSkip val="10"/>
        <c:noMultiLvlLbl val="0"/>
      </c:catAx>
      <c:valAx>
        <c:axId val="311173928"/>
        <c:scaling>
          <c:orientation val="minMax"/>
          <c:max val="10000"/>
          <c:min val="0"/>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HG丸ｺﾞｼｯｸM-PRO" panose="020F0600000000000000" pitchFamily="50" charset="-128"/>
                <a:ea typeface="HG丸ｺﾞｼｯｸM-PRO" panose="020F0600000000000000" pitchFamily="50" charset="-128"/>
                <a:cs typeface="+mn-cs"/>
              </a:defRPr>
            </a:pPr>
            <a:endParaRPr lang="ja-JP"/>
          </a:p>
        </c:txPr>
        <c:crossAx val="311167088"/>
        <c:crosses val="autoZero"/>
        <c:crossBetween val="between"/>
        <c:majorUnit val="100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0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cdr:x>
      <cdr:y>0.05287</cdr:y>
    </cdr:from>
    <cdr:to>
      <cdr:x>0.11421</cdr:x>
      <cdr:y>0.12531</cdr:y>
    </cdr:to>
    <cdr:sp macro="" textlink="">
      <cdr:nvSpPr>
        <cdr:cNvPr id="2" name="テキスト ボックス 1">
          <a:extLst xmlns:a="http://schemas.openxmlformats.org/drawingml/2006/main">
            <a:ext uri="{FF2B5EF4-FFF2-40B4-BE49-F238E27FC236}">
              <a16:creationId xmlns:a16="http://schemas.microsoft.com/office/drawing/2014/main" id="{682BD948-E17F-B3BE-AED5-8149A9338D66}"/>
            </a:ext>
          </a:extLst>
        </cdr:cNvPr>
        <cdr:cNvSpPr txBox="1"/>
      </cdr:nvSpPr>
      <cdr:spPr>
        <a:xfrm xmlns:a="http://schemas.openxmlformats.org/drawingml/2006/main">
          <a:off x="0" y="227717"/>
          <a:ext cx="816149" cy="31206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altLang="ja-JP" sz="900" dirty="0">
              <a:latin typeface="HG丸ｺﾞｼｯｸM-PRO" panose="020F0600000000000000" pitchFamily="50" charset="-128"/>
              <a:ea typeface="HG丸ｺﾞｼｯｸM-PRO" panose="020F0600000000000000" pitchFamily="50" charset="-128"/>
            </a:rPr>
            <a:t>[</a:t>
          </a:r>
          <a:r>
            <a:rPr lang="ja-JP" altLang="en-US" sz="900">
              <a:latin typeface="HG丸ｺﾞｼｯｸM-PRO" panose="020F0600000000000000" pitchFamily="50" charset="-128"/>
              <a:ea typeface="HG丸ｺﾞｼｯｸM-PRO" panose="020F0600000000000000" pitchFamily="50" charset="-128"/>
            </a:rPr>
            <a:t>千トン</a:t>
          </a:r>
          <a:r>
            <a:rPr lang="en-US" altLang="ja-JP" sz="900" dirty="0">
              <a:latin typeface="HG丸ｺﾞｼｯｸM-PRO" panose="020F0600000000000000" pitchFamily="50" charset="-128"/>
              <a:ea typeface="HG丸ｺﾞｼｯｸM-PRO" panose="020F0600000000000000" pitchFamily="50" charset="-128"/>
            </a:rPr>
            <a:t>]</a:t>
          </a:r>
          <a:endParaRPr lang="ja-JP" altLang="en-US" sz="900">
            <a:latin typeface="HG丸ｺﾞｼｯｸM-PRO" panose="020F0600000000000000" pitchFamily="50" charset="-128"/>
            <a:ea typeface="HG丸ｺﾞｼｯｸM-PRO" panose="020F0600000000000000" pitchFamily="50" charset="-128"/>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299F586-2312-4151-9D6A-62BF6C5D04E5}" type="datetimeFigureOut">
              <a:rPr kumimoji="1" lang="ja-JP" altLang="en-US" smtClean="0"/>
              <a:t>2024/1/19</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977722D-79EE-4F74-BD33-33C66792A27A}" type="slidenum">
              <a:rPr kumimoji="1" lang="ja-JP" altLang="en-US" smtClean="0"/>
              <a:t>‹#›</a:t>
            </a:fld>
            <a:endParaRPr kumimoji="1" lang="ja-JP" altLang="en-US"/>
          </a:p>
        </p:txBody>
      </p:sp>
    </p:spTree>
    <p:extLst>
      <p:ext uri="{BB962C8B-B14F-4D97-AF65-F5344CB8AC3E}">
        <p14:creationId xmlns:p14="http://schemas.microsoft.com/office/powerpoint/2010/main" val="16946435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C6FB7E3-9B4C-49CB-91E2-A1CFFFFEAECD}" type="datetime1">
              <a:rPr kumimoji="1" lang="ja-JP" altLang="en-US" smtClean="0"/>
              <a:t>2024/1/19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4CD7449-DCC6-4534-AC59-23788DCD2300}" type="slidenum">
              <a:rPr kumimoji="1" lang="ja-JP" altLang="en-US" smtClean="0"/>
              <a:t>‹#›</a:t>
            </a:fld>
            <a:endParaRPr kumimoji="1" lang="ja-JP" altLang="en-US"/>
          </a:p>
        </p:txBody>
      </p:sp>
    </p:spTree>
    <p:extLst>
      <p:ext uri="{BB962C8B-B14F-4D97-AF65-F5344CB8AC3E}">
        <p14:creationId xmlns:p14="http://schemas.microsoft.com/office/powerpoint/2010/main" val="1458318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AA78A34-949A-46E9-A108-95B1DB645D7A}" type="datetime1">
              <a:rPr kumimoji="1" lang="ja-JP" altLang="en-US" smtClean="0"/>
              <a:t>2024/1/19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4CD7449-DCC6-4534-AC59-23788DCD2300}" type="slidenum">
              <a:rPr kumimoji="1" lang="ja-JP" altLang="en-US" smtClean="0"/>
              <a:t>‹#›</a:t>
            </a:fld>
            <a:endParaRPr kumimoji="1" lang="ja-JP" altLang="en-US"/>
          </a:p>
        </p:txBody>
      </p:sp>
    </p:spTree>
    <p:extLst>
      <p:ext uri="{BB962C8B-B14F-4D97-AF65-F5344CB8AC3E}">
        <p14:creationId xmlns:p14="http://schemas.microsoft.com/office/powerpoint/2010/main" val="2248243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DCA09D3-0D36-4999-BCD8-639E051622C5}" type="datetime1">
              <a:rPr kumimoji="1" lang="ja-JP" altLang="en-US" smtClean="0"/>
              <a:t>2024/1/19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4CD7449-DCC6-4534-AC59-23788DCD2300}" type="slidenum">
              <a:rPr kumimoji="1" lang="ja-JP" altLang="en-US" smtClean="0"/>
              <a:t>‹#›</a:t>
            </a:fld>
            <a:endParaRPr kumimoji="1" lang="ja-JP" altLang="en-US"/>
          </a:p>
        </p:txBody>
      </p:sp>
    </p:spTree>
    <p:extLst>
      <p:ext uri="{BB962C8B-B14F-4D97-AF65-F5344CB8AC3E}">
        <p14:creationId xmlns:p14="http://schemas.microsoft.com/office/powerpoint/2010/main" val="778557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3717B43-779D-4EB1-AE0F-B515599D1618}" type="datetime1">
              <a:rPr kumimoji="1" lang="ja-JP" altLang="en-US" smtClean="0"/>
              <a:t>2024/1/19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4CD7449-DCC6-4534-AC59-23788DCD2300}" type="slidenum">
              <a:rPr kumimoji="1" lang="ja-JP" altLang="en-US" smtClean="0"/>
              <a:t>‹#›</a:t>
            </a:fld>
            <a:endParaRPr kumimoji="1" lang="ja-JP" altLang="en-US"/>
          </a:p>
        </p:txBody>
      </p:sp>
    </p:spTree>
    <p:extLst>
      <p:ext uri="{BB962C8B-B14F-4D97-AF65-F5344CB8AC3E}">
        <p14:creationId xmlns:p14="http://schemas.microsoft.com/office/powerpoint/2010/main" val="1325578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5675C4E-0049-4892-BA01-03637C12FD65}" type="datetime1">
              <a:rPr kumimoji="1" lang="ja-JP" altLang="en-US" smtClean="0"/>
              <a:t>2024/1/19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4CD7449-DCC6-4534-AC59-23788DCD2300}" type="slidenum">
              <a:rPr kumimoji="1" lang="ja-JP" altLang="en-US" smtClean="0"/>
              <a:t>‹#›</a:t>
            </a:fld>
            <a:endParaRPr kumimoji="1" lang="ja-JP" altLang="en-US"/>
          </a:p>
        </p:txBody>
      </p:sp>
    </p:spTree>
    <p:extLst>
      <p:ext uri="{BB962C8B-B14F-4D97-AF65-F5344CB8AC3E}">
        <p14:creationId xmlns:p14="http://schemas.microsoft.com/office/powerpoint/2010/main" val="2247122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0918CA7-CCA1-4D4E-AB26-431D6A0EE934}" type="datetime1">
              <a:rPr kumimoji="1" lang="ja-JP" altLang="en-US" smtClean="0"/>
              <a:t>2024/1/19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4CD7449-DCC6-4534-AC59-23788DCD2300}" type="slidenum">
              <a:rPr kumimoji="1" lang="ja-JP" altLang="en-US" smtClean="0"/>
              <a:t>‹#›</a:t>
            </a:fld>
            <a:endParaRPr kumimoji="1" lang="ja-JP" altLang="en-US"/>
          </a:p>
        </p:txBody>
      </p:sp>
    </p:spTree>
    <p:extLst>
      <p:ext uri="{BB962C8B-B14F-4D97-AF65-F5344CB8AC3E}">
        <p14:creationId xmlns:p14="http://schemas.microsoft.com/office/powerpoint/2010/main" val="3992211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6DCDFA9-ACC5-4E91-94BB-DD3102F56004}" type="datetime1">
              <a:rPr kumimoji="1" lang="ja-JP" altLang="en-US" smtClean="0"/>
              <a:t>2024/1/19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4CD7449-DCC6-4534-AC59-23788DCD2300}" type="slidenum">
              <a:rPr kumimoji="1" lang="ja-JP" altLang="en-US" smtClean="0"/>
              <a:t>‹#›</a:t>
            </a:fld>
            <a:endParaRPr kumimoji="1" lang="ja-JP" altLang="en-US"/>
          </a:p>
        </p:txBody>
      </p:sp>
    </p:spTree>
    <p:extLst>
      <p:ext uri="{BB962C8B-B14F-4D97-AF65-F5344CB8AC3E}">
        <p14:creationId xmlns:p14="http://schemas.microsoft.com/office/powerpoint/2010/main" val="3234765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27ADF9B-AB98-45AD-BBDB-10EF5A2F53B5}" type="datetime1">
              <a:rPr kumimoji="1" lang="ja-JP" altLang="en-US" smtClean="0"/>
              <a:t>2024/1/19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4CD7449-DCC6-4534-AC59-23788DCD2300}" type="slidenum">
              <a:rPr kumimoji="1" lang="ja-JP" altLang="en-US" smtClean="0"/>
              <a:t>‹#›</a:t>
            </a:fld>
            <a:endParaRPr kumimoji="1" lang="ja-JP" altLang="en-US"/>
          </a:p>
        </p:txBody>
      </p:sp>
    </p:spTree>
    <p:extLst>
      <p:ext uri="{BB962C8B-B14F-4D97-AF65-F5344CB8AC3E}">
        <p14:creationId xmlns:p14="http://schemas.microsoft.com/office/powerpoint/2010/main" val="2831507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20D72A1-85A0-44AE-8376-C4004920955B}" type="datetime1">
              <a:rPr kumimoji="1" lang="ja-JP" altLang="en-US" smtClean="0"/>
              <a:t>2024/1/19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4CD7449-DCC6-4534-AC59-23788DCD2300}" type="slidenum">
              <a:rPr kumimoji="1" lang="ja-JP" altLang="en-US" smtClean="0"/>
              <a:t>‹#›</a:t>
            </a:fld>
            <a:endParaRPr kumimoji="1" lang="ja-JP" altLang="en-US"/>
          </a:p>
        </p:txBody>
      </p:sp>
    </p:spTree>
    <p:extLst>
      <p:ext uri="{BB962C8B-B14F-4D97-AF65-F5344CB8AC3E}">
        <p14:creationId xmlns:p14="http://schemas.microsoft.com/office/powerpoint/2010/main" val="833197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A98C556-0732-4451-AC6C-10EC90A34727}" type="datetime1">
              <a:rPr kumimoji="1" lang="ja-JP" altLang="en-US" smtClean="0"/>
              <a:t>2024/1/19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4CD7449-DCC6-4534-AC59-23788DCD2300}" type="slidenum">
              <a:rPr kumimoji="1" lang="ja-JP" altLang="en-US" smtClean="0"/>
              <a:t>‹#›</a:t>
            </a:fld>
            <a:endParaRPr kumimoji="1" lang="ja-JP" altLang="en-US"/>
          </a:p>
        </p:txBody>
      </p:sp>
    </p:spTree>
    <p:extLst>
      <p:ext uri="{BB962C8B-B14F-4D97-AF65-F5344CB8AC3E}">
        <p14:creationId xmlns:p14="http://schemas.microsoft.com/office/powerpoint/2010/main" val="1402248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C5ECEBF-64DA-4ED3-A59A-60C0C55BE60B}" type="datetime1">
              <a:rPr kumimoji="1" lang="ja-JP" altLang="en-US" smtClean="0"/>
              <a:t>2024/1/19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4CD7449-DCC6-4534-AC59-23788DCD2300}" type="slidenum">
              <a:rPr kumimoji="1" lang="ja-JP" altLang="en-US" smtClean="0"/>
              <a:t>‹#›</a:t>
            </a:fld>
            <a:endParaRPr kumimoji="1" lang="ja-JP" altLang="en-US"/>
          </a:p>
        </p:txBody>
      </p:sp>
    </p:spTree>
    <p:extLst>
      <p:ext uri="{BB962C8B-B14F-4D97-AF65-F5344CB8AC3E}">
        <p14:creationId xmlns:p14="http://schemas.microsoft.com/office/powerpoint/2010/main" val="3249761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161863D-9453-42A0-B4D9-B476781DA17B}" type="datetime1">
              <a:rPr kumimoji="1" lang="ja-JP" altLang="en-US" smtClean="0"/>
              <a:t>2024/1/19</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4CD7449-DCC6-4534-AC59-23788DCD2300}" type="slidenum">
              <a:rPr kumimoji="1" lang="ja-JP" altLang="en-US" smtClean="0"/>
              <a:t>‹#›</a:t>
            </a:fld>
            <a:endParaRPr kumimoji="1" lang="ja-JP" altLang="en-US"/>
          </a:p>
        </p:txBody>
      </p:sp>
    </p:spTree>
    <p:extLst>
      <p:ext uri="{BB962C8B-B14F-4D97-AF65-F5344CB8AC3E}">
        <p14:creationId xmlns:p14="http://schemas.microsoft.com/office/powerpoint/2010/main" val="317693276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0" y="-14303"/>
            <a:ext cx="9144000" cy="45502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ja-JP" altLang="en-US" sz="2400" dirty="0">
                <a:solidFill>
                  <a:prstClr val="white"/>
                </a:solidFill>
                <a:latin typeface="HG丸ｺﾞｼｯｸM-PRO" panose="020F0600000000000000" pitchFamily="50" charset="-128"/>
                <a:ea typeface="HG丸ｺﾞｼｯｸM-PRO" panose="020F0600000000000000" pitchFamily="50" charset="-128"/>
              </a:rPr>
              <a:t>大阪“みなと”における</a:t>
            </a:r>
            <a:r>
              <a:rPr lang="en-US" altLang="ja-JP" sz="2400" dirty="0">
                <a:solidFill>
                  <a:prstClr val="white"/>
                </a:solidFill>
                <a:latin typeface="HG丸ｺﾞｼｯｸM-PRO" panose="020F0600000000000000" pitchFamily="50" charset="-128"/>
                <a:ea typeface="HG丸ｺﾞｼｯｸM-PRO" panose="020F0600000000000000" pitchFamily="50" charset="-128"/>
              </a:rPr>
              <a:t>CNP</a:t>
            </a:r>
            <a:r>
              <a:rPr lang="ja-JP" altLang="en-US" sz="2400" dirty="0">
                <a:solidFill>
                  <a:prstClr val="white"/>
                </a:solidFill>
                <a:latin typeface="HG丸ｺﾞｼｯｸM-PRO" panose="020F0600000000000000" pitchFamily="50" charset="-128"/>
                <a:ea typeface="HG丸ｺﾞｼｯｸM-PRO" panose="020F0600000000000000" pitchFamily="50" charset="-128"/>
              </a:rPr>
              <a:t>形成に係る課題等</a:t>
            </a:r>
            <a:endParaRPr kumimoji="1" lang="ja-JP" altLang="en-US" sz="2400" b="0"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endParaRPr>
          </a:p>
        </p:txBody>
      </p:sp>
      <p:sp>
        <p:nvSpPr>
          <p:cNvPr id="9" name="テキスト ボックス 8"/>
          <p:cNvSpPr txBox="1"/>
          <p:nvPr/>
        </p:nvSpPr>
        <p:spPr>
          <a:xfrm>
            <a:off x="-174053" y="386138"/>
            <a:ext cx="2878063" cy="369332"/>
          </a:xfrm>
          <a:prstGeom prst="rect">
            <a:avLst/>
          </a:prstGeom>
          <a:noFill/>
        </p:spPr>
        <p:txBody>
          <a:bodyPr wrap="square" rtlCol="0">
            <a:spAutoFit/>
          </a:bodyPr>
          <a:lstStyle/>
          <a:p>
            <a:pPr indent="139700"/>
            <a:r>
              <a:rPr lang="ja-JP" altLang="en-US" dirty="0">
                <a:latin typeface="HG丸ｺﾞｼｯｸM-PRO" panose="020F0600000000000000" pitchFamily="50" charset="-128"/>
                <a:ea typeface="HG丸ｺﾞｼｯｸM-PRO" panose="020F0600000000000000" pitchFamily="50" charset="-128"/>
              </a:rPr>
              <a:t>●</a:t>
            </a:r>
            <a:r>
              <a:rPr lang="en-US" altLang="ja-JP" dirty="0">
                <a:latin typeface="HG丸ｺﾞｼｯｸM-PRO" panose="020F0600000000000000" pitchFamily="50" charset="-128"/>
                <a:ea typeface="HG丸ｺﾞｼｯｸM-PRO" panose="020F0600000000000000" pitchFamily="50" charset="-128"/>
              </a:rPr>
              <a:t>CNP</a:t>
            </a:r>
            <a:r>
              <a:rPr lang="ja-JP" altLang="en-US" dirty="0">
                <a:latin typeface="HG丸ｺﾞｼｯｸM-PRO" panose="020F0600000000000000" pitchFamily="50" charset="-128"/>
                <a:ea typeface="HG丸ｺﾞｼｯｸM-PRO" panose="020F0600000000000000" pitchFamily="50" charset="-128"/>
              </a:rPr>
              <a:t>形成に係る課題</a:t>
            </a:r>
            <a:endParaRPr lang="en-US" altLang="ja-JP" dirty="0">
              <a:latin typeface="HG丸ｺﾞｼｯｸM-PRO" panose="020F0600000000000000" pitchFamily="50" charset="-128"/>
              <a:ea typeface="HG丸ｺﾞｼｯｸM-PRO" panose="020F0600000000000000" pitchFamily="50" charset="-128"/>
            </a:endParaRPr>
          </a:p>
        </p:txBody>
      </p:sp>
      <p:sp>
        <p:nvSpPr>
          <p:cNvPr id="3" name="テキスト ボックス 2">
            <a:extLst>
              <a:ext uri="{FF2B5EF4-FFF2-40B4-BE49-F238E27FC236}">
                <a16:creationId xmlns:a16="http://schemas.microsoft.com/office/drawing/2014/main" id="{792AF981-4A8D-9440-00E1-7AB61B9F80DA}"/>
              </a:ext>
            </a:extLst>
          </p:cNvPr>
          <p:cNvSpPr txBox="1"/>
          <p:nvPr/>
        </p:nvSpPr>
        <p:spPr>
          <a:xfrm>
            <a:off x="8021936" y="2204"/>
            <a:ext cx="1107996" cy="461665"/>
          </a:xfrm>
          <a:prstGeom prst="rect">
            <a:avLst/>
          </a:prstGeom>
          <a:solidFill>
            <a:schemeClr val="bg1"/>
          </a:solidFill>
          <a:ln>
            <a:solidFill>
              <a:schemeClr val="tx1"/>
            </a:solidFill>
          </a:ln>
        </p:spPr>
        <p:txBody>
          <a:bodyPr wrap="none" rtlCol="0">
            <a:spAutoFit/>
          </a:bodyPr>
          <a:lstStyle/>
          <a:p>
            <a:r>
              <a:rPr kumimoji="1" lang="ja-JP" altLang="en-US" sz="2400" dirty="0">
                <a:latin typeface="HG丸ｺﾞｼｯｸM-PRO" panose="020F0600000000000000" pitchFamily="50" charset="-128"/>
                <a:ea typeface="HG丸ｺﾞｼｯｸM-PRO" panose="020F0600000000000000" pitchFamily="50" charset="-128"/>
              </a:rPr>
              <a:t>資料６</a:t>
            </a:r>
          </a:p>
        </p:txBody>
      </p:sp>
      <p:graphicFrame>
        <p:nvGraphicFramePr>
          <p:cNvPr id="14" name="表 13">
            <a:extLst>
              <a:ext uri="{FF2B5EF4-FFF2-40B4-BE49-F238E27FC236}">
                <a16:creationId xmlns:a16="http://schemas.microsoft.com/office/drawing/2014/main" id="{076CEAE6-3FD7-1492-09AE-01C47058911B}"/>
              </a:ext>
            </a:extLst>
          </p:cNvPr>
          <p:cNvGraphicFramePr>
            <a:graphicFrameLocks noGrp="1"/>
          </p:cNvGraphicFramePr>
          <p:nvPr>
            <p:extLst>
              <p:ext uri="{D42A27DB-BD31-4B8C-83A1-F6EECF244321}">
                <p14:modId xmlns:p14="http://schemas.microsoft.com/office/powerpoint/2010/main" val="2870410509"/>
              </p:ext>
            </p:extLst>
          </p:nvPr>
        </p:nvGraphicFramePr>
        <p:xfrm>
          <a:off x="74142" y="1947499"/>
          <a:ext cx="8995716" cy="4321109"/>
        </p:xfrm>
        <a:graphic>
          <a:graphicData uri="http://schemas.openxmlformats.org/drawingml/2006/table">
            <a:tbl>
              <a:tblPr firstRow="1" firstCol="1" bandRow="1">
                <a:tableStyleId>{5C22544A-7EE6-4342-B048-85BDC9FD1C3A}</a:tableStyleId>
              </a:tblPr>
              <a:tblGrid>
                <a:gridCol w="2878064">
                  <a:extLst>
                    <a:ext uri="{9D8B030D-6E8A-4147-A177-3AD203B41FA5}">
                      <a16:colId xmlns:a16="http://schemas.microsoft.com/office/drawing/2014/main" val="237428224"/>
                    </a:ext>
                  </a:extLst>
                </a:gridCol>
                <a:gridCol w="1632857">
                  <a:extLst>
                    <a:ext uri="{9D8B030D-6E8A-4147-A177-3AD203B41FA5}">
                      <a16:colId xmlns:a16="http://schemas.microsoft.com/office/drawing/2014/main" val="3273456130"/>
                    </a:ext>
                  </a:extLst>
                </a:gridCol>
                <a:gridCol w="1580606">
                  <a:extLst>
                    <a:ext uri="{9D8B030D-6E8A-4147-A177-3AD203B41FA5}">
                      <a16:colId xmlns:a16="http://schemas.microsoft.com/office/drawing/2014/main" val="2113449869"/>
                    </a:ext>
                  </a:extLst>
                </a:gridCol>
                <a:gridCol w="1580605">
                  <a:extLst>
                    <a:ext uri="{9D8B030D-6E8A-4147-A177-3AD203B41FA5}">
                      <a16:colId xmlns:a16="http://schemas.microsoft.com/office/drawing/2014/main" val="2084794007"/>
                    </a:ext>
                  </a:extLst>
                </a:gridCol>
                <a:gridCol w="1323584">
                  <a:extLst>
                    <a:ext uri="{9D8B030D-6E8A-4147-A177-3AD203B41FA5}">
                      <a16:colId xmlns:a16="http://schemas.microsoft.com/office/drawing/2014/main" val="2980385047"/>
                    </a:ext>
                  </a:extLst>
                </a:gridCol>
              </a:tblGrid>
              <a:tr h="454096">
                <a:tc>
                  <a:txBody>
                    <a:bodyPr/>
                    <a:lstStyle/>
                    <a:p>
                      <a:pPr indent="63500" algn="ctr">
                        <a:lnSpc>
                          <a:spcPct val="100000"/>
                        </a:lnSpc>
                      </a:pPr>
                      <a:r>
                        <a:rPr lang="ja-JP" sz="1400" kern="100" dirty="0">
                          <a:effectLst/>
                          <a:latin typeface="HG丸ｺﾞｼｯｸM-PRO" panose="020F0600000000000000" pitchFamily="50" charset="-128"/>
                          <a:ea typeface="HG丸ｺﾞｼｯｸM-PRO" panose="020F0600000000000000" pitchFamily="50" charset="-128"/>
                        </a:rPr>
                        <a:t>項目</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tc>
                <a:tc>
                  <a:txBody>
                    <a:bodyPr/>
                    <a:lstStyle/>
                    <a:p>
                      <a:pPr indent="63500" algn="ctr">
                        <a:lnSpc>
                          <a:spcPct val="100000"/>
                        </a:lnSpc>
                      </a:pPr>
                      <a:r>
                        <a:rPr lang="ja-JP" sz="1400" kern="100" dirty="0">
                          <a:effectLst/>
                          <a:latin typeface="HG丸ｺﾞｼｯｸM-PRO" panose="020F0600000000000000" pitchFamily="50" charset="-128"/>
                          <a:ea typeface="HG丸ｺﾞｼｯｸM-PRO" panose="020F0600000000000000" pitchFamily="50" charset="-128"/>
                        </a:rPr>
                        <a:t>ターミナル内</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tc>
                <a:tc>
                  <a:txBody>
                    <a:bodyPr/>
                    <a:lstStyle/>
                    <a:p>
                      <a:pPr indent="63500" algn="ctr">
                        <a:lnSpc>
                          <a:spcPct val="100000"/>
                        </a:lnSpc>
                      </a:pPr>
                      <a:r>
                        <a:rPr lang="ja-JP" sz="1400" kern="100" dirty="0">
                          <a:effectLst/>
                          <a:latin typeface="HG丸ｺﾞｼｯｸM-PRO" panose="020F0600000000000000" pitchFamily="50" charset="-128"/>
                          <a:ea typeface="HG丸ｺﾞｼｯｸM-PRO" panose="020F0600000000000000" pitchFamily="50" charset="-128"/>
                        </a:rPr>
                        <a:t>出入り</a:t>
                      </a:r>
                    </a:p>
                    <a:p>
                      <a:pPr indent="63500" algn="ctr">
                        <a:lnSpc>
                          <a:spcPct val="100000"/>
                        </a:lnSpc>
                      </a:pPr>
                      <a:r>
                        <a:rPr lang="ja-JP" sz="1400" kern="100" dirty="0">
                          <a:effectLst/>
                          <a:latin typeface="HG丸ｺﾞｼｯｸM-PRO" panose="020F0600000000000000" pitchFamily="50" charset="-128"/>
                          <a:ea typeface="HG丸ｺﾞｼｯｸM-PRO" panose="020F0600000000000000" pitchFamily="50" charset="-128"/>
                        </a:rPr>
                        <a:t>船舶・車両</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tc>
                <a:tc>
                  <a:txBody>
                    <a:bodyPr/>
                    <a:lstStyle/>
                    <a:p>
                      <a:pPr indent="63500" algn="ctr">
                        <a:lnSpc>
                          <a:spcPct val="100000"/>
                        </a:lnSpc>
                      </a:pPr>
                      <a:r>
                        <a:rPr lang="ja-JP" sz="1400" kern="100" dirty="0">
                          <a:effectLst/>
                          <a:latin typeface="HG丸ｺﾞｼｯｸM-PRO" panose="020F0600000000000000" pitchFamily="50" charset="-128"/>
                          <a:ea typeface="HG丸ｺﾞｼｯｸM-PRO" panose="020F0600000000000000" pitchFamily="50" charset="-128"/>
                        </a:rPr>
                        <a:t>ターミナル外</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tc>
                <a:tc>
                  <a:txBody>
                    <a:bodyPr/>
                    <a:lstStyle/>
                    <a:p>
                      <a:pPr indent="63500" algn="ctr">
                        <a:lnSpc>
                          <a:spcPct val="100000"/>
                        </a:lnSpc>
                      </a:pPr>
                      <a:r>
                        <a:rPr lang="ja-JP" sz="1400" kern="100" dirty="0">
                          <a:effectLst/>
                          <a:latin typeface="HG丸ｺﾞｼｯｸM-PRO" panose="020F0600000000000000" pitchFamily="50" charset="-128"/>
                          <a:ea typeface="HG丸ｺﾞｼｯｸM-PRO" panose="020F0600000000000000" pitchFamily="50" charset="-128"/>
                        </a:rPr>
                        <a:t>合計</a:t>
                      </a:r>
                      <a:r>
                        <a:rPr lang="ja-JP" altLang="en-US" sz="1200" b="0" kern="100" baseline="30000" dirty="0">
                          <a:effectLst/>
                          <a:latin typeface="HG丸ｺﾞｼｯｸM-PRO" panose="020F0600000000000000" pitchFamily="50" charset="-128"/>
                          <a:ea typeface="HG丸ｺﾞｼｯｸM-PRO" panose="020F0600000000000000" pitchFamily="50" charset="-128"/>
                        </a:rPr>
                        <a:t>（</a:t>
                      </a:r>
                      <a:r>
                        <a:rPr lang="en-US" altLang="ja-JP" sz="1200" b="0" kern="100" baseline="30000" dirty="0">
                          <a:effectLst/>
                          <a:latin typeface="HG丸ｺﾞｼｯｸM-PRO" panose="020F0600000000000000" pitchFamily="50" charset="-128"/>
                          <a:ea typeface="HG丸ｺﾞｼｯｸM-PRO" panose="020F0600000000000000" pitchFamily="50" charset="-128"/>
                        </a:rPr>
                        <a:t>※</a:t>
                      </a:r>
                      <a:r>
                        <a:rPr lang="ja-JP" altLang="en-US" sz="1200" b="0" kern="100" baseline="30000" dirty="0">
                          <a:effectLst/>
                          <a:latin typeface="HG丸ｺﾞｼｯｸM-PRO" panose="020F0600000000000000" pitchFamily="50" charset="-128"/>
                          <a:ea typeface="HG丸ｺﾞｼｯｸM-PRO" panose="020F0600000000000000" pitchFamily="50" charset="-128"/>
                        </a:rPr>
                        <a:t>３）</a:t>
                      </a:r>
                      <a:endParaRPr lang="ja-JP" sz="1200" b="0" kern="100" baseline="300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tc>
                <a:extLst>
                  <a:ext uri="{0D108BD9-81ED-4DB2-BD59-A6C34878D82A}">
                    <a16:rowId xmlns:a16="http://schemas.microsoft.com/office/drawing/2014/main" val="4206939258"/>
                  </a:ext>
                </a:extLst>
              </a:tr>
              <a:tr h="429941">
                <a:tc>
                  <a:txBody>
                    <a:bodyPr/>
                    <a:lstStyle/>
                    <a:p>
                      <a:pPr indent="63500" algn="just">
                        <a:lnSpc>
                          <a:spcPts val="1000"/>
                        </a:lnSpc>
                      </a:pPr>
                      <a:r>
                        <a:rPr lang="ja-JP" sz="1200" b="0" kern="100" dirty="0">
                          <a:effectLst/>
                          <a:latin typeface="HG丸ｺﾞｼｯｸM-PRO" panose="020F0600000000000000" pitchFamily="50" charset="-128"/>
                          <a:ea typeface="HG丸ｺﾞｼｯｸM-PRO" panose="020F0600000000000000" pitchFamily="50" charset="-128"/>
                        </a:rPr>
                        <a:t>①：</a:t>
                      </a:r>
                      <a:r>
                        <a:rPr lang="en-US" sz="1200" b="0" kern="100" dirty="0">
                          <a:effectLst/>
                          <a:latin typeface="HG丸ｺﾞｼｯｸM-PRO" panose="020F0600000000000000" pitchFamily="50" charset="-128"/>
                          <a:ea typeface="HG丸ｺﾞｼｯｸM-PRO" panose="020F0600000000000000" pitchFamily="50" charset="-128"/>
                        </a:rPr>
                        <a:t>CO2</a:t>
                      </a:r>
                      <a:r>
                        <a:rPr lang="ja-JP" sz="1200" b="0" kern="100" dirty="0">
                          <a:effectLst/>
                          <a:latin typeface="HG丸ｺﾞｼｯｸM-PRO" panose="020F0600000000000000" pitchFamily="50" charset="-128"/>
                          <a:ea typeface="HG丸ｺﾞｼｯｸM-PRO" panose="020F0600000000000000" pitchFamily="50" charset="-128"/>
                        </a:rPr>
                        <a:t>排出量（</a:t>
                      </a:r>
                      <a:r>
                        <a:rPr lang="en-US" sz="1200" b="0" kern="100" dirty="0">
                          <a:effectLst/>
                          <a:latin typeface="HG丸ｺﾞｼｯｸM-PRO" panose="020F0600000000000000" pitchFamily="50" charset="-128"/>
                          <a:ea typeface="HG丸ｺﾞｼｯｸM-PRO" panose="020F0600000000000000" pitchFamily="50" charset="-128"/>
                        </a:rPr>
                        <a:t>2013</a:t>
                      </a:r>
                      <a:r>
                        <a:rPr lang="ja-JP" sz="1200" b="0" kern="100" dirty="0">
                          <a:effectLst/>
                          <a:latin typeface="HG丸ｺﾞｼｯｸM-PRO" panose="020F0600000000000000" pitchFamily="50" charset="-128"/>
                          <a:ea typeface="HG丸ｺﾞｼｯｸM-PRO" panose="020F0600000000000000" pitchFamily="50" charset="-128"/>
                        </a:rPr>
                        <a:t>年度）</a:t>
                      </a:r>
                      <a:endParaRPr lang="ja-JP"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sz="1400" kern="100" dirty="0">
                          <a:effectLst/>
                          <a:latin typeface="HG丸ｺﾞｼｯｸM-PRO" panose="020F0600000000000000" pitchFamily="50" charset="-128"/>
                          <a:ea typeface="HG丸ｺﾞｼｯｸM-PRO" panose="020F0600000000000000" pitchFamily="50" charset="-128"/>
                        </a:rPr>
                        <a:t>249</a:t>
                      </a:r>
                      <a:r>
                        <a:rPr lang="ja-JP" sz="1400" kern="100" dirty="0">
                          <a:effectLst/>
                          <a:latin typeface="HG丸ｺﾞｼｯｸM-PRO" panose="020F0600000000000000" pitchFamily="50" charset="-128"/>
                          <a:ea typeface="HG丸ｺﾞｼｯｸM-PRO" panose="020F0600000000000000" pitchFamily="50" charset="-128"/>
                        </a:rPr>
                        <a:t>千トン</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tc>
                  <a:txBody>
                    <a:bodyPr/>
                    <a:lstStyle/>
                    <a:p>
                      <a:pPr indent="63500" algn="ctr">
                        <a:lnSpc>
                          <a:spcPts val="1000"/>
                        </a:lnSpc>
                      </a:pPr>
                      <a:r>
                        <a:rPr lang="en-US" sz="1400" kern="100" dirty="0">
                          <a:effectLst/>
                          <a:latin typeface="HG丸ｺﾞｼｯｸM-PRO" panose="020F0600000000000000" pitchFamily="50" charset="-128"/>
                          <a:ea typeface="HG丸ｺﾞｼｯｸM-PRO" panose="020F0600000000000000" pitchFamily="50" charset="-128"/>
                        </a:rPr>
                        <a:t>632</a:t>
                      </a:r>
                      <a:r>
                        <a:rPr lang="ja-JP" sz="1400" kern="100" dirty="0">
                          <a:effectLst/>
                          <a:latin typeface="HG丸ｺﾞｼｯｸM-PRO" panose="020F0600000000000000" pitchFamily="50" charset="-128"/>
                          <a:ea typeface="HG丸ｺﾞｼｯｸM-PRO" panose="020F0600000000000000" pitchFamily="50" charset="-128"/>
                        </a:rPr>
                        <a:t>千トン</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tc>
                  <a:txBody>
                    <a:bodyPr/>
                    <a:lstStyle/>
                    <a:p>
                      <a:pPr indent="63500" algn="ctr">
                        <a:lnSpc>
                          <a:spcPts val="1000"/>
                        </a:lnSpc>
                      </a:pPr>
                      <a:r>
                        <a:rPr lang="en-US" sz="1400" kern="100" dirty="0">
                          <a:effectLst/>
                          <a:latin typeface="HG丸ｺﾞｼｯｸM-PRO" panose="020F0600000000000000" pitchFamily="50" charset="-128"/>
                          <a:ea typeface="HG丸ｺﾞｼｯｸM-PRO" panose="020F0600000000000000" pitchFamily="50" charset="-128"/>
                        </a:rPr>
                        <a:t>7,109</a:t>
                      </a:r>
                      <a:r>
                        <a:rPr lang="ja-JP" sz="1400" kern="100" dirty="0">
                          <a:effectLst/>
                          <a:latin typeface="HG丸ｺﾞｼｯｸM-PRO" panose="020F0600000000000000" pitchFamily="50" charset="-128"/>
                          <a:ea typeface="HG丸ｺﾞｼｯｸM-PRO" panose="020F0600000000000000" pitchFamily="50" charset="-128"/>
                        </a:rPr>
                        <a:t>千トン</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tc>
                  <a:txBody>
                    <a:bodyPr/>
                    <a:lstStyle/>
                    <a:p>
                      <a:pPr indent="63500" algn="ctr">
                        <a:lnSpc>
                          <a:spcPts val="1000"/>
                        </a:lnSpc>
                      </a:pPr>
                      <a:r>
                        <a:rPr lang="en-US" sz="1400" kern="100" dirty="0">
                          <a:effectLst/>
                          <a:latin typeface="HG丸ｺﾞｼｯｸM-PRO" panose="020F0600000000000000" pitchFamily="50" charset="-128"/>
                          <a:ea typeface="HG丸ｺﾞｼｯｸM-PRO" panose="020F0600000000000000" pitchFamily="50" charset="-128"/>
                        </a:rPr>
                        <a:t>7,990</a:t>
                      </a:r>
                      <a:r>
                        <a:rPr lang="ja-JP" sz="1400" kern="100" dirty="0">
                          <a:effectLst/>
                          <a:latin typeface="HG丸ｺﾞｼｯｸM-PRO" panose="020F0600000000000000" pitchFamily="50" charset="-128"/>
                          <a:ea typeface="HG丸ｺﾞｼｯｸM-PRO" panose="020F0600000000000000" pitchFamily="50" charset="-128"/>
                        </a:rPr>
                        <a:t>千トン</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extLst>
                  <a:ext uri="{0D108BD9-81ED-4DB2-BD59-A6C34878D82A}">
                    <a16:rowId xmlns:a16="http://schemas.microsoft.com/office/drawing/2014/main" val="484882130"/>
                  </a:ext>
                </a:extLst>
              </a:tr>
              <a:tr h="429941">
                <a:tc>
                  <a:txBody>
                    <a:bodyPr/>
                    <a:lstStyle/>
                    <a:p>
                      <a:pPr indent="63500" algn="just">
                        <a:lnSpc>
                          <a:spcPts val="1000"/>
                        </a:lnSpc>
                      </a:pPr>
                      <a:r>
                        <a:rPr lang="ja-JP" sz="1200" b="0" kern="100" dirty="0">
                          <a:effectLst/>
                          <a:latin typeface="HG丸ｺﾞｼｯｸM-PRO" panose="020F0600000000000000" pitchFamily="50" charset="-128"/>
                          <a:ea typeface="HG丸ｺﾞｼｯｸM-PRO" panose="020F0600000000000000" pitchFamily="50" charset="-128"/>
                        </a:rPr>
                        <a:t>②：</a:t>
                      </a:r>
                      <a:r>
                        <a:rPr lang="en-US" sz="1200" b="0" kern="100" dirty="0">
                          <a:effectLst/>
                          <a:latin typeface="HG丸ｺﾞｼｯｸM-PRO" panose="020F0600000000000000" pitchFamily="50" charset="-128"/>
                          <a:ea typeface="HG丸ｺﾞｼｯｸM-PRO" panose="020F0600000000000000" pitchFamily="50" charset="-128"/>
                        </a:rPr>
                        <a:t>CO2</a:t>
                      </a:r>
                      <a:r>
                        <a:rPr lang="ja-JP" sz="1200" b="0" kern="100" dirty="0">
                          <a:effectLst/>
                          <a:latin typeface="HG丸ｺﾞｼｯｸM-PRO" panose="020F0600000000000000" pitchFamily="50" charset="-128"/>
                          <a:ea typeface="HG丸ｺﾞｼｯｸM-PRO" panose="020F0600000000000000" pitchFamily="50" charset="-128"/>
                        </a:rPr>
                        <a:t>排出量（</a:t>
                      </a:r>
                      <a:r>
                        <a:rPr lang="en-US" sz="1200" b="0" kern="100" dirty="0">
                          <a:effectLst/>
                          <a:latin typeface="HG丸ｺﾞｼｯｸM-PRO" panose="020F0600000000000000" pitchFamily="50" charset="-128"/>
                          <a:ea typeface="HG丸ｺﾞｼｯｸM-PRO" panose="020F0600000000000000" pitchFamily="50" charset="-128"/>
                        </a:rPr>
                        <a:t>2021</a:t>
                      </a:r>
                      <a:r>
                        <a:rPr lang="ja-JP" sz="1200" b="0" kern="100" dirty="0">
                          <a:effectLst/>
                          <a:latin typeface="HG丸ｺﾞｼｯｸM-PRO" panose="020F0600000000000000" pitchFamily="50" charset="-128"/>
                          <a:ea typeface="HG丸ｺﾞｼｯｸM-PRO" panose="020F0600000000000000" pitchFamily="50" charset="-128"/>
                        </a:rPr>
                        <a:t>年度）</a:t>
                      </a:r>
                      <a:endParaRPr lang="ja-JP"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sz="1400" kern="100" dirty="0">
                          <a:effectLst/>
                          <a:latin typeface="HG丸ｺﾞｼｯｸM-PRO" panose="020F0600000000000000" pitchFamily="50" charset="-128"/>
                          <a:ea typeface="HG丸ｺﾞｼｯｸM-PRO" panose="020F0600000000000000" pitchFamily="50" charset="-128"/>
                        </a:rPr>
                        <a:t>186</a:t>
                      </a:r>
                      <a:r>
                        <a:rPr lang="ja-JP" sz="1400" kern="100" dirty="0">
                          <a:effectLst/>
                          <a:latin typeface="HG丸ｺﾞｼｯｸM-PRO" panose="020F0600000000000000" pitchFamily="50" charset="-128"/>
                          <a:ea typeface="HG丸ｺﾞｼｯｸM-PRO" panose="020F0600000000000000" pitchFamily="50" charset="-128"/>
                        </a:rPr>
                        <a:t>千トン</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tc>
                  <a:txBody>
                    <a:bodyPr/>
                    <a:lstStyle/>
                    <a:p>
                      <a:pPr indent="63500" algn="ctr">
                        <a:lnSpc>
                          <a:spcPts val="1000"/>
                        </a:lnSpc>
                      </a:pPr>
                      <a:r>
                        <a:rPr lang="en-US" sz="1400" kern="100" dirty="0">
                          <a:effectLst/>
                          <a:latin typeface="HG丸ｺﾞｼｯｸM-PRO" panose="020F0600000000000000" pitchFamily="50" charset="-128"/>
                          <a:ea typeface="HG丸ｺﾞｼｯｸM-PRO" panose="020F0600000000000000" pitchFamily="50" charset="-128"/>
                        </a:rPr>
                        <a:t>579</a:t>
                      </a:r>
                      <a:r>
                        <a:rPr lang="ja-JP" sz="1400" kern="100" dirty="0">
                          <a:effectLst/>
                          <a:latin typeface="HG丸ｺﾞｼｯｸM-PRO" panose="020F0600000000000000" pitchFamily="50" charset="-128"/>
                          <a:ea typeface="HG丸ｺﾞｼｯｸM-PRO" panose="020F0600000000000000" pitchFamily="50" charset="-128"/>
                        </a:rPr>
                        <a:t>千トン</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tc>
                  <a:txBody>
                    <a:bodyPr/>
                    <a:lstStyle/>
                    <a:p>
                      <a:pPr indent="63500" algn="ctr">
                        <a:lnSpc>
                          <a:spcPts val="1000"/>
                        </a:lnSpc>
                      </a:pPr>
                      <a:r>
                        <a:rPr lang="en-US" sz="1400" kern="100" dirty="0">
                          <a:effectLst/>
                          <a:latin typeface="HG丸ｺﾞｼｯｸM-PRO" panose="020F0600000000000000" pitchFamily="50" charset="-128"/>
                          <a:ea typeface="HG丸ｺﾞｼｯｸM-PRO" panose="020F0600000000000000" pitchFamily="50" charset="-128"/>
                        </a:rPr>
                        <a:t>6,700</a:t>
                      </a:r>
                      <a:r>
                        <a:rPr lang="ja-JP" sz="1400" kern="100" dirty="0">
                          <a:effectLst/>
                          <a:latin typeface="HG丸ｺﾞｼｯｸM-PRO" panose="020F0600000000000000" pitchFamily="50" charset="-128"/>
                          <a:ea typeface="HG丸ｺﾞｼｯｸM-PRO" panose="020F0600000000000000" pitchFamily="50" charset="-128"/>
                        </a:rPr>
                        <a:t>千トン</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tc>
                  <a:txBody>
                    <a:bodyPr/>
                    <a:lstStyle/>
                    <a:p>
                      <a:pPr indent="63500" algn="ctr">
                        <a:lnSpc>
                          <a:spcPts val="1000"/>
                        </a:lnSpc>
                      </a:pPr>
                      <a:r>
                        <a:rPr lang="en-US" sz="1400" kern="100" dirty="0">
                          <a:effectLst/>
                          <a:latin typeface="HG丸ｺﾞｼｯｸM-PRO" panose="020F0600000000000000" pitchFamily="50" charset="-128"/>
                          <a:ea typeface="HG丸ｺﾞｼｯｸM-PRO" panose="020F0600000000000000" pitchFamily="50" charset="-128"/>
                        </a:rPr>
                        <a:t>7,465</a:t>
                      </a:r>
                      <a:r>
                        <a:rPr lang="ja-JP" sz="1400" kern="100" dirty="0">
                          <a:effectLst/>
                          <a:latin typeface="HG丸ｺﾞｼｯｸM-PRO" panose="020F0600000000000000" pitchFamily="50" charset="-128"/>
                          <a:ea typeface="HG丸ｺﾞｼｯｸM-PRO" panose="020F0600000000000000" pitchFamily="50" charset="-128"/>
                        </a:rPr>
                        <a:t>千トン</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extLst>
                  <a:ext uri="{0D108BD9-81ED-4DB2-BD59-A6C34878D82A}">
                    <a16:rowId xmlns:a16="http://schemas.microsoft.com/office/drawing/2014/main" val="2643932014"/>
                  </a:ext>
                </a:extLst>
              </a:tr>
              <a:tr h="753500">
                <a:tc>
                  <a:txBody>
                    <a:bodyPr/>
                    <a:lstStyle/>
                    <a:p>
                      <a:pPr indent="63500" algn="just">
                        <a:lnSpc>
                          <a:spcPct val="100000"/>
                        </a:lnSpc>
                      </a:pPr>
                      <a:r>
                        <a:rPr lang="ja-JP" altLang="en-US" sz="1200" b="0" kern="100" dirty="0">
                          <a:effectLst/>
                          <a:latin typeface="HG丸ｺﾞｼｯｸM-PRO" panose="020F0600000000000000" pitchFamily="50" charset="-128"/>
                          <a:ea typeface="HG丸ｺﾞｼｯｸM-PRO" panose="020F0600000000000000" pitchFamily="50" charset="-128"/>
                        </a:rPr>
                        <a:t>③</a:t>
                      </a:r>
                      <a:r>
                        <a:rPr lang="ja-JP" sz="1200" b="0" kern="100" dirty="0">
                          <a:effectLst/>
                          <a:latin typeface="HG丸ｺﾞｼｯｸM-PRO" panose="020F0600000000000000" pitchFamily="50" charset="-128"/>
                          <a:ea typeface="HG丸ｺﾞｼｯｸM-PRO" panose="020F0600000000000000" pitchFamily="50" charset="-128"/>
                        </a:rPr>
                        <a:t>：</a:t>
                      </a:r>
                      <a:r>
                        <a:rPr lang="en-US" altLang="ja-JP" sz="1200" b="0" kern="100" dirty="0">
                          <a:effectLst/>
                          <a:latin typeface="HG丸ｺﾞｼｯｸM-PRO" panose="020F0600000000000000" pitchFamily="50" charset="-128"/>
                          <a:ea typeface="HG丸ｺﾞｼｯｸM-PRO" panose="020F0600000000000000" pitchFamily="50" charset="-128"/>
                        </a:rPr>
                        <a:t>CO2</a:t>
                      </a:r>
                      <a:r>
                        <a:rPr lang="ja-JP" altLang="en-US" sz="1200" b="0" kern="100" dirty="0">
                          <a:effectLst/>
                          <a:latin typeface="HG丸ｺﾞｼｯｸM-PRO" panose="020F0600000000000000" pitchFamily="50" charset="-128"/>
                          <a:ea typeface="HG丸ｺﾞｼｯｸM-PRO" panose="020F0600000000000000" pitchFamily="50" charset="-128"/>
                        </a:rPr>
                        <a:t>排出量（</a:t>
                      </a:r>
                      <a:r>
                        <a:rPr lang="en-US" altLang="ja-JP" sz="1200" b="0" kern="100" dirty="0">
                          <a:effectLst/>
                          <a:latin typeface="HG丸ｺﾞｼｯｸM-PRO" panose="020F0600000000000000" pitchFamily="50" charset="-128"/>
                          <a:ea typeface="HG丸ｺﾞｼｯｸM-PRO" panose="020F0600000000000000" pitchFamily="50" charset="-128"/>
                        </a:rPr>
                        <a:t>2050</a:t>
                      </a:r>
                      <a:r>
                        <a:rPr lang="ja-JP" altLang="en-US" sz="1200" b="0" kern="100" dirty="0">
                          <a:effectLst/>
                          <a:latin typeface="HG丸ｺﾞｼｯｸM-PRO" panose="020F0600000000000000" pitchFamily="50" charset="-128"/>
                          <a:ea typeface="HG丸ｺﾞｼｯｸM-PRO" panose="020F0600000000000000" pitchFamily="50" charset="-128"/>
                        </a:rPr>
                        <a:t>年推計）</a:t>
                      </a:r>
                      <a:endParaRPr lang="en-US" altLang="ja-JP" sz="1200" b="0" kern="100" dirty="0">
                        <a:effectLst/>
                        <a:latin typeface="HG丸ｺﾞｼｯｸM-PRO" panose="020F0600000000000000" pitchFamily="50" charset="-128"/>
                        <a:ea typeface="HG丸ｺﾞｼｯｸM-PRO" panose="020F0600000000000000" pitchFamily="50" charset="-128"/>
                      </a:endParaRPr>
                    </a:p>
                    <a:p>
                      <a:pPr indent="63500" algn="l">
                        <a:lnSpc>
                          <a:spcPct val="100000"/>
                        </a:lnSpc>
                      </a:pPr>
                      <a:r>
                        <a:rPr lang="ja-JP" altLang="en-US"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2013</a:t>
                      </a:r>
                      <a:r>
                        <a:rPr lang="ja-JP" altLang="en-US"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年度から</a:t>
                      </a:r>
                      <a:r>
                        <a:rPr lang="en-US" altLang="ja-JP"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2050</a:t>
                      </a:r>
                      <a:r>
                        <a:rPr lang="ja-JP" altLang="en-US"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年までの</a:t>
                      </a:r>
                      <a:br>
                        <a:rPr lang="en-US" altLang="ja-JP"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促進事業等による </a:t>
                      </a:r>
                      <a:r>
                        <a:rPr lang="en-US" altLang="ja-JP"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CO2</a:t>
                      </a:r>
                      <a:r>
                        <a:rPr lang="ja-JP" altLang="en-US"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排出量の</a:t>
                      </a:r>
                      <a:br>
                        <a:rPr lang="en-US" altLang="ja-JP"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削減後の値）</a:t>
                      </a:r>
                      <a:endParaRPr lang="ja-JP"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altLang="ja-JP" sz="1400" kern="100" dirty="0">
                          <a:effectLst/>
                          <a:latin typeface="HG丸ｺﾞｼｯｸM-PRO" panose="020F0600000000000000" pitchFamily="50" charset="-128"/>
                          <a:ea typeface="HG丸ｺﾞｼｯｸM-PRO" panose="020F0600000000000000" pitchFamily="50" charset="-128"/>
                        </a:rPr>
                        <a:t>182</a:t>
                      </a:r>
                      <a:r>
                        <a:rPr lang="ja-JP" sz="1400" kern="100" dirty="0">
                          <a:effectLst/>
                          <a:latin typeface="HG丸ｺﾞｼｯｸM-PRO" panose="020F0600000000000000" pitchFamily="50" charset="-128"/>
                          <a:ea typeface="HG丸ｺﾞｼｯｸM-PRO" panose="020F0600000000000000" pitchFamily="50" charset="-128"/>
                        </a:rPr>
                        <a:t>千トン</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tc>
                  <a:txBody>
                    <a:bodyPr/>
                    <a:lstStyle/>
                    <a:p>
                      <a:pPr indent="63500" algn="ctr">
                        <a:lnSpc>
                          <a:spcPts val="1000"/>
                        </a:lnSpc>
                      </a:pPr>
                      <a:r>
                        <a:rPr lang="en-US" sz="1400" kern="100" dirty="0">
                          <a:effectLst/>
                          <a:latin typeface="HG丸ｺﾞｼｯｸM-PRO" panose="020F0600000000000000" pitchFamily="50" charset="-128"/>
                          <a:ea typeface="HG丸ｺﾞｼｯｸM-PRO" panose="020F0600000000000000" pitchFamily="50" charset="-128"/>
                        </a:rPr>
                        <a:t>579</a:t>
                      </a:r>
                      <a:r>
                        <a:rPr lang="ja-JP" sz="1400" kern="100" dirty="0">
                          <a:effectLst/>
                          <a:latin typeface="HG丸ｺﾞｼｯｸM-PRO" panose="020F0600000000000000" pitchFamily="50" charset="-128"/>
                          <a:ea typeface="HG丸ｺﾞｼｯｸM-PRO" panose="020F0600000000000000" pitchFamily="50" charset="-128"/>
                        </a:rPr>
                        <a:t>千トン</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tc>
                  <a:txBody>
                    <a:bodyPr/>
                    <a:lstStyle/>
                    <a:p>
                      <a:pPr indent="63500" algn="ctr">
                        <a:lnSpc>
                          <a:spcPts val="1000"/>
                        </a:lnSpc>
                      </a:pPr>
                      <a:r>
                        <a:rPr lang="en-US" sz="1400" kern="100" dirty="0">
                          <a:effectLst/>
                          <a:latin typeface="HG丸ｺﾞｼｯｸM-PRO" panose="020F0600000000000000" pitchFamily="50" charset="-128"/>
                          <a:ea typeface="HG丸ｺﾞｼｯｸM-PRO" panose="020F0600000000000000" pitchFamily="50" charset="-128"/>
                        </a:rPr>
                        <a:t>6,618</a:t>
                      </a:r>
                      <a:r>
                        <a:rPr lang="ja-JP" sz="1400" kern="100" dirty="0">
                          <a:effectLst/>
                          <a:latin typeface="HG丸ｺﾞｼｯｸM-PRO" panose="020F0600000000000000" pitchFamily="50" charset="-128"/>
                          <a:ea typeface="HG丸ｺﾞｼｯｸM-PRO" panose="020F0600000000000000" pitchFamily="50" charset="-128"/>
                        </a:rPr>
                        <a:t>千トン</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tc>
                  <a:txBody>
                    <a:bodyPr/>
                    <a:lstStyle/>
                    <a:p>
                      <a:pPr indent="63500" algn="ctr">
                        <a:lnSpc>
                          <a:spcPts val="1000"/>
                        </a:lnSpc>
                      </a:pPr>
                      <a:r>
                        <a:rPr lang="en-US" altLang="ja-JP" sz="1400" kern="100" dirty="0">
                          <a:effectLst/>
                          <a:latin typeface="HG丸ｺﾞｼｯｸM-PRO" panose="020F0600000000000000" pitchFamily="50" charset="-128"/>
                          <a:ea typeface="HG丸ｺﾞｼｯｸM-PRO" panose="020F0600000000000000" pitchFamily="50" charset="-128"/>
                        </a:rPr>
                        <a:t>7,379</a:t>
                      </a:r>
                      <a:r>
                        <a:rPr lang="ja-JP" sz="1400" kern="100" dirty="0">
                          <a:effectLst/>
                          <a:latin typeface="HG丸ｺﾞｼｯｸM-PRO" panose="020F0600000000000000" pitchFamily="50" charset="-128"/>
                          <a:ea typeface="HG丸ｺﾞｼｯｸM-PRO" panose="020F0600000000000000" pitchFamily="50" charset="-128"/>
                        </a:rPr>
                        <a:t>千トン</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extLst>
                  <a:ext uri="{0D108BD9-81ED-4DB2-BD59-A6C34878D82A}">
                    <a16:rowId xmlns:a16="http://schemas.microsoft.com/office/drawing/2014/main" val="4064636580"/>
                  </a:ext>
                </a:extLst>
              </a:tr>
              <a:tr h="429941">
                <a:tc>
                  <a:txBody>
                    <a:bodyPr/>
                    <a:lstStyle/>
                    <a:p>
                      <a:pPr indent="63500" algn="just">
                        <a:lnSpc>
                          <a:spcPct val="100000"/>
                        </a:lnSpc>
                      </a:pPr>
                      <a:r>
                        <a:rPr lang="ja-JP" altLang="en-US"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④：</a:t>
                      </a:r>
                      <a:r>
                        <a:rPr lang="en-US" altLang="ja-JP"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CO2</a:t>
                      </a:r>
                      <a:r>
                        <a:rPr lang="ja-JP" altLang="en-US"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排出量（</a:t>
                      </a:r>
                      <a:r>
                        <a:rPr lang="en-US" altLang="ja-JP"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2030</a:t>
                      </a:r>
                      <a:r>
                        <a:rPr lang="ja-JP" altLang="en-US"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年度目標値）</a:t>
                      </a:r>
                      <a:endParaRPr lang="en-US" altLang="ja-JP"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indent="63500" algn="just">
                        <a:lnSpc>
                          <a:spcPct val="100000"/>
                        </a:lnSpc>
                      </a:pPr>
                      <a:r>
                        <a:rPr lang="ja-JP" altLang="en-US"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①</a:t>
                      </a:r>
                      <a:r>
                        <a:rPr lang="en-US" altLang="ja-JP"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100%-46%</a:t>
                      </a:r>
                      <a:r>
                        <a:rPr lang="ja-JP" altLang="en-US" sz="1200" b="0" kern="100" baseline="300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200" b="0" kern="100" baseline="300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b="0" kern="100" baseline="300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１）</a:t>
                      </a:r>
                      <a:r>
                        <a:rPr lang="ja-JP" altLang="en-US"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134</a:t>
                      </a: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千トン</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tc>
                  <a:txBody>
                    <a:bodyPr/>
                    <a:lstStyle/>
                    <a:p>
                      <a:pPr indent="63500" algn="ctr">
                        <a:lnSpc>
                          <a:spcPts val="1000"/>
                        </a:lnSpc>
                      </a:pPr>
                      <a:r>
                        <a:rPr lang="en-US"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342</a:t>
                      </a: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千トン</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tc>
                  <a:txBody>
                    <a:bodyPr/>
                    <a:lstStyle/>
                    <a:p>
                      <a:pPr indent="63500" algn="ctr">
                        <a:lnSpc>
                          <a:spcPts val="1000"/>
                        </a:lnSpc>
                      </a:pPr>
                      <a:r>
                        <a:rPr lang="en-US"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3,839</a:t>
                      </a: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千トン</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tc>
                  <a:txBody>
                    <a:bodyPr/>
                    <a:lstStyle/>
                    <a:p>
                      <a:pPr indent="63500" algn="ctr">
                        <a:lnSpc>
                          <a:spcPts val="1000"/>
                        </a:lnSpc>
                      </a:pPr>
                      <a:r>
                        <a:rPr lang="en-US"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4,314</a:t>
                      </a: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千トン</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extLst>
                  <a:ext uri="{0D108BD9-81ED-4DB2-BD59-A6C34878D82A}">
                    <a16:rowId xmlns:a16="http://schemas.microsoft.com/office/drawing/2014/main" val="2690253287"/>
                  </a:ext>
                </a:extLst>
              </a:tr>
              <a:tr h="397769">
                <a:tc>
                  <a:txBody>
                    <a:bodyPr/>
                    <a:lstStyle/>
                    <a:p>
                      <a:pPr indent="63500" algn="just">
                        <a:lnSpc>
                          <a:spcPct val="100000"/>
                        </a:lnSpc>
                      </a:pPr>
                      <a:r>
                        <a:rPr lang="ja-JP" altLang="en-US" sz="1200" b="0" kern="100" dirty="0">
                          <a:effectLst/>
                          <a:latin typeface="HG丸ｺﾞｼｯｸM-PRO" panose="020F0600000000000000" pitchFamily="50" charset="-128"/>
                          <a:ea typeface="HG丸ｺﾞｼｯｸM-PRO" panose="020F0600000000000000" pitchFamily="50" charset="-128"/>
                        </a:rPr>
                        <a:t>⑤</a:t>
                      </a:r>
                      <a:r>
                        <a:rPr lang="ja-JP" sz="1200" b="0" kern="100" dirty="0">
                          <a:effectLst/>
                          <a:latin typeface="HG丸ｺﾞｼｯｸM-PRO" panose="020F0600000000000000" pitchFamily="50" charset="-128"/>
                          <a:ea typeface="HG丸ｺﾞｼｯｸM-PRO" panose="020F0600000000000000" pitchFamily="50" charset="-128"/>
                        </a:rPr>
                        <a:t>：</a:t>
                      </a:r>
                      <a:r>
                        <a:rPr lang="ja-JP" altLang="en-US" sz="1200" b="0" kern="100" dirty="0">
                          <a:effectLst/>
                          <a:latin typeface="HG丸ｺﾞｼｯｸM-PRO" panose="020F0600000000000000" pitchFamily="50" charset="-128"/>
                          <a:ea typeface="HG丸ｺﾞｼｯｸM-PRO" panose="020F0600000000000000" pitchFamily="50" charset="-128"/>
                        </a:rPr>
                        <a:t>ギャップ（③－④</a:t>
                      </a:r>
                      <a:r>
                        <a:rPr lang="ja-JP" sz="1200" b="0" kern="100" dirty="0">
                          <a:effectLst/>
                          <a:latin typeface="HG丸ｺﾞｼｯｸM-PRO" panose="020F0600000000000000" pitchFamily="50" charset="-128"/>
                          <a:ea typeface="HG丸ｺﾞｼｯｸM-PRO" panose="020F0600000000000000" pitchFamily="50" charset="-128"/>
                        </a:rPr>
                        <a:t>）</a:t>
                      </a:r>
                      <a:endParaRPr lang="ja-JP"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altLang="ja-JP" sz="1400" kern="100" dirty="0">
                          <a:effectLst/>
                          <a:latin typeface="HG丸ｺﾞｼｯｸM-PRO" panose="020F0600000000000000" pitchFamily="50" charset="-128"/>
                          <a:ea typeface="HG丸ｺﾞｼｯｸM-PRO" panose="020F0600000000000000" pitchFamily="50" charset="-128"/>
                        </a:rPr>
                        <a:t>48</a:t>
                      </a:r>
                      <a:r>
                        <a:rPr lang="ja-JP" sz="1400" kern="100" dirty="0">
                          <a:effectLst/>
                          <a:latin typeface="HG丸ｺﾞｼｯｸM-PRO" panose="020F0600000000000000" pitchFamily="50" charset="-128"/>
                          <a:ea typeface="HG丸ｺﾞｼｯｸM-PRO" panose="020F0600000000000000" pitchFamily="50" charset="-128"/>
                        </a:rPr>
                        <a:t>千トン</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tc>
                  <a:txBody>
                    <a:bodyPr/>
                    <a:lstStyle/>
                    <a:p>
                      <a:pPr indent="63500" algn="ctr">
                        <a:lnSpc>
                          <a:spcPts val="1000"/>
                        </a:lnSpc>
                      </a:pPr>
                      <a:r>
                        <a:rPr lang="en-US" altLang="ja-JP" sz="1400" kern="100" dirty="0">
                          <a:effectLst/>
                          <a:latin typeface="HG丸ｺﾞｼｯｸM-PRO" panose="020F0600000000000000" pitchFamily="50" charset="-128"/>
                          <a:ea typeface="HG丸ｺﾞｼｯｸM-PRO" panose="020F0600000000000000" pitchFamily="50" charset="-128"/>
                        </a:rPr>
                        <a:t>237</a:t>
                      </a:r>
                      <a:r>
                        <a:rPr lang="ja-JP" sz="1400" kern="100" dirty="0">
                          <a:effectLst/>
                          <a:latin typeface="HG丸ｺﾞｼｯｸM-PRO" panose="020F0600000000000000" pitchFamily="50" charset="-128"/>
                          <a:ea typeface="HG丸ｺﾞｼｯｸM-PRO" panose="020F0600000000000000" pitchFamily="50" charset="-128"/>
                        </a:rPr>
                        <a:t>千トン</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tc>
                  <a:txBody>
                    <a:bodyPr/>
                    <a:lstStyle/>
                    <a:p>
                      <a:pPr indent="63500" algn="ctr">
                        <a:lnSpc>
                          <a:spcPts val="1000"/>
                        </a:lnSpc>
                      </a:pPr>
                      <a:r>
                        <a:rPr lang="en-US" altLang="ja-JP" sz="1400" kern="100" dirty="0">
                          <a:effectLst/>
                          <a:latin typeface="HG丸ｺﾞｼｯｸM-PRO" panose="020F0600000000000000" pitchFamily="50" charset="-128"/>
                          <a:ea typeface="HG丸ｺﾞｼｯｸM-PRO" panose="020F0600000000000000" pitchFamily="50" charset="-128"/>
                        </a:rPr>
                        <a:t>2,779</a:t>
                      </a:r>
                      <a:r>
                        <a:rPr lang="ja-JP" sz="1400" kern="100" dirty="0">
                          <a:effectLst/>
                          <a:latin typeface="HG丸ｺﾞｼｯｸM-PRO" panose="020F0600000000000000" pitchFamily="50" charset="-128"/>
                          <a:ea typeface="HG丸ｺﾞｼｯｸM-PRO" panose="020F0600000000000000" pitchFamily="50" charset="-128"/>
                        </a:rPr>
                        <a:t>千トン</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tc>
                  <a:txBody>
                    <a:bodyPr/>
                    <a:lstStyle/>
                    <a:p>
                      <a:pPr indent="63500" algn="ctr">
                        <a:lnSpc>
                          <a:spcPts val="1000"/>
                        </a:lnSpc>
                      </a:pPr>
                      <a:r>
                        <a:rPr lang="en-US" altLang="ja-JP" sz="1400" kern="100" dirty="0">
                          <a:effectLst/>
                          <a:latin typeface="HG丸ｺﾞｼｯｸM-PRO" panose="020F0600000000000000" pitchFamily="50" charset="-128"/>
                          <a:ea typeface="HG丸ｺﾞｼｯｸM-PRO" panose="020F0600000000000000" pitchFamily="50" charset="-128"/>
                        </a:rPr>
                        <a:t>3,065</a:t>
                      </a:r>
                      <a:r>
                        <a:rPr lang="ja-JP" sz="1400" kern="100" dirty="0">
                          <a:effectLst/>
                          <a:latin typeface="HG丸ｺﾞｼｯｸM-PRO" panose="020F0600000000000000" pitchFamily="50" charset="-128"/>
                          <a:ea typeface="HG丸ｺﾞｼｯｸM-PRO" panose="020F0600000000000000" pitchFamily="50" charset="-128"/>
                        </a:rPr>
                        <a:t>千トン</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extLst>
                  <a:ext uri="{0D108BD9-81ED-4DB2-BD59-A6C34878D82A}">
                    <a16:rowId xmlns:a16="http://schemas.microsoft.com/office/drawing/2014/main" val="573447189"/>
                  </a:ext>
                </a:extLst>
              </a:tr>
              <a:tr h="362757">
                <a:tc>
                  <a:txBody>
                    <a:bodyPr/>
                    <a:lstStyle/>
                    <a:p>
                      <a:pPr indent="63500" algn="just">
                        <a:lnSpc>
                          <a:spcPts val="1000"/>
                        </a:lnSpc>
                      </a:pPr>
                      <a:r>
                        <a:rPr lang="ja-JP" altLang="en-US" sz="1200" b="0" kern="100" dirty="0">
                          <a:effectLst/>
                          <a:latin typeface="HG丸ｺﾞｼｯｸM-PRO" panose="020F0600000000000000" pitchFamily="50" charset="-128"/>
                          <a:ea typeface="HG丸ｺﾞｼｯｸM-PRO" panose="020F0600000000000000" pitchFamily="50" charset="-128"/>
                        </a:rPr>
                        <a:t>⑥</a:t>
                      </a:r>
                      <a:r>
                        <a:rPr lang="ja-JP" sz="1200" b="0" kern="100" dirty="0">
                          <a:effectLst/>
                          <a:latin typeface="HG丸ｺﾞｼｯｸM-PRO" panose="020F0600000000000000" pitchFamily="50" charset="-128"/>
                          <a:ea typeface="HG丸ｺﾞｼｯｸM-PRO" panose="020F0600000000000000" pitchFamily="50" charset="-128"/>
                        </a:rPr>
                        <a:t>：削減率（</a:t>
                      </a:r>
                      <a:r>
                        <a:rPr lang="en-US" altLang="ja-JP" sz="1200" b="0" kern="100" dirty="0">
                          <a:effectLst/>
                          <a:latin typeface="HG丸ｺﾞｼｯｸM-PRO" panose="020F0600000000000000" pitchFamily="50" charset="-128"/>
                          <a:ea typeface="HG丸ｺﾞｼｯｸM-PRO" panose="020F0600000000000000" pitchFamily="50" charset="-128"/>
                        </a:rPr>
                        <a:t>(</a:t>
                      </a:r>
                      <a:r>
                        <a:rPr lang="ja-JP" altLang="en-US" sz="1200" b="0" kern="100" dirty="0">
                          <a:effectLst/>
                          <a:latin typeface="HG丸ｺﾞｼｯｸM-PRO" panose="020F0600000000000000" pitchFamily="50" charset="-128"/>
                          <a:ea typeface="HG丸ｺﾞｼｯｸM-PRO" panose="020F0600000000000000" pitchFamily="50" charset="-128"/>
                        </a:rPr>
                        <a:t>①</a:t>
                      </a:r>
                      <a:r>
                        <a:rPr lang="en-US" altLang="ja-JP" sz="1200" b="0" kern="100" dirty="0">
                          <a:effectLst/>
                          <a:latin typeface="HG丸ｺﾞｼｯｸM-PRO" panose="020F0600000000000000" pitchFamily="50" charset="-128"/>
                          <a:ea typeface="HG丸ｺﾞｼｯｸM-PRO" panose="020F0600000000000000" pitchFamily="50" charset="-128"/>
                        </a:rPr>
                        <a:t>-</a:t>
                      </a:r>
                      <a:r>
                        <a:rPr lang="ja-JP" altLang="en-US" sz="1200" b="0" kern="100" dirty="0">
                          <a:effectLst/>
                          <a:latin typeface="HG丸ｺﾞｼｯｸM-PRO" panose="020F0600000000000000" pitchFamily="50" charset="-128"/>
                          <a:ea typeface="HG丸ｺﾞｼｯｸM-PRO" panose="020F0600000000000000" pitchFamily="50" charset="-128"/>
                        </a:rPr>
                        <a:t>③</a:t>
                      </a:r>
                      <a:r>
                        <a:rPr lang="en-US" altLang="ja-JP" sz="1200" b="0" kern="100" dirty="0">
                          <a:effectLst/>
                          <a:latin typeface="HG丸ｺﾞｼｯｸM-PRO" panose="020F0600000000000000" pitchFamily="50" charset="-128"/>
                          <a:ea typeface="HG丸ｺﾞｼｯｸM-PRO" panose="020F0600000000000000" pitchFamily="50" charset="-128"/>
                        </a:rPr>
                        <a:t>)</a:t>
                      </a:r>
                      <a:r>
                        <a:rPr lang="ja-JP" sz="1200" b="0" kern="100" dirty="0">
                          <a:effectLst/>
                          <a:latin typeface="HG丸ｺﾞｼｯｸM-PRO" panose="020F0600000000000000" pitchFamily="50" charset="-128"/>
                          <a:ea typeface="HG丸ｺﾞｼｯｸM-PRO" panose="020F0600000000000000" pitchFamily="50" charset="-128"/>
                        </a:rPr>
                        <a:t>／①）</a:t>
                      </a:r>
                      <a:endParaRPr lang="ja-JP"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sz="1400" kern="100" dirty="0">
                          <a:effectLst/>
                          <a:latin typeface="HG丸ｺﾞｼｯｸM-PRO" panose="020F0600000000000000" pitchFamily="50" charset="-128"/>
                          <a:ea typeface="HG丸ｺﾞｼｯｸM-PRO" panose="020F0600000000000000" pitchFamily="50" charset="-128"/>
                        </a:rPr>
                        <a:t>26.9</a:t>
                      </a:r>
                      <a:r>
                        <a:rPr lang="ja-JP" sz="1400" kern="100" dirty="0">
                          <a:effectLst/>
                          <a:latin typeface="HG丸ｺﾞｼｯｸM-PRO" panose="020F0600000000000000" pitchFamily="50" charset="-128"/>
                          <a:ea typeface="HG丸ｺﾞｼｯｸM-PRO" panose="020F0600000000000000" pitchFamily="50" charset="-128"/>
                        </a:rPr>
                        <a:t>％</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tc>
                  <a:txBody>
                    <a:bodyPr/>
                    <a:lstStyle/>
                    <a:p>
                      <a:pPr indent="63500" algn="ctr">
                        <a:lnSpc>
                          <a:spcPts val="1000"/>
                        </a:lnSpc>
                      </a:pPr>
                      <a:r>
                        <a:rPr lang="en-US" sz="1400" kern="100" dirty="0">
                          <a:effectLst/>
                          <a:latin typeface="HG丸ｺﾞｼｯｸM-PRO" panose="020F0600000000000000" pitchFamily="50" charset="-128"/>
                          <a:ea typeface="HG丸ｺﾞｼｯｸM-PRO" panose="020F0600000000000000" pitchFamily="50" charset="-128"/>
                        </a:rPr>
                        <a:t>8.4</a:t>
                      </a:r>
                      <a:r>
                        <a:rPr lang="ja-JP" sz="1400" kern="100" dirty="0">
                          <a:effectLst/>
                          <a:latin typeface="HG丸ｺﾞｼｯｸM-PRO" panose="020F0600000000000000" pitchFamily="50" charset="-128"/>
                          <a:ea typeface="HG丸ｺﾞｼｯｸM-PRO" panose="020F0600000000000000" pitchFamily="50" charset="-128"/>
                        </a:rPr>
                        <a:t>％</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tc>
                  <a:txBody>
                    <a:bodyPr/>
                    <a:lstStyle/>
                    <a:p>
                      <a:pPr indent="63500" algn="ctr">
                        <a:lnSpc>
                          <a:spcPts val="1000"/>
                        </a:lnSpc>
                      </a:pPr>
                      <a:r>
                        <a:rPr lang="en-US" sz="1400" kern="100" dirty="0">
                          <a:effectLst/>
                          <a:latin typeface="HG丸ｺﾞｼｯｸM-PRO" panose="020F0600000000000000" pitchFamily="50" charset="-128"/>
                          <a:ea typeface="HG丸ｺﾞｼｯｸM-PRO" panose="020F0600000000000000" pitchFamily="50" charset="-128"/>
                        </a:rPr>
                        <a:t>6.9</a:t>
                      </a:r>
                      <a:r>
                        <a:rPr lang="ja-JP" sz="1400" kern="100" dirty="0">
                          <a:effectLst/>
                          <a:latin typeface="HG丸ｺﾞｼｯｸM-PRO" panose="020F0600000000000000" pitchFamily="50" charset="-128"/>
                          <a:ea typeface="HG丸ｺﾞｼｯｸM-PRO" panose="020F0600000000000000" pitchFamily="50" charset="-128"/>
                        </a:rPr>
                        <a:t>％</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tc>
                  <a:txBody>
                    <a:bodyPr/>
                    <a:lstStyle/>
                    <a:p>
                      <a:pPr indent="63500" algn="ctr">
                        <a:lnSpc>
                          <a:spcPts val="1000"/>
                        </a:lnSpc>
                      </a:pPr>
                      <a:r>
                        <a:rPr lang="en-US" sz="1400" kern="100" dirty="0">
                          <a:effectLst/>
                          <a:latin typeface="HG丸ｺﾞｼｯｸM-PRO" panose="020F0600000000000000" pitchFamily="50" charset="-128"/>
                          <a:ea typeface="HG丸ｺﾞｼｯｸM-PRO" panose="020F0600000000000000" pitchFamily="50" charset="-128"/>
                        </a:rPr>
                        <a:t>7.6</a:t>
                      </a:r>
                      <a:r>
                        <a:rPr lang="ja-JP" sz="1400" kern="100" dirty="0">
                          <a:effectLst/>
                          <a:latin typeface="HG丸ｺﾞｼｯｸM-PRO" panose="020F0600000000000000" pitchFamily="50" charset="-128"/>
                          <a:ea typeface="HG丸ｺﾞｼｯｸM-PRO" panose="020F0600000000000000" pitchFamily="50" charset="-128"/>
                        </a:rPr>
                        <a:t>％</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nchorCtr="1"/>
                </a:tc>
                <a:extLst>
                  <a:ext uri="{0D108BD9-81ED-4DB2-BD59-A6C34878D82A}">
                    <a16:rowId xmlns:a16="http://schemas.microsoft.com/office/drawing/2014/main" val="4024262831"/>
                  </a:ext>
                </a:extLst>
              </a:tr>
              <a:tr h="1022964">
                <a:tc>
                  <a:txBody>
                    <a:bodyPr/>
                    <a:lstStyle/>
                    <a:p>
                      <a:pPr indent="63500" algn="l">
                        <a:lnSpc>
                          <a:spcPct val="100000"/>
                        </a:lnSpc>
                      </a:pPr>
                      <a:r>
                        <a:rPr lang="ja-JP" altLang="en-US"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⑦⑤を解消するために必要な方策例</a:t>
                      </a:r>
                      <a:endParaRPr lang="en-US" altLang="ja-JP" sz="12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tc>
                <a:tc>
                  <a:txBody>
                    <a:bodyPr/>
                    <a:lstStyle/>
                    <a:p>
                      <a:pPr marL="171450" indent="-171450" algn="l">
                        <a:lnSpc>
                          <a:spcPct val="100000"/>
                        </a:lnSpc>
                        <a:buFont typeface="Arial" panose="020B0604020202020204" pitchFamily="34" charset="0"/>
                        <a:buChar char="•"/>
                      </a:pPr>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電力の排出係数削減</a:t>
                      </a:r>
                      <a:endParaRPr lang="en-US"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荷役機械の</a:t>
                      </a:r>
                      <a:r>
                        <a:rPr lang="en-US"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FC</a:t>
                      </a:r>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化</a:t>
                      </a:r>
                      <a:r>
                        <a:rPr lang="en-US"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など</a:t>
                      </a:r>
                      <a:endParaRPr lang="ja-JP"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tc>
                <a:tc>
                  <a:txBody>
                    <a:bodyPr/>
                    <a:lstStyle/>
                    <a:p>
                      <a:pPr marL="171450" indent="-171450" algn="l">
                        <a:lnSpc>
                          <a:spcPct val="100000"/>
                        </a:lnSpc>
                        <a:buFont typeface="Arial" panose="020B0604020202020204" pitchFamily="34" charset="0"/>
                        <a:buChar char="•"/>
                      </a:pPr>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陸電の導入</a:t>
                      </a:r>
                      <a:endParaRPr lang="en-US"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71450" indent="-171450" algn="l">
                        <a:lnSpc>
                          <a:spcPct val="100000"/>
                        </a:lnSpc>
                        <a:buFont typeface="Arial" panose="020B0604020202020204" pitchFamily="34" charset="0"/>
                        <a:buChar char="•"/>
                      </a:pPr>
                      <a:r>
                        <a:rPr lang="en-US"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LNG</a:t>
                      </a:r>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燃料船の導入</a:t>
                      </a:r>
                      <a:endParaRPr lang="en-US"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71450" indent="-171450" algn="l">
                        <a:lnSpc>
                          <a:spcPct val="100000"/>
                        </a:lnSpc>
                        <a:buFont typeface="Arial" panose="020B0604020202020204" pitchFamily="34" charset="0"/>
                        <a:buChar char="•"/>
                      </a:pPr>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次世代エネルギー</a:t>
                      </a:r>
                      <a:endParaRPr lang="en-US"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lgn="l">
                        <a:lnSpc>
                          <a:spcPct val="100000"/>
                        </a:lnSpc>
                        <a:buFont typeface="Arial" panose="020B0604020202020204" pitchFamily="34" charset="0"/>
                        <a:buNone/>
                      </a:pPr>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燃料船の導入</a:t>
                      </a:r>
                      <a:endParaRPr lang="en-US"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71450" indent="-171450" algn="l">
                        <a:lnSpc>
                          <a:spcPct val="100000"/>
                        </a:lnSpc>
                        <a:buFont typeface="Arial" panose="020B0604020202020204" pitchFamily="34" charset="0"/>
                        <a:buChar char="•"/>
                      </a:pPr>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車両の</a:t>
                      </a:r>
                      <a:r>
                        <a:rPr lang="en-US"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FC</a:t>
                      </a:r>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化　など</a:t>
                      </a:r>
                      <a:endParaRPr lang="ja-JP"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tc>
                <a:tc>
                  <a:txBody>
                    <a:bodyPr/>
                    <a:lstStyle/>
                    <a:p>
                      <a:pPr marL="171450" indent="-171450" algn="l">
                        <a:lnSpc>
                          <a:spcPct val="100000"/>
                        </a:lnSpc>
                        <a:buFont typeface="Arial" panose="020B0604020202020204" pitchFamily="34" charset="0"/>
                        <a:buChar char="•"/>
                      </a:pPr>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火力発電所での水素・</a:t>
                      </a:r>
                      <a:r>
                        <a:rPr lang="en-US"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e-</a:t>
                      </a:r>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メタンの混焼・専焼、</a:t>
                      </a:r>
                      <a:r>
                        <a:rPr lang="en-US"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CCUS</a:t>
                      </a:r>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en-US"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71450" indent="-171450" algn="l">
                        <a:lnSpc>
                          <a:spcPct val="100000"/>
                        </a:lnSpc>
                        <a:buFont typeface="Arial" panose="020B0604020202020204" pitchFamily="34" charset="0"/>
                        <a:buChar char="•"/>
                      </a:pPr>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非化石エネルギー由来電力の使用　　　 など</a:t>
                      </a:r>
                      <a:endParaRPr 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tc>
                <a:tc>
                  <a:txBody>
                    <a:bodyPr/>
                    <a:lstStyle/>
                    <a:p>
                      <a:pPr indent="63500" algn="ctr">
                        <a:lnSpc>
                          <a:spcPct val="100000"/>
                        </a:lnSpc>
                      </a:pPr>
                      <a:endParaRPr lang="ja-JP" sz="12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17780" marB="17780" anchor="ctr"/>
                </a:tc>
                <a:extLst>
                  <a:ext uri="{0D108BD9-81ED-4DB2-BD59-A6C34878D82A}">
                    <a16:rowId xmlns:a16="http://schemas.microsoft.com/office/drawing/2014/main" val="1347831093"/>
                  </a:ext>
                </a:extLst>
              </a:tr>
            </a:tbl>
          </a:graphicData>
        </a:graphic>
      </p:graphicFrame>
      <p:sp>
        <p:nvSpPr>
          <p:cNvPr id="19" name="テキスト ボックス 18">
            <a:extLst>
              <a:ext uri="{FF2B5EF4-FFF2-40B4-BE49-F238E27FC236}">
                <a16:creationId xmlns:a16="http://schemas.microsoft.com/office/drawing/2014/main" id="{5C6BB003-63CF-4DA6-A435-4D7C5153AAAB}"/>
              </a:ext>
            </a:extLst>
          </p:cNvPr>
          <p:cNvSpPr txBox="1"/>
          <p:nvPr/>
        </p:nvSpPr>
        <p:spPr>
          <a:xfrm>
            <a:off x="74142" y="700632"/>
            <a:ext cx="8995716" cy="1284967"/>
          </a:xfrm>
          <a:prstGeom prst="rect">
            <a:avLst/>
          </a:prstGeom>
          <a:noFill/>
        </p:spPr>
        <p:txBody>
          <a:bodyPr wrap="square" rtlCol="0">
            <a:spAutoFit/>
          </a:bodyPr>
          <a:lstStyle/>
          <a:p>
            <a:pPr indent="139700"/>
            <a:r>
              <a:rPr lang="ja-JP" altLang="en-US" sz="15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5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2013</a:t>
            </a:r>
            <a:r>
              <a:rPr lang="ja-JP" altLang="en-US" sz="15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年度から</a:t>
            </a:r>
            <a:r>
              <a:rPr lang="en-US" altLang="ja-JP" sz="15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2050</a:t>
            </a:r>
            <a:r>
              <a:rPr lang="ja-JP" altLang="en-US" sz="15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年までの促進事業等</a:t>
            </a:r>
            <a:r>
              <a:rPr lang="ja-JP" altLang="en-US" sz="15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に</a:t>
            </a:r>
            <a:r>
              <a:rPr lang="ja-JP" altLang="en-US" sz="15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よる</a:t>
            </a:r>
            <a:r>
              <a:rPr lang="en-US" altLang="ja-JP" sz="15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CO2</a:t>
            </a:r>
            <a:r>
              <a:rPr lang="ja-JP" altLang="en-US" sz="15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排出量の</a:t>
            </a:r>
            <a:r>
              <a:rPr lang="ja-JP" altLang="en-US" sz="15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削減後の値は次表</a:t>
            </a:r>
            <a:r>
              <a:rPr lang="ja-JP" altLang="en-US" sz="15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の③の</a:t>
            </a:r>
            <a:r>
              <a:rPr lang="ja-JP" altLang="en-US" sz="15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とおり</a:t>
            </a:r>
            <a:endParaRPr lang="en-US" altLang="ja-JP" sz="15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indent="139700"/>
            <a:r>
              <a:rPr lang="ja-JP" altLang="en-US" sz="15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今回記載することができた促進事業は、一定削減に寄与するものの、現時点では目標値に達して</a:t>
            </a:r>
            <a:endParaRPr lang="en-US" altLang="ja-JP" sz="15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indent="139700"/>
            <a:r>
              <a:rPr lang="ja-JP" altLang="en-US" sz="15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15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いない。</a:t>
            </a:r>
            <a:endParaRPr lang="en-US" altLang="ja-JP" sz="15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indent="139700"/>
            <a:r>
              <a:rPr lang="ja-JP" altLang="en-US" sz="15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・今後、構成員等の促進事業を積み上げつつ、構成員等以外</a:t>
            </a:r>
            <a:r>
              <a:rPr lang="ja-JP" altLang="en-US" sz="15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にも波及していくなどの更なる取組</a:t>
            </a:r>
            <a:endParaRPr lang="en-US" altLang="ja-JP" sz="155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indent="139700"/>
            <a:r>
              <a:rPr lang="ja-JP" altLang="en-US" sz="15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が</a:t>
            </a:r>
            <a:r>
              <a:rPr lang="ja-JP" altLang="en-US" sz="15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必要</a:t>
            </a:r>
            <a:endParaRPr lang="en-US" altLang="ja-JP" sz="1550" kern="100" dirty="0">
              <a:solidFill>
                <a:srgbClr val="FF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1" name="テキスト ボックス 20">
            <a:extLst>
              <a:ext uri="{FF2B5EF4-FFF2-40B4-BE49-F238E27FC236}">
                <a16:creationId xmlns:a16="http://schemas.microsoft.com/office/drawing/2014/main" id="{0C115A0F-384A-4EC4-AD32-84D62FCCE854}"/>
              </a:ext>
            </a:extLst>
          </p:cNvPr>
          <p:cNvSpPr txBox="1"/>
          <p:nvPr/>
        </p:nvSpPr>
        <p:spPr>
          <a:xfrm>
            <a:off x="74142" y="6198688"/>
            <a:ext cx="8921577" cy="692497"/>
          </a:xfrm>
          <a:prstGeom prst="rect">
            <a:avLst/>
          </a:prstGeom>
          <a:noFill/>
        </p:spPr>
        <p:txBody>
          <a:bodyPr wrap="square" rtlCol="0">
            <a:spAutoFit/>
          </a:bodyPr>
          <a:lstStyle/>
          <a:p>
            <a:pPr indent="139700" algn="just"/>
            <a:r>
              <a:rPr lang="en-US" altLang="ja-JP" sz="13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3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１：</a:t>
            </a:r>
            <a:r>
              <a:rPr lang="en-US" altLang="ja-JP" sz="13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2030</a:t>
            </a:r>
            <a:r>
              <a:rPr lang="ja-JP" altLang="en-US" sz="13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年度の削減目標は</a:t>
            </a:r>
            <a:r>
              <a:rPr lang="en-US" altLang="ja-JP" sz="13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2013</a:t>
            </a:r>
            <a:r>
              <a:rPr lang="ja-JP" altLang="en-US" sz="13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年度比</a:t>
            </a:r>
            <a:r>
              <a:rPr lang="en-US" altLang="ja-JP" sz="13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46%</a:t>
            </a:r>
            <a:r>
              <a:rPr lang="ja-JP" altLang="en-US" sz="13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（削減後の</a:t>
            </a:r>
            <a:r>
              <a:rPr lang="en-US" altLang="ja-JP" sz="13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CO2</a:t>
            </a:r>
            <a:r>
              <a:rPr lang="ja-JP" altLang="en-US" sz="13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排出量は</a:t>
            </a:r>
            <a:r>
              <a:rPr lang="en-US" altLang="ja-JP" sz="13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2013</a:t>
            </a:r>
            <a:r>
              <a:rPr lang="ja-JP" altLang="en-US" sz="13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年度の</a:t>
            </a:r>
            <a:r>
              <a:rPr lang="en-US" altLang="ja-JP" sz="13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54%</a:t>
            </a:r>
            <a:r>
              <a:rPr lang="ja-JP" altLang="en-US" sz="13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en-US" altLang="ja-JP" sz="13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indent="139700" algn="just"/>
            <a:r>
              <a:rPr lang="en-US" altLang="ja-JP" sz="13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3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２：⑦は構成員等以外の取組も必要</a:t>
            </a:r>
            <a:endParaRPr lang="en-US" altLang="ja-JP" sz="13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indent="139700" algn="just"/>
            <a:r>
              <a:rPr lang="en-US" altLang="ja-JP" sz="13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3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３：端数処理の関係で合計値等が合わない箇所あり</a:t>
            </a:r>
            <a:endParaRPr lang="en-US" altLang="ja-JP" sz="1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 name="正方形/長方形 1">
            <a:extLst>
              <a:ext uri="{FF2B5EF4-FFF2-40B4-BE49-F238E27FC236}">
                <a16:creationId xmlns:a16="http://schemas.microsoft.com/office/drawing/2014/main" id="{56F118F7-4641-CCAC-B018-1B35A262BD8F}"/>
              </a:ext>
            </a:extLst>
          </p:cNvPr>
          <p:cNvSpPr/>
          <p:nvPr/>
        </p:nvSpPr>
        <p:spPr>
          <a:xfrm>
            <a:off x="74142" y="3259037"/>
            <a:ext cx="8995716" cy="1580124"/>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9374FE98-AD07-2BAF-84C8-2CA8B33DCFFE}"/>
              </a:ext>
            </a:extLst>
          </p:cNvPr>
          <p:cNvSpPr txBox="1"/>
          <p:nvPr/>
        </p:nvSpPr>
        <p:spPr>
          <a:xfrm>
            <a:off x="2358002" y="5452485"/>
            <a:ext cx="826240" cy="215444"/>
          </a:xfrm>
          <a:prstGeom prst="rect">
            <a:avLst/>
          </a:prstGeom>
          <a:noFill/>
        </p:spPr>
        <p:txBody>
          <a:bodyPr wrap="square" rtlCol="0">
            <a:spAutoFit/>
          </a:bodyPr>
          <a:lstStyle/>
          <a:p>
            <a:pPr indent="139700" algn="just"/>
            <a:r>
              <a:rPr lang="ja-JP" altLang="en-US" sz="800" kern="100" dirty="0">
                <a:solidFill>
                  <a:schemeClr val="bg1"/>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800" kern="100" dirty="0">
                <a:solidFill>
                  <a:schemeClr val="bg1"/>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800" kern="100" dirty="0">
                <a:solidFill>
                  <a:schemeClr val="bg1"/>
                </a:solidFill>
                <a:latin typeface="HG丸ｺﾞｼｯｸM-PRO" panose="020F0600000000000000" pitchFamily="50" charset="-128"/>
                <a:ea typeface="HG丸ｺﾞｼｯｸM-PRO" panose="020F0600000000000000" pitchFamily="50" charset="-128"/>
                <a:cs typeface="Times New Roman" panose="02020603050405020304" pitchFamily="18" charset="0"/>
              </a:rPr>
              <a:t>２）</a:t>
            </a:r>
            <a:endParaRPr lang="en-US" altLang="ja-JP" sz="800" kern="10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4" name="スライド番号プレースホルダー 1">
            <a:extLst>
              <a:ext uri="{FF2B5EF4-FFF2-40B4-BE49-F238E27FC236}">
                <a16:creationId xmlns:a16="http://schemas.microsoft.com/office/drawing/2014/main" id="{63473DE5-16BC-0505-7FB6-976F58175D00}"/>
              </a:ext>
            </a:extLst>
          </p:cNvPr>
          <p:cNvSpPr>
            <a:spLocks noGrp="1"/>
          </p:cNvSpPr>
          <p:nvPr>
            <p:ph type="sldNum" sz="quarter" idx="12"/>
          </p:nvPr>
        </p:nvSpPr>
        <p:spPr>
          <a:xfrm>
            <a:off x="7086600" y="6447784"/>
            <a:ext cx="2057400" cy="365125"/>
          </a:xfrm>
        </p:spPr>
        <p:txBody>
          <a:bodyPr/>
          <a:lstStyle/>
          <a:p>
            <a:fld id="{54CD7449-DCC6-4534-AC59-23788DCD2300}" type="slidenum">
              <a:rPr kumimoji="1" lang="ja-JP" altLang="en-US" sz="1400" smtClean="0">
                <a:latin typeface="HG丸ｺﾞｼｯｸM-PRO" panose="020F0600000000000000" pitchFamily="50" charset="-128"/>
                <a:ea typeface="HG丸ｺﾞｼｯｸM-PRO" panose="020F0600000000000000" pitchFamily="50" charset="-128"/>
              </a:rPr>
              <a:t>1</a:t>
            </a:fld>
            <a:endParaRPr kumimoji="1" lang="ja-JP" altLang="en-US" sz="14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088113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a:extLst>
              <a:ext uri="{FF2B5EF4-FFF2-40B4-BE49-F238E27FC236}">
                <a16:creationId xmlns:a16="http://schemas.microsoft.com/office/drawing/2014/main" id="{0A5F13B3-14D7-4871-B5F7-550577DE711A}"/>
              </a:ext>
            </a:extLst>
          </p:cNvPr>
          <p:cNvSpPr/>
          <p:nvPr/>
        </p:nvSpPr>
        <p:spPr>
          <a:xfrm>
            <a:off x="0" y="-14303"/>
            <a:ext cx="9144000" cy="45502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ja-JP" altLang="en-US" sz="2400" dirty="0">
                <a:solidFill>
                  <a:prstClr val="white"/>
                </a:solidFill>
                <a:latin typeface="HG丸ｺﾞｼｯｸM-PRO" panose="020F0600000000000000" pitchFamily="50" charset="-128"/>
                <a:ea typeface="HG丸ｺﾞｼｯｸM-PRO" panose="020F0600000000000000" pitchFamily="50" charset="-128"/>
              </a:rPr>
              <a:t>大阪“みなと”における</a:t>
            </a:r>
            <a:r>
              <a:rPr lang="en-US" altLang="ja-JP" sz="2400" dirty="0">
                <a:solidFill>
                  <a:prstClr val="white"/>
                </a:solidFill>
                <a:latin typeface="HG丸ｺﾞｼｯｸM-PRO" panose="020F0600000000000000" pitchFamily="50" charset="-128"/>
                <a:ea typeface="HG丸ｺﾞｼｯｸM-PRO" panose="020F0600000000000000" pitchFamily="50" charset="-128"/>
              </a:rPr>
              <a:t>CNP</a:t>
            </a:r>
            <a:r>
              <a:rPr lang="ja-JP" altLang="en-US" sz="2400" dirty="0">
                <a:solidFill>
                  <a:prstClr val="white"/>
                </a:solidFill>
                <a:latin typeface="HG丸ｺﾞｼｯｸM-PRO" panose="020F0600000000000000" pitchFamily="50" charset="-128"/>
                <a:ea typeface="HG丸ｺﾞｼｯｸM-PRO" panose="020F0600000000000000" pitchFamily="50" charset="-128"/>
              </a:rPr>
              <a:t>形成に係る課題等</a:t>
            </a:r>
            <a:endParaRPr kumimoji="1" lang="ja-JP" altLang="en-US" sz="2400" b="0"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endParaRPr>
          </a:p>
        </p:txBody>
      </p:sp>
      <p:grpSp>
        <p:nvGrpSpPr>
          <p:cNvPr id="34" name="グループ化 33">
            <a:extLst>
              <a:ext uri="{FF2B5EF4-FFF2-40B4-BE49-F238E27FC236}">
                <a16:creationId xmlns:a16="http://schemas.microsoft.com/office/drawing/2014/main" id="{5706FAFC-6E41-9C3D-3A0B-6A903551D18C}"/>
              </a:ext>
            </a:extLst>
          </p:cNvPr>
          <p:cNvGrpSpPr/>
          <p:nvPr/>
        </p:nvGrpSpPr>
        <p:grpSpPr>
          <a:xfrm>
            <a:off x="-39715" y="735435"/>
            <a:ext cx="5992492" cy="5981699"/>
            <a:chOff x="0" y="-99462"/>
            <a:chExt cx="6179793" cy="4694673"/>
          </a:xfrm>
        </p:grpSpPr>
        <p:grpSp>
          <p:nvGrpSpPr>
            <p:cNvPr id="35" name="グループ化 34">
              <a:extLst>
                <a:ext uri="{FF2B5EF4-FFF2-40B4-BE49-F238E27FC236}">
                  <a16:creationId xmlns:a16="http://schemas.microsoft.com/office/drawing/2014/main" id="{C0243A60-4A01-CE16-2FEC-316CF2D119FB}"/>
                </a:ext>
              </a:extLst>
            </p:cNvPr>
            <p:cNvGrpSpPr/>
            <p:nvPr/>
          </p:nvGrpSpPr>
          <p:grpSpPr>
            <a:xfrm>
              <a:off x="0" y="-99462"/>
              <a:ext cx="6179793" cy="4694673"/>
              <a:chOff x="0" y="-99462"/>
              <a:chExt cx="6179793" cy="4694673"/>
            </a:xfrm>
          </p:grpSpPr>
          <p:graphicFrame>
            <p:nvGraphicFramePr>
              <p:cNvPr id="42" name="グラフ 41">
                <a:extLst>
                  <a:ext uri="{FF2B5EF4-FFF2-40B4-BE49-F238E27FC236}">
                    <a16:creationId xmlns:a16="http://schemas.microsoft.com/office/drawing/2014/main" id="{D7149755-BF81-2C43-09BA-285E1346ED1B}"/>
                  </a:ext>
                </a:extLst>
              </p:cNvPr>
              <p:cNvGraphicFramePr/>
              <p:nvPr>
                <p:extLst>
                  <p:ext uri="{D42A27DB-BD31-4B8C-83A1-F6EECF244321}">
                    <p14:modId xmlns:p14="http://schemas.microsoft.com/office/powerpoint/2010/main" val="504935826"/>
                  </p:ext>
                </p:extLst>
              </p:nvPr>
            </p:nvGraphicFramePr>
            <p:xfrm>
              <a:off x="0" y="-99462"/>
              <a:ext cx="6179793" cy="4694673"/>
            </p:xfrm>
            <a:graphic>
              <a:graphicData uri="http://schemas.openxmlformats.org/drawingml/2006/chart">
                <c:chart xmlns:c="http://schemas.openxmlformats.org/drawingml/2006/chart" xmlns:r="http://schemas.openxmlformats.org/officeDocument/2006/relationships" r:id="rId2"/>
              </a:graphicData>
            </a:graphic>
          </p:graphicFrame>
          <p:cxnSp>
            <p:nvCxnSpPr>
              <p:cNvPr id="43" name="直線コネクタ 42">
                <a:extLst>
                  <a:ext uri="{FF2B5EF4-FFF2-40B4-BE49-F238E27FC236}">
                    <a16:creationId xmlns:a16="http://schemas.microsoft.com/office/drawing/2014/main" id="{DCCE5F88-B9CF-A7C5-6330-ED61A52AA824}"/>
                  </a:ext>
                </a:extLst>
              </p:cNvPr>
              <p:cNvCxnSpPr>
                <a:cxnSpLocks/>
              </p:cNvCxnSpPr>
              <p:nvPr/>
            </p:nvCxnSpPr>
            <p:spPr>
              <a:xfrm>
                <a:off x="1085302" y="1068447"/>
                <a:ext cx="4529276" cy="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4" name="矢印: 下 43">
                <a:extLst>
                  <a:ext uri="{FF2B5EF4-FFF2-40B4-BE49-F238E27FC236}">
                    <a16:creationId xmlns:a16="http://schemas.microsoft.com/office/drawing/2014/main" id="{DB2E7072-5B9E-4626-A7A1-69E44E5F39A4}"/>
                  </a:ext>
                </a:extLst>
              </p:cNvPr>
              <p:cNvSpPr/>
              <p:nvPr/>
            </p:nvSpPr>
            <p:spPr>
              <a:xfrm>
                <a:off x="3797579" y="1068447"/>
                <a:ext cx="435523" cy="212599"/>
              </a:xfrm>
              <a:prstGeom prst="downArrow">
                <a:avLst/>
              </a:prstGeom>
              <a:solidFill>
                <a:schemeClr val="accent1"/>
              </a:solid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cxnSp>
            <p:nvCxnSpPr>
              <p:cNvPr id="45" name="直線矢印コネクタ 44">
                <a:extLst>
                  <a:ext uri="{FF2B5EF4-FFF2-40B4-BE49-F238E27FC236}">
                    <a16:creationId xmlns:a16="http://schemas.microsoft.com/office/drawing/2014/main" id="{185485B2-5353-C571-3773-7520C209D745}"/>
                  </a:ext>
                </a:extLst>
              </p:cNvPr>
              <p:cNvCxnSpPr>
                <a:cxnSpLocks/>
                <a:stCxn id="46" idx="2"/>
              </p:cNvCxnSpPr>
              <p:nvPr/>
            </p:nvCxnSpPr>
            <p:spPr>
              <a:xfrm flipH="1">
                <a:off x="3999510" y="922654"/>
                <a:ext cx="713410" cy="250604"/>
              </a:xfrm>
              <a:prstGeom prst="straightConnector1">
                <a:avLst/>
              </a:prstGeom>
              <a:ln w="19050">
                <a:solidFill>
                  <a:sysClr val="windowText" lastClr="000000"/>
                </a:solidFill>
                <a:prstDash val="sysDash"/>
                <a:tailEnd type="triangle"/>
              </a:ln>
              <a:effectLst>
                <a:glow>
                  <a:schemeClr val="bg1"/>
                </a:glow>
              </a:effectLst>
            </p:spPr>
            <p:style>
              <a:lnRef idx="1">
                <a:schemeClr val="accent1"/>
              </a:lnRef>
              <a:fillRef idx="0">
                <a:schemeClr val="accent1"/>
              </a:fillRef>
              <a:effectRef idx="0">
                <a:schemeClr val="accent1"/>
              </a:effectRef>
              <a:fontRef idx="minor">
                <a:schemeClr val="tx1"/>
              </a:fontRef>
            </p:style>
          </p:cxnSp>
          <p:sp>
            <p:nvSpPr>
              <p:cNvPr id="46" name="テキスト ボックス 14">
                <a:extLst>
                  <a:ext uri="{FF2B5EF4-FFF2-40B4-BE49-F238E27FC236}">
                    <a16:creationId xmlns:a16="http://schemas.microsoft.com/office/drawing/2014/main" id="{570D85D8-1806-4445-902E-6D88D1E8B2D0}"/>
                  </a:ext>
                </a:extLst>
              </p:cNvPr>
              <p:cNvSpPr txBox="1"/>
              <p:nvPr/>
            </p:nvSpPr>
            <p:spPr>
              <a:xfrm>
                <a:off x="3847353" y="681098"/>
                <a:ext cx="1731133" cy="241556"/>
              </a:xfrm>
              <a:prstGeom prst="rect">
                <a:avLst/>
              </a:prstGeom>
              <a:solidFill>
                <a:schemeClr val="bg1"/>
              </a:solidFill>
              <a:ln w="19050" cmpd="sng">
                <a:solidFill>
                  <a:sysClr val="windowText" lastClr="000000"/>
                </a:solidFill>
                <a:prstDash val="sysDash"/>
              </a:ln>
              <a:effectLst>
                <a:glow>
                  <a:schemeClr val="bg1"/>
                </a:glow>
              </a:effectLst>
            </p:spPr>
            <p:style>
              <a:lnRef idx="0">
                <a:scrgbClr r="0" g="0" b="0"/>
              </a:lnRef>
              <a:fillRef idx="0">
                <a:scrgbClr r="0" g="0" b="0"/>
              </a:fillRef>
              <a:effectRef idx="0">
                <a:scrgbClr r="0" g="0" b="0"/>
              </a:effectRef>
              <a:fontRef idx="minor">
                <a:schemeClr val="dk1"/>
              </a:fontRef>
            </p:style>
            <p:txBody>
              <a:bodyPr wrap="none" rtlCol="0" anchor="ctr">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ja-JP" altLang="en-US" sz="1400" b="1" dirty="0">
                    <a:effectLst>
                      <a:glow rad="127000">
                        <a:schemeClr val="bg1"/>
                      </a:glow>
                    </a:effectLst>
                    <a:latin typeface="HG丸ｺﾞｼｯｸM-PRO" panose="020F0600000000000000" pitchFamily="50" charset="-128"/>
                    <a:ea typeface="HG丸ｺﾞｼｯｸM-PRO" panose="020F0600000000000000" pitchFamily="50" charset="-128"/>
                  </a:rPr>
                  <a:t>約</a:t>
                </a:r>
                <a:r>
                  <a:rPr kumimoji="1" lang="en-US" altLang="ja-JP" sz="1400" b="1" dirty="0">
                    <a:effectLst>
                      <a:glow rad="127000">
                        <a:schemeClr val="bg1"/>
                      </a:glow>
                    </a:effectLst>
                    <a:latin typeface="HG丸ｺﾞｼｯｸM-PRO" panose="020F0600000000000000" pitchFamily="50" charset="-128"/>
                    <a:ea typeface="HG丸ｺﾞｼｯｸM-PRO" panose="020F0600000000000000" pitchFamily="50" charset="-128"/>
                  </a:rPr>
                  <a:t>8</a:t>
                </a:r>
                <a:r>
                  <a:rPr kumimoji="1" lang="ja-JP" altLang="en-US" sz="1400" b="1" dirty="0">
                    <a:effectLst>
                      <a:glow rad="127000">
                        <a:schemeClr val="bg1"/>
                      </a:glow>
                    </a:effectLst>
                    <a:latin typeface="HG丸ｺﾞｼｯｸM-PRO" panose="020F0600000000000000" pitchFamily="50" charset="-128"/>
                    <a:ea typeface="HG丸ｺﾞｼｯｸM-PRO" panose="020F0600000000000000" pitchFamily="50" charset="-128"/>
                  </a:rPr>
                  <a:t>％削減</a:t>
                </a:r>
                <a:r>
                  <a:rPr kumimoji="1" lang="ja-JP" altLang="en-US" sz="1200" dirty="0">
                    <a:effectLst>
                      <a:glow rad="127000">
                        <a:schemeClr val="bg1"/>
                      </a:glow>
                    </a:effectLst>
                    <a:latin typeface="HG丸ｺﾞｼｯｸM-PRO" panose="020F0600000000000000" pitchFamily="50" charset="-128"/>
                    <a:ea typeface="HG丸ｺﾞｼｯｸM-PRO" panose="020F0600000000000000" pitchFamily="50" charset="-128"/>
                  </a:rPr>
                  <a:t>（</a:t>
                </a:r>
                <a:r>
                  <a:rPr kumimoji="1" lang="en-US" altLang="ja-JP" sz="1200" dirty="0">
                    <a:effectLst>
                      <a:glow rad="127000">
                        <a:schemeClr val="bg1"/>
                      </a:glow>
                    </a:effectLst>
                    <a:latin typeface="HG丸ｺﾞｼｯｸM-PRO" panose="020F0600000000000000" pitchFamily="50" charset="-128"/>
                    <a:ea typeface="HG丸ｺﾞｼｯｸM-PRO" panose="020F0600000000000000" pitchFamily="50" charset="-128"/>
                  </a:rPr>
                  <a:t>※</a:t>
                </a:r>
                <a:r>
                  <a:rPr kumimoji="1" lang="ja-JP" altLang="en-US" sz="1200" dirty="0">
                    <a:effectLst>
                      <a:glow rad="127000">
                        <a:schemeClr val="bg1"/>
                      </a:glow>
                    </a:effectLst>
                    <a:latin typeface="HG丸ｺﾞｼｯｸM-PRO" panose="020F0600000000000000" pitchFamily="50" charset="-128"/>
                    <a:ea typeface="HG丸ｺﾞｼｯｸM-PRO" panose="020F0600000000000000" pitchFamily="50" charset="-128"/>
                  </a:rPr>
                  <a:t>２）</a:t>
                </a:r>
              </a:p>
            </p:txBody>
          </p:sp>
        </p:grpSp>
        <p:cxnSp>
          <p:nvCxnSpPr>
            <p:cNvPr id="38" name="直線コネクタ 37">
              <a:extLst>
                <a:ext uri="{FF2B5EF4-FFF2-40B4-BE49-F238E27FC236}">
                  <a16:creationId xmlns:a16="http://schemas.microsoft.com/office/drawing/2014/main" id="{089B6147-6E41-4BC9-8A3B-54C207957A00}"/>
                </a:ext>
              </a:extLst>
            </p:cNvPr>
            <p:cNvCxnSpPr/>
            <p:nvPr/>
          </p:nvCxnSpPr>
          <p:spPr>
            <a:xfrm flipV="1">
              <a:off x="3780255" y="1288338"/>
              <a:ext cx="1819135" cy="0"/>
            </a:xfrm>
            <a:prstGeom prst="line">
              <a:avLst/>
            </a:prstGeom>
            <a:ln w="38100" cap="rnd">
              <a:solidFill>
                <a:schemeClr val="tx1"/>
              </a:solidFill>
              <a:prstDash val="sysDot"/>
              <a:round/>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C9A01BD0-BD64-484E-A0C9-67AAE29D87E2}"/>
                </a:ext>
              </a:extLst>
            </p:cNvPr>
            <p:cNvCxnSpPr/>
            <p:nvPr/>
          </p:nvCxnSpPr>
          <p:spPr>
            <a:xfrm flipV="1">
              <a:off x="4250162" y="2377502"/>
              <a:ext cx="1336508" cy="0"/>
            </a:xfrm>
            <a:prstGeom prst="line">
              <a:avLst/>
            </a:prstGeom>
            <a:ln w="38100" cap="rnd">
              <a:solidFill>
                <a:schemeClr val="tx1"/>
              </a:solidFill>
              <a:prstDash val="sysDot"/>
              <a:round/>
            </a:ln>
          </p:spPr>
          <p:style>
            <a:lnRef idx="1">
              <a:schemeClr val="accent1"/>
            </a:lnRef>
            <a:fillRef idx="0">
              <a:schemeClr val="accent1"/>
            </a:fillRef>
            <a:effectRef idx="0">
              <a:schemeClr val="accent1"/>
            </a:effectRef>
            <a:fontRef idx="minor">
              <a:schemeClr val="tx1"/>
            </a:fontRef>
          </p:style>
        </p:cxnSp>
        <p:sp>
          <p:nvSpPr>
            <p:cNvPr id="40" name="矢印: 上下 39">
              <a:extLst>
                <a:ext uri="{FF2B5EF4-FFF2-40B4-BE49-F238E27FC236}">
                  <a16:creationId xmlns:a16="http://schemas.microsoft.com/office/drawing/2014/main" id="{EA31D16C-1008-46F1-9071-F115C2F5E2CF}"/>
                </a:ext>
              </a:extLst>
            </p:cNvPr>
            <p:cNvSpPr/>
            <p:nvPr/>
          </p:nvSpPr>
          <p:spPr>
            <a:xfrm>
              <a:off x="4382375" y="1313728"/>
              <a:ext cx="435523" cy="1048407"/>
            </a:xfrm>
            <a:prstGeom prst="upDownArrow">
              <a:avLst/>
            </a:prstGeom>
            <a:pattFill prst="dkUpDiag">
              <a:fgClr>
                <a:srgbClr val="FF0000"/>
              </a:fgClr>
              <a:bgClr>
                <a:schemeClr val="bg1"/>
              </a:bgClr>
            </a:patt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41" name="テキスト ボックス 12">
              <a:extLst>
                <a:ext uri="{FF2B5EF4-FFF2-40B4-BE49-F238E27FC236}">
                  <a16:creationId xmlns:a16="http://schemas.microsoft.com/office/drawing/2014/main" id="{FF07A482-24D0-49AE-A1F6-4BE481611BEB}"/>
                </a:ext>
              </a:extLst>
            </p:cNvPr>
            <p:cNvSpPr txBox="1"/>
            <p:nvPr/>
          </p:nvSpPr>
          <p:spPr>
            <a:xfrm>
              <a:off x="4058951" y="1557962"/>
              <a:ext cx="1043440" cy="603888"/>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none" rtlCol="0" anchor="ctr">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600" b="1" dirty="0">
                  <a:effectLst>
                    <a:glow rad="127000">
                      <a:schemeClr val="bg1"/>
                    </a:glow>
                  </a:effectLst>
                  <a:latin typeface="HG丸ｺﾞｼｯｸM-PRO" panose="020F0600000000000000" pitchFamily="50" charset="-128"/>
                  <a:ea typeface="HG丸ｺﾞｼｯｸM-PRO" panose="020F0600000000000000" pitchFamily="50" charset="-128"/>
                </a:rPr>
                <a:t>ギャップ</a:t>
              </a:r>
              <a:endParaRPr lang="en-US" altLang="ja-JP" sz="1600" b="1" dirty="0">
                <a:effectLst>
                  <a:glow rad="127000">
                    <a:schemeClr val="bg1"/>
                  </a:glow>
                </a:effectLst>
                <a:latin typeface="HG丸ｺﾞｼｯｸM-PRO" panose="020F0600000000000000" pitchFamily="50" charset="-128"/>
                <a:ea typeface="HG丸ｺﾞｼｯｸM-PRO" panose="020F0600000000000000" pitchFamily="50" charset="-128"/>
              </a:endParaRPr>
            </a:p>
            <a:p>
              <a:pPr algn="ctr"/>
              <a:r>
                <a:rPr kumimoji="1" lang="en-US" altLang="ja-JP" sz="1800" b="1" dirty="0">
                  <a:effectLst>
                    <a:glow rad="127000">
                      <a:schemeClr val="bg1"/>
                    </a:glow>
                  </a:effectLst>
                  <a:latin typeface="HG丸ｺﾞｼｯｸM-PRO" panose="020F0600000000000000" pitchFamily="50" charset="-128"/>
                  <a:ea typeface="HG丸ｺﾞｼｯｸM-PRO" panose="020F0600000000000000" pitchFamily="50" charset="-128"/>
                </a:rPr>
                <a:t>3,065</a:t>
              </a:r>
            </a:p>
            <a:p>
              <a:pPr algn="ctr"/>
              <a:r>
                <a:rPr kumimoji="1" lang="en-US" altLang="ja-JP" sz="1000" b="1" dirty="0">
                  <a:effectLst>
                    <a:glow rad="127000">
                      <a:schemeClr val="bg1"/>
                    </a:glow>
                  </a:effectLst>
                  <a:latin typeface="HG丸ｺﾞｼｯｸM-PRO" panose="020F0600000000000000" pitchFamily="50" charset="-128"/>
                  <a:ea typeface="HG丸ｺﾞｼｯｸM-PRO" panose="020F0600000000000000" pitchFamily="50" charset="-128"/>
                </a:rPr>
                <a:t>[</a:t>
              </a:r>
              <a:r>
                <a:rPr kumimoji="1" lang="ja-JP" altLang="en-US" sz="1000" b="1" dirty="0">
                  <a:effectLst>
                    <a:glow rad="127000">
                      <a:schemeClr val="bg1"/>
                    </a:glow>
                  </a:effectLst>
                  <a:latin typeface="HG丸ｺﾞｼｯｸM-PRO" panose="020F0600000000000000" pitchFamily="50" charset="-128"/>
                  <a:ea typeface="HG丸ｺﾞｼｯｸM-PRO" panose="020F0600000000000000" pitchFamily="50" charset="-128"/>
                </a:rPr>
                <a:t>千トン</a:t>
              </a:r>
              <a:r>
                <a:rPr kumimoji="1" lang="en-US" altLang="ja-JP" sz="1000" b="1" dirty="0">
                  <a:effectLst>
                    <a:glow rad="127000">
                      <a:schemeClr val="bg1"/>
                    </a:glow>
                  </a:effectLst>
                  <a:latin typeface="HG丸ｺﾞｼｯｸM-PRO" panose="020F0600000000000000" pitchFamily="50" charset="-128"/>
                  <a:ea typeface="HG丸ｺﾞｼｯｸM-PRO" panose="020F0600000000000000" pitchFamily="50" charset="-128"/>
                </a:rPr>
                <a:t>]</a:t>
              </a:r>
              <a:endParaRPr kumimoji="1" lang="ja-JP" altLang="en-US" sz="1000" b="1" dirty="0">
                <a:effectLst>
                  <a:glow rad="127000">
                    <a:schemeClr val="bg1"/>
                  </a:glow>
                </a:effectLst>
                <a:latin typeface="HG丸ｺﾞｼｯｸM-PRO" panose="020F0600000000000000" pitchFamily="50" charset="-128"/>
                <a:ea typeface="HG丸ｺﾞｼｯｸM-PRO" panose="020F0600000000000000" pitchFamily="50" charset="-128"/>
              </a:endParaRPr>
            </a:p>
          </p:txBody>
        </p:sp>
        <p:sp>
          <p:nvSpPr>
            <p:cNvPr id="36" name="矢印: 下 35">
              <a:extLst>
                <a:ext uri="{FF2B5EF4-FFF2-40B4-BE49-F238E27FC236}">
                  <a16:creationId xmlns:a16="http://schemas.microsoft.com/office/drawing/2014/main" id="{A52EA7F2-7C1D-74B0-6F02-CF5EAFAEB3A4}"/>
                </a:ext>
              </a:extLst>
            </p:cNvPr>
            <p:cNvSpPr/>
            <p:nvPr/>
          </p:nvSpPr>
          <p:spPr>
            <a:xfrm>
              <a:off x="5141323" y="1060368"/>
              <a:ext cx="435523" cy="1305189"/>
            </a:xfrm>
            <a:prstGeom prst="downArrow">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37" name="テキスト ボックス 6">
              <a:extLst>
                <a:ext uri="{FF2B5EF4-FFF2-40B4-BE49-F238E27FC236}">
                  <a16:creationId xmlns:a16="http://schemas.microsoft.com/office/drawing/2014/main" id="{750D1BE1-9AEB-774A-8907-884D3DA19C37}"/>
                </a:ext>
              </a:extLst>
            </p:cNvPr>
            <p:cNvSpPr txBox="1"/>
            <p:nvPr/>
          </p:nvSpPr>
          <p:spPr>
            <a:xfrm>
              <a:off x="5057171" y="1527724"/>
              <a:ext cx="653308" cy="41064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none" rtlCol="0" anchor="t">
              <a:sp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en-US" altLang="ja-JP" sz="1400" b="1" dirty="0">
                  <a:effectLst>
                    <a:glow rad="127000">
                      <a:schemeClr val="bg1"/>
                    </a:glow>
                  </a:effectLst>
                  <a:latin typeface="HG丸ｺﾞｼｯｸM-PRO" panose="020F0600000000000000" pitchFamily="50" charset="-128"/>
                  <a:ea typeface="HG丸ｺﾞｼｯｸM-PRO" panose="020F0600000000000000" pitchFamily="50" charset="-128"/>
                </a:rPr>
                <a:t>46</a:t>
              </a:r>
              <a:r>
                <a:rPr kumimoji="1" lang="ja-JP" altLang="en-US" sz="1400" b="1" dirty="0">
                  <a:effectLst>
                    <a:glow rad="127000">
                      <a:schemeClr val="bg1"/>
                    </a:glow>
                  </a:effectLst>
                  <a:latin typeface="HG丸ｺﾞｼｯｸM-PRO" panose="020F0600000000000000" pitchFamily="50" charset="-128"/>
                  <a:ea typeface="HG丸ｺﾞｼｯｸM-PRO" panose="020F0600000000000000" pitchFamily="50" charset="-128"/>
                </a:rPr>
                <a:t>％</a:t>
              </a:r>
              <a:endParaRPr kumimoji="1" lang="en-US" altLang="ja-JP" sz="1400" b="1" dirty="0">
                <a:effectLst>
                  <a:glow rad="127000">
                    <a:schemeClr val="bg1"/>
                  </a:glow>
                </a:effectLst>
                <a:latin typeface="HG丸ｺﾞｼｯｸM-PRO" panose="020F0600000000000000" pitchFamily="50" charset="-128"/>
                <a:ea typeface="HG丸ｺﾞｼｯｸM-PRO" panose="020F0600000000000000" pitchFamily="50" charset="-128"/>
              </a:endParaRPr>
            </a:p>
            <a:p>
              <a:pPr algn="ctr"/>
              <a:r>
                <a:rPr kumimoji="1" lang="ja-JP" altLang="en-US" sz="1400" b="1" dirty="0">
                  <a:effectLst>
                    <a:glow rad="127000">
                      <a:schemeClr val="bg1"/>
                    </a:glow>
                  </a:effectLst>
                  <a:latin typeface="HG丸ｺﾞｼｯｸM-PRO" panose="020F0600000000000000" pitchFamily="50" charset="-128"/>
                  <a:ea typeface="HG丸ｺﾞｼｯｸM-PRO" panose="020F0600000000000000" pitchFamily="50" charset="-128"/>
                </a:rPr>
                <a:t>削減</a:t>
              </a:r>
            </a:p>
          </p:txBody>
        </p:sp>
      </p:grpSp>
      <p:sp>
        <p:nvSpPr>
          <p:cNvPr id="50" name="テキスト ボックス 49">
            <a:extLst>
              <a:ext uri="{FF2B5EF4-FFF2-40B4-BE49-F238E27FC236}">
                <a16:creationId xmlns:a16="http://schemas.microsoft.com/office/drawing/2014/main" id="{D6AA7984-25F2-786C-47E5-621B65337A9A}"/>
              </a:ext>
            </a:extLst>
          </p:cNvPr>
          <p:cNvSpPr txBox="1"/>
          <p:nvPr/>
        </p:nvSpPr>
        <p:spPr>
          <a:xfrm>
            <a:off x="5696475" y="550513"/>
            <a:ext cx="3369481" cy="902530"/>
          </a:xfrm>
          <a:prstGeom prst="roundRect">
            <a:avLst>
              <a:gd name="adj" fmla="val 3102"/>
            </a:avLst>
          </a:prstGeom>
          <a:noFill/>
          <a:ln w="28575">
            <a:noFill/>
          </a:ln>
        </p:spPr>
        <p:txBody>
          <a:bodyPr wrap="square" bIns="108000" rtlCol="0">
            <a:spAutoFit/>
          </a:bodyPr>
          <a:lstStyle/>
          <a:p>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１：合計値は下記</a:t>
            </a:r>
            <a:r>
              <a:rPr lang="en-US" altLang="ja-JP" sz="1200" dirty="0">
                <a:latin typeface="HG丸ｺﾞｼｯｸM-PRO" panose="020F0600000000000000" pitchFamily="50" charset="-128"/>
                <a:ea typeface="HG丸ｺﾞｼｯｸM-PRO" panose="020F0600000000000000" pitchFamily="50" charset="-128"/>
              </a:rPr>
              <a:t>3</a:t>
            </a:r>
            <a:r>
              <a:rPr lang="ja-JP" altLang="en-US" sz="1200" dirty="0">
                <a:latin typeface="HG丸ｺﾞｼｯｸM-PRO" panose="020F0600000000000000" pitchFamily="50" charset="-128"/>
                <a:ea typeface="HG丸ｺﾞｼｯｸM-PRO" panose="020F0600000000000000" pitchFamily="50" charset="-128"/>
              </a:rPr>
              <a:t>つの対象範囲の合計</a:t>
            </a:r>
            <a:endParaRPr lang="en-US" altLang="ja-JP" sz="1200" dirty="0">
              <a:latin typeface="HG丸ｺﾞｼｯｸM-PRO" panose="020F0600000000000000" pitchFamily="50" charset="-128"/>
              <a:ea typeface="HG丸ｺﾞｼｯｸM-PRO" panose="020F0600000000000000" pitchFamily="50" charset="-128"/>
            </a:endParaRPr>
          </a:p>
          <a:p>
            <a:pPr marL="285750" indent="-285750">
              <a:buFont typeface="Arial" panose="020B0604020202020204" pitchFamily="34" charset="0"/>
              <a:buChar char="•"/>
            </a:pPr>
            <a:r>
              <a:rPr kumimoji="1" lang="ja-JP" altLang="en-US" sz="1200" dirty="0">
                <a:latin typeface="HG丸ｺﾞｼｯｸM-PRO" panose="020F0600000000000000" pitchFamily="50" charset="-128"/>
                <a:ea typeface="HG丸ｺﾞｼｯｸM-PRO" panose="020F0600000000000000" pitchFamily="50" charset="-128"/>
              </a:rPr>
              <a:t>ターミナル内</a:t>
            </a:r>
            <a:endParaRPr kumimoji="1" lang="en-US" altLang="ja-JP" sz="1200" dirty="0">
              <a:latin typeface="HG丸ｺﾞｼｯｸM-PRO" panose="020F0600000000000000" pitchFamily="50" charset="-128"/>
              <a:ea typeface="HG丸ｺﾞｼｯｸM-PRO" panose="020F0600000000000000" pitchFamily="50" charset="-128"/>
            </a:endParaRPr>
          </a:p>
          <a:p>
            <a:pPr marL="285750" indent="-285750">
              <a:buFont typeface="Arial" panose="020B0604020202020204" pitchFamily="34" charset="0"/>
              <a:buChar char="•"/>
            </a:pPr>
            <a:r>
              <a:rPr lang="ja-JP" altLang="en-US" sz="1200" dirty="0">
                <a:latin typeface="HG丸ｺﾞｼｯｸM-PRO" panose="020F0600000000000000" pitchFamily="50" charset="-128"/>
                <a:ea typeface="HG丸ｺﾞｼｯｸM-PRO" panose="020F0600000000000000" pitchFamily="50" charset="-128"/>
              </a:rPr>
              <a:t>ターミナルを出入りする船舶・車両</a:t>
            </a:r>
            <a:endParaRPr lang="en-US" altLang="ja-JP" sz="1200" dirty="0">
              <a:latin typeface="HG丸ｺﾞｼｯｸM-PRO" panose="020F0600000000000000" pitchFamily="50" charset="-128"/>
              <a:ea typeface="HG丸ｺﾞｼｯｸM-PRO" panose="020F0600000000000000" pitchFamily="50" charset="-128"/>
            </a:endParaRPr>
          </a:p>
          <a:p>
            <a:pPr marL="285750" indent="-285750">
              <a:buFont typeface="Arial" panose="020B0604020202020204" pitchFamily="34" charset="0"/>
              <a:buChar char="•"/>
            </a:pPr>
            <a:r>
              <a:rPr kumimoji="1" lang="ja-JP" altLang="en-US" sz="1200" dirty="0">
                <a:latin typeface="HG丸ｺﾞｼｯｸM-PRO" panose="020F0600000000000000" pitchFamily="50" charset="-128"/>
                <a:ea typeface="HG丸ｺﾞｼｯｸM-PRO" panose="020F0600000000000000" pitchFamily="50" charset="-128"/>
              </a:rPr>
              <a:t>ターミナル外</a:t>
            </a:r>
          </a:p>
        </p:txBody>
      </p:sp>
      <p:sp>
        <p:nvSpPr>
          <p:cNvPr id="51" name="大かっこ 50">
            <a:extLst>
              <a:ext uri="{FF2B5EF4-FFF2-40B4-BE49-F238E27FC236}">
                <a16:creationId xmlns:a16="http://schemas.microsoft.com/office/drawing/2014/main" id="{F463F4B6-8B9B-BE31-4B80-90E32F426836}"/>
              </a:ext>
            </a:extLst>
          </p:cNvPr>
          <p:cNvSpPr/>
          <p:nvPr/>
        </p:nvSpPr>
        <p:spPr>
          <a:xfrm>
            <a:off x="5696474" y="550514"/>
            <a:ext cx="3369480" cy="786432"/>
          </a:xfrm>
          <a:prstGeom prst="bracketPair">
            <a:avLst>
              <a:gd name="adj" fmla="val 9545"/>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8B599F25-C85F-920E-538F-170C3FABD363}"/>
              </a:ext>
            </a:extLst>
          </p:cNvPr>
          <p:cNvSpPr txBox="1"/>
          <p:nvPr/>
        </p:nvSpPr>
        <p:spPr>
          <a:xfrm>
            <a:off x="4847934" y="2793167"/>
            <a:ext cx="4220564" cy="2277830"/>
          </a:xfrm>
          <a:custGeom>
            <a:avLst/>
            <a:gdLst>
              <a:gd name="connsiteX0" fmla="*/ 939732 w 4233264"/>
              <a:gd name="connsiteY0" fmla="*/ 0 h 2056122"/>
              <a:gd name="connsiteX1" fmla="*/ 4062030 w 4233264"/>
              <a:gd name="connsiteY1" fmla="*/ 0 h 2056122"/>
              <a:gd name="connsiteX2" fmla="*/ 4233264 w 4233264"/>
              <a:gd name="connsiteY2" fmla="*/ 171234 h 2056122"/>
              <a:gd name="connsiteX3" fmla="*/ 4233264 w 4233264"/>
              <a:gd name="connsiteY3" fmla="*/ 1884888 h 2056122"/>
              <a:gd name="connsiteX4" fmla="*/ 4062030 w 4233264"/>
              <a:gd name="connsiteY4" fmla="*/ 2056122 h 2056122"/>
              <a:gd name="connsiteX5" fmla="*/ 939732 w 4233264"/>
              <a:gd name="connsiteY5" fmla="*/ 2056122 h 2056122"/>
              <a:gd name="connsiteX6" fmla="*/ 768498 w 4233264"/>
              <a:gd name="connsiteY6" fmla="*/ 1884888 h 2056122"/>
              <a:gd name="connsiteX7" fmla="*/ 768498 w 4233264"/>
              <a:gd name="connsiteY7" fmla="*/ 1146258 h 2056122"/>
              <a:gd name="connsiteX8" fmla="*/ 0 w 4233264"/>
              <a:gd name="connsiteY8" fmla="*/ 804762 h 2056122"/>
              <a:gd name="connsiteX9" fmla="*/ 768498 w 4233264"/>
              <a:gd name="connsiteY9" fmla="*/ 942987 h 2056122"/>
              <a:gd name="connsiteX10" fmla="*/ 768498 w 4233264"/>
              <a:gd name="connsiteY10" fmla="*/ 171234 h 2056122"/>
              <a:gd name="connsiteX11" fmla="*/ 939732 w 4233264"/>
              <a:gd name="connsiteY11" fmla="*/ 0 h 2056122"/>
              <a:gd name="connsiteX0" fmla="*/ 968307 w 4261839"/>
              <a:gd name="connsiteY0" fmla="*/ 0 h 2056122"/>
              <a:gd name="connsiteX1" fmla="*/ 4090605 w 4261839"/>
              <a:gd name="connsiteY1" fmla="*/ 0 h 2056122"/>
              <a:gd name="connsiteX2" fmla="*/ 4261839 w 4261839"/>
              <a:gd name="connsiteY2" fmla="*/ 171234 h 2056122"/>
              <a:gd name="connsiteX3" fmla="*/ 4261839 w 4261839"/>
              <a:gd name="connsiteY3" fmla="*/ 1884888 h 2056122"/>
              <a:gd name="connsiteX4" fmla="*/ 4090605 w 4261839"/>
              <a:gd name="connsiteY4" fmla="*/ 2056122 h 2056122"/>
              <a:gd name="connsiteX5" fmla="*/ 968307 w 4261839"/>
              <a:gd name="connsiteY5" fmla="*/ 2056122 h 2056122"/>
              <a:gd name="connsiteX6" fmla="*/ 797073 w 4261839"/>
              <a:gd name="connsiteY6" fmla="*/ 1884888 h 2056122"/>
              <a:gd name="connsiteX7" fmla="*/ 797073 w 4261839"/>
              <a:gd name="connsiteY7" fmla="*/ 1146258 h 2056122"/>
              <a:gd name="connsiteX8" fmla="*/ 0 w 4261839"/>
              <a:gd name="connsiteY8" fmla="*/ 671217 h 2056122"/>
              <a:gd name="connsiteX9" fmla="*/ 797073 w 4261839"/>
              <a:gd name="connsiteY9" fmla="*/ 942987 h 2056122"/>
              <a:gd name="connsiteX10" fmla="*/ 797073 w 4261839"/>
              <a:gd name="connsiteY10" fmla="*/ 171234 h 2056122"/>
              <a:gd name="connsiteX11" fmla="*/ 968307 w 4261839"/>
              <a:gd name="connsiteY11" fmla="*/ 0 h 2056122"/>
              <a:gd name="connsiteX0" fmla="*/ 965132 w 4258664"/>
              <a:gd name="connsiteY0" fmla="*/ 0 h 2056122"/>
              <a:gd name="connsiteX1" fmla="*/ 4087430 w 4258664"/>
              <a:gd name="connsiteY1" fmla="*/ 0 h 2056122"/>
              <a:gd name="connsiteX2" fmla="*/ 4258664 w 4258664"/>
              <a:gd name="connsiteY2" fmla="*/ 171234 h 2056122"/>
              <a:gd name="connsiteX3" fmla="*/ 4258664 w 4258664"/>
              <a:gd name="connsiteY3" fmla="*/ 1884888 h 2056122"/>
              <a:gd name="connsiteX4" fmla="*/ 4087430 w 4258664"/>
              <a:gd name="connsiteY4" fmla="*/ 2056122 h 2056122"/>
              <a:gd name="connsiteX5" fmla="*/ 965132 w 4258664"/>
              <a:gd name="connsiteY5" fmla="*/ 2056122 h 2056122"/>
              <a:gd name="connsiteX6" fmla="*/ 793898 w 4258664"/>
              <a:gd name="connsiteY6" fmla="*/ 1884888 h 2056122"/>
              <a:gd name="connsiteX7" fmla="*/ 793898 w 4258664"/>
              <a:gd name="connsiteY7" fmla="*/ 1146258 h 2056122"/>
              <a:gd name="connsiteX8" fmla="*/ 0 w 4258664"/>
              <a:gd name="connsiteY8" fmla="*/ 657010 h 2056122"/>
              <a:gd name="connsiteX9" fmla="*/ 793898 w 4258664"/>
              <a:gd name="connsiteY9" fmla="*/ 942987 h 2056122"/>
              <a:gd name="connsiteX10" fmla="*/ 793898 w 4258664"/>
              <a:gd name="connsiteY10" fmla="*/ 171234 h 2056122"/>
              <a:gd name="connsiteX11" fmla="*/ 965132 w 4258664"/>
              <a:gd name="connsiteY11" fmla="*/ 0 h 2056122"/>
              <a:gd name="connsiteX0" fmla="*/ 927032 w 4220564"/>
              <a:gd name="connsiteY0" fmla="*/ 0 h 2056122"/>
              <a:gd name="connsiteX1" fmla="*/ 4049330 w 4220564"/>
              <a:gd name="connsiteY1" fmla="*/ 0 h 2056122"/>
              <a:gd name="connsiteX2" fmla="*/ 4220564 w 4220564"/>
              <a:gd name="connsiteY2" fmla="*/ 171234 h 2056122"/>
              <a:gd name="connsiteX3" fmla="*/ 4220564 w 4220564"/>
              <a:gd name="connsiteY3" fmla="*/ 1884888 h 2056122"/>
              <a:gd name="connsiteX4" fmla="*/ 4049330 w 4220564"/>
              <a:gd name="connsiteY4" fmla="*/ 2056122 h 2056122"/>
              <a:gd name="connsiteX5" fmla="*/ 927032 w 4220564"/>
              <a:gd name="connsiteY5" fmla="*/ 2056122 h 2056122"/>
              <a:gd name="connsiteX6" fmla="*/ 755798 w 4220564"/>
              <a:gd name="connsiteY6" fmla="*/ 1884888 h 2056122"/>
              <a:gd name="connsiteX7" fmla="*/ 755798 w 4220564"/>
              <a:gd name="connsiteY7" fmla="*/ 1146258 h 2056122"/>
              <a:gd name="connsiteX8" fmla="*/ 0 w 4220564"/>
              <a:gd name="connsiteY8" fmla="*/ 764348 h 2056122"/>
              <a:gd name="connsiteX9" fmla="*/ 755798 w 4220564"/>
              <a:gd name="connsiteY9" fmla="*/ 942987 h 2056122"/>
              <a:gd name="connsiteX10" fmla="*/ 755798 w 4220564"/>
              <a:gd name="connsiteY10" fmla="*/ 171234 h 2056122"/>
              <a:gd name="connsiteX11" fmla="*/ 927032 w 4220564"/>
              <a:gd name="connsiteY11" fmla="*/ 0 h 2056122"/>
              <a:gd name="connsiteX0" fmla="*/ 927032 w 4220564"/>
              <a:gd name="connsiteY0" fmla="*/ 0 h 2056122"/>
              <a:gd name="connsiteX1" fmla="*/ 4049330 w 4220564"/>
              <a:gd name="connsiteY1" fmla="*/ 0 h 2056122"/>
              <a:gd name="connsiteX2" fmla="*/ 4220564 w 4220564"/>
              <a:gd name="connsiteY2" fmla="*/ 171234 h 2056122"/>
              <a:gd name="connsiteX3" fmla="*/ 4220564 w 4220564"/>
              <a:gd name="connsiteY3" fmla="*/ 1884888 h 2056122"/>
              <a:gd name="connsiteX4" fmla="*/ 4049330 w 4220564"/>
              <a:gd name="connsiteY4" fmla="*/ 2056122 h 2056122"/>
              <a:gd name="connsiteX5" fmla="*/ 927032 w 4220564"/>
              <a:gd name="connsiteY5" fmla="*/ 2056122 h 2056122"/>
              <a:gd name="connsiteX6" fmla="*/ 755798 w 4220564"/>
              <a:gd name="connsiteY6" fmla="*/ 1884888 h 2056122"/>
              <a:gd name="connsiteX7" fmla="*/ 755798 w 4220564"/>
              <a:gd name="connsiteY7" fmla="*/ 1146258 h 2056122"/>
              <a:gd name="connsiteX8" fmla="*/ 0 w 4220564"/>
              <a:gd name="connsiteY8" fmla="*/ 764348 h 2056122"/>
              <a:gd name="connsiteX9" fmla="*/ 758179 w 4220564"/>
              <a:gd name="connsiteY9" fmla="*/ 665705 h 2056122"/>
              <a:gd name="connsiteX10" fmla="*/ 755798 w 4220564"/>
              <a:gd name="connsiteY10" fmla="*/ 171234 h 2056122"/>
              <a:gd name="connsiteX11" fmla="*/ 927032 w 4220564"/>
              <a:gd name="connsiteY11" fmla="*/ 0 h 2056122"/>
              <a:gd name="connsiteX0" fmla="*/ 927032 w 4220564"/>
              <a:gd name="connsiteY0" fmla="*/ 0 h 2056122"/>
              <a:gd name="connsiteX1" fmla="*/ 4049330 w 4220564"/>
              <a:gd name="connsiteY1" fmla="*/ 0 h 2056122"/>
              <a:gd name="connsiteX2" fmla="*/ 4220564 w 4220564"/>
              <a:gd name="connsiteY2" fmla="*/ 171234 h 2056122"/>
              <a:gd name="connsiteX3" fmla="*/ 4220564 w 4220564"/>
              <a:gd name="connsiteY3" fmla="*/ 1884888 h 2056122"/>
              <a:gd name="connsiteX4" fmla="*/ 4049330 w 4220564"/>
              <a:gd name="connsiteY4" fmla="*/ 2056122 h 2056122"/>
              <a:gd name="connsiteX5" fmla="*/ 927032 w 4220564"/>
              <a:gd name="connsiteY5" fmla="*/ 2056122 h 2056122"/>
              <a:gd name="connsiteX6" fmla="*/ 755798 w 4220564"/>
              <a:gd name="connsiteY6" fmla="*/ 1884888 h 2056122"/>
              <a:gd name="connsiteX7" fmla="*/ 751036 w 4220564"/>
              <a:gd name="connsiteY7" fmla="*/ 847481 h 2056122"/>
              <a:gd name="connsiteX8" fmla="*/ 0 w 4220564"/>
              <a:gd name="connsiteY8" fmla="*/ 764348 h 2056122"/>
              <a:gd name="connsiteX9" fmla="*/ 758179 w 4220564"/>
              <a:gd name="connsiteY9" fmla="*/ 665705 h 2056122"/>
              <a:gd name="connsiteX10" fmla="*/ 755798 w 4220564"/>
              <a:gd name="connsiteY10" fmla="*/ 171234 h 2056122"/>
              <a:gd name="connsiteX11" fmla="*/ 927032 w 4220564"/>
              <a:gd name="connsiteY11" fmla="*/ 0 h 2056122"/>
              <a:gd name="connsiteX0" fmla="*/ 927032 w 4220564"/>
              <a:gd name="connsiteY0" fmla="*/ 0 h 2056122"/>
              <a:gd name="connsiteX1" fmla="*/ 4049330 w 4220564"/>
              <a:gd name="connsiteY1" fmla="*/ 0 h 2056122"/>
              <a:gd name="connsiteX2" fmla="*/ 4220564 w 4220564"/>
              <a:gd name="connsiteY2" fmla="*/ 171234 h 2056122"/>
              <a:gd name="connsiteX3" fmla="*/ 4220564 w 4220564"/>
              <a:gd name="connsiteY3" fmla="*/ 1884888 h 2056122"/>
              <a:gd name="connsiteX4" fmla="*/ 4049330 w 4220564"/>
              <a:gd name="connsiteY4" fmla="*/ 2056122 h 2056122"/>
              <a:gd name="connsiteX5" fmla="*/ 927032 w 4220564"/>
              <a:gd name="connsiteY5" fmla="*/ 2056122 h 2056122"/>
              <a:gd name="connsiteX6" fmla="*/ 755798 w 4220564"/>
              <a:gd name="connsiteY6" fmla="*/ 1884888 h 2056122"/>
              <a:gd name="connsiteX7" fmla="*/ 751036 w 4220564"/>
              <a:gd name="connsiteY7" fmla="*/ 847481 h 2056122"/>
              <a:gd name="connsiteX8" fmla="*/ 0 w 4220564"/>
              <a:gd name="connsiteY8" fmla="*/ 484916 h 2056122"/>
              <a:gd name="connsiteX9" fmla="*/ 758179 w 4220564"/>
              <a:gd name="connsiteY9" fmla="*/ 665705 h 2056122"/>
              <a:gd name="connsiteX10" fmla="*/ 755798 w 4220564"/>
              <a:gd name="connsiteY10" fmla="*/ 171234 h 2056122"/>
              <a:gd name="connsiteX11" fmla="*/ 927032 w 4220564"/>
              <a:gd name="connsiteY11" fmla="*/ 0 h 20561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220564" h="2056122">
                <a:moveTo>
                  <a:pt x="927032" y="0"/>
                </a:moveTo>
                <a:lnTo>
                  <a:pt x="4049330" y="0"/>
                </a:lnTo>
                <a:cubicBezTo>
                  <a:pt x="4143900" y="0"/>
                  <a:pt x="4220564" y="76664"/>
                  <a:pt x="4220564" y="171234"/>
                </a:cubicBezTo>
                <a:lnTo>
                  <a:pt x="4220564" y="1884888"/>
                </a:lnTo>
                <a:cubicBezTo>
                  <a:pt x="4220564" y="1979458"/>
                  <a:pt x="4143900" y="2056122"/>
                  <a:pt x="4049330" y="2056122"/>
                </a:cubicBezTo>
                <a:lnTo>
                  <a:pt x="927032" y="2056122"/>
                </a:lnTo>
                <a:cubicBezTo>
                  <a:pt x="832462" y="2056122"/>
                  <a:pt x="755798" y="1979458"/>
                  <a:pt x="755798" y="1884888"/>
                </a:cubicBezTo>
                <a:cubicBezTo>
                  <a:pt x="754211" y="1539086"/>
                  <a:pt x="752623" y="1193283"/>
                  <a:pt x="751036" y="847481"/>
                </a:cubicBezTo>
                <a:lnTo>
                  <a:pt x="0" y="484916"/>
                </a:lnTo>
                <a:lnTo>
                  <a:pt x="758179" y="665705"/>
                </a:lnTo>
                <a:cubicBezTo>
                  <a:pt x="758179" y="408454"/>
                  <a:pt x="755798" y="428485"/>
                  <a:pt x="755798" y="171234"/>
                </a:cubicBezTo>
                <a:cubicBezTo>
                  <a:pt x="755798" y="76664"/>
                  <a:pt x="832462" y="0"/>
                  <a:pt x="927032" y="0"/>
                </a:cubicBezTo>
                <a:close/>
              </a:path>
            </a:pathLst>
          </a:custGeom>
          <a:solidFill>
            <a:schemeClr val="bg1"/>
          </a:solidFill>
          <a:ln w="28575">
            <a:solidFill>
              <a:srgbClr val="FF0000"/>
            </a:solidFill>
          </a:ln>
        </p:spPr>
        <p:txBody>
          <a:bodyPr wrap="square" bIns="108000" rtlCol="0">
            <a:noAutofit/>
          </a:bodyPr>
          <a:lstStyle/>
          <a:p>
            <a:pPr>
              <a:lnSpc>
                <a:spcPct val="150000"/>
              </a:lnSpc>
            </a:pPr>
            <a:endParaRPr kumimoji="1" lang="ja-JP" altLang="en-US" sz="1600" dirty="0">
              <a:latin typeface="HG丸ｺﾞｼｯｸM-PRO" panose="020F0600000000000000" pitchFamily="50" charset="-128"/>
              <a:ea typeface="HG丸ｺﾞｼｯｸM-PRO" panose="020F0600000000000000" pitchFamily="50" charset="-128"/>
            </a:endParaRPr>
          </a:p>
        </p:txBody>
      </p:sp>
      <p:sp>
        <p:nvSpPr>
          <p:cNvPr id="54" name="テキスト ボックス 53">
            <a:extLst>
              <a:ext uri="{FF2B5EF4-FFF2-40B4-BE49-F238E27FC236}">
                <a16:creationId xmlns:a16="http://schemas.microsoft.com/office/drawing/2014/main" id="{83488928-E6C5-55AF-8BCB-F58289C7EE09}"/>
              </a:ext>
            </a:extLst>
          </p:cNvPr>
          <p:cNvSpPr txBox="1"/>
          <p:nvPr/>
        </p:nvSpPr>
        <p:spPr>
          <a:xfrm>
            <a:off x="5681379" y="2777294"/>
            <a:ext cx="3463651" cy="2313504"/>
          </a:xfrm>
          <a:prstGeom prst="rect">
            <a:avLst/>
          </a:prstGeom>
          <a:noFill/>
          <a:ln w="28575">
            <a:noFill/>
          </a:ln>
        </p:spPr>
        <p:txBody>
          <a:bodyPr wrap="square" bIns="108000" rtlCol="0">
            <a:spAutoFit/>
          </a:bodyPr>
          <a:lstStyle/>
          <a:p>
            <a:pPr marL="285750" indent="-285750">
              <a:lnSpc>
                <a:spcPct val="150000"/>
              </a:lnSpc>
              <a:buFont typeface="Arial" panose="020B0604020202020204" pitchFamily="34" charset="0"/>
              <a:buChar char="•"/>
            </a:pPr>
            <a:r>
              <a:rPr lang="ja-JP" altLang="en-US" sz="1600" b="1" dirty="0">
                <a:latin typeface="HG丸ｺﾞｼｯｸM-PRO" panose="020F0600000000000000" pitchFamily="50" charset="-128"/>
                <a:ea typeface="HG丸ｺﾞｼｯｸM-PRO" panose="020F0600000000000000" pitchFamily="50" charset="-128"/>
              </a:rPr>
              <a:t>現時点における</a:t>
            </a:r>
            <a:r>
              <a:rPr lang="en-US" altLang="ja-JP" sz="1600" b="1" dirty="0">
                <a:latin typeface="HG丸ｺﾞｼｯｸM-PRO" panose="020F0600000000000000" pitchFamily="50" charset="-128"/>
                <a:ea typeface="HG丸ｺﾞｼｯｸM-PRO" panose="020F0600000000000000" pitchFamily="50" charset="-128"/>
              </a:rPr>
              <a:t>2050</a:t>
            </a:r>
            <a:r>
              <a:rPr lang="ja-JP" altLang="en-US" sz="1600" b="1" dirty="0">
                <a:latin typeface="HG丸ｺﾞｼｯｸM-PRO" panose="020F0600000000000000" pitchFamily="50" charset="-128"/>
                <a:ea typeface="HG丸ｺﾞｼｯｸM-PRO" panose="020F0600000000000000" pitchFamily="50" charset="-128"/>
              </a:rPr>
              <a:t>年までの促進事業の削減効果を積み上げても</a:t>
            </a:r>
            <a:r>
              <a:rPr lang="en-US" altLang="ja-JP" sz="1600" b="1" dirty="0">
                <a:latin typeface="HG丸ｺﾞｼｯｸM-PRO" panose="020F0600000000000000" pitchFamily="50" charset="-128"/>
                <a:ea typeface="HG丸ｺﾞｼｯｸM-PRO" panose="020F0600000000000000" pitchFamily="50" charset="-128"/>
              </a:rPr>
              <a:t>2030</a:t>
            </a:r>
            <a:r>
              <a:rPr lang="ja-JP" altLang="en-US" sz="1600" b="1" dirty="0">
                <a:latin typeface="HG丸ｺﾞｼｯｸM-PRO" panose="020F0600000000000000" pitchFamily="50" charset="-128"/>
                <a:ea typeface="HG丸ｺﾞｼｯｸM-PRO" panose="020F0600000000000000" pitchFamily="50" charset="-128"/>
              </a:rPr>
              <a:t>年度目標値との間に</a:t>
            </a:r>
            <a:br>
              <a:rPr lang="en-US" altLang="ja-JP" sz="1600" b="1" dirty="0">
                <a:latin typeface="HG丸ｺﾞｼｯｸM-PRO" panose="020F0600000000000000" pitchFamily="50" charset="-128"/>
                <a:ea typeface="HG丸ｺﾞｼｯｸM-PRO" panose="020F0600000000000000" pitchFamily="50" charset="-128"/>
              </a:rPr>
            </a:br>
            <a:r>
              <a:rPr lang="ja-JP" altLang="en-US" sz="1600" b="1" u="sng" dirty="0">
                <a:highlight>
                  <a:srgbClr val="FFFF00"/>
                </a:highlight>
                <a:latin typeface="HG丸ｺﾞｼｯｸM-PRO" panose="020F0600000000000000" pitchFamily="50" charset="-128"/>
                <a:ea typeface="HG丸ｺﾞｼｯｸM-PRO" panose="020F0600000000000000" pitchFamily="50" charset="-128"/>
              </a:rPr>
              <a:t>大きなギャップ</a:t>
            </a:r>
            <a:r>
              <a:rPr lang="ja-JP" altLang="en-US" sz="1600" b="1" dirty="0">
                <a:latin typeface="HG丸ｺﾞｼｯｸM-PRO" panose="020F0600000000000000" pitchFamily="50" charset="-128"/>
                <a:ea typeface="HG丸ｺﾞｼｯｸM-PRO" panose="020F0600000000000000" pitchFamily="50" charset="-128"/>
              </a:rPr>
              <a:t>あり</a:t>
            </a:r>
            <a:endParaRPr lang="en-US" altLang="ja-JP" sz="1600" b="1" dirty="0">
              <a:latin typeface="HG丸ｺﾞｼｯｸM-PRO" panose="020F0600000000000000" pitchFamily="50" charset="-128"/>
              <a:ea typeface="HG丸ｺﾞｼｯｸM-PRO" panose="020F0600000000000000" pitchFamily="50" charset="-128"/>
            </a:endParaRPr>
          </a:p>
          <a:p>
            <a:pPr marL="285750" indent="-285750">
              <a:lnSpc>
                <a:spcPct val="150000"/>
              </a:lnSpc>
              <a:buFont typeface="Arial" panose="020B0604020202020204" pitchFamily="34" charset="0"/>
              <a:buChar char="•"/>
            </a:pPr>
            <a:r>
              <a:rPr lang="ja-JP" altLang="en-US" sz="1600" b="1" dirty="0">
                <a:latin typeface="HG丸ｺﾞｼｯｸM-PRO" panose="020F0600000000000000" pitchFamily="50" charset="-128"/>
                <a:ea typeface="HG丸ｺﾞｼｯｸM-PRO" panose="020F0600000000000000" pitchFamily="50" charset="-128"/>
              </a:rPr>
              <a:t>このギャップを解消するため、</a:t>
            </a:r>
            <a:br>
              <a:rPr lang="en-US" altLang="ja-JP" sz="1600" b="1" dirty="0">
                <a:latin typeface="HG丸ｺﾞｼｯｸM-PRO" panose="020F0600000000000000" pitchFamily="50" charset="-128"/>
                <a:ea typeface="HG丸ｺﾞｼｯｸM-PRO" panose="020F0600000000000000" pitchFamily="50" charset="-128"/>
              </a:rPr>
            </a:br>
            <a:r>
              <a:rPr lang="ja-JP" altLang="en-US" sz="1600" b="1" u="sng" dirty="0">
                <a:highlight>
                  <a:srgbClr val="FFFF00"/>
                </a:highlight>
                <a:latin typeface="HG丸ｺﾞｼｯｸM-PRO" panose="020F0600000000000000" pitchFamily="50" charset="-128"/>
                <a:ea typeface="HG丸ｺﾞｼｯｸM-PRO" panose="020F0600000000000000" pitchFamily="50" charset="-128"/>
              </a:rPr>
              <a:t>更なる取組み</a:t>
            </a:r>
            <a:r>
              <a:rPr lang="ja-JP" altLang="en-US" sz="1600" b="1" dirty="0">
                <a:latin typeface="HG丸ｺﾞｼｯｸM-PRO" panose="020F0600000000000000" pitchFamily="50" charset="-128"/>
                <a:ea typeface="HG丸ｺﾞｼｯｸM-PRO" panose="020F0600000000000000" pitchFamily="50" charset="-128"/>
              </a:rPr>
              <a:t>が必要</a:t>
            </a:r>
            <a:endParaRPr kumimoji="1" lang="ja-JP" altLang="en-US" sz="1600" b="1" dirty="0">
              <a:latin typeface="HG丸ｺﾞｼｯｸM-PRO" panose="020F0600000000000000" pitchFamily="50" charset="-128"/>
              <a:ea typeface="HG丸ｺﾞｼｯｸM-PRO" panose="020F0600000000000000" pitchFamily="50" charset="-128"/>
            </a:endParaRPr>
          </a:p>
        </p:txBody>
      </p:sp>
      <p:sp>
        <p:nvSpPr>
          <p:cNvPr id="3" name="テキスト ボックス 2">
            <a:extLst>
              <a:ext uri="{FF2B5EF4-FFF2-40B4-BE49-F238E27FC236}">
                <a16:creationId xmlns:a16="http://schemas.microsoft.com/office/drawing/2014/main" id="{EC7D5298-B758-9986-6A90-21990B45A90F}"/>
              </a:ext>
            </a:extLst>
          </p:cNvPr>
          <p:cNvSpPr txBox="1"/>
          <p:nvPr/>
        </p:nvSpPr>
        <p:spPr>
          <a:xfrm>
            <a:off x="5696475" y="1425272"/>
            <a:ext cx="3447525" cy="1275434"/>
          </a:xfrm>
          <a:prstGeom prst="roundRect">
            <a:avLst>
              <a:gd name="adj" fmla="val 3102"/>
            </a:avLst>
          </a:prstGeom>
          <a:noFill/>
          <a:ln w="28575">
            <a:noFill/>
          </a:ln>
        </p:spPr>
        <p:txBody>
          <a:bodyPr wrap="square" bIns="108000" rtlCol="0">
            <a:spAutoFit/>
          </a:bodyPr>
          <a:lstStyle/>
          <a:p>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２：削減効果「約８％」の内訳</a:t>
            </a:r>
            <a:endParaRPr lang="en-US" altLang="ja-JP" sz="1200" dirty="0">
              <a:latin typeface="HG丸ｺﾞｼｯｸM-PRO" panose="020F0600000000000000" pitchFamily="50" charset="-128"/>
              <a:ea typeface="HG丸ｺﾞｼｯｸM-PRO" panose="020F0600000000000000" pitchFamily="50" charset="-128"/>
            </a:endParaRPr>
          </a:p>
          <a:p>
            <a:pPr marL="285750" indent="-285750">
              <a:buFont typeface="Arial" panose="020B0604020202020204" pitchFamily="34" charset="0"/>
              <a:buChar char="•"/>
            </a:pPr>
            <a:r>
              <a:rPr kumimoji="1" lang="en-US" altLang="ja-JP" sz="1200" dirty="0">
                <a:latin typeface="HG丸ｺﾞｼｯｸM-PRO" panose="020F0600000000000000" pitchFamily="50" charset="-128"/>
                <a:ea typeface="HG丸ｺﾞｼｯｸM-PRO" panose="020F0600000000000000" pitchFamily="50" charset="-128"/>
              </a:rPr>
              <a:t>2021</a:t>
            </a:r>
            <a:r>
              <a:rPr kumimoji="1" lang="ja-JP" altLang="en-US" sz="1200" dirty="0">
                <a:latin typeface="HG丸ｺﾞｼｯｸM-PRO" panose="020F0600000000000000" pitchFamily="50" charset="-128"/>
                <a:ea typeface="HG丸ｺﾞｼｯｸM-PRO" panose="020F0600000000000000" pitchFamily="50" charset="-128"/>
              </a:rPr>
              <a:t>年度までの取組（電気に係る</a:t>
            </a:r>
            <a:r>
              <a:rPr kumimoji="1" lang="en-US" altLang="ja-JP" sz="1200" dirty="0">
                <a:latin typeface="HG丸ｺﾞｼｯｸM-PRO" panose="020F0600000000000000" pitchFamily="50" charset="-128"/>
                <a:ea typeface="HG丸ｺﾞｼｯｸM-PRO" panose="020F0600000000000000" pitchFamily="50" charset="-128"/>
              </a:rPr>
              <a:t>CO2</a:t>
            </a:r>
            <a:r>
              <a:rPr kumimoji="1" lang="ja-JP" altLang="en-US" sz="1200" dirty="0">
                <a:latin typeface="HG丸ｺﾞｼｯｸM-PRO" panose="020F0600000000000000" pitchFamily="50" charset="-128"/>
                <a:ea typeface="HG丸ｺﾞｼｯｸM-PRO" panose="020F0600000000000000" pitchFamily="50" charset="-128"/>
              </a:rPr>
              <a:t>排出係数の削減効果や促進事業等）による</a:t>
            </a:r>
            <a:br>
              <a:rPr kumimoji="1" lang="en-US" altLang="ja-JP" sz="1200" dirty="0">
                <a:latin typeface="HG丸ｺﾞｼｯｸM-PRO" panose="020F0600000000000000" pitchFamily="50" charset="-128"/>
                <a:ea typeface="HG丸ｺﾞｼｯｸM-PRO" panose="020F0600000000000000" pitchFamily="50" charset="-128"/>
              </a:rPr>
            </a:br>
            <a:r>
              <a:rPr kumimoji="1" lang="ja-JP" altLang="en-US" sz="1200" dirty="0">
                <a:latin typeface="HG丸ｺﾞｼｯｸM-PRO" panose="020F0600000000000000" pitchFamily="50" charset="-128"/>
                <a:ea typeface="HG丸ｺﾞｼｯｸM-PRO" panose="020F0600000000000000" pitchFamily="50" charset="-128"/>
              </a:rPr>
              <a:t>削減効果（約</a:t>
            </a:r>
            <a:r>
              <a:rPr kumimoji="1" lang="en-US" altLang="ja-JP" sz="1200" dirty="0">
                <a:latin typeface="HG丸ｺﾞｼｯｸM-PRO" panose="020F0600000000000000" pitchFamily="50" charset="-128"/>
                <a:ea typeface="HG丸ｺﾞｼｯｸM-PRO" panose="020F0600000000000000" pitchFamily="50" charset="-128"/>
              </a:rPr>
              <a:t>7%</a:t>
            </a:r>
            <a:r>
              <a:rPr kumimoji="1" lang="ja-JP" altLang="en-US" sz="1200" dirty="0">
                <a:latin typeface="HG丸ｺﾞｼｯｸM-PRO" panose="020F0600000000000000" pitchFamily="50" charset="-128"/>
                <a:ea typeface="HG丸ｺﾞｼｯｸM-PRO" panose="020F0600000000000000" pitchFamily="50" charset="-128"/>
              </a:rPr>
              <a:t>）</a:t>
            </a:r>
            <a:endParaRPr kumimoji="1" lang="en-US" altLang="ja-JP" sz="1200" dirty="0">
              <a:latin typeface="HG丸ｺﾞｼｯｸM-PRO" panose="020F0600000000000000" pitchFamily="50" charset="-128"/>
              <a:ea typeface="HG丸ｺﾞｼｯｸM-PRO" panose="020F0600000000000000" pitchFamily="50" charset="-128"/>
            </a:endParaRPr>
          </a:p>
          <a:p>
            <a:pPr marL="285750" indent="-285750">
              <a:buFont typeface="Arial" panose="020B0604020202020204" pitchFamily="34" charset="0"/>
              <a:buChar char="•"/>
            </a:pPr>
            <a:r>
              <a:rPr lang="en-US" altLang="ja-JP" sz="1200" dirty="0">
                <a:latin typeface="HG丸ｺﾞｼｯｸM-PRO" panose="020F0600000000000000" pitchFamily="50" charset="-128"/>
                <a:ea typeface="HG丸ｺﾞｼｯｸM-PRO" panose="020F0600000000000000" pitchFamily="50" charset="-128"/>
              </a:rPr>
              <a:t>2050</a:t>
            </a:r>
            <a:r>
              <a:rPr lang="ja-JP" altLang="en-US" sz="1200" dirty="0">
                <a:latin typeface="HG丸ｺﾞｼｯｸM-PRO" panose="020F0600000000000000" pitchFamily="50" charset="-128"/>
                <a:ea typeface="HG丸ｺﾞｼｯｸM-PRO" panose="020F0600000000000000" pitchFamily="50" charset="-128"/>
              </a:rPr>
              <a:t>年までの取組（促進事業）による削減効果（約１％）</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10" name="テキスト ボックス 9">
            <a:extLst>
              <a:ext uri="{FF2B5EF4-FFF2-40B4-BE49-F238E27FC236}">
                <a16:creationId xmlns:a16="http://schemas.microsoft.com/office/drawing/2014/main" id="{13AE041D-53B2-6F29-C35B-36F79ABFA41D}"/>
              </a:ext>
            </a:extLst>
          </p:cNvPr>
          <p:cNvSpPr txBox="1"/>
          <p:nvPr/>
        </p:nvSpPr>
        <p:spPr>
          <a:xfrm>
            <a:off x="4726933" y="657071"/>
            <a:ext cx="845389" cy="343174"/>
          </a:xfrm>
          <a:prstGeom prst="roundRect">
            <a:avLst>
              <a:gd name="adj" fmla="val 3102"/>
            </a:avLst>
          </a:prstGeom>
          <a:noFill/>
          <a:ln w="28575">
            <a:noFill/>
          </a:ln>
        </p:spPr>
        <p:txBody>
          <a:bodyPr wrap="square" bIns="108000" rtlCol="0">
            <a:spAutoFit/>
          </a:bodyPr>
          <a:lstStyle/>
          <a:p>
            <a:r>
              <a:rPr lang="ja-JP" altLang="en-US" sz="1200" dirty="0">
                <a:latin typeface="HG丸ｺﾞｼｯｸM-PRO" panose="020F0600000000000000" pitchFamily="50" charset="-128"/>
                <a:ea typeface="HG丸ｺﾞｼｯｸM-PRO" panose="020F0600000000000000" pitchFamily="50" charset="-128"/>
              </a:rPr>
              <a:t>（</a:t>
            </a:r>
            <a:r>
              <a:rPr lang="en-US" altLang="ja-JP" sz="1200" dirty="0">
                <a:latin typeface="HG丸ｺﾞｼｯｸM-PRO" panose="020F0600000000000000" pitchFamily="50" charset="-128"/>
                <a:ea typeface="HG丸ｺﾞｼｯｸM-PRO" panose="020F0600000000000000" pitchFamily="50" charset="-128"/>
              </a:rPr>
              <a:t>※</a:t>
            </a:r>
            <a:r>
              <a:rPr lang="ja-JP" altLang="en-US" sz="1200" dirty="0">
                <a:latin typeface="HG丸ｺﾞｼｯｸM-PRO" panose="020F0600000000000000" pitchFamily="50" charset="-128"/>
                <a:ea typeface="HG丸ｺﾞｼｯｸM-PRO" panose="020F0600000000000000" pitchFamily="50" charset="-128"/>
              </a:rPr>
              <a:t>１）</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11" name="大かっこ 10">
            <a:extLst>
              <a:ext uri="{FF2B5EF4-FFF2-40B4-BE49-F238E27FC236}">
                <a16:creationId xmlns:a16="http://schemas.microsoft.com/office/drawing/2014/main" id="{818E50BF-65EE-D025-4F79-877859D827E5}"/>
              </a:ext>
            </a:extLst>
          </p:cNvPr>
          <p:cNvSpPr/>
          <p:nvPr/>
        </p:nvSpPr>
        <p:spPr>
          <a:xfrm>
            <a:off x="5718316" y="1449501"/>
            <a:ext cx="3369480" cy="1152997"/>
          </a:xfrm>
          <a:prstGeom prst="bracketPair">
            <a:avLst>
              <a:gd name="adj" fmla="val 9545"/>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 name="スライド番号プレースホルダー 1">
            <a:extLst>
              <a:ext uri="{FF2B5EF4-FFF2-40B4-BE49-F238E27FC236}">
                <a16:creationId xmlns:a16="http://schemas.microsoft.com/office/drawing/2014/main" id="{3D15DD55-551F-08EE-BFA6-419BAA6775FC}"/>
              </a:ext>
            </a:extLst>
          </p:cNvPr>
          <p:cNvSpPr txBox="1">
            <a:spLocks/>
          </p:cNvSpPr>
          <p:nvPr/>
        </p:nvSpPr>
        <p:spPr>
          <a:xfrm>
            <a:off x="7086600" y="6447784"/>
            <a:ext cx="2057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54CD7449-DCC6-4534-AC59-23788DCD2300}" type="slidenum">
              <a:rPr lang="ja-JP" altLang="en-US" sz="1400" smtClean="0">
                <a:latin typeface="HG丸ｺﾞｼｯｸM-PRO" panose="020F0600000000000000" pitchFamily="50" charset="-128"/>
                <a:ea typeface="HG丸ｺﾞｼｯｸM-PRO" panose="020F0600000000000000" pitchFamily="50" charset="-128"/>
              </a:rPr>
              <a:pPr/>
              <a:t>2</a:t>
            </a:fld>
            <a:endParaRPr lang="ja-JP" altLang="en-US" sz="14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071878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0" y="-14303"/>
            <a:ext cx="9144000" cy="45502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ja-JP" altLang="en-US" sz="2400" dirty="0">
                <a:solidFill>
                  <a:prstClr val="white"/>
                </a:solidFill>
                <a:latin typeface="HG丸ｺﾞｼｯｸM-PRO" panose="020F0600000000000000" pitchFamily="50" charset="-128"/>
                <a:ea typeface="HG丸ｺﾞｼｯｸM-PRO" panose="020F0600000000000000" pitchFamily="50" charset="-128"/>
              </a:rPr>
              <a:t>大阪“みなと”における</a:t>
            </a:r>
            <a:r>
              <a:rPr lang="en-US" altLang="ja-JP" sz="2400" dirty="0">
                <a:solidFill>
                  <a:prstClr val="white"/>
                </a:solidFill>
                <a:latin typeface="HG丸ｺﾞｼｯｸM-PRO" panose="020F0600000000000000" pitchFamily="50" charset="-128"/>
                <a:ea typeface="HG丸ｺﾞｼｯｸM-PRO" panose="020F0600000000000000" pitchFamily="50" charset="-128"/>
              </a:rPr>
              <a:t>CNP</a:t>
            </a:r>
            <a:r>
              <a:rPr lang="ja-JP" altLang="en-US" sz="2400" dirty="0">
                <a:solidFill>
                  <a:prstClr val="white"/>
                </a:solidFill>
                <a:latin typeface="HG丸ｺﾞｼｯｸM-PRO" panose="020F0600000000000000" pitchFamily="50" charset="-128"/>
                <a:ea typeface="HG丸ｺﾞｼｯｸM-PRO" panose="020F0600000000000000" pitchFamily="50" charset="-128"/>
              </a:rPr>
              <a:t>形成に係る課題等</a:t>
            </a:r>
            <a:endParaRPr kumimoji="1" lang="ja-JP" altLang="en-US" sz="2400" b="0"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endParaRPr>
          </a:p>
        </p:txBody>
      </p:sp>
      <p:sp>
        <p:nvSpPr>
          <p:cNvPr id="16" name="テキスト ボックス 15">
            <a:extLst>
              <a:ext uri="{FF2B5EF4-FFF2-40B4-BE49-F238E27FC236}">
                <a16:creationId xmlns:a16="http://schemas.microsoft.com/office/drawing/2014/main" id="{6D1B1C48-B2BB-F4DD-F63F-452BA49D9655}"/>
              </a:ext>
            </a:extLst>
          </p:cNvPr>
          <p:cNvSpPr txBox="1"/>
          <p:nvPr/>
        </p:nvSpPr>
        <p:spPr>
          <a:xfrm>
            <a:off x="0" y="1164182"/>
            <a:ext cx="9144000" cy="3102131"/>
          </a:xfrm>
          <a:prstGeom prst="rect">
            <a:avLst/>
          </a:prstGeom>
          <a:noFill/>
        </p:spPr>
        <p:txBody>
          <a:bodyPr wrap="square" rtlCol="0">
            <a:spAutoFit/>
          </a:bodyPr>
          <a:lstStyle/>
          <a:p>
            <a:pPr lvl="1">
              <a:lnSpc>
                <a:spcPts val="2400"/>
              </a:lnSpc>
            </a:pPr>
            <a:r>
              <a:rPr lang="en-US" altLang="ja-JP"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2030</a:t>
            </a:r>
            <a:r>
              <a:rPr lang="ja-JP" altLang="en-US"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年度削減目標、</a:t>
            </a:r>
            <a:r>
              <a:rPr lang="en-US" altLang="ja-JP"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2050</a:t>
            </a:r>
            <a:r>
              <a:rPr lang="ja-JP" altLang="en-US"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年カーボンニュートラル実現に向けては</a:t>
            </a:r>
            <a:r>
              <a:rPr lang="en-US" altLang="ja-JP"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p>
          <a:p>
            <a:pPr lvl="1">
              <a:lnSpc>
                <a:spcPts val="2400"/>
              </a:lnSpc>
            </a:pPr>
            <a:endParaRPr lang="en-US" altLang="ja-JP"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lvl="1">
              <a:lnSpc>
                <a:spcPts val="2400"/>
              </a:lnSpc>
            </a:pPr>
            <a:r>
              <a:rPr lang="ja-JP" altLang="en-US" sz="16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（１）次世代エネルギーの普及</a:t>
            </a:r>
            <a:endParaRPr lang="en-US" altLang="ja-JP" sz="15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lvl="1">
              <a:lnSpc>
                <a:spcPts val="2400"/>
              </a:lnSpc>
            </a:pPr>
            <a:r>
              <a:rPr lang="ja-JP" altLang="en-US" sz="1500" kern="100" dirty="0">
                <a:latin typeface="HG丸ｺﾞｼｯｸM-PRO" panose="020F0600000000000000" pitchFamily="50" charset="-128"/>
                <a:ea typeface="HG丸ｺﾞｼｯｸM-PRO" panose="020F0600000000000000" pitchFamily="50" charset="-128"/>
                <a:cs typeface="Courier New" panose="02070309020205020404" pitchFamily="49" charset="0"/>
              </a:rPr>
              <a:t>　　</a:t>
            </a:r>
            <a:r>
              <a:rPr lang="ja-JP" altLang="en-US" sz="1600" kern="100" dirty="0">
                <a:latin typeface="HG丸ｺﾞｼｯｸM-PRO" panose="020F0600000000000000" pitchFamily="50" charset="-128"/>
                <a:ea typeface="HG丸ｺﾞｼｯｸM-PRO" panose="020F0600000000000000" pitchFamily="50" charset="-128"/>
                <a:cs typeface="Courier New" panose="02070309020205020404" pitchFamily="49" charset="0"/>
              </a:rPr>
              <a:t>➢　次世代エネルギー供給及び需要の創出に官民連携して取り組む</a:t>
            </a:r>
            <a:endParaRPr lang="en-US" altLang="ja-JP" sz="1600" kern="100" dirty="0">
              <a:latin typeface="HG丸ｺﾞｼｯｸM-PRO" panose="020F0600000000000000" pitchFamily="50" charset="-128"/>
              <a:ea typeface="HG丸ｺﾞｼｯｸM-PRO" panose="020F0600000000000000" pitchFamily="50" charset="-128"/>
              <a:cs typeface="Courier New" panose="02070309020205020404" pitchFamily="49" charset="0"/>
            </a:endParaRPr>
          </a:p>
          <a:p>
            <a:pPr lvl="1">
              <a:lnSpc>
                <a:spcPts val="2400"/>
              </a:lnSpc>
            </a:pPr>
            <a:r>
              <a:rPr lang="ja-JP" altLang="en-US" sz="1600" kern="100" dirty="0">
                <a:latin typeface="HG丸ｺﾞｼｯｸM-PRO" panose="020F0600000000000000" pitchFamily="50" charset="-128"/>
                <a:ea typeface="HG丸ｺﾞｼｯｸM-PRO" panose="020F0600000000000000" pitchFamily="50" charset="-128"/>
                <a:cs typeface="Courier New" panose="02070309020205020404" pitchFamily="49" charset="0"/>
              </a:rPr>
              <a:t>　　　　　</a:t>
            </a:r>
            <a:r>
              <a:rPr lang="ja-JP" altLang="en-US" sz="1600" b="1" u="sng" kern="100" dirty="0">
                <a:latin typeface="HG丸ｺﾞｼｯｸM-PRO" panose="020F0600000000000000" pitchFamily="50" charset="-128"/>
                <a:ea typeface="HG丸ｺﾞｼｯｸM-PRO" panose="020F0600000000000000" pitchFamily="50" charset="-128"/>
                <a:cs typeface="Courier New" panose="02070309020205020404" pitchFamily="49" charset="0"/>
              </a:rPr>
              <a:t>⇒ 「次世代エネルギー拠点形成部会」にて、環境整備や需要創出に向けた検討</a:t>
            </a:r>
          </a:p>
          <a:p>
            <a:pPr lvl="1">
              <a:lnSpc>
                <a:spcPts val="2400"/>
              </a:lnSpc>
            </a:pPr>
            <a:endParaRPr lang="en-US" altLang="ja-JP" sz="1600" kern="100" dirty="0">
              <a:latin typeface="HG丸ｺﾞｼｯｸM-PRO" panose="020F0600000000000000" pitchFamily="50" charset="-128"/>
              <a:ea typeface="HG丸ｺﾞｼｯｸM-PRO" panose="020F0600000000000000" pitchFamily="50" charset="-128"/>
              <a:cs typeface="Courier New" panose="02070309020205020404" pitchFamily="49" charset="0"/>
            </a:endParaRPr>
          </a:p>
          <a:p>
            <a:pPr lvl="1">
              <a:lnSpc>
                <a:spcPts val="2300"/>
              </a:lnSpc>
            </a:pP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（２）</a:t>
            </a:r>
            <a:r>
              <a:rPr lang="en-US" altLang="ja-JP"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CNP</a:t>
            </a:r>
            <a:r>
              <a:rPr lang="ja-JP" altLang="en-US" sz="16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実現に向けた取組の戦略案の作成</a:t>
            </a:r>
            <a:br>
              <a:rPr lang="en-US" altLang="ja-JP" sz="1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1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1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　</a:t>
            </a:r>
            <a:r>
              <a:rPr lang="en-US" altLang="ja-JP" sz="1600" kern="100" dirty="0">
                <a:latin typeface="HG丸ｺﾞｼｯｸM-PRO" panose="020F0600000000000000" pitchFamily="50" charset="-128"/>
                <a:ea typeface="HG丸ｺﾞｼｯｸM-PRO" panose="020F0600000000000000" pitchFamily="50" charset="-128"/>
                <a:cs typeface="Courier New" panose="02070309020205020404" pitchFamily="49" charset="0"/>
              </a:rPr>
              <a:t>CO2</a:t>
            </a:r>
            <a:r>
              <a:rPr lang="ja-JP" altLang="en-US" sz="1600" kern="100" dirty="0">
                <a:latin typeface="HG丸ｺﾞｼｯｸM-PRO" panose="020F0600000000000000" pitchFamily="50" charset="-128"/>
                <a:ea typeface="HG丸ｺﾞｼｯｸM-PRO" panose="020F0600000000000000" pitchFamily="50" charset="-128"/>
                <a:cs typeface="Courier New" panose="02070309020205020404" pitchFamily="49" charset="0"/>
              </a:rPr>
              <a:t>排出量削減のための具体的な対策の検討と実行するための戦略案の立案、</a:t>
            </a:r>
            <a:endParaRPr lang="en-US" altLang="ja-JP" sz="1600" kern="100" dirty="0">
              <a:latin typeface="HG丸ｺﾞｼｯｸM-PRO" panose="020F0600000000000000" pitchFamily="50" charset="-128"/>
              <a:ea typeface="HG丸ｺﾞｼｯｸM-PRO" panose="020F0600000000000000" pitchFamily="50" charset="-128"/>
              <a:cs typeface="Courier New" panose="02070309020205020404" pitchFamily="49" charset="0"/>
            </a:endParaRPr>
          </a:p>
          <a:p>
            <a:pPr lvl="2">
              <a:lnSpc>
                <a:spcPts val="2400"/>
              </a:lnSpc>
            </a:pPr>
            <a:r>
              <a:rPr lang="ja-JP" altLang="en-US" sz="1600" kern="100" dirty="0">
                <a:latin typeface="HG丸ｺﾞｼｯｸM-PRO" panose="020F0600000000000000" pitchFamily="50" charset="-128"/>
                <a:ea typeface="HG丸ｺﾞｼｯｸM-PRO" panose="020F0600000000000000" pitchFamily="50" charset="-128"/>
                <a:cs typeface="Courier New" panose="02070309020205020404" pitchFamily="49" charset="0"/>
              </a:rPr>
              <a:t>　  必要な支援制度・規制緩和の把握　など</a:t>
            </a:r>
            <a:endParaRPr lang="en-US" altLang="ja-JP" sz="1600" kern="100" dirty="0">
              <a:latin typeface="HG丸ｺﾞｼｯｸM-PRO" panose="020F0600000000000000" pitchFamily="50" charset="-128"/>
              <a:ea typeface="HG丸ｺﾞｼｯｸM-PRO" panose="020F0600000000000000" pitchFamily="50" charset="-128"/>
              <a:cs typeface="Courier New" panose="02070309020205020404" pitchFamily="49" charset="0"/>
            </a:endParaRPr>
          </a:p>
          <a:p>
            <a:pPr lvl="2">
              <a:lnSpc>
                <a:spcPts val="2400"/>
              </a:lnSpc>
            </a:pPr>
            <a:r>
              <a:rPr lang="ja-JP" altLang="en-US" sz="1600" kern="100" dirty="0">
                <a:latin typeface="HG丸ｺﾞｼｯｸM-PRO" panose="020F0600000000000000" pitchFamily="50" charset="-128"/>
                <a:ea typeface="HG丸ｺﾞｼｯｸM-PRO" panose="020F0600000000000000" pitchFamily="50" charset="-128"/>
                <a:cs typeface="Courier New" panose="02070309020205020404" pitchFamily="49" charset="0"/>
              </a:rPr>
              <a:t>　　 </a:t>
            </a:r>
            <a:r>
              <a:rPr lang="ja-JP" altLang="en-US" sz="1600" b="1" u="sng" kern="100" dirty="0">
                <a:latin typeface="HG丸ｺﾞｼｯｸM-PRO" panose="020F0600000000000000" pitchFamily="50" charset="-128"/>
                <a:ea typeface="HG丸ｺﾞｼｯｸM-PRO" panose="020F0600000000000000" pitchFamily="50" charset="-128"/>
                <a:cs typeface="Courier New" panose="02070309020205020404" pitchFamily="49" charset="0"/>
              </a:rPr>
              <a:t>⇒　</a:t>
            </a:r>
            <a:r>
              <a:rPr lang="zh-TW" altLang="en-US" sz="1600" b="1" u="sng" kern="100" dirty="0">
                <a:latin typeface="HG丸ｺﾞｼｯｸM-PRO" panose="020F0600000000000000" pitchFamily="50" charset="-128"/>
                <a:ea typeface="HG丸ｺﾞｼｯｸM-PRO" panose="020F0600000000000000" pitchFamily="50" charset="-128"/>
                <a:cs typeface="Courier New" panose="02070309020205020404" pitchFamily="49" charset="0"/>
              </a:rPr>
              <a:t>促進手法検討調査等業務委託</a:t>
            </a:r>
            <a:r>
              <a:rPr lang="en-US" altLang="zh-TW" sz="1600" b="1" u="sng" kern="100" dirty="0">
                <a:latin typeface="HG丸ｺﾞｼｯｸM-PRO" panose="020F0600000000000000" pitchFamily="50" charset="-128"/>
                <a:ea typeface="HG丸ｺﾞｼｯｸM-PRO" panose="020F0600000000000000" pitchFamily="50" charset="-128"/>
                <a:cs typeface="Courier New" panose="02070309020205020404" pitchFamily="49" charset="0"/>
              </a:rPr>
              <a:t>【R6-7</a:t>
            </a:r>
            <a:r>
              <a:rPr lang="zh-TW" altLang="en-US" sz="1600" b="1" u="sng" kern="100" dirty="0">
                <a:latin typeface="HG丸ｺﾞｼｯｸM-PRO" panose="020F0600000000000000" pitchFamily="50" charset="-128"/>
                <a:ea typeface="HG丸ｺﾞｼｯｸM-PRO" panose="020F0600000000000000" pitchFamily="50" charset="-128"/>
                <a:cs typeface="Courier New" panose="02070309020205020404" pitchFamily="49" charset="0"/>
              </a:rPr>
              <a:t>債務</a:t>
            </a:r>
            <a:r>
              <a:rPr lang="ja-JP" altLang="en-US" sz="1600" b="1" u="sng" kern="100" dirty="0">
                <a:latin typeface="HG丸ｺﾞｼｯｸM-PRO" panose="020F0600000000000000" pitchFamily="50" charset="-128"/>
                <a:ea typeface="HG丸ｺﾞｼｯｸM-PRO" panose="020F0600000000000000" pitchFamily="50" charset="-128"/>
                <a:cs typeface="Courier New" panose="02070309020205020404" pitchFamily="49" charset="0"/>
              </a:rPr>
              <a:t>（予算要求）</a:t>
            </a:r>
            <a:r>
              <a:rPr lang="en-US" altLang="zh-TW" sz="1600" b="1" u="sng" kern="100" dirty="0">
                <a:latin typeface="HG丸ｺﾞｼｯｸM-PRO" panose="020F0600000000000000" pitchFamily="50" charset="-128"/>
                <a:ea typeface="HG丸ｺﾞｼｯｸM-PRO" panose="020F0600000000000000" pitchFamily="50" charset="-128"/>
                <a:cs typeface="Courier New" panose="02070309020205020404" pitchFamily="49" charset="0"/>
              </a:rPr>
              <a:t>】</a:t>
            </a:r>
            <a:endParaRPr lang="en-US" altLang="ja-JP" sz="1600" b="1" u="sng" kern="100" dirty="0">
              <a:latin typeface="HG丸ｺﾞｼｯｸM-PRO" panose="020F0600000000000000" pitchFamily="50" charset="-128"/>
              <a:ea typeface="HG丸ｺﾞｼｯｸM-PRO" panose="020F0600000000000000" pitchFamily="50" charset="-128"/>
              <a:cs typeface="Courier New" panose="02070309020205020404" pitchFamily="49" charset="0"/>
            </a:endParaRPr>
          </a:p>
        </p:txBody>
      </p:sp>
      <p:sp>
        <p:nvSpPr>
          <p:cNvPr id="20" name="テキスト ボックス 19">
            <a:extLst>
              <a:ext uri="{FF2B5EF4-FFF2-40B4-BE49-F238E27FC236}">
                <a16:creationId xmlns:a16="http://schemas.microsoft.com/office/drawing/2014/main" id="{B8B89DAF-2D1F-4D70-96C0-E7222FC40C51}"/>
              </a:ext>
            </a:extLst>
          </p:cNvPr>
          <p:cNvSpPr txBox="1"/>
          <p:nvPr/>
        </p:nvSpPr>
        <p:spPr>
          <a:xfrm>
            <a:off x="-174053" y="781598"/>
            <a:ext cx="4030436" cy="369332"/>
          </a:xfrm>
          <a:prstGeom prst="rect">
            <a:avLst/>
          </a:prstGeom>
          <a:noFill/>
        </p:spPr>
        <p:txBody>
          <a:bodyPr wrap="square" rtlCol="0">
            <a:spAutoFit/>
          </a:bodyPr>
          <a:lstStyle/>
          <a:p>
            <a:pPr indent="139700"/>
            <a:r>
              <a:rPr lang="ja-JP" altLang="en-US" dirty="0">
                <a:latin typeface="HG丸ｺﾞｼｯｸM-PRO" panose="020F0600000000000000" pitchFamily="50" charset="-128"/>
                <a:ea typeface="HG丸ｺﾞｼｯｸM-PRO" panose="020F0600000000000000" pitchFamily="50" charset="-128"/>
              </a:rPr>
              <a:t>●今後の対応方針（案）</a:t>
            </a:r>
            <a:endParaRPr lang="en-US" altLang="ja-JP" dirty="0">
              <a:latin typeface="HG丸ｺﾞｼｯｸM-PRO" panose="020F0600000000000000" pitchFamily="50" charset="-128"/>
              <a:ea typeface="HG丸ｺﾞｼｯｸM-PRO" panose="020F0600000000000000" pitchFamily="50" charset="-128"/>
            </a:endParaRPr>
          </a:p>
        </p:txBody>
      </p:sp>
      <p:sp>
        <p:nvSpPr>
          <p:cNvPr id="12" name="二等辺三角形 11">
            <a:extLst>
              <a:ext uri="{FF2B5EF4-FFF2-40B4-BE49-F238E27FC236}">
                <a16:creationId xmlns:a16="http://schemas.microsoft.com/office/drawing/2014/main" id="{B74C085A-4036-449D-8177-67EBC82ECD09}"/>
              </a:ext>
            </a:extLst>
          </p:cNvPr>
          <p:cNvSpPr/>
          <p:nvPr/>
        </p:nvSpPr>
        <p:spPr>
          <a:xfrm flipV="1">
            <a:off x="3059611" y="492185"/>
            <a:ext cx="3075960" cy="498702"/>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C68804C1-67D4-8C35-E5C3-A33717684EC2}"/>
              </a:ext>
            </a:extLst>
          </p:cNvPr>
          <p:cNvSpPr txBox="1"/>
          <p:nvPr/>
        </p:nvSpPr>
        <p:spPr>
          <a:xfrm>
            <a:off x="3314697" y="492185"/>
            <a:ext cx="2632690" cy="369332"/>
          </a:xfrm>
          <a:prstGeom prst="rect">
            <a:avLst/>
          </a:prstGeom>
          <a:noFill/>
        </p:spPr>
        <p:txBody>
          <a:bodyPr wrap="square" rtlCol="0">
            <a:spAutoFit/>
          </a:bodyPr>
          <a:lstStyle/>
          <a:p>
            <a:pPr indent="139700"/>
            <a:r>
              <a:rPr lang="ja-JP" altLang="en-US" dirty="0">
                <a:effectLst>
                  <a:glow rad="127000">
                    <a:schemeClr val="bg1"/>
                  </a:glow>
                </a:effectLst>
                <a:latin typeface="HG丸ｺﾞｼｯｸM-PRO" panose="020F0600000000000000" pitchFamily="50" charset="-128"/>
                <a:ea typeface="HG丸ｺﾞｼｯｸM-PRO" panose="020F0600000000000000" pitchFamily="50" charset="-128"/>
              </a:rPr>
              <a:t>更なる取組みとして</a:t>
            </a:r>
            <a:r>
              <a:rPr lang="en-US" altLang="ja-JP" dirty="0">
                <a:effectLst>
                  <a:glow rad="127000">
                    <a:schemeClr val="bg1"/>
                  </a:glow>
                </a:effectLst>
                <a:latin typeface="HG丸ｺﾞｼｯｸM-PRO" panose="020F0600000000000000" pitchFamily="50" charset="-128"/>
                <a:ea typeface="HG丸ｺﾞｼｯｸM-PRO" panose="020F0600000000000000" pitchFamily="50" charset="-128"/>
              </a:rPr>
              <a:t>…</a:t>
            </a:r>
          </a:p>
        </p:txBody>
      </p:sp>
      <p:sp>
        <p:nvSpPr>
          <p:cNvPr id="4" name="テキスト ボックス 3">
            <a:extLst>
              <a:ext uri="{FF2B5EF4-FFF2-40B4-BE49-F238E27FC236}">
                <a16:creationId xmlns:a16="http://schemas.microsoft.com/office/drawing/2014/main" id="{6F342DEA-8EE3-CA1E-9ED0-A6BB9965CFFB}"/>
              </a:ext>
            </a:extLst>
          </p:cNvPr>
          <p:cNvSpPr txBox="1"/>
          <p:nvPr/>
        </p:nvSpPr>
        <p:spPr>
          <a:xfrm>
            <a:off x="-119268" y="5055292"/>
            <a:ext cx="9032939" cy="877163"/>
          </a:xfrm>
          <a:prstGeom prst="rect">
            <a:avLst/>
          </a:prstGeom>
          <a:noFill/>
        </p:spPr>
        <p:txBody>
          <a:bodyPr wrap="square" rtlCol="0">
            <a:spAutoFit/>
          </a:bodyPr>
          <a:lstStyle/>
          <a:p>
            <a:pPr lvl="1"/>
            <a:r>
              <a:rPr lang="ja-JP" altLang="en-US" sz="17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700" b="1" u="sng"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本協議会での協議を継続</a:t>
            </a:r>
            <a:endParaRPr lang="en-US" altLang="ja-JP" sz="1700" b="1" u="sng"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lvl="1"/>
            <a:r>
              <a:rPr lang="ja-JP" altLang="en-US" sz="17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促進事業を推進するため、課題とその解消に必要な「施策」や「規制の見直し」、</a:t>
            </a:r>
            <a:endParaRPr lang="en-US" altLang="ja-JP" sz="17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lvl="1"/>
            <a:r>
              <a:rPr lang="ja-JP" altLang="en-US" sz="17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「技術開発」、「需要調査」等</a:t>
            </a:r>
            <a:endParaRPr lang="en-US" altLang="ja-JP" sz="17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6" name="テキスト ボックス 5">
            <a:extLst>
              <a:ext uri="{FF2B5EF4-FFF2-40B4-BE49-F238E27FC236}">
                <a16:creationId xmlns:a16="http://schemas.microsoft.com/office/drawing/2014/main" id="{EAB7E8EB-5469-B27B-B733-1D52CED93FA0}"/>
              </a:ext>
            </a:extLst>
          </p:cNvPr>
          <p:cNvSpPr txBox="1"/>
          <p:nvPr/>
        </p:nvSpPr>
        <p:spPr>
          <a:xfrm>
            <a:off x="-92764" y="6099282"/>
            <a:ext cx="9032939" cy="615553"/>
          </a:xfrm>
          <a:prstGeom prst="rect">
            <a:avLst/>
          </a:prstGeom>
          <a:noFill/>
        </p:spPr>
        <p:txBody>
          <a:bodyPr wrap="square" rtlCol="0">
            <a:spAutoFit/>
          </a:bodyPr>
          <a:lstStyle/>
          <a:p>
            <a:pPr lvl="1"/>
            <a:r>
              <a:rPr lang="ja-JP" altLang="en-US" sz="17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700" u="sng"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構成員等皆様の新たな促進事業の組成を促す</a:t>
            </a:r>
            <a:r>
              <a:rPr lang="ja-JP" altLang="en-US" sz="17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とともに、</a:t>
            </a:r>
            <a:r>
              <a:rPr lang="ja-JP" altLang="en-US" sz="1700" u="sng"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構成員等以外へも波及</a:t>
            </a:r>
            <a:r>
              <a:rPr lang="ja-JP" altLang="en-US" sz="17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させ　</a:t>
            </a:r>
            <a:endParaRPr lang="en-US" altLang="ja-JP" sz="17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lvl="1"/>
            <a:r>
              <a:rPr lang="ja-JP" altLang="en-US" sz="17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ていき、大阪“みなと”のカーボンニュートラルの実現に向け、着実に事業を推進</a:t>
            </a:r>
            <a:endParaRPr lang="en-US" altLang="ja-JP" sz="1700" kern="100" dirty="0">
              <a:latin typeface="HG丸ｺﾞｼｯｸM-PRO" panose="020F0600000000000000" pitchFamily="50" charset="-128"/>
              <a:ea typeface="HG丸ｺﾞｼｯｸM-PRO" panose="020F0600000000000000" pitchFamily="50" charset="-128"/>
              <a:cs typeface="Courier New" panose="02070309020205020404" pitchFamily="49" charset="0"/>
            </a:endParaRPr>
          </a:p>
        </p:txBody>
      </p:sp>
      <p:sp>
        <p:nvSpPr>
          <p:cNvPr id="2" name="二等辺三角形 1">
            <a:extLst>
              <a:ext uri="{FF2B5EF4-FFF2-40B4-BE49-F238E27FC236}">
                <a16:creationId xmlns:a16="http://schemas.microsoft.com/office/drawing/2014/main" id="{69CBE10D-91A1-F8FD-7C3A-72469ACF9A5C}"/>
              </a:ext>
            </a:extLst>
          </p:cNvPr>
          <p:cNvSpPr/>
          <p:nvPr/>
        </p:nvSpPr>
        <p:spPr>
          <a:xfrm flipV="1">
            <a:off x="2993351" y="4375615"/>
            <a:ext cx="3075960" cy="498702"/>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CA7B6EFD-4D52-7374-C835-111BD8700FE7}"/>
              </a:ext>
            </a:extLst>
          </p:cNvPr>
          <p:cNvSpPr txBox="1"/>
          <p:nvPr/>
        </p:nvSpPr>
        <p:spPr>
          <a:xfrm>
            <a:off x="3590360" y="4375615"/>
            <a:ext cx="2519861" cy="369332"/>
          </a:xfrm>
          <a:prstGeom prst="rect">
            <a:avLst/>
          </a:prstGeom>
          <a:noFill/>
        </p:spPr>
        <p:txBody>
          <a:bodyPr wrap="square" rtlCol="0">
            <a:spAutoFit/>
          </a:bodyPr>
          <a:lstStyle/>
          <a:p>
            <a:pPr indent="139700"/>
            <a:r>
              <a:rPr lang="ja-JP" altLang="en-US" dirty="0">
                <a:effectLst>
                  <a:glow rad="127000">
                    <a:schemeClr val="bg1"/>
                  </a:glow>
                </a:effectLst>
                <a:latin typeface="HG丸ｺﾞｼｯｸM-PRO" panose="020F0600000000000000" pitchFamily="50" charset="-128"/>
                <a:ea typeface="HG丸ｺﾞｼｯｸM-PRO" panose="020F0600000000000000" pitchFamily="50" charset="-128"/>
              </a:rPr>
              <a:t>成果を踏まえ</a:t>
            </a:r>
            <a:endParaRPr lang="en-US" altLang="ja-JP" dirty="0">
              <a:effectLst>
                <a:glow rad="127000">
                  <a:schemeClr val="bg1"/>
                </a:glow>
              </a:effectLst>
              <a:latin typeface="HG丸ｺﾞｼｯｸM-PRO" panose="020F0600000000000000" pitchFamily="50" charset="-128"/>
              <a:ea typeface="HG丸ｺﾞｼｯｸM-PRO" panose="020F0600000000000000" pitchFamily="50" charset="-128"/>
            </a:endParaRPr>
          </a:p>
        </p:txBody>
      </p:sp>
      <p:sp>
        <p:nvSpPr>
          <p:cNvPr id="5" name="スライド番号プレースホルダー 1">
            <a:extLst>
              <a:ext uri="{FF2B5EF4-FFF2-40B4-BE49-F238E27FC236}">
                <a16:creationId xmlns:a16="http://schemas.microsoft.com/office/drawing/2014/main" id="{A09793C3-EE36-6D06-C73E-D9B2C9141768}"/>
              </a:ext>
            </a:extLst>
          </p:cNvPr>
          <p:cNvSpPr>
            <a:spLocks noGrp="1"/>
          </p:cNvSpPr>
          <p:nvPr>
            <p:ph type="sldNum" sz="quarter" idx="12"/>
          </p:nvPr>
        </p:nvSpPr>
        <p:spPr>
          <a:xfrm>
            <a:off x="7086600" y="6447784"/>
            <a:ext cx="2057400" cy="365125"/>
          </a:xfrm>
        </p:spPr>
        <p:txBody>
          <a:bodyPr/>
          <a:lstStyle/>
          <a:p>
            <a:fld id="{54CD7449-DCC6-4534-AC59-23788DCD2300}" type="slidenum">
              <a:rPr kumimoji="1" lang="ja-JP" altLang="en-US" sz="1400" smtClean="0">
                <a:latin typeface="HG丸ｺﾞｼｯｸM-PRO" panose="020F0600000000000000" pitchFamily="50" charset="-128"/>
                <a:ea typeface="HG丸ｺﾞｼｯｸM-PRO" panose="020F0600000000000000" pitchFamily="50" charset="-128"/>
              </a:rPr>
              <a:t>3</a:t>
            </a:fld>
            <a:endParaRPr kumimoji="1" lang="ja-JP" altLang="en-US" sz="14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51477524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787</Words>
  <Application>Microsoft Office PowerPoint</Application>
  <PresentationFormat>画面に合わせる (4:3)</PresentationFormat>
  <Paragraphs>105</Paragraphs>
  <Slides>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HG丸ｺﾞｼｯｸM-PRO</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2024-01-19T02:06:00Z</dcterms:modified>
</cp:coreProperties>
</file>