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1"/>
  </p:sldMasterIdLst>
  <p:notesMasterIdLst>
    <p:notesMasterId r:id="rId5"/>
  </p:notesMasterIdLst>
  <p:sldIdLst>
    <p:sldId id="269" r:id="rId2"/>
    <p:sldId id="270" r:id="rId3"/>
    <p:sldId id="271"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38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299F586-2312-4151-9D6A-62BF6C5D04E5}" type="datetimeFigureOut">
              <a:rPr kumimoji="1" lang="ja-JP" altLang="en-US" smtClean="0"/>
              <a:t>2024/1/23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977722D-79EE-4F74-BD33-33C66792A27A}" type="slidenum">
              <a:rPr kumimoji="1" lang="ja-JP" altLang="en-US" smtClean="0"/>
              <a:t>‹#›</a:t>
            </a:fld>
            <a:endParaRPr kumimoji="1" lang="ja-JP" altLang="en-US"/>
          </a:p>
        </p:txBody>
      </p:sp>
    </p:spTree>
    <p:extLst>
      <p:ext uri="{BB962C8B-B14F-4D97-AF65-F5344CB8AC3E}">
        <p14:creationId xmlns:p14="http://schemas.microsoft.com/office/powerpoint/2010/main" val="16946435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FB7E3-9B4C-49CB-91E2-A1CFFFFEAECD}" type="datetime1">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45831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A78A34-949A-46E9-A108-95B1DB645D7A}" type="datetime1">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248243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DCA09D3-0D36-4999-BCD8-639E051622C5}" type="datetime1">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778557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3717B43-779D-4EB1-AE0F-B515599D1618}" type="datetime1">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325578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5675C4E-0049-4892-BA01-03637C12FD65}" type="datetime1">
              <a:rPr kumimoji="1" lang="ja-JP" altLang="en-US" smtClean="0"/>
              <a:t>2024/1/23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247122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0918CA7-CCA1-4D4E-AB26-431D6A0EE934}" type="datetime1">
              <a:rPr kumimoji="1" lang="ja-JP" altLang="en-US" smtClean="0"/>
              <a:t>2024/1/23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99221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6DCDFA9-ACC5-4E91-94BB-DD3102F56004}" type="datetime1">
              <a:rPr kumimoji="1" lang="ja-JP" altLang="en-US" smtClean="0"/>
              <a:t>2024/1/23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23476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27ADF9B-AB98-45AD-BBDB-10EF5A2F53B5}" type="datetime1">
              <a:rPr kumimoji="1" lang="ja-JP" altLang="en-US" smtClean="0"/>
              <a:t>2024/1/23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283150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20D72A1-85A0-44AE-8376-C4004920955B}" type="datetime1">
              <a:rPr kumimoji="1" lang="ja-JP" altLang="en-US" smtClean="0"/>
              <a:t>2024/1/23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833197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A98C556-0732-4451-AC6C-10EC90A34727}" type="datetime1">
              <a:rPr kumimoji="1" lang="ja-JP" altLang="en-US" smtClean="0"/>
              <a:t>2024/1/23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140224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5ECEBF-64DA-4ED3-A59A-60C0C55BE60B}" type="datetime1">
              <a:rPr kumimoji="1" lang="ja-JP" altLang="en-US" smtClean="0"/>
              <a:t>2024/1/23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249761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161863D-9453-42A0-B4D9-B476781DA17B}" type="datetime1">
              <a:rPr kumimoji="1" lang="ja-JP" altLang="en-US" smtClean="0"/>
              <a:t>2024/1/23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CD7449-DCC6-4534-AC59-23788DCD2300}" type="slidenum">
              <a:rPr kumimoji="1" lang="ja-JP" altLang="en-US" smtClean="0"/>
              <a:t>‹#›</a:t>
            </a:fld>
            <a:endParaRPr kumimoji="1" lang="ja-JP" altLang="en-US"/>
          </a:p>
        </p:txBody>
      </p:sp>
    </p:spTree>
    <p:extLst>
      <p:ext uri="{BB962C8B-B14F-4D97-AF65-F5344CB8AC3E}">
        <p14:creationId xmlns:p14="http://schemas.microsoft.com/office/powerpoint/2010/main" val="31769327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4304"/>
            <a:ext cx="9144000" cy="460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schemeClr val="bg1"/>
                </a:solidFill>
                <a:effectLst/>
                <a:ea typeface="HG丸ｺﾞｼｯｸM-PRO" panose="020F0600000000000000" pitchFamily="50" charset="-128"/>
                <a:cs typeface="Times New Roman" panose="02020603050405020304" pitchFamily="18" charset="0"/>
              </a:rPr>
              <a:t>「次世代エネルギー拠点形成部会」</a:t>
            </a:r>
            <a:r>
              <a:rPr lang="ja-JP" altLang="ja-JP" sz="2400" dirty="0">
                <a:solidFill>
                  <a:schemeClr val="bg1"/>
                </a:solidFill>
                <a:effectLst/>
                <a:ea typeface="HG丸ｺﾞｼｯｸM-PRO" panose="020F0600000000000000" pitchFamily="50" charset="-128"/>
                <a:cs typeface="Times New Roman" panose="02020603050405020304" pitchFamily="18" charset="0"/>
              </a:rPr>
              <a:t>の設置</a:t>
            </a:r>
            <a:r>
              <a:rPr lang="en-US" altLang="ja-JP" sz="2400" dirty="0">
                <a:solidFill>
                  <a:schemeClr val="bg1"/>
                </a:solidFill>
                <a:ea typeface="HG丸ｺﾞｼｯｸM-PRO" panose="020F0600000000000000" pitchFamily="50" charset="-128"/>
                <a:cs typeface="Times New Roman" panose="02020603050405020304" pitchFamily="18" charset="0"/>
              </a:rPr>
              <a:t>(</a:t>
            </a:r>
            <a:r>
              <a:rPr lang="ja-JP" altLang="en-US" sz="2400" dirty="0">
                <a:solidFill>
                  <a:schemeClr val="bg1"/>
                </a:solidFill>
                <a:effectLst/>
                <a:ea typeface="HG丸ｺﾞｼｯｸM-PRO" panose="020F0600000000000000" pitchFamily="50" charset="-128"/>
                <a:cs typeface="Times New Roman" panose="02020603050405020304" pitchFamily="18" charset="0"/>
              </a:rPr>
              <a:t>案</a:t>
            </a:r>
            <a:r>
              <a:rPr lang="en-US" altLang="ja-JP" sz="2400" dirty="0">
                <a:solidFill>
                  <a:schemeClr val="bg1"/>
                </a:solidFill>
                <a:effectLst/>
                <a:ea typeface="HG丸ｺﾞｼｯｸM-PRO" panose="020F0600000000000000" pitchFamily="50" charset="-128"/>
                <a:cs typeface="Times New Roman" panose="02020603050405020304" pitchFamily="18" charset="0"/>
              </a:rPr>
              <a:t>)</a:t>
            </a:r>
            <a:endParaRPr kumimoji="1" lang="ja-JP" altLang="en-US" sz="3200" b="0"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endParaRPr>
          </a:p>
        </p:txBody>
      </p:sp>
      <p:sp>
        <p:nvSpPr>
          <p:cNvPr id="4" name="テキスト ボックス 3">
            <a:extLst>
              <a:ext uri="{FF2B5EF4-FFF2-40B4-BE49-F238E27FC236}">
                <a16:creationId xmlns:a16="http://schemas.microsoft.com/office/drawing/2014/main" id="{8E4E48A3-FD94-E29A-F31F-0D84179642C2}"/>
              </a:ext>
            </a:extLst>
          </p:cNvPr>
          <p:cNvSpPr txBox="1"/>
          <p:nvPr/>
        </p:nvSpPr>
        <p:spPr>
          <a:xfrm>
            <a:off x="8160556" y="30527"/>
            <a:ext cx="917486" cy="461665"/>
          </a:xfrm>
          <a:prstGeom prst="rect">
            <a:avLst/>
          </a:prstGeom>
          <a:solidFill>
            <a:schemeClr val="bg1"/>
          </a:solidFill>
          <a:ln>
            <a:solidFill>
              <a:schemeClr val="tx1"/>
            </a:solidFill>
          </a:ln>
        </p:spPr>
        <p:txBody>
          <a:bodyPr wrap="none" lIns="36000" rIns="36000" rtlCol="0">
            <a:spAutoFit/>
          </a:bodyPr>
          <a:lstStyle/>
          <a:p>
            <a:pPr algn="ctr"/>
            <a:r>
              <a:rPr kumimoji="1" lang="ja-JP" altLang="en-US" sz="2400" dirty="0">
                <a:latin typeface="HG丸ｺﾞｼｯｸM-PRO" panose="020F0600000000000000" pitchFamily="50" charset="-128"/>
                <a:ea typeface="HG丸ｺﾞｼｯｸM-PRO" panose="020F0600000000000000" pitchFamily="50" charset="-128"/>
              </a:rPr>
              <a:t>資料</a:t>
            </a:r>
            <a:r>
              <a:rPr kumimoji="1" lang="en-US" altLang="ja-JP" sz="2400" dirty="0">
                <a:latin typeface="HG丸ｺﾞｼｯｸM-PRO" panose="020F0600000000000000" pitchFamily="50" charset="-128"/>
                <a:ea typeface="HG丸ｺﾞｼｯｸM-PRO" panose="020F0600000000000000" pitchFamily="50" charset="-128"/>
              </a:rPr>
              <a:t>5</a:t>
            </a:r>
          </a:p>
        </p:txBody>
      </p:sp>
      <p:sp>
        <p:nvSpPr>
          <p:cNvPr id="5" name="テキスト ボックス 4">
            <a:extLst>
              <a:ext uri="{FF2B5EF4-FFF2-40B4-BE49-F238E27FC236}">
                <a16:creationId xmlns:a16="http://schemas.microsoft.com/office/drawing/2014/main" id="{C96009B6-7798-CCB3-8277-6665DE06AF5F}"/>
              </a:ext>
            </a:extLst>
          </p:cNvPr>
          <p:cNvSpPr txBox="1"/>
          <p:nvPr/>
        </p:nvSpPr>
        <p:spPr>
          <a:xfrm>
            <a:off x="65905" y="2502876"/>
            <a:ext cx="1419995" cy="442674"/>
          </a:xfrm>
          <a:prstGeom prst="roundRect">
            <a:avLst/>
          </a:prstGeom>
          <a:solidFill>
            <a:schemeClr val="accent2">
              <a:lumMod val="20000"/>
              <a:lumOff val="80000"/>
            </a:schemeClr>
          </a:solidFill>
        </p:spPr>
        <p:txBody>
          <a:bodyPr wrap="square">
            <a:spAutoFit/>
          </a:bodyPr>
          <a:lstStyle/>
          <a:p>
            <a:pPr algn="just"/>
            <a:r>
              <a:rPr lang="ja-JP" altLang="en-US" sz="2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■構　成</a:t>
            </a:r>
            <a:endParaRPr lang="ja-JP" altLang="ja-JP" sz="2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51D2075D-0224-6C85-B941-D6ED069BE074}"/>
              </a:ext>
            </a:extLst>
          </p:cNvPr>
          <p:cNvSpPr txBox="1"/>
          <p:nvPr/>
        </p:nvSpPr>
        <p:spPr>
          <a:xfrm>
            <a:off x="885114" y="3223255"/>
            <a:ext cx="7275442" cy="648000"/>
          </a:xfrm>
          <a:prstGeom prst="rect">
            <a:avLst/>
          </a:prstGeom>
          <a:solidFill>
            <a:schemeClr val="accent4">
              <a:lumMod val="20000"/>
              <a:lumOff val="80000"/>
            </a:schemeClr>
          </a:solidFill>
          <a:ln w="25400">
            <a:solidFill>
              <a:schemeClr val="tx1"/>
            </a:solidFill>
          </a:ln>
        </p:spPr>
        <p:txBody>
          <a:bodyPr wrap="square" rtlCol="0" anchor="ctr">
            <a:spAutoFit/>
          </a:bodyPr>
          <a:lstStyle/>
          <a:p>
            <a:pPr algn="ctr"/>
            <a:r>
              <a:rPr kumimoji="1" lang="ja-JP" altLang="en-US" dirty="0">
                <a:latin typeface="HG丸ｺﾞｼｯｸM-PRO" panose="020F0600000000000000" pitchFamily="50" charset="-128"/>
                <a:ea typeface="HG丸ｺﾞｼｯｸM-PRO" panose="020F0600000000000000" pitchFamily="50" charset="-128"/>
              </a:rPr>
              <a:t>大阪“みなと”</a:t>
            </a:r>
            <a:r>
              <a:rPr lang="ja-JP" altLang="en-US" dirty="0">
                <a:latin typeface="HG丸ｺﾞｼｯｸM-PRO" panose="020F0600000000000000" pitchFamily="50" charset="-128"/>
                <a:ea typeface="HG丸ｺﾞｼｯｸM-PRO" panose="020F0600000000000000" pitchFamily="50" charset="-128"/>
              </a:rPr>
              <a:t>カーボンニュートラルポート（ＣＮＰ）推進協議会</a:t>
            </a:r>
            <a:endParaRPr lang="en-US" altLang="ja-JP" dirty="0">
              <a:latin typeface="HG丸ｺﾞｼｯｸM-PRO" panose="020F0600000000000000" pitchFamily="50" charset="-128"/>
              <a:ea typeface="HG丸ｺﾞｼｯｸM-PRO" panose="020F0600000000000000" pitchFamily="50" charset="-128"/>
            </a:endParaRPr>
          </a:p>
        </p:txBody>
      </p:sp>
      <p:sp>
        <p:nvSpPr>
          <p:cNvPr id="9" name="テキスト ボックス 8">
            <a:extLst>
              <a:ext uri="{FF2B5EF4-FFF2-40B4-BE49-F238E27FC236}">
                <a16:creationId xmlns:a16="http://schemas.microsoft.com/office/drawing/2014/main" id="{9C1D49EB-7005-4138-DA20-57DB82D023EF}"/>
              </a:ext>
            </a:extLst>
          </p:cNvPr>
          <p:cNvSpPr txBox="1"/>
          <p:nvPr/>
        </p:nvSpPr>
        <p:spPr>
          <a:xfrm>
            <a:off x="333141" y="5307126"/>
            <a:ext cx="2227180" cy="1008000"/>
          </a:xfrm>
          <a:prstGeom prst="rect">
            <a:avLst/>
          </a:prstGeom>
          <a:solidFill>
            <a:schemeClr val="accent4">
              <a:lumMod val="20000"/>
              <a:lumOff val="80000"/>
            </a:schemeClr>
          </a:solidFill>
          <a:ln w="25400">
            <a:solidFill>
              <a:schemeClr val="tx1"/>
            </a:solidFill>
          </a:ln>
        </p:spPr>
        <p:txBody>
          <a:bodyPr wrap="square" rtlCol="0" anchor="ctr">
            <a:spAutoFit/>
          </a:bodyPr>
          <a:lstStyle/>
          <a:p>
            <a:pPr algn="ctr"/>
            <a:r>
              <a:rPr kumimoji="1" lang="ja-JP" altLang="en-US" dirty="0">
                <a:latin typeface="HG丸ｺﾞｼｯｸM-PRO" panose="020F0600000000000000" pitchFamily="50" charset="-128"/>
                <a:ea typeface="HG丸ｺﾞｼｯｸM-PRO" panose="020F0600000000000000" pitchFamily="50" charset="-128"/>
              </a:rPr>
              <a:t>港湾脱炭素化</a:t>
            </a:r>
            <a:endParaRPr kumimoji="1" lang="en-US" altLang="ja-JP" dirty="0">
              <a:latin typeface="HG丸ｺﾞｼｯｸM-PRO" panose="020F0600000000000000" pitchFamily="50" charset="-128"/>
              <a:ea typeface="HG丸ｺﾞｼｯｸM-PRO" panose="020F0600000000000000" pitchFamily="50" charset="-128"/>
            </a:endParaRPr>
          </a:p>
          <a:p>
            <a:pPr algn="ctr"/>
            <a:r>
              <a:rPr kumimoji="1" lang="ja-JP" altLang="en-US" dirty="0">
                <a:latin typeface="HG丸ｺﾞｼｯｸM-PRO" panose="020F0600000000000000" pitchFamily="50" charset="-128"/>
                <a:ea typeface="HG丸ｺﾞｼｯｸM-PRO" panose="020F0600000000000000" pitchFamily="50" charset="-128"/>
              </a:rPr>
              <a:t>推進計画検討部会</a:t>
            </a:r>
          </a:p>
        </p:txBody>
      </p:sp>
      <p:sp>
        <p:nvSpPr>
          <p:cNvPr id="10" name="テキスト ボックス 9">
            <a:extLst>
              <a:ext uri="{FF2B5EF4-FFF2-40B4-BE49-F238E27FC236}">
                <a16:creationId xmlns:a16="http://schemas.microsoft.com/office/drawing/2014/main" id="{B4760C42-C6FE-53A9-6EF0-B3712057F2B9}"/>
              </a:ext>
            </a:extLst>
          </p:cNvPr>
          <p:cNvSpPr txBox="1"/>
          <p:nvPr/>
        </p:nvSpPr>
        <p:spPr>
          <a:xfrm>
            <a:off x="6519115" y="5298296"/>
            <a:ext cx="2074426" cy="1008000"/>
          </a:xfrm>
          <a:prstGeom prst="rect">
            <a:avLst/>
          </a:prstGeom>
          <a:solidFill>
            <a:srgbClr val="FFFF00"/>
          </a:solidFill>
          <a:ln w="38100">
            <a:solidFill>
              <a:srgbClr val="FF0000"/>
            </a:solidFill>
          </a:ln>
        </p:spPr>
        <p:txBody>
          <a:bodyPr wrap="square" rtlCol="0" anchor="ctr">
            <a:spAutoFit/>
          </a:bodyPr>
          <a:lstStyle/>
          <a:p>
            <a:pPr algn="ctr"/>
            <a:r>
              <a:rPr kumimoji="1" lang="ja-JP" altLang="en-US" dirty="0">
                <a:solidFill>
                  <a:srgbClr val="FF0000"/>
                </a:solidFill>
                <a:latin typeface="HG丸ｺﾞｼｯｸM-PRO" panose="020F0600000000000000" pitchFamily="50" charset="-128"/>
                <a:ea typeface="HG丸ｺﾞｼｯｸM-PRO" panose="020F0600000000000000" pitchFamily="50" charset="-128"/>
              </a:rPr>
              <a:t>次世代</a:t>
            </a:r>
            <a:r>
              <a:rPr lang="ja-JP" altLang="en-US" dirty="0">
                <a:solidFill>
                  <a:srgbClr val="FF0000"/>
                </a:solidFill>
                <a:latin typeface="HG丸ｺﾞｼｯｸM-PRO" panose="020F0600000000000000" pitchFamily="50" charset="-128"/>
                <a:ea typeface="HG丸ｺﾞｼｯｸM-PRO" panose="020F0600000000000000" pitchFamily="50" charset="-128"/>
              </a:rPr>
              <a:t>エネルギー</a:t>
            </a:r>
            <a:endParaRPr lang="en-US" altLang="ja-JP" dirty="0">
              <a:solidFill>
                <a:srgbClr val="FF0000"/>
              </a:solidFill>
              <a:latin typeface="HG丸ｺﾞｼｯｸM-PRO" panose="020F0600000000000000" pitchFamily="50" charset="-128"/>
              <a:ea typeface="HG丸ｺﾞｼｯｸM-PRO" panose="020F0600000000000000" pitchFamily="50" charset="-128"/>
            </a:endParaRPr>
          </a:p>
          <a:p>
            <a:pPr algn="ctr"/>
            <a:r>
              <a:rPr lang="ja-JP" altLang="en-US" dirty="0">
                <a:solidFill>
                  <a:srgbClr val="FF0000"/>
                </a:solidFill>
                <a:latin typeface="HG丸ｺﾞｼｯｸM-PRO" panose="020F0600000000000000" pitchFamily="50" charset="-128"/>
                <a:ea typeface="HG丸ｺﾞｼｯｸM-PRO" panose="020F0600000000000000" pitchFamily="50" charset="-128"/>
              </a:rPr>
              <a:t>拠点形成部会</a:t>
            </a:r>
            <a:endParaRPr kumimoji="1" lang="en-US" altLang="ja-JP" dirty="0">
              <a:solidFill>
                <a:srgbClr val="FF0000"/>
              </a:solidFill>
              <a:latin typeface="HG丸ｺﾞｼｯｸM-PRO" panose="020F0600000000000000" pitchFamily="50" charset="-128"/>
              <a:ea typeface="HG丸ｺﾞｼｯｸM-PRO" panose="020F0600000000000000" pitchFamily="50" charset="-128"/>
            </a:endParaRPr>
          </a:p>
        </p:txBody>
      </p:sp>
      <p:grpSp>
        <p:nvGrpSpPr>
          <p:cNvPr id="24" name="グループ化 23">
            <a:extLst>
              <a:ext uri="{FF2B5EF4-FFF2-40B4-BE49-F238E27FC236}">
                <a16:creationId xmlns:a16="http://schemas.microsoft.com/office/drawing/2014/main" id="{CCECA08F-520A-17D0-D3E4-3878110D3DEA}"/>
              </a:ext>
            </a:extLst>
          </p:cNvPr>
          <p:cNvGrpSpPr/>
          <p:nvPr/>
        </p:nvGrpSpPr>
        <p:grpSpPr>
          <a:xfrm>
            <a:off x="1460014" y="4574828"/>
            <a:ext cx="6103599" cy="720000"/>
            <a:chOff x="1910464" y="4130327"/>
            <a:chExt cx="5198907" cy="720000"/>
          </a:xfrm>
        </p:grpSpPr>
        <p:cxnSp>
          <p:nvCxnSpPr>
            <p:cNvPr id="19" name="直線コネクタ 18">
              <a:extLst>
                <a:ext uri="{FF2B5EF4-FFF2-40B4-BE49-F238E27FC236}">
                  <a16:creationId xmlns:a16="http://schemas.microsoft.com/office/drawing/2014/main" id="{37735DAA-FE5C-B9D7-3A56-1E73144DC35B}"/>
                </a:ext>
              </a:extLst>
            </p:cNvPr>
            <p:cNvCxnSpPr>
              <a:cxnSpLocks/>
            </p:cNvCxnSpPr>
            <p:nvPr/>
          </p:nvCxnSpPr>
          <p:spPr>
            <a:xfrm>
              <a:off x="1910464" y="4136677"/>
              <a:ext cx="5198907"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23" name="直線コネクタ 22">
              <a:extLst>
                <a:ext uri="{FF2B5EF4-FFF2-40B4-BE49-F238E27FC236}">
                  <a16:creationId xmlns:a16="http://schemas.microsoft.com/office/drawing/2014/main" id="{114D1EF5-6920-DEF8-BDD9-271700A44418}"/>
                </a:ext>
              </a:extLst>
            </p:cNvPr>
            <p:cNvCxnSpPr>
              <a:cxnSpLocks/>
            </p:cNvCxnSpPr>
            <p:nvPr/>
          </p:nvCxnSpPr>
          <p:spPr>
            <a:xfrm flipV="1">
              <a:off x="7103166" y="4130327"/>
              <a:ext cx="0" cy="720000"/>
            </a:xfrm>
            <a:prstGeom prst="line">
              <a:avLst/>
            </a:prstGeom>
            <a:ln w="12700"/>
          </p:spPr>
          <p:style>
            <a:lnRef idx="1">
              <a:schemeClr val="dk1"/>
            </a:lnRef>
            <a:fillRef idx="0">
              <a:schemeClr val="dk1"/>
            </a:fillRef>
            <a:effectRef idx="0">
              <a:schemeClr val="dk1"/>
            </a:effectRef>
            <a:fontRef idx="minor">
              <a:schemeClr val="tx1"/>
            </a:fontRef>
          </p:style>
        </p:cxnSp>
      </p:grpSp>
      <p:sp>
        <p:nvSpPr>
          <p:cNvPr id="25" name="テキスト ボックス 24">
            <a:extLst>
              <a:ext uri="{FF2B5EF4-FFF2-40B4-BE49-F238E27FC236}">
                <a16:creationId xmlns:a16="http://schemas.microsoft.com/office/drawing/2014/main" id="{900FB46F-4D9F-F606-99A0-33D5C475D756}"/>
              </a:ext>
            </a:extLst>
          </p:cNvPr>
          <p:cNvSpPr txBox="1"/>
          <p:nvPr/>
        </p:nvSpPr>
        <p:spPr>
          <a:xfrm>
            <a:off x="-565500" y="6306296"/>
            <a:ext cx="4024462" cy="307777"/>
          </a:xfrm>
          <a:prstGeom prst="rect">
            <a:avLst/>
          </a:prstGeom>
          <a:noFill/>
        </p:spPr>
        <p:txBody>
          <a:bodyPr wrap="square" rtlCol="0">
            <a:spAutoFit/>
          </a:bodyPr>
          <a:lstStyle/>
          <a:p>
            <a:pPr algn="ctr"/>
            <a:r>
              <a:rPr kumimoji="1" lang="ja-JP" altLang="en-US" sz="1400" dirty="0">
                <a:latin typeface="HG丸ｺﾞｼｯｸM-PRO" panose="020F0600000000000000" pitchFamily="50" charset="-128"/>
                <a:ea typeface="HG丸ｺﾞｼｯｸM-PRO" panose="020F0600000000000000" pitchFamily="50" charset="-128"/>
              </a:rPr>
              <a:t>促進事業等の検討・議論</a:t>
            </a:r>
          </a:p>
        </p:txBody>
      </p:sp>
      <p:sp>
        <p:nvSpPr>
          <p:cNvPr id="26" name="テキスト ボックス 25">
            <a:extLst>
              <a:ext uri="{FF2B5EF4-FFF2-40B4-BE49-F238E27FC236}">
                <a16:creationId xmlns:a16="http://schemas.microsoft.com/office/drawing/2014/main" id="{73D4BC26-5E8D-EECB-EC3A-260FE2F8C8A8}"/>
              </a:ext>
            </a:extLst>
          </p:cNvPr>
          <p:cNvSpPr txBox="1"/>
          <p:nvPr/>
        </p:nvSpPr>
        <p:spPr>
          <a:xfrm>
            <a:off x="3387588" y="6289689"/>
            <a:ext cx="2227180" cy="523220"/>
          </a:xfrm>
          <a:prstGeom prst="rect">
            <a:avLst/>
          </a:prstGeom>
          <a:noFill/>
        </p:spPr>
        <p:txBody>
          <a:bodyPr wrap="square" rtlCol="0">
            <a:spAutoFit/>
          </a:bodyPr>
          <a:lstStyle/>
          <a:p>
            <a:pPr algn="ctr"/>
            <a:r>
              <a:rPr kumimoji="1" lang="en-US" altLang="ja-JP" sz="1400" dirty="0">
                <a:latin typeface="HG丸ｺﾞｼｯｸM-PRO" panose="020F0600000000000000" pitchFamily="50" charset="-128"/>
                <a:ea typeface="HG丸ｺﾞｼｯｸM-PRO" panose="020F0600000000000000" pitchFamily="50" charset="-128"/>
              </a:rPr>
              <a:t>LNG</a:t>
            </a:r>
            <a:r>
              <a:rPr kumimoji="1" lang="ja-JP" altLang="en-US" sz="1400" dirty="0">
                <a:latin typeface="HG丸ｺﾞｼｯｸM-PRO" panose="020F0600000000000000" pitchFamily="50" charset="-128"/>
                <a:ea typeface="HG丸ｺﾞｼｯｸM-PRO" panose="020F0600000000000000" pitchFamily="50" charset="-128"/>
              </a:rPr>
              <a:t>バンカリングの</a:t>
            </a:r>
            <a:endParaRPr kumimoji="1" lang="en-US" altLang="ja-JP" sz="1400" dirty="0">
              <a:latin typeface="HG丸ｺﾞｼｯｸM-PRO" panose="020F0600000000000000" pitchFamily="50" charset="-128"/>
              <a:ea typeface="HG丸ｺﾞｼｯｸM-PRO" panose="020F0600000000000000" pitchFamily="50" charset="-128"/>
            </a:endParaRPr>
          </a:p>
          <a:p>
            <a:pPr algn="ctr"/>
            <a:r>
              <a:rPr kumimoji="1" lang="ja-JP" altLang="en-US" sz="1400" dirty="0">
                <a:latin typeface="HG丸ｺﾞｼｯｸM-PRO" panose="020F0600000000000000" pitchFamily="50" charset="-128"/>
                <a:ea typeface="HG丸ｺﾞｼｯｸM-PRO" panose="020F0600000000000000" pitchFamily="50" charset="-128"/>
              </a:rPr>
              <a:t>情報共有・意見交換</a:t>
            </a:r>
          </a:p>
        </p:txBody>
      </p:sp>
      <p:sp>
        <p:nvSpPr>
          <p:cNvPr id="27" name="テキスト ボックス 26">
            <a:extLst>
              <a:ext uri="{FF2B5EF4-FFF2-40B4-BE49-F238E27FC236}">
                <a16:creationId xmlns:a16="http://schemas.microsoft.com/office/drawing/2014/main" id="{8E90B26A-B41D-835B-0B7B-1719773E510F}"/>
              </a:ext>
            </a:extLst>
          </p:cNvPr>
          <p:cNvSpPr txBox="1"/>
          <p:nvPr/>
        </p:nvSpPr>
        <p:spPr>
          <a:xfrm>
            <a:off x="1298162" y="2882877"/>
            <a:ext cx="6374294" cy="338554"/>
          </a:xfrm>
          <a:prstGeom prst="rect">
            <a:avLst/>
          </a:prstGeom>
          <a:noFill/>
        </p:spPr>
        <p:txBody>
          <a:bodyPr wrap="square" rtlCol="0">
            <a:spAutoFit/>
          </a:bodyPr>
          <a:lstStyle/>
          <a:p>
            <a:r>
              <a:rPr lang="en-US" altLang="ja-JP" sz="1600" dirty="0">
                <a:latin typeface="HG丸ｺﾞｼｯｸM-PRO" panose="020F0600000000000000" pitchFamily="50" charset="-128"/>
                <a:ea typeface="HG丸ｺﾞｼｯｸM-PRO" panose="020F0600000000000000" pitchFamily="50" charset="-128"/>
              </a:rPr>
              <a:t>〈</a:t>
            </a:r>
            <a:r>
              <a:rPr kumimoji="1" lang="ja-JP" altLang="en-US" sz="1600" dirty="0">
                <a:latin typeface="HG丸ｺﾞｼｯｸM-PRO" panose="020F0600000000000000" pitchFamily="50" charset="-128"/>
                <a:ea typeface="HG丸ｺﾞｼｯｸM-PRO" panose="020F0600000000000000" pitchFamily="50" charset="-128"/>
              </a:rPr>
              <a:t>大阪“みなと”</a:t>
            </a:r>
            <a:r>
              <a:rPr lang="en-US" altLang="ja-JP" sz="1600" dirty="0">
                <a:latin typeface="HG丸ｺﾞｼｯｸM-PRO" panose="020F0600000000000000" pitchFamily="50" charset="-128"/>
                <a:ea typeface="HG丸ｺﾞｼｯｸM-PRO" panose="020F0600000000000000" pitchFamily="50" charset="-128"/>
              </a:rPr>
              <a:t>CNP</a:t>
            </a:r>
            <a:r>
              <a:rPr lang="ja-JP" altLang="en-US" sz="1600" dirty="0">
                <a:latin typeface="HG丸ｺﾞｼｯｸM-PRO" panose="020F0600000000000000" pitchFamily="50" charset="-128"/>
                <a:ea typeface="HG丸ｺﾞｼｯｸM-PRO" panose="020F0600000000000000" pitchFamily="50" charset="-128"/>
              </a:rPr>
              <a:t>形成に向けた具体的な取組の検討及び推進</a:t>
            </a:r>
            <a:r>
              <a:rPr lang="en-US" altLang="ja-JP" sz="1600" dirty="0">
                <a:latin typeface="HG丸ｺﾞｼｯｸM-PRO" panose="020F0600000000000000" pitchFamily="50" charset="-128"/>
                <a:ea typeface="HG丸ｺﾞｼｯｸM-PRO" panose="020F0600000000000000" pitchFamily="50" charset="-128"/>
              </a:rPr>
              <a:t>〉</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a:extLst>
              <a:ext uri="{FF2B5EF4-FFF2-40B4-BE49-F238E27FC236}">
                <a16:creationId xmlns:a16="http://schemas.microsoft.com/office/drawing/2014/main" id="{82011064-A092-72F9-ACD5-6C5DF591EC71}"/>
              </a:ext>
            </a:extLst>
          </p:cNvPr>
          <p:cNvSpPr>
            <a:spLocks noGrp="1"/>
          </p:cNvSpPr>
          <p:nvPr>
            <p:ph type="sldNum" sz="quarter" idx="12"/>
          </p:nvPr>
        </p:nvSpPr>
        <p:spPr>
          <a:xfrm>
            <a:off x="7086600" y="6447784"/>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1</a:t>
            </a:fld>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0" name="テキスト ボックス 19">
            <a:extLst>
              <a:ext uri="{FF2B5EF4-FFF2-40B4-BE49-F238E27FC236}">
                <a16:creationId xmlns:a16="http://schemas.microsoft.com/office/drawing/2014/main" id="{91DD6D31-3AC6-44B8-903E-C56FA0A644B6}"/>
              </a:ext>
            </a:extLst>
          </p:cNvPr>
          <p:cNvSpPr txBox="1"/>
          <p:nvPr/>
        </p:nvSpPr>
        <p:spPr>
          <a:xfrm>
            <a:off x="3387588" y="5303123"/>
            <a:ext cx="2227180" cy="1008000"/>
          </a:xfrm>
          <a:prstGeom prst="rect">
            <a:avLst/>
          </a:prstGeom>
          <a:solidFill>
            <a:schemeClr val="accent4">
              <a:lumMod val="20000"/>
              <a:lumOff val="80000"/>
            </a:schemeClr>
          </a:solidFill>
          <a:ln w="25400">
            <a:solidFill>
              <a:schemeClr val="tx1"/>
            </a:solidFill>
          </a:ln>
        </p:spPr>
        <p:txBody>
          <a:bodyPr wrap="square" rtlCol="0" anchor="ctr">
            <a:spAutoFit/>
          </a:bodyPr>
          <a:lstStyle/>
          <a:p>
            <a:pPr algn="ctr"/>
            <a:r>
              <a:rPr kumimoji="1" lang="en-US" altLang="ja-JP" dirty="0">
                <a:latin typeface="HG丸ｺﾞｼｯｸM-PRO" panose="020F0600000000000000" pitchFamily="50" charset="-128"/>
                <a:ea typeface="HG丸ｺﾞｼｯｸM-PRO" panose="020F0600000000000000" pitchFamily="50" charset="-128"/>
              </a:rPr>
              <a:t>LNG</a:t>
            </a:r>
            <a:r>
              <a:rPr kumimoji="1" lang="ja-JP" altLang="en-US" dirty="0">
                <a:latin typeface="HG丸ｺﾞｼｯｸM-PRO" panose="020F0600000000000000" pitchFamily="50" charset="-128"/>
                <a:ea typeface="HG丸ｺﾞｼｯｸM-PRO" panose="020F0600000000000000" pitchFamily="50" charset="-128"/>
              </a:rPr>
              <a:t>バンカリング</a:t>
            </a:r>
            <a:endParaRPr kumimoji="1" lang="en-US" altLang="ja-JP" dirty="0">
              <a:latin typeface="HG丸ｺﾞｼｯｸM-PRO" panose="020F0600000000000000" pitchFamily="50" charset="-128"/>
              <a:ea typeface="HG丸ｺﾞｼｯｸM-PRO" panose="020F0600000000000000" pitchFamily="50" charset="-128"/>
            </a:endParaRPr>
          </a:p>
          <a:p>
            <a:pPr algn="ctr"/>
            <a:r>
              <a:rPr kumimoji="1" lang="ja-JP" altLang="en-US" dirty="0">
                <a:latin typeface="HG丸ｺﾞｼｯｸM-PRO" panose="020F0600000000000000" pitchFamily="50" charset="-128"/>
                <a:ea typeface="HG丸ｺﾞｼｯｸM-PRO" panose="020F0600000000000000" pitchFamily="50" charset="-128"/>
              </a:rPr>
              <a:t>拠点形成部会</a:t>
            </a:r>
            <a:endParaRPr lang="en-US" altLang="ja-JP" dirty="0">
              <a:latin typeface="HG丸ｺﾞｼｯｸM-PRO" panose="020F0600000000000000" pitchFamily="50" charset="-128"/>
              <a:ea typeface="HG丸ｺﾞｼｯｸM-PRO" panose="020F0600000000000000" pitchFamily="50" charset="-128"/>
            </a:endParaRPr>
          </a:p>
        </p:txBody>
      </p:sp>
      <p:sp>
        <p:nvSpPr>
          <p:cNvPr id="28" name="テキスト ボックス 27">
            <a:extLst>
              <a:ext uri="{FF2B5EF4-FFF2-40B4-BE49-F238E27FC236}">
                <a16:creationId xmlns:a16="http://schemas.microsoft.com/office/drawing/2014/main" id="{5FF2DD9C-935D-4F55-87D6-9F1B1FB24818}"/>
              </a:ext>
            </a:extLst>
          </p:cNvPr>
          <p:cNvSpPr txBox="1"/>
          <p:nvPr/>
        </p:nvSpPr>
        <p:spPr>
          <a:xfrm>
            <a:off x="5794362" y="6292828"/>
            <a:ext cx="3538501" cy="523220"/>
          </a:xfrm>
          <a:prstGeom prst="rect">
            <a:avLst/>
          </a:prstGeom>
          <a:noFill/>
        </p:spPr>
        <p:txBody>
          <a:bodyPr wrap="square" rtlCol="0">
            <a:spAutoFit/>
          </a:bodyPr>
          <a:lstStyle/>
          <a:p>
            <a:pPr algn="ctr"/>
            <a:r>
              <a:rPr kumimoji="1" lang="ja-JP" altLang="en-US" sz="1400" dirty="0">
                <a:solidFill>
                  <a:srgbClr val="FF0000"/>
                </a:solidFill>
                <a:latin typeface="HG丸ｺﾞｼｯｸM-PRO" panose="020F0600000000000000" pitchFamily="50" charset="-128"/>
                <a:ea typeface="HG丸ｺﾞｼｯｸM-PRO" panose="020F0600000000000000" pitchFamily="50" charset="-128"/>
              </a:rPr>
              <a:t>水素・アンモニア・</a:t>
            </a:r>
            <a:r>
              <a:rPr kumimoji="1" lang="en-US" altLang="ja-JP" sz="1400" dirty="0">
                <a:solidFill>
                  <a:srgbClr val="FF0000"/>
                </a:solidFill>
                <a:latin typeface="HG丸ｺﾞｼｯｸM-PRO" panose="020F0600000000000000" pitchFamily="50" charset="-128"/>
                <a:ea typeface="HG丸ｺﾞｼｯｸM-PRO" panose="020F0600000000000000" pitchFamily="50" charset="-128"/>
              </a:rPr>
              <a:t>e-</a:t>
            </a:r>
            <a:r>
              <a:rPr kumimoji="1" lang="ja-JP" altLang="en-US" sz="1400" dirty="0">
                <a:solidFill>
                  <a:srgbClr val="FF0000"/>
                </a:solidFill>
                <a:latin typeface="HG丸ｺﾞｼｯｸM-PRO" panose="020F0600000000000000" pitchFamily="50" charset="-128"/>
                <a:ea typeface="HG丸ｺﾞｼｯｸM-PRO" panose="020F0600000000000000" pitchFamily="50" charset="-128"/>
              </a:rPr>
              <a:t>メタン等の</a:t>
            </a:r>
            <a:endParaRPr kumimoji="1" lang="en-US" altLang="ja-JP" sz="1400" dirty="0">
              <a:solidFill>
                <a:srgbClr val="FF0000"/>
              </a:solidFill>
              <a:latin typeface="HG丸ｺﾞｼｯｸM-PRO" panose="020F0600000000000000" pitchFamily="50" charset="-128"/>
              <a:ea typeface="HG丸ｺﾞｼｯｸM-PRO" panose="020F0600000000000000" pitchFamily="50" charset="-128"/>
            </a:endParaRPr>
          </a:p>
          <a:p>
            <a:pPr algn="ctr"/>
            <a:r>
              <a:rPr lang="ja-JP" altLang="en-US" sz="1400" dirty="0">
                <a:solidFill>
                  <a:srgbClr val="FF0000"/>
                </a:solidFill>
                <a:latin typeface="HG丸ｺﾞｼｯｸM-PRO" panose="020F0600000000000000" pitchFamily="50" charset="-128"/>
                <a:ea typeface="HG丸ｺﾞｼｯｸM-PRO" panose="020F0600000000000000" pitchFamily="50" charset="-128"/>
              </a:rPr>
              <a:t>供給拠点形成</a:t>
            </a:r>
            <a:r>
              <a:rPr kumimoji="1" lang="ja-JP" altLang="en-US" sz="1400" dirty="0">
                <a:solidFill>
                  <a:srgbClr val="FF0000"/>
                </a:solidFill>
                <a:latin typeface="HG丸ｺﾞｼｯｸM-PRO" panose="020F0600000000000000" pitchFamily="50" charset="-128"/>
                <a:ea typeface="HG丸ｺﾞｼｯｸM-PRO" panose="020F0600000000000000" pitchFamily="50" charset="-128"/>
              </a:rPr>
              <a:t>の課題抽出・検討</a:t>
            </a:r>
          </a:p>
        </p:txBody>
      </p:sp>
      <p:cxnSp>
        <p:nvCxnSpPr>
          <p:cNvPr id="30" name="直線コネクタ 29">
            <a:extLst>
              <a:ext uri="{FF2B5EF4-FFF2-40B4-BE49-F238E27FC236}">
                <a16:creationId xmlns:a16="http://schemas.microsoft.com/office/drawing/2014/main" id="{48EA2314-4ADC-4ABA-B166-2AF83EACC7D0}"/>
              </a:ext>
            </a:extLst>
          </p:cNvPr>
          <p:cNvCxnSpPr>
            <a:cxnSpLocks/>
          </p:cNvCxnSpPr>
          <p:nvPr/>
        </p:nvCxnSpPr>
        <p:spPr>
          <a:xfrm flipV="1">
            <a:off x="4484967" y="3857710"/>
            <a:ext cx="0" cy="720000"/>
          </a:xfrm>
          <a:prstGeom prst="line">
            <a:avLst/>
          </a:prstGeom>
          <a:ln w="12700"/>
        </p:spPr>
        <p:style>
          <a:lnRef idx="1">
            <a:schemeClr val="dk1"/>
          </a:lnRef>
          <a:fillRef idx="0">
            <a:schemeClr val="dk1"/>
          </a:fillRef>
          <a:effectRef idx="0">
            <a:schemeClr val="dk1"/>
          </a:effectRef>
          <a:fontRef idx="minor">
            <a:schemeClr val="tx1"/>
          </a:fontRef>
        </p:style>
      </p:cxnSp>
      <p:cxnSp>
        <p:nvCxnSpPr>
          <p:cNvPr id="31" name="直線コネクタ 30">
            <a:extLst>
              <a:ext uri="{FF2B5EF4-FFF2-40B4-BE49-F238E27FC236}">
                <a16:creationId xmlns:a16="http://schemas.microsoft.com/office/drawing/2014/main" id="{4F226753-EEE4-4ADB-B7E5-B42BE79D66BA}"/>
              </a:ext>
            </a:extLst>
          </p:cNvPr>
          <p:cNvCxnSpPr>
            <a:cxnSpLocks/>
          </p:cNvCxnSpPr>
          <p:nvPr/>
        </p:nvCxnSpPr>
        <p:spPr>
          <a:xfrm flipV="1">
            <a:off x="1459068" y="4589354"/>
            <a:ext cx="0" cy="720000"/>
          </a:xfrm>
          <a:prstGeom prst="line">
            <a:avLst/>
          </a:prstGeom>
          <a:ln w="12700"/>
        </p:spPr>
        <p:style>
          <a:lnRef idx="1">
            <a:schemeClr val="dk1"/>
          </a:lnRef>
          <a:fillRef idx="0">
            <a:schemeClr val="dk1"/>
          </a:fillRef>
          <a:effectRef idx="0">
            <a:schemeClr val="dk1"/>
          </a:effectRef>
          <a:fontRef idx="minor">
            <a:schemeClr val="tx1"/>
          </a:fontRef>
        </p:style>
      </p:cxnSp>
      <p:cxnSp>
        <p:nvCxnSpPr>
          <p:cNvPr id="32" name="直線コネクタ 31">
            <a:extLst>
              <a:ext uri="{FF2B5EF4-FFF2-40B4-BE49-F238E27FC236}">
                <a16:creationId xmlns:a16="http://schemas.microsoft.com/office/drawing/2014/main" id="{17068C3E-807E-46B4-A810-E26E0D6E7048}"/>
              </a:ext>
            </a:extLst>
          </p:cNvPr>
          <p:cNvCxnSpPr>
            <a:cxnSpLocks/>
          </p:cNvCxnSpPr>
          <p:nvPr/>
        </p:nvCxnSpPr>
        <p:spPr>
          <a:xfrm flipV="1">
            <a:off x="4485138" y="4589354"/>
            <a:ext cx="0" cy="720000"/>
          </a:xfrm>
          <a:prstGeom prst="line">
            <a:avLst/>
          </a:prstGeom>
          <a:ln w="12700"/>
        </p:spPr>
        <p:style>
          <a:lnRef idx="1">
            <a:schemeClr val="dk1"/>
          </a:lnRef>
          <a:fillRef idx="0">
            <a:schemeClr val="dk1"/>
          </a:fillRef>
          <a:effectRef idx="0">
            <a:schemeClr val="dk1"/>
          </a:effectRef>
          <a:fontRef idx="minor">
            <a:schemeClr val="tx1"/>
          </a:fontRef>
        </p:style>
      </p:cxnSp>
      <p:sp>
        <p:nvSpPr>
          <p:cNvPr id="33" name="テキスト ボックス 32">
            <a:extLst>
              <a:ext uri="{FF2B5EF4-FFF2-40B4-BE49-F238E27FC236}">
                <a16:creationId xmlns:a16="http://schemas.microsoft.com/office/drawing/2014/main" id="{F2CD005A-2B16-4F02-AD3B-A0DAEE2E0DF4}"/>
              </a:ext>
            </a:extLst>
          </p:cNvPr>
          <p:cNvSpPr txBox="1"/>
          <p:nvPr/>
        </p:nvSpPr>
        <p:spPr>
          <a:xfrm>
            <a:off x="65904" y="505298"/>
            <a:ext cx="1419995" cy="442674"/>
          </a:xfrm>
          <a:prstGeom prst="roundRect">
            <a:avLst/>
          </a:prstGeom>
          <a:solidFill>
            <a:schemeClr val="accent2">
              <a:lumMod val="20000"/>
              <a:lumOff val="80000"/>
            </a:schemeClr>
          </a:solidFill>
        </p:spPr>
        <p:txBody>
          <a:bodyPr wrap="square">
            <a:spAutoFit/>
          </a:bodyPr>
          <a:lstStyle/>
          <a:p>
            <a:pPr algn="just"/>
            <a:r>
              <a:rPr lang="ja-JP" altLang="en-US" sz="20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■背　景</a:t>
            </a:r>
            <a:endParaRPr lang="ja-JP" altLang="ja-JP" sz="2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E2BAB5B4-CEAF-44E2-AB7C-E56D07691A88}"/>
              </a:ext>
            </a:extLst>
          </p:cNvPr>
          <p:cNvSpPr txBox="1"/>
          <p:nvPr/>
        </p:nvSpPr>
        <p:spPr>
          <a:xfrm>
            <a:off x="333141" y="1027856"/>
            <a:ext cx="8744901" cy="1477328"/>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　大阪“みなと”における港湾脱炭素化推進計画では、港湾・臨海部における産業立地を活かした次世代エネルギー拠点の形成を</a:t>
            </a:r>
            <a:r>
              <a:rPr kumimoji="1" lang="en-US" altLang="ja-JP" dirty="0">
                <a:latin typeface="HG丸ｺﾞｼｯｸM-PRO" panose="020F0600000000000000" pitchFamily="50" charset="-128"/>
                <a:ea typeface="HG丸ｺﾞｼｯｸM-PRO" panose="020F0600000000000000" pitchFamily="50" charset="-128"/>
              </a:rPr>
              <a:t>CNP</a:t>
            </a:r>
            <a:r>
              <a:rPr kumimoji="1" lang="ja-JP" altLang="en-US" dirty="0">
                <a:latin typeface="HG丸ｺﾞｼｯｸM-PRO" panose="020F0600000000000000" pitchFamily="50" charset="-128"/>
                <a:ea typeface="HG丸ｺﾞｼｯｸM-PRO" panose="020F0600000000000000" pitchFamily="50" charset="-128"/>
              </a:rPr>
              <a:t>形成に向けた取組方針の一つとしている。経済産業省による拠点形成支援の動きや企業による拠点形成に向けた検討の活発化を受けて、拠点形成という課題に集中的に取り組むため、「次世代エネルギー拠点形成部会」を設置する。</a:t>
            </a:r>
          </a:p>
        </p:txBody>
      </p:sp>
    </p:spTree>
    <p:extLst>
      <p:ext uri="{BB962C8B-B14F-4D97-AF65-F5344CB8AC3E}">
        <p14:creationId xmlns:p14="http://schemas.microsoft.com/office/powerpoint/2010/main" val="3497883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3F3E2FE7-68D1-4AC0-59B3-85549FE082DB}"/>
              </a:ext>
            </a:extLst>
          </p:cNvPr>
          <p:cNvSpPr>
            <a:spLocks noGrp="1"/>
          </p:cNvSpPr>
          <p:nvPr>
            <p:ph type="sldNum" sz="quarter" idx="12"/>
          </p:nvPr>
        </p:nvSpPr>
        <p:spPr>
          <a:xfrm>
            <a:off x="7086600" y="6447784"/>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2</a:t>
            </a:fld>
            <a:endParaRPr kumimoji="1" lang="ja-JP" altLang="en-US" sz="1400" dirty="0">
              <a:latin typeface="HG丸ｺﾞｼｯｸM-PRO" panose="020F0600000000000000" pitchFamily="50" charset="-128"/>
              <a:ea typeface="HG丸ｺﾞｼｯｸM-PRO" panose="020F0600000000000000" pitchFamily="50" charset="-128"/>
            </a:endParaRPr>
          </a:p>
        </p:txBody>
      </p:sp>
      <p:graphicFrame>
        <p:nvGraphicFramePr>
          <p:cNvPr id="13" name="表 13">
            <a:extLst>
              <a:ext uri="{FF2B5EF4-FFF2-40B4-BE49-F238E27FC236}">
                <a16:creationId xmlns:a16="http://schemas.microsoft.com/office/drawing/2014/main" id="{7AB9794F-5F9B-9DC0-5590-CE28D4C5B349}"/>
              </a:ext>
            </a:extLst>
          </p:cNvPr>
          <p:cNvGraphicFramePr>
            <a:graphicFrameLocks noGrp="1"/>
          </p:cNvGraphicFramePr>
          <p:nvPr/>
        </p:nvGraphicFramePr>
        <p:xfrm>
          <a:off x="14067" y="517666"/>
          <a:ext cx="9129933" cy="5817820"/>
        </p:xfrm>
        <a:graphic>
          <a:graphicData uri="http://schemas.openxmlformats.org/drawingml/2006/table">
            <a:tbl>
              <a:tblPr firstRow="1" bandRow="1">
                <a:tableStyleId>{5A111915-BE36-4E01-A7E5-04B1672EAD32}</a:tableStyleId>
              </a:tblPr>
              <a:tblGrid>
                <a:gridCol w="444137">
                  <a:extLst>
                    <a:ext uri="{9D8B030D-6E8A-4147-A177-3AD203B41FA5}">
                      <a16:colId xmlns:a16="http://schemas.microsoft.com/office/drawing/2014/main" val="657687388"/>
                    </a:ext>
                  </a:extLst>
                </a:gridCol>
                <a:gridCol w="2830352">
                  <a:extLst>
                    <a:ext uri="{9D8B030D-6E8A-4147-A177-3AD203B41FA5}">
                      <a16:colId xmlns:a16="http://schemas.microsoft.com/office/drawing/2014/main" val="1707438474"/>
                    </a:ext>
                  </a:extLst>
                </a:gridCol>
                <a:gridCol w="2927722">
                  <a:extLst>
                    <a:ext uri="{9D8B030D-6E8A-4147-A177-3AD203B41FA5}">
                      <a16:colId xmlns:a16="http://schemas.microsoft.com/office/drawing/2014/main" val="292145221"/>
                    </a:ext>
                  </a:extLst>
                </a:gridCol>
                <a:gridCol w="2927722">
                  <a:extLst>
                    <a:ext uri="{9D8B030D-6E8A-4147-A177-3AD203B41FA5}">
                      <a16:colId xmlns:a16="http://schemas.microsoft.com/office/drawing/2014/main" val="4182330341"/>
                    </a:ext>
                  </a:extLst>
                </a:gridCol>
              </a:tblGrid>
              <a:tr h="558815">
                <a:tc>
                  <a:txBody>
                    <a:bodyPr/>
                    <a:lstStyle/>
                    <a:p>
                      <a:endParaRPr kumimoji="1" lang="ja-JP" altLang="en-US" sz="18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ja-JP" altLang="ja-JP" sz="1800" kern="100" dirty="0">
                          <a:effectLst/>
                          <a:latin typeface="HG丸ｺﾞｼｯｸM-PRO" panose="020F0600000000000000" pitchFamily="50" charset="-128"/>
                          <a:ea typeface="HG丸ｺﾞｼｯｸM-PRO" panose="020F0600000000000000" pitchFamily="50" charset="-128"/>
                        </a:rPr>
                        <a:t>港湾脱炭素化</a:t>
                      </a:r>
                      <a:endParaRPr lang="en-US" altLang="ja-JP" sz="1800" kern="100" dirty="0">
                        <a:effectLst/>
                        <a:latin typeface="HG丸ｺﾞｼｯｸM-PRO" panose="020F0600000000000000" pitchFamily="50" charset="-128"/>
                        <a:ea typeface="HG丸ｺﾞｼｯｸM-PRO" panose="020F0600000000000000" pitchFamily="50" charset="-128"/>
                      </a:endParaRPr>
                    </a:p>
                    <a:p>
                      <a:pPr algn="ctr"/>
                      <a:r>
                        <a:rPr lang="ja-JP" altLang="ja-JP" sz="1800" kern="100" dirty="0">
                          <a:effectLst/>
                          <a:latin typeface="HG丸ｺﾞｼｯｸM-PRO" panose="020F0600000000000000" pitchFamily="50" charset="-128"/>
                          <a:ea typeface="HG丸ｺﾞｼｯｸM-PRO" panose="020F0600000000000000" pitchFamily="50" charset="-128"/>
                        </a:rPr>
                        <a:t>推進計画検討部会</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altLang="ja-JP" sz="1800" kern="100" dirty="0">
                          <a:effectLst/>
                          <a:latin typeface="HG丸ｺﾞｼｯｸM-PRO" panose="020F0600000000000000" pitchFamily="50" charset="-128"/>
                          <a:ea typeface="HG丸ｺﾞｼｯｸM-PRO" panose="020F0600000000000000" pitchFamily="50" charset="-128"/>
                        </a:rPr>
                        <a:t>LNG</a:t>
                      </a:r>
                      <a:r>
                        <a:rPr lang="ja-JP" altLang="ja-JP" sz="1800" kern="100" dirty="0">
                          <a:effectLst/>
                          <a:latin typeface="HG丸ｺﾞｼｯｸM-PRO" panose="020F0600000000000000" pitchFamily="50" charset="-128"/>
                          <a:ea typeface="HG丸ｺﾞｼｯｸM-PRO" panose="020F0600000000000000" pitchFamily="50" charset="-128"/>
                        </a:rPr>
                        <a:t>バンカリング</a:t>
                      </a:r>
                      <a:endParaRPr lang="en-US" altLang="ja-JP" sz="1800" kern="100" dirty="0">
                        <a:effectLst/>
                        <a:latin typeface="HG丸ｺﾞｼｯｸM-PRO" panose="020F0600000000000000" pitchFamily="50" charset="-128"/>
                        <a:ea typeface="HG丸ｺﾞｼｯｸM-PRO" panose="020F0600000000000000" pitchFamily="50" charset="-128"/>
                      </a:endParaRPr>
                    </a:p>
                    <a:p>
                      <a:pPr algn="ctr"/>
                      <a:r>
                        <a:rPr lang="ja-JP" altLang="ja-JP" sz="1800" kern="100" dirty="0">
                          <a:effectLst/>
                          <a:latin typeface="HG丸ｺﾞｼｯｸM-PRO" panose="020F0600000000000000" pitchFamily="50" charset="-128"/>
                          <a:ea typeface="HG丸ｺﾞｼｯｸM-PRO" panose="020F0600000000000000" pitchFamily="50" charset="-128"/>
                        </a:rPr>
                        <a:t>拠点形成部会</a:t>
                      </a:r>
                      <a:endParaRPr kumimoji="1" lang="ja-JP" altLang="en-US" sz="16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800" dirty="0">
                          <a:solidFill>
                            <a:srgbClr val="FF0000"/>
                          </a:solidFill>
                          <a:latin typeface="HG丸ｺﾞｼｯｸM-PRO" panose="020F0600000000000000" pitchFamily="50" charset="-128"/>
                          <a:ea typeface="HG丸ｺﾞｼｯｸM-PRO" panose="020F0600000000000000" pitchFamily="50" charset="-128"/>
                        </a:rPr>
                        <a:t>次世代エネルギー</a:t>
                      </a:r>
                      <a:endParaRPr kumimoji="1" lang="en-US" altLang="ja-JP" sz="1800" dirty="0">
                        <a:solidFill>
                          <a:srgbClr val="FF0000"/>
                        </a:solidFill>
                        <a:latin typeface="HG丸ｺﾞｼｯｸM-PRO" panose="020F0600000000000000" pitchFamily="50" charset="-128"/>
                        <a:ea typeface="HG丸ｺﾞｼｯｸM-PRO" panose="020F0600000000000000" pitchFamily="50" charset="-128"/>
                      </a:endParaRPr>
                    </a:p>
                    <a:p>
                      <a:pPr algn="ctr"/>
                      <a:r>
                        <a:rPr lang="ja-JP" altLang="en-US" sz="1800" dirty="0">
                          <a:solidFill>
                            <a:srgbClr val="FF0000"/>
                          </a:solidFill>
                          <a:latin typeface="HG丸ｺﾞｼｯｸM-PRO" panose="020F0600000000000000" pitchFamily="50" charset="-128"/>
                          <a:ea typeface="HG丸ｺﾞｼｯｸM-PRO" panose="020F0600000000000000" pitchFamily="50" charset="-128"/>
                        </a:rPr>
                        <a:t>拠点形成部会</a:t>
                      </a:r>
                      <a:endParaRPr kumimoji="1" lang="en-US" altLang="ja-JP" sz="1800" dirty="0">
                        <a:solidFill>
                          <a:srgbClr val="FF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797772"/>
                  </a:ext>
                </a:extLst>
              </a:tr>
              <a:tr h="370840">
                <a:tc>
                  <a:txBody>
                    <a:bodyPr/>
                    <a:lstStyle/>
                    <a:p>
                      <a:pPr algn="ctr"/>
                      <a:r>
                        <a:rPr lang="ja-JP" altLang="ja-JP" sz="1600" kern="100" dirty="0">
                          <a:effectLst/>
                          <a:latin typeface="HG丸ｺﾞｼｯｸM-PRO" panose="020F0600000000000000" pitchFamily="50" charset="-128"/>
                          <a:ea typeface="HG丸ｺﾞｼｯｸM-PRO" panose="020F0600000000000000" pitchFamily="50" charset="-128"/>
                        </a:rPr>
                        <a:t>取組対象</a:t>
                      </a:r>
                      <a:endParaRPr kumimoji="1" lang="ja-JP" altLang="en-US" sz="1600" dirty="0">
                        <a:latin typeface="HG丸ｺﾞｼｯｸM-PRO" panose="020F0600000000000000" pitchFamily="50" charset="-128"/>
                        <a:ea typeface="HG丸ｺﾞｼｯｸM-PRO" panose="020F0600000000000000" pitchFamily="50"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2200"/>
                        </a:lnSpc>
                      </a:pPr>
                      <a:r>
                        <a:rPr lang="ja-JP" altLang="en-US" sz="1600" kern="100" dirty="0">
                          <a:effectLst/>
                          <a:latin typeface="HG丸ｺﾞｼｯｸM-PRO" panose="020F0600000000000000" pitchFamily="50" charset="-128"/>
                          <a:ea typeface="HG丸ｺﾞｼｯｸM-PRO" panose="020F0600000000000000" pitchFamily="50" charset="-128"/>
                        </a:rPr>
                        <a:t>　</a:t>
                      </a:r>
                      <a:r>
                        <a:rPr lang="ja-JP" altLang="ja-JP" sz="1600" kern="100" dirty="0">
                          <a:effectLst/>
                          <a:latin typeface="HG丸ｺﾞｼｯｸM-PRO" panose="020F0600000000000000" pitchFamily="50" charset="-128"/>
                          <a:ea typeface="HG丸ｺﾞｼｯｸM-PRO" panose="020F0600000000000000" pitchFamily="50" charset="-128"/>
                        </a:rPr>
                        <a:t>港湾脱炭素化推進計画の策定</a:t>
                      </a:r>
                      <a:r>
                        <a:rPr lang="ja-JP" altLang="en-US" sz="1600" kern="100" dirty="0">
                          <a:effectLst/>
                          <a:latin typeface="HG丸ｺﾞｼｯｸM-PRO" panose="020F0600000000000000" pitchFamily="50" charset="-128"/>
                          <a:ea typeface="HG丸ｺﾞｼｯｸM-PRO" panose="020F0600000000000000" pitchFamily="50" charset="-128"/>
                        </a:rPr>
                        <a:t>・</a:t>
                      </a:r>
                      <a:r>
                        <a:rPr lang="ja-JP" altLang="ja-JP" sz="1600" kern="100" dirty="0">
                          <a:effectLst/>
                          <a:latin typeface="HG丸ｺﾞｼｯｸM-PRO" panose="020F0600000000000000" pitchFamily="50" charset="-128"/>
                          <a:ea typeface="HG丸ｺﾞｼｯｸM-PRO" panose="020F0600000000000000" pitchFamily="50" charset="-128"/>
                        </a:rPr>
                        <a:t>改訂に際して、同計画に位置付け</a:t>
                      </a:r>
                      <a:r>
                        <a:rPr lang="ja-JP" altLang="en-US" sz="1600" kern="100" dirty="0">
                          <a:effectLst/>
                          <a:latin typeface="HG丸ｺﾞｼｯｸM-PRO" panose="020F0600000000000000" pitchFamily="50" charset="-128"/>
                          <a:ea typeface="HG丸ｺﾞｼｯｸM-PRO" panose="020F0600000000000000" pitchFamily="50" charset="-128"/>
                        </a:rPr>
                        <a:t>を行う</a:t>
                      </a:r>
                      <a:r>
                        <a:rPr lang="ja-JP" altLang="ja-JP" sz="1600" kern="100" dirty="0">
                          <a:effectLst/>
                          <a:latin typeface="HG丸ｺﾞｼｯｸM-PRO" panose="020F0600000000000000" pitchFamily="50" charset="-128"/>
                          <a:ea typeface="HG丸ｺﾞｼｯｸM-PRO" panose="020F0600000000000000" pitchFamily="50" charset="-128"/>
                        </a:rPr>
                        <a:t>促進事業</a:t>
                      </a:r>
                      <a:r>
                        <a:rPr lang="ja-JP" altLang="en-US" sz="1600" kern="100" dirty="0">
                          <a:effectLst/>
                          <a:latin typeface="HG丸ｺﾞｼｯｸM-PRO" panose="020F0600000000000000" pitchFamily="50" charset="-128"/>
                          <a:ea typeface="HG丸ｺﾞｼｯｸM-PRO" panose="020F0600000000000000" pitchFamily="50" charset="-128"/>
                        </a:rPr>
                        <a:t>、</a:t>
                      </a:r>
                      <a:r>
                        <a:rPr lang="ja-JP" altLang="ja-JP" sz="1600" kern="100" dirty="0">
                          <a:effectLst/>
                          <a:latin typeface="HG丸ｺﾞｼｯｸM-PRO" panose="020F0600000000000000" pitchFamily="50" charset="-128"/>
                          <a:ea typeface="HG丸ｺﾞｼｯｸM-PRO" panose="020F0600000000000000" pitchFamily="50" charset="-128"/>
                        </a:rPr>
                        <a:t>数値目標の達成手法</a:t>
                      </a:r>
                      <a:r>
                        <a:rPr lang="ja-JP" altLang="en-US" sz="1600" kern="100" dirty="0">
                          <a:effectLst/>
                          <a:latin typeface="HG丸ｺﾞｼｯｸM-PRO" panose="020F0600000000000000" pitchFamily="50" charset="-128"/>
                          <a:ea typeface="HG丸ｺﾞｼｯｸM-PRO" panose="020F0600000000000000" pitchFamily="50" charset="-128"/>
                        </a:rPr>
                        <a:t>・</a:t>
                      </a:r>
                      <a:r>
                        <a:rPr lang="en-US" altLang="ja-JP" sz="1600" kern="100" dirty="0">
                          <a:effectLst/>
                          <a:latin typeface="HG丸ｺﾞｼｯｸM-PRO" panose="020F0600000000000000" pitchFamily="50" charset="-128"/>
                          <a:ea typeface="HG丸ｺﾞｼｯｸM-PRO" panose="020F0600000000000000" pitchFamily="50" charset="-128"/>
                        </a:rPr>
                        <a:t>KPI</a:t>
                      </a:r>
                      <a:r>
                        <a:rPr lang="ja-JP" altLang="ja-JP" sz="1600" kern="100" dirty="0">
                          <a:effectLst/>
                          <a:latin typeface="HG丸ｺﾞｼｯｸM-PRO" panose="020F0600000000000000" pitchFamily="50" charset="-128"/>
                          <a:ea typeface="HG丸ｺﾞｼｯｸM-PRO" panose="020F0600000000000000" pitchFamily="50" charset="-128"/>
                        </a:rPr>
                        <a:t>設定、</a:t>
                      </a:r>
                      <a:r>
                        <a:rPr lang="ja-JP" altLang="en-US" sz="1600" kern="100" dirty="0">
                          <a:effectLst/>
                          <a:latin typeface="HG丸ｺﾞｼｯｸM-PRO" panose="020F0600000000000000" pitchFamily="50" charset="-128"/>
                          <a:ea typeface="HG丸ｺﾞｼｯｸM-PRO" panose="020F0600000000000000" pitchFamily="50" charset="-128"/>
                        </a:rPr>
                        <a:t>及びその他計画に盛り込むことが必要と考えられる事項について、</a:t>
                      </a:r>
                      <a:r>
                        <a:rPr lang="ja-JP" altLang="ja-JP" sz="1600" kern="100" dirty="0">
                          <a:effectLst/>
                          <a:latin typeface="HG丸ｺﾞｼｯｸM-PRO" panose="020F0600000000000000" pitchFamily="50" charset="-128"/>
                          <a:ea typeface="HG丸ｺﾞｼｯｸM-PRO" panose="020F0600000000000000" pitchFamily="50" charset="-128"/>
                        </a:rPr>
                        <a:t>検討・議論する</a:t>
                      </a:r>
                      <a:r>
                        <a:rPr lang="ja-JP" altLang="en-US" sz="1600" kern="100" dirty="0">
                          <a:effectLst/>
                          <a:latin typeface="HG丸ｺﾞｼｯｸM-PRO" panose="020F0600000000000000" pitchFamily="50" charset="-128"/>
                          <a:ea typeface="HG丸ｺﾞｼｯｸM-PRO" panose="020F0600000000000000" pitchFamily="50" charset="-128"/>
                        </a:rPr>
                        <a:t>場</a:t>
                      </a:r>
                      <a:r>
                        <a:rPr lang="ja-JP" altLang="ja-JP" sz="1600" kern="100" dirty="0">
                          <a:effectLst/>
                          <a:latin typeface="HG丸ｺﾞｼｯｸM-PRO" panose="020F0600000000000000" pitchFamily="50" charset="-128"/>
                          <a:ea typeface="HG丸ｺﾞｼｯｸM-PRO" panose="020F0600000000000000" pitchFamily="50" charset="-128"/>
                        </a:rPr>
                        <a:t>として設置する。</a:t>
                      </a:r>
                      <a:endParaRPr lang="ja-JP" alt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200"/>
                        </a:lnSpc>
                      </a:pPr>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LNG</a:t>
                      </a:r>
                      <a:r>
                        <a:rPr lang="ja-JP" altLang="en-US" sz="1600" dirty="0">
                          <a:latin typeface="HG丸ｺﾞｼｯｸM-PRO" panose="020F0600000000000000" pitchFamily="50" charset="-128"/>
                          <a:ea typeface="HG丸ｺﾞｼｯｸM-PRO" panose="020F0600000000000000" pitchFamily="50" charset="-128"/>
                        </a:rPr>
                        <a:t>バンカリング船を活用し、</a:t>
                      </a:r>
                      <a:r>
                        <a:rPr lang="en-US" altLang="ja-JP" sz="1600" dirty="0">
                          <a:latin typeface="HG丸ｺﾞｼｯｸM-PRO" panose="020F0600000000000000" pitchFamily="50" charset="-128"/>
                          <a:ea typeface="HG丸ｺﾞｼｯｸM-PRO" panose="020F0600000000000000" pitchFamily="50" charset="-128"/>
                        </a:rPr>
                        <a:t>LNG</a:t>
                      </a:r>
                      <a:r>
                        <a:rPr lang="ja-JP" altLang="en-US" sz="1600" dirty="0">
                          <a:latin typeface="HG丸ｺﾞｼｯｸM-PRO" panose="020F0600000000000000" pitchFamily="50" charset="-128"/>
                          <a:ea typeface="HG丸ｺﾞｼｯｸM-PRO" panose="020F0600000000000000" pitchFamily="50" charset="-128"/>
                        </a:rPr>
                        <a:t>燃料船の寄港を促進するため、これらの主体となる事業者間の情報共有・意見交換や必要施設の検討、対外的</a:t>
                      </a:r>
                      <a:r>
                        <a:rPr lang="en-US" altLang="ja-JP" sz="1600" dirty="0">
                          <a:latin typeface="HG丸ｺﾞｼｯｸM-PRO" panose="020F0600000000000000" pitchFamily="50" charset="-128"/>
                          <a:ea typeface="HG丸ｺﾞｼｯｸM-PRO" panose="020F0600000000000000" pitchFamily="50" charset="-128"/>
                        </a:rPr>
                        <a:t>PR</a:t>
                      </a:r>
                      <a:r>
                        <a:rPr lang="ja-JP" altLang="en-US" sz="1600" dirty="0">
                          <a:latin typeface="HG丸ｺﾞｼｯｸM-PRO" panose="020F0600000000000000" pitchFamily="50" charset="-128"/>
                          <a:ea typeface="HG丸ｺﾞｼｯｸM-PRO" panose="020F0600000000000000" pitchFamily="50" charset="-128"/>
                        </a:rPr>
                        <a:t>の調整を行う場として設置する。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200"/>
                        </a:lnSpc>
                      </a:pPr>
                      <a:r>
                        <a:rPr kumimoji="1" lang="ja-JP" altLang="en-US" sz="1600" u="none" dirty="0">
                          <a:solidFill>
                            <a:srgbClr val="FF0000"/>
                          </a:solidFill>
                          <a:latin typeface="HG丸ｺﾞｼｯｸM-PRO" panose="020F0600000000000000" pitchFamily="50" charset="-128"/>
                          <a:ea typeface="HG丸ｺﾞｼｯｸM-PRO" panose="020F0600000000000000" pitchFamily="50" charset="-128"/>
                        </a:rPr>
                        <a:t>　大阪の港湾・臨海部における、水素・アンモニア・</a:t>
                      </a:r>
                      <a:r>
                        <a:rPr kumimoji="1" lang="en-US" altLang="ja-JP" sz="1600" u="none" dirty="0">
                          <a:solidFill>
                            <a:srgbClr val="FF0000"/>
                          </a:solidFill>
                          <a:latin typeface="HG丸ｺﾞｼｯｸM-PRO" panose="020F0600000000000000" pitchFamily="50" charset="-128"/>
                          <a:ea typeface="HG丸ｺﾞｼｯｸM-PRO" panose="020F0600000000000000" pitchFamily="50" charset="-128"/>
                        </a:rPr>
                        <a:t>e-</a:t>
                      </a:r>
                      <a:r>
                        <a:rPr kumimoji="1" lang="ja-JP" altLang="en-US" sz="1600" u="none" dirty="0">
                          <a:solidFill>
                            <a:srgbClr val="FF0000"/>
                          </a:solidFill>
                          <a:latin typeface="HG丸ｺﾞｼｯｸM-PRO" panose="020F0600000000000000" pitchFamily="50" charset="-128"/>
                          <a:ea typeface="HG丸ｺﾞｼｯｸM-PRO" panose="020F0600000000000000" pitchFamily="50" charset="-128"/>
                        </a:rPr>
                        <a:t>メタン等の大規模な供給などを可能とする環境整備や、大阪に集積する産業との連携による需要創出などの拠点形成を図るため、官民が連携して課題及び対応の検討を行う。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4420598"/>
                  </a:ext>
                </a:extLst>
              </a:tr>
              <a:tr h="370840">
                <a:tc>
                  <a:txBody>
                    <a:bodyPr/>
                    <a:lstStyle/>
                    <a:p>
                      <a:pPr algn="ctr"/>
                      <a:r>
                        <a:rPr lang="ja-JP" altLang="en-US" sz="1600" dirty="0">
                          <a:latin typeface="HG丸ｺﾞｼｯｸM-PRO" panose="020F0600000000000000" pitchFamily="50" charset="-128"/>
                          <a:ea typeface="HG丸ｺﾞｼｯｸM-PRO" panose="020F0600000000000000" pitchFamily="50" charset="-128"/>
                        </a:rPr>
                        <a:t>対象構成員</a:t>
                      </a:r>
                      <a:endParaRPr kumimoji="1" lang="ja-JP" altLang="en-US" sz="1600" dirty="0">
                        <a:latin typeface="HG丸ｺﾞｼｯｸM-PRO" panose="020F0600000000000000" pitchFamily="50" charset="-128"/>
                        <a:ea typeface="HG丸ｺﾞｼｯｸM-PRO" panose="020F0600000000000000" pitchFamily="50"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200"/>
                        </a:lnSpc>
                      </a:pPr>
                      <a:r>
                        <a:rPr lang="ja-JP" altLang="en-US" sz="1600" b="1" u="none" dirty="0">
                          <a:latin typeface="HG丸ｺﾞｼｯｸM-PRO" panose="020F0600000000000000" pitchFamily="50" charset="-128"/>
                          <a:ea typeface="HG丸ｺﾞｼｯｸM-PRO" panose="020F0600000000000000" pitchFamily="50" charset="-128"/>
                        </a:rPr>
                        <a:t>　</a:t>
                      </a:r>
                      <a:r>
                        <a:rPr lang="ja-JP" altLang="en-US" sz="1600" b="0" u="none" dirty="0">
                          <a:latin typeface="HG丸ｺﾞｼｯｸM-PRO" panose="020F0600000000000000" pitchFamily="50" charset="-128"/>
                          <a:ea typeface="HG丸ｺﾞｼｯｸM-PRO" panose="020F0600000000000000" pitchFamily="50" charset="-128"/>
                        </a:rPr>
                        <a:t>促進事業の実施主体の候補者（主に二酸化炭素排出大口事業者やエネルギー取扱事業者）及び港湾脱炭素化推進に係る実効性の観点から関連が深い事業者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200"/>
                        </a:lnSpc>
                      </a:pPr>
                      <a:r>
                        <a:rPr lang="ja-JP" altLang="en-US" sz="1600" b="1" u="none" kern="100" dirty="0">
                          <a:effectLst/>
                          <a:latin typeface="HG丸ｺﾞｼｯｸM-PRO" panose="020F0600000000000000" pitchFamily="50" charset="-128"/>
                          <a:ea typeface="HG丸ｺﾞｼｯｸM-PRO" panose="020F0600000000000000" pitchFamily="50" charset="-128"/>
                        </a:rPr>
                        <a:t>　</a:t>
                      </a:r>
                      <a:r>
                        <a:rPr lang="en-US" altLang="ja-JP" sz="1600" b="0" u="none" kern="100" dirty="0">
                          <a:effectLst/>
                          <a:latin typeface="HG丸ｺﾞｼｯｸM-PRO" panose="020F0600000000000000" pitchFamily="50" charset="-128"/>
                          <a:ea typeface="HG丸ｺﾞｼｯｸM-PRO" panose="020F0600000000000000" pitchFamily="50" charset="-128"/>
                        </a:rPr>
                        <a:t>LNG</a:t>
                      </a:r>
                      <a:r>
                        <a:rPr lang="ja-JP" altLang="ja-JP" sz="1600" b="0" u="none" kern="100" dirty="0">
                          <a:effectLst/>
                          <a:latin typeface="HG丸ｺﾞｼｯｸM-PRO" panose="020F0600000000000000" pitchFamily="50" charset="-128"/>
                          <a:ea typeface="HG丸ｺﾞｼｯｸM-PRO" panose="020F0600000000000000" pitchFamily="50" charset="-128"/>
                        </a:rPr>
                        <a:t>バンカリング</a:t>
                      </a:r>
                      <a:r>
                        <a:rPr lang="ja-JP" altLang="en-US" sz="1600" b="0" u="none" kern="100" dirty="0">
                          <a:latin typeface="HG丸ｺﾞｼｯｸM-PRO" panose="020F0600000000000000" pitchFamily="50" charset="-128"/>
                          <a:ea typeface="HG丸ｺﾞｼｯｸM-PRO" panose="020F0600000000000000" pitchFamily="50" charset="-128"/>
                        </a:rPr>
                        <a:t>船及び</a:t>
                      </a:r>
                      <a:r>
                        <a:rPr lang="en-US" altLang="ja-JP" sz="1600" b="0" u="none" kern="100" dirty="0">
                          <a:latin typeface="HG丸ｺﾞｼｯｸM-PRO" panose="020F0600000000000000" pitchFamily="50" charset="-128"/>
                          <a:ea typeface="HG丸ｺﾞｼｯｸM-PRO" panose="020F0600000000000000" pitchFamily="50" charset="-128"/>
                        </a:rPr>
                        <a:t>LNG</a:t>
                      </a:r>
                      <a:r>
                        <a:rPr lang="ja-JP" altLang="en-US" sz="1600" b="0" u="none" kern="100" dirty="0">
                          <a:latin typeface="HG丸ｺﾞｼｯｸM-PRO" panose="020F0600000000000000" pitchFamily="50" charset="-128"/>
                          <a:ea typeface="HG丸ｺﾞｼｯｸM-PRO" panose="020F0600000000000000" pitchFamily="50" charset="-128"/>
                        </a:rPr>
                        <a:t>燃料船の所有・運航・造船に係る事業者（将来計画がある事業者を含む）</a:t>
                      </a:r>
                      <a:r>
                        <a:rPr lang="ja-JP" altLang="ja-JP" sz="1600" b="0" u="none" kern="100" dirty="0">
                          <a:effectLst/>
                          <a:latin typeface="HG丸ｺﾞｼｯｸM-PRO" panose="020F0600000000000000" pitchFamily="50" charset="-128"/>
                          <a:ea typeface="HG丸ｺﾞｼｯｸM-PRO" panose="020F0600000000000000" pitchFamily="50" charset="-128"/>
                        </a:rPr>
                        <a:t>、</a:t>
                      </a:r>
                      <a:r>
                        <a:rPr lang="en-US" altLang="ja-JP" sz="1600" b="0" u="none" kern="100" dirty="0">
                          <a:effectLst/>
                          <a:latin typeface="HG丸ｺﾞｼｯｸM-PRO" panose="020F0600000000000000" pitchFamily="50" charset="-128"/>
                          <a:ea typeface="HG丸ｺﾞｼｯｸM-PRO" panose="020F0600000000000000" pitchFamily="50" charset="-128"/>
                        </a:rPr>
                        <a:t>LNG</a:t>
                      </a:r>
                      <a:r>
                        <a:rPr lang="ja-JP" altLang="ja-JP" sz="1600" b="0" u="none" kern="100" dirty="0">
                          <a:effectLst/>
                          <a:latin typeface="HG丸ｺﾞｼｯｸM-PRO" panose="020F0600000000000000" pitchFamily="50" charset="-128"/>
                          <a:ea typeface="HG丸ｺﾞｼｯｸM-PRO" panose="020F0600000000000000" pitchFamily="50" charset="-128"/>
                        </a:rPr>
                        <a:t>取扱事業者</a:t>
                      </a:r>
                      <a:endParaRPr kumimoji="1" lang="ja-JP" altLang="en-US" sz="1600" b="0" u="none"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2200"/>
                        </a:lnSpc>
                      </a:pP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　大阪“みなと”で水素・アンモニア・</a:t>
                      </a:r>
                      <a:r>
                        <a:rPr kumimoji="1" lang="en-US" altLang="ja-JP" sz="1600" dirty="0">
                          <a:solidFill>
                            <a:srgbClr val="FF0000"/>
                          </a:solidFill>
                          <a:latin typeface="HG丸ｺﾞｼｯｸM-PRO" panose="020F0600000000000000" pitchFamily="50" charset="-128"/>
                          <a:ea typeface="HG丸ｺﾞｼｯｸM-PRO" panose="020F0600000000000000" pitchFamily="50" charset="-128"/>
                        </a:rPr>
                        <a:t>e-</a:t>
                      </a: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メタン等の供給拠点形成事業に取り組んでいる事業者、及びこれらの事業・事業者と連携してサプライチェーン構築等を図ろうとする事業者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8368393"/>
                  </a:ext>
                </a:extLst>
              </a:tr>
              <a:tr h="874980">
                <a:tc>
                  <a:txBody>
                    <a:bodyPr/>
                    <a:lstStyle/>
                    <a:p>
                      <a:pPr algn="ctr"/>
                      <a:r>
                        <a:rPr lang="ja-JP" altLang="en-US" sz="1600" kern="100" dirty="0">
                          <a:latin typeface="HG丸ｺﾞｼｯｸM-PRO" panose="020F0600000000000000" pitchFamily="50" charset="-128"/>
                          <a:ea typeface="HG丸ｺﾞｼｯｸM-PRO" panose="020F0600000000000000" pitchFamily="50" charset="-128"/>
                        </a:rPr>
                        <a:t>設置日</a:t>
                      </a:r>
                      <a:endParaRPr kumimoji="1" lang="ja-JP" altLang="en-US" sz="1600" dirty="0">
                        <a:latin typeface="HG丸ｺﾞｼｯｸM-PRO" panose="020F0600000000000000" pitchFamily="50" charset="-128"/>
                        <a:ea typeface="HG丸ｺﾞｼｯｸM-PRO" panose="020F0600000000000000" pitchFamily="50"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ts val="2200"/>
                        </a:lnSpc>
                      </a:pPr>
                      <a:r>
                        <a:rPr lang="ja-JP" altLang="en-US" sz="1600" kern="100" dirty="0">
                          <a:effectLst/>
                          <a:latin typeface="HG丸ｺﾞｼｯｸM-PRO" panose="020F0600000000000000" pitchFamily="50" charset="-128"/>
                          <a:ea typeface="HG丸ｺﾞｼｯｸM-PRO" panose="020F0600000000000000" pitchFamily="50" charset="-128"/>
                        </a:rPr>
                        <a:t>第１回協議会開催</a:t>
                      </a:r>
                      <a:r>
                        <a:rPr lang="ja-JP" altLang="en-US" sz="1600" kern="100" dirty="0">
                          <a:latin typeface="HG丸ｺﾞｼｯｸM-PRO" panose="020F0600000000000000" pitchFamily="50" charset="-128"/>
                          <a:ea typeface="HG丸ｺﾞｼｯｸM-PRO" panose="020F0600000000000000" pitchFamily="50" charset="-128"/>
                        </a:rPr>
                        <a:t>日（</a:t>
                      </a:r>
                      <a:r>
                        <a:rPr lang="en-US" altLang="ja-JP" sz="1600" kern="100" dirty="0">
                          <a:latin typeface="HG丸ｺﾞｼｯｸM-PRO" panose="020F0600000000000000" pitchFamily="50" charset="-128"/>
                          <a:ea typeface="HG丸ｺﾞｼｯｸM-PRO" panose="020F0600000000000000" pitchFamily="50" charset="-128"/>
                        </a:rPr>
                        <a:t>R5</a:t>
                      </a:r>
                      <a:r>
                        <a:rPr lang="ja-JP" altLang="en-US" sz="1600" kern="100" dirty="0">
                          <a:latin typeface="HG丸ｺﾞｼｯｸM-PRO" panose="020F0600000000000000" pitchFamily="50" charset="-128"/>
                          <a:ea typeface="HG丸ｺﾞｼｯｸM-PRO" panose="020F0600000000000000" pitchFamily="50" charset="-128"/>
                        </a:rPr>
                        <a:t>年</a:t>
                      </a:r>
                      <a:r>
                        <a:rPr lang="en-US" altLang="ja-JP" sz="1600" kern="100" dirty="0">
                          <a:latin typeface="HG丸ｺﾞｼｯｸM-PRO" panose="020F0600000000000000" pitchFamily="50" charset="-128"/>
                          <a:ea typeface="HG丸ｺﾞｼｯｸM-PRO" panose="020F0600000000000000" pitchFamily="50" charset="-128"/>
                        </a:rPr>
                        <a:t>8</a:t>
                      </a:r>
                      <a:r>
                        <a:rPr lang="ja-JP" altLang="en-US" sz="1600" kern="100" dirty="0">
                          <a:latin typeface="HG丸ｺﾞｼｯｸM-PRO" panose="020F0600000000000000" pitchFamily="50" charset="-128"/>
                          <a:ea typeface="HG丸ｺﾞｼｯｸM-PRO" panose="020F0600000000000000" pitchFamily="50" charset="-128"/>
                        </a:rPr>
                        <a:t>月</a:t>
                      </a:r>
                      <a:r>
                        <a:rPr lang="en-US" altLang="ja-JP" sz="1600" kern="100" dirty="0">
                          <a:latin typeface="HG丸ｺﾞｼｯｸM-PRO" panose="020F0600000000000000" pitchFamily="50" charset="-128"/>
                          <a:ea typeface="HG丸ｺﾞｼｯｸM-PRO" panose="020F0600000000000000" pitchFamily="50" charset="-128"/>
                        </a:rPr>
                        <a:t>22</a:t>
                      </a:r>
                      <a:r>
                        <a:rPr lang="ja-JP" altLang="en-US" sz="1600" kern="100" dirty="0">
                          <a:latin typeface="HG丸ｺﾞｼｯｸM-PRO" panose="020F0600000000000000" pitchFamily="50" charset="-128"/>
                          <a:ea typeface="HG丸ｺﾞｼｯｸM-PRO" panose="020F0600000000000000" pitchFamily="50" charset="-128"/>
                        </a:rPr>
                        <a:t>日）より</a:t>
                      </a:r>
                      <a:r>
                        <a:rPr lang="ja-JP" altLang="en-US" sz="1600" kern="100" dirty="0">
                          <a:effectLst/>
                          <a:latin typeface="HG丸ｺﾞｼｯｸM-PRO" panose="020F0600000000000000" pitchFamily="50" charset="-128"/>
                          <a:ea typeface="HG丸ｺﾞｼｯｸM-PRO" panose="020F0600000000000000" pitchFamily="50" charset="-128"/>
                        </a:rPr>
                        <a:t>設置</a:t>
                      </a:r>
                      <a:endParaRPr kumimoji="1" lang="ja-JP" altLang="en-US" sz="16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lnSpc>
                          <a:spcPts val="2200"/>
                        </a:lnSpc>
                      </a:pPr>
                      <a:r>
                        <a:rPr kumimoji="1" lang="en-US" altLang="ja-JP" sz="1600" dirty="0">
                          <a:solidFill>
                            <a:srgbClr val="FF0000"/>
                          </a:solidFill>
                          <a:latin typeface="HG丸ｺﾞｼｯｸM-PRO" panose="020F0600000000000000" pitchFamily="50" charset="-128"/>
                          <a:ea typeface="HG丸ｺﾞｼｯｸM-PRO" panose="020F0600000000000000" pitchFamily="50" charset="-128"/>
                        </a:rPr>
                        <a:t>【</a:t>
                      </a: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案</a:t>
                      </a:r>
                      <a:r>
                        <a:rPr kumimoji="1" lang="en-US" altLang="ja-JP" sz="1600" dirty="0">
                          <a:solidFill>
                            <a:srgbClr val="FF0000"/>
                          </a:solidFill>
                          <a:latin typeface="HG丸ｺﾞｼｯｸM-PRO" panose="020F0600000000000000" pitchFamily="50" charset="-128"/>
                          <a:ea typeface="HG丸ｺﾞｼｯｸM-PRO" panose="020F0600000000000000" pitchFamily="50" charset="-128"/>
                        </a:rPr>
                        <a:t>】</a:t>
                      </a: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第２回協議会開催日（</a:t>
                      </a:r>
                      <a:r>
                        <a:rPr kumimoji="1" lang="en-US" altLang="ja-JP" sz="1600" dirty="0">
                          <a:solidFill>
                            <a:srgbClr val="FF0000"/>
                          </a:solidFill>
                          <a:latin typeface="HG丸ｺﾞｼｯｸM-PRO" panose="020F0600000000000000" pitchFamily="50" charset="-128"/>
                          <a:ea typeface="HG丸ｺﾞｼｯｸM-PRO" panose="020F0600000000000000" pitchFamily="50" charset="-128"/>
                        </a:rPr>
                        <a:t>R6</a:t>
                      </a: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年</a:t>
                      </a:r>
                      <a:r>
                        <a:rPr kumimoji="1" lang="en-US" altLang="ja-JP" sz="1600" dirty="0">
                          <a:solidFill>
                            <a:srgbClr val="FF0000"/>
                          </a:solidFill>
                          <a:latin typeface="HG丸ｺﾞｼｯｸM-PRO" panose="020F0600000000000000" pitchFamily="50" charset="-128"/>
                          <a:ea typeface="HG丸ｺﾞｼｯｸM-PRO" panose="020F0600000000000000" pitchFamily="50" charset="-128"/>
                        </a:rPr>
                        <a:t>1</a:t>
                      </a: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月</a:t>
                      </a:r>
                      <a:r>
                        <a:rPr kumimoji="1" lang="en-US" altLang="ja-JP" sz="1600" dirty="0">
                          <a:solidFill>
                            <a:srgbClr val="FF0000"/>
                          </a:solidFill>
                          <a:latin typeface="HG丸ｺﾞｼｯｸM-PRO" panose="020F0600000000000000" pitchFamily="50" charset="-128"/>
                          <a:ea typeface="HG丸ｺﾞｼｯｸM-PRO" panose="020F0600000000000000" pitchFamily="50" charset="-128"/>
                        </a:rPr>
                        <a:t>22</a:t>
                      </a:r>
                      <a:r>
                        <a:rPr kumimoji="1" lang="ja-JP" altLang="en-US" sz="1600" dirty="0">
                          <a:solidFill>
                            <a:srgbClr val="FF0000"/>
                          </a:solidFill>
                          <a:latin typeface="HG丸ｺﾞｼｯｸM-PRO" panose="020F0600000000000000" pitchFamily="50" charset="-128"/>
                          <a:ea typeface="HG丸ｺﾞｼｯｸM-PRO" panose="020F0600000000000000" pitchFamily="50" charset="-128"/>
                        </a:rPr>
                        <a:t>日）より設置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650155"/>
                  </a:ext>
                </a:extLst>
              </a:tr>
            </a:tbl>
          </a:graphicData>
        </a:graphic>
      </p:graphicFrame>
      <p:sp>
        <p:nvSpPr>
          <p:cNvPr id="5" name="正方形/長方形 4">
            <a:extLst>
              <a:ext uri="{FF2B5EF4-FFF2-40B4-BE49-F238E27FC236}">
                <a16:creationId xmlns:a16="http://schemas.microsoft.com/office/drawing/2014/main" id="{D9E8848A-D6E8-4B10-B6AE-1FA2E2028413}"/>
              </a:ext>
            </a:extLst>
          </p:cNvPr>
          <p:cNvSpPr/>
          <p:nvPr/>
        </p:nvSpPr>
        <p:spPr>
          <a:xfrm>
            <a:off x="0" y="-14304"/>
            <a:ext cx="9144000" cy="460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ja-JP" altLang="en-US" sz="2400" dirty="0">
                <a:solidFill>
                  <a:schemeClr val="bg1"/>
                </a:solidFill>
                <a:effectLst/>
                <a:ea typeface="HG丸ｺﾞｼｯｸM-PRO" panose="020F0600000000000000" pitchFamily="50" charset="-128"/>
                <a:cs typeface="Times New Roman" panose="02020603050405020304" pitchFamily="18" charset="0"/>
              </a:rPr>
              <a:t>「次世代エネルギー拠点形成部会」</a:t>
            </a:r>
            <a:r>
              <a:rPr lang="ja-JP" altLang="ja-JP" sz="2400" dirty="0">
                <a:solidFill>
                  <a:schemeClr val="bg1"/>
                </a:solidFill>
                <a:effectLst/>
                <a:ea typeface="HG丸ｺﾞｼｯｸM-PRO" panose="020F0600000000000000" pitchFamily="50" charset="-128"/>
                <a:cs typeface="Times New Roman" panose="02020603050405020304" pitchFamily="18" charset="0"/>
              </a:rPr>
              <a:t>の設置</a:t>
            </a:r>
            <a:r>
              <a:rPr lang="en-US" altLang="ja-JP" sz="2400" dirty="0">
                <a:solidFill>
                  <a:schemeClr val="bg1"/>
                </a:solidFill>
                <a:ea typeface="HG丸ｺﾞｼｯｸM-PRO" panose="020F0600000000000000" pitchFamily="50" charset="-128"/>
                <a:cs typeface="Times New Roman" panose="02020603050405020304" pitchFamily="18" charset="0"/>
              </a:rPr>
              <a:t>(</a:t>
            </a:r>
            <a:r>
              <a:rPr lang="ja-JP" altLang="en-US" sz="2400" dirty="0">
                <a:solidFill>
                  <a:schemeClr val="bg1"/>
                </a:solidFill>
                <a:effectLst/>
                <a:ea typeface="HG丸ｺﾞｼｯｸM-PRO" panose="020F0600000000000000" pitchFamily="50" charset="-128"/>
                <a:cs typeface="Times New Roman" panose="02020603050405020304" pitchFamily="18" charset="0"/>
              </a:rPr>
              <a:t>案</a:t>
            </a:r>
            <a:r>
              <a:rPr lang="en-US" altLang="ja-JP" sz="2400" dirty="0">
                <a:solidFill>
                  <a:schemeClr val="bg1"/>
                </a:solidFill>
                <a:effectLst/>
                <a:ea typeface="HG丸ｺﾞｼｯｸM-PRO" panose="020F0600000000000000" pitchFamily="50" charset="-128"/>
                <a:cs typeface="Times New Roman" panose="02020603050405020304" pitchFamily="18" charset="0"/>
              </a:rPr>
              <a:t>)</a:t>
            </a:r>
            <a:endParaRPr kumimoji="1" lang="ja-JP" altLang="en-US" sz="3200" b="0" i="0" u="none" strike="noStrike" kern="1200" cap="none" spc="0" normalizeH="0" baseline="0" noProof="0" dirty="0">
              <a:ln>
                <a:noFill/>
              </a:ln>
              <a:solidFill>
                <a:schemeClr val="bg1"/>
              </a:solidFill>
              <a:effectLst/>
              <a:uLnTx/>
              <a:uFillTx/>
              <a:latin typeface="BIZ UDゴシック" panose="020B0400000000000000" pitchFamily="49" charset="-128"/>
              <a:ea typeface="BIZ UDゴシック" panose="020B0400000000000000" pitchFamily="49" charset="-128"/>
              <a:cs typeface="+mn-cs"/>
            </a:endParaRPr>
          </a:p>
        </p:txBody>
      </p:sp>
      <p:sp>
        <p:nvSpPr>
          <p:cNvPr id="2" name="正方形/長方形 1">
            <a:extLst>
              <a:ext uri="{FF2B5EF4-FFF2-40B4-BE49-F238E27FC236}">
                <a16:creationId xmlns:a16="http://schemas.microsoft.com/office/drawing/2014/main" id="{5C20A449-037E-495F-80A7-B64FA5A300EF}"/>
              </a:ext>
            </a:extLst>
          </p:cNvPr>
          <p:cNvSpPr/>
          <p:nvPr/>
        </p:nvSpPr>
        <p:spPr>
          <a:xfrm>
            <a:off x="6230340" y="517666"/>
            <a:ext cx="2899594" cy="581782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3181744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9648DC6-3801-D5AF-FF48-627D0ED89FB5}"/>
              </a:ext>
            </a:extLst>
          </p:cNvPr>
          <p:cNvSpPr txBox="1"/>
          <p:nvPr/>
        </p:nvSpPr>
        <p:spPr>
          <a:xfrm>
            <a:off x="0" y="-1"/>
            <a:ext cx="9144000" cy="775064"/>
          </a:xfrm>
          <a:prstGeom prst="rect">
            <a:avLst/>
          </a:prstGeom>
          <a:solidFill>
            <a:schemeClr val="accent1"/>
          </a:solidFill>
        </p:spPr>
        <p:txBody>
          <a:bodyPr wrap="square" rtlCol="0" anchor="ctr" anchorCtr="0">
            <a:noAutofit/>
          </a:bodyPr>
          <a:lstStyle/>
          <a:p>
            <a:pPr algn="ctr"/>
            <a:r>
              <a:rPr kumimoji="1" lang="ja-JP" altLang="en-US" sz="2400" dirty="0">
                <a:solidFill>
                  <a:schemeClr val="bg1"/>
                </a:solidFill>
                <a:latin typeface="HG丸ｺﾞｼｯｸM-PRO" panose="020F0600000000000000" pitchFamily="50" charset="-128"/>
                <a:ea typeface="HG丸ｺﾞｼｯｸM-PRO" panose="020F0600000000000000" pitchFamily="50" charset="-128"/>
              </a:rPr>
              <a:t>大阪“みなと”における、次世代エネルギー拠点形成に向けた</a:t>
            </a:r>
            <a:endParaRPr kumimoji="1" lang="en-US" altLang="ja-JP" sz="2400" dirty="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2400" dirty="0">
                <a:solidFill>
                  <a:schemeClr val="bg1"/>
                </a:solidFill>
                <a:latin typeface="HG丸ｺﾞｼｯｸM-PRO" panose="020F0600000000000000" pitchFamily="50" charset="-128"/>
                <a:ea typeface="HG丸ｺﾞｼｯｸM-PRO" panose="020F0600000000000000" pitchFamily="50" charset="-128"/>
              </a:rPr>
              <a:t>カーボンニュートラルポート推進協議会の部会設置について</a:t>
            </a:r>
          </a:p>
        </p:txBody>
      </p:sp>
      <p:graphicFrame>
        <p:nvGraphicFramePr>
          <p:cNvPr id="5" name="表 4">
            <a:extLst>
              <a:ext uri="{FF2B5EF4-FFF2-40B4-BE49-F238E27FC236}">
                <a16:creationId xmlns:a16="http://schemas.microsoft.com/office/drawing/2014/main" id="{11582C29-C8C6-8AD2-7809-A25FC432A712}"/>
              </a:ext>
            </a:extLst>
          </p:cNvPr>
          <p:cNvGraphicFramePr>
            <a:graphicFrameLocks noGrp="1"/>
          </p:cNvGraphicFramePr>
          <p:nvPr/>
        </p:nvGraphicFramePr>
        <p:xfrm>
          <a:off x="94592" y="964119"/>
          <a:ext cx="8964000" cy="5588000"/>
        </p:xfrm>
        <a:graphic>
          <a:graphicData uri="http://schemas.openxmlformats.org/drawingml/2006/table">
            <a:tbl>
              <a:tblPr firstRow="1" bandRow="1">
                <a:tableStyleId>{5940675A-B579-460E-94D1-54222C63F5DA}</a:tableStyleId>
              </a:tblPr>
              <a:tblGrid>
                <a:gridCol w="1236216">
                  <a:extLst>
                    <a:ext uri="{9D8B030D-6E8A-4147-A177-3AD203B41FA5}">
                      <a16:colId xmlns:a16="http://schemas.microsoft.com/office/drawing/2014/main" val="3369204943"/>
                    </a:ext>
                  </a:extLst>
                </a:gridCol>
                <a:gridCol w="7727784">
                  <a:extLst>
                    <a:ext uri="{9D8B030D-6E8A-4147-A177-3AD203B41FA5}">
                      <a16:colId xmlns:a16="http://schemas.microsoft.com/office/drawing/2014/main" val="1060047480"/>
                    </a:ext>
                  </a:extLst>
                </a:gridCol>
              </a:tblGrid>
              <a:tr h="370840">
                <a:tc>
                  <a:txBody>
                    <a:bodyPr/>
                    <a:lstStyle/>
                    <a:p>
                      <a:pPr algn="ct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名称</a:t>
                      </a:r>
                    </a:p>
                  </a:txBody>
                  <a:tcPr anchor="ctr"/>
                </a:tc>
                <a:tc>
                  <a:txBody>
                    <a:bodyPr/>
                    <a:lstStyle/>
                    <a:p>
                      <a:r>
                        <a:rPr kumimoji="1" lang="ja-JP" altLang="en-US" sz="1800" b="1" dirty="0">
                          <a:solidFill>
                            <a:schemeClr val="tx1"/>
                          </a:solidFill>
                          <a:latin typeface="HG丸ｺﾞｼｯｸM-PRO" panose="020F0600000000000000" pitchFamily="50" charset="-128"/>
                          <a:ea typeface="HG丸ｺﾞｼｯｸM-PRO" panose="020F0600000000000000" pitchFamily="50" charset="-128"/>
                        </a:rPr>
                        <a:t>大阪“みなと”カーボンニュートラルポート（</a:t>
                      </a:r>
                      <a:r>
                        <a:rPr kumimoji="1" lang="en-US" altLang="ja-JP" sz="1800" b="1" dirty="0">
                          <a:solidFill>
                            <a:schemeClr val="tx1"/>
                          </a:solidFill>
                          <a:latin typeface="HG丸ｺﾞｼｯｸM-PRO" panose="020F0600000000000000" pitchFamily="50" charset="-128"/>
                          <a:ea typeface="HG丸ｺﾞｼｯｸM-PRO" panose="020F0600000000000000" pitchFamily="50" charset="-128"/>
                        </a:rPr>
                        <a:t>CNP</a:t>
                      </a:r>
                      <a:r>
                        <a:rPr kumimoji="1" lang="ja-JP" altLang="en-US" sz="1800" b="1" dirty="0">
                          <a:solidFill>
                            <a:schemeClr val="tx1"/>
                          </a:solidFill>
                          <a:latin typeface="HG丸ｺﾞｼｯｸM-PRO" panose="020F0600000000000000" pitchFamily="50" charset="-128"/>
                          <a:ea typeface="HG丸ｺﾞｼｯｸM-PRO" panose="020F0600000000000000" pitchFamily="50" charset="-128"/>
                        </a:rPr>
                        <a:t>）推進協議会</a:t>
                      </a:r>
                      <a:endParaRPr kumimoji="1" lang="en-US" altLang="ja-JP" sz="18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800" b="1" dirty="0">
                          <a:solidFill>
                            <a:schemeClr val="tx1"/>
                          </a:solidFill>
                          <a:latin typeface="HG丸ｺﾞｼｯｸM-PRO" panose="020F0600000000000000" pitchFamily="50" charset="-128"/>
                          <a:ea typeface="HG丸ｺﾞｼｯｸM-PRO" panose="020F0600000000000000" pitchFamily="50" charset="-128"/>
                        </a:rPr>
                        <a:t>次世代エネルギー拠点形成部会</a:t>
                      </a:r>
                    </a:p>
                  </a:txBody>
                  <a:tcPr/>
                </a:tc>
                <a:extLst>
                  <a:ext uri="{0D108BD9-81ED-4DB2-BD59-A6C34878D82A}">
                    <a16:rowId xmlns:a16="http://schemas.microsoft.com/office/drawing/2014/main" val="4144928489"/>
                  </a:ext>
                </a:extLst>
              </a:tr>
              <a:tr h="370840">
                <a:tc>
                  <a:txBody>
                    <a:bodyPr/>
                    <a:lstStyle/>
                    <a:p>
                      <a:pPr algn="ct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目的</a:t>
                      </a:r>
                    </a:p>
                  </a:txBody>
                  <a:tcPr anchor="ctr"/>
                </a:tc>
                <a:tc>
                  <a:txBody>
                    <a:bodyPr/>
                    <a:lstStyle/>
                    <a:p>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大阪の港湾・臨海部における、</a:t>
                      </a:r>
                      <a:r>
                        <a:rPr kumimoji="1" lang="ja-JP" altLang="en-US" sz="1800" u="none" dirty="0">
                          <a:solidFill>
                            <a:schemeClr val="tx1"/>
                          </a:solidFill>
                          <a:latin typeface="HG丸ｺﾞｼｯｸM-PRO" panose="020F0600000000000000" pitchFamily="50" charset="-128"/>
                          <a:ea typeface="HG丸ｺﾞｼｯｸM-PRO" panose="020F0600000000000000" pitchFamily="50" charset="-128"/>
                        </a:rPr>
                        <a:t>水素・アンモニア・</a:t>
                      </a:r>
                      <a:r>
                        <a:rPr kumimoji="1" lang="en-US" altLang="ja-JP" sz="1800" u="none" dirty="0">
                          <a:solidFill>
                            <a:schemeClr val="tx1"/>
                          </a:solidFill>
                          <a:latin typeface="HG丸ｺﾞｼｯｸM-PRO" panose="020F0600000000000000" pitchFamily="50" charset="-128"/>
                          <a:ea typeface="HG丸ｺﾞｼｯｸM-PRO" panose="020F0600000000000000" pitchFamily="50" charset="-128"/>
                        </a:rPr>
                        <a:t>e-</a:t>
                      </a:r>
                      <a:r>
                        <a:rPr kumimoji="1" lang="ja-JP" altLang="en-US" sz="1800" u="none" dirty="0">
                          <a:solidFill>
                            <a:schemeClr val="tx1"/>
                          </a:solidFill>
                          <a:latin typeface="HG丸ｺﾞｼｯｸM-PRO" panose="020F0600000000000000" pitchFamily="50" charset="-128"/>
                          <a:ea typeface="HG丸ｺﾞｼｯｸM-PRO" panose="020F0600000000000000" pitchFamily="50" charset="-128"/>
                        </a:rPr>
                        <a:t>メタン等の大規模な供給などを可能とする環境整備や、大阪に集積する産業との連携による需要創出などの拠点形成を図るため</a:t>
                      </a: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、官民が連携して課題及び対応の検討を行う。</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221000131"/>
                  </a:ext>
                </a:extLst>
              </a:tr>
              <a:tr h="370840">
                <a:tc>
                  <a:txBody>
                    <a:bodyPr/>
                    <a:lstStyle/>
                    <a:p>
                      <a:pPr algn="ct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構成員</a:t>
                      </a:r>
                    </a:p>
                  </a:txBody>
                  <a:tcPr anchor="ctr"/>
                </a:tc>
                <a:tc>
                  <a:txBody>
                    <a:bodyPr/>
                    <a:lstStyle/>
                    <a:p>
                      <a:pPr marL="182563" indent="-182563"/>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①大阪“みなと”で水素・アンモニア・</a:t>
                      </a:r>
                      <a:r>
                        <a:rPr kumimoji="1" lang="en-US" altLang="ja-JP" sz="1800" dirty="0">
                          <a:solidFill>
                            <a:schemeClr val="tx1"/>
                          </a:solidFill>
                          <a:latin typeface="HG丸ｺﾞｼｯｸM-PRO" panose="020F0600000000000000" pitchFamily="50" charset="-128"/>
                          <a:ea typeface="HG丸ｺﾞｼｯｸM-PRO" panose="020F0600000000000000" pitchFamily="50" charset="-128"/>
                        </a:rPr>
                        <a:t>e-</a:t>
                      </a: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メタン等の供給拠点形成事業に取り組んでいる事業者、及びこれらの事業・事業者と連携してサプライチェーン構築等を図ろうとする事業者</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②大阪港湾局、大阪府商工労働部、大阪府環境農林水産部</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③近畿地方整備局、近畿経済産業局</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97681300"/>
                  </a:ext>
                </a:extLst>
              </a:tr>
              <a:tr h="370840">
                <a:tc>
                  <a:txBody>
                    <a:bodyPr/>
                    <a:lstStyle/>
                    <a:p>
                      <a:pPr algn="ct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関係者</a:t>
                      </a:r>
                    </a:p>
                  </a:txBody>
                  <a:tcPr anchor="ctr"/>
                </a:tc>
                <a:tc>
                  <a:txBody>
                    <a:bodyPr/>
                    <a:lstStyle/>
                    <a:p>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④関係市町</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⑤その他協議に必要な者</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54393178"/>
                  </a:ext>
                </a:extLst>
              </a:tr>
              <a:tr h="370840">
                <a:tc>
                  <a:txBody>
                    <a:bodyPr/>
                    <a:lstStyle/>
                    <a:p>
                      <a:pPr algn="ct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部会発足時点の</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メンバー</a:t>
                      </a:r>
                    </a:p>
                  </a:txBody>
                  <a:tcPr anchor="ctr"/>
                </a:tc>
                <a:tc>
                  <a:txBody>
                    <a:bodyPr/>
                    <a:lstStyle/>
                    <a:p>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①㈱</a:t>
                      </a:r>
                      <a:r>
                        <a:rPr kumimoji="1" lang="en-US" altLang="ja-JP" sz="1800" dirty="0">
                          <a:solidFill>
                            <a:schemeClr val="tx1"/>
                          </a:solidFill>
                          <a:latin typeface="HG丸ｺﾞｼｯｸM-PRO" panose="020F0600000000000000" pitchFamily="50" charset="-128"/>
                          <a:ea typeface="HG丸ｺﾞｼｯｸM-PRO" panose="020F0600000000000000" pitchFamily="50" charset="-128"/>
                        </a:rPr>
                        <a:t>IHI</a:t>
                      </a: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800" dirty="0">
                          <a:solidFill>
                            <a:schemeClr val="tx1"/>
                          </a:solidFill>
                          <a:latin typeface="HG丸ｺﾞｼｯｸM-PRO" panose="020F0600000000000000" pitchFamily="50" charset="-128"/>
                          <a:ea typeface="HG丸ｺﾞｼｯｸM-PRO" panose="020F0600000000000000" pitchFamily="50" charset="-128"/>
                        </a:rPr>
                        <a:t>ENEOS</a:t>
                      </a: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㈱、大阪ガス㈱、関西電力㈱、三井化学㈱、三井物産㈱</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②・③　上欄に同じ</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④堺市、高石市</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049514070"/>
                  </a:ext>
                </a:extLst>
              </a:tr>
              <a:tr h="370840">
                <a:tc>
                  <a:txBody>
                    <a:bodyPr/>
                    <a:lstStyle/>
                    <a:p>
                      <a:pPr algn="ct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事務局</a:t>
                      </a:r>
                    </a:p>
                  </a:txBody>
                  <a:tcPr anchor="ctr"/>
                </a:tc>
                <a:tc>
                  <a:txBody>
                    <a:bodyPr/>
                    <a:lstStyle/>
                    <a:p>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大阪府商工労働部成長産業振興室産業創造課</a:t>
                      </a:r>
                    </a:p>
                  </a:txBody>
                  <a:tcPr/>
                </a:tc>
                <a:extLst>
                  <a:ext uri="{0D108BD9-81ED-4DB2-BD59-A6C34878D82A}">
                    <a16:rowId xmlns:a16="http://schemas.microsoft.com/office/drawing/2014/main" val="3524442285"/>
                  </a:ext>
                </a:extLst>
              </a:tr>
              <a:tr h="370840">
                <a:tc>
                  <a:txBody>
                    <a:bodyPr/>
                    <a:lstStyle/>
                    <a:p>
                      <a:pPr algn="ct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設置日案</a:t>
                      </a:r>
                    </a:p>
                  </a:txBody>
                  <a:tcPr anchor="ctr"/>
                </a:tc>
                <a:tc>
                  <a:txBody>
                    <a:bodyPr/>
                    <a:lstStyle/>
                    <a:p>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大阪“みなと”</a:t>
                      </a:r>
                      <a:r>
                        <a:rPr kumimoji="1" lang="en-US" altLang="ja-JP" sz="1800" dirty="0">
                          <a:solidFill>
                            <a:schemeClr val="tx1"/>
                          </a:solidFill>
                          <a:latin typeface="HG丸ｺﾞｼｯｸM-PRO" panose="020F0600000000000000" pitchFamily="50" charset="-128"/>
                          <a:ea typeface="HG丸ｺﾞｼｯｸM-PRO" panose="020F0600000000000000" pitchFamily="50" charset="-128"/>
                        </a:rPr>
                        <a:t>CNP</a:t>
                      </a: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推進協議会開催日（</a:t>
                      </a:r>
                      <a:r>
                        <a:rPr kumimoji="1" lang="en-US" altLang="ja-JP" sz="1800" dirty="0">
                          <a:solidFill>
                            <a:schemeClr val="tx1"/>
                          </a:solidFill>
                          <a:latin typeface="HG丸ｺﾞｼｯｸM-PRO" panose="020F0600000000000000" pitchFamily="50" charset="-128"/>
                          <a:ea typeface="HG丸ｺﾞｼｯｸM-PRO" panose="020F0600000000000000" pitchFamily="50" charset="-128"/>
                        </a:rPr>
                        <a:t>R6</a:t>
                      </a: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8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月</a:t>
                      </a:r>
                      <a:r>
                        <a:rPr kumimoji="1" lang="en-US" altLang="ja-JP" sz="1800" dirty="0">
                          <a:solidFill>
                            <a:schemeClr val="tx1"/>
                          </a:solidFill>
                          <a:latin typeface="HG丸ｺﾞｼｯｸM-PRO" panose="020F0600000000000000" pitchFamily="50" charset="-128"/>
                          <a:ea typeface="HG丸ｺﾞｼｯｸM-PRO" panose="020F0600000000000000" pitchFamily="50" charset="-128"/>
                        </a:rPr>
                        <a:t>22</a:t>
                      </a: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日）</a:t>
                      </a:r>
                    </a:p>
                  </a:txBody>
                  <a:tcPr/>
                </a:tc>
                <a:extLst>
                  <a:ext uri="{0D108BD9-81ED-4DB2-BD59-A6C34878D82A}">
                    <a16:rowId xmlns:a16="http://schemas.microsoft.com/office/drawing/2014/main" val="2331362078"/>
                  </a:ext>
                </a:extLst>
              </a:tr>
            </a:tbl>
          </a:graphicData>
        </a:graphic>
      </p:graphicFrame>
      <p:sp>
        <p:nvSpPr>
          <p:cNvPr id="2" name="右中かっこ 1">
            <a:extLst>
              <a:ext uri="{FF2B5EF4-FFF2-40B4-BE49-F238E27FC236}">
                <a16:creationId xmlns:a16="http://schemas.microsoft.com/office/drawing/2014/main" id="{E3593DF8-DC03-4540-A4DC-E8CBB47135EF}"/>
              </a:ext>
            </a:extLst>
          </p:cNvPr>
          <p:cNvSpPr/>
          <p:nvPr/>
        </p:nvSpPr>
        <p:spPr>
          <a:xfrm>
            <a:off x="4040439" y="4273387"/>
            <a:ext cx="162789" cy="489533"/>
          </a:xfrm>
          <a:prstGeom prst="rightBrace">
            <a:avLst>
              <a:gd name="adj1" fmla="val 33796"/>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1E62BC9F-C637-4934-BDEB-925034BB1895}"/>
              </a:ext>
            </a:extLst>
          </p:cNvPr>
          <p:cNvSpPr txBox="1"/>
          <p:nvPr/>
        </p:nvSpPr>
        <p:spPr>
          <a:xfrm>
            <a:off x="4049231" y="4377012"/>
            <a:ext cx="4983233"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CNP</a:t>
            </a:r>
            <a:r>
              <a:rPr kumimoji="1" lang="ja-JP" altLang="en-US" sz="1600" dirty="0">
                <a:latin typeface="Meiryo UI" panose="020B0604030504040204" pitchFamily="50" charset="-128"/>
                <a:ea typeface="Meiryo UI" panose="020B0604030504040204" pitchFamily="50" charset="-128"/>
              </a:rPr>
              <a:t>推進協議会設置要綱第３条第３項の関係者）</a:t>
            </a:r>
          </a:p>
        </p:txBody>
      </p:sp>
      <p:sp>
        <p:nvSpPr>
          <p:cNvPr id="7" name="スライド番号プレースホルダー 1">
            <a:extLst>
              <a:ext uri="{FF2B5EF4-FFF2-40B4-BE49-F238E27FC236}">
                <a16:creationId xmlns:a16="http://schemas.microsoft.com/office/drawing/2014/main" id="{53ED6B1C-657C-4304-930B-8377E50EFF4F}"/>
              </a:ext>
            </a:extLst>
          </p:cNvPr>
          <p:cNvSpPr>
            <a:spLocks noGrp="1"/>
          </p:cNvSpPr>
          <p:nvPr>
            <p:ph type="sldNum" sz="quarter" idx="12"/>
          </p:nvPr>
        </p:nvSpPr>
        <p:spPr>
          <a:xfrm>
            <a:off x="7086600" y="6447784"/>
            <a:ext cx="2057400" cy="365125"/>
          </a:xfrm>
        </p:spPr>
        <p:txBody>
          <a:bodyPr/>
          <a:lstStyle/>
          <a:p>
            <a:fld id="{54CD7449-DCC6-4534-AC59-23788DCD2300}" type="slidenum">
              <a:rPr kumimoji="1" lang="ja-JP" altLang="en-US" sz="1400" smtClean="0">
                <a:latin typeface="HG丸ｺﾞｼｯｸM-PRO" panose="020F0600000000000000" pitchFamily="50" charset="-128"/>
                <a:ea typeface="HG丸ｺﾞｼｯｸM-PRO" panose="020F0600000000000000" pitchFamily="50" charset="-128"/>
              </a:rPr>
              <a:t>3</a:t>
            </a:fld>
            <a:endParaRPr kumimoji="1"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611837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774</Words>
  <Application>Microsoft Office PowerPoint</Application>
  <PresentationFormat>画面に合わせる (4:3)</PresentationFormat>
  <Paragraphs>63</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UDゴシック</vt:lpstr>
      <vt:lpstr>HG丸ｺﾞｼｯｸM-PRO</vt: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2024-01-23T11:56:48Z</dcterms:modified>
</cp:coreProperties>
</file>