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
  </p:notesMasterIdLst>
  <p:sldIdLst>
    <p:sldId id="257" r:id="rId2"/>
    <p:sldId id="263" r:id="rId3"/>
    <p:sldId id="258" r:id="rId4"/>
    <p:sldId id="261" r:id="rId5"/>
    <p:sldId id="259" r:id="rId6"/>
    <p:sldId id="262" r:id="rId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20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C4743EEC-8518-4474-A4B0-058D6BC43A80}" type="datetimeFigureOut">
              <a:rPr kumimoji="1" lang="ja-JP" altLang="en-US" smtClean="0"/>
              <a:t>2024/1/29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3B62204-C59A-42EA-AC93-A8128374BF1F}" type="slidenum">
              <a:rPr kumimoji="1" lang="ja-JP" altLang="en-US" smtClean="0"/>
              <a:t>‹#›</a:t>
            </a:fld>
            <a:endParaRPr kumimoji="1" lang="ja-JP" altLang="en-US"/>
          </a:p>
        </p:txBody>
      </p:sp>
    </p:spTree>
    <p:extLst>
      <p:ext uri="{BB962C8B-B14F-4D97-AF65-F5344CB8AC3E}">
        <p14:creationId xmlns:p14="http://schemas.microsoft.com/office/powerpoint/2010/main" val="6884989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72F1B4-869F-4A8E-A1BD-A687B525226D}" type="datetimeFigureOut">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BD3BB4-8487-4736-B3AD-05578DCD206D}" type="slidenum">
              <a:rPr kumimoji="1" lang="ja-JP" altLang="en-US" smtClean="0"/>
              <a:t>‹#›</a:t>
            </a:fld>
            <a:endParaRPr kumimoji="1" lang="ja-JP" altLang="en-US"/>
          </a:p>
        </p:txBody>
      </p:sp>
    </p:spTree>
    <p:extLst>
      <p:ext uri="{BB962C8B-B14F-4D97-AF65-F5344CB8AC3E}">
        <p14:creationId xmlns:p14="http://schemas.microsoft.com/office/powerpoint/2010/main" val="78562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72F1B4-869F-4A8E-A1BD-A687B525226D}" type="datetimeFigureOut">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BD3BB4-8487-4736-B3AD-05578DCD206D}" type="slidenum">
              <a:rPr kumimoji="1" lang="ja-JP" altLang="en-US" smtClean="0"/>
              <a:t>‹#›</a:t>
            </a:fld>
            <a:endParaRPr kumimoji="1" lang="ja-JP" altLang="en-US"/>
          </a:p>
        </p:txBody>
      </p:sp>
    </p:spTree>
    <p:extLst>
      <p:ext uri="{BB962C8B-B14F-4D97-AF65-F5344CB8AC3E}">
        <p14:creationId xmlns:p14="http://schemas.microsoft.com/office/powerpoint/2010/main" val="318831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72F1B4-869F-4A8E-A1BD-A687B525226D}" type="datetimeFigureOut">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BD3BB4-8487-4736-B3AD-05578DCD206D}" type="slidenum">
              <a:rPr kumimoji="1" lang="ja-JP" altLang="en-US" smtClean="0"/>
              <a:t>‹#›</a:t>
            </a:fld>
            <a:endParaRPr kumimoji="1" lang="ja-JP" altLang="en-US"/>
          </a:p>
        </p:txBody>
      </p:sp>
    </p:spTree>
    <p:extLst>
      <p:ext uri="{BB962C8B-B14F-4D97-AF65-F5344CB8AC3E}">
        <p14:creationId xmlns:p14="http://schemas.microsoft.com/office/powerpoint/2010/main" val="286004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72F1B4-869F-4A8E-A1BD-A687B525226D}" type="datetimeFigureOut">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BD3BB4-8487-4736-B3AD-05578DCD206D}" type="slidenum">
              <a:rPr kumimoji="1" lang="ja-JP" altLang="en-US" smtClean="0"/>
              <a:t>‹#›</a:t>
            </a:fld>
            <a:endParaRPr kumimoji="1" lang="ja-JP" altLang="en-US"/>
          </a:p>
        </p:txBody>
      </p:sp>
    </p:spTree>
    <p:extLst>
      <p:ext uri="{BB962C8B-B14F-4D97-AF65-F5344CB8AC3E}">
        <p14:creationId xmlns:p14="http://schemas.microsoft.com/office/powerpoint/2010/main" val="383120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72F1B4-869F-4A8E-A1BD-A687B525226D}" type="datetimeFigureOut">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BD3BB4-8487-4736-B3AD-05578DCD206D}" type="slidenum">
              <a:rPr kumimoji="1" lang="ja-JP" altLang="en-US" smtClean="0"/>
              <a:t>‹#›</a:t>
            </a:fld>
            <a:endParaRPr kumimoji="1" lang="ja-JP" altLang="en-US"/>
          </a:p>
        </p:txBody>
      </p:sp>
    </p:spTree>
    <p:extLst>
      <p:ext uri="{BB962C8B-B14F-4D97-AF65-F5344CB8AC3E}">
        <p14:creationId xmlns:p14="http://schemas.microsoft.com/office/powerpoint/2010/main" val="31331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72F1B4-869F-4A8E-A1BD-A687B525226D}" type="datetimeFigureOut">
              <a:rPr kumimoji="1" lang="ja-JP" altLang="en-US" smtClean="0"/>
              <a:t>2024/1/29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BD3BB4-8487-4736-B3AD-05578DCD206D}" type="slidenum">
              <a:rPr kumimoji="1" lang="ja-JP" altLang="en-US" smtClean="0"/>
              <a:t>‹#›</a:t>
            </a:fld>
            <a:endParaRPr kumimoji="1" lang="ja-JP" altLang="en-US"/>
          </a:p>
        </p:txBody>
      </p:sp>
    </p:spTree>
    <p:extLst>
      <p:ext uri="{BB962C8B-B14F-4D97-AF65-F5344CB8AC3E}">
        <p14:creationId xmlns:p14="http://schemas.microsoft.com/office/powerpoint/2010/main" val="57160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72F1B4-869F-4A8E-A1BD-A687B525226D}" type="datetimeFigureOut">
              <a:rPr kumimoji="1" lang="ja-JP" altLang="en-US" smtClean="0"/>
              <a:t>2024/1/29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BD3BB4-8487-4736-B3AD-05578DCD206D}" type="slidenum">
              <a:rPr kumimoji="1" lang="ja-JP" altLang="en-US" smtClean="0"/>
              <a:t>‹#›</a:t>
            </a:fld>
            <a:endParaRPr kumimoji="1" lang="ja-JP" altLang="en-US"/>
          </a:p>
        </p:txBody>
      </p:sp>
    </p:spTree>
    <p:extLst>
      <p:ext uri="{BB962C8B-B14F-4D97-AF65-F5344CB8AC3E}">
        <p14:creationId xmlns:p14="http://schemas.microsoft.com/office/powerpoint/2010/main" val="34862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72F1B4-869F-4A8E-A1BD-A687B525226D}" type="datetimeFigureOut">
              <a:rPr kumimoji="1" lang="ja-JP" altLang="en-US" smtClean="0"/>
              <a:t>2024/1/29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BD3BB4-8487-4736-B3AD-05578DCD206D}" type="slidenum">
              <a:rPr kumimoji="1" lang="ja-JP" altLang="en-US" smtClean="0"/>
              <a:t>‹#›</a:t>
            </a:fld>
            <a:endParaRPr kumimoji="1" lang="ja-JP" altLang="en-US"/>
          </a:p>
        </p:txBody>
      </p:sp>
    </p:spTree>
    <p:extLst>
      <p:ext uri="{BB962C8B-B14F-4D97-AF65-F5344CB8AC3E}">
        <p14:creationId xmlns:p14="http://schemas.microsoft.com/office/powerpoint/2010/main" val="416406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2F1B4-869F-4A8E-A1BD-A687B525226D}" type="datetimeFigureOut">
              <a:rPr kumimoji="1" lang="ja-JP" altLang="en-US" smtClean="0"/>
              <a:t>2024/1/29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BBD3BB4-8487-4736-B3AD-05578DCD206D}" type="slidenum">
              <a:rPr kumimoji="1" lang="ja-JP" altLang="en-US" smtClean="0"/>
              <a:t>‹#›</a:t>
            </a:fld>
            <a:endParaRPr kumimoji="1" lang="ja-JP" altLang="en-US"/>
          </a:p>
        </p:txBody>
      </p:sp>
    </p:spTree>
    <p:extLst>
      <p:ext uri="{BB962C8B-B14F-4D97-AF65-F5344CB8AC3E}">
        <p14:creationId xmlns:p14="http://schemas.microsoft.com/office/powerpoint/2010/main" val="108237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72F1B4-869F-4A8E-A1BD-A687B525226D}" type="datetimeFigureOut">
              <a:rPr kumimoji="1" lang="ja-JP" altLang="en-US" smtClean="0"/>
              <a:t>2024/1/29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BD3BB4-8487-4736-B3AD-05578DCD206D}" type="slidenum">
              <a:rPr kumimoji="1" lang="ja-JP" altLang="en-US" smtClean="0"/>
              <a:t>‹#›</a:t>
            </a:fld>
            <a:endParaRPr kumimoji="1" lang="ja-JP" altLang="en-US"/>
          </a:p>
        </p:txBody>
      </p:sp>
    </p:spTree>
    <p:extLst>
      <p:ext uri="{BB962C8B-B14F-4D97-AF65-F5344CB8AC3E}">
        <p14:creationId xmlns:p14="http://schemas.microsoft.com/office/powerpoint/2010/main" val="202707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72F1B4-869F-4A8E-A1BD-A687B525226D}" type="datetimeFigureOut">
              <a:rPr kumimoji="1" lang="ja-JP" altLang="en-US" smtClean="0"/>
              <a:t>2024/1/29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BD3BB4-8487-4736-B3AD-05578DCD206D}" type="slidenum">
              <a:rPr kumimoji="1" lang="ja-JP" altLang="en-US" smtClean="0"/>
              <a:t>‹#›</a:t>
            </a:fld>
            <a:endParaRPr kumimoji="1" lang="ja-JP" altLang="en-US"/>
          </a:p>
        </p:txBody>
      </p:sp>
    </p:spTree>
    <p:extLst>
      <p:ext uri="{BB962C8B-B14F-4D97-AF65-F5344CB8AC3E}">
        <p14:creationId xmlns:p14="http://schemas.microsoft.com/office/powerpoint/2010/main" val="55757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2F1B4-869F-4A8E-A1BD-A687B525226D}" type="datetimeFigureOut">
              <a:rPr kumimoji="1" lang="ja-JP" altLang="en-US" smtClean="0"/>
              <a:t>2024/1/29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D3BB4-8487-4736-B3AD-05578DCD206D}" type="slidenum">
              <a:rPr kumimoji="1" lang="ja-JP" altLang="en-US" smtClean="0"/>
              <a:t>‹#›</a:t>
            </a:fld>
            <a:endParaRPr kumimoji="1" lang="ja-JP" altLang="en-US"/>
          </a:p>
        </p:txBody>
      </p:sp>
    </p:spTree>
    <p:extLst>
      <p:ext uri="{BB962C8B-B14F-4D97-AF65-F5344CB8AC3E}">
        <p14:creationId xmlns:p14="http://schemas.microsoft.com/office/powerpoint/2010/main" val="2596938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1617921-067A-7663-1FAC-65B9B4B70441}"/>
              </a:ext>
            </a:extLst>
          </p:cNvPr>
          <p:cNvSpPr txBox="1"/>
          <p:nvPr/>
        </p:nvSpPr>
        <p:spPr>
          <a:xfrm>
            <a:off x="182879" y="1134386"/>
            <a:ext cx="9551670" cy="1471365"/>
          </a:xfrm>
          <a:prstGeom prst="rect">
            <a:avLst/>
          </a:prstGeom>
          <a:noFill/>
          <a:ln>
            <a:solidFill>
              <a:schemeClr val="tx1"/>
            </a:solidFill>
          </a:ln>
        </p:spPr>
        <p:txBody>
          <a:bodyPr wrap="square" rtlCol="0">
            <a:spAutoFit/>
          </a:bodyPr>
          <a:lstStyle/>
          <a:p>
            <a:pPr>
              <a:lnSpc>
                <a:spcPts val="2200"/>
              </a:lnSpc>
            </a:pP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対象船舶</a:t>
            </a:r>
            <a:r>
              <a:rPr lang="en-US" altLang="ja-JP" dirty="0">
                <a:latin typeface="HG丸ｺﾞｼｯｸM-PRO" panose="020F0600000000000000" pitchFamily="50" charset="-128"/>
                <a:ea typeface="HG丸ｺﾞｼｯｸM-PRO" panose="020F0600000000000000" pitchFamily="50" charset="-128"/>
              </a:rPr>
              <a:t>〉</a:t>
            </a:r>
          </a:p>
          <a:p>
            <a:pPr>
              <a:lnSpc>
                <a:spcPts val="2200"/>
              </a:lnSpc>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ESI</a:t>
            </a:r>
            <a:r>
              <a:rPr lang="ja-JP" altLang="en-US" dirty="0">
                <a:latin typeface="HG丸ｺﾞｼｯｸM-PRO" panose="020F0600000000000000" pitchFamily="50" charset="-128"/>
                <a:ea typeface="HG丸ｺﾞｼｯｸM-PRO" panose="020F0600000000000000" pitchFamily="50" charset="-128"/>
              </a:rPr>
              <a:t>スコアが</a:t>
            </a:r>
            <a:r>
              <a:rPr lang="en-US" altLang="ja-JP" dirty="0">
                <a:latin typeface="HG丸ｺﾞｼｯｸM-PRO" panose="020F0600000000000000" pitchFamily="50" charset="-128"/>
                <a:ea typeface="HG丸ｺﾞｼｯｸM-PRO" panose="020F0600000000000000" pitchFamily="50" charset="-128"/>
              </a:rPr>
              <a:t>30</a:t>
            </a:r>
            <a:r>
              <a:rPr lang="ja-JP" altLang="en-US" dirty="0">
                <a:latin typeface="HG丸ｺﾞｼｯｸM-PRO" panose="020F0600000000000000" pitchFamily="50" charset="-128"/>
                <a:ea typeface="HG丸ｺﾞｼｯｸM-PRO" panose="020F0600000000000000" pitchFamily="50" charset="-128"/>
              </a:rPr>
              <a:t>以上の船舶、グリーンアウォード財団認証船舶等</a:t>
            </a:r>
            <a:endParaRPr lang="en-US" altLang="ja-JP" dirty="0">
              <a:latin typeface="HG丸ｺﾞｼｯｸM-PRO" panose="020F0600000000000000" pitchFamily="50" charset="-128"/>
              <a:ea typeface="HG丸ｺﾞｼｯｸM-PRO" panose="020F0600000000000000" pitchFamily="50" charset="-128"/>
            </a:endParaRPr>
          </a:p>
          <a:p>
            <a:pPr>
              <a:lnSpc>
                <a:spcPts val="2200"/>
              </a:lnSpc>
            </a:pPr>
            <a:endParaRPr lang="en-US" altLang="ja-JP" dirty="0">
              <a:latin typeface="HG丸ｺﾞｼｯｸM-PRO" panose="020F0600000000000000" pitchFamily="50" charset="-128"/>
              <a:ea typeface="HG丸ｺﾞｼｯｸM-PRO" panose="020F0600000000000000" pitchFamily="50" charset="-128"/>
            </a:endParaRPr>
          </a:p>
          <a:p>
            <a:pPr>
              <a:lnSpc>
                <a:spcPts val="2200"/>
              </a:lnSpc>
            </a:pP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対象港湾</a:t>
            </a:r>
            <a:r>
              <a:rPr lang="en-US" altLang="ja-JP" dirty="0">
                <a:latin typeface="HG丸ｺﾞｼｯｸM-PRO" panose="020F0600000000000000" pitchFamily="50" charset="-128"/>
                <a:ea typeface="HG丸ｺﾞｼｯｸM-PRO" panose="020F0600000000000000" pitchFamily="50" charset="-128"/>
              </a:rPr>
              <a:t>〉</a:t>
            </a:r>
          </a:p>
          <a:p>
            <a:pPr>
              <a:lnSpc>
                <a:spcPts val="2200"/>
              </a:lnSpc>
            </a:pPr>
            <a:r>
              <a:rPr lang="ja-JP" altLang="en-US" dirty="0">
                <a:latin typeface="HG丸ｺﾞｼｯｸM-PRO" panose="020F0600000000000000" pitchFamily="50" charset="-128"/>
                <a:ea typeface="HG丸ｺﾞｼｯｸM-PRO" panose="020F0600000000000000" pitchFamily="50" charset="-128"/>
              </a:rPr>
              <a:t>　■大阪港、府営港湾（堺泉北港、阪南港、その他６港）</a:t>
            </a:r>
          </a:p>
        </p:txBody>
      </p:sp>
      <p:sp>
        <p:nvSpPr>
          <p:cNvPr id="9" name="四角形: 角を丸くする 8">
            <a:extLst>
              <a:ext uri="{FF2B5EF4-FFF2-40B4-BE49-F238E27FC236}">
                <a16:creationId xmlns:a16="http://schemas.microsoft.com/office/drawing/2014/main" id="{4666B1F5-E9DF-55C9-414C-7DB6BD3816C2}"/>
              </a:ext>
            </a:extLst>
          </p:cNvPr>
          <p:cNvSpPr/>
          <p:nvPr/>
        </p:nvSpPr>
        <p:spPr>
          <a:xfrm>
            <a:off x="177165" y="552659"/>
            <a:ext cx="9551670" cy="4723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HG丸ｺﾞｼｯｸM-PRO" panose="020F0600000000000000" pitchFamily="50" charset="-128"/>
                <a:ea typeface="HG丸ｺﾞｼｯｸM-PRO" panose="020F0600000000000000" pitchFamily="50" charset="-128"/>
              </a:rPr>
              <a:t>環境に配慮した船舶に対する入港料を</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15</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％減免（令和６年１月１日～適用）</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3F29B997-6072-46B8-90FF-F7E3105FE2EF}"/>
              </a:ext>
            </a:extLst>
          </p:cNvPr>
          <p:cNvSpPr txBox="1"/>
          <p:nvPr/>
        </p:nvSpPr>
        <p:spPr>
          <a:xfrm>
            <a:off x="16414" y="2675405"/>
            <a:ext cx="9889586" cy="3887603"/>
          </a:xfrm>
          <a:prstGeom prst="rect">
            <a:avLst/>
          </a:prstGeom>
          <a:noFill/>
          <a:ln>
            <a:noFill/>
          </a:ln>
        </p:spPr>
        <p:txBody>
          <a:bodyPr wrap="square" rtlCol="0">
            <a:spAutoFit/>
          </a:bodyPr>
          <a:lstStyle/>
          <a:p>
            <a:pPr>
              <a:lnSpc>
                <a:spcPts val="2300"/>
              </a:lnSpc>
            </a:pPr>
            <a:r>
              <a:rPr lang="ja-JP" altLang="en-US" sz="1600" dirty="0">
                <a:latin typeface="HG丸ｺﾞｼｯｸM-PRO" panose="020F0600000000000000" pitchFamily="50" charset="-128"/>
                <a:ea typeface="HG丸ｺﾞｼｯｸM-PRO" panose="020F0600000000000000" pitchFamily="50" charset="-128"/>
              </a:rPr>
              <a:t>（参考）</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ESI</a:t>
            </a:r>
            <a:r>
              <a:rPr lang="ja-JP" altLang="en-US" sz="1600" dirty="0">
                <a:latin typeface="HG丸ｺﾞｼｯｸM-PRO" panose="020F0600000000000000" pitchFamily="50" charset="-128"/>
                <a:ea typeface="HG丸ｺﾞｼｯｸM-PRO" panose="020F0600000000000000" pitchFamily="50" charset="-128"/>
              </a:rPr>
              <a:t>プログラム</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IAPH</a:t>
            </a:r>
            <a:r>
              <a:rPr lang="ja-JP" altLang="en-US" sz="1600" dirty="0">
                <a:latin typeface="HG丸ｺﾞｼｯｸM-PRO" panose="020F0600000000000000" pitchFamily="50" charset="-128"/>
                <a:ea typeface="HG丸ｺﾞｼｯｸM-PRO" panose="020F0600000000000000" pitchFamily="50" charset="-128"/>
              </a:rPr>
              <a:t>（</a:t>
            </a:r>
            <a:r>
              <a:rPr lang="zh-CN" altLang="en-US" sz="1600" dirty="0">
                <a:latin typeface="HG丸ｺﾞｼｯｸM-PRO" panose="020F0600000000000000" pitchFamily="50" charset="-128"/>
                <a:ea typeface="HG丸ｺﾞｼｯｸM-PRO" panose="020F0600000000000000" pitchFamily="50" charset="-128"/>
              </a:rPr>
              <a:t>国際港湾協会</a:t>
            </a:r>
            <a:r>
              <a:rPr lang="ja-JP" altLang="en-US" sz="1600" dirty="0">
                <a:latin typeface="HG丸ｺﾞｼｯｸM-PRO" panose="020F0600000000000000" pitchFamily="50" charset="-128"/>
                <a:ea typeface="HG丸ｺﾞｼｯｸM-PRO" panose="020F0600000000000000" pitchFamily="50" charset="-128"/>
              </a:rPr>
              <a:t>）の主導により提唱されたプログラムで環境性能に優れた船舶に対して入港</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料減免等のインセンティブを与える環境対策促進プログラム</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・登録船舶</a:t>
            </a: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a:t>
            </a:r>
            <a:r>
              <a:rPr lang="en-US" altLang="ja-JP" sz="1600" dirty="0">
                <a:latin typeface="HG丸ｺﾞｼｯｸM-PRO" panose="020F0600000000000000" pitchFamily="50" charset="-128"/>
                <a:ea typeface="HG丸ｺﾞｼｯｸM-PRO" panose="020F0600000000000000" pitchFamily="50" charset="-128"/>
              </a:rPr>
              <a:t>6,619</a:t>
            </a:r>
            <a:r>
              <a:rPr lang="ja-JP" altLang="en-US" sz="1600" dirty="0">
                <a:latin typeface="HG丸ｺﾞｼｯｸM-PRO" panose="020F0600000000000000" pitchFamily="50" charset="-128"/>
                <a:ea typeface="HG丸ｺﾞｼｯｸM-PRO" panose="020F0600000000000000" pitchFamily="50" charset="-128"/>
              </a:rPr>
              <a:t>隻（令和５年</a:t>
            </a:r>
            <a:r>
              <a:rPr lang="en-US" altLang="ja-JP" sz="1600" dirty="0">
                <a:latin typeface="HG丸ｺﾞｼｯｸM-PRO" panose="020F0600000000000000" pitchFamily="50" charset="-128"/>
                <a:ea typeface="HG丸ｺﾞｼｯｸM-PRO" panose="020F0600000000000000" pitchFamily="50" charset="-128"/>
              </a:rPr>
              <a:t>12</a:t>
            </a:r>
            <a:r>
              <a:rPr lang="ja-JP" altLang="en-US" sz="1600" dirty="0">
                <a:latin typeface="HG丸ｺﾞｼｯｸM-PRO" panose="020F0600000000000000" pitchFamily="50" charset="-128"/>
                <a:ea typeface="HG丸ｺﾞｼｯｸM-PRO" panose="020F0600000000000000" pitchFamily="50" charset="-128"/>
              </a:rPr>
              <a:t>月</a:t>
            </a:r>
            <a:r>
              <a:rPr lang="en-US" altLang="ja-JP" sz="1600" dirty="0">
                <a:latin typeface="HG丸ｺﾞｼｯｸM-PRO" panose="020F0600000000000000" pitchFamily="50" charset="-128"/>
                <a:ea typeface="HG丸ｺﾞｼｯｸM-PRO" panose="020F0600000000000000" pitchFamily="50" charset="-128"/>
              </a:rPr>
              <a:t>22</a:t>
            </a:r>
            <a:r>
              <a:rPr lang="ja-JP" altLang="en-US" sz="1600" dirty="0">
                <a:latin typeface="HG丸ｺﾞｼｯｸM-PRO" panose="020F0600000000000000" pitchFamily="50" charset="-128"/>
                <a:ea typeface="HG丸ｺﾞｼｯｸM-PRO" panose="020F0600000000000000" pitchFamily="50" charset="-128"/>
              </a:rPr>
              <a:t>日時点）</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・参加港湾</a:t>
            </a: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a:t>
            </a:r>
            <a:r>
              <a:rPr lang="en-US" altLang="ja-JP" sz="1600" dirty="0">
                <a:latin typeface="HG丸ｺﾞｼｯｸM-PRO" panose="020F0600000000000000" pitchFamily="50" charset="-128"/>
                <a:ea typeface="HG丸ｺﾞｼｯｸM-PRO" panose="020F0600000000000000" pitchFamily="50" charset="-128"/>
              </a:rPr>
              <a:t>21</a:t>
            </a:r>
            <a:r>
              <a:rPr lang="ja-JP" altLang="en-US" sz="1600" dirty="0">
                <a:latin typeface="HG丸ｺﾞｼｯｸM-PRO" panose="020F0600000000000000" pitchFamily="50" charset="-128"/>
                <a:ea typeface="HG丸ｺﾞｼｯｸM-PRO" panose="020F0600000000000000" pitchFamily="50" charset="-128"/>
              </a:rPr>
              <a:t>か国</a:t>
            </a:r>
            <a:r>
              <a:rPr lang="en-US" altLang="ja-JP" sz="1600" dirty="0">
                <a:latin typeface="HG丸ｺﾞｼｯｸM-PRO" panose="020F0600000000000000" pitchFamily="50" charset="-128"/>
                <a:ea typeface="HG丸ｺﾞｼｯｸM-PRO" panose="020F0600000000000000" pitchFamily="50" charset="-128"/>
              </a:rPr>
              <a:t>61</a:t>
            </a:r>
            <a:r>
              <a:rPr lang="ja-JP" altLang="en-US" sz="1600" dirty="0">
                <a:latin typeface="HG丸ｺﾞｼｯｸM-PRO" panose="020F0600000000000000" pitchFamily="50" charset="-128"/>
                <a:ea typeface="HG丸ｺﾞｼｯｸM-PRO" panose="020F0600000000000000" pitchFamily="50" charset="-128"/>
              </a:rPr>
              <a:t>港</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・国内参加港湾：大阪港、府営港湾（堺泉北港、阪南港等）、東京港、苫小牧港、名古屋港、横浜港　</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●グリーンアウォード・プログラム</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グリーンアウォード財団が安全で環境にやさしい船舶を認証し、認証船に優遇措置を与えること　</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により、船舶・船員の質を向上させ、海洋環境の保護をめざすことを目的とするプログラム</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a:t>
            </a:r>
            <a:r>
              <a:rPr lang="zh-TW" altLang="en-US" sz="1600" dirty="0">
                <a:latin typeface="HG丸ｺﾞｼｯｸM-PRO" panose="020F0600000000000000" pitchFamily="50" charset="-128"/>
                <a:ea typeface="HG丸ｺﾞｼｯｸM-PRO" panose="020F0600000000000000" pitchFamily="50" charset="-128"/>
              </a:rPr>
              <a:t>認証船舶</a:t>
            </a:r>
            <a:r>
              <a:rPr lang="ja-JP" altLang="en-US" sz="1600" dirty="0">
                <a:latin typeface="HG丸ｺﾞｼｯｸM-PRO" panose="020F0600000000000000" pitchFamily="50" charset="-128"/>
                <a:ea typeface="HG丸ｺﾞｼｯｸM-PRO" panose="020F0600000000000000" pitchFamily="50" charset="-128"/>
              </a:rPr>
              <a:t>　　</a:t>
            </a:r>
            <a:r>
              <a:rPr lang="zh-TW" altLang="en-US" sz="1600" dirty="0">
                <a:latin typeface="HG丸ｺﾞｼｯｸM-PRO" panose="020F0600000000000000" pitchFamily="50" charset="-128"/>
                <a:ea typeface="HG丸ｺﾞｼｯｸM-PRO" panose="020F0600000000000000" pitchFamily="50" charset="-128"/>
              </a:rPr>
              <a:t>：</a:t>
            </a:r>
            <a:r>
              <a:rPr lang="en-US" altLang="zh-TW" sz="1600" dirty="0">
                <a:latin typeface="HG丸ｺﾞｼｯｸM-PRO" panose="020F0600000000000000" pitchFamily="50" charset="-128"/>
                <a:ea typeface="HG丸ｺﾞｼｯｸM-PRO" panose="020F0600000000000000" pitchFamily="50" charset="-128"/>
              </a:rPr>
              <a:t>235</a:t>
            </a:r>
            <a:r>
              <a:rPr lang="zh-TW" altLang="en-US" sz="1600" dirty="0">
                <a:latin typeface="HG丸ｺﾞｼｯｸM-PRO" panose="020F0600000000000000" pitchFamily="50" charset="-128"/>
                <a:ea typeface="HG丸ｺﾞｼｯｸM-PRO" panose="020F0600000000000000" pitchFamily="50" charset="-128"/>
              </a:rPr>
              <a:t>隻（令和５年</a:t>
            </a:r>
            <a:r>
              <a:rPr lang="en-US" altLang="zh-TW" sz="1600" dirty="0">
                <a:latin typeface="HG丸ｺﾞｼｯｸM-PRO" panose="020F0600000000000000" pitchFamily="50" charset="-128"/>
                <a:ea typeface="HG丸ｺﾞｼｯｸM-PRO" panose="020F0600000000000000" pitchFamily="50" charset="-128"/>
              </a:rPr>
              <a:t>12</a:t>
            </a:r>
            <a:r>
              <a:rPr lang="zh-TW" altLang="en-US" sz="1600" dirty="0">
                <a:latin typeface="HG丸ｺﾞｼｯｸM-PRO" panose="020F0600000000000000" pitchFamily="50" charset="-128"/>
                <a:ea typeface="HG丸ｺﾞｼｯｸM-PRO" panose="020F0600000000000000" pitchFamily="50" charset="-128"/>
              </a:rPr>
              <a:t>月</a:t>
            </a:r>
            <a:r>
              <a:rPr lang="en-US" altLang="zh-TW" sz="1600" dirty="0">
                <a:latin typeface="HG丸ｺﾞｼｯｸM-PRO" panose="020F0600000000000000" pitchFamily="50" charset="-128"/>
                <a:ea typeface="HG丸ｺﾞｼｯｸM-PRO" panose="020F0600000000000000" pitchFamily="50" charset="-128"/>
              </a:rPr>
              <a:t>22</a:t>
            </a:r>
            <a:r>
              <a:rPr lang="zh-TW" altLang="en-US" sz="1600" dirty="0">
                <a:latin typeface="HG丸ｺﾞｼｯｸM-PRO" panose="020F0600000000000000" pitchFamily="50" charset="-128"/>
                <a:ea typeface="HG丸ｺﾞｼｯｸM-PRO" panose="020F0600000000000000" pitchFamily="50" charset="-128"/>
              </a:rPr>
              <a:t>日時点）</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・参加港湾　　：</a:t>
            </a:r>
            <a:r>
              <a:rPr lang="en-US" altLang="ja-JP" sz="1600" dirty="0">
                <a:latin typeface="HG丸ｺﾞｼｯｸM-PRO" panose="020F0600000000000000" pitchFamily="50" charset="-128"/>
                <a:ea typeface="HG丸ｺﾞｼｯｸM-PRO" panose="020F0600000000000000" pitchFamily="50" charset="-128"/>
              </a:rPr>
              <a:t>16</a:t>
            </a:r>
            <a:r>
              <a:rPr lang="ja-JP" altLang="en-US" sz="1600" dirty="0">
                <a:latin typeface="HG丸ｺﾞｼｯｸM-PRO" panose="020F0600000000000000" pitchFamily="50" charset="-128"/>
                <a:ea typeface="HG丸ｺﾞｼｯｸM-PRO" panose="020F0600000000000000" pitchFamily="50" charset="-128"/>
              </a:rPr>
              <a:t>か国</a:t>
            </a:r>
            <a:r>
              <a:rPr lang="en-US" altLang="ja-JP" sz="1600" dirty="0">
                <a:latin typeface="HG丸ｺﾞｼｯｸM-PRO" panose="020F0600000000000000" pitchFamily="50" charset="-128"/>
                <a:ea typeface="HG丸ｺﾞｼｯｸM-PRO" panose="020F0600000000000000" pitchFamily="50" charset="-128"/>
              </a:rPr>
              <a:t>39</a:t>
            </a:r>
            <a:r>
              <a:rPr lang="ja-JP" altLang="en-US" sz="1600" dirty="0">
                <a:latin typeface="HG丸ｺﾞｼｯｸM-PRO" panose="020F0600000000000000" pitchFamily="50" charset="-128"/>
                <a:ea typeface="HG丸ｺﾞｼｯｸM-PRO" panose="020F0600000000000000" pitchFamily="50" charset="-128"/>
              </a:rPr>
              <a:t>港</a:t>
            </a: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a:t>
            </a:r>
            <a:r>
              <a:rPr lang="zh-CN" altLang="en-US" sz="1600" dirty="0">
                <a:latin typeface="HG丸ｺﾞｼｯｸM-PRO" panose="020F0600000000000000" pitchFamily="50" charset="-128"/>
                <a:ea typeface="HG丸ｺﾞｼｯｸM-PRO" panose="020F0600000000000000" pitchFamily="50" charset="-128"/>
              </a:rPr>
              <a:t>国内参加港湾</a:t>
            </a:r>
            <a:r>
              <a:rPr lang="ja-JP" altLang="en-US" sz="1600" dirty="0">
                <a:latin typeface="HG丸ｺﾞｼｯｸM-PRO" panose="020F0600000000000000" pitchFamily="50" charset="-128"/>
                <a:ea typeface="HG丸ｺﾞｼｯｸM-PRO" panose="020F0600000000000000" pitchFamily="50" charset="-128"/>
              </a:rPr>
              <a:t>：大阪港、府営港湾（堺泉北港、阪南港等）、北九州港、神戸港、名古屋港、横浜港</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3E18C5A9-E52F-9F80-B88B-1A727B6E6613}"/>
              </a:ext>
            </a:extLst>
          </p:cNvPr>
          <p:cNvSpPr txBox="1"/>
          <p:nvPr/>
        </p:nvSpPr>
        <p:spPr>
          <a:xfrm>
            <a:off x="0" y="0"/>
            <a:ext cx="9906000" cy="461665"/>
          </a:xfrm>
          <a:prstGeom prst="rect">
            <a:avLst/>
          </a:prstGeom>
          <a:solidFill>
            <a:srgbClr val="00B0F0"/>
          </a:solidFill>
        </p:spPr>
        <p:txBody>
          <a:bodyPr wrap="square" rtlCol="0">
            <a:spAutoFit/>
          </a:bodyPr>
          <a:lstStyle/>
          <a:p>
            <a:r>
              <a:rPr lang="ja-JP" altLang="en-US" sz="2400" b="1" dirty="0">
                <a:solidFill>
                  <a:schemeClr val="bg1"/>
                </a:solidFill>
                <a:latin typeface="HG丸ｺﾞｼｯｸM-PRO" panose="020F0600000000000000" pitchFamily="50" charset="-128"/>
                <a:ea typeface="HG丸ｺﾞｼｯｸM-PRO" panose="020F0600000000000000" pitchFamily="50" charset="-128"/>
              </a:rPr>
              <a:t>　　 大阪“みなと”におけるＣＮＰ形成に関する取組状況</a:t>
            </a:r>
          </a:p>
        </p:txBody>
      </p:sp>
      <p:sp>
        <p:nvSpPr>
          <p:cNvPr id="4" name="テキスト ボックス 3">
            <a:extLst>
              <a:ext uri="{FF2B5EF4-FFF2-40B4-BE49-F238E27FC236}">
                <a16:creationId xmlns:a16="http://schemas.microsoft.com/office/drawing/2014/main" id="{6EB9009A-D7E1-A1C4-298C-70885CE2E318}"/>
              </a:ext>
            </a:extLst>
          </p:cNvPr>
          <p:cNvSpPr txBox="1"/>
          <p:nvPr/>
        </p:nvSpPr>
        <p:spPr>
          <a:xfrm>
            <a:off x="8251751" y="26055"/>
            <a:ext cx="1611586" cy="461665"/>
          </a:xfrm>
          <a:prstGeom prst="rect">
            <a:avLst/>
          </a:prstGeom>
          <a:solidFill>
            <a:schemeClr val="bg1"/>
          </a:solidFill>
          <a:ln>
            <a:solidFill>
              <a:schemeClr val="tx1"/>
            </a:solidFill>
          </a:ln>
        </p:spPr>
        <p:txBody>
          <a:bodyPr wrap="none" lIns="36000" rIns="36000" rtlCol="0">
            <a:spAutoFit/>
          </a:bodyPr>
          <a:lstStyle/>
          <a:p>
            <a:r>
              <a:rPr lang="ja-JP" altLang="en-US" sz="2400" dirty="0">
                <a:latin typeface="HG丸ｺﾞｼｯｸM-PRO" panose="020F0600000000000000" pitchFamily="50" charset="-128"/>
                <a:ea typeface="HG丸ｺﾞｼｯｸM-PRO" panose="020F0600000000000000" pitchFamily="50" charset="-128"/>
              </a:rPr>
              <a:t>資料４－１</a:t>
            </a:r>
          </a:p>
        </p:txBody>
      </p:sp>
      <p:sp>
        <p:nvSpPr>
          <p:cNvPr id="5" name="スライド番号プレースホルダー 1">
            <a:extLst>
              <a:ext uri="{FF2B5EF4-FFF2-40B4-BE49-F238E27FC236}">
                <a16:creationId xmlns:a16="http://schemas.microsoft.com/office/drawing/2014/main" id="{C2111121-CF7B-D822-6697-6AA8C284DA42}"/>
              </a:ext>
            </a:extLst>
          </p:cNvPr>
          <p:cNvSpPr>
            <a:spLocks noGrp="1"/>
          </p:cNvSpPr>
          <p:nvPr>
            <p:ph type="sldNum" sz="quarter" idx="12"/>
          </p:nvPr>
        </p:nvSpPr>
        <p:spPr>
          <a:xfrm>
            <a:off x="7832187" y="6447784"/>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1</a:t>
            </a:fld>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9190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1617921-067A-7663-1FAC-65B9B4B70441}"/>
              </a:ext>
            </a:extLst>
          </p:cNvPr>
          <p:cNvSpPr txBox="1"/>
          <p:nvPr/>
        </p:nvSpPr>
        <p:spPr>
          <a:xfrm>
            <a:off x="182879" y="1121134"/>
            <a:ext cx="9551670" cy="5369868"/>
          </a:xfrm>
          <a:prstGeom prst="rect">
            <a:avLst/>
          </a:prstGeom>
          <a:noFill/>
          <a:ln>
            <a:solidFill>
              <a:schemeClr val="tx1"/>
            </a:solidFill>
          </a:ln>
        </p:spPr>
        <p:txBody>
          <a:bodyPr wrap="square" rtlCol="0">
            <a:spAutoFit/>
          </a:bodyPr>
          <a:lstStyle/>
          <a:p>
            <a:pPr>
              <a:lnSpc>
                <a:spcPts val="2200"/>
              </a:lnSpc>
            </a:pPr>
            <a:r>
              <a:rPr lang="ja-JP" altLang="en-US" b="1" u="sng" dirty="0">
                <a:latin typeface="HG丸ｺﾞｼｯｸM-PRO" panose="020F0600000000000000" pitchFamily="50" charset="-128"/>
                <a:ea typeface="HG丸ｺﾞｼｯｸM-PRO" panose="020F0600000000000000" pitchFamily="50" charset="-128"/>
              </a:rPr>
              <a:t>大阪“みなと”における陸上電力供給システム導入に向けた検討調査業務委託</a:t>
            </a:r>
            <a:endParaRPr lang="en-US" altLang="ja-JP" b="1" u="sng" dirty="0">
              <a:latin typeface="HG丸ｺﾞｼｯｸM-PRO" panose="020F0600000000000000" pitchFamily="50" charset="-128"/>
              <a:ea typeface="HG丸ｺﾞｼｯｸM-PRO" panose="020F0600000000000000" pitchFamily="50" charset="-128"/>
            </a:endParaRPr>
          </a:p>
          <a:p>
            <a:pPr>
              <a:lnSpc>
                <a:spcPts val="2200"/>
              </a:lnSpc>
            </a:pPr>
            <a:r>
              <a:rPr lang="ja-JP" altLang="en-US" dirty="0">
                <a:latin typeface="HG丸ｺﾞｼｯｸM-PRO" panose="020F0600000000000000" pitchFamily="50" charset="-128"/>
                <a:ea typeface="HG丸ｺﾞｼｯｸM-PRO" panose="020F0600000000000000" pitchFamily="50" charset="-128"/>
              </a:rPr>
              <a:t>（業務期間：令和５年</a:t>
            </a:r>
            <a:r>
              <a:rPr lang="en-US" altLang="ja-JP" dirty="0">
                <a:latin typeface="HG丸ｺﾞｼｯｸM-PRO" panose="020F0600000000000000" pitchFamily="50" charset="-128"/>
                <a:ea typeface="HG丸ｺﾞｼｯｸM-PRO" panose="020F0600000000000000" pitchFamily="50" charset="-128"/>
              </a:rPr>
              <a:t>11</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30</a:t>
            </a:r>
            <a:r>
              <a:rPr lang="ja-JP" altLang="en-US" dirty="0">
                <a:latin typeface="HG丸ｺﾞｼｯｸM-PRO" panose="020F0600000000000000" pitchFamily="50" charset="-128"/>
                <a:ea typeface="HG丸ｺﾞｼｯｸM-PRO" panose="020F0600000000000000" pitchFamily="50" charset="-128"/>
              </a:rPr>
              <a:t>日　～　令和６年３月</a:t>
            </a:r>
            <a:r>
              <a:rPr lang="en-US" altLang="ja-JP" dirty="0">
                <a:latin typeface="HG丸ｺﾞｼｯｸM-PRO" panose="020F0600000000000000" pitchFamily="50" charset="-128"/>
                <a:ea typeface="HG丸ｺﾞｼｯｸM-PRO" panose="020F0600000000000000" pitchFamily="50" charset="-128"/>
              </a:rPr>
              <a:t>29</a:t>
            </a:r>
            <a:r>
              <a:rPr lang="ja-JP" altLang="en-US" dirty="0">
                <a:latin typeface="HG丸ｺﾞｼｯｸM-PRO" panose="020F0600000000000000" pitchFamily="50" charset="-128"/>
                <a:ea typeface="HG丸ｺﾞｼｯｸM-PRO" panose="020F0600000000000000" pitchFamily="50" charset="-128"/>
              </a:rPr>
              <a:t>日）</a:t>
            </a:r>
            <a:endParaRPr lang="en-US" altLang="ja-JP" dirty="0">
              <a:latin typeface="HG丸ｺﾞｼｯｸM-PRO" panose="020F0600000000000000" pitchFamily="50" charset="-128"/>
              <a:ea typeface="HG丸ｺﾞｼｯｸM-PRO" panose="020F0600000000000000" pitchFamily="50" charset="-128"/>
            </a:endParaRPr>
          </a:p>
          <a:p>
            <a:pPr>
              <a:lnSpc>
                <a:spcPts val="2200"/>
              </a:lnSpc>
            </a:pPr>
            <a:endParaRPr lang="en-US" altLang="ja-JP" dirty="0">
              <a:latin typeface="HG丸ｺﾞｼｯｸM-PRO" panose="020F0600000000000000" pitchFamily="50" charset="-128"/>
              <a:ea typeface="HG丸ｺﾞｼｯｸM-PRO" panose="020F0600000000000000" pitchFamily="50" charset="-128"/>
            </a:endParaRPr>
          </a:p>
          <a:p>
            <a:pPr>
              <a:lnSpc>
                <a:spcPts val="2400"/>
              </a:lnSpc>
            </a:pPr>
            <a:r>
              <a:rPr lang="ja-JP" altLang="en-US" dirty="0">
                <a:latin typeface="HG丸ｺﾞｼｯｸM-PRO" panose="020F0600000000000000" pitchFamily="50" charset="-128"/>
                <a:ea typeface="HG丸ｺﾞｼｯｸM-PRO" panose="020F0600000000000000" pitchFamily="50" charset="-128"/>
              </a:rPr>
              <a:t>　●対象船舶　：コンテナ船、クルーズ客船、フェリー・</a:t>
            </a:r>
            <a:r>
              <a:rPr lang="en-US" altLang="ja-JP" dirty="0">
                <a:latin typeface="HG丸ｺﾞｼｯｸM-PRO" panose="020F0600000000000000" pitchFamily="50" charset="-128"/>
                <a:ea typeface="HG丸ｺﾞｼｯｸM-PRO" panose="020F0600000000000000" pitchFamily="50" charset="-128"/>
              </a:rPr>
              <a:t>RORO</a:t>
            </a:r>
            <a:r>
              <a:rPr lang="ja-JP" altLang="en-US" dirty="0">
                <a:latin typeface="HG丸ｺﾞｼｯｸM-PRO" panose="020F0600000000000000" pitchFamily="50" charset="-128"/>
                <a:ea typeface="HG丸ｺﾞｼｯｸM-PRO" panose="020F0600000000000000" pitchFamily="50" charset="-128"/>
              </a:rPr>
              <a:t>船</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pPr>
            <a:r>
              <a:rPr lang="ja-JP" altLang="en-US" dirty="0">
                <a:latin typeface="HG丸ｺﾞｼｯｸM-PRO" panose="020F0600000000000000" pitchFamily="50" charset="-128"/>
                <a:ea typeface="HG丸ｺﾞｼｯｸM-PRO" panose="020F0600000000000000" pitchFamily="50" charset="-128"/>
              </a:rPr>
              <a:t>　●調査内容　：停泊中の船舶の電力需要量調査、船舶側の陸電の具備状況、</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pPr>
            <a:r>
              <a:rPr lang="ja-JP" altLang="en-US" dirty="0">
                <a:latin typeface="HG丸ｺﾞｼｯｸM-PRO" panose="020F0600000000000000" pitchFamily="50" charset="-128"/>
                <a:ea typeface="HG丸ｺﾞｼｯｸM-PRO" panose="020F0600000000000000" pitchFamily="50" charset="-128"/>
              </a:rPr>
              <a:t>　　　　　　　　陸電使用に関するご意見・ニーズ など</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pPr>
            <a:endParaRPr lang="en-US" altLang="ja-JP" dirty="0">
              <a:latin typeface="HG丸ｺﾞｼｯｸM-PRO" panose="020F0600000000000000" pitchFamily="50" charset="-128"/>
              <a:ea typeface="HG丸ｺﾞｼｯｸM-PRO" panose="020F0600000000000000" pitchFamily="50" charset="-128"/>
            </a:endParaRPr>
          </a:p>
          <a:p>
            <a:pPr>
              <a:lnSpc>
                <a:spcPts val="2400"/>
              </a:lnSpc>
            </a:pPr>
            <a:endParaRPr lang="en-US" altLang="ja-JP" dirty="0">
              <a:latin typeface="HG丸ｺﾞｼｯｸM-PRO" panose="020F0600000000000000" pitchFamily="50" charset="-128"/>
              <a:ea typeface="HG丸ｺﾞｼｯｸM-PRO" panose="020F0600000000000000" pitchFamily="50" charset="-128"/>
            </a:endParaRPr>
          </a:p>
          <a:p>
            <a:pPr>
              <a:lnSpc>
                <a:spcPts val="2400"/>
              </a:lnSpc>
            </a:pPr>
            <a:r>
              <a:rPr lang="ja-JP" altLang="en-US" dirty="0">
                <a:latin typeface="HG丸ｺﾞｼｯｸM-PRO" panose="020F0600000000000000" pitchFamily="50" charset="-128"/>
                <a:ea typeface="HG丸ｺﾞｼｯｸM-PRO" panose="020F0600000000000000" pitchFamily="50" charset="-128"/>
              </a:rPr>
              <a:t>　■陸上電力供給に必要となる電力量と設備の概要整理</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pPr>
            <a:r>
              <a:rPr lang="ja-JP" altLang="en-US" dirty="0">
                <a:latin typeface="HG丸ｺﾞｼｯｸM-PRO" panose="020F0600000000000000" pitchFamily="50" charset="-128"/>
                <a:ea typeface="HG丸ｺﾞｼｯｸM-PRO" panose="020F0600000000000000" pitchFamily="50" charset="-128"/>
              </a:rPr>
              <a:t>　■概算事業費の算出</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pPr>
            <a:r>
              <a:rPr lang="ja-JP" altLang="en-US" dirty="0">
                <a:latin typeface="HG丸ｺﾞｼｯｸM-PRO" panose="020F0600000000000000" pitchFamily="50" charset="-128"/>
                <a:ea typeface="HG丸ｺﾞｼｯｸM-PRO" panose="020F0600000000000000" pitchFamily="50" charset="-128"/>
              </a:rPr>
              <a:t>　■運用方法の検討</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pP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a:lnSpc>
                <a:spcPts val="2200"/>
              </a:lnSpc>
            </a:pPr>
            <a:endParaRPr lang="en-US" altLang="ja-JP" dirty="0">
              <a:latin typeface="HG丸ｺﾞｼｯｸM-PRO" panose="020F0600000000000000" pitchFamily="50" charset="-128"/>
              <a:ea typeface="HG丸ｺﾞｼｯｸM-PRO" panose="020F0600000000000000" pitchFamily="50" charset="-128"/>
            </a:endParaRPr>
          </a:p>
          <a:p>
            <a:pPr>
              <a:lnSpc>
                <a:spcPts val="2200"/>
              </a:lnSpc>
            </a:pPr>
            <a:endParaRPr lang="en-US" altLang="ja-JP" dirty="0">
              <a:latin typeface="HG丸ｺﾞｼｯｸM-PRO" panose="020F0600000000000000" pitchFamily="50" charset="-128"/>
              <a:ea typeface="HG丸ｺﾞｼｯｸM-PRO" panose="020F0600000000000000" pitchFamily="50" charset="-128"/>
            </a:endParaRPr>
          </a:p>
          <a:p>
            <a:pPr>
              <a:lnSpc>
                <a:spcPts val="2200"/>
              </a:lnSpc>
            </a:pPr>
            <a:endParaRPr lang="en-US" altLang="ja-JP" dirty="0">
              <a:latin typeface="HG丸ｺﾞｼｯｸM-PRO" panose="020F0600000000000000" pitchFamily="50" charset="-128"/>
              <a:ea typeface="HG丸ｺﾞｼｯｸM-PRO" panose="020F0600000000000000" pitchFamily="50" charset="-128"/>
            </a:endParaRPr>
          </a:p>
          <a:p>
            <a:pPr>
              <a:lnSpc>
                <a:spcPts val="2200"/>
              </a:lnSpc>
            </a:pPr>
            <a:endParaRPr lang="en-US" altLang="ja-JP" dirty="0">
              <a:latin typeface="HG丸ｺﾞｼｯｸM-PRO" panose="020F0600000000000000" pitchFamily="50" charset="-128"/>
              <a:ea typeface="HG丸ｺﾞｼｯｸM-PRO" panose="020F0600000000000000" pitchFamily="50" charset="-128"/>
            </a:endParaRPr>
          </a:p>
          <a:p>
            <a:pPr>
              <a:lnSpc>
                <a:spcPts val="2200"/>
              </a:lnSpc>
            </a:pPr>
            <a:endParaRPr lang="en-US" altLang="ja-JP" dirty="0">
              <a:latin typeface="HG丸ｺﾞｼｯｸM-PRO" panose="020F0600000000000000" pitchFamily="50" charset="-128"/>
              <a:ea typeface="HG丸ｺﾞｼｯｸM-PRO" panose="020F0600000000000000" pitchFamily="50" charset="-128"/>
            </a:endParaRPr>
          </a:p>
          <a:p>
            <a:pPr>
              <a:lnSpc>
                <a:spcPts val="2200"/>
              </a:lnSpc>
            </a:pPr>
            <a:endParaRPr lang="en-US" altLang="ja-JP" dirty="0">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4666B1F5-E9DF-55C9-414C-7DB6BD3816C2}"/>
              </a:ext>
            </a:extLst>
          </p:cNvPr>
          <p:cNvSpPr/>
          <p:nvPr/>
        </p:nvSpPr>
        <p:spPr>
          <a:xfrm>
            <a:off x="177165" y="552659"/>
            <a:ext cx="9551670" cy="4723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HG丸ｺﾞｼｯｸM-PRO" panose="020F0600000000000000" pitchFamily="50" charset="-128"/>
                <a:ea typeface="HG丸ｺﾞｼｯｸM-PRO" panose="020F0600000000000000" pitchFamily="50" charset="-128"/>
              </a:rPr>
              <a:t>陸上電力供給システム導入に向けた検討調査</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3E18C5A9-E52F-9F80-B88B-1A727B6E6613}"/>
              </a:ext>
            </a:extLst>
          </p:cNvPr>
          <p:cNvSpPr txBox="1"/>
          <p:nvPr/>
        </p:nvSpPr>
        <p:spPr>
          <a:xfrm>
            <a:off x="0" y="0"/>
            <a:ext cx="9906000" cy="461665"/>
          </a:xfrm>
          <a:prstGeom prst="rect">
            <a:avLst/>
          </a:prstGeom>
          <a:solidFill>
            <a:srgbClr val="00B0F0"/>
          </a:solidFill>
        </p:spPr>
        <p:txBody>
          <a:bodyPr wrap="square" rtlCol="0">
            <a:spAutoFit/>
          </a:bodyPr>
          <a:lstStyle/>
          <a:p>
            <a:pPr algn="ctr"/>
            <a:r>
              <a:rPr lang="ja-JP" altLang="en-US" sz="2400" b="1" dirty="0">
                <a:solidFill>
                  <a:schemeClr val="bg1"/>
                </a:solidFill>
                <a:latin typeface="HG丸ｺﾞｼｯｸM-PRO" panose="020F0600000000000000" pitchFamily="50" charset="-128"/>
                <a:ea typeface="HG丸ｺﾞｼｯｸM-PRO" panose="020F0600000000000000" pitchFamily="50" charset="-128"/>
              </a:rPr>
              <a:t>大阪“みなと”におけるＣＮＰ形成に関する取組状況</a:t>
            </a:r>
          </a:p>
        </p:txBody>
      </p:sp>
      <p:sp>
        <p:nvSpPr>
          <p:cNvPr id="8" name="二等辺三角形 7">
            <a:extLst>
              <a:ext uri="{FF2B5EF4-FFF2-40B4-BE49-F238E27FC236}">
                <a16:creationId xmlns:a16="http://schemas.microsoft.com/office/drawing/2014/main" id="{4E034384-29E4-1754-42BF-DE1F5E9AF4B5}"/>
              </a:ext>
            </a:extLst>
          </p:cNvPr>
          <p:cNvSpPr/>
          <p:nvPr/>
        </p:nvSpPr>
        <p:spPr>
          <a:xfrm rot="10800000">
            <a:off x="2319129" y="3034741"/>
            <a:ext cx="4412974" cy="2385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グループ化 4">
            <a:extLst>
              <a:ext uri="{FF2B5EF4-FFF2-40B4-BE49-F238E27FC236}">
                <a16:creationId xmlns:a16="http://schemas.microsoft.com/office/drawing/2014/main" id="{75202DE3-B96E-4F17-DCAE-D1CB01A456C7}"/>
              </a:ext>
            </a:extLst>
          </p:cNvPr>
          <p:cNvGrpSpPr>
            <a:grpSpLocks noChangeAspect="1"/>
          </p:cNvGrpSpPr>
          <p:nvPr/>
        </p:nvGrpSpPr>
        <p:grpSpPr>
          <a:xfrm>
            <a:off x="5528273" y="3932751"/>
            <a:ext cx="3946660" cy="2325622"/>
            <a:chOff x="6008803" y="4013930"/>
            <a:chExt cx="3686175" cy="2172128"/>
          </a:xfrm>
        </p:grpSpPr>
        <p:pic>
          <p:nvPicPr>
            <p:cNvPr id="6" name="図 5">
              <a:extLst>
                <a:ext uri="{FF2B5EF4-FFF2-40B4-BE49-F238E27FC236}">
                  <a16:creationId xmlns:a16="http://schemas.microsoft.com/office/drawing/2014/main" id="{EA1564E7-B647-C428-5C8E-D932A2820BE0}"/>
                </a:ext>
              </a:extLst>
            </p:cNvPr>
            <p:cNvPicPr>
              <a:picLocks noChangeAspect="1"/>
            </p:cNvPicPr>
            <p:nvPr/>
          </p:nvPicPr>
          <p:blipFill>
            <a:blip r:embed="rId2"/>
            <a:stretch>
              <a:fillRect/>
            </a:stretch>
          </p:blipFill>
          <p:spPr>
            <a:xfrm>
              <a:off x="6017682" y="4298281"/>
              <a:ext cx="3672958" cy="1887777"/>
            </a:xfrm>
            <a:prstGeom prst="rect">
              <a:avLst/>
            </a:prstGeom>
            <a:ln>
              <a:solidFill>
                <a:schemeClr val="tx1"/>
              </a:solidFill>
            </a:ln>
          </p:spPr>
        </p:pic>
        <p:sp>
          <p:nvSpPr>
            <p:cNvPr id="10" name="正方形/長方形 9">
              <a:extLst>
                <a:ext uri="{FF2B5EF4-FFF2-40B4-BE49-F238E27FC236}">
                  <a16:creationId xmlns:a16="http://schemas.microsoft.com/office/drawing/2014/main" id="{10C2C95C-49A0-F55D-B0DD-ACB5B2039FA2}"/>
                </a:ext>
              </a:extLst>
            </p:cNvPr>
            <p:cNvSpPr/>
            <p:nvPr/>
          </p:nvSpPr>
          <p:spPr bwMode="auto">
            <a:xfrm>
              <a:off x="6008803" y="4013930"/>
              <a:ext cx="3686175" cy="285746"/>
            </a:xfrm>
            <a:prstGeom prst="rect">
              <a:avLst/>
            </a:prstGeom>
            <a:solidFill>
              <a:schemeClr val="bg1"/>
            </a:solidFill>
            <a:ln w="9525" algn="ctr">
              <a:solidFill>
                <a:schemeClr val="tx1"/>
              </a:solidFill>
              <a:round/>
              <a:headEnd/>
              <a:tailEnd/>
            </a:ln>
          </p:spPr>
          <p:txBody>
            <a:bodyPr wrap="none" rtlCol="0" anchor="ctr"/>
            <a:lstStyle/>
            <a:p>
              <a:pPr algn="ctr"/>
              <a:r>
                <a:rPr lang="ja-JP" altLang="en-US" sz="1600" dirty="0">
                  <a:latin typeface="HG丸ｺﾞｼｯｸM-PRO" panose="020F0600000000000000" pitchFamily="50" charset="-128"/>
                  <a:ea typeface="HG丸ｺﾞｼｯｸM-PRO" panose="020F0600000000000000" pitchFamily="50" charset="-128"/>
                </a:rPr>
                <a:t>陸上電力供給システムのイメージ</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D30A7F9A-0297-B0AE-765F-BCACE748A24C}"/>
                </a:ext>
              </a:extLst>
            </p:cNvPr>
            <p:cNvSpPr txBox="1"/>
            <p:nvPr/>
          </p:nvSpPr>
          <p:spPr>
            <a:xfrm>
              <a:off x="6025687" y="5873931"/>
              <a:ext cx="2589044" cy="258717"/>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（出典：富士電機株式会社</a:t>
              </a:r>
              <a:r>
                <a:rPr lang="en-US" altLang="ja-JP" sz="1200" dirty="0">
                  <a:latin typeface="HG丸ｺﾞｼｯｸM-PRO" panose="020F0600000000000000" pitchFamily="50" charset="-128"/>
                  <a:ea typeface="HG丸ｺﾞｼｯｸM-PRO" panose="020F0600000000000000" pitchFamily="50" charset="-128"/>
                </a:rPr>
                <a:t>HP</a:t>
              </a:r>
              <a:r>
                <a:rPr lang="ja-JP" altLang="en-US" sz="1200" dirty="0">
                  <a:latin typeface="HG丸ｺﾞｼｯｸM-PRO" panose="020F0600000000000000" pitchFamily="50" charset="-128"/>
                  <a:ea typeface="HG丸ｺﾞｼｯｸM-PRO" panose="020F0600000000000000" pitchFamily="50" charset="-128"/>
                </a:rPr>
                <a:t>より）</a:t>
              </a:r>
              <a:endParaRPr lang="en-US" altLang="ja-JP" sz="1200" dirty="0">
                <a:latin typeface="HG丸ｺﾞｼｯｸM-PRO" panose="020F0600000000000000" pitchFamily="50" charset="-128"/>
                <a:ea typeface="HG丸ｺﾞｼｯｸM-PRO" panose="020F0600000000000000" pitchFamily="50" charset="-128"/>
              </a:endParaRPr>
            </a:p>
          </p:txBody>
        </p:sp>
      </p:grpSp>
      <p:sp>
        <p:nvSpPr>
          <p:cNvPr id="2" name="スライド番号プレースホルダー 1">
            <a:extLst>
              <a:ext uri="{FF2B5EF4-FFF2-40B4-BE49-F238E27FC236}">
                <a16:creationId xmlns:a16="http://schemas.microsoft.com/office/drawing/2014/main" id="{67A6A3C0-6045-BEB3-7033-0323583E712B}"/>
              </a:ext>
            </a:extLst>
          </p:cNvPr>
          <p:cNvSpPr>
            <a:spLocks noGrp="1"/>
          </p:cNvSpPr>
          <p:nvPr>
            <p:ph type="sldNum" sz="quarter" idx="12"/>
          </p:nvPr>
        </p:nvSpPr>
        <p:spPr>
          <a:xfrm>
            <a:off x="7846255" y="6447784"/>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2</a:t>
            </a:fld>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7590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1617921-067A-7663-1FAC-65B9B4B70441}"/>
              </a:ext>
            </a:extLst>
          </p:cNvPr>
          <p:cNvSpPr txBox="1"/>
          <p:nvPr/>
        </p:nvSpPr>
        <p:spPr>
          <a:xfrm>
            <a:off x="137160" y="1316168"/>
            <a:ext cx="9551670" cy="5293757"/>
          </a:xfrm>
          <a:prstGeom prst="rect">
            <a:avLst/>
          </a:prstGeom>
          <a:noFill/>
          <a:ln>
            <a:solidFill>
              <a:schemeClr val="tx1"/>
            </a:solidFill>
          </a:ln>
        </p:spPr>
        <p:txBody>
          <a:bodyPr wrap="square" rtlCol="0">
            <a:spAutoFit/>
          </a:bodyPr>
          <a:lstStyle/>
          <a:p>
            <a:pPr algn="l"/>
            <a:r>
              <a:rPr lang="ja-JP" altLang="en-US" b="1" u="sng" dirty="0">
                <a:solidFill>
                  <a:srgbClr val="000000"/>
                </a:solidFill>
                <a:latin typeface="HG丸ｺﾞｼｯｸM-PRO" panose="020F0600000000000000" pitchFamily="50" charset="-128"/>
                <a:ea typeface="HG丸ｺﾞｼｯｸM-PRO" panose="020F0600000000000000" pitchFamily="50" charset="-128"/>
              </a:rPr>
              <a:t>船舶向けゼロエミチャージャー普及推進協議会</a:t>
            </a:r>
            <a:r>
              <a:rPr lang="en-US" altLang="ja-JP" b="1" u="sng" dirty="0">
                <a:solidFill>
                  <a:srgbClr val="000000"/>
                </a:solidFill>
                <a:latin typeface="HG丸ｺﾞｼｯｸM-PRO" panose="020F0600000000000000" pitchFamily="50" charset="-128"/>
                <a:ea typeface="HG丸ｺﾞｼｯｸM-PRO" panose="020F0600000000000000" pitchFamily="50" charset="-128"/>
              </a:rPr>
              <a:t>〈</a:t>
            </a:r>
            <a:r>
              <a:rPr lang="ja-JP" altLang="en-US" b="1" u="sng" dirty="0">
                <a:solidFill>
                  <a:srgbClr val="000000"/>
                </a:solidFill>
                <a:latin typeface="HG丸ｺﾞｼｯｸM-PRO" panose="020F0600000000000000" pitchFamily="50" charset="-128"/>
                <a:ea typeface="HG丸ｺﾞｼｯｸM-PRO" panose="020F0600000000000000" pitchFamily="50" charset="-128"/>
              </a:rPr>
              <a:t>令和５年</a:t>
            </a:r>
            <a:r>
              <a:rPr lang="en-US" altLang="ja-JP" b="1" u="sng" dirty="0">
                <a:solidFill>
                  <a:srgbClr val="000000"/>
                </a:solidFill>
                <a:latin typeface="HG丸ｺﾞｼｯｸM-PRO" panose="020F0600000000000000" pitchFamily="50" charset="-128"/>
                <a:ea typeface="HG丸ｺﾞｼｯｸM-PRO" panose="020F0600000000000000" pitchFamily="50" charset="-128"/>
              </a:rPr>
              <a:t>7</a:t>
            </a:r>
            <a:r>
              <a:rPr lang="ja-JP" altLang="en-US" b="1" u="sng" dirty="0">
                <a:solidFill>
                  <a:srgbClr val="000000"/>
                </a:solidFill>
                <a:latin typeface="HG丸ｺﾞｼｯｸM-PRO" panose="020F0600000000000000" pitchFamily="50" charset="-128"/>
                <a:ea typeface="HG丸ｺﾞｼｯｸM-PRO" panose="020F0600000000000000" pitchFamily="50" charset="-128"/>
              </a:rPr>
              <a:t>月設立</a:t>
            </a:r>
            <a:r>
              <a:rPr lang="en-US" altLang="ja-JP" b="1" u="sng" dirty="0">
                <a:solidFill>
                  <a:srgbClr val="000000"/>
                </a:solidFill>
                <a:latin typeface="HG丸ｺﾞｼｯｸM-PRO" panose="020F0600000000000000" pitchFamily="50" charset="-128"/>
                <a:ea typeface="HG丸ｺﾞｼｯｸM-PRO" panose="020F0600000000000000" pitchFamily="50" charset="-128"/>
              </a:rPr>
              <a:t>〉</a:t>
            </a: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１．目的</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船舶向け陸電設備の標準化・汎用化</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２．取り組み</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en-US" altLang="ja-JP" sz="1600" dirty="0">
                <a:solidFill>
                  <a:srgbClr val="000000"/>
                </a:solidFill>
                <a:latin typeface="HG丸ｺﾞｼｯｸM-PRO" panose="020F0600000000000000" pitchFamily="50" charset="-128"/>
                <a:ea typeface="HG丸ｺﾞｼｯｸM-PRO" panose="020F0600000000000000" pitchFamily="50" charset="-128"/>
              </a:rPr>
              <a:t>1</a:t>
            </a:r>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r>
              <a:rPr lang="en-US" altLang="ja-JP" sz="1600" dirty="0">
                <a:solidFill>
                  <a:srgbClr val="000000"/>
                </a:solidFill>
                <a:latin typeface="HG丸ｺﾞｼｯｸM-PRO" panose="020F0600000000000000" pitchFamily="50" charset="-128"/>
                <a:ea typeface="HG丸ｺﾞｼｯｸM-PRO" panose="020F0600000000000000" pitchFamily="50" charset="-128"/>
              </a:rPr>
              <a:t> </a:t>
            </a:r>
            <a:r>
              <a:rPr lang="ja-JP" altLang="en-US" sz="1600" dirty="0">
                <a:solidFill>
                  <a:srgbClr val="000000"/>
                </a:solidFill>
                <a:latin typeface="HG丸ｺﾞｼｯｸM-PRO" panose="020F0600000000000000" pitchFamily="50" charset="-128"/>
                <a:ea typeface="HG丸ｺﾞｼｯｸM-PRO" panose="020F0600000000000000" pitchFamily="50" charset="-128"/>
              </a:rPr>
              <a:t>船舶向け標準汎用型ゼロエミチャージャーシステムの開発</a:t>
            </a: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en-US" altLang="ja-JP" sz="1600" dirty="0">
                <a:solidFill>
                  <a:srgbClr val="000000"/>
                </a:solidFill>
                <a:latin typeface="HG丸ｺﾞｼｯｸM-PRO" panose="020F0600000000000000" pitchFamily="50" charset="-128"/>
                <a:ea typeface="HG丸ｺﾞｼｯｸM-PRO" panose="020F0600000000000000" pitchFamily="50" charset="-128"/>
              </a:rPr>
              <a:t>2</a:t>
            </a:r>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r>
              <a:rPr lang="en-US" altLang="ja-JP" sz="1600" dirty="0">
                <a:solidFill>
                  <a:srgbClr val="000000"/>
                </a:solidFill>
                <a:latin typeface="HG丸ｺﾞｼｯｸM-PRO" panose="020F0600000000000000" pitchFamily="50" charset="-128"/>
                <a:ea typeface="HG丸ｺﾞｼｯｸM-PRO" panose="020F0600000000000000" pitchFamily="50" charset="-128"/>
              </a:rPr>
              <a:t> </a:t>
            </a:r>
            <a:r>
              <a:rPr lang="ja-JP" altLang="en-US" sz="1600" dirty="0">
                <a:solidFill>
                  <a:srgbClr val="000000"/>
                </a:solidFill>
                <a:latin typeface="HG丸ｺﾞｼｯｸM-PRO" panose="020F0600000000000000" pitchFamily="50" charset="-128"/>
                <a:ea typeface="HG丸ｺﾞｼｯｸM-PRO" panose="020F0600000000000000" pitchFamily="50" charset="-128"/>
              </a:rPr>
              <a:t>規格・ルール整備に関する調査および提言</a:t>
            </a: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en-US" altLang="ja-JP" sz="1600" dirty="0">
                <a:solidFill>
                  <a:srgbClr val="000000"/>
                </a:solidFill>
                <a:latin typeface="HG丸ｺﾞｼｯｸM-PRO" panose="020F0600000000000000" pitchFamily="50" charset="-128"/>
                <a:ea typeface="HG丸ｺﾞｼｯｸM-PRO" panose="020F0600000000000000" pitchFamily="50" charset="-128"/>
              </a:rPr>
              <a:t>3</a:t>
            </a:r>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r>
              <a:rPr lang="en-US" altLang="ja-JP" sz="1600" dirty="0">
                <a:solidFill>
                  <a:srgbClr val="000000"/>
                </a:solidFill>
                <a:latin typeface="HG丸ｺﾞｼｯｸM-PRO" panose="020F0600000000000000" pitchFamily="50" charset="-128"/>
                <a:ea typeface="HG丸ｺﾞｼｯｸM-PRO" panose="020F0600000000000000" pitchFamily="50" charset="-128"/>
              </a:rPr>
              <a:t> </a:t>
            </a:r>
            <a:r>
              <a:rPr lang="ja-JP" altLang="en-US" sz="1600" dirty="0">
                <a:solidFill>
                  <a:srgbClr val="000000"/>
                </a:solidFill>
                <a:latin typeface="HG丸ｺﾞｼｯｸM-PRO" panose="020F0600000000000000" pitchFamily="50" charset="-128"/>
                <a:ea typeface="HG丸ｺﾞｼｯｸM-PRO" panose="020F0600000000000000" pitchFamily="50" charset="-128"/>
              </a:rPr>
              <a:t>普及を促す社会実装プロジェクトの創出</a:t>
            </a: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en-US" altLang="ja-JP" sz="1600" dirty="0">
                <a:solidFill>
                  <a:srgbClr val="000000"/>
                </a:solidFill>
                <a:latin typeface="HG丸ｺﾞｼｯｸM-PRO" panose="020F0600000000000000" pitchFamily="50" charset="-128"/>
                <a:ea typeface="HG丸ｺﾞｼｯｸM-PRO" panose="020F0600000000000000" pitchFamily="50" charset="-128"/>
              </a:rPr>
              <a:t>4</a:t>
            </a:r>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r>
              <a:rPr lang="en-US" altLang="ja-JP" sz="1600" dirty="0">
                <a:solidFill>
                  <a:srgbClr val="000000"/>
                </a:solidFill>
                <a:latin typeface="HG丸ｺﾞｼｯｸM-PRO" panose="020F0600000000000000" pitchFamily="50" charset="-128"/>
                <a:ea typeface="HG丸ｺﾞｼｯｸM-PRO" panose="020F0600000000000000" pitchFamily="50" charset="-128"/>
              </a:rPr>
              <a:t> </a:t>
            </a:r>
            <a:r>
              <a:rPr lang="ja-JP" altLang="en-US" sz="1600" dirty="0">
                <a:solidFill>
                  <a:srgbClr val="000000"/>
                </a:solidFill>
                <a:latin typeface="HG丸ｺﾞｼｯｸM-PRO" panose="020F0600000000000000" pitchFamily="50" charset="-128"/>
                <a:ea typeface="HG丸ｺﾞｼｯｸM-PRO" panose="020F0600000000000000" pitchFamily="50" charset="-128"/>
              </a:rPr>
              <a:t>参加企業間での情報連携</a:t>
            </a: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en-US" altLang="ja-JP" sz="1600" dirty="0">
                <a:solidFill>
                  <a:srgbClr val="000000"/>
                </a:solidFill>
                <a:latin typeface="HG丸ｺﾞｼｯｸM-PRO" panose="020F0600000000000000" pitchFamily="50" charset="-128"/>
                <a:ea typeface="HG丸ｺﾞｼｯｸM-PRO" panose="020F0600000000000000" pitchFamily="50" charset="-128"/>
              </a:rPr>
              <a:t>5</a:t>
            </a:r>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r>
              <a:rPr lang="en-US" altLang="ja-JP" sz="1600" dirty="0">
                <a:solidFill>
                  <a:srgbClr val="000000"/>
                </a:solidFill>
                <a:latin typeface="HG丸ｺﾞｼｯｸM-PRO" panose="020F0600000000000000" pitchFamily="50" charset="-128"/>
                <a:ea typeface="HG丸ｺﾞｼｯｸM-PRO" panose="020F0600000000000000" pitchFamily="50" charset="-128"/>
              </a:rPr>
              <a:t> </a:t>
            </a:r>
            <a:r>
              <a:rPr lang="ja-JP" altLang="en-US" sz="1600" dirty="0">
                <a:solidFill>
                  <a:srgbClr val="000000"/>
                </a:solidFill>
                <a:latin typeface="HG丸ｺﾞｼｯｸM-PRO" panose="020F0600000000000000" pitchFamily="50" charset="-128"/>
                <a:ea typeface="HG丸ｺﾞｼｯｸM-PRO" panose="020F0600000000000000" pitchFamily="50" charset="-128"/>
              </a:rPr>
              <a:t>参加企業間でのゼロエミチャージャーの相互利活用</a:t>
            </a: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en-US" altLang="ja-JP" sz="1600" dirty="0">
                <a:solidFill>
                  <a:srgbClr val="000000"/>
                </a:solidFill>
                <a:latin typeface="HG丸ｺﾞｼｯｸM-PRO" panose="020F0600000000000000" pitchFamily="50" charset="-128"/>
                <a:ea typeface="HG丸ｺﾞｼｯｸM-PRO" panose="020F0600000000000000" pitchFamily="50" charset="-128"/>
              </a:rPr>
              <a:t>6</a:t>
            </a:r>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r>
              <a:rPr lang="en-US" altLang="ja-JP" sz="1600" dirty="0">
                <a:solidFill>
                  <a:srgbClr val="000000"/>
                </a:solidFill>
                <a:latin typeface="HG丸ｺﾞｼｯｸM-PRO" panose="020F0600000000000000" pitchFamily="50" charset="-128"/>
                <a:ea typeface="HG丸ｺﾞｼｯｸM-PRO" panose="020F0600000000000000" pitchFamily="50" charset="-128"/>
              </a:rPr>
              <a:t> </a:t>
            </a:r>
            <a:r>
              <a:rPr lang="ja-JP" altLang="en-US" sz="1600" dirty="0">
                <a:solidFill>
                  <a:srgbClr val="000000"/>
                </a:solidFill>
                <a:latin typeface="HG丸ｺﾞｼｯｸM-PRO" panose="020F0600000000000000" pitchFamily="50" charset="-128"/>
                <a:ea typeface="HG丸ｺﾞｼｯｸM-PRO" panose="020F0600000000000000" pitchFamily="50" charset="-128"/>
              </a:rPr>
              <a:t>ゼロエミチャージャーの普及を促す広報・プロモーション活動</a:t>
            </a: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en-US" altLang="ja-JP" sz="1600" dirty="0">
                <a:solidFill>
                  <a:srgbClr val="000000"/>
                </a:solidFill>
                <a:latin typeface="HG丸ｺﾞｼｯｸM-PRO" panose="020F0600000000000000" pitchFamily="50" charset="-128"/>
                <a:ea typeface="HG丸ｺﾞｼｯｸM-PRO" panose="020F0600000000000000" pitchFamily="50" charset="-128"/>
              </a:rPr>
              <a:t>7</a:t>
            </a:r>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r>
              <a:rPr lang="en-US" altLang="ja-JP" sz="1600" dirty="0">
                <a:solidFill>
                  <a:srgbClr val="000000"/>
                </a:solidFill>
                <a:latin typeface="HG丸ｺﾞｼｯｸM-PRO" panose="020F0600000000000000" pitchFamily="50" charset="-128"/>
                <a:ea typeface="HG丸ｺﾞｼｯｸM-PRO" panose="020F0600000000000000" pitchFamily="50" charset="-128"/>
              </a:rPr>
              <a:t> </a:t>
            </a:r>
            <a:r>
              <a:rPr lang="ja-JP" altLang="en-US" sz="1600" dirty="0">
                <a:solidFill>
                  <a:srgbClr val="000000"/>
                </a:solidFill>
                <a:latin typeface="HG丸ｺﾞｼｯｸM-PRO" panose="020F0600000000000000" pitchFamily="50" charset="-128"/>
                <a:ea typeface="HG丸ｺﾞｼｯｸM-PRO" panose="020F0600000000000000" pitchFamily="50" charset="-128"/>
              </a:rPr>
              <a:t>共同調達によるコスト低減</a:t>
            </a: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en-US" altLang="ja-JP" sz="1600" dirty="0">
                <a:solidFill>
                  <a:srgbClr val="000000"/>
                </a:solidFill>
                <a:latin typeface="HG丸ｺﾞｼｯｸM-PRO" panose="020F0600000000000000" pitchFamily="50" charset="-128"/>
                <a:ea typeface="HG丸ｺﾞｼｯｸM-PRO" panose="020F0600000000000000" pitchFamily="50" charset="-128"/>
              </a:rPr>
              <a:t>8</a:t>
            </a:r>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r>
              <a:rPr lang="en-US" altLang="ja-JP" sz="1600" dirty="0">
                <a:solidFill>
                  <a:srgbClr val="000000"/>
                </a:solidFill>
                <a:latin typeface="HG丸ｺﾞｼｯｸM-PRO" panose="020F0600000000000000" pitchFamily="50" charset="-128"/>
                <a:ea typeface="HG丸ｺﾞｼｯｸM-PRO" panose="020F0600000000000000" pitchFamily="50" charset="-128"/>
              </a:rPr>
              <a:t> </a:t>
            </a:r>
            <a:r>
              <a:rPr lang="ja-JP" altLang="en-US" sz="1600" dirty="0">
                <a:solidFill>
                  <a:srgbClr val="000000"/>
                </a:solidFill>
                <a:latin typeface="HG丸ｺﾞｼｯｸM-PRO" panose="020F0600000000000000" pitchFamily="50" charset="-128"/>
                <a:ea typeface="HG丸ｺﾞｼｯｸM-PRO" panose="020F0600000000000000" pitchFamily="50" charset="-128"/>
              </a:rPr>
              <a:t>ゼロエミチャージャーのコンテンツつくり</a:t>
            </a: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en-US" altLang="ja-JP" sz="1600" dirty="0">
                <a:solidFill>
                  <a:srgbClr val="000000"/>
                </a:solidFill>
                <a:latin typeface="HG丸ｺﾞｼｯｸM-PRO" panose="020F0600000000000000" pitchFamily="50" charset="-128"/>
                <a:ea typeface="HG丸ｺﾞｼｯｸM-PRO" panose="020F0600000000000000" pitchFamily="50" charset="-128"/>
              </a:rPr>
              <a:t>9</a:t>
            </a:r>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r>
              <a:rPr lang="en-US" altLang="ja-JP" sz="1600" dirty="0">
                <a:solidFill>
                  <a:srgbClr val="000000"/>
                </a:solidFill>
                <a:latin typeface="HG丸ｺﾞｼｯｸM-PRO" panose="020F0600000000000000" pitchFamily="50" charset="-128"/>
                <a:ea typeface="HG丸ｺﾞｼｯｸM-PRO" panose="020F0600000000000000" pitchFamily="50" charset="-128"/>
              </a:rPr>
              <a:t> </a:t>
            </a:r>
            <a:r>
              <a:rPr lang="ja-JP" altLang="en-US" sz="1600" dirty="0">
                <a:solidFill>
                  <a:srgbClr val="000000"/>
                </a:solidFill>
                <a:latin typeface="HG丸ｺﾞｼｯｸM-PRO" panose="020F0600000000000000" pitchFamily="50" charset="-128"/>
                <a:ea typeface="HG丸ｺﾞｼｯｸM-PRO" panose="020F0600000000000000" pitchFamily="50" charset="-128"/>
              </a:rPr>
              <a:t>再利用を含めた持続性のあるエコシステムの構築</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３．メンバー</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en-US" altLang="ja-JP" sz="1600" dirty="0">
                <a:solidFill>
                  <a:srgbClr val="000000"/>
                </a:solidFill>
                <a:latin typeface="HG丸ｺﾞｼｯｸM-PRO" panose="020F0600000000000000" pitchFamily="50" charset="-128"/>
                <a:ea typeface="HG丸ｺﾞｼｯｸM-PRO" panose="020F0600000000000000" pitchFamily="50" charset="-128"/>
              </a:rPr>
              <a:t>〈</a:t>
            </a:r>
            <a:r>
              <a:rPr lang="ja-JP" altLang="en-US" sz="1600" dirty="0">
                <a:solidFill>
                  <a:srgbClr val="000000"/>
                </a:solidFill>
                <a:latin typeface="HG丸ｺﾞｼｯｸM-PRO" panose="020F0600000000000000" pitchFamily="50" charset="-128"/>
                <a:ea typeface="HG丸ｺﾞｼｯｸM-PRO" panose="020F0600000000000000" pitchFamily="50" charset="-128"/>
              </a:rPr>
              <a:t>幹事会員</a:t>
            </a:r>
            <a:r>
              <a:rPr lang="en-US" altLang="ja-JP" sz="1600" dirty="0">
                <a:solidFill>
                  <a:srgbClr val="000000"/>
                </a:solidFill>
                <a:latin typeface="HG丸ｺﾞｼｯｸM-PRO" panose="020F0600000000000000" pitchFamily="50" charset="-128"/>
                <a:ea typeface="HG丸ｺﾞｼｯｸM-PRO" panose="020F0600000000000000" pitchFamily="50" charset="-128"/>
              </a:rPr>
              <a:t>〉e5</a:t>
            </a:r>
            <a:r>
              <a:rPr lang="ja-JP" altLang="en-US" sz="1600" dirty="0">
                <a:solidFill>
                  <a:srgbClr val="000000"/>
                </a:solidFill>
                <a:latin typeface="HG丸ｺﾞｼｯｸM-PRO" panose="020F0600000000000000" pitchFamily="50" charset="-128"/>
                <a:ea typeface="HG丸ｺﾞｼｯｸM-PRO" panose="020F0600000000000000" pitchFamily="50" charset="-128"/>
              </a:rPr>
              <a:t>ラボ、</a:t>
            </a:r>
            <a:r>
              <a:rPr lang="en-US" altLang="ja-JP" sz="1600" dirty="0" err="1">
                <a:solidFill>
                  <a:srgbClr val="000000"/>
                </a:solidFill>
                <a:latin typeface="HG丸ｺﾞｼｯｸM-PRO" panose="020F0600000000000000" pitchFamily="50" charset="-128"/>
                <a:ea typeface="HG丸ｺﾞｼｯｸM-PRO" panose="020F0600000000000000" pitchFamily="50" charset="-128"/>
              </a:rPr>
              <a:t>Marindo</a:t>
            </a:r>
            <a:r>
              <a:rPr lang="ja-JP" altLang="en-US" sz="1600" dirty="0">
                <a:solidFill>
                  <a:srgbClr val="000000"/>
                </a:solidFill>
                <a:latin typeface="HG丸ｺﾞｼｯｸM-PRO" panose="020F0600000000000000" pitchFamily="50" charset="-128"/>
                <a:ea typeface="HG丸ｺﾞｼｯｸM-PRO" panose="020F0600000000000000" pitchFamily="50" charset="-128"/>
              </a:rPr>
              <a:t>ｗ</a:t>
            </a:r>
            <a:r>
              <a:rPr lang="en-US" altLang="ja-JP" sz="1600" dirty="0">
                <a:solidFill>
                  <a:srgbClr val="000000"/>
                </a:solidFill>
                <a:latin typeface="HG丸ｺﾞｼｯｸM-PRO" panose="020F0600000000000000" pitchFamily="50" charset="-128"/>
                <a:ea typeface="HG丸ｺﾞｼｯｸM-PRO" panose="020F0600000000000000" pitchFamily="50" charset="-128"/>
              </a:rPr>
              <a:t>s</a:t>
            </a:r>
            <a:r>
              <a:rPr lang="ja-JP" altLang="en-US" sz="1600" dirty="0">
                <a:solidFill>
                  <a:srgbClr val="000000"/>
                </a:solidFill>
                <a:latin typeface="HG丸ｺﾞｼｯｸM-PRO" panose="020F0600000000000000" pitchFamily="50" charset="-128"/>
                <a:ea typeface="HG丸ｺﾞｼｯｸM-PRO" panose="020F0600000000000000" pitchFamily="50" charset="-128"/>
              </a:rPr>
              <a:t>、日本政策投資銀行、</a:t>
            </a:r>
            <a:r>
              <a:rPr lang="en-US" altLang="ja-JP" sz="1600" dirty="0">
                <a:solidFill>
                  <a:srgbClr val="000000"/>
                </a:solidFill>
                <a:latin typeface="HG丸ｺﾞｼｯｸM-PRO" panose="020F0600000000000000" pitchFamily="50" charset="-128"/>
                <a:ea typeface="HG丸ｺﾞｼｯｸM-PRO" panose="020F0600000000000000" pitchFamily="50" charset="-128"/>
              </a:rPr>
              <a:t>e-</a:t>
            </a:r>
            <a:r>
              <a:rPr lang="en-US" altLang="ja-JP" sz="1600" dirty="0" err="1">
                <a:solidFill>
                  <a:srgbClr val="000000"/>
                </a:solidFill>
                <a:latin typeface="HG丸ｺﾞｼｯｸM-PRO" panose="020F0600000000000000" pitchFamily="50" charset="-128"/>
                <a:ea typeface="HG丸ｺﾞｼｯｸM-PRO" panose="020F0600000000000000" pitchFamily="50" charset="-128"/>
              </a:rPr>
              <a:t>MobilityPower</a:t>
            </a:r>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en-US" altLang="ja-JP" sz="1600" dirty="0">
                <a:solidFill>
                  <a:srgbClr val="000000"/>
                </a:solidFill>
                <a:latin typeface="HG丸ｺﾞｼｯｸM-PRO" panose="020F0600000000000000" pitchFamily="50" charset="-128"/>
                <a:ea typeface="HG丸ｺﾞｼｯｸM-PRO" panose="020F0600000000000000" pitchFamily="50" charset="-128"/>
              </a:rPr>
              <a:t>CHAdeMO</a:t>
            </a:r>
            <a:r>
              <a:rPr lang="ja-JP" altLang="en-US" sz="1600" dirty="0">
                <a:solidFill>
                  <a:srgbClr val="000000"/>
                </a:solidFill>
                <a:latin typeface="HG丸ｺﾞｼｯｸM-PRO" panose="020F0600000000000000" pitchFamily="50" charset="-128"/>
                <a:ea typeface="HG丸ｺﾞｼｯｸM-PRO" panose="020F0600000000000000" pitchFamily="50" charset="-128"/>
              </a:rPr>
              <a:t>（チャデモ）協議会、三菱造船、日本船舶技術研究協会</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en-US" altLang="ja-JP" sz="1600" dirty="0">
                <a:solidFill>
                  <a:srgbClr val="000000"/>
                </a:solidFill>
                <a:latin typeface="HG丸ｺﾞｼｯｸM-PRO" panose="020F0600000000000000" pitchFamily="50" charset="-128"/>
                <a:ea typeface="HG丸ｺﾞｼｯｸM-PRO" panose="020F0600000000000000" pitchFamily="50" charset="-128"/>
              </a:rPr>
              <a:t>〈</a:t>
            </a:r>
            <a:r>
              <a:rPr lang="ja-JP" altLang="en-US" sz="1600" dirty="0">
                <a:solidFill>
                  <a:srgbClr val="000000"/>
                </a:solidFill>
                <a:latin typeface="HG丸ｺﾞｼｯｸM-PRO" panose="020F0600000000000000" pitchFamily="50" charset="-128"/>
                <a:ea typeface="HG丸ｺﾞｼｯｸM-PRO" panose="020F0600000000000000" pitchFamily="50" charset="-128"/>
              </a:rPr>
              <a:t>パートナー会員</a:t>
            </a:r>
            <a:r>
              <a:rPr lang="en-US" altLang="ja-JP" sz="1600" dirty="0">
                <a:solidFill>
                  <a:srgbClr val="000000"/>
                </a:solidFill>
                <a:latin typeface="HG丸ｺﾞｼｯｸM-PRO" panose="020F0600000000000000" pitchFamily="50" charset="-128"/>
                <a:ea typeface="HG丸ｺﾞｼｯｸM-PRO" panose="020F0600000000000000" pitchFamily="50" charset="-128"/>
              </a:rPr>
              <a:t>〉</a:t>
            </a:r>
            <a:r>
              <a:rPr lang="ja-JP" altLang="en-US" sz="1600" dirty="0">
                <a:solidFill>
                  <a:srgbClr val="000000"/>
                </a:solidFill>
                <a:latin typeface="HG丸ｺﾞｼｯｸM-PRO" panose="020F0600000000000000" pitchFamily="50" charset="-128"/>
                <a:ea typeface="HG丸ｺﾞｼｯｸM-PRO" panose="020F0600000000000000" pitchFamily="50" charset="-128"/>
              </a:rPr>
              <a:t>東光高岳、富士電機、東芝三菱電機産業システム、</a:t>
            </a:r>
            <a:r>
              <a:rPr lang="en-US" altLang="ja-JP" sz="1600" dirty="0">
                <a:solidFill>
                  <a:srgbClr val="000000"/>
                </a:solidFill>
                <a:latin typeface="HG丸ｺﾞｼｯｸM-PRO" panose="020F0600000000000000" pitchFamily="50" charset="-128"/>
                <a:ea typeface="HG丸ｺﾞｼｯｸM-PRO" panose="020F0600000000000000" pitchFamily="50" charset="-128"/>
              </a:rPr>
              <a:t>Power X</a:t>
            </a: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en-US" altLang="ja-JP" sz="1600" dirty="0">
                <a:solidFill>
                  <a:srgbClr val="000000"/>
                </a:solidFill>
                <a:latin typeface="HG丸ｺﾞｼｯｸM-PRO" panose="020F0600000000000000" pitchFamily="50" charset="-128"/>
                <a:ea typeface="HG丸ｺﾞｼｯｸM-PRO" panose="020F0600000000000000" pitchFamily="50" charset="-128"/>
              </a:rPr>
              <a:t>〈</a:t>
            </a:r>
            <a:r>
              <a:rPr lang="ja-JP" altLang="en-US" sz="1600" dirty="0">
                <a:solidFill>
                  <a:srgbClr val="000000"/>
                </a:solidFill>
                <a:latin typeface="HG丸ｺﾞｼｯｸM-PRO" panose="020F0600000000000000" pitchFamily="50" charset="-128"/>
                <a:ea typeface="HG丸ｺﾞｼｯｸM-PRO" panose="020F0600000000000000" pitchFamily="50" charset="-128"/>
              </a:rPr>
              <a:t>オブザーバー</a:t>
            </a:r>
            <a:r>
              <a:rPr lang="en-US" altLang="ja-JP" sz="1600" dirty="0">
                <a:solidFill>
                  <a:srgbClr val="000000"/>
                </a:solidFill>
                <a:latin typeface="HG丸ｺﾞｼｯｸM-PRO" panose="020F0600000000000000" pitchFamily="50" charset="-128"/>
                <a:ea typeface="HG丸ｺﾞｼｯｸM-PRO" panose="020F0600000000000000" pitchFamily="50" charset="-128"/>
              </a:rPr>
              <a:t>〉</a:t>
            </a:r>
            <a:r>
              <a:rPr lang="ja-JP" altLang="en-US" sz="1600" dirty="0">
                <a:solidFill>
                  <a:srgbClr val="000000"/>
                </a:solidFill>
                <a:latin typeface="HG丸ｺﾞｼｯｸM-PRO" panose="020F0600000000000000" pitchFamily="50" charset="-128"/>
                <a:ea typeface="HG丸ｺﾞｼｯｸM-PRO" panose="020F0600000000000000" pitchFamily="50" charset="-128"/>
              </a:rPr>
              <a:t>神戸市港湾局、横浜市港湾局、名古屋港管理組合、</a:t>
            </a:r>
            <a:r>
              <a:rPr lang="ja-JP" altLang="en-US" sz="1600" u="sng" dirty="0">
                <a:solidFill>
                  <a:srgbClr val="000000"/>
                </a:solidFill>
                <a:latin typeface="HG丸ｺﾞｼｯｸM-PRO" panose="020F0600000000000000" pitchFamily="50" charset="-128"/>
                <a:ea typeface="HG丸ｺﾞｼｯｸM-PRO" panose="020F0600000000000000" pitchFamily="50" charset="-128"/>
              </a:rPr>
              <a:t>大阪港湾局</a:t>
            </a:r>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600" dirty="0">
                <a:solidFill>
                  <a:srgbClr val="000000"/>
                </a:solidFill>
                <a:latin typeface="HG丸ｺﾞｼｯｸM-PRO" panose="020F0600000000000000" pitchFamily="50" charset="-128"/>
                <a:ea typeface="HG丸ｺﾞｼｯｸM-PRO" panose="020F0600000000000000" pitchFamily="50" charset="-128"/>
              </a:rPr>
              <a:t>　　　　　　　　　　苫小牧港管理組合、川崎市港湾局</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4666B1F5-E9DF-55C9-414C-7DB6BD3816C2}"/>
              </a:ext>
            </a:extLst>
          </p:cNvPr>
          <p:cNvSpPr/>
          <p:nvPr/>
        </p:nvSpPr>
        <p:spPr>
          <a:xfrm>
            <a:off x="34290" y="527001"/>
            <a:ext cx="9654540" cy="723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HG丸ｺﾞｼｯｸM-PRO" panose="020F0600000000000000" pitchFamily="50" charset="-128"/>
                <a:ea typeface="HG丸ｺﾞｼｯｸM-PRO" panose="020F0600000000000000" pitchFamily="50" charset="-128"/>
              </a:rPr>
              <a:t>「陸上電力供給設備」導入に向けた</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「船舶向けゼロエミチャージャー普及推進協議会」への参画（令和５年</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11</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月）</a:t>
            </a:r>
          </a:p>
        </p:txBody>
      </p:sp>
      <p:pic>
        <p:nvPicPr>
          <p:cNvPr id="3" name="図 2">
            <a:extLst>
              <a:ext uri="{FF2B5EF4-FFF2-40B4-BE49-F238E27FC236}">
                <a16:creationId xmlns:a16="http://schemas.microsoft.com/office/drawing/2014/main" id="{51D1C12F-422C-6B3B-AF43-12099370E0B6}"/>
              </a:ext>
            </a:extLst>
          </p:cNvPr>
          <p:cNvPicPr>
            <a:picLocks noChangeAspect="1"/>
          </p:cNvPicPr>
          <p:nvPr/>
        </p:nvPicPr>
        <p:blipFill rotWithShape="1">
          <a:blip r:embed="rId2">
            <a:clrChange>
              <a:clrFrom>
                <a:srgbClr val="FFFFFF"/>
              </a:clrFrom>
              <a:clrTo>
                <a:srgbClr val="FFFFFF">
                  <a:alpha val="0"/>
                </a:srgbClr>
              </a:clrTo>
            </a:clrChange>
          </a:blip>
          <a:srcRect l="12070" t="27476" r="40265" b="26992"/>
          <a:stretch/>
        </p:blipFill>
        <p:spPr>
          <a:xfrm>
            <a:off x="6250806" y="1986614"/>
            <a:ext cx="3348037" cy="1798053"/>
          </a:xfrm>
          <a:prstGeom prst="rect">
            <a:avLst/>
          </a:prstGeom>
        </p:spPr>
      </p:pic>
      <p:sp>
        <p:nvSpPr>
          <p:cNvPr id="2" name="テキスト ボックス 1">
            <a:extLst>
              <a:ext uri="{FF2B5EF4-FFF2-40B4-BE49-F238E27FC236}">
                <a16:creationId xmlns:a16="http://schemas.microsoft.com/office/drawing/2014/main" id="{C2A3B1B7-D1EA-CC25-8BAE-FE2D023C3456}"/>
              </a:ext>
            </a:extLst>
          </p:cNvPr>
          <p:cNvSpPr txBox="1"/>
          <p:nvPr/>
        </p:nvSpPr>
        <p:spPr>
          <a:xfrm>
            <a:off x="0" y="0"/>
            <a:ext cx="9906000" cy="461665"/>
          </a:xfrm>
          <a:prstGeom prst="rect">
            <a:avLst/>
          </a:prstGeom>
          <a:solidFill>
            <a:srgbClr val="00B0F0"/>
          </a:solidFill>
        </p:spPr>
        <p:txBody>
          <a:bodyPr wrap="square" rtlCol="0">
            <a:spAutoFit/>
          </a:bodyPr>
          <a:lstStyle/>
          <a:p>
            <a:pPr algn="ctr"/>
            <a:r>
              <a:rPr lang="ja-JP" altLang="en-US" sz="2400" b="1" dirty="0">
                <a:solidFill>
                  <a:schemeClr val="bg1"/>
                </a:solidFill>
                <a:latin typeface="HG丸ｺﾞｼｯｸM-PRO" panose="020F0600000000000000" pitchFamily="50" charset="-128"/>
                <a:ea typeface="HG丸ｺﾞｼｯｸM-PRO" panose="020F0600000000000000" pitchFamily="50" charset="-128"/>
              </a:rPr>
              <a:t>大阪“みなと”におけるＣＮＰ形成に関する取組状況</a:t>
            </a:r>
          </a:p>
        </p:txBody>
      </p:sp>
      <p:pic>
        <p:nvPicPr>
          <p:cNvPr id="5" name="図 4">
            <a:extLst>
              <a:ext uri="{FF2B5EF4-FFF2-40B4-BE49-F238E27FC236}">
                <a16:creationId xmlns:a16="http://schemas.microsoft.com/office/drawing/2014/main" id="{28509025-2253-1CD7-7C6B-21E1DEB5DEB6}"/>
              </a:ext>
            </a:extLst>
          </p:cNvPr>
          <p:cNvPicPr>
            <a:picLocks noChangeAspect="1"/>
          </p:cNvPicPr>
          <p:nvPr/>
        </p:nvPicPr>
        <p:blipFill rotWithShape="1">
          <a:blip r:embed="rId2"/>
          <a:srcRect l="46761" t="38812" r="34797" b="50334"/>
          <a:stretch/>
        </p:blipFill>
        <p:spPr>
          <a:xfrm>
            <a:off x="8364402" y="2428436"/>
            <a:ext cx="1295400" cy="428626"/>
          </a:xfrm>
          <a:prstGeom prst="rect">
            <a:avLst/>
          </a:prstGeom>
        </p:spPr>
      </p:pic>
      <p:sp>
        <p:nvSpPr>
          <p:cNvPr id="4" name="スライド番号プレースホルダー 1">
            <a:extLst>
              <a:ext uri="{FF2B5EF4-FFF2-40B4-BE49-F238E27FC236}">
                <a16:creationId xmlns:a16="http://schemas.microsoft.com/office/drawing/2014/main" id="{60F912E8-DE26-3208-9C24-61E76CBEDDD9}"/>
              </a:ext>
            </a:extLst>
          </p:cNvPr>
          <p:cNvSpPr>
            <a:spLocks noGrp="1"/>
          </p:cNvSpPr>
          <p:nvPr>
            <p:ph type="sldNum" sz="quarter" idx="12"/>
          </p:nvPr>
        </p:nvSpPr>
        <p:spPr>
          <a:xfrm>
            <a:off x="7846256" y="6447784"/>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3</a:t>
            </a:fld>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F9B7EFDE-94EC-4723-9AE0-CF75E35AF240}"/>
              </a:ext>
            </a:extLst>
          </p:cNvPr>
          <p:cNvSpPr txBox="1"/>
          <p:nvPr/>
        </p:nvSpPr>
        <p:spPr>
          <a:xfrm>
            <a:off x="6923315" y="3757043"/>
            <a:ext cx="2912118" cy="338554"/>
          </a:xfrm>
          <a:prstGeom prst="rect">
            <a:avLst/>
          </a:prstGeom>
          <a:noFill/>
        </p:spPr>
        <p:txBody>
          <a:bodyPr wrap="squar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出典：「船舶向けゼロエミチャージャー普及推進協議会」</a:t>
            </a:r>
            <a:endParaRPr kumimoji="1" lang="en-US" altLang="ja-JP" sz="800" dirty="0">
              <a:latin typeface="HG丸ｺﾞｼｯｸM-PRO" panose="020F0600000000000000" pitchFamily="50" charset="-128"/>
              <a:ea typeface="HG丸ｺﾞｼｯｸM-PRO" panose="020F0600000000000000" pitchFamily="50" charset="-128"/>
            </a:endParaRPr>
          </a:p>
          <a:p>
            <a:r>
              <a:rPr kumimoji="1" lang="ja-JP" altLang="en-US" sz="800" dirty="0">
                <a:latin typeface="HG丸ｺﾞｼｯｸM-PRO" panose="020F0600000000000000" pitchFamily="50" charset="-128"/>
                <a:ea typeface="HG丸ｺﾞｼｯｸM-PRO" panose="020F0600000000000000" pitchFamily="50" charset="-128"/>
              </a:rPr>
              <a:t>　　　設立プレスリリース（令和</a:t>
            </a:r>
            <a:r>
              <a:rPr kumimoji="1" lang="en-US" altLang="ja-JP" sz="800" dirty="0">
                <a:latin typeface="HG丸ｺﾞｼｯｸM-PRO" panose="020F0600000000000000" pitchFamily="50" charset="-128"/>
                <a:ea typeface="HG丸ｺﾞｼｯｸM-PRO" panose="020F0600000000000000" pitchFamily="50" charset="-128"/>
              </a:rPr>
              <a:t>5</a:t>
            </a:r>
            <a:r>
              <a:rPr kumimoji="1" lang="ja-JP" altLang="en-US" sz="800" dirty="0">
                <a:latin typeface="HG丸ｺﾞｼｯｸM-PRO" panose="020F0600000000000000" pitchFamily="50" charset="-128"/>
                <a:ea typeface="HG丸ｺﾞｼｯｸM-PRO" panose="020F0600000000000000" pitchFamily="50" charset="-128"/>
              </a:rPr>
              <a:t>年</a:t>
            </a:r>
            <a:r>
              <a:rPr kumimoji="1" lang="en-US" altLang="ja-JP" sz="800" dirty="0">
                <a:latin typeface="HG丸ｺﾞｼｯｸM-PRO" panose="020F0600000000000000" pitchFamily="50" charset="-128"/>
                <a:ea typeface="HG丸ｺﾞｼｯｸM-PRO" panose="020F0600000000000000" pitchFamily="50" charset="-128"/>
              </a:rPr>
              <a:t>7</a:t>
            </a:r>
            <a:r>
              <a:rPr kumimoji="1" lang="ja-JP" altLang="en-US" sz="800" dirty="0">
                <a:latin typeface="HG丸ｺﾞｼｯｸM-PRO" panose="020F0600000000000000" pitchFamily="50" charset="-128"/>
                <a:ea typeface="HG丸ｺﾞｼｯｸM-PRO" panose="020F0600000000000000" pitchFamily="50" charset="-128"/>
              </a:rPr>
              <a:t>月</a:t>
            </a:r>
            <a:r>
              <a:rPr kumimoji="1" lang="en-US" altLang="ja-JP" sz="800" dirty="0">
                <a:latin typeface="HG丸ｺﾞｼｯｸM-PRO" panose="020F0600000000000000" pitchFamily="50" charset="-128"/>
                <a:ea typeface="HG丸ｺﾞｼｯｸM-PRO" panose="020F0600000000000000" pitchFamily="50" charset="-128"/>
              </a:rPr>
              <a:t>18</a:t>
            </a:r>
            <a:r>
              <a:rPr kumimoji="1" lang="ja-JP" altLang="en-US" sz="800" dirty="0">
                <a:latin typeface="HG丸ｺﾞｼｯｸM-PRO" panose="020F0600000000000000" pitchFamily="50" charset="-128"/>
                <a:ea typeface="HG丸ｺﾞｼｯｸM-PRO" panose="020F0600000000000000" pitchFamily="50" charset="-128"/>
              </a:rPr>
              <a:t>日）より</a:t>
            </a:r>
          </a:p>
        </p:txBody>
      </p:sp>
    </p:spTree>
    <p:extLst>
      <p:ext uri="{BB962C8B-B14F-4D97-AF65-F5344CB8AC3E}">
        <p14:creationId xmlns:p14="http://schemas.microsoft.com/office/powerpoint/2010/main" val="86932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1617921-067A-7663-1FAC-65B9B4B70441}"/>
              </a:ext>
            </a:extLst>
          </p:cNvPr>
          <p:cNvSpPr txBox="1"/>
          <p:nvPr/>
        </p:nvSpPr>
        <p:spPr>
          <a:xfrm>
            <a:off x="218493" y="1228396"/>
            <a:ext cx="9551670" cy="3257110"/>
          </a:xfrm>
          <a:prstGeom prst="rect">
            <a:avLst/>
          </a:prstGeom>
          <a:noFill/>
          <a:ln>
            <a:solidFill>
              <a:schemeClr val="tx1"/>
            </a:solidFill>
          </a:ln>
        </p:spPr>
        <p:txBody>
          <a:bodyPr wrap="square" rtlCol="0">
            <a:spAutoFit/>
          </a:bodyPr>
          <a:lstStyle/>
          <a:p>
            <a:pPr>
              <a:lnSpc>
                <a:spcPts val="2500"/>
              </a:lnSpc>
            </a:pPr>
            <a:r>
              <a:rPr lang="ja-JP" altLang="en-US" dirty="0">
                <a:latin typeface="HG丸ｺﾞｼｯｸM-PRO" panose="020F0600000000000000" pitchFamily="50" charset="-128"/>
                <a:ea typeface="HG丸ｺﾞｼｯｸM-PRO" panose="020F0600000000000000" pitchFamily="50" charset="-128"/>
              </a:rPr>
              <a:t>■試行（令和５年度）</a:t>
            </a:r>
            <a:endParaRPr lang="en-US" altLang="ja-JP" dirty="0">
              <a:latin typeface="HG丸ｺﾞｼｯｸM-PRO" panose="020F0600000000000000" pitchFamily="50" charset="-128"/>
              <a:ea typeface="HG丸ｺﾞｼｯｸM-PRO" panose="020F0600000000000000" pitchFamily="50" charset="-128"/>
            </a:endParaRPr>
          </a:p>
          <a:p>
            <a:pPr>
              <a:lnSpc>
                <a:spcPts val="2500"/>
              </a:lnSpc>
            </a:pPr>
            <a:r>
              <a:rPr lang="ja-JP" altLang="en-US" dirty="0">
                <a:latin typeface="HG丸ｺﾞｼｯｸM-PRO" panose="020F0600000000000000" pitchFamily="50" charset="-128"/>
                <a:ea typeface="HG丸ｺﾞｼｯｸM-PRO" panose="020F0600000000000000" pitchFamily="50" charset="-128"/>
              </a:rPr>
              <a:t>　試行対象ターミナルとして、北米航路を有する「夢洲コンテナターミナル</a:t>
            </a:r>
            <a:r>
              <a:rPr lang="en-US" altLang="ja-JP" dirty="0">
                <a:latin typeface="HG丸ｺﾞｼｯｸM-PRO" panose="020F0600000000000000" pitchFamily="50" charset="-128"/>
                <a:ea typeface="HG丸ｺﾞｼｯｸM-PRO" panose="020F0600000000000000" pitchFamily="50" charset="-128"/>
              </a:rPr>
              <a:t>C-11</a:t>
            </a:r>
            <a:r>
              <a:rPr lang="ja-JP" altLang="en-US" dirty="0">
                <a:latin typeface="HG丸ｺﾞｼｯｸM-PRO" panose="020F0600000000000000" pitchFamily="50" charset="-128"/>
                <a:ea typeface="HG丸ｺﾞｼｯｸM-PRO" panose="020F0600000000000000" pitchFamily="50" charset="-128"/>
              </a:rPr>
              <a:t>」を推薦</a:t>
            </a:r>
            <a:endParaRPr lang="en-US" altLang="ja-JP" dirty="0">
              <a:latin typeface="HG丸ｺﾞｼｯｸM-PRO" panose="020F0600000000000000" pitchFamily="50" charset="-128"/>
              <a:ea typeface="HG丸ｺﾞｼｯｸM-PRO" panose="020F0600000000000000" pitchFamily="50" charset="-128"/>
            </a:endParaRPr>
          </a:p>
          <a:p>
            <a:pPr>
              <a:lnSpc>
                <a:spcPts val="2500"/>
              </a:lnSpc>
            </a:pPr>
            <a:r>
              <a:rPr lang="ja-JP" altLang="en-US" dirty="0">
                <a:latin typeface="HG丸ｺﾞｼｯｸM-PRO" panose="020F0600000000000000" pitchFamily="50" charset="-128"/>
                <a:ea typeface="HG丸ｺﾞｼｯｸM-PRO" panose="020F0600000000000000" pitchFamily="50" charset="-128"/>
              </a:rPr>
              <a:t>　　⇒　試行対象ターミナルに決定（</a:t>
            </a:r>
            <a:r>
              <a:rPr lang="en-US" altLang="ja-JP" dirty="0">
                <a:latin typeface="HG丸ｺﾞｼｯｸM-PRO" panose="020F0600000000000000" pitchFamily="50" charset="-128"/>
                <a:ea typeface="HG丸ｺﾞｼｯｸM-PRO" panose="020F0600000000000000" pitchFamily="50" charset="-128"/>
              </a:rPr>
              <a:t>2023</a:t>
            </a:r>
            <a:r>
              <a:rPr lang="ja-JP" altLang="en-US" dirty="0">
                <a:latin typeface="HG丸ｺﾞｼｯｸM-PRO" panose="020F0600000000000000" pitchFamily="50" charset="-128"/>
                <a:ea typeface="HG丸ｺﾞｼｯｸM-PRO" panose="020F0600000000000000" pitchFamily="50" charset="-128"/>
              </a:rPr>
              <a:t>年</a:t>
            </a:r>
            <a:r>
              <a:rPr lang="en-US" altLang="ja-JP" dirty="0">
                <a:latin typeface="HG丸ｺﾞｼｯｸM-PRO" panose="020F0600000000000000" pitchFamily="50" charset="-128"/>
                <a:ea typeface="HG丸ｺﾞｼｯｸM-PRO" panose="020F0600000000000000" pitchFamily="50" charset="-128"/>
              </a:rPr>
              <a:t>11</a:t>
            </a:r>
            <a:r>
              <a:rPr lang="ja-JP" altLang="en-US" dirty="0">
                <a:latin typeface="HG丸ｺﾞｼｯｸM-PRO" panose="020F0600000000000000" pitchFamily="50" charset="-128"/>
                <a:ea typeface="HG丸ｺﾞｼｯｸM-PRO" panose="020F0600000000000000" pitchFamily="50" charset="-128"/>
              </a:rPr>
              <a:t>月）</a:t>
            </a:r>
            <a:endParaRPr lang="en-US" altLang="ja-JP" dirty="0">
              <a:latin typeface="HG丸ｺﾞｼｯｸM-PRO" panose="020F0600000000000000" pitchFamily="50" charset="-128"/>
              <a:ea typeface="HG丸ｺﾞｼｯｸM-PRO" panose="020F0600000000000000" pitchFamily="50" charset="-128"/>
            </a:endParaRPr>
          </a:p>
          <a:p>
            <a:pPr>
              <a:lnSpc>
                <a:spcPts val="2500"/>
              </a:lnSpc>
            </a:pPr>
            <a:r>
              <a:rPr lang="ja-JP" altLang="en-US" dirty="0">
                <a:latin typeface="HG丸ｺﾞｼｯｸM-PRO" panose="020F0600000000000000" pitchFamily="50" charset="-128"/>
                <a:ea typeface="HG丸ｺﾞｼｯｸM-PRO" panose="020F0600000000000000" pitchFamily="50" charset="-128"/>
              </a:rPr>
              <a:t>　　　　（エバーグリーン、株式会社辰巳商会、夢洲コンテナターミナル株式会社、</a:t>
            </a:r>
            <a:endParaRPr lang="en-US" altLang="ja-JP" dirty="0">
              <a:latin typeface="HG丸ｺﾞｼｯｸM-PRO" panose="020F0600000000000000" pitchFamily="50" charset="-128"/>
              <a:ea typeface="HG丸ｺﾞｼｯｸM-PRO" panose="020F0600000000000000" pitchFamily="50" charset="-128"/>
            </a:endParaRPr>
          </a:p>
          <a:p>
            <a:pPr>
              <a:lnSpc>
                <a:spcPts val="2500"/>
              </a:lnSpc>
            </a:pPr>
            <a:r>
              <a:rPr lang="ja-JP" altLang="en-US" dirty="0">
                <a:latin typeface="HG丸ｺﾞｼｯｸM-PRO" panose="020F0600000000000000" pitchFamily="50" charset="-128"/>
                <a:ea typeface="HG丸ｺﾞｼｯｸM-PRO" panose="020F0600000000000000" pitchFamily="50" charset="-128"/>
              </a:rPr>
              <a:t>　　　　　阪神国際港湾株式会社、大阪港埠頭株式会社、大阪港湾局　協力）</a:t>
            </a:r>
            <a:endParaRPr lang="en-US" altLang="ja-JP" dirty="0">
              <a:latin typeface="HG丸ｺﾞｼｯｸM-PRO" panose="020F0600000000000000" pitchFamily="50" charset="-128"/>
              <a:ea typeface="HG丸ｺﾞｼｯｸM-PRO" panose="020F0600000000000000" pitchFamily="50" charset="-128"/>
            </a:endParaRPr>
          </a:p>
          <a:p>
            <a:pPr>
              <a:lnSpc>
                <a:spcPts val="2500"/>
              </a:lnSpc>
            </a:pPr>
            <a:endParaRPr lang="en-US" altLang="ja-JP" dirty="0">
              <a:latin typeface="HG丸ｺﾞｼｯｸM-PRO" panose="020F0600000000000000" pitchFamily="50" charset="-128"/>
              <a:ea typeface="HG丸ｺﾞｼｯｸM-PRO" panose="020F0600000000000000" pitchFamily="50" charset="-128"/>
            </a:endParaRPr>
          </a:p>
          <a:p>
            <a:pPr>
              <a:lnSpc>
                <a:spcPts val="2500"/>
              </a:lnSpc>
            </a:pPr>
            <a:r>
              <a:rPr lang="ja-JP" altLang="en-US" dirty="0">
                <a:latin typeface="HG丸ｺﾞｼｯｸM-PRO" panose="020F0600000000000000" pitchFamily="50" charset="-128"/>
                <a:ea typeface="HG丸ｺﾞｼｯｸM-PRO" panose="020F0600000000000000" pitchFamily="50" charset="-128"/>
              </a:rPr>
              <a:t>■本格運用（令和６年度以降）の認証取得に向けて</a:t>
            </a:r>
            <a:endParaRPr lang="en-US" altLang="ja-JP" dirty="0">
              <a:latin typeface="HG丸ｺﾞｼｯｸM-PRO" panose="020F0600000000000000" pitchFamily="50" charset="-128"/>
              <a:ea typeface="HG丸ｺﾞｼｯｸM-PRO" panose="020F0600000000000000" pitchFamily="50" charset="-128"/>
            </a:endParaRPr>
          </a:p>
          <a:p>
            <a:pPr>
              <a:lnSpc>
                <a:spcPts val="2500"/>
              </a:lnSpc>
            </a:pPr>
            <a:r>
              <a:rPr lang="ja-JP" altLang="en-US" dirty="0">
                <a:latin typeface="HG丸ｺﾞｼｯｸM-PRO" panose="020F0600000000000000" pitchFamily="50" charset="-128"/>
                <a:ea typeface="HG丸ｺﾞｼｯｸM-PRO" panose="020F0600000000000000" pitchFamily="50" charset="-128"/>
              </a:rPr>
              <a:t>　・ゲート待ち車両の渋滞緩和の取組（予約システム（</a:t>
            </a:r>
            <a:r>
              <a:rPr lang="en-US" altLang="ja-JP" dirty="0">
                <a:latin typeface="HG丸ｺﾞｼｯｸM-PRO" panose="020F0600000000000000" pitchFamily="50" charset="-128"/>
                <a:ea typeface="HG丸ｺﾞｼｯｸM-PRO" panose="020F0600000000000000" pitchFamily="50" charset="-128"/>
              </a:rPr>
              <a:t>CONPAS</a:t>
            </a:r>
            <a:r>
              <a:rPr lang="ja-JP" altLang="en-US" dirty="0">
                <a:latin typeface="HG丸ｺﾞｼｯｸM-PRO" panose="020F0600000000000000" pitchFamily="50" charset="-128"/>
                <a:ea typeface="HG丸ｺﾞｼｯｸM-PRO" panose="020F0600000000000000" pitchFamily="50" charset="-128"/>
              </a:rPr>
              <a:t>）の導入）　</a:t>
            </a:r>
            <a:endParaRPr lang="en-US" altLang="ja-JP" dirty="0">
              <a:latin typeface="HG丸ｺﾞｼｯｸM-PRO" panose="020F0600000000000000" pitchFamily="50" charset="-128"/>
              <a:ea typeface="HG丸ｺﾞｼｯｸM-PRO" panose="020F0600000000000000" pitchFamily="50" charset="-128"/>
            </a:endParaRPr>
          </a:p>
          <a:p>
            <a:pPr>
              <a:lnSpc>
                <a:spcPts val="2500"/>
              </a:lnSpc>
            </a:pPr>
            <a:r>
              <a:rPr lang="ja-JP" altLang="en-US" dirty="0">
                <a:latin typeface="HG丸ｺﾞｼｯｸM-PRO" panose="020F0600000000000000" pitchFamily="50" charset="-128"/>
                <a:ea typeface="HG丸ｺﾞｼｯｸM-PRO" panose="020F0600000000000000" pitchFamily="50" charset="-128"/>
              </a:rPr>
              <a:t>　・低炭素燃料船舶に対する入港インセンティブの導入　</a:t>
            </a:r>
            <a:r>
              <a:rPr lang="en-US" altLang="ja-JP" sz="1400" dirty="0">
                <a:latin typeface="HG丸ｺﾞｼｯｸM-PRO" panose="020F0600000000000000" pitchFamily="50" charset="-128"/>
                <a:ea typeface="HG丸ｺﾞｼｯｸM-PRO" panose="020F0600000000000000" pitchFamily="50" charset="-128"/>
              </a:rPr>
              <a:t>※P1</a:t>
            </a:r>
            <a:r>
              <a:rPr lang="ja-JP" altLang="en-US" sz="1400" dirty="0">
                <a:latin typeface="HG丸ｺﾞｼｯｸM-PRO" panose="020F0600000000000000" pitchFamily="50" charset="-128"/>
                <a:ea typeface="HG丸ｺﾞｼｯｸM-PRO" panose="020F0600000000000000" pitchFamily="50" charset="-128"/>
              </a:rPr>
              <a:t>の取組</a:t>
            </a:r>
            <a:endParaRPr lang="en-US" altLang="ja-JP" dirty="0">
              <a:latin typeface="HG丸ｺﾞｼｯｸM-PRO" panose="020F0600000000000000" pitchFamily="50" charset="-128"/>
              <a:ea typeface="HG丸ｺﾞｼｯｸM-PRO" panose="020F0600000000000000" pitchFamily="50" charset="-128"/>
            </a:endParaRPr>
          </a:p>
          <a:p>
            <a:pPr>
              <a:lnSpc>
                <a:spcPts val="2800"/>
              </a:lnSpc>
            </a:pPr>
            <a:r>
              <a:rPr lang="ja-JP" altLang="en-US" dirty="0">
                <a:latin typeface="HG丸ｺﾞｼｯｸM-PRO" panose="020F0600000000000000" pitchFamily="50" charset="-128"/>
                <a:ea typeface="HG丸ｺﾞｼｯｸM-PRO" panose="020F0600000000000000" pitchFamily="50" charset="-128"/>
              </a:rPr>
              <a:t>　・ヤード照明の</a:t>
            </a:r>
            <a:r>
              <a:rPr lang="en-US" altLang="ja-JP" dirty="0">
                <a:latin typeface="HG丸ｺﾞｼｯｸM-PRO" panose="020F0600000000000000" pitchFamily="50" charset="-128"/>
                <a:ea typeface="HG丸ｺﾞｼｯｸM-PRO" panose="020F0600000000000000" pitchFamily="50" charset="-128"/>
              </a:rPr>
              <a:t>LED</a:t>
            </a:r>
            <a:r>
              <a:rPr lang="ja-JP" altLang="en-US" dirty="0">
                <a:latin typeface="HG丸ｺﾞｼｯｸM-PRO" panose="020F0600000000000000" pitchFamily="50" charset="-128"/>
                <a:ea typeface="HG丸ｺﾞｼｯｸM-PRO" panose="020F0600000000000000" pitchFamily="50" charset="-128"/>
              </a:rPr>
              <a:t>化</a:t>
            </a:r>
            <a:endParaRPr lang="en-US" altLang="ja-JP" dirty="0">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4666B1F5-E9DF-55C9-414C-7DB6BD3816C2}"/>
              </a:ext>
            </a:extLst>
          </p:cNvPr>
          <p:cNvSpPr/>
          <p:nvPr/>
        </p:nvSpPr>
        <p:spPr>
          <a:xfrm>
            <a:off x="177165" y="542791"/>
            <a:ext cx="9551670" cy="4723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HG丸ｺﾞｼｯｸM-PRO" panose="020F0600000000000000" pitchFamily="50" charset="-128"/>
                <a:ea typeface="HG丸ｺﾞｼｯｸM-PRO" panose="020F0600000000000000" pitchFamily="50" charset="-128"/>
              </a:rPr>
              <a:t>ＣＮＰ認証（コンテナターミナル）取得に向けた取組</a:t>
            </a:r>
          </a:p>
        </p:txBody>
      </p:sp>
      <p:sp>
        <p:nvSpPr>
          <p:cNvPr id="5" name="テキスト ボックス 4">
            <a:extLst>
              <a:ext uri="{FF2B5EF4-FFF2-40B4-BE49-F238E27FC236}">
                <a16:creationId xmlns:a16="http://schemas.microsoft.com/office/drawing/2014/main" id="{98C6F84F-C204-9F39-ABE4-C4B5FA2645FE}"/>
              </a:ext>
            </a:extLst>
          </p:cNvPr>
          <p:cNvSpPr txBox="1"/>
          <p:nvPr/>
        </p:nvSpPr>
        <p:spPr>
          <a:xfrm>
            <a:off x="298505" y="5189503"/>
            <a:ext cx="9471657" cy="1477328"/>
          </a:xfrm>
          <a:prstGeom prst="rect">
            <a:avLst/>
          </a:prstGeom>
          <a:noFill/>
        </p:spPr>
        <p:txBody>
          <a:bodyPr wrap="square">
            <a:spAutoFit/>
          </a:bodyPr>
          <a:lstStyle/>
          <a:p>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参考</a:t>
            </a:r>
            <a:r>
              <a:rPr lang="en-US" altLang="ja-JP" dirty="0">
                <a:latin typeface="HG丸ｺﾞｼｯｸM-PRO" panose="020F0600000000000000" pitchFamily="50" charset="-128"/>
                <a:ea typeface="HG丸ｺﾞｼｯｸM-PRO" panose="020F0600000000000000" pitchFamily="50" charset="-128"/>
              </a:rPr>
              <a:t>〉</a:t>
            </a:r>
          </a:p>
          <a:p>
            <a:r>
              <a:rPr lang="ja-JP" altLang="en-US" dirty="0">
                <a:latin typeface="HG丸ｺﾞｼｯｸM-PRO" panose="020F0600000000000000" pitchFamily="50" charset="-128"/>
                <a:ea typeface="HG丸ｺﾞｼｯｸM-PRO" panose="020F0600000000000000" pitchFamily="50" charset="-128"/>
              </a:rPr>
              <a:t>　　他港の試行対象コンテナターミナル</a:t>
            </a:r>
          </a:p>
          <a:p>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・東京港：大井コンテナ埠頭１～２号</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・横浜港：南本牧ふ頭</a:t>
            </a:r>
          </a:p>
          <a:p>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・名古屋港：鍋田ふ頭</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・神戸港：ポートアイランド</a:t>
            </a:r>
            <a:r>
              <a:rPr lang="en-US" altLang="ja-JP" dirty="0">
                <a:latin typeface="HG丸ｺﾞｼｯｸM-PRO" panose="020F0600000000000000" pitchFamily="50" charset="-128"/>
                <a:ea typeface="HG丸ｺﾞｼｯｸM-PRO" panose="020F0600000000000000" pitchFamily="50" charset="-128"/>
              </a:rPr>
              <a:t>PC15-17</a:t>
            </a:r>
          </a:p>
          <a:p>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・博多港：アイランドシティ</a:t>
            </a:r>
            <a:endParaRPr lang="en-US" altLang="ja-JP" dirty="0">
              <a:latin typeface="HG丸ｺﾞｼｯｸM-PRO" panose="020F0600000000000000" pitchFamily="50" charset="-128"/>
              <a:ea typeface="HG丸ｺﾞｼｯｸM-PRO" panose="020F0600000000000000" pitchFamily="50" charset="-128"/>
            </a:endParaRPr>
          </a:p>
        </p:txBody>
      </p:sp>
      <p:cxnSp>
        <p:nvCxnSpPr>
          <p:cNvPr id="8" name="直線コネクタ 7">
            <a:extLst>
              <a:ext uri="{FF2B5EF4-FFF2-40B4-BE49-F238E27FC236}">
                <a16:creationId xmlns:a16="http://schemas.microsoft.com/office/drawing/2014/main" id="{E4E12609-BFE8-EC34-453C-4038EEF27DC5}"/>
              </a:ext>
            </a:extLst>
          </p:cNvPr>
          <p:cNvCxnSpPr>
            <a:cxnSpLocks/>
          </p:cNvCxnSpPr>
          <p:nvPr/>
        </p:nvCxnSpPr>
        <p:spPr>
          <a:xfrm>
            <a:off x="0" y="4926207"/>
            <a:ext cx="99060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C478AE9-BE81-67D5-AEE2-7D5EEC83CCCF}"/>
              </a:ext>
            </a:extLst>
          </p:cNvPr>
          <p:cNvSpPr txBox="1"/>
          <p:nvPr/>
        </p:nvSpPr>
        <p:spPr>
          <a:xfrm>
            <a:off x="0" y="0"/>
            <a:ext cx="9906000" cy="461665"/>
          </a:xfrm>
          <a:prstGeom prst="rect">
            <a:avLst/>
          </a:prstGeom>
          <a:solidFill>
            <a:srgbClr val="00B0F0"/>
          </a:solidFill>
        </p:spPr>
        <p:txBody>
          <a:bodyPr wrap="square" rtlCol="0">
            <a:spAutoFit/>
          </a:bodyPr>
          <a:lstStyle/>
          <a:p>
            <a:pPr algn="ctr"/>
            <a:r>
              <a:rPr lang="ja-JP" altLang="en-US" sz="2400" b="1" dirty="0">
                <a:solidFill>
                  <a:schemeClr val="bg1"/>
                </a:solidFill>
                <a:latin typeface="HG丸ｺﾞｼｯｸM-PRO" panose="020F0600000000000000" pitchFamily="50" charset="-128"/>
                <a:ea typeface="HG丸ｺﾞｼｯｸM-PRO" panose="020F0600000000000000" pitchFamily="50" charset="-128"/>
              </a:rPr>
              <a:t>大阪“みなと”におけるＣＮＰ形成に関する取組状況</a:t>
            </a:r>
          </a:p>
        </p:txBody>
      </p:sp>
      <p:sp>
        <p:nvSpPr>
          <p:cNvPr id="3" name="スライド番号プレースホルダー 1">
            <a:extLst>
              <a:ext uri="{FF2B5EF4-FFF2-40B4-BE49-F238E27FC236}">
                <a16:creationId xmlns:a16="http://schemas.microsoft.com/office/drawing/2014/main" id="{3721D2EC-F07E-3440-8D44-D3830B7961BD}"/>
              </a:ext>
            </a:extLst>
          </p:cNvPr>
          <p:cNvSpPr>
            <a:spLocks noGrp="1"/>
          </p:cNvSpPr>
          <p:nvPr>
            <p:ph type="sldNum" sz="quarter" idx="12"/>
          </p:nvPr>
        </p:nvSpPr>
        <p:spPr>
          <a:xfrm>
            <a:off x="7832187" y="6447784"/>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4</a:t>
            </a:fld>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7892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64894D2-B8A7-4C64-28A9-E05D31F22E4A}"/>
              </a:ext>
            </a:extLst>
          </p:cNvPr>
          <p:cNvSpPr txBox="1"/>
          <p:nvPr/>
        </p:nvSpPr>
        <p:spPr>
          <a:xfrm>
            <a:off x="0" y="0"/>
            <a:ext cx="9906000" cy="461665"/>
          </a:xfrm>
          <a:prstGeom prst="rect">
            <a:avLst/>
          </a:prstGeom>
          <a:solidFill>
            <a:srgbClr val="00B0F0"/>
          </a:solidFill>
        </p:spPr>
        <p:txBody>
          <a:bodyPr wrap="square" rtlCol="0">
            <a:spAutoFit/>
          </a:bodyPr>
          <a:lstStyle/>
          <a:p>
            <a:pPr algn="ctr"/>
            <a:r>
              <a:rPr lang="ja-JP" altLang="en-US" sz="2400" b="1" dirty="0">
                <a:solidFill>
                  <a:schemeClr val="bg1"/>
                </a:solidFill>
                <a:latin typeface="HG丸ｺﾞｼｯｸM-PRO" panose="020F0600000000000000" pitchFamily="50" charset="-128"/>
                <a:ea typeface="HG丸ｺﾞｼｯｸM-PRO" panose="020F0600000000000000" pitchFamily="50" charset="-128"/>
              </a:rPr>
              <a:t>大阪“みなと”におけるＣＮＰ形成に関する取組状況</a:t>
            </a:r>
          </a:p>
        </p:txBody>
      </p:sp>
      <p:sp>
        <p:nvSpPr>
          <p:cNvPr id="9" name="四角形: 角を丸くする 8">
            <a:extLst>
              <a:ext uri="{FF2B5EF4-FFF2-40B4-BE49-F238E27FC236}">
                <a16:creationId xmlns:a16="http://schemas.microsoft.com/office/drawing/2014/main" id="{4666B1F5-E9DF-55C9-414C-7DB6BD3816C2}"/>
              </a:ext>
            </a:extLst>
          </p:cNvPr>
          <p:cNvSpPr/>
          <p:nvPr/>
        </p:nvSpPr>
        <p:spPr>
          <a:xfrm>
            <a:off x="76200" y="521783"/>
            <a:ext cx="9551670" cy="4723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HG丸ｺﾞｼｯｸM-PRO" panose="020F0600000000000000" pitchFamily="50" charset="-128"/>
                <a:ea typeface="HG丸ｺﾞｼｯｸM-PRO" panose="020F0600000000000000" pitchFamily="50" charset="-128"/>
              </a:rPr>
              <a:t>ブルーカーボン生態系（大阪府環境農林水産部と連携）</a:t>
            </a:r>
          </a:p>
        </p:txBody>
      </p:sp>
      <p:sp>
        <p:nvSpPr>
          <p:cNvPr id="2" name="テキスト ボックス 1">
            <a:extLst>
              <a:ext uri="{FF2B5EF4-FFF2-40B4-BE49-F238E27FC236}">
                <a16:creationId xmlns:a16="http://schemas.microsoft.com/office/drawing/2014/main" id="{5EF5E510-2ED4-4CCE-9D65-417063953D4C}"/>
              </a:ext>
            </a:extLst>
          </p:cNvPr>
          <p:cNvSpPr txBox="1"/>
          <p:nvPr/>
        </p:nvSpPr>
        <p:spPr>
          <a:xfrm>
            <a:off x="57662" y="1068032"/>
            <a:ext cx="9871710" cy="938077"/>
          </a:xfrm>
          <a:prstGeom prst="rect">
            <a:avLst/>
          </a:prstGeom>
          <a:noFill/>
          <a:ln>
            <a:noFill/>
          </a:ln>
        </p:spPr>
        <p:txBody>
          <a:bodyPr wrap="square" rtlCol="0">
            <a:spAutoFit/>
          </a:bodyPr>
          <a:lstStyle/>
          <a:p>
            <a:pPr>
              <a:lnSpc>
                <a:spcPts val="2275"/>
              </a:lnSpc>
            </a:pPr>
            <a:r>
              <a:rPr lang="ja-JP" altLang="en-US" b="1" u="sng" dirty="0">
                <a:latin typeface="HG丸ｺﾞｼｯｸM-PRO" panose="020F0600000000000000" pitchFamily="50" charset="-128"/>
                <a:ea typeface="HG丸ｺﾞｼｯｸM-PRO" panose="020F0600000000000000" pitchFamily="50" charset="-128"/>
              </a:rPr>
              <a:t>万博を契機とした大阪湾におけるブルーカーボン生態系の保全・再生・創出</a:t>
            </a:r>
            <a:endParaRPr lang="en-US" altLang="ja-JP" b="1" u="sng" dirty="0">
              <a:latin typeface="HG丸ｺﾞｼｯｸM-PRO" panose="020F0600000000000000" pitchFamily="50" charset="-128"/>
              <a:ea typeface="HG丸ｺﾞｼｯｸM-PRO" panose="020F0600000000000000" pitchFamily="50" charset="-128"/>
            </a:endParaRPr>
          </a:p>
          <a:p>
            <a:pPr>
              <a:lnSpc>
                <a:spcPts val="2275"/>
              </a:lnSpc>
            </a:pPr>
            <a:r>
              <a:rPr lang="ja-JP" altLang="en-US"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「海の万博」の開催都市・大阪として、失われた湾奥部のブルーカーボン生態系の再生・創出等を行い、</a:t>
            </a:r>
            <a:endParaRPr lang="en-US" altLang="ja-JP" sz="1600" dirty="0">
              <a:latin typeface="HG丸ｺﾞｼｯｸM-PRO" panose="020F0600000000000000" pitchFamily="50" charset="-128"/>
              <a:ea typeface="HG丸ｺﾞｼｯｸM-PRO" panose="020F0600000000000000" pitchFamily="50" charset="-128"/>
            </a:endParaRPr>
          </a:p>
          <a:p>
            <a:pPr>
              <a:lnSpc>
                <a:spcPts val="2275"/>
              </a:lnSpc>
            </a:pPr>
            <a:r>
              <a:rPr lang="ja-JP" altLang="en-US" sz="1600" dirty="0">
                <a:latin typeface="HG丸ｺﾞｼｯｸM-PRO" panose="020F0600000000000000" pitchFamily="50" charset="-128"/>
                <a:ea typeface="HG丸ｺﾞｼｯｸM-PRO" panose="020F0600000000000000" pitchFamily="50" charset="-128"/>
              </a:rPr>
              <a:t>　藻場・干潟のコリドー（回廊）でつなぐことをめざす「大阪湾</a:t>
            </a:r>
            <a:r>
              <a:rPr lang="en-US" altLang="ja-JP" sz="1600" dirty="0">
                <a:latin typeface="HG丸ｺﾞｼｯｸM-PRO" panose="020F0600000000000000" pitchFamily="50" charset="-128"/>
                <a:ea typeface="HG丸ｺﾞｼｯｸM-PRO" panose="020F0600000000000000" pitchFamily="50" charset="-128"/>
              </a:rPr>
              <a:t>MOBA</a:t>
            </a:r>
            <a:r>
              <a:rPr lang="ja-JP" altLang="en-US" sz="1600" dirty="0">
                <a:latin typeface="HG丸ｺﾞｼｯｸM-PRO" panose="020F0600000000000000" pitchFamily="50" charset="-128"/>
                <a:ea typeface="HG丸ｺﾞｼｯｸM-PRO" panose="020F0600000000000000" pitchFamily="50" charset="-128"/>
              </a:rPr>
              <a:t>リンク構想」を推進</a:t>
            </a:r>
          </a:p>
        </p:txBody>
      </p:sp>
      <p:sp>
        <p:nvSpPr>
          <p:cNvPr id="23" name="楕円 22">
            <a:extLst>
              <a:ext uri="{FF2B5EF4-FFF2-40B4-BE49-F238E27FC236}">
                <a16:creationId xmlns:a16="http://schemas.microsoft.com/office/drawing/2014/main" id="{76694CA0-6CAE-A97A-7FEE-0AF19F487D06}"/>
              </a:ext>
            </a:extLst>
          </p:cNvPr>
          <p:cNvSpPr/>
          <p:nvPr/>
        </p:nvSpPr>
        <p:spPr>
          <a:xfrm rot="338697">
            <a:off x="2695516" y="5007619"/>
            <a:ext cx="352901" cy="477488"/>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92A1BE01-2CB7-8D8A-23A4-FEC9249FE2BF}"/>
              </a:ext>
            </a:extLst>
          </p:cNvPr>
          <p:cNvSpPr txBox="1"/>
          <p:nvPr/>
        </p:nvSpPr>
        <p:spPr>
          <a:xfrm>
            <a:off x="5224528" y="2181633"/>
            <a:ext cx="4550400" cy="2412840"/>
          </a:xfrm>
          <a:prstGeom prst="rect">
            <a:avLst/>
          </a:prstGeom>
          <a:noFill/>
        </p:spPr>
        <p:txBody>
          <a:bodyPr wrap="square" rtlCol="0">
            <a:spAutoFit/>
          </a:bodyPr>
          <a:lstStyle/>
          <a:p>
            <a:pPr>
              <a:lnSpc>
                <a:spcPts val="2300"/>
              </a:lnSpc>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a:latin typeface="HG丸ｺﾞｼｯｸM-PRO" panose="020F0600000000000000" pitchFamily="50" charset="-128"/>
                <a:ea typeface="HG丸ｺﾞｼｯｸM-PRO" panose="020F0600000000000000" pitchFamily="50" charset="-128"/>
              </a:rPr>
              <a:t>大阪府環境農林水産部と連携</a:t>
            </a:r>
            <a:r>
              <a:rPr lang="ja-JP" altLang="en-US" sz="1600" dirty="0">
                <a:latin typeface="HG丸ｺﾞｼｯｸM-PRO" panose="020F0600000000000000" pitchFamily="50" charset="-128"/>
                <a:ea typeface="HG丸ｺﾞｼｯｸM-PRO" panose="020F0600000000000000" pitchFamily="50" charset="-128"/>
              </a:rPr>
              <a:t>し、</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大阪・関西万博を契機として、</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a:t>
            </a:r>
            <a:r>
              <a:rPr lang="ja-JP" altLang="en-US" sz="1600" b="1" u="sng" dirty="0">
                <a:highlight>
                  <a:srgbClr val="FFFF00"/>
                </a:highlight>
                <a:latin typeface="HG丸ｺﾞｼｯｸM-PRO" panose="020F0600000000000000" pitchFamily="50" charset="-128"/>
                <a:ea typeface="HG丸ｺﾞｼｯｸM-PRO" panose="020F0600000000000000" pitchFamily="50" charset="-128"/>
              </a:rPr>
              <a:t>大阪湾</a:t>
            </a:r>
            <a:r>
              <a:rPr lang="en-US" altLang="ja-JP" sz="1600" b="1" u="sng" dirty="0">
                <a:highlight>
                  <a:srgbClr val="FFFF00"/>
                </a:highlight>
                <a:latin typeface="HG丸ｺﾞｼｯｸM-PRO" panose="020F0600000000000000" pitchFamily="50" charset="-128"/>
                <a:ea typeface="HG丸ｺﾞｼｯｸM-PRO" panose="020F0600000000000000" pitchFamily="50" charset="-128"/>
              </a:rPr>
              <a:t>MOBA</a:t>
            </a:r>
            <a:r>
              <a:rPr lang="ja-JP" altLang="en-US" sz="1600" b="1" u="sng" dirty="0">
                <a:highlight>
                  <a:srgbClr val="FFFF00"/>
                </a:highlight>
                <a:latin typeface="HG丸ｺﾞｼｯｸM-PRO" panose="020F0600000000000000" pitchFamily="50" charset="-128"/>
                <a:ea typeface="HG丸ｺﾞｼｯｸM-PRO" panose="020F0600000000000000" pitchFamily="50" charset="-128"/>
              </a:rPr>
              <a:t>リンク構想</a:t>
            </a:r>
            <a:r>
              <a:rPr lang="ja-JP" altLang="en-US" sz="1600" dirty="0">
                <a:latin typeface="HG丸ｺﾞｼｯｸM-PRO" panose="020F0600000000000000" pitchFamily="50" charset="-128"/>
                <a:ea typeface="HG丸ｺﾞｼｯｸM-PRO" panose="020F0600000000000000" pitchFamily="50" charset="-128"/>
              </a:rPr>
              <a:t>」の</a:t>
            </a:r>
            <a:r>
              <a:rPr lang="ja-JP" altLang="en-US" sz="1600" b="1" u="sng" dirty="0">
                <a:highlight>
                  <a:srgbClr val="FFFF00"/>
                </a:highlight>
                <a:latin typeface="HG丸ｺﾞｼｯｸM-PRO" panose="020F0600000000000000" pitchFamily="50" charset="-128"/>
                <a:ea typeface="HG丸ｺﾞｼｯｸM-PRO" panose="020F0600000000000000" pitchFamily="50" charset="-128"/>
              </a:rPr>
              <a:t>実現</a:t>
            </a:r>
            <a:r>
              <a:rPr lang="ja-JP" altLang="en-US" sz="1600" dirty="0">
                <a:latin typeface="HG丸ｺﾞｼｯｸM-PRO" panose="020F0600000000000000" pitchFamily="50" charset="-128"/>
                <a:ea typeface="HG丸ｺﾞｼｯｸM-PRO" panose="020F0600000000000000" pitchFamily="50" charset="-128"/>
              </a:rPr>
              <a:t>をめざし、</a:t>
            </a:r>
            <a:r>
              <a:rPr lang="ja-JP" altLang="en-US" sz="1600" u="sng" dirty="0">
                <a:latin typeface="HG丸ｺﾞｼｯｸM-PRO" panose="020F0600000000000000" pitchFamily="50" charset="-128"/>
                <a:ea typeface="HG丸ｺﾞｼｯｸM-PRO" panose="020F0600000000000000" pitchFamily="50" charset="-128"/>
              </a:rPr>
              <a:t>藻場創出の取組を実施</a:t>
            </a:r>
            <a:endParaRPr lang="en-US" altLang="ja-JP" sz="1600" u="sng" dirty="0">
              <a:latin typeface="HG丸ｺﾞｼｯｸM-PRO" panose="020F0600000000000000" pitchFamily="50" charset="-128"/>
              <a:ea typeface="HG丸ｺﾞｼｯｸM-PRO" panose="020F0600000000000000" pitchFamily="50" charset="-128"/>
            </a:endParaRPr>
          </a:p>
          <a:p>
            <a:pPr>
              <a:lnSpc>
                <a:spcPts val="2300"/>
              </a:lnSpc>
            </a:pPr>
            <a:endParaRPr lang="en-US" altLang="ja-JP" sz="9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（取組例）</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・南港野鳥園護岸における小規模モデル</a:t>
            </a:r>
            <a:endParaRPr lang="en-US" altLang="ja-JP" sz="1600"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dirty="0">
                <a:latin typeface="HG丸ｺﾞｼｯｸM-PRO" panose="020F0600000000000000" pitchFamily="50" charset="-128"/>
                <a:ea typeface="HG丸ｺﾞｼｯｸM-PRO" panose="020F0600000000000000" pitchFamily="50" charset="-128"/>
              </a:rPr>
              <a:t>　　　事業実施（約</a:t>
            </a:r>
            <a:r>
              <a:rPr lang="en-US" altLang="ja-JP" sz="1600" dirty="0">
                <a:latin typeface="HG丸ｺﾞｼｯｸM-PRO" panose="020F0600000000000000" pitchFamily="50" charset="-128"/>
                <a:ea typeface="HG丸ｺﾞｼｯｸM-PRO" panose="020F0600000000000000" pitchFamily="50" charset="-128"/>
              </a:rPr>
              <a:t>10</a:t>
            </a:r>
            <a:r>
              <a:rPr lang="ja-JP" altLang="en-US" sz="1600" dirty="0">
                <a:latin typeface="HG丸ｺﾞｼｯｸM-PRO" panose="020F0600000000000000" pitchFamily="50" charset="-128"/>
                <a:ea typeface="HG丸ｺﾞｼｯｸM-PRO" panose="020F0600000000000000" pitchFamily="50" charset="-128"/>
              </a:rPr>
              <a:t>㎡</a:t>
            </a:r>
            <a:r>
              <a:rPr lang="en-US" altLang="ja-JP" sz="1600" dirty="0">
                <a:latin typeface="HG丸ｺﾞｼｯｸM-PRO" panose="020F0600000000000000" pitchFamily="50" charset="-128"/>
                <a:ea typeface="HG丸ｺﾞｼｯｸM-PRO" panose="020F0600000000000000" pitchFamily="50" charset="-128"/>
              </a:rPr>
              <a:t>)</a:t>
            </a:r>
            <a:endParaRPr lang="ja-JP" altLang="en-US" sz="16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D141670E-06CA-1FFC-6DA8-FC67A3D98FAD}"/>
              </a:ext>
            </a:extLst>
          </p:cNvPr>
          <p:cNvPicPr>
            <a:picLocks noChangeAspect="1"/>
          </p:cNvPicPr>
          <p:nvPr/>
        </p:nvPicPr>
        <p:blipFill rotWithShape="1">
          <a:blip r:embed="rId2"/>
          <a:srcRect l="14448" t="38638" r="60669" b="21946"/>
          <a:stretch/>
        </p:blipFill>
        <p:spPr>
          <a:xfrm>
            <a:off x="5281322" y="4849862"/>
            <a:ext cx="2254848" cy="2008138"/>
          </a:xfrm>
          <a:prstGeom prst="rect">
            <a:avLst/>
          </a:prstGeom>
        </p:spPr>
      </p:pic>
      <p:pic>
        <p:nvPicPr>
          <p:cNvPr id="7" name="図 6">
            <a:extLst>
              <a:ext uri="{FF2B5EF4-FFF2-40B4-BE49-F238E27FC236}">
                <a16:creationId xmlns:a16="http://schemas.microsoft.com/office/drawing/2014/main" id="{A9864B66-F468-1E05-CF95-0467B7726F8B}"/>
              </a:ext>
            </a:extLst>
          </p:cNvPr>
          <p:cNvPicPr>
            <a:picLocks noChangeAspect="1"/>
          </p:cNvPicPr>
          <p:nvPr/>
        </p:nvPicPr>
        <p:blipFill rotWithShape="1">
          <a:blip r:embed="rId3"/>
          <a:srcRect l="36522" t="31976" r="36990" b="34908"/>
          <a:stretch/>
        </p:blipFill>
        <p:spPr>
          <a:xfrm>
            <a:off x="7663037" y="4929727"/>
            <a:ext cx="2089768" cy="1468901"/>
          </a:xfrm>
          <a:prstGeom prst="rect">
            <a:avLst/>
          </a:prstGeom>
        </p:spPr>
      </p:pic>
      <p:sp>
        <p:nvSpPr>
          <p:cNvPr id="3" name="スライド番号プレースホルダー 1">
            <a:extLst>
              <a:ext uri="{FF2B5EF4-FFF2-40B4-BE49-F238E27FC236}">
                <a16:creationId xmlns:a16="http://schemas.microsoft.com/office/drawing/2014/main" id="{9E7234E9-3B3C-2EC5-6F43-4D6374A6226D}"/>
              </a:ext>
            </a:extLst>
          </p:cNvPr>
          <p:cNvSpPr>
            <a:spLocks noGrp="1"/>
          </p:cNvSpPr>
          <p:nvPr>
            <p:ph type="sldNum" sz="quarter" idx="12"/>
          </p:nvPr>
        </p:nvSpPr>
        <p:spPr>
          <a:xfrm>
            <a:off x="7832187" y="6447784"/>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5</a:t>
            </a:fld>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05F7837E-629D-44BF-8D44-BB3618565F76}"/>
              </a:ext>
            </a:extLst>
          </p:cNvPr>
          <p:cNvPicPr>
            <a:picLocks noChangeAspect="1"/>
          </p:cNvPicPr>
          <p:nvPr/>
        </p:nvPicPr>
        <p:blipFill>
          <a:blip r:embed="rId4"/>
          <a:stretch>
            <a:fillRect/>
          </a:stretch>
        </p:blipFill>
        <p:spPr>
          <a:xfrm>
            <a:off x="131072" y="2160538"/>
            <a:ext cx="4786563" cy="4287246"/>
          </a:xfrm>
          <a:prstGeom prst="rect">
            <a:avLst/>
          </a:prstGeom>
        </p:spPr>
      </p:pic>
    </p:spTree>
    <p:extLst>
      <p:ext uri="{BB962C8B-B14F-4D97-AF65-F5344CB8AC3E}">
        <p14:creationId xmlns:p14="http://schemas.microsoft.com/office/powerpoint/2010/main" val="3532843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1617921-067A-7663-1FAC-65B9B4B70441}"/>
              </a:ext>
            </a:extLst>
          </p:cNvPr>
          <p:cNvSpPr txBox="1"/>
          <p:nvPr/>
        </p:nvSpPr>
        <p:spPr>
          <a:xfrm>
            <a:off x="196215" y="5970174"/>
            <a:ext cx="9389745" cy="643125"/>
          </a:xfrm>
          <a:prstGeom prst="rect">
            <a:avLst/>
          </a:prstGeom>
          <a:noFill/>
          <a:ln>
            <a:solidFill>
              <a:schemeClr val="tx1"/>
            </a:solidFill>
          </a:ln>
        </p:spPr>
        <p:txBody>
          <a:bodyPr wrap="square" rtlCol="0">
            <a:spAutoFit/>
          </a:bodyPr>
          <a:lstStyle/>
          <a:p>
            <a:pPr>
              <a:lnSpc>
                <a:spcPts val="2275"/>
              </a:lnSpc>
            </a:pPr>
            <a:r>
              <a:rPr lang="ja-JP" altLang="en-US" sz="1600" dirty="0">
                <a:latin typeface="HG丸ｺﾞｼｯｸM-PRO" panose="020F0600000000000000" pitchFamily="50" charset="-128"/>
                <a:ea typeface="HG丸ｺﾞｼｯｸM-PRO" panose="020F0600000000000000" pitchFamily="50" charset="-128"/>
              </a:rPr>
              <a:t>　「グリーン・デジタル海運回廊」の実現に向けた具体的取組につなげるため、国土交通省とシンガポール運輸省の間で協力覚書が締結され、大阪港</a:t>
            </a:r>
            <a:r>
              <a:rPr lang="zh-CN" altLang="en-US"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他５港も協力パートナー港として協力・連携。</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4666B1F5-E9DF-55C9-414C-7DB6BD3816C2}"/>
              </a:ext>
            </a:extLst>
          </p:cNvPr>
          <p:cNvSpPr/>
          <p:nvPr/>
        </p:nvSpPr>
        <p:spPr>
          <a:xfrm>
            <a:off x="34290" y="538055"/>
            <a:ext cx="9723664" cy="4723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HG丸ｺﾞｼｯｸM-PRO" panose="020F0600000000000000" pitchFamily="50" charset="-128"/>
                <a:ea typeface="HG丸ｺﾞｼｯｸM-PRO" panose="020F0600000000000000" pitchFamily="50" charset="-128"/>
              </a:rPr>
              <a:t>「ワン・オーシャン・サミット」参加（令和</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4</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年</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2</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月）   　　　　  </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フランス</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a:t>
            </a:r>
          </a:p>
        </p:txBody>
      </p:sp>
      <p:sp>
        <p:nvSpPr>
          <p:cNvPr id="2" name="テキスト ボックス 1">
            <a:extLst>
              <a:ext uri="{FF2B5EF4-FFF2-40B4-BE49-F238E27FC236}">
                <a16:creationId xmlns:a16="http://schemas.microsoft.com/office/drawing/2014/main" id="{AEB444A0-58A6-027F-70E6-0B52A5573B09}"/>
              </a:ext>
            </a:extLst>
          </p:cNvPr>
          <p:cNvSpPr txBox="1"/>
          <p:nvPr/>
        </p:nvSpPr>
        <p:spPr>
          <a:xfrm>
            <a:off x="196215" y="1092130"/>
            <a:ext cx="9389745" cy="2409827"/>
          </a:xfrm>
          <a:prstGeom prst="rect">
            <a:avLst/>
          </a:prstGeom>
          <a:noFill/>
          <a:ln>
            <a:solidFill>
              <a:schemeClr val="tx1"/>
            </a:solidFill>
          </a:ln>
        </p:spPr>
        <p:txBody>
          <a:bodyPr wrap="square" rtlCol="0">
            <a:spAutoFit/>
          </a:bodyPr>
          <a:lstStyle/>
          <a:p>
            <a:pPr>
              <a:lnSpc>
                <a:spcPts val="2275"/>
              </a:lnSpc>
            </a:pPr>
            <a:r>
              <a:rPr lang="ja-JP" altLang="en-US" sz="1600" dirty="0">
                <a:latin typeface="HG丸ｺﾞｼｯｸM-PRO" panose="020F0600000000000000" pitchFamily="50" charset="-128"/>
                <a:ea typeface="HG丸ｺﾞｼｯｸM-PRO" panose="020F0600000000000000" pitchFamily="50" charset="-128"/>
              </a:rPr>
              <a:t>　海洋国際サミットであるワン・オーシャン・サミットにおいて、①</a:t>
            </a:r>
            <a:r>
              <a:rPr lang="en-US" altLang="ja-JP" sz="1600" dirty="0">
                <a:latin typeface="HG丸ｺﾞｼｯｸM-PRO" panose="020F0600000000000000" pitchFamily="50" charset="-128"/>
                <a:ea typeface="HG丸ｺﾞｼｯｸM-PRO" panose="020F0600000000000000" pitchFamily="50" charset="-128"/>
              </a:rPr>
              <a:t>2028</a:t>
            </a:r>
            <a:r>
              <a:rPr lang="ja-JP" altLang="en-US" sz="1600" dirty="0">
                <a:latin typeface="HG丸ｺﾞｼｯｸM-PRO" panose="020F0600000000000000" pitchFamily="50" charset="-128"/>
                <a:ea typeface="HG丸ｺﾞｼｯｸM-PRO" panose="020F0600000000000000" pitchFamily="50" charset="-128"/>
              </a:rPr>
              <a:t>年までに、停泊中の船舶に対する陸地からの電力供給に最善を尽くすこと、②環境船舶指数（</a:t>
            </a:r>
            <a:r>
              <a:rPr lang="en-US" altLang="ja-JP" sz="1600" dirty="0">
                <a:latin typeface="HG丸ｺﾞｼｯｸM-PRO" panose="020F0600000000000000" pitchFamily="50" charset="-128"/>
                <a:ea typeface="HG丸ｺﾞｼｯｸM-PRO" panose="020F0600000000000000" pitchFamily="50" charset="-128"/>
              </a:rPr>
              <a:t>Environmental Ship Index</a:t>
            </a:r>
            <a:r>
              <a:rPr lang="ja-JP" altLang="en-US" sz="1600" dirty="0">
                <a:latin typeface="HG丸ｺﾞｼｯｸM-PRO" panose="020F0600000000000000" pitchFamily="50" charset="-128"/>
                <a:ea typeface="HG丸ｺﾞｼｯｸM-PRO" panose="020F0600000000000000" pitchFamily="50" charset="-128"/>
              </a:rPr>
              <a:t>）等に基づく仕組みによって環境負荷の少ない船舶に対する入港料を減免し、総じて船舶航行の環境への配慮の向上に向けた行動を促進すること、についてコミットする内容の共同声明が発出され、国土交通大臣が賛同するとともに大阪港も署名に参加。</a:t>
            </a:r>
            <a:endParaRPr lang="en-US" altLang="ja-JP" sz="1600" dirty="0">
              <a:latin typeface="HG丸ｺﾞｼｯｸM-PRO" panose="020F0600000000000000" pitchFamily="50" charset="-128"/>
              <a:ea typeface="HG丸ｺﾞｼｯｸM-PRO" panose="020F0600000000000000" pitchFamily="50" charset="-128"/>
            </a:endParaRPr>
          </a:p>
          <a:p>
            <a:pPr marL="984250" indent="-984250">
              <a:lnSpc>
                <a:spcPts val="2275"/>
              </a:lnSpc>
            </a:pP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署名国</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アメリカ合衆国、オランダ王国、カナダ、スウェーデン王国、大韓民国、デンマーク王国、ドイツ連邦共和国、日本国（大阪港、神戸港、横浜港、東京港）、フランス共和国、ベルギー王国、モロッコ王国</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359E3939-4016-B676-2A6E-4054D44A00DB}"/>
              </a:ext>
            </a:extLst>
          </p:cNvPr>
          <p:cNvSpPr/>
          <p:nvPr/>
        </p:nvSpPr>
        <p:spPr>
          <a:xfrm>
            <a:off x="34290" y="5236973"/>
            <a:ext cx="9723664" cy="691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HG丸ｺﾞｼｯｸM-PRO" panose="020F0600000000000000" pitchFamily="50" charset="-128"/>
                <a:ea typeface="HG丸ｺﾞｼｯｸM-PRO" panose="020F0600000000000000" pitchFamily="50" charset="-128"/>
              </a:rPr>
              <a:t>「グリーン・デジタル海運回廊」実現に向けた協力・連携（令和５年</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12</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月）</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　　　　　　　　　　　　　　　　　　　　　　　　　　　　 </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シンガポール</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a:t>
            </a:r>
          </a:p>
        </p:txBody>
      </p:sp>
      <p:sp>
        <p:nvSpPr>
          <p:cNvPr id="5" name="テキスト ボックス 4">
            <a:extLst>
              <a:ext uri="{FF2B5EF4-FFF2-40B4-BE49-F238E27FC236}">
                <a16:creationId xmlns:a16="http://schemas.microsoft.com/office/drawing/2014/main" id="{41555E83-C85B-4140-B76F-608724AE6C46}"/>
              </a:ext>
            </a:extLst>
          </p:cNvPr>
          <p:cNvSpPr txBox="1"/>
          <p:nvPr/>
        </p:nvSpPr>
        <p:spPr>
          <a:xfrm>
            <a:off x="196215" y="4435591"/>
            <a:ext cx="9389745" cy="640112"/>
          </a:xfrm>
          <a:prstGeom prst="rect">
            <a:avLst/>
          </a:prstGeom>
          <a:noFill/>
          <a:ln>
            <a:solidFill>
              <a:schemeClr val="tx1"/>
            </a:solidFill>
          </a:ln>
        </p:spPr>
        <p:txBody>
          <a:bodyPr wrap="square" rtlCol="0">
            <a:spAutoFit/>
          </a:bodyPr>
          <a:lstStyle/>
          <a:p>
            <a:pPr>
              <a:lnSpc>
                <a:spcPts val="2275"/>
              </a:lnSpc>
            </a:pPr>
            <a:r>
              <a:rPr lang="ja-JP" altLang="en-US" sz="1600" dirty="0">
                <a:latin typeface="HG丸ｺﾞｼｯｸM-PRO" panose="020F0600000000000000" pitchFamily="50" charset="-128"/>
                <a:ea typeface="HG丸ｺﾞｼｯｸM-PRO" panose="020F0600000000000000" pitchFamily="50" charset="-128"/>
              </a:rPr>
              <a:t>　国土交通省とカリフォルニア州運輸省の共催である、港湾の脱炭素化及び日米間のグリーン海運回廊の形成に向けた日米協力を促進するためのシンポジウムに大阪港湾局、他４港が参加。</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6" name="四角形: 角を丸くする 5">
            <a:extLst>
              <a:ext uri="{FF2B5EF4-FFF2-40B4-BE49-F238E27FC236}">
                <a16:creationId xmlns:a16="http://schemas.microsoft.com/office/drawing/2014/main" id="{7727BA41-C86B-6543-4504-6DF78B1A0DFD}"/>
              </a:ext>
            </a:extLst>
          </p:cNvPr>
          <p:cNvSpPr/>
          <p:nvPr/>
        </p:nvSpPr>
        <p:spPr>
          <a:xfrm>
            <a:off x="34290" y="3663227"/>
            <a:ext cx="9723664" cy="6906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HG丸ｺﾞｼｯｸM-PRO" panose="020F0600000000000000" pitchFamily="50" charset="-128"/>
                <a:ea typeface="HG丸ｺﾞｼｯｸM-PRO" panose="020F0600000000000000" pitchFamily="50" charset="-128"/>
              </a:rPr>
              <a:t>「港湾の脱炭素化・グリーン海運回廊シンポジウム」参加（令和</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5</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年</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10</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月）</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　　　　　　　　　　　　　　　　　　　</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アメリカ合衆国 カリフォルニア州</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a:t>
            </a:r>
          </a:p>
        </p:txBody>
      </p:sp>
      <p:sp>
        <p:nvSpPr>
          <p:cNvPr id="8" name="テキスト ボックス 7">
            <a:extLst>
              <a:ext uri="{FF2B5EF4-FFF2-40B4-BE49-F238E27FC236}">
                <a16:creationId xmlns:a16="http://schemas.microsoft.com/office/drawing/2014/main" id="{6C2C314C-FAC1-DB6E-8B92-6B51B00A8DA7}"/>
              </a:ext>
            </a:extLst>
          </p:cNvPr>
          <p:cNvSpPr txBox="1"/>
          <p:nvPr/>
        </p:nvSpPr>
        <p:spPr>
          <a:xfrm>
            <a:off x="0" y="0"/>
            <a:ext cx="9906000" cy="461665"/>
          </a:xfrm>
          <a:prstGeom prst="rect">
            <a:avLst/>
          </a:prstGeom>
          <a:solidFill>
            <a:srgbClr val="00B0F0"/>
          </a:solidFill>
        </p:spPr>
        <p:txBody>
          <a:bodyPr wrap="square" rtlCol="0">
            <a:spAutoFit/>
          </a:bodyPr>
          <a:lstStyle/>
          <a:p>
            <a:pPr algn="ctr"/>
            <a:r>
              <a:rPr lang="ja-JP" altLang="en-US" sz="2400" b="1" dirty="0">
                <a:solidFill>
                  <a:schemeClr val="bg1"/>
                </a:solidFill>
                <a:latin typeface="HG丸ｺﾞｼｯｸM-PRO" panose="020F0600000000000000" pitchFamily="50" charset="-128"/>
                <a:ea typeface="HG丸ｺﾞｼｯｸM-PRO" panose="020F0600000000000000" pitchFamily="50" charset="-128"/>
              </a:rPr>
              <a:t>大阪“みなと”におけるＣＮＰ形成に関する取組状況</a:t>
            </a:r>
          </a:p>
        </p:txBody>
      </p:sp>
      <p:sp>
        <p:nvSpPr>
          <p:cNvPr id="4" name="スライド番号プレースホルダー 1">
            <a:extLst>
              <a:ext uri="{FF2B5EF4-FFF2-40B4-BE49-F238E27FC236}">
                <a16:creationId xmlns:a16="http://schemas.microsoft.com/office/drawing/2014/main" id="{29F5BE93-3C9C-5E1E-D50E-FCCF26C5837E}"/>
              </a:ext>
            </a:extLst>
          </p:cNvPr>
          <p:cNvSpPr>
            <a:spLocks noGrp="1"/>
          </p:cNvSpPr>
          <p:nvPr>
            <p:ph type="sldNum" sz="quarter" idx="12"/>
          </p:nvPr>
        </p:nvSpPr>
        <p:spPr>
          <a:xfrm>
            <a:off x="7832187" y="6447784"/>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6</a:t>
            </a:fld>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5295559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1358</Words>
  <Application>Microsoft Office PowerPoint</Application>
  <PresentationFormat>A4 210 x 297 mm</PresentationFormat>
  <Paragraphs>112</Paragraphs>
  <Slides>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HG丸ｺﾞｼｯｸM-PRO</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2024-01-29T00:28:19Z</dcterms:modified>
</cp:coreProperties>
</file>