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9" r:id="rId2"/>
    <p:sldId id="258"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4660"/>
  </p:normalViewPr>
  <p:slideViewPr>
    <p:cSldViewPr snapToGrid="0">
      <p:cViewPr varScale="1">
        <p:scale>
          <a:sx n="68" d="100"/>
          <a:sy n="68" d="100"/>
        </p:scale>
        <p:origin x="12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E695EA0-0EDB-47A2-944B-34E49D38E1BA}" type="datetimeFigureOut">
              <a:rPr kumimoji="1" lang="ja-JP" altLang="en-US" smtClean="0"/>
              <a:t>2024/1/19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1CD97C7-ACB6-4DD5-A949-C60342AA10F6}" type="slidenum">
              <a:rPr kumimoji="1" lang="ja-JP" altLang="en-US" smtClean="0"/>
              <a:t>‹#›</a:t>
            </a:fld>
            <a:endParaRPr kumimoji="1" lang="ja-JP" altLang="en-US"/>
          </a:p>
        </p:txBody>
      </p:sp>
    </p:spTree>
    <p:extLst>
      <p:ext uri="{BB962C8B-B14F-4D97-AF65-F5344CB8AC3E}">
        <p14:creationId xmlns:p14="http://schemas.microsoft.com/office/powerpoint/2010/main" val="39585729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746162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121543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1945928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1407444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369287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800087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91906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607553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016738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19119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129AE0-4030-4FFF-94C2-BC1AE81425D4}" type="datetimeFigureOut">
              <a:rPr kumimoji="1" lang="ja-JP" altLang="en-US" smtClean="0"/>
              <a:t>2024/1/19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32514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29AE0-4030-4FFF-94C2-BC1AE81425D4}" type="datetimeFigureOut">
              <a:rPr kumimoji="1" lang="ja-JP" altLang="en-US" smtClean="0"/>
              <a:t>2024/1/19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3972378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8319" y="72422"/>
            <a:ext cx="6877204" cy="461665"/>
          </a:xfrm>
          <a:prstGeom prst="rect">
            <a:avLst/>
          </a:prstGeom>
          <a:noFill/>
        </p:spPr>
        <p:txBody>
          <a:bodyPr wrap="none" rtlCol="0">
            <a:spAutoFit/>
          </a:bodyPr>
          <a:lstStyle/>
          <a:p>
            <a:r>
              <a:rPr lang="zh-CN" altLang="en-US" sz="2400" dirty="0">
                <a:latin typeface="HG丸ｺﾞｼｯｸM-PRO" panose="020F0600000000000000" pitchFamily="50" charset="-128"/>
                <a:ea typeface="HG丸ｺﾞｼｯｸM-PRO" panose="020F0600000000000000" pitchFamily="50" charset="-128"/>
              </a:rPr>
              <a:t>第</a:t>
            </a:r>
            <a:r>
              <a:rPr lang="en-US" altLang="zh-CN" sz="2400" dirty="0">
                <a:latin typeface="HG丸ｺﾞｼｯｸM-PRO" panose="020F0600000000000000" pitchFamily="50" charset="-128"/>
                <a:ea typeface="HG丸ｺﾞｼｯｸM-PRO" panose="020F0600000000000000" pitchFamily="50" charset="-128"/>
              </a:rPr>
              <a:t>1</a:t>
            </a:r>
            <a:r>
              <a:rPr lang="zh-CN" altLang="en-US" sz="2400" dirty="0">
                <a:latin typeface="HG丸ｺﾞｼｯｸM-PRO" panose="020F0600000000000000" pitchFamily="50" charset="-128"/>
                <a:ea typeface="HG丸ｺﾞｼｯｸM-PRO" panose="020F0600000000000000" pitchFamily="50" charset="-128"/>
              </a:rPr>
              <a:t>回港湾脱炭素化推進計画検討部会</a:t>
            </a:r>
            <a:r>
              <a:rPr lang="ja-JP" altLang="en-US" sz="2400" dirty="0">
                <a:latin typeface="HG丸ｺﾞｼｯｸM-PRO" panose="020F0600000000000000" pitchFamily="50" charset="-128"/>
                <a:ea typeface="HG丸ｺﾞｼｯｸM-PRO" panose="020F0600000000000000" pitchFamily="50" charset="-128"/>
              </a:rPr>
              <a:t>の開催結果</a:t>
            </a:r>
          </a:p>
        </p:txBody>
      </p:sp>
      <p:sp>
        <p:nvSpPr>
          <p:cNvPr id="5" name="テキスト ボックス 4"/>
          <p:cNvSpPr txBox="1"/>
          <p:nvPr/>
        </p:nvSpPr>
        <p:spPr>
          <a:xfrm>
            <a:off x="148319" y="827109"/>
            <a:ext cx="9684863" cy="4978073"/>
          </a:xfrm>
          <a:prstGeom prst="rect">
            <a:avLst/>
          </a:prstGeom>
          <a:noFill/>
          <a:ln>
            <a:solidFill>
              <a:srgbClr val="002060"/>
            </a:solidFill>
          </a:ln>
        </p:spPr>
        <p:txBody>
          <a:bodyPr wrap="square" lIns="288000" tIns="0" rIns="288000" bIns="0" rtlCol="0">
            <a:noAutofit/>
          </a:bodyPr>
          <a:lstStyle/>
          <a:p>
            <a:pPr>
              <a:lnSpc>
                <a:spcPct val="150000"/>
              </a:lnSpc>
            </a:pPr>
            <a:r>
              <a:rPr lang="en-US" altLang="ja-JP" dirty="0">
                <a:latin typeface="HG丸ｺﾞｼｯｸM-PRO" panose="020F0600000000000000" pitchFamily="50" charset="-128"/>
                <a:ea typeface="HG丸ｺﾞｼｯｸM-PRO" panose="020F0600000000000000" pitchFamily="50" charset="-128"/>
              </a:rPr>
              <a:t>1  </a:t>
            </a:r>
            <a:r>
              <a:rPr lang="ja-JP" altLang="en-US" dirty="0">
                <a:latin typeface="HG丸ｺﾞｼｯｸM-PRO" panose="020F0600000000000000" pitchFamily="50" charset="-128"/>
                <a:ea typeface="HG丸ｺﾞｼｯｸM-PRO" panose="020F0600000000000000" pitchFamily="50" charset="-128"/>
              </a:rPr>
              <a:t>開　催　</a:t>
            </a:r>
            <a:endParaRPr lang="en-US" altLang="ja-JP" dirty="0">
              <a:latin typeface="HG丸ｺﾞｼｯｸM-PRO" panose="020F0600000000000000" pitchFamily="50" charset="-128"/>
              <a:ea typeface="HG丸ｺﾞｼｯｸM-PRO" panose="020F0600000000000000" pitchFamily="50" charset="-128"/>
            </a:endParaRPr>
          </a:p>
          <a:p>
            <a:pPr>
              <a:lnSpc>
                <a:spcPct val="150000"/>
              </a:lnSpc>
            </a:pPr>
            <a:r>
              <a:rPr lang="ja-JP" altLang="en-US" dirty="0">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令和５年</a:t>
            </a:r>
            <a:r>
              <a:rPr lang="en-US" altLang="ja-JP" sz="1600" dirty="0">
                <a:latin typeface="HG丸ｺﾞｼｯｸM-PRO" panose="020F0600000000000000" pitchFamily="50" charset="-128"/>
                <a:ea typeface="HG丸ｺﾞｼｯｸM-PRO" panose="020F0600000000000000" pitchFamily="50" charset="-128"/>
              </a:rPr>
              <a:t>10</a:t>
            </a:r>
            <a:r>
              <a:rPr lang="ja-JP" altLang="en-US" sz="1600" dirty="0">
                <a:latin typeface="HG丸ｺﾞｼｯｸM-PRO" panose="020F0600000000000000" pitchFamily="50" charset="-128"/>
                <a:ea typeface="HG丸ｺﾞｼｯｸM-PRO" panose="020F0600000000000000" pitchFamily="50" charset="-128"/>
              </a:rPr>
              <a:t>月</a:t>
            </a:r>
            <a:r>
              <a:rPr lang="en-US" altLang="ja-JP" sz="1600" dirty="0">
                <a:latin typeface="HG丸ｺﾞｼｯｸM-PRO" panose="020F0600000000000000" pitchFamily="50" charset="-128"/>
                <a:ea typeface="HG丸ｺﾞｼｯｸM-PRO" panose="020F0600000000000000" pitchFamily="50" charset="-128"/>
              </a:rPr>
              <a:t>27</a:t>
            </a:r>
            <a:r>
              <a:rPr lang="ja-JP" altLang="en-US" sz="1600" dirty="0">
                <a:latin typeface="HG丸ｺﾞｼｯｸM-PRO" panose="020F0600000000000000" pitchFamily="50" charset="-128"/>
                <a:ea typeface="HG丸ｺﾞｼｯｸM-PRO" panose="020F0600000000000000" pitchFamily="50" charset="-128"/>
              </a:rPr>
              <a:t>日（金） 午後２時</a:t>
            </a:r>
            <a:r>
              <a:rPr lang="en-US" altLang="ja-JP" sz="1600" dirty="0">
                <a:latin typeface="HG丸ｺﾞｼｯｸM-PRO" panose="020F0600000000000000" pitchFamily="50" charset="-128"/>
                <a:ea typeface="HG丸ｺﾞｼｯｸM-PRO" panose="020F0600000000000000" pitchFamily="50" charset="-128"/>
              </a:rPr>
              <a:t>00</a:t>
            </a:r>
            <a:r>
              <a:rPr lang="ja-JP" altLang="en-US" sz="1600" dirty="0">
                <a:latin typeface="HG丸ｺﾞｼｯｸM-PRO" panose="020F0600000000000000" pitchFamily="50" charset="-128"/>
                <a:ea typeface="HG丸ｺﾞｼｯｸM-PRO" panose="020F0600000000000000" pitchFamily="50" charset="-128"/>
              </a:rPr>
              <a:t>分～２時</a:t>
            </a:r>
            <a:r>
              <a:rPr lang="en-US" altLang="ja-JP" sz="1600" dirty="0">
                <a:latin typeface="HG丸ｺﾞｼｯｸM-PRO" panose="020F0600000000000000" pitchFamily="50" charset="-128"/>
                <a:ea typeface="HG丸ｺﾞｼｯｸM-PRO" panose="020F0600000000000000" pitchFamily="50" charset="-128"/>
              </a:rPr>
              <a:t>30</a:t>
            </a:r>
            <a:r>
              <a:rPr lang="ja-JP" altLang="en-US" sz="1600" dirty="0">
                <a:latin typeface="HG丸ｺﾞｼｯｸM-PRO" panose="020F0600000000000000" pitchFamily="50" charset="-128"/>
                <a:ea typeface="HG丸ｺﾞｼｯｸM-PRO" panose="020F0600000000000000" pitchFamily="50" charset="-128"/>
              </a:rPr>
              <a:t>分　＠</a:t>
            </a:r>
            <a:r>
              <a:rPr lang="en-US" altLang="ja-JP" sz="1600" dirty="0">
                <a:latin typeface="HG丸ｺﾞｼｯｸM-PRO" panose="020F0600000000000000" pitchFamily="50" charset="-128"/>
                <a:ea typeface="HG丸ｺﾞｼｯｸM-PRO" panose="020F0600000000000000" pitchFamily="50" charset="-128"/>
              </a:rPr>
              <a:t>Web</a:t>
            </a:r>
            <a:r>
              <a:rPr lang="ja-JP" altLang="en-US" sz="1600" dirty="0">
                <a:latin typeface="HG丸ｺﾞｼｯｸM-PRO" panose="020F0600000000000000" pitchFamily="50" charset="-128"/>
                <a:ea typeface="HG丸ｺﾞｼｯｸM-PRO" panose="020F0600000000000000" pitchFamily="50" charset="-128"/>
              </a:rPr>
              <a:t>会議方式</a:t>
            </a:r>
          </a:p>
          <a:p>
            <a:pPr>
              <a:lnSpc>
                <a:spcPct val="150000"/>
              </a:lnSpc>
            </a:pPr>
            <a:endParaRPr lang="ja-JP" altLang="en-US" sz="1050" dirty="0">
              <a:latin typeface="HG丸ｺﾞｼｯｸM-PRO" panose="020F0600000000000000" pitchFamily="50" charset="-128"/>
              <a:ea typeface="HG丸ｺﾞｼｯｸM-PRO" panose="020F0600000000000000" pitchFamily="50" charset="-128"/>
            </a:endParaRPr>
          </a:p>
          <a:p>
            <a:pPr>
              <a:lnSpc>
                <a:spcPct val="150000"/>
              </a:lnSpc>
            </a:pPr>
            <a:r>
              <a:rPr lang="en-US" altLang="ja-JP" dirty="0">
                <a:latin typeface="HG丸ｺﾞｼｯｸM-PRO" panose="020F0600000000000000" pitchFamily="50" charset="-128"/>
                <a:ea typeface="HG丸ｺﾞｼｯｸM-PRO" panose="020F0600000000000000" pitchFamily="50" charset="-128"/>
              </a:rPr>
              <a:t>2</a:t>
            </a:r>
            <a:r>
              <a:rPr lang="ja-JP" altLang="en-US" dirty="0">
                <a:latin typeface="HG丸ｺﾞｼｯｸM-PRO" panose="020F0600000000000000" pitchFamily="50" charset="-128"/>
                <a:ea typeface="HG丸ｺﾞｼｯｸM-PRO" panose="020F0600000000000000" pitchFamily="50" charset="-128"/>
              </a:rPr>
              <a:t>  議　題　</a:t>
            </a:r>
          </a:p>
          <a:p>
            <a:pPr marL="180000">
              <a:lnSpc>
                <a:spcPct val="150000"/>
              </a:lnSpc>
            </a:pPr>
            <a:r>
              <a:rPr lang="ja-JP" altLang="en-US" sz="1700" dirty="0">
                <a:latin typeface="HG丸ｺﾞｼｯｸM-PRO" panose="020F0600000000000000" pitchFamily="50" charset="-128"/>
                <a:ea typeface="HG丸ｺﾞｼｯｸM-PRO" panose="020F0600000000000000" pitchFamily="50" charset="-128"/>
              </a:rPr>
              <a:t>（１）「大阪港・堺泉北港・阪南港港湾脱炭素化推進計画（素案）作成に向けて」について</a:t>
            </a:r>
          </a:p>
          <a:p>
            <a:pPr marL="180000">
              <a:lnSpc>
                <a:spcPct val="150000"/>
              </a:lnSpc>
            </a:pPr>
            <a:r>
              <a:rPr lang="ja-JP" altLang="en-US" sz="1700" dirty="0">
                <a:latin typeface="HG丸ｺﾞｼｯｸM-PRO" panose="020F0600000000000000" pitchFamily="50" charset="-128"/>
                <a:ea typeface="HG丸ｺﾞｼｯｸM-PRO" panose="020F0600000000000000" pitchFamily="50" charset="-128"/>
              </a:rPr>
              <a:t>（２）「大阪港・堺泉北港・阪南港港湾脱炭素化推進計画（素案たたき台）」について</a:t>
            </a:r>
          </a:p>
          <a:p>
            <a:pPr marL="180000">
              <a:lnSpc>
                <a:spcPct val="150000"/>
              </a:lnSpc>
            </a:pPr>
            <a:r>
              <a:rPr lang="ja-JP" altLang="en-US" sz="1700" dirty="0">
                <a:latin typeface="HG丸ｺﾞｼｯｸM-PRO" panose="020F0600000000000000" pitchFamily="50" charset="-128"/>
                <a:ea typeface="HG丸ｺﾞｼｯｸM-PRO" panose="020F0600000000000000" pitchFamily="50" charset="-128"/>
              </a:rPr>
              <a:t>（３）今後のスケジュール</a:t>
            </a:r>
            <a:endParaRPr lang="en-US" altLang="ja-JP" sz="1700" dirty="0">
              <a:latin typeface="HG丸ｺﾞｼｯｸM-PRO" panose="020F0600000000000000" pitchFamily="50" charset="-128"/>
              <a:ea typeface="HG丸ｺﾞｼｯｸM-PRO" panose="020F0600000000000000" pitchFamily="50" charset="-128"/>
            </a:endParaRPr>
          </a:p>
          <a:p>
            <a:pPr>
              <a:lnSpc>
                <a:spcPct val="150000"/>
              </a:lnSpc>
            </a:pPr>
            <a:endParaRPr lang="en-US" altLang="ja-JP" sz="1050" dirty="0">
              <a:latin typeface="HG丸ｺﾞｼｯｸM-PRO" panose="020F0600000000000000" pitchFamily="50" charset="-128"/>
              <a:ea typeface="HG丸ｺﾞｼｯｸM-PRO" panose="020F0600000000000000" pitchFamily="50" charset="-128"/>
            </a:endParaRPr>
          </a:p>
          <a:p>
            <a:pPr>
              <a:lnSpc>
                <a:spcPct val="150000"/>
              </a:lnSpc>
            </a:pPr>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  主な内容</a:t>
            </a:r>
            <a:endParaRPr lang="en-US" altLang="ja-JP" dirty="0">
              <a:latin typeface="HG丸ｺﾞｼｯｸM-PRO" panose="020F0600000000000000" pitchFamily="50" charset="-128"/>
              <a:ea typeface="HG丸ｺﾞｼｯｸM-PRO" panose="020F0600000000000000" pitchFamily="50" charset="-128"/>
            </a:endParaRPr>
          </a:p>
          <a:p>
            <a:pPr marL="324000" indent="-180000">
              <a:lnSpc>
                <a:spcPct val="150000"/>
              </a:lnSpc>
            </a:pPr>
            <a:r>
              <a:rPr lang="ja-JP" altLang="en-US" dirty="0">
                <a:latin typeface="HG丸ｺﾞｼｯｸM-PRO" panose="020F0600000000000000" pitchFamily="50" charset="-128"/>
                <a:ea typeface="HG丸ｺﾞｼｯｸM-PRO" panose="020F0600000000000000" pitchFamily="50" charset="-128"/>
              </a:rPr>
              <a:t>・促進事業を推進計画に位置付けることについて実施主体の同意を得て、推進計画</a:t>
            </a:r>
            <a:br>
              <a:rPr lang="en-US" altLang="ja-JP" dirty="0">
                <a:latin typeface="HG丸ｺﾞｼｯｸM-PRO" panose="020F0600000000000000" pitchFamily="50" charset="-128"/>
                <a:ea typeface="HG丸ｺﾞｼｯｸM-PRO" panose="020F0600000000000000" pitchFamily="50" charset="-128"/>
              </a:rPr>
            </a:br>
            <a:r>
              <a:rPr lang="ja-JP" altLang="en-US" dirty="0">
                <a:latin typeface="HG丸ｺﾞｼｯｸM-PRO" panose="020F0600000000000000" pitchFamily="50" charset="-128"/>
                <a:ea typeface="HG丸ｺﾞｼｯｸM-PRO" panose="020F0600000000000000" pitchFamily="50" charset="-128"/>
              </a:rPr>
              <a:t>（素案）を国土交通省に提出し協議することとなった。</a:t>
            </a:r>
            <a:endParaRPr lang="en-US" altLang="ja-JP" dirty="0">
              <a:latin typeface="HG丸ｺﾞｼｯｸM-PRO" panose="020F0600000000000000" pitchFamily="50" charset="-128"/>
              <a:ea typeface="HG丸ｺﾞｼｯｸM-PRO" panose="020F0600000000000000" pitchFamily="50" charset="-128"/>
            </a:endParaRPr>
          </a:p>
          <a:p>
            <a:pPr marL="324000" indent="-180000">
              <a:lnSpc>
                <a:spcPct val="150000"/>
              </a:lnSpc>
            </a:pPr>
            <a:r>
              <a:rPr lang="ja-JP" altLang="en-US" dirty="0">
                <a:latin typeface="HG丸ｺﾞｼｯｸM-PRO" panose="020F0600000000000000" pitchFamily="50" charset="-128"/>
                <a:ea typeface="HG丸ｺﾞｼｯｸM-PRO" panose="020F0600000000000000" pitchFamily="50" charset="-128"/>
              </a:rPr>
              <a:t>・今後のスケジュールについて共有した。</a:t>
            </a:r>
          </a:p>
        </p:txBody>
      </p:sp>
      <p:sp>
        <p:nvSpPr>
          <p:cNvPr id="2" name="テキスト ボックス 1"/>
          <p:cNvSpPr txBox="1"/>
          <p:nvPr/>
        </p:nvSpPr>
        <p:spPr>
          <a:xfrm>
            <a:off x="8725186" y="72422"/>
            <a:ext cx="1107996" cy="461665"/>
          </a:xfrm>
          <a:prstGeom prst="rect">
            <a:avLst/>
          </a:prstGeom>
          <a:solidFill>
            <a:schemeClr val="bg1"/>
          </a:solidFill>
          <a:ln>
            <a:solidFill>
              <a:schemeClr val="tx1"/>
            </a:solidFill>
          </a:ln>
        </p:spPr>
        <p:txBody>
          <a:bodyPr wrap="none" rtlCol="0">
            <a:spAutoFit/>
          </a:bodyPr>
          <a:lstStyle/>
          <a:p>
            <a:r>
              <a:rPr lang="ja-JP" altLang="en-US" sz="2400" dirty="0">
                <a:latin typeface="HG丸ｺﾞｼｯｸM-PRO" panose="020F0600000000000000" pitchFamily="50" charset="-128"/>
                <a:ea typeface="HG丸ｺﾞｼｯｸM-PRO" panose="020F0600000000000000" pitchFamily="50" charset="-128"/>
              </a:rPr>
              <a:t>資料１</a:t>
            </a:r>
          </a:p>
        </p:txBody>
      </p:sp>
      <p:sp>
        <p:nvSpPr>
          <p:cNvPr id="3" name="スライド番号プレースホルダー 1">
            <a:extLst>
              <a:ext uri="{FF2B5EF4-FFF2-40B4-BE49-F238E27FC236}">
                <a16:creationId xmlns:a16="http://schemas.microsoft.com/office/drawing/2014/main" id="{A93BFA66-5B8C-E113-C613-46CF37DDC836}"/>
              </a:ext>
            </a:extLst>
          </p:cNvPr>
          <p:cNvSpPr>
            <a:spLocks noGrp="1"/>
          </p:cNvSpPr>
          <p:nvPr>
            <p:ph type="sldNum" sz="quarter" idx="12"/>
          </p:nvPr>
        </p:nvSpPr>
        <p:spPr>
          <a:xfrm>
            <a:off x="7775782" y="6420453"/>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1</a:t>
            </a:fld>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35787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4B2E5DC-09A0-8A44-3F2D-9B65F9889215}"/>
              </a:ext>
            </a:extLst>
          </p:cNvPr>
          <p:cNvSpPr txBox="1"/>
          <p:nvPr/>
        </p:nvSpPr>
        <p:spPr>
          <a:xfrm>
            <a:off x="165097" y="3296167"/>
            <a:ext cx="3570208" cy="461665"/>
          </a:xfrm>
          <a:prstGeom prst="rect">
            <a:avLst/>
          </a:prstGeom>
          <a:noFill/>
        </p:spPr>
        <p:txBody>
          <a:bodyPr wrap="none" rtlCol="0">
            <a:spAutoFit/>
          </a:bodyPr>
          <a:lstStyle/>
          <a:p>
            <a:r>
              <a:rPr lang="ja-JP" altLang="en-US" sz="2400" dirty="0">
                <a:latin typeface="HG丸ｺﾞｼｯｸM-PRO" panose="020F0600000000000000" pitchFamily="50" charset="-128"/>
                <a:ea typeface="HG丸ｺﾞｼｯｸM-PRO" panose="020F0600000000000000" pitchFamily="50" charset="-128"/>
              </a:rPr>
              <a:t>国土交通省との協議結果</a:t>
            </a:r>
          </a:p>
        </p:txBody>
      </p:sp>
      <p:sp>
        <p:nvSpPr>
          <p:cNvPr id="5" name="テキスト ボックス 4">
            <a:extLst>
              <a:ext uri="{FF2B5EF4-FFF2-40B4-BE49-F238E27FC236}">
                <a16:creationId xmlns:a16="http://schemas.microsoft.com/office/drawing/2014/main" id="{C0A29AF2-D82D-D67F-47E8-411B654DFB61}"/>
              </a:ext>
            </a:extLst>
          </p:cNvPr>
          <p:cNvSpPr txBox="1"/>
          <p:nvPr/>
        </p:nvSpPr>
        <p:spPr>
          <a:xfrm>
            <a:off x="123794" y="3913465"/>
            <a:ext cx="9658411" cy="1877735"/>
          </a:xfrm>
          <a:prstGeom prst="rect">
            <a:avLst/>
          </a:prstGeom>
          <a:noFill/>
          <a:ln>
            <a:solidFill>
              <a:srgbClr val="002060"/>
            </a:solidFill>
          </a:ln>
        </p:spPr>
        <p:txBody>
          <a:bodyPr wrap="square" lIns="288000" tIns="0" rIns="288000" bIns="0" rtlCol="0" anchor="ctr" anchorCtr="0">
            <a:noAutofit/>
          </a:bodyPr>
          <a:lstStyle/>
          <a:p>
            <a:pPr>
              <a:lnSpc>
                <a:spcPct val="150000"/>
              </a:lnSpc>
            </a:pPr>
            <a:r>
              <a:rPr lang="en-US" altLang="ja-JP" dirty="0">
                <a:latin typeface="HG丸ｺﾞｼｯｸM-PRO" panose="020F0600000000000000" pitchFamily="50" charset="-128"/>
                <a:ea typeface="HG丸ｺﾞｼｯｸM-PRO" panose="020F0600000000000000" pitchFamily="50" charset="-128"/>
              </a:rPr>
              <a:t>1  </a:t>
            </a:r>
            <a:r>
              <a:rPr lang="ja-JP" altLang="en-US" dirty="0">
                <a:latin typeface="HG丸ｺﾞｼｯｸM-PRO" panose="020F0600000000000000" pitchFamily="50" charset="-128"/>
                <a:ea typeface="HG丸ｺﾞｼｯｸM-PRO" panose="020F0600000000000000" pitchFamily="50" charset="-128"/>
              </a:rPr>
              <a:t>協　議　</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令和５年</a:t>
            </a:r>
            <a:r>
              <a:rPr lang="en-US" altLang="ja-JP" dirty="0">
                <a:latin typeface="HG丸ｺﾞｼｯｸM-PRO" panose="020F0600000000000000" pitchFamily="50" charset="-128"/>
                <a:ea typeface="HG丸ｺﾞｼｯｸM-PRO" panose="020F0600000000000000" pitchFamily="50" charset="-128"/>
              </a:rPr>
              <a:t>11</a:t>
            </a:r>
            <a:r>
              <a:rPr lang="ja-JP" altLang="en-US" dirty="0">
                <a:latin typeface="HG丸ｺﾞｼｯｸM-PRO" panose="020F0600000000000000" pitchFamily="50" charset="-128"/>
                <a:ea typeface="HG丸ｺﾞｼｯｸM-PRO" panose="020F0600000000000000" pitchFamily="50" charset="-128"/>
              </a:rPr>
              <a:t>月</a:t>
            </a:r>
            <a:r>
              <a:rPr lang="en-US" altLang="ja-JP" dirty="0">
                <a:latin typeface="HG丸ｺﾞｼｯｸM-PRO" panose="020F0600000000000000" pitchFamily="50" charset="-128"/>
                <a:ea typeface="HG丸ｺﾞｼｯｸM-PRO" panose="020F0600000000000000" pitchFamily="50" charset="-128"/>
              </a:rPr>
              <a:t>8</a:t>
            </a:r>
            <a:r>
              <a:rPr lang="ja-JP" altLang="en-US" dirty="0">
                <a:latin typeface="HG丸ｺﾞｼｯｸM-PRO" panose="020F0600000000000000" pitchFamily="50" charset="-128"/>
                <a:ea typeface="HG丸ｺﾞｼｯｸM-PRO" panose="020F0600000000000000" pitchFamily="50" charset="-128"/>
              </a:rPr>
              <a:t>日（水）～令和</a:t>
            </a:r>
            <a:r>
              <a:rPr lang="en-US" altLang="ja-JP" dirty="0">
                <a:latin typeface="HG丸ｺﾞｼｯｸM-PRO" panose="020F0600000000000000" pitchFamily="50" charset="-128"/>
                <a:ea typeface="HG丸ｺﾞｼｯｸM-PRO" panose="020F0600000000000000" pitchFamily="50" charset="-128"/>
              </a:rPr>
              <a:t>5</a:t>
            </a:r>
            <a:r>
              <a:rPr lang="ja-JP" altLang="en-US" dirty="0">
                <a:latin typeface="HG丸ｺﾞｼｯｸM-PRO" panose="020F0600000000000000" pitchFamily="50" charset="-128"/>
                <a:ea typeface="HG丸ｺﾞｼｯｸM-PRO" panose="020F0600000000000000" pitchFamily="50" charset="-128"/>
              </a:rPr>
              <a:t>年</a:t>
            </a:r>
            <a:r>
              <a:rPr lang="en-US" altLang="ja-JP" dirty="0">
                <a:latin typeface="HG丸ｺﾞｼｯｸM-PRO" panose="020F0600000000000000" pitchFamily="50" charset="-128"/>
                <a:ea typeface="HG丸ｺﾞｼｯｸM-PRO" panose="020F0600000000000000" pitchFamily="50" charset="-128"/>
              </a:rPr>
              <a:t>12</a:t>
            </a:r>
            <a:r>
              <a:rPr lang="ja-JP" altLang="en-US" dirty="0">
                <a:latin typeface="HG丸ｺﾞｼｯｸM-PRO" panose="020F0600000000000000" pitchFamily="50" charset="-128"/>
                <a:ea typeface="HG丸ｺﾞｼｯｸM-PRO" panose="020F0600000000000000" pitchFamily="50" charset="-128"/>
              </a:rPr>
              <a:t>月</a:t>
            </a:r>
            <a:r>
              <a:rPr lang="en-US" altLang="ja-JP" dirty="0">
                <a:latin typeface="HG丸ｺﾞｼｯｸM-PRO" panose="020F0600000000000000" pitchFamily="50" charset="-128"/>
                <a:ea typeface="HG丸ｺﾞｼｯｸM-PRO" panose="020F0600000000000000" pitchFamily="50" charset="-128"/>
              </a:rPr>
              <a:t>27</a:t>
            </a:r>
            <a:r>
              <a:rPr lang="ja-JP" altLang="en-US" dirty="0">
                <a:latin typeface="HG丸ｺﾞｼｯｸM-PRO" panose="020F0600000000000000" pitchFamily="50" charset="-128"/>
                <a:ea typeface="HG丸ｺﾞｼｯｸM-PRO" panose="020F0600000000000000" pitchFamily="50" charset="-128"/>
              </a:rPr>
              <a:t>日（水）</a:t>
            </a:r>
          </a:p>
          <a:p>
            <a:pPr>
              <a:lnSpc>
                <a:spcPct val="150000"/>
              </a:lnSpc>
            </a:pPr>
            <a:endParaRPr lang="ja-JP" altLang="en-US" sz="1050" dirty="0">
              <a:latin typeface="HG丸ｺﾞｼｯｸM-PRO" panose="020F0600000000000000" pitchFamily="50" charset="-128"/>
              <a:ea typeface="HG丸ｺﾞｼｯｸM-PRO" panose="020F0600000000000000" pitchFamily="50" charset="-128"/>
            </a:endParaRPr>
          </a:p>
          <a:p>
            <a:pPr>
              <a:lnSpc>
                <a:spcPct val="150000"/>
              </a:lnSpc>
            </a:pPr>
            <a:r>
              <a:rPr lang="en-US" altLang="ja-JP" dirty="0">
                <a:latin typeface="HG丸ｺﾞｼｯｸM-PRO" panose="020F0600000000000000" pitchFamily="50" charset="-128"/>
                <a:ea typeface="HG丸ｺﾞｼｯｸM-PRO" panose="020F0600000000000000" pitchFamily="50" charset="-128"/>
              </a:rPr>
              <a:t>2</a:t>
            </a:r>
            <a:r>
              <a:rPr lang="ja-JP" altLang="en-US" dirty="0">
                <a:latin typeface="HG丸ｺﾞｼｯｸM-PRO" panose="020F0600000000000000" pitchFamily="50" charset="-128"/>
                <a:ea typeface="HG丸ｺﾞｼｯｸM-PRO" panose="020F0600000000000000" pitchFamily="50" charset="-128"/>
              </a:rPr>
              <a:t>  結　果</a:t>
            </a:r>
          </a:p>
          <a:p>
            <a:pPr marL="324000" indent="-180000"/>
            <a:r>
              <a:rPr lang="ja-JP" altLang="en-US" dirty="0">
                <a:latin typeface="HG丸ｺﾞｼｯｸM-PRO" panose="020F0600000000000000" pitchFamily="50" charset="-128"/>
                <a:ea typeface="HG丸ｺﾞｼｯｸM-PRO" panose="020F0600000000000000" pitchFamily="50" charset="-128"/>
              </a:rPr>
              <a:t>・推進計画（素案）について、表現の修正を除き大きな修正点なく、協議完了</a:t>
            </a:r>
          </a:p>
        </p:txBody>
      </p:sp>
      <p:sp>
        <p:nvSpPr>
          <p:cNvPr id="2" name="テキスト ボックス 1">
            <a:extLst>
              <a:ext uri="{FF2B5EF4-FFF2-40B4-BE49-F238E27FC236}">
                <a16:creationId xmlns:a16="http://schemas.microsoft.com/office/drawing/2014/main" id="{49EA4B1B-61F6-2AD0-78ED-561CAB58184D}"/>
              </a:ext>
            </a:extLst>
          </p:cNvPr>
          <p:cNvSpPr txBox="1"/>
          <p:nvPr/>
        </p:nvSpPr>
        <p:spPr>
          <a:xfrm>
            <a:off x="123794" y="748893"/>
            <a:ext cx="9658411" cy="1718120"/>
          </a:xfrm>
          <a:prstGeom prst="rect">
            <a:avLst/>
          </a:prstGeom>
          <a:noFill/>
          <a:ln>
            <a:solidFill>
              <a:srgbClr val="002060"/>
            </a:solidFill>
          </a:ln>
        </p:spPr>
        <p:txBody>
          <a:bodyPr wrap="square" lIns="288000" tIns="0" rIns="288000" bIns="0" rtlCol="0" anchor="ctr" anchorCtr="0">
            <a:noAutofit/>
          </a:bodyPr>
          <a:lstStyle/>
          <a:p>
            <a:pPr>
              <a:lnSpc>
                <a:spcPct val="140000"/>
              </a:lnSpc>
            </a:pPr>
            <a:r>
              <a:rPr lang="en-US" altLang="ja-JP" dirty="0">
                <a:latin typeface="HG丸ｺﾞｼｯｸM-PRO" panose="020F0600000000000000" pitchFamily="50" charset="-128"/>
                <a:ea typeface="HG丸ｺﾞｼｯｸM-PRO" panose="020F0600000000000000" pitchFamily="50" charset="-128"/>
              </a:rPr>
              <a:t>4</a:t>
            </a:r>
            <a:r>
              <a:rPr lang="ja-JP" altLang="en-US" dirty="0">
                <a:latin typeface="HG丸ｺﾞｼｯｸM-PRO" panose="020F0600000000000000" pitchFamily="50" charset="-128"/>
                <a:ea typeface="HG丸ｺﾞｼｯｸM-PRO" panose="020F0600000000000000" pitchFamily="50" charset="-128"/>
              </a:rPr>
              <a:t>  部会における主な意見</a:t>
            </a:r>
            <a:endParaRPr lang="en-US" altLang="ja-JP" dirty="0">
              <a:latin typeface="HG丸ｺﾞｼｯｸM-PRO" panose="020F0600000000000000" pitchFamily="50" charset="-128"/>
              <a:ea typeface="HG丸ｺﾞｼｯｸM-PRO" panose="020F0600000000000000" pitchFamily="50" charset="-128"/>
            </a:endParaRPr>
          </a:p>
          <a:p>
            <a:pPr marL="429750" indent="-285750">
              <a:lnSpc>
                <a:spcPct val="140000"/>
              </a:lnSpc>
              <a:buFont typeface="Arial" panose="020B0604020202020204" pitchFamily="34" charset="0"/>
              <a:buChar char="•"/>
            </a:pPr>
            <a:r>
              <a:rPr lang="en-US" altLang="ja-JP" dirty="0">
                <a:latin typeface="HG丸ｺﾞｼｯｸM-PRO" panose="020F0600000000000000" pitchFamily="50" charset="-128"/>
                <a:ea typeface="HG丸ｺﾞｼｯｸM-PRO" panose="020F0600000000000000" pitchFamily="50" charset="-128"/>
              </a:rPr>
              <a:t>KPI</a:t>
            </a:r>
            <a:r>
              <a:rPr lang="ja-JP" altLang="en-US" dirty="0">
                <a:latin typeface="HG丸ｺﾞｼｯｸM-PRO" panose="020F0600000000000000" pitchFamily="50" charset="-128"/>
                <a:ea typeface="HG丸ｺﾞｼｯｸM-PRO" panose="020F0600000000000000" pitchFamily="50" charset="-128"/>
              </a:rPr>
              <a:t>での荷役機械、水素・アンモニアの位置付け、短期の設定はしないのか。</a:t>
            </a:r>
          </a:p>
          <a:p>
            <a:pPr marL="324000" indent="-180000">
              <a:lnSpc>
                <a:spcPct val="140000"/>
              </a:lnSpc>
            </a:pPr>
            <a:r>
              <a:rPr lang="ja-JP" altLang="en-US" dirty="0">
                <a:latin typeface="HG丸ｺﾞｼｯｸM-PRO" panose="020F0600000000000000" pitchFamily="50" charset="-128"/>
                <a:ea typeface="HG丸ｺﾞｼｯｸM-PRO" panose="020F0600000000000000" pitchFamily="50" charset="-128"/>
              </a:rPr>
              <a:t>→　項目は見通しが立った段階で位置付け予定。</a:t>
            </a:r>
            <a:endParaRPr lang="en-US" altLang="ja-JP"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dirty="0">
                <a:latin typeface="HG丸ｺﾞｼｯｸM-PRO" panose="020F0600000000000000" pitchFamily="50" charset="-128"/>
                <a:ea typeface="HG丸ｺﾞｼｯｸM-PRO" panose="020F0600000000000000" pitchFamily="50" charset="-128"/>
              </a:rPr>
              <a:t>・促進事業について、国の補助を受けて行っているものは漏れなく記載すること。</a:t>
            </a:r>
            <a:endParaRPr lang="en-US" altLang="ja-JP"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1A730FFE-2E07-7EFC-72BC-4160AE480C2D}"/>
              </a:ext>
            </a:extLst>
          </p:cNvPr>
          <p:cNvSpPr txBox="1"/>
          <p:nvPr/>
        </p:nvSpPr>
        <p:spPr>
          <a:xfrm>
            <a:off x="165097" y="131594"/>
            <a:ext cx="8108310" cy="461665"/>
          </a:xfrm>
          <a:prstGeom prst="rect">
            <a:avLst/>
          </a:prstGeom>
          <a:noFill/>
        </p:spPr>
        <p:txBody>
          <a:bodyPr wrap="none" rtlCol="0">
            <a:spAutoFit/>
          </a:bodyPr>
          <a:lstStyle/>
          <a:p>
            <a:r>
              <a:rPr lang="zh-CN" altLang="en-US" sz="2400" dirty="0">
                <a:latin typeface="HG丸ｺﾞｼｯｸM-PRO" panose="020F0600000000000000" pitchFamily="50" charset="-128"/>
                <a:ea typeface="HG丸ｺﾞｼｯｸM-PRO" panose="020F0600000000000000" pitchFamily="50" charset="-128"/>
              </a:rPr>
              <a:t>第</a:t>
            </a:r>
            <a:r>
              <a:rPr lang="en-US" altLang="zh-CN" sz="2400" dirty="0">
                <a:latin typeface="HG丸ｺﾞｼｯｸM-PRO" panose="020F0600000000000000" pitchFamily="50" charset="-128"/>
                <a:ea typeface="HG丸ｺﾞｼｯｸM-PRO" panose="020F0600000000000000" pitchFamily="50" charset="-128"/>
              </a:rPr>
              <a:t>1</a:t>
            </a:r>
            <a:r>
              <a:rPr lang="zh-CN" altLang="en-US" sz="2400" dirty="0">
                <a:latin typeface="HG丸ｺﾞｼｯｸM-PRO" panose="020F0600000000000000" pitchFamily="50" charset="-128"/>
                <a:ea typeface="HG丸ｺﾞｼｯｸM-PRO" panose="020F0600000000000000" pitchFamily="50" charset="-128"/>
              </a:rPr>
              <a:t>回港湾脱炭素化推進計画検討部会</a:t>
            </a:r>
            <a:r>
              <a:rPr lang="ja-JP" altLang="en-US" sz="2400" dirty="0">
                <a:latin typeface="HG丸ｺﾞｼｯｸM-PRO" panose="020F0600000000000000" pitchFamily="50" charset="-128"/>
                <a:ea typeface="HG丸ｺﾞｼｯｸM-PRO" panose="020F0600000000000000" pitchFamily="50" charset="-128"/>
              </a:rPr>
              <a:t>の開催結果（続き）</a:t>
            </a:r>
          </a:p>
        </p:txBody>
      </p:sp>
      <p:sp>
        <p:nvSpPr>
          <p:cNvPr id="6" name="スライド番号プレースホルダー 1">
            <a:extLst>
              <a:ext uri="{FF2B5EF4-FFF2-40B4-BE49-F238E27FC236}">
                <a16:creationId xmlns:a16="http://schemas.microsoft.com/office/drawing/2014/main" id="{3DF07C9D-3FC7-6D65-7482-8102350D21C6}"/>
              </a:ext>
            </a:extLst>
          </p:cNvPr>
          <p:cNvSpPr>
            <a:spLocks noGrp="1"/>
          </p:cNvSpPr>
          <p:nvPr>
            <p:ph type="sldNum" sz="quarter" idx="12"/>
          </p:nvPr>
        </p:nvSpPr>
        <p:spPr>
          <a:xfrm>
            <a:off x="7775782" y="6420453"/>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2</a:t>
            </a:fld>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460400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Words>
  <Application>Microsoft Office PowerPoint</Application>
  <PresentationFormat>A4 210 x 297 mm</PresentationFormat>
  <Paragraphs>26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2024-01-19T04:14:08Z</dcterms:modified>
</cp:coreProperties>
</file>