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6"/>
  </p:notesMasterIdLst>
  <p:sldIdLst>
    <p:sldId id="970" r:id="rId2"/>
    <p:sldId id="950" r:id="rId3"/>
    <p:sldId id="1013" r:id="rId4"/>
    <p:sldId id="1011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008080"/>
    <a:srgbClr val="FF33CC"/>
    <a:srgbClr val="009999"/>
    <a:srgbClr val="33CCCC"/>
    <a:srgbClr val="0099CC"/>
    <a:srgbClr val="006699"/>
    <a:srgbClr val="339933"/>
    <a:srgbClr val="006600"/>
    <a:srgbClr val="58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6494" autoAdjust="0"/>
  </p:normalViewPr>
  <p:slideViewPr>
    <p:cSldViewPr snapToGrid="0">
      <p:cViewPr varScale="1">
        <p:scale>
          <a:sx n="110" d="100"/>
          <a:sy n="110" d="100"/>
        </p:scale>
        <p:origin x="85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448" cy="497838"/>
          </a:xfrm>
          <a:prstGeom prst="rect">
            <a:avLst/>
          </a:prstGeom>
        </p:spPr>
        <p:txBody>
          <a:bodyPr vert="horz" lIns="91305" tIns="45653" rIns="91305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4" y="2"/>
            <a:ext cx="2945448" cy="497838"/>
          </a:xfrm>
          <a:prstGeom prst="rect">
            <a:avLst/>
          </a:prstGeom>
        </p:spPr>
        <p:txBody>
          <a:bodyPr vert="horz" lIns="91305" tIns="45653" rIns="91305" bIns="45653" rtlCol="0"/>
          <a:lstStyle>
            <a:lvl1pPr algn="r">
              <a:defRPr sz="1200"/>
            </a:lvl1pPr>
          </a:lstStyle>
          <a:p>
            <a:fld id="{AA6FE65D-F661-4725-B157-2FCDB18F60FD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5" tIns="45653" rIns="91305" bIns="4565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77028"/>
            <a:ext cx="5437506" cy="3908187"/>
          </a:xfrm>
          <a:prstGeom prst="rect">
            <a:avLst/>
          </a:prstGeom>
        </p:spPr>
        <p:txBody>
          <a:bodyPr vert="horz" lIns="91305" tIns="45653" rIns="91305" bIns="4565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800"/>
            <a:ext cx="2945448" cy="497838"/>
          </a:xfrm>
          <a:prstGeom prst="rect">
            <a:avLst/>
          </a:prstGeom>
        </p:spPr>
        <p:txBody>
          <a:bodyPr vert="horz" lIns="91305" tIns="45653" rIns="91305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4" y="9428800"/>
            <a:ext cx="2945448" cy="497838"/>
          </a:xfrm>
          <a:prstGeom prst="rect">
            <a:avLst/>
          </a:prstGeom>
        </p:spPr>
        <p:txBody>
          <a:bodyPr vert="horz" lIns="91305" tIns="45653" rIns="91305" bIns="45653" rtlCol="0" anchor="b"/>
          <a:lstStyle>
            <a:lvl1pPr algn="r">
              <a:defRPr sz="1200"/>
            </a:lvl1pPr>
          </a:lstStyle>
          <a:p>
            <a:fld id="{D4076765-1E50-4E9C-A29A-AE8343C307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710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8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35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1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194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15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12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4387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45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3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60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5AB77-853C-4B9F-BE64-58DFEE6F818F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C003-E1D4-4008-956B-BA39ED0513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90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5F5FEF-A307-4055-9090-3D57E1E32F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82" y="1693889"/>
            <a:ext cx="8832836" cy="21820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ja-JP" altLang="en-US" sz="342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議事３</a:t>
            </a:r>
            <a:br>
              <a:rPr lang="en-US" altLang="ja-JP" sz="3429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各基軸・個別施策展開のためのゾーニング</a:t>
            </a:r>
            <a:br>
              <a:rPr lang="en-US" altLang="ja-JP" sz="3200" b="1" dirty="0">
                <a:latin typeface="MS UI Gothic" panose="020B0600070205080204" pitchFamily="50" charset="-128"/>
                <a:ea typeface="MS UI Gothic" panose="020B0600070205080204" pitchFamily="50" charset="-128"/>
              </a:rPr>
            </a:br>
            <a:r>
              <a:rPr lang="ja-JP" altLang="en-US" sz="3200" b="1" dirty="0">
                <a:latin typeface="MS UI Gothic" panose="020B0600070205080204" pitchFamily="50" charset="-128"/>
                <a:ea typeface="MS UI Gothic" panose="020B0600070205080204" pitchFamily="50" charset="-128"/>
              </a:rPr>
              <a:t>補足資料</a:t>
            </a:r>
            <a:endParaRPr lang="ja-JP" altLang="en-US" sz="3429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28F912FD-47CA-4D46-8C69-E13698A97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z="2000" b="1"/>
              <a:t>1</a:t>
            </a:fld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720CE8-853D-4208-A01E-858316631388}"/>
              </a:ext>
            </a:extLst>
          </p:cNvPr>
          <p:cNvSpPr txBox="1"/>
          <p:nvPr/>
        </p:nvSpPr>
        <p:spPr>
          <a:xfrm>
            <a:off x="8486393" y="55099"/>
            <a:ext cx="97854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R7.9.26</a:t>
            </a:r>
          </a:p>
          <a:p>
            <a:pPr algn="ctr"/>
            <a:r>
              <a:rPr lang="ja-JP" altLang="en-US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みどり推進室</a:t>
            </a:r>
            <a:endParaRPr lang="en-US" altLang="ja-JP" sz="1714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651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9">
            <a:extLst>
              <a:ext uri="{FF2B5EF4-FFF2-40B4-BE49-F238E27FC236}">
                <a16:creationId xmlns:a16="http://schemas.microsoft.com/office/drawing/2014/main" id="{07A5D703-6F17-42FD-93E0-6658E7324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06" y="34282"/>
            <a:ext cx="8938696" cy="498127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53068" tIns="6350" rIns="53068" bIns="6350" numCol="1" anchor="ctr" anchorCtr="0" compatLnSpc="1">
            <a:prstTxWarp prst="textNoShape">
              <a:avLst/>
            </a:prstTxWarp>
            <a:noAutofit/>
          </a:bodyPr>
          <a:lstStyle/>
          <a:p>
            <a:pPr defTabSz="65315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714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kumimoji="1" lang="ja-JP" altLang="en-US" sz="1714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山地災害危険地区の指定状況一覧（参考）</a:t>
            </a:r>
            <a:endParaRPr kumimoji="1" lang="en-US" altLang="ja-JP" sz="1714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70CAC98F-A744-4B1A-9C44-5DFE57777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820848"/>
              </p:ext>
            </p:extLst>
          </p:nvPr>
        </p:nvGraphicFramePr>
        <p:xfrm>
          <a:off x="563444" y="623257"/>
          <a:ext cx="8938696" cy="3638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9216">
                  <a:extLst>
                    <a:ext uri="{9D8B030D-6E8A-4147-A177-3AD203B41FA5}">
                      <a16:colId xmlns:a16="http://schemas.microsoft.com/office/drawing/2014/main" val="273955245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29797522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875024738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2137878415"/>
                    </a:ext>
                  </a:extLst>
                </a:gridCol>
                <a:gridCol w="1527737">
                  <a:extLst>
                    <a:ext uri="{9D8B030D-6E8A-4147-A177-3AD203B41FA5}">
                      <a16:colId xmlns:a16="http://schemas.microsoft.com/office/drawing/2014/main" val="3286145604"/>
                    </a:ext>
                  </a:extLst>
                </a:gridCol>
                <a:gridCol w="1489783">
                  <a:extLst>
                    <a:ext uri="{9D8B030D-6E8A-4147-A177-3AD203B41FA5}">
                      <a16:colId xmlns:a16="http://schemas.microsoft.com/office/drawing/2014/main" val="18470268"/>
                    </a:ext>
                  </a:extLst>
                </a:gridCol>
              </a:tblGrid>
              <a:tr h="66612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危険地区番号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面積</a:t>
                      </a:r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資源循環林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広葉樹林への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転換・誘導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資源管理林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自然遷移林</a:t>
                      </a:r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401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54.72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50.70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98760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14.43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12.51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58802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38.83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0.78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31.01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5667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40.47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28.00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97177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11.82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0.82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0.29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282955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Ｙ－２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17.57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0.04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16.99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948602"/>
                  </a:ext>
                </a:extLst>
              </a:tr>
            </a:tbl>
          </a:graphicData>
        </a:graphic>
      </p:graphicFrame>
      <p:graphicFrame>
        <p:nvGraphicFramePr>
          <p:cNvPr id="31" name="表 6">
            <a:extLst>
              <a:ext uri="{FF2B5EF4-FFF2-40B4-BE49-F238E27FC236}">
                <a16:creationId xmlns:a16="http://schemas.microsoft.com/office/drawing/2014/main" id="{2BC602E4-C702-417D-A434-AA13CC221C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36652"/>
              </p:ext>
            </p:extLst>
          </p:nvPr>
        </p:nvGraphicFramePr>
        <p:xfrm>
          <a:off x="560106" y="4341046"/>
          <a:ext cx="8938697" cy="2468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9215">
                  <a:extLst>
                    <a:ext uri="{9D8B030D-6E8A-4147-A177-3AD203B41FA5}">
                      <a16:colId xmlns:a16="http://schemas.microsoft.com/office/drawing/2014/main" val="2739552451"/>
                    </a:ext>
                  </a:extLst>
                </a:gridCol>
                <a:gridCol w="1150620">
                  <a:extLst>
                    <a:ext uri="{9D8B030D-6E8A-4147-A177-3AD203B41FA5}">
                      <a16:colId xmlns:a16="http://schemas.microsoft.com/office/drawing/2014/main" val="4029797522"/>
                    </a:ext>
                  </a:extLst>
                </a:gridCol>
                <a:gridCol w="1394460">
                  <a:extLst>
                    <a:ext uri="{9D8B030D-6E8A-4147-A177-3AD203B41FA5}">
                      <a16:colId xmlns:a16="http://schemas.microsoft.com/office/drawing/2014/main" val="87502473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37878415"/>
                    </a:ext>
                  </a:extLst>
                </a:gridCol>
                <a:gridCol w="1798320">
                  <a:extLst>
                    <a:ext uri="{9D8B030D-6E8A-4147-A177-3AD203B41FA5}">
                      <a16:colId xmlns:a16="http://schemas.microsoft.com/office/drawing/2014/main" val="3286145604"/>
                    </a:ext>
                  </a:extLst>
                </a:gridCol>
                <a:gridCol w="1173482">
                  <a:extLst>
                    <a:ext uri="{9D8B030D-6E8A-4147-A177-3AD203B41FA5}">
                      <a16:colId xmlns:a16="http://schemas.microsoft.com/office/drawing/2014/main" val="18470268"/>
                    </a:ext>
                  </a:extLst>
                </a:gridCol>
              </a:tblGrid>
              <a:tr h="267801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危険地区番号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危険度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渓流延長</a:t>
                      </a:r>
                      <a:r>
                        <a:rPr kumimoji="1" lang="en-US" altLang="ja-JP" dirty="0"/>
                        <a:t>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０次谷補正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想定流木量（</a:t>
                      </a:r>
                      <a:r>
                        <a:rPr kumimoji="1" lang="en-US" altLang="ja-JP" dirty="0"/>
                        <a:t>m3/km2</a:t>
                      </a:r>
                      <a:r>
                        <a:rPr kumimoji="1" lang="ja-JP" altLang="en-US" dirty="0"/>
                        <a:t>）</a:t>
                      </a:r>
                      <a:endParaRPr kumimoji="1" lang="en-US" altLang="ja-JP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流木補正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4019"/>
                  </a:ext>
                </a:extLst>
              </a:tr>
              <a:tr h="28547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1,400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無し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無し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97177"/>
                  </a:ext>
                </a:extLst>
              </a:tr>
              <a:tr h="28547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無し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613879"/>
                  </a:ext>
                </a:extLst>
              </a:tr>
              <a:tr h="28547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1,500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376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282955"/>
                  </a:ext>
                </a:extLst>
              </a:tr>
              <a:tr h="28547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1,500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1,150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948602"/>
                  </a:ext>
                </a:extLst>
              </a:tr>
              <a:tr h="28547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Ｋ－６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有り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031628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9E5A92-EA66-44F2-B962-0F4DB784A22A}"/>
              </a:ext>
            </a:extLst>
          </p:cNvPr>
          <p:cNvSpPr/>
          <p:nvPr/>
        </p:nvSpPr>
        <p:spPr>
          <a:xfrm>
            <a:off x="5648219" y="1214757"/>
            <a:ext cx="569052" cy="2409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D981898-27E9-4734-8377-44BF2494D387}"/>
              </a:ext>
            </a:extLst>
          </p:cNvPr>
          <p:cNvSpPr/>
          <p:nvPr/>
        </p:nvSpPr>
        <p:spPr>
          <a:xfrm>
            <a:off x="7165248" y="973799"/>
            <a:ext cx="678363" cy="240958"/>
          </a:xfrm>
          <a:prstGeom prst="rect">
            <a:avLst/>
          </a:prstGeom>
          <a:solidFill>
            <a:srgbClr val="5DD848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964117-214B-415C-8DBD-2CC847260760}"/>
              </a:ext>
            </a:extLst>
          </p:cNvPr>
          <p:cNvSpPr/>
          <p:nvPr/>
        </p:nvSpPr>
        <p:spPr>
          <a:xfrm>
            <a:off x="8604430" y="971623"/>
            <a:ext cx="678363" cy="240958"/>
          </a:xfrm>
          <a:prstGeom prst="rect">
            <a:avLst/>
          </a:prstGeom>
          <a:solidFill>
            <a:srgbClr val="007E39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B981D4-2340-4BD6-8527-48036088BDBC}"/>
              </a:ext>
            </a:extLst>
          </p:cNvPr>
          <p:cNvSpPr/>
          <p:nvPr/>
        </p:nvSpPr>
        <p:spPr>
          <a:xfrm>
            <a:off x="4012473" y="1021424"/>
            <a:ext cx="569052" cy="240958"/>
          </a:xfrm>
          <a:prstGeom prst="rect">
            <a:avLst/>
          </a:prstGeom>
          <a:solidFill>
            <a:srgbClr val="FFC000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D851E10-7350-4D12-9E97-11508430A042}"/>
              </a:ext>
            </a:extLst>
          </p:cNvPr>
          <p:cNvSpPr txBox="1"/>
          <p:nvPr/>
        </p:nvSpPr>
        <p:spPr>
          <a:xfrm>
            <a:off x="6286500" y="116654"/>
            <a:ext cx="2049941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別紙議事３補足資料ー１</a:t>
            </a:r>
            <a:endParaRPr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E2A459-0488-42B3-8CE7-F62FB7B7AFDF}"/>
              </a:ext>
            </a:extLst>
          </p:cNvPr>
          <p:cNvSpPr txBox="1"/>
          <p:nvPr/>
        </p:nvSpPr>
        <p:spPr>
          <a:xfrm>
            <a:off x="8486393" y="55099"/>
            <a:ext cx="97854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R7.9.26</a:t>
            </a:r>
          </a:p>
          <a:p>
            <a:pPr algn="ctr"/>
            <a:r>
              <a:rPr lang="ja-JP" altLang="en-US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みどり推進室</a:t>
            </a:r>
            <a:endParaRPr lang="en-US" altLang="ja-JP" sz="1714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13" name="スライド番号プレースホルダー 10">
            <a:extLst>
              <a:ext uri="{FF2B5EF4-FFF2-40B4-BE49-F238E27FC236}">
                <a16:creationId xmlns:a16="http://schemas.microsoft.com/office/drawing/2014/main" id="{B7D3AAC5-BED6-4E94-9E70-0272506EB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z="2000" b="1"/>
              <a:t>2</a:t>
            </a:fld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0328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9">
            <a:extLst>
              <a:ext uri="{FF2B5EF4-FFF2-40B4-BE49-F238E27FC236}">
                <a16:creationId xmlns:a16="http://schemas.microsoft.com/office/drawing/2014/main" id="{893A24D0-BF53-4F9B-9D54-4D9791816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06" y="34282"/>
            <a:ext cx="8938696" cy="498127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53068" tIns="6350" rIns="53068" bIns="6350" numCol="1" anchor="ctr" anchorCtr="0" compatLnSpc="1">
            <a:prstTxWarp prst="textNoShape">
              <a:avLst/>
            </a:prstTxWarp>
            <a:noAutofit/>
          </a:bodyPr>
          <a:lstStyle/>
          <a:p>
            <a:pPr defTabSz="65315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714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kumimoji="1" lang="ja-JP" altLang="en-US" sz="1714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山地災害危険地区の指定状況一覧（参考）</a:t>
            </a:r>
            <a:endParaRPr kumimoji="1" lang="en-US" altLang="ja-JP" sz="1714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70CAC98F-A744-4B1A-9C44-5DFE57777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243192"/>
              </p:ext>
            </p:extLst>
          </p:nvPr>
        </p:nvGraphicFramePr>
        <p:xfrm>
          <a:off x="548640" y="653737"/>
          <a:ext cx="8953500" cy="6034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4020">
                  <a:extLst>
                    <a:ext uri="{9D8B030D-6E8A-4147-A177-3AD203B41FA5}">
                      <a16:colId xmlns:a16="http://schemas.microsoft.com/office/drawing/2014/main" val="273955245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29797522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875024738"/>
                    </a:ext>
                  </a:extLst>
                </a:gridCol>
                <a:gridCol w="1706880">
                  <a:extLst>
                    <a:ext uri="{9D8B030D-6E8A-4147-A177-3AD203B41FA5}">
                      <a16:colId xmlns:a16="http://schemas.microsoft.com/office/drawing/2014/main" val="2137878415"/>
                    </a:ext>
                  </a:extLst>
                </a:gridCol>
                <a:gridCol w="1527737">
                  <a:extLst>
                    <a:ext uri="{9D8B030D-6E8A-4147-A177-3AD203B41FA5}">
                      <a16:colId xmlns:a16="http://schemas.microsoft.com/office/drawing/2014/main" val="3286145604"/>
                    </a:ext>
                  </a:extLst>
                </a:gridCol>
                <a:gridCol w="1489783">
                  <a:extLst>
                    <a:ext uri="{9D8B030D-6E8A-4147-A177-3AD203B41FA5}">
                      <a16:colId xmlns:a16="http://schemas.microsoft.com/office/drawing/2014/main" val="18470268"/>
                    </a:ext>
                  </a:extLst>
                </a:gridCol>
              </a:tblGrid>
              <a:tr h="66612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危険地区番号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面積</a:t>
                      </a:r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資源循環林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広葉樹林への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転換・誘導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資源管理林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自然遷移林</a:t>
                      </a:r>
                      <a:r>
                        <a:rPr kumimoji="1" lang="en-US" altLang="ja-JP" dirty="0"/>
                        <a:t>(ha)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401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Ｋ－７６</a:t>
                      </a:r>
                    </a:p>
                    <a:p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59.48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24.45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23.56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10.69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0.31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98760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Ｋ－７７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14.43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12.51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58802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Ｋ－７８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26.51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10.50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0.98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5667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Ｋ－７９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28.40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4.04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22.86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0.33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97177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Ｋ－８０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24.97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17.21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0.01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282955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Ｙ－４９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0.13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0.44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948602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Ｙ－５０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0.73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2.32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05888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Ｙ－５３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16.69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3.03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4.38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005715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Ｙ－５４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0.28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0.31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0.12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836766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Ｙ－５５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23.50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4.90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11.94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0.39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4114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/>
                        <a:t>Ｙ－８０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6.76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0.09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3.83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0.76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0.88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587862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F9E5A92-EA66-44F2-B962-0F4DB784A22A}"/>
              </a:ext>
            </a:extLst>
          </p:cNvPr>
          <p:cNvSpPr/>
          <p:nvPr/>
        </p:nvSpPr>
        <p:spPr>
          <a:xfrm>
            <a:off x="5648219" y="1245237"/>
            <a:ext cx="569052" cy="2409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D981898-27E9-4734-8377-44BF2494D387}"/>
              </a:ext>
            </a:extLst>
          </p:cNvPr>
          <p:cNvSpPr/>
          <p:nvPr/>
        </p:nvSpPr>
        <p:spPr>
          <a:xfrm>
            <a:off x="7165248" y="1004279"/>
            <a:ext cx="678363" cy="240958"/>
          </a:xfrm>
          <a:prstGeom prst="rect">
            <a:avLst/>
          </a:prstGeom>
          <a:solidFill>
            <a:srgbClr val="5DD848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2964117-214B-415C-8DBD-2CC847260760}"/>
              </a:ext>
            </a:extLst>
          </p:cNvPr>
          <p:cNvSpPr/>
          <p:nvPr/>
        </p:nvSpPr>
        <p:spPr>
          <a:xfrm>
            <a:off x="8604430" y="1002103"/>
            <a:ext cx="678363" cy="240958"/>
          </a:xfrm>
          <a:prstGeom prst="rect">
            <a:avLst/>
          </a:prstGeom>
          <a:solidFill>
            <a:srgbClr val="007E39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B981D4-2340-4BD6-8527-48036088BDBC}"/>
              </a:ext>
            </a:extLst>
          </p:cNvPr>
          <p:cNvSpPr/>
          <p:nvPr/>
        </p:nvSpPr>
        <p:spPr>
          <a:xfrm>
            <a:off x="4012473" y="1051904"/>
            <a:ext cx="569052" cy="240958"/>
          </a:xfrm>
          <a:prstGeom prst="rect">
            <a:avLst/>
          </a:prstGeom>
          <a:solidFill>
            <a:srgbClr val="FFC000"/>
          </a:solidFill>
          <a:ln w="25400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2571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857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048C7B3-5028-4A42-AA7B-989C738CF155}"/>
              </a:ext>
            </a:extLst>
          </p:cNvPr>
          <p:cNvSpPr txBox="1"/>
          <p:nvPr/>
        </p:nvSpPr>
        <p:spPr>
          <a:xfrm>
            <a:off x="6362700" y="116654"/>
            <a:ext cx="1973741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別紙議事３補足資料ー２</a:t>
            </a:r>
            <a:endParaRPr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2E22571-8C70-4B48-BABA-5F628DE2EC42}"/>
              </a:ext>
            </a:extLst>
          </p:cNvPr>
          <p:cNvSpPr txBox="1"/>
          <p:nvPr/>
        </p:nvSpPr>
        <p:spPr>
          <a:xfrm>
            <a:off x="8486393" y="55099"/>
            <a:ext cx="97854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R7.9.26</a:t>
            </a:r>
          </a:p>
          <a:p>
            <a:pPr algn="ctr"/>
            <a:r>
              <a:rPr lang="ja-JP" altLang="en-US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みどり推進室</a:t>
            </a:r>
            <a:endParaRPr lang="en-US" altLang="ja-JP" sz="1714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15" name="スライド番号プレースホルダー 10">
            <a:extLst>
              <a:ext uri="{FF2B5EF4-FFF2-40B4-BE49-F238E27FC236}">
                <a16:creationId xmlns:a16="http://schemas.microsoft.com/office/drawing/2014/main" id="{C7FAFE91-4F62-428C-A9FD-26E49DDA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z="2000" b="1"/>
              <a:t>3</a:t>
            </a:fld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9809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9">
            <a:extLst>
              <a:ext uri="{FF2B5EF4-FFF2-40B4-BE49-F238E27FC236}">
                <a16:creationId xmlns:a16="http://schemas.microsoft.com/office/drawing/2014/main" id="{F8677C0C-3F65-4821-9EAC-6D2C9D030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106" y="34282"/>
            <a:ext cx="8938696" cy="498127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53068" tIns="6350" rIns="53068" bIns="6350" numCol="1" anchor="ctr" anchorCtr="0" compatLnSpc="1">
            <a:prstTxWarp prst="textNoShape">
              <a:avLst/>
            </a:prstTxWarp>
            <a:noAutofit/>
          </a:bodyPr>
          <a:lstStyle/>
          <a:p>
            <a:pPr defTabSz="653156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714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kumimoji="1" lang="ja-JP" altLang="en-US" sz="1714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林道の設置状況一覧（参考）</a:t>
            </a:r>
            <a:endParaRPr kumimoji="1" lang="en-US" altLang="ja-JP" sz="1714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70CAC98F-A744-4B1A-9C44-5DFE577779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954599"/>
              </p:ext>
            </p:extLst>
          </p:nvPr>
        </p:nvGraphicFramePr>
        <p:xfrm>
          <a:off x="1167849" y="735998"/>
          <a:ext cx="7448913" cy="31277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436">
                  <a:extLst>
                    <a:ext uri="{9D8B030D-6E8A-4147-A177-3AD203B41FA5}">
                      <a16:colId xmlns:a16="http://schemas.microsoft.com/office/drawing/2014/main" val="2739552451"/>
                    </a:ext>
                  </a:extLst>
                </a:gridCol>
                <a:gridCol w="1664970">
                  <a:extLst>
                    <a:ext uri="{9D8B030D-6E8A-4147-A177-3AD203B41FA5}">
                      <a16:colId xmlns:a16="http://schemas.microsoft.com/office/drawing/2014/main" val="402979752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875024738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val="2137878415"/>
                    </a:ext>
                  </a:extLst>
                </a:gridCol>
                <a:gridCol w="2592632">
                  <a:extLst>
                    <a:ext uri="{9D8B030D-6E8A-4147-A177-3AD203B41FA5}">
                      <a16:colId xmlns:a16="http://schemas.microsoft.com/office/drawing/2014/main" val="3286145604"/>
                    </a:ext>
                  </a:extLst>
                </a:gridCol>
              </a:tblGrid>
              <a:tr h="4032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番号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規格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幅員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ｍ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延長</a:t>
                      </a:r>
                      <a:r>
                        <a:rPr kumimoji="1" lang="en-US" altLang="ja-JP" dirty="0"/>
                        <a:t>(</a:t>
                      </a:r>
                      <a:r>
                        <a:rPr kumimoji="1" lang="ja-JP" altLang="en-US" dirty="0"/>
                        <a:t>ｍ</a:t>
                      </a:r>
                      <a:r>
                        <a:rPr kumimoji="1" lang="en-US" altLang="ja-JP" dirty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管理者</a:t>
                      </a:r>
                      <a:endParaRPr kumimoji="1" lang="en-US" altLang="ja-JP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03401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３級自動車道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3.5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1,593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市町村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98760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軽車道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2.5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1,105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森林組合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588020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軽車道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3.0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1,635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森林組合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56679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軽車道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2.0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2.5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680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森林組合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97177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３級自動車道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市町村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282955"/>
                  </a:ext>
                </a:extLst>
              </a:tr>
              <a:tr h="45408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軽車道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dirty="0"/>
                        <a:t>2.5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1,262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森林組合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948602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046C7C8-AE47-4A3E-94F7-6EFEF9AE2C6E}"/>
              </a:ext>
            </a:extLst>
          </p:cNvPr>
          <p:cNvSpPr txBox="1"/>
          <p:nvPr/>
        </p:nvSpPr>
        <p:spPr>
          <a:xfrm>
            <a:off x="6477000" y="116654"/>
            <a:ext cx="1952207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別紙議事３補足資料ー３</a:t>
            </a:r>
            <a:endParaRPr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2236C93-7191-4D11-8E54-BB98C81CE73D}"/>
              </a:ext>
            </a:extLst>
          </p:cNvPr>
          <p:cNvSpPr txBox="1"/>
          <p:nvPr/>
        </p:nvSpPr>
        <p:spPr>
          <a:xfrm>
            <a:off x="8486393" y="55099"/>
            <a:ext cx="978542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R7.9.26</a:t>
            </a:r>
          </a:p>
          <a:p>
            <a:pPr algn="ctr"/>
            <a:r>
              <a:rPr lang="ja-JP" altLang="en-US" sz="10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/>
              </a:rPr>
              <a:t>みどり推進室</a:t>
            </a:r>
            <a:endParaRPr lang="en-US" altLang="ja-JP" sz="1714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/>
            </a:endParaRPr>
          </a:p>
        </p:txBody>
      </p:sp>
      <p:sp>
        <p:nvSpPr>
          <p:cNvPr id="7" name="スライド番号プレースホルダー 10">
            <a:extLst>
              <a:ext uri="{FF2B5EF4-FFF2-40B4-BE49-F238E27FC236}">
                <a16:creationId xmlns:a16="http://schemas.microsoft.com/office/drawing/2014/main" id="{EE8B3C4A-7902-4499-ABB8-7BA3734A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z="2000" b="1"/>
              <a:t>4</a:t>
            </a:fld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20198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390</Words>
  <Application>Microsoft Office PowerPoint</Application>
  <PresentationFormat>A4 210 x 297 mm</PresentationFormat>
  <Paragraphs>212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BIZ UDPゴシック</vt:lpstr>
      <vt:lpstr>BIZ UDゴシック</vt:lpstr>
      <vt:lpstr>MS UI Gothic</vt:lpstr>
      <vt:lpstr>メイリオ</vt:lpstr>
      <vt:lpstr>游ゴシック</vt:lpstr>
      <vt:lpstr>Arial</vt:lpstr>
      <vt:lpstr>Calibri</vt:lpstr>
      <vt:lpstr>Calibri Light</vt:lpstr>
      <vt:lpstr>Office テーマ</vt:lpstr>
      <vt:lpstr>議事３ 各基軸・個別施策展開のためのゾーニング 補足資料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2025-11-20T04:53:30Z</dcterms:created>
  <dcterms:modified xsi:type="dcterms:W3CDTF">2025-11-25T02:20:07Z</dcterms:modified>
</cp:coreProperties>
</file>