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5"/>
  </p:notesMasterIdLst>
  <p:handoutMasterIdLst>
    <p:handoutMasterId r:id="rId26"/>
  </p:handoutMasterIdLst>
  <p:sldIdLst>
    <p:sldId id="811" r:id="rId2"/>
    <p:sldId id="812" r:id="rId3"/>
    <p:sldId id="822" r:id="rId4"/>
    <p:sldId id="284" r:id="rId5"/>
    <p:sldId id="816" r:id="rId6"/>
    <p:sldId id="817" r:id="rId7"/>
    <p:sldId id="823" r:id="rId8"/>
    <p:sldId id="845" r:id="rId9"/>
    <p:sldId id="292" r:id="rId10"/>
    <p:sldId id="843" r:id="rId11"/>
    <p:sldId id="830" r:id="rId12"/>
    <p:sldId id="829" r:id="rId13"/>
    <p:sldId id="846" r:id="rId14"/>
    <p:sldId id="847" r:id="rId15"/>
    <p:sldId id="818" r:id="rId16"/>
    <p:sldId id="844" r:id="rId17"/>
    <p:sldId id="808" r:id="rId18"/>
    <p:sldId id="267" r:id="rId19"/>
    <p:sldId id="839" r:id="rId20"/>
    <p:sldId id="840" r:id="rId21"/>
    <p:sldId id="819" r:id="rId22"/>
    <p:sldId id="809" r:id="rId23"/>
    <p:sldId id="837" r:id="rId24"/>
  </p:sldIdLst>
  <p:sldSz cx="12801600" cy="9601200" type="A3"/>
  <p:notesSz cx="6807200" cy="9939338"/>
  <p:defaultTextStyle>
    <a:defPPr>
      <a:defRPr lang="ja-JP"/>
    </a:defPPr>
    <a:lvl1pPr marL="0" algn="l" defTabSz="1261473" rtl="0" eaLnBrk="1" latinLnBrk="0" hangingPunct="1">
      <a:defRPr kumimoji="1" sz="2603" kern="1200">
        <a:solidFill>
          <a:schemeClr val="tx1"/>
        </a:solidFill>
        <a:latin typeface="+mn-lt"/>
        <a:ea typeface="+mn-ea"/>
        <a:cs typeface="+mn-cs"/>
      </a:defRPr>
    </a:lvl1pPr>
    <a:lvl2pPr marL="630736" algn="l" defTabSz="1261473" rtl="0" eaLnBrk="1" latinLnBrk="0" hangingPunct="1">
      <a:defRPr kumimoji="1" sz="2603" kern="1200">
        <a:solidFill>
          <a:schemeClr val="tx1"/>
        </a:solidFill>
        <a:latin typeface="+mn-lt"/>
        <a:ea typeface="+mn-ea"/>
        <a:cs typeface="+mn-cs"/>
      </a:defRPr>
    </a:lvl2pPr>
    <a:lvl3pPr marL="1261473" algn="l" defTabSz="1261473" rtl="0" eaLnBrk="1" latinLnBrk="0" hangingPunct="1">
      <a:defRPr kumimoji="1" sz="2603" kern="1200">
        <a:solidFill>
          <a:schemeClr val="tx1"/>
        </a:solidFill>
        <a:latin typeface="+mn-lt"/>
        <a:ea typeface="+mn-ea"/>
        <a:cs typeface="+mn-cs"/>
      </a:defRPr>
    </a:lvl3pPr>
    <a:lvl4pPr marL="1892210" algn="l" defTabSz="1261473" rtl="0" eaLnBrk="1" latinLnBrk="0" hangingPunct="1">
      <a:defRPr kumimoji="1" sz="2603" kern="1200">
        <a:solidFill>
          <a:schemeClr val="tx1"/>
        </a:solidFill>
        <a:latin typeface="+mn-lt"/>
        <a:ea typeface="+mn-ea"/>
        <a:cs typeface="+mn-cs"/>
      </a:defRPr>
    </a:lvl4pPr>
    <a:lvl5pPr marL="2522945" algn="l" defTabSz="1261473" rtl="0" eaLnBrk="1" latinLnBrk="0" hangingPunct="1">
      <a:defRPr kumimoji="1" sz="2603" kern="1200">
        <a:solidFill>
          <a:schemeClr val="tx1"/>
        </a:solidFill>
        <a:latin typeface="+mn-lt"/>
        <a:ea typeface="+mn-ea"/>
        <a:cs typeface="+mn-cs"/>
      </a:defRPr>
    </a:lvl5pPr>
    <a:lvl6pPr marL="3153680" algn="l" defTabSz="1261473" rtl="0" eaLnBrk="1" latinLnBrk="0" hangingPunct="1">
      <a:defRPr kumimoji="1" sz="2603" kern="1200">
        <a:solidFill>
          <a:schemeClr val="tx1"/>
        </a:solidFill>
        <a:latin typeface="+mn-lt"/>
        <a:ea typeface="+mn-ea"/>
        <a:cs typeface="+mn-cs"/>
      </a:defRPr>
    </a:lvl6pPr>
    <a:lvl7pPr marL="3784418" algn="l" defTabSz="1261473" rtl="0" eaLnBrk="1" latinLnBrk="0" hangingPunct="1">
      <a:defRPr kumimoji="1" sz="2603" kern="1200">
        <a:solidFill>
          <a:schemeClr val="tx1"/>
        </a:solidFill>
        <a:latin typeface="+mn-lt"/>
        <a:ea typeface="+mn-ea"/>
        <a:cs typeface="+mn-cs"/>
      </a:defRPr>
    </a:lvl7pPr>
    <a:lvl8pPr marL="4415154" algn="l" defTabSz="1261473" rtl="0" eaLnBrk="1" latinLnBrk="0" hangingPunct="1">
      <a:defRPr kumimoji="1" sz="2603" kern="1200">
        <a:solidFill>
          <a:schemeClr val="tx1"/>
        </a:solidFill>
        <a:latin typeface="+mn-lt"/>
        <a:ea typeface="+mn-ea"/>
        <a:cs typeface="+mn-cs"/>
      </a:defRPr>
    </a:lvl8pPr>
    <a:lvl9pPr marL="5045889" algn="l" defTabSz="1261473" rtl="0" eaLnBrk="1" latinLnBrk="0" hangingPunct="1">
      <a:defRPr kumimoji="1" sz="260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39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39"/>
    <a:srgbClr val="CC0000"/>
    <a:srgbClr val="B3190D"/>
    <a:srgbClr val="5992D1"/>
    <a:srgbClr val="4F92DB"/>
    <a:srgbClr val="50ACC2"/>
    <a:srgbClr val="F7EA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76" autoAdjust="0"/>
    <p:restoredTop sz="93138" autoAdjust="0"/>
  </p:normalViewPr>
  <p:slideViewPr>
    <p:cSldViewPr snapToGrid="0">
      <p:cViewPr varScale="1">
        <p:scale>
          <a:sx n="64" d="100"/>
          <a:sy n="64" d="100"/>
        </p:scale>
        <p:origin x="571" y="62"/>
      </p:cViewPr>
      <p:guideLst>
        <p:guide orient="horz" pos="3024"/>
        <p:guide pos="3920"/>
      </p:guideLst>
    </p:cSldViewPr>
  </p:slideViewPr>
  <p:notesTextViewPr>
    <p:cViewPr>
      <p:scale>
        <a:sx n="50" d="100"/>
        <a:sy n="5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6CABBCA-6751-46C2-AA25-20523AED312E}"/>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1543C1FD-582A-4CBD-8177-21FD027663E3}"/>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391E2883-6475-41F7-B309-0AE5595682EB}" type="datetimeFigureOut">
              <a:rPr kumimoji="1" lang="ja-JP" altLang="en-US" smtClean="0"/>
              <a:t>2025/6/5</a:t>
            </a:fld>
            <a:endParaRPr kumimoji="1" lang="ja-JP" altLang="en-US"/>
          </a:p>
        </p:txBody>
      </p:sp>
      <p:sp>
        <p:nvSpPr>
          <p:cNvPr id="4" name="フッター プレースホルダー 3">
            <a:extLst>
              <a:ext uri="{FF2B5EF4-FFF2-40B4-BE49-F238E27FC236}">
                <a16:creationId xmlns:a16="http://schemas.microsoft.com/office/drawing/2014/main" id="{D3F5CD1E-2CF2-4ED0-BE8A-F06031F7DEF4}"/>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2A9F61B9-A511-401A-92FF-44D55863B08F}"/>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58EDC5FC-6998-4AA4-BE82-D50E82F7578E}" type="slidenum">
              <a:rPr kumimoji="1" lang="ja-JP" altLang="en-US" smtClean="0"/>
              <a:t>‹#›</a:t>
            </a:fld>
            <a:endParaRPr kumimoji="1" lang="ja-JP" altLang="en-US"/>
          </a:p>
        </p:txBody>
      </p:sp>
    </p:spTree>
    <p:extLst>
      <p:ext uri="{BB962C8B-B14F-4D97-AF65-F5344CB8AC3E}">
        <p14:creationId xmlns:p14="http://schemas.microsoft.com/office/powerpoint/2010/main" val="32626990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3"/>
            <a:ext cx="2949678" cy="497461"/>
          </a:xfrm>
          <a:prstGeom prst="rect">
            <a:avLst/>
          </a:prstGeom>
        </p:spPr>
        <p:txBody>
          <a:bodyPr vert="horz" lIns="62897" tIns="31449" rIns="62897" bIns="31449" rtlCol="0"/>
          <a:lstStyle>
            <a:lvl1pPr algn="l">
              <a:defRPr sz="800"/>
            </a:lvl1pPr>
          </a:lstStyle>
          <a:p>
            <a:endParaRPr kumimoji="1" lang="ja-JP" altLang="en-US"/>
          </a:p>
        </p:txBody>
      </p:sp>
      <p:sp>
        <p:nvSpPr>
          <p:cNvPr id="3" name="日付プレースホルダー 2"/>
          <p:cNvSpPr>
            <a:spLocks noGrp="1"/>
          </p:cNvSpPr>
          <p:nvPr>
            <p:ph type="dt" idx="1"/>
          </p:nvPr>
        </p:nvSpPr>
        <p:spPr>
          <a:xfrm>
            <a:off x="3855372" y="23"/>
            <a:ext cx="2950765" cy="497461"/>
          </a:xfrm>
          <a:prstGeom prst="rect">
            <a:avLst/>
          </a:prstGeom>
        </p:spPr>
        <p:txBody>
          <a:bodyPr vert="horz" lIns="62897" tIns="31449" rIns="62897" bIns="31449" rtlCol="0"/>
          <a:lstStyle>
            <a:lvl1pPr algn="r">
              <a:defRPr sz="800"/>
            </a:lvl1pPr>
          </a:lstStyle>
          <a:p>
            <a:fld id="{57DB76CF-5E8E-4210-900E-8A81334EBD6C}" type="datetimeFigureOut">
              <a:rPr kumimoji="1" lang="ja-JP" altLang="en-US" smtClean="0"/>
              <a:t>2025/6/5</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62897" tIns="31449" rIns="62897" bIns="31449" rtlCol="0" anchor="ctr"/>
          <a:lstStyle/>
          <a:p>
            <a:endParaRPr lang="ja-JP" altLang="en-US"/>
          </a:p>
        </p:txBody>
      </p:sp>
      <p:sp>
        <p:nvSpPr>
          <p:cNvPr id="5" name="ノート プレースホルダー 4"/>
          <p:cNvSpPr>
            <a:spLocks noGrp="1"/>
          </p:cNvSpPr>
          <p:nvPr>
            <p:ph type="body" sz="quarter" idx="3"/>
          </p:nvPr>
        </p:nvSpPr>
        <p:spPr>
          <a:xfrm>
            <a:off x="680612" y="4720942"/>
            <a:ext cx="5445978" cy="4472757"/>
          </a:xfrm>
          <a:prstGeom prst="rect">
            <a:avLst/>
          </a:prstGeom>
        </p:spPr>
        <p:txBody>
          <a:bodyPr vert="horz" lIns="62897" tIns="31449" rIns="62897" bIns="3144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782"/>
            <a:ext cx="2949678" cy="496363"/>
          </a:xfrm>
          <a:prstGeom prst="rect">
            <a:avLst/>
          </a:prstGeom>
        </p:spPr>
        <p:txBody>
          <a:bodyPr vert="horz" lIns="62897" tIns="31449" rIns="62897" bIns="31449"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855372" y="9440782"/>
            <a:ext cx="2950765" cy="496363"/>
          </a:xfrm>
          <a:prstGeom prst="rect">
            <a:avLst/>
          </a:prstGeom>
        </p:spPr>
        <p:txBody>
          <a:bodyPr vert="horz" lIns="62897" tIns="31449" rIns="62897" bIns="31449" rtlCol="0" anchor="b"/>
          <a:lstStyle>
            <a:lvl1pPr algn="r">
              <a:defRPr sz="800"/>
            </a:lvl1pPr>
          </a:lstStyle>
          <a:p>
            <a:fld id="{A1109B6F-EF79-4700-9586-60FB757CBB86}" type="slidenum">
              <a:rPr kumimoji="1" lang="ja-JP" altLang="en-US" smtClean="0"/>
              <a:t>‹#›</a:t>
            </a:fld>
            <a:endParaRPr kumimoji="1" lang="ja-JP" altLang="en-US"/>
          </a:p>
        </p:txBody>
      </p:sp>
    </p:spTree>
    <p:extLst>
      <p:ext uri="{BB962C8B-B14F-4D97-AF65-F5344CB8AC3E}">
        <p14:creationId xmlns:p14="http://schemas.microsoft.com/office/powerpoint/2010/main" val="2319860038"/>
      </p:ext>
    </p:extLst>
  </p:cSld>
  <p:clrMap bg1="lt1" tx1="dk1" bg2="lt2" tx2="dk2" accent1="accent1" accent2="accent2" accent3="accent3" accent4="accent4" accent5="accent5" accent6="accent6" hlink="hlink" folHlink="folHlink"/>
  <p:hf hdr="0" ftr="0" dt="0"/>
  <p:notesStyle>
    <a:lvl1pPr marL="0" algn="l" defTabSz="793046" rtl="0" eaLnBrk="1" latinLnBrk="0" hangingPunct="1">
      <a:defRPr kumimoji="1" sz="1041" kern="1200">
        <a:solidFill>
          <a:schemeClr val="tx1"/>
        </a:solidFill>
        <a:latin typeface="+mn-lt"/>
        <a:ea typeface="+mn-ea"/>
        <a:cs typeface="+mn-cs"/>
      </a:defRPr>
    </a:lvl1pPr>
    <a:lvl2pPr marL="396523" algn="l" defTabSz="793046" rtl="0" eaLnBrk="1" latinLnBrk="0" hangingPunct="1">
      <a:defRPr kumimoji="1" sz="1041" kern="1200">
        <a:solidFill>
          <a:schemeClr val="tx1"/>
        </a:solidFill>
        <a:latin typeface="+mn-lt"/>
        <a:ea typeface="+mn-ea"/>
        <a:cs typeface="+mn-cs"/>
      </a:defRPr>
    </a:lvl2pPr>
    <a:lvl3pPr marL="793046" algn="l" defTabSz="793046" rtl="0" eaLnBrk="1" latinLnBrk="0" hangingPunct="1">
      <a:defRPr kumimoji="1" sz="1041" kern="1200">
        <a:solidFill>
          <a:schemeClr val="tx1"/>
        </a:solidFill>
        <a:latin typeface="+mn-lt"/>
        <a:ea typeface="+mn-ea"/>
        <a:cs typeface="+mn-cs"/>
      </a:defRPr>
    </a:lvl3pPr>
    <a:lvl4pPr marL="1189568" algn="l" defTabSz="793046" rtl="0" eaLnBrk="1" latinLnBrk="0" hangingPunct="1">
      <a:defRPr kumimoji="1" sz="1041" kern="1200">
        <a:solidFill>
          <a:schemeClr val="tx1"/>
        </a:solidFill>
        <a:latin typeface="+mn-lt"/>
        <a:ea typeface="+mn-ea"/>
        <a:cs typeface="+mn-cs"/>
      </a:defRPr>
    </a:lvl4pPr>
    <a:lvl5pPr marL="1586091" algn="l" defTabSz="793046" rtl="0" eaLnBrk="1" latinLnBrk="0" hangingPunct="1">
      <a:defRPr kumimoji="1" sz="1041" kern="1200">
        <a:solidFill>
          <a:schemeClr val="tx1"/>
        </a:solidFill>
        <a:latin typeface="+mn-lt"/>
        <a:ea typeface="+mn-ea"/>
        <a:cs typeface="+mn-cs"/>
      </a:defRPr>
    </a:lvl5pPr>
    <a:lvl6pPr marL="1982611" algn="l" defTabSz="793046" rtl="0" eaLnBrk="1" latinLnBrk="0" hangingPunct="1">
      <a:defRPr kumimoji="1" sz="1041" kern="1200">
        <a:solidFill>
          <a:schemeClr val="tx1"/>
        </a:solidFill>
        <a:latin typeface="+mn-lt"/>
        <a:ea typeface="+mn-ea"/>
        <a:cs typeface="+mn-cs"/>
      </a:defRPr>
    </a:lvl6pPr>
    <a:lvl7pPr marL="2379136" algn="l" defTabSz="793046" rtl="0" eaLnBrk="1" latinLnBrk="0" hangingPunct="1">
      <a:defRPr kumimoji="1" sz="1041" kern="1200">
        <a:solidFill>
          <a:schemeClr val="tx1"/>
        </a:solidFill>
        <a:latin typeface="+mn-lt"/>
        <a:ea typeface="+mn-ea"/>
        <a:cs typeface="+mn-cs"/>
      </a:defRPr>
    </a:lvl7pPr>
    <a:lvl8pPr marL="2775657" algn="l" defTabSz="793046" rtl="0" eaLnBrk="1" latinLnBrk="0" hangingPunct="1">
      <a:defRPr kumimoji="1" sz="1041" kern="1200">
        <a:solidFill>
          <a:schemeClr val="tx1"/>
        </a:solidFill>
        <a:latin typeface="+mn-lt"/>
        <a:ea typeface="+mn-ea"/>
        <a:cs typeface="+mn-cs"/>
      </a:defRPr>
    </a:lvl8pPr>
    <a:lvl9pPr marL="3172181" algn="l" defTabSz="793046" rtl="0" eaLnBrk="1" latinLnBrk="0" hangingPunct="1">
      <a:defRPr kumimoji="1" sz="104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dirty="0"/>
          </a:p>
        </p:txBody>
      </p:sp>
      <p:sp>
        <p:nvSpPr>
          <p:cNvPr id="41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8001" indent="-287689">
              <a:defRPr kumimoji="1">
                <a:solidFill>
                  <a:schemeClr val="tx1"/>
                </a:solidFill>
                <a:latin typeface="Calibri" pitchFamily="34" charset="0"/>
                <a:ea typeface="ＭＳ Ｐゴシック" charset="-128"/>
              </a:defRPr>
            </a:lvl2pPr>
            <a:lvl3pPr marL="1150768" indent="-230155">
              <a:defRPr kumimoji="1">
                <a:solidFill>
                  <a:schemeClr val="tx1"/>
                </a:solidFill>
                <a:latin typeface="Calibri" pitchFamily="34" charset="0"/>
                <a:ea typeface="ＭＳ Ｐゴシック" charset="-128"/>
              </a:defRPr>
            </a:lvl3pPr>
            <a:lvl4pPr marL="1611070" indent="-230155">
              <a:defRPr kumimoji="1">
                <a:solidFill>
                  <a:schemeClr val="tx1"/>
                </a:solidFill>
                <a:latin typeface="Calibri" pitchFamily="34" charset="0"/>
                <a:ea typeface="ＭＳ Ｐゴシック" charset="-128"/>
              </a:defRPr>
            </a:lvl4pPr>
            <a:lvl5pPr marL="2071379" indent="-230155">
              <a:defRPr kumimoji="1">
                <a:solidFill>
                  <a:schemeClr val="tx1"/>
                </a:solidFill>
                <a:latin typeface="Calibri" pitchFamily="34" charset="0"/>
                <a:ea typeface="ＭＳ Ｐゴシック" charset="-128"/>
              </a:defRPr>
            </a:lvl5pPr>
            <a:lvl6pPr marL="2531689" indent="-230155" fontAlgn="base">
              <a:spcBef>
                <a:spcPct val="0"/>
              </a:spcBef>
              <a:spcAft>
                <a:spcPct val="0"/>
              </a:spcAft>
              <a:defRPr kumimoji="1">
                <a:solidFill>
                  <a:schemeClr val="tx1"/>
                </a:solidFill>
                <a:latin typeface="Calibri" pitchFamily="34" charset="0"/>
                <a:ea typeface="ＭＳ Ｐゴシック" charset="-128"/>
              </a:defRPr>
            </a:lvl6pPr>
            <a:lvl7pPr marL="2991993" indent="-230155" fontAlgn="base">
              <a:spcBef>
                <a:spcPct val="0"/>
              </a:spcBef>
              <a:spcAft>
                <a:spcPct val="0"/>
              </a:spcAft>
              <a:defRPr kumimoji="1">
                <a:solidFill>
                  <a:schemeClr val="tx1"/>
                </a:solidFill>
                <a:latin typeface="Calibri" pitchFamily="34" charset="0"/>
                <a:ea typeface="ＭＳ Ｐゴシック" charset="-128"/>
              </a:defRPr>
            </a:lvl7pPr>
            <a:lvl8pPr marL="3452300" indent="-230155" fontAlgn="base">
              <a:spcBef>
                <a:spcPct val="0"/>
              </a:spcBef>
              <a:spcAft>
                <a:spcPct val="0"/>
              </a:spcAft>
              <a:defRPr kumimoji="1">
                <a:solidFill>
                  <a:schemeClr val="tx1"/>
                </a:solidFill>
                <a:latin typeface="Calibri" pitchFamily="34" charset="0"/>
                <a:ea typeface="ＭＳ Ｐゴシック" charset="-128"/>
              </a:defRPr>
            </a:lvl8pPr>
            <a:lvl9pPr marL="3912605" indent="-230155"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7988F9AE-47C9-421A-9640-DC1132233561}" type="slidenum">
              <a:rPr lang="ja-JP" altLang="en-US"/>
              <a:pPr fontAlgn="base">
                <a:spcBef>
                  <a:spcPct val="0"/>
                </a:spcBef>
                <a:spcAft>
                  <a:spcPct val="0"/>
                </a:spcAft>
              </a:pPr>
              <a:t>4</a:t>
            </a:fld>
            <a:endParaRPr lang="ja-JP" altLang="en-US"/>
          </a:p>
        </p:txBody>
      </p:sp>
    </p:spTree>
    <p:extLst>
      <p:ext uri="{BB962C8B-B14F-4D97-AF65-F5344CB8AC3E}">
        <p14:creationId xmlns:p14="http://schemas.microsoft.com/office/powerpoint/2010/main" val="3750152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1109B6F-EF79-4700-9586-60FB757CBB86}" type="slidenum">
              <a:rPr kumimoji="1" lang="ja-JP" altLang="en-US" smtClean="0"/>
              <a:t>9</a:t>
            </a:fld>
            <a:endParaRPr kumimoji="1" lang="ja-JP" altLang="en-US"/>
          </a:p>
        </p:txBody>
      </p:sp>
    </p:spTree>
    <p:extLst>
      <p:ext uri="{BB962C8B-B14F-4D97-AF65-F5344CB8AC3E}">
        <p14:creationId xmlns:p14="http://schemas.microsoft.com/office/powerpoint/2010/main" val="1771717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6" y="2982598"/>
            <a:ext cx="10881359" cy="2058036"/>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920241" y="5440681"/>
            <a:ext cx="8961120" cy="2453640"/>
          </a:xfrm>
        </p:spPr>
        <p:txBody>
          <a:bodyPr/>
          <a:lstStyle>
            <a:lvl1pPr marL="0" indent="0" algn="ctr">
              <a:buNone/>
              <a:defRPr>
                <a:solidFill>
                  <a:schemeClr val="tx1">
                    <a:tint val="75000"/>
                  </a:schemeClr>
                </a:solidFill>
              </a:defRPr>
            </a:lvl1pPr>
            <a:lvl2pPr marL="615450" indent="0" algn="ctr">
              <a:buNone/>
              <a:defRPr>
                <a:solidFill>
                  <a:schemeClr val="tx1">
                    <a:tint val="75000"/>
                  </a:schemeClr>
                </a:solidFill>
              </a:defRPr>
            </a:lvl2pPr>
            <a:lvl3pPr marL="1230898" indent="0" algn="ctr">
              <a:buNone/>
              <a:defRPr>
                <a:solidFill>
                  <a:schemeClr val="tx1">
                    <a:tint val="75000"/>
                  </a:schemeClr>
                </a:solidFill>
              </a:defRPr>
            </a:lvl3pPr>
            <a:lvl4pPr marL="1846349" indent="0" algn="ctr">
              <a:buNone/>
              <a:defRPr>
                <a:solidFill>
                  <a:schemeClr val="tx1">
                    <a:tint val="75000"/>
                  </a:schemeClr>
                </a:solidFill>
              </a:defRPr>
            </a:lvl4pPr>
            <a:lvl5pPr marL="2461796" indent="0" algn="ctr">
              <a:buNone/>
              <a:defRPr>
                <a:solidFill>
                  <a:schemeClr val="tx1">
                    <a:tint val="75000"/>
                  </a:schemeClr>
                </a:solidFill>
              </a:defRPr>
            </a:lvl5pPr>
            <a:lvl6pPr marL="3077245" indent="0" algn="ctr">
              <a:buNone/>
              <a:defRPr>
                <a:solidFill>
                  <a:schemeClr val="tx1">
                    <a:tint val="75000"/>
                  </a:schemeClr>
                </a:solidFill>
              </a:defRPr>
            </a:lvl6pPr>
            <a:lvl7pPr marL="3692695" indent="0" algn="ctr">
              <a:buNone/>
              <a:defRPr>
                <a:solidFill>
                  <a:schemeClr val="tx1">
                    <a:tint val="75000"/>
                  </a:schemeClr>
                </a:solidFill>
              </a:defRPr>
            </a:lvl7pPr>
            <a:lvl8pPr marL="4308144" indent="0" algn="ctr">
              <a:buNone/>
              <a:defRPr>
                <a:solidFill>
                  <a:schemeClr val="tx1">
                    <a:tint val="75000"/>
                  </a:schemeClr>
                </a:solidFill>
              </a:defRPr>
            </a:lvl8pPr>
            <a:lvl9pPr marL="4923593"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926085ED-854D-49A4-81DE-507A92D3D4DC}" type="datetime1">
              <a:rPr kumimoji="1" lang="ja-JP" altLang="en-US" smtClean="0"/>
              <a:t>2025/6/5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9A681C9F-59CA-435E-BC6D-79655D4AA9FD}" type="datetime1">
              <a:rPr kumimoji="1" lang="ja-JP" altLang="en-US" smtClean="0"/>
              <a:t>2025/6/5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1160" y="384500"/>
            <a:ext cx="2880360" cy="819213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640083" y="384500"/>
            <a:ext cx="8427721" cy="819213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D9752CB4-4DB3-4CEB-BF49-E5AB615281B1}" type="datetime1">
              <a:rPr kumimoji="1" lang="ja-JP" altLang="en-US" smtClean="0"/>
              <a:t>2025/6/5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B3DECEE-B496-4EA8-9DCD-65CC4DD90FAA}" type="datetime1">
              <a:rPr kumimoji="1" lang="ja-JP" altLang="en-US" smtClean="0"/>
              <a:t>2025/6/5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43" y="6169663"/>
            <a:ext cx="10881359" cy="1906906"/>
          </a:xfrm>
        </p:spPr>
        <p:txBody>
          <a:bodyPr anchor="t"/>
          <a:lstStyle>
            <a:lvl1pPr algn="l">
              <a:defRPr sz="5502"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1011243" y="4069402"/>
            <a:ext cx="10881359" cy="2100262"/>
          </a:xfrm>
        </p:spPr>
        <p:txBody>
          <a:bodyPr anchor="b"/>
          <a:lstStyle>
            <a:lvl1pPr marL="0" indent="0">
              <a:buNone/>
              <a:defRPr sz="2793">
                <a:solidFill>
                  <a:schemeClr val="tx1">
                    <a:tint val="75000"/>
                  </a:schemeClr>
                </a:solidFill>
              </a:defRPr>
            </a:lvl1pPr>
            <a:lvl2pPr marL="615450" indent="0">
              <a:buNone/>
              <a:defRPr sz="2540">
                <a:solidFill>
                  <a:schemeClr val="tx1">
                    <a:tint val="75000"/>
                  </a:schemeClr>
                </a:solidFill>
              </a:defRPr>
            </a:lvl2pPr>
            <a:lvl3pPr marL="1230898" indent="0">
              <a:buNone/>
              <a:defRPr sz="2115">
                <a:solidFill>
                  <a:schemeClr val="tx1">
                    <a:tint val="75000"/>
                  </a:schemeClr>
                </a:solidFill>
              </a:defRPr>
            </a:lvl3pPr>
            <a:lvl4pPr marL="1846349" indent="0">
              <a:buNone/>
              <a:defRPr sz="1947">
                <a:solidFill>
                  <a:schemeClr val="tx1">
                    <a:tint val="75000"/>
                  </a:schemeClr>
                </a:solidFill>
              </a:defRPr>
            </a:lvl4pPr>
            <a:lvl5pPr marL="2461796" indent="0">
              <a:buNone/>
              <a:defRPr sz="1947">
                <a:solidFill>
                  <a:schemeClr val="tx1">
                    <a:tint val="75000"/>
                  </a:schemeClr>
                </a:solidFill>
              </a:defRPr>
            </a:lvl5pPr>
            <a:lvl6pPr marL="3077245" indent="0">
              <a:buNone/>
              <a:defRPr sz="1947">
                <a:solidFill>
                  <a:schemeClr val="tx1">
                    <a:tint val="75000"/>
                  </a:schemeClr>
                </a:solidFill>
              </a:defRPr>
            </a:lvl6pPr>
            <a:lvl7pPr marL="3692695" indent="0">
              <a:buNone/>
              <a:defRPr sz="1947">
                <a:solidFill>
                  <a:schemeClr val="tx1">
                    <a:tint val="75000"/>
                  </a:schemeClr>
                </a:solidFill>
              </a:defRPr>
            </a:lvl7pPr>
            <a:lvl8pPr marL="4308144" indent="0">
              <a:buNone/>
              <a:defRPr sz="1947">
                <a:solidFill>
                  <a:schemeClr val="tx1">
                    <a:tint val="75000"/>
                  </a:schemeClr>
                </a:solidFill>
              </a:defRPr>
            </a:lvl8pPr>
            <a:lvl9pPr marL="4923593" indent="0">
              <a:buNone/>
              <a:defRPr sz="1947">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F0024335-6F8D-4AA8-B784-02B515697378}" type="datetime1">
              <a:rPr kumimoji="1" lang="ja-JP" altLang="en-US" smtClean="0"/>
              <a:t>2025/6/5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640081" y="2240282"/>
            <a:ext cx="5654041" cy="6336348"/>
          </a:xfrm>
        </p:spPr>
        <p:txBody>
          <a:bodyPr/>
          <a:lstStyle>
            <a:lvl1pPr>
              <a:defRPr sz="3809"/>
            </a:lvl1pPr>
            <a:lvl2pPr>
              <a:defRPr sz="3217"/>
            </a:lvl2pPr>
            <a:lvl3pPr>
              <a:defRPr sz="2793"/>
            </a:lvl3pPr>
            <a:lvl4pPr>
              <a:defRPr sz="2540"/>
            </a:lvl4pPr>
            <a:lvl5pPr>
              <a:defRPr sz="2540"/>
            </a:lvl5pPr>
            <a:lvl6pPr>
              <a:defRPr sz="2540"/>
            </a:lvl6pPr>
            <a:lvl7pPr>
              <a:defRPr sz="2540"/>
            </a:lvl7pPr>
            <a:lvl8pPr>
              <a:defRPr sz="2540"/>
            </a:lvl8pPr>
            <a:lvl9pPr>
              <a:defRPr sz="254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6507481" y="2240282"/>
            <a:ext cx="5654041" cy="6336348"/>
          </a:xfrm>
        </p:spPr>
        <p:txBody>
          <a:bodyPr/>
          <a:lstStyle>
            <a:lvl1pPr>
              <a:defRPr sz="3809"/>
            </a:lvl1pPr>
            <a:lvl2pPr>
              <a:defRPr sz="3217"/>
            </a:lvl2pPr>
            <a:lvl3pPr>
              <a:defRPr sz="2793"/>
            </a:lvl3pPr>
            <a:lvl4pPr>
              <a:defRPr sz="2540"/>
            </a:lvl4pPr>
            <a:lvl5pPr>
              <a:defRPr sz="2540"/>
            </a:lvl5pPr>
            <a:lvl6pPr>
              <a:defRPr sz="2540"/>
            </a:lvl6pPr>
            <a:lvl7pPr>
              <a:defRPr sz="2540"/>
            </a:lvl7pPr>
            <a:lvl8pPr>
              <a:defRPr sz="2540"/>
            </a:lvl8pPr>
            <a:lvl9pPr>
              <a:defRPr sz="254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D4746772-A3F7-4C98-9105-DED5577BAC4B}" type="datetime1">
              <a:rPr kumimoji="1" lang="ja-JP" altLang="en-US" smtClean="0"/>
              <a:t>2025/6/5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640085" y="2149162"/>
            <a:ext cx="5656263" cy="895667"/>
          </a:xfrm>
        </p:spPr>
        <p:txBody>
          <a:bodyPr anchor="b"/>
          <a:lstStyle>
            <a:lvl1pPr marL="0" indent="0">
              <a:buNone/>
              <a:defRPr sz="3217" b="1"/>
            </a:lvl1pPr>
            <a:lvl2pPr marL="615450" indent="0">
              <a:buNone/>
              <a:defRPr sz="2793" b="1"/>
            </a:lvl2pPr>
            <a:lvl3pPr marL="1230898" indent="0">
              <a:buNone/>
              <a:defRPr sz="2540" b="1"/>
            </a:lvl3pPr>
            <a:lvl4pPr marL="1846349" indent="0">
              <a:buNone/>
              <a:defRPr sz="2115" b="1"/>
            </a:lvl4pPr>
            <a:lvl5pPr marL="2461796" indent="0">
              <a:buNone/>
              <a:defRPr sz="2115" b="1"/>
            </a:lvl5pPr>
            <a:lvl6pPr marL="3077245" indent="0">
              <a:buNone/>
              <a:defRPr sz="2115" b="1"/>
            </a:lvl6pPr>
            <a:lvl7pPr marL="3692695" indent="0">
              <a:buNone/>
              <a:defRPr sz="2115" b="1"/>
            </a:lvl7pPr>
            <a:lvl8pPr marL="4308144" indent="0">
              <a:buNone/>
              <a:defRPr sz="2115" b="1"/>
            </a:lvl8pPr>
            <a:lvl9pPr marL="4923593" indent="0">
              <a:buNone/>
              <a:defRPr sz="2115"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640085" y="3044827"/>
            <a:ext cx="5656263" cy="5531805"/>
          </a:xfrm>
        </p:spPr>
        <p:txBody>
          <a:bodyPr/>
          <a:lstStyle>
            <a:lvl1pPr>
              <a:defRPr sz="3217"/>
            </a:lvl1pPr>
            <a:lvl2pPr>
              <a:defRPr sz="2793"/>
            </a:lvl2pPr>
            <a:lvl3pPr>
              <a:defRPr sz="2540"/>
            </a:lvl3pPr>
            <a:lvl4pPr>
              <a:defRPr sz="2115"/>
            </a:lvl4pPr>
            <a:lvl5pPr>
              <a:defRPr sz="2115"/>
            </a:lvl5pPr>
            <a:lvl6pPr>
              <a:defRPr sz="2115"/>
            </a:lvl6pPr>
            <a:lvl7pPr>
              <a:defRPr sz="2115"/>
            </a:lvl7pPr>
            <a:lvl8pPr>
              <a:defRPr sz="2115"/>
            </a:lvl8pPr>
            <a:lvl9pPr>
              <a:defRPr sz="2115"/>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6503039" y="2149162"/>
            <a:ext cx="5658486" cy="895667"/>
          </a:xfrm>
        </p:spPr>
        <p:txBody>
          <a:bodyPr anchor="b"/>
          <a:lstStyle>
            <a:lvl1pPr marL="0" indent="0">
              <a:buNone/>
              <a:defRPr sz="3217" b="1"/>
            </a:lvl1pPr>
            <a:lvl2pPr marL="615450" indent="0">
              <a:buNone/>
              <a:defRPr sz="2793" b="1"/>
            </a:lvl2pPr>
            <a:lvl3pPr marL="1230898" indent="0">
              <a:buNone/>
              <a:defRPr sz="2540" b="1"/>
            </a:lvl3pPr>
            <a:lvl4pPr marL="1846349" indent="0">
              <a:buNone/>
              <a:defRPr sz="2115" b="1"/>
            </a:lvl4pPr>
            <a:lvl5pPr marL="2461796" indent="0">
              <a:buNone/>
              <a:defRPr sz="2115" b="1"/>
            </a:lvl5pPr>
            <a:lvl6pPr marL="3077245" indent="0">
              <a:buNone/>
              <a:defRPr sz="2115" b="1"/>
            </a:lvl6pPr>
            <a:lvl7pPr marL="3692695" indent="0">
              <a:buNone/>
              <a:defRPr sz="2115" b="1"/>
            </a:lvl7pPr>
            <a:lvl8pPr marL="4308144" indent="0">
              <a:buNone/>
              <a:defRPr sz="2115" b="1"/>
            </a:lvl8pPr>
            <a:lvl9pPr marL="4923593" indent="0">
              <a:buNone/>
              <a:defRPr sz="2115"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6503039" y="3044827"/>
            <a:ext cx="5658486" cy="5531805"/>
          </a:xfrm>
        </p:spPr>
        <p:txBody>
          <a:bodyPr/>
          <a:lstStyle>
            <a:lvl1pPr>
              <a:defRPr sz="3217"/>
            </a:lvl1pPr>
            <a:lvl2pPr>
              <a:defRPr sz="2793"/>
            </a:lvl2pPr>
            <a:lvl3pPr>
              <a:defRPr sz="2540"/>
            </a:lvl3pPr>
            <a:lvl4pPr>
              <a:defRPr sz="2115"/>
            </a:lvl4pPr>
            <a:lvl5pPr>
              <a:defRPr sz="2115"/>
            </a:lvl5pPr>
            <a:lvl6pPr>
              <a:defRPr sz="2115"/>
            </a:lvl6pPr>
            <a:lvl7pPr>
              <a:defRPr sz="2115"/>
            </a:lvl7pPr>
            <a:lvl8pPr>
              <a:defRPr sz="2115"/>
            </a:lvl8pPr>
            <a:lvl9pPr>
              <a:defRPr sz="2115"/>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C40A1F90-DDB0-49F4-AFD5-FA09187A9A80}" type="datetime1">
              <a:rPr kumimoji="1" lang="ja-JP" altLang="en-US" smtClean="0"/>
              <a:t>2025/6/5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A3F3A972-8778-4BCC-B708-D31BB4BFC022}" type="datetime1">
              <a:rPr kumimoji="1" lang="ja-JP" altLang="en-US" smtClean="0"/>
              <a:t>2025/6/5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269D786-D953-4028-BBE5-A9A1FA89B43B}" type="datetime1">
              <a:rPr kumimoji="1" lang="ja-JP" altLang="en-US" smtClean="0"/>
              <a:t>2025/6/5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5" y="382271"/>
            <a:ext cx="4211639" cy="1626871"/>
          </a:xfrm>
        </p:spPr>
        <p:txBody>
          <a:bodyPr anchor="b"/>
          <a:lstStyle>
            <a:lvl1pPr algn="l">
              <a:defRPr sz="2793" b="1"/>
            </a:lvl1pPr>
          </a:lstStyle>
          <a:p>
            <a:r>
              <a:rPr kumimoji="1" lang="ja-JP" altLang="en-US"/>
              <a:t>マスタ タイトルの書式設定</a:t>
            </a:r>
          </a:p>
        </p:txBody>
      </p:sp>
      <p:sp>
        <p:nvSpPr>
          <p:cNvPr id="3" name="コンテンツ プレースホルダ 2"/>
          <p:cNvSpPr>
            <a:spLocks noGrp="1"/>
          </p:cNvSpPr>
          <p:nvPr>
            <p:ph idx="1"/>
          </p:nvPr>
        </p:nvSpPr>
        <p:spPr>
          <a:xfrm>
            <a:off x="5005071" y="382273"/>
            <a:ext cx="7156450" cy="8194360"/>
          </a:xfrm>
        </p:spPr>
        <p:txBody>
          <a:bodyPr/>
          <a:lstStyle>
            <a:lvl1pPr>
              <a:defRPr sz="4318"/>
            </a:lvl1pPr>
            <a:lvl2pPr>
              <a:defRPr sz="3809"/>
            </a:lvl2pPr>
            <a:lvl3pPr>
              <a:defRPr sz="3217"/>
            </a:lvl3pPr>
            <a:lvl4pPr>
              <a:defRPr sz="2793"/>
            </a:lvl4pPr>
            <a:lvl5pPr>
              <a:defRPr sz="2793"/>
            </a:lvl5pPr>
            <a:lvl6pPr>
              <a:defRPr sz="2793"/>
            </a:lvl6pPr>
            <a:lvl7pPr>
              <a:defRPr sz="2793"/>
            </a:lvl7pPr>
            <a:lvl8pPr>
              <a:defRPr sz="2793"/>
            </a:lvl8pPr>
            <a:lvl9pPr>
              <a:defRPr sz="2793"/>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640085" y="2009143"/>
            <a:ext cx="4211639" cy="6567490"/>
          </a:xfrm>
        </p:spPr>
        <p:txBody>
          <a:bodyPr/>
          <a:lstStyle>
            <a:lvl1pPr marL="0" indent="0">
              <a:buNone/>
              <a:defRPr sz="1947"/>
            </a:lvl1pPr>
            <a:lvl2pPr marL="615450" indent="0">
              <a:buNone/>
              <a:defRPr sz="1693"/>
            </a:lvl2pPr>
            <a:lvl3pPr marL="1230898" indent="0">
              <a:buNone/>
              <a:defRPr sz="1439"/>
            </a:lvl3pPr>
            <a:lvl4pPr marL="1846349" indent="0">
              <a:buNone/>
              <a:defRPr sz="1184"/>
            </a:lvl4pPr>
            <a:lvl5pPr marL="2461796" indent="0">
              <a:buNone/>
              <a:defRPr sz="1184"/>
            </a:lvl5pPr>
            <a:lvl6pPr marL="3077245" indent="0">
              <a:buNone/>
              <a:defRPr sz="1184"/>
            </a:lvl6pPr>
            <a:lvl7pPr marL="3692695" indent="0">
              <a:buNone/>
              <a:defRPr sz="1184"/>
            </a:lvl7pPr>
            <a:lvl8pPr marL="4308144" indent="0">
              <a:buNone/>
              <a:defRPr sz="1184"/>
            </a:lvl8pPr>
            <a:lvl9pPr marL="4923593" indent="0">
              <a:buNone/>
              <a:defRPr sz="1184"/>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9BE0C4E0-1FAA-4CF8-BEA8-7C2BD147DADB}" type="datetime1">
              <a:rPr kumimoji="1" lang="ja-JP" altLang="en-US" smtClean="0"/>
              <a:t>2025/6/5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5" y="6720841"/>
            <a:ext cx="7680960" cy="793435"/>
          </a:xfrm>
        </p:spPr>
        <p:txBody>
          <a:bodyPr anchor="b"/>
          <a:lstStyle>
            <a:lvl1pPr algn="l">
              <a:defRPr sz="2793" b="1"/>
            </a:lvl1pPr>
          </a:lstStyle>
          <a:p>
            <a:r>
              <a:rPr kumimoji="1" lang="ja-JP" altLang="en-US"/>
              <a:t>マスタ タイトルの書式設定</a:t>
            </a:r>
          </a:p>
        </p:txBody>
      </p:sp>
      <p:sp>
        <p:nvSpPr>
          <p:cNvPr id="3" name="図プレースホルダ 2"/>
          <p:cNvSpPr>
            <a:spLocks noGrp="1"/>
          </p:cNvSpPr>
          <p:nvPr>
            <p:ph type="pic" idx="1"/>
          </p:nvPr>
        </p:nvSpPr>
        <p:spPr>
          <a:xfrm>
            <a:off x="2509205" y="857886"/>
            <a:ext cx="7680960" cy="5760720"/>
          </a:xfrm>
        </p:spPr>
        <p:txBody>
          <a:bodyPr/>
          <a:lstStyle>
            <a:lvl1pPr marL="0" indent="0">
              <a:buNone/>
              <a:defRPr sz="4318"/>
            </a:lvl1pPr>
            <a:lvl2pPr marL="615450" indent="0">
              <a:buNone/>
              <a:defRPr sz="3809"/>
            </a:lvl2pPr>
            <a:lvl3pPr marL="1230898" indent="0">
              <a:buNone/>
              <a:defRPr sz="3217"/>
            </a:lvl3pPr>
            <a:lvl4pPr marL="1846349" indent="0">
              <a:buNone/>
              <a:defRPr sz="2793"/>
            </a:lvl4pPr>
            <a:lvl5pPr marL="2461796" indent="0">
              <a:buNone/>
              <a:defRPr sz="2793"/>
            </a:lvl5pPr>
            <a:lvl6pPr marL="3077245" indent="0">
              <a:buNone/>
              <a:defRPr sz="2793"/>
            </a:lvl6pPr>
            <a:lvl7pPr marL="3692695" indent="0">
              <a:buNone/>
              <a:defRPr sz="2793"/>
            </a:lvl7pPr>
            <a:lvl8pPr marL="4308144" indent="0">
              <a:buNone/>
              <a:defRPr sz="2793"/>
            </a:lvl8pPr>
            <a:lvl9pPr marL="4923593" indent="0">
              <a:buNone/>
              <a:defRPr sz="2793"/>
            </a:lvl9pPr>
          </a:lstStyle>
          <a:p>
            <a:endParaRPr kumimoji="1" lang="ja-JP" altLang="en-US"/>
          </a:p>
        </p:txBody>
      </p:sp>
      <p:sp>
        <p:nvSpPr>
          <p:cNvPr id="4" name="テキスト プレースホルダ 3"/>
          <p:cNvSpPr>
            <a:spLocks noGrp="1"/>
          </p:cNvSpPr>
          <p:nvPr>
            <p:ph type="body" sz="half" idx="2"/>
          </p:nvPr>
        </p:nvSpPr>
        <p:spPr>
          <a:xfrm>
            <a:off x="2509205" y="7514277"/>
            <a:ext cx="7680960" cy="1126807"/>
          </a:xfrm>
        </p:spPr>
        <p:txBody>
          <a:bodyPr/>
          <a:lstStyle>
            <a:lvl1pPr marL="0" indent="0">
              <a:buNone/>
              <a:defRPr sz="1947"/>
            </a:lvl1pPr>
            <a:lvl2pPr marL="615450" indent="0">
              <a:buNone/>
              <a:defRPr sz="1693"/>
            </a:lvl2pPr>
            <a:lvl3pPr marL="1230898" indent="0">
              <a:buNone/>
              <a:defRPr sz="1439"/>
            </a:lvl3pPr>
            <a:lvl4pPr marL="1846349" indent="0">
              <a:buNone/>
              <a:defRPr sz="1184"/>
            </a:lvl4pPr>
            <a:lvl5pPr marL="2461796" indent="0">
              <a:buNone/>
              <a:defRPr sz="1184"/>
            </a:lvl5pPr>
            <a:lvl6pPr marL="3077245" indent="0">
              <a:buNone/>
              <a:defRPr sz="1184"/>
            </a:lvl6pPr>
            <a:lvl7pPr marL="3692695" indent="0">
              <a:buNone/>
              <a:defRPr sz="1184"/>
            </a:lvl7pPr>
            <a:lvl8pPr marL="4308144" indent="0">
              <a:buNone/>
              <a:defRPr sz="1184"/>
            </a:lvl8pPr>
            <a:lvl9pPr marL="4923593" indent="0">
              <a:buNone/>
              <a:defRPr sz="1184"/>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6E277E6-51CA-4EBE-B28E-82AF9D9C5EFF}" type="datetime1">
              <a:rPr kumimoji="1" lang="ja-JP" altLang="en-US" smtClean="0"/>
              <a:t>2025/6/5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640081" y="384497"/>
            <a:ext cx="11521440" cy="1600201"/>
          </a:xfrm>
          <a:prstGeom prst="rect">
            <a:avLst/>
          </a:prstGeom>
        </p:spPr>
        <p:txBody>
          <a:bodyPr vert="horz" lIns="145400" tIns="72700" rIns="145400" bIns="7270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640081" y="2240282"/>
            <a:ext cx="11521440" cy="6336348"/>
          </a:xfrm>
          <a:prstGeom prst="rect">
            <a:avLst/>
          </a:prstGeom>
        </p:spPr>
        <p:txBody>
          <a:bodyPr vert="horz" lIns="145400" tIns="72700" rIns="145400" bIns="7270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640086" y="8898895"/>
            <a:ext cx="2987041" cy="511175"/>
          </a:xfrm>
          <a:prstGeom prst="rect">
            <a:avLst/>
          </a:prstGeom>
        </p:spPr>
        <p:txBody>
          <a:bodyPr vert="horz" lIns="145400" tIns="72700" rIns="145400" bIns="72700" rtlCol="0" anchor="ctr"/>
          <a:lstStyle>
            <a:lvl1pPr algn="l">
              <a:defRPr sz="1693">
                <a:solidFill>
                  <a:schemeClr val="tx1">
                    <a:tint val="75000"/>
                  </a:schemeClr>
                </a:solidFill>
              </a:defRPr>
            </a:lvl1pPr>
          </a:lstStyle>
          <a:p>
            <a:fld id="{42F6CE0F-C891-433D-A5FD-9187F100CAFA}" type="datetime1">
              <a:rPr kumimoji="1" lang="ja-JP" altLang="en-US" smtClean="0"/>
              <a:t>2025/6/5</a:t>
            </a:fld>
            <a:endParaRPr kumimoji="1" lang="ja-JP" altLang="en-US"/>
          </a:p>
        </p:txBody>
      </p:sp>
      <p:sp>
        <p:nvSpPr>
          <p:cNvPr id="5" name="フッター プレースホルダ 4"/>
          <p:cNvSpPr>
            <a:spLocks noGrp="1"/>
          </p:cNvSpPr>
          <p:nvPr>
            <p:ph type="ftr" sz="quarter" idx="3"/>
          </p:nvPr>
        </p:nvSpPr>
        <p:spPr>
          <a:xfrm>
            <a:off x="4373881" y="8898895"/>
            <a:ext cx="4053840" cy="511175"/>
          </a:xfrm>
          <a:prstGeom prst="rect">
            <a:avLst/>
          </a:prstGeom>
        </p:spPr>
        <p:txBody>
          <a:bodyPr vert="horz" lIns="145400" tIns="72700" rIns="145400" bIns="72700" rtlCol="0" anchor="ctr"/>
          <a:lstStyle>
            <a:lvl1pPr algn="ctr">
              <a:defRPr sz="1693">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9174485" y="8898895"/>
            <a:ext cx="2987041" cy="511175"/>
          </a:xfrm>
          <a:prstGeom prst="rect">
            <a:avLst/>
          </a:prstGeom>
        </p:spPr>
        <p:txBody>
          <a:bodyPr vert="horz" lIns="145400" tIns="72700" rIns="145400" bIns="72700" rtlCol="0" anchor="ctr"/>
          <a:lstStyle>
            <a:lvl1pPr algn="r">
              <a:defRPr sz="1693">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230898" rtl="0" eaLnBrk="1" latinLnBrk="0" hangingPunct="1">
        <a:spcBef>
          <a:spcPct val="0"/>
        </a:spcBef>
        <a:buNone/>
        <a:defRPr kumimoji="1" sz="6010" kern="1200">
          <a:solidFill>
            <a:schemeClr val="tx1"/>
          </a:solidFill>
          <a:latin typeface="+mj-lt"/>
          <a:ea typeface="+mj-ea"/>
          <a:cs typeface="+mj-cs"/>
        </a:defRPr>
      </a:lvl1pPr>
    </p:titleStyle>
    <p:bodyStyle>
      <a:lvl1pPr marL="461587" indent="-461587" algn="l" defTabSz="1230898" rtl="0" eaLnBrk="1" latinLnBrk="0" hangingPunct="1">
        <a:spcBef>
          <a:spcPct val="20000"/>
        </a:spcBef>
        <a:buFont typeface="Arial" pitchFamily="34" charset="0"/>
        <a:buChar char="•"/>
        <a:defRPr kumimoji="1" sz="4318" kern="1200">
          <a:solidFill>
            <a:schemeClr val="tx1"/>
          </a:solidFill>
          <a:latin typeface="+mn-lt"/>
          <a:ea typeface="+mn-ea"/>
          <a:cs typeface="+mn-cs"/>
        </a:defRPr>
      </a:lvl1pPr>
      <a:lvl2pPr marL="1000105" indent="-384657" algn="l" defTabSz="1230898" rtl="0" eaLnBrk="1" latinLnBrk="0" hangingPunct="1">
        <a:spcBef>
          <a:spcPct val="20000"/>
        </a:spcBef>
        <a:buFont typeface="Arial" pitchFamily="34" charset="0"/>
        <a:buChar char="–"/>
        <a:defRPr kumimoji="1" sz="3809" kern="1200">
          <a:solidFill>
            <a:schemeClr val="tx1"/>
          </a:solidFill>
          <a:latin typeface="+mn-lt"/>
          <a:ea typeface="+mn-ea"/>
          <a:cs typeface="+mn-cs"/>
        </a:defRPr>
      </a:lvl2pPr>
      <a:lvl3pPr marL="1538622" indent="-307726" algn="l" defTabSz="1230898" rtl="0" eaLnBrk="1" latinLnBrk="0" hangingPunct="1">
        <a:spcBef>
          <a:spcPct val="20000"/>
        </a:spcBef>
        <a:buFont typeface="Arial" pitchFamily="34" charset="0"/>
        <a:buChar char="•"/>
        <a:defRPr kumimoji="1" sz="3217" kern="1200">
          <a:solidFill>
            <a:schemeClr val="tx1"/>
          </a:solidFill>
          <a:latin typeface="+mn-lt"/>
          <a:ea typeface="+mn-ea"/>
          <a:cs typeface="+mn-cs"/>
        </a:defRPr>
      </a:lvl3pPr>
      <a:lvl4pPr marL="2154071" indent="-307726" algn="l" defTabSz="1230898" rtl="0" eaLnBrk="1" latinLnBrk="0" hangingPunct="1">
        <a:spcBef>
          <a:spcPct val="20000"/>
        </a:spcBef>
        <a:buFont typeface="Arial" pitchFamily="34" charset="0"/>
        <a:buChar char="–"/>
        <a:defRPr kumimoji="1" sz="2793" kern="1200">
          <a:solidFill>
            <a:schemeClr val="tx1"/>
          </a:solidFill>
          <a:latin typeface="+mn-lt"/>
          <a:ea typeface="+mn-ea"/>
          <a:cs typeface="+mn-cs"/>
        </a:defRPr>
      </a:lvl4pPr>
      <a:lvl5pPr marL="2769522" indent="-307726" algn="l" defTabSz="1230898" rtl="0" eaLnBrk="1" latinLnBrk="0" hangingPunct="1">
        <a:spcBef>
          <a:spcPct val="20000"/>
        </a:spcBef>
        <a:buFont typeface="Arial" pitchFamily="34" charset="0"/>
        <a:buChar char="»"/>
        <a:defRPr kumimoji="1" sz="2793" kern="1200">
          <a:solidFill>
            <a:schemeClr val="tx1"/>
          </a:solidFill>
          <a:latin typeface="+mn-lt"/>
          <a:ea typeface="+mn-ea"/>
          <a:cs typeface="+mn-cs"/>
        </a:defRPr>
      </a:lvl5pPr>
      <a:lvl6pPr marL="3384969" indent="-307726" algn="l" defTabSz="1230898" rtl="0" eaLnBrk="1" latinLnBrk="0" hangingPunct="1">
        <a:spcBef>
          <a:spcPct val="20000"/>
        </a:spcBef>
        <a:buFont typeface="Arial" pitchFamily="34" charset="0"/>
        <a:buChar char="•"/>
        <a:defRPr kumimoji="1" sz="2793" kern="1200">
          <a:solidFill>
            <a:schemeClr val="tx1"/>
          </a:solidFill>
          <a:latin typeface="+mn-lt"/>
          <a:ea typeface="+mn-ea"/>
          <a:cs typeface="+mn-cs"/>
        </a:defRPr>
      </a:lvl6pPr>
      <a:lvl7pPr marL="4000420" indent="-307726" algn="l" defTabSz="1230898" rtl="0" eaLnBrk="1" latinLnBrk="0" hangingPunct="1">
        <a:spcBef>
          <a:spcPct val="20000"/>
        </a:spcBef>
        <a:buFont typeface="Arial" pitchFamily="34" charset="0"/>
        <a:buChar char="•"/>
        <a:defRPr kumimoji="1" sz="2793" kern="1200">
          <a:solidFill>
            <a:schemeClr val="tx1"/>
          </a:solidFill>
          <a:latin typeface="+mn-lt"/>
          <a:ea typeface="+mn-ea"/>
          <a:cs typeface="+mn-cs"/>
        </a:defRPr>
      </a:lvl7pPr>
      <a:lvl8pPr marL="4615867" indent="-307726" algn="l" defTabSz="1230898" rtl="0" eaLnBrk="1" latinLnBrk="0" hangingPunct="1">
        <a:spcBef>
          <a:spcPct val="20000"/>
        </a:spcBef>
        <a:buFont typeface="Arial" pitchFamily="34" charset="0"/>
        <a:buChar char="•"/>
        <a:defRPr kumimoji="1" sz="2793" kern="1200">
          <a:solidFill>
            <a:schemeClr val="tx1"/>
          </a:solidFill>
          <a:latin typeface="+mn-lt"/>
          <a:ea typeface="+mn-ea"/>
          <a:cs typeface="+mn-cs"/>
        </a:defRPr>
      </a:lvl8pPr>
      <a:lvl9pPr marL="5231317" indent="-307726" algn="l" defTabSz="1230898" rtl="0" eaLnBrk="1" latinLnBrk="0" hangingPunct="1">
        <a:spcBef>
          <a:spcPct val="20000"/>
        </a:spcBef>
        <a:buFont typeface="Arial" pitchFamily="34" charset="0"/>
        <a:buChar char="•"/>
        <a:defRPr kumimoji="1" sz="2793" kern="1200">
          <a:solidFill>
            <a:schemeClr val="tx1"/>
          </a:solidFill>
          <a:latin typeface="+mn-lt"/>
          <a:ea typeface="+mn-ea"/>
          <a:cs typeface="+mn-cs"/>
        </a:defRPr>
      </a:lvl9pPr>
    </p:bodyStyle>
    <p:otherStyle>
      <a:defPPr>
        <a:defRPr lang="ja-JP"/>
      </a:defPPr>
      <a:lvl1pPr marL="0" algn="l" defTabSz="1230898" rtl="0" eaLnBrk="1" latinLnBrk="0" hangingPunct="1">
        <a:defRPr kumimoji="1" sz="2540" kern="1200">
          <a:solidFill>
            <a:schemeClr val="tx1"/>
          </a:solidFill>
          <a:latin typeface="+mn-lt"/>
          <a:ea typeface="+mn-ea"/>
          <a:cs typeface="+mn-cs"/>
        </a:defRPr>
      </a:lvl1pPr>
      <a:lvl2pPr marL="615450" algn="l" defTabSz="1230898" rtl="0" eaLnBrk="1" latinLnBrk="0" hangingPunct="1">
        <a:defRPr kumimoji="1" sz="2540" kern="1200">
          <a:solidFill>
            <a:schemeClr val="tx1"/>
          </a:solidFill>
          <a:latin typeface="+mn-lt"/>
          <a:ea typeface="+mn-ea"/>
          <a:cs typeface="+mn-cs"/>
        </a:defRPr>
      </a:lvl2pPr>
      <a:lvl3pPr marL="1230898" algn="l" defTabSz="1230898" rtl="0" eaLnBrk="1" latinLnBrk="0" hangingPunct="1">
        <a:defRPr kumimoji="1" sz="2540" kern="1200">
          <a:solidFill>
            <a:schemeClr val="tx1"/>
          </a:solidFill>
          <a:latin typeface="+mn-lt"/>
          <a:ea typeface="+mn-ea"/>
          <a:cs typeface="+mn-cs"/>
        </a:defRPr>
      </a:lvl3pPr>
      <a:lvl4pPr marL="1846349" algn="l" defTabSz="1230898" rtl="0" eaLnBrk="1" latinLnBrk="0" hangingPunct="1">
        <a:defRPr kumimoji="1" sz="2540" kern="1200">
          <a:solidFill>
            <a:schemeClr val="tx1"/>
          </a:solidFill>
          <a:latin typeface="+mn-lt"/>
          <a:ea typeface="+mn-ea"/>
          <a:cs typeface="+mn-cs"/>
        </a:defRPr>
      </a:lvl4pPr>
      <a:lvl5pPr marL="2461796" algn="l" defTabSz="1230898" rtl="0" eaLnBrk="1" latinLnBrk="0" hangingPunct="1">
        <a:defRPr kumimoji="1" sz="2540" kern="1200">
          <a:solidFill>
            <a:schemeClr val="tx1"/>
          </a:solidFill>
          <a:latin typeface="+mn-lt"/>
          <a:ea typeface="+mn-ea"/>
          <a:cs typeface="+mn-cs"/>
        </a:defRPr>
      </a:lvl5pPr>
      <a:lvl6pPr marL="3077245" algn="l" defTabSz="1230898" rtl="0" eaLnBrk="1" latinLnBrk="0" hangingPunct="1">
        <a:defRPr kumimoji="1" sz="2540" kern="1200">
          <a:solidFill>
            <a:schemeClr val="tx1"/>
          </a:solidFill>
          <a:latin typeface="+mn-lt"/>
          <a:ea typeface="+mn-ea"/>
          <a:cs typeface="+mn-cs"/>
        </a:defRPr>
      </a:lvl6pPr>
      <a:lvl7pPr marL="3692695" algn="l" defTabSz="1230898" rtl="0" eaLnBrk="1" latinLnBrk="0" hangingPunct="1">
        <a:defRPr kumimoji="1" sz="2540" kern="1200">
          <a:solidFill>
            <a:schemeClr val="tx1"/>
          </a:solidFill>
          <a:latin typeface="+mn-lt"/>
          <a:ea typeface="+mn-ea"/>
          <a:cs typeface="+mn-cs"/>
        </a:defRPr>
      </a:lvl7pPr>
      <a:lvl8pPr marL="4308144" algn="l" defTabSz="1230898" rtl="0" eaLnBrk="1" latinLnBrk="0" hangingPunct="1">
        <a:defRPr kumimoji="1" sz="2540" kern="1200">
          <a:solidFill>
            <a:schemeClr val="tx1"/>
          </a:solidFill>
          <a:latin typeface="+mn-lt"/>
          <a:ea typeface="+mn-ea"/>
          <a:cs typeface="+mn-cs"/>
        </a:defRPr>
      </a:lvl8pPr>
      <a:lvl9pPr marL="4923593" algn="l" defTabSz="1230898" rtl="0" eaLnBrk="1" latinLnBrk="0" hangingPunct="1">
        <a:defRPr kumimoji="1" sz="25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2.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5F5FEF-A307-4055-9090-3D57E1E32FB5}"/>
              </a:ext>
            </a:extLst>
          </p:cNvPr>
          <p:cNvSpPr>
            <a:spLocks noGrp="1"/>
          </p:cNvSpPr>
          <p:nvPr>
            <p:ph type="ctrTitle"/>
          </p:nvPr>
        </p:nvSpPr>
        <p:spPr>
          <a:xfrm>
            <a:off x="960120" y="3001089"/>
            <a:ext cx="10881359" cy="2058036"/>
          </a:xfrm>
        </p:spPr>
        <p:txBody>
          <a:bodyPr>
            <a:noAutofit/>
          </a:bodyPr>
          <a:lstStyle/>
          <a:p>
            <a:r>
              <a:rPr kumimoji="1" lang="ja-JP" altLang="en-US" sz="4800" dirty="0"/>
              <a:t>第１回</a:t>
            </a:r>
            <a:br>
              <a:rPr kumimoji="1" lang="en-US" altLang="ja-JP" sz="4800" dirty="0"/>
            </a:br>
            <a:r>
              <a:rPr kumimoji="1" lang="ja-JP" altLang="en-US" sz="4800" dirty="0"/>
              <a:t>大阪府森林防災・減災アクションプラン</a:t>
            </a:r>
            <a:br>
              <a:rPr kumimoji="1" lang="en-US" altLang="ja-JP" sz="4800" dirty="0"/>
            </a:br>
            <a:r>
              <a:rPr kumimoji="1" lang="ja-JP" altLang="en-US" sz="4800" dirty="0"/>
              <a:t>検討部会</a:t>
            </a:r>
          </a:p>
        </p:txBody>
      </p:sp>
      <p:sp>
        <p:nvSpPr>
          <p:cNvPr id="3" name="字幕 2">
            <a:extLst>
              <a:ext uri="{FF2B5EF4-FFF2-40B4-BE49-F238E27FC236}">
                <a16:creationId xmlns:a16="http://schemas.microsoft.com/office/drawing/2014/main" id="{33A55BB0-4491-464B-860C-6926C05A84A6}"/>
              </a:ext>
            </a:extLst>
          </p:cNvPr>
          <p:cNvSpPr>
            <a:spLocks noGrp="1"/>
          </p:cNvSpPr>
          <p:nvPr>
            <p:ph type="subTitle" idx="1"/>
          </p:nvPr>
        </p:nvSpPr>
        <p:spPr>
          <a:xfrm>
            <a:off x="1920240" y="7571678"/>
            <a:ext cx="8961120" cy="1393160"/>
          </a:xfrm>
        </p:spPr>
        <p:txBody>
          <a:bodyPr>
            <a:normAutofit/>
          </a:bodyPr>
          <a:lstStyle/>
          <a:p>
            <a:r>
              <a:rPr kumimoji="1" lang="ja-JP" altLang="en-US" sz="3600" dirty="0">
                <a:solidFill>
                  <a:schemeClr val="tx1"/>
                </a:solidFill>
              </a:rPr>
              <a:t>令和</a:t>
            </a:r>
            <a:r>
              <a:rPr lang="ja-JP" altLang="en-US" sz="3600" dirty="0">
                <a:solidFill>
                  <a:schemeClr val="tx1"/>
                </a:solidFill>
              </a:rPr>
              <a:t>７年３月２７日</a:t>
            </a:r>
            <a:endParaRPr kumimoji="1" lang="en-US" altLang="ja-JP" sz="3600" dirty="0">
              <a:solidFill>
                <a:schemeClr val="tx1"/>
              </a:solidFill>
            </a:endParaRPr>
          </a:p>
          <a:p>
            <a:r>
              <a:rPr lang="ja-JP" altLang="en-US" sz="3600" dirty="0">
                <a:solidFill>
                  <a:schemeClr val="tx1"/>
                </a:solidFill>
              </a:rPr>
              <a:t>大阪府環境農林水産部みどり推進室</a:t>
            </a:r>
            <a:endParaRPr lang="en-US" altLang="ja-JP" sz="3600" dirty="0">
              <a:solidFill>
                <a:schemeClr val="tx1"/>
              </a:solidFill>
            </a:endParaRPr>
          </a:p>
        </p:txBody>
      </p:sp>
      <p:grpSp>
        <p:nvGrpSpPr>
          <p:cNvPr id="4" name="グループ化 3">
            <a:extLst>
              <a:ext uri="{FF2B5EF4-FFF2-40B4-BE49-F238E27FC236}">
                <a16:creationId xmlns:a16="http://schemas.microsoft.com/office/drawing/2014/main" id="{986182AD-E4A4-4CC2-81E5-A370BDF5D9B5}"/>
              </a:ext>
            </a:extLst>
          </p:cNvPr>
          <p:cNvGrpSpPr/>
          <p:nvPr/>
        </p:nvGrpSpPr>
        <p:grpSpPr>
          <a:xfrm>
            <a:off x="101600" y="47934"/>
            <a:ext cx="12579684" cy="987046"/>
            <a:chOff x="101599" y="245318"/>
            <a:chExt cx="7856064" cy="594834"/>
          </a:xfrm>
        </p:grpSpPr>
        <p:grpSp>
          <p:nvGrpSpPr>
            <p:cNvPr id="5" name="グループ化 4">
              <a:extLst>
                <a:ext uri="{FF2B5EF4-FFF2-40B4-BE49-F238E27FC236}">
                  <a16:creationId xmlns:a16="http://schemas.microsoft.com/office/drawing/2014/main" id="{7AC668A6-9651-4214-846F-01D5FFFE8704}"/>
                </a:ext>
              </a:extLst>
            </p:cNvPr>
            <p:cNvGrpSpPr/>
            <p:nvPr/>
          </p:nvGrpSpPr>
          <p:grpSpPr>
            <a:xfrm>
              <a:off x="101599" y="245354"/>
              <a:ext cx="7561075" cy="575048"/>
              <a:chOff x="101600" y="245354"/>
              <a:chExt cx="5880310" cy="575048"/>
            </a:xfrm>
          </p:grpSpPr>
          <p:sp>
            <p:nvSpPr>
              <p:cNvPr id="8" name="Rectangle 29">
                <a:extLst>
                  <a:ext uri="{FF2B5EF4-FFF2-40B4-BE49-F238E27FC236}">
                    <a16:creationId xmlns:a16="http://schemas.microsoft.com/office/drawing/2014/main" id="{2C4395D2-6B39-494C-87CB-A37D903A3947}"/>
                  </a:ext>
                </a:extLst>
              </p:cNvPr>
              <p:cNvSpPr>
                <a:spLocks noChangeArrowheads="1"/>
              </p:cNvSpPr>
              <p:nvPr/>
            </p:nvSpPr>
            <p:spPr bwMode="auto">
              <a:xfrm>
                <a:off x="101600" y="245354"/>
                <a:ext cx="5880309" cy="420268"/>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noAutofit/>
              </a:bodyPr>
              <a:lstStyle/>
              <a:p>
                <a:pPr lvl="0" defTabSz="914400" eaLnBrk="0" fontAlgn="base" hangingPunct="0">
                  <a:spcBef>
                    <a:spcPct val="0"/>
                  </a:spcBef>
                  <a:spcAft>
                    <a:spcPct val="0"/>
                  </a:spcAft>
                </a:pPr>
                <a:r>
                  <a:rPr kumimoji="0" lang="ja-JP" altLang="en-US" sz="2000" b="0" i="0" u="none" strike="noStrike" cap="none" normalizeH="0" baseline="0" dirty="0">
                    <a:ln>
                      <a:noFill/>
                    </a:ln>
                    <a:solidFill>
                      <a:schemeClr val="bg1"/>
                    </a:solidFill>
                    <a:effectLst/>
                    <a:latin typeface="Arial" panose="020B0604020202020204" pitchFamily="34" charset="0"/>
                  </a:rPr>
                  <a:t>　　</a:t>
                </a:r>
                <a:endParaRPr kumimoji="0" lang="ja-JP" altLang="ja-JP" sz="2000" b="0" i="0" u="none" strike="noStrike" cap="none" normalizeH="0" baseline="0" dirty="0">
                  <a:ln>
                    <a:noFill/>
                  </a:ln>
                  <a:solidFill>
                    <a:schemeClr val="bg1"/>
                  </a:solidFill>
                  <a:effectLst/>
                  <a:latin typeface="Arial" panose="020B0604020202020204" pitchFamily="34" charset="0"/>
                </a:endParaRPr>
              </a:p>
            </p:txBody>
          </p:sp>
          <p:sp>
            <p:nvSpPr>
              <p:cNvPr id="9" name="Rectangle 31">
                <a:extLst>
                  <a:ext uri="{FF2B5EF4-FFF2-40B4-BE49-F238E27FC236}">
                    <a16:creationId xmlns:a16="http://schemas.microsoft.com/office/drawing/2014/main" id="{4E137A95-5192-40AA-B7CE-B65E68BC8415}"/>
                  </a:ext>
                </a:extLst>
              </p:cNvPr>
              <p:cNvSpPr>
                <a:spLocks noChangeArrowheads="1"/>
              </p:cNvSpPr>
              <p:nvPr/>
            </p:nvSpPr>
            <p:spPr bwMode="auto">
              <a:xfrm>
                <a:off x="101601" y="738163"/>
                <a:ext cx="5880309" cy="82239"/>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6" name="Rectangle 30">
              <a:extLst>
                <a:ext uri="{FF2B5EF4-FFF2-40B4-BE49-F238E27FC236}">
                  <a16:creationId xmlns:a16="http://schemas.microsoft.com/office/drawing/2014/main" id="{DD06BC22-BB33-4F1C-9AFC-6947280DC14D}"/>
                </a:ext>
              </a:extLst>
            </p:cNvPr>
            <p:cNvSpPr>
              <a:spLocks noChangeArrowheads="1"/>
            </p:cNvSpPr>
            <p:nvPr/>
          </p:nvSpPr>
          <p:spPr bwMode="auto">
            <a:xfrm>
              <a:off x="7524628" y="245318"/>
              <a:ext cx="433035" cy="427332"/>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dirty="0">
                <a:solidFill>
                  <a:srgbClr val="000000"/>
                </a:solidFill>
              </a:endParaRPr>
            </a:p>
          </p:txBody>
        </p:sp>
        <p:sp>
          <p:nvSpPr>
            <p:cNvPr id="7" name="Rectangle 32">
              <a:extLst>
                <a:ext uri="{FF2B5EF4-FFF2-40B4-BE49-F238E27FC236}">
                  <a16:creationId xmlns:a16="http://schemas.microsoft.com/office/drawing/2014/main" id="{1BB9083F-5284-4AB2-A886-74623DCE0799}"/>
                </a:ext>
              </a:extLst>
            </p:cNvPr>
            <p:cNvSpPr>
              <a:spLocks noChangeArrowheads="1"/>
            </p:cNvSpPr>
            <p:nvPr/>
          </p:nvSpPr>
          <p:spPr bwMode="auto">
            <a:xfrm>
              <a:off x="7515103" y="738163"/>
              <a:ext cx="441715" cy="101989"/>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a:solidFill>
                  <a:srgbClr val="000000"/>
                </a:solidFill>
              </a:endParaRPr>
            </a:p>
          </p:txBody>
        </p:sp>
      </p:grpSp>
      <p:sp>
        <p:nvSpPr>
          <p:cNvPr id="10" name="テキスト ボックス 9">
            <a:extLst>
              <a:ext uri="{FF2B5EF4-FFF2-40B4-BE49-F238E27FC236}">
                <a16:creationId xmlns:a16="http://schemas.microsoft.com/office/drawing/2014/main" id="{A50CC6E8-612B-4A18-A97D-B527F9688DEC}"/>
              </a:ext>
            </a:extLst>
          </p:cNvPr>
          <p:cNvSpPr txBox="1"/>
          <p:nvPr/>
        </p:nvSpPr>
        <p:spPr>
          <a:xfrm>
            <a:off x="11347550" y="77139"/>
            <a:ext cx="1369959" cy="523220"/>
          </a:xfrm>
          <a:prstGeom prst="rect">
            <a:avLst/>
          </a:prstGeom>
          <a:solidFill>
            <a:schemeClr val="bg1"/>
          </a:solidFill>
        </p:spPr>
        <p:txBody>
          <a:bodyPr wrap="square">
            <a:spAutoFit/>
          </a:bodyPr>
          <a:lstStyle/>
          <a:p>
            <a:pPr algn="ctr"/>
            <a:r>
              <a:rPr lang="en-US" altLang="ja-JP" sz="1400" kern="100" dirty="0">
                <a:latin typeface="BIZ UDゴシック" panose="020B0400000000000000" pitchFamily="49" charset="-128"/>
                <a:ea typeface="BIZ UDゴシック" panose="020B0400000000000000" pitchFamily="49" charset="-128"/>
                <a:cs typeface="Times New Roman"/>
              </a:rPr>
              <a:t>R7.3.27</a:t>
            </a:r>
          </a:p>
          <a:p>
            <a:pPr algn="ctr"/>
            <a:r>
              <a:rPr lang="ja-JP" altLang="en-US" sz="1400" kern="100" dirty="0">
                <a:latin typeface="BIZ UDゴシック" panose="020B0400000000000000" pitchFamily="49" charset="-128"/>
                <a:ea typeface="BIZ UDゴシック" panose="020B0400000000000000" pitchFamily="49" charset="-128"/>
                <a:cs typeface="Times New Roman"/>
              </a:rPr>
              <a:t>みどり推進室</a:t>
            </a:r>
            <a:endParaRPr lang="en-US" altLang="ja-JP" sz="2400" kern="100" dirty="0">
              <a:latin typeface="BIZ UDゴシック" panose="020B0400000000000000" pitchFamily="49" charset="-128"/>
              <a:ea typeface="BIZ UDゴシック" panose="020B0400000000000000" pitchFamily="49" charset="-128"/>
              <a:cs typeface="Times New Roman"/>
            </a:endParaRPr>
          </a:p>
        </p:txBody>
      </p:sp>
      <p:sp>
        <p:nvSpPr>
          <p:cNvPr id="11" name="スライド番号プレースホルダー 10">
            <a:extLst>
              <a:ext uri="{FF2B5EF4-FFF2-40B4-BE49-F238E27FC236}">
                <a16:creationId xmlns:a16="http://schemas.microsoft.com/office/drawing/2014/main" id="{28F912FD-47CA-4D46-8C69-E13698A97DF6}"/>
              </a:ext>
            </a:extLst>
          </p:cNvPr>
          <p:cNvSpPr>
            <a:spLocks noGrp="1"/>
          </p:cNvSpPr>
          <p:nvPr>
            <p:ph type="sldNum" sz="quarter" idx="12"/>
          </p:nvPr>
        </p:nvSpPr>
        <p:spPr/>
        <p:txBody>
          <a:bodyPr/>
          <a:lstStyle/>
          <a:p>
            <a:fld id="{D2D8002D-B5B0-4BAC-B1F6-782DDCCE6D9C}" type="slidenum">
              <a:rPr kumimoji="1" lang="ja-JP" altLang="en-US" sz="2800" b="1" smtClean="0"/>
              <a:t>1</a:t>
            </a:fld>
            <a:endParaRPr kumimoji="1" lang="ja-JP" altLang="en-US" sz="2800" b="1" dirty="0"/>
          </a:p>
        </p:txBody>
      </p:sp>
      <p:sp>
        <p:nvSpPr>
          <p:cNvPr id="12" name="テキスト ボックス 11">
            <a:extLst>
              <a:ext uri="{FF2B5EF4-FFF2-40B4-BE49-F238E27FC236}">
                <a16:creationId xmlns:a16="http://schemas.microsoft.com/office/drawing/2014/main" id="{77B469EF-CCCE-457E-AA3A-D0B956A78362}"/>
              </a:ext>
            </a:extLst>
          </p:cNvPr>
          <p:cNvSpPr txBox="1"/>
          <p:nvPr/>
        </p:nvSpPr>
        <p:spPr>
          <a:xfrm>
            <a:off x="9526775" y="87772"/>
            <a:ext cx="1748253" cy="523220"/>
          </a:xfrm>
          <a:prstGeom prst="rect">
            <a:avLst/>
          </a:prstGeom>
          <a:solidFill>
            <a:schemeClr val="bg1"/>
          </a:solidFill>
        </p:spPr>
        <p:txBody>
          <a:bodyPr wrap="square">
            <a:spAutoFit/>
          </a:bodyPr>
          <a:lstStyle/>
          <a:p>
            <a:pPr algn="ctr"/>
            <a:r>
              <a:rPr lang="ja-JP" altLang="en-US" sz="2800" kern="100" dirty="0">
                <a:latin typeface="BIZ UDゴシック" panose="020B0400000000000000" pitchFamily="49" charset="-128"/>
                <a:ea typeface="BIZ UDゴシック" panose="020B0400000000000000" pitchFamily="49" charset="-128"/>
                <a:cs typeface="Times New Roman"/>
              </a:rPr>
              <a:t>資料１</a:t>
            </a:r>
            <a:endParaRPr lang="en-US" altLang="ja-JP" sz="2800" kern="100" dirty="0">
              <a:latin typeface="BIZ UDゴシック" panose="020B0400000000000000" pitchFamily="49" charset="-128"/>
              <a:ea typeface="BIZ UDゴシック" panose="020B0400000000000000" pitchFamily="49" charset="-128"/>
              <a:cs typeface="Times New Roman"/>
            </a:endParaRPr>
          </a:p>
        </p:txBody>
      </p:sp>
    </p:spTree>
    <p:extLst>
      <p:ext uri="{BB962C8B-B14F-4D97-AF65-F5344CB8AC3E}">
        <p14:creationId xmlns:p14="http://schemas.microsoft.com/office/powerpoint/2010/main" val="673817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a:extLst>
              <a:ext uri="{FF2B5EF4-FFF2-40B4-BE49-F238E27FC236}">
                <a16:creationId xmlns:a16="http://schemas.microsoft.com/office/drawing/2014/main" id="{266D5D09-8CD2-4BC8-AE01-BFF21084E084}"/>
              </a:ext>
            </a:extLst>
          </p:cNvPr>
          <p:cNvSpPr/>
          <p:nvPr/>
        </p:nvSpPr>
        <p:spPr>
          <a:xfrm>
            <a:off x="239273" y="4984244"/>
            <a:ext cx="12323053" cy="285490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938"/>
              </a:lnSpc>
            </a:pPr>
            <a:endParaRPr lang="en-US" altLang="ja-JP" sz="1809" b="1" dirty="0">
              <a:solidFill>
                <a:schemeClr val="tx1"/>
              </a:solidFill>
              <a:latin typeface="+mn-ea"/>
            </a:endParaRPr>
          </a:p>
          <a:p>
            <a:pPr>
              <a:lnSpc>
                <a:spcPts val="1938"/>
              </a:lnSpc>
            </a:pPr>
            <a:r>
              <a:rPr lang="ja-JP" altLang="en-US" sz="1809" b="1" dirty="0">
                <a:solidFill>
                  <a:schemeClr val="tx1"/>
                </a:solidFill>
                <a:latin typeface="+mn-ea"/>
              </a:rPr>
              <a:t>　</a:t>
            </a:r>
            <a:endParaRPr lang="en-US" altLang="ja-JP" sz="1809" b="1" dirty="0">
              <a:solidFill>
                <a:schemeClr val="tx1"/>
              </a:solidFill>
              <a:latin typeface="+mn-ea"/>
            </a:endParaRPr>
          </a:p>
        </p:txBody>
      </p:sp>
      <p:sp>
        <p:nvSpPr>
          <p:cNvPr id="26" name="正方形/長方形 25">
            <a:extLst>
              <a:ext uri="{FF2B5EF4-FFF2-40B4-BE49-F238E27FC236}">
                <a16:creationId xmlns:a16="http://schemas.microsoft.com/office/drawing/2014/main" id="{954654F2-02AB-461E-B639-B24FDFB81A1D}"/>
              </a:ext>
            </a:extLst>
          </p:cNvPr>
          <p:cNvSpPr/>
          <p:nvPr/>
        </p:nvSpPr>
        <p:spPr>
          <a:xfrm>
            <a:off x="221026" y="1625586"/>
            <a:ext cx="12323053" cy="2314563"/>
          </a:xfrm>
          <a:prstGeom prst="rect">
            <a:avLst/>
          </a:prstGeom>
          <a:solidFill>
            <a:srgbClr val="92D05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600"/>
              </a:lnSpc>
            </a:pPr>
            <a:r>
              <a:rPr lang="ja-JP" altLang="en-US" sz="2400" b="1" dirty="0">
                <a:solidFill>
                  <a:schemeClr val="tx1"/>
                </a:solidFill>
                <a:latin typeface="+mn-ea"/>
              </a:rPr>
              <a:t>　</a:t>
            </a:r>
            <a:endParaRPr lang="en-US" altLang="ja-JP" sz="2400" b="1" dirty="0">
              <a:solidFill>
                <a:schemeClr val="tx1"/>
              </a:solidFill>
              <a:latin typeface="+mn-ea"/>
            </a:endParaRPr>
          </a:p>
          <a:p>
            <a:r>
              <a:rPr lang="ja-JP" altLang="en-US" sz="2400" b="1" dirty="0">
                <a:solidFill>
                  <a:srgbClr val="FF0000"/>
                </a:solidFill>
                <a:latin typeface="+mn-ea"/>
              </a:rPr>
              <a:t>　</a:t>
            </a:r>
            <a:r>
              <a:rPr lang="ja-JP" altLang="en-US" sz="2300" b="1" dirty="0">
                <a:solidFill>
                  <a:srgbClr val="FF0000"/>
                </a:solidFill>
                <a:latin typeface="+mn-ea"/>
              </a:rPr>
              <a:t>１．府域の森林の現状を明らかにし、今後の取り組み方針や内容を府民にもわかりやすく示す。</a:t>
            </a:r>
            <a:endParaRPr lang="en-US" altLang="ja-JP" sz="2300" b="1" dirty="0">
              <a:solidFill>
                <a:srgbClr val="FF0000"/>
              </a:solidFill>
              <a:latin typeface="+mn-ea"/>
            </a:endParaRPr>
          </a:p>
          <a:p>
            <a:pPr>
              <a:lnSpc>
                <a:spcPts val="1500"/>
              </a:lnSpc>
            </a:pPr>
            <a:endParaRPr lang="ja-JP" altLang="en-US" sz="2300" b="1" dirty="0">
              <a:solidFill>
                <a:srgbClr val="FF0000"/>
              </a:solidFill>
              <a:latin typeface="+mn-ea"/>
            </a:endParaRPr>
          </a:p>
          <a:p>
            <a:r>
              <a:rPr lang="ja-JP" altLang="en-US" sz="2300" b="1" dirty="0">
                <a:solidFill>
                  <a:srgbClr val="FF0000"/>
                </a:solidFill>
                <a:latin typeface="+mn-ea"/>
              </a:rPr>
              <a:t>　２．これまでの森林防災対策の検証を踏まえ、中長期的な目標を設定する。</a:t>
            </a:r>
            <a:endParaRPr lang="en-US" altLang="ja-JP" sz="2300" b="1" dirty="0">
              <a:solidFill>
                <a:srgbClr val="FF0000"/>
              </a:solidFill>
              <a:latin typeface="+mn-ea"/>
            </a:endParaRPr>
          </a:p>
          <a:p>
            <a:pPr>
              <a:lnSpc>
                <a:spcPts val="1500"/>
              </a:lnSpc>
            </a:pPr>
            <a:endParaRPr lang="ja-JP" altLang="en-US" sz="2300" b="1" dirty="0">
              <a:solidFill>
                <a:schemeClr val="tx1"/>
              </a:solidFill>
              <a:latin typeface="+mn-ea"/>
            </a:endParaRPr>
          </a:p>
          <a:p>
            <a:r>
              <a:rPr lang="ja-JP" altLang="en-US" sz="2300" b="1" dirty="0">
                <a:solidFill>
                  <a:schemeClr val="tx1"/>
                </a:solidFill>
                <a:latin typeface="+mn-ea"/>
              </a:rPr>
              <a:t>　３．目標を達成するために必要な事業の全体像を示す。</a:t>
            </a:r>
            <a:endParaRPr lang="en-US" altLang="ja-JP" sz="2300" b="1" dirty="0">
              <a:solidFill>
                <a:schemeClr val="tx1"/>
              </a:solidFill>
              <a:latin typeface="+mn-ea"/>
            </a:endParaRPr>
          </a:p>
          <a:p>
            <a:pPr>
              <a:lnSpc>
                <a:spcPts val="1500"/>
              </a:lnSpc>
            </a:pPr>
            <a:endParaRPr lang="ja-JP" altLang="en-US" sz="2300" b="1" dirty="0">
              <a:solidFill>
                <a:schemeClr val="tx1"/>
              </a:solidFill>
              <a:latin typeface="+mn-ea"/>
            </a:endParaRPr>
          </a:p>
          <a:p>
            <a:r>
              <a:rPr lang="ja-JP" altLang="en-US" sz="2300" b="1" dirty="0">
                <a:solidFill>
                  <a:schemeClr val="tx1"/>
                </a:solidFill>
                <a:latin typeface="+mn-ea"/>
              </a:rPr>
              <a:t>　４．アクションプランに基づき、事業の進捗を把握し、必要に応じ改定する。　</a:t>
            </a:r>
          </a:p>
        </p:txBody>
      </p:sp>
      <p:sp>
        <p:nvSpPr>
          <p:cNvPr id="46" name="テキスト ボックス 45">
            <a:extLst>
              <a:ext uri="{FF2B5EF4-FFF2-40B4-BE49-F238E27FC236}">
                <a16:creationId xmlns:a16="http://schemas.microsoft.com/office/drawing/2014/main" id="{9892F984-E86D-4849-AFC8-FA61AC4B00BA}"/>
              </a:ext>
            </a:extLst>
          </p:cNvPr>
          <p:cNvSpPr txBox="1"/>
          <p:nvPr/>
        </p:nvSpPr>
        <p:spPr>
          <a:xfrm>
            <a:off x="404182" y="4581991"/>
            <a:ext cx="4074615" cy="468965"/>
          </a:xfrm>
          <a:prstGeom prst="rect">
            <a:avLst/>
          </a:prstGeom>
          <a:solidFill>
            <a:schemeClr val="bg1"/>
          </a:solidFill>
          <a:ln w="19050">
            <a:solidFill>
              <a:schemeClr val="tx1"/>
            </a:solidFill>
          </a:ln>
        </p:spPr>
        <p:txBody>
          <a:bodyPr wrap="square" lIns="0" tIns="0" rIns="0" bIns="72000" rtlCol="0">
            <a:spAutoFit/>
          </a:bodyPr>
          <a:lstStyle/>
          <a:p>
            <a:pPr algn="ctr">
              <a:lnSpc>
                <a:spcPct val="150000"/>
              </a:lnSpc>
            </a:pPr>
            <a:r>
              <a:rPr lang="ja-JP" altLang="en-US" sz="2068" b="1" dirty="0">
                <a:latin typeface="BIZ UDPゴシック" panose="020B0400000000000000" pitchFamily="50" charset="-128"/>
                <a:ea typeface="BIZ UDPゴシック" panose="020B0400000000000000" pitchFamily="50" charset="-128"/>
              </a:rPr>
              <a:t>部会にて議論いただきたい事項</a:t>
            </a:r>
          </a:p>
        </p:txBody>
      </p:sp>
      <p:sp>
        <p:nvSpPr>
          <p:cNvPr id="23" name="正方形/長方形 22">
            <a:extLst>
              <a:ext uri="{FF2B5EF4-FFF2-40B4-BE49-F238E27FC236}">
                <a16:creationId xmlns:a16="http://schemas.microsoft.com/office/drawing/2014/main" id="{BDF61400-4134-44C0-A488-1EF961D4D27A}"/>
              </a:ext>
            </a:extLst>
          </p:cNvPr>
          <p:cNvSpPr/>
          <p:nvPr/>
        </p:nvSpPr>
        <p:spPr>
          <a:xfrm>
            <a:off x="313750" y="5085347"/>
            <a:ext cx="12273225" cy="27538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2400" b="1" dirty="0">
                <a:solidFill>
                  <a:schemeClr val="tx1"/>
                </a:solidFill>
                <a:latin typeface="MS UI Gothic" panose="020B0600070205080204" pitchFamily="50" charset="-128"/>
                <a:ea typeface="MS UI Gothic" panose="020B0600070205080204" pitchFamily="50" charset="-128"/>
              </a:rPr>
              <a:t>（１）府域の森林の維持・保全に関する方針等の検討</a:t>
            </a:r>
            <a:endParaRPr lang="en-US" altLang="ja-JP" sz="2400" b="1" dirty="0">
              <a:solidFill>
                <a:schemeClr val="tx1"/>
              </a:solidFill>
              <a:latin typeface="MS UI Gothic" panose="020B0600070205080204" pitchFamily="50" charset="-128"/>
              <a:ea typeface="MS UI Gothic" panose="020B0600070205080204" pitchFamily="50" charset="-128"/>
            </a:endParaRPr>
          </a:p>
          <a:p>
            <a:r>
              <a:rPr lang="ja-JP" altLang="en-US" sz="2400" b="1" dirty="0">
                <a:solidFill>
                  <a:schemeClr val="tx1"/>
                </a:solidFill>
                <a:latin typeface="MS UI Gothic" panose="020B0600070205080204" pitchFamily="50" charset="-128"/>
                <a:ea typeface="MS UI Gothic" panose="020B0600070205080204" pitchFamily="50" charset="-128"/>
              </a:rPr>
              <a:t>　　</a:t>
            </a:r>
            <a:endParaRPr lang="en-US" altLang="ja-JP" sz="2400" b="1" dirty="0">
              <a:solidFill>
                <a:schemeClr val="tx1"/>
              </a:solidFill>
              <a:latin typeface="MS UI Gothic" panose="020B0600070205080204" pitchFamily="50" charset="-128"/>
              <a:ea typeface="MS UI Gothic" panose="020B0600070205080204" pitchFamily="50" charset="-128"/>
            </a:endParaRPr>
          </a:p>
          <a:p>
            <a:r>
              <a:rPr lang="ja-JP" altLang="en-US" sz="2400" b="1" dirty="0">
                <a:solidFill>
                  <a:schemeClr val="tx1"/>
                </a:solidFill>
                <a:latin typeface="MS UI Gothic" panose="020B0600070205080204" pitchFamily="50" charset="-128"/>
                <a:ea typeface="MS UI Gothic" panose="020B0600070205080204" pitchFamily="50" charset="-128"/>
              </a:rPr>
              <a:t>（２）各種事業の推進方針等の検討</a:t>
            </a:r>
            <a:endParaRPr lang="en-US" altLang="ja-JP" sz="2400" b="1" dirty="0">
              <a:solidFill>
                <a:schemeClr val="tx1"/>
              </a:solidFill>
              <a:latin typeface="MS UI Gothic" panose="020B0600070205080204" pitchFamily="50" charset="-128"/>
              <a:ea typeface="MS UI Gothic" panose="020B0600070205080204" pitchFamily="50" charset="-128"/>
            </a:endParaRPr>
          </a:p>
          <a:p>
            <a:r>
              <a:rPr lang="ja-JP" altLang="en-US" sz="2400" b="1" dirty="0">
                <a:solidFill>
                  <a:schemeClr val="tx1"/>
                </a:solidFill>
                <a:latin typeface="MS UI Gothic" panose="020B0600070205080204" pitchFamily="50" charset="-128"/>
                <a:ea typeface="MS UI Gothic" panose="020B0600070205080204" pitchFamily="50" charset="-128"/>
              </a:rPr>
              <a:t>　　</a:t>
            </a:r>
            <a:endParaRPr lang="en-US" altLang="ja-JP" sz="2400" b="1" dirty="0">
              <a:solidFill>
                <a:schemeClr val="tx1"/>
              </a:solidFill>
              <a:latin typeface="MS UI Gothic" panose="020B0600070205080204" pitchFamily="50" charset="-128"/>
              <a:ea typeface="MS UI Gothic" panose="020B0600070205080204" pitchFamily="50" charset="-128"/>
            </a:endParaRPr>
          </a:p>
          <a:p>
            <a:r>
              <a:rPr lang="ja-JP" altLang="en-US" sz="2400" b="1" dirty="0">
                <a:solidFill>
                  <a:schemeClr val="tx1"/>
                </a:solidFill>
                <a:latin typeface="MS UI Gothic" panose="020B0600070205080204" pitchFamily="50" charset="-128"/>
                <a:ea typeface="MS UI Gothic" panose="020B0600070205080204" pitchFamily="50" charset="-128"/>
              </a:rPr>
              <a:t>（３）府の事業に関する中長期的な成果目標・成果指標の設定・進捗管理の在り方</a:t>
            </a:r>
            <a:endParaRPr lang="en-US" altLang="ja-JP" sz="2400" b="1" dirty="0">
              <a:solidFill>
                <a:schemeClr val="tx1"/>
              </a:solidFill>
              <a:latin typeface="MS UI Gothic" panose="020B0600070205080204" pitchFamily="50" charset="-128"/>
              <a:ea typeface="MS UI Gothic" panose="020B0600070205080204" pitchFamily="50" charset="-128"/>
            </a:endParaRPr>
          </a:p>
          <a:p>
            <a:r>
              <a:rPr lang="ja-JP" altLang="en-US" sz="2400" b="1" dirty="0">
                <a:solidFill>
                  <a:schemeClr val="tx1"/>
                </a:solidFill>
                <a:latin typeface="MS UI Gothic" panose="020B0600070205080204" pitchFamily="50" charset="-128"/>
                <a:ea typeface="MS UI Gothic" panose="020B0600070205080204" pitchFamily="50" charset="-128"/>
              </a:rPr>
              <a:t>　　</a:t>
            </a:r>
            <a:endParaRPr lang="en-US" altLang="ja-JP" sz="2400" b="1" dirty="0">
              <a:solidFill>
                <a:schemeClr val="tx1"/>
              </a:solidFill>
              <a:latin typeface="MS UI Gothic" panose="020B0600070205080204" pitchFamily="50" charset="-128"/>
              <a:ea typeface="MS UI Gothic" panose="020B0600070205080204" pitchFamily="50" charset="-128"/>
            </a:endParaRPr>
          </a:p>
          <a:p>
            <a:r>
              <a:rPr lang="ja-JP" altLang="en-US" sz="2400" b="1" dirty="0">
                <a:solidFill>
                  <a:schemeClr val="tx1"/>
                </a:solidFill>
                <a:latin typeface="MS UI Gothic" panose="020B0600070205080204" pitchFamily="50" charset="-128"/>
                <a:ea typeface="MS UI Gothic" panose="020B0600070205080204" pitchFamily="50" charset="-128"/>
              </a:rPr>
              <a:t>（４）府民に分かりやすく示す方法の検討</a:t>
            </a:r>
            <a:endParaRPr lang="en-US" altLang="ja-JP" sz="2400" b="1" dirty="0">
              <a:solidFill>
                <a:schemeClr val="tx1"/>
              </a:solidFill>
              <a:latin typeface="MS UI Gothic" panose="020B0600070205080204" pitchFamily="50" charset="-128"/>
              <a:ea typeface="MS UI Gothic" panose="020B0600070205080204" pitchFamily="50" charset="-128"/>
            </a:endParaRPr>
          </a:p>
          <a:p>
            <a:r>
              <a:rPr lang="ja-JP" altLang="en-US" sz="2400" b="1" dirty="0">
                <a:solidFill>
                  <a:schemeClr val="tx1"/>
                </a:solidFill>
                <a:latin typeface="MS UI Gothic" panose="020B0600070205080204" pitchFamily="50" charset="-128"/>
                <a:ea typeface="MS UI Gothic" panose="020B0600070205080204" pitchFamily="50" charset="-128"/>
              </a:rPr>
              <a:t>　</a:t>
            </a:r>
            <a:endParaRPr lang="en-US" altLang="ja-JP" sz="2400" b="1" dirty="0">
              <a:solidFill>
                <a:schemeClr val="tx1"/>
              </a:solidFill>
              <a:latin typeface="MS UI Gothic" panose="020B0600070205080204" pitchFamily="50" charset="-128"/>
              <a:ea typeface="MS UI Gothic" panose="020B0600070205080204" pitchFamily="50" charset="-128"/>
            </a:endParaRPr>
          </a:p>
        </p:txBody>
      </p:sp>
      <p:grpSp>
        <p:nvGrpSpPr>
          <p:cNvPr id="51" name="グループ化 50">
            <a:extLst>
              <a:ext uri="{FF2B5EF4-FFF2-40B4-BE49-F238E27FC236}">
                <a16:creationId xmlns:a16="http://schemas.microsoft.com/office/drawing/2014/main" id="{A4C57C0C-0426-4643-A01A-76FA3DB4D8CD}"/>
              </a:ext>
            </a:extLst>
          </p:cNvPr>
          <p:cNvGrpSpPr/>
          <p:nvPr/>
        </p:nvGrpSpPr>
        <p:grpSpPr>
          <a:xfrm>
            <a:off x="101600" y="47934"/>
            <a:ext cx="12591716" cy="987046"/>
            <a:chOff x="101599" y="245318"/>
            <a:chExt cx="7856064" cy="594834"/>
          </a:xfrm>
        </p:grpSpPr>
        <p:grpSp>
          <p:nvGrpSpPr>
            <p:cNvPr id="55" name="グループ化 54">
              <a:extLst>
                <a:ext uri="{FF2B5EF4-FFF2-40B4-BE49-F238E27FC236}">
                  <a16:creationId xmlns:a16="http://schemas.microsoft.com/office/drawing/2014/main" id="{91AF1B37-4339-41AA-AA73-4EA69B6602F9}"/>
                </a:ext>
              </a:extLst>
            </p:cNvPr>
            <p:cNvGrpSpPr/>
            <p:nvPr/>
          </p:nvGrpSpPr>
          <p:grpSpPr>
            <a:xfrm>
              <a:off x="101599" y="245354"/>
              <a:ext cx="7561075" cy="575048"/>
              <a:chOff x="101600" y="245354"/>
              <a:chExt cx="5880310" cy="575048"/>
            </a:xfrm>
          </p:grpSpPr>
          <p:sp>
            <p:nvSpPr>
              <p:cNvPr id="59" name="Rectangle 31">
                <a:extLst>
                  <a:ext uri="{FF2B5EF4-FFF2-40B4-BE49-F238E27FC236}">
                    <a16:creationId xmlns:a16="http://schemas.microsoft.com/office/drawing/2014/main" id="{778E0488-51C3-403D-A201-EA614C64D882}"/>
                  </a:ext>
                </a:extLst>
              </p:cNvPr>
              <p:cNvSpPr>
                <a:spLocks noChangeArrowheads="1"/>
              </p:cNvSpPr>
              <p:nvPr/>
            </p:nvSpPr>
            <p:spPr bwMode="auto">
              <a:xfrm>
                <a:off x="101601" y="738163"/>
                <a:ext cx="5880309" cy="82239"/>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8" name="Rectangle 29">
                <a:extLst>
                  <a:ext uri="{FF2B5EF4-FFF2-40B4-BE49-F238E27FC236}">
                    <a16:creationId xmlns:a16="http://schemas.microsoft.com/office/drawing/2014/main" id="{22452C4C-15E9-457B-B134-43A5479ECF0D}"/>
                  </a:ext>
                </a:extLst>
              </p:cNvPr>
              <p:cNvSpPr>
                <a:spLocks noChangeArrowheads="1"/>
              </p:cNvSpPr>
              <p:nvPr/>
            </p:nvSpPr>
            <p:spPr bwMode="auto">
              <a:xfrm>
                <a:off x="101600" y="245354"/>
                <a:ext cx="5880309" cy="420268"/>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noAutofit/>
              </a:bodyPr>
              <a:lstStyle/>
              <a:p>
                <a:pPr lvl="0" defTabSz="914400" eaLnBrk="0" fontAlgn="base" hangingPunct="0">
                  <a:spcBef>
                    <a:spcPct val="0"/>
                  </a:spcBef>
                  <a:spcAft>
                    <a:spcPct val="0"/>
                  </a:spcAft>
                </a:pPr>
                <a:r>
                  <a:rPr kumimoji="0" lang="ja-JP" altLang="en-US" sz="2400" b="1" dirty="0">
                    <a:solidFill>
                      <a:schemeClr val="bg1"/>
                    </a:solidFill>
                    <a:latin typeface="ＭＳ Ｐゴシック" panose="020B0600070205080204" pitchFamily="50" charset="-128"/>
                    <a:ea typeface="ＭＳ Ｐゴシック" panose="020B0600070205080204" pitchFamily="50" charset="-128"/>
                  </a:rPr>
                  <a:t>　２．アクションプラン部会の役割と策定までの流れ</a:t>
                </a:r>
                <a:endParaRPr kumimoji="0" lang="ja-JP" altLang="ja-JP" sz="2400" b="0" i="0" u="none" strike="noStrike" cap="none" normalizeH="0" baseline="0" dirty="0">
                  <a:ln>
                    <a:noFill/>
                  </a:ln>
                  <a:solidFill>
                    <a:schemeClr val="bg1"/>
                  </a:solidFill>
                  <a:effectLst/>
                  <a:latin typeface="Arial" panose="020B0604020202020204" pitchFamily="34" charset="0"/>
                </a:endParaRPr>
              </a:p>
            </p:txBody>
          </p:sp>
        </p:grpSp>
        <p:sp>
          <p:nvSpPr>
            <p:cNvPr id="56" name="Rectangle 30">
              <a:extLst>
                <a:ext uri="{FF2B5EF4-FFF2-40B4-BE49-F238E27FC236}">
                  <a16:creationId xmlns:a16="http://schemas.microsoft.com/office/drawing/2014/main" id="{4817577F-B61E-4676-AF34-2B619BB48E80}"/>
                </a:ext>
              </a:extLst>
            </p:cNvPr>
            <p:cNvSpPr>
              <a:spLocks noChangeArrowheads="1"/>
            </p:cNvSpPr>
            <p:nvPr/>
          </p:nvSpPr>
          <p:spPr bwMode="auto">
            <a:xfrm>
              <a:off x="7524628" y="245318"/>
              <a:ext cx="433035" cy="427332"/>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dirty="0">
                <a:solidFill>
                  <a:srgbClr val="000000"/>
                </a:solidFill>
              </a:endParaRPr>
            </a:p>
          </p:txBody>
        </p:sp>
        <p:sp>
          <p:nvSpPr>
            <p:cNvPr id="57" name="Rectangle 32">
              <a:extLst>
                <a:ext uri="{FF2B5EF4-FFF2-40B4-BE49-F238E27FC236}">
                  <a16:creationId xmlns:a16="http://schemas.microsoft.com/office/drawing/2014/main" id="{03A6BAC2-4C17-4552-BA25-786ECF215DA5}"/>
                </a:ext>
              </a:extLst>
            </p:cNvPr>
            <p:cNvSpPr>
              <a:spLocks noChangeArrowheads="1"/>
            </p:cNvSpPr>
            <p:nvPr/>
          </p:nvSpPr>
          <p:spPr bwMode="auto">
            <a:xfrm>
              <a:off x="7515103" y="738163"/>
              <a:ext cx="441715" cy="101989"/>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a:solidFill>
                  <a:srgbClr val="000000"/>
                </a:solidFill>
              </a:endParaRPr>
            </a:p>
          </p:txBody>
        </p:sp>
      </p:grpSp>
      <p:sp>
        <p:nvSpPr>
          <p:cNvPr id="61" name="テキスト ボックス 60">
            <a:extLst>
              <a:ext uri="{FF2B5EF4-FFF2-40B4-BE49-F238E27FC236}">
                <a16:creationId xmlns:a16="http://schemas.microsoft.com/office/drawing/2014/main" id="{6471AEC5-1035-45C4-A11F-58F189F5BAD7}"/>
              </a:ext>
            </a:extLst>
          </p:cNvPr>
          <p:cNvSpPr txBox="1"/>
          <p:nvPr/>
        </p:nvSpPr>
        <p:spPr>
          <a:xfrm>
            <a:off x="11987878" y="135073"/>
            <a:ext cx="707305" cy="523220"/>
          </a:xfrm>
          <a:prstGeom prst="rect">
            <a:avLst/>
          </a:prstGeom>
          <a:noFill/>
        </p:spPr>
        <p:txBody>
          <a:bodyPr wrap="square">
            <a:spAutoFit/>
          </a:bodyPr>
          <a:lstStyle/>
          <a:p>
            <a:pPr algn="ctr"/>
            <a:r>
              <a:rPr lang="ja-JP" altLang="en-US" sz="1400" kern="100" dirty="0">
                <a:latin typeface="BIZ UDゴシック" panose="020B0400000000000000" pitchFamily="49" charset="-128"/>
                <a:ea typeface="BIZ UDゴシック" panose="020B0400000000000000" pitchFamily="49" charset="-128"/>
                <a:cs typeface="Times New Roman"/>
              </a:rPr>
              <a:t>事前③</a:t>
            </a:r>
            <a:endParaRPr lang="en-US" altLang="ja-JP" sz="2400" kern="100" dirty="0">
              <a:latin typeface="BIZ UDゴシック" panose="020B0400000000000000" pitchFamily="49" charset="-128"/>
              <a:ea typeface="BIZ UDゴシック" panose="020B0400000000000000" pitchFamily="49" charset="-128"/>
              <a:cs typeface="Times New Roman"/>
            </a:endParaRPr>
          </a:p>
        </p:txBody>
      </p:sp>
      <p:sp>
        <p:nvSpPr>
          <p:cNvPr id="3" name="スライド番号プレースホルダー 2">
            <a:extLst>
              <a:ext uri="{FF2B5EF4-FFF2-40B4-BE49-F238E27FC236}">
                <a16:creationId xmlns:a16="http://schemas.microsoft.com/office/drawing/2014/main" id="{5CA81FD1-9071-4DBF-8115-8D4C90542E09}"/>
              </a:ext>
            </a:extLst>
          </p:cNvPr>
          <p:cNvSpPr>
            <a:spLocks noGrp="1"/>
          </p:cNvSpPr>
          <p:nvPr>
            <p:ph type="sldNum" sz="quarter" idx="12"/>
          </p:nvPr>
        </p:nvSpPr>
        <p:spPr/>
        <p:txBody>
          <a:bodyPr/>
          <a:lstStyle/>
          <a:p>
            <a:fld id="{D2D8002D-B5B0-4BAC-B1F6-782DDCCE6D9C}" type="slidenum">
              <a:rPr kumimoji="1" lang="ja-JP" altLang="en-US" sz="2800" b="1" smtClean="0"/>
              <a:t>10</a:t>
            </a:fld>
            <a:endParaRPr kumimoji="1" lang="ja-JP" altLang="en-US" b="1" dirty="0"/>
          </a:p>
        </p:txBody>
      </p:sp>
      <p:sp>
        <p:nvSpPr>
          <p:cNvPr id="10" name="テキスト ボックス 9">
            <a:extLst>
              <a:ext uri="{FF2B5EF4-FFF2-40B4-BE49-F238E27FC236}">
                <a16:creationId xmlns:a16="http://schemas.microsoft.com/office/drawing/2014/main" id="{D734D0D6-090A-4ED9-BA11-6F61960AF652}"/>
              </a:ext>
            </a:extLst>
          </p:cNvPr>
          <p:cNvSpPr txBox="1"/>
          <p:nvPr/>
        </p:nvSpPr>
        <p:spPr>
          <a:xfrm>
            <a:off x="404182" y="1257421"/>
            <a:ext cx="1625850" cy="468965"/>
          </a:xfrm>
          <a:prstGeom prst="rect">
            <a:avLst/>
          </a:prstGeom>
          <a:solidFill>
            <a:schemeClr val="bg1"/>
          </a:solidFill>
          <a:ln w="19050">
            <a:solidFill>
              <a:schemeClr val="tx1"/>
            </a:solidFill>
          </a:ln>
        </p:spPr>
        <p:txBody>
          <a:bodyPr wrap="square" lIns="0" tIns="0" rIns="0" bIns="72000" rtlCol="0" anchor="t" anchorCtr="0">
            <a:spAutoFit/>
          </a:bodyPr>
          <a:lstStyle/>
          <a:p>
            <a:pPr algn="ctr">
              <a:lnSpc>
                <a:spcPct val="150000"/>
              </a:lnSpc>
            </a:pPr>
            <a:r>
              <a:rPr lang="ja-JP" altLang="en-US" sz="2068" b="1" dirty="0">
                <a:latin typeface="BIZ UDPゴシック" panose="020B0400000000000000" pitchFamily="50" charset="-128"/>
                <a:ea typeface="BIZ UDPゴシック" panose="020B0400000000000000" pitchFamily="50" charset="-128"/>
              </a:rPr>
              <a:t>策定の目的</a:t>
            </a:r>
          </a:p>
        </p:txBody>
      </p:sp>
      <p:sp>
        <p:nvSpPr>
          <p:cNvPr id="16" name="テキスト ボックス 15">
            <a:extLst>
              <a:ext uri="{FF2B5EF4-FFF2-40B4-BE49-F238E27FC236}">
                <a16:creationId xmlns:a16="http://schemas.microsoft.com/office/drawing/2014/main" id="{37A2EBC1-B927-48BA-B3D3-838936E89AFD}"/>
              </a:ext>
            </a:extLst>
          </p:cNvPr>
          <p:cNvSpPr txBox="1"/>
          <p:nvPr/>
        </p:nvSpPr>
        <p:spPr>
          <a:xfrm>
            <a:off x="11347550" y="77139"/>
            <a:ext cx="1369959" cy="523220"/>
          </a:xfrm>
          <a:prstGeom prst="rect">
            <a:avLst/>
          </a:prstGeom>
          <a:solidFill>
            <a:schemeClr val="bg1"/>
          </a:solidFill>
        </p:spPr>
        <p:txBody>
          <a:bodyPr wrap="square">
            <a:spAutoFit/>
          </a:bodyPr>
          <a:lstStyle/>
          <a:p>
            <a:pPr algn="ctr"/>
            <a:r>
              <a:rPr lang="en-US" altLang="ja-JP" sz="1400" kern="100" dirty="0">
                <a:latin typeface="BIZ UDゴシック" panose="020B0400000000000000" pitchFamily="49" charset="-128"/>
                <a:ea typeface="BIZ UDゴシック" panose="020B0400000000000000" pitchFamily="49" charset="-128"/>
                <a:cs typeface="Times New Roman"/>
              </a:rPr>
              <a:t>R7.3.27</a:t>
            </a:r>
          </a:p>
          <a:p>
            <a:pPr algn="ctr"/>
            <a:r>
              <a:rPr lang="ja-JP" altLang="en-US" sz="1400" kern="100" dirty="0">
                <a:latin typeface="BIZ UDゴシック" panose="020B0400000000000000" pitchFamily="49" charset="-128"/>
                <a:ea typeface="BIZ UDゴシック" panose="020B0400000000000000" pitchFamily="49" charset="-128"/>
                <a:cs typeface="Times New Roman"/>
              </a:rPr>
              <a:t>みどり推進室</a:t>
            </a:r>
            <a:endParaRPr lang="en-US" altLang="ja-JP" sz="2400" kern="100" dirty="0">
              <a:latin typeface="BIZ UDゴシック" panose="020B0400000000000000" pitchFamily="49" charset="-128"/>
              <a:ea typeface="BIZ UDゴシック" panose="020B0400000000000000" pitchFamily="49" charset="-128"/>
              <a:cs typeface="Times New Roman"/>
            </a:endParaRPr>
          </a:p>
        </p:txBody>
      </p:sp>
    </p:spTree>
    <p:extLst>
      <p:ext uri="{BB962C8B-B14F-4D97-AF65-F5344CB8AC3E}">
        <p14:creationId xmlns:p14="http://schemas.microsoft.com/office/powerpoint/2010/main" val="2819222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F4505297-8348-40D4-A910-8B432DD65894}"/>
              </a:ext>
            </a:extLst>
          </p:cNvPr>
          <p:cNvGrpSpPr/>
          <p:nvPr/>
        </p:nvGrpSpPr>
        <p:grpSpPr>
          <a:xfrm>
            <a:off x="101600" y="47934"/>
            <a:ext cx="12579684" cy="987046"/>
            <a:chOff x="101599" y="245318"/>
            <a:chExt cx="7856064" cy="594834"/>
          </a:xfrm>
        </p:grpSpPr>
        <p:grpSp>
          <p:nvGrpSpPr>
            <p:cNvPr id="4" name="グループ化 3">
              <a:extLst>
                <a:ext uri="{FF2B5EF4-FFF2-40B4-BE49-F238E27FC236}">
                  <a16:creationId xmlns:a16="http://schemas.microsoft.com/office/drawing/2014/main" id="{394C3DA2-620B-404E-96EF-CF83CD1633DE}"/>
                </a:ext>
              </a:extLst>
            </p:cNvPr>
            <p:cNvGrpSpPr/>
            <p:nvPr/>
          </p:nvGrpSpPr>
          <p:grpSpPr>
            <a:xfrm>
              <a:off x="101599" y="245354"/>
              <a:ext cx="7561075" cy="575048"/>
              <a:chOff x="101600" y="245354"/>
              <a:chExt cx="5880310" cy="575048"/>
            </a:xfrm>
          </p:grpSpPr>
          <p:sp>
            <p:nvSpPr>
              <p:cNvPr id="7" name="Rectangle 29">
                <a:extLst>
                  <a:ext uri="{FF2B5EF4-FFF2-40B4-BE49-F238E27FC236}">
                    <a16:creationId xmlns:a16="http://schemas.microsoft.com/office/drawing/2014/main" id="{8EBA3AE1-1CDF-4831-A0E5-BA3FE0293430}"/>
                  </a:ext>
                </a:extLst>
              </p:cNvPr>
              <p:cNvSpPr>
                <a:spLocks noChangeArrowheads="1"/>
              </p:cNvSpPr>
              <p:nvPr/>
            </p:nvSpPr>
            <p:spPr bwMode="auto">
              <a:xfrm>
                <a:off x="101600" y="245354"/>
                <a:ext cx="5880309" cy="420268"/>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noAutofit/>
              </a:bodyPr>
              <a:lstStyle/>
              <a:p>
                <a:pPr lvl="0" defTabSz="914400" eaLnBrk="0" fontAlgn="base" hangingPunct="0">
                  <a:spcBef>
                    <a:spcPct val="0"/>
                  </a:spcBef>
                  <a:spcAft>
                    <a:spcPct val="0"/>
                  </a:spcAft>
                </a:pPr>
                <a:r>
                  <a:rPr kumimoji="0" lang="ja-JP" altLang="en-US" sz="2400" b="1" dirty="0">
                    <a:solidFill>
                      <a:schemeClr val="bg1"/>
                    </a:solidFill>
                    <a:latin typeface="ＭＳ Ｐゴシック" panose="020B0600070205080204" pitchFamily="50" charset="-128"/>
                    <a:ea typeface="ＭＳ Ｐゴシック" panose="020B0600070205080204" pitchFamily="50" charset="-128"/>
                  </a:rPr>
                  <a:t>  ２．アクションプラン部会の役割と策定までの流れ</a:t>
                </a:r>
                <a:endParaRPr kumimoji="0" lang="ja-JP" altLang="ja-JP" sz="2000" b="0" i="0" u="none" strike="noStrike" cap="none" normalizeH="0" baseline="0" dirty="0">
                  <a:ln>
                    <a:noFill/>
                  </a:ln>
                  <a:solidFill>
                    <a:schemeClr val="bg1"/>
                  </a:solidFill>
                  <a:effectLst/>
                  <a:latin typeface="Arial" panose="020B0604020202020204" pitchFamily="34" charset="0"/>
                </a:endParaRPr>
              </a:p>
            </p:txBody>
          </p:sp>
          <p:sp>
            <p:nvSpPr>
              <p:cNvPr id="8" name="Rectangle 31">
                <a:extLst>
                  <a:ext uri="{FF2B5EF4-FFF2-40B4-BE49-F238E27FC236}">
                    <a16:creationId xmlns:a16="http://schemas.microsoft.com/office/drawing/2014/main" id="{6DF69214-2398-4D3C-906D-25F488EA7DB6}"/>
                  </a:ext>
                </a:extLst>
              </p:cNvPr>
              <p:cNvSpPr>
                <a:spLocks noChangeArrowheads="1"/>
              </p:cNvSpPr>
              <p:nvPr/>
            </p:nvSpPr>
            <p:spPr bwMode="auto">
              <a:xfrm>
                <a:off x="101601" y="738163"/>
                <a:ext cx="5880309" cy="82239"/>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5" name="Rectangle 30">
              <a:extLst>
                <a:ext uri="{FF2B5EF4-FFF2-40B4-BE49-F238E27FC236}">
                  <a16:creationId xmlns:a16="http://schemas.microsoft.com/office/drawing/2014/main" id="{DADC90B6-FD00-455E-AD20-237966FD1BE9}"/>
                </a:ext>
              </a:extLst>
            </p:cNvPr>
            <p:cNvSpPr>
              <a:spLocks noChangeArrowheads="1"/>
            </p:cNvSpPr>
            <p:nvPr/>
          </p:nvSpPr>
          <p:spPr bwMode="auto">
            <a:xfrm>
              <a:off x="7524628" y="245318"/>
              <a:ext cx="433035" cy="427332"/>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dirty="0">
                <a:solidFill>
                  <a:srgbClr val="000000"/>
                </a:solidFill>
              </a:endParaRPr>
            </a:p>
          </p:txBody>
        </p:sp>
        <p:sp>
          <p:nvSpPr>
            <p:cNvPr id="6" name="Rectangle 32">
              <a:extLst>
                <a:ext uri="{FF2B5EF4-FFF2-40B4-BE49-F238E27FC236}">
                  <a16:creationId xmlns:a16="http://schemas.microsoft.com/office/drawing/2014/main" id="{F2B67011-B820-433C-A8B8-4183EE3F8CBC}"/>
                </a:ext>
              </a:extLst>
            </p:cNvPr>
            <p:cNvSpPr>
              <a:spLocks noChangeArrowheads="1"/>
            </p:cNvSpPr>
            <p:nvPr/>
          </p:nvSpPr>
          <p:spPr bwMode="auto">
            <a:xfrm>
              <a:off x="7515103" y="738163"/>
              <a:ext cx="441715" cy="101989"/>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a:solidFill>
                  <a:srgbClr val="000000"/>
                </a:solidFill>
              </a:endParaRPr>
            </a:p>
          </p:txBody>
        </p:sp>
      </p:grpSp>
      <p:sp>
        <p:nvSpPr>
          <p:cNvPr id="9" name="四角形: 角を丸くする 8">
            <a:extLst>
              <a:ext uri="{FF2B5EF4-FFF2-40B4-BE49-F238E27FC236}">
                <a16:creationId xmlns:a16="http://schemas.microsoft.com/office/drawing/2014/main" id="{D8AA694E-4C67-451C-9A15-6E0D69972308}"/>
              </a:ext>
            </a:extLst>
          </p:cNvPr>
          <p:cNvSpPr/>
          <p:nvPr/>
        </p:nvSpPr>
        <p:spPr>
          <a:xfrm>
            <a:off x="1862254" y="1118649"/>
            <a:ext cx="3590692" cy="379500"/>
          </a:xfrm>
          <a:prstGeom prst="roundRect">
            <a:avLst/>
          </a:prstGeom>
          <a:solidFill>
            <a:schemeClr val="bg1"/>
          </a:solidFill>
          <a:ln w="254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noAutofit/>
          </a:bodyPr>
          <a:lstStyle/>
          <a:p>
            <a:pPr algn="ctr"/>
            <a:r>
              <a:rPr kumimoji="1" lang="ja-JP" altLang="en-US" sz="2000"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大阪府（事務局）</a:t>
            </a:r>
          </a:p>
        </p:txBody>
      </p:sp>
      <p:sp>
        <p:nvSpPr>
          <p:cNvPr id="12" name="四角形: 角を丸くする 11">
            <a:extLst>
              <a:ext uri="{FF2B5EF4-FFF2-40B4-BE49-F238E27FC236}">
                <a16:creationId xmlns:a16="http://schemas.microsoft.com/office/drawing/2014/main" id="{8380723A-79A7-4C74-B53B-BB47FBF6FE58}"/>
              </a:ext>
            </a:extLst>
          </p:cNvPr>
          <p:cNvSpPr/>
          <p:nvPr/>
        </p:nvSpPr>
        <p:spPr>
          <a:xfrm>
            <a:off x="8017726" y="1118649"/>
            <a:ext cx="3590692" cy="379500"/>
          </a:xfrm>
          <a:prstGeom prst="roundRect">
            <a:avLst/>
          </a:prstGeom>
          <a:solidFill>
            <a:schemeClr val="bg1"/>
          </a:solidFill>
          <a:ln w="254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noAutofit/>
          </a:bodyPr>
          <a:lstStyle/>
          <a:p>
            <a:pPr algn="ctr"/>
            <a:r>
              <a:rPr kumimoji="1" lang="ja-JP" altLang="en-US" sz="2000"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検討部会</a:t>
            </a:r>
          </a:p>
        </p:txBody>
      </p:sp>
      <p:sp>
        <p:nvSpPr>
          <p:cNvPr id="13" name="テキスト ボックス 12">
            <a:extLst>
              <a:ext uri="{FF2B5EF4-FFF2-40B4-BE49-F238E27FC236}">
                <a16:creationId xmlns:a16="http://schemas.microsoft.com/office/drawing/2014/main" id="{D4B44A25-83EC-4410-AA07-5B167A285A2C}"/>
              </a:ext>
            </a:extLst>
          </p:cNvPr>
          <p:cNvSpPr txBox="1"/>
          <p:nvPr/>
        </p:nvSpPr>
        <p:spPr>
          <a:xfrm>
            <a:off x="121669" y="2094678"/>
            <a:ext cx="982521" cy="646331"/>
          </a:xfrm>
          <a:prstGeom prst="rect">
            <a:avLst/>
          </a:prstGeom>
          <a:noFill/>
        </p:spPr>
        <p:txBody>
          <a:bodyPr wrap="square">
            <a:spAutoFit/>
          </a:bodyPr>
          <a:lstStyle/>
          <a:p>
            <a:pPr marL="0" marR="0" lvl="0" indent="0" defTabSz="1230898" rtl="0" eaLnBrk="1" fontAlgn="auto" latinLnBrk="0" hangingPunct="1">
              <a:lnSpc>
                <a:spcPct val="100000"/>
              </a:lnSpc>
              <a:spcBef>
                <a:spcPts val="0"/>
              </a:spcBef>
              <a:spcAft>
                <a:spcPts val="0"/>
              </a:spcAft>
              <a:buClrTx/>
              <a:buSzTx/>
              <a:buFontTx/>
              <a:buNone/>
              <a:tabLst/>
              <a:defRPr/>
            </a:pPr>
            <a:r>
              <a:rPr lang="ja-JP" altLang="en-US" sz="2000" b="1" dirty="0">
                <a:latin typeface="BIZ UDゴシック" panose="020B0400000000000000" pitchFamily="49" charset="-128"/>
                <a:ea typeface="BIZ UDゴシック" panose="020B0400000000000000" pitchFamily="49" charset="-128"/>
              </a:rPr>
              <a:t>第１回</a:t>
            </a:r>
            <a:endParaRPr lang="en-US" altLang="ja-JP" sz="2000" b="1" dirty="0">
              <a:latin typeface="BIZ UDゴシック" panose="020B0400000000000000" pitchFamily="49" charset="-128"/>
              <a:ea typeface="BIZ UDゴシック" panose="020B0400000000000000" pitchFamily="49" charset="-128"/>
            </a:endParaRPr>
          </a:p>
          <a:p>
            <a:pPr marL="0" marR="0" lvl="0" indent="0" defTabSz="1230898"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R7.3.27</a:t>
            </a:r>
            <a:endParaRPr kumimoji="1" lang="ja-JP" altLang="en-US" sz="16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4" name="テキスト ボックス 13">
            <a:extLst>
              <a:ext uri="{FF2B5EF4-FFF2-40B4-BE49-F238E27FC236}">
                <a16:creationId xmlns:a16="http://schemas.microsoft.com/office/drawing/2014/main" id="{DD2D5FE9-41C3-4342-A79C-225AF5E33FEC}"/>
              </a:ext>
            </a:extLst>
          </p:cNvPr>
          <p:cNvSpPr txBox="1"/>
          <p:nvPr/>
        </p:nvSpPr>
        <p:spPr>
          <a:xfrm>
            <a:off x="1094999" y="1729834"/>
            <a:ext cx="5125201" cy="1015663"/>
          </a:xfrm>
          <a:prstGeom prst="rect">
            <a:avLst/>
          </a:prstGeom>
          <a:noFill/>
        </p:spPr>
        <p:txBody>
          <a:bodyPr wrap="square">
            <a:spAutoFit/>
          </a:bodyPr>
          <a:lstStyle/>
          <a:p>
            <a:pPr marL="0" marR="0" lvl="0" indent="0" defTabSz="1230898" rtl="0" eaLnBrk="1" fontAlgn="auto" latinLnBrk="0" hangingPunct="1">
              <a:lnSpc>
                <a:spcPct val="100000"/>
              </a:lnSpc>
              <a:spcBef>
                <a:spcPts val="0"/>
              </a:spcBef>
              <a:spcAft>
                <a:spcPts val="0"/>
              </a:spcAft>
              <a:buClrTx/>
              <a:buSzTx/>
              <a:buFontTx/>
              <a:buNone/>
              <a:tabLst/>
              <a:defRPr/>
            </a:pPr>
            <a:r>
              <a:rPr lang="ja-JP" altLang="en-US" sz="2000" b="1" dirty="0">
                <a:latin typeface="BIZ UDゴシック" panose="020B0400000000000000" pitchFamily="49" charset="-128"/>
                <a:ea typeface="BIZ UDゴシック" panose="020B0400000000000000" pitchFamily="49" charset="-128"/>
              </a:rPr>
              <a:t>・検討の背景の振り返り</a:t>
            </a:r>
            <a:endParaRPr lang="en-US" altLang="ja-JP" sz="2000" b="1" dirty="0">
              <a:latin typeface="BIZ UDゴシック" panose="020B0400000000000000" pitchFamily="49" charset="-128"/>
              <a:ea typeface="BIZ UDゴシック" panose="020B0400000000000000" pitchFamily="49" charset="-128"/>
            </a:endParaRPr>
          </a:p>
          <a:p>
            <a:pPr marL="0" marR="0" lvl="0" indent="0" defTabSz="1230898" rtl="0" eaLnBrk="1" fontAlgn="auto" latinLnBrk="0" hangingPunct="1">
              <a:lnSpc>
                <a:spcPct val="100000"/>
              </a:lnSpc>
              <a:spcBef>
                <a:spcPts val="0"/>
              </a:spcBef>
              <a:spcAft>
                <a:spcPts val="0"/>
              </a:spcAft>
              <a:buClrTx/>
              <a:buSzTx/>
              <a:buFontTx/>
              <a:buNone/>
              <a:tabLst/>
              <a:defRPr/>
            </a:pPr>
            <a:r>
              <a:rPr lang="ja-JP" altLang="en-US" sz="2000" b="1" dirty="0">
                <a:latin typeface="BIZ UDゴシック" panose="020B0400000000000000" pitchFamily="49" charset="-128"/>
                <a:ea typeface="BIZ UDゴシック" panose="020B0400000000000000" pitchFamily="49" charset="-128"/>
              </a:rPr>
              <a:t>・プラン策定の流れと部会の役割説明</a:t>
            </a:r>
            <a:endParaRPr lang="en-US" altLang="ja-JP" sz="2000" b="1" dirty="0">
              <a:latin typeface="BIZ UDゴシック" panose="020B0400000000000000" pitchFamily="49" charset="-128"/>
              <a:ea typeface="BIZ UDゴシック" panose="020B0400000000000000" pitchFamily="49" charset="-128"/>
            </a:endParaRPr>
          </a:p>
          <a:p>
            <a:pPr marL="0" marR="0" lvl="0" indent="0" defTabSz="1230898" rtl="0" eaLnBrk="1" fontAlgn="auto" latinLnBrk="0" hangingPunct="1">
              <a:lnSpc>
                <a:spcPct val="100000"/>
              </a:lnSpc>
              <a:spcBef>
                <a:spcPts val="0"/>
              </a:spcBef>
              <a:spcAft>
                <a:spcPts val="0"/>
              </a:spcAft>
              <a:buClrTx/>
              <a:buSzTx/>
              <a:buFontTx/>
              <a:buNone/>
              <a:tabLst/>
              <a:defRPr/>
            </a:pPr>
            <a:r>
              <a:rPr lang="ja-JP" altLang="en-US" sz="2000" b="1" dirty="0">
                <a:latin typeface="BIZ UDゴシック" panose="020B0400000000000000" pitchFamily="49" charset="-128"/>
                <a:ea typeface="BIZ UDゴシック" panose="020B0400000000000000" pitchFamily="49" charset="-128"/>
              </a:rPr>
              <a:t>・現状と課題に関する情報提供</a:t>
            </a:r>
            <a:endParaRPr lang="en-US" altLang="ja-JP" sz="2000" b="1" dirty="0">
              <a:latin typeface="BIZ UDゴシック" panose="020B0400000000000000" pitchFamily="49" charset="-128"/>
              <a:ea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D5B1F1B9-ACBA-4033-A542-48EE13E558EA}"/>
              </a:ext>
            </a:extLst>
          </p:cNvPr>
          <p:cNvSpPr txBox="1"/>
          <p:nvPr/>
        </p:nvSpPr>
        <p:spPr>
          <a:xfrm>
            <a:off x="6960328" y="1667084"/>
            <a:ext cx="5412653" cy="1323439"/>
          </a:xfrm>
          <a:prstGeom prst="rect">
            <a:avLst/>
          </a:prstGeom>
          <a:noFill/>
        </p:spPr>
        <p:txBody>
          <a:bodyPr wrap="square">
            <a:spAutoFit/>
          </a:bodyPr>
          <a:lstStyle/>
          <a:p>
            <a:pPr defTabSz="1230898">
              <a:defRPr/>
            </a:pPr>
            <a:r>
              <a:rPr lang="ja-JP" altLang="en-US" sz="2000" b="1" dirty="0">
                <a:latin typeface="BIZ UDゴシック" panose="020B0400000000000000" pitchFamily="49" charset="-128"/>
                <a:ea typeface="BIZ UDゴシック" panose="020B0400000000000000" pitchFamily="49" charset="-128"/>
              </a:rPr>
              <a:t>・</a:t>
            </a:r>
            <a:r>
              <a:rPr kumimoji="1" lang="ja-JP" altLang="en-US" sz="2000" b="1"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部会検討事項の整理と意見交換</a:t>
            </a:r>
            <a:endParaRPr kumimoji="1" lang="en-US" altLang="ja-JP" sz="2000" b="1"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endParaRPr>
          </a:p>
          <a:p>
            <a:pPr defTabSz="1230898">
              <a:defRPr/>
            </a:pPr>
            <a:r>
              <a:rPr lang="ja-JP" altLang="en-US" sz="2000" b="1" dirty="0">
                <a:latin typeface="BIZ UDゴシック" panose="020B0400000000000000" pitchFamily="49" charset="-128"/>
                <a:ea typeface="BIZ UDゴシック" panose="020B0400000000000000" pitchFamily="49" charset="-128"/>
              </a:rPr>
              <a:t>・次回部会での検討事項の決定</a:t>
            </a:r>
            <a:endParaRPr kumimoji="1" lang="ja-JP" altLang="en-US" sz="2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defTabSz="1230898" rtl="0" eaLnBrk="1" fontAlgn="auto" latinLnBrk="0" hangingPunct="1">
              <a:lnSpc>
                <a:spcPct val="100000"/>
              </a:lnSpc>
              <a:spcBef>
                <a:spcPts val="0"/>
              </a:spcBef>
              <a:spcAft>
                <a:spcPts val="0"/>
              </a:spcAft>
              <a:buClrTx/>
              <a:buSzTx/>
              <a:buFontTx/>
              <a:buNone/>
              <a:tabLst/>
              <a:defRPr/>
            </a:pPr>
            <a:r>
              <a:rPr lang="ja-JP" altLang="en-US" sz="2000" b="1" dirty="0">
                <a:latin typeface="BIZ UDゴシック" panose="020B0400000000000000" pitchFamily="49" charset="-128"/>
                <a:ea typeface="BIZ UDゴシック" panose="020B0400000000000000" pitchFamily="49" charset="-128"/>
              </a:rPr>
              <a:t>・今後の検討に加えるべき事項等の提案等</a:t>
            </a:r>
            <a:endParaRPr lang="en-US" altLang="ja-JP" sz="2000" b="1" dirty="0">
              <a:latin typeface="BIZ UDゴシック" panose="020B0400000000000000" pitchFamily="49" charset="-128"/>
              <a:ea typeface="BIZ UDゴシック" panose="020B0400000000000000" pitchFamily="49" charset="-128"/>
            </a:endParaRPr>
          </a:p>
          <a:p>
            <a:pPr marL="0" marR="0" lvl="0" indent="0" defTabSz="1230898" rtl="0" eaLnBrk="1" fontAlgn="auto" latinLnBrk="0" hangingPunct="1">
              <a:lnSpc>
                <a:spcPct val="100000"/>
              </a:lnSpc>
              <a:spcBef>
                <a:spcPts val="0"/>
              </a:spcBef>
              <a:spcAft>
                <a:spcPts val="0"/>
              </a:spcAft>
              <a:buClrTx/>
              <a:buSzTx/>
              <a:buFontTx/>
              <a:buNone/>
              <a:tabLst/>
              <a:defRPr/>
            </a:pPr>
            <a:r>
              <a:rPr lang="ja-JP" altLang="en-US" sz="2000" b="1" dirty="0">
                <a:latin typeface="BIZ UDゴシック" panose="020B0400000000000000" pitchFamily="49" charset="-128"/>
                <a:ea typeface="BIZ UDゴシック" panose="020B0400000000000000" pitchFamily="49" charset="-128"/>
              </a:rPr>
              <a:t>・議論に必要な資料・データの要望</a:t>
            </a:r>
            <a:endParaRPr lang="en-US" altLang="ja-JP" sz="2000" b="1" dirty="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322E0E42-F193-4DB6-8FD8-ACE6988C2273}"/>
              </a:ext>
            </a:extLst>
          </p:cNvPr>
          <p:cNvSpPr txBox="1"/>
          <p:nvPr/>
        </p:nvSpPr>
        <p:spPr>
          <a:xfrm>
            <a:off x="172297" y="4733904"/>
            <a:ext cx="982521" cy="1015663"/>
          </a:xfrm>
          <a:prstGeom prst="rect">
            <a:avLst/>
          </a:prstGeom>
          <a:noFill/>
        </p:spPr>
        <p:txBody>
          <a:bodyPr wrap="square">
            <a:spAutoFit/>
          </a:bodyPr>
          <a:lstStyle/>
          <a:p>
            <a:pPr marL="0" marR="0" lvl="0" indent="0" defTabSz="1230898" rtl="0" eaLnBrk="1" fontAlgn="auto" latinLnBrk="0" hangingPunct="1">
              <a:lnSpc>
                <a:spcPct val="100000"/>
              </a:lnSpc>
              <a:spcBef>
                <a:spcPts val="0"/>
              </a:spcBef>
              <a:spcAft>
                <a:spcPts val="0"/>
              </a:spcAft>
              <a:buClrTx/>
              <a:buSzTx/>
              <a:buFontTx/>
              <a:buNone/>
              <a:tabLst/>
              <a:defRPr/>
            </a:pPr>
            <a:r>
              <a:rPr lang="ja-JP" altLang="en-US" sz="2000" b="1" dirty="0">
                <a:latin typeface="BIZ UDゴシック" panose="020B0400000000000000" pitchFamily="49" charset="-128"/>
                <a:ea typeface="BIZ UDゴシック" panose="020B0400000000000000" pitchFamily="49" charset="-128"/>
              </a:rPr>
              <a:t>第２回</a:t>
            </a:r>
            <a:endParaRPr lang="en-US" altLang="ja-JP" sz="2000" b="1" dirty="0">
              <a:latin typeface="BIZ UDゴシック" panose="020B0400000000000000" pitchFamily="49" charset="-128"/>
              <a:ea typeface="BIZ UDゴシック" panose="020B0400000000000000" pitchFamily="49" charset="-128"/>
            </a:endParaRPr>
          </a:p>
          <a:p>
            <a:pPr marL="0" marR="0" lvl="0" indent="0" defTabSz="1230898" rtl="0" eaLnBrk="1" fontAlgn="auto" latinLnBrk="0" hangingPunct="1">
              <a:lnSpc>
                <a:spcPct val="100000"/>
              </a:lnSpc>
              <a:spcBef>
                <a:spcPts val="0"/>
              </a:spcBef>
              <a:spcAft>
                <a:spcPts val="0"/>
              </a:spcAft>
              <a:buClrTx/>
              <a:buSzTx/>
              <a:buFontTx/>
              <a:buNone/>
              <a:tabLst/>
              <a:defRPr/>
            </a:pPr>
            <a:r>
              <a:rPr lang="ja-JP" altLang="en-US" sz="2000" b="1" dirty="0">
                <a:latin typeface="BIZ UDゴシック" panose="020B0400000000000000" pitchFamily="49" charset="-128"/>
                <a:ea typeface="BIZ UDゴシック" panose="020B0400000000000000" pitchFamily="49" charset="-128"/>
              </a:rPr>
              <a:t>　～</a:t>
            </a:r>
            <a:endParaRPr lang="en-US" altLang="ja-JP" sz="2000" b="1" dirty="0">
              <a:latin typeface="BIZ UDゴシック" panose="020B0400000000000000" pitchFamily="49" charset="-128"/>
              <a:ea typeface="BIZ UDゴシック" panose="020B0400000000000000" pitchFamily="49" charset="-128"/>
            </a:endParaRPr>
          </a:p>
          <a:p>
            <a:pPr marL="0" marR="0" lvl="0" indent="0" defTabSz="1230898" rtl="0" eaLnBrk="1" fontAlgn="auto" latinLnBrk="0" hangingPunct="1">
              <a:lnSpc>
                <a:spcPct val="100000"/>
              </a:lnSpc>
              <a:spcBef>
                <a:spcPts val="0"/>
              </a:spcBef>
              <a:spcAft>
                <a:spcPts val="0"/>
              </a:spcAft>
              <a:buClrTx/>
              <a:buSzTx/>
              <a:buFontTx/>
              <a:buNone/>
              <a:tabLst/>
              <a:defRPr/>
            </a:pPr>
            <a:r>
              <a:rPr lang="ja-JP" altLang="en-US" sz="2000" b="1" dirty="0">
                <a:latin typeface="BIZ UDゴシック" panose="020B0400000000000000" pitchFamily="49" charset="-128"/>
                <a:ea typeface="BIZ UDゴシック" panose="020B0400000000000000" pitchFamily="49" charset="-128"/>
              </a:rPr>
              <a:t>第４回</a:t>
            </a:r>
            <a:endParaRPr kumimoji="1" lang="ja-JP" altLang="en-US" sz="2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20" name="テキスト ボックス 19">
            <a:extLst>
              <a:ext uri="{FF2B5EF4-FFF2-40B4-BE49-F238E27FC236}">
                <a16:creationId xmlns:a16="http://schemas.microsoft.com/office/drawing/2014/main" id="{8D9A5935-3338-4140-A1AE-CB6494103EA7}"/>
              </a:ext>
            </a:extLst>
          </p:cNvPr>
          <p:cNvSpPr txBox="1"/>
          <p:nvPr/>
        </p:nvSpPr>
        <p:spPr>
          <a:xfrm>
            <a:off x="943641" y="3264563"/>
            <a:ext cx="5595459" cy="1015663"/>
          </a:xfrm>
          <a:prstGeom prst="rect">
            <a:avLst/>
          </a:prstGeom>
          <a:noFill/>
        </p:spPr>
        <p:txBody>
          <a:bodyPr wrap="square">
            <a:spAutoFit/>
          </a:bodyPr>
          <a:lstStyle/>
          <a:p>
            <a:pPr marL="0" marR="0" lvl="0" indent="0" defTabSz="1230898" rtl="0" eaLnBrk="1" fontAlgn="auto" latinLnBrk="0" hangingPunct="1">
              <a:lnSpc>
                <a:spcPct val="100000"/>
              </a:lnSpc>
              <a:spcBef>
                <a:spcPts val="0"/>
              </a:spcBef>
              <a:spcAft>
                <a:spcPts val="0"/>
              </a:spcAft>
              <a:buClrTx/>
              <a:buSzTx/>
              <a:buFontTx/>
              <a:buNone/>
              <a:tabLst/>
              <a:defRPr/>
            </a:pPr>
            <a:r>
              <a:rPr lang="ja-JP" altLang="en-US" sz="2000" b="1" dirty="0">
                <a:latin typeface="BIZ UDゴシック" panose="020B0400000000000000" pitchFamily="49" charset="-128"/>
                <a:ea typeface="BIZ UDゴシック" panose="020B0400000000000000" pitchFamily="49" charset="-128"/>
              </a:rPr>
              <a:t>・次回 部会議論事項に関する素案の作成</a:t>
            </a:r>
            <a:endParaRPr lang="en-US" altLang="ja-JP" sz="2000" b="1" dirty="0">
              <a:latin typeface="BIZ UDゴシック" panose="020B0400000000000000" pitchFamily="49" charset="-128"/>
              <a:ea typeface="BIZ UDゴシック" panose="020B0400000000000000" pitchFamily="49" charset="-128"/>
            </a:endParaRPr>
          </a:p>
          <a:p>
            <a:pPr marL="0" marR="0" lvl="0" indent="0" defTabSz="1230898" rtl="0" eaLnBrk="1" fontAlgn="auto" latinLnBrk="0" hangingPunct="1">
              <a:lnSpc>
                <a:spcPct val="100000"/>
              </a:lnSpc>
              <a:spcBef>
                <a:spcPts val="0"/>
              </a:spcBef>
              <a:spcAft>
                <a:spcPts val="0"/>
              </a:spcAft>
              <a:buClrTx/>
              <a:buSzTx/>
              <a:buFontTx/>
              <a:buNone/>
              <a:tabLst/>
              <a:defRPr/>
            </a:pPr>
            <a:r>
              <a:rPr lang="ja-JP" altLang="en-US" sz="2000" b="1" dirty="0">
                <a:latin typeface="BIZ UDゴシック" panose="020B0400000000000000" pitchFamily="49" charset="-128"/>
                <a:ea typeface="BIZ UDゴシック" panose="020B0400000000000000" pitchFamily="49" charset="-128"/>
              </a:rPr>
              <a:t>・議論に必要な資料・データの整理</a:t>
            </a:r>
            <a:endParaRPr lang="en-US" altLang="ja-JP" sz="2000" b="1" dirty="0">
              <a:latin typeface="BIZ UDゴシック" panose="020B0400000000000000" pitchFamily="49" charset="-128"/>
              <a:ea typeface="BIZ UDゴシック" panose="020B0400000000000000" pitchFamily="49" charset="-128"/>
            </a:endParaRPr>
          </a:p>
          <a:p>
            <a:pPr marL="0" marR="0" lvl="0" indent="0" defTabSz="1230898" rtl="0" eaLnBrk="1" fontAlgn="auto" latinLnBrk="0" hangingPunct="1">
              <a:lnSpc>
                <a:spcPct val="100000"/>
              </a:lnSpc>
              <a:spcBef>
                <a:spcPts val="0"/>
              </a:spcBef>
              <a:spcAft>
                <a:spcPts val="0"/>
              </a:spcAft>
              <a:buClrTx/>
              <a:buSzTx/>
              <a:buFontTx/>
              <a:buNone/>
              <a:tabLst/>
              <a:defRPr/>
            </a:pPr>
            <a:r>
              <a:rPr lang="ja-JP" altLang="en-US" sz="2000" b="1" dirty="0">
                <a:latin typeface="BIZ UDゴシック" panose="020B0400000000000000" pitchFamily="49" charset="-128"/>
                <a:ea typeface="BIZ UDゴシック" panose="020B0400000000000000" pitchFamily="49" charset="-128"/>
              </a:rPr>
              <a:t>・各部会委員への事前相談等（必要に応じて）</a:t>
            </a:r>
            <a:endParaRPr lang="en-US" altLang="ja-JP" sz="2000" b="1" dirty="0">
              <a:latin typeface="BIZ UDゴシック" panose="020B0400000000000000" pitchFamily="49" charset="-128"/>
              <a:ea typeface="BIZ UDゴシック" panose="020B0400000000000000" pitchFamily="49" charset="-128"/>
            </a:endParaRPr>
          </a:p>
        </p:txBody>
      </p:sp>
      <p:sp>
        <p:nvSpPr>
          <p:cNvPr id="22" name="テキスト ボックス 21">
            <a:extLst>
              <a:ext uri="{FF2B5EF4-FFF2-40B4-BE49-F238E27FC236}">
                <a16:creationId xmlns:a16="http://schemas.microsoft.com/office/drawing/2014/main" id="{47DC8B5E-87D2-4073-B9A5-3E64DC0485FC}"/>
              </a:ext>
            </a:extLst>
          </p:cNvPr>
          <p:cNvSpPr txBox="1"/>
          <p:nvPr/>
        </p:nvSpPr>
        <p:spPr>
          <a:xfrm>
            <a:off x="6960328" y="4705653"/>
            <a:ext cx="5705488" cy="984885"/>
          </a:xfrm>
          <a:prstGeom prst="rect">
            <a:avLst/>
          </a:prstGeom>
          <a:noFill/>
        </p:spPr>
        <p:txBody>
          <a:bodyPr wrap="square">
            <a:spAutoFit/>
          </a:bodyPr>
          <a:lstStyle/>
          <a:p>
            <a:pPr marL="0" marR="0" lvl="0" indent="0" defTabSz="1230898" rtl="0" eaLnBrk="1" fontAlgn="auto" latinLnBrk="0" hangingPunct="1">
              <a:lnSpc>
                <a:spcPct val="100000"/>
              </a:lnSpc>
              <a:spcBef>
                <a:spcPts val="0"/>
              </a:spcBef>
              <a:spcAft>
                <a:spcPts val="0"/>
              </a:spcAft>
              <a:buClrTx/>
              <a:buSzTx/>
              <a:buFontTx/>
              <a:buNone/>
              <a:tabLst/>
              <a:defRPr/>
            </a:pPr>
            <a:r>
              <a:rPr lang="ja-JP" altLang="en-US" sz="2000" b="1" dirty="0">
                <a:latin typeface="BIZ UDゴシック" panose="020B0400000000000000" pitchFamily="49" charset="-128"/>
                <a:ea typeface="BIZ UDゴシック" panose="020B0400000000000000" pitchFamily="49" charset="-128"/>
              </a:rPr>
              <a:t>・事務局素案を元に議論</a:t>
            </a:r>
            <a:endParaRPr lang="en-US" altLang="ja-JP" sz="2000" b="1" dirty="0">
              <a:latin typeface="BIZ UDゴシック" panose="020B0400000000000000" pitchFamily="49" charset="-128"/>
              <a:ea typeface="BIZ UDゴシック" panose="020B0400000000000000" pitchFamily="49" charset="-128"/>
            </a:endParaRPr>
          </a:p>
          <a:p>
            <a:pPr marL="0" marR="0" lvl="0" indent="0" defTabSz="1230898" rtl="0" eaLnBrk="1" fontAlgn="auto" latinLnBrk="0" hangingPunct="1">
              <a:lnSpc>
                <a:spcPct val="100000"/>
              </a:lnSpc>
              <a:spcBef>
                <a:spcPts val="0"/>
              </a:spcBef>
              <a:spcAft>
                <a:spcPts val="0"/>
              </a:spcAft>
              <a:buClrTx/>
              <a:buSzTx/>
              <a:buFontTx/>
              <a:buNone/>
              <a:tabLst/>
              <a:defRPr/>
            </a:pPr>
            <a:r>
              <a:rPr lang="ja-JP" altLang="en-US" sz="1800" b="1" dirty="0">
                <a:latin typeface="BIZ UDゴシック" panose="020B0400000000000000" pitchFamily="49" charset="-128"/>
                <a:ea typeface="BIZ UDゴシック" panose="020B0400000000000000" pitchFamily="49" charset="-128"/>
              </a:rPr>
              <a:t>　［整備方針・目標設定・公表内容・進捗管理等］</a:t>
            </a:r>
            <a:endParaRPr lang="en-US" altLang="ja-JP" sz="1800" b="1" dirty="0">
              <a:latin typeface="BIZ UDゴシック" panose="020B0400000000000000" pitchFamily="49" charset="-128"/>
              <a:ea typeface="BIZ UDゴシック" panose="020B0400000000000000" pitchFamily="49" charset="-128"/>
            </a:endParaRPr>
          </a:p>
          <a:p>
            <a:pPr marL="0" marR="0" lvl="0" indent="0" defTabSz="1230898" rtl="0" eaLnBrk="1" fontAlgn="auto" latinLnBrk="0" hangingPunct="1">
              <a:lnSpc>
                <a:spcPct val="100000"/>
              </a:lnSpc>
              <a:spcBef>
                <a:spcPts val="0"/>
              </a:spcBef>
              <a:spcAft>
                <a:spcPts val="0"/>
              </a:spcAft>
              <a:buClrTx/>
              <a:buSzTx/>
              <a:buFontTx/>
              <a:buNone/>
              <a:tabLst/>
              <a:defRPr/>
            </a:pPr>
            <a:r>
              <a:rPr lang="ja-JP" altLang="en-US" sz="2000" b="1" dirty="0">
                <a:latin typeface="BIZ UDゴシック" panose="020B0400000000000000" pitchFamily="49" charset="-128"/>
                <a:ea typeface="BIZ UDゴシック" panose="020B0400000000000000" pitchFamily="49" charset="-128"/>
              </a:rPr>
              <a:t>・次回部会での検討事項の決定</a:t>
            </a:r>
            <a:endParaRPr lang="en-US" altLang="ja-JP" sz="2000" b="1" dirty="0">
              <a:latin typeface="BIZ UDゴシック" panose="020B0400000000000000" pitchFamily="49" charset="-128"/>
              <a:ea typeface="BIZ UDゴシック" panose="020B0400000000000000" pitchFamily="49" charset="-128"/>
            </a:endParaRPr>
          </a:p>
        </p:txBody>
      </p:sp>
      <p:sp>
        <p:nvSpPr>
          <p:cNvPr id="23" name="テキスト ボックス 22">
            <a:extLst>
              <a:ext uri="{FF2B5EF4-FFF2-40B4-BE49-F238E27FC236}">
                <a16:creationId xmlns:a16="http://schemas.microsoft.com/office/drawing/2014/main" id="{C77A23D6-4108-409F-8A91-871CF9EAE3D0}"/>
              </a:ext>
            </a:extLst>
          </p:cNvPr>
          <p:cNvSpPr txBox="1"/>
          <p:nvPr/>
        </p:nvSpPr>
        <p:spPr>
          <a:xfrm>
            <a:off x="919824" y="6012316"/>
            <a:ext cx="5917806" cy="1015663"/>
          </a:xfrm>
          <a:prstGeom prst="rect">
            <a:avLst/>
          </a:prstGeom>
          <a:noFill/>
        </p:spPr>
        <p:txBody>
          <a:bodyPr wrap="square">
            <a:spAutoFit/>
          </a:bodyPr>
          <a:lstStyle/>
          <a:p>
            <a:pPr marL="0" marR="0" lvl="0" indent="0" defTabSz="1230898" rtl="0" eaLnBrk="1" fontAlgn="auto" latinLnBrk="0" hangingPunct="1">
              <a:lnSpc>
                <a:spcPct val="100000"/>
              </a:lnSpc>
              <a:spcBef>
                <a:spcPts val="0"/>
              </a:spcBef>
              <a:spcAft>
                <a:spcPts val="0"/>
              </a:spcAft>
              <a:buClrTx/>
              <a:buSzTx/>
              <a:buFontTx/>
              <a:buNone/>
              <a:tabLst/>
              <a:defRPr/>
            </a:pPr>
            <a:r>
              <a:rPr lang="ja-JP" altLang="en-US" sz="2000" b="1" dirty="0">
                <a:latin typeface="BIZ UDゴシック" panose="020B0400000000000000" pitchFamily="49" charset="-128"/>
                <a:ea typeface="BIZ UDゴシック" panose="020B0400000000000000" pitchFamily="49" charset="-128"/>
              </a:rPr>
              <a:t>・</a:t>
            </a:r>
            <a:r>
              <a:rPr lang="ja-JP" altLang="en-US" sz="2000" b="1" dirty="0">
                <a:highlight>
                  <a:srgbClr val="FFFF00"/>
                </a:highlight>
                <a:latin typeface="BIZ UDゴシック" panose="020B0400000000000000" pitchFamily="49" charset="-128"/>
                <a:ea typeface="BIZ UDゴシック" panose="020B0400000000000000" pitchFamily="49" charset="-128"/>
              </a:rPr>
              <a:t>府事業予算、目標設定を踏まえて計画期間内の</a:t>
            </a:r>
            <a:endParaRPr lang="en-US" altLang="ja-JP" sz="2000" b="1" dirty="0">
              <a:highlight>
                <a:srgbClr val="FFFF00"/>
              </a:highlight>
              <a:latin typeface="BIZ UDゴシック" panose="020B0400000000000000" pitchFamily="49" charset="-128"/>
              <a:ea typeface="BIZ UDゴシック" panose="020B0400000000000000" pitchFamily="49" charset="-128"/>
            </a:endParaRPr>
          </a:p>
          <a:p>
            <a:pPr marL="0" marR="0" lvl="0" indent="0" defTabSz="1230898" rtl="0" eaLnBrk="1" fontAlgn="auto" latinLnBrk="0" hangingPunct="1">
              <a:lnSpc>
                <a:spcPct val="100000"/>
              </a:lnSpc>
              <a:spcBef>
                <a:spcPts val="0"/>
              </a:spcBef>
              <a:spcAft>
                <a:spcPts val="0"/>
              </a:spcAft>
              <a:buClrTx/>
              <a:buSzTx/>
              <a:buFontTx/>
              <a:buNone/>
              <a:tabLst/>
              <a:defRPr/>
            </a:pPr>
            <a:r>
              <a:rPr lang="ja-JP" altLang="en-US" sz="2000" b="1" dirty="0">
                <a:latin typeface="BIZ UDゴシック" panose="020B0400000000000000" pitchFamily="49" charset="-128"/>
                <a:ea typeface="BIZ UDゴシック" panose="020B0400000000000000" pitchFamily="49" charset="-128"/>
              </a:rPr>
              <a:t>　</a:t>
            </a:r>
            <a:r>
              <a:rPr lang="ja-JP" altLang="en-US" sz="2000" b="1" dirty="0">
                <a:highlight>
                  <a:srgbClr val="FFFF00"/>
                </a:highlight>
                <a:latin typeface="BIZ UDゴシック" panose="020B0400000000000000" pitchFamily="49" charset="-128"/>
                <a:ea typeface="BIZ UDゴシック" panose="020B0400000000000000" pitchFamily="49" charset="-128"/>
              </a:rPr>
              <a:t>事業実施地区・事業量を検討</a:t>
            </a:r>
            <a:endParaRPr lang="en-US" altLang="ja-JP" sz="2000" b="1" dirty="0">
              <a:highlight>
                <a:srgbClr val="FFFF00"/>
              </a:highlight>
              <a:latin typeface="BIZ UDゴシック" panose="020B0400000000000000" pitchFamily="49" charset="-128"/>
              <a:ea typeface="BIZ UDゴシック" panose="020B0400000000000000" pitchFamily="49" charset="-128"/>
            </a:endParaRPr>
          </a:p>
          <a:p>
            <a:pPr marL="0" marR="0" lvl="0" indent="0" defTabSz="1230898" rtl="0" eaLnBrk="1" fontAlgn="auto" latinLnBrk="0" hangingPunct="1">
              <a:lnSpc>
                <a:spcPct val="100000"/>
              </a:lnSpc>
              <a:spcBef>
                <a:spcPts val="0"/>
              </a:spcBef>
              <a:spcAft>
                <a:spcPts val="0"/>
              </a:spcAft>
              <a:buClrTx/>
              <a:buSzTx/>
              <a:buFontTx/>
              <a:buNone/>
              <a:tabLst/>
              <a:defRPr/>
            </a:pPr>
            <a:r>
              <a:rPr lang="ja-JP" altLang="en-US" sz="2000" b="1" dirty="0">
                <a:latin typeface="BIZ UDゴシック" panose="020B0400000000000000" pitchFamily="49" charset="-128"/>
                <a:ea typeface="BIZ UDゴシック" panose="020B0400000000000000" pitchFamily="49" charset="-128"/>
              </a:rPr>
              <a:t>・その他部会議論を踏まえ計画（案）を作成</a:t>
            </a:r>
            <a:endParaRPr lang="en-US" altLang="ja-JP" sz="2000" b="1" dirty="0">
              <a:latin typeface="BIZ UDゴシック" panose="020B0400000000000000" pitchFamily="49" charset="-128"/>
              <a:ea typeface="BIZ UDゴシック" panose="020B0400000000000000" pitchFamily="49" charset="-128"/>
            </a:endParaRPr>
          </a:p>
        </p:txBody>
      </p:sp>
      <p:sp>
        <p:nvSpPr>
          <p:cNvPr id="18" name="テキスト ボックス 17">
            <a:extLst>
              <a:ext uri="{FF2B5EF4-FFF2-40B4-BE49-F238E27FC236}">
                <a16:creationId xmlns:a16="http://schemas.microsoft.com/office/drawing/2014/main" id="{D72AA62D-7ECD-474D-827C-CC6487A3C47B}"/>
              </a:ext>
            </a:extLst>
          </p:cNvPr>
          <p:cNvSpPr txBox="1"/>
          <p:nvPr/>
        </p:nvSpPr>
        <p:spPr>
          <a:xfrm>
            <a:off x="1057354" y="4859542"/>
            <a:ext cx="5465960" cy="707886"/>
          </a:xfrm>
          <a:prstGeom prst="rect">
            <a:avLst/>
          </a:prstGeom>
          <a:noFill/>
        </p:spPr>
        <p:txBody>
          <a:bodyPr wrap="square">
            <a:spAutoFit/>
          </a:bodyPr>
          <a:lstStyle/>
          <a:p>
            <a:pPr marL="0" marR="0" lvl="0" indent="0" defTabSz="1230898" rtl="0" eaLnBrk="1" fontAlgn="auto" latinLnBrk="0" hangingPunct="1">
              <a:lnSpc>
                <a:spcPct val="100000"/>
              </a:lnSpc>
              <a:spcBef>
                <a:spcPts val="0"/>
              </a:spcBef>
              <a:spcAft>
                <a:spcPts val="0"/>
              </a:spcAft>
              <a:buClrTx/>
              <a:buSzTx/>
              <a:buFontTx/>
              <a:buNone/>
              <a:tabLst/>
              <a:defRPr/>
            </a:pPr>
            <a:r>
              <a:rPr lang="ja-JP" altLang="en-US" sz="2000" b="1" dirty="0">
                <a:latin typeface="BIZ UDゴシック" panose="020B0400000000000000" pitchFamily="49" charset="-128"/>
                <a:ea typeface="BIZ UDゴシック" panose="020B0400000000000000" pitchFamily="49" charset="-128"/>
              </a:rPr>
              <a:t>・前回部会の振返り</a:t>
            </a:r>
            <a:endParaRPr lang="en-US" altLang="ja-JP" sz="2000" b="1" dirty="0">
              <a:latin typeface="BIZ UDゴシック" panose="020B0400000000000000" pitchFamily="49" charset="-128"/>
              <a:ea typeface="BIZ UDゴシック" panose="020B0400000000000000" pitchFamily="49" charset="-128"/>
            </a:endParaRPr>
          </a:p>
          <a:p>
            <a:pPr marL="0" marR="0" lvl="0" indent="0" defTabSz="1230898" rtl="0" eaLnBrk="1" fontAlgn="auto" latinLnBrk="0" hangingPunct="1">
              <a:lnSpc>
                <a:spcPct val="100000"/>
              </a:lnSpc>
              <a:spcBef>
                <a:spcPts val="0"/>
              </a:spcBef>
              <a:spcAft>
                <a:spcPts val="0"/>
              </a:spcAft>
              <a:buClrTx/>
              <a:buSzTx/>
              <a:buFontTx/>
              <a:buNone/>
              <a:tabLst/>
              <a:defRPr/>
            </a:pPr>
            <a:r>
              <a:rPr lang="ja-JP" altLang="en-US" sz="2000" b="1" dirty="0">
                <a:latin typeface="BIZ UDゴシック" panose="020B0400000000000000" pitchFamily="49" charset="-128"/>
                <a:ea typeface="BIZ UDゴシック" panose="020B0400000000000000" pitchFamily="49" charset="-128"/>
              </a:rPr>
              <a:t>・検討事項（事務局素案）について提示</a:t>
            </a:r>
            <a:endParaRPr kumimoji="1" lang="ja-JP" altLang="en-US" sz="2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2" name="フローチャート: 代替処理 1">
            <a:extLst>
              <a:ext uri="{FF2B5EF4-FFF2-40B4-BE49-F238E27FC236}">
                <a16:creationId xmlns:a16="http://schemas.microsoft.com/office/drawing/2014/main" id="{047A6947-9E90-46BB-B30E-A83A50167E8F}"/>
              </a:ext>
            </a:extLst>
          </p:cNvPr>
          <p:cNvSpPr/>
          <p:nvPr/>
        </p:nvSpPr>
        <p:spPr>
          <a:xfrm>
            <a:off x="101599" y="1628078"/>
            <a:ext cx="12578332" cy="1425216"/>
          </a:xfrm>
          <a:prstGeom prst="flowChartAlternateProcess">
            <a:avLst/>
          </a:prstGeom>
          <a:noFill/>
          <a:ln w="254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noAutofit/>
          </a:bodyPr>
          <a:lstStyle/>
          <a:p>
            <a:pPr algn="ctr"/>
            <a:endParaRPr kumimoji="1" lang="ja-JP" altLang="en-US" sz="1200"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6" name="直線コネクタ 15">
            <a:extLst>
              <a:ext uri="{FF2B5EF4-FFF2-40B4-BE49-F238E27FC236}">
                <a16:creationId xmlns:a16="http://schemas.microsoft.com/office/drawing/2014/main" id="{1BC6DA97-1917-4BD5-8734-FBE9352606AC}"/>
              </a:ext>
            </a:extLst>
          </p:cNvPr>
          <p:cNvCxnSpPr/>
          <p:nvPr/>
        </p:nvCxnSpPr>
        <p:spPr>
          <a:xfrm>
            <a:off x="6858000" y="1034980"/>
            <a:ext cx="0" cy="851086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フローチャート: 代替処理 23">
            <a:extLst>
              <a:ext uri="{FF2B5EF4-FFF2-40B4-BE49-F238E27FC236}">
                <a16:creationId xmlns:a16="http://schemas.microsoft.com/office/drawing/2014/main" id="{A94A9733-9805-4CFB-99FA-BC655A27621A}"/>
              </a:ext>
            </a:extLst>
          </p:cNvPr>
          <p:cNvSpPr/>
          <p:nvPr/>
        </p:nvSpPr>
        <p:spPr>
          <a:xfrm>
            <a:off x="101599" y="4560861"/>
            <a:ext cx="12578332" cy="1307590"/>
          </a:xfrm>
          <a:prstGeom prst="flowChartAlternateProcess">
            <a:avLst/>
          </a:prstGeom>
          <a:noFill/>
          <a:ln w="254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noAutofit/>
          </a:bodyPr>
          <a:lstStyle/>
          <a:p>
            <a:pPr algn="ctr"/>
            <a:endParaRPr kumimoji="1" lang="ja-JP" altLang="en-US" sz="1200"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フローチャート: 代替処理 24">
            <a:extLst>
              <a:ext uri="{FF2B5EF4-FFF2-40B4-BE49-F238E27FC236}">
                <a16:creationId xmlns:a16="http://schemas.microsoft.com/office/drawing/2014/main" id="{18976BAE-FED0-4461-9983-4DFBD4E16E67}"/>
              </a:ext>
            </a:extLst>
          </p:cNvPr>
          <p:cNvSpPr/>
          <p:nvPr/>
        </p:nvSpPr>
        <p:spPr>
          <a:xfrm>
            <a:off x="111634" y="7409612"/>
            <a:ext cx="12578332" cy="982031"/>
          </a:xfrm>
          <a:prstGeom prst="flowChartAlternateProcess">
            <a:avLst/>
          </a:prstGeom>
          <a:noFill/>
          <a:ln w="254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noAutofit/>
          </a:bodyPr>
          <a:lstStyle/>
          <a:p>
            <a:pPr algn="ctr"/>
            <a:endParaRPr kumimoji="1" lang="ja-JP" altLang="en-US" sz="1200"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25">
            <a:extLst>
              <a:ext uri="{FF2B5EF4-FFF2-40B4-BE49-F238E27FC236}">
                <a16:creationId xmlns:a16="http://schemas.microsoft.com/office/drawing/2014/main" id="{55FCD89A-6DF8-4B69-95BF-F2AA454645CD}"/>
              </a:ext>
            </a:extLst>
          </p:cNvPr>
          <p:cNvSpPr txBox="1"/>
          <p:nvPr/>
        </p:nvSpPr>
        <p:spPr>
          <a:xfrm>
            <a:off x="121669" y="7568660"/>
            <a:ext cx="1083778" cy="646331"/>
          </a:xfrm>
          <a:prstGeom prst="rect">
            <a:avLst/>
          </a:prstGeom>
          <a:noFill/>
        </p:spPr>
        <p:txBody>
          <a:bodyPr wrap="square">
            <a:spAutoFit/>
          </a:bodyPr>
          <a:lstStyle/>
          <a:p>
            <a:pPr marL="0" marR="0" lvl="0" indent="0" defTabSz="1230898"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最　終</a:t>
            </a:r>
            <a:endParaRPr kumimoji="1" lang="en-US" altLang="ja-JP" sz="2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defTabSz="1230898" rtl="0" eaLnBrk="1" fontAlgn="auto" latinLnBrk="0" hangingPunct="1">
              <a:lnSpc>
                <a:spcPct val="100000"/>
              </a:lnSpc>
              <a:spcBef>
                <a:spcPts val="0"/>
              </a:spcBef>
              <a:spcAft>
                <a:spcPts val="0"/>
              </a:spcAft>
              <a:buClrTx/>
              <a:buSzTx/>
              <a:buFontTx/>
              <a:buNone/>
              <a:tabLst/>
              <a:defRPr/>
            </a:pPr>
            <a:r>
              <a:rPr lang="en-US" altLang="ja-JP" sz="1600" b="1" dirty="0">
                <a:solidFill>
                  <a:srgbClr val="FF0000"/>
                </a:solidFill>
                <a:latin typeface="BIZ UDゴシック" panose="020B0400000000000000" pitchFamily="49" charset="-128"/>
                <a:ea typeface="BIZ UDゴシック" panose="020B0400000000000000" pitchFamily="49" charset="-128"/>
              </a:rPr>
              <a:t>R8.1</a:t>
            </a:r>
            <a:r>
              <a:rPr lang="ja-JP" altLang="en-US" sz="1600" b="1" dirty="0">
                <a:solidFill>
                  <a:srgbClr val="FF0000"/>
                </a:solidFill>
                <a:latin typeface="BIZ UDゴシック" panose="020B0400000000000000" pitchFamily="49" charset="-128"/>
                <a:ea typeface="BIZ UDゴシック" panose="020B0400000000000000" pitchFamily="49" charset="-128"/>
              </a:rPr>
              <a:t>月末</a:t>
            </a:r>
            <a:endParaRPr kumimoji="1" lang="ja-JP" altLang="en-US" sz="1600" b="1"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endParaRPr>
          </a:p>
        </p:txBody>
      </p:sp>
      <p:sp>
        <p:nvSpPr>
          <p:cNvPr id="27" name="テキスト ボックス 26">
            <a:extLst>
              <a:ext uri="{FF2B5EF4-FFF2-40B4-BE49-F238E27FC236}">
                <a16:creationId xmlns:a16="http://schemas.microsoft.com/office/drawing/2014/main" id="{766F01F4-7181-4DA0-AB6B-4875944808DC}"/>
              </a:ext>
            </a:extLst>
          </p:cNvPr>
          <p:cNvSpPr txBox="1"/>
          <p:nvPr/>
        </p:nvSpPr>
        <p:spPr>
          <a:xfrm>
            <a:off x="1125376" y="7546685"/>
            <a:ext cx="5465960" cy="707886"/>
          </a:xfrm>
          <a:prstGeom prst="rect">
            <a:avLst/>
          </a:prstGeom>
          <a:noFill/>
        </p:spPr>
        <p:txBody>
          <a:bodyPr wrap="square">
            <a:spAutoFit/>
          </a:bodyPr>
          <a:lstStyle/>
          <a:p>
            <a:pPr marL="0" marR="0" lvl="0" indent="0" defTabSz="1230898" rtl="0" eaLnBrk="1" fontAlgn="auto" latinLnBrk="0" hangingPunct="1">
              <a:lnSpc>
                <a:spcPct val="100000"/>
              </a:lnSpc>
              <a:spcBef>
                <a:spcPts val="0"/>
              </a:spcBef>
              <a:spcAft>
                <a:spcPts val="0"/>
              </a:spcAft>
              <a:buClrTx/>
              <a:buSzTx/>
              <a:buFontTx/>
              <a:buNone/>
              <a:tabLst/>
              <a:defRPr/>
            </a:pPr>
            <a:r>
              <a:rPr lang="ja-JP" altLang="en-US" sz="2000" b="1" dirty="0">
                <a:latin typeface="BIZ UDゴシック" panose="020B0400000000000000" pitchFamily="49" charset="-128"/>
                <a:ea typeface="BIZ UDゴシック" panose="020B0400000000000000" pitchFamily="49" charset="-128"/>
              </a:rPr>
              <a:t>・全部会の振り返り・まとめ</a:t>
            </a:r>
            <a:endParaRPr lang="en-US" altLang="ja-JP" sz="2000" b="1" dirty="0">
              <a:latin typeface="BIZ UDゴシック" panose="020B0400000000000000" pitchFamily="49" charset="-128"/>
              <a:ea typeface="BIZ UDゴシック" panose="020B0400000000000000" pitchFamily="49" charset="-128"/>
            </a:endParaRPr>
          </a:p>
          <a:p>
            <a:pPr marL="0" marR="0" lvl="0" indent="0" defTabSz="1230898" rtl="0" eaLnBrk="1" fontAlgn="auto" latinLnBrk="0" hangingPunct="1">
              <a:lnSpc>
                <a:spcPct val="100000"/>
              </a:lnSpc>
              <a:spcBef>
                <a:spcPts val="0"/>
              </a:spcBef>
              <a:spcAft>
                <a:spcPts val="0"/>
              </a:spcAft>
              <a:buClrTx/>
              <a:buSzTx/>
              <a:buFontTx/>
              <a:buNone/>
              <a:tabLst/>
              <a:defRPr/>
            </a:pPr>
            <a:r>
              <a:rPr lang="ja-JP" altLang="en-US" sz="2000" b="1" dirty="0">
                <a:latin typeface="BIZ UDゴシック" panose="020B0400000000000000" pitchFamily="49" charset="-128"/>
                <a:ea typeface="BIZ UDゴシック" panose="020B0400000000000000" pitchFamily="49" charset="-128"/>
              </a:rPr>
              <a:t>・計画（案）の提示</a:t>
            </a:r>
            <a:endParaRPr kumimoji="1" lang="ja-JP" altLang="en-US" sz="2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28" name="テキスト ボックス 27">
            <a:extLst>
              <a:ext uri="{FF2B5EF4-FFF2-40B4-BE49-F238E27FC236}">
                <a16:creationId xmlns:a16="http://schemas.microsoft.com/office/drawing/2014/main" id="{BBEA616F-0B7C-443A-B085-BF2B5E4FA957}"/>
              </a:ext>
            </a:extLst>
          </p:cNvPr>
          <p:cNvSpPr txBox="1"/>
          <p:nvPr/>
        </p:nvSpPr>
        <p:spPr>
          <a:xfrm>
            <a:off x="7005513" y="7551055"/>
            <a:ext cx="5705488" cy="707886"/>
          </a:xfrm>
          <a:prstGeom prst="rect">
            <a:avLst/>
          </a:prstGeom>
          <a:noFill/>
        </p:spPr>
        <p:txBody>
          <a:bodyPr wrap="square">
            <a:spAutoFit/>
          </a:bodyPr>
          <a:lstStyle/>
          <a:p>
            <a:pPr marL="0" marR="0" lvl="0" indent="0" defTabSz="1230898" rtl="0" eaLnBrk="1" fontAlgn="auto" latinLnBrk="0" hangingPunct="1">
              <a:lnSpc>
                <a:spcPct val="100000"/>
              </a:lnSpc>
              <a:spcBef>
                <a:spcPts val="0"/>
              </a:spcBef>
              <a:spcAft>
                <a:spcPts val="0"/>
              </a:spcAft>
              <a:buClrTx/>
              <a:buSzTx/>
              <a:buFontTx/>
              <a:buNone/>
              <a:tabLst/>
              <a:defRPr/>
            </a:pPr>
            <a:r>
              <a:rPr lang="ja-JP" altLang="en-US" sz="2000" b="1" dirty="0">
                <a:latin typeface="BIZ UDゴシック" panose="020B0400000000000000" pitchFamily="49" charset="-128"/>
                <a:ea typeface="BIZ UDゴシック" panose="020B0400000000000000" pitchFamily="49" charset="-128"/>
              </a:rPr>
              <a:t>・部会議論の総括</a:t>
            </a:r>
            <a:endParaRPr lang="en-US" altLang="ja-JP" sz="2000" b="1" dirty="0">
              <a:latin typeface="BIZ UDゴシック" panose="020B0400000000000000" pitchFamily="49" charset="-128"/>
              <a:ea typeface="BIZ UDゴシック" panose="020B0400000000000000" pitchFamily="49" charset="-128"/>
            </a:endParaRPr>
          </a:p>
          <a:p>
            <a:pPr marL="0" marR="0" lvl="0" indent="0" defTabSz="1230898" rtl="0" eaLnBrk="1" fontAlgn="auto" latinLnBrk="0" hangingPunct="1">
              <a:lnSpc>
                <a:spcPct val="100000"/>
              </a:lnSpc>
              <a:spcBef>
                <a:spcPts val="0"/>
              </a:spcBef>
              <a:spcAft>
                <a:spcPts val="0"/>
              </a:spcAft>
              <a:buClrTx/>
              <a:buSzTx/>
              <a:buFontTx/>
              <a:buNone/>
              <a:tabLst/>
              <a:defRPr/>
            </a:pPr>
            <a:r>
              <a:rPr lang="ja-JP" altLang="en-US" sz="2000" b="1" dirty="0">
                <a:latin typeface="BIZ UDゴシック" panose="020B0400000000000000" pitchFamily="49" charset="-128"/>
                <a:ea typeface="BIZ UDゴシック" panose="020B0400000000000000" pitchFamily="49" charset="-128"/>
              </a:rPr>
              <a:t>・計画（案）への意見のとりまとめ（答申）</a:t>
            </a:r>
            <a:endParaRPr lang="en-US" altLang="ja-JP" sz="2000" b="1" dirty="0">
              <a:latin typeface="BIZ UDゴシック" panose="020B0400000000000000" pitchFamily="49" charset="-128"/>
              <a:ea typeface="BIZ UDゴシック" panose="020B0400000000000000" pitchFamily="49" charset="-128"/>
            </a:endParaRPr>
          </a:p>
        </p:txBody>
      </p:sp>
      <p:sp>
        <p:nvSpPr>
          <p:cNvPr id="29" name="テキスト ボックス 28">
            <a:extLst>
              <a:ext uri="{FF2B5EF4-FFF2-40B4-BE49-F238E27FC236}">
                <a16:creationId xmlns:a16="http://schemas.microsoft.com/office/drawing/2014/main" id="{71EBB608-6499-43C7-91AB-35144358168F}"/>
              </a:ext>
            </a:extLst>
          </p:cNvPr>
          <p:cNvSpPr txBox="1"/>
          <p:nvPr/>
        </p:nvSpPr>
        <p:spPr>
          <a:xfrm>
            <a:off x="899453" y="8618293"/>
            <a:ext cx="5917806" cy="707886"/>
          </a:xfrm>
          <a:prstGeom prst="rect">
            <a:avLst/>
          </a:prstGeom>
          <a:noFill/>
        </p:spPr>
        <p:txBody>
          <a:bodyPr wrap="square">
            <a:spAutoFit/>
          </a:bodyPr>
          <a:lstStyle/>
          <a:p>
            <a:pPr marL="0" marR="0" lvl="0" indent="0" defTabSz="1230898" rtl="0" eaLnBrk="1" fontAlgn="auto" latinLnBrk="0" hangingPunct="1">
              <a:lnSpc>
                <a:spcPct val="100000"/>
              </a:lnSpc>
              <a:spcBef>
                <a:spcPts val="0"/>
              </a:spcBef>
              <a:spcAft>
                <a:spcPts val="0"/>
              </a:spcAft>
              <a:buClrTx/>
              <a:buSzTx/>
              <a:buFontTx/>
              <a:buNone/>
              <a:tabLst/>
              <a:defRPr/>
            </a:pPr>
            <a:r>
              <a:rPr lang="ja-JP" altLang="en-US" sz="2000" b="1" dirty="0">
                <a:latin typeface="BIZ UDゴシック" panose="020B0400000000000000" pitchFamily="49" charset="-128"/>
                <a:ea typeface="BIZ UDゴシック" panose="020B0400000000000000" pitchFamily="49" charset="-128"/>
              </a:rPr>
              <a:t>・パブリックコメントの実施</a:t>
            </a:r>
            <a:endParaRPr lang="en-US" altLang="ja-JP" sz="2000" b="1" dirty="0">
              <a:latin typeface="BIZ UDゴシック" panose="020B0400000000000000" pitchFamily="49" charset="-128"/>
              <a:ea typeface="BIZ UDゴシック" panose="020B0400000000000000" pitchFamily="49" charset="-128"/>
            </a:endParaRPr>
          </a:p>
          <a:p>
            <a:pPr marL="0" marR="0" lvl="0" indent="0" defTabSz="1230898" rtl="0" eaLnBrk="1" fontAlgn="auto" latinLnBrk="0" hangingPunct="1">
              <a:lnSpc>
                <a:spcPct val="100000"/>
              </a:lnSpc>
              <a:spcBef>
                <a:spcPts val="0"/>
              </a:spcBef>
              <a:spcAft>
                <a:spcPts val="0"/>
              </a:spcAft>
              <a:buClrTx/>
              <a:buSzTx/>
              <a:buFontTx/>
              <a:buNone/>
              <a:tabLst/>
              <a:defRPr/>
            </a:pPr>
            <a:r>
              <a:rPr lang="ja-JP" altLang="en-US" sz="2000" b="1" dirty="0">
                <a:latin typeface="BIZ UDゴシック" panose="020B0400000000000000" pitchFamily="49" charset="-128"/>
                <a:ea typeface="BIZ UDゴシック" panose="020B0400000000000000" pitchFamily="49" charset="-128"/>
              </a:rPr>
              <a:t>・計画策定　　</a:t>
            </a:r>
            <a:r>
              <a:rPr lang="ja-JP" altLang="en-US" sz="2000" b="1" dirty="0">
                <a:solidFill>
                  <a:srgbClr val="CC0000"/>
                </a:solidFill>
                <a:latin typeface="BIZ UDゴシック" panose="020B0400000000000000" pitchFamily="49" charset="-128"/>
                <a:ea typeface="BIZ UDゴシック" panose="020B0400000000000000" pitchFamily="49" charset="-128"/>
              </a:rPr>
              <a:t>⇒　次回、森林審議会にて報告</a:t>
            </a:r>
            <a:endParaRPr lang="en-US" altLang="ja-JP" sz="2000" b="1" dirty="0">
              <a:solidFill>
                <a:srgbClr val="CC0000"/>
              </a:solidFill>
              <a:latin typeface="BIZ UDゴシック" panose="020B0400000000000000" pitchFamily="49" charset="-128"/>
              <a:ea typeface="BIZ UDゴシック" panose="020B0400000000000000" pitchFamily="49" charset="-128"/>
            </a:endParaRPr>
          </a:p>
        </p:txBody>
      </p:sp>
      <p:sp>
        <p:nvSpPr>
          <p:cNvPr id="17" name="矢印: 右 16">
            <a:extLst>
              <a:ext uri="{FF2B5EF4-FFF2-40B4-BE49-F238E27FC236}">
                <a16:creationId xmlns:a16="http://schemas.microsoft.com/office/drawing/2014/main" id="{5626220D-F5AE-450C-8360-60D5A3375565}"/>
              </a:ext>
            </a:extLst>
          </p:cNvPr>
          <p:cNvSpPr/>
          <p:nvPr/>
        </p:nvSpPr>
        <p:spPr>
          <a:xfrm flipH="1">
            <a:off x="6626007" y="1884914"/>
            <a:ext cx="296382" cy="872539"/>
          </a:xfrm>
          <a:prstGeom prst="rightArrow">
            <a:avLst/>
          </a:prstGeom>
          <a:solidFill>
            <a:srgbClr val="FFFF00"/>
          </a:solidFill>
          <a:ln w="254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noAutofit/>
          </a:bodyPr>
          <a:lstStyle/>
          <a:p>
            <a:pPr algn="ctr"/>
            <a:endParaRPr kumimoji="1" lang="ja-JP" altLang="en-US" sz="1200"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矢印: 右 29">
            <a:extLst>
              <a:ext uri="{FF2B5EF4-FFF2-40B4-BE49-F238E27FC236}">
                <a16:creationId xmlns:a16="http://schemas.microsoft.com/office/drawing/2014/main" id="{E43E8B66-A49A-48E3-8B4C-A42B049A88B3}"/>
              </a:ext>
            </a:extLst>
          </p:cNvPr>
          <p:cNvSpPr/>
          <p:nvPr/>
        </p:nvSpPr>
        <p:spPr>
          <a:xfrm flipH="1">
            <a:off x="6625641" y="4786494"/>
            <a:ext cx="296382" cy="872539"/>
          </a:xfrm>
          <a:prstGeom prst="rightArrow">
            <a:avLst/>
          </a:prstGeom>
          <a:solidFill>
            <a:srgbClr val="FFFF00"/>
          </a:solidFill>
          <a:ln w="254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noAutofit/>
          </a:bodyPr>
          <a:lstStyle/>
          <a:p>
            <a:pPr algn="ctr"/>
            <a:endParaRPr kumimoji="1" lang="ja-JP" altLang="en-US" sz="1200"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矢印: 右 30">
            <a:extLst>
              <a:ext uri="{FF2B5EF4-FFF2-40B4-BE49-F238E27FC236}">
                <a16:creationId xmlns:a16="http://schemas.microsoft.com/office/drawing/2014/main" id="{7179B1CD-B13C-4338-9953-248BA5AE5D2A}"/>
              </a:ext>
            </a:extLst>
          </p:cNvPr>
          <p:cNvSpPr/>
          <p:nvPr/>
        </p:nvSpPr>
        <p:spPr>
          <a:xfrm flipH="1">
            <a:off x="6625641" y="7519105"/>
            <a:ext cx="296382" cy="872539"/>
          </a:xfrm>
          <a:prstGeom prst="rightArrow">
            <a:avLst/>
          </a:prstGeom>
          <a:solidFill>
            <a:srgbClr val="FFFF00"/>
          </a:solidFill>
          <a:ln w="254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noAutofit/>
          </a:bodyPr>
          <a:lstStyle/>
          <a:p>
            <a:pPr algn="ctr"/>
            <a:endParaRPr kumimoji="1" lang="ja-JP" altLang="en-US" sz="1200"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矢印: 右 31">
            <a:extLst>
              <a:ext uri="{FF2B5EF4-FFF2-40B4-BE49-F238E27FC236}">
                <a16:creationId xmlns:a16="http://schemas.microsoft.com/office/drawing/2014/main" id="{821502D3-4549-488D-A8E2-F4D5B42BE506}"/>
              </a:ext>
            </a:extLst>
          </p:cNvPr>
          <p:cNvSpPr/>
          <p:nvPr/>
        </p:nvSpPr>
        <p:spPr>
          <a:xfrm rot="16200000" flipH="1">
            <a:off x="3348470" y="4046133"/>
            <a:ext cx="296382" cy="872539"/>
          </a:xfrm>
          <a:prstGeom prst="rightArrow">
            <a:avLst/>
          </a:prstGeom>
          <a:solidFill>
            <a:srgbClr val="FF0000"/>
          </a:solidFill>
          <a:ln w="254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noAutofit/>
          </a:bodyPr>
          <a:lstStyle/>
          <a:p>
            <a:pPr algn="ctr"/>
            <a:endParaRPr kumimoji="1" lang="ja-JP" altLang="en-US" sz="1200" b="1" kern="100" dirty="0">
              <a:solidFill>
                <a:srgbClr val="000000"/>
              </a:solidFill>
              <a:highlight>
                <a:srgbClr val="FF0000"/>
              </a:highligh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矢印: 右 32">
            <a:extLst>
              <a:ext uri="{FF2B5EF4-FFF2-40B4-BE49-F238E27FC236}">
                <a16:creationId xmlns:a16="http://schemas.microsoft.com/office/drawing/2014/main" id="{A7AE0089-99C7-4878-9776-505A117331BF}"/>
              </a:ext>
            </a:extLst>
          </p:cNvPr>
          <p:cNvSpPr/>
          <p:nvPr/>
        </p:nvSpPr>
        <p:spPr>
          <a:xfrm rot="16200000" flipH="1">
            <a:off x="3348469" y="6883766"/>
            <a:ext cx="296382" cy="872539"/>
          </a:xfrm>
          <a:prstGeom prst="rightArrow">
            <a:avLst/>
          </a:prstGeom>
          <a:solidFill>
            <a:srgbClr val="FF0000"/>
          </a:solidFill>
          <a:ln w="254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noAutofit/>
          </a:bodyPr>
          <a:lstStyle/>
          <a:p>
            <a:pPr algn="ctr"/>
            <a:endParaRPr kumimoji="1" lang="ja-JP" altLang="en-US" sz="1200" b="1" kern="100" dirty="0">
              <a:solidFill>
                <a:srgbClr val="000000"/>
              </a:solidFill>
              <a:highlight>
                <a:srgbClr val="FF0000"/>
              </a:highligh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テキスト ボックス 33">
            <a:extLst>
              <a:ext uri="{FF2B5EF4-FFF2-40B4-BE49-F238E27FC236}">
                <a16:creationId xmlns:a16="http://schemas.microsoft.com/office/drawing/2014/main" id="{2A430540-2A25-46A9-9665-6C535DAC6D62}"/>
              </a:ext>
            </a:extLst>
          </p:cNvPr>
          <p:cNvSpPr txBox="1"/>
          <p:nvPr/>
        </p:nvSpPr>
        <p:spPr>
          <a:xfrm>
            <a:off x="11987878" y="135073"/>
            <a:ext cx="707305" cy="523220"/>
          </a:xfrm>
          <a:prstGeom prst="rect">
            <a:avLst/>
          </a:prstGeom>
          <a:noFill/>
        </p:spPr>
        <p:txBody>
          <a:bodyPr wrap="square">
            <a:spAutoFit/>
          </a:bodyPr>
          <a:lstStyle/>
          <a:p>
            <a:pPr algn="ctr"/>
            <a:r>
              <a:rPr lang="ja-JP" altLang="en-US" sz="1400" kern="100" dirty="0">
                <a:latin typeface="BIZ UDゴシック" panose="020B0400000000000000" pitchFamily="49" charset="-128"/>
                <a:ea typeface="BIZ UDゴシック" panose="020B0400000000000000" pitchFamily="49" charset="-128"/>
                <a:cs typeface="Times New Roman"/>
              </a:rPr>
              <a:t>事前③</a:t>
            </a:r>
            <a:endParaRPr lang="en-US" altLang="ja-JP" sz="2400" kern="100" dirty="0">
              <a:latin typeface="BIZ UDゴシック" panose="020B0400000000000000" pitchFamily="49" charset="-128"/>
              <a:ea typeface="BIZ UDゴシック" panose="020B0400000000000000" pitchFamily="49" charset="-128"/>
              <a:cs typeface="Times New Roman"/>
            </a:endParaRPr>
          </a:p>
        </p:txBody>
      </p:sp>
      <p:sp>
        <p:nvSpPr>
          <p:cNvPr id="10" name="スライド番号プレースホルダー 9">
            <a:extLst>
              <a:ext uri="{FF2B5EF4-FFF2-40B4-BE49-F238E27FC236}">
                <a16:creationId xmlns:a16="http://schemas.microsoft.com/office/drawing/2014/main" id="{74C5FC92-EF1C-4111-96FE-02DDC6512276}"/>
              </a:ext>
            </a:extLst>
          </p:cNvPr>
          <p:cNvSpPr>
            <a:spLocks noGrp="1"/>
          </p:cNvSpPr>
          <p:nvPr>
            <p:ph type="sldNum" sz="quarter" idx="12"/>
          </p:nvPr>
        </p:nvSpPr>
        <p:spPr/>
        <p:txBody>
          <a:bodyPr/>
          <a:lstStyle/>
          <a:p>
            <a:fld id="{D2D8002D-B5B0-4BAC-B1F6-782DDCCE6D9C}" type="slidenum">
              <a:rPr kumimoji="1" lang="ja-JP" altLang="en-US" sz="2800" b="1" smtClean="0"/>
              <a:t>11</a:t>
            </a:fld>
            <a:endParaRPr kumimoji="1" lang="ja-JP" altLang="en-US" b="1" dirty="0"/>
          </a:p>
        </p:txBody>
      </p:sp>
      <p:sp>
        <p:nvSpPr>
          <p:cNvPr id="36" name="テキスト ボックス 35">
            <a:extLst>
              <a:ext uri="{FF2B5EF4-FFF2-40B4-BE49-F238E27FC236}">
                <a16:creationId xmlns:a16="http://schemas.microsoft.com/office/drawing/2014/main" id="{46628039-55BC-46DC-A4DE-D837A59C05D4}"/>
              </a:ext>
            </a:extLst>
          </p:cNvPr>
          <p:cNvSpPr txBox="1"/>
          <p:nvPr/>
        </p:nvSpPr>
        <p:spPr>
          <a:xfrm>
            <a:off x="11347550" y="77139"/>
            <a:ext cx="1369959" cy="523220"/>
          </a:xfrm>
          <a:prstGeom prst="rect">
            <a:avLst/>
          </a:prstGeom>
          <a:solidFill>
            <a:schemeClr val="bg1"/>
          </a:solidFill>
        </p:spPr>
        <p:txBody>
          <a:bodyPr wrap="square">
            <a:spAutoFit/>
          </a:bodyPr>
          <a:lstStyle/>
          <a:p>
            <a:pPr algn="ctr"/>
            <a:r>
              <a:rPr lang="en-US" altLang="ja-JP" sz="1400" kern="100" dirty="0">
                <a:latin typeface="BIZ UDゴシック" panose="020B0400000000000000" pitchFamily="49" charset="-128"/>
                <a:ea typeface="BIZ UDゴシック" panose="020B0400000000000000" pitchFamily="49" charset="-128"/>
                <a:cs typeface="Times New Roman"/>
              </a:rPr>
              <a:t>R7.3.27</a:t>
            </a:r>
          </a:p>
          <a:p>
            <a:pPr algn="ctr"/>
            <a:r>
              <a:rPr lang="ja-JP" altLang="en-US" sz="1400" kern="100" dirty="0">
                <a:latin typeface="BIZ UDゴシック" panose="020B0400000000000000" pitchFamily="49" charset="-128"/>
                <a:ea typeface="BIZ UDゴシック" panose="020B0400000000000000" pitchFamily="49" charset="-128"/>
                <a:cs typeface="Times New Roman"/>
              </a:rPr>
              <a:t>みどり推進室</a:t>
            </a:r>
            <a:endParaRPr lang="en-US" altLang="ja-JP" sz="2400" kern="100" dirty="0">
              <a:latin typeface="BIZ UDゴシック" panose="020B0400000000000000" pitchFamily="49" charset="-128"/>
              <a:ea typeface="BIZ UDゴシック" panose="020B0400000000000000" pitchFamily="49" charset="-128"/>
              <a:cs typeface="Times New Roman"/>
            </a:endParaRPr>
          </a:p>
        </p:txBody>
      </p:sp>
    </p:spTree>
    <p:extLst>
      <p:ext uri="{BB962C8B-B14F-4D97-AF65-F5344CB8AC3E}">
        <p14:creationId xmlns:p14="http://schemas.microsoft.com/office/powerpoint/2010/main" val="3580410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グループ化 50">
            <a:extLst>
              <a:ext uri="{FF2B5EF4-FFF2-40B4-BE49-F238E27FC236}">
                <a16:creationId xmlns:a16="http://schemas.microsoft.com/office/drawing/2014/main" id="{A4C57C0C-0426-4643-A01A-76FA3DB4D8CD}"/>
              </a:ext>
            </a:extLst>
          </p:cNvPr>
          <p:cNvGrpSpPr/>
          <p:nvPr/>
        </p:nvGrpSpPr>
        <p:grpSpPr>
          <a:xfrm>
            <a:off x="101600" y="47934"/>
            <a:ext cx="12591716" cy="987046"/>
            <a:chOff x="101599" y="245318"/>
            <a:chExt cx="7856064" cy="594834"/>
          </a:xfrm>
        </p:grpSpPr>
        <p:grpSp>
          <p:nvGrpSpPr>
            <p:cNvPr id="55" name="グループ化 54">
              <a:extLst>
                <a:ext uri="{FF2B5EF4-FFF2-40B4-BE49-F238E27FC236}">
                  <a16:creationId xmlns:a16="http://schemas.microsoft.com/office/drawing/2014/main" id="{91AF1B37-4339-41AA-AA73-4EA69B6602F9}"/>
                </a:ext>
              </a:extLst>
            </p:cNvPr>
            <p:cNvGrpSpPr/>
            <p:nvPr/>
          </p:nvGrpSpPr>
          <p:grpSpPr>
            <a:xfrm>
              <a:off x="101599" y="245354"/>
              <a:ext cx="7561075" cy="575048"/>
              <a:chOff x="101600" y="245354"/>
              <a:chExt cx="5880310" cy="575048"/>
            </a:xfrm>
          </p:grpSpPr>
          <p:sp>
            <p:nvSpPr>
              <p:cNvPr id="59" name="Rectangle 31">
                <a:extLst>
                  <a:ext uri="{FF2B5EF4-FFF2-40B4-BE49-F238E27FC236}">
                    <a16:creationId xmlns:a16="http://schemas.microsoft.com/office/drawing/2014/main" id="{778E0488-51C3-403D-A201-EA614C64D882}"/>
                  </a:ext>
                </a:extLst>
              </p:cNvPr>
              <p:cNvSpPr>
                <a:spLocks noChangeArrowheads="1"/>
              </p:cNvSpPr>
              <p:nvPr/>
            </p:nvSpPr>
            <p:spPr bwMode="auto">
              <a:xfrm>
                <a:off x="101601" y="738163"/>
                <a:ext cx="5880309" cy="82239"/>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8" name="Rectangle 29">
                <a:extLst>
                  <a:ext uri="{FF2B5EF4-FFF2-40B4-BE49-F238E27FC236}">
                    <a16:creationId xmlns:a16="http://schemas.microsoft.com/office/drawing/2014/main" id="{22452C4C-15E9-457B-B134-43A5479ECF0D}"/>
                  </a:ext>
                </a:extLst>
              </p:cNvPr>
              <p:cNvSpPr>
                <a:spLocks noChangeArrowheads="1"/>
              </p:cNvSpPr>
              <p:nvPr/>
            </p:nvSpPr>
            <p:spPr bwMode="auto">
              <a:xfrm>
                <a:off x="101600" y="245354"/>
                <a:ext cx="5880309" cy="420268"/>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noAutofit/>
              </a:bodyPr>
              <a:lstStyle/>
              <a:p>
                <a:pPr lvl="0" defTabSz="914400" eaLnBrk="0" fontAlgn="base" hangingPunct="0">
                  <a:spcBef>
                    <a:spcPct val="0"/>
                  </a:spcBef>
                  <a:spcAft>
                    <a:spcPct val="0"/>
                  </a:spcAft>
                </a:pPr>
                <a:endParaRPr kumimoji="0" lang="ja-JP" altLang="ja-JP" sz="2000" b="0" i="0" u="none" strike="noStrike" cap="none" normalizeH="0" baseline="0" dirty="0">
                  <a:ln>
                    <a:noFill/>
                  </a:ln>
                  <a:solidFill>
                    <a:schemeClr val="bg1"/>
                  </a:solidFill>
                  <a:effectLst/>
                  <a:latin typeface="Arial" panose="020B0604020202020204" pitchFamily="34" charset="0"/>
                </a:endParaRPr>
              </a:p>
            </p:txBody>
          </p:sp>
        </p:grpSp>
        <p:sp>
          <p:nvSpPr>
            <p:cNvPr id="56" name="Rectangle 30">
              <a:extLst>
                <a:ext uri="{FF2B5EF4-FFF2-40B4-BE49-F238E27FC236}">
                  <a16:creationId xmlns:a16="http://schemas.microsoft.com/office/drawing/2014/main" id="{4817577F-B61E-4676-AF34-2B619BB48E80}"/>
                </a:ext>
              </a:extLst>
            </p:cNvPr>
            <p:cNvSpPr>
              <a:spLocks noChangeArrowheads="1"/>
            </p:cNvSpPr>
            <p:nvPr/>
          </p:nvSpPr>
          <p:spPr bwMode="auto">
            <a:xfrm>
              <a:off x="7524628" y="245318"/>
              <a:ext cx="433035" cy="427332"/>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dirty="0">
                <a:solidFill>
                  <a:srgbClr val="000000"/>
                </a:solidFill>
              </a:endParaRPr>
            </a:p>
          </p:txBody>
        </p:sp>
        <p:sp>
          <p:nvSpPr>
            <p:cNvPr id="57" name="Rectangle 32">
              <a:extLst>
                <a:ext uri="{FF2B5EF4-FFF2-40B4-BE49-F238E27FC236}">
                  <a16:creationId xmlns:a16="http://schemas.microsoft.com/office/drawing/2014/main" id="{03A6BAC2-4C17-4552-BA25-786ECF215DA5}"/>
                </a:ext>
              </a:extLst>
            </p:cNvPr>
            <p:cNvSpPr>
              <a:spLocks noChangeArrowheads="1"/>
            </p:cNvSpPr>
            <p:nvPr/>
          </p:nvSpPr>
          <p:spPr bwMode="auto">
            <a:xfrm>
              <a:off x="7515103" y="738163"/>
              <a:ext cx="441715" cy="101989"/>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a:solidFill>
                  <a:srgbClr val="000000"/>
                </a:solidFill>
              </a:endParaRPr>
            </a:p>
          </p:txBody>
        </p:sp>
      </p:grpSp>
      <p:sp>
        <p:nvSpPr>
          <p:cNvPr id="60" name="タイトル 1">
            <a:extLst>
              <a:ext uri="{FF2B5EF4-FFF2-40B4-BE49-F238E27FC236}">
                <a16:creationId xmlns:a16="http://schemas.microsoft.com/office/drawing/2014/main" id="{C1EB5CB8-4D57-4E75-B3F6-2313BE6511E7}"/>
              </a:ext>
            </a:extLst>
          </p:cNvPr>
          <p:cNvSpPr>
            <a:spLocks noGrp="1"/>
          </p:cNvSpPr>
          <p:nvPr>
            <p:ph type="ctrTitle"/>
          </p:nvPr>
        </p:nvSpPr>
        <p:spPr>
          <a:xfrm>
            <a:off x="776397" y="3090299"/>
            <a:ext cx="11248805" cy="2058036"/>
          </a:xfrm>
        </p:spPr>
        <p:txBody>
          <a:bodyPr>
            <a:noAutofit/>
          </a:bodyPr>
          <a:lstStyle/>
          <a:p>
            <a:r>
              <a:rPr lang="ja-JP" altLang="en-US" sz="4200" dirty="0"/>
              <a:t>３</a:t>
            </a:r>
            <a:r>
              <a:rPr kumimoji="1" lang="ja-JP" altLang="en-US" sz="4200" dirty="0"/>
              <a:t>．部会の進め方について</a:t>
            </a:r>
          </a:p>
        </p:txBody>
      </p:sp>
      <p:sp>
        <p:nvSpPr>
          <p:cNvPr id="9" name="テキスト ボックス 8">
            <a:extLst>
              <a:ext uri="{FF2B5EF4-FFF2-40B4-BE49-F238E27FC236}">
                <a16:creationId xmlns:a16="http://schemas.microsoft.com/office/drawing/2014/main" id="{6A422942-6895-4C0D-8C58-ADFD5DB733E8}"/>
              </a:ext>
            </a:extLst>
          </p:cNvPr>
          <p:cNvSpPr txBox="1"/>
          <p:nvPr/>
        </p:nvSpPr>
        <p:spPr>
          <a:xfrm>
            <a:off x="11987878" y="135073"/>
            <a:ext cx="707305" cy="523220"/>
          </a:xfrm>
          <a:prstGeom prst="rect">
            <a:avLst/>
          </a:prstGeom>
          <a:noFill/>
        </p:spPr>
        <p:txBody>
          <a:bodyPr wrap="square">
            <a:spAutoFit/>
          </a:bodyPr>
          <a:lstStyle/>
          <a:p>
            <a:pPr algn="ctr"/>
            <a:r>
              <a:rPr lang="ja-JP" altLang="en-US" sz="1400" kern="100" dirty="0">
                <a:latin typeface="BIZ UDゴシック" panose="020B0400000000000000" pitchFamily="49" charset="-128"/>
                <a:ea typeface="BIZ UDゴシック" panose="020B0400000000000000" pitchFamily="49" charset="-128"/>
                <a:cs typeface="Times New Roman"/>
              </a:rPr>
              <a:t>事前③</a:t>
            </a:r>
            <a:endParaRPr lang="en-US" altLang="ja-JP" sz="2400" kern="100" dirty="0">
              <a:latin typeface="BIZ UDゴシック" panose="020B0400000000000000" pitchFamily="49" charset="-128"/>
              <a:ea typeface="BIZ UDゴシック" panose="020B0400000000000000" pitchFamily="49" charset="-128"/>
              <a:cs typeface="Times New Roman"/>
            </a:endParaRPr>
          </a:p>
        </p:txBody>
      </p:sp>
      <p:sp>
        <p:nvSpPr>
          <p:cNvPr id="2" name="スライド番号プレースホルダー 1">
            <a:extLst>
              <a:ext uri="{FF2B5EF4-FFF2-40B4-BE49-F238E27FC236}">
                <a16:creationId xmlns:a16="http://schemas.microsoft.com/office/drawing/2014/main" id="{DF953493-4563-4619-A646-A0A09E903CF7}"/>
              </a:ext>
            </a:extLst>
          </p:cNvPr>
          <p:cNvSpPr>
            <a:spLocks noGrp="1"/>
          </p:cNvSpPr>
          <p:nvPr>
            <p:ph type="sldNum" sz="quarter" idx="12"/>
          </p:nvPr>
        </p:nvSpPr>
        <p:spPr/>
        <p:txBody>
          <a:bodyPr/>
          <a:lstStyle/>
          <a:p>
            <a:fld id="{D2D8002D-B5B0-4BAC-B1F6-782DDCCE6D9C}" type="slidenum">
              <a:rPr kumimoji="1" lang="ja-JP" altLang="en-US" sz="2800" b="1" smtClean="0"/>
              <a:t>12</a:t>
            </a:fld>
            <a:endParaRPr kumimoji="1" lang="ja-JP" altLang="en-US" b="1" dirty="0"/>
          </a:p>
        </p:txBody>
      </p:sp>
      <p:sp>
        <p:nvSpPr>
          <p:cNvPr id="12" name="テキスト ボックス 11">
            <a:extLst>
              <a:ext uri="{FF2B5EF4-FFF2-40B4-BE49-F238E27FC236}">
                <a16:creationId xmlns:a16="http://schemas.microsoft.com/office/drawing/2014/main" id="{38C7C685-FD7E-423D-9351-2FF48E4E5FBD}"/>
              </a:ext>
            </a:extLst>
          </p:cNvPr>
          <p:cNvSpPr txBox="1"/>
          <p:nvPr/>
        </p:nvSpPr>
        <p:spPr>
          <a:xfrm>
            <a:off x="499159" y="222248"/>
            <a:ext cx="1964123" cy="400110"/>
          </a:xfrm>
          <a:prstGeom prst="rect">
            <a:avLst/>
          </a:prstGeom>
          <a:solidFill>
            <a:schemeClr val="bg1"/>
          </a:solidFill>
        </p:spPr>
        <p:txBody>
          <a:bodyPr wrap="square">
            <a:spAutoFit/>
          </a:bodyPr>
          <a:lstStyle/>
          <a:p>
            <a:pPr algn="ctr"/>
            <a:r>
              <a:rPr lang="ja-JP" altLang="en-US" sz="2000" kern="100" dirty="0">
                <a:latin typeface="BIZ UDゴシック" panose="020B0400000000000000" pitchFamily="49" charset="-128"/>
                <a:ea typeface="BIZ UDゴシック" panose="020B0400000000000000" pitchFamily="49" charset="-128"/>
                <a:cs typeface="Times New Roman"/>
              </a:rPr>
              <a:t>以下、参考</a:t>
            </a:r>
            <a:endParaRPr lang="en-US" altLang="ja-JP" sz="3600" kern="100" dirty="0">
              <a:latin typeface="BIZ UDゴシック" panose="020B0400000000000000" pitchFamily="49" charset="-128"/>
              <a:ea typeface="BIZ UDゴシック" panose="020B0400000000000000" pitchFamily="49" charset="-128"/>
              <a:cs typeface="Times New Roman"/>
            </a:endParaRPr>
          </a:p>
        </p:txBody>
      </p:sp>
      <p:sp>
        <p:nvSpPr>
          <p:cNvPr id="13" name="テキスト ボックス 12">
            <a:extLst>
              <a:ext uri="{FF2B5EF4-FFF2-40B4-BE49-F238E27FC236}">
                <a16:creationId xmlns:a16="http://schemas.microsoft.com/office/drawing/2014/main" id="{456E4097-B6BB-4AA4-8E79-50A0C73C8C8C}"/>
              </a:ext>
            </a:extLst>
          </p:cNvPr>
          <p:cNvSpPr txBox="1"/>
          <p:nvPr/>
        </p:nvSpPr>
        <p:spPr>
          <a:xfrm>
            <a:off x="11347550" y="77139"/>
            <a:ext cx="1369959" cy="523220"/>
          </a:xfrm>
          <a:prstGeom prst="rect">
            <a:avLst/>
          </a:prstGeom>
          <a:solidFill>
            <a:schemeClr val="bg1"/>
          </a:solidFill>
        </p:spPr>
        <p:txBody>
          <a:bodyPr wrap="square">
            <a:spAutoFit/>
          </a:bodyPr>
          <a:lstStyle/>
          <a:p>
            <a:pPr algn="ctr"/>
            <a:r>
              <a:rPr lang="en-US" altLang="ja-JP" sz="1400" kern="100" dirty="0">
                <a:latin typeface="BIZ UDゴシック" panose="020B0400000000000000" pitchFamily="49" charset="-128"/>
                <a:ea typeface="BIZ UDゴシック" panose="020B0400000000000000" pitchFamily="49" charset="-128"/>
                <a:cs typeface="Times New Roman"/>
              </a:rPr>
              <a:t>R7.3.27</a:t>
            </a:r>
          </a:p>
          <a:p>
            <a:pPr algn="ctr"/>
            <a:r>
              <a:rPr lang="ja-JP" altLang="en-US" sz="1400" kern="100" dirty="0">
                <a:latin typeface="BIZ UDゴシック" panose="020B0400000000000000" pitchFamily="49" charset="-128"/>
                <a:ea typeface="BIZ UDゴシック" panose="020B0400000000000000" pitchFamily="49" charset="-128"/>
                <a:cs typeface="Times New Roman"/>
              </a:rPr>
              <a:t>みどり推進室</a:t>
            </a:r>
            <a:endParaRPr lang="en-US" altLang="ja-JP" sz="2400" kern="100" dirty="0">
              <a:latin typeface="BIZ UDゴシック" panose="020B0400000000000000" pitchFamily="49" charset="-128"/>
              <a:ea typeface="BIZ UDゴシック" panose="020B0400000000000000" pitchFamily="49" charset="-128"/>
              <a:cs typeface="Times New Roman"/>
            </a:endParaRPr>
          </a:p>
        </p:txBody>
      </p:sp>
    </p:spTree>
    <p:extLst>
      <p:ext uri="{BB962C8B-B14F-4D97-AF65-F5344CB8AC3E}">
        <p14:creationId xmlns:p14="http://schemas.microsoft.com/office/powerpoint/2010/main" val="1178510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BBA1018D-3477-4199-BDEF-245BA110943E}"/>
              </a:ext>
            </a:extLst>
          </p:cNvPr>
          <p:cNvSpPr txBox="1"/>
          <p:nvPr/>
        </p:nvSpPr>
        <p:spPr>
          <a:xfrm>
            <a:off x="11987878" y="135073"/>
            <a:ext cx="707305" cy="523220"/>
          </a:xfrm>
          <a:prstGeom prst="rect">
            <a:avLst/>
          </a:prstGeom>
          <a:noFill/>
        </p:spPr>
        <p:txBody>
          <a:bodyPr wrap="square">
            <a:spAutoFit/>
          </a:bodyPr>
          <a:lstStyle/>
          <a:p>
            <a:pPr algn="ctr"/>
            <a:r>
              <a:rPr lang="ja-JP" altLang="en-US" sz="1400" kern="100" dirty="0">
                <a:latin typeface="BIZ UDゴシック" panose="020B0400000000000000" pitchFamily="49" charset="-128"/>
                <a:ea typeface="BIZ UDゴシック" panose="020B0400000000000000" pitchFamily="49" charset="-128"/>
                <a:cs typeface="Times New Roman"/>
              </a:rPr>
              <a:t>事前③</a:t>
            </a:r>
            <a:endParaRPr lang="en-US" altLang="ja-JP" sz="2400" kern="100" dirty="0">
              <a:latin typeface="BIZ UDゴシック" panose="020B0400000000000000" pitchFamily="49" charset="-128"/>
              <a:ea typeface="BIZ UDゴシック" panose="020B0400000000000000" pitchFamily="49" charset="-128"/>
              <a:cs typeface="Times New Roman"/>
            </a:endParaRPr>
          </a:p>
        </p:txBody>
      </p:sp>
      <p:sp>
        <p:nvSpPr>
          <p:cNvPr id="16" name="テキスト ボックス 15">
            <a:extLst>
              <a:ext uri="{FF2B5EF4-FFF2-40B4-BE49-F238E27FC236}">
                <a16:creationId xmlns:a16="http://schemas.microsoft.com/office/drawing/2014/main" id="{74AF4892-1E36-48C7-A95D-BF021162C502}"/>
              </a:ext>
            </a:extLst>
          </p:cNvPr>
          <p:cNvSpPr txBox="1"/>
          <p:nvPr/>
        </p:nvSpPr>
        <p:spPr>
          <a:xfrm>
            <a:off x="11347550" y="77139"/>
            <a:ext cx="1369959" cy="523220"/>
          </a:xfrm>
          <a:prstGeom prst="rect">
            <a:avLst/>
          </a:prstGeom>
          <a:solidFill>
            <a:schemeClr val="bg1"/>
          </a:solidFill>
        </p:spPr>
        <p:txBody>
          <a:bodyPr wrap="square">
            <a:spAutoFit/>
          </a:bodyPr>
          <a:lstStyle/>
          <a:p>
            <a:pPr algn="ctr"/>
            <a:r>
              <a:rPr lang="en-US" altLang="ja-JP" sz="1400" kern="100" dirty="0">
                <a:latin typeface="BIZ UDゴシック" panose="020B0400000000000000" pitchFamily="49" charset="-128"/>
                <a:ea typeface="BIZ UDゴシック" panose="020B0400000000000000" pitchFamily="49" charset="-128"/>
                <a:cs typeface="Times New Roman"/>
              </a:rPr>
              <a:t>R7.3.12</a:t>
            </a:r>
          </a:p>
          <a:p>
            <a:pPr algn="ctr"/>
            <a:r>
              <a:rPr lang="ja-JP" altLang="en-US" sz="1400" kern="100" dirty="0">
                <a:latin typeface="BIZ UDゴシック" panose="020B0400000000000000" pitchFamily="49" charset="-128"/>
                <a:ea typeface="BIZ UDゴシック" panose="020B0400000000000000" pitchFamily="49" charset="-128"/>
                <a:cs typeface="Times New Roman"/>
              </a:rPr>
              <a:t>みどり推進室</a:t>
            </a:r>
            <a:endParaRPr lang="en-US" altLang="ja-JP" sz="2400" kern="100" dirty="0">
              <a:latin typeface="BIZ UDゴシック" panose="020B0400000000000000" pitchFamily="49" charset="-128"/>
              <a:ea typeface="BIZ UDゴシック" panose="020B0400000000000000" pitchFamily="49" charset="-128"/>
              <a:cs typeface="Times New Roman"/>
            </a:endParaRPr>
          </a:p>
        </p:txBody>
      </p:sp>
      <p:sp>
        <p:nvSpPr>
          <p:cNvPr id="17" name="テキスト ボックス 16">
            <a:extLst>
              <a:ext uri="{FF2B5EF4-FFF2-40B4-BE49-F238E27FC236}">
                <a16:creationId xmlns:a16="http://schemas.microsoft.com/office/drawing/2014/main" id="{59994026-C36C-442F-A4C8-E54A44682B42}"/>
              </a:ext>
            </a:extLst>
          </p:cNvPr>
          <p:cNvSpPr txBox="1"/>
          <p:nvPr/>
        </p:nvSpPr>
        <p:spPr>
          <a:xfrm>
            <a:off x="9851604" y="138694"/>
            <a:ext cx="1369959" cy="400110"/>
          </a:xfrm>
          <a:prstGeom prst="rect">
            <a:avLst/>
          </a:prstGeom>
          <a:solidFill>
            <a:schemeClr val="bg1"/>
          </a:solidFill>
        </p:spPr>
        <p:txBody>
          <a:bodyPr wrap="square">
            <a:spAutoFit/>
          </a:bodyPr>
          <a:lstStyle/>
          <a:p>
            <a:pPr algn="ctr"/>
            <a:r>
              <a:rPr lang="ja-JP" altLang="en-US" sz="2000" kern="100" dirty="0">
                <a:latin typeface="BIZ UDゴシック" panose="020B0400000000000000" pitchFamily="49" charset="-128"/>
                <a:ea typeface="BIZ UDゴシック" panose="020B0400000000000000" pitchFamily="49" charset="-128"/>
                <a:cs typeface="Times New Roman"/>
              </a:rPr>
              <a:t>参　考</a:t>
            </a:r>
            <a:endParaRPr lang="en-US" altLang="ja-JP" sz="3600" kern="100" dirty="0">
              <a:latin typeface="BIZ UDゴシック" panose="020B0400000000000000" pitchFamily="49" charset="-128"/>
              <a:ea typeface="BIZ UDゴシック" panose="020B0400000000000000" pitchFamily="49" charset="-128"/>
              <a:cs typeface="Times New Roman"/>
            </a:endParaRPr>
          </a:p>
        </p:txBody>
      </p:sp>
      <p:pic>
        <p:nvPicPr>
          <p:cNvPr id="13" name="図 12">
            <a:extLst>
              <a:ext uri="{FF2B5EF4-FFF2-40B4-BE49-F238E27FC236}">
                <a16:creationId xmlns:a16="http://schemas.microsoft.com/office/drawing/2014/main" id="{9C769A14-B00E-4E6E-A3E5-2A2E512A2E2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575" y="1040108"/>
            <a:ext cx="12653703" cy="8595817"/>
          </a:xfrm>
          <a:prstGeom prst="rect">
            <a:avLst/>
          </a:prstGeom>
        </p:spPr>
      </p:pic>
      <p:sp>
        <p:nvSpPr>
          <p:cNvPr id="9" name="スライド番号プレースホルダー 8">
            <a:extLst>
              <a:ext uri="{FF2B5EF4-FFF2-40B4-BE49-F238E27FC236}">
                <a16:creationId xmlns:a16="http://schemas.microsoft.com/office/drawing/2014/main" id="{A2DDF865-CA97-4154-A0B9-BA389E14C7E3}"/>
              </a:ext>
            </a:extLst>
          </p:cNvPr>
          <p:cNvSpPr>
            <a:spLocks noGrp="1"/>
          </p:cNvSpPr>
          <p:nvPr>
            <p:ph type="sldNum" sz="quarter" idx="12"/>
          </p:nvPr>
        </p:nvSpPr>
        <p:spPr>
          <a:xfrm>
            <a:off x="9580758" y="9090025"/>
            <a:ext cx="2987041" cy="511175"/>
          </a:xfrm>
        </p:spPr>
        <p:txBody>
          <a:bodyPr/>
          <a:lstStyle/>
          <a:p>
            <a:fld id="{D2D8002D-B5B0-4BAC-B1F6-782DDCCE6D9C}" type="slidenum">
              <a:rPr kumimoji="1" lang="ja-JP" altLang="en-US" sz="2800" b="1" smtClean="0"/>
              <a:t>13</a:t>
            </a:fld>
            <a:endParaRPr kumimoji="1" lang="ja-JP" altLang="en-US" b="1" dirty="0"/>
          </a:p>
        </p:txBody>
      </p:sp>
      <p:grpSp>
        <p:nvGrpSpPr>
          <p:cNvPr id="3" name="グループ化 2">
            <a:extLst>
              <a:ext uri="{FF2B5EF4-FFF2-40B4-BE49-F238E27FC236}">
                <a16:creationId xmlns:a16="http://schemas.microsoft.com/office/drawing/2014/main" id="{F4505297-8348-40D4-A910-8B432DD65894}"/>
              </a:ext>
            </a:extLst>
          </p:cNvPr>
          <p:cNvGrpSpPr/>
          <p:nvPr/>
        </p:nvGrpSpPr>
        <p:grpSpPr>
          <a:xfrm>
            <a:off x="101600" y="47934"/>
            <a:ext cx="12579684" cy="987046"/>
            <a:chOff x="101599" y="245318"/>
            <a:chExt cx="7856064" cy="594834"/>
          </a:xfrm>
        </p:grpSpPr>
        <p:grpSp>
          <p:nvGrpSpPr>
            <p:cNvPr id="4" name="グループ化 3">
              <a:extLst>
                <a:ext uri="{FF2B5EF4-FFF2-40B4-BE49-F238E27FC236}">
                  <a16:creationId xmlns:a16="http://schemas.microsoft.com/office/drawing/2014/main" id="{394C3DA2-620B-404E-96EF-CF83CD1633DE}"/>
                </a:ext>
              </a:extLst>
            </p:cNvPr>
            <p:cNvGrpSpPr/>
            <p:nvPr/>
          </p:nvGrpSpPr>
          <p:grpSpPr>
            <a:xfrm>
              <a:off x="101599" y="245354"/>
              <a:ext cx="7561075" cy="575048"/>
              <a:chOff x="101600" y="245354"/>
              <a:chExt cx="5880310" cy="575048"/>
            </a:xfrm>
          </p:grpSpPr>
          <p:sp>
            <p:nvSpPr>
              <p:cNvPr id="7" name="Rectangle 29">
                <a:extLst>
                  <a:ext uri="{FF2B5EF4-FFF2-40B4-BE49-F238E27FC236}">
                    <a16:creationId xmlns:a16="http://schemas.microsoft.com/office/drawing/2014/main" id="{8EBA3AE1-1CDF-4831-A0E5-BA3FE0293430}"/>
                  </a:ext>
                </a:extLst>
              </p:cNvPr>
              <p:cNvSpPr>
                <a:spLocks noChangeArrowheads="1"/>
              </p:cNvSpPr>
              <p:nvPr/>
            </p:nvSpPr>
            <p:spPr bwMode="auto">
              <a:xfrm>
                <a:off x="101600" y="245354"/>
                <a:ext cx="5880309" cy="420268"/>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noAutofit/>
              </a:bodyPr>
              <a:lstStyle/>
              <a:p>
                <a:pPr lvl="0" defTabSz="914400" eaLnBrk="0" fontAlgn="base" hangingPunct="0">
                  <a:spcBef>
                    <a:spcPct val="0"/>
                  </a:spcBef>
                  <a:spcAft>
                    <a:spcPct val="0"/>
                  </a:spcAft>
                </a:pPr>
                <a:r>
                  <a:rPr kumimoji="0" lang="ja-JP" altLang="en-US" sz="2400" b="1" dirty="0">
                    <a:solidFill>
                      <a:schemeClr val="bg1"/>
                    </a:solidFill>
                    <a:latin typeface="ＭＳ Ｐゴシック" panose="020B0600070205080204" pitchFamily="50" charset="-128"/>
                    <a:ea typeface="ＭＳ Ｐゴシック" panose="020B0600070205080204" pitchFamily="50" charset="-128"/>
                  </a:rPr>
                  <a:t> 　３</a:t>
                </a:r>
                <a:r>
                  <a:rPr kumimoji="0" lang="en-US" altLang="ja-JP" sz="2400" b="1" dirty="0">
                    <a:solidFill>
                      <a:schemeClr val="bg1"/>
                    </a:solidFill>
                    <a:latin typeface="ＭＳ Ｐゴシック" panose="020B0600070205080204" pitchFamily="50" charset="-128"/>
                    <a:ea typeface="ＭＳ Ｐゴシック" panose="020B0600070205080204" pitchFamily="50" charset="-128"/>
                  </a:rPr>
                  <a:t>-</a:t>
                </a:r>
                <a:r>
                  <a:rPr kumimoji="0" lang="ja-JP" altLang="en-US" sz="2400" b="1" dirty="0">
                    <a:solidFill>
                      <a:schemeClr val="bg1"/>
                    </a:solidFill>
                    <a:latin typeface="ＭＳ Ｐゴシック" panose="020B0600070205080204" pitchFamily="50" charset="-128"/>
                    <a:ea typeface="ＭＳ Ｐゴシック" panose="020B0600070205080204" pitchFamily="50" charset="-128"/>
                  </a:rPr>
                  <a:t>（１）　大阪府の森林防災・減災対策の状況</a:t>
                </a:r>
                <a:endParaRPr kumimoji="0" lang="ja-JP" altLang="ja-JP" sz="2000" b="0" i="0" u="none" strike="noStrike" cap="none" normalizeH="0" baseline="0" dirty="0">
                  <a:ln>
                    <a:noFill/>
                  </a:ln>
                  <a:solidFill>
                    <a:schemeClr val="bg1"/>
                  </a:solidFill>
                  <a:effectLst/>
                  <a:latin typeface="Arial" panose="020B0604020202020204" pitchFamily="34" charset="0"/>
                </a:endParaRPr>
              </a:p>
            </p:txBody>
          </p:sp>
          <p:sp>
            <p:nvSpPr>
              <p:cNvPr id="8" name="Rectangle 31">
                <a:extLst>
                  <a:ext uri="{FF2B5EF4-FFF2-40B4-BE49-F238E27FC236}">
                    <a16:creationId xmlns:a16="http://schemas.microsoft.com/office/drawing/2014/main" id="{6DF69214-2398-4D3C-906D-25F488EA7DB6}"/>
                  </a:ext>
                </a:extLst>
              </p:cNvPr>
              <p:cNvSpPr>
                <a:spLocks noChangeArrowheads="1"/>
              </p:cNvSpPr>
              <p:nvPr/>
            </p:nvSpPr>
            <p:spPr bwMode="auto">
              <a:xfrm>
                <a:off x="101601" y="738163"/>
                <a:ext cx="5880309" cy="82239"/>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5" name="Rectangle 30">
              <a:extLst>
                <a:ext uri="{FF2B5EF4-FFF2-40B4-BE49-F238E27FC236}">
                  <a16:creationId xmlns:a16="http://schemas.microsoft.com/office/drawing/2014/main" id="{DADC90B6-FD00-455E-AD20-237966FD1BE9}"/>
                </a:ext>
              </a:extLst>
            </p:cNvPr>
            <p:cNvSpPr>
              <a:spLocks noChangeArrowheads="1"/>
            </p:cNvSpPr>
            <p:nvPr/>
          </p:nvSpPr>
          <p:spPr bwMode="auto">
            <a:xfrm>
              <a:off x="7524628" y="245318"/>
              <a:ext cx="433035" cy="427332"/>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dirty="0">
                <a:solidFill>
                  <a:srgbClr val="000000"/>
                </a:solidFill>
              </a:endParaRPr>
            </a:p>
          </p:txBody>
        </p:sp>
        <p:sp>
          <p:nvSpPr>
            <p:cNvPr id="6" name="Rectangle 32">
              <a:extLst>
                <a:ext uri="{FF2B5EF4-FFF2-40B4-BE49-F238E27FC236}">
                  <a16:creationId xmlns:a16="http://schemas.microsoft.com/office/drawing/2014/main" id="{F2B67011-B820-433C-A8B8-4183EE3F8CBC}"/>
                </a:ext>
              </a:extLst>
            </p:cNvPr>
            <p:cNvSpPr>
              <a:spLocks noChangeArrowheads="1"/>
            </p:cNvSpPr>
            <p:nvPr/>
          </p:nvSpPr>
          <p:spPr bwMode="auto">
            <a:xfrm>
              <a:off x="7515103" y="738163"/>
              <a:ext cx="441715" cy="101989"/>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a:solidFill>
                  <a:srgbClr val="000000"/>
                </a:solidFill>
              </a:endParaRPr>
            </a:p>
          </p:txBody>
        </p:sp>
      </p:grpSp>
      <p:sp>
        <p:nvSpPr>
          <p:cNvPr id="19" name="テキスト ボックス 18">
            <a:extLst>
              <a:ext uri="{FF2B5EF4-FFF2-40B4-BE49-F238E27FC236}">
                <a16:creationId xmlns:a16="http://schemas.microsoft.com/office/drawing/2014/main" id="{A32A8827-0616-4298-B728-0FF7CE355F55}"/>
              </a:ext>
            </a:extLst>
          </p:cNvPr>
          <p:cNvSpPr txBox="1"/>
          <p:nvPr/>
        </p:nvSpPr>
        <p:spPr>
          <a:xfrm>
            <a:off x="11266673" y="151450"/>
            <a:ext cx="1369959" cy="523220"/>
          </a:xfrm>
          <a:prstGeom prst="rect">
            <a:avLst/>
          </a:prstGeom>
          <a:solidFill>
            <a:schemeClr val="bg1"/>
          </a:solidFill>
        </p:spPr>
        <p:txBody>
          <a:bodyPr wrap="square">
            <a:spAutoFit/>
          </a:bodyPr>
          <a:lstStyle/>
          <a:p>
            <a:pPr algn="ctr"/>
            <a:r>
              <a:rPr lang="en-US" altLang="ja-JP" sz="1400" kern="100" dirty="0">
                <a:latin typeface="BIZ UDゴシック" panose="020B0400000000000000" pitchFamily="49" charset="-128"/>
                <a:ea typeface="BIZ UDゴシック" panose="020B0400000000000000" pitchFamily="49" charset="-128"/>
                <a:cs typeface="Times New Roman"/>
              </a:rPr>
              <a:t>R7.3.27</a:t>
            </a:r>
          </a:p>
          <a:p>
            <a:pPr algn="ctr"/>
            <a:r>
              <a:rPr lang="ja-JP" altLang="en-US" sz="1400" kern="100" dirty="0">
                <a:latin typeface="BIZ UDゴシック" panose="020B0400000000000000" pitchFamily="49" charset="-128"/>
                <a:ea typeface="BIZ UDゴシック" panose="020B0400000000000000" pitchFamily="49" charset="-128"/>
                <a:cs typeface="Times New Roman"/>
              </a:rPr>
              <a:t>みどり推進室</a:t>
            </a:r>
            <a:endParaRPr lang="en-US" altLang="ja-JP" sz="2400" kern="100" dirty="0">
              <a:latin typeface="BIZ UDゴシック" panose="020B0400000000000000" pitchFamily="49" charset="-128"/>
              <a:ea typeface="BIZ UDゴシック" panose="020B0400000000000000" pitchFamily="49" charset="-128"/>
              <a:cs typeface="Times New Roman"/>
            </a:endParaRPr>
          </a:p>
        </p:txBody>
      </p:sp>
    </p:spTree>
    <p:extLst>
      <p:ext uri="{BB962C8B-B14F-4D97-AF65-F5344CB8AC3E}">
        <p14:creationId xmlns:p14="http://schemas.microsoft.com/office/powerpoint/2010/main" val="2938465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F4505297-8348-40D4-A910-8B432DD65894}"/>
              </a:ext>
            </a:extLst>
          </p:cNvPr>
          <p:cNvGrpSpPr/>
          <p:nvPr/>
        </p:nvGrpSpPr>
        <p:grpSpPr>
          <a:xfrm>
            <a:off x="101600" y="47934"/>
            <a:ext cx="12579684" cy="987046"/>
            <a:chOff x="101599" y="245318"/>
            <a:chExt cx="7856064" cy="594834"/>
          </a:xfrm>
        </p:grpSpPr>
        <p:grpSp>
          <p:nvGrpSpPr>
            <p:cNvPr id="4" name="グループ化 3">
              <a:extLst>
                <a:ext uri="{FF2B5EF4-FFF2-40B4-BE49-F238E27FC236}">
                  <a16:creationId xmlns:a16="http://schemas.microsoft.com/office/drawing/2014/main" id="{394C3DA2-620B-404E-96EF-CF83CD1633DE}"/>
                </a:ext>
              </a:extLst>
            </p:cNvPr>
            <p:cNvGrpSpPr/>
            <p:nvPr/>
          </p:nvGrpSpPr>
          <p:grpSpPr>
            <a:xfrm>
              <a:off x="101599" y="245354"/>
              <a:ext cx="7561075" cy="575048"/>
              <a:chOff x="101600" y="245354"/>
              <a:chExt cx="5880310" cy="575048"/>
            </a:xfrm>
          </p:grpSpPr>
          <p:sp>
            <p:nvSpPr>
              <p:cNvPr id="7" name="Rectangle 29">
                <a:extLst>
                  <a:ext uri="{FF2B5EF4-FFF2-40B4-BE49-F238E27FC236}">
                    <a16:creationId xmlns:a16="http://schemas.microsoft.com/office/drawing/2014/main" id="{8EBA3AE1-1CDF-4831-A0E5-BA3FE0293430}"/>
                  </a:ext>
                </a:extLst>
              </p:cNvPr>
              <p:cNvSpPr>
                <a:spLocks noChangeArrowheads="1"/>
              </p:cNvSpPr>
              <p:nvPr/>
            </p:nvSpPr>
            <p:spPr bwMode="auto">
              <a:xfrm>
                <a:off x="101600" y="245354"/>
                <a:ext cx="5880309" cy="420268"/>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noAutofit/>
              </a:bodyPr>
              <a:lstStyle/>
              <a:p>
                <a:pPr lvl="0" defTabSz="914400" eaLnBrk="0" fontAlgn="base" hangingPunct="0">
                  <a:spcBef>
                    <a:spcPct val="0"/>
                  </a:spcBef>
                  <a:spcAft>
                    <a:spcPct val="0"/>
                  </a:spcAft>
                </a:pPr>
                <a:r>
                  <a:rPr kumimoji="0" lang="ja-JP" altLang="en-US" sz="2400" b="1" dirty="0">
                    <a:solidFill>
                      <a:schemeClr val="bg1"/>
                    </a:solidFill>
                    <a:latin typeface="ＭＳ Ｐゴシック" panose="020B0600070205080204" pitchFamily="50" charset="-128"/>
                    <a:ea typeface="ＭＳ Ｐゴシック" panose="020B0600070205080204" pitchFamily="50" charset="-128"/>
                  </a:rPr>
                  <a:t> 　３</a:t>
                </a:r>
                <a:r>
                  <a:rPr kumimoji="0" lang="en-US" altLang="ja-JP" sz="2400" b="1" dirty="0">
                    <a:solidFill>
                      <a:schemeClr val="bg1"/>
                    </a:solidFill>
                    <a:latin typeface="ＭＳ Ｐゴシック" panose="020B0600070205080204" pitchFamily="50" charset="-128"/>
                    <a:ea typeface="ＭＳ Ｐゴシック" panose="020B0600070205080204" pitchFamily="50" charset="-128"/>
                  </a:rPr>
                  <a:t>-</a:t>
                </a:r>
                <a:r>
                  <a:rPr kumimoji="0" lang="ja-JP" altLang="en-US" sz="2400" b="1" dirty="0">
                    <a:solidFill>
                      <a:schemeClr val="bg1"/>
                    </a:solidFill>
                    <a:latin typeface="ＭＳ Ｐゴシック" panose="020B0600070205080204" pitchFamily="50" charset="-128"/>
                    <a:ea typeface="ＭＳ Ｐゴシック" panose="020B0600070205080204" pitchFamily="50" charset="-128"/>
                  </a:rPr>
                  <a:t>（１）　大阪府の森林防災・減災対策の状況</a:t>
                </a:r>
                <a:endParaRPr kumimoji="0" lang="ja-JP" altLang="ja-JP" sz="2000" b="0" i="0" u="none" strike="noStrike" cap="none" normalizeH="0" baseline="0" dirty="0">
                  <a:ln>
                    <a:noFill/>
                  </a:ln>
                  <a:solidFill>
                    <a:schemeClr val="bg1"/>
                  </a:solidFill>
                  <a:effectLst/>
                  <a:latin typeface="Arial" panose="020B0604020202020204" pitchFamily="34" charset="0"/>
                </a:endParaRPr>
              </a:p>
            </p:txBody>
          </p:sp>
          <p:sp>
            <p:nvSpPr>
              <p:cNvPr id="8" name="Rectangle 31">
                <a:extLst>
                  <a:ext uri="{FF2B5EF4-FFF2-40B4-BE49-F238E27FC236}">
                    <a16:creationId xmlns:a16="http://schemas.microsoft.com/office/drawing/2014/main" id="{6DF69214-2398-4D3C-906D-25F488EA7DB6}"/>
                  </a:ext>
                </a:extLst>
              </p:cNvPr>
              <p:cNvSpPr>
                <a:spLocks noChangeArrowheads="1"/>
              </p:cNvSpPr>
              <p:nvPr/>
            </p:nvSpPr>
            <p:spPr bwMode="auto">
              <a:xfrm>
                <a:off x="101601" y="738163"/>
                <a:ext cx="5880309" cy="82239"/>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5" name="Rectangle 30">
              <a:extLst>
                <a:ext uri="{FF2B5EF4-FFF2-40B4-BE49-F238E27FC236}">
                  <a16:creationId xmlns:a16="http://schemas.microsoft.com/office/drawing/2014/main" id="{DADC90B6-FD00-455E-AD20-237966FD1BE9}"/>
                </a:ext>
              </a:extLst>
            </p:cNvPr>
            <p:cNvSpPr>
              <a:spLocks noChangeArrowheads="1"/>
            </p:cNvSpPr>
            <p:nvPr/>
          </p:nvSpPr>
          <p:spPr bwMode="auto">
            <a:xfrm>
              <a:off x="7524628" y="245318"/>
              <a:ext cx="433035" cy="427332"/>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dirty="0">
                <a:solidFill>
                  <a:srgbClr val="000000"/>
                </a:solidFill>
              </a:endParaRPr>
            </a:p>
          </p:txBody>
        </p:sp>
        <p:sp>
          <p:nvSpPr>
            <p:cNvPr id="6" name="Rectangle 32">
              <a:extLst>
                <a:ext uri="{FF2B5EF4-FFF2-40B4-BE49-F238E27FC236}">
                  <a16:creationId xmlns:a16="http://schemas.microsoft.com/office/drawing/2014/main" id="{F2B67011-B820-433C-A8B8-4183EE3F8CBC}"/>
                </a:ext>
              </a:extLst>
            </p:cNvPr>
            <p:cNvSpPr>
              <a:spLocks noChangeArrowheads="1"/>
            </p:cNvSpPr>
            <p:nvPr/>
          </p:nvSpPr>
          <p:spPr bwMode="auto">
            <a:xfrm>
              <a:off x="7515103" y="738163"/>
              <a:ext cx="441715" cy="101989"/>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a:solidFill>
                  <a:srgbClr val="000000"/>
                </a:solidFill>
              </a:endParaRPr>
            </a:p>
          </p:txBody>
        </p:sp>
      </p:grpSp>
      <p:sp>
        <p:nvSpPr>
          <p:cNvPr id="118" name="テキスト ボックス 117">
            <a:extLst>
              <a:ext uri="{FF2B5EF4-FFF2-40B4-BE49-F238E27FC236}">
                <a16:creationId xmlns:a16="http://schemas.microsoft.com/office/drawing/2014/main" id="{EAF5CFE4-3484-4A3B-9C4E-E1C8E09B3DE1}"/>
              </a:ext>
            </a:extLst>
          </p:cNvPr>
          <p:cNvSpPr txBox="1"/>
          <p:nvPr/>
        </p:nvSpPr>
        <p:spPr>
          <a:xfrm>
            <a:off x="118883" y="1837262"/>
            <a:ext cx="6152234" cy="5786199"/>
          </a:xfrm>
          <a:prstGeom prst="rect">
            <a:avLst/>
          </a:prstGeom>
          <a:noFill/>
          <a:ln w="25400">
            <a:noFill/>
          </a:ln>
        </p:spPr>
        <p:txBody>
          <a:bodyPr wrap="square" rtlCol="0">
            <a:spAutoFit/>
          </a:bodyPr>
          <a:lstStyle/>
          <a:p>
            <a:pPr>
              <a:lnSpc>
                <a:spcPts val="3400"/>
              </a:lnSpc>
            </a:pPr>
            <a:r>
              <a:rPr lang="ja-JP" altLang="en-US" sz="2000" b="1" dirty="0">
                <a:latin typeface="+mn-ea"/>
              </a:rPr>
              <a:t>●府内の森林の指定状況</a:t>
            </a:r>
            <a:r>
              <a:rPr lang="en-US" altLang="ja-JP" sz="2000" b="1" dirty="0">
                <a:latin typeface="+mn-ea"/>
              </a:rPr>
              <a:t>(ha)</a:t>
            </a:r>
          </a:p>
          <a:p>
            <a:pPr>
              <a:lnSpc>
                <a:spcPts val="3400"/>
              </a:lnSpc>
            </a:pPr>
            <a:endParaRPr lang="en-US" altLang="ja-JP" sz="2000" b="1" dirty="0">
              <a:latin typeface="+mn-ea"/>
            </a:endParaRPr>
          </a:p>
          <a:p>
            <a:pPr>
              <a:lnSpc>
                <a:spcPts val="3400"/>
              </a:lnSpc>
            </a:pPr>
            <a:r>
              <a:rPr lang="ja-JP" altLang="en-US" sz="2000" b="1" dirty="0">
                <a:latin typeface="+mn-ea"/>
              </a:rPr>
              <a:t>　 ・森林</a:t>
            </a:r>
            <a:r>
              <a:rPr lang="en-US" altLang="ja-JP" sz="2000" b="1" dirty="0">
                <a:latin typeface="+mn-ea"/>
              </a:rPr>
              <a:t>(5</a:t>
            </a:r>
            <a:r>
              <a:rPr lang="ja-JP" altLang="en-US" sz="2000" b="1" dirty="0">
                <a:latin typeface="+mn-ea"/>
              </a:rPr>
              <a:t>条森林）面積</a:t>
            </a:r>
            <a:endParaRPr lang="en-US" altLang="ja-JP" sz="2000" b="1" dirty="0">
              <a:latin typeface="+mn-ea"/>
            </a:endParaRPr>
          </a:p>
          <a:p>
            <a:pPr>
              <a:lnSpc>
                <a:spcPts val="3400"/>
              </a:lnSpc>
            </a:pPr>
            <a:r>
              <a:rPr lang="ja-JP" altLang="en-US" sz="2000" b="1" dirty="0">
                <a:latin typeface="+mn-ea"/>
              </a:rPr>
              <a:t>　 ・人工林面積</a:t>
            </a:r>
            <a:endParaRPr lang="en-US" altLang="ja-JP" sz="2000" b="1" dirty="0">
              <a:latin typeface="+mn-ea"/>
            </a:endParaRPr>
          </a:p>
          <a:p>
            <a:pPr>
              <a:lnSpc>
                <a:spcPts val="3400"/>
              </a:lnSpc>
            </a:pPr>
            <a:r>
              <a:rPr lang="ja-JP" altLang="en-US" sz="2000" b="1" dirty="0">
                <a:latin typeface="+mn-ea"/>
              </a:rPr>
              <a:t>　 ・保安林面積</a:t>
            </a:r>
            <a:endParaRPr lang="en-US" altLang="ja-JP" sz="2000" b="1" dirty="0">
              <a:latin typeface="+mn-ea"/>
            </a:endParaRPr>
          </a:p>
          <a:p>
            <a:pPr>
              <a:lnSpc>
                <a:spcPts val="3400"/>
              </a:lnSpc>
            </a:pPr>
            <a:r>
              <a:rPr lang="ja-JP" altLang="en-US" sz="2000" b="1" dirty="0">
                <a:latin typeface="+mn-ea"/>
              </a:rPr>
              <a:t>　 ・森林経営計画面積</a:t>
            </a:r>
            <a:endParaRPr lang="en-US" altLang="ja-JP" sz="2000" b="1" dirty="0">
              <a:latin typeface="+mn-ea"/>
            </a:endParaRPr>
          </a:p>
          <a:p>
            <a:endParaRPr lang="en-US" altLang="ja-JP" sz="2000" b="1" dirty="0">
              <a:latin typeface="+mn-ea"/>
            </a:endParaRPr>
          </a:p>
          <a:p>
            <a:r>
              <a:rPr lang="ja-JP" altLang="en-US" sz="2000" b="1" dirty="0">
                <a:latin typeface="+mn-ea"/>
              </a:rPr>
              <a:t>●山地災害危険地区　着手率（概成＋一部概成）</a:t>
            </a:r>
            <a:endParaRPr lang="en-US" altLang="ja-JP" sz="2000" b="1" dirty="0">
              <a:latin typeface="+mn-ea"/>
            </a:endParaRPr>
          </a:p>
          <a:p>
            <a:r>
              <a:rPr lang="ja-JP" altLang="en-US" sz="2000" b="1" dirty="0">
                <a:latin typeface="+mn-ea"/>
              </a:rPr>
              <a:t>　　</a:t>
            </a:r>
            <a:endParaRPr lang="en-US" altLang="ja-JP" sz="2000" b="1" dirty="0">
              <a:latin typeface="+mn-ea"/>
            </a:endParaRPr>
          </a:p>
          <a:p>
            <a:endParaRPr lang="en-US" altLang="ja-JP" sz="2000" b="1" dirty="0">
              <a:latin typeface="+mn-ea"/>
            </a:endParaRPr>
          </a:p>
          <a:p>
            <a:endParaRPr lang="en-US" altLang="ja-JP" sz="2000" b="1" dirty="0">
              <a:latin typeface="+mn-ea"/>
            </a:endParaRPr>
          </a:p>
          <a:p>
            <a:endParaRPr lang="en-US" altLang="ja-JP" sz="2000" b="1" dirty="0">
              <a:latin typeface="+mn-ea"/>
            </a:endParaRPr>
          </a:p>
          <a:p>
            <a:endParaRPr lang="en-US" altLang="ja-JP" sz="2000" b="1" dirty="0">
              <a:latin typeface="+mn-ea"/>
            </a:endParaRPr>
          </a:p>
          <a:p>
            <a:endParaRPr lang="en-US" altLang="ja-JP" sz="2000" b="1" dirty="0">
              <a:latin typeface="+mn-ea"/>
            </a:endParaRPr>
          </a:p>
          <a:p>
            <a:endParaRPr lang="en-US" altLang="ja-JP" sz="2000" b="1" dirty="0">
              <a:latin typeface="+mn-ea"/>
            </a:endParaRPr>
          </a:p>
          <a:p>
            <a:endParaRPr lang="en-US" altLang="ja-JP" sz="2000" b="1" dirty="0">
              <a:latin typeface="+mn-ea"/>
            </a:endParaRPr>
          </a:p>
        </p:txBody>
      </p:sp>
      <p:graphicFrame>
        <p:nvGraphicFramePr>
          <p:cNvPr id="2" name="表 8">
            <a:extLst>
              <a:ext uri="{FF2B5EF4-FFF2-40B4-BE49-F238E27FC236}">
                <a16:creationId xmlns:a16="http://schemas.microsoft.com/office/drawing/2014/main" id="{0D066479-AF2E-4F0D-8560-D8CA96C6FC0C}"/>
              </a:ext>
            </a:extLst>
          </p:cNvPr>
          <p:cNvGraphicFramePr>
            <a:graphicFrameLocks noGrp="1"/>
          </p:cNvGraphicFramePr>
          <p:nvPr/>
        </p:nvGraphicFramePr>
        <p:xfrm>
          <a:off x="463182" y="5079759"/>
          <a:ext cx="5996545" cy="2415462"/>
        </p:xfrm>
        <a:graphic>
          <a:graphicData uri="http://schemas.openxmlformats.org/drawingml/2006/table">
            <a:tbl>
              <a:tblPr firstRow="1" bandRow="1">
                <a:tableStyleId>{5C22544A-7EE6-4342-B048-85BDC9FD1C3A}</a:tableStyleId>
              </a:tblPr>
              <a:tblGrid>
                <a:gridCol w="542323">
                  <a:extLst>
                    <a:ext uri="{9D8B030D-6E8A-4147-A177-3AD203B41FA5}">
                      <a16:colId xmlns:a16="http://schemas.microsoft.com/office/drawing/2014/main" val="101789860"/>
                    </a:ext>
                  </a:extLst>
                </a:gridCol>
                <a:gridCol w="1168400">
                  <a:extLst>
                    <a:ext uri="{9D8B030D-6E8A-4147-A177-3AD203B41FA5}">
                      <a16:colId xmlns:a16="http://schemas.microsoft.com/office/drawing/2014/main" val="1468613920"/>
                    </a:ext>
                  </a:extLst>
                </a:gridCol>
                <a:gridCol w="1188720">
                  <a:extLst>
                    <a:ext uri="{9D8B030D-6E8A-4147-A177-3AD203B41FA5}">
                      <a16:colId xmlns:a16="http://schemas.microsoft.com/office/drawing/2014/main" val="3186257482"/>
                    </a:ext>
                  </a:extLst>
                </a:gridCol>
                <a:gridCol w="1097280">
                  <a:extLst>
                    <a:ext uri="{9D8B030D-6E8A-4147-A177-3AD203B41FA5}">
                      <a16:colId xmlns:a16="http://schemas.microsoft.com/office/drawing/2014/main" val="1350333933"/>
                    </a:ext>
                  </a:extLst>
                </a:gridCol>
                <a:gridCol w="1999822">
                  <a:extLst>
                    <a:ext uri="{9D8B030D-6E8A-4147-A177-3AD203B41FA5}">
                      <a16:colId xmlns:a16="http://schemas.microsoft.com/office/drawing/2014/main" val="100635963"/>
                    </a:ext>
                  </a:extLst>
                </a:gridCol>
              </a:tblGrid>
              <a:tr h="339952">
                <a:tc>
                  <a:txBody>
                    <a:bodyPr/>
                    <a:lstStyle/>
                    <a:p>
                      <a:endParaRPr kumimoji="1" lang="ja-JP" altLang="en-US" sz="2000" dirty="0"/>
                    </a:p>
                  </a:txBody>
                  <a:tcPr/>
                </a:tc>
                <a:tc>
                  <a:txBody>
                    <a:bodyPr/>
                    <a:lstStyle/>
                    <a:p>
                      <a:pPr algn="ctr"/>
                      <a:r>
                        <a:rPr kumimoji="1" lang="ja-JP" altLang="en-US" sz="1600" dirty="0"/>
                        <a:t>山腹崩壊</a:t>
                      </a:r>
                    </a:p>
                  </a:txBody>
                  <a:tcPr/>
                </a:tc>
                <a:tc>
                  <a:txBody>
                    <a:bodyPr/>
                    <a:lstStyle/>
                    <a:p>
                      <a:pPr algn="ctr"/>
                      <a:r>
                        <a:rPr kumimoji="1" lang="ja-JP" altLang="en-US" sz="1600" dirty="0"/>
                        <a:t>土砂流出</a:t>
                      </a:r>
                    </a:p>
                  </a:txBody>
                  <a:tcPr/>
                </a:tc>
                <a:tc>
                  <a:txBody>
                    <a:bodyPr/>
                    <a:lstStyle/>
                    <a:p>
                      <a:pPr algn="ctr"/>
                      <a:r>
                        <a:rPr kumimoji="1" lang="ja-JP" altLang="en-US" sz="1600" dirty="0"/>
                        <a:t>地すべり</a:t>
                      </a:r>
                    </a:p>
                  </a:txBody>
                  <a:tcPr/>
                </a:tc>
                <a:tc>
                  <a:txBody>
                    <a:bodyPr/>
                    <a:lstStyle/>
                    <a:p>
                      <a:pPr algn="ctr"/>
                      <a:r>
                        <a:rPr kumimoji="1" lang="ja-JP" altLang="en-US" sz="1600" dirty="0"/>
                        <a:t>計</a:t>
                      </a:r>
                    </a:p>
                  </a:txBody>
                  <a:tcPr/>
                </a:tc>
                <a:extLst>
                  <a:ext uri="{0D108BD9-81ED-4DB2-BD59-A6C34878D82A}">
                    <a16:rowId xmlns:a16="http://schemas.microsoft.com/office/drawing/2014/main" val="3961471862"/>
                  </a:ext>
                </a:extLst>
              </a:tr>
              <a:tr h="439394">
                <a:tc>
                  <a:txBody>
                    <a:bodyPr/>
                    <a:lstStyle/>
                    <a:p>
                      <a:pPr algn="ctr"/>
                      <a:r>
                        <a:rPr kumimoji="1" lang="en-US" altLang="ja-JP" sz="2000" dirty="0"/>
                        <a:t>A</a:t>
                      </a:r>
                      <a:endParaRPr kumimoji="1" lang="ja-JP" altLang="en-US" sz="2000" dirty="0"/>
                    </a:p>
                  </a:txBody>
                  <a:tcPr/>
                </a:tc>
                <a:tc>
                  <a:txBody>
                    <a:bodyPr/>
                    <a:lstStyle/>
                    <a:p>
                      <a:pPr algn="r"/>
                      <a:r>
                        <a:rPr kumimoji="1" lang="en-US" altLang="ja-JP" sz="2000" dirty="0"/>
                        <a:t>103/327</a:t>
                      </a:r>
                      <a:endParaRPr kumimoji="1" lang="ja-JP" altLang="en-US" sz="2000" dirty="0"/>
                    </a:p>
                  </a:txBody>
                  <a:tcPr/>
                </a:tc>
                <a:tc>
                  <a:txBody>
                    <a:bodyPr/>
                    <a:lstStyle/>
                    <a:p>
                      <a:pPr algn="r"/>
                      <a:r>
                        <a:rPr kumimoji="1" lang="en-US" altLang="ja-JP" sz="2000" dirty="0"/>
                        <a:t>137/204</a:t>
                      </a:r>
                      <a:endParaRPr kumimoji="1" lang="ja-JP" altLang="en-US" sz="2000" dirty="0"/>
                    </a:p>
                  </a:txBody>
                  <a:tcPr/>
                </a:tc>
                <a:tc>
                  <a:txBody>
                    <a:bodyPr/>
                    <a:lstStyle/>
                    <a:p>
                      <a:pPr algn="r"/>
                      <a:r>
                        <a:rPr kumimoji="1" lang="en-US" altLang="ja-JP" sz="2000" dirty="0"/>
                        <a:t>2/3</a:t>
                      </a:r>
                      <a:endParaRPr kumimoji="1" lang="ja-JP" altLang="en-US" sz="2000" dirty="0"/>
                    </a:p>
                  </a:txBody>
                  <a:tcPr/>
                </a:tc>
                <a:tc>
                  <a:txBody>
                    <a:bodyPr/>
                    <a:lstStyle/>
                    <a:p>
                      <a:pPr algn="r"/>
                      <a:r>
                        <a:rPr kumimoji="1" lang="en-US" altLang="ja-JP" sz="2000" dirty="0"/>
                        <a:t>242/534(45.3%)</a:t>
                      </a:r>
                      <a:endParaRPr kumimoji="1" lang="ja-JP" altLang="en-US" sz="2000" dirty="0"/>
                    </a:p>
                  </a:txBody>
                  <a:tcPr/>
                </a:tc>
                <a:extLst>
                  <a:ext uri="{0D108BD9-81ED-4DB2-BD59-A6C34878D82A}">
                    <a16:rowId xmlns:a16="http://schemas.microsoft.com/office/drawing/2014/main" val="3363790533"/>
                  </a:ext>
                </a:extLst>
              </a:tr>
              <a:tr h="439394">
                <a:tc>
                  <a:txBody>
                    <a:bodyPr/>
                    <a:lstStyle/>
                    <a:p>
                      <a:pPr algn="ctr"/>
                      <a:r>
                        <a:rPr kumimoji="1" lang="en-US" altLang="ja-JP" sz="2000" dirty="0"/>
                        <a:t>B</a:t>
                      </a:r>
                      <a:endParaRPr kumimoji="1" lang="ja-JP" altLang="en-US" sz="2000" dirty="0"/>
                    </a:p>
                  </a:txBody>
                  <a:tcPr/>
                </a:tc>
                <a:tc>
                  <a:txBody>
                    <a:bodyPr/>
                    <a:lstStyle/>
                    <a:p>
                      <a:pPr algn="r"/>
                      <a:r>
                        <a:rPr kumimoji="1" lang="en-US" altLang="ja-JP" sz="2000" dirty="0"/>
                        <a:t>40/235</a:t>
                      </a:r>
                      <a:endParaRPr kumimoji="1" lang="ja-JP" altLang="en-US" sz="2000" dirty="0"/>
                    </a:p>
                  </a:txBody>
                  <a:tcPr/>
                </a:tc>
                <a:tc>
                  <a:txBody>
                    <a:bodyPr/>
                    <a:lstStyle/>
                    <a:p>
                      <a:pPr algn="r"/>
                      <a:r>
                        <a:rPr kumimoji="1" lang="en-US" altLang="ja-JP" sz="2000" dirty="0"/>
                        <a:t>100/198</a:t>
                      </a:r>
                      <a:endParaRPr kumimoji="1" lang="ja-JP" altLang="en-US" sz="2000" dirty="0"/>
                    </a:p>
                  </a:txBody>
                  <a:tcPr/>
                </a:tc>
                <a:tc>
                  <a:txBody>
                    <a:bodyPr/>
                    <a:lstStyle/>
                    <a:p>
                      <a:pPr algn="r"/>
                      <a:r>
                        <a:rPr kumimoji="1" lang="ja-JP" altLang="en-US" sz="2000" dirty="0"/>
                        <a:t>－</a:t>
                      </a:r>
                    </a:p>
                  </a:txBody>
                  <a:tcPr/>
                </a:tc>
                <a:tc>
                  <a:txBody>
                    <a:bodyPr/>
                    <a:lstStyle/>
                    <a:p>
                      <a:pPr algn="r"/>
                      <a:r>
                        <a:rPr kumimoji="1" lang="en-US" altLang="ja-JP" sz="2000" dirty="0"/>
                        <a:t>140/433(32.3%)</a:t>
                      </a:r>
                      <a:endParaRPr kumimoji="1" lang="ja-JP" altLang="en-US" sz="2000" dirty="0"/>
                    </a:p>
                  </a:txBody>
                  <a:tcPr/>
                </a:tc>
                <a:extLst>
                  <a:ext uri="{0D108BD9-81ED-4DB2-BD59-A6C34878D82A}">
                    <a16:rowId xmlns:a16="http://schemas.microsoft.com/office/drawing/2014/main" val="1583975167"/>
                  </a:ext>
                </a:extLst>
              </a:tr>
              <a:tr h="439394">
                <a:tc>
                  <a:txBody>
                    <a:bodyPr/>
                    <a:lstStyle/>
                    <a:p>
                      <a:pPr algn="ctr"/>
                      <a:r>
                        <a:rPr kumimoji="1" lang="en-US" altLang="ja-JP" sz="2000" dirty="0"/>
                        <a:t>C</a:t>
                      </a:r>
                      <a:endParaRPr kumimoji="1" lang="ja-JP" altLang="en-US" sz="2000" dirty="0"/>
                    </a:p>
                  </a:txBody>
                  <a:tcPr/>
                </a:tc>
                <a:tc>
                  <a:txBody>
                    <a:bodyPr/>
                    <a:lstStyle/>
                    <a:p>
                      <a:pPr algn="r"/>
                      <a:r>
                        <a:rPr kumimoji="1" lang="en-US" altLang="ja-JP" sz="2000" dirty="0"/>
                        <a:t>17/118</a:t>
                      </a:r>
                      <a:endParaRPr kumimoji="1" lang="ja-JP" altLang="en-US" sz="2000" dirty="0"/>
                    </a:p>
                  </a:txBody>
                  <a:tcPr/>
                </a:tc>
                <a:tc>
                  <a:txBody>
                    <a:bodyPr/>
                    <a:lstStyle/>
                    <a:p>
                      <a:pPr algn="r"/>
                      <a:r>
                        <a:rPr kumimoji="1" lang="en-US" altLang="ja-JP" sz="2000" dirty="0"/>
                        <a:t>112/258</a:t>
                      </a:r>
                      <a:endParaRPr kumimoji="1" lang="ja-JP" altLang="en-US" sz="2000" dirty="0"/>
                    </a:p>
                  </a:txBody>
                  <a:tcPr/>
                </a:tc>
                <a:tc>
                  <a:txBody>
                    <a:bodyPr/>
                    <a:lstStyle/>
                    <a:p>
                      <a:pPr algn="r"/>
                      <a:r>
                        <a:rPr kumimoji="1" lang="ja-JP" altLang="en-US" sz="2000" dirty="0"/>
                        <a:t>－</a:t>
                      </a:r>
                    </a:p>
                  </a:txBody>
                  <a:tcPr/>
                </a:tc>
                <a:tc>
                  <a:txBody>
                    <a:bodyPr/>
                    <a:lstStyle/>
                    <a:p>
                      <a:pPr algn="r"/>
                      <a:r>
                        <a:rPr kumimoji="1" lang="en-US" altLang="ja-JP" sz="2000" dirty="0"/>
                        <a:t>129/376(34.3%)</a:t>
                      </a:r>
                      <a:endParaRPr kumimoji="1" lang="ja-JP" altLang="en-US" sz="2000" dirty="0"/>
                    </a:p>
                  </a:txBody>
                  <a:tcPr/>
                </a:tc>
                <a:extLst>
                  <a:ext uri="{0D108BD9-81ED-4DB2-BD59-A6C34878D82A}">
                    <a16:rowId xmlns:a16="http://schemas.microsoft.com/office/drawing/2014/main" val="1255723374"/>
                  </a:ext>
                </a:extLst>
              </a:tr>
              <a:tr h="672470">
                <a:tc>
                  <a:txBody>
                    <a:bodyPr/>
                    <a:lstStyle/>
                    <a:p>
                      <a:pPr algn="r"/>
                      <a:r>
                        <a:rPr kumimoji="1" lang="ja-JP" altLang="en-US" sz="2000" dirty="0"/>
                        <a:t>計</a:t>
                      </a:r>
                    </a:p>
                  </a:txBody>
                  <a:tcPr/>
                </a:tc>
                <a:tc>
                  <a:txBody>
                    <a:bodyPr/>
                    <a:lstStyle/>
                    <a:p>
                      <a:pPr algn="r"/>
                      <a:r>
                        <a:rPr kumimoji="1" lang="en-US" altLang="ja-JP" sz="2000" dirty="0"/>
                        <a:t>160/680</a:t>
                      </a:r>
                    </a:p>
                    <a:p>
                      <a:pPr algn="r"/>
                      <a:r>
                        <a:rPr kumimoji="1" lang="en-US" altLang="ja-JP" sz="2000" dirty="0"/>
                        <a:t>23.5</a:t>
                      </a:r>
                      <a:r>
                        <a:rPr kumimoji="1" lang="ja-JP" altLang="en-US" sz="2000" dirty="0"/>
                        <a:t>％</a:t>
                      </a:r>
                    </a:p>
                  </a:txBody>
                  <a:tcPr/>
                </a:tc>
                <a:tc>
                  <a:txBody>
                    <a:bodyPr/>
                    <a:lstStyle/>
                    <a:p>
                      <a:pPr algn="r"/>
                      <a:r>
                        <a:rPr kumimoji="1" lang="en-US" altLang="ja-JP" sz="2000" dirty="0"/>
                        <a:t>349/660</a:t>
                      </a:r>
                    </a:p>
                    <a:p>
                      <a:pPr algn="r"/>
                      <a:r>
                        <a:rPr kumimoji="1" lang="en-US" altLang="ja-JP" sz="2000" dirty="0"/>
                        <a:t>52.8</a:t>
                      </a:r>
                      <a:r>
                        <a:rPr kumimoji="1" lang="ja-JP" altLang="en-US" sz="2000" dirty="0"/>
                        <a:t>％</a:t>
                      </a:r>
                    </a:p>
                  </a:txBody>
                  <a:tcPr/>
                </a:tc>
                <a:tc>
                  <a:txBody>
                    <a:bodyPr/>
                    <a:lstStyle/>
                    <a:p>
                      <a:pPr algn="r"/>
                      <a:r>
                        <a:rPr kumimoji="1" lang="en-US" altLang="ja-JP" sz="2000" dirty="0"/>
                        <a:t>2/3</a:t>
                      </a:r>
                    </a:p>
                    <a:p>
                      <a:pPr algn="r"/>
                      <a:r>
                        <a:rPr kumimoji="1" lang="en-US" altLang="ja-JP" sz="2000" dirty="0"/>
                        <a:t>66.7</a:t>
                      </a:r>
                      <a:r>
                        <a:rPr kumimoji="1" lang="ja-JP" altLang="en-US" sz="2000" dirty="0"/>
                        <a:t>％</a:t>
                      </a:r>
                    </a:p>
                  </a:txBody>
                  <a:tcPr/>
                </a:tc>
                <a:tc>
                  <a:txBody>
                    <a:bodyPr/>
                    <a:lstStyle/>
                    <a:p>
                      <a:pPr algn="r"/>
                      <a:r>
                        <a:rPr kumimoji="1" lang="en-US" altLang="ja-JP" sz="2000" dirty="0"/>
                        <a:t>511/1343</a:t>
                      </a:r>
                    </a:p>
                    <a:p>
                      <a:pPr algn="r"/>
                      <a:r>
                        <a:rPr kumimoji="1" lang="en-US" altLang="ja-JP" sz="2000" dirty="0"/>
                        <a:t>38.0</a:t>
                      </a:r>
                      <a:r>
                        <a:rPr kumimoji="1" lang="ja-JP" altLang="en-US" sz="2000" dirty="0"/>
                        <a:t>％</a:t>
                      </a:r>
                    </a:p>
                  </a:txBody>
                  <a:tcPr/>
                </a:tc>
                <a:extLst>
                  <a:ext uri="{0D108BD9-81ED-4DB2-BD59-A6C34878D82A}">
                    <a16:rowId xmlns:a16="http://schemas.microsoft.com/office/drawing/2014/main" val="1641679628"/>
                  </a:ext>
                </a:extLst>
              </a:tr>
            </a:tbl>
          </a:graphicData>
        </a:graphic>
      </p:graphicFrame>
      <p:sp>
        <p:nvSpPr>
          <p:cNvPr id="14" name="テキスト ボックス 13">
            <a:extLst>
              <a:ext uri="{FF2B5EF4-FFF2-40B4-BE49-F238E27FC236}">
                <a16:creationId xmlns:a16="http://schemas.microsoft.com/office/drawing/2014/main" id="{BBA1018D-3477-4199-BDEF-245BA110943E}"/>
              </a:ext>
            </a:extLst>
          </p:cNvPr>
          <p:cNvSpPr txBox="1"/>
          <p:nvPr/>
        </p:nvSpPr>
        <p:spPr>
          <a:xfrm>
            <a:off x="11987878" y="135073"/>
            <a:ext cx="707305" cy="523220"/>
          </a:xfrm>
          <a:prstGeom prst="rect">
            <a:avLst/>
          </a:prstGeom>
          <a:noFill/>
        </p:spPr>
        <p:txBody>
          <a:bodyPr wrap="square">
            <a:spAutoFit/>
          </a:bodyPr>
          <a:lstStyle/>
          <a:p>
            <a:pPr algn="ctr"/>
            <a:r>
              <a:rPr lang="ja-JP" altLang="en-US" sz="1400" kern="100" dirty="0">
                <a:latin typeface="BIZ UDゴシック" panose="020B0400000000000000" pitchFamily="49" charset="-128"/>
                <a:ea typeface="BIZ UDゴシック" panose="020B0400000000000000" pitchFamily="49" charset="-128"/>
                <a:cs typeface="Times New Roman"/>
              </a:rPr>
              <a:t>事前③</a:t>
            </a:r>
            <a:endParaRPr lang="en-US" altLang="ja-JP" sz="2400" kern="100" dirty="0">
              <a:latin typeface="BIZ UDゴシック" panose="020B0400000000000000" pitchFamily="49" charset="-128"/>
              <a:ea typeface="BIZ UDゴシック" panose="020B0400000000000000" pitchFamily="49" charset="-128"/>
              <a:cs typeface="Times New Roman"/>
            </a:endParaRPr>
          </a:p>
        </p:txBody>
      </p:sp>
      <p:sp>
        <p:nvSpPr>
          <p:cNvPr id="9" name="スライド番号プレースホルダー 8">
            <a:extLst>
              <a:ext uri="{FF2B5EF4-FFF2-40B4-BE49-F238E27FC236}">
                <a16:creationId xmlns:a16="http://schemas.microsoft.com/office/drawing/2014/main" id="{A2DDF865-CA97-4154-A0B9-BA389E14C7E3}"/>
              </a:ext>
            </a:extLst>
          </p:cNvPr>
          <p:cNvSpPr>
            <a:spLocks noGrp="1"/>
          </p:cNvSpPr>
          <p:nvPr>
            <p:ph type="sldNum" sz="quarter" idx="12"/>
          </p:nvPr>
        </p:nvSpPr>
        <p:spPr>
          <a:xfrm>
            <a:off x="9580758" y="9090025"/>
            <a:ext cx="2987041" cy="511175"/>
          </a:xfrm>
        </p:spPr>
        <p:txBody>
          <a:bodyPr/>
          <a:lstStyle/>
          <a:p>
            <a:fld id="{D2D8002D-B5B0-4BAC-B1F6-782DDCCE6D9C}" type="slidenum">
              <a:rPr kumimoji="1" lang="ja-JP" altLang="en-US" sz="2800" b="1" smtClean="0"/>
              <a:t>14</a:t>
            </a:fld>
            <a:endParaRPr kumimoji="1" lang="ja-JP" altLang="en-US" b="1" dirty="0"/>
          </a:p>
        </p:txBody>
      </p:sp>
      <p:sp>
        <p:nvSpPr>
          <p:cNvPr id="16" name="テキスト ボックス 15">
            <a:extLst>
              <a:ext uri="{FF2B5EF4-FFF2-40B4-BE49-F238E27FC236}">
                <a16:creationId xmlns:a16="http://schemas.microsoft.com/office/drawing/2014/main" id="{74AF4892-1E36-48C7-A95D-BF021162C502}"/>
              </a:ext>
            </a:extLst>
          </p:cNvPr>
          <p:cNvSpPr txBox="1"/>
          <p:nvPr/>
        </p:nvSpPr>
        <p:spPr>
          <a:xfrm>
            <a:off x="11347550" y="77139"/>
            <a:ext cx="1369959" cy="523220"/>
          </a:xfrm>
          <a:prstGeom prst="rect">
            <a:avLst/>
          </a:prstGeom>
          <a:solidFill>
            <a:schemeClr val="bg1"/>
          </a:solidFill>
        </p:spPr>
        <p:txBody>
          <a:bodyPr wrap="square">
            <a:spAutoFit/>
          </a:bodyPr>
          <a:lstStyle/>
          <a:p>
            <a:pPr algn="ctr"/>
            <a:r>
              <a:rPr lang="en-US" altLang="ja-JP" sz="1400" kern="100" dirty="0">
                <a:latin typeface="BIZ UDゴシック" panose="020B0400000000000000" pitchFamily="49" charset="-128"/>
                <a:ea typeface="BIZ UDゴシック" panose="020B0400000000000000" pitchFamily="49" charset="-128"/>
                <a:cs typeface="Times New Roman"/>
              </a:rPr>
              <a:t>R7.3.27</a:t>
            </a:r>
          </a:p>
          <a:p>
            <a:pPr algn="ctr"/>
            <a:r>
              <a:rPr lang="ja-JP" altLang="en-US" sz="1400" kern="100" dirty="0">
                <a:latin typeface="BIZ UDゴシック" panose="020B0400000000000000" pitchFamily="49" charset="-128"/>
                <a:ea typeface="BIZ UDゴシック" panose="020B0400000000000000" pitchFamily="49" charset="-128"/>
                <a:cs typeface="Times New Roman"/>
              </a:rPr>
              <a:t>みどり推進室</a:t>
            </a:r>
            <a:endParaRPr lang="en-US" altLang="ja-JP" sz="2400" kern="100" dirty="0">
              <a:latin typeface="BIZ UDゴシック" panose="020B0400000000000000" pitchFamily="49" charset="-128"/>
              <a:ea typeface="BIZ UDゴシック" panose="020B0400000000000000" pitchFamily="49" charset="-128"/>
              <a:cs typeface="Times New Roman"/>
            </a:endParaRPr>
          </a:p>
        </p:txBody>
      </p:sp>
      <p:sp>
        <p:nvSpPr>
          <p:cNvPr id="17" name="テキスト ボックス 16">
            <a:extLst>
              <a:ext uri="{FF2B5EF4-FFF2-40B4-BE49-F238E27FC236}">
                <a16:creationId xmlns:a16="http://schemas.microsoft.com/office/drawing/2014/main" id="{59994026-C36C-442F-A4C8-E54A44682B42}"/>
              </a:ext>
            </a:extLst>
          </p:cNvPr>
          <p:cNvSpPr txBox="1"/>
          <p:nvPr/>
        </p:nvSpPr>
        <p:spPr>
          <a:xfrm>
            <a:off x="9851604" y="138694"/>
            <a:ext cx="1369959" cy="400110"/>
          </a:xfrm>
          <a:prstGeom prst="rect">
            <a:avLst/>
          </a:prstGeom>
          <a:solidFill>
            <a:schemeClr val="bg1"/>
          </a:solidFill>
        </p:spPr>
        <p:txBody>
          <a:bodyPr wrap="square">
            <a:spAutoFit/>
          </a:bodyPr>
          <a:lstStyle/>
          <a:p>
            <a:pPr algn="ctr"/>
            <a:r>
              <a:rPr lang="ja-JP" altLang="en-US" sz="2000" kern="100" dirty="0">
                <a:latin typeface="BIZ UDゴシック" panose="020B0400000000000000" pitchFamily="49" charset="-128"/>
                <a:ea typeface="BIZ UDゴシック" panose="020B0400000000000000" pitchFamily="49" charset="-128"/>
                <a:cs typeface="Times New Roman"/>
              </a:rPr>
              <a:t>参　考</a:t>
            </a:r>
            <a:endParaRPr lang="en-US" altLang="ja-JP" sz="3600" kern="100" dirty="0">
              <a:latin typeface="BIZ UDゴシック" panose="020B0400000000000000" pitchFamily="49" charset="-128"/>
              <a:ea typeface="BIZ UDゴシック" panose="020B0400000000000000" pitchFamily="49" charset="-128"/>
              <a:cs typeface="Times New Roman"/>
            </a:endParaRPr>
          </a:p>
        </p:txBody>
      </p:sp>
      <p:graphicFrame>
        <p:nvGraphicFramePr>
          <p:cNvPr id="11" name="表 11">
            <a:extLst>
              <a:ext uri="{FF2B5EF4-FFF2-40B4-BE49-F238E27FC236}">
                <a16:creationId xmlns:a16="http://schemas.microsoft.com/office/drawing/2014/main" id="{7E9A39CD-D87D-470E-BEE6-6039E00B529A}"/>
              </a:ext>
            </a:extLst>
          </p:cNvPr>
          <p:cNvGraphicFramePr>
            <a:graphicFrameLocks noGrp="1"/>
          </p:cNvGraphicFramePr>
          <p:nvPr>
            <p:extLst>
              <p:ext uri="{D42A27DB-BD31-4B8C-83A1-F6EECF244321}">
                <p14:modId xmlns:p14="http://schemas.microsoft.com/office/powerpoint/2010/main" val="479072156"/>
              </p:ext>
            </p:extLst>
          </p:nvPr>
        </p:nvGraphicFramePr>
        <p:xfrm>
          <a:off x="2814211" y="2397603"/>
          <a:ext cx="3949430" cy="2074171"/>
        </p:xfrm>
        <a:graphic>
          <a:graphicData uri="http://schemas.openxmlformats.org/drawingml/2006/table">
            <a:tbl>
              <a:tblPr firstRow="1" bandRow="1">
                <a:tableStyleId>{7DF18680-E054-41AD-8BC1-D1AEF772440D}</a:tableStyleId>
              </a:tblPr>
              <a:tblGrid>
                <a:gridCol w="1244088">
                  <a:extLst>
                    <a:ext uri="{9D8B030D-6E8A-4147-A177-3AD203B41FA5}">
                      <a16:colId xmlns:a16="http://schemas.microsoft.com/office/drawing/2014/main" val="1793338871"/>
                    </a:ext>
                  </a:extLst>
                </a:gridCol>
                <a:gridCol w="1293778">
                  <a:extLst>
                    <a:ext uri="{9D8B030D-6E8A-4147-A177-3AD203B41FA5}">
                      <a16:colId xmlns:a16="http://schemas.microsoft.com/office/drawing/2014/main" val="3571462564"/>
                    </a:ext>
                  </a:extLst>
                </a:gridCol>
                <a:gridCol w="1411564">
                  <a:extLst>
                    <a:ext uri="{9D8B030D-6E8A-4147-A177-3AD203B41FA5}">
                      <a16:colId xmlns:a16="http://schemas.microsoft.com/office/drawing/2014/main" val="902280825"/>
                    </a:ext>
                  </a:extLst>
                </a:gridCol>
              </a:tblGrid>
              <a:tr h="364463">
                <a:tc>
                  <a:txBody>
                    <a:bodyPr/>
                    <a:lstStyle/>
                    <a:p>
                      <a:r>
                        <a:rPr kumimoji="1" lang="ja-JP" altLang="en-US" sz="1800" dirty="0"/>
                        <a:t>　　　</a:t>
                      </a:r>
                      <a:r>
                        <a:rPr kumimoji="1" lang="en-US" altLang="ja-JP" sz="1800" dirty="0"/>
                        <a:t>H25</a:t>
                      </a:r>
                      <a:endParaRPr kumimoji="1" lang="ja-JP" altLang="en-US" sz="1800" dirty="0"/>
                    </a:p>
                  </a:txBody>
                  <a:tcPr marL="65709" marR="65709" marT="32855" marB="32855"/>
                </a:tc>
                <a:tc>
                  <a:txBody>
                    <a:bodyPr/>
                    <a:lstStyle/>
                    <a:p>
                      <a:r>
                        <a:rPr kumimoji="1" lang="ja-JP" altLang="en-US" sz="1800" dirty="0"/>
                        <a:t>　   　</a:t>
                      </a:r>
                      <a:r>
                        <a:rPr kumimoji="1" lang="en-US" altLang="ja-JP" sz="1800" dirty="0"/>
                        <a:t>H30</a:t>
                      </a:r>
                      <a:endParaRPr kumimoji="1" lang="ja-JP" altLang="en-US" sz="1800" dirty="0"/>
                    </a:p>
                  </a:txBody>
                  <a:tcPr marL="65709" marR="65709" marT="32855" marB="32855"/>
                </a:tc>
                <a:tc>
                  <a:txBody>
                    <a:bodyPr/>
                    <a:lstStyle/>
                    <a:p>
                      <a:r>
                        <a:rPr kumimoji="1" lang="ja-JP" altLang="en-US" sz="1800" dirty="0"/>
                        <a:t>　　    </a:t>
                      </a:r>
                      <a:r>
                        <a:rPr kumimoji="1" lang="en-US" altLang="ja-JP" sz="1800" dirty="0"/>
                        <a:t>R5</a:t>
                      </a:r>
                      <a:endParaRPr kumimoji="1" lang="ja-JP" altLang="en-US" sz="1800" dirty="0"/>
                    </a:p>
                  </a:txBody>
                  <a:tcPr marL="65709" marR="65709" marT="32855" marB="32855"/>
                </a:tc>
                <a:extLst>
                  <a:ext uri="{0D108BD9-81ED-4DB2-BD59-A6C34878D82A}">
                    <a16:rowId xmlns:a16="http://schemas.microsoft.com/office/drawing/2014/main" val="689582824"/>
                  </a:ext>
                </a:extLst>
              </a:tr>
              <a:tr h="427427">
                <a:tc>
                  <a:txBody>
                    <a:bodyPr/>
                    <a:lstStyle/>
                    <a:p>
                      <a:r>
                        <a:rPr kumimoji="1" lang="en-US" altLang="ja-JP" sz="1800" dirty="0"/>
                        <a:t>         55,541</a:t>
                      </a:r>
                      <a:endParaRPr kumimoji="1" lang="ja-JP" altLang="en-US" sz="1800" dirty="0"/>
                    </a:p>
                  </a:txBody>
                  <a:tcPr marL="65709" marR="65709" marT="32855" marB="32855"/>
                </a:tc>
                <a:tc>
                  <a:txBody>
                    <a:bodyPr/>
                    <a:lstStyle/>
                    <a:p>
                      <a:r>
                        <a:rPr kumimoji="1" lang="en-US" altLang="ja-JP" sz="1800" dirty="0"/>
                        <a:t>        54,142</a:t>
                      </a:r>
                      <a:endParaRPr kumimoji="1" lang="ja-JP" altLang="en-US" sz="1800" dirty="0"/>
                    </a:p>
                  </a:txBody>
                  <a:tcPr marL="65709" marR="65709" marT="32855" marB="32855"/>
                </a:tc>
                <a:tc>
                  <a:txBody>
                    <a:bodyPr/>
                    <a:lstStyle/>
                    <a:p>
                      <a:r>
                        <a:rPr kumimoji="1" lang="ja-JP" altLang="en-US" sz="1800" dirty="0"/>
                        <a:t>　　 </a:t>
                      </a:r>
                      <a:r>
                        <a:rPr kumimoji="1" lang="en-US" altLang="ja-JP" sz="1800" dirty="0"/>
                        <a:t>53,981</a:t>
                      </a:r>
                      <a:endParaRPr kumimoji="1" lang="ja-JP" altLang="en-US" sz="1800" dirty="0"/>
                    </a:p>
                  </a:txBody>
                  <a:tcPr marL="65709" marR="65709" marT="32855" marB="32855"/>
                </a:tc>
                <a:extLst>
                  <a:ext uri="{0D108BD9-81ED-4DB2-BD59-A6C34878D82A}">
                    <a16:rowId xmlns:a16="http://schemas.microsoft.com/office/drawing/2014/main" val="2675709294"/>
                  </a:ext>
                </a:extLst>
              </a:tr>
              <a:tr h="427427">
                <a:tc>
                  <a:txBody>
                    <a:bodyPr/>
                    <a:lstStyle/>
                    <a:p>
                      <a:pPr marL="0" marR="0" lvl="0" indent="0" algn="l" defTabSz="1230898" rtl="0" eaLnBrk="1" fontAlgn="auto" latinLnBrk="0" hangingPunct="1">
                        <a:lnSpc>
                          <a:spcPct val="100000"/>
                        </a:lnSpc>
                        <a:spcBef>
                          <a:spcPts val="0"/>
                        </a:spcBef>
                        <a:spcAft>
                          <a:spcPts val="0"/>
                        </a:spcAft>
                        <a:buClrTx/>
                        <a:buSzTx/>
                        <a:buFontTx/>
                        <a:buNone/>
                        <a:tabLst/>
                        <a:defRPr/>
                      </a:pPr>
                      <a:r>
                        <a:rPr kumimoji="1" lang="en-US" altLang="ja-JP" sz="1800" dirty="0"/>
                        <a:t>         26,957</a:t>
                      </a:r>
                      <a:endParaRPr kumimoji="1" lang="ja-JP" altLang="en-US" sz="1800" dirty="0"/>
                    </a:p>
                  </a:txBody>
                  <a:tcPr marL="65709" marR="65709" marT="32855" marB="32855"/>
                </a:tc>
                <a:tc>
                  <a:txBody>
                    <a:bodyPr/>
                    <a:lstStyle/>
                    <a:p>
                      <a:pPr marL="0" marR="0" lvl="0" indent="0" algn="l" defTabSz="1230898" rtl="0" eaLnBrk="1" fontAlgn="auto" latinLnBrk="0" hangingPunct="1">
                        <a:lnSpc>
                          <a:spcPct val="100000"/>
                        </a:lnSpc>
                        <a:spcBef>
                          <a:spcPts val="0"/>
                        </a:spcBef>
                        <a:spcAft>
                          <a:spcPts val="0"/>
                        </a:spcAft>
                        <a:buClrTx/>
                        <a:buSzTx/>
                        <a:buFontTx/>
                        <a:buNone/>
                        <a:tabLst/>
                        <a:defRPr/>
                      </a:pPr>
                      <a:r>
                        <a:rPr kumimoji="1" lang="en-US" altLang="ja-JP" sz="1800" dirty="0"/>
                        <a:t>        26,887</a:t>
                      </a:r>
                      <a:endParaRPr kumimoji="1" lang="ja-JP" altLang="en-US" sz="1800" dirty="0"/>
                    </a:p>
                  </a:txBody>
                  <a:tcPr marL="65709" marR="65709" marT="32855" marB="32855"/>
                </a:tc>
                <a:tc>
                  <a:txBody>
                    <a:bodyPr/>
                    <a:lstStyle/>
                    <a:p>
                      <a:pPr marL="0" marR="0" lvl="0" indent="0" algn="l" defTabSz="1230898" rtl="0" eaLnBrk="1" fontAlgn="auto" latinLnBrk="0" hangingPunct="1">
                        <a:lnSpc>
                          <a:spcPct val="100000"/>
                        </a:lnSpc>
                        <a:spcBef>
                          <a:spcPts val="0"/>
                        </a:spcBef>
                        <a:spcAft>
                          <a:spcPts val="0"/>
                        </a:spcAft>
                        <a:buClrTx/>
                        <a:buSzTx/>
                        <a:buFontTx/>
                        <a:buNone/>
                        <a:tabLst/>
                        <a:defRPr/>
                      </a:pPr>
                      <a:r>
                        <a:rPr kumimoji="1" lang="en-US" altLang="ja-JP" sz="1800" dirty="0"/>
                        <a:t>       26,868  </a:t>
                      </a:r>
                      <a:endParaRPr kumimoji="1" lang="ja-JP" altLang="en-US" sz="1800" dirty="0"/>
                    </a:p>
                  </a:txBody>
                  <a:tcPr marL="65709" marR="65709" marT="32855" marB="32855"/>
                </a:tc>
                <a:extLst>
                  <a:ext uri="{0D108BD9-81ED-4DB2-BD59-A6C34878D82A}">
                    <a16:rowId xmlns:a16="http://schemas.microsoft.com/office/drawing/2014/main" val="1628008603"/>
                  </a:ext>
                </a:extLst>
              </a:tr>
              <a:tr h="427427">
                <a:tc>
                  <a:txBody>
                    <a:bodyPr/>
                    <a:lstStyle/>
                    <a:p>
                      <a:pPr marL="0" marR="0" lvl="0" indent="0" algn="l" defTabSz="1230898" rtl="0" eaLnBrk="1" fontAlgn="auto" latinLnBrk="0" hangingPunct="1">
                        <a:lnSpc>
                          <a:spcPct val="100000"/>
                        </a:lnSpc>
                        <a:spcBef>
                          <a:spcPts val="0"/>
                        </a:spcBef>
                        <a:spcAft>
                          <a:spcPts val="0"/>
                        </a:spcAft>
                        <a:buClrTx/>
                        <a:buSzTx/>
                        <a:buFontTx/>
                        <a:buNone/>
                        <a:tabLst/>
                        <a:defRPr/>
                      </a:pPr>
                      <a:r>
                        <a:rPr kumimoji="1" lang="en-US" altLang="ja-JP" sz="1800" dirty="0"/>
                        <a:t>         17,152</a:t>
                      </a:r>
                      <a:endParaRPr kumimoji="1" lang="ja-JP" altLang="en-US" sz="1800" dirty="0"/>
                    </a:p>
                  </a:txBody>
                  <a:tcPr marL="65709" marR="65709" marT="32855" marB="32855"/>
                </a:tc>
                <a:tc>
                  <a:txBody>
                    <a:bodyPr/>
                    <a:lstStyle/>
                    <a:p>
                      <a:pPr marL="0" marR="0" lvl="0" indent="0" algn="l" defTabSz="1230898" rtl="0" eaLnBrk="1" fontAlgn="auto" latinLnBrk="0" hangingPunct="1">
                        <a:lnSpc>
                          <a:spcPct val="100000"/>
                        </a:lnSpc>
                        <a:spcBef>
                          <a:spcPts val="0"/>
                        </a:spcBef>
                        <a:spcAft>
                          <a:spcPts val="0"/>
                        </a:spcAft>
                        <a:buClrTx/>
                        <a:buSzTx/>
                        <a:buFontTx/>
                        <a:buNone/>
                        <a:tabLst/>
                        <a:defRPr/>
                      </a:pPr>
                      <a:r>
                        <a:rPr kumimoji="1" lang="en-US" altLang="ja-JP" sz="1800" dirty="0"/>
                        <a:t>        17,292</a:t>
                      </a:r>
                      <a:endParaRPr kumimoji="1" lang="ja-JP" altLang="en-US" sz="1800" dirty="0"/>
                    </a:p>
                  </a:txBody>
                  <a:tcPr marL="65709" marR="65709" marT="32855" marB="32855"/>
                </a:tc>
                <a:tc>
                  <a:txBody>
                    <a:bodyPr/>
                    <a:lstStyle/>
                    <a:p>
                      <a:r>
                        <a:rPr kumimoji="1" lang="ja-JP" altLang="en-US" sz="1800" dirty="0"/>
                        <a:t>       </a:t>
                      </a:r>
                      <a:r>
                        <a:rPr kumimoji="1" lang="en-US" altLang="ja-JP" sz="1800" dirty="0"/>
                        <a:t>17,569</a:t>
                      </a:r>
                      <a:r>
                        <a:rPr kumimoji="1" lang="ja-JP" altLang="en-US" sz="1800" dirty="0"/>
                        <a:t> </a:t>
                      </a:r>
                    </a:p>
                  </a:txBody>
                  <a:tcPr marL="65709" marR="65709" marT="32855" marB="32855"/>
                </a:tc>
                <a:extLst>
                  <a:ext uri="{0D108BD9-81ED-4DB2-BD59-A6C34878D82A}">
                    <a16:rowId xmlns:a16="http://schemas.microsoft.com/office/drawing/2014/main" val="2332227722"/>
                  </a:ext>
                </a:extLst>
              </a:tr>
              <a:tr h="427427">
                <a:tc>
                  <a:txBody>
                    <a:bodyPr/>
                    <a:lstStyle/>
                    <a:p>
                      <a:r>
                        <a:rPr kumimoji="1" lang="en-US" altLang="ja-JP" sz="1800" dirty="0"/>
                        <a:t>           1,456</a:t>
                      </a:r>
                      <a:endParaRPr kumimoji="1" lang="ja-JP" altLang="en-US" sz="1800" dirty="0"/>
                    </a:p>
                  </a:txBody>
                  <a:tcPr marL="65709" marR="65709" marT="32855" marB="32855"/>
                </a:tc>
                <a:tc>
                  <a:txBody>
                    <a:bodyPr/>
                    <a:lstStyle/>
                    <a:p>
                      <a:pPr marL="0" marR="0" lvl="0" indent="0" algn="l" defTabSz="1230898" rtl="0" eaLnBrk="1" fontAlgn="auto" latinLnBrk="0" hangingPunct="1">
                        <a:lnSpc>
                          <a:spcPct val="100000"/>
                        </a:lnSpc>
                        <a:spcBef>
                          <a:spcPts val="0"/>
                        </a:spcBef>
                        <a:spcAft>
                          <a:spcPts val="0"/>
                        </a:spcAft>
                        <a:buClrTx/>
                        <a:buSzTx/>
                        <a:buFontTx/>
                        <a:buNone/>
                        <a:tabLst/>
                        <a:defRPr/>
                      </a:pPr>
                      <a:r>
                        <a:rPr kumimoji="1" lang="en-US" altLang="ja-JP" sz="1800" dirty="0"/>
                        <a:t>          4,852</a:t>
                      </a:r>
                      <a:endParaRPr kumimoji="1" lang="ja-JP" altLang="en-US" sz="1800" dirty="0"/>
                    </a:p>
                  </a:txBody>
                  <a:tcPr marL="65709" marR="65709" marT="32855" marB="32855"/>
                </a:tc>
                <a:tc>
                  <a:txBody>
                    <a:bodyPr/>
                    <a:lstStyle/>
                    <a:p>
                      <a:r>
                        <a:rPr kumimoji="1" lang="ja-JP" altLang="en-US" sz="1800" dirty="0"/>
                        <a:t>　　　</a:t>
                      </a:r>
                      <a:r>
                        <a:rPr kumimoji="1" lang="en-US" altLang="ja-JP" sz="1800" dirty="0"/>
                        <a:t>5,990</a:t>
                      </a:r>
                      <a:endParaRPr kumimoji="1" lang="ja-JP" altLang="en-US" sz="1800" dirty="0"/>
                    </a:p>
                  </a:txBody>
                  <a:tcPr marL="65709" marR="65709" marT="32855" marB="32855"/>
                </a:tc>
                <a:extLst>
                  <a:ext uri="{0D108BD9-81ED-4DB2-BD59-A6C34878D82A}">
                    <a16:rowId xmlns:a16="http://schemas.microsoft.com/office/drawing/2014/main" val="597096192"/>
                  </a:ext>
                </a:extLst>
              </a:tr>
            </a:tbl>
          </a:graphicData>
        </a:graphic>
      </p:graphicFrame>
      <p:graphicFrame>
        <p:nvGraphicFramePr>
          <p:cNvPr id="21" name="表 11">
            <a:extLst>
              <a:ext uri="{FF2B5EF4-FFF2-40B4-BE49-F238E27FC236}">
                <a16:creationId xmlns:a16="http://schemas.microsoft.com/office/drawing/2014/main" id="{8AB2C49E-9820-4547-9185-CB29E43E98EA}"/>
              </a:ext>
            </a:extLst>
          </p:cNvPr>
          <p:cNvGraphicFramePr>
            <a:graphicFrameLocks noGrp="1"/>
          </p:cNvGraphicFramePr>
          <p:nvPr/>
        </p:nvGraphicFramePr>
        <p:xfrm>
          <a:off x="9577793" y="2004639"/>
          <a:ext cx="3139716" cy="2513730"/>
        </p:xfrm>
        <a:graphic>
          <a:graphicData uri="http://schemas.openxmlformats.org/drawingml/2006/table">
            <a:tbl>
              <a:tblPr firstRow="1" bandRow="1">
                <a:tableStyleId>{7DF18680-E054-41AD-8BC1-D1AEF772440D}</a:tableStyleId>
              </a:tblPr>
              <a:tblGrid>
                <a:gridCol w="1086663">
                  <a:extLst>
                    <a:ext uri="{9D8B030D-6E8A-4147-A177-3AD203B41FA5}">
                      <a16:colId xmlns:a16="http://schemas.microsoft.com/office/drawing/2014/main" val="1793338871"/>
                    </a:ext>
                  </a:extLst>
                </a:gridCol>
                <a:gridCol w="1084521">
                  <a:extLst>
                    <a:ext uri="{9D8B030D-6E8A-4147-A177-3AD203B41FA5}">
                      <a16:colId xmlns:a16="http://schemas.microsoft.com/office/drawing/2014/main" val="3571462564"/>
                    </a:ext>
                  </a:extLst>
                </a:gridCol>
                <a:gridCol w="968532">
                  <a:extLst>
                    <a:ext uri="{9D8B030D-6E8A-4147-A177-3AD203B41FA5}">
                      <a16:colId xmlns:a16="http://schemas.microsoft.com/office/drawing/2014/main" val="902280825"/>
                    </a:ext>
                  </a:extLst>
                </a:gridCol>
              </a:tblGrid>
              <a:tr h="418955">
                <a:tc>
                  <a:txBody>
                    <a:bodyPr/>
                    <a:lstStyle/>
                    <a:p>
                      <a:r>
                        <a:rPr kumimoji="1" lang="en-US" altLang="ja-JP" sz="1800" dirty="0"/>
                        <a:t>     H25</a:t>
                      </a:r>
                      <a:endParaRPr kumimoji="1" lang="ja-JP" altLang="en-US" sz="1800" dirty="0"/>
                    </a:p>
                  </a:txBody>
                  <a:tcPr marL="64196" marR="64196" marT="32099" marB="32099"/>
                </a:tc>
                <a:tc>
                  <a:txBody>
                    <a:bodyPr/>
                    <a:lstStyle/>
                    <a:p>
                      <a:r>
                        <a:rPr kumimoji="1" lang="en-US" altLang="ja-JP" sz="1800" dirty="0"/>
                        <a:t>    H30</a:t>
                      </a:r>
                      <a:endParaRPr kumimoji="1" lang="ja-JP" altLang="en-US" sz="1800" dirty="0"/>
                    </a:p>
                  </a:txBody>
                  <a:tcPr marL="64196" marR="64196" marT="32099" marB="32099"/>
                </a:tc>
                <a:tc>
                  <a:txBody>
                    <a:bodyPr/>
                    <a:lstStyle/>
                    <a:p>
                      <a:r>
                        <a:rPr kumimoji="1" lang="en-US" altLang="ja-JP" sz="1800" dirty="0"/>
                        <a:t>      R5</a:t>
                      </a:r>
                      <a:endParaRPr kumimoji="1" lang="ja-JP" altLang="en-US" sz="1800" dirty="0"/>
                    </a:p>
                  </a:txBody>
                  <a:tcPr marL="64196" marR="64196" marT="32099" marB="32099"/>
                </a:tc>
                <a:extLst>
                  <a:ext uri="{0D108BD9-81ED-4DB2-BD59-A6C34878D82A}">
                    <a16:rowId xmlns:a16="http://schemas.microsoft.com/office/drawing/2014/main" val="689582824"/>
                  </a:ext>
                </a:extLst>
              </a:tr>
              <a:tr h="418955">
                <a:tc>
                  <a:txBody>
                    <a:bodyPr/>
                    <a:lstStyle/>
                    <a:p>
                      <a:r>
                        <a:rPr kumimoji="1" lang="en-US" altLang="ja-JP" sz="1800" dirty="0"/>
                        <a:t>      105</a:t>
                      </a:r>
                      <a:endParaRPr kumimoji="1" lang="ja-JP" altLang="en-US" sz="1800" dirty="0"/>
                    </a:p>
                  </a:txBody>
                  <a:tcPr marL="64196" marR="64196" marT="32099" marB="32099"/>
                </a:tc>
                <a:tc>
                  <a:txBody>
                    <a:bodyPr/>
                    <a:lstStyle/>
                    <a:p>
                      <a:r>
                        <a:rPr kumimoji="1" lang="ja-JP" altLang="en-US" sz="1800" dirty="0"/>
                        <a:t>        </a:t>
                      </a:r>
                      <a:r>
                        <a:rPr kumimoji="1" lang="en-US" altLang="ja-JP" sz="1800" dirty="0"/>
                        <a:t>64</a:t>
                      </a:r>
                      <a:endParaRPr kumimoji="1" lang="ja-JP" altLang="en-US" sz="1800" dirty="0"/>
                    </a:p>
                  </a:txBody>
                  <a:tcPr marL="64196" marR="64196" marT="32099" marB="32099"/>
                </a:tc>
                <a:tc>
                  <a:txBody>
                    <a:bodyPr/>
                    <a:lstStyle/>
                    <a:p>
                      <a:r>
                        <a:rPr kumimoji="1" lang="en-US" altLang="ja-JP" sz="1800" dirty="0"/>
                        <a:t>         39</a:t>
                      </a:r>
                      <a:endParaRPr kumimoji="1" lang="ja-JP" altLang="en-US" sz="1800" dirty="0"/>
                    </a:p>
                  </a:txBody>
                  <a:tcPr marL="64196" marR="64196" marT="32099" marB="32099"/>
                </a:tc>
                <a:extLst>
                  <a:ext uri="{0D108BD9-81ED-4DB2-BD59-A6C34878D82A}">
                    <a16:rowId xmlns:a16="http://schemas.microsoft.com/office/drawing/2014/main" val="2675709294"/>
                  </a:ext>
                </a:extLst>
              </a:tr>
              <a:tr h="418955">
                <a:tc>
                  <a:txBody>
                    <a:bodyPr/>
                    <a:lstStyle/>
                    <a:p>
                      <a:r>
                        <a:rPr kumimoji="1" lang="en-US" altLang="ja-JP" sz="1800" dirty="0"/>
                        <a:t>      295</a:t>
                      </a:r>
                    </a:p>
                  </a:txBody>
                  <a:tcPr marL="64196" marR="64196" marT="32099" marB="32099"/>
                </a:tc>
                <a:tc>
                  <a:txBody>
                    <a:bodyPr/>
                    <a:lstStyle/>
                    <a:p>
                      <a:r>
                        <a:rPr kumimoji="1" lang="en-US" altLang="ja-JP" sz="1800" dirty="0"/>
                        <a:t>      257</a:t>
                      </a:r>
                      <a:endParaRPr kumimoji="1" lang="ja-JP" altLang="en-US" sz="1800" dirty="0"/>
                    </a:p>
                  </a:txBody>
                  <a:tcPr marL="64196" marR="64196" marT="32099" marB="32099"/>
                </a:tc>
                <a:tc>
                  <a:txBody>
                    <a:bodyPr/>
                    <a:lstStyle/>
                    <a:p>
                      <a:r>
                        <a:rPr kumimoji="1" lang="en-US" altLang="ja-JP" sz="1800" dirty="0"/>
                        <a:t>       132</a:t>
                      </a:r>
                      <a:endParaRPr kumimoji="1" lang="ja-JP" altLang="en-US" sz="1800" dirty="0"/>
                    </a:p>
                  </a:txBody>
                  <a:tcPr marL="64196" marR="64196" marT="32099" marB="32099"/>
                </a:tc>
                <a:extLst>
                  <a:ext uri="{0D108BD9-81ED-4DB2-BD59-A6C34878D82A}">
                    <a16:rowId xmlns:a16="http://schemas.microsoft.com/office/drawing/2014/main" val="2332227722"/>
                  </a:ext>
                </a:extLst>
              </a:tr>
              <a:tr h="418955">
                <a:tc>
                  <a:txBody>
                    <a:bodyPr/>
                    <a:lstStyle/>
                    <a:p>
                      <a:r>
                        <a:rPr kumimoji="1" lang="en-US" altLang="ja-JP" sz="1800" dirty="0"/>
                        <a:t>   18(H28)</a:t>
                      </a:r>
                      <a:endParaRPr kumimoji="1" lang="ja-JP" altLang="en-US" sz="1800" dirty="0"/>
                    </a:p>
                  </a:txBody>
                  <a:tcPr marL="64196" marR="64196" marT="32099" marB="32099"/>
                </a:tc>
                <a:tc>
                  <a:txBody>
                    <a:bodyPr/>
                    <a:lstStyle/>
                    <a:p>
                      <a:r>
                        <a:rPr kumimoji="1" lang="en-US" altLang="ja-JP" sz="1800" dirty="0"/>
                        <a:t>        31</a:t>
                      </a:r>
                      <a:endParaRPr kumimoji="1" lang="ja-JP" altLang="en-US" sz="1800" dirty="0"/>
                    </a:p>
                  </a:txBody>
                  <a:tcPr marL="64196" marR="64196" marT="32099" marB="32099"/>
                </a:tc>
                <a:tc>
                  <a:txBody>
                    <a:bodyPr/>
                    <a:lstStyle/>
                    <a:p>
                      <a:r>
                        <a:rPr kumimoji="1" lang="en-US" altLang="ja-JP" sz="1800" dirty="0"/>
                        <a:t>         23</a:t>
                      </a:r>
                      <a:endParaRPr kumimoji="1" lang="ja-JP" altLang="en-US" sz="1800" dirty="0"/>
                    </a:p>
                  </a:txBody>
                  <a:tcPr marL="64196" marR="64196" marT="32099" marB="32099"/>
                </a:tc>
                <a:extLst>
                  <a:ext uri="{0D108BD9-81ED-4DB2-BD59-A6C34878D82A}">
                    <a16:rowId xmlns:a16="http://schemas.microsoft.com/office/drawing/2014/main" val="597096192"/>
                  </a:ext>
                </a:extLst>
              </a:tr>
              <a:tr h="418955">
                <a:tc>
                  <a:txBody>
                    <a:bodyPr/>
                    <a:lstStyle/>
                    <a:p>
                      <a:r>
                        <a:rPr kumimoji="1" lang="en-US" altLang="ja-JP" sz="1800" dirty="0"/>
                        <a:t>       32</a:t>
                      </a:r>
                      <a:r>
                        <a:rPr kumimoji="1" lang="ja-JP" altLang="en-US" sz="1800" dirty="0"/>
                        <a:t>　</a:t>
                      </a:r>
                    </a:p>
                  </a:txBody>
                  <a:tcPr marL="64196" marR="64196" marT="32099" marB="32099"/>
                </a:tc>
                <a:tc>
                  <a:txBody>
                    <a:bodyPr/>
                    <a:lstStyle/>
                    <a:p>
                      <a:r>
                        <a:rPr kumimoji="1" lang="en-US" altLang="ja-JP" sz="1800" dirty="0"/>
                        <a:t>        14</a:t>
                      </a:r>
                      <a:endParaRPr kumimoji="1" lang="ja-JP" altLang="en-US" sz="1800" dirty="0"/>
                    </a:p>
                  </a:txBody>
                  <a:tcPr marL="64196" marR="64196" marT="32099" marB="32099"/>
                </a:tc>
                <a:tc>
                  <a:txBody>
                    <a:bodyPr/>
                    <a:lstStyle/>
                    <a:p>
                      <a:r>
                        <a:rPr kumimoji="1" lang="en-US" altLang="ja-JP" sz="1800" dirty="0"/>
                        <a:t>       127</a:t>
                      </a:r>
                      <a:endParaRPr kumimoji="1" lang="ja-JP" altLang="en-US" sz="1800" dirty="0"/>
                    </a:p>
                  </a:txBody>
                  <a:tcPr marL="64196" marR="64196" marT="32099" marB="32099"/>
                </a:tc>
                <a:extLst>
                  <a:ext uri="{0D108BD9-81ED-4DB2-BD59-A6C34878D82A}">
                    <a16:rowId xmlns:a16="http://schemas.microsoft.com/office/drawing/2014/main" val="1084141117"/>
                  </a:ext>
                </a:extLst>
              </a:tr>
              <a:tr h="418955">
                <a:tc>
                  <a:txBody>
                    <a:bodyPr/>
                    <a:lstStyle/>
                    <a:p>
                      <a:r>
                        <a:rPr kumimoji="1" lang="en-US" altLang="ja-JP" sz="1800" dirty="0"/>
                        <a:t>     450 </a:t>
                      </a:r>
                      <a:endParaRPr kumimoji="1" lang="ja-JP" altLang="en-US" sz="1800" dirty="0"/>
                    </a:p>
                  </a:txBody>
                  <a:tcPr marL="64196" marR="64196" marT="32099" marB="32099"/>
                </a:tc>
                <a:tc>
                  <a:txBody>
                    <a:bodyPr/>
                    <a:lstStyle/>
                    <a:p>
                      <a:r>
                        <a:rPr kumimoji="1" lang="en-US" altLang="ja-JP" sz="1800" dirty="0"/>
                        <a:t>      366</a:t>
                      </a:r>
                      <a:endParaRPr kumimoji="1" lang="ja-JP" altLang="en-US" sz="1800" dirty="0"/>
                    </a:p>
                  </a:txBody>
                  <a:tcPr marL="64196" marR="64196" marT="32099" marB="32099"/>
                </a:tc>
                <a:tc>
                  <a:txBody>
                    <a:bodyPr/>
                    <a:lstStyle/>
                    <a:p>
                      <a:r>
                        <a:rPr kumimoji="1" lang="en-US" altLang="ja-JP" sz="1800" dirty="0"/>
                        <a:t>       321</a:t>
                      </a:r>
                      <a:endParaRPr kumimoji="1" lang="ja-JP" altLang="en-US" sz="1800" dirty="0"/>
                    </a:p>
                  </a:txBody>
                  <a:tcPr marL="64196" marR="64196" marT="32099" marB="32099"/>
                </a:tc>
                <a:extLst>
                  <a:ext uri="{0D108BD9-81ED-4DB2-BD59-A6C34878D82A}">
                    <a16:rowId xmlns:a16="http://schemas.microsoft.com/office/drawing/2014/main" val="1457825025"/>
                  </a:ext>
                </a:extLst>
              </a:tr>
            </a:tbl>
          </a:graphicData>
        </a:graphic>
      </p:graphicFrame>
      <p:graphicFrame>
        <p:nvGraphicFramePr>
          <p:cNvPr id="23" name="表 11">
            <a:extLst>
              <a:ext uri="{FF2B5EF4-FFF2-40B4-BE49-F238E27FC236}">
                <a16:creationId xmlns:a16="http://schemas.microsoft.com/office/drawing/2014/main" id="{5EE46085-785B-4A62-9AC7-FC9178D50B6E}"/>
              </a:ext>
            </a:extLst>
          </p:cNvPr>
          <p:cNvGraphicFramePr>
            <a:graphicFrameLocks noGrp="1"/>
          </p:cNvGraphicFramePr>
          <p:nvPr>
            <p:extLst>
              <p:ext uri="{D42A27DB-BD31-4B8C-83A1-F6EECF244321}">
                <p14:modId xmlns:p14="http://schemas.microsoft.com/office/powerpoint/2010/main" val="128954334"/>
              </p:ext>
            </p:extLst>
          </p:nvPr>
        </p:nvGraphicFramePr>
        <p:xfrm>
          <a:off x="9607836" y="5119688"/>
          <a:ext cx="3082728" cy="767582"/>
        </p:xfrm>
        <a:graphic>
          <a:graphicData uri="http://schemas.openxmlformats.org/drawingml/2006/table">
            <a:tbl>
              <a:tblPr firstRow="1" bandRow="1">
                <a:tableStyleId>{7DF18680-E054-41AD-8BC1-D1AEF772440D}</a:tableStyleId>
              </a:tblPr>
              <a:tblGrid>
                <a:gridCol w="1048558">
                  <a:extLst>
                    <a:ext uri="{9D8B030D-6E8A-4147-A177-3AD203B41FA5}">
                      <a16:colId xmlns:a16="http://schemas.microsoft.com/office/drawing/2014/main" val="1793338871"/>
                    </a:ext>
                  </a:extLst>
                </a:gridCol>
                <a:gridCol w="942960">
                  <a:extLst>
                    <a:ext uri="{9D8B030D-6E8A-4147-A177-3AD203B41FA5}">
                      <a16:colId xmlns:a16="http://schemas.microsoft.com/office/drawing/2014/main" val="3571462564"/>
                    </a:ext>
                  </a:extLst>
                </a:gridCol>
                <a:gridCol w="1091210">
                  <a:extLst>
                    <a:ext uri="{9D8B030D-6E8A-4147-A177-3AD203B41FA5}">
                      <a16:colId xmlns:a16="http://schemas.microsoft.com/office/drawing/2014/main" val="902280825"/>
                    </a:ext>
                  </a:extLst>
                </a:gridCol>
              </a:tblGrid>
              <a:tr h="383791">
                <a:tc>
                  <a:txBody>
                    <a:bodyPr/>
                    <a:lstStyle/>
                    <a:p>
                      <a:r>
                        <a:rPr kumimoji="1" lang="en-US" altLang="ja-JP" sz="1800" dirty="0"/>
                        <a:t>     H28</a:t>
                      </a:r>
                      <a:endParaRPr kumimoji="1" lang="ja-JP" altLang="en-US" sz="1800" dirty="0"/>
                    </a:p>
                  </a:txBody>
                  <a:tcPr marL="64196" marR="64196" marT="32099" marB="32099"/>
                </a:tc>
                <a:tc>
                  <a:txBody>
                    <a:bodyPr/>
                    <a:lstStyle/>
                    <a:p>
                      <a:r>
                        <a:rPr kumimoji="1" lang="en-US" altLang="ja-JP" sz="1800" dirty="0"/>
                        <a:t>   H30</a:t>
                      </a:r>
                      <a:endParaRPr kumimoji="1" lang="ja-JP" altLang="en-US" sz="1800" dirty="0"/>
                    </a:p>
                  </a:txBody>
                  <a:tcPr marL="64196" marR="64196" marT="32099" marB="32099"/>
                </a:tc>
                <a:tc>
                  <a:txBody>
                    <a:bodyPr/>
                    <a:lstStyle/>
                    <a:p>
                      <a:r>
                        <a:rPr kumimoji="1" lang="en-US" altLang="ja-JP" sz="1800" dirty="0"/>
                        <a:t>     R5</a:t>
                      </a:r>
                      <a:endParaRPr kumimoji="1" lang="ja-JP" altLang="en-US" sz="1800" dirty="0"/>
                    </a:p>
                  </a:txBody>
                  <a:tcPr marL="64196" marR="64196" marT="32099" marB="32099"/>
                </a:tc>
                <a:extLst>
                  <a:ext uri="{0D108BD9-81ED-4DB2-BD59-A6C34878D82A}">
                    <a16:rowId xmlns:a16="http://schemas.microsoft.com/office/drawing/2014/main" val="2414594653"/>
                  </a:ext>
                </a:extLst>
              </a:tr>
              <a:tr h="383791">
                <a:tc>
                  <a:txBody>
                    <a:bodyPr/>
                    <a:lstStyle/>
                    <a:p>
                      <a:r>
                        <a:rPr kumimoji="1" lang="en-US" altLang="ja-JP" sz="1800" dirty="0"/>
                        <a:t>    1,800</a:t>
                      </a:r>
                      <a:endParaRPr kumimoji="1" lang="ja-JP" altLang="en-US" sz="1800" dirty="0"/>
                    </a:p>
                  </a:txBody>
                  <a:tcPr marL="64196" marR="64196" marT="32099" marB="32099"/>
                </a:tc>
                <a:tc>
                  <a:txBody>
                    <a:bodyPr/>
                    <a:lstStyle/>
                    <a:p>
                      <a:r>
                        <a:rPr kumimoji="1" lang="en-US" altLang="ja-JP" sz="1800" dirty="0"/>
                        <a:t>   3,200</a:t>
                      </a:r>
                      <a:endParaRPr kumimoji="1" lang="ja-JP" altLang="en-US" sz="1800" dirty="0"/>
                    </a:p>
                  </a:txBody>
                  <a:tcPr marL="64196" marR="64196" marT="32099" marB="32099"/>
                </a:tc>
                <a:tc>
                  <a:txBody>
                    <a:bodyPr/>
                    <a:lstStyle/>
                    <a:p>
                      <a:r>
                        <a:rPr kumimoji="1" lang="en-US" altLang="ja-JP" sz="1800" dirty="0"/>
                        <a:t>   4,300</a:t>
                      </a:r>
                      <a:endParaRPr kumimoji="1" lang="ja-JP" altLang="en-US" sz="1800" dirty="0"/>
                    </a:p>
                  </a:txBody>
                  <a:tcPr marL="64196" marR="64196" marT="32099" marB="32099"/>
                </a:tc>
                <a:extLst>
                  <a:ext uri="{0D108BD9-81ED-4DB2-BD59-A6C34878D82A}">
                    <a16:rowId xmlns:a16="http://schemas.microsoft.com/office/drawing/2014/main" val="2675709294"/>
                  </a:ext>
                </a:extLst>
              </a:tr>
            </a:tbl>
          </a:graphicData>
        </a:graphic>
      </p:graphicFrame>
      <p:sp>
        <p:nvSpPr>
          <p:cNvPr id="24" name="テキスト ボックス 23">
            <a:extLst>
              <a:ext uri="{FF2B5EF4-FFF2-40B4-BE49-F238E27FC236}">
                <a16:creationId xmlns:a16="http://schemas.microsoft.com/office/drawing/2014/main" id="{FE26F18E-B21E-4D8A-A5ED-45A75435CB41}"/>
              </a:ext>
            </a:extLst>
          </p:cNvPr>
          <p:cNvSpPr txBox="1"/>
          <p:nvPr/>
        </p:nvSpPr>
        <p:spPr>
          <a:xfrm>
            <a:off x="170745" y="7634672"/>
            <a:ext cx="6152234" cy="1015663"/>
          </a:xfrm>
          <a:prstGeom prst="rect">
            <a:avLst/>
          </a:prstGeom>
          <a:noFill/>
          <a:ln w="25400">
            <a:noFill/>
          </a:ln>
        </p:spPr>
        <p:txBody>
          <a:bodyPr wrap="square" rtlCol="0">
            <a:spAutoFit/>
          </a:bodyPr>
          <a:lstStyle/>
          <a:p>
            <a:r>
              <a:rPr lang="ja-JP" altLang="en-US" sz="2000" b="1" dirty="0">
                <a:latin typeface="+mn-ea"/>
              </a:rPr>
              <a:t>●治山施設整備　</a:t>
            </a:r>
            <a:endParaRPr lang="en-US" altLang="ja-JP" sz="2000" b="1" dirty="0">
              <a:latin typeface="+mn-ea"/>
            </a:endParaRPr>
          </a:p>
          <a:p>
            <a:r>
              <a:rPr lang="ja-JP" altLang="en-US" sz="2000" b="1" dirty="0">
                <a:latin typeface="+mn-ea"/>
              </a:rPr>
              <a:t>　治山施設数　５</a:t>
            </a:r>
            <a:r>
              <a:rPr lang="en-US" altLang="ja-JP" sz="2000" b="1" dirty="0">
                <a:latin typeface="+mn-ea"/>
              </a:rPr>
              <a:t>,</a:t>
            </a:r>
            <a:r>
              <a:rPr lang="ja-JP" altLang="en-US" sz="2000" b="1" dirty="0">
                <a:latin typeface="+mn-ea"/>
              </a:rPr>
              <a:t>０９０</a:t>
            </a:r>
            <a:endParaRPr lang="en-US" altLang="ja-JP" sz="2000" b="1" dirty="0">
              <a:latin typeface="+mn-ea"/>
            </a:endParaRPr>
          </a:p>
          <a:p>
            <a:r>
              <a:rPr lang="ja-JP" altLang="en-US" sz="2000" b="1" dirty="0">
                <a:latin typeface="+mn-ea"/>
              </a:rPr>
              <a:t>　（治山ダム、土留工、法枠工、落石防止工などを含む）</a:t>
            </a:r>
            <a:endParaRPr lang="en-US" altLang="ja-JP" sz="2000" b="1" dirty="0">
              <a:latin typeface="+mn-ea"/>
            </a:endParaRPr>
          </a:p>
        </p:txBody>
      </p:sp>
      <p:sp>
        <p:nvSpPr>
          <p:cNvPr id="25" name="テキスト ボックス 24">
            <a:extLst>
              <a:ext uri="{FF2B5EF4-FFF2-40B4-BE49-F238E27FC236}">
                <a16:creationId xmlns:a16="http://schemas.microsoft.com/office/drawing/2014/main" id="{8F0CB1B5-CA66-43FC-921C-7603E1034E20}"/>
              </a:ext>
            </a:extLst>
          </p:cNvPr>
          <p:cNvSpPr txBox="1"/>
          <p:nvPr/>
        </p:nvSpPr>
        <p:spPr>
          <a:xfrm>
            <a:off x="6567891" y="1630184"/>
            <a:ext cx="3303836" cy="2514471"/>
          </a:xfrm>
          <a:prstGeom prst="rect">
            <a:avLst/>
          </a:prstGeom>
          <a:noFill/>
          <a:ln w="25400">
            <a:noFill/>
          </a:ln>
        </p:spPr>
        <p:txBody>
          <a:bodyPr wrap="square" rtlCol="0">
            <a:spAutoFit/>
          </a:bodyPr>
          <a:lstStyle/>
          <a:p>
            <a:endParaRPr lang="en-US" altLang="ja-JP" sz="2000" dirty="0">
              <a:latin typeface="+mn-ea"/>
            </a:endParaRPr>
          </a:p>
          <a:p>
            <a:pPr>
              <a:lnSpc>
                <a:spcPts val="3400"/>
              </a:lnSpc>
            </a:pPr>
            <a:r>
              <a:rPr lang="en-US" altLang="ja-JP" sz="2000" dirty="0">
                <a:latin typeface="+mn-ea"/>
              </a:rPr>
              <a:t>   </a:t>
            </a:r>
            <a:r>
              <a:rPr lang="ja-JP" altLang="en-US" sz="2000" dirty="0">
                <a:latin typeface="+mn-ea"/>
              </a:rPr>
              <a:t>　■ 間伐等実績（</a:t>
            </a:r>
            <a:r>
              <a:rPr lang="en-US" altLang="ja-JP" sz="2000" dirty="0">
                <a:latin typeface="+mn-ea"/>
              </a:rPr>
              <a:t>ha</a:t>
            </a:r>
            <a:r>
              <a:rPr lang="ja-JP" altLang="en-US" sz="2000" dirty="0">
                <a:latin typeface="+mn-ea"/>
              </a:rPr>
              <a:t>）</a:t>
            </a:r>
            <a:endParaRPr lang="en-US" altLang="ja-JP" sz="2000" dirty="0">
              <a:latin typeface="+mn-ea"/>
            </a:endParaRPr>
          </a:p>
          <a:p>
            <a:pPr>
              <a:lnSpc>
                <a:spcPts val="3300"/>
              </a:lnSpc>
            </a:pPr>
            <a:r>
              <a:rPr lang="ja-JP" altLang="en-US" sz="2000" dirty="0">
                <a:latin typeface="+mn-ea"/>
              </a:rPr>
              <a:t>　　　・治山事業</a:t>
            </a:r>
            <a:endParaRPr lang="en-US" altLang="ja-JP" sz="2000" dirty="0">
              <a:latin typeface="+mn-ea"/>
            </a:endParaRPr>
          </a:p>
          <a:p>
            <a:pPr>
              <a:lnSpc>
                <a:spcPts val="3300"/>
              </a:lnSpc>
            </a:pPr>
            <a:r>
              <a:rPr lang="ja-JP" altLang="en-US" sz="2000" dirty="0">
                <a:latin typeface="+mn-ea"/>
              </a:rPr>
              <a:t>　　　・森林整備事業</a:t>
            </a:r>
            <a:endParaRPr lang="en-US" altLang="ja-JP" sz="2000" dirty="0">
              <a:latin typeface="+mn-ea"/>
            </a:endParaRPr>
          </a:p>
          <a:p>
            <a:pPr>
              <a:lnSpc>
                <a:spcPts val="3300"/>
              </a:lnSpc>
            </a:pPr>
            <a:r>
              <a:rPr lang="ja-JP" altLang="en-US" sz="2000" dirty="0">
                <a:latin typeface="+mn-ea"/>
              </a:rPr>
              <a:t>　　　・森林環境税事業</a:t>
            </a:r>
            <a:endParaRPr lang="en-US" altLang="ja-JP" sz="2000" dirty="0">
              <a:latin typeface="+mn-ea"/>
            </a:endParaRPr>
          </a:p>
          <a:p>
            <a:pPr>
              <a:lnSpc>
                <a:spcPts val="3300"/>
              </a:lnSpc>
            </a:pPr>
            <a:r>
              <a:rPr lang="ja-JP" altLang="en-US" sz="2000" dirty="0">
                <a:latin typeface="+mn-ea"/>
              </a:rPr>
              <a:t>　　　・その他（市町村等）</a:t>
            </a:r>
          </a:p>
        </p:txBody>
      </p:sp>
      <p:sp>
        <p:nvSpPr>
          <p:cNvPr id="26" name="テキスト ボックス 25">
            <a:extLst>
              <a:ext uri="{FF2B5EF4-FFF2-40B4-BE49-F238E27FC236}">
                <a16:creationId xmlns:a16="http://schemas.microsoft.com/office/drawing/2014/main" id="{F48CD0CC-377D-46B6-8472-32E6C9AD0604}"/>
              </a:ext>
            </a:extLst>
          </p:cNvPr>
          <p:cNvSpPr txBox="1"/>
          <p:nvPr/>
        </p:nvSpPr>
        <p:spPr>
          <a:xfrm>
            <a:off x="6615416" y="4730361"/>
            <a:ext cx="3517412" cy="1631216"/>
          </a:xfrm>
          <a:prstGeom prst="rect">
            <a:avLst/>
          </a:prstGeom>
          <a:noFill/>
          <a:ln w="25400">
            <a:noFill/>
          </a:ln>
        </p:spPr>
        <p:txBody>
          <a:bodyPr wrap="square" rtlCol="0">
            <a:spAutoFit/>
          </a:bodyPr>
          <a:lstStyle/>
          <a:p>
            <a:r>
              <a:rPr lang="en-US" altLang="ja-JP" sz="2000" b="1" dirty="0">
                <a:latin typeface="+mn-ea"/>
              </a:rPr>
              <a:t>  </a:t>
            </a:r>
            <a:r>
              <a:rPr lang="ja-JP" altLang="en-US" sz="2000" b="1" dirty="0">
                <a:latin typeface="+mn-ea"/>
              </a:rPr>
              <a:t>●流木対策（</a:t>
            </a:r>
            <a:r>
              <a:rPr lang="en-US" altLang="ja-JP" sz="2000" b="1" dirty="0">
                <a:latin typeface="+mn-ea"/>
              </a:rPr>
              <a:t>m</a:t>
            </a:r>
            <a:r>
              <a:rPr lang="ja-JP" altLang="en-US" sz="2000" b="1" dirty="0">
                <a:latin typeface="+mn-ea"/>
              </a:rPr>
              <a:t>）</a:t>
            </a:r>
            <a:endParaRPr lang="en-US" altLang="ja-JP" sz="2000" b="1" dirty="0">
              <a:latin typeface="+mn-ea"/>
            </a:endParaRPr>
          </a:p>
          <a:p>
            <a:r>
              <a:rPr lang="en-US" altLang="ja-JP" sz="2000" b="1" dirty="0">
                <a:latin typeface="+mn-ea"/>
              </a:rPr>
              <a:t>     </a:t>
            </a:r>
            <a:r>
              <a:rPr lang="ja-JP" altLang="en-US" sz="2000" b="1" dirty="0">
                <a:latin typeface="+mn-ea"/>
              </a:rPr>
              <a:t>森林環境税事業による</a:t>
            </a:r>
            <a:endParaRPr lang="en-US" altLang="ja-JP" sz="2000" b="1" dirty="0">
              <a:latin typeface="+mn-ea"/>
            </a:endParaRPr>
          </a:p>
          <a:p>
            <a:r>
              <a:rPr lang="ja-JP" altLang="en-US" sz="2000" b="1" dirty="0">
                <a:latin typeface="+mn-ea"/>
              </a:rPr>
              <a:t>　　 渓流沿いの流木対策</a:t>
            </a:r>
            <a:endParaRPr lang="en-US" altLang="ja-JP" sz="2000" b="1" dirty="0">
              <a:latin typeface="+mn-ea"/>
            </a:endParaRPr>
          </a:p>
          <a:p>
            <a:r>
              <a:rPr lang="en-US" altLang="ja-JP" sz="2000" b="1" dirty="0">
                <a:latin typeface="+mn-ea"/>
              </a:rPr>
              <a:t>     (H28</a:t>
            </a:r>
            <a:r>
              <a:rPr lang="ja-JP" altLang="en-US" sz="2000" b="1" dirty="0">
                <a:latin typeface="+mn-ea"/>
              </a:rPr>
              <a:t>年度～）</a:t>
            </a:r>
            <a:endParaRPr lang="en-US" altLang="ja-JP" sz="2000" b="1" dirty="0">
              <a:latin typeface="+mn-ea"/>
            </a:endParaRPr>
          </a:p>
          <a:p>
            <a:r>
              <a:rPr lang="ja-JP" altLang="en-US" sz="2000" b="1" dirty="0">
                <a:latin typeface="+mn-ea"/>
              </a:rPr>
              <a:t>　</a:t>
            </a:r>
            <a:endParaRPr lang="en-US" altLang="ja-JP" sz="2000" b="1" dirty="0">
              <a:latin typeface="+mn-ea"/>
            </a:endParaRPr>
          </a:p>
        </p:txBody>
      </p:sp>
      <p:sp>
        <p:nvSpPr>
          <p:cNvPr id="27" name="テキスト ボックス 26">
            <a:extLst>
              <a:ext uri="{FF2B5EF4-FFF2-40B4-BE49-F238E27FC236}">
                <a16:creationId xmlns:a16="http://schemas.microsoft.com/office/drawing/2014/main" id="{0605FA85-9D3A-43D1-A18E-07E4C04379A2}"/>
              </a:ext>
            </a:extLst>
          </p:cNvPr>
          <p:cNvSpPr txBox="1"/>
          <p:nvPr/>
        </p:nvSpPr>
        <p:spPr>
          <a:xfrm>
            <a:off x="6578524" y="4045589"/>
            <a:ext cx="2014222" cy="424155"/>
          </a:xfrm>
          <a:prstGeom prst="rect">
            <a:avLst/>
          </a:prstGeom>
          <a:noFill/>
          <a:ln w="25400">
            <a:noFill/>
          </a:ln>
        </p:spPr>
        <p:txBody>
          <a:bodyPr wrap="square" rtlCol="0">
            <a:spAutoFit/>
          </a:bodyPr>
          <a:lstStyle/>
          <a:p>
            <a:pPr>
              <a:lnSpc>
                <a:spcPts val="3000"/>
              </a:lnSpc>
            </a:pPr>
            <a:r>
              <a:rPr lang="ja-JP" altLang="en-US" sz="2000" dirty="0">
                <a:latin typeface="+mn-ea"/>
              </a:rPr>
              <a:t>　　　・合　計</a:t>
            </a:r>
            <a:endParaRPr lang="en-US" altLang="ja-JP" sz="2000" dirty="0">
              <a:latin typeface="+mn-ea"/>
            </a:endParaRPr>
          </a:p>
        </p:txBody>
      </p:sp>
      <p:graphicFrame>
        <p:nvGraphicFramePr>
          <p:cNvPr id="30" name="表 11">
            <a:extLst>
              <a:ext uri="{FF2B5EF4-FFF2-40B4-BE49-F238E27FC236}">
                <a16:creationId xmlns:a16="http://schemas.microsoft.com/office/drawing/2014/main" id="{6F31AFE2-C03F-4685-99C3-9EF413BCE873}"/>
              </a:ext>
            </a:extLst>
          </p:cNvPr>
          <p:cNvGraphicFramePr>
            <a:graphicFrameLocks noGrp="1"/>
          </p:cNvGraphicFramePr>
          <p:nvPr/>
        </p:nvGraphicFramePr>
        <p:xfrm>
          <a:off x="2959395" y="8650335"/>
          <a:ext cx="3082728" cy="767582"/>
        </p:xfrm>
        <a:graphic>
          <a:graphicData uri="http://schemas.openxmlformats.org/drawingml/2006/table">
            <a:tbl>
              <a:tblPr firstRow="1" bandRow="1">
                <a:tableStyleId>{7DF18680-E054-41AD-8BC1-D1AEF772440D}</a:tableStyleId>
              </a:tblPr>
              <a:tblGrid>
                <a:gridCol w="1048558">
                  <a:extLst>
                    <a:ext uri="{9D8B030D-6E8A-4147-A177-3AD203B41FA5}">
                      <a16:colId xmlns:a16="http://schemas.microsoft.com/office/drawing/2014/main" val="1793338871"/>
                    </a:ext>
                  </a:extLst>
                </a:gridCol>
                <a:gridCol w="942960">
                  <a:extLst>
                    <a:ext uri="{9D8B030D-6E8A-4147-A177-3AD203B41FA5}">
                      <a16:colId xmlns:a16="http://schemas.microsoft.com/office/drawing/2014/main" val="3571462564"/>
                    </a:ext>
                  </a:extLst>
                </a:gridCol>
                <a:gridCol w="1091210">
                  <a:extLst>
                    <a:ext uri="{9D8B030D-6E8A-4147-A177-3AD203B41FA5}">
                      <a16:colId xmlns:a16="http://schemas.microsoft.com/office/drawing/2014/main" val="902280825"/>
                    </a:ext>
                  </a:extLst>
                </a:gridCol>
              </a:tblGrid>
              <a:tr h="383791">
                <a:tc>
                  <a:txBody>
                    <a:bodyPr/>
                    <a:lstStyle/>
                    <a:p>
                      <a:r>
                        <a:rPr kumimoji="1" lang="en-US" altLang="ja-JP" sz="1800" dirty="0"/>
                        <a:t>     H25</a:t>
                      </a:r>
                      <a:endParaRPr kumimoji="1" lang="ja-JP" altLang="en-US" sz="1800" dirty="0"/>
                    </a:p>
                  </a:txBody>
                  <a:tcPr marL="64196" marR="64196" marT="32099" marB="32099"/>
                </a:tc>
                <a:tc>
                  <a:txBody>
                    <a:bodyPr/>
                    <a:lstStyle/>
                    <a:p>
                      <a:r>
                        <a:rPr kumimoji="1" lang="en-US" altLang="ja-JP" sz="1800" dirty="0"/>
                        <a:t>   H30</a:t>
                      </a:r>
                      <a:endParaRPr kumimoji="1" lang="ja-JP" altLang="en-US" sz="1800" dirty="0"/>
                    </a:p>
                  </a:txBody>
                  <a:tcPr marL="64196" marR="64196" marT="32099" marB="32099"/>
                </a:tc>
                <a:tc>
                  <a:txBody>
                    <a:bodyPr/>
                    <a:lstStyle/>
                    <a:p>
                      <a:r>
                        <a:rPr kumimoji="1" lang="en-US" altLang="ja-JP" sz="1800" dirty="0"/>
                        <a:t>      R5</a:t>
                      </a:r>
                      <a:endParaRPr kumimoji="1" lang="ja-JP" altLang="en-US" sz="1800" dirty="0"/>
                    </a:p>
                  </a:txBody>
                  <a:tcPr marL="64196" marR="64196" marT="32099" marB="32099"/>
                </a:tc>
                <a:extLst>
                  <a:ext uri="{0D108BD9-81ED-4DB2-BD59-A6C34878D82A}">
                    <a16:rowId xmlns:a16="http://schemas.microsoft.com/office/drawing/2014/main" val="2414594653"/>
                  </a:ext>
                </a:extLst>
              </a:tr>
              <a:tr h="383791">
                <a:tc>
                  <a:txBody>
                    <a:bodyPr/>
                    <a:lstStyle/>
                    <a:p>
                      <a:r>
                        <a:rPr kumimoji="1" lang="en-US" altLang="ja-JP" sz="1800" dirty="0"/>
                        <a:t>     2,342</a:t>
                      </a:r>
                      <a:endParaRPr kumimoji="1" lang="ja-JP" altLang="en-US" sz="1800" dirty="0"/>
                    </a:p>
                  </a:txBody>
                  <a:tcPr marL="64196" marR="64196" marT="32099" marB="32099"/>
                </a:tc>
                <a:tc>
                  <a:txBody>
                    <a:bodyPr/>
                    <a:lstStyle/>
                    <a:p>
                      <a:r>
                        <a:rPr kumimoji="1" lang="en-US" altLang="ja-JP" sz="1800" dirty="0"/>
                        <a:t>   2,524</a:t>
                      </a:r>
                      <a:endParaRPr kumimoji="1" lang="ja-JP" altLang="en-US" sz="1800" dirty="0"/>
                    </a:p>
                  </a:txBody>
                  <a:tcPr marL="64196" marR="64196" marT="32099" marB="32099"/>
                </a:tc>
                <a:tc>
                  <a:txBody>
                    <a:bodyPr/>
                    <a:lstStyle/>
                    <a:p>
                      <a:r>
                        <a:rPr kumimoji="1" lang="en-US" altLang="ja-JP" sz="1800" dirty="0"/>
                        <a:t>   2,715</a:t>
                      </a:r>
                      <a:endParaRPr kumimoji="1" lang="ja-JP" altLang="en-US" sz="1800" dirty="0"/>
                    </a:p>
                  </a:txBody>
                  <a:tcPr marL="64196" marR="64196" marT="32099" marB="32099"/>
                </a:tc>
                <a:extLst>
                  <a:ext uri="{0D108BD9-81ED-4DB2-BD59-A6C34878D82A}">
                    <a16:rowId xmlns:a16="http://schemas.microsoft.com/office/drawing/2014/main" val="2675709294"/>
                  </a:ext>
                </a:extLst>
              </a:tr>
            </a:tbl>
          </a:graphicData>
        </a:graphic>
      </p:graphicFrame>
      <p:sp>
        <p:nvSpPr>
          <p:cNvPr id="31" name="テキスト ボックス 30">
            <a:extLst>
              <a:ext uri="{FF2B5EF4-FFF2-40B4-BE49-F238E27FC236}">
                <a16:creationId xmlns:a16="http://schemas.microsoft.com/office/drawing/2014/main" id="{A21F5D81-0081-47A1-A2CE-AAC7E29A0ABD}"/>
              </a:ext>
            </a:extLst>
          </p:cNvPr>
          <p:cNvSpPr txBox="1"/>
          <p:nvPr/>
        </p:nvSpPr>
        <p:spPr>
          <a:xfrm>
            <a:off x="350874" y="8991975"/>
            <a:ext cx="2826843" cy="400110"/>
          </a:xfrm>
          <a:prstGeom prst="rect">
            <a:avLst/>
          </a:prstGeom>
          <a:noFill/>
          <a:ln w="25400">
            <a:noFill/>
          </a:ln>
        </p:spPr>
        <p:txBody>
          <a:bodyPr wrap="square" rtlCol="0">
            <a:spAutoFit/>
          </a:bodyPr>
          <a:lstStyle/>
          <a:p>
            <a:r>
              <a:rPr lang="ja-JP" altLang="en-US" sz="2000" b="1" dirty="0">
                <a:latin typeface="+mn-ea"/>
              </a:rPr>
              <a:t>うち治山ダム基数（基）</a:t>
            </a:r>
            <a:endParaRPr lang="en-US" altLang="ja-JP" sz="2000" b="1" dirty="0">
              <a:latin typeface="+mn-ea"/>
            </a:endParaRPr>
          </a:p>
        </p:txBody>
      </p:sp>
      <p:sp>
        <p:nvSpPr>
          <p:cNvPr id="28" name="テキスト ボックス 27">
            <a:extLst>
              <a:ext uri="{FF2B5EF4-FFF2-40B4-BE49-F238E27FC236}">
                <a16:creationId xmlns:a16="http://schemas.microsoft.com/office/drawing/2014/main" id="{ADE34A93-1A73-4421-ACD0-648C6D0137CE}"/>
              </a:ext>
            </a:extLst>
          </p:cNvPr>
          <p:cNvSpPr txBox="1"/>
          <p:nvPr/>
        </p:nvSpPr>
        <p:spPr>
          <a:xfrm>
            <a:off x="101600" y="1103682"/>
            <a:ext cx="6152234" cy="461665"/>
          </a:xfrm>
          <a:prstGeom prst="rect">
            <a:avLst/>
          </a:prstGeom>
          <a:noFill/>
          <a:ln w="25400">
            <a:noFill/>
          </a:ln>
        </p:spPr>
        <p:txBody>
          <a:bodyPr wrap="square" rtlCol="0">
            <a:spAutoFit/>
          </a:bodyPr>
          <a:lstStyle/>
          <a:p>
            <a:r>
              <a:rPr lang="ja-JP" altLang="en-US" sz="2400" b="1" dirty="0">
                <a:latin typeface="+mn-ea"/>
              </a:rPr>
              <a:t>大阪府における森林防災・減災対策の実績</a:t>
            </a:r>
            <a:endParaRPr lang="en-US" altLang="ja-JP" sz="2400" b="1" dirty="0">
              <a:latin typeface="+mn-ea"/>
            </a:endParaRPr>
          </a:p>
        </p:txBody>
      </p:sp>
    </p:spTree>
    <p:extLst>
      <p:ext uri="{BB962C8B-B14F-4D97-AF65-F5344CB8AC3E}">
        <p14:creationId xmlns:p14="http://schemas.microsoft.com/office/powerpoint/2010/main" val="2991379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F4505297-8348-40D4-A910-8B432DD65894}"/>
              </a:ext>
            </a:extLst>
          </p:cNvPr>
          <p:cNvGrpSpPr/>
          <p:nvPr/>
        </p:nvGrpSpPr>
        <p:grpSpPr>
          <a:xfrm>
            <a:off x="101600" y="47934"/>
            <a:ext cx="12579684" cy="987046"/>
            <a:chOff x="101599" y="245318"/>
            <a:chExt cx="7856064" cy="594834"/>
          </a:xfrm>
        </p:grpSpPr>
        <p:grpSp>
          <p:nvGrpSpPr>
            <p:cNvPr id="4" name="グループ化 3">
              <a:extLst>
                <a:ext uri="{FF2B5EF4-FFF2-40B4-BE49-F238E27FC236}">
                  <a16:creationId xmlns:a16="http://schemas.microsoft.com/office/drawing/2014/main" id="{394C3DA2-620B-404E-96EF-CF83CD1633DE}"/>
                </a:ext>
              </a:extLst>
            </p:cNvPr>
            <p:cNvGrpSpPr/>
            <p:nvPr/>
          </p:nvGrpSpPr>
          <p:grpSpPr>
            <a:xfrm>
              <a:off x="101599" y="245354"/>
              <a:ext cx="7561075" cy="575048"/>
              <a:chOff x="101600" y="245354"/>
              <a:chExt cx="5880310" cy="575048"/>
            </a:xfrm>
          </p:grpSpPr>
          <p:sp>
            <p:nvSpPr>
              <p:cNvPr id="7" name="Rectangle 29">
                <a:extLst>
                  <a:ext uri="{FF2B5EF4-FFF2-40B4-BE49-F238E27FC236}">
                    <a16:creationId xmlns:a16="http://schemas.microsoft.com/office/drawing/2014/main" id="{8EBA3AE1-1CDF-4831-A0E5-BA3FE0293430}"/>
                  </a:ext>
                </a:extLst>
              </p:cNvPr>
              <p:cNvSpPr>
                <a:spLocks noChangeArrowheads="1"/>
              </p:cNvSpPr>
              <p:nvPr/>
            </p:nvSpPr>
            <p:spPr bwMode="auto">
              <a:xfrm>
                <a:off x="101600" y="245354"/>
                <a:ext cx="5880309" cy="420268"/>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noAutofit/>
              </a:bodyPr>
              <a:lstStyle/>
              <a:p>
                <a:pPr lvl="0" defTabSz="914400" eaLnBrk="0" fontAlgn="base" hangingPunct="0">
                  <a:spcBef>
                    <a:spcPct val="0"/>
                  </a:spcBef>
                  <a:spcAft>
                    <a:spcPct val="0"/>
                  </a:spcAft>
                </a:pPr>
                <a:r>
                  <a:rPr kumimoji="0" lang="ja-JP" altLang="en-US" sz="2400" b="1" dirty="0">
                    <a:solidFill>
                      <a:schemeClr val="bg1"/>
                    </a:solidFill>
                    <a:latin typeface="ＭＳ Ｐゴシック" panose="020B0600070205080204" pitchFamily="50" charset="-128"/>
                    <a:ea typeface="ＭＳ Ｐゴシック" panose="020B0600070205080204" pitchFamily="50" charset="-128"/>
                  </a:rPr>
                  <a:t> 　３</a:t>
                </a:r>
                <a:r>
                  <a:rPr kumimoji="0" lang="en-US" altLang="ja-JP" sz="2400" b="1" dirty="0">
                    <a:solidFill>
                      <a:schemeClr val="bg1"/>
                    </a:solidFill>
                    <a:latin typeface="ＭＳ Ｐゴシック" panose="020B0600070205080204" pitchFamily="50" charset="-128"/>
                    <a:ea typeface="ＭＳ Ｐゴシック" panose="020B0600070205080204" pitchFamily="50" charset="-128"/>
                  </a:rPr>
                  <a:t>-</a:t>
                </a:r>
                <a:r>
                  <a:rPr kumimoji="0" lang="ja-JP" altLang="en-US" sz="2400" b="1" dirty="0">
                    <a:solidFill>
                      <a:schemeClr val="bg1"/>
                    </a:solidFill>
                    <a:latin typeface="ＭＳ Ｐゴシック" panose="020B0600070205080204" pitchFamily="50" charset="-128"/>
                    <a:ea typeface="ＭＳ Ｐゴシック" panose="020B0600070205080204" pitchFamily="50" charset="-128"/>
                  </a:rPr>
                  <a:t>（１）　大阪府の森林防災・減災対策の状況</a:t>
                </a:r>
                <a:endParaRPr kumimoji="0" lang="ja-JP" altLang="ja-JP" sz="2000" b="0" i="0" u="none" strike="noStrike" cap="none" normalizeH="0" baseline="0" dirty="0">
                  <a:ln>
                    <a:noFill/>
                  </a:ln>
                  <a:solidFill>
                    <a:schemeClr val="bg1"/>
                  </a:solidFill>
                  <a:effectLst/>
                  <a:latin typeface="Arial" panose="020B0604020202020204" pitchFamily="34" charset="0"/>
                </a:endParaRPr>
              </a:p>
            </p:txBody>
          </p:sp>
          <p:sp>
            <p:nvSpPr>
              <p:cNvPr id="8" name="Rectangle 31">
                <a:extLst>
                  <a:ext uri="{FF2B5EF4-FFF2-40B4-BE49-F238E27FC236}">
                    <a16:creationId xmlns:a16="http://schemas.microsoft.com/office/drawing/2014/main" id="{6DF69214-2398-4D3C-906D-25F488EA7DB6}"/>
                  </a:ext>
                </a:extLst>
              </p:cNvPr>
              <p:cNvSpPr>
                <a:spLocks noChangeArrowheads="1"/>
              </p:cNvSpPr>
              <p:nvPr/>
            </p:nvSpPr>
            <p:spPr bwMode="auto">
              <a:xfrm>
                <a:off x="101601" y="738163"/>
                <a:ext cx="5880309" cy="82239"/>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5" name="Rectangle 30">
              <a:extLst>
                <a:ext uri="{FF2B5EF4-FFF2-40B4-BE49-F238E27FC236}">
                  <a16:creationId xmlns:a16="http://schemas.microsoft.com/office/drawing/2014/main" id="{DADC90B6-FD00-455E-AD20-237966FD1BE9}"/>
                </a:ext>
              </a:extLst>
            </p:cNvPr>
            <p:cNvSpPr>
              <a:spLocks noChangeArrowheads="1"/>
            </p:cNvSpPr>
            <p:nvPr/>
          </p:nvSpPr>
          <p:spPr bwMode="auto">
            <a:xfrm>
              <a:off x="7524628" y="245318"/>
              <a:ext cx="433035" cy="427332"/>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dirty="0">
                <a:solidFill>
                  <a:srgbClr val="000000"/>
                </a:solidFill>
              </a:endParaRPr>
            </a:p>
          </p:txBody>
        </p:sp>
        <p:sp>
          <p:nvSpPr>
            <p:cNvPr id="6" name="Rectangle 32">
              <a:extLst>
                <a:ext uri="{FF2B5EF4-FFF2-40B4-BE49-F238E27FC236}">
                  <a16:creationId xmlns:a16="http://schemas.microsoft.com/office/drawing/2014/main" id="{F2B67011-B820-433C-A8B8-4183EE3F8CBC}"/>
                </a:ext>
              </a:extLst>
            </p:cNvPr>
            <p:cNvSpPr>
              <a:spLocks noChangeArrowheads="1"/>
            </p:cNvSpPr>
            <p:nvPr/>
          </p:nvSpPr>
          <p:spPr bwMode="auto">
            <a:xfrm>
              <a:off x="7515103" y="738163"/>
              <a:ext cx="441715" cy="101989"/>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a:solidFill>
                  <a:srgbClr val="000000"/>
                </a:solidFill>
              </a:endParaRPr>
            </a:p>
          </p:txBody>
        </p:sp>
      </p:grpSp>
      <p:sp>
        <p:nvSpPr>
          <p:cNvPr id="118" name="テキスト ボックス 117">
            <a:extLst>
              <a:ext uri="{FF2B5EF4-FFF2-40B4-BE49-F238E27FC236}">
                <a16:creationId xmlns:a16="http://schemas.microsoft.com/office/drawing/2014/main" id="{EAF5CFE4-3484-4A3B-9C4E-E1C8E09B3DE1}"/>
              </a:ext>
            </a:extLst>
          </p:cNvPr>
          <p:cNvSpPr txBox="1"/>
          <p:nvPr/>
        </p:nvSpPr>
        <p:spPr>
          <a:xfrm>
            <a:off x="101600" y="1056537"/>
            <a:ext cx="6129079" cy="461665"/>
          </a:xfrm>
          <a:prstGeom prst="rect">
            <a:avLst/>
          </a:prstGeom>
          <a:noFill/>
          <a:ln w="25400">
            <a:noFill/>
          </a:ln>
        </p:spPr>
        <p:txBody>
          <a:bodyPr wrap="square" rtlCol="0">
            <a:spAutoFit/>
          </a:bodyPr>
          <a:lstStyle/>
          <a:p>
            <a:r>
              <a:rPr lang="ja-JP" altLang="en-US" sz="2400" b="1" dirty="0">
                <a:latin typeface="+mn-ea"/>
              </a:rPr>
              <a:t>大阪府における森林防災・減災対策の実績</a:t>
            </a:r>
            <a:endParaRPr lang="en-US" altLang="ja-JP" sz="2400" b="1" dirty="0">
              <a:latin typeface="+mn-ea"/>
            </a:endParaRPr>
          </a:p>
        </p:txBody>
      </p:sp>
      <p:sp>
        <p:nvSpPr>
          <p:cNvPr id="119" name="テキスト ボックス 118">
            <a:extLst>
              <a:ext uri="{FF2B5EF4-FFF2-40B4-BE49-F238E27FC236}">
                <a16:creationId xmlns:a16="http://schemas.microsoft.com/office/drawing/2014/main" id="{5E9F72DB-DF80-4562-8F02-5A66A0F888F4}"/>
              </a:ext>
            </a:extLst>
          </p:cNvPr>
          <p:cNvSpPr txBox="1"/>
          <p:nvPr/>
        </p:nvSpPr>
        <p:spPr>
          <a:xfrm>
            <a:off x="694275" y="1707977"/>
            <a:ext cx="12107325" cy="2677656"/>
          </a:xfrm>
          <a:prstGeom prst="rect">
            <a:avLst/>
          </a:prstGeom>
          <a:noFill/>
          <a:ln w="25400">
            <a:noFill/>
          </a:ln>
        </p:spPr>
        <p:txBody>
          <a:bodyPr wrap="square" rtlCol="0">
            <a:spAutoFit/>
          </a:bodyPr>
          <a:lstStyle/>
          <a:p>
            <a:r>
              <a:rPr lang="ja-JP" altLang="en-US" sz="2400" b="1" dirty="0">
                <a:latin typeface="+mn-ea"/>
              </a:rPr>
              <a:t>〇大阪府地域森林計画における計画量　　　　　</a:t>
            </a:r>
            <a:r>
              <a:rPr lang="en-US" altLang="ja-JP" sz="2400" b="1" dirty="0">
                <a:latin typeface="+mn-ea"/>
              </a:rPr>
              <a:t>《</a:t>
            </a:r>
            <a:r>
              <a:rPr lang="ja-JP" altLang="en-US" sz="2400" b="1" dirty="0">
                <a:latin typeface="+mn-ea"/>
              </a:rPr>
              <a:t>参考</a:t>
            </a:r>
            <a:r>
              <a:rPr lang="en-US" altLang="ja-JP" sz="2400" b="1" dirty="0">
                <a:latin typeface="+mn-ea"/>
              </a:rPr>
              <a:t>》</a:t>
            </a:r>
            <a:r>
              <a:rPr lang="ja-JP" altLang="en-US" sz="2400" b="1" dirty="0">
                <a:latin typeface="+mn-ea"/>
              </a:rPr>
              <a:t>直近</a:t>
            </a:r>
            <a:r>
              <a:rPr lang="en-US" altLang="ja-JP" sz="2400" b="1" dirty="0">
                <a:latin typeface="+mn-ea"/>
              </a:rPr>
              <a:t>5</a:t>
            </a:r>
            <a:r>
              <a:rPr lang="ja-JP" altLang="en-US" sz="2400" b="1" dirty="0">
                <a:latin typeface="+mn-ea"/>
              </a:rPr>
              <a:t>か年（</a:t>
            </a:r>
            <a:r>
              <a:rPr lang="en-US" altLang="ja-JP" sz="2400" b="1" dirty="0">
                <a:latin typeface="+mn-ea"/>
              </a:rPr>
              <a:t>R2</a:t>
            </a:r>
            <a:r>
              <a:rPr lang="ja-JP" altLang="en-US" sz="2400" b="1" dirty="0">
                <a:latin typeface="+mn-ea"/>
              </a:rPr>
              <a:t>～</a:t>
            </a:r>
            <a:r>
              <a:rPr lang="en-US" altLang="ja-JP" sz="2400" b="1" dirty="0">
                <a:latin typeface="+mn-ea"/>
              </a:rPr>
              <a:t>6</a:t>
            </a:r>
            <a:r>
              <a:rPr lang="ja-JP" altLang="en-US" sz="2400" b="1" dirty="0">
                <a:latin typeface="+mn-ea"/>
              </a:rPr>
              <a:t>年度）の実績量</a:t>
            </a:r>
            <a:endParaRPr lang="en-US" altLang="ja-JP" sz="2400" b="1" dirty="0">
              <a:latin typeface="+mn-ea"/>
            </a:endParaRPr>
          </a:p>
          <a:p>
            <a:r>
              <a:rPr lang="ja-JP" altLang="en-US" sz="2400" b="1" dirty="0">
                <a:latin typeface="+mn-ea"/>
              </a:rPr>
              <a:t>　・保安林面積　</a:t>
            </a:r>
            <a:r>
              <a:rPr lang="en-US" altLang="ja-JP" sz="2400" b="1" dirty="0">
                <a:latin typeface="+mn-ea"/>
              </a:rPr>
              <a:t>135ha/5</a:t>
            </a:r>
            <a:r>
              <a:rPr lang="ja-JP" altLang="en-US" sz="2400" b="1" dirty="0">
                <a:latin typeface="+mn-ea"/>
              </a:rPr>
              <a:t>か年（</a:t>
            </a:r>
            <a:r>
              <a:rPr lang="en-US" altLang="ja-JP" sz="2400" b="1" dirty="0">
                <a:latin typeface="+mn-ea"/>
              </a:rPr>
              <a:t>R11</a:t>
            </a:r>
            <a:r>
              <a:rPr lang="ja-JP" altLang="en-US" sz="2400" b="1" dirty="0">
                <a:latin typeface="+mn-ea"/>
              </a:rPr>
              <a:t>年度末）　⇒　</a:t>
            </a:r>
            <a:r>
              <a:rPr lang="en-US" altLang="ja-JP" sz="2400" b="1" dirty="0">
                <a:latin typeface="+mn-ea"/>
              </a:rPr>
              <a:t> 274ha</a:t>
            </a:r>
            <a:r>
              <a:rPr lang="ja-JP" altLang="en-US" sz="2400" b="1" dirty="0">
                <a:latin typeface="+mn-ea"/>
              </a:rPr>
              <a:t> 指定</a:t>
            </a:r>
            <a:endParaRPr lang="en-US" altLang="ja-JP" sz="2400" b="1" dirty="0">
              <a:latin typeface="+mn-ea"/>
            </a:endParaRPr>
          </a:p>
          <a:p>
            <a:r>
              <a:rPr lang="ja-JP" altLang="en-US" sz="2400" b="1" dirty="0">
                <a:latin typeface="+mn-ea"/>
              </a:rPr>
              <a:t>　　　　　　　　　</a:t>
            </a:r>
            <a:endParaRPr lang="en-US" altLang="ja-JP" sz="2400" b="1" dirty="0">
              <a:latin typeface="+mn-ea"/>
            </a:endParaRPr>
          </a:p>
          <a:p>
            <a:r>
              <a:rPr lang="ja-JP" altLang="en-US" sz="2400" b="1" dirty="0">
                <a:latin typeface="+mn-ea"/>
              </a:rPr>
              <a:t>　・治山事業　　</a:t>
            </a:r>
            <a:r>
              <a:rPr lang="en-US" altLang="ja-JP" sz="2400" b="1" dirty="0">
                <a:latin typeface="+mn-ea"/>
              </a:rPr>
              <a:t>80</a:t>
            </a:r>
            <a:r>
              <a:rPr lang="ja-JP" altLang="en-US" sz="2400" b="1" dirty="0">
                <a:latin typeface="+mn-ea"/>
              </a:rPr>
              <a:t>地区</a:t>
            </a:r>
            <a:r>
              <a:rPr lang="en-US" altLang="ja-JP" sz="2400" b="1" dirty="0">
                <a:latin typeface="+mn-ea"/>
              </a:rPr>
              <a:t>/5</a:t>
            </a:r>
            <a:r>
              <a:rPr lang="ja-JP" altLang="en-US" sz="2400" b="1" dirty="0">
                <a:latin typeface="+mn-ea"/>
              </a:rPr>
              <a:t>か年（</a:t>
            </a:r>
            <a:r>
              <a:rPr lang="en-US" altLang="ja-JP" sz="2400" b="1" dirty="0">
                <a:latin typeface="+mn-ea"/>
              </a:rPr>
              <a:t>R11</a:t>
            </a:r>
            <a:r>
              <a:rPr lang="ja-JP" altLang="en-US" sz="2400" b="1" dirty="0">
                <a:latin typeface="+mn-ea"/>
              </a:rPr>
              <a:t>年度末）　⇒　</a:t>
            </a:r>
            <a:r>
              <a:rPr lang="en-US" altLang="ja-JP" sz="2400" b="1" dirty="0">
                <a:latin typeface="+mn-ea"/>
              </a:rPr>
              <a:t>81</a:t>
            </a:r>
            <a:r>
              <a:rPr lang="ja-JP" altLang="en-US" sz="2400" b="1" dirty="0">
                <a:latin typeface="+mn-ea"/>
              </a:rPr>
              <a:t>地区 実施</a:t>
            </a:r>
            <a:endParaRPr lang="en-US" altLang="ja-JP" sz="2400" b="1" dirty="0">
              <a:latin typeface="+mn-ea"/>
            </a:endParaRPr>
          </a:p>
          <a:p>
            <a:r>
              <a:rPr lang="ja-JP" altLang="en-US" sz="2400" b="1" dirty="0">
                <a:latin typeface="+mn-ea"/>
              </a:rPr>
              <a:t>　　　　　　　　　 </a:t>
            </a:r>
            <a:endParaRPr lang="en-US" altLang="ja-JP" sz="2400" b="1" dirty="0">
              <a:latin typeface="+mn-ea"/>
            </a:endParaRPr>
          </a:p>
          <a:p>
            <a:r>
              <a:rPr lang="ja-JP" altLang="en-US" sz="2400" b="1" dirty="0">
                <a:latin typeface="+mn-ea"/>
              </a:rPr>
              <a:t>　・間伐面積　　</a:t>
            </a:r>
            <a:r>
              <a:rPr lang="en-US" altLang="ja-JP" sz="2400" b="1" dirty="0">
                <a:latin typeface="+mn-ea"/>
              </a:rPr>
              <a:t>2,318ha/5</a:t>
            </a:r>
            <a:r>
              <a:rPr lang="ja-JP" altLang="en-US" sz="2400" b="1" dirty="0">
                <a:latin typeface="+mn-ea"/>
              </a:rPr>
              <a:t>年（</a:t>
            </a:r>
            <a:r>
              <a:rPr lang="en-US" altLang="ja-JP" sz="2400" b="1" dirty="0">
                <a:latin typeface="+mn-ea"/>
              </a:rPr>
              <a:t>R11</a:t>
            </a:r>
            <a:r>
              <a:rPr lang="ja-JP" altLang="en-US" sz="2400" b="1" dirty="0">
                <a:latin typeface="+mn-ea"/>
              </a:rPr>
              <a:t>年度末）　　⇒　</a:t>
            </a:r>
            <a:r>
              <a:rPr lang="en-US" altLang="ja-JP" sz="2400" b="1" dirty="0">
                <a:latin typeface="+mn-ea"/>
              </a:rPr>
              <a:t>1,750ha</a:t>
            </a:r>
            <a:r>
              <a:rPr lang="ja-JP" altLang="en-US" sz="2400" b="1" dirty="0">
                <a:latin typeface="+mn-ea"/>
              </a:rPr>
              <a:t> 実施</a:t>
            </a:r>
            <a:endParaRPr lang="en-US" altLang="ja-JP" sz="2400" b="1" dirty="0">
              <a:latin typeface="+mn-ea"/>
            </a:endParaRPr>
          </a:p>
          <a:p>
            <a:r>
              <a:rPr lang="ja-JP" altLang="en-US" sz="2400" b="1" dirty="0">
                <a:latin typeface="+mn-ea"/>
              </a:rPr>
              <a:t>　　　　　　　　　</a:t>
            </a:r>
          </a:p>
        </p:txBody>
      </p:sp>
      <p:sp>
        <p:nvSpPr>
          <p:cNvPr id="120" name="テキスト ボックス 119">
            <a:extLst>
              <a:ext uri="{FF2B5EF4-FFF2-40B4-BE49-F238E27FC236}">
                <a16:creationId xmlns:a16="http://schemas.microsoft.com/office/drawing/2014/main" id="{01774616-1FBD-4378-94D9-553272AB4406}"/>
              </a:ext>
            </a:extLst>
          </p:cNvPr>
          <p:cNvSpPr txBox="1"/>
          <p:nvPr/>
        </p:nvSpPr>
        <p:spPr>
          <a:xfrm>
            <a:off x="694275" y="4592925"/>
            <a:ext cx="9676505" cy="3416320"/>
          </a:xfrm>
          <a:prstGeom prst="rect">
            <a:avLst/>
          </a:prstGeom>
          <a:noFill/>
          <a:ln w="25400">
            <a:noFill/>
          </a:ln>
        </p:spPr>
        <p:txBody>
          <a:bodyPr wrap="square" rtlCol="0">
            <a:spAutoFit/>
          </a:bodyPr>
          <a:lstStyle/>
          <a:p>
            <a:r>
              <a:rPr lang="ja-JP" altLang="en-US" sz="2400" b="1" dirty="0">
                <a:latin typeface="+mn-ea"/>
              </a:rPr>
              <a:t>〇森林整備保全事業計画（</a:t>
            </a:r>
            <a:r>
              <a:rPr lang="en-US" altLang="ja-JP" sz="2400" b="1" dirty="0">
                <a:latin typeface="+mn-ea"/>
              </a:rPr>
              <a:t>R6</a:t>
            </a:r>
            <a:r>
              <a:rPr lang="ja-JP" altLang="en-US" sz="2400" b="1" dirty="0">
                <a:latin typeface="+mn-ea"/>
              </a:rPr>
              <a:t>～</a:t>
            </a:r>
            <a:r>
              <a:rPr lang="en-US" altLang="ja-JP" sz="2400" b="1" dirty="0">
                <a:latin typeface="+mn-ea"/>
              </a:rPr>
              <a:t>10</a:t>
            </a:r>
            <a:r>
              <a:rPr lang="ja-JP" altLang="en-US" sz="2400" b="1" dirty="0">
                <a:latin typeface="+mn-ea"/>
              </a:rPr>
              <a:t>）　</a:t>
            </a:r>
            <a:r>
              <a:rPr lang="en-US" altLang="ja-JP" sz="2400" b="1" dirty="0">
                <a:latin typeface="+mn-ea"/>
              </a:rPr>
              <a:t>【</a:t>
            </a:r>
            <a:r>
              <a:rPr lang="ja-JP" altLang="en-US" sz="2400" b="1" dirty="0">
                <a:latin typeface="+mn-ea"/>
              </a:rPr>
              <a:t>林野庁</a:t>
            </a:r>
            <a:r>
              <a:rPr lang="en-US" altLang="ja-JP" sz="2400" b="1" dirty="0">
                <a:latin typeface="+mn-ea"/>
              </a:rPr>
              <a:t>】</a:t>
            </a:r>
          </a:p>
          <a:p>
            <a:r>
              <a:rPr lang="ja-JP" altLang="en-US" sz="2400" b="1" dirty="0">
                <a:latin typeface="+mn-ea"/>
              </a:rPr>
              <a:t>　＜山崩れ等の復旧と予防＞</a:t>
            </a:r>
            <a:endParaRPr lang="en-US" altLang="ja-JP" sz="2400" b="1" dirty="0">
              <a:latin typeface="+mn-ea"/>
            </a:endParaRPr>
          </a:p>
          <a:p>
            <a:r>
              <a:rPr lang="ja-JP" altLang="en-US" sz="2400" b="1" dirty="0">
                <a:latin typeface="+mn-ea"/>
              </a:rPr>
              <a:t>　　治山対策の実施により、保全される集落数（推定）</a:t>
            </a:r>
            <a:endParaRPr lang="en-US" altLang="ja-JP" sz="2400" b="1" dirty="0">
              <a:latin typeface="+mn-ea"/>
            </a:endParaRPr>
          </a:p>
          <a:p>
            <a:r>
              <a:rPr lang="ja-JP" altLang="en-US" sz="2400" b="1" dirty="0">
                <a:latin typeface="+mn-ea"/>
              </a:rPr>
              <a:t>　　約</a:t>
            </a:r>
            <a:r>
              <a:rPr lang="en-US" altLang="ja-JP" sz="2400" b="1" dirty="0">
                <a:latin typeface="+mn-ea"/>
              </a:rPr>
              <a:t>58,100</a:t>
            </a:r>
            <a:r>
              <a:rPr lang="ja-JP" altLang="en-US" sz="2400" b="1" dirty="0">
                <a:latin typeface="+mn-ea"/>
              </a:rPr>
              <a:t>集落（</a:t>
            </a:r>
            <a:r>
              <a:rPr lang="en-US" altLang="ja-JP" sz="2400" b="1" dirty="0">
                <a:latin typeface="+mn-ea"/>
              </a:rPr>
              <a:t>R5</a:t>
            </a:r>
            <a:r>
              <a:rPr lang="ja-JP" altLang="en-US" sz="2400" b="1" dirty="0">
                <a:latin typeface="+mn-ea"/>
              </a:rPr>
              <a:t>）　⇒　約</a:t>
            </a:r>
            <a:r>
              <a:rPr lang="en-US" altLang="ja-JP" sz="2400" b="1" dirty="0">
                <a:latin typeface="+mn-ea"/>
              </a:rPr>
              <a:t>60,500</a:t>
            </a:r>
            <a:r>
              <a:rPr lang="ja-JP" altLang="en-US" sz="2400" b="1" dirty="0">
                <a:latin typeface="+mn-ea"/>
              </a:rPr>
              <a:t>集落（</a:t>
            </a:r>
            <a:r>
              <a:rPr lang="en-US" altLang="ja-JP" sz="2400" b="1" dirty="0">
                <a:latin typeface="+mn-ea"/>
              </a:rPr>
              <a:t>R10</a:t>
            </a:r>
            <a:r>
              <a:rPr lang="ja-JP" altLang="en-US" sz="2400" b="1" dirty="0">
                <a:latin typeface="+mn-ea"/>
              </a:rPr>
              <a:t>）</a:t>
            </a:r>
            <a:endParaRPr lang="en-US" altLang="ja-JP" sz="2400" b="1" dirty="0">
              <a:latin typeface="+mn-ea"/>
            </a:endParaRPr>
          </a:p>
          <a:p>
            <a:r>
              <a:rPr lang="ja-JP" altLang="en-US" sz="2400" b="1" dirty="0">
                <a:solidFill>
                  <a:srgbClr val="FF0000"/>
                </a:solidFill>
                <a:latin typeface="+mn-ea"/>
              </a:rPr>
              <a:t>　　　　　　　　　　　　　　　　　</a:t>
            </a:r>
            <a:endParaRPr lang="en-US" altLang="ja-JP" sz="2400" b="1" strike="sngStrike" dirty="0">
              <a:solidFill>
                <a:srgbClr val="FF0000"/>
              </a:solidFill>
              <a:latin typeface="+mn-ea"/>
            </a:endParaRPr>
          </a:p>
          <a:p>
            <a:r>
              <a:rPr lang="ja-JP" altLang="en-US" sz="2400" b="1" dirty="0">
                <a:latin typeface="+mn-ea"/>
              </a:rPr>
              <a:t>　　＜持続的な森林経営の推進＞</a:t>
            </a:r>
            <a:endParaRPr lang="en-US" altLang="ja-JP" sz="2400" b="1" dirty="0">
              <a:latin typeface="+mn-ea"/>
            </a:endParaRPr>
          </a:p>
          <a:p>
            <a:r>
              <a:rPr lang="ja-JP" altLang="en-US" sz="2400" b="1" dirty="0">
                <a:latin typeface="+mn-ea"/>
              </a:rPr>
              <a:t>　　　間伐等の実施により</a:t>
            </a:r>
            <a:r>
              <a:rPr lang="en-US" altLang="ja-JP" sz="2400" b="1" dirty="0">
                <a:latin typeface="+mn-ea"/>
              </a:rPr>
              <a:t>15</a:t>
            </a:r>
            <a:r>
              <a:rPr lang="ja-JP" altLang="en-US" sz="2400" b="1" dirty="0">
                <a:latin typeface="+mn-ea"/>
              </a:rPr>
              <a:t>年間で実施予定の整備面積　に対する進捗率</a:t>
            </a:r>
            <a:endParaRPr lang="en-US" altLang="ja-JP" sz="2400" b="1" dirty="0">
              <a:latin typeface="+mn-ea"/>
            </a:endParaRPr>
          </a:p>
          <a:p>
            <a:r>
              <a:rPr lang="ja-JP" altLang="en-US" sz="2400" b="1" dirty="0">
                <a:latin typeface="+mn-ea"/>
              </a:rPr>
              <a:t>　　　</a:t>
            </a:r>
            <a:r>
              <a:rPr lang="en-US" altLang="ja-JP" sz="2400" b="1" dirty="0">
                <a:latin typeface="+mn-ea"/>
              </a:rPr>
              <a:t>R6</a:t>
            </a:r>
            <a:r>
              <a:rPr lang="ja-JP" altLang="en-US" sz="2400" b="1" dirty="0">
                <a:latin typeface="+mn-ea"/>
              </a:rPr>
              <a:t>～</a:t>
            </a:r>
            <a:r>
              <a:rPr lang="en-US" altLang="ja-JP" sz="2400" b="1" dirty="0">
                <a:latin typeface="+mn-ea"/>
              </a:rPr>
              <a:t>10</a:t>
            </a:r>
            <a:r>
              <a:rPr lang="ja-JP" altLang="en-US" sz="2400" b="1" dirty="0">
                <a:latin typeface="+mn-ea"/>
              </a:rPr>
              <a:t>（</a:t>
            </a:r>
            <a:r>
              <a:rPr lang="en-US" altLang="ja-JP" sz="2400" b="1" dirty="0">
                <a:latin typeface="+mn-ea"/>
              </a:rPr>
              <a:t>5</a:t>
            </a:r>
            <a:r>
              <a:rPr lang="ja-JP" altLang="en-US" sz="2400" b="1" dirty="0">
                <a:latin typeface="+mn-ea"/>
              </a:rPr>
              <a:t>年間）の実績　⇒　</a:t>
            </a:r>
            <a:r>
              <a:rPr lang="en-US" altLang="ja-JP" sz="2400" b="1" dirty="0">
                <a:latin typeface="+mn-ea"/>
              </a:rPr>
              <a:t>15</a:t>
            </a:r>
            <a:r>
              <a:rPr lang="ja-JP" altLang="en-US" sz="2400" b="1" dirty="0">
                <a:latin typeface="+mn-ea"/>
              </a:rPr>
              <a:t>年計画量対する</a:t>
            </a:r>
            <a:r>
              <a:rPr lang="en-US" altLang="ja-JP" sz="2400" b="1" dirty="0">
                <a:latin typeface="+mn-ea"/>
              </a:rPr>
              <a:t>35</a:t>
            </a:r>
            <a:r>
              <a:rPr lang="ja-JP" altLang="en-US" sz="2400" b="1" dirty="0">
                <a:latin typeface="+mn-ea"/>
              </a:rPr>
              <a:t>％</a:t>
            </a:r>
            <a:endParaRPr lang="en-US" altLang="ja-JP" sz="2400" b="1" dirty="0">
              <a:latin typeface="+mn-ea"/>
            </a:endParaRPr>
          </a:p>
          <a:p>
            <a:r>
              <a:rPr lang="ja-JP" altLang="en-US" sz="2400" b="1" dirty="0">
                <a:latin typeface="+mn-ea"/>
              </a:rPr>
              <a:t>　　　　　　　　　　　　　　　　　　　　</a:t>
            </a:r>
            <a:endParaRPr lang="en-US" altLang="ja-JP" sz="2400" b="1" dirty="0">
              <a:latin typeface="+mn-ea"/>
            </a:endParaRPr>
          </a:p>
        </p:txBody>
      </p:sp>
      <p:sp>
        <p:nvSpPr>
          <p:cNvPr id="122" name="正方形/長方形 121">
            <a:extLst>
              <a:ext uri="{FF2B5EF4-FFF2-40B4-BE49-F238E27FC236}">
                <a16:creationId xmlns:a16="http://schemas.microsoft.com/office/drawing/2014/main" id="{203253FE-8E0D-4E8B-AF7E-1C6EB2E5B7F4}"/>
              </a:ext>
            </a:extLst>
          </p:cNvPr>
          <p:cNvSpPr/>
          <p:nvPr/>
        </p:nvSpPr>
        <p:spPr>
          <a:xfrm>
            <a:off x="2659767" y="8369505"/>
            <a:ext cx="7653813" cy="1131130"/>
          </a:xfrm>
          <a:prstGeom prst="rect">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2400" dirty="0">
                <a:solidFill>
                  <a:srgbClr val="FF0000"/>
                </a:solidFill>
              </a:rPr>
              <a:t>今後５か年の事業計画量・目標は示しているが、</a:t>
            </a:r>
            <a:endParaRPr lang="en-US" altLang="ja-JP" sz="2400" dirty="0">
              <a:solidFill>
                <a:srgbClr val="FF0000"/>
              </a:solidFill>
            </a:endParaRPr>
          </a:p>
          <a:p>
            <a:r>
              <a:rPr lang="ja-JP" altLang="en-US" sz="2400" dirty="0">
                <a:solidFill>
                  <a:srgbClr val="FF0000"/>
                </a:solidFill>
              </a:rPr>
              <a:t>「対策を要する地区（集落）の総数」</a:t>
            </a:r>
            <a:endParaRPr lang="en-US" altLang="ja-JP" sz="2400" dirty="0">
              <a:solidFill>
                <a:srgbClr val="FF0000"/>
              </a:solidFill>
            </a:endParaRPr>
          </a:p>
          <a:p>
            <a:r>
              <a:rPr lang="ja-JP" altLang="en-US" sz="2400" dirty="0">
                <a:solidFill>
                  <a:srgbClr val="FF0000"/>
                </a:solidFill>
              </a:rPr>
              <a:t>「整備を要する人工林の総面積」は明らかにしていない</a:t>
            </a:r>
          </a:p>
        </p:txBody>
      </p:sp>
      <p:sp>
        <p:nvSpPr>
          <p:cNvPr id="123" name="矢印: ストライプ 122">
            <a:extLst>
              <a:ext uri="{FF2B5EF4-FFF2-40B4-BE49-F238E27FC236}">
                <a16:creationId xmlns:a16="http://schemas.microsoft.com/office/drawing/2014/main" id="{F170F97E-64E4-420D-A309-24144EBABD7C}"/>
              </a:ext>
            </a:extLst>
          </p:cNvPr>
          <p:cNvSpPr/>
          <p:nvPr/>
        </p:nvSpPr>
        <p:spPr>
          <a:xfrm rot="5400000">
            <a:off x="6054996" y="7523598"/>
            <a:ext cx="479843" cy="906038"/>
          </a:xfrm>
          <a:prstGeom prst="stripedRightArrow">
            <a:avLst>
              <a:gd name="adj1" fmla="val 50000"/>
              <a:gd name="adj2" fmla="val 61832"/>
            </a:avLst>
          </a:prstGeom>
          <a:solidFill>
            <a:srgbClr val="FFFF00"/>
          </a:solidFill>
          <a:ln w="127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032" tIns="50016" rIns="100032" bIns="39383" numCol="1" spcCol="0" rtlCol="0" fromWordArt="0" anchor="t" anchorCtr="0" forceAA="0" compatLnSpc="1">
            <a:prstTxWarp prst="textNoShape">
              <a:avLst/>
            </a:prstTxWarp>
            <a:noAutofit/>
          </a:bodyPr>
          <a:lstStyle/>
          <a:p>
            <a:pPr algn="ctr"/>
            <a:endParaRPr lang="ja-JP" altLang="en-US" sz="1313"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a:extLst>
              <a:ext uri="{FF2B5EF4-FFF2-40B4-BE49-F238E27FC236}">
                <a16:creationId xmlns:a16="http://schemas.microsoft.com/office/drawing/2014/main" id="{BBA1018D-3477-4199-BDEF-245BA110943E}"/>
              </a:ext>
            </a:extLst>
          </p:cNvPr>
          <p:cNvSpPr txBox="1"/>
          <p:nvPr/>
        </p:nvSpPr>
        <p:spPr>
          <a:xfrm>
            <a:off x="11987878" y="135073"/>
            <a:ext cx="707305" cy="523220"/>
          </a:xfrm>
          <a:prstGeom prst="rect">
            <a:avLst/>
          </a:prstGeom>
          <a:noFill/>
        </p:spPr>
        <p:txBody>
          <a:bodyPr wrap="square">
            <a:spAutoFit/>
          </a:bodyPr>
          <a:lstStyle/>
          <a:p>
            <a:pPr algn="ctr"/>
            <a:r>
              <a:rPr lang="ja-JP" altLang="en-US" sz="1400" kern="100" dirty="0">
                <a:latin typeface="BIZ UDゴシック" panose="020B0400000000000000" pitchFamily="49" charset="-128"/>
                <a:ea typeface="BIZ UDゴシック" panose="020B0400000000000000" pitchFamily="49" charset="-128"/>
                <a:cs typeface="Times New Roman"/>
              </a:rPr>
              <a:t>事前③</a:t>
            </a:r>
            <a:endParaRPr lang="en-US" altLang="ja-JP" sz="2400" kern="100" dirty="0">
              <a:latin typeface="BIZ UDゴシック" panose="020B0400000000000000" pitchFamily="49" charset="-128"/>
              <a:ea typeface="BIZ UDゴシック" panose="020B0400000000000000" pitchFamily="49" charset="-128"/>
              <a:cs typeface="Times New Roman"/>
            </a:endParaRPr>
          </a:p>
        </p:txBody>
      </p:sp>
      <p:sp>
        <p:nvSpPr>
          <p:cNvPr id="9" name="スライド番号プレースホルダー 8">
            <a:extLst>
              <a:ext uri="{FF2B5EF4-FFF2-40B4-BE49-F238E27FC236}">
                <a16:creationId xmlns:a16="http://schemas.microsoft.com/office/drawing/2014/main" id="{A2DDF865-CA97-4154-A0B9-BA389E14C7E3}"/>
              </a:ext>
            </a:extLst>
          </p:cNvPr>
          <p:cNvSpPr>
            <a:spLocks noGrp="1"/>
          </p:cNvSpPr>
          <p:nvPr>
            <p:ph type="sldNum" sz="quarter" idx="12"/>
          </p:nvPr>
        </p:nvSpPr>
        <p:spPr>
          <a:xfrm>
            <a:off x="9580758" y="9090025"/>
            <a:ext cx="2987041" cy="511175"/>
          </a:xfrm>
        </p:spPr>
        <p:txBody>
          <a:bodyPr/>
          <a:lstStyle/>
          <a:p>
            <a:fld id="{D2D8002D-B5B0-4BAC-B1F6-782DDCCE6D9C}" type="slidenum">
              <a:rPr kumimoji="1" lang="ja-JP" altLang="en-US" sz="2800" b="1" smtClean="0"/>
              <a:t>15</a:t>
            </a:fld>
            <a:endParaRPr kumimoji="1" lang="ja-JP" altLang="en-US" b="1" dirty="0"/>
          </a:p>
        </p:txBody>
      </p:sp>
      <p:sp>
        <p:nvSpPr>
          <p:cNvPr id="16" name="テキスト ボックス 15">
            <a:extLst>
              <a:ext uri="{FF2B5EF4-FFF2-40B4-BE49-F238E27FC236}">
                <a16:creationId xmlns:a16="http://schemas.microsoft.com/office/drawing/2014/main" id="{74AF4892-1E36-48C7-A95D-BF021162C502}"/>
              </a:ext>
            </a:extLst>
          </p:cNvPr>
          <p:cNvSpPr txBox="1"/>
          <p:nvPr/>
        </p:nvSpPr>
        <p:spPr>
          <a:xfrm>
            <a:off x="11347550" y="77139"/>
            <a:ext cx="1369959" cy="523220"/>
          </a:xfrm>
          <a:prstGeom prst="rect">
            <a:avLst/>
          </a:prstGeom>
          <a:solidFill>
            <a:schemeClr val="bg1"/>
          </a:solidFill>
        </p:spPr>
        <p:txBody>
          <a:bodyPr wrap="square">
            <a:spAutoFit/>
          </a:bodyPr>
          <a:lstStyle/>
          <a:p>
            <a:pPr algn="ctr"/>
            <a:r>
              <a:rPr lang="en-US" altLang="ja-JP" sz="1400" kern="100" dirty="0">
                <a:latin typeface="BIZ UDゴシック" panose="020B0400000000000000" pitchFamily="49" charset="-128"/>
                <a:ea typeface="BIZ UDゴシック" panose="020B0400000000000000" pitchFamily="49" charset="-128"/>
                <a:cs typeface="Times New Roman"/>
              </a:rPr>
              <a:t>R7.3.27</a:t>
            </a:r>
          </a:p>
          <a:p>
            <a:pPr algn="ctr"/>
            <a:r>
              <a:rPr lang="ja-JP" altLang="en-US" sz="1400" kern="100" dirty="0">
                <a:latin typeface="BIZ UDゴシック" panose="020B0400000000000000" pitchFamily="49" charset="-128"/>
                <a:ea typeface="BIZ UDゴシック" panose="020B0400000000000000" pitchFamily="49" charset="-128"/>
                <a:cs typeface="Times New Roman"/>
              </a:rPr>
              <a:t>みどり推進室</a:t>
            </a:r>
            <a:endParaRPr lang="en-US" altLang="ja-JP" sz="2400" kern="100" dirty="0">
              <a:latin typeface="BIZ UDゴシック" panose="020B0400000000000000" pitchFamily="49" charset="-128"/>
              <a:ea typeface="BIZ UDゴシック" panose="020B0400000000000000" pitchFamily="49" charset="-128"/>
              <a:cs typeface="Times New Roman"/>
            </a:endParaRPr>
          </a:p>
        </p:txBody>
      </p:sp>
      <p:sp>
        <p:nvSpPr>
          <p:cNvPr id="17" name="テキスト ボックス 16">
            <a:extLst>
              <a:ext uri="{FF2B5EF4-FFF2-40B4-BE49-F238E27FC236}">
                <a16:creationId xmlns:a16="http://schemas.microsoft.com/office/drawing/2014/main" id="{59994026-C36C-442F-A4C8-E54A44682B42}"/>
              </a:ext>
            </a:extLst>
          </p:cNvPr>
          <p:cNvSpPr txBox="1"/>
          <p:nvPr/>
        </p:nvSpPr>
        <p:spPr>
          <a:xfrm>
            <a:off x="9851604" y="138694"/>
            <a:ext cx="1369959" cy="400110"/>
          </a:xfrm>
          <a:prstGeom prst="rect">
            <a:avLst/>
          </a:prstGeom>
          <a:solidFill>
            <a:schemeClr val="bg1"/>
          </a:solidFill>
        </p:spPr>
        <p:txBody>
          <a:bodyPr wrap="square">
            <a:spAutoFit/>
          </a:bodyPr>
          <a:lstStyle/>
          <a:p>
            <a:pPr algn="ctr"/>
            <a:r>
              <a:rPr lang="ja-JP" altLang="en-US" sz="2000" kern="100" dirty="0">
                <a:latin typeface="BIZ UDゴシック" panose="020B0400000000000000" pitchFamily="49" charset="-128"/>
                <a:ea typeface="BIZ UDゴシック" panose="020B0400000000000000" pitchFamily="49" charset="-128"/>
                <a:cs typeface="Times New Roman"/>
              </a:rPr>
              <a:t>参　考</a:t>
            </a:r>
            <a:endParaRPr lang="en-US" altLang="ja-JP" sz="3600" kern="100" dirty="0">
              <a:latin typeface="BIZ UDゴシック" panose="020B0400000000000000" pitchFamily="49" charset="-128"/>
              <a:ea typeface="BIZ UDゴシック" panose="020B0400000000000000" pitchFamily="49" charset="-128"/>
              <a:cs typeface="Times New Roman"/>
            </a:endParaRPr>
          </a:p>
        </p:txBody>
      </p:sp>
    </p:spTree>
    <p:extLst>
      <p:ext uri="{BB962C8B-B14F-4D97-AF65-F5344CB8AC3E}">
        <p14:creationId xmlns:p14="http://schemas.microsoft.com/office/powerpoint/2010/main" val="2770137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88B27727-DCDD-4D9E-A305-33D8F46A6375}"/>
              </a:ext>
            </a:extLst>
          </p:cNvPr>
          <p:cNvGrpSpPr/>
          <p:nvPr/>
        </p:nvGrpSpPr>
        <p:grpSpPr>
          <a:xfrm>
            <a:off x="100247" y="50267"/>
            <a:ext cx="12579684" cy="997583"/>
            <a:chOff x="101599" y="238968"/>
            <a:chExt cx="7856064" cy="601184"/>
          </a:xfrm>
        </p:grpSpPr>
        <p:grpSp>
          <p:nvGrpSpPr>
            <p:cNvPr id="11" name="グループ化 10">
              <a:extLst>
                <a:ext uri="{FF2B5EF4-FFF2-40B4-BE49-F238E27FC236}">
                  <a16:creationId xmlns:a16="http://schemas.microsoft.com/office/drawing/2014/main" id="{C2FC2ADC-7080-4F24-894C-7C2FEFD07428}"/>
                </a:ext>
              </a:extLst>
            </p:cNvPr>
            <p:cNvGrpSpPr/>
            <p:nvPr/>
          </p:nvGrpSpPr>
          <p:grpSpPr>
            <a:xfrm>
              <a:off x="101599" y="245354"/>
              <a:ext cx="7561075" cy="575048"/>
              <a:chOff x="101600" y="245354"/>
              <a:chExt cx="5880310" cy="575048"/>
            </a:xfrm>
          </p:grpSpPr>
          <p:sp>
            <p:nvSpPr>
              <p:cNvPr id="14" name="Rectangle 29">
                <a:extLst>
                  <a:ext uri="{FF2B5EF4-FFF2-40B4-BE49-F238E27FC236}">
                    <a16:creationId xmlns:a16="http://schemas.microsoft.com/office/drawing/2014/main" id="{47DD616E-CFFE-49F4-A624-EE5FD7773C76}"/>
                  </a:ext>
                </a:extLst>
              </p:cNvPr>
              <p:cNvSpPr>
                <a:spLocks noChangeArrowheads="1"/>
              </p:cNvSpPr>
              <p:nvPr/>
            </p:nvSpPr>
            <p:spPr bwMode="auto">
              <a:xfrm>
                <a:off x="101600" y="245354"/>
                <a:ext cx="5880309" cy="420268"/>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noAutofit/>
              </a:bodyPr>
              <a:lstStyle/>
              <a:p>
                <a:pPr lvl="0" defTabSz="914400" eaLnBrk="0" fontAlgn="base" hangingPunct="0">
                  <a:spcBef>
                    <a:spcPct val="0"/>
                  </a:spcBef>
                  <a:spcAft>
                    <a:spcPct val="0"/>
                  </a:spcAft>
                </a:pPr>
                <a:r>
                  <a:rPr kumimoji="0" lang="ja-JP" altLang="en-US" sz="2400" b="1" dirty="0">
                    <a:solidFill>
                      <a:schemeClr val="bg1"/>
                    </a:solidFill>
                    <a:latin typeface="ＭＳ Ｐゴシック" panose="020B0600070205080204" pitchFamily="50" charset="-128"/>
                    <a:ea typeface="ＭＳ Ｐゴシック" panose="020B0600070205080204" pitchFamily="50" charset="-128"/>
                  </a:rPr>
                  <a:t>　３</a:t>
                </a:r>
                <a:r>
                  <a:rPr kumimoji="0" lang="en-US" altLang="ja-JP" sz="2400" b="1" dirty="0">
                    <a:solidFill>
                      <a:schemeClr val="bg1"/>
                    </a:solidFill>
                    <a:latin typeface="ＭＳ Ｐゴシック" panose="020B0600070205080204" pitchFamily="50" charset="-128"/>
                    <a:ea typeface="ＭＳ Ｐゴシック" panose="020B0600070205080204" pitchFamily="50" charset="-128"/>
                  </a:rPr>
                  <a:t>-</a:t>
                </a:r>
                <a:r>
                  <a:rPr kumimoji="0" lang="ja-JP" altLang="en-US" sz="2400" b="1" dirty="0">
                    <a:solidFill>
                      <a:schemeClr val="bg1"/>
                    </a:solidFill>
                    <a:latin typeface="ＭＳ Ｐゴシック" panose="020B0600070205080204" pitchFamily="50" charset="-128"/>
                    <a:ea typeface="ＭＳ Ｐゴシック" panose="020B0600070205080204" pitchFamily="50" charset="-128"/>
                  </a:rPr>
                  <a:t>（２）　気候変動に伴う新たな課題と対応策</a:t>
                </a:r>
              </a:p>
            </p:txBody>
          </p:sp>
          <p:sp>
            <p:nvSpPr>
              <p:cNvPr id="15" name="Rectangle 31">
                <a:extLst>
                  <a:ext uri="{FF2B5EF4-FFF2-40B4-BE49-F238E27FC236}">
                    <a16:creationId xmlns:a16="http://schemas.microsoft.com/office/drawing/2014/main" id="{5D4D2E08-0A39-4431-A118-455510DA79A9}"/>
                  </a:ext>
                </a:extLst>
              </p:cNvPr>
              <p:cNvSpPr>
                <a:spLocks noChangeArrowheads="1"/>
              </p:cNvSpPr>
              <p:nvPr/>
            </p:nvSpPr>
            <p:spPr bwMode="auto">
              <a:xfrm>
                <a:off x="101601" y="738163"/>
                <a:ext cx="5880309" cy="82239"/>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12" name="Rectangle 30">
              <a:extLst>
                <a:ext uri="{FF2B5EF4-FFF2-40B4-BE49-F238E27FC236}">
                  <a16:creationId xmlns:a16="http://schemas.microsoft.com/office/drawing/2014/main" id="{84C08C25-3FF9-4ABE-BE99-4571BF777B91}"/>
                </a:ext>
              </a:extLst>
            </p:cNvPr>
            <p:cNvSpPr>
              <a:spLocks noChangeArrowheads="1"/>
            </p:cNvSpPr>
            <p:nvPr/>
          </p:nvSpPr>
          <p:spPr bwMode="auto">
            <a:xfrm>
              <a:off x="7524628" y="238968"/>
              <a:ext cx="433035" cy="433901"/>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dirty="0">
                <a:solidFill>
                  <a:srgbClr val="000000"/>
                </a:solidFill>
              </a:endParaRPr>
            </a:p>
          </p:txBody>
        </p:sp>
        <p:sp>
          <p:nvSpPr>
            <p:cNvPr id="13" name="Rectangle 32">
              <a:extLst>
                <a:ext uri="{FF2B5EF4-FFF2-40B4-BE49-F238E27FC236}">
                  <a16:creationId xmlns:a16="http://schemas.microsoft.com/office/drawing/2014/main" id="{420BC840-0A01-446F-93F8-19BAE9E7C2FC}"/>
                </a:ext>
              </a:extLst>
            </p:cNvPr>
            <p:cNvSpPr>
              <a:spLocks noChangeArrowheads="1"/>
            </p:cNvSpPr>
            <p:nvPr/>
          </p:nvSpPr>
          <p:spPr bwMode="auto">
            <a:xfrm>
              <a:off x="7515103" y="738163"/>
              <a:ext cx="441715" cy="101989"/>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a:solidFill>
                  <a:srgbClr val="000000"/>
                </a:solidFill>
              </a:endParaRPr>
            </a:p>
          </p:txBody>
        </p:sp>
      </p:grpSp>
      <p:sp>
        <p:nvSpPr>
          <p:cNvPr id="16" name="テキスト ボックス 15">
            <a:extLst>
              <a:ext uri="{FF2B5EF4-FFF2-40B4-BE49-F238E27FC236}">
                <a16:creationId xmlns:a16="http://schemas.microsoft.com/office/drawing/2014/main" id="{AA786AB3-C85E-4865-BEA9-11C307D39E84}"/>
              </a:ext>
            </a:extLst>
          </p:cNvPr>
          <p:cNvSpPr txBox="1"/>
          <p:nvPr/>
        </p:nvSpPr>
        <p:spPr>
          <a:xfrm>
            <a:off x="11987878" y="135073"/>
            <a:ext cx="707305" cy="523220"/>
          </a:xfrm>
          <a:prstGeom prst="rect">
            <a:avLst/>
          </a:prstGeom>
          <a:noFill/>
        </p:spPr>
        <p:txBody>
          <a:bodyPr wrap="square">
            <a:spAutoFit/>
          </a:bodyPr>
          <a:lstStyle/>
          <a:p>
            <a:pPr algn="ctr"/>
            <a:r>
              <a:rPr lang="ja-JP" altLang="en-US" sz="1400" kern="100" dirty="0">
                <a:latin typeface="BIZ UDゴシック" panose="020B0400000000000000" pitchFamily="49" charset="-128"/>
                <a:ea typeface="BIZ UDゴシック" panose="020B0400000000000000" pitchFamily="49" charset="-128"/>
                <a:cs typeface="Times New Roman"/>
              </a:rPr>
              <a:t>事前③</a:t>
            </a:r>
            <a:endParaRPr lang="en-US" altLang="ja-JP" sz="2400" kern="100" dirty="0">
              <a:latin typeface="BIZ UDゴシック" panose="020B0400000000000000" pitchFamily="49" charset="-128"/>
              <a:ea typeface="BIZ UDゴシック" panose="020B0400000000000000" pitchFamily="49" charset="-128"/>
              <a:cs typeface="Times New Roman"/>
            </a:endParaRPr>
          </a:p>
        </p:txBody>
      </p:sp>
      <p:sp>
        <p:nvSpPr>
          <p:cNvPr id="2" name="スライド番号プレースホルダー 1">
            <a:extLst>
              <a:ext uri="{FF2B5EF4-FFF2-40B4-BE49-F238E27FC236}">
                <a16:creationId xmlns:a16="http://schemas.microsoft.com/office/drawing/2014/main" id="{FD9E63A2-8507-445A-A5B0-B106C8E21845}"/>
              </a:ext>
            </a:extLst>
          </p:cNvPr>
          <p:cNvSpPr>
            <a:spLocks noGrp="1"/>
          </p:cNvSpPr>
          <p:nvPr>
            <p:ph type="sldNum" sz="quarter" idx="12"/>
          </p:nvPr>
        </p:nvSpPr>
        <p:spPr>
          <a:xfrm>
            <a:off x="9412988" y="8954952"/>
            <a:ext cx="2987041" cy="511175"/>
          </a:xfrm>
        </p:spPr>
        <p:txBody>
          <a:bodyPr/>
          <a:lstStyle/>
          <a:p>
            <a:fld id="{D2D8002D-B5B0-4BAC-B1F6-782DDCCE6D9C}" type="slidenum">
              <a:rPr kumimoji="1" lang="ja-JP" altLang="en-US" sz="2800" b="1" smtClean="0"/>
              <a:t>16</a:t>
            </a:fld>
            <a:endParaRPr kumimoji="1" lang="ja-JP" altLang="en-US" b="1" dirty="0"/>
          </a:p>
        </p:txBody>
      </p:sp>
      <p:sp>
        <p:nvSpPr>
          <p:cNvPr id="17" name="テキスト ボックス 16">
            <a:extLst>
              <a:ext uri="{FF2B5EF4-FFF2-40B4-BE49-F238E27FC236}">
                <a16:creationId xmlns:a16="http://schemas.microsoft.com/office/drawing/2014/main" id="{5A0A35E9-BF60-4FCD-994B-E2C86BF45B39}"/>
              </a:ext>
            </a:extLst>
          </p:cNvPr>
          <p:cNvSpPr txBox="1"/>
          <p:nvPr/>
        </p:nvSpPr>
        <p:spPr>
          <a:xfrm>
            <a:off x="305401" y="1227282"/>
            <a:ext cx="12190798" cy="4154984"/>
          </a:xfrm>
          <a:prstGeom prst="rect">
            <a:avLst/>
          </a:prstGeom>
          <a:solidFill>
            <a:schemeClr val="bg2">
              <a:lumMod val="90000"/>
              <a:alpha val="60000"/>
            </a:schemeClr>
          </a:solidFill>
        </p:spPr>
        <p:txBody>
          <a:bodyPr wrap="square" lIns="91440" tIns="45720" rIns="91440" bIns="45720" rtlCol="0" anchor="t">
            <a:spAutoFit/>
          </a:bodyPr>
          <a:lstStyle/>
          <a:p>
            <a:pPr algn="just"/>
            <a:r>
              <a:rPr lang="en-US" altLang="ja-JP" sz="2200" b="1" kern="100" dirty="0">
                <a:effectLst/>
                <a:latin typeface="ＭＳ Ｐゴシック" panose="020B0600070205080204" pitchFamily="50" charset="-128"/>
                <a:ea typeface="ＭＳ Ｐゴシック" panose="020B0600070205080204" pitchFamily="50" charset="-128"/>
                <a:cs typeface="Times New Roman"/>
              </a:rPr>
              <a:t>【</a:t>
            </a:r>
            <a:r>
              <a:rPr lang="ja-JP" altLang="en-US" sz="2200" b="1" kern="100" dirty="0">
                <a:effectLst/>
                <a:latin typeface="ＭＳ Ｐゴシック" panose="020B0600070205080204" pitchFamily="50" charset="-128"/>
                <a:ea typeface="ＭＳ Ｐゴシック" panose="020B0600070205080204" pitchFamily="50" charset="-128"/>
                <a:cs typeface="Times New Roman"/>
              </a:rPr>
              <a:t>林野庁</a:t>
            </a:r>
            <a:r>
              <a:rPr lang="en-US" altLang="ja-JP" sz="2200" b="1" kern="100" dirty="0">
                <a:effectLst/>
                <a:latin typeface="ＭＳ Ｐゴシック" panose="020B0600070205080204" pitchFamily="50" charset="-128"/>
                <a:ea typeface="ＭＳ Ｐゴシック" panose="020B0600070205080204" pitchFamily="50" charset="-128"/>
                <a:cs typeface="Times New Roman"/>
              </a:rPr>
              <a:t>】</a:t>
            </a:r>
            <a:r>
              <a:rPr lang="ja-JP" altLang="en-US" sz="2200" b="1" kern="100" dirty="0">
                <a:effectLst/>
                <a:latin typeface="ＭＳ Ｐゴシック" panose="020B0600070205080204" pitchFamily="50" charset="-128"/>
                <a:ea typeface="ＭＳ Ｐゴシック" panose="020B0600070205080204" pitchFamily="50" charset="-128"/>
                <a:cs typeface="Times New Roman"/>
              </a:rPr>
              <a:t>　豪雨災害に関する今後の治山対策の在り方検討会（とりまとめ）　抜粋</a:t>
            </a:r>
            <a:endParaRPr lang="en-US" altLang="ja-JP" sz="2200" b="1" kern="100" dirty="0">
              <a:effectLst/>
              <a:latin typeface="ＭＳ Ｐゴシック" panose="020B0600070205080204" pitchFamily="50" charset="-128"/>
              <a:ea typeface="ＭＳ Ｐゴシック" panose="020B0600070205080204" pitchFamily="50" charset="-128"/>
              <a:cs typeface="Times New Roman"/>
            </a:endParaRPr>
          </a:p>
          <a:p>
            <a:pPr algn="just"/>
            <a:endParaRPr lang="en-US" altLang="ja-JP" sz="2200" kern="100" dirty="0">
              <a:latin typeface="ＭＳ Ｐゴシック" panose="020B0600070205080204" pitchFamily="50" charset="-128"/>
              <a:ea typeface="ＭＳ Ｐゴシック" panose="020B0600070205080204" pitchFamily="50" charset="-128"/>
              <a:cs typeface="Times New Roman"/>
            </a:endParaRPr>
          </a:p>
          <a:p>
            <a:pPr algn="just"/>
            <a:r>
              <a:rPr lang="ja-JP" altLang="en-US" sz="2200" b="1" kern="100" dirty="0">
                <a:latin typeface="ＭＳ Ｐゴシック" panose="020B0600070205080204" pitchFamily="50" charset="-128"/>
                <a:ea typeface="ＭＳ Ｐゴシック" panose="020B0600070205080204" pitchFamily="50" charset="-128"/>
                <a:cs typeface="Times New Roman"/>
              </a:rPr>
              <a:t>●近年の治山対策における課題</a:t>
            </a:r>
            <a:endParaRPr lang="en-US" altLang="ja-JP" sz="2200" b="1" kern="100" dirty="0">
              <a:latin typeface="ＭＳ Ｐゴシック" panose="020B0600070205080204" pitchFamily="50" charset="-128"/>
              <a:ea typeface="ＭＳ Ｐゴシック" panose="020B0600070205080204" pitchFamily="50" charset="-128"/>
              <a:cs typeface="Times New Roman"/>
            </a:endParaRPr>
          </a:p>
          <a:p>
            <a:pPr algn="just"/>
            <a:r>
              <a:rPr lang="ja-JP" altLang="en-US" sz="2200" b="1" kern="100" dirty="0">
                <a:latin typeface="ＭＳ Ｐゴシック" panose="020B0600070205080204" pitchFamily="50" charset="-128"/>
                <a:ea typeface="ＭＳ Ｐゴシック" panose="020B0600070205080204" pitchFamily="50" charset="-128"/>
                <a:cs typeface="Times New Roman"/>
              </a:rPr>
              <a:t>　・表層崩壊よりもやや深い層からの崩壊</a:t>
            </a:r>
            <a:endParaRPr lang="en-US" altLang="ja-JP" sz="2200" b="1" kern="100" dirty="0">
              <a:latin typeface="ＭＳ Ｐゴシック" panose="020B0600070205080204" pitchFamily="50" charset="-128"/>
              <a:ea typeface="ＭＳ Ｐゴシック" panose="020B0600070205080204" pitchFamily="50" charset="-128"/>
              <a:cs typeface="Times New Roman"/>
            </a:endParaRPr>
          </a:p>
          <a:p>
            <a:pPr algn="just"/>
            <a:r>
              <a:rPr lang="ja-JP" altLang="en-US" sz="2200" b="1" kern="100" dirty="0">
                <a:latin typeface="ＭＳ Ｐゴシック" panose="020B0600070205080204" pitchFamily="50" charset="-128"/>
                <a:ea typeface="ＭＳ Ｐゴシック" panose="020B0600070205080204" pitchFamily="50" charset="-128"/>
                <a:cs typeface="Times New Roman"/>
              </a:rPr>
              <a:t>　・渓流の侵食量の増加</a:t>
            </a:r>
            <a:endParaRPr lang="en-US" altLang="ja-JP" sz="2200" b="1" kern="100" dirty="0">
              <a:latin typeface="ＭＳ Ｐゴシック" panose="020B0600070205080204" pitchFamily="50" charset="-128"/>
              <a:ea typeface="ＭＳ Ｐゴシック" panose="020B0600070205080204" pitchFamily="50" charset="-128"/>
              <a:cs typeface="Times New Roman"/>
            </a:endParaRPr>
          </a:p>
          <a:p>
            <a:pPr algn="just"/>
            <a:r>
              <a:rPr lang="ja-JP" altLang="en-US" sz="2200" b="1" kern="100" dirty="0">
                <a:latin typeface="ＭＳ Ｐゴシック" panose="020B0600070205080204" pitchFamily="50" charset="-128"/>
                <a:ea typeface="ＭＳ Ｐゴシック" panose="020B0600070205080204" pitchFamily="50" charset="-128"/>
                <a:cs typeface="Times New Roman"/>
              </a:rPr>
              <a:t>　・山地災害の同時多発化</a:t>
            </a:r>
            <a:endParaRPr lang="en-US" altLang="ja-JP" sz="2200" b="1" kern="100" dirty="0">
              <a:latin typeface="ＭＳ Ｐゴシック" panose="020B0600070205080204" pitchFamily="50" charset="-128"/>
              <a:ea typeface="ＭＳ Ｐゴシック" panose="020B0600070205080204" pitchFamily="50" charset="-128"/>
              <a:cs typeface="Times New Roman"/>
            </a:endParaRPr>
          </a:p>
          <a:p>
            <a:pPr algn="just"/>
            <a:r>
              <a:rPr lang="ja-JP" altLang="en-US" sz="2200" b="1" kern="100" dirty="0">
                <a:latin typeface="ＭＳ Ｐゴシック" panose="020B0600070205080204" pitchFamily="50" charset="-128"/>
                <a:ea typeface="ＭＳ Ｐゴシック" panose="020B0600070205080204" pitchFamily="50" charset="-128"/>
                <a:cs typeface="Times New Roman"/>
              </a:rPr>
              <a:t>　・流木災害の激甚化</a:t>
            </a:r>
            <a:endParaRPr lang="en-US" altLang="ja-JP" sz="2200" b="1" kern="100" dirty="0">
              <a:latin typeface="ＭＳ Ｐゴシック" panose="020B0600070205080204" pitchFamily="50" charset="-128"/>
              <a:ea typeface="ＭＳ Ｐゴシック" panose="020B0600070205080204" pitchFamily="50" charset="-128"/>
              <a:cs typeface="Times New Roman"/>
            </a:endParaRPr>
          </a:p>
          <a:p>
            <a:pPr algn="just"/>
            <a:r>
              <a:rPr lang="ja-JP" altLang="en-US" sz="2200" b="1" kern="100" dirty="0">
                <a:latin typeface="ＭＳ Ｐゴシック" panose="020B0600070205080204" pitchFamily="50" charset="-128"/>
                <a:ea typeface="ＭＳ Ｐゴシック" panose="020B0600070205080204" pitchFamily="50" charset="-128"/>
                <a:cs typeface="Times New Roman"/>
              </a:rPr>
              <a:t>　・甚大な洪水被害の発生</a:t>
            </a:r>
            <a:endParaRPr lang="en-US" altLang="ja-JP" sz="2200" b="1" kern="100" dirty="0">
              <a:latin typeface="ＭＳ Ｐゴシック" panose="020B0600070205080204" pitchFamily="50" charset="-128"/>
              <a:ea typeface="ＭＳ Ｐゴシック" panose="020B0600070205080204" pitchFamily="50" charset="-128"/>
              <a:cs typeface="Times New Roman"/>
            </a:endParaRPr>
          </a:p>
          <a:p>
            <a:pPr algn="just"/>
            <a:r>
              <a:rPr lang="ja-JP" altLang="en-US" sz="2200" b="1" kern="100" dirty="0">
                <a:latin typeface="ＭＳ Ｐゴシック" panose="020B0600070205080204" pitchFamily="50" charset="-128"/>
                <a:ea typeface="ＭＳ Ｐゴシック" panose="020B0600070205080204" pitchFamily="50" charset="-128"/>
                <a:cs typeface="Times New Roman"/>
              </a:rPr>
              <a:t>　・病虫獣害や風倒被害を受けた森林の機能低下</a:t>
            </a:r>
            <a:endParaRPr lang="en-US" altLang="ja-JP" sz="2200" b="1" kern="100" dirty="0">
              <a:latin typeface="ＭＳ Ｐゴシック" panose="020B0600070205080204" pitchFamily="50" charset="-128"/>
              <a:ea typeface="ＭＳ Ｐゴシック" panose="020B0600070205080204" pitchFamily="50" charset="-128"/>
              <a:cs typeface="Times New Roman"/>
            </a:endParaRPr>
          </a:p>
          <a:p>
            <a:pPr algn="just"/>
            <a:r>
              <a:rPr lang="ja-JP" altLang="en-US" sz="2200" b="1" kern="100" dirty="0">
                <a:latin typeface="ＭＳ Ｐゴシック" panose="020B0600070205080204" pitchFamily="50" charset="-128"/>
                <a:ea typeface="ＭＳ Ｐゴシック" panose="020B0600070205080204" pitchFamily="50" charset="-128"/>
                <a:cs typeface="Times New Roman"/>
              </a:rPr>
              <a:t>　・重要インフラ施設やアクセス道の被災</a:t>
            </a:r>
            <a:endParaRPr lang="en-US" altLang="ja-JP" sz="2200" b="1" kern="100" dirty="0">
              <a:latin typeface="ＭＳ Ｐゴシック" panose="020B0600070205080204" pitchFamily="50" charset="-128"/>
              <a:ea typeface="ＭＳ Ｐゴシック" panose="020B0600070205080204" pitchFamily="50" charset="-128"/>
              <a:cs typeface="Times New Roman"/>
            </a:endParaRPr>
          </a:p>
          <a:p>
            <a:pPr algn="just"/>
            <a:endParaRPr lang="en-US" altLang="ja-JP" sz="2200" b="1" kern="100" dirty="0">
              <a:latin typeface="ＭＳ Ｐゴシック" panose="020B0600070205080204" pitchFamily="50" charset="-128"/>
              <a:ea typeface="ＭＳ Ｐゴシック" panose="020B0600070205080204" pitchFamily="50" charset="-128"/>
              <a:cs typeface="Times New Roman"/>
            </a:endParaRPr>
          </a:p>
          <a:p>
            <a:pPr algn="just"/>
            <a:endParaRPr lang="en-US" altLang="ja-JP" sz="2200" b="1" kern="100" dirty="0">
              <a:latin typeface="ＭＳ Ｐゴシック" panose="020B0600070205080204" pitchFamily="50" charset="-128"/>
              <a:ea typeface="ＭＳ Ｐゴシック" panose="020B0600070205080204" pitchFamily="50" charset="-128"/>
              <a:cs typeface="Times New Roman"/>
            </a:endParaRPr>
          </a:p>
        </p:txBody>
      </p:sp>
      <p:sp>
        <p:nvSpPr>
          <p:cNvPr id="3" name="矢印: 右 2">
            <a:extLst>
              <a:ext uri="{FF2B5EF4-FFF2-40B4-BE49-F238E27FC236}">
                <a16:creationId xmlns:a16="http://schemas.microsoft.com/office/drawing/2014/main" id="{9CF9CF6A-49E8-4923-A088-B0DAA5D0C512}"/>
              </a:ext>
            </a:extLst>
          </p:cNvPr>
          <p:cNvSpPr/>
          <p:nvPr/>
        </p:nvSpPr>
        <p:spPr>
          <a:xfrm>
            <a:off x="6244684" y="2564780"/>
            <a:ext cx="367989" cy="1505415"/>
          </a:xfrm>
          <a:prstGeom prst="rightArrow">
            <a:avLst/>
          </a:prstGeom>
          <a:solidFill>
            <a:schemeClr val="bg1"/>
          </a:solidFill>
          <a:ln w="254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noAutofit/>
          </a:bodyPr>
          <a:lstStyle/>
          <a:p>
            <a:pPr algn="ctr"/>
            <a:endParaRPr kumimoji="1" lang="ja-JP" altLang="en-US" sz="1200"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a:extLst>
              <a:ext uri="{FF2B5EF4-FFF2-40B4-BE49-F238E27FC236}">
                <a16:creationId xmlns:a16="http://schemas.microsoft.com/office/drawing/2014/main" id="{DCF59955-18D0-4FA9-B1EA-2DEE776AD241}"/>
              </a:ext>
            </a:extLst>
          </p:cNvPr>
          <p:cNvSpPr txBox="1"/>
          <p:nvPr/>
        </p:nvSpPr>
        <p:spPr>
          <a:xfrm>
            <a:off x="6722366" y="1960146"/>
            <a:ext cx="5664139" cy="3139321"/>
          </a:xfrm>
          <a:prstGeom prst="rect">
            <a:avLst/>
          </a:prstGeom>
          <a:solidFill>
            <a:schemeClr val="tx2">
              <a:lumMod val="40000"/>
              <a:lumOff val="60000"/>
              <a:alpha val="60000"/>
            </a:schemeClr>
          </a:solidFill>
        </p:spPr>
        <p:txBody>
          <a:bodyPr wrap="square" lIns="91440" tIns="45720" rIns="91440" bIns="45720" rtlCol="0" anchor="t">
            <a:spAutoFit/>
          </a:bodyPr>
          <a:lstStyle/>
          <a:p>
            <a:pPr algn="just"/>
            <a:r>
              <a:rPr lang="ja-JP" altLang="en-US" sz="2200" b="1" kern="100" dirty="0">
                <a:latin typeface="ＭＳ Ｐゴシック" panose="020B0600070205080204" pitchFamily="50" charset="-128"/>
                <a:ea typeface="ＭＳ Ｐゴシック" panose="020B0600070205080204" pitchFamily="50" charset="-128"/>
                <a:cs typeface="Times New Roman"/>
              </a:rPr>
              <a:t>●示される対策例</a:t>
            </a:r>
            <a:endParaRPr lang="en-US" altLang="ja-JP" sz="2200" b="1" kern="100" dirty="0">
              <a:latin typeface="ＭＳ Ｐゴシック" panose="020B0600070205080204" pitchFamily="50" charset="-128"/>
              <a:ea typeface="ＭＳ Ｐゴシック" panose="020B0600070205080204" pitchFamily="50" charset="-128"/>
              <a:cs typeface="Times New Roman"/>
            </a:endParaRPr>
          </a:p>
          <a:p>
            <a:pPr algn="just"/>
            <a:r>
              <a:rPr lang="ja-JP" altLang="en-US" sz="2200" b="1" kern="100" dirty="0">
                <a:latin typeface="ＭＳ Ｐゴシック" panose="020B0600070205080204" pitchFamily="50" charset="-128"/>
                <a:ea typeface="ＭＳ Ｐゴシック" panose="020B0600070205080204" pitchFamily="50" charset="-128"/>
                <a:cs typeface="Times New Roman"/>
              </a:rPr>
              <a:t>　・凹地形対策（柵工・斜面補強土工）</a:t>
            </a:r>
            <a:endParaRPr lang="en-US" altLang="ja-JP" sz="2200" b="1" kern="100" dirty="0">
              <a:latin typeface="ＭＳ Ｐゴシック" panose="020B0600070205080204" pitchFamily="50" charset="-128"/>
              <a:ea typeface="ＭＳ Ｐゴシック" panose="020B0600070205080204" pitchFamily="50" charset="-128"/>
              <a:cs typeface="Times New Roman"/>
            </a:endParaRPr>
          </a:p>
          <a:p>
            <a:pPr algn="just"/>
            <a:r>
              <a:rPr lang="ja-JP" altLang="en-US" sz="2200" b="1" kern="100" dirty="0">
                <a:latin typeface="ＭＳ Ｐゴシック" panose="020B0600070205080204" pitchFamily="50" charset="-128"/>
                <a:ea typeface="ＭＳ Ｐゴシック" panose="020B0600070205080204" pitchFamily="50" charset="-128"/>
                <a:cs typeface="Times New Roman"/>
              </a:rPr>
              <a:t>　・流木捕捉式治山ダム</a:t>
            </a:r>
            <a:endParaRPr lang="en-US" altLang="ja-JP" sz="2200" b="1" kern="100" dirty="0">
              <a:latin typeface="ＭＳ Ｐゴシック" panose="020B0600070205080204" pitchFamily="50" charset="-128"/>
              <a:ea typeface="ＭＳ Ｐゴシック" panose="020B0600070205080204" pitchFamily="50" charset="-128"/>
              <a:cs typeface="Times New Roman"/>
            </a:endParaRPr>
          </a:p>
          <a:p>
            <a:pPr algn="just"/>
            <a:r>
              <a:rPr lang="ja-JP" altLang="en-US" sz="2200" b="1" kern="100" dirty="0">
                <a:latin typeface="ＭＳ Ｐゴシック" panose="020B0600070205080204" pitchFamily="50" charset="-128"/>
                <a:ea typeface="ＭＳ Ｐゴシック" panose="020B0600070205080204" pitchFamily="50" charset="-128"/>
                <a:cs typeface="Times New Roman"/>
              </a:rPr>
              <a:t>　・土石流対策型治山ダム</a:t>
            </a:r>
            <a:endParaRPr lang="en-US" altLang="ja-JP" sz="2200" b="1" kern="100" dirty="0">
              <a:latin typeface="ＭＳ Ｐゴシック" panose="020B0600070205080204" pitchFamily="50" charset="-128"/>
              <a:ea typeface="ＭＳ Ｐゴシック" panose="020B0600070205080204" pitchFamily="50" charset="-128"/>
              <a:cs typeface="Times New Roman"/>
            </a:endParaRPr>
          </a:p>
          <a:p>
            <a:pPr algn="just"/>
            <a:r>
              <a:rPr lang="ja-JP" altLang="en-US" sz="2200" b="1" kern="100" dirty="0">
                <a:latin typeface="ＭＳ Ｐゴシック" panose="020B0600070205080204" pitchFamily="50" charset="-128"/>
                <a:ea typeface="ＭＳ Ｐゴシック" panose="020B0600070205080204" pitchFamily="50" charset="-128"/>
                <a:cs typeface="Times New Roman"/>
              </a:rPr>
              <a:t>　・小規模治山ダムの高密配置</a:t>
            </a:r>
            <a:endParaRPr lang="en-US" altLang="ja-JP" sz="2200" b="1" kern="100" dirty="0">
              <a:latin typeface="ＭＳ Ｐゴシック" panose="020B0600070205080204" pitchFamily="50" charset="-128"/>
              <a:ea typeface="ＭＳ Ｐゴシック" panose="020B0600070205080204" pitchFamily="50" charset="-128"/>
              <a:cs typeface="Times New Roman"/>
            </a:endParaRPr>
          </a:p>
          <a:p>
            <a:pPr algn="just"/>
            <a:r>
              <a:rPr lang="ja-JP" altLang="en-US" sz="2200" b="1" kern="100" dirty="0">
                <a:latin typeface="ＭＳ Ｐゴシック" panose="020B0600070205080204" pitchFamily="50" charset="-128"/>
                <a:ea typeface="ＭＳ Ｐゴシック" panose="020B0600070205080204" pitchFamily="50" charset="-128"/>
                <a:cs typeface="Times New Roman"/>
              </a:rPr>
              <a:t>　・渓流沿いの危険木の除去・林相転換</a:t>
            </a:r>
            <a:endParaRPr lang="en-US" altLang="ja-JP" sz="2200" b="1" kern="100" dirty="0">
              <a:latin typeface="ＭＳ Ｐゴシック" panose="020B0600070205080204" pitchFamily="50" charset="-128"/>
              <a:ea typeface="ＭＳ Ｐゴシック" panose="020B0600070205080204" pitchFamily="50" charset="-128"/>
              <a:cs typeface="Times New Roman"/>
            </a:endParaRPr>
          </a:p>
          <a:p>
            <a:pPr algn="just"/>
            <a:r>
              <a:rPr lang="ja-JP" altLang="en-US" sz="2200" b="1" kern="100" dirty="0">
                <a:latin typeface="ＭＳ Ｐゴシック" panose="020B0600070205080204" pitchFamily="50" charset="-128"/>
                <a:ea typeface="ＭＳ Ｐゴシック" panose="020B0600070205080204" pitchFamily="50" charset="-128"/>
                <a:cs typeface="Times New Roman"/>
              </a:rPr>
              <a:t>　・重要インフラ周辺での治山対策</a:t>
            </a:r>
            <a:endParaRPr lang="en-US" altLang="ja-JP" sz="2200" b="1" kern="100" dirty="0">
              <a:latin typeface="ＭＳ Ｐゴシック" panose="020B0600070205080204" pitchFamily="50" charset="-128"/>
              <a:ea typeface="ＭＳ Ｐゴシック" panose="020B0600070205080204" pitchFamily="50" charset="-128"/>
              <a:cs typeface="Times New Roman"/>
            </a:endParaRPr>
          </a:p>
          <a:p>
            <a:pPr algn="just"/>
            <a:r>
              <a:rPr lang="ja-JP" altLang="en-US" sz="2200" b="1" kern="100" dirty="0">
                <a:latin typeface="ＭＳ Ｐゴシック" panose="020B0600070205080204" pitchFamily="50" charset="-128"/>
                <a:ea typeface="ＭＳ Ｐゴシック" panose="020B0600070205080204" pitchFamily="50" charset="-128"/>
                <a:cs typeface="Times New Roman"/>
              </a:rPr>
              <a:t>　・ﾘﾓｰﾄｾﾝｼﾝｸﾞ技術による要対策地の抽出</a:t>
            </a:r>
            <a:endParaRPr lang="en-US" altLang="ja-JP" sz="2200" b="1" kern="100" dirty="0">
              <a:latin typeface="ＭＳ Ｐゴシック" panose="020B0600070205080204" pitchFamily="50" charset="-128"/>
              <a:ea typeface="ＭＳ Ｐゴシック" panose="020B0600070205080204" pitchFamily="50" charset="-128"/>
              <a:cs typeface="Times New Roman"/>
            </a:endParaRPr>
          </a:p>
          <a:p>
            <a:pPr algn="just"/>
            <a:r>
              <a:rPr lang="ja-JP" altLang="en-US" sz="2200" b="1" kern="100" dirty="0">
                <a:latin typeface="ＭＳ Ｐゴシック" panose="020B0600070205080204" pitchFamily="50" charset="-128"/>
                <a:ea typeface="ＭＳ Ｐゴシック" panose="020B0600070205080204" pitchFamily="50" charset="-128"/>
                <a:cs typeface="Times New Roman"/>
              </a:rPr>
              <a:t>　・地域住民との防災マップづくり</a:t>
            </a:r>
            <a:endParaRPr lang="en-US" altLang="ja-JP" sz="2200" b="1" kern="100" dirty="0">
              <a:latin typeface="ＭＳ Ｐゴシック" panose="020B0600070205080204" pitchFamily="50" charset="-128"/>
              <a:ea typeface="ＭＳ Ｐゴシック" panose="020B0600070205080204" pitchFamily="50" charset="-128"/>
              <a:cs typeface="Times New Roman"/>
            </a:endParaRPr>
          </a:p>
        </p:txBody>
      </p:sp>
      <p:sp>
        <p:nvSpPr>
          <p:cNvPr id="19" name="正方形/長方形 18">
            <a:extLst>
              <a:ext uri="{FF2B5EF4-FFF2-40B4-BE49-F238E27FC236}">
                <a16:creationId xmlns:a16="http://schemas.microsoft.com/office/drawing/2014/main" id="{D5B69BE6-AAF2-49B1-ACC8-5DD151149C72}"/>
              </a:ext>
            </a:extLst>
          </p:cNvPr>
          <p:cNvSpPr/>
          <p:nvPr/>
        </p:nvSpPr>
        <p:spPr>
          <a:xfrm>
            <a:off x="3765742" y="8250280"/>
            <a:ext cx="2170756" cy="313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96981" tIns="48491" rIns="96981" bIns="48491" anchor="ctr">
            <a:spAutoFit/>
          </a:bodyPr>
          <a:lstStyle/>
          <a:p>
            <a:pPr>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本数調整伐と筋工の施工</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 name="Picture 68">
            <a:extLst>
              <a:ext uri="{FF2B5EF4-FFF2-40B4-BE49-F238E27FC236}">
                <a16:creationId xmlns:a16="http://schemas.microsoft.com/office/drawing/2014/main" id="{C5A954C9-7F74-430E-8AC9-123794246C8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20460" y="6034764"/>
            <a:ext cx="2882245"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正方形/長方形 20">
            <a:extLst>
              <a:ext uri="{FF2B5EF4-FFF2-40B4-BE49-F238E27FC236}">
                <a16:creationId xmlns:a16="http://schemas.microsoft.com/office/drawing/2014/main" id="{B3525D3B-0BBC-412D-BC25-AECBA896CE7B}"/>
              </a:ext>
            </a:extLst>
          </p:cNvPr>
          <p:cNvSpPr/>
          <p:nvPr/>
        </p:nvSpPr>
        <p:spPr>
          <a:xfrm>
            <a:off x="6669206" y="8250281"/>
            <a:ext cx="2562225" cy="313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981" tIns="48491" rIns="96981" bIns="48491" anchor="ctr">
            <a:spAutoFit/>
          </a:bodyPr>
          <a:lstStyle/>
          <a:p>
            <a:pPr algn="ctr">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渓流沿いの危険木の除去</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2" name="図 40">
            <a:extLst>
              <a:ext uri="{FF2B5EF4-FFF2-40B4-BE49-F238E27FC236}">
                <a16:creationId xmlns:a16="http://schemas.microsoft.com/office/drawing/2014/main" id="{3A9A5810-58D9-4B6F-A5C6-8B2E51AA6D3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382746" y="6034764"/>
            <a:ext cx="2936748"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図 22">
            <a:extLst>
              <a:ext uri="{FF2B5EF4-FFF2-40B4-BE49-F238E27FC236}">
                <a16:creationId xmlns:a16="http://schemas.microsoft.com/office/drawing/2014/main" id="{BEE32A0E-E6DE-4B2E-B1F8-29A73FB0575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5401" y="6034764"/>
            <a:ext cx="2876379" cy="2160000"/>
          </a:xfrm>
          <a:prstGeom prst="rect">
            <a:avLst/>
          </a:prstGeom>
        </p:spPr>
      </p:pic>
      <p:sp>
        <p:nvSpPr>
          <p:cNvPr id="24" name="正方形/長方形 23">
            <a:extLst>
              <a:ext uri="{FF2B5EF4-FFF2-40B4-BE49-F238E27FC236}">
                <a16:creationId xmlns:a16="http://schemas.microsoft.com/office/drawing/2014/main" id="{4439EBC7-23A2-48BB-B4D7-FBDD4DCD4A3E}"/>
              </a:ext>
            </a:extLst>
          </p:cNvPr>
          <p:cNvSpPr/>
          <p:nvPr/>
        </p:nvSpPr>
        <p:spPr>
          <a:xfrm>
            <a:off x="238869" y="8250280"/>
            <a:ext cx="3068437" cy="313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96981" tIns="48491" rIns="96981" bIns="48491" anchor="ctr">
            <a:spAutoFit/>
          </a:bodyPr>
          <a:lstStyle/>
          <a:p>
            <a:pPr>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階段状設置＋流木捕捉式の治山ダム</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5" name="図 2">
            <a:extLst>
              <a:ext uri="{FF2B5EF4-FFF2-40B4-BE49-F238E27FC236}">
                <a16:creationId xmlns:a16="http://schemas.microsoft.com/office/drawing/2014/main" id="{A6655925-2E71-447D-81D3-A9C7E6F655C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9603671" y="6034764"/>
            <a:ext cx="2882245"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正方形/長方形 25">
            <a:extLst>
              <a:ext uri="{FF2B5EF4-FFF2-40B4-BE49-F238E27FC236}">
                <a16:creationId xmlns:a16="http://schemas.microsoft.com/office/drawing/2014/main" id="{018A1760-0304-4BF3-BBCF-B4323375B169}"/>
              </a:ext>
            </a:extLst>
          </p:cNvPr>
          <p:cNvSpPr/>
          <p:nvPr/>
        </p:nvSpPr>
        <p:spPr>
          <a:xfrm>
            <a:off x="9603671" y="8250280"/>
            <a:ext cx="2892528" cy="313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6981" tIns="48491" rIns="96981" bIns="48491" anchor="ctr">
            <a:spAutoFit/>
          </a:bodyPr>
          <a:lstStyle/>
          <a:p>
            <a:pPr algn="ctr">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防災教室（防災マップづくり）</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a:extLst>
              <a:ext uri="{FF2B5EF4-FFF2-40B4-BE49-F238E27FC236}">
                <a16:creationId xmlns:a16="http://schemas.microsoft.com/office/drawing/2014/main" id="{EBB30BA9-7F6D-40A7-A8EA-7B41ADA4C05A}"/>
              </a:ext>
            </a:extLst>
          </p:cNvPr>
          <p:cNvSpPr txBox="1"/>
          <p:nvPr/>
        </p:nvSpPr>
        <p:spPr>
          <a:xfrm>
            <a:off x="238869" y="5594470"/>
            <a:ext cx="5996546" cy="400110"/>
          </a:xfrm>
          <a:prstGeom prst="rect">
            <a:avLst/>
          </a:prstGeom>
          <a:noFill/>
          <a:ln w="25400">
            <a:noFill/>
          </a:ln>
        </p:spPr>
        <p:txBody>
          <a:bodyPr wrap="square" rtlCol="0">
            <a:spAutoFit/>
          </a:bodyPr>
          <a:lstStyle/>
          <a:p>
            <a:r>
              <a:rPr lang="ja-JP" altLang="en-US" sz="2000" b="1" dirty="0">
                <a:latin typeface="+mn-ea"/>
              </a:rPr>
              <a:t>＜府域での対策事例＞</a:t>
            </a:r>
            <a:endParaRPr lang="en-US" altLang="ja-JP" sz="2000" b="1" dirty="0">
              <a:latin typeface="+mn-ea"/>
            </a:endParaRPr>
          </a:p>
        </p:txBody>
      </p:sp>
      <p:sp>
        <p:nvSpPr>
          <p:cNvPr id="28" name="テキスト ボックス 27">
            <a:extLst>
              <a:ext uri="{FF2B5EF4-FFF2-40B4-BE49-F238E27FC236}">
                <a16:creationId xmlns:a16="http://schemas.microsoft.com/office/drawing/2014/main" id="{955C1FD5-938A-4099-8308-31811E98B307}"/>
              </a:ext>
            </a:extLst>
          </p:cNvPr>
          <p:cNvSpPr txBox="1"/>
          <p:nvPr/>
        </p:nvSpPr>
        <p:spPr>
          <a:xfrm>
            <a:off x="11347550" y="77139"/>
            <a:ext cx="1369959" cy="523220"/>
          </a:xfrm>
          <a:prstGeom prst="rect">
            <a:avLst/>
          </a:prstGeom>
          <a:solidFill>
            <a:schemeClr val="bg1"/>
          </a:solidFill>
        </p:spPr>
        <p:txBody>
          <a:bodyPr wrap="square">
            <a:spAutoFit/>
          </a:bodyPr>
          <a:lstStyle/>
          <a:p>
            <a:pPr algn="ctr"/>
            <a:r>
              <a:rPr lang="en-US" altLang="ja-JP" sz="1400" kern="100" dirty="0">
                <a:latin typeface="BIZ UDゴシック" panose="020B0400000000000000" pitchFamily="49" charset="-128"/>
                <a:ea typeface="BIZ UDゴシック" panose="020B0400000000000000" pitchFamily="49" charset="-128"/>
                <a:cs typeface="Times New Roman"/>
              </a:rPr>
              <a:t>R7.3.27</a:t>
            </a:r>
          </a:p>
          <a:p>
            <a:pPr algn="ctr"/>
            <a:r>
              <a:rPr lang="ja-JP" altLang="en-US" sz="1400" kern="100" dirty="0">
                <a:latin typeface="BIZ UDゴシック" panose="020B0400000000000000" pitchFamily="49" charset="-128"/>
                <a:ea typeface="BIZ UDゴシック" panose="020B0400000000000000" pitchFamily="49" charset="-128"/>
                <a:cs typeface="Times New Roman"/>
              </a:rPr>
              <a:t>みどり推進室</a:t>
            </a:r>
            <a:endParaRPr lang="en-US" altLang="ja-JP" sz="2400" kern="100" dirty="0">
              <a:latin typeface="BIZ UDゴシック" panose="020B0400000000000000" pitchFamily="49" charset="-128"/>
              <a:ea typeface="BIZ UDゴシック" panose="020B0400000000000000" pitchFamily="49" charset="-128"/>
              <a:cs typeface="Times New Roman"/>
            </a:endParaRPr>
          </a:p>
        </p:txBody>
      </p:sp>
      <p:sp>
        <p:nvSpPr>
          <p:cNvPr id="29" name="テキスト ボックス 28">
            <a:extLst>
              <a:ext uri="{FF2B5EF4-FFF2-40B4-BE49-F238E27FC236}">
                <a16:creationId xmlns:a16="http://schemas.microsoft.com/office/drawing/2014/main" id="{4ED3D76F-FB73-4B85-B289-5F8F99FC90CF}"/>
              </a:ext>
            </a:extLst>
          </p:cNvPr>
          <p:cNvSpPr txBox="1"/>
          <p:nvPr/>
        </p:nvSpPr>
        <p:spPr>
          <a:xfrm>
            <a:off x="9829771" y="152255"/>
            <a:ext cx="1369959" cy="400110"/>
          </a:xfrm>
          <a:prstGeom prst="rect">
            <a:avLst/>
          </a:prstGeom>
          <a:solidFill>
            <a:schemeClr val="bg1"/>
          </a:solidFill>
        </p:spPr>
        <p:txBody>
          <a:bodyPr wrap="square">
            <a:spAutoFit/>
          </a:bodyPr>
          <a:lstStyle/>
          <a:p>
            <a:pPr algn="ctr"/>
            <a:r>
              <a:rPr lang="ja-JP" altLang="en-US" sz="2000" kern="100" dirty="0">
                <a:latin typeface="BIZ UDゴシック" panose="020B0400000000000000" pitchFamily="49" charset="-128"/>
                <a:ea typeface="BIZ UDゴシック" panose="020B0400000000000000" pitchFamily="49" charset="-128"/>
                <a:cs typeface="Times New Roman"/>
              </a:rPr>
              <a:t>参　考</a:t>
            </a:r>
            <a:endParaRPr lang="en-US" altLang="ja-JP" sz="3600" kern="100" dirty="0">
              <a:latin typeface="BIZ UDゴシック" panose="020B0400000000000000" pitchFamily="49" charset="-128"/>
              <a:ea typeface="BIZ UDゴシック" panose="020B0400000000000000" pitchFamily="49" charset="-128"/>
              <a:cs typeface="Times New Roman"/>
            </a:endParaRPr>
          </a:p>
        </p:txBody>
      </p:sp>
    </p:spTree>
    <p:extLst>
      <p:ext uri="{BB962C8B-B14F-4D97-AF65-F5344CB8AC3E}">
        <p14:creationId xmlns:p14="http://schemas.microsoft.com/office/powerpoint/2010/main" val="4067505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833358A6-C541-45AE-85A7-2549F040126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2493" y="1012257"/>
            <a:ext cx="11987536" cy="8598992"/>
          </a:xfrm>
          <a:prstGeom prst="rect">
            <a:avLst/>
          </a:prstGeom>
        </p:spPr>
      </p:pic>
      <p:grpSp>
        <p:nvGrpSpPr>
          <p:cNvPr id="9" name="グループ化 8">
            <a:extLst>
              <a:ext uri="{FF2B5EF4-FFF2-40B4-BE49-F238E27FC236}">
                <a16:creationId xmlns:a16="http://schemas.microsoft.com/office/drawing/2014/main" id="{88B27727-DCDD-4D9E-A305-33D8F46A6375}"/>
              </a:ext>
            </a:extLst>
          </p:cNvPr>
          <p:cNvGrpSpPr/>
          <p:nvPr/>
        </p:nvGrpSpPr>
        <p:grpSpPr>
          <a:xfrm>
            <a:off x="100247" y="50267"/>
            <a:ext cx="12579684" cy="997583"/>
            <a:chOff x="101599" y="238968"/>
            <a:chExt cx="7856064" cy="601184"/>
          </a:xfrm>
        </p:grpSpPr>
        <p:grpSp>
          <p:nvGrpSpPr>
            <p:cNvPr id="11" name="グループ化 10">
              <a:extLst>
                <a:ext uri="{FF2B5EF4-FFF2-40B4-BE49-F238E27FC236}">
                  <a16:creationId xmlns:a16="http://schemas.microsoft.com/office/drawing/2014/main" id="{C2FC2ADC-7080-4F24-894C-7C2FEFD07428}"/>
                </a:ext>
              </a:extLst>
            </p:cNvPr>
            <p:cNvGrpSpPr/>
            <p:nvPr/>
          </p:nvGrpSpPr>
          <p:grpSpPr>
            <a:xfrm>
              <a:off x="101599" y="245354"/>
              <a:ext cx="7561075" cy="575048"/>
              <a:chOff x="101600" y="245354"/>
              <a:chExt cx="5880310" cy="575048"/>
            </a:xfrm>
          </p:grpSpPr>
          <p:sp>
            <p:nvSpPr>
              <p:cNvPr id="14" name="Rectangle 29">
                <a:extLst>
                  <a:ext uri="{FF2B5EF4-FFF2-40B4-BE49-F238E27FC236}">
                    <a16:creationId xmlns:a16="http://schemas.microsoft.com/office/drawing/2014/main" id="{47DD616E-CFFE-49F4-A624-EE5FD7773C76}"/>
                  </a:ext>
                </a:extLst>
              </p:cNvPr>
              <p:cNvSpPr>
                <a:spLocks noChangeArrowheads="1"/>
              </p:cNvSpPr>
              <p:nvPr/>
            </p:nvSpPr>
            <p:spPr bwMode="auto">
              <a:xfrm>
                <a:off x="101600" y="245354"/>
                <a:ext cx="5880309" cy="420268"/>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noAutofit/>
              </a:bodyPr>
              <a:lstStyle/>
              <a:p>
                <a:pPr lvl="0" defTabSz="914400" eaLnBrk="0" fontAlgn="base" hangingPunct="0">
                  <a:spcBef>
                    <a:spcPct val="0"/>
                  </a:spcBef>
                  <a:spcAft>
                    <a:spcPct val="0"/>
                  </a:spcAft>
                </a:pPr>
                <a:r>
                  <a:rPr kumimoji="0" lang="ja-JP" altLang="en-US" sz="2400" b="1" dirty="0">
                    <a:solidFill>
                      <a:schemeClr val="bg1"/>
                    </a:solidFill>
                    <a:latin typeface="ＭＳ Ｐゴシック" panose="020B0600070205080204" pitchFamily="50" charset="-128"/>
                    <a:ea typeface="ＭＳ Ｐゴシック" panose="020B0600070205080204" pitchFamily="50" charset="-128"/>
                  </a:rPr>
                  <a:t>　３</a:t>
                </a:r>
                <a:r>
                  <a:rPr kumimoji="0" lang="en-US" altLang="ja-JP" sz="2400" b="1" dirty="0">
                    <a:solidFill>
                      <a:schemeClr val="bg1"/>
                    </a:solidFill>
                    <a:latin typeface="ＭＳ Ｐゴシック" panose="020B0600070205080204" pitchFamily="50" charset="-128"/>
                    <a:ea typeface="ＭＳ Ｐゴシック" panose="020B0600070205080204" pitchFamily="50" charset="-128"/>
                  </a:rPr>
                  <a:t>-</a:t>
                </a:r>
                <a:r>
                  <a:rPr kumimoji="0" lang="ja-JP" altLang="en-US" sz="2400" b="1" dirty="0">
                    <a:solidFill>
                      <a:schemeClr val="bg1"/>
                    </a:solidFill>
                    <a:latin typeface="ＭＳ Ｐゴシック" panose="020B0600070205080204" pitchFamily="50" charset="-128"/>
                    <a:ea typeface="ＭＳ Ｐゴシック" panose="020B0600070205080204" pitchFamily="50" charset="-128"/>
                  </a:rPr>
                  <a:t>（３）　山地災害危険地区の見直し調査の概要・状況</a:t>
                </a:r>
              </a:p>
            </p:txBody>
          </p:sp>
          <p:sp>
            <p:nvSpPr>
              <p:cNvPr id="15" name="Rectangle 31">
                <a:extLst>
                  <a:ext uri="{FF2B5EF4-FFF2-40B4-BE49-F238E27FC236}">
                    <a16:creationId xmlns:a16="http://schemas.microsoft.com/office/drawing/2014/main" id="{5D4D2E08-0A39-4431-A118-455510DA79A9}"/>
                  </a:ext>
                </a:extLst>
              </p:cNvPr>
              <p:cNvSpPr>
                <a:spLocks noChangeArrowheads="1"/>
              </p:cNvSpPr>
              <p:nvPr/>
            </p:nvSpPr>
            <p:spPr bwMode="auto">
              <a:xfrm>
                <a:off x="101601" y="738163"/>
                <a:ext cx="5880309" cy="82239"/>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12" name="Rectangle 30">
              <a:extLst>
                <a:ext uri="{FF2B5EF4-FFF2-40B4-BE49-F238E27FC236}">
                  <a16:creationId xmlns:a16="http://schemas.microsoft.com/office/drawing/2014/main" id="{84C08C25-3FF9-4ABE-BE99-4571BF777B91}"/>
                </a:ext>
              </a:extLst>
            </p:cNvPr>
            <p:cNvSpPr>
              <a:spLocks noChangeArrowheads="1"/>
            </p:cNvSpPr>
            <p:nvPr/>
          </p:nvSpPr>
          <p:spPr bwMode="auto">
            <a:xfrm>
              <a:off x="7524628" y="238968"/>
              <a:ext cx="433035" cy="433901"/>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dirty="0">
                <a:solidFill>
                  <a:srgbClr val="000000"/>
                </a:solidFill>
              </a:endParaRPr>
            </a:p>
          </p:txBody>
        </p:sp>
        <p:sp>
          <p:nvSpPr>
            <p:cNvPr id="13" name="Rectangle 32">
              <a:extLst>
                <a:ext uri="{FF2B5EF4-FFF2-40B4-BE49-F238E27FC236}">
                  <a16:creationId xmlns:a16="http://schemas.microsoft.com/office/drawing/2014/main" id="{420BC840-0A01-446F-93F8-19BAE9E7C2FC}"/>
                </a:ext>
              </a:extLst>
            </p:cNvPr>
            <p:cNvSpPr>
              <a:spLocks noChangeArrowheads="1"/>
            </p:cNvSpPr>
            <p:nvPr/>
          </p:nvSpPr>
          <p:spPr bwMode="auto">
            <a:xfrm>
              <a:off x="7515103" y="738163"/>
              <a:ext cx="441715" cy="101989"/>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a:solidFill>
                  <a:srgbClr val="000000"/>
                </a:solidFill>
              </a:endParaRPr>
            </a:p>
          </p:txBody>
        </p:sp>
      </p:grpSp>
      <p:sp>
        <p:nvSpPr>
          <p:cNvPr id="16" name="テキスト ボックス 15">
            <a:extLst>
              <a:ext uri="{FF2B5EF4-FFF2-40B4-BE49-F238E27FC236}">
                <a16:creationId xmlns:a16="http://schemas.microsoft.com/office/drawing/2014/main" id="{AA786AB3-C85E-4865-BEA9-11C307D39E84}"/>
              </a:ext>
            </a:extLst>
          </p:cNvPr>
          <p:cNvSpPr txBox="1"/>
          <p:nvPr/>
        </p:nvSpPr>
        <p:spPr>
          <a:xfrm>
            <a:off x="11987878" y="135073"/>
            <a:ext cx="707305" cy="523220"/>
          </a:xfrm>
          <a:prstGeom prst="rect">
            <a:avLst/>
          </a:prstGeom>
          <a:noFill/>
        </p:spPr>
        <p:txBody>
          <a:bodyPr wrap="square">
            <a:spAutoFit/>
          </a:bodyPr>
          <a:lstStyle/>
          <a:p>
            <a:pPr algn="ctr"/>
            <a:r>
              <a:rPr lang="ja-JP" altLang="en-US" sz="1400" kern="100" dirty="0">
                <a:latin typeface="BIZ UDゴシック" panose="020B0400000000000000" pitchFamily="49" charset="-128"/>
                <a:ea typeface="BIZ UDゴシック" panose="020B0400000000000000" pitchFamily="49" charset="-128"/>
                <a:cs typeface="Times New Roman"/>
              </a:rPr>
              <a:t>事前③</a:t>
            </a:r>
            <a:endParaRPr lang="en-US" altLang="ja-JP" sz="2400" kern="100" dirty="0">
              <a:latin typeface="BIZ UDゴシック" panose="020B0400000000000000" pitchFamily="49" charset="-128"/>
              <a:ea typeface="BIZ UDゴシック" panose="020B0400000000000000" pitchFamily="49" charset="-128"/>
              <a:cs typeface="Times New Roman"/>
            </a:endParaRPr>
          </a:p>
        </p:txBody>
      </p:sp>
      <p:sp>
        <p:nvSpPr>
          <p:cNvPr id="2" name="スライド番号プレースホルダー 1">
            <a:extLst>
              <a:ext uri="{FF2B5EF4-FFF2-40B4-BE49-F238E27FC236}">
                <a16:creationId xmlns:a16="http://schemas.microsoft.com/office/drawing/2014/main" id="{FD9E63A2-8507-445A-A5B0-B106C8E21845}"/>
              </a:ext>
            </a:extLst>
          </p:cNvPr>
          <p:cNvSpPr>
            <a:spLocks noGrp="1"/>
          </p:cNvSpPr>
          <p:nvPr>
            <p:ph type="sldNum" sz="quarter" idx="12"/>
          </p:nvPr>
        </p:nvSpPr>
        <p:spPr>
          <a:xfrm>
            <a:off x="9412988" y="8954952"/>
            <a:ext cx="2987041" cy="511175"/>
          </a:xfrm>
        </p:spPr>
        <p:txBody>
          <a:bodyPr/>
          <a:lstStyle/>
          <a:p>
            <a:fld id="{D2D8002D-B5B0-4BAC-B1F6-782DDCCE6D9C}" type="slidenum">
              <a:rPr kumimoji="1" lang="ja-JP" altLang="en-US" sz="2800" b="1" smtClean="0"/>
              <a:t>17</a:t>
            </a:fld>
            <a:endParaRPr kumimoji="1" lang="ja-JP" altLang="en-US" b="1" dirty="0"/>
          </a:p>
        </p:txBody>
      </p:sp>
      <p:sp>
        <p:nvSpPr>
          <p:cNvPr id="17" name="テキスト ボックス 16">
            <a:extLst>
              <a:ext uri="{FF2B5EF4-FFF2-40B4-BE49-F238E27FC236}">
                <a16:creationId xmlns:a16="http://schemas.microsoft.com/office/drawing/2014/main" id="{D45FE910-1C45-4144-8BFF-2F581904AD2B}"/>
              </a:ext>
            </a:extLst>
          </p:cNvPr>
          <p:cNvSpPr txBox="1"/>
          <p:nvPr/>
        </p:nvSpPr>
        <p:spPr>
          <a:xfrm>
            <a:off x="11347550" y="77139"/>
            <a:ext cx="1369959" cy="523220"/>
          </a:xfrm>
          <a:prstGeom prst="rect">
            <a:avLst/>
          </a:prstGeom>
          <a:solidFill>
            <a:schemeClr val="bg1"/>
          </a:solidFill>
        </p:spPr>
        <p:txBody>
          <a:bodyPr wrap="square">
            <a:spAutoFit/>
          </a:bodyPr>
          <a:lstStyle/>
          <a:p>
            <a:pPr algn="ctr"/>
            <a:r>
              <a:rPr lang="en-US" altLang="ja-JP" sz="1400" kern="100" dirty="0">
                <a:latin typeface="BIZ UDゴシック" panose="020B0400000000000000" pitchFamily="49" charset="-128"/>
                <a:ea typeface="BIZ UDゴシック" panose="020B0400000000000000" pitchFamily="49" charset="-128"/>
                <a:cs typeface="Times New Roman"/>
              </a:rPr>
              <a:t>R7.3.27</a:t>
            </a:r>
          </a:p>
          <a:p>
            <a:pPr algn="ctr"/>
            <a:r>
              <a:rPr lang="ja-JP" altLang="en-US" sz="1400" kern="100" dirty="0">
                <a:latin typeface="BIZ UDゴシック" panose="020B0400000000000000" pitchFamily="49" charset="-128"/>
                <a:ea typeface="BIZ UDゴシック" panose="020B0400000000000000" pitchFamily="49" charset="-128"/>
                <a:cs typeface="Times New Roman"/>
              </a:rPr>
              <a:t>みどり推進室</a:t>
            </a:r>
            <a:endParaRPr lang="en-US" altLang="ja-JP" sz="2400" kern="100" dirty="0">
              <a:latin typeface="BIZ UDゴシック" panose="020B0400000000000000" pitchFamily="49" charset="-128"/>
              <a:ea typeface="BIZ UDゴシック" panose="020B0400000000000000" pitchFamily="49" charset="-128"/>
              <a:cs typeface="Times New Roman"/>
            </a:endParaRPr>
          </a:p>
        </p:txBody>
      </p:sp>
      <p:sp>
        <p:nvSpPr>
          <p:cNvPr id="18" name="テキスト ボックス 17">
            <a:extLst>
              <a:ext uri="{FF2B5EF4-FFF2-40B4-BE49-F238E27FC236}">
                <a16:creationId xmlns:a16="http://schemas.microsoft.com/office/drawing/2014/main" id="{8599EF95-1A1A-4BF6-9A34-C0AAF9D4D7FC}"/>
              </a:ext>
            </a:extLst>
          </p:cNvPr>
          <p:cNvSpPr txBox="1"/>
          <p:nvPr/>
        </p:nvSpPr>
        <p:spPr>
          <a:xfrm>
            <a:off x="9829771" y="152255"/>
            <a:ext cx="1369959" cy="400110"/>
          </a:xfrm>
          <a:prstGeom prst="rect">
            <a:avLst/>
          </a:prstGeom>
          <a:solidFill>
            <a:schemeClr val="bg1"/>
          </a:solidFill>
        </p:spPr>
        <p:txBody>
          <a:bodyPr wrap="square">
            <a:spAutoFit/>
          </a:bodyPr>
          <a:lstStyle/>
          <a:p>
            <a:pPr algn="ctr"/>
            <a:r>
              <a:rPr lang="ja-JP" altLang="en-US" sz="2000" kern="100" dirty="0">
                <a:latin typeface="BIZ UDゴシック" panose="020B0400000000000000" pitchFamily="49" charset="-128"/>
                <a:ea typeface="BIZ UDゴシック" panose="020B0400000000000000" pitchFamily="49" charset="-128"/>
                <a:cs typeface="Times New Roman"/>
              </a:rPr>
              <a:t>参　考</a:t>
            </a:r>
            <a:endParaRPr lang="en-US" altLang="ja-JP" sz="3600" kern="100" dirty="0">
              <a:latin typeface="BIZ UDゴシック" panose="020B0400000000000000" pitchFamily="49" charset="-128"/>
              <a:ea typeface="BIZ UDゴシック" panose="020B0400000000000000" pitchFamily="49" charset="-128"/>
              <a:cs typeface="Times New Roman"/>
            </a:endParaRPr>
          </a:p>
        </p:txBody>
      </p:sp>
    </p:spTree>
    <p:extLst>
      <p:ext uri="{BB962C8B-B14F-4D97-AF65-F5344CB8AC3E}">
        <p14:creationId xmlns:p14="http://schemas.microsoft.com/office/powerpoint/2010/main" val="2133040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テキスト ボックス 39">
            <a:extLst>
              <a:ext uri="{FF2B5EF4-FFF2-40B4-BE49-F238E27FC236}">
                <a16:creationId xmlns:a16="http://schemas.microsoft.com/office/drawing/2014/main" id="{2F6AEEE6-F3F2-BDF4-F6DD-6378D2E40D4E}"/>
              </a:ext>
            </a:extLst>
          </p:cNvPr>
          <p:cNvSpPr txBox="1"/>
          <p:nvPr/>
        </p:nvSpPr>
        <p:spPr>
          <a:xfrm>
            <a:off x="12163130" y="1290050"/>
            <a:ext cx="543739" cy="512897"/>
          </a:xfrm>
          <a:prstGeom prst="rect">
            <a:avLst/>
          </a:prstGeom>
          <a:noFill/>
        </p:spPr>
        <p:txBody>
          <a:bodyPr wrap="none" rtlCol="0">
            <a:spAutoFit/>
          </a:bodyPr>
          <a:lstStyle/>
          <a:p>
            <a:r>
              <a:rPr lang="en-US" altLang="ja-JP" sz="2733" dirty="0">
                <a:solidFill>
                  <a:schemeClr val="bg1"/>
                </a:solidFill>
              </a:rPr>
              <a:t>P5</a:t>
            </a:r>
            <a:endParaRPr lang="ja-JP" altLang="en-US" sz="2733" dirty="0">
              <a:solidFill>
                <a:schemeClr val="bg1"/>
              </a:solidFill>
            </a:endParaRPr>
          </a:p>
        </p:txBody>
      </p:sp>
      <p:grpSp>
        <p:nvGrpSpPr>
          <p:cNvPr id="3" name="グループ化 2">
            <a:extLst>
              <a:ext uri="{FF2B5EF4-FFF2-40B4-BE49-F238E27FC236}">
                <a16:creationId xmlns:a16="http://schemas.microsoft.com/office/drawing/2014/main" id="{30842D86-DFCF-4859-AFC2-17BD25119624}"/>
              </a:ext>
            </a:extLst>
          </p:cNvPr>
          <p:cNvGrpSpPr/>
          <p:nvPr/>
        </p:nvGrpSpPr>
        <p:grpSpPr>
          <a:xfrm>
            <a:off x="100247" y="50267"/>
            <a:ext cx="12579684" cy="997583"/>
            <a:chOff x="101599" y="238968"/>
            <a:chExt cx="7856064" cy="601184"/>
          </a:xfrm>
        </p:grpSpPr>
        <p:grpSp>
          <p:nvGrpSpPr>
            <p:cNvPr id="4" name="グループ化 3">
              <a:extLst>
                <a:ext uri="{FF2B5EF4-FFF2-40B4-BE49-F238E27FC236}">
                  <a16:creationId xmlns:a16="http://schemas.microsoft.com/office/drawing/2014/main" id="{B7A72CFD-24EC-44EC-8084-ACF5F7F8ADDB}"/>
                </a:ext>
              </a:extLst>
            </p:cNvPr>
            <p:cNvGrpSpPr/>
            <p:nvPr/>
          </p:nvGrpSpPr>
          <p:grpSpPr>
            <a:xfrm>
              <a:off x="101599" y="245354"/>
              <a:ext cx="7561075" cy="575048"/>
              <a:chOff x="101600" y="245354"/>
              <a:chExt cx="5880310" cy="575048"/>
            </a:xfrm>
          </p:grpSpPr>
          <p:sp>
            <p:nvSpPr>
              <p:cNvPr id="7" name="Rectangle 29">
                <a:extLst>
                  <a:ext uri="{FF2B5EF4-FFF2-40B4-BE49-F238E27FC236}">
                    <a16:creationId xmlns:a16="http://schemas.microsoft.com/office/drawing/2014/main" id="{ED452B69-8AC0-4B11-B97A-B6D241726C93}"/>
                  </a:ext>
                </a:extLst>
              </p:cNvPr>
              <p:cNvSpPr>
                <a:spLocks noChangeArrowheads="1"/>
              </p:cNvSpPr>
              <p:nvPr/>
            </p:nvSpPr>
            <p:spPr bwMode="auto">
              <a:xfrm>
                <a:off x="101600" y="245354"/>
                <a:ext cx="5880309" cy="420268"/>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noAutofit/>
              </a:bodyPr>
              <a:lstStyle/>
              <a:p>
                <a:pPr defTabSz="914400" eaLnBrk="0" fontAlgn="base" hangingPunct="0">
                  <a:spcBef>
                    <a:spcPct val="0"/>
                  </a:spcBef>
                  <a:spcAft>
                    <a:spcPct val="0"/>
                  </a:spcAft>
                </a:pPr>
                <a:r>
                  <a:rPr kumimoji="0" lang="ja-JP" altLang="en-US" sz="2400" b="1" dirty="0">
                    <a:solidFill>
                      <a:schemeClr val="bg1"/>
                    </a:solidFill>
                    <a:latin typeface="ＭＳ Ｐゴシック" panose="020B0600070205080204" pitchFamily="50" charset="-128"/>
                    <a:ea typeface="ＭＳ Ｐゴシック" panose="020B0600070205080204" pitchFamily="50" charset="-128"/>
                  </a:rPr>
                  <a:t>　　３</a:t>
                </a:r>
                <a:r>
                  <a:rPr kumimoji="0" lang="en-US" altLang="ja-JP" sz="2400" b="1" dirty="0">
                    <a:solidFill>
                      <a:schemeClr val="bg1"/>
                    </a:solidFill>
                    <a:latin typeface="ＭＳ Ｐゴシック" panose="020B0600070205080204" pitchFamily="50" charset="-128"/>
                    <a:ea typeface="ＭＳ Ｐゴシック" panose="020B0600070205080204" pitchFamily="50" charset="-128"/>
                  </a:rPr>
                  <a:t>-</a:t>
                </a:r>
                <a:r>
                  <a:rPr kumimoji="0" lang="ja-JP" altLang="en-US" sz="2400" b="1" dirty="0">
                    <a:solidFill>
                      <a:schemeClr val="bg1"/>
                    </a:solidFill>
                    <a:latin typeface="ＭＳ Ｐゴシック" panose="020B0600070205080204" pitchFamily="50" charset="-128"/>
                    <a:ea typeface="ＭＳ Ｐゴシック" panose="020B0600070205080204" pitchFamily="50" charset="-128"/>
                  </a:rPr>
                  <a:t>（３）　山地災害危険地区の見直し調査の概要・状況</a:t>
                </a:r>
              </a:p>
            </p:txBody>
          </p:sp>
          <p:sp>
            <p:nvSpPr>
              <p:cNvPr id="8" name="Rectangle 31">
                <a:extLst>
                  <a:ext uri="{FF2B5EF4-FFF2-40B4-BE49-F238E27FC236}">
                    <a16:creationId xmlns:a16="http://schemas.microsoft.com/office/drawing/2014/main" id="{E24F2739-8AC7-4696-9128-B3C9FF7E3A82}"/>
                  </a:ext>
                </a:extLst>
              </p:cNvPr>
              <p:cNvSpPr>
                <a:spLocks noChangeArrowheads="1"/>
              </p:cNvSpPr>
              <p:nvPr/>
            </p:nvSpPr>
            <p:spPr bwMode="auto">
              <a:xfrm>
                <a:off x="101601" y="738163"/>
                <a:ext cx="5880309" cy="82239"/>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5" name="Rectangle 30">
              <a:extLst>
                <a:ext uri="{FF2B5EF4-FFF2-40B4-BE49-F238E27FC236}">
                  <a16:creationId xmlns:a16="http://schemas.microsoft.com/office/drawing/2014/main" id="{40DF141E-1DCC-4AE3-AB30-59DD2B853272}"/>
                </a:ext>
              </a:extLst>
            </p:cNvPr>
            <p:cNvSpPr>
              <a:spLocks noChangeArrowheads="1"/>
            </p:cNvSpPr>
            <p:nvPr/>
          </p:nvSpPr>
          <p:spPr bwMode="auto">
            <a:xfrm>
              <a:off x="7524628" y="238968"/>
              <a:ext cx="433035" cy="433901"/>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dirty="0">
                <a:solidFill>
                  <a:srgbClr val="000000"/>
                </a:solidFill>
              </a:endParaRPr>
            </a:p>
          </p:txBody>
        </p:sp>
        <p:sp>
          <p:nvSpPr>
            <p:cNvPr id="6" name="Rectangle 32">
              <a:extLst>
                <a:ext uri="{FF2B5EF4-FFF2-40B4-BE49-F238E27FC236}">
                  <a16:creationId xmlns:a16="http://schemas.microsoft.com/office/drawing/2014/main" id="{233E90D6-021E-4A03-92EF-8955B56088DD}"/>
                </a:ext>
              </a:extLst>
            </p:cNvPr>
            <p:cNvSpPr>
              <a:spLocks noChangeArrowheads="1"/>
            </p:cNvSpPr>
            <p:nvPr/>
          </p:nvSpPr>
          <p:spPr bwMode="auto">
            <a:xfrm>
              <a:off x="7515103" y="738163"/>
              <a:ext cx="441715" cy="101989"/>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a:solidFill>
                  <a:srgbClr val="000000"/>
                </a:solidFill>
              </a:endParaRPr>
            </a:p>
          </p:txBody>
        </p:sp>
      </p:grpSp>
      <p:sp>
        <p:nvSpPr>
          <p:cNvPr id="9" name="テキスト ボックス 8">
            <a:extLst>
              <a:ext uri="{FF2B5EF4-FFF2-40B4-BE49-F238E27FC236}">
                <a16:creationId xmlns:a16="http://schemas.microsoft.com/office/drawing/2014/main" id="{74CB63C1-405A-4B2C-BD52-1BDF18A925E1}"/>
              </a:ext>
            </a:extLst>
          </p:cNvPr>
          <p:cNvSpPr txBox="1"/>
          <p:nvPr/>
        </p:nvSpPr>
        <p:spPr>
          <a:xfrm>
            <a:off x="11987878" y="135073"/>
            <a:ext cx="707305" cy="523220"/>
          </a:xfrm>
          <a:prstGeom prst="rect">
            <a:avLst/>
          </a:prstGeom>
          <a:noFill/>
        </p:spPr>
        <p:txBody>
          <a:bodyPr wrap="square">
            <a:spAutoFit/>
          </a:bodyPr>
          <a:lstStyle/>
          <a:p>
            <a:pPr algn="ctr"/>
            <a:r>
              <a:rPr lang="ja-JP" altLang="en-US" sz="1400" kern="100" dirty="0">
                <a:latin typeface="BIZ UDゴシック" panose="020B0400000000000000" pitchFamily="49" charset="-128"/>
                <a:ea typeface="BIZ UDゴシック" panose="020B0400000000000000" pitchFamily="49" charset="-128"/>
                <a:cs typeface="Times New Roman"/>
              </a:rPr>
              <a:t>事前③</a:t>
            </a:r>
            <a:endParaRPr lang="en-US" altLang="ja-JP" sz="2400" kern="100" dirty="0">
              <a:latin typeface="BIZ UDゴシック" panose="020B0400000000000000" pitchFamily="49" charset="-128"/>
              <a:ea typeface="BIZ UDゴシック" panose="020B0400000000000000" pitchFamily="49" charset="-128"/>
              <a:cs typeface="Times New Roman"/>
            </a:endParaRPr>
          </a:p>
        </p:txBody>
      </p:sp>
      <p:sp>
        <p:nvSpPr>
          <p:cNvPr id="14" name="テキスト ボックス 13">
            <a:extLst>
              <a:ext uri="{FF2B5EF4-FFF2-40B4-BE49-F238E27FC236}">
                <a16:creationId xmlns:a16="http://schemas.microsoft.com/office/drawing/2014/main" id="{B4D3C2CF-E827-4F13-AEF4-476C677F2206}"/>
              </a:ext>
            </a:extLst>
          </p:cNvPr>
          <p:cNvSpPr txBox="1"/>
          <p:nvPr/>
        </p:nvSpPr>
        <p:spPr>
          <a:xfrm>
            <a:off x="0" y="1381536"/>
            <a:ext cx="6156960" cy="646331"/>
          </a:xfrm>
          <a:prstGeom prst="rect">
            <a:avLst/>
          </a:prstGeom>
          <a:noFill/>
        </p:spPr>
        <p:txBody>
          <a:bodyPr wrap="square" rtlCol="0">
            <a:spAutoFit/>
          </a:bodyPr>
          <a:lstStyle/>
          <a:p>
            <a:r>
              <a:rPr lang="ja-JP" altLang="en-US" sz="1800" dirty="0"/>
              <a:t>（１）区域の境界について</a:t>
            </a:r>
            <a:r>
              <a:rPr lang="ja-JP" altLang="en-US" sz="1800" dirty="0">
                <a:latin typeface="ＭＳ Ｐゴシック" panose="020B0600070205080204" pitchFamily="50" charset="-128"/>
                <a:ea typeface="ＭＳ Ｐゴシック" panose="020B0600070205080204" pitchFamily="50" charset="-128"/>
              </a:rPr>
              <a:t>微地形表現図（</a:t>
            </a:r>
            <a:r>
              <a:rPr lang="en-US" altLang="ja-JP" sz="1800" dirty="0">
                <a:latin typeface="ＭＳ Ｐゴシック" panose="020B0600070205080204" pitchFamily="50" charset="-128"/>
                <a:ea typeface="ＭＳ Ｐゴシック" panose="020B0600070205080204" pitchFamily="50" charset="-128"/>
              </a:rPr>
              <a:t>CS</a:t>
            </a:r>
            <a:r>
              <a:rPr lang="ja-JP" altLang="en-US" sz="1800" dirty="0">
                <a:latin typeface="ＭＳ Ｐゴシック" panose="020B0600070205080204" pitchFamily="50" charset="-128"/>
                <a:ea typeface="ＭＳ Ｐゴシック" panose="020B0600070205080204" pitchFamily="50" charset="-128"/>
              </a:rPr>
              <a:t>立体図）をもとに、</a:t>
            </a:r>
            <a:endParaRPr lang="en-US" altLang="ja-JP" sz="1800" dirty="0">
              <a:latin typeface="ＭＳ Ｐゴシック" panose="020B0600070205080204" pitchFamily="50" charset="-128"/>
              <a:ea typeface="ＭＳ Ｐゴシック" panose="020B0600070205080204" pitchFamily="50" charset="-128"/>
            </a:endParaRPr>
          </a:p>
          <a:p>
            <a:r>
              <a:rPr lang="ja-JP" altLang="en-US" sz="1800" dirty="0">
                <a:latin typeface="ＭＳ Ｐゴシック" panose="020B0600070205080204" pitchFamily="50" charset="-128"/>
                <a:ea typeface="ＭＳ Ｐゴシック" panose="020B0600070205080204" pitchFamily="50" charset="-128"/>
              </a:rPr>
              <a:t>　　 尾根や谷に沿って境界線を入力、修正。</a:t>
            </a:r>
            <a:endParaRPr lang="en-US" altLang="ja-JP" sz="1800" dirty="0">
              <a:latin typeface="ＭＳ Ｐゴシック" panose="020B0600070205080204" pitchFamily="50" charset="-128"/>
              <a:ea typeface="ＭＳ Ｐゴシック" panose="020B0600070205080204" pitchFamily="50" charset="-128"/>
            </a:endParaRPr>
          </a:p>
        </p:txBody>
      </p:sp>
      <p:sp>
        <p:nvSpPr>
          <p:cNvPr id="15" name="テキスト ボックス 14">
            <a:extLst>
              <a:ext uri="{FF2B5EF4-FFF2-40B4-BE49-F238E27FC236}">
                <a16:creationId xmlns:a16="http://schemas.microsoft.com/office/drawing/2014/main" id="{A100F7AA-D89F-46C6-A34C-E50E72C815B9}"/>
              </a:ext>
            </a:extLst>
          </p:cNvPr>
          <p:cNvSpPr txBox="1"/>
          <p:nvPr/>
        </p:nvSpPr>
        <p:spPr>
          <a:xfrm>
            <a:off x="-2038" y="1019316"/>
            <a:ext cx="4342856" cy="461665"/>
          </a:xfrm>
          <a:prstGeom prst="rect">
            <a:avLst/>
          </a:prstGeom>
          <a:noFill/>
        </p:spPr>
        <p:txBody>
          <a:bodyPr wrap="none" rtlCol="0">
            <a:spAutoFit/>
          </a:bodyPr>
          <a:lstStyle/>
          <a:p>
            <a:r>
              <a:rPr lang="ja-JP" altLang="en-US" sz="2400" dirty="0"/>
              <a:t>〇航空レーザ計測データの活用</a:t>
            </a:r>
            <a:endParaRPr lang="en-US" altLang="ja-JP" sz="2400" dirty="0"/>
          </a:p>
        </p:txBody>
      </p:sp>
      <p:pic>
        <p:nvPicPr>
          <p:cNvPr id="16" name="図 15">
            <a:extLst>
              <a:ext uri="{FF2B5EF4-FFF2-40B4-BE49-F238E27FC236}">
                <a16:creationId xmlns:a16="http://schemas.microsoft.com/office/drawing/2014/main" id="{83459E94-4124-45C6-809D-AF5C79483E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0053" y="2011476"/>
            <a:ext cx="2522747" cy="1848968"/>
          </a:xfrm>
          <a:prstGeom prst="rect">
            <a:avLst/>
          </a:prstGeom>
        </p:spPr>
      </p:pic>
      <p:sp>
        <p:nvSpPr>
          <p:cNvPr id="17" name="テキスト ボックス 16">
            <a:extLst>
              <a:ext uri="{FF2B5EF4-FFF2-40B4-BE49-F238E27FC236}">
                <a16:creationId xmlns:a16="http://schemas.microsoft.com/office/drawing/2014/main" id="{1AC91C2B-4CD3-4535-BFB8-CB3E8E9091AE}"/>
              </a:ext>
            </a:extLst>
          </p:cNvPr>
          <p:cNvSpPr txBox="1"/>
          <p:nvPr/>
        </p:nvSpPr>
        <p:spPr>
          <a:xfrm>
            <a:off x="435527" y="3886510"/>
            <a:ext cx="5274617" cy="276999"/>
          </a:xfrm>
          <a:prstGeom prst="rect">
            <a:avLst/>
          </a:prstGeom>
          <a:noFill/>
        </p:spPr>
        <p:txBody>
          <a:bodyPr wrap="square">
            <a:spAutoFit/>
          </a:bodyPr>
          <a:lstStyle/>
          <a:p>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既存の山腹崩壊危険地区（赤枠）の境界の一部を黄色破線に修正</a:t>
            </a:r>
            <a:endParaRPr lang="ja-JP" altLang="en-US" sz="1200" dirty="0">
              <a:latin typeface="ＭＳ Ｐゴシック" panose="020B0600070205080204" pitchFamily="50" charset="-128"/>
              <a:ea typeface="ＭＳ Ｐゴシック" panose="020B0600070205080204" pitchFamily="50" charset="-128"/>
            </a:endParaRPr>
          </a:p>
        </p:txBody>
      </p:sp>
      <p:sp>
        <p:nvSpPr>
          <p:cNvPr id="18" name="テキスト ボックス 17">
            <a:extLst>
              <a:ext uri="{FF2B5EF4-FFF2-40B4-BE49-F238E27FC236}">
                <a16:creationId xmlns:a16="http://schemas.microsoft.com/office/drawing/2014/main" id="{BB9FEC24-CEF1-46EE-B368-2DCB45E23580}"/>
              </a:ext>
            </a:extLst>
          </p:cNvPr>
          <p:cNvSpPr txBox="1"/>
          <p:nvPr/>
        </p:nvSpPr>
        <p:spPr>
          <a:xfrm>
            <a:off x="31995" y="4157810"/>
            <a:ext cx="4981950" cy="369332"/>
          </a:xfrm>
          <a:prstGeom prst="rect">
            <a:avLst/>
          </a:prstGeom>
          <a:noFill/>
        </p:spPr>
        <p:txBody>
          <a:bodyPr wrap="square" rtlCol="0">
            <a:spAutoFit/>
          </a:bodyPr>
          <a:lstStyle/>
          <a:p>
            <a:r>
              <a:rPr lang="ja-JP" altLang="en-US" sz="1800" dirty="0"/>
              <a:t>（２）危険地区の分割及び地区の種別の見直し</a:t>
            </a:r>
            <a:endParaRPr lang="en-US" altLang="ja-JP" sz="1800" dirty="0">
              <a:latin typeface="ＭＳ Ｐゴシック" panose="020B0600070205080204" pitchFamily="50" charset="-128"/>
              <a:ea typeface="ＭＳ Ｐゴシック" panose="020B0600070205080204" pitchFamily="50" charset="-128"/>
            </a:endParaRPr>
          </a:p>
        </p:txBody>
      </p:sp>
      <p:pic>
        <p:nvPicPr>
          <p:cNvPr id="19" name="図 18">
            <a:extLst>
              <a:ext uri="{FF2B5EF4-FFF2-40B4-BE49-F238E27FC236}">
                <a16:creationId xmlns:a16="http://schemas.microsoft.com/office/drawing/2014/main" id="{74764DE3-D224-48DF-B54C-34F3D6C43B5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187371" y="4542059"/>
            <a:ext cx="3060958" cy="2172319"/>
          </a:xfrm>
          <a:prstGeom prst="rect">
            <a:avLst/>
          </a:prstGeom>
        </p:spPr>
      </p:pic>
      <p:pic>
        <p:nvPicPr>
          <p:cNvPr id="20" name="図 19">
            <a:extLst>
              <a:ext uri="{FF2B5EF4-FFF2-40B4-BE49-F238E27FC236}">
                <a16:creationId xmlns:a16="http://schemas.microsoft.com/office/drawing/2014/main" id="{DCD731E0-F805-468B-9DF1-82854FF4CFB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06714" y="4542059"/>
            <a:ext cx="2965475" cy="2166573"/>
          </a:xfrm>
          <a:prstGeom prst="rect">
            <a:avLst/>
          </a:prstGeom>
        </p:spPr>
      </p:pic>
      <p:sp>
        <p:nvSpPr>
          <p:cNvPr id="21" name="楕円 20">
            <a:extLst>
              <a:ext uri="{FF2B5EF4-FFF2-40B4-BE49-F238E27FC236}">
                <a16:creationId xmlns:a16="http://schemas.microsoft.com/office/drawing/2014/main" id="{7AFE7C83-0899-4AAF-8D7C-4BA3D6B2CE73}"/>
              </a:ext>
            </a:extLst>
          </p:cNvPr>
          <p:cNvSpPr/>
          <p:nvPr/>
        </p:nvSpPr>
        <p:spPr>
          <a:xfrm rot="1271430">
            <a:off x="2018336" y="5033987"/>
            <a:ext cx="983668" cy="685371"/>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733"/>
          </a:p>
        </p:txBody>
      </p:sp>
      <p:pic>
        <p:nvPicPr>
          <p:cNvPr id="23" name="図 22">
            <a:extLst>
              <a:ext uri="{FF2B5EF4-FFF2-40B4-BE49-F238E27FC236}">
                <a16:creationId xmlns:a16="http://schemas.microsoft.com/office/drawing/2014/main" id="{3D4FD9CB-0908-4266-9273-BC18534BE68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70641" y="6046777"/>
            <a:ext cx="719949" cy="645772"/>
          </a:xfrm>
          <a:prstGeom prst="rect">
            <a:avLst/>
          </a:prstGeom>
          <a:ln>
            <a:solidFill>
              <a:schemeClr val="tx1"/>
            </a:solidFill>
          </a:ln>
        </p:spPr>
      </p:pic>
      <p:pic>
        <p:nvPicPr>
          <p:cNvPr id="24" name="図 23">
            <a:extLst>
              <a:ext uri="{FF2B5EF4-FFF2-40B4-BE49-F238E27FC236}">
                <a16:creationId xmlns:a16="http://schemas.microsoft.com/office/drawing/2014/main" id="{28C0B115-1C16-47B4-8D63-FC39D7B3DD4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64681" y="4542059"/>
            <a:ext cx="384119" cy="628560"/>
          </a:xfrm>
          <a:prstGeom prst="rect">
            <a:avLst/>
          </a:prstGeom>
          <a:ln>
            <a:solidFill>
              <a:schemeClr val="tx1"/>
            </a:solidFill>
          </a:ln>
        </p:spPr>
      </p:pic>
      <p:sp>
        <p:nvSpPr>
          <p:cNvPr id="25" name="テキスト ボックス 24">
            <a:extLst>
              <a:ext uri="{FF2B5EF4-FFF2-40B4-BE49-F238E27FC236}">
                <a16:creationId xmlns:a16="http://schemas.microsoft.com/office/drawing/2014/main" id="{2F4F9948-C8BD-45D7-BA16-AE0875EA3295}"/>
              </a:ext>
            </a:extLst>
          </p:cNvPr>
          <p:cNvSpPr txBox="1"/>
          <p:nvPr/>
        </p:nvSpPr>
        <p:spPr>
          <a:xfrm>
            <a:off x="1153596" y="4583688"/>
            <a:ext cx="2092638" cy="400110"/>
          </a:xfrm>
          <a:prstGeom prst="rect">
            <a:avLst/>
          </a:prstGeom>
          <a:solidFill>
            <a:schemeClr val="bg1"/>
          </a:solidFill>
        </p:spPr>
        <p:txBody>
          <a:bodyPr wrap="square">
            <a:spAutoFit/>
          </a:bodyPr>
          <a:lstStyle/>
          <a:p>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（黄色）崩壊土砂流出危険地区に</a:t>
            </a:r>
            <a:endParaRPr lang="en-US" altLang="ja-JP" sz="1000" kern="100"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　　　　転換すべき概ねの範囲　</a:t>
            </a:r>
            <a:endParaRPr lang="ja-JP" altLang="en-US" sz="1000" dirty="0">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16525202-2FC9-4A90-B298-78A5152E163A}"/>
              </a:ext>
            </a:extLst>
          </p:cNvPr>
          <p:cNvSpPr txBox="1"/>
          <p:nvPr/>
        </p:nvSpPr>
        <p:spPr>
          <a:xfrm>
            <a:off x="515293" y="6169608"/>
            <a:ext cx="1524736" cy="400110"/>
          </a:xfrm>
          <a:prstGeom prst="rect">
            <a:avLst/>
          </a:prstGeom>
          <a:solidFill>
            <a:schemeClr val="bg1"/>
          </a:solidFill>
        </p:spPr>
        <p:txBody>
          <a:bodyPr wrap="square">
            <a:spAutoFit/>
          </a:bodyPr>
          <a:lstStyle/>
          <a:p>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（黒色）山腹崩壊危険</a:t>
            </a:r>
            <a:endParaRPr lang="en-US" altLang="ja-JP" sz="1000" kern="100"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地区となる範囲　</a:t>
            </a:r>
            <a:endParaRPr lang="ja-JP" altLang="en-US" sz="1000" dirty="0">
              <a:latin typeface="メイリオ" panose="020B0604030504040204" pitchFamily="50" charset="-128"/>
              <a:ea typeface="メイリオ" panose="020B0604030504040204" pitchFamily="50" charset="-128"/>
            </a:endParaRPr>
          </a:p>
        </p:txBody>
      </p:sp>
      <p:sp>
        <p:nvSpPr>
          <p:cNvPr id="22" name="楕円 21">
            <a:extLst>
              <a:ext uri="{FF2B5EF4-FFF2-40B4-BE49-F238E27FC236}">
                <a16:creationId xmlns:a16="http://schemas.microsoft.com/office/drawing/2014/main" id="{A8DB08E8-0321-43B0-8A2F-04698510D07C}"/>
              </a:ext>
            </a:extLst>
          </p:cNvPr>
          <p:cNvSpPr/>
          <p:nvPr/>
        </p:nvSpPr>
        <p:spPr>
          <a:xfrm rot="2219240">
            <a:off x="312330" y="5200826"/>
            <a:ext cx="2610913" cy="571921"/>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733"/>
          </a:p>
        </p:txBody>
      </p:sp>
      <p:sp>
        <p:nvSpPr>
          <p:cNvPr id="27" name="テキスト ボックス 26">
            <a:extLst>
              <a:ext uri="{FF2B5EF4-FFF2-40B4-BE49-F238E27FC236}">
                <a16:creationId xmlns:a16="http://schemas.microsoft.com/office/drawing/2014/main" id="{2BF0B4AF-EB27-4E71-A8E8-15AB5E294103}"/>
              </a:ext>
            </a:extLst>
          </p:cNvPr>
          <p:cNvSpPr txBox="1"/>
          <p:nvPr/>
        </p:nvSpPr>
        <p:spPr>
          <a:xfrm>
            <a:off x="37618" y="6703251"/>
            <a:ext cx="7841462" cy="276999"/>
          </a:xfrm>
          <a:prstGeom prst="rect">
            <a:avLst/>
          </a:prstGeom>
          <a:noFill/>
        </p:spPr>
        <p:txBody>
          <a:bodyPr wrap="square">
            <a:spAutoFit/>
          </a:bodyPr>
          <a:lstStyle/>
          <a:p>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既存の山腹崩壊危険地区を見直した結果、山腹崩壊危険地区（黒色）と崩壊土砂流出危険地区（黄色）に分割が必要</a:t>
            </a:r>
            <a:endParaRPr lang="ja-JP" altLang="en-US" sz="1200" dirty="0">
              <a:latin typeface="ＭＳ Ｐゴシック" panose="020B0600070205080204" pitchFamily="50" charset="-128"/>
              <a:ea typeface="ＭＳ Ｐゴシック" panose="020B0600070205080204" pitchFamily="50" charset="-128"/>
            </a:endParaRPr>
          </a:p>
        </p:txBody>
      </p:sp>
      <p:pic>
        <p:nvPicPr>
          <p:cNvPr id="28" name="図 27">
            <a:extLst>
              <a:ext uri="{FF2B5EF4-FFF2-40B4-BE49-F238E27FC236}">
                <a16:creationId xmlns:a16="http://schemas.microsoft.com/office/drawing/2014/main" id="{266E70F1-2D56-4F21-B8F7-1DEA6C715F5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26842" y="1814459"/>
            <a:ext cx="3515010" cy="3616023"/>
          </a:xfrm>
          <a:prstGeom prst="rect">
            <a:avLst/>
          </a:prstGeom>
        </p:spPr>
      </p:pic>
      <p:sp>
        <p:nvSpPr>
          <p:cNvPr id="29" name="テキスト ボックス 28">
            <a:extLst>
              <a:ext uri="{FF2B5EF4-FFF2-40B4-BE49-F238E27FC236}">
                <a16:creationId xmlns:a16="http://schemas.microsoft.com/office/drawing/2014/main" id="{498E934B-B49C-4AD3-8E9C-3F10A72C059A}"/>
              </a:ext>
            </a:extLst>
          </p:cNvPr>
          <p:cNvSpPr txBox="1"/>
          <p:nvPr/>
        </p:nvSpPr>
        <p:spPr>
          <a:xfrm>
            <a:off x="7088047" y="1372957"/>
            <a:ext cx="3992600" cy="369332"/>
          </a:xfrm>
          <a:prstGeom prst="rect">
            <a:avLst/>
          </a:prstGeom>
          <a:noFill/>
        </p:spPr>
        <p:txBody>
          <a:bodyPr wrap="square" rtlCol="0">
            <a:spAutoFit/>
          </a:bodyPr>
          <a:lstStyle/>
          <a:p>
            <a:r>
              <a:rPr lang="ja-JP" altLang="en-US" sz="1800" dirty="0"/>
              <a:t>（３）危険地区の種別及び区域の見直し</a:t>
            </a:r>
            <a:endParaRPr lang="en-US" altLang="ja-JP" sz="1800" dirty="0">
              <a:latin typeface="ＭＳ Ｐゴシック" panose="020B0600070205080204" pitchFamily="50" charset="-128"/>
              <a:ea typeface="ＭＳ Ｐゴシック" panose="020B0600070205080204" pitchFamily="50" charset="-128"/>
            </a:endParaRPr>
          </a:p>
        </p:txBody>
      </p:sp>
      <p:sp>
        <p:nvSpPr>
          <p:cNvPr id="30" name="テキスト ボックス 29">
            <a:extLst>
              <a:ext uri="{FF2B5EF4-FFF2-40B4-BE49-F238E27FC236}">
                <a16:creationId xmlns:a16="http://schemas.microsoft.com/office/drawing/2014/main" id="{5CED1375-E8AB-43F8-9F87-54D337BC9D3C}"/>
              </a:ext>
            </a:extLst>
          </p:cNvPr>
          <p:cNvSpPr txBox="1"/>
          <p:nvPr/>
        </p:nvSpPr>
        <p:spPr>
          <a:xfrm>
            <a:off x="7183524" y="5447421"/>
            <a:ext cx="4938525" cy="461665"/>
          </a:xfrm>
          <a:prstGeom prst="rect">
            <a:avLst/>
          </a:prstGeom>
          <a:noFill/>
        </p:spPr>
        <p:txBody>
          <a:bodyPr wrap="square">
            <a:spAutoFit/>
          </a:bodyPr>
          <a:lstStyle/>
          <a:p>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既存の山腹崩壊危険地区を崩壊土砂流出危険地区へ転換した結果、</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集水区域を見直し、区域が増加（水色部）</a:t>
            </a:r>
            <a:endParaRPr lang="ja-JP" altLang="en-US" sz="1200" dirty="0">
              <a:latin typeface="ＭＳ Ｐゴシック" panose="020B0600070205080204" pitchFamily="50" charset="-128"/>
              <a:ea typeface="ＭＳ Ｐゴシック" panose="020B0600070205080204" pitchFamily="50" charset="-128"/>
            </a:endParaRPr>
          </a:p>
        </p:txBody>
      </p:sp>
      <p:sp>
        <p:nvSpPr>
          <p:cNvPr id="31" name="テキスト ボックス 30">
            <a:extLst>
              <a:ext uri="{FF2B5EF4-FFF2-40B4-BE49-F238E27FC236}">
                <a16:creationId xmlns:a16="http://schemas.microsoft.com/office/drawing/2014/main" id="{F1609D57-20A4-479D-890D-72ABA52B12BA}"/>
              </a:ext>
            </a:extLst>
          </p:cNvPr>
          <p:cNvSpPr txBox="1"/>
          <p:nvPr/>
        </p:nvSpPr>
        <p:spPr>
          <a:xfrm>
            <a:off x="72221" y="6968261"/>
            <a:ext cx="2383986" cy="461665"/>
          </a:xfrm>
          <a:prstGeom prst="rect">
            <a:avLst/>
          </a:prstGeom>
          <a:noFill/>
        </p:spPr>
        <p:txBody>
          <a:bodyPr wrap="none" rtlCol="0">
            <a:spAutoFit/>
          </a:bodyPr>
          <a:lstStyle/>
          <a:p>
            <a:r>
              <a:rPr lang="ja-JP" altLang="en-US" sz="2400" dirty="0"/>
              <a:t>〇</a:t>
            </a:r>
            <a:r>
              <a:rPr kumimoji="1" lang="ja-JP" altLang="en-US" sz="2400" dirty="0"/>
              <a:t>とりまとめ状況</a:t>
            </a:r>
            <a:endParaRPr kumimoji="1" lang="en-US" altLang="ja-JP" sz="2400" dirty="0"/>
          </a:p>
        </p:txBody>
      </p:sp>
      <p:sp>
        <p:nvSpPr>
          <p:cNvPr id="32" name="テキスト ボックス 31">
            <a:extLst>
              <a:ext uri="{FF2B5EF4-FFF2-40B4-BE49-F238E27FC236}">
                <a16:creationId xmlns:a16="http://schemas.microsoft.com/office/drawing/2014/main" id="{A5DDAD86-8E47-4660-99A1-D964E623832F}"/>
              </a:ext>
            </a:extLst>
          </p:cNvPr>
          <p:cNvSpPr txBox="1"/>
          <p:nvPr/>
        </p:nvSpPr>
        <p:spPr>
          <a:xfrm>
            <a:off x="6363175" y="8810673"/>
            <a:ext cx="5117106" cy="307777"/>
          </a:xfrm>
          <a:prstGeom prst="rect">
            <a:avLst/>
          </a:prstGeom>
          <a:noFill/>
        </p:spPr>
        <p:txBody>
          <a:bodyPr wrap="none" rtlCol="0">
            <a:spAutoFit/>
          </a:bodyPr>
          <a:lstStyle/>
          <a:p>
            <a:r>
              <a:rPr lang="en-US" altLang="ja-JP" sz="1400" dirty="0"/>
              <a:t>※</a:t>
            </a:r>
            <a:r>
              <a:rPr lang="ja-JP" altLang="en-US" sz="1400" dirty="0"/>
              <a:t>崩壊土砂流出危険地区の新規減は集水区域の統合によるもの</a:t>
            </a:r>
            <a:endParaRPr lang="en-US" altLang="ja-JP" sz="1400" dirty="0"/>
          </a:p>
        </p:txBody>
      </p:sp>
      <p:sp>
        <p:nvSpPr>
          <p:cNvPr id="33" name="テキスト ボックス 32">
            <a:extLst>
              <a:ext uri="{FF2B5EF4-FFF2-40B4-BE49-F238E27FC236}">
                <a16:creationId xmlns:a16="http://schemas.microsoft.com/office/drawing/2014/main" id="{7903E166-65D5-4F6A-8596-AED467227141}"/>
              </a:ext>
            </a:extLst>
          </p:cNvPr>
          <p:cNvSpPr txBox="1"/>
          <p:nvPr/>
        </p:nvSpPr>
        <p:spPr>
          <a:xfrm>
            <a:off x="6395074" y="9178877"/>
            <a:ext cx="4923143" cy="307777"/>
          </a:xfrm>
          <a:prstGeom prst="rect">
            <a:avLst/>
          </a:prstGeom>
          <a:noFill/>
        </p:spPr>
        <p:txBody>
          <a:bodyPr wrap="none" rtlCol="0">
            <a:spAutoFit/>
          </a:bodyPr>
          <a:lstStyle/>
          <a:p>
            <a:r>
              <a:rPr lang="en-US" altLang="ja-JP" sz="1400" dirty="0">
                <a:latin typeface="+mn-ea"/>
              </a:rPr>
              <a:t>※</a:t>
            </a:r>
            <a:r>
              <a:rPr lang="ja-JP" altLang="en-US" sz="1400" dirty="0">
                <a:latin typeface="+mn-ea"/>
              </a:rPr>
              <a:t>指定面積については、</a:t>
            </a:r>
            <a:r>
              <a:rPr lang="en-US" altLang="ja-JP" sz="1400" dirty="0">
                <a:latin typeface="+mn-ea"/>
              </a:rPr>
              <a:t>3.3</a:t>
            </a:r>
            <a:r>
              <a:rPr lang="ja-JP" altLang="en-US" sz="1400" dirty="0">
                <a:latin typeface="+mn-ea"/>
              </a:rPr>
              <a:t>万</a:t>
            </a:r>
            <a:r>
              <a:rPr lang="en-US" altLang="ja-JP" sz="1400" dirty="0">
                <a:latin typeface="+mn-ea"/>
              </a:rPr>
              <a:t>ha</a:t>
            </a:r>
            <a:r>
              <a:rPr lang="ja-JP" altLang="en-US" sz="1400" dirty="0">
                <a:latin typeface="+mn-ea"/>
              </a:rPr>
              <a:t>から</a:t>
            </a:r>
            <a:r>
              <a:rPr lang="en-US" altLang="ja-JP" sz="1400" dirty="0">
                <a:latin typeface="+mn-ea"/>
              </a:rPr>
              <a:t>3.6</a:t>
            </a:r>
            <a:r>
              <a:rPr lang="ja-JP" altLang="en-US" sz="1400" dirty="0">
                <a:latin typeface="+mn-ea"/>
              </a:rPr>
              <a:t>万</a:t>
            </a:r>
            <a:r>
              <a:rPr lang="en-US" altLang="ja-JP" sz="1400" dirty="0">
                <a:latin typeface="+mn-ea"/>
              </a:rPr>
              <a:t>ha</a:t>
            </a:r>
            <a:r>
              <a:rPr lang="ja-JP" altLang="en-US" sz="1400" dirty="0">
                <a:latin typeface="+mn-ea"/>
              </a:rPr>
              <a:t>へ増加する見込み</a:t>
            </a:r>
            <a:endParaRPr lang="en-US" altLang="ja-JP" sz="1400" dirty="0">
              <a:latin typeface="+mn-ea"/>
            </a:endParaRPr>
          </a:p>
        </p:txBody>
      </p:sp>
      <p:graphicFrame>
        <p:nvGraphicFramePr>
          <p:cNvPr id="34" name="表 33">
            <a:extLst>
              <a:ext uri="{FF2B5EF4-FFF2-40B4-BE49-F238E27FC236}">
                <a16:creationId xmlns:a16="http://schemas.microsoft.com/office/drawing/2014/main" id="{85A621D9-68C5-49C6-A253-444D751B696F}"/>
              </a:ext>
            </a:extLst>
          </p:cNvPr>
          <p:cNvGraphicFramePr>
            <a:graphicFrameLocks noGrp="1"/>
          </p:cNvGraphicFramePr>
          <p:nvPr>
            <p:extLst>
              <p:ext uri="{D42A27DB-BD31-4B8C-83A1-F6EECF244321}">
                <p14:modId xmlns:p14="http://schemas.microsoft.com/office/powerpoint/2010/main" val="2720875136"/>
              </p:ext>
            </p:extLst>
          </p:nvPr>
        </p:nvGraphicFramePr>
        <p:xfrm>
          <a:off x="187370" y="7372763"/>
          <a:ext cx="6213423" cy="2139547"/>
        </p:xfrm>
        <a:graphic>
          <a:graphicData uri="http://schemas.openxmlformats.org/drawingml/2006/table">
            <a:tbl>
              <a:tblPr lastRow="1">
                <a:tableStyleId>{5940675A-B579-460E-94D1-54222C63F5DA}</a:tableStyleId>
              </a:tblPr>
              <a:tblGrid>
                <a:gridCol w="970028">
                  <a:extLst>
                    <a:ext uri="{9D8B030D-6E8A-4147-A177-3AD203B41FA5}">
                      <a16:colId xmlns:a16="http://schemas.microsoft.com/office/drawing/2014/main" val="754453423"/>
                    </a:ext>
                  </a:extLst>
                </a:gridCol>
                <a:gridCol w="664165">
                  <a:extLst>
                    <a:ext uri="{9D8B030D-6E8A-4147-A177-3AD203B41FA5}">
                      <a16:colId xmlns:a16="http://schemas.microsoft.com/office/drawing/2014/main" val="4265818940"/>
                    </a:ext>
                  </a:extLst>
                </a:gridCol>
                <a:gridCol w="664165">
                  <a:extLst>
                    <a:ext uri="{9D8B030D-6E8A-4147-A177-3AD203B41FA5}">
                      <a16:colId xmlns:a16="http://schemas.microsoft.com/office/drawing/2014/main" val="4050805458"/>
                    </a:ext>
                  </a:extLst>
                </a:gridCol>
                <a:gridCol w="664165">
                  <a:extLst>
                    <a:ext uri="{9D8B030D-6E8A-4147-A177-3AD203B41FA5}">
                      <a16:colId xmlns:a16="http://schemas.microsoft.com/office/drawing/2014/main" val="652903779"/>
                    </a:ext>
                  </a:extLst>
                </a:gridCol>
                <a:gridCol w="812725">
                  <a:extLst>
                    <a:ext uri="{9D8B030D-6E8A-4147-A177-3AD203B41FA5}">
                      <a16:colId xmlns:a16="http://schemas.microsoft.com/office/drawing/2014/main" val="1754574544"/>
                    </a:ext>
                  </a:extLst>
                </a:gridCol>
                <a:gridCol w="812725">
                  <a:extLst>
                    <a:ext uri="{9D8B030D-6E8A-4147-A177-3AD203B41FA5}">
                      <a16:colId xmlns:a16="http://schemas.microsoft.com/office/drawing/2014/main" val="1461662593"/>
                    </a:ext>
                  </a:extLst>
                </a:gridCol>
                <a:gridCol w="812725">
                  <a:extLst>
                    <a:ext uri="{9D8B030D-6E8A-4147-A177-3AD203B41FA5}">
                      <a16:colId xmlns:a16="http://schemas.microsoft.com/office/drawing/2014/main" val="742548286"/>
                    </a:ext>
                  </a:extLst>
                </a:gridCol>
                <a:gridCol w="812725">
                  <a:extLst>
                    <a:ext uri="{9D8B030D-6E8A-4147-A177-3AD203B41FA5}">
                      <a16:colId xmlns:a16="http://schemas.microsoft.com/office/drawing/2014/main" val="1926361926"/>
                    </a:ext>
                  </a:extLst>
                </a:gridCol>
              </a:tblGrid>
              <a:tr h="327567">
                <a:tc rowSpan="2">
                  <a:txBody>
                    <a:bodyPr/>
                    <a:lstStyle/>
                    <a:p>
                      <a:pPr algn="ctr" fontAlgn="ctr"/>
                      <a:r>
                        <a:rPr lang="ja-JP" altLang="en-US" sz="1200" u="none" strike="noStrike" dirty="0">
                          <a:effectLst/>
                        </a:rPr>
                        <a:t>危険地区分</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71276" marR="71276" marT="35638" marB="35638" anchor="ctr">
                    <a:lnR w="12700" cap="flat" cmpd="sng" algn="ctr">
                      <a:noFill/>
                      <a:prstDash val="solid"/>
                      <a:round/>
                      <a:headEnd type="none" w="med" len="med"/>
                      <a:tailEnd type="none" w="med" len="med"/>
                    </a:lnR>
                  </a:tcPr>
                </a:tc>
                <a:tc rowSpan="2">
                  <a:txBody>
                    <a:bodyPr/>
                    <a:lstStyle/>
                    <a:p>
                      <a:pPr algn="r" fontAlgn="ctr"/>
                      <a:r>
                        <a:rPr lang="ja-JP" altLang="en-US" sz="1200" u="none" strike="noStrike" dirty="0">
                          <a:effectLst/>
                        </a:rPr>
                        <a:t>今回</a:t>
                      </a:r>
                      <a:endParaRPr lang="en-US" altLang="ja-JP" sz="1200" u="none" strike="noStrike" dirty="0">
                        <a:effectLst/>
                      </a:endParaRPr>
                    </a:p>
                    <a:p>
                      <a:pPr algn="r" fontAlgn="ctr"/>
                      <a:r>
                        <a:rPr lang="ja-JP" altLang="en-US" sz="1200" u="none" strike="noStrike" dirty="0">
                          <a:effectLst/>
                        </a:rPr>
                        <a:t>調査</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71276" marR="71276" marT="35638" marB="356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2">
                  <a:txBody>
                    <a:bodyPr/>
                    <a:lstStyle/>
                    <a:p>
                      <a:pPr algn="r" fontAlgn="ctr"/>
                      <a:r>
                        <a:rPr lang="ja-JP" altLang="en-US" sz="1200" u="none" strike="noStrike" dirty="0">
                          <a:effectLst/>
                        </a:rPr>
                        <a:t>前回</a:t>
                      </a:r>
                      <a:endParaRPr lang="en-US" altLang="ja-JP" sz="1200" u="none" strike="noStrike" dirty="0">
                        <a:effectLst/>
                      </a:endParaRPr>
                    </a:p>
                    <a:p>
                      <a:pPr algn="r" fontAlgn="ctr"/>
                      <a:r>
                        <a:rPr lang="ja-JP" altLang="en-US" sz="1200" u="none" strike="noStrike" dirty="0">
                          <a:effectLst/>
                        </a:rPr>
                        <a:t>調査</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71276" marR="71276" marT="35638" marB="356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2">
                  <a:txBody>
                    <a:bodyPr/>
                    <a:lstStyle/>
                    <a:p>
                      <a:pPr algn="r" fontAlgn="ctr"/>
                      <a:r>
                        <a:rPr lang="ja-JP" altLang="en-US" sz="1200" u="none" strike="noStrike" dirty="0">
                          <a:effectLst/>
                        </a:rPr>
                        <a:t>差引</a:t>
                      </a:r>
                      <a:endParaRPr lang="en-US" altLang="ja-JP" sz="1200" u="none" strike="noStrike" dirty="0">
                        <a:effectLst/>
                      </a:endParaRPr>
                    </a:p>
                    <a:p>
                      <a:pPr algn="r" fontAlgn="ctr"/>
                      <a:r>
                        <a:rPr lang="ja-JP" altLang="en-US" sz="1200" u="none" strike="noStrike" dirty="0">
                          <a:effectLst/>
                        </a:rPr>
                        <a:t>増減</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71276" marR="71276" marT="35638" marB="356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4">
                  <a:txBody>
                    <a:bodyPr/>
                    <a:lstStyle/>
                    <a:p>
                      <a:pPr algn="ctr" fontAlgn="ctr"/>
                      <a:r>
                        <a:rPr lang="ja-JP" altLang="en-US" sz="1200" u="none" strike="noStrike" dirty="0">
                          <a:effectLst/>
                        </a:rPr>
                        <a:t>増減（推移）内訳</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71276" marR="71276" marT="35638" marB="35638" anchor="ctr">
                    <a:lnL w="12700" cap="flat" cmpd="sng" algn="ctr">
                      <a:no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48313585"/>
                  </a:ext>
                </a:extLst>
              </a:tr>
              <a:tr h="36239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r" fontAlgn="ctr"/>
                      <a:r>
                        <a:rPr lang="ja-JP" altLang="en-US" sz="1200" u="none" strike="noStrike" dirty="0">
                          <a:effectLst/>
                        </a:rPr>
                        <a:t>ア</a:t>
                      </a:r>
                      <a:r>
                        <a:rPr lang="en-US" altLang="ja-JP" sz="1200" u="none" strike="noStrike" dirty="0">
                          <a:effectLst/>
                        </a:rPr>
                        <a:t>)</a:t>
                      </a:r>
                      <a:r>
                        <a:rPr lang="ja-JP" altLang="en-US" sz="1200" u="none" strike="noStrike" dirty="0">
                          <a:effectLst/>
                        </a:rPr>
                        <a:t>新規増</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1547" marR="11547" marT="115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r" fontAlgn="ctr"/>
                      <a:r>
                        <a:rPr lang="ja-JP" altLang="en-US" sz="1200" u="none" strike="noStrike" dirty="0">
                          <a:effectLst/>
                        </a:rPr>
                        <a:t>イ</a:t>
                      </a:r>
                      <a:r>
                        <a:rPr lang="en-US" altLang="ja-JP" sz="1200" u="none" strike="noStrike" dirty="0">
                          <a:effectLst/>
                        </a:rPr>
                        <a:t>)</a:t>
                      </a:r>
                      <a:r>
                        <a:rPr lang="ja-JP" altLang="en-US" sz="1200" u="none" strike="noStrike" dirty="0">
                          <a:effectLst/>
                        </a:rPr>
                        <a:t>新規減</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1547" marR="11547" marT="115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r" fontAlgn="ctr"/>
                      <a:r>
                        <a:rPr lang="ja-JP" altLang="en-US" sz="1200" u="none" strike="noStrike" dirty="0">
                          <a:effectLst/>
                        </a:rPr>
                        <a:t>ウ</a:t>
                      </a:r>
                      <a:r>
                        <a:rPr lang="en-US" altLang="ja-JP" sz="1200" u="none" strike="noStrike" dirty="0">
                          <a:effectLst/>
                        </a:rPr>
                        <a:t>)</a:t>
                      </a:r>
                      <a:r>
                        <a:rPr lang="ja-JP" altLang="en-US" sz="1200" u="none" strike="noStrike" dirty="0">
                          <a:effectLst/>
                        </a:rPr>
                        <a:t>移動増</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1547" marR="11547" marT="115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r" fontAlgn="ctr"/>
                      <a:r>
                        <a:rPr lang="ja-JP" altLang="en-US" sz="1200" u="none" strike="noStrike" dirty="0">
                          <a:effectLst/>
                        </a:rPr>
                        <a:t>エ</a:t>
                      </a:r>
                      <a:r>
                        <a:rPr lang="en-US" altLang="ja-JP" sz="1200" u="none" strike="noStrike" dirty="0">
                          <a:effectLst/>
                        </a:rPr>
                        <a:t>)</a:t>
                      </a:r>
                      <a:r>
                        <a:rPr lang="ja-JP" altLang="en-US" sz="1200" u="none" strike="noStrike" dirty="0">
                          <a:effectLst/>
                        </a:rPr>
                        <a:t>移動減</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1547" marR="11547" marT="11547" marB="0" anchor="ctr">
                    <a:lnL w="12700" cap="flat" cmpd="sng" algn="ctr">
                      <a:noFill/>
                      <a:prstDash val="solid"/>
                      <a:round/>
                      <a:headEnd type="none" w="med" len="med"/>
                      <a:tailEnd type="none" w="med" len="med"/>
                    </a:lnL>
                  </a:tcPr>
                </a:tc>
                <a:extLst>
                  <a:ext uri="{0D108BD9-81ED-4DB2-BD59-A6C34878D82A}">
                    <a16:rowId xmlns:a16="http://schemas.microsoft.com/office/drawing/2014/main" val="3429617987"/>
                  </a:ext>
                </a:extLst>
              </a:tr>
              <a:tr h="362396">
                <a:tc>
                  <a:txBody>
                    <a:bodyPr/>
                    <a:lstStyle/>
                    <a:p>
                      <a:pPr algn="ctr" fontAlgn="ctr"/>
                      <a:r>
                        <a:rPr lang="ja-JP" altLang="en-US" sz="1200" u="none" strike="noStrike" dirty="0">
                          <a:effectLst/>
                        </a:rPr>
                        <a:t>山 腹 崩 壊</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1547" marR="11547" marT="11547" marB="0" anchor="ctr">
                    <a:lnR w="12700" cap="flat" cmpd="sng" algn="ctr">
                      <a:noFill/>
                      <a:prstDash val="solid"/>
                      <a:round/>
                      <a:headEnd type="none" w="med" len="med"/>
                      <a:tailEnd type="none" w="med" len="med"/>
                    </a:lnR>
                  </a:tcPr>
                </a:tc>
                <a:tc>
                  <a:txBody>
                    <a:bodyPr/>
                    <a:lstStyle/>
                    <a:p>
                      <a:pPr algn="r" fontAlgn="ctr"/>
                      <a:r>
                        <a:rPr lang="en-US" altLang="ja-JP" sz="1600" u="none" strike="noStrike" dirty="0">
                          <a:solidFill>
                            <a:srgbClr val="FF0000"/>
                          </a:solidFill>
                          <a:effectLst/>
                        </a:rPr>
                        <a:t>772</a:t>
                      </a:r>
                      <a:r>
                        <a:rPr lang="ja-JP" altLang="en-US" sz="1200" u="none" strike="noStrike" dirty="0">
                          <a:effectLst/>
                        </a:rPr>
                        <a:t> </a:t>
                      </a:r>
                      <a:r>
                        <a:rPr lang="en-US" altLang="ja-JP" sz="1200" u="none" strike="noStrike" dirty="0">
                          <a:effectLst/>
                        </a:rPr>
                        <a:t> </a:t>
                      </a:r>
                      <a:endParaRPr lang="en-US" altLang="ja-JP"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1547" marR="11547" marT="115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effectLst/>
                        </a:rPr>
                        <a:t>680 </a:t>
                      </a:r>
                      <a:endParaRPr lang="en-US" altLang="ja-JP"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1547" marR="11547" marT="115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effectLst/>
                        </a:rPr>
                        <a:t>92 </a:t>
                      </a:r>
                      <a:endParaRPr lang="en-US" altLang="ja-JP"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1547" marR="11547" marT="115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1547" marR="11547" marT="115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r" fontAlgn="ctr"/>
                      <a:r>
                        <a:rPr lang="en-US" altLang="ja-JP" sz="1200" u="none" strike="noStrike" dirty="0">
                          <a:effectLst/>
                        </a:rPr>
                        <a:t>23 </a:t>
                      </a:r>
                      <a:endParaRPr lang="en-US" altLang="ja-JP"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1547" marR="11547" marT="115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r" fontAlgn="ctr"/>
                      <a:r>
                        <a:rPr lang="en-US" altLang="ja-JP" sz="1200" u="none" strike="noStrike" dirty="0">
                          <a:effectLst/>
                        </a:rPr>
                        <a:t>125 </a:t>
                      </a:r>
                      <a:endParaRPr lang="en-US" altLang="ja-JP"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1547" marR="11547" marT="115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r" fontAlgn="ctr"/>
                      <a:r>
                        <a:rPr lang="en-US" altLang="ja-JP" sz="1200" u="none" strike="noStrike">
                          <a:effectLst/>
                        </a:rPr>
                        <a:t>10 </a:t>
                      </a:r>
                      <a:endParaRPr lang="en-US" altLang="ja-JP" sz="1200" b="0" i="0" u="none" strike="noStrike">
                        <a:solidFill>
                          <a:srgbClr val="000000"/>
                        </a:solidFill>
                        <a:effectLst/>
                        <a:latin typeface="ＭＳ 明朝" panose="02020609040205080304" pitchFamily="17" charset="-128"/>
                        <a:ea typeface="ＭＳ 明朝" panose="02020609040205080304" pitchFamily="17" charset="-128"/>
                      </a:endParaRPr>
                    </a:p>
                  </a:txBody>
                  <a:tcPr marL="11547" marR="11547" marT="11547" marB="0" anchor="ctr">
                    <a:lnL w="12700" cap="flat" cmpd="sng" algn="ctr">
                      <a:noFill/>
                      <a:prstDash val="solid"/>
                      <a:round/>
                      <a:headEnd type="none" w="med" len="med"/>
                      <a:tailEnd type="none" w="med" len="med"/>
                    </a:lnL>
                  </a:tcPr>
                </a:tc>
                <a:extLst>
                  <a:ext uri="{0D108BD9-81ED-4DB2-BD59-A6C34878D82A}">
                    <a16:rowId xmlns:a16="http://schemas.microsoft.com/office/drawing/2014/main" val="2182658774"/>
                  </a:ext>
                </a:extLst>
              </a:tr>
              <a:tr h="362396">
                <a:tc>
                  <a:txBody>
                    <a:bodyPr/>
                    <a:lstStyle/>
                    <a:p>
                      <a:pPr algn="ctr" fontAlgn="ctr"/>
                      <a:r>
                        <a:rPr lang="ja-JP" altLang="en-US" sz="1200" u="none" strike="noStrike">
                          <a:effectLst/>
                        </a:rPr>
                        <a:t>地 す べ り</a:t>
                      </a:r>
                      <a:endParaRPr lang="ja-JP" altLang="en-US" sz="1200" b="0" i="0" u="none" strike="noStrike">
                        <a:solidFill>
                          <a:srgbClr val="000000"/>
                        </a:solidFill>
                        <a:effectLst/>
                        <a:latin typeface="ＭＳ 明朝" panose="02020609040205080304" pitchFamily="17" charset="-128"/>
                        <a:ea typeface="ＭＳ 明朝" panose="02020609040205080304" pitchFamily="17" charset="-128"/>
                      </a:endParaRPr>
                    </a:p>
                  </a:txBody>
                  <a:tcPr marL="11547" marR="11547" marT="11547" marB="0" anchor="ctr">
                    <a:lnR w="12700" cap="flat" cmpd="sng" algn="ctr">
                      <a:noFill/>
                      <a:prstDash val="solid"/>
                      <a:round/>
                      <a:headEnd type="none" w="med" len="med"/>
                      <a:tailEnd type="none" w="med" len="med"/>
                    </a:lnR>
                  </a:tcPr>
                </a:tc>
                <a:tc>
                  <a:txBody>
                    <a:bodyPr/>
                    <a:lstStyle/>
                    <a:p>
                      <a:pPr algn="r" fontAlgn="ctr"/>
                      <a:r>
                        <a:rPr lang="en-US" altLang="ja-JP" sz="1600" u="none" strike="noStrike" dirty="0">
                          <a:solidFill>
                            <a:srgbClr val="FF0000"/>
                          </a:solidFill>
                          <a:effectLst/>
                        </a:rPr>
                        <a:t>3</a:t>
                      </a:r>
                      <a:r>
                        <a:rPr lang="en-US" altLang="ja-JP" sz="1200" u="none" strike="noStrike" dirty="0">
                          <a:effectLst/>
                        </a:rPr>
                        <a:t> </a:t>
                      </a:r>
                      <a:endParaRPr lang="en-US" altLang="ja-JP"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1547" marR="11547" marT="115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effectLst/>
                        </a:rPr>
                        <a:t>3 </a:t>
                      </a:r>
                      <a:endParaRPr lang="en-US" altLang="ja-JP"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1547" marR="11547" marT="115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1547" marR="11547" marT="115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1547" marR="11547" marT="115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1547" marR="11547" marT="115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1547" marR="11547" marT="115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1547" marR="11547" marT="11547" marB="0" anchor="ctr">
                    <a:lnL w="12700" cap="flat" cmpd="sng" algn="ctr">
                      <a:noFill/>
                      <a:prstDash val="solid"/>
                      <a:round/>
                      <a:headEnd type="none" w="med" len="med"/>
                      <a:tailEnd type="none" w="med" len="med"/>
                    </a:lnL>
                  </a:tcPr>
                </a:tc>
                <a:extLst>
                  <a:ext uri="{0D108BD9-81ED-4DB2-BD59-A6C34878D82A}">
                    <a16:rowId xmlns:a16="http://schemas.microsoft.com/office/drawing/2014/main" val="40801266"/>
                  </a:ext>
                </a:extLst>
              </a:tr>
              <a:tr h="362396">
                <a:tc>
                  <a:txBody>
                    <a:bodyPr/>
                    <a:lstStyle/>
                    <a:p>
                      <a:pPr algn="ctr" fontAlgn="ctr"/>
                      <a:r>
                        <a:rPr lang="ja-JP" altLang="en-US" sz="1200" u="none" strike="noStrike">
                          <a:effectLst/>
                        </a:rPr>
                        <a:t>崩壊土砂流出</a:t>
                      </a:r>
                      <a:endParaRPr lang="ja-JP" altLang="en-US" sz="1200" b="0" i="0" u="none" strike="noStrike">
                        <a:solidFill>
                          <a:srgbClr val="000000"/>
                        </a:solidFill>
                        <a:effectLst/>
                        <a:latin typeface="ＭＳ 明朝" panose="02020609040205080304" pitchFamily="17" charset="-128"/>
                        <a:ea typeface="ＭＳ 明朝" panose="02020609040205080304" pitchFamily="17" charset="-128"/>
                      </a:endParaRPr>
                    </a:p>
                  </a:txBody>
                  <a:tcPr marL="11547" marR="11547" marT="11547" marB="0" anchor="ctr">
                    <a:lnR w="12700" cap="flat" cmpd="sng" algn="ctr">
                      <a:noFill/>
                      <a:prstDash val="solid"/>
                      <a:round/>
                      <a:headEnd type="none" w="med" len="med"/>
                      <a:tailEnd type="none" w="med" len="med"/>
                    </a:lnR>
                  </a:tcPr>
                </a:tc>
                <a:tc>
                  <a:txBody>
                    <a:bodyPr/>
                    <a:lstStyle/>
                    <a:p>
                      <a:pPr algn="r" fontAlgn="ctr"/>
                      <a:r>
                        <a:rPr lang="en-US" altLang="ja-JP" sz="1600" u="none" strike="noStrike" dirty="0">
                          <a:solidFill>
                            <a:srgbClr val="FF0000"/>
                          </a:solidFill>
                          <a:effectLst/>
                        </a:rPr>
                        <a:t>768</a:t>
                      </a:r>
                      <a:r>
                        <a:rPr lang="en-US" altLang="ja-JP" sz="1200" u="none" strike="noStrike" dirty="0">
                          <a:effectLst/>
                        </a:rPr>
                        <a:t> </a:t>
                      </a:r>
                      <a:endParaRPr lang="en-US" altLang="ja-JP"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1547" marR="11547" marT="115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effectLst/>
                        </a:rPr>
                        <a:t>660 </a:t>
                      </a:r>
                      <a:endParaRPr lang="en-US" altLang="ja-JP"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1547" marR="11547" marT="115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effectLst/>
                        </a:rPr>
                        <a:t>108 </a:t>
                      </a:r>
                      <a:endParaRPr lang="en-US" altLang="ja-JP"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1547" marR="11547" marT="115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1547" marR="11547" marT="115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r" fontAlgn="ctr"/>
                      <a:r>
                        <a:rPr lang="en-US" altLang="ja-JP" sz="1200" u="none" strike="noStrike" dirty="0">
                          <a:effectLst/>
                        </a:rPr>
                        <a:t>16 </a:t>
                      </a:r>
                      <a:endParaRPr lang="en-US" altLang="ja-JP"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1547" marR="11547" marT="115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r" fontAlgn="ctr"/>
                      <a:r>
                        <a:rPr lang="en-US" altLang="ja-JP" sz="1200" u="none" strike="noStrike" dirty="0">
                          <a:effectLst/>
                        </a:rPr>
                        <a:t>124 </a:t>
                      </a:r>
                      <a:endParaRPr lang="en-US" altLang="ja-JP"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1547" marR="11547" marT="115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1547" marR="11547" marT="11547" marB="0" anchor="ctr">
                    <a:lnL w="12700" cap="flat" cmpd="sng" algn="ctr">
                      <a:noFill/>
                      <a:prstDash val="solid"/>
                      <a:round/>
                      <a:headEnd type="none" w="med" len="med"/>
                      <a:tailEnd type="none" w="med" len="med"/>
                    </a:lnL>
                  </a:tcPr>
                </a:tc>
                <a:extLst>
                  <a:ext uri="{0D108BD9-81ED-4DB2-BD59-A6C34878D82A}">
                    <a16:rowId xmlns:a16="http://schemas.microsoft.com/office/drawing/2014/main" val="2836019625"/>
                  </a:ext>
                </a:extLst>
              </a:tr>
              <a:tr h="362396">
                <a:tc>
                  <a:txBody>
                    <a:bodyPr/>
                    <a:lstStyle/>
                    <a:p>
                      <a:pPr algn="ctr" fontAlgn="ctr"/>
                      <a:r>
                        <a:rPr lang="ja-JP" altLang="en-US" sz="1200" u="none" strike="noStrike" dirty="0">
                          <a:effectLst/>
                        </a:rPr>
                        <a:t>計</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1547" marR="11547" marT="11547" marB="0" anchor="ctr">
                    <a:lnR w="12700" cap="flat" cmpd="sng" algn="ctr">
                      <a:noFill/>
                      <a:prstDash val="solid"/>
                      <a:round/>
                      <a:headEnd type="none" w="med" len="med"/>
                      <a:tailEnd type="none" w="med" len="med"/>
                    </a:lnR>
                  </a:tcPr>
                </a:tc>
                <a:tc>
                  <a:txBody>
                    <a:bodyPr/>
                    <a:lstStyle/>
                    <a:p>
                      <a:pPr algn="r" fontAlgn="ctr"/>
                      <a:r>
                        <a:rPr lang="en-US" altLang="ja-JP" sz="1600" u="none" strike="noStrike" dirty="0">
                          <a:solidFill>
                            <a:srgbClr val="FF0000"/>
                          </a:solidFill>
                          <a:effectLst/>
                        </a:rPr>
                        <a:t>1,543</a:t>
                      </a:r>
                      <a:r>
                        <a:rPr lang="en-US" altLang="ja-JP" sz="1200" u="none" strike="noStrike" dirty="0">
                          <a:effectLst/>
                        </a:rPr>
                        <a:t> </a:t>
                      </a:r>
                      <a:endParaRPr lang="en-US" altLang="ja-JP"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1547" marR="11547" marT="115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ctr"/>
                      <a:r>
                        <a:rPr lang="en-US" altLang="ja-JP" sz="1200" u="none" strike="noStrike" dirty="0">
                          <a:effectLst/>
                        </a:rPr>
                        <a:t>1,343 </a:t>
                      </a:r>
                      <a:endParaRPr lang="en-US" altLang="ja-JP"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1547" marR="11547" marT="115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ctr"/>
                      <a:r>
                        <a:rPr lang="en-US" altLang="ja-JP" sz="1200" u="none" strike="noStrike" dirty="0">
                          <a:effectLst/>
                        </a:rPr>
                        <a:t>200 </a:t>
                      </a:r>
                      <a:endParaRPr lang="en-US" altLang="ja-JP"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1547" marR="11547" marT="115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r>
                        <a:rPr lang="ja-JP" altLang="en-US" sz="1200" u="none" strike="noStrike">
                          <a:effectLst/>
                        </a:rPr>
                        <a:t>　</a:t>
                      </a:r>
                      <a:endParaRPr lang="ja-JP" altLang="en-US" sz="1200" b="0" i="0" u="none" strike="noStrike">
                        <a:solidFill>
                          <a:srgbClr val="000000"/>
                        </a:solidFill>
                        <a:effectLst/>
                        <a:latin typeface="ＭＳ 明朝" panose="02020609040205080304" pitchFamily="17" charset="-128"/>
                        <a:ea typeface="ＭＳ 明朝" panose="02020609040205080304" pitchFamily="17" charset="-128"/>
                      </a:endParaRPr>
                    </a:p>
                  </a:txBody>
                  <a:tcPr marL="11547" marR="11547" marT="115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l" fontAlgn="ctr"/>
                      <a:r>
                        <a:rPr lang="ja-JP" altLang="en-US" sz="1200" u="none" strike="noStrike">
                          <a:effectLst/>
                        </a:rPr>
                        <a:t>　</a:t>
                      </a:r>
                      <a:endParaRPr lang="ja-JP" altLang="en-US" sz="1200" b="0" i="0" u="none" strike="noStrike">
                        <a:solidFill>
                          <a:srgbClr val="000000"/>
                        </a:solidFill>
                        <a:effectLst/>
                        <a:latin typeface="ＭＳ 明朝" panose="02020609040205080304" pitchFamily="17" charset="-128"/>
                        <a:ea typeface="ＭＳ 明朝" panose="02020609040205080304" pitchFamily="17" charset="-128"/>
                      </a:endParaRPr>
                    </a:p>
                  </a:txBody>
                  <a:tcPr marL="11547" marR="11547" marT="115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1547" marR="11547" marT="115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1547" marR="11547" marT="11547" marB="0" anchor="ctr">
                    <a:lnL w="12700" cap="flat" cmpd="sng" algn="ctr">
                      <a:noFill/>
                      <a:prstDash val="solid"/>
                      <a:round/>
                      <a:headEnd type="none" w="med" len="med"/>
                      <a:tailEnd type="none" w="med" len="med"/>
                    </a:lnL>
                  </a:tcPr>
                </a:tc>
                <a:extLst>
                  <a:ext uri="{0D108BD9-81ED-4DB2-BD59-A6C34878D82A}">
                    <a16:rowId xmlns:a16="http://schemas.microsoft.com/office/drawing/2014/main" val="3650859911"/>
                  </a:ext>
                </a:extLst>
              </a:tr>
            </a:tbl>
          </a:graphicData>
        </a:graphic>
      </p:graphicFrame>
      <p:sp>
        <p:nvSpPr>
          <p:cNvPr id="11" name="矢印: 右 10">
            <a:extLst>
              <a:ext uri="{FF2B5EF4-FFF2-40B4-BE49-F238E27FC236}">
                <a16:creationId xmlns:a16="http://schemas.microsoft.com/office/drawing/2014/main" id="{F7BDC73B-CF75-4A18-993D-949538CBAE8B}"/>
              </a:ext>
            </a:extLst>
          </p:cNvPr>
          <p:cNvSpPr/>
          <p:nvPr/>
        </p:nvSpPr>
        <p:spPr>
          <a:xfrm rot="10800000">
            <a:off x="1831075" y="8118300"/>
            <a:ext cx="201930" cy="242656"/>
          </a:xfrm>
          <a:prstGeom prst="rightArrow">
            <a:avLst>
              <a:gd name="adj1" fmla="val 50000"/>
              <a:gd name="adj2" fmla="val 33227"/>
            </a:avLst>
          </a:prstGeom>
          <a:solidFill>
            <a:srgbClr val="FFFF00"/>
          </a:solidFill>
          <a:ln w="190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noAutofit/>
          </a:bodyPr>
          <a:lstStyle/>
          <a:p>
            <a:pPr algn="ctr"/>
            <a:endParaRPr kumimoji="1" lang="ja-JP" altLang="en-US" sz="1200"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矢印: 右 34">
            <a:extLst>
              <a:ext uri="{FF2B5EF4-FFF2-40B4-BE49-F238E27FC236}">
                <a16:creationId xmlns:a16="http://schemas.microsoft.com/office/drawing/2014/main" id="{1341077E-6C00-42CF-89F7-EA1E00A7F032}"/>
              </a:ext>
            </a:extLst>
          </p:cNvPr>
          <p:cNvSpPr/>
          <p:nvPr/>
        </p:nvSpPr>
        <p:spPr>
          <a:xfrm rot="10800000">
            <a:off x="1831075" y="8507265"/>
            <a:ext cx="201930" cy="242656"/>
          </a:xfrm>
          <a:prstGeom prst="rightArrow">
            <a:avLst>
              <a:gd name="adj1" fmla="val 50000"/>
              <a:gd name="adj2" fmla="val 33227"/>
            </a:avLst>
          </a:prstGeom>
          <a:solidFill>
            <a:srgbClr val="FFFF00"/>
          </a:solidFill>
          <a:ln w="190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noAutofit/>
          </a:bodyPr>
          <a:lstStyle/>
          <a:p>
            <a:pPr algn="ctr"/>
            <a:endParaRPr kumimoji="1" lang="ja-JP" altLang="en-US" sz="1200"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矢印: 右 35">
            <a:extLst>
              <a:ext uri="{FF2B5EF4-FFF2-40B4-BE49-F238E27FC236}">
                <a16:creationId xmlns:a16="http://schemas.microsoft.com/office/drawing/2014/main" id="{76729CCB-7341-4A22-BC99-E2F7E4E4EB68}"/>
              </a:ext>
            </a:extLst>
          </p:cNvPr>
          <p:cNvSpPr/>
          <p:nvPr/>
        </p:nvSpPr>
        <p:spPr>
          <a:xfrm rot="10800000">
            <a:off x="1831075" y="8863838"/>
            <a:ext cx="201930" cy="242656"/>
          </a:xfrm>
          <a:prstGeom prst="rightArrow">
            <a:avLst>
              <a:gd name="adj1" fmla="val 50000"/>
              <a:gd name="adj2" fmla="val 33227"/>
            </a:avLst>
          </a:prstGeom>
          <a:solidFill>
            <a:srgbClr val="FFFF00"/>
          </a:solidFill>
          <a:ln w="190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noAutofit/>
          </a:bodyPr>
          <a:lstStyle/>
          <a:p>
            <a:pPr algn="ctr"/>
            <a:endParaRPr kumimoji="1" lang="ja-JP" altLang="en-US" sz="1200"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3" name="直線コネクタ 12">
            <a:extLst>
              <a:ext uri="{FF2B5EF4-FFF2-40B4-BE49-F238E27FC236}">
                <a16:creationId xmlns:a16="http://schemas.microsoft.com/office/drawing/2014/main" id="{83D33FCE-0320-4297-9497-F3EEB5E4DD9A}"/>
              </a:ext>
            </a:extLst>
          </p:cNvPr>
          <p:cNvCxnSpPr/>
          <p:nvPr/>
        </p:nvCxnSpPr>
        <p:spPr>
          <a:xfrm>
            <a:off x="1173416" y="7372763"/>
            <a:ext cx="0" cy="21395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E1961C5D-76FC-4DBB-A66F-F99DE881D038}"/>
              </a:ext>
            </a:extLst>
          </p:cNvPr>
          <p:cNvCxnSpPr/>
          <p:nvPr/>
        </p:nvCxnSpPr>
        <p:spPr>
          <a:xfrm>
            <a:off x="2575496" y="7372763"/>
            <a:ext cx="0" cy="21395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F611AC39-9920-400E-9049-7E2CA1F0B77D}"/>
              </a:ext>
            </a:extLst>
          </p:cNvPr>
          <p:cNvCxnSpPr>
            <a:cxnSpLocks/>
          </p:cNvCxnSpPr>
          <p:nvPr/>
        </p:nvCxnSpPr>
        <p:spPr>
          <a:xfrm>
            <a:off x="4014152" y="7697415"/>
            <a:ext cx="0" cy="18148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D79F4E3C-60D1-468F-A672-B33F67927BB5}"/>
              </a:ext>
            </a:extLst>
          </p:cNvPr>
          <p:cNvCxnSpPr>
            <a:cxnSpLocks/>
          </p:cNvCxnSpPr>
          <p:nvPr/>
        </p:nvCxnSpPr>
        <p:spPr>
          <a:xfrm>
            <a:off x="4821872" y="7697415"/>
            <a:ext cx="0" cy="18148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7E073FE7-5BCA-48FF-B40E-8F3064A2644A}"/>
              </a:ext>
            </a:extLst>
          </p:cNvPr>
          <p:cNvCxnSpPr>
            <a:cxnSpLocks/>
          </p:cNvCxnSpPr>
          <p:nvPr/>
        </p:nvCxnSpPr>
        <p:spPr>
          <a:xfrm>
            <a:off x="5610754" y="7700415"/>
            <a:ext cx="0" cy="18148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90CD8177-1657-4158-87D1-378EF8D7E494}"/>
              </a:ext>
            </a:extLst>
          </p:cNvPr>
          <p:cNvCxnSpPr>
            <a:cxnSpLocks/>
          </p:cNvCxnSpPr>
          <p:nvPr/>
        </p:nvCxnSpPr>
        <p:spPr>
          <a:xfrm>
            <a:off x="3160712" y="7697415"/>
            <a:ext cx="0" cy="18148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578E90EF-8BE2-4C32-AEF1-0AAA62364DEC}"/>
              </a:ext>
            </a:extLst>
          </p:cNvPr>
          <p:cNvCxnSpPr>
            <a:cxnSpLocks/>
          </p:cNvCxnSpPr>
          <p:nvPr/>
        </p:nvCxnSpPr>
        <p:spPr>
          <a:xfrm>
            <a:off x="1897316" y="7372763"/>
            <a:ext cx="0" cy="709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矢印: 右 46">
            <a:extLst>
              <a:ext uri="{FF2B5EF4-FFF2-40B4-BE49-F238E27FC236}">
                <a16:creationId xmlns:a16="http://schemas.microsoft.com/office/drawing/2014/main" id="{53FB3D0B-EE07-469A-BD63-AF023AA57499}"/>
              </a:ext>
            </a:extLst>
          </p:cNvPr>
          <p:cNvSpPr/>
          <p:nvPr/>
        </p:nvSpPr>
        <p:spPr>
          <a:xfrm rot="10800000">
            <a:off x="1808215" y="9221206"/>
            <a:ext cx="201930" cy="242656"/>
          </a:xfrm>
          <a:prstGeom prst="rightArrow">
            <a:avLst>
              <a:gd name="adj1" fmla="val 50000"/>
              <a:gd name="adj2" fmla="val 33227"/>
            </a:avLst>
          </a:prstGeom>
          <a:solidFill>
            <a:srgbClr val="FFFF00"/>
          </a:solidFill>
          <a:ln w="190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noAutofit/>
          </a:bodyPr>
          <a:lstStyle/>
          <a:p>
            <a:pPr algn="ctr"/>
            <a:endParaRPr kumimoji="1" lang="ja-JP" altLang="en-US" sz="1200"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スライド番号プレースホルダー 1">
            <a:extLst>
              <a:ext uri="{FF2B5EF4-FFF2-40B4-BE49-F238E27FC236}">
                <a16:creationId xmlns:a16="http://schemas.microsoft.com/office/drawing/2014/main" id="{76C94EC1-FD37-4655-ACAB-CF19D2F433EB}"/>
              </a:ext>
            </a:extLst>
          </p:cNvPr>
          <p:cNvSpPr>
            <a:spLocks noGrp="1"/>
          </p:cNvSpPr>
          <p:nvPr>
            <p:ph type="sldNum" sz="quarter" idx="12"/>
          </p:nvPr>
        </p:nvSpPr>
        <p:spPr>
          <a:xfrm>
            <a:off x="9174485" y="8898895"/>
            <a:ext cx="2987041" cy="511175"/>
          </a:xfrm>
        </p:spPr>
        <p:txBody>
          <a:bodyPr/>
          <a:lstStyle/>
          <a:p>
            <a:fld id="{D2D8002D-B5B0-4BAC-B1F6-782DDCCE6D9C}" type="slidenum">
              <a:rPr kumimoji="1" lang="ja-JP" altLang="en-US" sz="2800" b="1" smtClean="0"/>
              <a:t>18</a:t>
            </a:fld>
            <a:endParaRPr kumimoji="1" lang="ja-JP" altLang="en-US" b="1" dirty="0"/>
          </a:p>
        </p:txBody>
      </p:sp>
      <p:sp>
        <p:nvSpPr>
          <p:cNvPr id="48" name="テキスト ボックス 47">
            <a:extLst>
              <a:ext uri="{FF2B5EF4-FFF2-40B4-BE49-F238E27FC236}">
                <a16:creationId xmlns:a16="http://schemas.microsoft.com/office/drawing/2014/main" id="{6E1D87E5-42C6-4181-A94B-E4BE8B5AF4AD}"/>
              </a:ext>
            </a:extLst>
          </p:cNvPr>
          <p:cNvSpPr txBox="1"/>
          <p:nvPr/>
        </p:nvSpPr>
        <p:spPr>
          <a:xfrm>
            <a:off x="11347550" y="77139"/>
            <a:ext cx="1369959" cy="523220"/>
          </a:xfrm>
          <a:prstGeom prst="rect">
            <a:avLst/>
          </a:prstGeom>
          <a:solidFill>
            <a:schemeClr val="bg1"/>
          </a:solidFill>
        </p:spPr>
        <p:txBody>
          <a:bodyPr wrap="square">
            <a:spAutoFit/>
          </a:bodyPr>
          <a:lstStyle/>
          <a:p>
            <a:pPr algn="ctr"/>
            <a:r>
              <a:rPr lang="en-US" altLang="ja-JP" sz="1400" kern="100" dirty="0">
                <a:latin typeface="BIZ UDゴシック" panose="020B0400000000000000" pitchFamily="49" charset="-128"/>
                <a:ea typeface="BIZ UDゴシック" panose="020B0400000000000000" pitchFamily="49" charset="-128"/>
                <a:cs typeface="Times New Roman"/>
              </a:rPr>
              <a:t>R7.3.27</a:t>
            </a:r>
          </a:p>
          <a:p>
            <a:pPr algn="ctr"/>
            <a:r>
              <a:rPr lang="ja-JP" altLang="en-US" sz="1400" kern="100" dirty="0">
                <a:latin typeface="BIZ UDゴシック" panose="020B0400000000000000" pitchFamily="49" charset="-128"/>
                <a:ea typeface="BIZ UDゴシック" panose="020B0400000000000000" pitchFamily="49" charset="-128"/>
                <a:cs typeface="Times New Roman"/>
              </a:rPr>
              <a:t>みどり推進室</a:t>
            </a:r>
            <a:endParaRPr lang="en-US" altLang="ja-JP" sz="2400" kern="100" dirty="0">
              <a:latin typeface="BIZ UDゴシック" panose="020B0400000000000000" pitchFamily="49" charset="-128"/>
              <a:ea typeface="BIZ UDゴシック" panose="020B0400000000000000" pitchFamily="49" charset="-128"/>
              <a:cs typeface="Times New Roman"/>
            </a:endParaRPr>
          </a:p>
        </p:txBody>
      </p:sp>
      <p:sp>
        <p:nvSpPr>
          <p:cNvPr id="49" name="テキスト ボックス 48">
            <a:extLst>
              <a:ext uri="{FF2B5EF4-FFF2-40B4-BE49-F238E27FC236}">
                <a16:creationId xmlns:a16="http://schemas.microsoft.com/office/drawing/2014/main" id="{3ADE0678-3B06-4F40-8837-14B4283740C5}"/>
              </a:ext>
            </a:extLst>
          </p:cNvPr>
          <p:cNvSpPr txBox="1"/>
          <p:nvPr/>
        </p:nvSpPr>
        <p:spPr>
          <a:xfrm>
            <a:off x="9829771" y="152255"/>
            <a:ext cx="1369959" cy="400110"/>
          </a:xfrm>
          <a:prstGeom prst="rect">
            <a:avLst/>
          </a:prstGeom>
          <a:solidFill>
            <a:schemeClr val="bg1"/>
          </a:solidFill>
        </p:spPr>
        <p:txBody>
          <a:bodyPr wrap="square">
            <a:spAutoFit/>
          </a:bodyPr>
          <a:lstStyle/>
          <a:p>
            <a:pPr algn="ctr"/>
            <a:r>
              <a:rPr lang="ja-JP" altLang="en-US" sz="2000" kern="100" dirty="0">
                <a:latin typeface="BIZ UDゴシック" panose="020B0400000000000000" pitchFamily="49" charset="-128"/>
                <a:ea typeface="BIZ UDゴシック" panose="020B0400000000000000" pitchFamily="49" charset="-128"/>
                <a:cs typeface="Times New Roman"/>
              </a:rPr>
              <a:t>参　考</a:t>
            </a:r>
            <a:endParaRPr lang="en-US" altLang="ja-JP" sz="3600" kern="100" dirty="0">
              <a:latin typeface="BIZ UDゴシック" panose="020B0400000000000000" pitchFamily="49" charset="-128"/>
              <a:ea typeface="BIZ UDゴシック" panose="020B0400000000000000" pitchFamily="49" charset="-128"/>
              <a:cs typeface="Times New Roman"/>
            </a:endParaRPr>
          </a:p>
        </p:txBody>
      </p:sp>
    </p:spTree>
    <p:extLst>
      <p:ext uri="{BB962C8B-B14F-4D97-AF65-F5344CB8AC3E}">
        <p14:creationId xmlns:p14="http://schemas.microsoft.com/office/powerpoint/2010/main" val="1161233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テキスト ボックス 39">
            <a:extLst>
              <a:ext uri="{FF2B5EF4-FFF2-40B4-BE49-F238E27FC236}">
                <a16:creationId xmlns:a16="http://schemas.microsoft.com/office/drawing/2014/main" id="{2F6AEEE6-F3F2-BDF4-F6DD-6378D2E40D4E}"/>
              </a:ext>
            </a:extLst>
          </p:cNvPr>
          <p:cNvSpPr txBox="1"/>
          <p:nvPr/>
        </p:nvSpPr>
        <p:spPr>
          <a:xfrm>
            <a:off x="12163130" y="1290050"/>
            <a:ext cx="543739" cy="512897"/>
          </a:xfrm>
          <a:prstGeom prst="rect">
            <a:avLst/>
          </a:prstGeom>
          <a:noFill/>
        </p:spPr>
        <p:txBody>
          <a:bodyPr wrap="none" rtlCol="0">
            <a:spAutoFit/>
          </a:bodyPr>
          <a:lstStyle/>
          <a:p>
            <a:r>
              <a:rPr lang="en-US" altLang="ja-JP" sz="2733" dirty="0">
                <a:solidFill>
                  <a:schemeClr val="bg1"/>
                </a:solidFill>
              </a:rPr>
              <a:t>P5</a:t>
            </a:r>
            <a:endParaRPr lang="ja-JP" altLang="en-US" sz="2733" dirty="0">
              <a:solidFill>
                <a:schemeClr val="bg1"/>
              </a:solidFill>
            </a:endParaRPr>
          </a:p>
        </p:txBody>
      </p:sp>
      <p:grpSp>
        <p:nvGrpSpPr>
          <p:cNvPr id="3" name="グループ化 2">
            <a:extLst>
              <a:ext uri="{FF2B5EF4-FFF2-40B4-BE49-F238E27FC236}">
                <a16:creationId xmlns:a16="http://schemas.microsoft.com/office/drawing/2014/main" id="{30842D86-DFCF-4859-AFC2-17BD25119624}"/>
              </a:ext>
            </a:extLst>
          </p:cNvPr>
          <p:cNvGrpSpPr/>
          <p:nvPr/>
        </p:nvGrpSpPr>
        <p:grpSpPr>
          <a:xfrm>
            <a:off x="100247" y="50267"/>
            <a:ext cx="12579684" cy="997583"/>
            <a:chOff x="101599" y="238968"/>
            <a:chExt cx="7856064" cy="601184"/>
          </a:xfrm>
        </p:grpSpPr>
        <p:grpSp>
          <p:nvGrpSpPr>
            <p:cNvPr id="4" name="グループ化 3">
              <a:extLst>
                <a:ext uri="{FF2B5EF4-FFF2-40B4-BE49-F238E27FC236}">
                  <a16:creationId xmlns:a16="http://schemas.microsoft.com/office/drawing/2014/main" id="{B7A72CFD-24EC-44EC-8084-ACF5F7F8ADDB}"/>
                </a:ext>
              </a:extLst>
            </p:cNvPr>
            <p:cNvGrpSpPr/>
            <p:nvPr/>
          </p:nvGrpSpPr>
          <p:grpSpPr>
            <a:xfrm>
              <a:off x="101599" y="245354"/>
              <a:ext cx="7561075" cy="575048"/>
              <a:chOff x="101600" y="245354"/>
              <a:chExt cx="5880310" cy="575048"/>
            </a:xfrm>
          </p:grpSpPr>
          <p:sp>
            <p:nvSpPr>
              <p:cNvPr id="7" name="Rectangle 29">
                <a:extLst>
                  <a:ext uri="{FF2B5EF4-FFF2-40B4-BE49-F238E27FC236}">
                    <a16:creationId xmlns:a16="http://schemas.microsoft.com/office/drawing/2014/main" id="{ED452B69-8AC0-4B11-B97A-B6D241726C93}"/>
                  </a:ext>
                </a:extLst>
              </p:cNvPr>
              <p:cNvSpPr>
                <a:spLocks noChangeArrowheads="1"/>
              </p:cNvSpPr>
              <p:nvPr/>
            </p:nvSpPr>
            <p:spPr bwMode="auto">
              <a:xfrm>
                <a:off x="101600" y="245354"/>
                <a:ext cx="5880309" cy="420268"/>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noAutofit/>
              </a:bodyPr>
              <a:lstStyle/>
              <a:p>
                <a:pPr defTabSz="914400" eaLnBrk="0" fontAlgn="base" hangingPunct="0">
                  <a:spcBef>
                    <a:spcPct val="0"/>
                  </a:spcBef>
                  <a:spcAft>
                    <a:spcPct val="0"/>
                  </a:spcAft>
                </a:pPr>
                <a:r>
                  <a:rPr kumimoji="0" lang="ja-JP" altLang="en-US" sz="2400" b="1" dirty="0">
                    <a:solidFill>
                      <a:schemeClr val="bg1"/>
                    </a:solidFill>
                    <a:latin typeface="ＭＳ Ｐゴシック" panose="020B0600070205080204" pitchFamily="50" charset="-128"/>
                    <a:ea typeface="ＭＳ Ｐゴシック" panose="020B0600070205080204" pitchFamily="50" charset="-128"/>
                  </a:rPr>
                  <a:t>　　３</a:t>
                </a:r>
                <a:r>
                  <a:rPr kumimoji="0" lang="en-US" altLang="ja-JP" sz="2400" b="1" dirty="0">
                    <a:solidFill>
                      <a:schemeClr val="bg1"/>
                    </a:solidFill>
                    <a:latin typeface="ＭＳ Ｐゴシック" panose="020B0600070205080204" pitchFamily="50" charset="-128"/>
                    <a:ea typeface="ＭＳ Ｐゴシック" panose="020B0600070205080204" pitchFamily="50" charset="-128"/>
                  </a:rPr>
                  <a:t>-</a:t>
                </a:r>
                <a:r>
                  <a:rPr kumimoji="0" lang="ja-JP" altLang="en-US" sz="2400" b="1" dirty="0">
                    <a:solidFill>
                      <a:schemeClr val="bg1"/>
                    </a:solidFill>
                    <a:latin typeface="ＭＳ Ｐゴシック" panose="020B0600070205080204" pitchFamily="50" charset="-128"/>
                    <a:ea typeface="ＭＳ Ｐゴシック" panose="020B0600070205080204" pitchFamily="50" charset="-128"/>
                  </a:rPr>
                  <a:t>（３）　山地災害危険地区の見直し調査の概要・状況</a:t>
                </a:r>
              </a:p>
            </p:txBody>
          </p:sp>
          <p:sp>
            <p:nvSpPr>
              <p:cNvPr id="8" name="Rectangle 31">
                <a:extLst>
                  <a:ext uri="{FF2B5EF4-FFF2-40B4-BE49-F238E27FC236}">
                    <a16:creationId xmlns:a16="http://schemas.microsoft.com/office/drawing/2014/main" id="{E24F2739-8AC7-4696-9128-B3C9FF7E3A82}"/>
                  </a:ext>
                </a:extLst>
              </p:cNvPr>
              <p:cNvSpPr>
                <a:spLocks noChangeArrowheads="1"/>
              </p:cNvSpPr>
              <p:nvPr/>
            </p:nvSpPr>
            <p:spPr bwMode="auto">
              <a:xfrm>
                <a:off x="101601" y="738163"/>
                <a:ext cx="5880309" cy="82239"/>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5" name="Rectangle 30">
              <a:extLst>
                <a:ext uri="{FF2B5EF4-FFF2-40B4-BE49-F238E27FC236}">
                  <a16:creationId xmlns:a16="http://schemas.microsoft.com/office/drawing/2014/main" id="{40DF141E-1DCC-4AE3-AB30-59DD2B853272}"/>
                </a:ext>
              </a:extLst>
            </p:cNvPr>
            <p:cNvSpPr>
              <a:spLocks noChangeArrowheads="1"/>
            </p:cNvSpPr>
            <p:nvPr/>
          </p:nvSpPr>
          <p:spPr bwMode="auto">
            <a:xfrm>
              <a:off x="7524628" y="238968"/>
              <a:ext cx="433035" cy="433901"/>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dirty="0">
                <a:solidFill>
                  <a:srgbClr val="000000"/>
                </a:solidFill>
              </a:endParaRPr>
            </a:p>
          </p:txBody>
        </p:sp>
        <p:sp>
          <p:nvSpPr>
            <p:cNvPr id="6" name="Rectangle 32">
              <a:extLst>
                <a:ext uri="{FF2B5EF4-FFF2-40B4-BE49-F238E27FC236}">
                  <a16:creationId xmlns:a16="http://schemas.microsoft.com/office/drawing/2014/main" id="{233E90D6-021E-4A03-92EF-8955B56088DD}"/>
                </a:ext>
              </a:extLst>
            </p:cNvPr>
            <p:cNvSpPr>
              <a:spLocks noChangeArrowheads="1"/>
            </p:cNvSpPr>
            <p:nvPr/>
          </p:nvSpPr>
          <p:spPr bwMode="auto">
            <a:xfrm>
              <a:off x="7515103" y="738163"/>
              <a:ext cx="441715" cy="101989"/>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a:solidFill>
                  <a:srgbClr val="000000"/>
                </a:solidFill>
              </a:endParaRPr>
            </a:p>
          </p:txBody>
        </p:sp>
      </p:grpSp>
      <p:sp>
        <p:nvSpPr>
          <p:cNvPr id="9" name="テキスト ボックス 8">
            <a:extLst>
              <a:ext uri="{FF2B5EF4-FFF2-40B4-BE49-F238E27FC236}">
                <a16:creationId xmlns:a16="http://schemas.microsoft.com/office/drawing/2014/main" id="{74CB63C1-405A-4B2C-BD52-1BDF18A925E1}"/>
              </a:ext>
            </a:extLst>
          </p:cNvPr>
          <p:cNvSpPr txBox="1"/>
          <p:nvPr/>
        </p:nvSpPr>
        <p:spPr>
          <a:xfrm>
            <a:off x="11987878" y="135073"/>
            <a:ext cx="707305" cy="523220"/>
          </a:xfrm>
          <a:prstGeom prst="rect">
            <a:avLst/>
          </a:prstGeom>
          <a:noFill/>
        </p:spPr>
        <p:txBody>
          <a:bodyPr wrap="square">
            <a:spAutoFit/>
          </a:bodyPr>
          <a:lstStyle/>
          <a:p>
            <a:pPr algn="ctr"/>
            <a:r>
              <a:rPr lang="ja-JP" altLang="en-US" sz="1400" kern="100" dirty="0">
                <a:latin typeface="BIZ UDゴシック" panose="020B0400000000000000" pitchFamily="49" charset="-128"/>
                <a:ea typeface="BIZ UDゴシック" panose="020B0400000000000000" pitchFamily="49" charset="-128"/>
                <a:cs typeface="Times New Roman"/>
              </a:rPr>
              <a:t>事前③</a:t>
            </a:r>
            <a:endParaRPr lang="en-US" altLang="ja-JP" sz="2400" kern="100" dirty="0">
              <a:latin typeface="BIZ UDゴシック" panose="020B0400000000000000" pitchFamily="49" charset="-128"/>
              <a:ea typeface="BIZ UDゴシック" panose="020B0400000000000000" pitchFamily="49" charset="-128"/>
              <a:cs typeface="Times New Roman"/>
            </a:endParaRPr>
          </a:p>
        </p:txBody>
      </p:sp>
      <p:sp>
        <p:nvSpPr>
          <p:cNvPr id="14" name="テキスト ボックス 13">
            <a:extLst>
              <a:ext uri="{FF2B5EF4-FFF2-40B4-BE49-F238E27FC236}">
                <a16:creationId xmlns:a16="http://schemas.microsoft.com/office/drawing/2014/main" id="{B4D3C2CF-E827-4F13-AEF4-476C677F2206}"/>
              </a:ext>
            </a:extLst>
          </p:cNvPr>
          <p:cNvSpPr txBox="1"/>
          <p:nvPr/>
        </p:nvSpPr>
        <p:spPr>
          <a:xfrm>
            <a:off x="0" y="1518696"/>
            <a:ext cx="6477280" cy="369332"/>
          </a:xfrm>
          <a:prstGeom prst="rect">
            <a:avLst/>
          </a:prstGeom>
          <a:noFill/>
        </p:spPr>
        <p:txBody>
          <a:bodyPr wrap="square" rtlCol="0">
            <a:spAutoFit/>
          </a:bodyPr>
          <a:lstStyle/>
          <a:p>
            <a:r>
              <a:rPr lang="ja-JP" altLang="en-US" sz="1800" dirty="0"/>
              <a:t>（１）０次谷による危険度の補正</a:t>
            </a:r>
            <a:endParaRPr lang="en-US" altLang="ja-JP" sz="1800" dirty="0">
              <a:latin typeface="ＭＳ Ｐゴシック" panose="020B0600070205080204" pitchFamily="50" charset="-128"/>
              <a:ea typeface="ＭＳ Ｐゴシック" panose="020B0600070205080204" pitchFamily="50" charset="-128"/>
            </a:endParaRPr>
          </a:p>
        </p:txBody>
      </p:sp>
      <p:sp>
        <p:nvSpPr>
          <p:cNvPr id="15" name="テキスト ボックス 14">
            <a:extLst>
              <a:ext uri="{FF2B5EF4-FFF2-40B4-BE49-F238E27FC236}">
                <a16:creationId xmlns:a16="http://schemas.microsoft.com/office/drawing/2014/main" id="{A100F7AA-D89F-46C6-A34C-E50E72C815B9}"/>
              </a:ext>
            </a:extLst>
          </p:cNvPr>
          <p:cNvSpPr txBox="1"/>
          <p:nvPr/>
        </p:nvSpPr>
        <p:spPr>
          <a:xfrm>
            <a:off x="-2038" y="1053606"/>
            <a:ext cx="2646878" cy="461665"/>
          </a:xfrm>
          <a:prstGeom prst="rect">
            <a:avLst/>
          </a:prstGeom>
          <a:noFill/>
        </p:spPr>
        <p:txBody>
          <a:bodyPr wrap="none" rtlCol="0">
            <a:spAutoFit/>
          </a:bodyPr>
          <a:lstStyle/>
          <a:p>
            <a:r>
              <a:rPr lang="ja-JP" altLang="en-US" sz="2400" dirty="0"/>
              <a:t>〇補正項目の概要</a:t>
            </a:r>
            <a:endParaRPr lang="en-US" altLang="ja-JP" sz="2400" dirty="0"/>
          </a:p>
        </p:txBody>
      </p:sp>
      <p:sp>
        <p:nvSpPr>
          <p:cNvPr id="32" name="テキスト ボックス 31">
            <a:extLst>
              <a:ext uri="{FF2B5EF4-FFF2-40B4-BE49-F238E27FC236}">
                <a16:creationId xmlns:a16="http://schemas.microsoft.com/office/drawing/2014/main" id="{8DDD810F-DF19-4E33-AA12-E2C92251C1C4}"/>
              </a:ext>
            </a:extLst>
          </p:cNvPr>
          <p:cNvSpPr txBox="1"/>
          <p:nvPr/>
        </p:nvSpPr>
        <p:spPr>
          <a:xfrm>
            <a:off x="100247" y="4126776"/>
            <a:ext cx="3599924" cy="276999"/>
          </a:xfrm>
          <a:prstGeom prst="rect">
            <a:avLst/>
          </a:prstGeom>
          <a:noFill/>
        </p:spPr>
        <p:txBody>
          <a:bodyPr wrap="square">
            <a:spAutoFit/>
          </a:bodyPr>
          <a:lstStyle/>
          <a:p>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前回の山腹崩壊危険地区メッシュ点数</a:t>
            </a:r>
            <a:endParaRPr lang="ja-JP" altLang="en-US" sz="1200" dirty="0">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B8597309-8776-479E-9DFE-5DAB7C2CF5C1}"/>
              </a:ext>
            </a:extLst>
          </p:cNvPr>
          <p:cNvSpPr txBox="1"/>
          <p:nvPr/>
        </p:nvSpPr>
        <p:spPr>
          <a:xfrm>
            <a:off x="3307531" y="4136903"/>
            <a:ext cx="4470624" cy="276999"/>
          </a:xfrm>
          <a:prstGeom prst="rect">
            <a:avLst/>
          </a:prstGeom>
          <a:noFill/>
        </p:spPr>
        <p:txBody>
          <a:bodyPr wrap="square">
            <a:spAutoFit/>
          </a:bodyPr>
          <a:lstStyle/>
          <a:p>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今回の山腹崩壊危険地区メッシュ点数（</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0</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次谷補正）</a:t>
            </a:r>
            <a:endParaRPr lang="ja-JP" altLang="en-US" sz="1200" dirty="0">
              <a:latin typeface="メイリオ" panose="020B0604030504040204" pitchFamily="50" charset="-128"/>
              <a:ea typeface="メイリオ" panose="020B0604030504040204" pitchFamily="50" charset="-128"/>
            </a:endParaRPr>
          </a:p>
        </p:txBody>
      </p:sp>
      <p:grpSp>
        <p:nvGrpSpPr>
          <p:cNvPr id="34" name="グループ化 33">
            <a:extLst>
              <a:ext uri="{FF2B5EF4-FFF2-40B4-BE49-F238E27FC236}">
                <a16:creationId xmlns:a16="http://schemas.microsoft.com/office/drawing/2014/main" id="{C3E88B78-0D1E-4F86-AC76-A023E3910F16}"/>
              </a:ext>
            </a:extLst>
          </p:cNvPr>
          <p:cNvGrpSpPr/>
          <p:nvPr/>
        </p:nvGrpSpPr>
        <p:grpSpPr>
          <a:xfrm>
            <a:off x="184503" y="1913348"/>
            <a:ext cx="3013876" cy="2139278"/>
            <a:chOff x="330997" y="2921838"/>
            <a:chExt cx="4886638" cy="3468582"/>
          </a:xfrm>
        </p:grpSpPr>
        <p:pic>
          <p:nvPicPr>
            <p:cNvPr id="35" name="図 34">
              <a:extLst>
                <a:ext uri="{FF2B5EF4-FFF2-40B4-BE49-F238E27FC236}">
                  <a16:creationId xmlns:a16="http://schemas.microsoft.com/office/drawing/2014/main" id="{963ED980-3BFE-44B5-AC06-A810D25440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0997" y="2921838"/>
              <a:ext cx="4886638" cy="3468582"/>
            </a:xfrm>
            <a:prstGeom prst="rect">
              <a:avLst/>
            </a:prstGeom>
          </p:spPr>
        </p:pic>
        <p:sp>
          <p:nvSpPr>
            <p:cNvPr id="36" name="正方形/長方形 35">
              <a:extLst>
                <a:ext uri="{FF2B5EF4-FFF2-40B4-BE49-F238E27FC236}">
                  <a16:creationId xmlns:a16="http://schemas.microsoft.com/office/drawing/2014/main" id="{16F5425C-2C58-4E58-BA6F-5B5F4F1A0833}"/>
                </a:ext>
              </a:extLst>
            </p:cNvPr>
            <p:cNvSpPr/>
            <p:nvPr/>
          </p:nvSpPr>
          <p:spPr>
            <a:xfrm>
              <a:off x="659876" y="5382705"/>
              <a:ext cx="546115" cy="575035"/>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a:extLst>
              <a:ext uri="{FF2B5EF4-FFF2-40B4-BE49-F238E27FC236}">
                <a16:creationId xmlns:a16="http://schemas.microsoft.com/office/drawing/2014/main" id="{B39E03DD-5A27-4F35-B128-FFA6564DF967}"/>
              </a:ext>
            </a:extLst>
          </p:cNvPr>
          <p:cNvGrpSpPr/>
          <p:nvPr/>
        </p:nvGrpSpPr>
        <p:grpSpPr>
          <a:xfrm>
            <a:off x="3460893" y="1891992"/>
            <a:ext cx="3099687" cy="2139278"/>
            <a:chOff x="5776920" y="2921837"/>
            <a:chExt cx="5056714" cy="3489939"/>
          </a:xfrm>
        </p:grpSpPr>
        <p:pic>
          <p:nvPicPr>
            <p:cNvPr id="38" name="図 37">
              <a:extLst>
                <a:ext uri="{FF2B5EF4-FFF2-40B4-BE49-F238E27FC236}">
                  <a16:creationId xmlns:a16="http://schemas.microsoft.com/office/drawing/2014/main" id="{E4FE567E-D90B-4253-A8B8-08EE72CBBA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76920" y="2921837"/>
              <a:ext cx="5056714" cy="3489939"/>
            </a:xfrm>
            <a:prstGeom prst="rect">
              <a:avLst/>
            </a:prstGeom>
          </p:spPr>
        </p:pic>
        <p:sp>
          <p:nvSpPr>
            <p:cNvPr id="39" name="正方形/長方形 38">
              <a:extLst>
                <a:ext uri="{FF2B5EF4-FFF2-40B4-BE49-F238E27FC236}">
                  <a16:creationId xmlns:a16="http://schemas.microsoft.com/office/drawing/2014/main" id="{A6CE8693-4FA7-43A7-9FD2-BD87044C89FB}"/>
                </a:ext>
              </a:extLst>
            </p:cNvPr>
            <p:cNvSpPr/>
            <p:nvPr/>
          </p:nvSpPr>
          <p:spPr>
            <a:xfrm>
              <a:off x="8636524" y="3546049"/>
              <a:ext cx="498050" cy="554611"/>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1" name="グループ化 40">
            <a:extLst>
              <a:ext uri="{FF2B5EF4-FFF2-40B4-BE49-F238E27FC236}">
                <a16:creationId xmlns:a16="http://schemas.microsoft.com/office/drawing/2014/main" id="{B2C0636E-3A59-4441-929D-AF2DDD3AED07}"/>
              </a:ext>
            </a:extLst>
          </p:cNvPr>
          <p:cNvGrpSpPr/>
          <p:nvPr/>
        </p:nvGrpSpPr>
        <p:grpSpPr>
          <a:xfrm>
            <a:off x="6659272" y="1888028"/>
            <a:ext cx="1624545" cy="1790969"/>
            <a:chOff x="10424581" y="4326632"/>
            <a:chExt cx="1624545" cy="1790969"/>
          </a:xfrm>
        </p:grpSpPr>
        <p:pic>
          <p:nvPicPr>
            <p:cNvPr id="42" name="図 41">
              <a:extLst>
                <a:ext uri="{FF2B5EF4-FFF2-40B4-BE49-F238E27FC236}">
                  <a16:creationId xmlns:a16="http://schemas.microsoft.com/office/drawing/2014/main" id="{D7FBCE7E-5AD8-4C24-BCA2-9AC0F27558AB}"/>
                </a:ext>
              </a:extLst>
            </p:cNvPr>
            <p:cNvPicPr>
              <a:picLocks noChangeAspect="1"/>
            </p:cNvPicPr>
            <p:nvPr/>
          </p:nvPicPr>
          <p:blipFill>
            <a:blip r:embed="rId4"/>
            <a:stretch>
              <a:fillRect/>
            </a:stretch>
          </p:blipFill>
          <p:spPr>
            <a:xfrm>
              <a:off x="10424581" y="5585435"/>
              <a:ext cx="886944" cy="532166"/>
            </a:xfrm>
            <a:prstGeom prst="rect">
              <a:avLst/>
            </a:prstGeom>
          </p:spPr>
        </p:pic>
        <p:pic>
          <p:nvPicPr>
            <p:cNvPr id="43" name="図 42">
              <a:extLst>
                <a:ext uri="{FF2B5EF4-FFF2-40B4-BE49-F238E27FC236}">
                  <a16:creationId xmlns:a16="http://schemas.microsoft.com/office/drawing/2014/main" id="{BCF7D09D-52B8-419A-8C9F-1F00DA47DF8A}"/>
                </a:ext>
              </a:extLst>
            </p:cNvPr>
            <p:cNvPicPr>
              <a:picLocks noChangeAspect="1"/>
            </p:cNvPicPr>
            <p:nvPr/>
          </p:nvPicPr>
          <p:blipFill>
            <a:blip r:embed="rId5"/>
            <a:stretch>
              <a:fillRect/>
            </a:stretch>
          </p:blipFill>
          <p:spPr>
            <a:xfrm>
              <a:off x="10456452" y="4929138"/>
              <a:ext cx="823202" cy="638692"/>
            </a:xfrm>
            <a:prstGeom prst="rect">
              <a:avLst/>
            </a:prstGeom>
          </p:spPr>
        </p:pic>
        <p:sp>
          <p:nvSpPr>
            <p:cNvPr id="44" name="正方形/長方形 43">
              <a:extLst>
                <a:ext uri="{FF2B5EF4-FFF2-40B4-BE49-F238E27FC236}">
                  <a16:creationId xmlns:a16="http://schemas.microsoft.com/office/drawing/2014/main" id="{991F17BB-726A-4404-8CEB-73D8D746BCBA}"/>
                </a:ext>
              </a:extLst>
            </p:cNvPr>
            <p:cNvSpPr/>
            <p:nvPr/>
          </p:nvSpPr>
          <p:spPr>
            <a:xfrm>
              <a:off x="10456452" y="4407925"/>
              <a:ext cx="498050" cy="237525"/>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28EC20FC-CBE6-4B91-9E61-33B78D2C29E7}"/>
                </a:ext>
              </a:extLst>
            </p:cNvPr>
            <p:cNvSpPr txBox="1"/>
            <p:nvPr/>
          </p:nvSpPr>
          <p:spPr>
            <a:xfrm>
              <a:off x="11037802" y="4326632"/>
              <a:ext cx="1011324" cy="461665"/>
            </a:xfrm>
            <a:prstGeom prst="rect">
              <a:avLst/>
            </a:prstGeom>
            <a:noFill/>
          </p:spPr>
          <p:txBody>
            <a:bodyPr wrap="square">
              <a:spAutoFit/>
            </a:bodyPr>
            <a:lstStyle/>
            <a:p>
              <a:r>
                <a:rPr lang="ja-JP" altLang="en-US" sz="1200" b="1" kern="100" dirty="0">
                  <a:ea typeface="メイリオ" panose="020B0604030504040204" pitchFamily="50" charset="-128"/>
                  <a:cs typeface="Times New Roman" panose="02020603050405020304" pitchFamily="18" charset="0"/>
                </a:rPr>
                <a:t>最高点</a:t>
              </a:r>
              <a:endParaRPr lang="en-US" altLang="ja-JP" sz="1200" b="1" kern="100" dirty="0">
                <a:ea typeface="メイリオ" panose="020B0604030504040204" pitchFamily="50" charset="-128"/>
                <a:cs typeface="Times New Roman" panose="02020603050405020304" pitchFamily="18" charset="0"/>
              </a:endParaRPr>
            </a:p>
            <a:p>
              <a:r>
                <a:rPr lang="ja-JP" altLang="en-US" sz="1200" b="1" kern="100" dirty="0">
                  <a:ea typeface="メイリオ" panose="020B0604030504040204" pitchFamily="50" charset="-128"/>
                  <a:cs typeface="Times New Roman" panose="02020603050405020304" pitchFamily="18" charset="0"/>
                </a:rPr>
                <a:t>メッシュ</a:t>
              </a:r>
              <a:endParaRPr lang="ja-JP" altLang="en-US" sz="1200" b="1" dirty="0">
                <a:ea typeface="メイリオ" panose="020B0604030504040204" pitchFamily="50" charset="-128"/>
              </a:endParaRPr>
            </a:p>
          </p:txBody>
        </p:sp>
      </p:grpSp>
      <p:graphicFrame>
        <p:nvGraphicFramePr>
          <p:cNvPr id="46" name="表 45">
            <a:extLst>
              <a:ext uri="{FF2B5EF4-FFF2-40B4-BE49-F238E27FC236}">
                <a16:creationId xmlns:a16="http://schemas.microsoft.com/office/drawing/2014/main" id="{0CBC0F3A-19B4-4B4C-98AF-F986E96AE78D}"/>
              </a:ext>
            </a:extLst>
          </p:cNvPr>
          <p:cNvGraphicFramePr>
            <a:graphicFrameLocks noGrp="1"/>
          </p:cNvGraphicFramePr>
          <p:nvPr>
            <p:extLst>
              <p:ext uri="{D42A27DB-BD31-4B8C-83A1-F6EECF244321}">
                <p14:modId xmlns:p14="http://schemas.microsoft.com/office/powerpoint/2010/main" val="1432234013"/>
              </p:ext>
            </p:extLst>
          </p:nvPr>
        </p:nvGraphicFramePr>
        <p:xfrm>
          <a:off x="8039459" y="1612011"/>
          <a:ext cx="2514564" cy="1532660"/>
        </p:xfrm>
        <a:graphic>
          <a:graphicData uri="http://schemas.openxmlformats.org/drawingml/2006/table">
            <a:tbl>
              <a:tblPr firstRow="1" firstCol="1" lastRow="1" lastCol="1">
                <a:tableStyleId>{5940675A-B579-460E-94D1-54222C63F5DA}</a:tableStyleId>
              </a:tblPr>
              <a:tblGrid>
                <a:gridCol w="761964">
                  <a:extLst>
                    <a:ext uri="{9D8B030D-6E8A-4147-A177-3AD203B41FA5}">
                      <a16:colId xmlns:a16="http://schemas.microsoft.com/office/drawing/2014/main" val="2444017774"/>
                    </a:ext>
                  </a:extLst>
                </a:gridCol>
                <a:gridCol w="388620">
                  <a:extLst>
                    <a:ext uri="{9D8B030D-6E8A-4147-A177-3AD203B41FA5}">
                      <a16:colId xmlns:a16="http://schemas.microsoft.com/office/drawing/2014/main" val="3165937120"/>
                    </a:ext>
                  </a:extLst>
                </a:gridCol>
                <a:gridCol w="426720">
                  <a:extLst>
                    <a:ext uri="{9D8B030D-6E8A-4147-A177-3AD203B41FA5}">
                      <a16:colId xmlns:a16="http://schemas.microsoft.com/office/drawing/2014/main" val="2401254758"/>
                    </a:ext>
                  </a:extLst>
                </a:gridCol>
                <a:gridCol w="388620">
                  <a:extLst>
                    <a:ext uri="{9D8B030D-6E8A-4147-A177-3AD203B41FA5}">
                      <a16:colId xmlns:a16="http://schemas.microsoft.com/office/drawing/2014/main" val="2281964454"/>
                    </a:ext>
                  </a:extLst>
                </a:gridCol>
                <a:gridCol w="548640">
                  <a:extLst>
                    <a:ext uri="{9D8B030D-6E8A-4147-A177-3AD203B41FA5}">
                      <a16:colId xmlns:a16="http://schemas.microsoft.com/office/drawing/2014/main" val="3789915329"/>
                    </a:ext>
                  </a:extLst>
                </a:gridCol>
              </a:tblGrid>
              <a:tr h="195613">
                <a:tc rowSpan="2">
                  <a:txBody>
                    <a:bodyPr/>
                    <a:lstStyle/>
                    <a:p>
                      <a:pPr algn="ctr" fontAlgn="ctr"/>
                      <a:r>
                        <a:rPr lang="ja-JP" altLang="en-US" sz="1200" u="none" strike="noStrike" dirty="0">
                          <a:effectLst/>
                        </a:rPr>
                        <a:t>今回判定</a:t>
                      </a:r>
                      <a:endParaRPr lang="ja-JP" altLang="en-US" sz="1200" b="1" i="0" u="none" strike="noStrike" dirty="0">
                        <a:solidFill>
                          <a:srgbClr val="000000"/>
                        </a:solidFill>
                        <a:effectLst/>
                        <a:latin typeface="+mn-lt"/>
                        <a:ea typeface="游ゴシック" panose="020B0400000000000000" pitchFamily="50" charset="-128"/>
                      </a:endParaRPr>
                    </a:p>
                  </a:txBody>
                  <a:tcPr marL="8268" marR="8268" marT="8268" marB="0" anchor="ctr"/>
                </a:tc>
                <a:tc gridSpan="3">
                  <a:txBody>
                    <a:bodyPr/>
                    <a:lstStyle/>
                    <a:p>
                      <a:pPr algn="ctr" fontAlgn="ctr"/>
                      <a:r>
                        <a:rPr lang="ja-JP" altLang="en-US" sz="1200" u="none" strike="noStrike" dirty="0">
                          <a:effectLst/>
                        </a:rPr>
                        <a:t>前回判定</a:t>
                      </a:r>
                      <a:endParaRPr lang="ja-JP" altLang="en-US" sz="1200" b="1" i="0" u="none" strike="noStrike" dirty="0">
                        <a:solidFill>
                          <a:srgbClr val="000000"/>
                        </a:solidFill>
                        <a:effectLst/>
                        <a:latin typeface="+mn-lt"/>
                        <a:ea typeface="游ゴシック" panose="020B0400000000000000" pitchFamily="50" charset="-128"/>
                      </a:endParaRPr>
                    </a:p>
                  </a:txBody>
                  <a:tcPr marL="8268" marR="8268" marT="8268" marB="0" anchor="ctr">
                    <a:lnR w="12700" cap="flat" cmpd="sng" algn="ctr">
                      <a:solidFill>
                        <a:schemeClr val="tx1"/>
                      </a:solidFill>
                      <a:prstDash val="solid"/>
                      <a:round/>
                      <a:headEnd type="none" w="med" len="med"/>
                      <a:tailEnd type="none" w="med" len="med"/>
                    </a:lnR>
                  </a:tcPr>
                </a:tc>
                <a:tc hMerge="1">
                  <a:txBody>
                    <a:bodyPr/>
                    <a:lstStyle/>
                    <a:p>
                      <a:pPr algn="ctr" fontAlgn="ctr"/>
                      <a:endPar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hMerge="1">
                  <a:txBody>
                    <a:bodyPr/>
                    <a:lstStyle/>
                    <a:p>
                      <a:pPr algn="ctr" fontAlgn="ctr"/>
                      <a:endPar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endParaRPr lang="ja-JP" altLang="en-US" sz="1200" b="1" i="0" u="none" strike="noStrike">
                        <a:solidFill>
                          <a:srgbClr val="000000"/>
                        </a:solidFill>
                        <a:effectLst/>
                        <a:latin typeface="+mn-lt"/>
                        <a:ea typeface="游ゴシック" panose="020B0400000000000000" pitchFamily="50" charset="-128"/>
                      </a:endParaRPr>
                    </a:p>
                  </a:txBody>
                  <a:tcPr marL="8264" marR="8264" marT="8264"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81695419"/>
                  </a:ext>
                </a:extLst>
              </a:tr>
              <a:tr h="266680">
                <a:tc vMerge="1">
                  <a:txBody>
                    <a:bodyPr/>
                    <a:lstStyle/>
                    <a:p>
                      <a:endParaRPr dirty="0"/>
                    </a:p>
                  </a:txBody>
                  <a:tcPr marL="9525" marR="9525" marT="9525" marB="0" anchor="ctr"/>
                </a:tc>
                <a:tc>
                  <a:txBody>
                    <a:bodyPr/>
                    <a:lstStyle/>
                    <a:p>
                      <a:pPr algn="ctr" fontAlgn="ctr"/>
                      <a:r>
                        <a:rPr lang="en-US" sz="1200" b="1" u="none" strike="noStrike" dirty="0">
                          <a:effectLst/>
                        </a:rPr>
                        <a:t>A</a:t>
                      </a:r>
                      <a:endParaRPr lang="en-US" sz="1200" b="1" i="0" u="none" strike="noStrike" dirty="0">
                        <a:solidFill>
                          <a:srgbClr val="000000"/>
                        </a:solidFill>
                        <a:effectLst/>
                        <a:latin typeface="+mn-lt"/>
                        <a:ea typeface="游ゴシック" panose="020B0400000000000000" pitchFamily="50" charset="-128"/>
                      </a:endParaRPr>
                    </a:p>
                  </a:txBody>
                  <a:tcPr marL="39665" marR="39665" marT="39665" marB="39665" anchor="ctr">
                    <a:lnR w="12700" cap="flat" cmpd="sng" algn="ctr">
                      <a:solidFill>
                        <a:schemeClr val="tx1"/>
                      </a:solidFill>
                      <a:prstDash val="solid"/>
                      <a:round/>
                      <a:headEnd type="none" w="med" len="med"/>
                      <a:tailEnd type="none" w="med" len="med"/>
                    </a:lnR>
                  </a:tcPr>
                </a:tc>
                <a:tc>
                  <a:txBody>
                    <a:bodyPr/>
                    <a:lstStyle/>
                    <a:p>
                      <a:pPr algn="ctr" fontAlgn="ctr"/>
                      <a:r>
                        <a:rPr lang="en-US" sz="1200" b="1" u="none" strike="noStrike" dirty="0">
                          <a:effectLst/>
                        </a:rPr>
                        <a:t>B</a:t>
                      </a:r>
                      <a:endParaRPr lang="en-US" sz="1200" b="1" i="0" u="none" strike="noStrike" dirty="0">
                        <a:solidFill>
                          <a:srgbClr val="000000"/>
                        </a:solidFill>
                        <a:effectLst/>
                        <a:latin typeface="+mn-lt"/>
                        <a:ea typeface="游ゴシック" panose="020B0400000000000000" pitchFamily="50" charset="-128"/>
                      </a:endParaRP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200" b="1" u="none" strike="noStrike" dirty="0">
                          <a:effectLst/>
                        </a:rPr>
                        <a:t>C</a:t>
                      </a:r>
                      <a:endParaRPr lang="en-US" sz="1200" b="1" i="0" u="none" strike="noStrike" dirty="0">
                        <a:solidFill>
                          <a:srgbClr val="000000"/>
                        </a:solidFill>
                        <a:effectLst/>
                        <a:latin typeface="+mn-lt"/>
                        <a:ea typeface="游ゴシック" panose="020B0400000000000000" pitchFamily="50" charset="-128"/>
                      </a:endParaRP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a:effectLst/>
                        </a:rPr>
                        <a:t>総計</a:t>
                      </a:r>
                      <a:endParaRPr lang="ja-JP" altLang="en-US" sz="1200" b="1" i="0" u="none" strike="noStrike" dirty="0">
                        <a:solidFill>
                          <a:srgbClr val="000000"/>
                        </a:solidFill>
                        <a:effectLst/>
                        <a:latin typeface="+mn-lt"/>
                        <a:ea typeface="游ゴシック" panose="020B0400000000000000" pitchFamily="50" charset="-128"/>
                      </a:endParaRPr>
                    </a:p>
                  </a:txBody>
                  <a:tcPr marL="39665" marR="39665" marT="39665" marB="3966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35998398"/>
                  </a:ext>
                </a:extLst>
              </a:tr>
              <a:tr h="270327">
                <a:tc>
                  <a:txBody>
                    <a:bodyPr/>
                    <a:lstStyle/>
                    <a:p>
                      <a:pPr algn="ctr" fontAlgn="ctr"/>
                      <a:r>
                        <a:rPr lang="en-US" sz="1200" u="none" strike="noStrike">
                          <a:effectLst/>
                        </a:rPr>
                        <a:t>A</a:t>
                      </a:r>
                      <a:endParaRPr lang="en-US" sz="1200" b="0" i="0" u="none" strike="noStrike">
                        <a:solidFill>
                          <a:srgbClr val="000000"/>
                        </a:solidFill>
                        <a:effectLst/>
                        <a:latin typeface="+mn-lt"/>
                        <a:ea typeface="游ゴシック" panose="020B0400000000000000" pitchFamily="50" charset="-128"/>
                      </a:endParaRPr>
                    </a:p>
                  </a:txBody>
                  <a:tcPr marL="8264" marR="8264" marT="8264" marB="0" anchor="ctr"/>
                </a:tc>
                <a:tc>
                  <a:txBody>
                    <a:bodyPr/>
                    <a:lstStyle/>
                    <a:p>
                      <a:pPr algn="r" fontAlgn="ctr"/>
                      <a:r>
                        <a:rPr lang="en-US" altLang="ja-JP" sz="1200" u="none" strike="noStrike" dirty="0">
                          <a:effectLst/>
                        </a:rPr>
                        <a:t>8</a:t>
                      </a:r>
                      <a:r>
                        <a:rPr lang="ja-JP" altLang="en-US" sz="1200" u="none" strike="noStrike" dirty="0">
                          <a:effectLst/>
                        </a:rPr>
                        <a:t>　</a:t>
                      </a:r>
                      <a:endParaRPr lang="en-US" altLang="ja-JP" sz="1200" b="0" i="0" u="none" strike="noStrike" dirty="0">
                        <a:solidFill>
                          <a:srgbClr val="000000"/>
                        </a:solidFill>
                        <a:effectLst/>
                        <a:latin typeface="+mn-lt"/>
                        <a:ea typeface="游ゴシック" panose="020B0400000000000000" pitchFamily="50" charset="-128"/>
                      </a:endParaRPr>
                    </a:p>
                  </a:txBody>
                  <a:tcPr marL="39665" marR="39665" marT="39665" marB="39665" anchor="ctr">
                    <a:lnR w="12700" cap="flat" cmpd="sng" algn="ctr">
                      <a:solidFill>
                        <a:schemeClr val="tx1"/>
                      </a:solidFill>
                      <a:prstDash val="solid"/>
                      <a:round/>
                      <a:headEnd type="none" w="med" len="med"/>
                      <a:tailEnd type="none" w="med" len="med"/>
                    </a:lnR>
                  </a:tcPr>
                </a:tc>
                <a:tc>
                  <a:txBody>
                    <a:bodyPr/>
                    <a:lstStyle/>
                    <a:p>
                      <a:pPr algn="r" fontAlgn="ctr"/>
                      <a:r>
                        <a:rPr lang="en-US" altLang="ja-JP" sz="1200" u="none" strike="noStrike" dirty="0">
                          <a:solidFill>
                            <a:srgbClr val="FF0000"/>
                          </a:solidFill>
                          <a:effectLst/>
                        </a:rPr>
                        <a:t>7</a:t>
                      </a:r>
                      <a:endParaRPr lang="en-US" altLang="ja-JP" sz="1200" b="0" i="0" u="none" strike="noStrike" dirty="0">
                        <a:solidFill>
                          <a:srgbClr val="FF0000"/>
                        </a:solidFill>
                        <a:effectLst/>
                        <a:latin typeface="+mn-lt"/>
                        <a:ea typeface="游ゴシック" panose="020B0400000000000000" pitchFamily="50" charset="-128"/>
                      </a:endParaRP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u="none" strike="noStrike" dirty="0">
                          <a:solidFill>
                            <a:srgbClr val="FF0000"/>
                          </a:solidFill>
                          <a:effectLst/>
                        </a:rPr>
                        <a:t>3</a:t>
                      </a:r>
                      <a:endParaRPr lang="en-US" altLang="ja-JP" sz="1200" b="0" i="0" u="none" strike="noStrike" dirty="0">
                        <a:solidFill>
                          <a:srgbClr val="FF0000"/>
                        </a:solidFill>
                        <a:effectLst/>
                        <a:latin typeface="+mn-lt"/>
                        <a:ea typeface="游ゴシック" panose="020B0400000000000000" pitchFamily="50" charset="-128"/>
                      </a:endParaRP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u="none" strike="noStrike" dirty="0">
                          <a:effectLst/>
                        </a:rPr>
                        <a:t>18</a:t>
                      </a:r>
                      <a:endParaRPr lang="en-US" altLang="ja-JP" sz="1200" b="0" i="0" u="none" strike="noStrike" dirty="0">
                        <a:solidFill>
                          <a:srgbClr val="000000"/>
                        </a:solidFill>
                        <a:effectLst/>
                        <a:latin typeface="+mn-lt"/>
                        <a:ea typeface="游ゴシック" panose="020B0400000000000000" pitchFamily="50" charset="-128"/>
                      </a:endParaRPr>
                    </a:p>
                  </a:txBody>
                  <a:tcPr marL="39665" marR="39665" marT="39665" marB="3966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49542265"/>
                  </a:ext>
                </a:extLst>
              </a:tr>
              <a:tr h="266680">
                <a:tc>
                  <a:txBody>
                    <a:bodyPr/>
                    <a:lstStyle/>
                    <a:p>
                      <a:pPr algn="ctr" fontAlgn="ctr"/>
                      <a:r>
                        <a:rPr lang="en-US" sz="1200" u="none" strike="noStrike" dirty="0">
                          <a:effectLst/>
                        </a:rPr>
                        <a:t>B</a:t>
                      </a:r>
                      <a:endParaRPr lang="en-US" sz="1200" b="0" i="0" u="none" strike="noStrike" dirty="0">
                        <a:solidFill>
                          <a:srgbClr val="000000"/>
                        </a:solidFill>
                        <a:effectLst/>
                        <a:latin typeface="+mn-lt"/>
                        <a:ea typeface="游ゴシック" panose="020B0400000000000000" pitchFamily="50" charset="-128"/>
                      </a:endParaRPr>
                    </a:p>
                  </a:txBody>
                  <a:tcPr marL="8264" marR="8264" marT="8264" marB="0" anchor="ctr"/>
                </a:tc>
                <a:tc>
                  <a:txBody>
                    <a:bodyPr/>
                    <a:lstStyle/>
                    <a:p>
                      <a:pPr algn="r" fontAlgn="ctr"/>
                      <a:r>
                        <a:rPr lang="en-US" altLang="ja-JP" sz="1200" u="none" strike="noStrike" dirty="0">
                          <a:effectLst/>
                        </a:rPr>
                        <a:t>15</a:t>
                      </a:r>
                      <a:endParaRPr lang="en-US" altLang="ja-JP" sz="1200" b="0" i="0" u="none" strike="noStrike" dirty="0">
                        <a:solidFill>
                          <a:srgbClr val="000000"/>
                        </a:solidFill>
                        <a:effectLst/>
                        <a:latin typeface="+mn-lt"/>
                        <a:ea typeface="游ゴシック" panose="020B0400000000000000" pitchFamily="50" charset="-128"/>
                      </a:endParaRPr>
                    </a:p>
                  </a:txBody>
                  <a:tcPr marL="39665" marR="39665" marT="39665" marB="39665" anchor="ctr">
                    <a:lnR w="12700" cap="flat" cmpd="sng" algn="ctr">
                      <a:solidFill>
                        <a:schemeClr val="tx1"/>
                      </a:solidFill>
                      <a:prstDash val="solid"/>
                      <a:round/>
                      <a:headEnd type="none" w="med" len="med"/>
                      <a:tailEnd type="none" w="med" len="med"/>
                    </a:lnR>
                  </a:tcPr>
                </a:tc>
                <a:tc>
                  <a:txBody>
                    <a:bodyPr/>
                    <a:lstStyle/>
                    <a:p>
                      <a:pPr algn="r" fontAlgn="ctr"/>
                      <a:r>
                        <a:rPr lang="en-US" altLang="ja-JP" sz="1200" u="none" strike="noStrike" dirty="0">
                          <a:effectLst/>
                        </a:rPr>
                        <a:t>8</a:t>
                      </a:r>
                      <a:endParaRPr lang="en-US" altLang="ja-JP" sz="1200" b="0" i="0" u="none" strike="noStrike" dirty="0">
                        <a:solidFill>
                          <a:srgbClr val="000000"/>
                        </a:solidFill>
                        <a:effectLst/>
                        <a:latin typeface="+mn-lt"/>
                        <a:ea typeface="游ゴシック" panose="020B0400000000000000" pitchFamily="50" charset="-128"/>
                      </a:endParaRP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u="none" strike="noStrike" dirty="0">
                          <a:solidFill>
                            <a:srgbClr val="FF0000"/>
                          </a:solidFill>
                          <a:effectLst/>
                        </a:rPr>
                        <a:t>1</a:t>
                      </a:r>
                      <a:endParaRPr lang="en-US" altLang="ja-JP" sz="1200" b="0" i="0" u="none" strike="noStrike" dirty="0">
                        <a:solidFill>
                          <a:srgbClr val="FF0000"/>
                        </a:solidFill>
                        <a:effectLst/>
                        <a:latin typeface="+mn-lt"/>
                        <a:ea typeface="游ゴシック" panose="020B0400000000000000" pitchFamily="50" charset="-128"/>
                      </a:endParaRP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u="none" strike="noStrike" dirty="0">
                          <a:effectLst/>
                        </a:rPr>
                        <a:t>24</a:t>
                      </a:r>
                      <a:endParaRPr lang="en-US" altLang="ja-JP" sz="1200" b="0" i="0" u="none" strike="noStrike" dirty="0">
                        <a:solidFill>
                          <a:srgbClr val="000000"/>
                        </a:solidFill>
                        <a:effectLst/>
                        <a:latin typeface="+mn-lt"/>
                        <a:ea typeface="游ゴシック" panose="020B0400000000000000" pitchFamily="50" charset="-128"/>
                      </a:endParaRPr>
                    </a:p>
                  </a:txBody>
                  <a:tcPr marL="39665" marR="39665" marT="39665" marB="3966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35555217"/>
                  </a:ext>
                </a:extLst>
              </a:tr>
              <a:tr h="266680">
                <a:tc>
                  <a:txBody>
                    <a:bodyPr/>
                    <a:lstStyle/>
                    <a:p>
                      <a:pPr algn="ctr" fontAlgn="ctr"/>
                      <a:r>
                        <a:rPr lang="en-US" sz="1200" u="none" strike="noStrike" dirty="0">
                          <a:effectLst/>
                        </a:rPr>
                        <a:t>C</a:t>
                      </a:r>
                      <a:endParaRPr lang="en-US" sz="1200" b="0" i="0" u="none" strike="noStrike" dirty="0">
                        <a:solidFill>
                          <a:srgbClr val="000000"/>
                        </a:solidFill>
                        <a:effectLst/>
                        <a:latin typeface="+mn-lt"/>
                        <a:ea typeface="游ゴシック" panose="020B0400000000000000" pitchFamily="50" charset="-128"/>
                      </a:endParaRPr>
                    </a:p>
                  </a:txBody>
                  <a:tcPr marL="8264" marR="8264" marT="8264" marB="0" anchor="ctr"/>
                </a:tc>
                <a:tc>
                  <a:txBody>
                    <a:bodyPr/>
                    <a:lstStyle/>
                    <a:p>
                      <a:pPr algn="r" fontAlgn="ctr"/>
                      <a:endParaRPr lang="ja-JP" altLang="en-US" sz="1200" b="0" i="0" u="none" strike="noStrike">
                        <a:solidFill>
                          <a:srgbClr val="000000"/>
                        </a:solidFill>
                        <a:effectLst/>
                        <a:latin typeface="+mn-lt"/>
                        <a:ea typeface="游ゴシック" panose="020B0400000000000000" pitchFamily="50" charset="-128"/>
                      </a:endParaRPr>
                    </a:p>
                  </a:txBody>
                  <a:tcPr marL="39665" marR="39665" marT="39665" marB="39665" anchor="ctr">
                    <a:lnR w="12700" cap="flat" cmpd="sng" algn="ctr">
                      <a:solidFill>
                        <a:schemeClr val="tx1"/>
                      </a:solidFill>
                      <a:prstDash val="solid"/>
                      <a:round/>
                      <a:headEnd type="none" w="med" len="med"/>
                      <a:tailEnd type="none" w="med" len="med"/>
                    </a:lnR>
                  </a:tcPr>
                </a:tc>
                <a:tc>
                  <a:txBody>
                    <a:bodyPr/>
                    <a:lstStyle/>
                    <a:p>
                      <a:pPr algn="r" fontAlgn="ctr"/>
                      <a:endParaRPr lang="ja-JP" altLang="en-US" sz="1200" b="0" i="0" u="none" strike="noStrike" dirty="0">
                        <a:solidFill>
                          <a:srgbClr val="000000"/>
                        </a:solidFill>
                        <a:effectLst/>
                        <a:latin typeface="+mn-lt"/>
                        <a:ea typeface="游ゴシック" panose="020B0400000000000000" pitchFamily="50" charset="-128"/>
                      </a:endParaRP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u="none" strike="noStrike" dirty="0">
                          <a:effectLst/>
                        </a:rPr>
                        <a:t>3</a:t>
                      </a:r>
                      <a:endParaRPr lang="en-US" altLang="ja-JP" sz="1200" b="0" i="0" u="none" strike="noStrike" dirty="0">
                        <a:solidFill>
                          <a:srgbClr val="000000"/>
                        </a:solidFill>
                        <a:effectLst/>
                        <a:latin typeface="+mn-lt"/>
                        <a:ea typeface="游ゴシック" panose="020B0400000000000000" pitchFamily="50" charset="-128"/>
                      </a:endParaRP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u="none" strike="noStrike" dirty="0">
                          <a:effectLst/>
                        </a:rPr>
                        <a:t>3</a:t>
                      </a:r>
                      <a:endParaRPr lang="en-US" altLang="ja-JP" sz="1200" b="0" i="0" u="none" strike="noStrike" dirty="0">
                        <a:solidFill>
                          <a:srgbClr val="000000"/>
                        </a:solidFill>
                        <a:effectLst/>
                        <a:latin typeface="+mn-lt"/>
                        <a:ea typeface="游ゴシック" panose="020B0400000000000000" pitchFamily="50" charset="-128"/>
                      </a:endParaRPr>
                    </a:p>
                  </a:txBody>
                  <a:tcPr marL="39665" marR="39665" marT="39665" marB="3966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33787499"/>
                  </a:ext>
                </a:extLst>
              </a:tr>
              <a:tr h="266680">
                <a:tc>
                  <a:txBody>
                    <a:bodyPr/>
                    <a:lstStyle/>
                    <a:p>
                      <a:pPr algn="ctr" fontAlgn="ctr"/>
                      <a:r>
                        <a:rPr lang="ja-JP" altLang="en-US" sz="1200" u="none" strike="noStrike">
                          <a:effectLst/>
                        </a:rPr>
                        <a:t>総計</a:t>
                      </a:r>
                      <a:endParaRPr lang="ja-JP" altLang="en-US" sz="1200" b="1" i="0" u="none" strike="noStrike">
                        <a:solidFill>
                          <a:srgbClr val="000000"/>
                        </a:solidFill>
                        <a:effectLst/>
                        <a:latin typeface="+mn-lt"/>
                        <a:ea typeface="游ゴシック" panose="020B0400000000000000" pitchFamily="50" charset="-128"/>
                      </a:endParaRPr>
                    </a:p>
                  </a:txBody>
                  <a:tcPr marL="8264" marR="8264" marT="8264" marB="0" anchor="ctr"/>
                </a:tc>
                <a:tc>
                  <a:txBody>
                    <a:bodyPr/>
                    <a:lstStyle/>
                    <a:p>
                      <a:pPr algn="r" fontAlgn="ctr"/>
                      <a:r>
                        <a:rPr lang="en-US" altLang="ja-JP" sz="1200" u="none" strike="noStrike" dirty="0">
                          <a:effectLst/>
                        </a:rPr>
                        <a:t>23</a:t>
                      </a:r>
                      <a:endParaRPr lang="en-US" altLang="ja-JP" sz="1200" b="1" i="0" u="none" strike="noStrike" dirty="0">
                        <a:solidFill>
                          <a:srgbClr val="000000"/>
                        </a:solidFill>
                        <a:effectLst/>
                        <a:latin typeface="+mn-lt"/>
                        <a:ea typeface="游ゴシック" panose="020B0400000000000000" pitchFamily="50" charset="-128"/>
                      </a:endParaRPr>
                    </a:p>
                  </a:txBody>
                  <a:tcPr marL="39665" marR="39665" marT="39665" marB="39665" anchor="ctr">
                    <a:lnR w="12700" cap="flat" cmpd="sng" algn="ctr">
                      <a:solidFill>
                        <a:schemeClr val="tx1"/>
                      </a:solidFill>
                      <a:prstDash val="solid"/>
                      <a:round/>
                      <a:headEnd type="none" w="med" len="med"/>
                      <a:tailEnd type="none" w="med" len="med"/>
                    </a:lnR>
                  </a:tcPr>
                </a:tc>
                <a:tc>
                  <a:txBody>
                    <a:bodyPr/>
                    <a:lstStyle/>
                    <a:p>
                      <a:pPr algn="r" fontAlgn="ctr"/>
                      <a:r>
                        <a:rPr lang="en-US" altLang="ja-JP" sz="1200" u="none" strike="noStrike">
                          <a:effectLst/>
                        </a:rPr>
                        <a:t>15</a:t>
                      </a:r>
                      <a:endParaRPr lang="en-US" altLang="ja-JP" sz="1200" b="1" i="0" u="none" strike="noStrike">
                        <a:solidFill>
                          <a:srgbClr val="000000"/>
                        </a:solidFill>
                        <a:effectLst/>
                        <a:latin typeface="+mn-lt"/>
                        <a:ea typeface="游ゴシック" panose="020B0400000000000000" pitchFamily="50" charset="-128"/>
                      </a:endParaRP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u="none" strike="noStrike" dirty="0">
                          <a:effectLst/>
                        </a:rPr>
                        <a:t>7</a:t>
                      </a:r>
                      <a:endParaRPr lang="en-US" altLang="ja-JP" sz="1200" b="1" i="0" u="none" strike="noStrike" dirty="0">
                        <a:solidFill>
                          <a:srgbClr val="000000"/>
                        </a:solidFill>
                        <a:effectLst/>
                        <a:latin typeface="+mn-lt"/>
                        <a:ea typeface="游ゴシック" panose="020B0400000000000000" pitchFamily="50" charset="-128"/>
                      </a:endParaRP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1" u="none" strike="noStrike" dirty="0">
                          <a:effectLst/>
                        </a:rPr>
                        <a:t>45</a:t>
                      </a:r>
                    </a:p>
                  </a:txBody>
                  <a:tcPr marL="39665" marR="39665" marT="39665" marB="3966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31070228"/>
                  </a:ext>
                </a:extLst>
              </a:tr>
            </a:tbl>
          </a:graphicData>
        </a:graphic>
      </p:graphicFrame>
      <p:sp>
        <p:nvSpPr>
          <p:cNvPr id="48" name="テキスト ボックス 47">
            <a:extLst>
              <a:ext uri="{FF2B5EF4-FFF2-40B4-BE49-F238E27FC236}">
                <a16:creationId xmlns:a16="http://schemas.microsoft.com/office/drawing/2014/main" id="{D6DC5D68-8D7C-4B1A-885C-ED3E9FA1DCB2}"/>
              </a:ext>
            </a:extLst>
          </p:cNvPr>
          <p:cNvSpPr txBox="1"/>
          <p:nvPr/>
        </p:nvSpPr>
        <p:spPr>
          <a:xfrm>
            <a:off x="10655757" y="2455106"/>
            <a:ext cx="2145843" cy="738664"/>
          </a:xfrm>
          <a:prstGeom prst="rect">
            <a:avLst/>
          </a:prstGeom>
          <a:noFill/>
        </p:spPr>
        <p:txBody>
          <a:bodyPr wrap="square" rtlCol="0">
            <a:spAutoFit/>
          </a:bodyPr>
          <a:lstStyle/>
          <a:p>
            <a:r>
              <a:rPr lang="en-US" altLang="ja-JP" sz="1400" dirty="0">
                <a:latin typeface="ＭＳ Ｐゴシック" panose="020B0600070205080204" pitchFamily="50" charset="-128"/>
                <a:ea typeface="ＭＳ Ｐゴシック" panose="020B0600070205080204" pitchFamily="50" charset="-128"/>
              </a:rPr>
              <a:t>45</a:t>
            </a:r>
            <a:r>
              <a:rPr lang="ja-JP" altLang="en-US" sz="1400" dirty="0">
                <a:latin typeface="ＭＳ Ｐゴシック" panose="020B0600070205080204" pitchFamily="50" charset="-128"/>
                <a:ea typeface="ＭＳ Ｐゴシック" panose="020B0600070205080204" pitchFamily="50" charset="-128"/>
              </a:rPr>
              <a:t>地区において、補正が</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かかり、</a:t>
            </a:r>
            <a:r>
              <a:rPr lang="en-US" altLang="ja-JP" sz="1400" dirty="0">
                <a:latin typeface="ＭＳ Ｐゴシック" panose="020B0600070205080204" pitchFamily="50" charset="-128"/>
                <a:ea typeface="ＭＳ Ｐゴシック" panose="020B0600070205080204" pitchFamily="50" charset="-128"/>
              </a:rPr>
              <a:t>11</a:t>
            </a:r>
            <a:r>
              <a:rPr lang="ja-JP" altLang="en-US" sz="1400" dirty="0">
                <a:latin typeface="ＭＳ Ｐゴシック" panose="020B0600070205080204" pitchFamily="50" charset="-128"/>
                <a:ea typeface="ＭＳ Ｐゴシック" panose="020B0600070205080204" pitchFamily="50" charset="-128"/>
              </a:rPr>
              <a:t>地区において、</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危険地区のランクが上昇</a:t>
            </a:r>
            <a:endParaRPr lang="en-US" altLang="ja-JP" sz="1400" dirty="0">
              <a:latin typeface="ＭＳ Ｐゴシック" panose="020B0600070205080204" pitchFamily="50" charset="-128"/>
              <a:ea typeface="ＭＳ Ｐゴシック" panose="020B0600070205080204" pitchFamily="50" charset="-128"/>
            </a:endParaRPr>
          </a:p>
        </p:txBody>
      </p:sp>
      <p:sp>
        <p:nvSpPr>
          <p:cNvPr id="27" name="テキスト ボックス 26">
            <a:extLst>
              <a:ext uri="{FF2B5EF4-FFF2-40B4-BE49-F238E27FC236}">
                <a16:creationId xmlns:a16="http://schemas.microsoft.com/office/drawing/2014/main" id="{4DA57939-3184-4E5A-A317-01C72EBBD43D}"/>
              </a:ext>
            </a:extLst>
          </p:cNvPr>
          <p:cNvSpPr txBox="1"/>
          <p:nvPr/>
        </p:nvSpPr>
        <p:spPr>
          <a:xfrm>
            <a:off x="0" y="5834784"/>
            <a:ext cx="6477280" cy="369332"/>
          </a:xfrm>
          <a:prstGeom prst="rect">
            <a:avLst/>
          </a:prstGeom>
          <a:noFill/>
        </p:spPr>
        <p:txBody>
          <a:bodyPr wrap="square" rtlCol="0">
            <a:spAutoFit/>
          </a:bodyPr>
          <a:lstStyle/>
          <a:p>
            <a:r>
              <a:rPr lang="ja-JP" altLang="en-US" sz="1800" dirty="0"/>
              <a:t>（２）収量比数による危険度の補正</a:t>
            </a:r>
            <a:endParaRPr lang="en-US" altLang="ja-JP" sz="1800" dirty="0">
              <a:latin typeface="ＭＳ Ｐゴシック" panose="020B0600070205080204" pitchFamily="50" charset="-128"/>
              <a:ea typeface="ＭＳ Ｐゴシック" panose="020B0600070205080204" pitchFamily="50" charset="-128"/>
            </a:endParaRPr>
          </a:p>
        </p:txBody>
      </p:sp>
      <p:grpSp>
        <p:nvGrpSpPr>
          <p:cNvPr id="28" name="グループ化 27">
            <a:extLst>
              <a:ext uri="{FF2B5EF4-FFF2-40B4-BE49-F238E27FC236}">
                <a16:creationId xmlns:a16="http://schemas.microsoft.com/office/drawing/2014/main" id="{57A15A4C-DCB0-4BB2-8B50-E41936F6E57A}"/>
              </a:ext>
            </a:extLst>
          </p:cNvPr>
          <p:cNvGrpSpPr/>
          <p:nvPr/>
        </p:nvGrpSpPr>
        <p:grpSpPr>
          <a:xfrm>
            <a:off x="184503" y="6238935"/>
            <a:ext cx="6376077" cy="2463591"/>
            <a:chOff x="230802" y="2822092"/>
            <a:chExt cx="9027637" cy="3488102"/>
          </a:xfrm>
        </p:grpSpPr>
        <p:pic>
          <p:nvPicPr>
            <p:cNvPr id="29" name="図 28">
              <a:extLst>
                <a:ext uri="{FF2B5EF4-FFF2-40B4-BE49-F238E27FC236}">
                  <a16:creationId xmlns:a16="http://schemas.microsoft.com/office/drawing/2014/main" id="{7970CC2F-8AD1-4F8F-A05A-E5A63919929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10641" y="2822092"/>
              <a:ext cx="2747798" cy="3488102"/>
            </a:xfrm>
            <a:prstGeom prst="rect">
              <a:avLst/>
            </a:prstGeom>
          </p:spPr>
        </p:pic>
        <p:grpSp>
          <p:nvGrpSpPr>
            <p:cNvPr id="30" name="グループ化 29">
              <a:extLst>
                <a:ext uri="{FF2B5EF4-FFF2-40B4-BE49-F238E27FC236}">
                  <a16:creationId xmlns:a16="http://schemas.microsoft.com/office/drawing/2014/main" id="{C716429A-F38D-41A7-9473-FF552E28A32E}"/>
                </a:ext>
              </a:extLst>
            </p:cNvPr>
            <p:cNvGrpSpPr/>
            <p:nvPr/>
          </p:nvGrpSpPr>
          <p:grpSpPr>
            <a:xfrm>
              <a:off x="230802" y="2822093"/>
              <a:ext cx="3085513" cy="3451706"/>
              <a:chOff x="230802" y="2822093"/>
              <a:chExt cx="3085513" cy="3451706"/>
            </a:xfrm>
          </p:grpSpPr>
          <p:pic>
            <p:nvPicPr>
              <p:cNvPr id="50" name="図 49">
                <a:extLst>
                  <a:ext uri="{FF2B5EF4-FFF2-40B4-BE49-F238E27FC236}">
                    <a16:creationId xmlns:a16="http://schemas.microsoft.com/office/drawing/2014/main" id="{3BAA9D2F-00CA-43E9-BE3E-81D149E1256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0802" y="2822093"/>
                <a:ext cx="3085513" cy="3451706"/>
              </a:xfrm>
              <a:prstGeom prst="rect">
                <a:avLst/>
              </a:prstGeom>
            </p:spPr>
          </p:pic>
          <p:sp>
            <p:nvSpPr>
              <p:cNvPr id="51" name="正方形/長方形 50">
                <a:extLst>
                  <a:ext uri="{FF2B5EF4-FFF2-40B4-BE49-F238E27FC236}">
                    <a16:creationId xmlns:a16="http://schemas.microsoft.com/office/drawing/2014/main" id="{290EA3B8-BB22-4BAB-A234-6BD3BEEACCD7}"/>
                  </a:ext>
                </a:extLst>
              </p:cNvPr>
              <p:cNvSpPr/>
              <p:nvPr/>
            </p:nvSpPr>
            <p:spPr>
              <a:xfrm>
                <a:off x="2252192" y="3817071"/>
                <a:ext cx="736105" cy="731694"/>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 name="グループ化 30">
              <a:extLst>
                <a:ext uri="{FF2B5EF4-FFF2-40B4-BE49-F238E27FC236}">
                  <a16:creationId xmlns:a16="http://schemas.microsoft.com/office/drawing/2014/main" id="{B9F1E2D1-A7E0-4BA1-8F38-0C9B79FB1D2B}"/>
                </a:ext>
              </a:extLst>
            </p:cNvPr>
            <p:cNvGrpSpPr/>
            <p:nvPr/>
          </p:nvGrpSpPr>
          <p:grpSpPr>
            <a:xfrm>
              <a:off x="3449127" y="2822092"/>
              <a:ext cx="2928702" cy="3451707"/>
              <a:chOff x="3412435" y="2763550"/>
              <a:chExt cx="2977011" cy="3508643"/>
            </a:xfrm>
          </p:grpSpPr>
          <p:pic>
            <p:nvPicPr>
              <p:cNvPr id="47" name="図 46">
                <a:extLst>
                  <a:ext uri="{FF2B5EF4-FFF2-40B4-BE49-F238E27FC236}">
                    <a16:creationId xmlns:a16="http://schemas.microsoft.com/office/drawing/2014/main" id="{EF000490-75F4-4CE3-9E3A-9680B9FFFB33}"/>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3412435" y="2763550"/>
                <a:ext cx="2977011" cy="3508643"/>
              </a:xfrm>
              <a:prstGeom prst="rect">
                <a:avLst/>
              </a:prstGeom>
            </p:spPr>
          </p:pic>
          <p:sp>
            <p:nvSpPr>
              <p:cNvPr id="49" name="正方形/長方形 48">
                <a:extLst>
                  <a:ext uri="{FF2B5EF4-FFF2-40B4-BE49-F238E27FC236}">
                    <a16:creationId xmlns:a16="http://schemas.microsoft.com/office/drawing/2014/main" id="{D1F77CBE-3D85-499A-B1B9-0177AF22C9BA}"/>
                  </a:ext>
                </a:extLst>
              </p:cNvPr>
              <p:cNvSpPr/>
              <p:nvPr/>
            </p:nvSpPr>
            <p:spPr>
              <a:xfrm rot="1259960">
                <a:off x="4536181" y="4028873"/>
                <a:ext cx="736105" cy="731694"/>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52" name="グループ化 51">
            <a:extLst>
              <a:ext uri="{FF2B5EF4-FFF2-40B4-BE49-F238E27FC236}">
                <a16:creationId xmlns:a16="http://schemas.microsoft.com/office/drawing/2014/main" id="{1EBECF9D-E1DE-445D-AEB1-D2EC1938AFAC}"/>
              </a:ext>
            </a:extLst>
          </p:cNvPr>
          <p:cNvGrpSpPr/>
          <p:nvPr/>
        </p:nvGrpSpPr>
        <p:grpSpPr>
          <a:xfrm>
            <a:off x="6669877" y="6291374"/>
            <a:ext cx="1476598" cy="2152110"/>
            <a:chOff x="10388261" y="4467472"/>
            <a:chExt cx="1601941" cy="2218317"/>
          </a:xfrm>
        </p:grpSpPr>
        <p:grpSp>
          <p:nvGrpSpPr>
            <p:cNvPr id="53" name="グループ化 52">
              <a:extLst>
                <a:ext uri="{FF2B5EF4-FFF2-40B4-BE49-F238E27FC236}">
                  <a16:creationId xmlns:a16="http://schemas.microsoft.com/office/drawing/2014/main" id="{3723F4BC-B9CD-40F7-9208-8D260E37B4D3}"/>
                </a:ext>
              </a:extLst>
            </p:cNvPr>
            <p:cNvGrpSpPr/>
            <p:nvPr/>
          </p:nvGrpSpPr>
          <p:grpSpPr>
            <a:xfrm>
              <a:off x="10397528" y="4467472"/>
              <a:ext cx="1592674" cy="461665"/>
              <a:chOff x="10456452" y="4326632"/>
              <a:chExt cx="1592674" cy="461665"/>
            </a:xfrm>
          </p:grpSpPr>
          <p:sp>
            <p:nvSpPr>
              <p:cNvPr id="56" name="正方形/長方形 55">
                <a:extLst>
                  <a:ext uri="{FF2B5EF4-FFF2-40B4-BE49-F238E27FC236}">
                    <a16:creationId xmlns:a16="http://schemas.microsoft.com/office/drawing/2014/main" id="{607EC23F-A27E-4BF5-84DE-10E9DC480E70}"/>
                  </a:ext>
                </a:extLst>
              </p:cNvPr>
              <p:cNvSpPr/>
              <p:nvPr/>
            </p:nvSpPr>
            <p:spPr>
              <a:xfrm>
                <a:off x="10456452" y="4407925"/>
                <a:ext cx="498050" cy="237525"/>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382F1EC7-E3A8-4F44-B256-BF355DB9D540}"/>
                  </a:ext>
                </a:extLst>
              </p:cNvPr>
              <p:cNvSpPr txBox="1"/>
              <p:nvPr/>
            </p:nvSpPr>
            <p:spPr>
              <a:xfrm>
                <a:off x="11037802" y="4326632"/>
                <a:ext cx="1011324" cy="461665"/>
              </a:xfrm>
              <a:prstGeom prst="rect">
                <a:avLst/>
              </a:prstGeom>
              <a:noFill/>
            </p:spPr>
            <p:txBody>
              <a:bodyPr wrap="square">
                <a:spAutoFit/>
              </a:bodyPr>
              <a:lstStyle/>
              <a:p>
                <a:r>
                  <a:rPr lang="ja-JP" altLang="en-US" sz="1200" b="1" kern="100" dirty="0">
                    <a:latin typeface="メイリオ" panose="020B0604030504040204" pitchFamily="50" charset="-128"/>
                    <a:ea typeface="メイリオ" panose="020B0604030504040204" pitchFamily="50" charset="-128"/>
                    <a:cs typeface="Times New Roman" panose="02020603050405020304" pitchFamily="18" charset="0"/>
                  </a:rPr>
                  <a:t>最高点</a:t>
                </a:r>
                <a:endParaRPr lang="en-US" altLang="ja-JP" sz="1200" b="1" kern="100"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200" b="1" kern="100" dirty="0">
                    <a:latin typeface="メイリオ" panose="020B0604030504040204" pitchFamily="50" charset="-128"/>
                    <a:ea typeface="メイリオ" panose="020B0604030504040204" pitchFamily="50" charset="-128"/>
                    <a:cs typeface="Times New Roman" panose="02020603050405020304" pitchFamily="18" charset="0"/>
                  </a:rPr>
                  <a:t>メッシュ</a:t>
                </a:r>
                <a:endParaRPr lang="ja-JP" altLang="en-US" sz="1200" b="1" dirty="0">
                  <a:latin typeface="メイリオ" panose="020B0604030504040204" pitchFamily="50" charset="-128"/>
                  <a:ea typeface="メイリオ" panose="020B0604030504040204" pitchFamily="50" charset="-128"/>
                </a:endParaRPr>
              </a:p>
            </p:txBody>
          </p:sp>
        </p:grpSp>
        <p:pic>
          <p:nvPicPr>
            <p:cNvPr id="54" name="図 53">
              <a:extLst>
                <a:ext uri="{FF2B5EF4-FFF2-40B4-BE49-F238E27FC236}">
                  <a16:creationId xmlns:a16="http://schemas.microsoft.com/office/drawing/2014/main" id="{CB5EAAD3-9E42-435D-8161-5B9CB688C895}"/>
                </a:ext>
              </a:extLst>
            </p:cNvPr>
            <p:cNvPicPr>
              <a:picLocks noChangeAspect="1"/>
            </p:cNvPicPr>
            <p:nvPr/>
          </p:nvPicPr>
          <p:blipFill>
            <a:blip r:embed="rId9"/>
            <a:stretch>
              <a:fillRect/>
            </a:stretch>
          </p:blipFill>
          <p:spPr>
            <a:xfrm>
              <a:off x="10397528" y="5013524"/>
              <a:ext cx="1011324" cy="517701"/>
            </a:xfrm>
            <a:prstGeom prst="rect">
              <a:avLst/>
            </a:prstGeom>
          </p:spPr>
        </p:pic>
        <p:pic>
          <p:nvPicPr>
            <p:cNvPr id="55" name="図 54">
              <a:extLst>
                <a:ext uri="{FF2B5EF4-FFF2-40B4-BE49-F238E27FC236}">
                  <a16:creationId xmlns:a16="http://schemas.microsoft.com/office/drawing/2014/main" id="{1F38FF05-02CF-4D8D-A2F5-DC3310D89874}"/>
                </a:ext>
              </a:extLst>
            </p:cNvPr>
            <p:cNvPicPr>
              <a:picLocks noChangeAspect="1"/>
            </p:cNvPicPr>
            <p:nvPr/>
          </p:nvPicPr>
          <p:blipFill>
            <a:blip r:embed="rId10"/>
            <a:stretch>
              <a:fillRect/>
            </a:stretch>
          </p:blipFill>
          <p:spPr>
            <a:xfrm>
              <a:off x="10388261" y="5615612"/>
              <a:ext cx="1096279" cy="1070177"/>
            </a:xfrm>
            <a:prstGeom prst="rect">
              <a:avLst/>
            </a:prstGeom>
          </p:spPr>
        </p:pic>
      </p:grpSp>
      <p:sp>
        <p:nvSpPr>
          <p:cNvPr id="58" name="テキスト ボックス 57">
            <a:extLst>
              <a:ext uri="{FF2B5EF4-FFF2-40B4-BE49-F238E27FC236}">
                <a16:creationId xmlns:a16="http://schemas.microsoft.com/office/drawing/2014/main" id="{452A7321-F00A-442F-855F-8BCFC69FDD29}"/>
              </a:ext>
            </a:extLst>
          </p:cNvPr>
          <p:cNvSpPr txBox="1"/>
          <p:nvPr/>
        </p:nvSpPr>
        <p:spPr>
          <a:xfrm>
            <a:off x="143807" y="8725719"/>
            <a:ext cx="1954530" cy="461665"/>
          </a:xfrm>
          <a:prstGeom prst="rect">
            <a:avLst/>
          </a:prstGeom>
          <a:noFill/>
        </p:spPr>
        <p:txBody>
          <a:bodyPr wrap="square">
            <a:spAutoFit/>
          </a:bodyPr>
          <a:lstStyle/>
          <a:p>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前回の山腹崩壊危険地区</a:t>
            </a:r>
            <a:endPar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メッシュ点数</a:t>
            </a:r>
            <a:endParaRPr lang="ja-JP" altLang="en-US" sz="1200" dirty="0">
              <a:latin typeface="メイリオ" panose="020B0604030504040204" pitchFamily="50" charset="-128"/>
              <a:ea typeface="メイリオ" panose="020B0604030504040204" pitchFamily="50" charset="-128"/>
            </a:endParaRPr>
          </a:p>
        </p:txBody>
      </p:sp>
      <p:sp>
        <p:nvSpPr>
          <p:cNvPr id="59" name="テキスト ボックス 58">
            <a:extLst>
              <a:ext uri="{FF2B5EF4-FFF2-40B4-BE49-F238E27FC236}">
                <a16:creationId xmlns:a16="http://schemas.microsoft.com/office/drawing/2014/main" id="{E34AEE33-D73B-478D-B1B5-5D8ADA5E71CC}"/>
              </a:ext>
            </a:extLst>
          </p:cNvPr>
          <p:cNvSpPr txBox="1"/>
          <p:nvPr/>
        </p:nvSpPr>
        <p:spPr>
          <a:xfrm>
            <a:off x="2413729" y="8751424"/>
            <a:ext cx="2349989" cy="461665"/>
          </a:xfrm>
          <a:prstGeom prst="rect">
            <a:avLst/>
          </a:prstGeom>
          <a:noFill/>
        </p:spPr>
        <p:txBody>
          <a:bodyPr wrap="square">
            <a:spAutoFit/>
          </a:bodyPr>
          <a:lstStyle/>
          <a:p>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今回の山腹崩壊危険地区</a:t>
            </a:r>
            <a:endPar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メッシュ点数（収量比数補正）</a:t>
            </a:r>
            <a:endParaRPr lang="ja-JP" altLang="en-US" sz="1200" dirty="0">
              <a:latin typeface="メイリオ" panose="020B0604030504040204" pitchFamily="50" charset="-128"/>
              <a:ea typeface="メイリオ" panose="020B0604030504040204" pitchFamily="50" charset="-128"/>
            </a:endParaRPr>
          </a:p>
        </p:txBody>
      </p:sp>
      <p:sp>
        <p:nvSpPr>
          <p:cNvPr id="60" name="テキスト ボックス 59">
            <a:extLst>
              <a:ext uri="{FF2B5EF4-FFF2-40B4-BE49-F238E27FC236}">
                <a16:creationId xmlns:a16="http://schemas.microsoft.com/office/drawing/2014/main" id="{AEFB0F38-8464-46D3-A21B-9745D1A212F6}"/>
              </a:ext>
            </a:extLst>
          </p:cNvPr>
          <p:cNvSpPr txBox="1"/>
          <p:nvPr/>
        </p:nvSpPr>
        <p:spPr>
          <a:xfrm>
            <a:off x="4942156" y="8700766"/>
            <a:ext cx="1369157" cy="276999"/>
          </a:xfrm>
          <a:prstGeom prst="rect">
            <a:avLst/>
          </a:prstGeom>
          <a:noFill/>
        </p:spPr>
        <p:txBody>
          <a:bodyPr wrap="square">
            <a:spAutoFit/>
          </a:bodyPr>
          <a:lstStyle/>
          <a:p>
            <a:pPr algn="ct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収量比数分布</a:t>
            </a:r>
            <a:endParaRPr lang="ja-JP" altLang="en-US" sz="1200" dirty="0">
              <a:latin typeface="メイリオ" panose="020B0604030504040204" pitchFamily="50" charset="-128"/>
              <a:ea typeface="メイリオ" panose="020B0604030504040204" pitchFamily="50" charset="-128"/>
            </a:endParaRPr>
          </a:p>
        </p:txBody>
      </p:sp>
      <p:sp>
        <p:nvSpPr>
          <p:cNvPr id="62" name="テキスト ボックス 61">
            <a:extLst>
              <a:ext uri="{FF2B5EF4-FFF2-40B4-BE49-F238E27FC236}">
                <a16:creationId xmlns:a16="http://schemas.microsoft.com/office/drawing/2014/main" id="{B56FF4A9-C072-4B0B-A8DE-0056E1758B7D}"/>
              </a:ext>
            </a:extLst>
          </p:cNvPr>
          <p:cNvSpPr txBox="1"/>
          <p:nvPr/>
        </p:nvSpPr>
        <p:spPr>
          <a:xfrm>
            <a:off x="10645829" y="6806468"/>
            <a:ext cx="2145842" cy="738664"/>
          </a:xfrm>
          <a:prstGeom prst="rect">
            <a:avLst/>
          </a:prstGeom>
          <a:noFill/>
        </p:spPr>
        <p:txBody>
          <a:bodyPr wrap="square" rtlCol="0">
            <a:spAutoFit/>
          </a:bodyPr>
          <a:lstStyle/>
          <a:p>
            <a:r>
              <a:rPr lang="en-US" altLang="ja-JP" sz="1400" dirty="0">
                <a:latin typeface="ＭＳ Ｐゴシック" panose="020B0600070205080204" pitchFamily="50" charset="-128"/>
                <a:ea typeface="ＭＳ Ｐゴシック" panose="020B0600070205080204" pitchFamily="50" charset="-128"/>
              </a:rPr>
              <a:t>6</a:t>
            </a:r>
            <a:r>
              <a:rPr lang="ja-JP" altLang="en-US" sz="1400" dirty="0">
                <a:latin typeface="ＭＳ Ｐゴシック" panose="020B0600070205080204" pitchFamily="50" charset="-128"/>
                <a:ea typeface="ＭＳ Ｐゴシック" panose="020B0600070205080204" pitchFamily="50" charset="-128"/>
              </a:rPr>
              <a:t>地区において、補正が</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かかり、</a:t>
            </a:r>
            <a:r>
              <a:rPr lang="en-US" altLang="ja-JP" sz="1400" dirty="0">
                <a:latin typeface="ＭＳ Ｐゴシック" panose="020B0600070205080204" pitchFamily="50" charset="-128"/>
                <a:ea typeface="ＭＳ Ｐゴシック" panose="020B0600070205080204" pitchFamily="50" charset="-128"/>
              </a:rPr>
              <a:t>2</a:t>
            </a:r>
            <a:r>
              <a:rPr lang="ja-JP" altLang="en-US" sz="1400" dirty="0">
                <a:latin typeface="ＭＳ Ｐゴシック" panose="020B0600070205080204" pitchFamily="50" charset="-128"/>
                <a:ea typeface="ＭＳ Ｐゴシック" panose="020B0600070205080204" pitchFamily="50" charset="-128"/>
              </a:rPr>
              <a:t>地区において、</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危険地区のランクが上昇</a:t>
            </a:r>
            <a:endParaRPr lang="en-US" altLang="ja-JP" sz="1400" dirty="0">
              <a:latin typeface="ＭＳ Ｐゴシック" panose="020B0600070205080204" pitchFamily="50" charset="-128"/>
              <a:ea typeface="ＭＳ Ｐゴシック" panose="020B0600070205080204" pitchFamily="50" charset="-128"/>
            </a:endParaRPr>
          </a:p>
        </p:txBody>
      </p:sp>
      <p:sp>
        <p:nvSpPr>
          <p:cNvPr id="63" name="テキスト ボックス 62">
            <a:extLst>
              <a:ext uri="{FF2B5EF4-FFF2-40B4-BE49-F238E27FC236}">
                <a16:creationId xmlns:a16="http://schemas.microsoft.com/office/drawing/2014/main" id="{B03A79EA-FC08-494F-A305-84B43DF3CBB1}"/>
              </a:ext>
            </a:extLst>
          </p:cNvPr>
          <p:cNvSpPr txBox="1"/>
          <p:nvPr/>
        </p:nvSpPr>
        <p:spPr>
          <a:xfrm>
            <a:off x="11347550" y="77139"/>
            <a:ext cx="1369959" cy="523220"/>
          </a:xfrm>
          <a:prstGeom prst="rect">
            <a:avLst/>
          </a:prstGeom>
          <a:solidFill>
            <a:schemeClr val="bg1"/>
          </a:solidFill>
        </p:spPr>
        <p:txBody>
          <a:bodyPr wrap="square">
            <a:spAutoFit/>
          </a:bodyPr>
          <a:lstStyle/>
          <a:p>
            <a:pPr algn="ctr"/>
            <a:r>
              <a:rPr lang="en-US" altLang="ja-JP" sz="1400" kern="100" dirty="0">
                <a:latin typeface="BIZ UDゴシック" panose="020B0400000000000000" pitchFamily="49" charset="-128"/>
                <a:ea typeface="BIZ UDゴシック" panose="020B0400000000000000" pitchFamily="49" charset="-128"/>
                <a:cs typeface="Times New Roman"/>
              </a:rPr>
              <a:t>R7.3.27</a:t>
            </a:r>
          </a:p>
          <a:p>
            <a:pPr algn="ctr"/>
            <a:r>
              <a:rPr lang="ja-JP" altLang="en-US" sz="1400" kern="100" dirty="0">
                <a:latin typeface="BIZ UDゴシック" panose="020B0400000000000000" pitchFamily="49" charset="-128"/>
                <a:ea typeface="BIZ UDゴシック" panose="020B0400000000000000" pitchFamily="49" charset="-128"/>
                <a:cs typeface="Times New Roman"/>
              </a:rPr>
              <a:t>みどり推進室</a:t>
            </a:r>
            <a:endParaRPr lang="en-US" altLang="ja-JP" sz="2400" kern="100" dirty="0">
              <a:latin typeface="BIZ UDゴシック" panose="020B0400000000000000" pitchFamily="49" charset="-128"/>
              <a:ea typeface="BIZ UDゴシック" panose="020B0400000000000000" pitchFamily="49" charset="-128"/>
              <a:cs typeface="Times New Roman"/>
            </a:endParaRPr>
          </a:p>
        </p:txBody>
      </p:sp>
      <p:sp>
        <p:nvSpPr>
          <p:cNvPr id="64" name="テキスト ボックス 63">
            <a:extLst>
              <a:ext uri="{FF2B5EF4-FFF2-40B4-BE49-F238E27FC236}">
                <a16:creationId xmlns:a16="http://schemas.microsoft.com/office/drawing/2014/main" id="{37474514-D8A3-477C-B84A-89D40896B16A}"/>
              </a:ext>
            </a:extLst>
          </p:cNvPr>
          <p:cNvSpPr txBox="1"/>
          <p:nvPr/>
        </p:nvSpPr>
        <p:spPr>
          <a:xfrm>
            <a:off x="9829771" y="152255"/>
            <a:ext cx="1369959" cy="400110"/>
          </a:xfrm>
          <a:prstGeom prst="rect">
            <a:avLst/>
          </a:prstGeom>
          <a:solidFill>
            <a:schemeClr val="bg1"/>
          </a:solidFill>
        </p:spPr>
        <p:txBody>
          <a:bodyPr wrap="square">
            <a:spAutoFit/>
          </a:bodyPr>
          <a:lstStyle/>
          <a:p>
            <a:pPr algn="ctr"/>
            <a:r>
              <a:rPr lang="ja-JP" altLang="en-US" sz="2000" kern="100" dirty="0">
                <a:latin typeface="BIZ UDゴシック" panose="020B0400000000000000" pitchFamily="49" charset="-128"/>
                <a:ea typeface="BIZ UDゴシック" panose="020B0400000000000000" pitchFamily="49" charset="-128"/>
                <a:cs typeface="Times New Roman"/>
              </a:rPr>
              <a:t>参　考</a:t>
            </a:r>
            <a:endParaRPr lang="en-US" altLang="ja-JP" sz="3600" kern="100" dirty="0">
              <a:latin typeface="BIZ UDゴシック" panose="020B0400000000000000" pitchFamily="49" charset="-128"/>
              <a:ea typeface="BIZ UDゴシック" panose="020B0400000000000000" pitchFamily="49" charset="-128"/>
              <a:cs typeface="Times New Roman"/>
            </a:endParaRPr>
          </a:p>
        </p:txBody>
      </p:sp>
      <p:sp>
        <p:nvSpPr>
          <p:cNvPr id="66" name="スライド番号プレースホルダー 1">
            <a:extLst>
              <a:ext uri="{FF2B5EF4-FFF2-40B4-BE49-F238E27FC236}">
                <a16:creationId xmlns:a16="http://schemas.microsoft.com/office/drawing/2014/main" id="{41009DE5-28BE-417E-9089-A0D0D93541BB}"/>
              </a:ext>
            </a:extLst>
          </p:cNvPr>
          <p:cNvSpPr>
            <a:spLocks noGrp="1"/>
          </p:cNvSpPr>
          <p:nvPr>
            <p:ph type="sldNum" sz="quarter" idx="12"/>
          </p:nvPr>
        </p:nvSpPr>
        <p:spPr>
          <a:xfrm>
            <a:off x="9174485" y="8898895"/>
            <a:ext cx="2987041" cy="511175"/>
          </a:xfrm>
        </p:spPr>
        <p:txBody>
          <a:bodyPr/>
          <a:lstStyle/>
          <a:p>
            <a:fld id="{D2D8002D-B5B0-4BAC-B1F6-782DDCCE6D9C}" type="slidenum">
              <a:rPr kumimoji="1" lang="ja-JP" altLang="en-US" sz="2800" b="1" smtClean="0"/>
              <a:t>19</a:t>
            </a:fld>
            <a:endParaRPr kumimoji="1" lang="ja-JP" altLang="en-US" b="1" dirty="0"/>
          </a:p>
        </p:txBody>
      </p:sp>
      <p:sp>
        <p:nvSpPr>
          <p:cNvPr id="65" name="テキスト ボックス 64">
            <a:extLst>
              <a:ext uri="{FF2B5EF4-FFF2-40B4-BE49-F238E27FC236}">
                <a16:creationId xmlns:a16="http://schemas.microsoft.com/office/drawing/2014/main" id="{C3355608-54B2-45D8-9120-BBFD575D58EF}"/>
              </a:ext>
            </a:extLst>
          </p:cNvPr>
          <p:cNvSpPr txBox="1"/>
          <p:nvPr/>
        </p:nvSpPr>
        <p:spPr>
          <a:xfrm>
            <a:off x="7922900" y="5660610"/>
            <a:ext cx="4421500" cy="307777"/>
          </a:xfrm>
          <a:prstGeom prst="rect">
            <a:avLst/>
          </a:prstGeom>
          <a:noFill/>
        </p:spPr>
        <p:txBody>
          <a:bodyPr wrap="square" rtlCol="0">
            <a:spAutoFit/>
          </a:bodyPr>
          <a:lstStyle/>
          <a:p>
            <a:r>
              <a:rPr lang="ja-JP" altLang="en-US" sz="1400" dirty="0">
                <a:latin typeface="ＭＳ Ｐゴシック" panose="020B0600070205080204" pitchFamily="50" charset="-128"/>
                <a:ea typeface="ＭＳ Ｐゴシック" panose="020B0600070205080204" pitchFamily="50" charset="-128"/>
              </a:rPr>
              <a:t>〇山腹崩壊危険地区（</a:t>
            </a:r>
            <a:r>
              <a:rPr lang="en-US" altLang="ja-JP" sz="1400" dirty="0">
                <a:latin typeface="ＭＳ Ｐゴシック" panose="020B0600070205080204" pitchFamily="50" charset="-128"/>
                <a:ea typeface="ＭＳ Ｐゴシック" panose="020B0600070205080204" pitchFamily="50" charset="-128"/>
              </a:rPr>
              <a:t>297</a:t>
            </a:r>
            <a:r>
              <a:rPr lang="ja-JP" altLang="en-US" sz="1400" dirty="0">
                <a:latin typeface="ＭＳ Ｐゴシック" panose="020B0600070205080204" pitchFamily="50" charset="-128"/>
                <a:ea typeface="ＭＳ Ｐゴシック" panose="020B0600070205080204" pitchFamily="50" charset="-128"/>
              </a:rPr>
              <a:t>地区、残り</a:t>
            </a:r>
            <a:r>
              <a:rPr lang="en-US" altLang="ja-JP" sz="1400" dirty="0">
                <a:latin typeface="ＭＳ Ｐゴシック" panose="020B0600070205080204" pitchFamily="50" charset="-128"/>
                <a:ea typeface="ＭＳ Ｐゴシック" panose="020B0600070205080204" pitchFamily="50" charset="-128"/>
              </a:rPr>
              <a:t>383</a:t>
            </a:r>
            <a:r>
              <a:rPr lang="ja-JP" altLang="en-US" sz="1400" dirty="0">
                <a:latin typeface="ＭＳ Ｐゴシック" panose="020B0600070205080204" pitchFamily="50" charset="-128"/>
                <a:ea typeface="ＭＳ Ｐゴシック" panose="020B0600070205080204" pitchFamily="50" charset="-128"/>
              </a:rPr>
              <a:t>地区は</a:t>
            </a:r>
            <a:r>
              <a:rPr lang="en-US" altLang="ja-JP" sz="1400" dirty="0">
                <a:latin typeface="ＭＳ Ｐゴシック" panose="020B0600070205080204" pitchFamily="50" charset="-128"/>
                <a:ea typeface="ＭＳ Ｐゴシック" panose="020B0600070205080204" pitchFamily="50" charset="-128"/>
              </a:rPr>
              <a:t>R7</a:t>
            </a:r>
            <a:r>
              <a:rPr lang="ja-JP" altLang="en-US" sz="1400" dirty="0">
                <a:latin typeface="ＭＳ Ｐゴシック" panose="020B0600070205080204" pitchFamily="50" charset="-128"/>
                <a:ea typeface="ＭＳ Ｐゴシック" panose="020B0600070205080204" pitchFamily="50" charset="-128"/>
              </a:rPr>
              <a:t>調査）</a:t>
            </a:r>
            <a:endParaRPr lang="en-US" altLang="ja-JP" sz="1400" dirty="0">
              <a:latin typeface="ＭＳ Ｐゴシック" panose="020B0600070205080204" pitchFamily="50" charset="-128"/>
              <a:ea typeface="ＭＳ Ｐゴシック" panose="020B0600070205080204" pitchFamily="50" charset="-128"/>
            </a:endParaRPr>
          </a:p>
        </p:txBody>
      </p:sp>
      <p:graphicFrame>
        <p:nvGraphicFramePr>
          <p:cNvPr id="68" name="表 67">
            <a:extLst>
              <a:ext uri="{FF2B5EF4-FFF2-40B4-BE49-F238E27FC236}">
                <a16:creationId xmlns:a16="http://schemas.microsoft.com/office/drawing/2014/main" id="{BF6E3BCC-3BDE-477A-8F27-07B8E6E0E8C5}"/>
              </a:ext>
            </a:extLst>
          </p:cNvPr>
          <p:cNvGraphicFramePr>
            <a:graphicFrameLocks noGrp="1"/>
          </p:cNvGraphicFramePr>
          <p:nvPr>
            <p:extLst>
              <p:ext uri="{D42A27DB-BD31-4B8C-83A1-F6EECF244321}">
                <p14:modId xmlns:p14="http://schemas.microsoft.com/office/powerpoint/2010/main" val="4239788615"/>
              </p:ext>
            </p:extLst>
          </p:nvPr>
        </p:nvGraphicFramePr>
        <p:xfrm>
          <a:off x="8039459" y="3550344"/>
          <a:ext cx="2514564" cy="1532660"/>
        </p:xfrm>
        <a:graphic>
          <a:graphicData uri="http://schemas.openxmlformats.org/drawingml/2006/table">
            <a:tbl>
              <a:tblPr firstRow="1" firstCol="1" lastRow="1" lastCol="1">
                <a:tableStyleId>{5940675A-B579-460E-94D1-54222C63F5DA}</a:tableStyleId>
              </a:tblPr>
              <a:tblGrid>
                <a:gridCol w="761964">
                  <a:extLst>
                    <a:ext uri="{9D8B030D-6E8A-4147-A177-3AD203B41FA5}">
                      <a16:colId xmlns:a16="http://schemas.microsoft.com/office/drawing/2014/main" val="2444017774"/>
                    </a:ext>
                  </a:extLst>
                </a:gridCol>
                <a:gridCol w="388620">
                  <a:extLst>
                    <a:ext uri="{9D8B030D-6E8A-4147-A177-3AD203B41FA5}">
                      <a16:colId xmlns:a16="http://schemas.microsoft.com/office/drawing/2014/main" val="3165937120"/>
                    </a:ext>
                  </a:extLst>
                </a:gridCol>
                <a:gridCol w="426720">
                  <a:extLst>
                    <a:ext uri="{9D8B030D-6E8A-4147-A177-3AD203B41FA5}">
                      <a16:colId xmlns:a16="http://schemas.microsoft.com/office/drawing/2014/main" val="2401254758"/>
                    </a:ext>
                  </a:extLst>
                </a:gridCol>
                <a:gridCol w="388620">
                  <a:extLst>
                    <a:ext uri="{9D8B030D-6E8A-4147-A177-3AD203B41FA5}">
                      <a16:colId xmlns:a16="http://schemas.microsoft.com/office/drawing/2014/main" val="2281964454"/>
                    </a:ext>
                  </a:extLst>
                </a:gridCol>
                <a:gridCol w="548640">
                  <a:extLst>
                    <a:ext uri="{9D8B030D-6E8A-4147-A177-3AD203B41FA5}">
                      <a16:colId xmlns:a16="http://schemas.microsoft.com/office/drawing/2014/main" val="3789915329"/>
                    </a:ext>
                  </a:extLst>
                </a:gridCol>
              </a:tblGrid>
              <a:tr h="195613">
                <a:tc rowSpan="2">
                  <a:txBody>
                    <a:bodyPr/>
                    <a:lstStyle/>
                    <a:p>
                      <a:pPr algn="ctr" fontAlgn="ctr"/>
                      <a:r>
                        <a:rPr lang="ja-JP" altLang="en-US" sz="1200" u="none" strike="noStrike" dirty="0">
                          <a:effectLst/>
                        </a:rPr>
                        <a:t>今回判定</a:t>
                      </a:r>
                      <a:endParaRPr lang="ja-JP" altLang="en-US" sz="1200" b="1" i="0" u="none" strike="noStrike" dirty="0">
                        <a:solidFill>
                          <a:srgbClr val="000000"/>
                        </a:solidFill>
                        <a:effectLst/>
                        <a:latin typeface="+mn-lt"/>
                        <a:ea typeface="游ゴシック" panose="020B0400000000000000" pitchFamily="50" charset="-128"/>
                      </a:endParaRPr>
                    </a:p>
                  </a:txBody>
                  <a:tcPr marL="8268" marR="8268" marT="8268" marB="0" anchor="ctr"/>
                </a:tc>
                <a:tc gridSpan="3">
                  <a:txBody>
                    <a:bodyPr/>
                    <a:lstStyle/>
                    <a:p>
                      <a:pPr algn="ctr" fontAlgn="ctr"/>
                      <a:r>
                        <a:rPr lang="ja-JP" altLang="en-US" sz="1200" u="none" strike="noStrike" dirty="0">
                          <a:effectLst/>
                        </a:rPr>
                        <a:t>前回判定</a:t>
                      </a:r>
                      <a:endParaRPr lang="ja-JP" altLang="en-US" sz="1200" b="1" i="0" u="none" strike="noStrike" dirty="0">
                        <a:solidFill>
                          <a:srgbClr val="000000"/>
                        </a:solidFill>
                        <a:effectLst/>
                        <a:latin typeface="+mn-lt"/>
                        <a:ea typeface="游ゴシック" panose="020B0400000000000000" pitchFamily="50" charset="-128"/>
                      </a:endParaRPr>
                    </a:p>
                  </a:txBody>
                  <a:tcPr marL="8268" marR="8268" marT="8268" marB="0" anchor="ctr">
                    <a:lnR w="12700" cap="flat" cmpd="sng" algn="ctr">
                      <a:solidFill>
                        <a:schemeClr val="tx1"/>
                      </a:solidFill>
                      <a:prstDash val="solid"/>
                      <a:round/>
                      <a:headEnd type="none" w="med" len="med"/>
                      <a:tailEnd type="none" w="med" len="med"/>
                    </a:lnR>
                  </a:tcPr>
                </a:tc>
                <a:tc hMerge="1">
                  <a:txBody>
                    <a:bodyPr/>
                    <a:lstStyle/>
                    <a:p>
                      <a:pPr algn="ctr" fontAlgn="ctr"/>
                      <a:endPar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hMerge="1">
                  <a:txBody>
                    <a:bodyPr/>
                    <a:lstStyle/>
                    <a:p>
                      <a:pPr algn="ctr" fontAlgn="ctr"/>
                      <a:endPar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endParaRPr lang="ja-JP" altLang="en-US" sz="1200" b="1" i="0" u="none" strike="noStrike">
                        <a:solidFill>
                          <a:srgbClr val="000000"/>
                        </a:solidFill>
                        <a:effectLst/>
                        <a:latin typeface="+mn-lt"/>
                        <a:ea typeface="游ゴシック" panose="020B0400000000000000" pitchFamily="50" charset="-128"/>
                      </a:endParaRPr>
                    </a:p>
                  </a:txBody>
                  <a:tcPr marL="8264" marR="8264" marT="8264"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81695419"/>
                  </a:ext>
                </a:extLst>
              </a:tr>
              <a:tr h="266680">
                <a:tc vMerge="1">
                  <a:txBody>
                    <a:bodyPr/>
                    <a:lstStyle/>
                    <a:p>
                      <a:endParaRPr dirty="0"/>
                    </a:p>
                  </a:txBody>
                  <a:tcPr marL="9525" marR="9525" marT="9525" marB="0" anchor="ctr"/>
                </a:tc>
                <a:tc>
                  <a:txBody>
                    <a:bodyPr/>
                    <a:lstStyle/>
                    <a:p>
                      <a:pPr algn="ctr" fontAlgn="ctr"/>
                      <a:r>
                        <a:rPr lang="en-US" sz="1200" b="1" u="none" strike="noStrike" dirty="0">
                          <a:effectLst/>
                        </a:rPr>
                        <a:t>A</a:t>
                      </a:r>
                      <a:endParaRPr lang="en-US" sz="1200" b="1" i="0" u="none" strike="noStrike" dirty="0">
                        <a:solidFill>
                          <a:srgbClr val="000000"/>
                        </a:solidFill>
                        <a:effectLst/>
                        <a:latin typeface="+mn-lt"/>
                        <a:ea typeface="游ゴシック" panose="020B0400000000000000" pitchFamily="50" charset="-128"/>
                      </a:endParaRPr>
                    </a:p>
                  </a:txBody>
                  <a:tcPr marL="39665" marR="39665" marT="39665" marB="39665" anchor="ctr">
                    <a:lnR w="12700" cap="flat" cmpd="sng" algn="ctr">
                      <a:solidFill>
                        <a:schemeClr val="tx1"/>
                      </a:solidFill>
                      <a:prstDash val="solid"/>
                      <a:round/>
                      <a:headEnd type="none" w="med" len="med"/>
                      <a:tailEnd type="none" w="med" len="med"/>
                    </a:lnR>
                  </a:tcPr>
                </a:tc>
                <a:tc>
                  <a:txBody>
                    <a:bodyPr/>
                    <a:lstStyle/>
                    <a:p>
                      <a:pPr algn="ctr" fontAlgn="ctr"/>
                      <a:r>
                        <a:rPr lang="en-US" sz="1200" b="1" u="none" strike="noStrike" dirty="0">
                          <a:effectLst/>
                        </a:rPr>
                        <a:t>B</a:t>
                      </a:r>
                      <a:endParaRPr lang="en-US" sz="1200" b="1" i="0" u="none" strike="noStrike" dirty="0">
                        <a:solidFill>
                          <a:srgbClr val="000000"/>
                        </a:solidFill>
                        <a:effectLst/>
                        <a:latin typeface="+mn-lt"/>
                        <a:ea typeface="游ゴシック" panose="020B0400000000000000" pitchFamily="50" charset="-128"/>
                      </a:endParaRP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200" b="1" u="none" strike="noStrike" dirty="0">
                          <a:effectLst/>
                        </a:rPr>
                        <a:t>C</a:t>
                      </a:r>
                      <a:endParaRPr lang="en-US" sz="1200" b="1" i="0" u="none" strike="noStrike" dirty="0">
                        <a:solidFill>
                          <a:srgbClr val="000000"/>
                        </a:solidFill>
                        <a:effectLst/>
                        <a:latin typeface="+mn-lt"/>
                        <a:ea typeface="游ゴシック" panose="020B0400000000000000" pitchFamily="50" charset="-128"/>
                      </a:endParaRP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a:effectLst/>
                        </a:rPr>
                        <a:t>総計</a:t>
                      </a:r>
                      <a:endParaRPr lang="ja-JP" altLang="en-US" sz="1200" b="1" i="0" u="none" strike="noStrike" dirty="0">
                        <a:solidFill>
                          <a:srgbClr val="000000"/>
                        </a:solidFill>
                        <a:effectLst/>
                        <a:latin typeface="+mn-lt"/>
                        <a:ea typeface="游ゴシック" panose="020B0400000000000000" pitchFamily="50" charset="-128"/>
                      </a:endParaRPr>
                    </a:p>
                  </a:txBody>
                  <a:tcPr marL="39665" marR="39665" marT="39665" marB="3966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35998398"/>
                  </a:ext>
                </a:extLst>
              </a:tr>
              <a:tr h="270327">
                <a:tc>
                  <a:txBody>
                    <a:bodyPr/>
                    <a:lstStyle/>
                    <a:p>
                      <a:pPr algn="ctr" fontAlgn="ctr"/>
                      <a:r>
                        <a:rPr lang="en-US" sz="1200" u="none" strike="noStrike">
                          <a:effectLst/>
                        </a:rPr>
                        <a:t>A</a:t>
                      </a:r>
                      <a:endParaRPr lang="en-US" sz="1200" b="0" i="0" u="none" strike="noStrike">
                        <a:solidFill>
                          <a:srgbClr val="000000"/>
                        </a:solidFill>
                        <a:effectLst/>
                        <a:latin typeface="+mn-lt"/>
                        <a:ea typeface="游ゴシック" panose="020B0400000000000000" pitchFamily="50" charset="-128"/>
                      </a:endParaRPr>
                    </a:p>
                  </a:txBody>
                  <a:tcPr marL="8264" marR="8264" marT="8264" marB="0" anchor="ctr"/>
                </a:tc>
                <a:tc>
                  <a:txBody>
                    <a:bodyPr/>
                    <a:lstStyle/>
                    <a:p>
                      <a:pPr algn="r" fontAlgn="ctr"/>
                      <a:r>
                        <a:rPr lang="en-US" altLang="ja-JP" sz="1200" u="none" strike="noStrike" dirty="0">
                          <a:effectLst/>
                        </a:rPr>
                        <a:t>46</a:t>
                      </a:r>
                      <a:r>
                        <a:rPr lang="ja-JP" altLang="en-US" sz="1200" u="none" strike="noStrike" dirty="0">
                          <a:effectLst/>
                        </a:rPr>
                        <a:t>　</a:t>
                      </a:r>
                      <a:endParaRPr lang="en-US" altLang="ja-JP" sz="1200" b="0" i="0" u="none" strike="noStrike" dirty="0">
                        <a:solidFill>
                          <a:srgbClr val="000000"/>
                        </a:solidFill>
                        <a:effectLst/>
                        <a:latin typeface="+mn-lt"/>
                        <a:ea typeface="游ゴシック" panose="020B0400000000000000" pitchFamily="50" charset="-128"/>
                      </a:endParaRPr>
                    </a:p>
                  </a:txBody>
                  <a:tcPr marL="39665" marR="39665" marT="39665" marB="39665" anchor="ctr">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FF0000"/>
                          </a:solidFill>
                          <a:effectLst/>
                          <a:latin typeface="+mn-lt"/>
                          <a:ea typeface="游ゴシック" panose="020B0400000000000000" pitchFamily="50" charset="-128"/>
                        </a:rPr>
                        <a:t>41</a:t>
                      </a: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FF0000"/>
                          </a:solidFill>
                          <a:effectLst/>
                          <a:latin typeface="+mn-lt"/>
                          <a:ea typeface="游ゴシック" panose="020B0400000000000000" pitchFamily="50" charset="-128"/>
                        </a:rPr>
                        <a:t>54</a:t>
                      </a: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u="none" strike="noStrike" dirty="0">
                          <a:effectLst/>
                        </a:rPr>
                        <a:t>141</a:t>
                      </a:r>
                      <a:endParaRPr lang="en-US" altLang="ja-JP" sz="1200" b="0" i="0" u="none" strike="noStrike" dirty="0">
                        <a:solidFill>
                          <a:srgbClr val="000000"/>
                        </a:solidFill>
                        <a:effectLst/>
                        <a:latin typeface="+mn-lt"/>
                        <a:ea typeface="游ゴシック" panose="020B0400000000000000" pitchFamily="50" charset="-128"/>
                      </a:endParaRPr>
                    </a:p>
                  </a:txBody>
                  <a:tcPr marL="39665" marR="39665" marT="39665" marB="3966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49542265"/>
                  </a:ext>
                </a:extLst>
              </a:tr>
              <a:tr h="266680">
                <a:tc>
                  <a:txBody>
                    <a:bodyPr/>
                    <a:lstStyle/>
                    <a:p>
                      <a:pPr algn="ctr" fontAlgn="ctr"/>
                      <a:r>
                        <a:rPr lang="en-US" sz="1200" u="none" strike="noStrike" dirty="0">
                          <a:effectLst/>
                        </a:rPr>
                        <a:t>B</a:t>
                      </a:r>
                      <a:endParaRPr lang="en-US" sz="1200" b="0" i="0" u="none" strike="noStrike" dirty="0">
                        <a:solidFill>
                          <a:srgbClr val="000000"/>
                        </a:solidFill>
                        <a:effectLst/>
                        <a:latin typeface="+mn-lt"/>
                        <a:ea typeface="游ゴシック" panose="020B0400000000000000" pitchFamily="50" charset="-128"/>
                      </a:endParaRPr>
                    </a:p>
                  </a:txBody>
                  <a:tcPr marL="8264" marR="8264" marT="8264" marB="0" anchor="ct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38</a:t>
                      </a:r>
                    </a:p>
                  </a:txBody>
                  <a:tcPr marL="39665" marR="39665" marT="39665" marB="39665" anchor="ctr">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41</a:t>
                      </a: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FF0000"/>
                          </a:solidFill>
                          <a:effectLst/>
                          <a:latin typeface="+mn-lt"/>
                          <a:ea typeface="游ゴシック" panose="020B0400000000000000" pitchFamily="50" charset="-128"/>
                        </a:rPr>
                        <a:t>54</a:t>
                      </a: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133</a:t>
                      </a:r>
                    </a:p>
                  </a:txBody>
                  <a:tcPr marL="39665" marR="39665" marT="39665" marB="3966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35555217"/>
                  </a:ext>
                </a:extLst>
              </a:tr>
              <a:tr h="266680">
                <a:tc>
                  <a:txBody>
                    <a:bodyPr/>
                    <a:lstStyle/>
                    <a:p>
                      <a:pPr algn="ctr" fontAlgn="ctr"/>
                      <a:r>
                        <a:rPr lang="en-US" sz="1200" u="none" strike="noStrike" dirty="0">
                          <a:effectLst/>
                        </a:rPr>
                        <a:t>C</a:t>
                      </a:r>
                      <a:endParaRPr lang="en-US" sz="1200" b="0" i="0" u="none" strike="noStrike" dirty="0">
                        <a:solidFill>
                          <a:srgbClr val="000000"/>
                        </a:solidFill>
                        <a:effectLst/>
                        <a:latin typeface="+mn-lt"/>
                        <a:ea typeface="游ゴシック" panose="020B0400000000000000" pitchFamily="50" charset="-128"/>
                      </a:endParaRPr>
                    </a:p>
                  </a:txBody>
                  <a:tcPr marL="8264" marR="8264" marT="8264" marB="0" anchor="ct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5</a:t>
                      </a:r>
                      <a:endParaRPr lang="ja-JP" altLang="en-US" sz="1200" b="0" i="0" u="none" strike="noStrike" dirty="0">
                        <a:solidFill>
                          <a:srgbClr val="000000"/>
                        </a:solidFill>
                        <a:effectLst/>
                        <a:latin typeface="+mn-lt"/>
                        <a:ea typeface="游ゴシック" panose="020B0400000000000000" pitchFamily="50" charset="-128"/>
                      </a:endParaRPr>
                    </a:p>
                  </a:txBody>
                  <a:tcPr marL="39665" marR="39665" marT="39665" marB="39665" anchor="ctr">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5</a:t>
                      </a:r>
                      <a:endParaRPr lang="ja-JP" altLang="en-US" sz="1200" b="0" i="0" u="none" strike="noStrike" dirty="0">
                        <a:solidFill>
                          <a:srgbClr val="000000"/>
                        </a:solidFill>
                        <a:effectLst/>
                        <a:latin typeface="+mn-lt"/>
                        <a:ea typeface="游ゴシック" panose="020B0400000000000000" pitchFamily="50" charset="-128"/>
                      </a:endParaRP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11</a:t>
                      </a: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21</a:t>
                      </a:r>
                    </a:p>
                  </a:txBody>
                  <a:tcPr marL="39665" marR="39665" marT="39665" marB="3966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33787499"/>
                  </a:ext>
                </a:extLst>
              </a:tr>
              <a:tr h="266680">
                <a:tc>
                  <a:txBody>
                    <a:bodyPr/>
                    <a:lstStyle/>
                    <a:p>
                      <a:pPr algn="ctr" fontAlgn="ctr"/>
                      <a:r>
                        <a:rPr lang="ja-JP" altLang="en-US" sz="1200" u="none" strike="noStrike">
                          <a:effectLst/>
                        </a:rPr>
                        <a:t>総計</a:t>
                      </a:r>
                      <a:endParaRPr lang="ja-JP" altLang="en-US" sz="1200" b="1" i="0" u="none" strike="noStrike">
                        <a:solidFill>
                          <a:srgbClr val="000000"/>
                        </a:solidFill>
                        <a:effectLst/>
                        <a:latin typeface="+mn-lt"/>
                        <a:ea typeface="游ゴシック" panose="020B0400000000000000" pitchFamily="50" charset="-128"/>
                      </a:endParaRPr>
                    </a:p>
                  </a:txBody>
                  <a:tcPr marL="8264" marR="8264" marT="8264" marB="0" anchor="ct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89</a:t>
                      </a:r>
                    </a:p>
                  </a:txBody>
                  <a:tcPr marL="39665" marR="39665" marT="39665" marB="39665" anchor="ctr">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87</a:t>
                      </a: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119</a:t>
                      </a: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1" i="0" u="none" strike="noStrike" dirty="0">
                          <a:solidFill>
                            <a:srgbClr val="000000"/>
                          </a:solidFill>
                          <a:effectLst/>
                          <a:latin typeface="+mn-lt"/>
                          <a:ea typeface="游ゴシック" panose="020B0400000000000000" pitchFamily="50" charset="-128"/>
                        </a:rPr>
                        <a:t>295</a:t>
                      </a:r>
                    </a:p>
                  </a:txBody>
                  <a:tcPr marL="39665" marR="39665" marT="39665" marB="3966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31070228"/>
                  </a:ext>
                </a:extLst>
              </a:tr>
            </a:tbl>
          </a:graphicData>
        </a:graphic>
      </p:graphicFrame>
      <p:sp>
        <p:nvSpPr>
          <p:cNvPr id="69" name="テキスト ボックス 68">
            <a:extLst>
              <a:ext uri="{FF2B5EF4-FFF2-40B4-BE49-F238E27FC236}">
                <a16:creationId xmlns:a16="http://schemas.microsoft.com/office/drawing/2014/main" id="{756ABFA0-2767-4AE5-9A54-516026FE6144}"/>
              </a:ext>
            </a:extLst>
          </p:cNvPr>
          <p:cNvSpPr txBox="1"/>
          <p:nvPr/>
        </p:nvSpPr>
        <p:spPr>
          <a:xfrm>
            <a:off x="7922899" y="3222643"/>
            <a:ext cx="2897501" cy="307777"/>
          </a:xfrm>
          <a:prstGeom prst="rect">
            <a:avLst/>
          </a:prstGeom>
          <a:noFill/>
        </p:spPr>
        <p:txBody>
          <a:bodyPr wrap="square" rtlCol="0">
            <a:spAutoFit/>
          </a:bodyPr>
          <a:lstStyle/>
          <a:p>
            <a:r>
              <a:rPr lang="ja-JP" altLang="en-US" sz="1400" dirty="0">
                <a:latin typeface="ＭＳ Ｐゴシック" panose="020B0600070205080204" pitchFamily="50" charset="-128"/>
                <a:ea typeface="ＭＳ Ｐゴシック" panose="020B0600070205080204" pitchFamily="50" charset="-128"/>
              </a:rPr>
              <a:t>〇崩壊土砂流出危険地区</a:t>
            </a:r>
            <a:r>
              <a:rPr lang="en-US" altLang="ja-JP" sz="1400" dirty="0">
                <a:latin typeface="ＭＳ Ｐゴシック" panose="020B0600070205080204" pitchFamily="50" charset="-128"/>
                <a:ea typeface="ＭＳ Ｐゴシック" panose="020B0600070205080204" pitchFamily="50" charset="-128"/>
              </a:rPr>
              <a:t>(660</a:t>
            </a:r>
            <a:r>
              <a:rPr lang="ja-JP" altLang="en-US" sz="1400" dirty="0">
                <a:latin typeface="ＭＳ Ｐゴシック" panose="020B0600070205080204" pitchFamily="50" charset="-128"/>
                <a:ea typeface="ＭＳ Ｐゴシック" panose="020B0600070205080204" pitchFamily="50" charset="-128"/>
              </a:rPr>
              <a:t>地区</a:t>
            </a:r>
            <a:r>
              <a:rPr lang="en-US" altLang="ja-JP" sz="1400" dirty="0">
                <a:latin typeface="ＭＳ Ｐゴシック" panose="020B0600070205080204" pitchFamily="50" charset="-128"/>
                <a:ea typeface="ＭＳ Ｐゴシック" panose="020B0600070205080204" pitchFamily="50" charset="-128"/>
              </a:rPr>
              <a:t>)</a:t>
            </a:r>
          </a:p>
        </p:txBody>
      </p:sp>
      <p:sp>
        <p:nvSpPr>
          <p:cNvPr id="70" name="テキスト ボックス 69">
            <a:extLst>
              <a:ext uri="{FF2B5EF4-FFF2-40B4-BE49-F238E27FC236}">
                <a16:creationId xmlns:a16="http://schemas.microsoft.com/office/drawing/2014/main" id="{38B560ED-0E82-4712-971F-928F8501EA5D}"/>
              </a:ext>
            </a:extLst>
          </p:cNvPr>
          <p:cNvSpPr txBox="1"/>
          <p:nvPr/>
        </p:nvSpPr>
        <p:spPr>
          <a:xfrm>
            <a:off x="10655756" y="4392704"/>
            <a:ext cx="2145843" cy="738664"/>
          </a:xfrm>
          <a:prstGeom prst="rect">
            <a:avLst/>
          </a:prstGeom>
          <a:noFill/>
        </p:spPr>
        <p:txBody>
          <a:bodyPr wrap="square" rtlCol="0">
            <a:spAutoFit/>
          </a:bodyPr>
          <a:lstStyle/>
          <a:p>
            <a:r>
              <a:rPr lang="en-US" altLang="ja-JP" sz="1400" dirty="0">
                <a:latin typeface="ＭＳ Ｐゴシック" panose="020B0600070205080204" pitchFamily="50" charset="-128"/>
                <a:ea typeface="ＭＳ Ｐゴシック" panose="020B0600070205080204" pitchFamily="50" charset="-128"/>
              </a:rPr>
              <a:t>295</a:t>
            </a:r>
            <a:r>
              <a:rPr lang="ja-JP" altLang="en-US" sz="1400" dirty="0">
                <a:latin typeface="ＭＳ Ｐゴシック" panose="020B0600070205080204" pitchFamily="50" charset="-128"/>
                <a:ea typeface="ＭＳ Ｐゴシック" panose="020B0600070205080204" pitchFamily="50" charset="-128"/>
              </a:rPr>
              <a:t>地区において、補正が</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かかり、</a:t>
            </a:r>
            <a:r>
              <a:rPr lang="en-US" altLang="ja-JP" sz="1400" dirty="0">
                <a:latin typeface="ＭＳ Ｐゴシック" panose="020B0600070205080204" pitchFamily="50" charset="-128"/>
                <a:ea typeface="ＭＳ Ｐゴシック" panose="020B0600070205080204" pitchFamily="50" charset="-128"/>
              </a:rPr>
              <a:t>149</a:t>
            </a:r>
            <a:r>
              <a:rPr lang="ja-JP" altLang="en-US" sz="1400" dirty="0">
                <a:latin typeface="ＭＳ Ｐゴシック" panose="020B0600070205080204" pitchFamily="50" charset="-128"/>
                <a:ea typeface="ＭＳ Ｐゴシック" panose="020B0600070205080204" pitchFamily="50" charset="-128"/>
              </a:rPr>
              <a:t>地区において、</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危険地区のランクが上昇</a:t>
            </a:r>
            <a:endParaRPr lang="en-US" altLang="ja-JP" sz="1400" dirty="0">
              <a:latin typeface="ＭＳ Ｐゴシック" panose="020B0600070205080204" pitchFamily="50" charset="-128"/>
              <a:ea typeface="ＭＳ Ｐゴシック" panose="020B0600070205080204" pitchFamily="50" charset="-128"/>
            </a:endParaRPr>
          </a:p>
        </p:txBody>
      </p:sp>
      <p:sp>
        <p:nvSpPr>
          <p:cNvPr id="71" name="テキスト ボックス 70">
            <a:extLst>
              <a:ext uri="{FF2B5EF4-FFF2-40B4-BE49-F238E27FC236}">
                <a16:creationId xmlns:a16="http://schemas.microsoft.com/office/drawing/2014/main" id="{B163505E-EE20-443D-B980-411E3F1F0DEA}"/>
              </a:ext>
            </a:extLst>
          </p:cNvPr>
          <p:cNvSpPr txBox="1"/>
          <p:nvPr/>
        </p:nvSpPr>
        <p:spPr>
          <a:xfrm>
            <a:off x="7922900" y="1264772"/>
            <a:ext cx="4512940" cy="307777"/>
          </a:xfrm>
          <a:prstGeom prst="rect">
            <a:avLst/>
          </a:prstGeom>
          <a:noFill/>
        </p:spPr>
        <p:txBody>
          <a:bodyPr wrap="square" rtlCol="0">
            <a:spAutoFit/>
          </a:bodyPr>
          <a:lstStyle/>
          <a:p>
            <a:r>
              <a:rPr lang="ja-JP" altLang="en-US" sz="1400" dirty="0">
                <a:latin typeface="ＭＳ Ｐゴシック" panose="020B0600070205080204" pitchFamily="50" charset="-128"/>
                <a:ea typeface="ＭＳ Ｐゴシック" panose="020B0600070205080204" pitchFamily="50" charset="-128"/>
              </a:rPr>
              <a:t>〇山腹崩壊危険地区（</a:t>
            </a:r>
            <a:r>
              <a:rPr lang="en-US" altLang="ja-JP" sz="1400" dirty="0">
                <a:latin typeface="ＭＳ Ｐゴシック" panose="020B0600070205080204" pitchFamily="50" charset="-128"/>
                <a:ea typeface="ＭＳ Ｐゴシック" panose="020B0600070205080204" pitchFamily="50" charset="-128"/>
              </a:rPr>
              <a:t>297</a:t>
            </a:r>
            <a:r>
              <a:rPr lang="ja-JP" altLang="en-US" sz="1400" dirty="0">
                <a:latin typeface="ＭＳ Ｐゴシック" panose="020B0600070205080204" pitchFamily="50" charset="-128"/>
                <a:ea typeface="ＭＳ Ｐゴシック" panose="020B0600070205080204" pitchFamily="50" charset="-128"/>
              </a:rPr>
              <a:t>地区、残り</a:t>
            </a:r>
            <a:r>
              <a:rPr lang="en-US" altLang="ja-JP" sz="1400" dirty="0">
                <a:latin typeface="ＭＳ Ｐゴシック" panose="020B0600070205080204" pitchFamily="50" charset="-128"/>
                <a:ea typeface="ＭＳ Ｐゴシック" panose="020B0600070205080204" pitchFamily="50" charset="-128"/>
              </a:rPr>
              <a:t>383</a:t>
            </a:r>
            <a:r>
              <a:rPr lang="ja-JP" altLang="en-US" sz="1400" dirty="0">
                <a:latin typeface="ＭＳ Ｐゴシック" panose="020B0600070205080204" pitchFamily="50" charset="-128"/>
                <a:ea typeface="ＭＳ Ｐゴシック" panose="020B0600070205080204" pitchFamily="50" charset="-128"/>
              </a:rPr>
              <a:t>地区は</a:t>
            </a:r>
            <a:r>
              <a:rPr lang="en-US" altLang="ja-JP" sz="1400" dirty="0">
                <a:latin typeface="ＭＳ Ｐゴシック" panose="020B0600070205080204" pitchFamily="50" charset="-128"/>
                <a:ea typeface="ＭＳ Ｐゴシック" panose="020B0600070205080204" pitchFamily="50" charset="-128"/>
              </a:rPr>
              <a:t>R7</a:t>
            </a:r>
            <a:r>
              <a:rPr lang="ja-JP" altLang="en-US" sz="1400" dirty="0">
                <a:latin typeface="ＭＳ Ｐゴシック" panose="020B0600070205080204" pitchFamily="50" charset="-128"/>
                <a:ea typeface="ＭＳ Ｐゴシック" panose="020B0600070205080204" pitchFamily="50" charset="-128"/>
              </a:rPr>
              <a:t>調査）</a:t>
            </a:r>
            <a:endParaRPr lang="en-US" altLang="ja-JP" sz="1400" dirty="0">
              <a:latin typeface="ＭＳ Ｐゴシック" panose="020B0600070205080204" pitchFamily="50" charset="-128"/>
              <a:ea typeface="ＭＳ Ｐゴシック" panose="020B0600070205080204" pitchFamily="50" charset="-128"/>
            </a:endParaRPr>
          </a:p>
        </p:txBody>
      </p:sp>
      <p:graphicFrame>
        <p:nvGraphicFramePr>
          <p:cNvPr id="73" name="表 72">
            <a:extLst>
              <a:ext uri="{FF2B5EF4-FFF2-40B4-BE49-F238E27FC236}">
                <a16:creationId xmlns:a16="http://schemas.microsoft.com/office/drawing/2014/main" id="{C47B61FB-EF96-4BD4-9FBB-7F7808DEA950}"/>
              </a:ext>
            </a:extLst>
          </p:cNvPr>
          <p:cNvGraphicFramePr>
            <a:graphicFrameLocks noGrp="1"/>
          </p:cNvGraphicFramePr>
          <p:nvPr>
            <p:extLst>
              <p:ext uri="{D42A27DB-BD31-4B8C-83A1-F6EECF244321}">
                <p14:modId xmlns:p14="http://schemas.microsoft.com/office/powerpoint/2010/main" val="3663607150"/>
              </p:ext>
            </p:extLst>
          </p:nvPr>
        </p:nvGraphicFramePr>
        <p:xfrm>
          <a:off x="8027082" y="5963359"/>
          <a:ext cx="2514564" cy="1532660"/>
        </p:xfrm>
        <a:graphic>
          <a:graphicData uri="http://schemas.openxmlformats.org/drawingml/2006/table">
            <a:tbl>
              <a:tblPr firstRow="1" firstCol="1" lastRow="1" lastCol="1">
                <a:tableStyleId>{5940675A-B579-460E-94D1-54222C63F5DA}</a:tableStyleId>
              </a:tblPr>
              <a:tblGrid>
                <a:gridCol w="761964">
                  <a:extLst>
                    <a:ext uri="{9D8B030D-6E8A-4147-A177-3AD203B41FA5}">
                      <a16:colId xmlns:a16="http://schemas.microsoft.com/office/drawing/2014/main" val="2444017774"/>
                    </a:ext>
                  </a:extLst>
                </a:gridCol>
                <a:gridCol w="388620">
                  <a:extLst>
                    <a:ext uri="{9D8B030D-6E8A-4147-A177-3AD203B41FA5}">
                      <a16:colId xmlns:a16="http://schemas.microsoft.com/office/drawing/2014/main" val="3165937120"/>
                    </a:ext>
                  </a:extLst>
                </a:gridCol>
                <a:gridCol w="426720">
                  <a:extLst>
                    <a:ext uri="{9D8B030D-6E8A-4147-A177-3AD203B41FA5}">
                      <a16:colId xmlns:a16="http://schemas.microsoft.com/office/drawing/2014/main" val="2401254758"/>
                    </a:ext>
                  </a:extLst>
                </a:gridCol>
                <a:gridCol w="388620">
                  <a:extLst>
                    <a:ext uri="{9D8B030D-6E8A-4147-A177-3AD203B41FA5}">
                      <a16:colId xmlns:a16="http://schemas.microsoft.com/office/drawing/2014/main" val="2281964454"/>
                    </a:ext>
                  </a:extLst>
                </a:gridCol>
                <a:gridCol w="548640">
                  <a:extLst>
                    <a:ext uri="{9D8B030D-6E8A-4147-A177-3AD203B41FA5}">
                      <a16:colId xmlns:a16="http://schemas.microsoft.com/office/drawing/2014/main" val="3789915329"/>
                    </a:ext>
                  </a:extLst>
                </a:gridCol>
              </a:tblGrid>
              <a:tr h="195613">
                <a:tc rowSpan="2">
                  <a:txBody>
                    <a:bodyPr/>
                    <a:lstStyle/>
                    <a:p>
                      <a:pPr algn="ctr" fontAlgn="ctr"/>
                      <a:r>
                        <a:rPr lang="ja-JP" altLang="en-US" sz="1200" u="none" strike="noStrike" dirty="0">
                          <a:effectLst/>
                        </a:rPr>
                        <a:t>今回判定</a:t>
                      </a:r>
                      <a:endParaRPr lang="ja-JP" altLang="en-US" sz="1200" b="1" i="0" u="none" strike="noStrike" dirty="0">
                        <a:solidFill>
                          <a:srgbClr val="000000"/>
                        </a:solidFill>
                        <a:effectLst/>
                        <a:latin typeface="+mn-lt"/>
                        <a:ea typeface="游ゴシック" panose="020B0400000000000000" pitchFamily="50" charset="-128"/>
                      </a:endParaRPr>
                    </a:p>
                  </a:txBody>
                  <a:tcPr marL="8268" marR="8268" marT="8268" marB="0" anchor="ctr"/>
                </a:tc>
                <a:tc gridSpan="3">
                  <a:txBody>
                    <a:bodyPr/>
                    <a:lstStyle/>
                    <a:p>
                      <a:pPr algn="ctr" fontAlgn="ctr"/>
                      <a:r>
                        <a:rPr lang="ja-JP" altLang="en-US" sz="1200" u="none" strike="noStrike" dirty="0">
                          <a:effectLst/>
                        </a:rPr>
                        <a:t>前回判定</a:t>
                      </a:r>
                      <a:endParaRPr lang="ja-JP" altLang="en-US" sz="1200" b="1" i="0" u="none" strike="noStrike" dirty="0">
                        <a:solidFill>
                          <a:srgbClr val="000000"/>
                        </a:solidFill>
                        <a:effectLst/>
                        <a:latin typeface="+mn-lt"/>
                        <a:ea typeface="游ゴシック" panose="020B0400000000000000" pitchFamily="50" charset="-128"/>
                      </a:endParaRPr>
                    </a:p>
                  </a:txBody>
                  <a:tcPr marL="8268" marR="8268" marT="8268" marB="0" anchor="ctr">
                    <a:lnR w="12700" cap="flat" cmpd="sng" algn="ctr">
                      <a:solidFill>
                        <a:schemeClr val="tx1"/>
                      </a:solidFill>
                      <a:prstDash val="solid"/>
                      <a:round/>
                      <a:headEnd type="none" w="med" len="med"/>
                      <a:tailEnd type="none" w="med" len="med"/>
                    </a:lnR>
                  </a:tcPr>
                </a:tc>
                <a:tc hMerge="1">
                  <a:txBody>
                    <a:bodyPr/>
                    <a:lstStyle/>
                    <a:p>
                      <a:pPr algn="ctr" fontAlgn="ctr"/>
                      <a:endPar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hMerge="1">
                  <a:txBody>
                    <a:bodyPr/>
                    <a:lstStyle/>
                    <a:p>
                      <a:pPr algn="ctr" fontAlgn="ctr"/>
                      <a:endPar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endParaRPr lang="ja-JP" altLang="en-US" sz="1200" b="1" i="0" u="none" strike="noStrike">
                        <a:solidFill>
                          <a:srgbClr val="000000"/>
                        </a:solidFill>
                        <a:effectLst/>
                        <a:latin typeface="+mn-lt"/>
                        <a:ea typeface="游ゴシック" panose="020B0400000000000000" pitchFamily="50" charset="-128"/>
                      </a:endParaRPr>
                    </a:p>
                  </a:txBody>
                  <a:tcPr marL="8264" marR="8264" marT="8264"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81695419"/>
                  </a:ext>
                </a:extLst>
              </a:tr>
              <a:tr h="266680">
                <a:tc vMerge="1">
                  <a:txBody>
                    <a:bodyPr/>
                    <a:lstStyle/>
                    <a:p>
                      <a:endParaRPr dirty="0"/>
                    </a:p>
                  </a:txBody>
                  <a:tcPr marL="9525" marR="9525" marT="9525" marB="0" anchor="ctr"/>
                </a:tc>
                <a:tc>
                  <a:txBody>
                    <a:bodyPr/>
                    <a:lstStyle/>
                    <a:p>
                      <a:pPr algn="ctr" fontAlgn="ctr"/>
                      <a:r>
                        <a:rPr lang="en-US" sz="1200" b="1" u="none" strike="noStrike" dirty="0">
                          <a:effectLst/>
                        </a:rPr>
                        <a:t>A</a:t>
                      </a:r>
                      <a:endParaRPr lang="en-US" sz="1200" b="1" i="0" u="none" strike="noStrike" dirty="0">
                        <a:solidFill>
                          <a:srgbClr val="000000"/>
                        </a:solidFill>
                        <a:effectLst/>
                        <a:latin typeface="+mn-lt"/>
                        <a:ea typeface="游ゴシック" panose="020B0400000000000000" pitchFamily="50" charset="-128"/>
                      </a:endParaRPr>
                    </a:p>
                  </a:txBody>
                  <a:tcPr marL="39665" marR="39665" marT="39665" marB="39665" anchor="ctr">
                    <a:lnR w="12700" cap="flat" cmpd="sng" algn="ctr">
                      <a:solidFill>
                        <a:schemeClr val="tx1"/>
                      </a:solidFill>
                      <a:prstDash val="solid"/>
                      <a:round/>
                      <a:headEnd type="none" w="med" len="med"/>
                      <a:tailEnd type="none" w="med" len="med"/>
                    </a:lnR>
                  </a:tcPr>
                </a:tc>
                <a:tc>
                  <a:txBody>
                    <a:bodyPr/>
                    <a:lstStyle/>
                    <a:p>
                      <a:pPr algn="ctr" fontAlgn="ctr"/>
                      <a:r>
                        <a:rPr lang="en-US" sz="1200" b="1" u="none" strike="noStrike" dirty="0">
                          <a:effectLst/>
                        </a:rPr>
                        <a:t>B</a:t>
                      </a:r>
                      <a:endParaRPr lang="en-US" sz="1200" b="1" i="0" u="none" strike="noStrike" dirty="0">
                        <a:solidFill>
                          <a:srgbClr val="000000"/>
                        </a:solidFill>
                        <a:effectLst/>
                        <a:latin typeface="+mn-lt"/>
                        <a:ea typeface="游ゴシック" panose="020B0400000000000000" pitchFamily="50" charset="-128"/>
                      </a:endParaRP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200" b="1" u="none" strike="noStrike" dirty="0">
                          <a:effectLst/>
                        </a:rPr>
                        <a:t>C</a:t>
                      </a:r>
                      <a:endParaRPr lang="en-US" sz="1200" b="1" i="0" u="none" strike="noStrike" dirty="0">
                        <a:solidFill>
                          <a:srgbClr val="000000"/>
                        </a:solidFill>
                        <a:effectLst/>
                        <a:latin typeface="+mn-lt"/>
                        <a:ea typeface="游ゴシック" panose="020B0400000000000000" pitchFamily="50" charset="-128"/>
                      </a:endParaRP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a:effectLst/>
                        </a:rPr>
                        <a:t>総計</a:t>
                      </a:r>
                      <a:endParaRPr lang="ja-JP" altLang="en-US" sz="1200" b="1" i="0" u="none" strike="noStrike" dirty="0">
                        <a:solidFill>
                          <a:srgbClr val="000000"/>
                        </a:solidFill>
                        <a:effectLst/>
                        <a:latin typeface="+mn-lt"/>
                        <a:ea typeface="游ゴシック" panose="020B0400000000000000" pitchFamily="50" charset="-128"/>
                      </a:endParaRPr>
                    </a:p>
                  </a:txBody>
                  <a:tcPr marL="39665" marR="39665" marT="39665" marB="3966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35998398"/>
                  </a:ext>
                </a:extLst>
              </a:tr>
              <a:tr h="270327">
                <a:tc>
                  <a:txBody>
                    <a:bodyPr/>
                    <a:lstStyle/>
                    <a:p>
                      <a:pPr algn="ctr" fontAlgn="ctr"/>
                      <a:r>
                        <a:rPr lang="en-US" sz="1200" u="none" strike="noStrike">
                          <a:effectLst/>
                        </a:rPr>
                        <a:t>A</a:t>
                      </a:r>
                      <a:endParaRPr lang="en-US" sz="1200" b="0" i="0" u="none" strike="noStrike">
                        <a:solidFill>
                          <a:srgbClr val="000000"/>
                        </a:solidFill>
                        <a:effectLst/>
                        <a:latin typeface="+mn-lt"/>
                        <a:ea typeface="游ゴシック" panose="020B0400000000000000" pitchFamily="50" charset="-128"/>
                      </a:endParaRPr>
                    </a:p>
                  </a:txBody>
                  <a:tcPr marL="8264" marR="8264" marT="8264" marB="0" anchor="ctr"/>
                </a:tc>
                <a:tc>
                  <a:txBody>
                    <a:bodyPr/>
                    <a:lstStyle/>
                    <a:p>
                      <a:pPr algn="r" fontAlgn="ctr"/>
                      <a:r>
                        <a:rPr lang="en-US" altLang="ja-JP" sz="1200" u="none" strike="noStrike" dirty="0">
                          <a:effectLst/>
                        </a:rPr>
                        <a:t>0</a:t>
                      </a:r>
                      <a:r>
                        <a:rPr lang="ja-JP" altLang="en-US" sz="1200" u="none" strike="noStrike" dirty="0">
                          <a:effectLst/>
                        </a:rPr>
                        <a:t>　</a:t>
                      </a:r>
                      <a:endParaRPr lang="en-US" altLang="ja-JP" sz="1200" b="0" i="0" u="none" strike="noStrike" dirty="0">
                        <a:solidFill>
                          <a:srgbClr val="000000"/>
                        </a:solidFill>
                        <a:effectLst/>
                        <a:latin typeface="+mn-lt"/>
                        <a:ea typeface="游ゴシック" panose="020B0400000000000000" pitchFamily="50" charset="-128"/>
                      </a:endParaRPr>
                    </a:p>
                  </a:txBody>
                  <a:tcPr marL="39665" marR="39665" marT="39665" marB="39665" anchor="ctr">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chemeClr val="tx1"/>
                          </a:solidFill>
                          <a:effectLst/>
                          <a:latin typeface="+mn-lt"/>
                          <a:ea typeface="游ゴシック" panose="020B0400000000000000" pitchFamily="50" charset="-128"/>
                        </a:rPr>
                        <a:t>0</a:t>
                      </a: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FF0000"/>
                          </a:solidFill>
                          <a:effectLst/>
                          <a:latin typeface="+mn-lt"/>
                          <a:ea typeface="游ゴシック" panose="020B0400000000000000" pitchFamily="50" charset="-128"/>
                        </a:rPr>
                        <a:t>2</a:t>
                      </a: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2</a:t>
                      </a:r>
                    </a:p>
                  </a:txBody>
                  <a:tcPr marL="39665" marR="39665" marT="39665" marB="3966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49542265"/>
                  </a:ext>
                </a:extLst>
              </a:tr>
              <a:tr h="266680">
                <a:tc>
                  <a:txBody>
                    <a:bodyPr/>
                    <a:lstStyle/>
                    <a:p>
                      <a:pPr algn="ctr" fontAlgn="ctr"/>
                      <a:r>
                        <a:rPr lang="en-US" sz="1200" u="none" strike="noStrike" dirty="0">
                          <a:effectLst/>
                        </a:rPr>
                        <a:t>B</a:t>
                      </a:r>
                      <a:endParaRPr lang="en-US" sz="1200" b="0" i="0" u="none" strike="noStrike" dirty="0">
                        <a:solidFill>
                          <a:srgbClr val="000000"/>
                        </a:solidFill>
                        <a:effectLst/>
                        <a:latin typeface="+mn-lt"/>
                        <a:ea typeface="游ゴシック" panose="020B0400000000000000" pitchFamily="50" charset="-128"/>
                      </a:endParaRPr>
                    </a:p>
                  </a:txBody>
                  <a:tcPr marL="8264" marR="8264" marT="8264" marB="0" anchor="ct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0</a:t>
                      </a:r>
                    </a:p>
                  </a:txBody>
                  <a:tcPr marL="39665" marR="39665" marT="39665" marB="39665" anchor="ctr">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2</a:t>
                      </a: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FF0000"/>
                          </a:solidFill>
                          <a:effectLst/>
                          <a:latin typeface="+mn-lt"/>
                          <a:ea typeface="游ゴシック" panose="020B0400000000000000" pitchFamily="50" charset="-128"/>
                        </a:rPr>
                        <a:t>0</a:t>
                      </a: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u="none" strike="noStrike" dirty="0">
                          <a:effectLst/>
                        </a:rPr>
                        <a:t>2</a:t>
                      </a:r>
                      <a:endParaRPr lang="en-US" altLang="ja-JP" sz="1200" b="0" i="0" u="none" strike="noStrike" dirty="0">
                        <a:solidFill>
                          <a:srgbClr val="000000"/>
                        </a:solidFill>
                        <a:effectLst/>
                        <a:latin typeface="+mn-lt"/>
                        <a:ea typeface="游ゴシック" panose="020B0400000000000000" pitchFamily="50" charset="-128"/>
                      </a:endParaRPr>
                    </a:p>
                  </a:txBody>
                  <a:tcPr marL="39665" marR="39665" marT="39665" marB="3966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35555217"/>
                  </a:ext>
                </a:extLst>
              </a:tr>
              <a:tr h="266680">
                <a:tc>
                  <a:txBody>
                    <a:bodyPr/>
                    <a:lstStyle/>
                    <a:p>
                      <a:pPr algn="ctr" fontAlgn="ctr"/>
                      <a:r>
                        <a:rPr lang="en-US" sz="1200" u="none" strike="noStrike" dirty="0">
                          <a:effectLst/>
                        </a:rPr>
                        <a:t>C</a:t>
                      </a:r>
                      <a:endParaRPr lang="en-US" sz="1200" b="0" i="0" u="none" strike="noStrike" dirty="0">
                        <a:solidFill>
                          <a:srgbClr val="000000"/>
                        </a:solidFill>
                        <a:effectLst/>
                        <a:latin typeface="+mn-lt"/>
                        <a:ea typeface="游ゴシック" panose="020B0400000000000000" pitchFamily="50" charset="-128"/>
                      </a:endParaRPr>
                    </a:p>
                  </a:txBody>
                  <a:tcPr marL="8264" marR="8264" marT="8264" marB="0" anchor="ct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0</a:t>
                      </a:r>
                      <a:endParaRPr lang="ja-JP" altLang="en-US" sz="1200" b="0" i="0" u="none" strike="noStrike" dirty="0">
                        <a:solidFill>
                          <a:srgbClr val="000000"/>
                        </a:solidFill>
                        <a:effectLst/>
                        <a:latin typeface="+mn-lt"/>
                        <a:ea typeface="游ゴシック" panose="020B0400000000000000" pitchFamily="50" charset="-128"/>
                      </a:endParaRPr>
                    </a:p>
                  </a:txBody>
                  <a:tcPr marL="39665" marR="39665" marT="39665" marB="39665" anchor="ctr">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1</a:t>
                      </a:r>
                      <a:endParaRPr lang="ja-JP" altLang="en-US" sz="1200" b="0" i="0" u="none" strike="noStrike" dirty="0">
                        <a:solidFill>
                          <a:srgbClr val="000000"/>
                        </a:solidFill>
                        <a:effectLst/>
                        <a:latin typeface="+mn-lt"/>
                        <a:ea typeface="游ゴシック" panose="020B0400000000000000" pitchFamily="50" charset="-128"/>
                      </a:endParaRP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1</a:t>
                      </a: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2</a:t>
                      </a:r>
                    </a:p>
                  </a:txBody>
                  <a:tcPr marL="39665" marR="39665" marT="39665" marB="3966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33787499"/>
                  </a:ext>
                </a:extLst>
              </a:tr>
              <a:tr h="266680">
                <a:tc>
                  <a:txBody>
                    <a:bodyPr/>
                    <a:lstStyle/>
                    <a:p>
                      <a:pPr algn="ctr" fontAlgn="ctr"/>
                      <a:r>
                        <a:rPr lang="ja-JP" altLang="en-US" sz="1200" u="none" strike="noStrike">
                          <a:effectLst/>
                        </a:rPr>
                        <a:t>総計</a:t>
                      </a:r>
                      <a:endParaRPr lang="ja-JP" altLang="en-US" sz="1200" b="1" i="0" u="none" strike="noStrike">
                        <a:solidFill>
                          <a:srgbClr val="000000"/>
                        </a:solidFill>
                        <a:effectLst/>
                        <a:latin typeface="+mn-lt"/>
                        <a:ea typeface="游ゴシック" panose="020B0400000000000000" pitchFamily="50" charset="-128"/>
                      </a:endParaRPr>
                    </a:p>
                  </a:txBody>
                  <a:tcPr marL="8264" marR="8264" marT="8264" marB="0" anchor="ct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0</a:t>
                      </a:r>
                    </a:p>
                  </a:txBody>
                  <a:tcPr marL="39665" marR="39665" marT="39665" marB="39665" anchor="ctr">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3</a:t>
                      </a: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3</a:t>
                      </a: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1" i="0" u="none" strike="noStrike" dirty="0">
                          <a:solidFill>
                            <a:srgbClr val="000000"/>
                          </a:solidFill>
                          <a:effectLst/>
                          <a:latin typeface="+mn-lt"/>
                          <a:ea typeface="游ゴシック" panose="020B0400000000000000" pitchFamily="50" charset="-128"/>
                        </a:rPr>
                        <a:t>6</a:t>
                      </a:r>
                    </a:p>
                  </a:txBody>
                  <a:tcPr marL="39665" marR="39665" marT="39665" marB="3966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31070228"/>
                  </a:ext>
                </a:extLst>
              </a:tr>
            </a:tbl>
          </a:graphicData>
        </a:graphic>
      </p:graphicFrame>
      <p:graphicFrame>
        <p:nvGraphicFramePr>
          <p:cNvPr id="74" name="表 73">
            <a:extLst>
              <a:ext uri="{FF2B5EF4-FFF2-40B4-BE49-F238E27FC236}">
                <a16:creationId xmlns:a16="http://schemas.microsoft.com/office/drawing/2014/main" id="{60E2D035-7ECA-47EE-870A-94FA281F4911}"/>
              </a:ext>
            </a:extLst>
          </p:cNvPr>
          <p:cNvGraphicFramePr>
            <a:graphicFrameLocks noGrp="1"/>
          </p:cNvGraphicFramePr>
          <p:nvPr>
            <p:extLst>
              <p:ext uri="{D42A27DB-BD31-4B8C-83A1-F6EECF244321}">
                <p14:modId xmlns:p14="http://schemas.microsoft.com/office/powerpoint/2010/main" val="983440498"/>
              </p:ext>
            </p:extLst>
          </p:nvPr>
        </p:nvGraphicFramePr>
        <p:xfrm>
          <a:off x="8045318" y="7858966"/>
          <a:ext cx="2514564" cy="1532660"/>
        </p:xfrm>
        <a:graphic>
          <a:graphicData uri="http://schemas.openxmlformats.org/drawingml/2006/table">
            <a:tbl>
              <a:tblPr firstRow="1" firstCol="1" lastRow="1" lastCol="1">
                <a:tableStyleId>{5940675A-B579-460E-94D1-54222C63F5DA}</a:tableStyleId>
              </a:tblPr>
              <a:tblGrid>
                <a:gridCol w="761964">
                  <a:extLst>
                    <a:ext uri="{9D8B030D-6E8A-4147-A177-3AD203B41FA5}">
                      <a16:colId xmlns:a16="http://schemas.microsoft.com/office/drawing/2014/main" val="2444017774"/>
                    </a:ext>
                  </a:extLst>
                </a:gridCol>
                <a:gridCol w="388620">
                  <a:extLst>
                    <a:ext uri="{9D8B030D-6E8A-4147-A177-3AD203B41FA5}">
                      <a16:colId xmlns:a16="http://schemas.microsoft.com/office/drawing/2014/main" val="3165937120"/>
                    </a:ext>
                  </a:extLst>
                </a:gridCol>
                <a:gridCol w="426720">
                  <a:extLst>
                    <a:ext uri="{9D8B030D-6E8A-4147-A177-3AD203B41FA5}">
                      <a16:colId xmlns:a16="http://schemas.microsoft.com/office/drawing/2014/main" val="2401254758"/>
                    </a:ext>
                  </a:extLst>
                </a:gridCol>
                <a:gridCol w="388620">
                  <a:extLst>
                    <a:ext uri="{9D8B030D-6E8A-4147-A177-3AD203B41FA5}">
                      <a16:colId xmlns:a16="http://schemas.microsoft.com/office/drawing/2014/main" val="2281964454"/>
                    </a:ext>
                  </a:extLst>
                </a:gridCol>
                <a:gridCol w="548640">
                  <a:extLst>
                    <a:ext uri="{9D8B030D-6E8A-4147-A177-3AD203B41FA5}">
                      <a16:colId xmlns:a16="http://schemas.microsoft.com/office/drawing/2014/main" val="3789915329"/>
                    </a:ext>
                  </a:extLst>
                </a:gridCol>
              </a:tblGrid>
              <a:tr h="195613">
                <a:tc rowSpan="2">
                  <a:txBody>
                    <a:bodyPr/>
                    <a:lstStyle/>
                    <a:p>
                      <a:pPr algn="ctr" fontAlgn="ctr"/>
                      <a:r>
                        <a:rPr lang="ja-JP" altLang="en-US" sz="1200" u="none" strike="noStrike" dirty="0">
                          <a:effectLst/>
                        </a:rPr>
                        <a:t>今回判定</a:t>
                      </a:r>
                      <a:endParaRPr lang="ja-JP" altLang="en-US" sz="1200" b="1" i="0" u="none" strike="noStrike" dirty="0">
                        <a:solidFill>
                          <a:srgbClr val="000000"/>
                        </a:solidFill>
                        <a:effectLst/>
                        <a:latin typeface="+mn-lt"/>
                        <a:ea typeface="游ゴシック" panose="020B0400000000000000" pitchFamily="50" charset="-128"/>
                      </a:endParaRPr>
                    </a:p>
                  </a:txBody>
                  <a:tcPr marL="8268" marR="8268" marT="8268" marB="0" anchor="ctr"/>
                </a:tc>
                <a:tc gridSpan="3">
                  <a:txBody>
                    <a:bodyPr/>
                    <a:lstStyle/>
                    <a:p>
                      <a:pPr algn="ctr" fontAlgn="ctr"/>
                      <a:r>
                        <a:rPr lang="ja-JP" altLang="en-US" sz="1200" u="none" strike="noStrike" dirty="0">
                          <a:effectLst/>
                        </a:rPr>
                        <a:t>前回判定</a:t>
                      </a:r>
                      <a:endParaRPr lang="ja-JP" altLang="en-US" sz="1200" b="1" i="0" u="none" strike="noStrike" dirty="0">
                        <a:solidFill>
                          <a:srgbClr val="000000"/>
                        </a:solidFill>
                        <a:effectLst/>
                        <a:latin typeface="+mn-lt"/>
                        <a:ea typeface="游ゴシック" panose="020B0400000000000000" pitchFamily="50" charset="-128"/>
                      </a:endParaRPr>
                    </a:p>
                  </a:txBody>
                  <a:tcPr marL="8268" marR="8268" marT="8268" marB="0" anchor="ctr">
                    <a:lnR w="12700" cap="flat" cmpd="sng" algn="ctr">
                      <a:solidFill>
                        <a:schemeClr val="tx1"/>
                      </a:solidFill>
                      <a:prstDash val="solid"/>
                      <a:round/>
                      <a:headEnd type="none" w="med" len="med"/>
                      <a:tailEnd type="none" w="med" len="med"/>
                    </a:lnR>
                  </a:tcPr>
                </a:tc>
                <a:tc hMerge="1">
                  <a:txBody>
                    <a:bodyPr/>
                    <a:lstStyle/>
                    <a:p>
                      <a:pPr algn="ctr" fontAlgn="ctr"/>
                      <a:endPar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hMerge="1">
                  <a:txBody>
                    <a:bodyPr/>
                    <a:lstStyle/>
                    <a:p>
                      <a:pPr algn="ctr" fontAlgn="ctr"/>
                      <a:endPar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endParaRPr lang="ja-JP" altLang="en-US" sz="1200" b="1" i="0" u="none" strike="noStrike">
                        <a:solidFill>
                          <a:srgbClr val="000000"/>
                        </a:solidFill>
                        <a:effectLst/>
                        <a:latin typeface="+mn-lt"/>
                        <a:ea typeface="游ゴシック" panose="020B0400000000000000" pitchFamily="50" charset="-128"/>
                      </a:endParaRPr>
                    </a:p>
                  </a:txBody>
                  <a:tcPr marL="8264" marR="8264" marT="8264"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81695419"/>
                  </a:ext>
                </a:extLst>
              </a:tr>
              <a:tr h="266680">
                <a:tc vMerge="1">
                  <a:txBody>
                    <a:bodyPr/>
                    <a:lstStyle/>
                    <a:p>
                      <a:endParaRPr dirty="0"/>
                    </a:p>
                  </a:txBody>
                  <a:tcPr marL="9525" marR="9525" marT="9525" marB="0" anchor="ctr"/>
                </a:tc>
                <a:tc>
                  <a:txBody>
                    <a:bodyPr/>
                    <a:lstStyle/>
                    <a:p>
                      <a:pPr algn="ctr" fontAlgn="ctr"/>
                      <a:r>
                        <a:rPr lang="en-US" sz="1200" b="1" u="none" strike="noStrike" dirty="0">
                          <a:effectLst/>
                        </a:rPr>
                        <a:t>A</a:t>
                      </a:r>
                      <a:endParaRPr lang="en-US" sz="1200" b="1" i="0" u="none" strike="noStrike" dirty="0">
                        <a:solidFill>
                          <a:srgbClr val="000000"/>
                        </a:solidFill>
                        <a:effectLst/>
                        <a:latin typeface="+mn-lt"/>
                        <a:ea typeface="游ゴシック" panose="020B0400000000000000" pitchFamily="50" charset="-128"/>
                      </a:endParaRPr>
                    </a:p>
                  </a:txBody>
                  <a:tcPr marL="39665" marR="39665" marT="39665" marB="39665" anchor="ctr">
                    <a:lnR w="12700" cap="flat" cmpd="sng" algn="ctr">
                      <a:solidFill>
                        <a:schemeClr val="tx1"/>
                      </a:solidFill>
                      <a:prstDash val="solid"/>
                      <a:round/>
                      <a:headEnd type="none" w="med" len="med"/>
                      <a:tailEnd type="none" w="med" len="med"/>
                    </a:lnR>
                  </a:tcPr>
                </a:tc>
                <a:tc>
                  <a:txBody>
                    <a:bodyPr/>
                    <a:lstStyle/>
                    <a:p>
                      <a:pPr algn="ctr" fontAlgn="ctr"/>
                      <a:r>
                        <a:rPr lang="en-US" sz="1200" b="1" u="none" strike="noStrike" dirty="0">
                          <a:effectLst/>
                        </a:rPr>
                        <a:t>B</a:t>
                      </a:r>
                      <a:endParaRPr lang="en-US" sz="1200" b="1" i="0" u="none" strike="noStrike" dirty="0">
                        <a:solidFill>
                          <a:srgbClr val="000000"/>
                        </a:solidFill>
                        <a:effectLst/>
                        <a:latin typeface="+mn-lt"/>
                        <a:ea typeface="游ゴシック" panose="020B0400000000000000" pitchFamily="50" charset="-128"/>
                      </a:endParaRP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200" b="1" u="none" strike="noStrike" dirty="0">
                          <a:effectLst/>
                        </a:rPr>
                        <a:t>C</a:t>
                      </a:r>
                      <a:endParaRPr lang="en-US" sz="1200" b="1" i="0" u="none" strike="noStrike" dirty="0">
                        <a:solidFill>
                          <a:srgbClr val="000000"/>
                        </a:solidFill>
                        <a:effectLst/>
                        <a:latin typeface="+mn-lt"/>
                        <a:ea typeface="游ゴシック" panose="020B0400000000000000" pitchFamily="50" charset="-128"/>
                      </a:endParaRP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a:effectLst/>
                        </a:rPr>
                        <a:t>総計</a:t>
                      </a:r>
                      <a:endParaRPr lang="ja-JP" altLang="en-US" sz="1200" b="1" i="0" u="none" strike="noStrike" dirty="0">
                        <a:solidFill>
                          <a:srgbClr val="000000"/>
                        </a:solidFill>
                        <a:effectLst/>
                        <a:latin typeface="+mn-lt"/>
                        <a:ea typeface="游ゴシック" panose="020B0400000000000000" pitchFamily="50" charset="-128"/>
                      </a:endParaRPr>
                    </a:p>
                  </a:txBody>
                  <a:tcPr marL="39665" marR="39665" marT="39665" marB="3966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35998398"/>
                  </a:ext>
                </a:extLst>
              </a:tr>
              <a:tr h="270327">
                <a:tc>
                  <a:txBody>
                    <a:bodyPr/>
                    <a:lstStyle/>
                    <a:p>
                      <a:pPr algn="ctr" fontAlgn="ctr"/>
                      <a:r>
                        <a:rPr lang="en-US" sz="1200" u="none" strike="noStrike">
                          <a:effectLst/>
                        </a:rPr>
                        <a:t>A</a:t>
                      </a:r>
                      <a:endParaRPr lang="en-US" sz="1200" b="0" i="0" u="none" strike="noStrike">
                        <a:solidFill>
                          <a:srgbClr val="000000"/>
                        </a:solidFill>
                        <a:effectLst/>
                        <a:latin typeface="+mn-lt"/>
                        <a:ea typeface="游ゴシック" panose="020B0400000000000000" pitchFamily="50" charset="-128"/>
                      </a:endParaRPr>
                    </a:p>
                  </a:txBody>
                  <a:tcPr marL="8264" marR="8264" marT="8264" marB="0" anchor="ctr"/>
                </a:tc>
                <a:tc>
                  <a:txBody>
                    <a:bodyPr/>
                    <a:lstStyle/>
                    <a:p>
                      <a:pPr algn="r" fontAlgn="ctr"/>
                      <a:r>
                        <a:rPr lang="en-US" altLang="ja-JP" sz="1200" u="none" strike="noStrike" dirty="0">
                          <a:effectLst/>
                        </a:rPr>
                        <a:t>3</a:t>
                      </a:r>
                      <a:r>
                        <a:rPr lang="ja-JP" altLang="en-US" sz="1200" u="none" strike="noStrike" dirty="0">
                          <a:effectLst/>
                        </a:rPr>
                        <a:t>　</a:t>
                      </a:r>
                      <a:endParaRPr lang="en-US" altLang="ja-JP" sz="1200" b="0" i="0" u="none" strike="noStrike" dirty="0">
                        <a:solidFill>
                          <a:srgbClr val="000000"/>
                        </a:solidFill>
                        <a:effectLst/>
                        <a:latin typeface="+mn-lt"/>
                        <a:ea typeface="游ゴシック" panose="020B0400000000000000" pitchFamily="50" charset="-128"/>
                      </a:endParaRPr>
                    </a:p>
                  </a:txBody>
                  <a:tcPr marL="39665" marR="39665" marT="39665" marB="39665" anchor="ctr">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FF0000"/>
                          </a:solidFill>
                          <a:effectLst/>
                          <a:latin typeface="+mn-lt"/>
                          <a:ea typeface="游ゴシック" panose="020B0400000000000000" pitchFamily="50" charset="-128"/>
                        </a:rPr>
                        <a:t>4</a:t>
                      </a: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FF0000"/>
                          </a:solidFill>
                          <a:effectLst/>
                          <a:latin typeface="+mn-lt"/>
                          <a:ea typeface="游ゴシック" panose="020B0400000000000000" pitchFamily="50" charset="-128"/>
                        </a:rPr>
                        <a:t>3</a:t>
                      </a: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u="none" strike="noStrike" dirty="0">
                          <a:effectLst/>
                        </a:rPr>
                        <a:t>10</a:t>
                      </a:r>
                      <a:endParaRPr lang="en-US" altLang="ja-JP" sz="1200" b="0" i="0" u="none" strike="noStrike" dirty="0">
                        <a:solidFill>
                          <a:srgbClr val="000000"/>
                        </a:solidFill>
                        <a:effectLst/>
                        <a:latin typeface="+mn-lt"/>
                        <a:ea typeface="游ゴシック" panose="020B0400000000000000" pitchFamily="50" charset="-128"/>
                      </a:endParaRPr>
                    </a:p>
                  </a:txBody>
                  <a:tcPr marL="39665" marR="39665" marT="39665" marB="3966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49542265"/>
                  </a:ext>
                </a:extLst>
              </a:tr>
              <a:tr h="266680">
                <a:tc>
                  <a:txBody>
                    <a:bodyPr/>
                    <a:lstStyle/>
                    <a:p>
                      <a:pPr algn="ctr" fontAlgn="ctr"/>
                      <a:r>
                        <a:rPr lang="en-US" sz="1200" u="none" strike="noStrike" dirty="0">
                          <a:effectLst/>
                        </a:rPr>
                        <a:t>B</a:t>
                      </a:r>
                      <a:endParaRPr lang="en-US" sz="1200" b="0" i="0" u="none" strike="noStrike" dirty="0">
                        <a:solidFill>
                          <a:srgbClr val="000000"/>
                        </a:solidFill>
                        <a:effectLst/>
                        <a:latin typeface="+mn-lt"/>
                        <a:ea typeface="游ゴシック" panose="020B0400000000000000" pitchFamily="50" charset="-128"/>
                      </a:endParaRPr>
                    </a:p>
                  </a:txBody>
                  <a:tcPr marL="8264" marR="8264" marT="8264" marB="0" anchor="ct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4</a:t>
                      </a:r>
                    </a:p>
                  </a:txBody>
                  <a:tcPr marL="39665" marR="39665" marT="39665" marB="39665" anchor="ctr">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4</a:t>
                      </a: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FF0000"/>
                          </a:solidFill>
                          <a:effectLst/>
                          <a:latin typeface="+mn-lt"/>
                          <a:ea typeface="游ゴシック" panose="020B0400000000000000" pitchFamily="50" charset="-128"/>
                        </a:rPr>
                        <a:t>4</a:t>
                      </a: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12</a:t>
                      </a:r>
                    </a:p>
                  </a:txBody>
                  <a:tcPr marL="39665" marR="39665" marT="39665" marB="3966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35555217"/>
                  </a:ext>
                </a:extLst>
              </a:tr>
              <a:tr h="266680">
                <a:tc>
                  <a:txBody>
                    <a:bodyPr/>
                    <a:lstStyle/>
                    <a:p>
                      <a:pPr algn="ctr" fontAlgn="ctr"/>
                      <a:r>
                        <a:rPr lang="en-US" sz="1200" u="none" strike="noStrike" dirty="0">
                          <a:effectLst/>
                        </a:rPr>
                        <a:t>C</a:t>
                      </a:r>
                      <a:endParaRPr lang="en-US" sz="1200" b="0" i="0" u="none" strike="noStrike" dirty="0">
                        <a:solidFill>
                          <a:srgbClr val="000000"/>
                        </a:solidFill>
                        <a:effectLst/>
                        <a:latin typeface="+mn-lt"/>
                        <a:ea typeface="游ゴシック" panose="020B0400000000000000" pitchFamily="50" charset="-128"/>
                      </a:endParaRPr>
                    </a:p>
                  </a:txBody>
                  <a:tcPr marL="8264" marR="8264" marT="8264" marB="0" anchor="ct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1</a:t>
                      </a:r>
                      <a:endParaRPr lang="ja-JP" altLang="en-US" sz="1200" b="0" i="0" u="none" strike="noStrike" dirty="0">
                        <a:solidFill>
                          <a:srgbClr val="000000"/>
                        </a:solidFill>
                        <a:effectLst/>
                        <a:latin typeface="+mn-lt"/>
                        <a:ea typeface="游ゴシック" panose="020B0400000000000000" pitchFamily="50" charset="-128"/>
                      </a:endParaRPr>
                    </a:p>
                  </a:txBody>
                  <a:tcPr marL="39665" marR="39665" marT="39665" marB="39665" anchor="ctr">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0</a:t>
                      </a:r>
                      <a:endParaRPr lang="ja-JP" altLang="en-US" sz="1200" b="0" i="0" u="none" strike="noStrike" dirty="0">
                        <a:solidFill>
                          <a:srgbClr val="000000"/>
                        </a:solidFill>
                        <a:effectLst/>
                        <a:latin typeface="+mn-lt"/>
                        <a:ea typeface="游ゴシック" panose="020B0400000000000000" pitchFamily="50" charset="-128"/>
                      </a:endParaRP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0</a:t>
                      </a: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1</a:t>
                      </a:r>
                    </a:p>
                  </a:txBody>
                  <a:tcPr marL="39665" marR="39665" marT="39665" marB="3966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33787499"/>
                  </a:ext>
                </a:extLst>
              </a:tr>
              <a:tr h="266680">
                <a:tc>
                  <a:txBody>
                    <a:bodyPr/>
                    <a:lstStyle/>
                    <a:p>
                      <a:pPr algn="ctr" fontAlgn="ctr"/>
                      <a:r>
                        <a:rPr lang="ja-JP" altLang="en-US" sz="1200" u="none" strike="noStrike">
                          <a:effectLst/>
                        </a:rPr>
                        <a:t>総計</a:t>
                      </a:r>
                      <a:endParaRPr lang="ja-JP" altLang="en-US" sz="1200" b="1" i="0" u="none" strike="noStrike">
                        <a:solidFill>
                          <a:srgbClr val="000000"/>
                        </a:solidFill>
                        <a:effectLst/>
                        <a:latin typeface="+mn-lt"/>
                        <a:ea typeface="游ゴシック" panose="020B0400000000000000" pitchFamily="50" charset="-128"/>
                      </a:endParaRPr>
                    </a:p>
                  </a:txBody>
                  <a:tcPr marL="8264" marR="8264" marT="8264" marB="0" anchor="ct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8</a:t>
                      </a:r>
                    </a:p>
                  </a:txBody>
                  <a:tcPr marL="39665" marR="39665" marT="39665" marB="39665" anchor="ctr">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8</a:t>
                      </a: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7</a:t>
                      </a: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1" i="0" u="none" strike="noStrike" dirty="0">
                          <a:solidFill>
                            <a:srgbClr val="000000"/>
                          </a:solidFill>
                          <a:effectLst/>
                          <a:latin typeface="+mn-lt"/>
                          <a:ea typeface="游ゴシック" panose="020B0400000000000000" pitchFamily="50" charset="-128"/>
                        </a:rPr>
                        <a:t>23</a:t>
                      </a:r>
                    </a:p>
                  </a:txBody>
                  <a:tcPr marL="39665" marR="39665" marT="39665" marB="3966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31070228"/>
                  </a:ext>
                </a:extLst>
              </a:tr>
            </a:tbl>
          </a:graphicData>
        </a:graphic>
      </p:graphicFrame>
      <p:sp>
        <p:nvSpPr>
          <p:cNvPr id="75" name="テキスト ボックス 74">
            <a:extLst>
              <a:ext uri="{FF2B5EF4-FFF2-40B4-BE49-F238E27FC236}">
                <a16:creationId xmlns:a16="http://schemas.microsoft.com/office/drawing/2014/main" id="{3F822EE9-1EE2-49B8-B226-5AB446C32C3B}"/>
              </a:ext>
            </a:extLst>
          </p:cNvPr>
          <p:cNvSpPr txBox="1"/>
          <p:nvPr/>
        </p:nvSpPr>
        <p:spPr>
          <a:xfrm>
            <a:off x="7959238" y="7541425"/>
            <a:ext cx="3064361" cy="307777"/>
          </a:xfrm>
          <a:prstGeom prst="rect">
            <a:avLst/>
          </a:prstGeom>
          <a:noFill/>
        </p:spPr>
        <p:txBody>
          <a:bodyPr wrap="square" rtlCol="0">
            <a:spAutoFit/>
          </a:bodyPr>
          <a:lstStyle/>
          <a:p>
            <a:r>
              <a:rPr lang="ja-JP" altLang="en-US" sz="1400" dirty="0">
                <a:latin typeface="ＭＳ Ｐゴシック" panose="020B0600070205080204" pitchFamily="50" charset="-128"/>
                <a:ea typeface="ＭＳ Ｐゴシック" panose="020B0600070205080204" pitchFamily="50" charset="-128"/>
              </a:rPr>
              <a:t>〇崩壊土砂流出危険地区</a:t>
            </a:r>
            <a:r>
              <a:rPr lang="en-US" altLang="ja-JP" sz="1400" dirty="0">
                <a:latin typeface="ＭＳ Ｐゴシック" panose="020B0600070205080204" pitchFamily="50" charset="-128"/>
                <a:ea typeface="ＭＳ Ｐゴシック" panose="020B0600070205080204" pitchFamily="50" charset="-128"/>
              </a:rPr>
              <a:t>(660</a:t>
            </a:r>
            <a:r>
              <a:rPr lang="ja-JP" altLang="en-US" sz="1400" dirty="0">
                <a:latin typeface="ＭＳ Ｐゴシック" panose="020B0600070205080204" pitchFamily="50" charset="-128"/>
                <a:ea typeface="ＭＳ Ｐゴシック" panose="020B0600070205080204" pitchFamily="50" charset="-128"/>
              </a:rPr>
              <a:t>地区</a:t>
            </a:r>
            <a:r>
              <a:rPr lang="en-US" altLang="ja-JP" sz="1400" dirty="0">
                <a:latin typeface="ＭＳ Ｐゴシック" panose="020B0600070205080204" pitchFamily="50" charset="-128"/>
                <a:ea typeface="ＭＳ Ｐゴシック" panose="020B0600070205080204" pitchFamily="50" charset="-128"/>
              </a:rPr>
              <a:t>)</a:t>
            </a:r>
          </a:p>
        </p:txBody>
      </p:sp>
      <p:sp>
        <p:nvSpPr>
          <p:cNvPr id="76" name="テキスト ボックス 75">
            <a:extLst>
              <a:ext uri="{FF2B5EF4-FFF2-40B4-BE49-F238E27FC236}">
                <a16:creationId xmlns:a16="http://schemas.microsoft.com/office/drawing/2014/main" id="{A1652BA1-9ECA-4B44-81E8-E2CD6BFB3908}"/>
              </a:ext>
            </a:extLst>
          </p:cNvPr>
          <p:cNvSpPr txBox="1"/>
          <p:nvPr/>
        </p:nvSpPr>
        <p:spPr>
          <a:xfrm>
            <a:off x="10601045" y="8700766"/>
            <a:ext cx="2145842" cy="738664"/>
          </a:xfrm>
          <a:prstGeom prst="rect">
            <a:avLst/>
          </a:prstGeom>
          <a:noFill/>
        </p:spPr>
        <p:txBody>
          <a:bodyPr wrap="square" rtlCol="0">
            <a:spAutoFit/>
          </a:bodyPr>
          <a:lstStyle/>
          <a:p>
            <a:r>
              <a:rPr lang="en-US" altLang="ja-JP" sz="1400" dirty="0">
                <a:latin typeface="ＭＳ Ｐゴシック" panose="020B0600070205080204" pitchFamily="50" charset="-128"/>
                <a:ea typeface="ＭＳ Ｐゴシック" panose="020B0600070205080204" pitchFamily="50" charset="-128"/>
              </a:rPr>
              <a:t>23</a:t>
            </a:r>
            <a:r>
              <a:rPr lang="ja-JP" altLang="en-US" sz="1400" dirty="0">
                <a:latin typeface="ＭＳ Ｐゴシック" panose="020B0600070205080204" pitchFamily="50" charset="-128"/>
                <a:ea typeface="ＭＳ Ｐゴシック" panose="020B0600070205080204" pitchFamily="50" charset="-128"/>
              </a:rPr>
              <a:t>地区において、補正が</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かかり、</a:t>
            </a:r>
            <a:r>
              <a:rPr lang="en-US" altLang="ja-JP" sz="1400" dirty="0">
                <a:latin typeface="ＭＳ Ｐゴシック" panose="020B0600070205080204" pitchFamily="50" charset="-128"/>
                <a:ea typeface="ＭＳ Ｐゴシック" panose="020B0600070205080204" pitchFamily="50" charset="-128"/>
              </a:rPr>
              <a:t>11</a:t>
            </a:r>
            <a:r>
              <a:rPr lang="ja-JP" altLang="en-US" sz="1400" dirty="0">
                <a:latin typeface="ＭＳ Ｐゴシック" panose="020B0600070205080204" pitchFamily="50" charset="-128"/>
                <a:ea typeface="ＭＳ Ｐゴシック" panose="020B0600070205080204" pitchFamily="50" charset="-128"/>
              </a:rPr>
              <a:t>地区において、</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危険地区のランクが上昇</a:t>
            </a:r>
            <a:endParaRPr lang="en-US" altLang="ja-JP" sz="14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883377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F2B143FC-0D1F-4CB1-9E86-65298A68FD94}"/>
              </a:ext>
            </a:extLst>
          </p:cNvPr>
          <p:cNvSpPr txBox="1"/>
          <p:nvPr/>
        </p:nvSpPr>
        <p:spPr>
          <a:xfrm>
            <a:off x="4384863" y="1517809"/>
            <a:ext cx="4031873" cy="707886"/>
          </a:xfrm>
          <a:prstGeom prst="rect">
            <a:avLst/>
          </a:prstGeom>
          <a:noFill/>
        </p:spPr>
        <p:txBody>
          <a:bodyPr wrap="none" rtlCol="0">
            <a:spAutoFit/>
          </a:bodyPr>
          <a:lstStyle/>
          <a:p>
            <a:r>
              <a:rPr kumimoji="1" lang="ja-JP" altLang="en-US" sz="4000" dirty="0"/>
              <a:t>本日の議事・次第</a:t>
            </a:r>
          </a:p>
        </p:txBody>
      </p:sp>
      <p:sp>
        <p:nvSpPr>
          <p:cNvPr id="12" name="テキスト ボックス 11">
            <a:extLst>
              <a:ext uri="{FF2B5EF4-FFF2-40B4-BE49-F238E27FC236}">
                <a16:creationId xmlns:a16="http://schemas.microsoft.com/office/drawing/2014/main" id="{0184A10E-3140-4BEA-B305-83D48AA904DC}"/>
              </a:ext>
            </a:extLst>
          </p:cNvPr>
          <p:cNvSpPr txBox="1"/>
          <p:nvPr/>
        </p:nvSpPr>
        <p:spPr>
          <a:xfrm>
            <a:off x="1767386" y="3365967"/>
            <a:ext cx="9580164" cy="3539430"/>
          </a:xfrm>
          <a:prstGeom prst="rect">
            <a:avLst/>
          </a:prstGeom>
          <a:noFill/>
        </p:spPr>
        <p:txBody>
          <a:bodyPr wrap="square" rtlCol="0">
            <a:spAutoFit/>
          </a:bodyPr>
          <a:lstStyle/>
          <a:p>
            <a:r>
              <a:rPr lang="ja-JP" altLang="en-US" sz="3200" b="1" dirty="0"/>
              <a:t>１．第</a:t>
            </a:r>
            <a:r>
              <a:rPr lang="en-US" altLang="ja-JP" sz="3200" b="1" dirty="0"/>
              <a:t>90</a:t>
            </a:r>
            <a:r>
              <a:rPr lang="ja-JP" altLang="en-US" sz="3200" b="1" dirty="0"/>
              <a:t>回 森林審議会の振り返り</a:t>
            </a:r>
            <a:endParaRPr lang="en-US" altLang="ja-JP" sz="3200" b="1" dirty="0"/>
          </a:p>
          <a:p>
            <a:endParaRPr lang="en-US" altLang="ja-JP" sz="3200" b="1" dirty="0"/>
          </a:p>
          <a:p>
            <a:r>
              <a:rPr lang="ja-JP" altLang="en-US" sz="3200" b="1" dirty="0"/>
              <a:t>２．アクションプラン部会の</a:t>
            </a:r>
            <a:r>
              <a:rPr lang="ja-JP" altLang="en-US" sz="3200" b="1"/>
              <a:t>役割と策定</a:t>
            </a:r>
            <a:r>
              <a:rPr lang="ja-JP" altLang="en-US" sz="3200" b="1" dirty="0"/>
              <a:t>までの流れ</a:t>
            </a:r>
            <a:endParaRPr lang="en-US" altLang="ja-JP" sz="3200" b="1" dirty="0"/>
          </a:p>
          <a:p>
            <a:r>
              <a:rPr kumimoji="1" lang="ja-JP" altLang="en-US" sz="3200" dirty="0"/>
              <a:t>　</a:t>
            </a:r>
            <a:endParaRPr kumimoji="1" lang="en-US" altLang="ja-JP" sz="3200" dirty="0"/>
          </a:p>
          <a:p>
            <a:r>
              <a:rPr lang="ja-JP" altLang="en-US" sz="3200" b="1" dirty="0"/>
              <a:t>３</a:t>
            </a:r>
            <a:r>
              <a:rPr kumimoji="1" lang="ja-JP" altLang="en-US" sz="3200" b="1" dirty="0"/>
              <a:t>．部会の進め方</a:t>
            </a:r>
            <a:endParaRPr kumimoji="1" lang="en-US" altLang="ja-JP" sz="3200" b="1" dirty="0"/>
          </a:p>
          <a:p>
            <a:endParaRPr lang="en-US" altLang="ja-JP" sz="3200" dirty="0"/>
          </a:p>
          <a:p>
            <a:r>
              <a:rPr lang="ja-JP" altLang="en-US" sz="3200" b="1" dirty="0"/>
              <a:t>４．</a:t>
            </a:r>
            <a:r>
              <a:rPr kumimoji="1" lang="ja-JP" altLang="en-US" sz="3200" b="1" dirty="0"/>
              <a:t>次回部会での検討事項</a:t>
            </a:r>
            <a:endParaRPr lang="en-US" altLang="ja-JP" sz="3200" dirty="0"/>
          </a:p>
        </p:txBody>
      </p:sp>
      <p:grpSp>
        <p:nvGrpSpPr>
          <p:cNvPr id="10" name="グループ化 9">
            <a:extLst>
              <a:ext uri="{FF2B5EF4-FFF2-40B4-BE49-F238E27FC236}">
                <a16:creationId xmlns:a16="http://schemas.microsoft.com/office/drawing/2014/main" id="{5988323E-1BC7-492B-8C30-43C45FBF7F4A}"/>
              </a:ext>
            </a:extLst>
          </p:cNvPr>
          <p:cNvGrpSpPr/>
          <p:nvPr/>
        </p:nvGrpSpPr>
        <p:grpSpPr>
          <a:xfrm>
            <a:off x="110957" y="83525"/>
            <a:ext cx="12579684" cy="987046"/>
            <a:chOff x="101599" y="245318"/>
            <a:chExt cx="7856064" cy="594834"/>
          </a:xfrm>
        </p:grpSpPr>
        <p:grpSp>
          <p:nvGrpSpPr>
            <p:cNvPr id="13" name="グループ化 12">
              <a:extLst>
                <a:ext uri="{FF2B5EF4-FFF2-40B4-BE49-F238E27FC236}">
                  <a16:creationId xmlns:a16="http://schemas.microsoft.com/office/drawing/2014/main" id="{BE175397-732B-4EBF-932D-6464DA693761}"/>
                </a:ext>
              </a:extLst>
            </p:cNvPr>
            <p:cNvGrpSpPr/>
            <p:nvPr/>
          </p:nvGrpSpPr>
          <p:grpSpPr>
            <a:xfrm>
              <a:off x="101599" y="245354"/>
              <a:ext cx="7561075" cy="575048"/>
              <a:chOff x="101600" y="245354"/>
              <a:chExt cx="5880310" cy="575048"/>
            </a:xfrm>
          </p:grpSpPr>
          <p:sp>
            <p:nvSpPr>
              <p:cNvPr id="16" name="Rectangle 29">
                <a:extLst>
                  <a:ext uri="{FF2B5EF4-FFF2-40B4-BE49-F238E27FC236}">
                    <a16:creationId xmlns:a16="http://schemas.microsoft.com/office/drawing/2014/main" id="{841DDCB1-FC16-4D8D-A45F-C04679F64D2A}"/>
                  </a:ext>
                </a:extLst>
              </p:cNvPr>
              <p:cNvSpPr>
                <a:spLocks noChangeArrowheads="1"/>
              </p:cNvSpPr>
              <p:nvPr/>
            </p:nvSpPr>
            <p:spPr bwMode="auto">
              <a:xfrm>
                <a:off x="101600" y="245354"/>
                <a:ext cx="5880309" cy="420268"/>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noAutofit/>
              </a:bodyPr>
              <a:lstStyle/>
              <a:p>
                <a:pPr lvl="0" defTabSz="914400" eaLnBrk="0" fontAlgn="base" hangingPunct="0">
                  <a:spcBef>
                    <a:spcPct val="0"/>
                  </a:spcBef>
                  <a:spcAft>
                    <a:spcPct val="0"/>
                  </a:spcAft>
                </a:pPr>
                <a:r>
                  <a:rPr kumimoji="0" lang="ja-JP" altLang="en-US" sz="2400" b="1" dirty="0">
                    <a:solidFill>
                      <a:schemeClr val="bg1"/>
                    </a:solidFill>
                    <a:latin typeface="ＭＳ Ｐゴシック" panose="020B0600070205080204" pitchFamily="50" charset="-128"/>
                    <a:ea typeface="ＭＳ Ｐゴシック" panose="020B0600070205080204" pitchFamily="50" charset="-128"/>
                  </a:rPr>
                  <a:t> 　次　第</a:t>
                </a:r>
                <a:endParaRPr kumimoji="0" lang="ja-JP" altLang="ja-JP" sz="2000" b="0" i="0" u="none" strike="noStrike" cap="none" normalizeH="0" baseline="0" dirty="0">
                  <a:ln>
                    <a:noFill/>
                  </a:ln>
                  <a:solidFill>
                    <a:schemeClr val="bg1"/>
                  </a:solidFill>
                  <a:effectLst/>
                  <a:latin typeface="Arial" panose="020B0604020202020204" pitchFamily="34" charset="0"/>
                </a:endParaRPr>
              </a:p>
            </p:txBody>
          </p:sp>
          <p:sp>
            <p:nvSpPr>
              <p:cNvPr id="17" name="Rectangle 31">
                <a:extLst>
                  <a:ext uri="{FF2B5EF4-FFF2-40B4-BE49-F238E27FC236}">
                    <a16:creationId xmlns:a16="http://schemas.microsoft.com/office/drawing/2014/main" id="{EC2E0F74-5841-41BE-8217-4CB639BCD051}"/>
                  </a:ext>
                </a:extLst>
              </p:cNvPr>
              <p:cNvSpPr>
                <a:spLocks noChangeArrowheads="1"/>
              </p:cNvSpPr>
              <p:nvPr/>
            </p:nvSpPr>
            <p:spPr bwMode="auto">
              <a:xfrm>
                <a:off x="101601" y="738163"/>
                <a:ext cx="5880309" cy="82239"/>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14" name="Rectangle 30">
              <a:extLst>
                <a:ext uri="{FF2B5EF4-FFF2-40B4-BE49-F238E27FC236}">
                  <a16:creationId xmlns:a16="http://schemas.microsoft.com/office/drawing/2014/main" id="{14AA06AB-BD32-437F-85B1-4785081161C6}"/>
                </a:ext>
              </a:extLst>
            </p:cNvPr>
            <p:cNvSpPr>
              <a:spLocks noChangeArrowheads="1"/>
            </p:cNvSpPr>
            <p:nvPr/>
          </p:nvSpPr>
          <p:spPr bwMode="auto">
            <a:xfrm>
              <a:off x="7524628" y="245318"/>
              <a:ext cx="433035" cy="427332"/>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dirty="0">
                <a:solidFill>
                  <a:srgbClr val="000000"/>
                </a:solidFill>
              </a:endParaRPr>
            </a:p>
          </p:txBody>
        </p:sp>
        <p:sp>
          <p:nvSpPr>
            <p:cNvPr id="15" name="Rectangle 32">
              <a:extLst>
                <a:ext uri="{FF2B5EF4-FFF2-40B4-BE49-F238E27FC236}">
                  <a16:creationId xmlns:a16="http://schemas.microsoft.com/office/drawing/2014/main" id="{45046400-7D68-425D-9CEF-D5B9015CD9B6}"/>
                </a:ext>
              </a:extLst>
            </p:cNvPr>
            <p:cNvSpPr>
              <a:spLocks noChangeArrowheads="1"/>
            </p:cNvSpPr>
            <p:nvPr/>
          </p:nvSpPr>
          <p:spPr bwMode="auto">
            <a:xfrm>
              <a:off x="7515103" y="738163"/>
              <a:ext cx="441715" cy="101989"/>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a:solidFill>
                  <a:srgbClr val="000000"/>
                </a:solidFill>
              </a:endParaRPr>
            </a:p>
          </p:txBody>
        </p:sp>
      </p:grpSp>
      <p:sp>
        <p:nvSpPr>
          <p:cNvPr id="18" name="テキスト ボックス 17">
            <a:extLst>
              <a:ext uri="{FF2B5EF4-FFF2-40B4-BE49-F238E27FC236}">
                <a16:creationId xmlns:a16="http://schemas.microsoft.com/office/drawing/2014/main" id="{927EC33E-4AE1-4D11-AD41-CB70786F1C94}"/>
              </a:ext>
            </a:extLst>
          </p:cNvPr>
          <p:cNvSpPr txBox="1"/>
          <p:nvPr/>
        </p:nvSpPr>
        <p:spPr>
          <a:xfrm>
            <a:off x="11987878" y="135073"/>
            <a:ext cx="707305" cy="523220"/>
          </a:xfrm>
          <a:prstGeom prst="rect">
            <a:avLst/>
          </a:prstGeom>
          <a:noFill/>
        </p:spPr>
        <p:txBody>
          <a:bodyPr wrap="square">
            <a:spAutoFit/>
          </a:bodyPr>
          <a:lstStyle/>
          <a:p>
            <a:pPr algn="ctr"/>
            <a:r>
              <a:rPr lang="ja-JP" altLang="en-US" sz="1400" kern="100" dirty="0">
                <a:latin typeface="BIZ UDゴシック" panose="020B0400000000000000" pitchFamily="49" charset="-128"/>
                <a:ea typeface="BIZ UDゴシック" panose="020B0400000000000000" pitchFamily="49" charset="-128"/>
                <a:cs typeface="Times New Roman"/>
              </a:rPr>
              <a:t>事前③</a:t>
            </a:r>
            <a:endParaRPr lang="en-US" altLang="ja-JP" sz="2400" kern="100" dirty="0">
              <a:latin typeface="BIZ UDゴシック" panose="020B0400000000000000" pitchFamily="49" charset="-128"/>
              <a:ea typeface="BIZ UDゴシック" panose="020B0400000000000000" pitchFamily="49" charset="-128"/>
              <a:cs typeface="Times New Roman"/>
            </a:endParaRPr>
          </a:p>
        </p:txBody>
      </p:sp>
      <p:sp>
        <p:nvSpPr>
          <p:cNvPr id="2" name="スライド番号プレースホルダー 1">
            <a:extLst>
              <a:ext uri="{FF2B5EF4-FFF2-40B4-BE49-F238E27FC236}">
                <a16:creationId xmlns:a16="http://schemas.microsoft.com/office/drawing/2014/main" id="{95AFCF04-B838-47EC-BF66-D4CE7DF6DB00}"/>
              </a:ext>
            </a:extLst>
          </p:cNvPr>
          <p:cNvSpPr>
            <a:spLocks noGrp="1"/>
          </p:cNvSpPr>
          <p:nvPr>
            <p:ph type="sldNum" sz="quarter" idx="12"/>
          </p:nvPr>
        </p:nvSpPr>
        <p:spPr/>
        <p:txBody>
          <a:bodyPr/>
          <a:lstStyle/>
          <a:p>
            <a:fld id="{D2D8002D-B5B0-4BAC-B1F6-782DDCCE6D9C}" type="slidenum">
              <a:rPr kumimoji="1" lang="ja-JP" altLang="en-US" sz="2800" b="1" smtClean="0"/>
              <a:t>2</a:t>
            </a:fld>
            <a:endParaRPr kumimoji="1" lang="ja-JP" altLang="en-US" sz="2800" b="1" dirty="0"/>
          </a:p>
        </p:txBody>
      </p:sp>
      <p:sp>
        <p:nvSpPr>
          <p:cNvPr id="20" name="テキスト ボックス 19">
            <a:extLst>
              <a:ext uri="{FF2B5EF4-FFF2-40B4-BE49-F238E27FC236}">
                <a16:creationId xmlns:a16="http://schemas.microsoft.com/office/drawing/2014/main" id="{581E555B-A641-4083-9AF7-383DA8977229}"/>
              </a:ext>
            </a:extLst>
          </p:cNvPr>
          <p:cNvSpPr txBox="1"/>
          <p:nvPr/>
        </p:nvSpPr>
        <p:spPr>
          <a:xfrm>
            <a:off x="11347550" y="77139"/>
            <a:ext cx="1369959" cy="523220"/>
          </a:xfrm>
          <a:prstGeom prst="rect">
            <a:avLst/>
          </a:prstGeom>
          <a:solidFill>
            <a:schemeClr val="bg1"/>
          </a:solidFill>
        </p:spPr>
        <p:txBody>
          <a:bodyPr wrap="square">
            <a:spAutoFit/>
          </a:bodyPr>
          <a:lstStyle/>
          <a:p>
            <a:pPr algn="ctr"/>
            <a:r>
              <a:rPr lang="en-US" altLang="ja-JP" sz="1400" kern="100" dirty="0">
                <a:latin typeface="BIZ UDゴシック" panose="020B0400000000000000" pitchFamily="49" charset="-128"/>
                <a:ea typeface="BIZ UDゴシック" panose="020B0400000000000000" pitchFamily="49" charset="-128"/>
                <a:cs typeface="Times New Roman"/>
              </a:rPr>
              <a:t>R7.3.27</a:t>
            </a:r>
          </a:p>
          <a:p>
            <a:pPr algn="ctr"/>
            <a:r>
              <a:rPr lang="ja-JP" altLang="en-US" sz="1400" kern="100" dirty="0">
                <a:latin typeface="BIZ UDゴシック" panose="020B0400000000000000" pitchFamily="49" charset="-128"/>
                <a:ea typeface="BIZ UDゴシック" panose="020B0400000000000000" pitchFamily="49" charset="-128"/>
                <a:cs typeface="Times New Roman"/>
              </a:rPr>
              <a:t>みどり推進室</a:t>
            </a:r>
            <a:endParaRPr lang="en-US" altLang="ja-JP" sz="2400" kern="100" dirty="0">
              <a:latin typeface="BIZ UDゴシック" panose="020B0400000000000000" pitchFamily="49" charset="-128"/>
              <a:ea typeface="BIZ UDゴシック" panose="020B0400000000000000" pitchFamily="49" charset="-128"/>
              <a:cs typeface="Times New Roman"/>
            </a:endParaRPr>
          </a:p>
        </p:txBody>
      </p:sp>
    </p:spTree>
    <p:extLst>
      <p:ext uri="{BB962C8B-B14F-4D97-AF65-F5344CB8AC3E}">
        <p14:creationId xmlns:p14="http://schemas.microsoft.com/office/powerpoint/2010/main" val="2305608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テキスト ボックス 39">
            <a:extLst>
              <a:ext uri="{FF2B5EF4-FFF2-40B4-BE49-F238E27FC236}">
                <a16:creationId xmlns:a16="http://schemas.microsoft.com/office/drawing/2014/main" id="{2F6AEEE6-F3F2-BDF4-F6DD-6378D2E40D4E}"/>
              </a:ext>
            </a:extLst>
          </p:cNvPr>
          <p:cNvSpPr txBox="1"/>
          <p:nvPr/>
        </p:nvSpPr>
        <p:spPr>
          <a:xfrm>
            <a:off x="12163130" y="1290050"/>
            <a:ext cx="543739" cy="512897"/>
          </a:xfrm>
          <a:prstGeom prst="rect">
            <a:avLst/>
          </a:prstGeom>
          <a:noFill/>
        </p:spPr>
        <p:txBody>
          <a:bodyPr wrap="none" rtlCol="0">
            <a:spAutoFit/>
          </a:bodyPr>
          <a:lstStyle/>
          <a:p>
            <a:r>
              <a:rPr lang="en-US" altLang="ja-JP" sz="2733" dirty="0">
                <a:solidFill>
                  <a:schemeClr val="bg1"/>
                </a:solidFill>
              </a:rPr>
              <a:t>P5</a:t>
            </a:r>
            <a:endParaRPr lang="ja-JP" altLang="en-US" sz="2733" dirty="0">
              <a:solidFill>
                <a:schemeClr val="bg1"/>
              </a:solidFill>
            </a:endParaRPr>
          </a:p>
        </p:txBody>
      </p:sp>
      <p:grpSp>
        <p:nvGrpSpPr>
          <p:cNvPr id="3" name="グループ化 2">
            <a:extLst>
              <a:ext uri="{FF2B5EF4-FFF2-40B4-BE49-F238E27FC236}">
                <a16:creationId xmlns:a16="http://schemas.microsoft.com/office/drawing/2014/main" id="{30842D86-DFCF-4859-AFC2-17BD25119624}"/>
              </a:ext>
            </a:extLst>
          </p:cNvPr>
          <p:cNvGrpSpPr/>
          <p:nvPr/>
        </p:nvGrpSpPr>
        <p:grpSpPr>
          <a:xfrm>
            <a:off x="100247" y="50267"/>
            <a:ext cx="12579684" cy="997583"/>
            <a:chOff x="101599" y="238968"/>
            <a:chExt cx="7856064" cy="601184"/>
          </a:xfrm>
        </p:grpSpPr>
        <p:grpSp>
          <p:nvGrpSpPr>
            <p:cNvPr id="4" name="グループ化 3">
              <a:extLst>
                <a:ext uri="{FF2B5EF4-FFF2-40B4-BE49-F238E27FC236}">
                  <a16:creationId xmlns:a16="http://schemas.microsoft.com/office/drawing/2014/main" id="{B7A72CFD-24EC-44EC-8084-ACF5F7F8ADDB}"/>
                </a:ext>
              </a:extLst>
            </p:cNvPr>
            <p:cNvGrpSpPr/>
            <p:nvPr/>
          </p:nvGrpSpPr>
          <p:grpSpPr>
            <a:xfrm>
              <a:off x="101599" y="245354"/>
              <a:ext cx="7561075" cy="575048"/>
              <a:chOff x="101600" y="245354"/>
              <a:chExt cx="5880310" cy="575048"/>
            </a:xfrm>
          </p:grpSpPr>
          <p:sp>
            <p:nvSpPr>
              <p:cNvPr id="7" name="Rectangle 29">
                <a:extLst>
                  <a:ext uri="{FF2B5EF4-FFF2-40B4-BE49-F238E27FC236}">
                    <a16:creationId xmlns:a16="http://schemas.microsoft.com/office/drawing/2014/main" id="{ED452B69-8AC0-4B11-B97A-B6D241726C93}"/>
                  </a:ext>
                </a:extLst>
              </p:cNvPr>
              <p:cNvSpPr>
                <a:spLocks noChangeArrowheads="1"/>
              </p:cNvSpPr>
              <p:nvPr/>
            </p:nvSpPr>
            <p:spPr bwMode="auto">
              <a:xfrm>
                <a:off x="101600" y="245354"/>
                <a:ext cx="5880309" cy="420268"/>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noAutofit/>
              </a:bodyPr>
              <a:lstStyle/>
              <a:p>
                <a:pPr defTabSz="914400" eaLnBrk="0" fontAlgn="base" hangingPunct="0">
                  <a:spcBef>
                    <a:spcPct val="0"/>
                  </a:spcBef>
                  <a:spcAft>
                    <a:spcPct val="0"/>
                  </a:spcAft>
                </a:pPr>
                <a:r>
                  <a:rPr kumimoji="0" lang="ja-JP" altLang="en-US" sz="2400" b="1" dirty="0">
                    <a:solidFill>
                      <a:schemeClr val="bg1"/>
                    </a:solidFill>
                    <a:latin typeface="ＭＳ Ｐゴシック" panose="020B0600070205080204" pitchFamily="50" charset="-128"/>
                    <a:ea typeface="ＭＳ Ｐゴシック" panose="020B0600070205080204" pitchFamily="50" charset="-128"/>
                  </a:rPr>
                  <a:t>　　３</a:t>
                </a:r>
                <a:r>
                  <a:rPr kumimoji="0" lang="en-US" altLang="ja-JP" sz="2400" b="1" dirty="0">
                    <a:solidFill>
                      <a:schemeClr val="bg1"/>
                    </a:solidFill>
                    <a:latin typeface="ＭＳ Ｐゴシック" panose="020B0600070205080204" pitchFamily="50" charset="-128"/>
                    <a:ea typeface="ＭＳ Ｐゴシック" panose="020B0600070205080204" pitchFamily="50" charset="-128"/>
                  </a:rPr>
                  <a:t>-</a:t>
                </a:r>
                <a:r>
                  <a:rPr kumimoji="0" lang="ja-JP" altLang="en-US" sz="2400" b="1" dirty="0">
                    <a:solidFill>
                      <a:schemeClr val="bg1"/>
                    </a:solidFill>
                    <a:latin typeface="ＭＳ Ｐゴシック" panose="020B0600070205080204" pitchFamily="50" charset="-128"/>
                    <a:ea typeface="ＭＳ Ｐゴシック" panose="020B0600070205080204" pitchFamily="50" charset="-128"/>
                  </a:rPr>
                  <a:t>（３）　山地災害危険地区の見直し調査の概要・状況</a:t>
                </a:r>
              </a:p>
            </p:txBody>
          </p:sp>
          <p:sp>
            <p:nvSpPr>
              <p:cNvPr id="8" name="Rectangle 31">
                <a:extLst>
                  <a:ext uri="{FF2B5EF4-FFF2-40B4-BE49-F238E27FC236}">
                    <a16:creationId xmlns:a16="http://schemas.microsoft.com/office/drawing/2014/main" id="{E24F2739-8AC7-4696-9128-B3C9FF7E3A82}"/>
                  </a:ext>
                </a:extLst>
              </p:cNvPr>
              <p:cNvSpPr>
                <a:spLocks noChangeArrowheads="1"/>
              </p:cNvSpPr>
              <p:nvPr/>
            </p:nvSpPr>
            <p:spPr bwMode="auto">
              <a:xfrm>
                <a:off x="101601" y="738163"/>
                <a:ext cx="5880309" cy="82239"/>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5" name="Rectangle 30">
              <a:extLst>
                <a:ext uri="{FF2B5EF4-FFF2-40B4-BE49-F238E27FC236}">
                  <a16:creationId xmlns:a16="http://schemas.microsoft.com/office/drawing/2014/main" id="{40DF141E-1DCC-4AE3-AB30-59DD2B853272}"/>
                </a:ext>
              </a:extLst>
            </p:cNvPr>
            <p:cNvSpPr>
              <a:spLocks noChangeArrowheads="1"/>
            </p:cNvSpPr>
            <p:nvPr/>
          </p:nvSpPr>
          <p:spPr bwMode="auto">
            <a:xfrm>
              <a:off x="7524628" y="238968"/>
              <a:ext cx="433035" cy="433901"/>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dirty="0">
                <a:solidFill>
                  <a:srgbClr val="000000"/>
                </a:solidFill>
              </a:endParaRPr>
            </a:p>
          </p:txBody>
        </p:sp>
        <p:sp>
          <p:nvSpPr>
            <p:cNvPr id="6" name="Rectangle 32">
              <a:extLst>
                <a:ext uri="{FF2B5EF4-FFF2-40B4-BE49-F238E27FC236}">
                  <a16:creationId xmlns:a16="http://schemas.microsoft.com/office/drawing/2014/main" id="{233E90D6-021E-4A03-92EF-8955B56088DD}"/>
                </a:ext>
              </a:extLst>
            </p:cNvPr>
            <p:cNvSpPr>
              <a:spLocks noChangeArrowheads="1"/>
            </p:cNvSpPr>
            <p:nvPr/>
          </p:nvSpPr>
          <p:spPr bwMode="auto">
            <a:xfrm>
              <a:off x="7515103" y="738163"/>
              <a:ext cx="441715" cy="101989"/>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a:solidFill>
                  <a:srgbClr val="000000"/>
                </a:solidFill>
              </a:endParaRPr>
            </a:p>
          </p:txBody>
        </p:sp>
      </p:grpSp>
      <p:sp>
        <p:nvSpPr>
          <p:cNvPr id="9" name="テキスト ボックス 8">
            <a:extLst>
              <a:ext uri="{FF2B5EF4-FFF2-40B4-BE49-F238E27FC236}">
                <a16:creationId xmlns:a16="http://schemas.microsoft.com/office/drawing/2014/main" id="{74CB63C1-405A-4B2C-BD52-1BDF18A925E1}"/>
              </a:ext>
            </a:extLst>
          </p:cNvPr>
          <p:cNvSpPr txBox="1"/>
          <p:nvPr/>
        </p:nvSpPr>
        <p:spPr>
          <a:xfrm>
            <a:off x="11987878" y="135073"/>
            <a:ext cx="707305" cy="523220"/>
          </a:xfrm>
          <a:prstGeom prst="rect">
            <a:avLst/>
          </a:prstGeom>
          <a:noFill/>
        </p:spPr>
        <p:txBody>
          <a:bodyPr wrap="square">
            <a:spAutoFit/>
          </a:bodyPr>
          <a:lstStyle/>
          <a:p>
            <a:pPr algn="ctr"/>
            <a:r>
              <a:rPr lang="ja-JP" altLang="en-US" sz="1400" kern="100" dirty="0">
                <a:latin typeface="BIZ UDゴシック" panose="020B0400000000000000" pitchFamily="49" charset="-128"/>
                <a:ea typeface="BIZ UDゴシック" panose="020B0400000000000000" pitchFamily="49" charset="-128"/>
                <a:cs typeface="Times New Roman"/>
              </a:rPr>
              <a:t>事前③</a:t>
            </a:r>
            <a:endParaRPr lang="en-US" altLang="ja-JP" sz="2400" kern="100" dirty="0">
              <a:latin typeface="BIZ UDゴシック" panose="020B0400000000000000" pitchFamily="49" charset="-128"/>
              <a:ea typeface="BIZ UDゴシック" panose="020B0400000000000000" pitchFamily="49" charset="-128"/>
              <a:cs typeface="Times New Roman"/>
            </a:endParaRPr>
          </a:p>
        </p:txBody>
      </p:sp>
      <p:sp>
        <p:nvSpPr>
          <p:cNvPr id="14" name="テキスト ボックス 13">
            <a:extLst>
              <a:ext uri="{FF2B5EF4-FFF2-40B4-BE49-F238E27FC236}">
                <a16:creationId xmlns:a16="http://schemas.microsoft.com/office/drawing/2014/main" id="{B4D3C2CF-E827-4F13-AEF4-476C677F2206}"/>
              </a:ext>
            </a:extLst>
          </p:cNvPr>
          <p:cNvSpPr txBox="1"/>
          <p:nvPr/>
        </p:nvSpPr>
        <p:spPr>
          <a:xfrm>
            <a:off x="0" y="5469550"/>
            <a:ext cx="6477280" cy="369332"/>
          </a:xfrm>
          <a:prstGeom prst="rect">
            <a:avLst/>
          </a:prstGeom>
          <a:noFill/>
        </p:spPr>
        <p:txBody>
          <a:bodyPr wrap="square" rtlCol="0">
            <a:spAutoFit/>
          </a:bodyPr>
          <a:lstStyle/>
          <a:p>
            <a:r>
              <a:rPr lang="ja-JP" altLang="en-US" sz="1800" dirty="0"/>
              <a:t>（４）治山施設の概成による危険度の補正</a:t>
            </a:r>
            <a:endParaRPr lang="en-US" altLang="ja-JP" sz="1800" dirty="0">
              <a:latin typeface="ＭＳ Ｐゴシック" panose="020B0600070205080204" pitchFamily="50" charset="-128"/>
              <a:ea typeface="ＭＳ Ｐゴシック" panose="020B0600070205080204" pitchFamily="50" charset="-128"/>
            </a:endParaRPr>
          </a:p>
        </p:txBody>
      </p:sp>
      <p:sp>
        <p:nvSpPr>
          <p:cNvPr id="15" name="テキスト ボックス 14">
            <a:extLst>
              <a:ext uri="{FF2B5EF4-FFF2-40B4-BE49-F238E27FC236}">
                <a16:creationId xmlns:a16="http://schemas.microsoft.com/office/drawing/2014/main" id="{A100F7AA-D89F-46C6-A34C-E50E72C815B9}"/>
              </a:ext>
            </a:extLst>
          </p:cNvPr>
          <p:cNvSpPr txBox="1"/>
          <p:nvPr/>
        </p:nvSpPr>
        <p:spPr>
          <a:xfrm>
            <a:off x="-2038" y="1053606"/>
            <a:ext cx="2646878" cy="461665"/>
          </a:xfrm>
          <a:prstGeom prst="rect">
            <a:avLst/>
          </a:prstGeom>
          <a:noFill/>
        </p:spPr>
        <p:txBody>
          <a:bodyPr wrap="none" rtlCol="0">
            <a:spAutoFit/>
          </a:bodyPr>
          <a:lstStyle/>
          <a:p>
            <a:r>
              <a:rPr lang="ja-JP" altLang="en-US" sz="2400" dirty="0"/>
              <a:t>〇補正項目の概要</a:t>
            </a:r>
            <a:endParaRPr lang="en-US" altLang="ja-JP" sz="2400" dirty="0"/>
          </a:p>
        </p:txBody>
      </p:sp>
      <p:sp>
        <p:nvSpPr>
          <p:cNvPr id="27" name="テキスト ボックス 26">
            <a:extLst>
              <a:ext uri="{FF2B5EF4-FFF2-40B4-BE49-F238E27FC236}">
                <a16:creationId xmlns:a16="http://schemas.microsoft.com/office/drawing/2014/main" id="{01DEA5BC-C055-4F6F-9636-68B2A049A123}"/>
              </a:ext>
            </a:extLst>
          </p:cNvPr>
          <p:cNvSpPr txBox="1"/>
          <p:nvPr/>
        </p:nvSpPr>
        <p:spPr>
          <a:xfrm>
            <a:off x="-204413" y="9073619"/>
            <a:ext cx="3443053" cy="461665"/>
          </a:xfrm>
          <a:prstGeom prst="rect">
            <a:avLst/>
          </a:prstGeom>
          <a:noFill/>
        </p:spPr>
        <p:txBody>
          <a:bodyPr wrap="square">
            <a:spAutoFit/>
          </a:bodyPr>
          <a:lstStyle/>
          <a:p>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　　　前回の山腹崩壊危険地区メッシュ点数</a:t>
            </a:r>
            <a:endPar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　　　および危険度判定結果</a:t>
            </a:r>
            <a:endParaRPr lang="ja-JP" altLang="en-US" sz="1200" dirty="0">
              <a:latin typeface="メイリオ" panose="020B0604030504040204" pitchFamily="50" charset="-128"/>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0E9EDF12-16C8-47F3-B078-F25FF567687C}"/>
              </a:ext>
            </a:extLst>
          </p:cNvPr>
          <p:cNvSpPr txBox="1"/>
          <p:nvPr/>
        </p:nvSpPr>
        <p:spPr>
          <a:xfrm>
            <a:off x="3673599" y="9082493"/>
            <a:ext cx="3062286" cy="461665"/>
          </a:xfrm>
          <a:prstGeom prst="rect">
            <a:avLst/>
          </a:prstGeom>
          <a:noFill/>
        </p:spPr>
        <p:txBody>
          <a:bodyPr wrap="square">
            <a:spAutoFit/>
          </a:bodyPr>
          <a:lstStyle/>
          <a:p>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今回の山腹崩壊危険地区メッシュ点数</a:t>
            </a:r>
            <a:endPar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および危険度判定結果</a:t>
            </a:r>
            <a:endPar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29" name="図 28">
            <a:extLst>
              <a:ext uri="{FF2B5EF4-FFF2-40B4-BE49-F238E27FC236}">
                <a16:creationId xmlns:a16="http://schemas.microsoft.com/office/drawing/2014/main" id="{0FE50971-426B-4364-B585-1E44923AA7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95005" y="5893782"/>
            <a:ext cx="3062285" cy="3133811"/>
          </a:xfrm>
          <a:prstGeom prst="rect">
            <a:avLst/>
          </a:prstGeom>
        </p:spPr>
      </p:pic>
      <p:pic>
        <p:nvPicPr>
          <p:cNvPr id="30" name="図 29">
            <a:extLst>
              <a:ext uri="{FF2B5EF4-FFF2-40B4-BE49-F238E27FC236}">
                <a16:creationId xmlns:a16="http://schemas.microsoft.com/office/drawing/2014/main" id="{3D042764-890F-4001-B690-8964020811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831" y="5884908"/>
            <a:ext cx="3054572" cy="3142685"/>
          </a:xfrm>
          <a:prstGeom prst="rect">
            <a:avLst/>
          </a:prstGeom>
        </p:spPr>
      </p:pic>
      <p:grpSp>
        <p:nvGrpSpPr>
          <p:cNvPr id="2" name="グループ化 1">
            <a:extLst>
              <a:ext uri="{FF2B5EF4-FFF2-40B4-BE49-F238E27FC236}">
                <a16:creationId xmlns:a16="http://schemas.microsoft.com/office/drawing/2014/main" id="{864E0751-0833-4A72-BCF7-D5E1A79A0860}"/>
              </a:ext>
            </a:extLst>
          </p:cNvPr>
          <p:cNvGrpSpPr/>
          <p:nvPr/>
        </p:nvGrpSpPr>
        <p:grpSpPr>
          <a:xfrm>
            <a:off x="6623699" y="5668869"/>
            <a:ext cx="987176" cy="1463716"/>
            <a:chOff x="9658228" y="4815485"/>
            <a:chExt cx="987176" cy="1463716"/>
          </a:xfrm>
        </p:grpSpPr>
        <p:pic>
          <p:nvPicPr>
            <p:cNvPr id="31" name="図 30">
              <a:extLst>
                <a:ext uri="{FF2B5EF4-FFF2-40B4-BE49-F238E27FC236}">
                  <a16:creationId xmlns:a16="http://schemas.microsoft.com/office/drawing/2014/main" id="{FC97D89F-5375-4EF9-BEEA-AC1F7DD11C82}"/>
                </a:ext>
              </a:extLst>
            </p:cNvPr>
            <p:cNvPicPr>
              <a:picLocks noChangeAspect="1"/>
            </p:cNvPicPr>
            <p:nvPr/>
          </p:nvPicPr>
          <p:blipFill>
            <a:blip r:embed="rId4"/>
            <a:stretch>
              <a:fillRect/>
            </a:stretch>
          </p:blipFill>
          <p:spPr>
            <a:xfrm>
              <a:off x="9658228" y="5243475"/>
              <a:ext cx="987176" cy="1035726"/>
            </a:xfrm>
            <a:prstGeom prst="rect">
              <a:avLst/>
            </a:prstGeom>
          </p:spPr>
        </p:pic>
        <p:sp>
          <p:nvSpPr>
            <p:cNvPr id="47" name="テキスト ボックス 46">
              <a:extLst>
                <a:ext uri="{FF2B5EF4-FFF2-40B4-BE49-F238E27FC236}">
                  <a16:creationId xmlns:a16="http://schemas.microsoft.com/office/drawing/2014/main" id="{551AD787-D6D3-456F-8826-8D03FDA26DC6}"/>
                </a:ext>
              </a:extLst>
            </p:cNvPr>
            <p:cNvSpPr txBox="1"/>
            <p:nvPr/>
          </p:nvSpPr>
          <p:spPr>
            <a:xfrm>
              <a:off x="9724328" y="4815485"/>
              <a:ext cx="854976" cy="461665"/>
            </a:xfrm>
            <a:prstGeom prst="rect">
              <a:avLst/>
            </a:prstGeom>
            <a:noFill/>
          </p:spPr>
          <p:txBody>
            <a:bodyPr wrap="square">
              <a:spAutoFit/>
            </a:bodyPr>
            <a:lstStyle/>
            <a:p>
              <a:r>
                <a:rPr lang="ja-JP" altLang="en-US" sz="1200" b="1" dirty="0"/>
                <a:t>危険度</a:t>
              </a:r>
              <a:endParaRPr lang="en-US" altLang="ja-JP" sz="1200" b="1" dirty="0"/>
            </a:p>
            <a:p>
              <a:r>
                <a:rPr lang="ja-JP" altLang="en-US" sz="1200" b="1" dirty="0"/>
                <a:t>判定</a:t>
              </a:r>
            </a:p>
          </p:txBody>
        </p:sp>
      </p:grpSp>
      <p:sp>
        <p:nvSpPr>
          <p:cNvPr id="49" name="テキスト ボックス 48">
            <a:extLst>
              <a:ext uri="{FF2B5EF4-FFF2-40B4-BE49-F238E27FC236}">
                <a16:creationId xmlns:a16="http://schemas.microsoft.com/office/drawing/2014/main" id="{CCDCC8D4-E972-482F-AA52-A1F2D3ED9C50}"/>
              </a:ext>
            </a:extLst>
          </p:cNvPr>
          <p:cNvSpPr txBox="1"/>
          <p:nvPr/>
        </p:nvSpPr>
        <p:spPr>
          <a:xfrm>
            <a:off x="7258896" y="6099029"/>
            <a:ext cx="5082634" cy="738664"/>
          </a:xfrm>
          <a:prstGeom prst="rect">
            <a:avLst/>
          </a:prstGeom>
          <a:noFill/>
        </p:spPr>
        <p:txBody>
          <a:bodyPr wrap="square">
            <a:spAutoFit/>
          </a:bodyPr>
          <a:lstStyle/>
          <a:p>
            <a:r>
              <a:rPr lang="ja-JP" altLang="en-US" sz="1400" dirty="0">
                <a:latin typeface="+mj-ea"/>
                <a:ea typeface="+mj-ea"/>
              </a:rPr>
              <a:t>　地区が</a:t>
            </a:r>
            <a:r>
              <a:rPr lang="en-US" altLang="ja-JP" sz="1400" dirty="0">
                <a:latin typeface="+mj-ea"/>
                <a:ea typeface="+mj-ea"/>
              </a:rPr>
              <a:t>1</a:t>
            </a:r>
            <a:r>
              <a:rPr lang="ja-JP" altLang="en-US" sz="1400" dirty="0">
                <a:latin typeface="+mj-ea"/>
                <a:ea typeface="+mj-ea"/>
              </a:rPr>
              <a:t>地区から</a:t>
            </a:r>
            <a:r>
              <a:rPr lang="en-US" altLang="ja-JP" sz="1400" dirty="0">
                <a:latin typeface="+mj-ea"/>
                <a:ea typeface="+mj-ea"/>
              </a:rPr>
              <a:t>3</a:t>
            </a:r>
            <a:r>
              <a:rPr lang="ja-JP" altLang="en-US" sz="1400" dirty="0">
                <a:latin typeface="+mj-ea"/>
                <a:ea typeface="+mj-ea"/>
              </a:rPr>
              <a:t>地区に分割されているが、</a:t>
            </a:r>
            <a:endParaRPr lang="en-US" altLang="ja-JP" sz="1400" dirty="0">
              <a:latin typeface="+mj-ea"/>
              <a:ea typeface="+mj-ea"/>
            </a:endParaRPr>
          </a:p>
          <a:p>
            <a:r>
              <a:rPr lang="en-US" altLang="ja-JP" sz="1400" dirty="0">
                <a:latin typeface="+mj-ea"/>
                <a:ea typeface="+mj-ea"/>
              </a:rPr>
              <a:t>  </a:t>
            </a:r>
            <a:r>
              <a:rPr lang="ja-JP" altLang="en-US" sz="1400" dirty="0">
                <a:latin typeface="+mj-ea"/>
                <a:ea typeface="+mj-ea"/>
              </a:rPr>
              <a:t>それぞれ治山施設の概成による低減を反映し、</a:t>
            </a:r>
            <a:endParaRPr lang="en-US" altLang="ja-JP" sz="1400" dirty="0">
              <a:latin typeface="+mj-ea"/>
              <a:ea typeface="+mj-ea"/>
            </a:endParaRPr>
          </a:p>
          <a:p>
            <a:r>
              <a:rPr lang="en-US" altLang="ja-JP" sz="1400" dirty="0">
                <a:latin typeface="+mj-ea"/>
                <a:ea typeface="+mj-ea"/>
              </a:rPr>
              <a:t>   </a:t>
            </a:r>
            <a:r>
              <a:rPr lang="ja-JP" altLang="en-US" sz="1400" dirty="0">
                <a:latin typeface="+mj-ea"/>
                <a:ea typeface="+mj-ea"/>
              </a:rPr>
              <a:t>危険度判定結果が</a:t>
            </a:r>
            <a:r>
              <a:rPr lang="en-US" altLang="ja-JP" sz="1400" dirty="0">
                <a:latin typeface="+mj-ea"/>
                <a:ea typeface="+mj-ea"/>
              </a:rPr>
              <a:t>A</a:t>
            </a:r>
            <a:r>
              <a:rPr lang="ja-JP" altLang="en-US" sz="1400" dirty="0">
                <a:latin typeface="+mj-ea"/>
                <a:ea typeface="+mj-ea"/>
              </a:rPr>
              <a:t>から</a:t>
            </a:r>
            <a:r>
              <a:rPr lang="en-US" altLang="ja-JP" sz="1400" dirty="0">
                <a:latin typeface="+mj-ea"/>
                <a:ea typeface="+mj-ea"/>
              </a:rPr>
              <a:t>B</a:t>
            </a:r>
            <a:r>
              <a:rPr lang="ja-JP" altLang="en-US" sz="1400" dirty="0">
                <a:latin typeface="+mj-ea"/>
                <a:ea typeface="+mj-ea"/>
              </a:rPr>
              <a:t>へ低下　（森林環境税事業施工地）</a:t>
            </a:r>
            <a:endParaRPr lang="en-US" altLang="ja-JP" sz="1400" dirty="0">
              <a:latin typeface="+mj-ea"/>
              <a:ea typeface="+mj-ea"/>
            </a:endParaRPr>
          </a:p>
        </p:txBody>
      </p:sp>
      <p:sp>
        <p:nvSpPr>
          <p:cNvPr id="21" name="テキスト ボックス 20">
            <a:extLst>
              <a:ext uri="{FF2B5EF4-FFF2-40B4-BE49-F238E27FC236}">
                <a16:creationId xmlns:a16="http://schemas.microsoft.com/office/drawing/2014/main" id="{A7C364FC-A076-423F-97FD-A50065481383}"/>
              </a:ext>
            </a:extLst>
          </p:cNvPr>
          <p:cNvSpPr txBox="1"/>
          <p:nvPr/>
        </p:nvSpPr>
        <p:spPr>
          <a:xfrm>
            <a:off x="-23237" y="1494297"/>
            <a:ext cx="3909437" cy="369332"/>
          </a:xfrm>
          <a:prstGeom prst="rect">
            <a:avLst/>
          </a:prstGeom>
          <a:noFill/>
        </p:spPr>
        <p:txBody>
          <a:bodyPr wrap="square" rtlCol="0">
            <a:spAutoFit/>
          </a:bodyPr>
          <a:lstStyle/>
          <a:p>
            <a:r>
              <a:rPr lang="ja-JP" altLang="en-US" sz="1800" dirty="0"/>
              <a:t>（３）想定流木量による危険度の補正</a:t>
            </a:r>
            <a:endParaRPr lang="en-US" altLang="ja-JP" sz="1800" dirty="0">
              <a:latin typeface="ＭＳ Ｐゴシック" panose="020B0600070205080204" pitchFamily="50" charset="-128"/>
              <a:ea typeface="ＭＳ Ｐゴシック" panose="020B0600070205080204" pitchFamily="50" charset="-128"/>
            </a:endParaRPr>
          </a:p>
        </p:txBody>
      </p:sp>
      <p:sp>
        <p:nvSpPr>
          <p:cNvPr id="22" name="テキスト ボックス 21">
            <a:extLst>
              <a:ext uri="{FF2B5EF4-FFF2-40B4-BE49-F238E27FC236}">
                <a16:creationId xmlns:a16="http://schemas.microsoft.com/office/drawing/2014/main" id="{D73FC3CB-D572-4DF5-8A0C-D7BE6BCDBC2C}"/>
              </a:ext>
            </a:extLst>
          </p:cNvPr>
          <p:cNvSpPr txBox="1"/>
          <p:nvPr/>
        </p:nvSpPr>
        <p:spPr>
          <a:xfrm>
            <a:off x="387966" y="4430398"/>
            <a:ext cx="1543515" cy="246221"/>
          </a:xfrm>
          <a:prstGeom prst="rect">
            <a:avLst/>
          </a:prstGeom>
          <a:noFill/>
        </p:spPr>
        <p:txBody>
          <a:bodyPr wrap="square">
            <a:spAutoFit/>
          </a:bodyPr>
          <a:lstStyle/>
          <a:p>
            <a:pPr algn="ct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流出区間の解析事例</a:t>
            </a:r>
            <a:endParaRPr lang="ja-JP" altLang="en-US" sz="1000" dirty="0">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156A04A4-6EC6-41F0-80F2-03E33DAA1F8A}"/>
              </a:ext>
            </a:extLst>
          </p:cNvPr>
          <p:cNvSpPr txBox="1"/>
          <p:nvPr/>
        </p:nvSpPr>
        <p:spPr>
          <a:xfrm>
            <a:off x="2591194" y="4430398"/>
            <a:ext cx="1898197" cy="400110"/>
          </a:xfrm>
          <a:prstGeom prst="rect">
            <a:avLst/>
          </a:prstGeom>
          <a:noFill/>
        </p:spPr>
        <p:txBody>
          <a:bodyPr wrap="square">
            <a:spAutoFit/>
          </a:bodyPr>
          <a:lstStyle/>
          <a:p>
            <a:pPr algn="ct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流出区間における立木の状況</a:t>
            </a:r>
            <a:endParaRPr lang="en-US" altLang="ja-JP" sz="10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ct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（オルソ画像）</a:t>
            </a:r>
            <a:endParaRPr lang="en-US" altLang="ja-JP" sz="10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24" name="図 23">
            <a:extLst>
              <a:ext uri="{FF2B5EF4-FFF2-40B4-BE49-F238E27FC236}">
                <a16:creationId xmlns:a16="http://schemas.microsoft.com/office/drawing/2014/main" id="{26CE1A9B-36D2-4E67-BFF6-65E69085EDA3}"/>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2531395" y="1987030"/>
            <a:ext cx="1898197" cy="2443368"/>
          </a:xfrm>
          <a:prstGeom prst="rect">
            <a:avLst/>
          </a:prstGeom>
        </p:spPr>
      </p:pic>
      <p:pic>
        <p:nvPicPr>
          <p:cNvPr id="25" name="図 24">
            <a:extLst>
              <a:ext uri="{FF2B5EF4-FFF2-40B4-BE49-F238E27FC236}">
                <a16:creationId xmlns:a16="http://schemas.microsoft.com/office/drawing/2014/main" id="{E58B3BE4-5562-440D-82DA-82EE4EF8DB73}"/>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758813" y="1977821"/>
            <a:ext cx="1920902" cy="2443368"/>
          </a:xfrm>
          <a:prstGeom prst="rect">
            <a:avLst/>
          </a:prstGeom>
        </p:spPr>
      </p:pic>
      <p:pic>
        <p:nvPicPr>
          <p:cNvPr id="26" name="図 25">
            <a:extLst>
              <a:ext uri="{FF2B5EF4-FFF2-40B4-BE49-F238E27FC236}">
                <a16:creationId xmlns:a16="http://schemas.microsoft.com/office/drawing/2014/main" id="{C9173F2D-4EF3-42F7-8C72-8C1F570655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68223" y="2710512"/>
            <a:ext cx="735356" cy="1195882"/>
          </a:xfrm>
          <a:prstGeom prst="rect">
            <a:avLst/>
          </a:prstGeom>
        </p:spPr>
      </p:pic>
      <p:pic>
        <p:nvPicPr>
          <p:cNvPr id="32" name="図 31">
            <a:extLst>
              <a:ext uri="{FF2B5EF4-FFF2-40B4-BE49-F238E27FC236}">
                <a16:creationId xmlns:a16="http://schemas.microsoft.com/office/drawing/2014/main" id="{992B697F-3868-4012-9074-2F52BF7CB74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770039" y="1977821"/>
            <a:ext cx="1081106" cy="686087"/>
          </a:xfrm>
          <a:prstGeom prst="rect">
            <a:avLst/>
          </a:prstGeom>
        </p:spPr>
      </p:pic>
      <p:pic>
        <p:nvPicPr>
          <p:cNvPr id="33" name="図 32">
            <a:extLst>
              <a:ext uri="{FF2B5EF4-FFF2-40B4-BE49-F238E27FC236}">
                <a16:creationId xmlns:a16="http://schemas.microsoft.com/office/drawing/2014/main" id="{1FFAE7EF-B6F6-4F5A-BFA5-2DB0DD76946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35885" y="3453734"/>
            <a:ext cx="1032338" cy="604937"/>
          </a:xfrm>
          <a:prstGeom prst="rect">
            <a:avLst/>
          </a:prstGeom>
        </p:spPr>
      </p:pic>
      <p:pic>
        <p:nvPicPr>
          <p:cNvPr id="34" name="図 33">
            <a:extLst>
              <a:ext uri="{FF2B5EF4-FFF2-40B4-BE49-F238E27FC236}">
                <a16:creationId xmlns:a16="http://schemas.microsoft.com/office/drawing/2014/main" id="{8A7C5934-88E6-4B56-BD4D-353FF5CAA15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735885" y="2710512"/>
            <a:ext cx="762805" cy="704686"/>
          </a:xfrm>
          <a:prstGeom prst="rect">
            <a:avLst/>
          </a:prstGeom>
        </p:spPr>
      </p:pic>
      <p:pic>
        <p:nvPicPr>
          <p:cNvPr id="35" name="図 34">
            <a:extLst>
              <a:ext uri="{FF2B5EF4-FFF2-40B4-BE49-F238E27FC236}">
                <a16:creationId xmlns:a16="http://schemas.microsoft.com/office/drawing/2014/main" id="{8B5DBAC0-7CFD-4E21-993C-EA97BC3C9D03}"/>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175556" y="1987031"/>
            <a:ext cx="2032425" cy="2424949"/>
          </a:xfrm>
          <a:prstGeom prst="rect">
            <a:avLst/>
          </a:prstGeom>
        </p:spPr>
      </p:pic>
      <p:sp>
        <p:nvSpPr>
          <p:cNvPr id="36" name="テキスト ボックス 35">
            <a:extLst>
              <a:ext uri="{FF2B5EF4-FFF2-40B4-BE49-F238E27FC236}">
                <a16:creationId xmlns:a16="http://schemas.microsoft.com/office/drawing/2014/main" id="{CA713D95-DD27-4907-A058-81FAA5A92A49}"/>
              </a:ext>
            </a:extLst>
          </p:cNvPr>
          <p:cNvSpPr txBox="1"/>
          <p:nvPr/>
        </p:nvSpPr>
        <p:spPr>
          <a:xfrm>
            <a:off x="4668488" y="4430397"/>
            <a:ext cx="2101551" cy="246221"/>
          </a:xfrm>
          <a:prstGeom prst="rect">
            <a:avLst/>
          </a:prstGeom>
          <a:noFill/>
        </p:spPr>
        <p:txBody>
          <a:bodyPr wrap="square">
            <a:spAutoFit/>
          </a:bodyPr>
          <a:lstStyle/>
          <a:p>
            <a:pPr algn="ct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流出区間における材積分布</a:t>
            </a:r>
            <a:endParaRPr lang="en-US" altLang="ja-JP" sz="10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7" name="楕円 36">
            <a:extLst>
              <a:ext uri="{FF2B5EF4-FFF2-40B4-BE49-F238E27FC236}">
                <a16:creationId xmlns:a16="http://schemas.microsoft.com/office/drawing/2014/main" id="{484E5999-D9D4-4ECB-9008-9DABD5DDD5C9}"/>
              </a:ext>
            </a:extLst>
          </p:cNvPr>
          <p:cNvSpPr/>
          <p:nvPr/>
        </p:nvSpPr>
        <p:spPr>
          <a:xfrm rot="20574828">
            <a:off x="3490280" y="2542705"/>
            <a:ext cx="445925" cy="137336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8397BB4D-5F06-416E-81BA-1F03DE82F059}"/>
              </a:ext>
            </a:extLst>
          </p:cNvPr>
          <p:cNvSpPr txBox="1"/>
          <p:nvPr/>
        </p:nvSpPr>
        <p:spPr>
          <a:xfrm>
            <a:off x="3028944" y="3934659"/>
            <a:ext cx="797457" cy="369332"/>
          </a:xfrm>
          <a:prstGeom prst="rect">
            <a:avLst/>
          </a:prstGeom>
          <a:solidFill>
            <a:schemeClr val="bg1"/>
          </a:solidFill>
        </p:spPr>
        <p:txBody>
          <a:bodyPr wrap="square" rtlCol="0">
            <a:spAutoFit/>
          </a:bodyPr>
          <a:lstStyle/>
          <a:p>
            <a:r>
              <a:rPr kumimoji="1" lang="ja-JP" altLang="en-US" sz="900" dirty="0"/>
              <a:t>流木補正</a:t>
            </a:r>
            <a:endParaRPr kumimoji="1" lang="en-US" altLang="ja-JP" sz="900" dirty="0"/>
          </a:p>
          <a:p>
            <a:r>
              <a:rPr kumimoji="1" lang="ja-JP" altLang="en-US" sz="900" dirty="0"/>
              <a:t>範囲</a:t>
            </a:r>
          </a:p>
        </p:txBody>
      </p:sp>
      <p:cxnSp>
        <p:nvCxnSpPr>
          <p:cNvPr id="39" name="直線矢印コネクタ 38">
            <a:extLst>
              <a:ext uri="{FF2B5EF4-FFF2-40B4-BE49-F238E27FC236}">
                <a16:creationId xmlns:a16="http://schemas.microsoft.com/office/drawing/2014/main" id="{2675A06E-FADC-4FF9-B19F-952F52ABA9F3}"/>
              </a:ext>
            </a:extLst>
          </p:cNvPr>
          <p:cNvCxnSpPr>
            <a:cxnSpLocks/>
            <a:stCxn id="38" idx="0"/>
            <a:endCxn id="37" idx="3"/>
          </p:cNvCxnSpPr>
          <p:nvPr/>
        </p:nvCxnSpPr>
        <p:spPr>
          <a:xfrm flipV="1">
            <a:off x="3427673" y="3739835"/>
            <a:ext cx="277531" cy="194824"/>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41" name="テキスト ボックス 40">
            <a:extLst>
              <a:ext uri="{FF2B5EF4-FFF2-40B4-BE49-F238E27FC236}">
                <a16:creationId xmlns:a16="http://schemas.microsoft.com/office/drawing/2014/main" id="{ADAEC9F6-87D9-429F-8A5B-643E3410D476}"/>
              </a:ext>
            </a:extLst>
          </p:cNvPr>
          <p:cNvSpPr txBox="1"/>
          <p:nvPr/>
        </p:nvSpPr>
        <p:spPr>
          <a:xfrm>
            <a:off x="7461362" y="1275059"/>
            <a:ext cx="5406850" cy="1384995"/>
          </a:xfrm>
          <a:prstGeom prst="rect">
            <a:avLst/>
          </a:prstGeom>
          <a:noFill/>
        </p:spPr>
        <p:txBody>
          <a:bodyPr wrap="square">
            <a:spAutoFit/>
          </a:bodyPr>
          <a:lstStyle/>
          <a:p>
            <a:r>
              <a:rPr lang="ja-JP" altLang="en-US" sz="1400" dirty="0">
                <a:latin typeface="+mn-ea"/>
              </a:rPr>
              <a:t>　森林資源解析データより材積分布図を作成し、崩壊土砂流出区間</a:t>
            </a:r>
            <a:endParaRPr lang="en-US" altLang="ja-JP" sz="1400" dirty="0">
              <a:latin typeface="+mn-ea"/>
            </a:endParaRPr>
          </a:p>
          <a:p>
            <a:r>
              <a:rPr lang="en-US" altLang="ja-JP" sz="1400" dirty="0">
                <a:latin typeface="+mn-ea"/>
              </a:rPr>
              <a:t>  </a:t>
            </a:r>
            <a:r>
              <a:rPr lang="ja-JP" altLang="en-US" sz="1400" dirty="0">
                <a:latin typeface="+mn-ea"/>
              </a:rPr>
              <a:t>における立木材積（単位：㎥）を集計。</a:t>
            </a:r>
            <a:endParaRPr lang="en-US" altLang="ja-JP" sz="1400" dirty="0">
              <a:latin typeface="+mn-ea"/>
            </a:endParaRPr>
          </a:p>
          <a:p>
            <a:r>
              <a:rPr lang="ja-JP" altLang="en-US" sz="1400" dirty="0">
                <a:latin typeface="+mn-ea"/>
              </a:rPr>
              <a:t>　 　集水区域に対する単位面積あたりの想定流木量が</a:t>
            </a:r>
            <a:r>
              <a:rPr lang="en-US" altLang="ja-JP" sz="1400" dirty="0">
                <a:latin typeface="+mn-ea"/>
              </a:rPr>
              <a:t>100</a:t>
            </a:r>
            <a:r>
              <a:rPr lang="ja-JP" altLang="en-US" sz="1400" dirty="0">
                <a:latin typeface="+mn-ea"/>
              </a:rPr>
              <a:t>㎥</a:t>
            </a:r>
            <a:r>
              <a:rPr lang="en-US" altLang="ja-JP" sz="1400" dirty="0">
                <a:latin typeface="+mn-ea"/>
              </a:rPr>
              <a:t>/</a:t>
            </a:r>
            <a:r>
              <a:rPr lang="ja-JP" altLang="en-US" sz="1400" dirty="0">
                <a:latin typeface="+mn-ea"/>
              </a:rPr>
              <a:t>㎢以上</a:t>
            </a:r>
            <a:endParaRPr lang="en-US" altLang="ja-JP" sz="1400" dirty="0">
              <a:latin typeface="+mn-ea"/>
            </a:endParaRPr>
          </a:p>
          <a:p>
            <a:r>
              <a:rPr lang="ja-JP" altLang="en-US" sz="1400" dirty="0">
                <a:latin typeface="+mn-ea"/>
              </a:rPr>
              <a:t>　となる場合に補正点（</a:t>
            </a:r>
            <a:r>
              <a:rPr lang="en-US" altLang="ja-JP" sz="1400" dirty="0">
                <a:latin typeface="+mn-ea"/>
              </a:rPr>
              <a:t>20</a:t>
            </a:r>
            <a:r>
              <a:rPr lang="ja-JP" altLang="en-US" sz="1400" dirty="0">
                <a:latin typeface="+mn-ea"/>
              </a:rPr>
              <a:t>点）を加算。</a:t>
            </a:r>
            <a:endParaRPr lang="en-US" altLang="ja-JP" sz="1400" dirty="0">
              <a:latin typeface="+mn-ea"/>
            </a:endParaRPr>
          </a:p>
          <a:p>
            <a:r>
              <a:rPr lang="ja-JP" altLang="en-US" sz="1400" dirty="0">
                <a:latin typeface="+mn-ea"/>
              </a:rPr>
              <a:t>　　 流木補正により、補正前に比較して流域の危険度が補正前の</a:t>
            </a:r>
            <a:endParaRPr lang="en-US" altLang="ja-JP" sz="1400" dirty="0">
              <a:latin typeface="+mn-ea"/>
            </a:endParaRPr>
          </a:p>
          <a:p>
            <a:r>
              <a:rPr lang="en-US" altLang="ja-JP" sz="1400" dirty="0">
                <a:latin typeface="+mn-ea"/>
              </a:rPr>
              <a:t>   155</a:t>
            </a:r>
            <a:r>
              <a:rPr lang="ja-JP" altLang="en-US" sz="1400" dirty="0">
                <a:latin typeface="+mn-ea"/>
              </a:rPr>
              <a:t>点から</a:t>
            </a:r>
            <a:r>
              <a:rPr lang="en-US" altLang="ja-JP" sz="1400" dirty="0">
                <a:latin typeface="+mn-ea"/>
              </a:rPr>
              <a:t>175</a:t>
            </a:r>
            <a:r>
              <a:rPr lang="ja-JP" altLang="en-US" sz="1400" dirty="0">
                <a:latin typeface="+mn-ea"/>
              </a:rPr>
              <a:t>点に増加し、危険度判定結果が高くなった。</a:t>
            </a:r>
            <a:endParaRPr lang="en-US" altLang="ja-JP" sz="1400" dirty="0">
              <a:latin typeface="+mn-ea"/>
            </a:endParaRPr>
          </a:p>
        </p:txBody>
      </p:sp>
      <p:graphicFrame>
        <p:nvGraphicFramePr>
          <p:cNvPr id="42" name="表 41">
            <a:extLst>
              <a:ext uri="{FF2B5EF4-FFF2-40B4-BE49-F238E27FC236}">
                <a16:creationId xmlns:a16="http://schemas.microsoft.com/office/drawing/2014/main" id="{E5D92910-56AC-4B14-8159-2128570AE987}"/>
              </a:ext>
            </a:extLst>
          </p:cNvPr>
          <p:cNvGraphicFramePr>
            <a:graphicFrameLocks noGrp="1"/>
          </p:cNvGraphicFramePr>
          <p:nvPr>
            <p:extLst>
              <p:ext uri="{D42A27DB-BD31-4B8C-83A1-F6EECF244321}">
                <p14:modId xmlns:p14="http://schemas.microsoft.com/office/powerpoint/2010/main" val="814774308"/>
              </p:ext>
            </p:extLst>
          </p:nvPr>
        </p:nvGraphicFramePr>
        <p:xfrm>
          <a:off x="8333304" y="2914786"/>
          <a:ext cx="4345274" cy="938952"/>
        </p:xfrm>
        <a:graphic>
          <a:graphicData uri="http://schemas.openxmlformats.org/drawingml/2006/table">
            <a:tbl>
              <a:tblPr firstRow="1" bandRow="1">
                <a:tableStyleId>{7E9639D4-E3E2-4D34-9284-5A2195B3D0D7}</a:tableStyleId>
              </a:tblPr>
              <a:tblGrid>
                <a:gridCol w="1306846">
                  <a:extLst>
                    <a:ext uri="{9D8B030D-6E8A-4147-A177-3AD203B41FA5}">
                      <a16:colId xmlns:a16="http://schemas.microsoft.com/office/drawing/2014/main" val="498610029"/>
                    </a:ext>
                  </a:extLst>
                </a:gridCol>
                <a:gridCol w="1128161">
                  <a:extLst>
                    <a:ext uri="{9D8B030D-6E8A-4147-A177-3AD203B41FA5}">
                      <a16:colId xmlns:a16="http://schemas.microsoft.com/office/drawing/2014/main" val="331000535"/>
                    </a:ext>
                  </a:extLst>
                </a:gridCol>
                <a:gridCol w="936538">
                  <a:extLst>
                    <a:ext uri="{9D8B030D-6E8A-4147-A177-3AD203B41FA5}">
                      <a16:colId xmlns:a16="http://schemas.microsoft.com/office/drawing/2014/main" val="1956400647"/>
                    </a:ext>
                  </a:extLst>
                </a:gridCol>
                <a:gridCol w="973729">
                  <a:extLst>
                    <a:ext uri="{9D8B030D-6E8A-4147-A177-3AD203B41FA5}">
                      <a16:colId xmlns:a16="http://schemas.microsoft.com/office/drawing/2014/main" val="1824702040"/>
                    </a:ext>
                  </a:extLst>
                </a:gridCol>
              </a:tblGrid>
              <a:tr h="148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崩壊土砂流出危険度点数（補正前）</a:t>
                      </a:r>
                      <a:endParaRPr kumimoji="1" lang="ja-JP" altLang="en-US" sz="1000" dirty="0">
                        <a:latin typeface="+mn-lt"/>
                      </a:endParaRPr>
                    </a:p>
                  </a:txBody>
                  <a:tcPr marL="80855" marR="80855" marT="40428" marB="40428">
                    <a:solidFill>
                      <a:schemeClr val="tx1">
                        <a:lumMod val="50000"/>
                        <a:lumOff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集水区域あたりの想定流木量</a:t>
                      </a:r>
                      <a:endParaRPr kumimoji="1" lang="ja-JP" altLang="en-US" sz="1000" dirty="0">
                        <a:latin typeface="+mn-lt"/>
                      </a:endParaRPr>
                    </a:p>
                  </a:txBody>
                  <a:tcPr marL="80855" marR="80855" marT="40428" marB="40428">
                    <a:solidFill>
                      <a:schemeClr val="tx1">
                        <a:lumMod val="50000"/>
                        <a:lumOff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流木による補正後点数</a:t>
                      </a:r>
                      <a:endParaRPr kumimoji="1" lang="ja-JP" altLang="en-US" sz="1000" dirty="0">
                        <a:latin typeface="+mn-lt"/>
                      </a:endParaRPr>
                    </a:p>
                  </a:txBody>
                  <a:tcPr marL="80855" marR="80855" marT="40428" marB="40428">
                    <a:solidFill>
                      <a:schemeClr val="tx1">
                        <a:lumMod val="50000"/>
                        <a:lumOff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崩壊土砂流出危険度判定</a:t>
                      </a:r>
                      <a:endParaRPr kumimoji="1" lang="ja-JP" altLang="en-US" sz="1000" dirty="0">
                        <a:latin typeface="+mn-lt"/>
                      </a:endParaRPr>
                    </a:p>
                  </a:txBody>
                  <a:tcPr marL="80855" marR="80855" marT="40428" marB="40428">
                    <a:solidFill>
                      <a:schemeClr val="tx1">
                        <a:lumMod val="50000"/>
                        <a:lumOff val="50000"/>
                      </a:schemeClr>
                    </a:solidFill>
                  </a:tcPr>
                </a:tc>
                <a:extLst>
                  <a:ext uri="{0D108BD9-81ED-4DB2-BD59-A6C34878D82A}">
                    <a16:rowId xmlns:a16="http://schemas.microsoft.com/office/drawing/2014/main" val="3341546898"/>
                  </a:ext>
                </a:extLst>
              </a:tr>
              <a:tr h="3522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t>155</a:t>
                      </a:r>
                      <a:endParaRPr kumimoji="1" lang="ja-JP" altLang="en-US" sz="1100" dirty="0">
                        <a:latin typeface="+mn-lt"/>
                      </a:endParaRPr>
                    </a:p>
                  </a:txBody>
                  <a:tcPr marL="80855" marR="80855" marT="40428" marB="40428" anchor="ctr"/>
                </a:tc>
                <a:tc>
                  <a:txBody>
                    <a:bodyPr/>
                    <a:lstStyle/>
                    <a:p>
                      <a:pPr algn="ctr"/>
                      <a:r>
                        <a:rPr kumimoji="1" lang="en-US" altLang="ja-JP" sz="1000" dirty="0"/>
                        <a:t>4,993</a:t>
                      </a:r>
                      <a:r>
                        <a:rPr kumimoji="1" lang="ja-JP" altLang="en-US" sz="1000" dirty="0"/>
                        <a:t>㎥</a:t>
                      </a:r>
                      <a:r>
                        <a:rPr kumimoji="1" lang="en-US" altLang="ja-JP" sz="1000" dirty="0"/>
                        <a:t>/</a:t>
                      </a:r>
                      <a:r>
                        <a:rPr kumimoji="1" lang="ja-JP" altLang="en-US" sz="1000" dirty="0"/>
                        <a:t>㎢</a:t>
                      </a:r>
                      <a:endParaRPr kumimoji="1" lang="ja-JP" altLang="en-US" sz="1000" dirty="0">
                        <a:latin typeface="+mn-lt"/>
                      </a:endParaRPr>
                    </a:p>
                  </a:txBody>
                  <a:tcPr marL="80855" marR="80855" marT="40428" marB="4042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t>175</a:t>
                      </a:r>
                      <a:endParaRPr kumimoji="1" lang="ja-JP" altLang="en-US" sz="1100" dirty="0"/>
                    </a:p>
                    <a:p>
                      <a:pPr algn="ctr"/>
                      <a:endParaRPr kumimoji="1" lang="ja-JP" altLang="en-US" sz="1000" dirty="0">
                        <a:latin typeface="+mn-lt"/>
                      </a:endParaRPr>
                    </a:p>
                  </a:txBody>
                  <a:tcPr marL="80855" marR="80855" marT="40428" marB="4042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t>a1</a:t>
                      </a:r>
                      <a:endParaRPr kumimoji="1" lang="ja-JP" altLang="en-US" sz="1100" dirty="0">
                        <a:latin typeface="+mn-lt"/>
                      </a:endParaRPr>
                    </a:p>
                  </a:txBody>
                  <a:tcPr marL="80855" marR="80855" marT="40428" marB="40428" anchor="ctr"/>
                </a:tc>
                <a:extLst>
                  <a:ext uri="{0D108BD9-81ED-4DB2-BD59-A6C34878D82A}">
                    <a16:rowId xmlns:a16="http://schemas.microsoft.com/office/drawing/2014/main" val="40482823"/>
                  </a:ext>
                </a:extLst>
              </a:tr>
            </a:tbl>
          </a:graphicData>
        </a:graphic>
      </p:graphicFrame>
      <p:sp>
        <p:nvSpPr>
          <p:cNvPr id="43" name="テキスト ボックス 42">
            <a:extLst>
              <a:ext uri="{FF2B5EF4-FFF2-40B4-BE49-F238E27FC236}">
                <a16:creationId xmlns:a16="http://schemas.microsoft.com/office/drawing/2014/main" id="{F4C68B9A-404A-4516-959D-D69DFFB05D0C}"/>
              </a:ext>
            </a:extLst>
          </p:cNvPr>
          <p:cNvSpPr txBox="1"/>
          <p:nvPr/>
        </p:nvSpPr>
        <p:spPr>
          <a:xfrm>
            <a:off x="10505941" y="2719558"/>
            <a:ext cx="2531395" cy="253586"/>
          </a:xfrm>
          <a:prstGeom prst="rect">
            <a:avLst/>
          </a:prstGeom>
          <a:noFill/>
        </p:spPr>
        <p:txBody>
          <a:bodyPr wrap="square">
            <a:spAutoFit/>
          </a:bodyPr>
          <a:lstStyle/>
          <a:p>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　流木補正による危険度点数の比較</a:t>
            </a:r>
            <a:endParaRPr lang="ja-JP" altLang="en-US" sz="1000" dirty="0">
              <a:latin typeface="メイリオ" panose="020B0604030504040204" pitchFamily="50" charset="-128"/>
              <a:ea typeface="メイリオ" panose="020B0604030504040204" pitchFamily="50" charset="-128"/>
            </a:endParaRPr>
          </a:p>
        </p:txBody>
      </p:sp>
      <p:sp>
        <p:nvSpPr>
          <p:cNvPr id="44" name="正方形/長方形 43">
            <a:extLst>
              <a:ext uri="{FF2B5EF4-FFF2-40B4-BE49-F238E27FC236}">
                <a16:creationId xmlns:a16="http://schemas.microsoft.com/office/drawing/2014/main" id="{77E18E61-4752-4FD7-B72E-64D72A5D92B3}"/>
              </a:ext>
            </a:extLst>
          </p:cNvPr>
          <p:cNvSpPr/>
          <p:nvPr/>
        </p:nvSpPr>
        <p:spPr>
          <a:xfrm>
            <a:off x="8754323" y="3388908"/>
            <a:ext cx="459894" cy="32658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32C9481C-78E1-4616-8A51-25F0073AE93A}"/>
              </a:ext>
            </a:extLst>
          </p:cNvPr>
          <p:cNvSpPr/>
          <p:nvPr/>
        </p:nvSpPr>
        <p:spPr>
          <a:xfrm>
            <a:off x="11012245" y="3384786"/>
            <a:ext cx="459894" cy="32658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 name="コネクタ: カギ線 45">
            <a:extLst>
              <a:ext uri="{FF2B5EF4-FFF2-40B4-BE49-F238E27FC236}">
                <a16:creationId xmlns:a16="http://schemas.microsoft.com/office/drawing/2014/main" id="{490C57BB-C6DF-4094-8941-0FC7B8C71835}"/>
              </a:ext>
            </a:extLst>
          </p:cNvPr>
          <p:cNvCxnSpPr>
            <a:cxnSpLocks/>
          </p:cNvCxnSpPr>
          <p:nvPr/>
        </p:nvCxnSpPr>
        <p:spPr>
          <a:xfrm flipV="1">
            <a:off x="8979190" y="3813512"/>
            <a:ext cx="2263002" cy="1"/>
          </a:xfrm>
          <a:prstGeom prst="bentConnector3">
            <a:avLst>
              <a:gd name="adj1" fmla="val 50000"/>
            </a:avLst>
          </a:prstGeom>
          <a:ln>
            <a:tailEnd type="none"/>
          </a:ln>
        </p:spPr>
        <p:style>
          <a:lnRef idx="2">
            <a:schemeClr val="accent1"/>
          </a:lnRef>
          <a:fillRef idx="0">
            <a:schemeClr val="accent1"/>
          </a:fillRef>
          <a:effectRef idx="1">
            <a:schemeClr val="accent1"/>
          </a:effectRef>
          <a:fontRef idx="minor">
            <a:schemeClr val="tx1"/>
          </a:fontRef>
        </p:style>
      </p:cxnSp>
      <p:sp>
        <p:nvSpPr>
          <p:cNvPr id="48" name="テキスト ボックス 47">
            <a:extLst>
              <a:ext uri="{FF2B5EF4-FFF2-40B4-BE49-F238E27FC236}">
                <a16:creationId xmlns:a16="http://schemas.microsoft.com/office/drawing/2014/main" id="{6D84B47C-CFE7-4162-A489-12717A3B42BC}"/>
              </a:ext>
            </a:extLst>
          </p:cNvPr>
          <p:cNvSpPr txBox="1"/>
          <p:nvPr/>
        </p:nvSpPr>
        <p:spPr>
          <a:xfrm>
            <a:off x="11347550" y="77139"/>
            <a:ext cx="1369959" cy="523220"/>
          </a:xfrm>
          <a:prstGeom prst="rect">
            <a:avLst/>
          </a:prstGeom>
          <a:solidFill>
            <a:schemeClr val="bg1"/>
          </a:solidFill>
        </p:spPr>
        <p:txBody>
          <a:bodyPr wrap="square">
            <a:spAutoFit/>
          </a:bodyPr>
          <a:lstStyle/>
          <a:p>
            <a:pPr algn="ctr"/>
            <a:r>
              <a:rPr lang="en-US" altLang="ja-JP" sz="1400" kern="100" dirty="0">
                <a:latin typeface="BIZ UDゴシック" panose="020B0400000000000000" pitchFamily="49" charset="-128"/>
                <a:ea typeface="BIZ UDゴシック" panose="020B0400000000000000" pitchFamily="49" charset="-128"/>
                <a:cs typeface="Times New Roman"/>
              </a:rPr>
              <a:t>R7.3.27</a:t>
            </a:r>
          </a:p>
          <a:p>
            <a:pPr algn="ctr"/>
            <a:r>
              <a:rPr lang="ja-JP" altLang="en-US" sz="1400" kern="100" dirty="0">
                <a:latin typeface="BIZ UDゴシック" panose="020B0400000000000000" pitchFamily="49" charset="-128"/>
                <a:ea typeface="BIZ UDゴシック" panose="020B0400000000000000" pitchFamily="49" charset="-128"/>
                <a:cs typeface="Times New Roman"/>
              </a:rPr>
              <a:t>みどり推進室</a:t>
            </a:r>
            <a:endParaRPr lang="en-US" altLang="ja-JP" sz="2400" kern="100" dirty="0">
              <a:latin typeface="BIZ UDゴシック" panose="020B0400000000000000" pitchFamily="49" charset="-128"/>
              <a:ea typeface="BIZ UDゴシック" panose="020B0400000000000000" pitchFamily="49" charset="-128"/>
              <a:cs typeface="Times New Roman"/>
            </a:endParaRPr>
          </a:p>
        </p:txBody>
      </p:sp>
      <p:sp>
        <p:nvSpPr>
          <p:cNvPr id="50" name="テキスト ボックス 49">
            <a:extLst>
              <a:ext uri="{FF2B5EF4-FFF2-40B4-BE49-F238E27FC236}">
                <a16:creationId xmlns:a16="http://schemas.microsoft.com/office/drawing/2014/main" id="{28D67113-C6D0-44ED-8E44-5383B891DD9F}"/>
              </a:ext>
            </a:extLst>
          </p:cNvPr>
          <p:cNvSpPr txBox="1"/>
          <p:nvPr/>
        </p:nvSpPr>
        <p:spPr>
          <a:xfrm>
            <a:off x="9829771" y="152255"/>
            <a:ext cx="1369959" cy="400110"/>
          </a:xfrm>
          <a:prstGeom prst="rect">
            <a:avLst/>
          </a:prstGeom>
          <a:solidFill>
            <a:schemeClr val="bg1"/>
          </a:solidFill>
        </p:spPr>
        <p:txBody>
          <a:bodyPr wrap="square">
            <a:spAutoFit/>
          </a:bodyPr>
          <a:lstStyle/>
          <a:p>
            <a:pPr algn="ctr"/>
            <a:r>
              <a:rPr lang="ja-JP" altLang="en-US" sz="2000" kern="100" dirty="0">
                <a:latin typeface="BIZ UDゴシック" panose="020B0400000000000000" pitchFamily="49" charset="-128"/>
                <a:ea typeface="BIZ UDゴシック" panose="020B0400000000000000" pitchFamily="49" charset="-128"/>
                <a:cs typeface="Times New Roman"/>
              </a:rPr>
              <a:t>参　考</a:t>
            </a:r>
            <a:endParaRPr lang="en-US" altLang="ja-JP" sz="3600" kern="100" dirty="0">
              <a:latin typeface="BIZ UDゴシック" panose="020B0400000000000000" pitchFamily="49" charset="-128"/>
              <a:ea typeface="BIZ UDゴシック" panose="020B0400000000000000" pitchFamily="49" charset="-128"/>
              <a:cs typeface="Times New Roman"/>
            </a:endParaRPr>
          </a:p>
        </p:txBody>
      </p:sp>
      <p:sp>
        <p:nvSpPr>
          <p:cNvPr id="52" name="スライド番号プレースホルダー 1">
            <a:extLst>
              <a:ext uri="{FF2B5EF4-FFF2-40B4-BE49-F238E27FC236}">
                <a16:creationId xmlns:a16="http://schemas.microsoft.com/office/drawing/2014/main" id="{AB039183-BF08-4768-9F72-B4CF20EC1286}"/>
              </a:ext>
            </a:extLst>
          </p:cNvPr>
          <p:cNvSpPr>
            <a:spLocks noGrp="1"/>
          </p:cNvSpPr>
          <p:nvPr>
            <p:ph type="sldNum" sz="quarter" idx="12"/>
          </p:nvPr>
        </p:nvSpPr>
        <p:spPr>
          <a:xfrm>
            <a:off x="11986525" y="8898895"/>
            <a:ext cx="654244" cy="511175"/>
          </a:xfrm>
        </p:spPr>
        <p:txBody>
          <a:bodyPr/>
          <a:lstStyle/>
          <a:p>
            <a:fld id="{D2D8002D-B5B0-4BAC-B1F6-782DDCCE6D9C}" type="slidenum">
              <a:rPr kumimoji="1" lang="ja-JP" altLang="en-US" sz="2800" b="1" smtClean="0"/>
              <a:t>20</a:t>
            </a:fld>
            <a:endParaRPr kumimoji="1" lang="ja-JP" altLang="en-US" b="1" dirty="0"/>
          </a:p>
        </p:txBody>
      </p:sp>
      <p:sp>
        <p:nvSpPr>
          <p:cNvPr id="51" name="テキスト ボックス 50">
            <a:extLst>
              <a:ext uri="{FF2B5EF4-FFF2-40B4-BE49-F238E27FC236}">
                <a16:creationId xmlns:a16="http://schemas.microsoft.com/office/drawing/2014/main" id="{C17727CA-F710-4516-80E7-45C5DBCC9F34}"/>
              </a:ext>
            </a:extLst>
          </p:cNvPr>
          <p:cNvSpPr txBox="1"/>
          <p:nvPr/>
        </p:nvSpPr>
        <p:spPr>
          <a:xfrm>
            <a:off x="6651596" y="7053389"/>
            <a:ext cx="2631863" cy="307777"/>
          </a:xfrm>
          <a:prstGeom prst="rect">
            <a:avLst/>
          </a:prstGeom>
          <a:noFill/>
        </p:spPr>
        <p:txBody>
          <a:bodyPr wrap="square" rtlCol="0">
            <a:spAutoFit/>
          </a:bodyPr>
          <a:lstStyle/>
          <a:p>
            <a:r>
              <a:rPr lang="ja-JP" altLang="en-US" sz="1400" dirty="0">
                <a:latin typeface="ＭＳ Ｐゴシック" panose="020B0600070205080204" pitchFamily="50" charset="-128"/>
                <a:ea typeface="ＭＳ Ｐゴシック" panose="020B0600070205080204" pitchFamily="50" charset="-128"/>
              </a:rPr>
              <a:t>〇山腹崩壊危険地区（</a:t>
            </a:r>
            <a:r>
              <a:rPr lang="en-US" altLang="ja-JP" sz="1400" dirty="0">
                <a:latin typeface="ＭＳ Ｐゴシック" panose="020B0600070205080204" pitchFamily="50" charset="-128"/>
                <a:ea typeface="ＭＳ Ｐゴシック" panose="020B0600070205080204" pitchFamily="50" charset="-128"/>
              </a:rPr>
              <a:t>297</a:t>
            </a:r>
            <a:r>
              <a:rPr lang="ja-JP" altLang="en-US" sz="1400" dirty="0">
                <a:latin typeface="ＭＳ Ｐゴシック" panose="020B0600070205080204" pitchFamily="50" charset="-128"/>
                <a:ea typeface="ＭＳ Ｐゴシック" panose="020B0600070205080204" pitchFamily="50" charset="-128"/>
              </a:rPr>
              <a:t>地区</a:t>
            </a:r>
            <a:r>
              <a:rPr lang="en-US" altLang="ja-JP" sz="1400" dirty="0">
                <a:latin typeface="ＭＳ Ｐゴシック" panose="020B0600070205080204" pitchFamily="50" charset="-128"/>
                <a:ea typeface="ＭＳ Ｐゴシック" panose="020B0600070205080204" pitchFamily="50" charset="-128"/>
              </a:rPr>
              <a:t>)</a:t>
            </a:r>
          </a:p>
        </p:txBody>
      </p:sp>
      <p:graphicFrame>
        <p:nvGraphicFramePr>
          <p:cNvPr id="53" name="表 52">
            <a:extLst>
              <a:ext uri="{FF2B5EF4-FFF2-40B4-BE49-F238E27FC236}">
                <a16:creationId xmlns:a16="http://schemas.microsoft.com/office/drawing/2014/main" id="{BDBCCBA4-1E33-455F-A2BA-DE330B4B6CFD}"/>
              </a:ext>
            </a:extLst>
          </p:cNvPr>
          <p:cNvGraphicFramePr>
            <a:graphicFrameLocks noGrp="1"/>
          </p:cNvGraphicFramePr>
          <p:nvPr>
            <p:extLst>
              <p:ext uri="{D42A27DB-BD31-4B8C-83A1-F6EECF244321}">
                <p14:modId xmlns:p14="http://schemas.microsoft.com/office/powerpoint/2010/main" val="2453593353"/>
              </p:ext>
            </p:extLst>
          </p:nvPr>
        </p:nvGraphicFramePr>
        <p:xfrm>
          <a:off x="6755779" y="7356138"/>
          <a:ext cx="2514564" cy="1532660"/>
        </p:xfrm>
        <a:graphic>
          <a:graphicData uri="http://schemas.openxmlformats.org/drawingml/2006/table">
            <a:tbl>
              <a:tblPr firstRow="1" firstCol="1" lastRow="1" lastCol="1">
                <a:tableStyleId>{5940675A-B579-460E-94D1-54222C63F5DA}</a:tableStyleId>
              </a:tblPr>
              <a:tblGrid>
                <a:gridCol w="761964">
                  <a:extLst>
                    <a:ext uri="{9D8B030D-6E8A-4147-A177-3AD203B41FA5}">
                      <a16:colId xmlns:a16="http://schemas.microsoft.com/office/drawing/2014/main" val="2444017774"/>
                    </a:ext>
                  </a:extLst>
                </a:gridCol>
                <a:gridCol w="388620">
                  <a:extLst>
                    <a:ext uri="{9D8B030D-6E8A-4147-A177-3AD203B41FA5}">
                      <a16:colId xmlns:a16="http://schemas.microsoft.com/office/drawing/2014/main" val="3165937120"/>
                    </a:ext>
                  </a:extLst>
                </a:gridCol>
                <a:gridCol w="426720">
                  <a:extLst>
                    <a:ext uri="{9D8B030D-6E8A-4147-A177-3AD203B41FA5}">
                      <a16:colId xmlns:a16="http://schemas.microsoft.com/office/drawing/2014/main" val="2401254758"/>
                    </a:ext>
                  </a:extLst>
                </a:gridCol>
                <a:gridCol w="388620">
                  <a:extLst>
                    <a:ext uri="{9D8B030D-6E8A-4147-A177-3AD203B41FA5}">
                      <a16:colId xmlns:a16="http://schemas.microsoft.com/office/drawing/2014/main" val="2281964454"/>
                    </a:ext>
                  </a:extLst>
                </a:gridCol>
                <a:gridCol w="548640">
                  <a:extLst>
                    <a:ext uri="{9D8B030D-6E8A-4147-A177-3AD203B41FA5}">
                      <a16:colId xmlns:a16="http://schemas.microsoft.com/office/drawing/2014/main" val="3789915329"/>
                    </a:ext>
                  </a:extLst>
                </a:gridCol>
              </a:tblGrid>
              <a:tr h="195613">
                <a:tc rowSpan="2">
                  <a:txBody>
                    <a:bodyPr/>
                    <a:lstStyle/>
                    <a:p>
                      <a:pPr algn="ctr" fontAlgn="ctr"/>
                      <a:r>
                        <a:rPr lang="ja-JP" altLang="en-US" sz="1200" u="none" strike="noStrike" dirty="0">
                          <a:effectLst/>
                        </a:rPr>
                        <a:t>今回判定</a:t>
                      </a:r>
                      <a:endParaRPr lang="ja-JP" altLang="en-US" sz="1200" b="1" i="0" u="none" strike="noStrike" dirty="0">
                        <a:solidFill>
                          <a:srgbClr val="000000"/>
                        </a:solidFill>
                        <a:effectLst/>
                        <a:latin typeface="+mn-lt"/>
                        <a:ea typeface="游ゴシック" panose="020B0400000000000000" pitchFamily="50" charset="-128"/>
                      </a:endParaRPr>
                    </a:p>
                  </a:txBody>
                  <a:tcPr marL="8268" marR="8268" marT="8268" marB="0" anchor="ctr"/>
                </a:tc>
                <a:tc gridSpan="3">
                  <a:txBody>
                    <a:bodyPr/>
                    <a:lstStyle/>
                    <a:p>
                      <a:pPr algn="ctr" fontAlgn="ctr"/>
                      <a:r>
                        <a:rPr lang="ja-JP" altLang="en-US" sz="1200" u="none" strike="noStrike" dirty="0">
                          <a:effectLst/>
                        </a:rPr>
                        <a:t>前回判定</a:t>
                      </a:r>
                      <a:endParaRPr lang="ja-JP" altLang="en-US" sz="1200" b="1" i="0" u="none" strike="noStrike" dirty="0">
                        <a:solidFill>
                          <a:srgbClr val="000000"/>
                        </a:solidFill>
                        <a:effectLst/>
                        <a:latin typeface="+mn-lt"/>
                        <a:ea typeface="游ゴシック" panose="020B0400000000000000" pitchFamily="50" charset="-128"/>
                      </a:endParaRPr>
                    </a:p>
                  </a:txBody>
                  <a:tcPr marL="8268" marR="8268" marT="8268" marB="0" anchor="ctr">
                    <a:lnR w="12700" cap="flat" cmpd="sng" algn="ctr">
                      <a:solidFill>
                        <a:schemeClr val="tx1"/>
                      </a:solidFill>
                      <a:prstDash val="solid"/>
                      <a:round/>
                      <a:headEnd type="none" w="med" len="med"/>
                      <a:tailEnd type="none" w="med" len="med"/>
                    </a:lnR>
                  </a:tcPr>
                </a:tc>
                <a:tc hMerge="1">
                  <a:txBody>
                    <a:bodyPr/>
                    <a:lstStyle/>
                    <a:p>
                      <a:pPr algn="ctr" fontAlgn="ctr"/>
                      <a:endPar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hMerge="1">
                  <a:txBody>
                    <a:bodyPr/>
                    <a:lstStyle/>
                    <a:p>
                      <a:pPr algn="ctr" fontAlgn="ctr"/>
                      <a:endPar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endParaRPr lang="ja-JP" altLang="en-US" sz="1200" b="1" i="0" u="none" strike="noStrike">
                        <a:solidFill>
                          <a:srgbClr val="000000"/>
                        </a:solidFill>
                        <a:effectLst/>
                        <a:latin typeface="+mn-lt"/>
                        <a:ea typeface="游ゴシック" panose="020B0400000000000000" pitchFamily="50" charset="-128"/>
                      </a:endParaRPr>
                    </a:p>
                  </a:txBody>
                  <a:tcPr marL="8264" marR="8264" marT="8264"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81695419"/>
                  </a:ext>
                </a:extLst>
              </a:tr>
              <a:tr h="266680">
                <a:tc vMerge="1">
                  <a:txBody>
                    <a:bodyPr/>
                    <a:lstStyle/>
                    <a:p>
                      <a:endParaRPr dirty="0"/>
                    </a:p>
                  </a:txBody>
                  <a:tcPr marL="9525" marR="9525" marT="9525" marB="0" anchor="ctr"/>
                </a:tc>
                <a:tc>
                  <a:txBody>
                    <a:bodyPr/>
                    <a:lstStyle/>
                    <a:p>
                      <a:pPr algn="ctr" fontAlgn="ctr"/>
                      <a:r>
                        <a:rPr lang="en-US" sz="1200" b="1" u="none" strike="noStrike" dirty="0">
                          <a:effectLst/>
                        </a:rPr>
                        <a:t>A</a:t>
                      </a:r>
                      <a:endParaRPr lang="en-US" sz="1200" b="1" i="0" u="none" strike="noStrike" dirty="0">
                        <a:solidFill>
                          <a:srgbClr val="000000"/>
                        </a:solidFill>
                        <a:effectLst/>
                        <a:latin typeface="+mn-lt"/>
                        <a:ea typeface="游ゴシック" panose="020B0400000000000000" pitchFamily="50" charset="-128"/>
                      </a:endParaRPr>
                    </a:p>
                  </a:txBody>
                  <a:tcPr marL="39665" marR="39665" marT="39665" marB="39665" anchor="ctr">
                    <a:lnR w="12700" cap="flat" cmpd="sng" algn="ctr">
                      <a:solidFill>
                        <a:schemeClr val="tx1"/>
                      </a:solidFill>
                      <a:prstDash val="solid"/>
                      <a:round/>
                      <a:headEnd type="none" w="med" len="med"/>
                      <a:tailEnd type="none" w="med" len="med"/>
                    </a:lnR>
                  </a:tcPr>
                </a:tc>
                <a:tc>
                  <a:txBody>
                    <a:bodyPr/>
                    <a:lstStyle/>
                    <a:p>
                      <a:pPr algn="ctr" fontAlgn="ctr"/>
                      <a:r>
                        <a:rPr lang="en-US" sz="1200" b="1" u="none" strike="noStrike" dirty="0">
                          <a:effectLst/>
                        </a:rPr>
                        <a:t>B</a:t>
                      </a:r>
                      <a:endParaRPr lang="en-US" sz="1200" b="1" i="0" u="none" strike="noStrike" dirty="0">
                        <a:solidFill>
                          <a:srgbClr val="000000"/>
                        </a:solidFill>
                        <a:effectLst/>
                        <a:latin typeface="+mn-lt"/>
                        <a:ea typeface="游ゴシック" panose="020B0400000000000000" pitchFamily="50" charset="-128"/>
                      </a:endParaRP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200" b="1" u="none" strike="noStrike" dirty="0">
                          <a:effectLst/>
                        </a:rPr>
                        <a:t>C</a:t>
                      </a:r>
                      <a:endParaRPr lang="en-US" sz="1200" b="1" i="0" u="none" strike="noStrike" dirty="0">
                        <a:solidFill>
                          <a:srgbClr val="000000"/>
                        </a:solidFill>
                        <a:effectLst/>
                        <a:latin typeface="+mn-lt"/>
                        <a:ea typeface="游ゴシック" panose="020B0400000000000000" pitchFamily="50" charset="-128"/>
                      </a:endParaRP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a:effectLst/>
                        </a:rPr>
                        <a:t>総計</a:t>
                      </a:r>
                      <a:endParaRPr lang="ja-JP" altLang="en-US" sz="1200" b="1" i="0" u="none" strike="noStrike" dirty="0">
                        <a:solidFill>
                          <a:srgbClr val="000000"/>
                        </a:solidFill>
                        <a:effectLst/>
                        <a:latin typeface="+mn-lt"/>
                        <a:ea typeface="游ゴシック" panose="020B0400000000000000" pitchFamily="50" charset="-128"/>
                      </a:endParaRPr>
                    </a:p>
                  </a:txBody>
                  <a:tcPr marL="39665" marR="39665" marT="39665" marB="3966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35998398"/>
                  </a:ext>
                </a:extLst>
              </a:tr>
              <a:tr h="270327">
                <a:tc>
                  <a:txBody>
                    <a:bodyPr/>
                    <a:lstStyle/>
                    <a:p>
                      <a:pPr algn="ctr" fontAlgn="ctr"/>
                      <a:r>
                        <a:rPr lang="en-US" sz="1200" u="none" strike="noStrike">
                          <a:effectLst/>
                        </a:rPr>
                        <a:t>A</a:t>
                      </a:r>
                      <a:endParaRPr lang="en-US" sz="1200" b="0" i="0" u="none" strike="noStrike">
                        <a:solidFill>
                          <a:srgbClr val="000000"/>
                        </a:solidFill>
                        <a:effectLst/>
                        <a:latin typeface="+mn-lt"/>
                        <a:ea typeface="游ゴシック" panose="020B0400000000000000" pitchFamily="50" charset="-128"/>
                      </a:endParaRPr>
                    </a:p>
                  </a:txBody>
                  <a:tcPr marL="8264" marR="8264" marT="8264" marB="0" anchor="ctr"/>
                </a:tc>
                <a:tc>
                  <a:txBody>
                    <a:bodyPr/>
                    <a:lstStyle/>
                    <a:p>
                      <a:pPr algn="r" fontAlgn="ctr"/>
                      <a:r>
                        <a:rPr lang="en-US" altLang="ja-JP" sz="1200" u="none" strike="noStrike" dirty="0">
                          <a:effectLst/>
                        </a:rPr>
                        <a:t>0</a:t>
                      </a:r>
                      <a:r>
                        <a:rPr lang="ja-JP" altLang="en-US" sz="1200" u="none" strike="noStrike" dirty="0">
                          <a:effectLst/>
                        </a:rPr>
                        <a:t>　</a:t>
                      </a:r>
                      <a:endParaRPr lang="en-US" altLang="ja-JP" sz="1200" b="0" i="0" u="none" strike="noStrike" dirty="0">
                        <a:solidFill>
                          <a:srgbClr val="000000"/>
                        </a:solidFill>
                        <a:effectLst/>
                        <a:latin typeface="+mn-lt"/>
                        <a:ea typeface="游ゴシック" panose="020B0400000000000000" pitchFamily="50" charset="-128"/>
                      </a:endParaRPr>
                    </a:p>
                  </a:txBody>
                  <a:tcPr marL="39665" marR="39665" marT="39665" marB="39665" anchor="ctr">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chemeClr val="tx1"/>
                          </a:solidFill>
                          <a:effectLst/>
                          <a:latin typeface="+mn-lt"/>
                          <a:ea typeface="游ゴシック" panose="020B0400000000000000" pitchFamily="50" charset="-128"/>
                        </a:rPr>
                        <a:t>0</a:t>
                      </a: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chemeClr val="tx1"/>
                          </a:solidFill>
                          <a:effectLst/>
                          <a:latin typeface="+mn-lt"/>
                          <a:ea typeface="游ゴシック" panose="020B0400000000000000" pitchFamily="50" charset="-128"/>
                        </a:rPr>
                        <a:t>0</a:t>
                      </a: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0</a:t>
                      </a:r>
                    </a:p>
                  </a:txBody>
                  <a:tcPr marL="39665" marR="39665" marT="39665" marB="3966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49542265"/>
                  </a:ext>
                </a:extLst>
              </a:tr>
              <a:tr h="266680">
                <a:tc>
                  <a:txBody>
                    <a:bodyPr/>
                    <a:lstStyle/>
                    <a:p>
                      <a:pPr algn="ctr" fontAlgn="ctr"/>
                      <a:r>
                        <a:rPr lang="en-US" sz="1200" u="none" strike="noStrike" dirty="0">
                          <a:effectLst/>
                        </a:rPr>
                        <a:t>B</a:t>
                      </a:r>
                      <a:endParaRPr lang="en-US" sz="1200" b="0" i="0" u="none" strike="noStrike" dirty="0">
                        <a:solidFill>
                          <a:srgbClr val="000000"/>
                        </a:solidFill>
                        <a:effectLst/>
                        <a:latin typeface="+mn-lt"/>
                        <a:ea typeface="游ゴシック" panose="020B0400000000000000" pitchFamily="50" charset="-128"/>
                      </a:endParaRPr>
                    </a:p>
                  </a:txBody>
                  <a:tcPr marL="8264" marR="8264" marT="8264" marB="0" anchor="ctr"/>
                </a:tc>
                <a:tc>
                  <a:txBody>
                    <a:bodyPr/>
                    <a:lstStyle/>
                    <a:p>
                      <a:pPr algn="r" fontAlgn="ctr"/>
                      <a:r>
                        <a:rPr lang="en-US" altLang="ja-JP" sz="1200" b="0" i="0" u="none" strike="noStrike" dirty="0">
                          <a:solidFill>
                            <a:srgbClr val="FF0000"/>
                          </a:solidFill>
                          <a:effectLst/>
                          <a:latin typeface="+mn-lt"/>
                          <a:ea typeface="游ゴシック" panose="020B0400000000000000" pitchFamily="50" charset="-128"/>
                        </a:rPr>
                        <a:t>46</a:t>
                      </a:r>
                    </a:p>
                  </a:txBody>
                  <a:tcPr marL="39665" marR="39665" marT="39665" marB="39665" anchor="ctr">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21</a:t>
                      </a: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chemeClr val="tx1"/>
                          </a:solidFill>
                          <a:effectLst/>
                          <a:latin typeface="+mn-lt"/>
                          <a:ea typeface="游ゴシック" panose="020B0400000000000000" pitchFamily="50" charset="-128"/>
                        </a:rPr>
                        <a:t>8</a:t>
                      </a: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75</a:t>
                      </a:r>
                    </a:p>
                  </a:txBody>
                  <a:tcPr marL="39665" marR="39665" marT="39665" marB="3966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35555217"/>
                  </a:ext>
                </a:extLst>
              </a:tr>
              <a:tr h="266680">
                <a:tc>
                  <a:txBody>
                    <a:bodyPr/>
                    <a:lstStyle/>
                    <a:p>
                      <a:pPr algn="ctr" fontAlgn="ctr"/>
                      <a:r>
                        <a:rPr lang="en-US" sz="1200" u="none" strike="noStrike" dirty="0">
                          <a:effectLst/>
                        </a:rPr>
                        <a:t>C</a:t>
                      </a:r>
                      <a:endParaRPr lang="en-US" sz="1200" b="0" i="0" u="none" strike="noStrike" dirty="0">
                        <a:solidFill>
                          <a:srgbClr val="000000"/>
                        </a:solidFill>
                        <a:effectLst/>
                        <a:latin typeface="+mn-lt"/>
                        <a:ea typeface="游ゴシック" panose="020B0400000000000000" pitchFamily="50" charset="-128"/>
                      </a:endParaRPr>
                    </a:p>
                  </a:txBody>
                  <a:tcPr marL="8264" marR="8264" marT="8264" marB="0" anchor="ctr"/>
                </a:tc>
                <a:tc>
                  <a:txBody>
                    <a:bodyPr/>
                    <a:lstStyle/>
                    <a:p>
                      <a:pPr algn="r" fontAlgn="ctr"/>
                      <a:r>
                        <a:rPr lang="en-US" altLang="ja-JP" sz="1200" b="0" i="0" u="none" strike="noStrike" dirty="0">
                          <a:solidFill>
                            <a:srgbClr val="FF0000"/>
                          </a:solidFill>
                          <a:effectLst/>
                          <a:latin typeface="+mn-lt"/>
                          <a:ea typeface="游ゴシック" panose="020B0400000000000000" pitchFamily="50" charset="-128"/>
                        </a:rPr>
                        <a:t>4</a:t>
                      </a:r>
                      <a:endParaRPr lang="ja-JP" altLang="en-US" sz="1200" b="0" i="0" u="none" strike="noStrike" dirty="0">
                        <a:solidFill>
                          <a:srgbClr val="FF0000"/>
                        </a:solidFill>
                        <a:effectLst/>
                        <a:latin typeface="+mn-lt"/>
                        <a:ea typeface="游ゴシック" panose="020B0400000000000000" pitchFamily="50" charset="-128"/>
                      </a:endParaRPr>
                    </a:p>
                  </a:txBody>
                  <a:tcPr marL="39665" marR="39665" marT="39665" marB="39665" anchor="ctr">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FF0000"/>
                          </a:solidFill>
                          <a:effectLst/>
                          <a:latin typeface="+mn-lt"/>
                          <a:ea typeface="游ゴシック" panose="020B0400000000000000" pitchFamily="50" charset="-128"/>
                        </a:rPr>
                        <a:t>3</a:t>
                      </a:r>
                      <a:endParaRPr lang="ja-JP" altLang="en-US" sz="1200" b="0" i="0" u="none" strike="noStrike" dirty="0">
                        <a:solidFill>
                          <a:srgbClr val="FF0000"/>
                        </a:solidFill>
                        <a:effectLst/>
                        <a:latin typeface="+mn-lt"/>
                        <a:ea typeface="游ゴシック" panose="020B0400000000000000" pitchFamily="50" charset="-128"/>
                      </a:endParaRP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4</a:t>
                      </a: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11</a:t>
                      </a:r>
                    </a:p>
                  </a:txBody>
                  <a:tcPr marL="39665" marR="39665" marT="39665" marB="3966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33787499"/>
                  </a:ext>
                </a:extLst>
              </a:tr>
              <a:tr h="266680">
                <a:tc>
                  <a:txBody>
                    <a:bodyPr/>
                    <a:lstStyle/>
                    <a:p>
                      <a:pPr algn="ctr" fontAlgn="ctr"/>
                      <a:r>
                        <a:rPr lang="ja-JP" altLang="en-US" sz="1200" u="none" strike="noStrike">
                          <a:effectLst/>
                        </a:rPr>
                        <a:t>総計</a:t>
                      </a:r>
                      <a:endParaRPr lang="ja-JP" altLang="en-US" sz="1200" b="1" i="0" u="none" strike="noStrike">
                        <a:solidFill>
                          <a:srgbClr val="000000"/>
                        </a:solidFill>
                        <a:effectLst/>
                        <a:latin typeface="+mn-lt"/>
                        <a:ea typeface="游ゴシック" panose="020B0400000000000000" pitchFamily="50" charset="-128"/>
                      </a:endParaRPr>
                    </a:p>
                  </a:txBody>
                  <a:tcPr marL="8264" marR="8264" marT="8264" marB="0" anchor="ct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50</a:t>
                      </a:r>
                    </a:p>
                  </a:txBody>
                  <a:tcPr marL="39665" marR="39665" marT="39665" marB="39665" anchor="ctr">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24</a:t>
                      </a: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12</a:t>
                      </a: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1" i="0" u="none" strike="noStrike" dirty="0">
                          <a:solidFill>
                            <a:srgbClr val="000000"/>
                          </a:solidFill>
                          <a:effectLst/>
                          <a:latin typeface="+mn-lt"/>
                          <a:ea typeface="游ゴシック" panose="020B0400000000000000" pitchFamily="50" charset="-128"/>
                        </a:rPr>
                        <a:t>86</a:t>
                      </a:r>
                    </a:p>
                  </a:txBody>
                  <a:tcPr marL="39665" marR="39665" marT="39665" marB="3966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31070228"/>
                  </a:ext>
                </a:extLst>
              </a:tr>
            </a:tbl>
          </a:graphicData>
        </a:graphic>
      </p:graphicFrame>
      <p:graphicFrame>
        <p:nvGraphicFramePr>
          <p:cNvPr id="54" name="表 53">
            <a:extLst>
              <a:ext uri="{FF2B5EF4-FFF2-40B4-BE49-F238E27FC236}">
                <a16:creationId xmlns:a16="http://schemas.microsoft.com/office/drawing/2014/main" id="{C1B4087F-93F0-4D0B-8DB6-008840988762}"/>
              </a:ext>
            </a:extLst>
          </p:cNvPr>
          <p:cNvGraphicFramePr>
            <a:graphicFrameLocks noGrp="1"/>
          </p:cNvGraphicFramePr>
          <p:nvPr>
            <p:extLst>
              <p:ext uri="{D42A27DB-BD31-4B8C-83A1-F6EECF244321}">
                <p14:modId xmlns:p14="http://schemas.microsoft.com/office/powerpoint/2010/main" val="1998550295"/>
              </p:ext>
            </p:extLst>
          </p:nvPr>
        </p:nvGraphicFramePr>
        <p:xfrm>
          <a:off x="9465211" y="7358048"/>
          <a:ext cx="2514564" cy="1532660"/>
        </p:xfrm>
        <a:graphic>
          <a:graphicData uri="http://schemas.openxmlformats.org/drawingml/2006/table">
            <a:tbl>
              <a:tblPr firstRow="1" firstCol="1" lastRow="1" lastCol="1">
                <a:tableStyleId>{5940675A-B579-460E-94D1-54222C63F5DA}</a:tableStyleId>
              </a:tblPr>
              <a:tblGrid>
                <a:gridCol w="761964">
                  <a:extLst>
                    <a:ext uri="{9D8B030D-6E8A-4147-A177-3AD203B41FA5}">
                      <a16:colId xmlns:a16="http://schemas.microsoft.com/office/drawing/2014/main" val="2444017774"/>
                    </a:ext>
                  </a:extLst>
                </a:gridCol>
                <a:gridCol w="388620">
                  <a:extLst>
                    <a:ext uri="{9D8B030D-6E8A-4147-A177-3AD203B41FA5}">
                      <a16:colId xmlns:a16="http://schemas.microsoft.com/office/drawing/2014/main" val="3165937120"/>
                    </a:ext>
                  </a:extLst>
                </a:gridCol>
                <a:gridCol w="426720">
                  <a:extLst>
                    <a:ext uri="{9D8B030D-6E8A-4147-A177-3AD203B41FA5}">
                      <a16:colId xmlns:a16="http://schemas.microsoft.com/office/drawing/2014/main" val="2401254758"/>
                    </a:ext>
                  </a:extLst>
                </a:gridCol>
                <a:gridCol w="388620">
                  <a:extLst>
                    <a:ext uri="{9D8B030D-6E8A-4147-A177-3AD203B41FA5}">
                      <a16:colId xmlns:a16="http://schemas.microsoft.com/office/drawing/2014/main" val="2281964454"/>
                    </a:ext>
                  </a:extLst>
                </a:gridCol>
                <a:gridCol w="548640">
                  <a:extLst>
                    <a:ext uri="{9D8B030D-6E8A-4147-A177-3AD203B41FA5}">
                      <a16:colId xmlns:a16="http://schemas.microsoft.com/office/drawing/2014/main" val="3789915329"/>
                    </a:ext>
                  </a:extLst>
                </a:gridCol>
              </a:tblGrid>
              <a:tr h="195613">
                <a:tc rowSpan="2">
                  <a:txBody>
                    <a:bodyPr/>
                    <a:lstStyle/>
                    <a:p>
                      <a:pPr algn="ctr" fontAlgn="ctr"/>
                      <a:r>
                        <a:rPr lang="ja-JP" altLang="en-US" sz="1200" u="none" strike="noStrike" dirty="0">
                          <a:effectLst/>
                        </a:rPr>
                        <a:t>今回判定</a:t>
                      </a:r>
                      <a:endParaRPr lang="ja-JP" altLang="en-US" sz="1200" b="1" i="0" u="none" strike="noStrike" dirty="0">
                        <a:solidFill>
                          <a:srgbClr val="000000"/>
                        </a:solidFill>
                        <a:effectLst/>
                        <a:latin typeface="+mn-lt"/>
                        <a:ea typeface="游ゴシック" panose="020B0400000000000000" pitchFamily="50" charset="-128"/>
                      </a:endParaRPr>
                    </a:p>
                  </a:txBody>
                  <a:tcPr marL="8268" marR="8268" marT="8268" marB="0" anchor="ctr"/>
                </a:tc>
                <a:tc gridSpan="3">
                  <a:txBody>
                    <a:bodyPr/>
                    <a:lstStyle/>
                    <a:p>
                      <a:pPr algn="ctr" fontAlgn="ctr"/>
                      <a:r>
                        <a:rPr lang="ja-JP" altLang="en-US" sz="1200" u="none" strike="noStrike" dirty="0">
                          <a:effectLst/>
                        </a:rPr>
                        <a:t>前回判定</a:t>
                      </a:r>
                      <a:endParaRPr lang="ja-JP" altLang="en-US" sz="1200" b="1" i="0" u="none" strike="noStrike" dirty="0">
                        <a:solidFill>
                          <a:srgbClr val="000000"/>
                        </a:solidFill>
                        <a:effectLst/>
                        <a:latin typeface="+mn-lt"/>
                        <a:ea typeface="游ゴシック" panose="020B0400000000000000" pitchFamily="50" charset="-128"/>
                      </a:endParaRPr>
                    </a:p>
                  </a:txBody>
                  <a:tcPr marL="8268" marR="8268" marT="8268" marB="0" anchor="ctr">
                    <a:lnR w="12700" cap="flat" cmpd="sng" algn="ctr">
                      <a:solidFill>
                        <a:schemeClr val="tx1"/>
                      </a:solidFill>
                      <a:prstDash val="solid"/>
                      <a:round/>
                      <a:headEnd type="none" w="med" len="med"/>
                      <a:tailEnd type="none" w="med" len="med"/>
                    </a:lnR>
                  </a:tcPr>
                </a:tc>
                <a:tc hMerge="1">
                  <a:txBody>
                    <a:bodyPr/>
                    <a:lstStyle/>
                    <a:p>
                      <a:pPr algn="ctr" fontAlgn="ctr"/>
                      <a:endPar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hMerge="1">
                  <a:txBody>
                    <a:bodyPr/>
                    <a:lstStyle/>
                    <a:p>
                      <a:pPr algn="ctr" fontAlgn="ctr"/>
                      <a:endPar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endParaRPr lang="ja-JP" altLang="en-US" sz="1200" b="1" i="0" u="none" strike="noStrike">
                        <a:solidFill>
                          <a:srgbClr val="000000"/>
                        </a:solidFill>
                        <a:effectLst/>
                        <a:latin typeface="+mn-lt"/>
                        <a:ea typeface="游ゴシック" panose="020B0400000000000000" pitchFamily="50" charset="-128"/>
                      </a:endParaRPr>
                    </a:p>
                  </a:txBody>
                  <a:tcPr marL="8264" marR="8264" marT="8264"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81695419"/>
                  </a:ext>
                </a:extLst>
              </a:tr>
              <a:tr h="266680">
                <a:tc vMerge="1">
                  <a:txBody>
                    <a:bodyPr/>
                    <a:lstStyle/>
                    <a:p>
                      <a:endParaRPr dirty="0"/>
                    </a:p>
                  </a:txBody>
                  <a:tcPr marL="9525" marR="9525" marT="9525" marB="0" anchor="ctr"/>
                </a:tc>
                <a:tc>
                  <a:txBody>
                    <a:bodyPr/>
                    <a:lstStyle/>
                    <a:p>
                      <a:pPr algn="ctr" fontAlgn="ctr"/>
                      <a:r>
                        <a:rPr lang="en-US" sz="1200" b="1" u="none" strike="noStrike" dirty="0">
                          <a:effectLst/>
                        </a:rPr>
                        <a:t>A</a:t>
                      </a:r>
                      <a:endParaRPr lang="en-US" sz="1200" b="1" i="0" u="none" strike="noStrike" dirty="0">
                        <a:solidFill>
                          <a:srgbClr val="000000"/>
                        </a:solidFill>
                        <a:effectLst/>
                        <a:latin typeface="+mn-lt"/>
                        <a:ea typeface="游ゴシック" panose="020B0400000000000000" pitchFamily="50" charset="-128"/>
                      </a:endParaRPr>
                    </a:p>
                  </a:txBody>
                  <a:tcPr marL="39665" marR="39665" marT="39665" marB="39665" anchor="ctr">
                    <a:lnR w="12700" cap="flat" cmpd="sng" algn="ctr">
                      <a:solidFill>
                        <a:schemeClr val="tx1"/>
                      </a:solidFill>
                      <a:prstDash val="solid"/>
                      <a:round/>
                      <a:headEnd type="none" w="med" len="med"/>
                      <a:tailEnd type="none" w="med" len="med"/>
                    </a:lnR>
                  </a:tcPr>
                </a:tc>
                <a:tc>
                  <a:txBody>
                    <a:bodyPr/>
                    <a:lstStyle/>
                    <a:p>
                      <a:pPr algn="ctr" fontAlgn="ctr"/>
                      <a:r>
                        <a:rPr lang="en-US" sz="1200" b="1" u="none" strike="noStrike" dirty="0">
                          <a:effectLst/>
                        </a:rPr>
                        <a:t>B</a:t>
                      </a:r>
                      <a:endParaRPr lang="en-US" sz="1200" b="1" i="0" u="none" strike="noStrike" dirty="0">
                        <a:solidFill>
                          <a:srgbClr val="000000"/>
                        </a:solidFill>
                        <a:effectLst/>
                        <a:latin typeface="+mn-lt"/>
                        <a:ea typeface="游ゴシック" panose="020B0400000000000000" pitchFamily="50" charset="-128"/>
                      </a:endParaRP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200" b="1" u="none" strike="noStrike" dirty="0">
                          <a:effectLst/>
                        </a:rPr>
                        <a:t>C</a:t>
                      </a:r>
                      <a:endParaRPr lang="en-US" sz="1200" b="1" i="0" u="none" strike="noStrike" dirty="0">
                        <a:solidFill>
                          <a:srgbClr val="000000"/>
                        </a:solidFill>
                        <a:effectLst/>
                        <a:latin typeface="+mn-lt"/>
                        <a:ea typeface="游ゴシック" panose="020B0400000000000000" pitchFamily="50" charset="-128"/>
                      </a:endParaRP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a:effectLst/>
                        </a:rPr>
                        <a:t>総計</a:t>
                      </a:r>
                      <a:endParaRPr lang="ja-JP" altLang="en-US" sz="1200" b="1" i="0" u="none" strike="noStrike" dirty="0">
                        <a:solidFill>
                          <a:srgbClr val="000000"/>
                        </a:solidFill>
                        <a:effectLst/>
                        <a:latin typeface="+mn-lt"/>
                        <a:ea typeface="游ゴシック" panose="020B0400000000000000" pitchFamily="50" charset="-128"/>
                      </a:endParaRPr>
                    </a:p>
                  </a:txBody>
                  <a:tcPr marL="39665" marR="39665" marT="39665" marB="3966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35998398"/>
                  </a:ext>
                </a:extLst>
              </a:tr>
              <a:tr h="270327">
                <a:tc>
                  <a:txBody>
                    <a:bodyPr/>
                    <a:lstStyle/>
                    <a:p>
                      <a:pPr algn="ctr" fontAlgn="ctr"/>
                      <a:r>
                        <a:rPr lang="en-US" sz="1200" u="none" strike="noStrike">
                          <a:effectLst/>
                        </a:rPr>
                        <a:t>A</a:t>
                      </a:r>
                      <a:endParaRPr lang="en-US" sz="1200" b="0" i="0" u="none" strike="noStrike">
                        <a:solidFill>
                          <a:srgbClr val="000000"/>
                        </a:solidFill>
                        <a:effectLst/>
                        <a:latin typeface="+mn-lt"/>
                        <a:ea typeface="游ゴシック" panose="020B0400000000000000" pitchFamily="50" charset="-128"/>
                      </a:endParaRPr>
                    </a:p>
                  </a:txBody>
                  <a:tcPr marL="8264" marR="8264" marT="8264" marB="0" anchor="ctr"/>
                </a:tc>
                <a:tc>
                  <a:txBody>
                    <a:bodyPr/>
                    <a:lstStyle/>
                    <a:p>
                      <a:pPr algn="r" fontAlgn="ctr"/>
                      <a:r>
                        <a:rPr lang="en-US" altLang="ja-JP" sz="1200" u="none" strike="noStrike" dirty="0">
                          <a:effectLst/>
                        </a:rPr>
                        <a:t>0</a:t>
                      </a:r>
                      <a:r>
                        <a:rPr lang="ja-JP" altLang="en-US" sz="1200" u="none" strike="noStrike" dirty="0">
                          <a:effectLst/>
                        </a:rPr>
                        <a:t>　</a:t>
                      </a:r>
                      <a:endParaRPr lang="en-US" altLang="ja-JP" sz="1200" b="0" i="0" u="none" strike="noStrike" dirty="0">
                        <a:solidFill>
                          <a:srgbClr val="000000"/>
                        </a:solidFill>
                        <a:effectLst/>
                        <a:latin typeface="+mn-lt"/>
                        <a:ea typeface="游ゴシック" panose="020B0400000000000000" pitchFamily="50" charset="-128"/>
                      </a:endParaRPr>
                    </a:p>
                  </a:txBody>
                  <a:tcPr marL="39665" marR="39665" marT="39665" marB="39665" anchor="ctr">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chemeClr val="tx1"/>
                          </a:solidFill>
                          <a:effectLst/>
                          <a:latin typeface="+mn-lt"/>
                          <a:ea typeface="游ゴシック" panose="020B0400000000000000" pitchFamily="50" charset="-128"/>
                        </a:rPr>
                        <a:t>0</a:t>
                      </a: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chemeClr val="tx1"/>
                          </a:solidFill>
                          <a:effectLst/>
                          <a:latin typeface="+mn-lt"/>
                          <a:ea typeface="游ゴシック" panose="020B0400000000000000" pitchFamily="50" charset="-128"/>
                        </a:rPr>
                        <a:t>0</a:t>
                      </a: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u="none" strike="noStrike" dirty="0">
                          <a:effectLst/>
                        </a:rPr>
                        <a:t>0</a:t>
                      </a:r>
                      <a:endParaRPr lang="en-US" altLang="ja-JP" sz="1200" b="0" i="0" u="none" strike="noStrike" dirty="0">
                        <a:solidFill>
                          <a:srgbClr val="000000"/>
                        </a:solidFill>
                        <a:effectLst/>
                        <a:latin typeface="+mn-lt"/>
                        <a:ea typeface="游ゴシック" panose="020B0400000000000000" pitchFamily="50" charset="-128"/>
                      </a:endParaRPr>
                    </a:p>
                  </a:txBody>
                  <a:tcPr marL="39665" marR="39665" marT="39665" marB="3966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49542265"/>
                  </a:ext>
                </a:extLst>
              </a:tr>
              <a:tr h="266680">
                <a:tc>
                  <a:txBody>
                    <a:bodyPr/>
                    <a:lstStyle/>
                    <a:p>
                      <a:pPr algn="ctr" fontAlgn="ctr"/>
                      <a:r>
                        <a:rPr lang="en-US" sz="1200" u="none" strike="noStrike" dirty="0">
                          <a:effectLst/>
                        </a:rPr>
                        <a:t>B</a:t>
                      </a:r>
                      <a:endParaRPr lang="en-US" sz="1200" b="0" i="0" u="none" strike="noStrike" dirty="0">
                        <a:solidFill>
                          <a:srgbClr val="000000"/>
                        </a:solidFill>
                        <a:effectLst/>
                        <a:latin typeface="+mn-lt"/>
                        <a:ea typeface="游ゴシック" panose="020B0400000000000000" pitchFamily="50" charset="-128"/>
                      </a:endParaRPr>
                    </a:p>
                  </a:txBody>
                  <a:tcPr marL="8264" marR="8264" marT="8264" marB="0" anchor="ctr"/>
                </a:tc>
                <a:tc>
                  <a:txBody>
                    <a:bodyPr/>
                    <a:lstStyle/>
                    <a:p>
                      <a:pPr algn="r" fontAlgn="ctr"/>
                      <a:r>
                        <a:rPr lang="en-US" altLang="ja-JP" sz="1200" b="0" i="0" u="none" strike="noStrike" dirty="0">
                          <a:solidFill>
                            <a:srgbClr val="FF0000"/>
                          </a:solidFill>
                          <a:effectLst/>
                          <a:latin typeface="+mn-lt"/>
                          <a:ea typeface="游ゴシック" panose="020B0400000000000000" pitchFamily="50" charset="-128"/>
                        </a:rPr>
                        <a:t>72</a:t>
                      </a:r>
                    </a:p>
                  </a:txBody>
                  <a:tcPr marL="39665" marR="39665" marT="39665" marB="39665" anchor="ctr">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54</a:t>
                      </a: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chemeClr val="tx1"/>
                          </a:solidFill>
                          <a:effectLst/>
                          <a:latin typeface="+mn-lt"/>
                          <a:ea typeface="游ゴシック" panose="020B0400000000000000" pitchFamily="50" charset="-128"/>
                        </a:rPr>
                        <a:t>27</a:t>
                      </a: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153</a:t>
                      </a:r>
                    </a:p>
                  </a:txBody>
                  <a:tcPr marL="39665" marR="39665" marT="39665" marB="3966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35555217"/>
                  </a:ext>
                </a:extLst>
              </a:tr>
              <a:tr h="266680">
                <a:tc>
                  <a:txBody>
                    <a:bodyPr/>
                    <a:lstStyle/>
                    <a:p>
                      <a:pPr algn="ctr" fontAlgn="ctr"/>
                      <a:r>
                        <a:rPr lang="en-US" sz="1200" u="none" strike="noStrike" dirty="0">
                          <a:effectLst/>
                        </a:rPr>
                        <a:t>C</a:t>
                      </a:r>
                      <a:endParaRPr lang="en-US" sz="1200" b="0" i="0" u="none" strike="noStrike" dirty="0">
                        <a:solidFill>
                          <a:srgbClr val="000000"/>
                        </a:solidFill>
                        <a:effectLst/>
                        <a:latin typeface="+mn-lt"/>
                        <a:ea typeface="游ゴシック" panose="020B0400000000000000" pitchFamily="50" charset="-128"/>
                      </a:endParaRPr>
                    </a:p>
                  </a:txBody>
                  <a:tcPr marL="8264" marR="8264" marT="8264" marB="0" anchor="ctr"/>
                </a:tc>
                <a:tc>
                  <a:txBody>
                    <a:bodyPr/>
                    <a:lstStyle/>
                    <a:p>
                      <a:pPr algn="r" fontAlgn="ctr"/>
                      <a:r>
                        <a:rPr lang="en-US" altLang="ja-JP" sz="1200" b="0" i="0" u="none" strike="noStrike" dirty="0">
                          <a:solidFill>
                            <a:srgbClr val="FF0000"/>
                          </a:solidFill>
                          <a:effectLst/>
                          <a:latin typeface="+mn-lt"/>
                          <a:ea typeface="游ゴシック" panose="020B0400000000000000" pitchFamily="50" charset="-128"/>
                        </a:rPr>
                        <a:t>8</a:t>
                      </a:r>
                      <a:endParaRPr lang="ja-JP" altLang="en-US" sz="1200" b="0" i="0" u="none" strike="noStrike" dirty="0">
                        <a:solidFill>
                          <a:srgbClr val="FF0000"/>
                        </a:solidFill>
                        <a:effectLst/>
                        <a:latin typeface="+mn-lt"/>
                        <a:ea typeface="游ゴシック" panose="020B0400000000000000" pitchFamily="50" charset="-128"/>
                      </a:endParaRPr>
                    </a:p>
                  </a:txBody>
                  <a:tcPr marL="39665" marR="39665" marT="39665" marB="39665" anchor="ctr">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FF0000"/>
                          </a:solidFill>
                          <a:effectLst/>
                          <a:latin typeface="+mn-lt"/>
                          <a:ea typeface="游ゴシック" panose="020B0400000000000000" pitchFamily="50" charset="-128"/>
                        </a:rPr>
                        <a:t>8</a:t>
                      </a:r>
                      <a:endParaRPr lang="ja-JP" altLang="en-US" sz="1200" b="0" i="0" u="none" strike="noStrike" dirty="0">
                        <a:solidFill>
                          <a:srgbClr val="FF0000"/>
                        </a:solidFill>
                        <a:effectLst/>
                        <a:latin typeface="+mn-lt"/>
                        <a:ea typeface="游ゴシック" panose="020B0400000000000000" pitchFamily="50" charset="-128"/>
                      </a:endParaRP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15</a:t>
                      </a: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31</a:t>
                      </a:r>
                    </a:p>
                  </a:txBody>
                  <a:tcPr marL="39665" marR="39665" marT="39665" marB="3966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33787499"/>
                  </a:ext>
                </a:extLst>
              </a:tr>
              <a:tr h="266680">
                <a:tc>
                  <a:txBody>
                    <a:bodyPr/>
                    <a:lstStyle/>
                    <a:p>
                      <a:pPr algn="ctr" fontAlgn="ctr"/>
                      <a:r>
                        <a:rPr lang="ja-JP" altLang="en-US" sz="1200" u="none" strike="noStrike">
                          <a:effectLst/>
                        </a:rPr>
                        <a:t>総計</a:t>
                      </a:r>
                      <a:endParaRPr lang="ja-JP" altLang="en-US" sz="1200" b="1" i="0" u="none" strike="noStrike">
                        <a:solidFill>
                          <a:srgbClr val="000000"/>
                        </a:solidFill>
                        <a:effectLst/>
                        <a:latin typeface="+mn-lt"/>
                        <a:ea typeface="游ゴシック" panose="020B0400000000000000" pitchFamily="50" charset="-128"/>
                      </a:endParaRPr>
                    </a:p>
                  </a:txBody>
                  <a:tcPr marL="8264" marR="8264" marT="8264" marB="0" anchor="ct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80</a:t>
                      </a:r>
                    </a:p>
                  </a:txBody>
                  <a:tcPr marL="39665" marR="39665" marT="39665" marB="39665" anchor="ctr">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62</a:t>
                      </a: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42</a:t>
                      </a: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1" i="0" u="none" strike="noStrike" dirty="0">
                          <a:solidFill>
                            <a:srgbClr val="000000"/>
                          </a:solidFill>
                          <a:effectLst/>
                          <a:latin typeface="+mn-lt"/>
                          <a:ea typeface="游ゴシック" panose="020B0400000000000000" pitchFamily="50" charset="-128"/>
                        </a:rPr>
                        <a:t>184</a:t>
                      </a:r>
                    </a:p>
                  </a:txBody>
                  <a:tcPr marL="39665" marR="39665" marT="39665" marB="3966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31070228"/>
                  </a:ext>
                </a:extLst>
              </a:tr>
            </a:tbl>
          </a:graphicData>
        </a:graphic>
      </p:graphicFrame>
      <p:sp>
        <p:nvSpPr>
          <p:cNvPr id="55" name="テキスト ボックス 54">
            <a:extLst>
              <a:ext uri="{FF2B5EF4-FFF2-40B4-BE49-F238E27FC236}">
                <a16:creationId xmlns:a16="http://schemas.microsoft.com/office/drawing/2014/main" id="{9036DA80-CD3F-445F-A7F9-DFAEC341CC31}"/>
              </a:ext>
            </a:extLst>
          </p:cNvPr>
          <p:cNvSpPr txBox="1"/>
          <p:nvPr/>
        </p:nvSpPr>
        <p:spPr>
          <a:xfrm>
            <a:off x="9455374" y="7048361"/>
            <a:ext cx="3089686" cy="307777"/>
          </a:xfrm>
          <a:prstGeom prst="rect">
            <a:avLst/>
          </a:prstGeom>
          <a:noFill/>
        </p:spPr>
        <p:txBody>
          <a:bodyPr wrap="square" rtlCol="0">
            <a:spAutoFit/>
          </a:bodyPr>
          <a:lstStyle/>
          <a:p>
            <a:r>
              <a:rPr lang="ja-JP" altLang="en-US" sz="1400" dirty="0">
                <a:latin typeface="ＭＳ Ｐゴシック" panose="020B0600070205080204" pitchFamily="50" charset="-128"/>
                <a:ea typeface="ＭＳ Ｐゴシック" panose="020B0600070205080204" pitchFamily="50" charset="-128"/>
              </a:rPr>
              <a:t>〇崩壊土砂流出危険地区</a:t>
            </a:r>
            <a:r>
              <a:rPr lang="en-US" altLang="ja-JP" sz="1400" dirty="0">
                <a:latin typeface="ＭＳ Ｐゴシック" panose="020B0600070205080204" pitchFamily="50" charset="-128"/>
                <a:ea typeface="ＭＳ Ｐゴシック" panose="020B0600070205080204" pitchFamily="50" charset="-128"/>
              </a:rPr>
              <a:t>(660</a:t>
            </a:r>
            <a:r>
              <a:rPr lang="ja-JP" altLang="en-US" sz="1400" dirty="0">
                <a:latin typeface="ＭＳ Ｐゴシック" panose="020B0600070205080204" pitchFamily="50" charset="-128"/>
                <a:ea typeface="ＭＳ Ｐゴシック" panose="020B0600070205080204" pitchFamily="50" charset="-128"/>
              </a:rPr>
              <a:t>地区</a:t>
            </a:r>
            <a:r>
              <a:rPr lang="en-US" altLang="ja-JP" sz="1400" dirty="0">
                <a:latin typeface="ＭＳ Ｐゴシック" panose="020B0600070205080204" pitchFamily="50" charset="-128"/>
                <a:ea typeface="ＭＳ Ｐゴシック" panose="020B0600070205080204" pitchFamily="50" charset="-128"/>
              </a:rPr>
              <a:t>)</a:t>
            </a:r>
          </a:p>
        </p:txBody>
      </p:sp>
      <p:graphicFrame>
        <p:nvGraphicFramePr>
          <p:cNvPr id="56" name="表 55">
            <a:extLst>
              <a:ext uri="{FF2B5EF4-FFF2-40B4-BE49-F238E27FC236}">
                <a16:creationId xmlns:a16="http://schemas.microsoft.com/office/drawing/2014/main" id="{B8A50A30-CD53-4D22-90F4-74C8B510054A}"/>
              </a:ext>
            </a:extLst>
          </p:cNvPr>
          <p:cNvGraphicFramePr>
            <a:graphicFrameLocks noGrp="1"/>
          </p:cNvGraphicFramePr>
          <p:nvPr>
            <p:extLst>
              <p:ext uri="{D42A27DB-BD31-4B8C-83A1-F6EECF244321}">
                <p14:modId xmlns:p14="http://schemas.microsoft.com/office/powerpoint/2010/main" val="833886694"/>
              </p:ext>
            </p:extLst>
          </p:nvPr>
        </p:nvGraphicFramePr>
        <p:xfrm>
          <a:off x="7760974" y="4233348"/>
          <a:ext cx="2514564" cy="1532660"/>
        </p:xfrm>
        <a:graphic>
          <a:graphicData uri="http://schemas.openxmlformats.org/drawingml/2006/table">
            <a:tbl>
              <a:tblPr firstRow="1" firstCol="1" lastRow="1" lastCol="1">
                <a:tableStyleId>{5940675A-B579-460E-94D1-54222C63F5DA}</a:tableStyleId>
              </a:tblPr>
              <a:tblGrid>
                <a:gridCol w="761964">
                  <a:extLst>
                    <a:ext uri="{9D8B030D-6E8A-4147-A177-3AD203B41FA5}">
                      <a16:colId xmlns:a16="http://schemas.microsoft.com/office/drawing/2014/main" val="2444017774"/>
                    </a:ext>
                  </a:extLst>
                </a:gridCol>
                <a:gridCol w="388620">
                  <a:extLst>
                    <a:ext uri="{9D8B030D-6E8A-4147-A177-3AD203B41FA5}">
                      <a16:colId xmlns:a16="http://schemas.microsoft.com/office/drawing/2014/main" val="3165937120"/>
                    </a:ext>
                  </a:extLst>
                </a:gridCol>
                <a:gridCol w="426720">
                  <a:extLst>
                    <a:ext uri="{9D8B030D-6E8A-4147-A177-3AD203B41FA5}">
                      <a16:colId xmlns:a16="http://schemas.microsoft.com/office/drawing/2014/main" val="2401254758"/>
                    </a:ext>
                  </a:extLst>
                </a:gridCol>
                <a:gridCol w="388620">
                  <a:extLst>
                    <a:ext uri="{9D8B030D-6E8A-4147-A177-3AD203B41FA5}">
                      <a16:colId xmlns:a16="http://schemas.microsoft.com/office/drawing/2014/main" val="2281964454"/>
                    </a:ext>
                  </a:extLst>
                </a:gridCol>
                <a:gridCol w="548640">
                  <a:extLst>
                    <a:ext uri="{9D8B030D-6E8A-4147-A177-3AD203B41FA5}">
                      <a16:colId xmlns:a16="http://schemas.microsoft.com/office/drawing/2014/main" val="3789915329"/>
                    </a:ext>
                  </a:extLst>
                </a:gridCol>
              </a:tblGrid>
              <a:tr h="195613">
                <a:tc rowSpan="2">
                  <a:txBody>
                    <a:bodyPr/>
                    <a:lstStyle/>
                    <a:p>
                      <a:pPr algn="ctr" fontAlgn="ctr"/>
                      <a:r>
                        <a:rPr lang="ja-JP" altLang="en-US" sz="1200" u="none" strike="noStrike" dirty="0">
                          <a:effectLst/>
                        </a:rPr>
                        <a:t>今回判定</a:t>
                      </a:r>
                      <a:endParaRPr lang="ja-JP" altLang="en-US" sz="1200" b="1" i="0" u="none" strike="noStrike" dirty="0">
                        <a:solidFill>
                          <a:srgbClr val="000000"/>
                        </a:solidFill>
                        <a:effectLst/>
                        <a:latin typeface="+mn-lt"/>
                        <a:ea typeface="游ゴシック" panose="020B0400000000000000" pitchFamily="50" charset="-128"/>
                      </a:endParaRPr>
                    </a:p>
                  </a:txBody>
                  <a:tcPr marL="8268" marR="8268" marT="8268" marB="0" anchor="ctr"/>
                </a:tc>
                <a:tc gridSpan="3">
                  <a:txBody>
                    <a:bodyPr/>
                    <a:lstStyle/>
                    <a:p>
                      <a:pPr algn="ctr" fontAlgn="ctr"/>
                      <a:r>
                        <a:rPr lang="ja-JP" altLang="en-US" sz="1200" u="none" strike="noStrike" dirty="0">
                          <a:effectLst/>
                        </a:rPr>
                        <a:t>前回判定</a:t>
                      </a:r>
                      <a:endParaRPr lang="ja-JP" altLang="en-US" sz="1200" b="1" i="0" u="none" strike="noStrike" dirty="0">
                        <a:solidFill>
                          <a:srgbClr val="000000"/>
                        </a:solidFill>
                        <a:effectLst/>
                        <a:latin typeface="+mn-lt"/>
                        <a:ea typeface="游ゴシック" panose="020B0400000000000000" pitchFamily="50" charset="-128"/>
                      </a:endParaRPr>
                    </a:p>
                  </a:txBody>
                  <a:tcPr marL="8268" marR="8268" marT="8268" marB="0" anchor="ctr">
                    <a:lnR w="12700" cap="flat" cmpd="sng" algn="ctr">
                      <a:solidFill>
                        <a:schemeClr val="tx1"/>
                      </a:solidFill>
                      <a:prstDash val="solid"/>
                      <a:round/>
                      <a:headEnd type="none" w="med" len="med"/>
                      <a:tailEnd type="none" w="med" len="med"/>
                    </a:lnR>
                  </a:tcPr>
                </a:tc>
                <a:tc hMerge="1">
                  <a:txBody>
                    <a:bodyPr/>
                    <a:lstStyle/>
                    <a:p>
                      <a:pPr algn="ctr" fontAlgn="ctr"/>
                      <a:endPar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hMerge="1">
                  <a:txBody>
                    <a:bodyPr/>
                    <a:lstStyle/>
                    <a:p>
                      <a:pPr algn="ctr" fontAlgn="ctr"/>
                      <a:endPar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endParaRPr lang="ja-JP" altLang="en-US" sz="1200" b="1" i="0" u="none" strike="noStrike">
                        <a:solidFill>
                          <a:srgbClr val="000000"/>
                        </a:solidFill>
                        <a:effectLst/>
                        <a:latin typeface="+mn-lt"/>
                        <a:ea typeface="游ゴシック" panose="020B0400000000000000" pitchFamily="50" charset="-128"/>
                      </a:endParaRPr>
                    </a:p>
                  </a:txBody>
                  <a:tcPr marL="8264" marR="8264" marT="8264"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81695419"/>
                  </a:ext>
                </a:extLst>
              </a:tr>
              <a:tr h="266680">
                <a:tc vMerge="1">
                  <a:txBody>
                    <a:bodyPr/>
                    <a:lstStyle/>
                    <a:p>
                      <a:endParaRPr dirty="0"/>
                    </a:p>
                  </a:txBody>
                  <a:tcPr marL="9525" marR="9525" marT="9525" marB="0" anchor="ctr"/>
                </a:tc>
                <a:tc>
                  <a:txBody>
                    <a:bodyPr/>
                    <a:lstStyle/>
                    <a:p>
                      <a:pPr algn="ctr" fontAlgn="ctr"/>
                      <a:r>
                        <a:rPr lang="en-US" sz="1200" b="1" u="none" strike="noStrike" dirty="0">
                          <a:effectLst/>
                        </a:rPr>
                        <a:t>A</a:t>
                      </a:r>
                      <a:endParaRPr lang="en-US" sz="1200" b="1" i="0" u="none" strike="noStrike" dirty="0">
                        <a:solidFill>
                          <a:srgbClr val="000000"/>
                        </a:solidFill>
                        <a:effectLst/>
                        <a:latin typeface="+mn-lt"/>
                        <a:ea typeface="游ゴシック" panose="020B0400000000000000" pitchFamily="50" charset="-128"/>
                      </a:endParaRPr>
                    </a:p>
                  </a:txBody>
                  <a:tcPr marL="39665" marR="39665" marT="39665" marB="39665" anchor="ctr">
                    <a:lnR w="12700" cap="flat" cmpd="sng" algn="ctr">
                      <a:solidFill>
                        <a:schemeClr val="tx1"/>
                      </a:solidFill>
                      <a:prstDash val="solid"/>
                      <a:round/>
                      <a:headEnd type="none" w="med" len="med"/>
                      <a:tailEnd type="none" w="med" len="med"/>
                    </a:lnR>
                  </a:tcPr>
                </a:tc>
                <a:tc>
                  <a:txBody>
                    <a:bodyPr/>
                    <a:lstStyle/>
                    <a:p>
                      <a:pPr algn="ctr" fontAlgn="ctr"/>
                      <a:r>
                        <a:rPr lang="en-US" sz="1200" b="1" u="none" strike="noStrike" dirty="0">
                          <a:effectLst/>
                        </a:rPr>
                        <a:t>B</a:t>
                      </a:r>
                      <a:endParaRPr lang="en-US" sz="1200" b="1" i="0" u="none" strike="noStrike" dirty="0">
                        <a:solidFill>
                          <a:srgbClr val="000000"/>
                        </a:solidFill>
                        <a:effectLst/>
                        <a:latin typeface="+mn-lt"/>
                        <a:ea typeface="游ゴシック" panose="020B0400000000000000" pitchFamily="50" charset="-128"/>
                      </a:endParaRP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200" b="1" u="none" strike="noStrike" dirty="0">
                          <a:effectLst/>
                        </a:rPr>
                        <a:t>C</a:t>
                      </a:r>
                      <a:endParaRPr lang="en-US" sz="1200" b="1" i="0" u="none" strike="noStrike" dirty="0">
                        <a:solidFill>
                          <a:srgbClr val="000000"/>
                        </a:solidFill>
                        <a:effectLst/>
                        <a:latin typeface="+mn-lt"/>
                        <a:ea typeface="游ゴシック" panose="020B0400000000000000" pitchFamily="50" charset="-128"/>
                      </a:endParaRP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a:effectLst/>
                        </a:rPr>
                        <a:t>総計</a:t>
                      </a:r>
                      <a:endParaRPr lang="ja-JP" altLang="en-US" sz="1200" b="1" i="0" u="none" strike="noStrike" dirty="0">
                        <a:solidFill>
                          <a:srgbClr val="000000"/>
                        </a:solidFill>
                        <a:effectLst/>
                        <a:latin typeface="+mn-lt"/>
                        <a:ea typeface="游ゴシック" panose="020B0400000000000000" pitchFamily="50" charset="-128"/>
                      </a:endParaRPr>
                    </a:p>
                  </a:txBody>
                  <a:tcPr marL="39665" marR="39665" marT="39665" marB="3966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35998398"/>
                  </a:ext>
                </a:extLst>
              </a:tr>
              <a:tr h="270327">
                <a:tc>
                  <a:txBody>
                    <a:bodyPr/>
                    <a:lstStyle/>
                    <a:p>
                      <a:pPr algn="ctr" fontAlgn="ctr"/>
                      <a:r>
                        <a:rPr lang="en-US" sz="1200" u="none" strike="noStrike">
                          <a:effectLst/>
                        </a:rPr>
                        <a:t>A</a:t>
                      </a:r>
                      <a:endParaRPr lang="en-US" sz="1200" b="0" i="0" u="none" strike="noStrike">
                        <a:solidFill>
                          <a:srgbClr val="000000"/>
                        </a:solidFill>
                        <a:effectLst/>
                        <a:latin typeface="+mn-lt"/>
                        <a:ea typeface="游ゴシック" panose="020B0400000000000000" pitchFamily="50" charset="-128"/>
                      </a:endParaRPr>
                    </a:p>
                  </a:txBody>
                  <a:tcPr marL="8264" marR="8264" marT="8264" marB="0" anchor="ctr"/>
                </a:tc>
                <a:tc>
                  <a:txBody>
                    <a:bodyPr/>
                    <a:lstStyle/>
                    <a:p>
                      <a:pPr algn="r" fontAlgn="ctr"/>
                      <a:r>
                        <a:rPr lang="en-US" altLang="ja-JP" sz="1200" u="none" strike="noStrike" dirty="0">
                          <a:effectLst/>
                        </a:rPr>
                        <a:t>73</a:t>
                      </a:r>
                      <a:r>
                        <a:rPr lang="ja-JP" altLang="en-US" sz="1200" u="none" strike="noStrike" dirty="0">
                          <a:effectLst/>
                        </a:rPr>
                        <a:t>　</a:t>
                      </a:r>
                      <a:endParaRPr lang="en-US" altLang="ja-JP" sz="1200" b="0" i="0" u="none" strike="noStrike" dirty="0">
                        <a:solidFill>
                          <a:srgbClr val="000000"/>
                        </a:solidFill>
                        <a:effectLst/>
                        <a:latin typeface="+mn-lt"/>
                        <a:ea typeface="游ゴシック" panose="020B0400000000000000" pitchFamily="50" charset="-128"/>
                      </a:endParaRPr>
                    </a:p>
                  </a:txBody>
                  <a:tcPr marL="39665" marR="39665" marT="39665" marB="39665" anchor="ctr">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FF0000"/>
                          </a:solidFill>
                          <a:effectLst/>
                          <a:latin typeface="+mn-lt"/>
                          <a:ea typeface="游ゴシック" panose="020B0400000000000000" pitchFamily="50" charset="-128"/>
                        </a:rPr>
                        <a:t>72</a:t>
                      </a: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FF0000"/>
                          </a:solidFill>
                          <a:effectLst/>
                          <a:latin typeface="+mn-lt"/>
                          <a:ea typeface="游ゴシック" panose="020B0400000000000000" pitchFamily="50" charset="-128"/>
                        </a:rPr>
                        <a:t>112</a:t>
                      </a: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257</a:t>
                      </a:r>
                    </a:p>
                  </a:txBody>
                  <a:tcPr marL="39665" marR="39665" marT="39665" marB="3966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49542265"/>
                  </a:ext>
                </a:extLst>
              </a:tr>
              <a:tr h="266680">
                <a:tc>
                  <a:txBody>
                    <a:bodyPr/>
                    <a:lstStyle/>
                    <a:p>
                      <a:pPr algn="ctr" fontAlgn="ctr"/>
                      <a:r>
                        <a:rPr lang="en-US" sz="1200" u="none" strike="noStrike" dirty="0">
                          <a:effectLst/>
                        </a:rPr>
                        <a:t>B</a:t>
                      </a:r>
                      <a:endParaRPr lang="en-US" sz="1200" b="0" i="0" u="none" strike="noStrike" dirty="0">
                        <a:solidFill>
                          <a:srgbClr val="000000"/>
                        </a:solidFill>
                        <a:effectLst/>
                        <a:latin typeface="+mn-lt"/>
                        <a:ea typeface="游ゴシック" panose="020B0400000000000000" pitchFamily="50" charset="-128"/>
                      </a:endParaRPr>
                    </a:p>
                  </a:txBody>
                  <a:tcPr marL="8264" marR="8264" marT="8264" marB="0" anchor="ctr"/>
                </a:tc>
                <a:tc>
                  <a:txBody>
                    <a:bodyPr/>
                    <a:lstStyle/>
                    <a:p>
                      <a:pPr algn="r" fontAlgn="ctr"/>
                      <a:r>
                        <a:rPr lang="en-US" altLang="ja-JP" sz="1200" b="0" i="0" u="none" strike="noStrike" dirty="0">
                          <a:solidFill>
                            <a:schemeClr val="tx1"/>
                          </a:solidFill>
                          <a:effectLst/>
                          <a:latin typeface="+mn-lt"/>
                          <a:ea typeface="游ゴシック" panose="020B0400000000000000" pitchFamily="50" charset="-128"/>
                        </a:rPr>
                        <a:t>70</a:t>
                      </a:r>
                    </a:p>
                  </a:txBody>
                  <a:tcPr marL="39665" marR="39665" marT="39665" marB="39665" anchor="ctr">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76</a:t>
                      </a: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FF0000"/>
                          </a:solidFill>
                          <a:effectLst/>
                          <a:latin typeface="+mn-lt"/>
                          <a:ea typeface="游ゴシック" panose="020B0400000000000000" pitchFamily="50" charset="-128"/>
                        </a:rPr>
                        <a:t>89</a:t>
                      </a: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235</a:t>
                      </a:r>
                    </a:p>
                  </a:txBody>
                  <a:tcPr marL="39665" marR="39665" marT="39665" marB="3966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35555217"/>
                  </a:ext>
                </a:extLst>
              </a:tr>
              <a:tr h="266680">
                <a:tc>
                  <a:txBody>
                    <a:bodyPr/>
                    <a:lstStyle/>
                    <a:p>
                      <a:pPr algn="ctr" fontAlgn="ctr"/>
                      <a:r>
                        <a:rPr lang="en-US" sz="1200" u="none" strike="noStrike" dirty="0">
                          <a:effectLst/>
                        </a:rPr>
                        <a:t>C</a:t>
                      </a:r>
                      <a:endParaRPr lang="en-US" sz="1200" b="0" i="0" u="none" strike="noStrike" dirty="0">
                        <a:solidFill>
                          <a:srgbClr val="000000"/>
                        </a:solidFill>
                        <a:effectLst/>
                        <a:latin typeface="+mn-lt"/>
                        <a:ea typeface="游ゴシック" panose="020B0400000000000000" pitchFamily="50" charset="-128"/>
                      </a:endParaRPr>
                    </a:p>
                  </a:txBody>
                  <a:tcPr marL="8264" marR="8264" marT="8264" marB="0" anchor="ctr"/>
                </a:tc>
                <a:tc>
                  <a:txBody>
                    <a:bodyPr/>
                    <a:lstStyle/>
                    <a:p>
                      <a:pPr algn="r" fontAlgn="ctr"/>
                      <a:r>
                        <a:rPr lang="en-US" altLang="ja-JP" sz="1200" b="0" i="0" u="none" strike="noStrike" dirty="0">
                          <a:solidFill>
                            <a:schemeClr val="tx1"/>
                          </a:solidFill>
                          <a:effectLst/>
                          <a:latin typeface="+mn-lt"/>
                          <a:ea typeface="游ゴシック" panose="020B0400000000000000" pitchFamily="50" charset="-128"/>
                        </a:rPr>
                        <a:t>16</a:t>
                      </a:r>
                      <a:endParaRPr lang="ja-JP" altLang="en-US" sz="1200" b="0" i="0" u="none" strike="noStrike" dirty="0">
                        <a:solidFill>
                          <a:schemeClr val="tx1"/>
                        </a:solidFill>
                        <a:effectLst/>
                        <a:latin typeface="+mn-lt"/>
                        <a:ea typeface="游ゴシック" panose="020B0400000000000000" pitchFamily="50" charset="-128"/>
                      </a:endParaRPr>
                    </a:p>
                  </a:txBody>
                  <a:tcPr marL="39665" marR="39665" marT="39665" marB="39665" anchor="ctr">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chemeClr val="tx1"/>
                          </a:solidFill>
                          <a:effectLst/>
                          <a:latin typeface="+mn-lt"/>
                          <a:ea typeface="游ゴシック" panose="020B0400000000000000" pitchFamily="50" charset="-128"/>
                        </a:rPr>
                        <a:t>10</a:t>
                      </a:r>
                      <a:endParaRPr lang="ja-JP" altLang="en-US" sz="1200" b="0" i="0" u="none" strike="noStrike" dirty="0">
                        <a:solidFill>
                          <a:schemeClr val="tx1"/>
                        </a:solidFill>
                        <a:effectLst/>
                        <a:latin typeface="+mn-lt"/>
                        <a:ea typeface="游ゴシック" panose="020B0400000000000000" pitchFamily="50" charset="-128"/>
                      </a:endParaRP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20</a:t>
                      </a: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46</a:t>
                      </a:r>
                    </a:p>
                  </a:txBody>
                  <a:tcPr marL="39665" marR="39665" marT="39665" marB="3966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33787499"/>
                  </a:ext>
                </a:extLst>
              </a:tr>
              <a:tr h="266680">
                <a:tc>
                  <a:txBody>
                    <a:bodyPr/>
                    <a:lstStyle/>
                    <a:p>
                      <a:pPr algn="ctr" fontAlgn="ctr"/>
                      <a:r>
                        <a:rPr lang="ja-JP" altLang="en-US" sz="1200" u="none" strike="noStrike">
                          <a:effectLst/>
                        </a:rPr>
                        <a:t>総計</a:t>
                      </a:r>
                      <a:endParaRPr lang="ja-JP" altLang="en-US" sz="1200" b="1" i="0" u="none" strike="noStrike">
                        <a:solidFill>
                          <a:srgbClr val="000000"/>
                        </a:solidFill>
                        <a:effectLst/>
                        <a:latin typeface="+mn-lt"/>
                        <a:ea typeface="游ゴシック" panose="020B0400000000000000" pitchFamily="50" charset="-128"/>
                      </a:endParaRPr>
                    </a:p>
                  </a:txBody>
                  <a:tcPr marL="8264" marR="8264" marT="8264" marB="0" anchor="ct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159</a:t>
                      </a:r>
                    </a:p>
                  </a:txBody>
                  <a:tcPr marL="39665" marR="39665" marT="39665" marB="39665" anchor="ctr">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158</a:t>
                      </a: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rgbClr val="000000"/>
                          </a:solidFill>
                          <a:effectLst/>
                          <a:latin typeface="+mn-lt"/>
                          <a:ea typeface="游ゴシック" panose="020B0400000000000000" pitchFamily="50" charset="-128"/>
                        </a:rPr>
                        <a:t>221</a:t>
                      </a:r>
                    </a:p>
                  </a:txBody>
                  <a:tcPr marL="39665" marR="39665" marT="39665" marB="39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1" i="0" u="none" strike="noStrike" dirty="0">
                          <a:solidFill>
                            <a:srgbClr val="000000"/>
                          </a:solidFill>
                          <a:effectLst/>
                          <a:latin typeface="+mn-lt"/>
                          <a:ea typeface="游ゴシック" panose="020B0400000000000000" pitchFamily="50" charset="-128"/>
                        </a:rPr>
                        <a:t>539</a:t>
                      </a:r>
                    </a:p>
                  </a:txBody>
                  <a:tcPr marL="39665" marR="39665" marT="39665" marB="3966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31070228"/>
                  </a:ext>
                </a:extLst>
              </a:tr>
            </a:tbl>
          </a:graphicData>
        </a:graphic>
      </p:graphicFrame>
      <p:sp>
        <p:nvSpPr>
          <p:cNvPr id="57" name="テキスト ボックス 56">
            <a:extLst>
              <a:ext uri="{FF2B5EF4-FFF2-40B4-BE49-F238E27FC236}">
                <a16:creationId xmlns:a16="http://schemas.microsoft.com/office/drawing/2014/main" id="{43F27847-24E3-40CB-953B-4590B11FBFED}"/>
              </a:ext>
            </a:extLst>
          </p:cNvPr>
          <p:cNvSpPr txBox="1"/>
          <p:nvPr/>
        </p:nvSpPr>
        <p:spPr>
          <a:xfrm>
            <a:off x="7669802" y="3878967"/>
            <a:ext cx="3529928" cy="307777"/>
          </a:xfrm>
          <a:prstGeom prst="rect">
            <a:avLst/>
          </a:prstGeom>
          <a:noFill/>
        </p:spPr>
        <p:txBody>
          <a:bodyPr wrap="square" rtlCol="0">
            <a:spAutoFit/>
          </a:bodyPr>
          <a:lstStyle/>
          <a:p>
            <a:r>
              <a:rPr lang="ja-JP" altLang="en-US" sz="1400" dirty="0">
                <a:latin typeface="ＭＳ Ｐゴシック" panose="020B0600070205080204" pitchFamily="50" charset="-128"/>
                <a:ea typeface="ＭＳ Ｐゴシック" panose="020B0600070205080204" pitchFamily="50" charset="-128"/>
              </a:rPr>
              <a:t>〇崩壊土砂流出危険地区</a:t>
            </a:r>
            <a:r>
              <a:rPr lang="en-US" altLang="ja-JP" sz="1400" dirty="0">
                <a:latin typeface="ＭＳ Ｐゴシック" panose="020B0600070205080204" pitchFamily="50" charset="-128"/>
                <a:ea typeface="ＭＳ Ｐゴシック" panose="020B0600070205080204" pitchFamily="50" charset="-128"/>
              </a:rPr>
              <a:t>(660</a:t>
            </a:r>
            <a:r>
              <a:rPr lang="ja-JP" altLang="en-US" sz="1400" dirty="0">
                <a:latin typeface="ＭＳ Ｐゴシック" panose="020B0600070205080204" pitchFamily="50" charset="-128"/>
                <a:ea typeface="ＭＳ Ｐゴシック" panose="020B0600070205080204" pitchFamily="50" charset="-128"/>
              </a:rPr>
              <a:t>地区</a:t>
            </a:r>
            <a:r>
              <a:rPr lang="en-US" altLang="ja-JP" sz="1400" dirty="0">
                <a:latin typeface="ＭＳ Ｐゴシック" panose="020B0600070205080204" pitchFamily="50" charset="-128"/>
                <a:ea typeface="ＭＳ Ｐゴシック" panose="020B0600070205080204" pitchFamily="50" charset="-128"/>
              </a:rPr>
              <a:t>)</a:t>
            </a:r>
          </a:p>
        </p:txBody>
      </p:sp>
      <p:cxnSp>
        <p:nvCxnSpPr>
          <p:cNvPr id="64" name="コネクタ: カギ線 63">
            <a:extLst>
              <a:ext uri="{FF2B5EF4-FFF2-40B4-BE49-F238E27FC236}">
                <a16:creationId xmlns:a16="http://schemas.microsoft.com/office/drawing/2014/main" id="{CD7946C1-3844-4A90-8B37-1D9D89BF3903}"/>
              </a:ext>
            </a:extLst>
          </p:cNvPr>
          <p:cNvCxnSpPr>
            <a:cxnSpLocks/>
          </p:cNvCxnSpPr>
          <p:nvPr/>
        </p:nvCxnSpPr>
        <p:spPr>
          <a:xfrm flipV="1">
            <a:off x="8984382" y="3718789"/>
            <a:ext cx="0" cy="103218"/>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69" name="コネクタ: カギ線 63">
            <a:extLst>
              <a:ext uri="{FF2B5EF4-FFF2-40B4-BE49-F238E27FC236}">
                <a16:creationId xmlns:a16="http://schemas.microsoft.com/office/drawing/2014/main" id="{7D663B2E-2CC2-459B-B7B0-EEABE636E0A4}"/>
              </a:ext>
            </a:extLst>
          </p:cNvPr>
          <p:cNvCxnSpPr>
            <a:cxnSpLocks/>
          </p:cNvCxnSpPr>
          <p:nvPr/>
        </p:nvCxnSpPr>
        <p:spPr>
          <a:xfrm flipV="1">
            <a:off x="11242192" y="3710293"/>
            <a:ext cx="0" cy="103218"/>
          </a:xfrm>
          <a:prstGeom prst="straightConnector1">
            <a:avLst/>
          </a:prstGeom>
          <a:ln>
            <a:headEnd type="none"/>
            <a:tailEnd type="triangle" w="med" len="sm"/>
          </a:ln>
        </p:spPr>
        <p:style>
          <a:lnRef idx="2">
            <a:schemeClr val="accent1"/>
          </a:lnRef>
          <a:fillRef idx="0">
            <a:schemeClr val="accent1"/>
          </a:fillRef>
          <a:effectRef idx="1">
            <a:schemeClr val="accent1"/>
          </a:effectRef>
          <a:fontRef idx="minor">
            <a:schemeClr val="tx1"/>
          </a:fontRef>
        </p:style>
      </p:cxnSp>
      <p:sp>
        <p:nvSpPr>
          <p:cNvPr id="72" name="テキスト ボックス 71">
            <a:extLst>
              <a:ext uri="{FF2B5EF4-FFF2-40B4-BE49-F238E27FC236}">
                <a16:creationId xmlns:a16="http://schemas.microsoft.com/office/drawing/2014/main" id="{286BD6D7-56B8-4BD9-BA09-A0912D93F8D6}"/>
              </a:ext>
            </a:extLst>
          </p:cNvPr>
          <p:cNvSpPr txBox="1"/>
          <p:nvPr/>
        </p:nvSpPr>
        <p:spPr>
          <a:xfrm>
            <a:off x="10399217" y="5041819"/>
            <a:ext cx="2145843" cy="738664"/>
          </a:xfrm>
          <a:prstGeom prst="rect">
            <a:avLst/>
          </a:prstGeom>
          <a:noFill/>
        </p:spPr>
        <p:txBody>
          <a:bodyPr wrap="square" rtlCol="0">
            <a:spAutoFit/>
          </a:bodyPr>
          <a:lstStyle/>
          <a:p>
            <a:r>
              <a:rPr lang="en-US" altLang="ja-JP" sz="1400" dirty="0">
                <a:latin typeface="ＭＳ Ｐゴシック" panose="020B0600070205080204" pitchFamily="50" charset="-128"/>
                <a:ea typeface="ＭＳ Ｐゴシック" panose="020B0600070205080204" pitchFamily="50" charset="-128"/>
              </a:rPr>
              <a:t>539</a:t>
            </a:r>
            <a:r>
              <a:rPr lang="ja-JP" altLang="en-US" sz="1400" dirty="0">
                <a:latin typeface="ＭＳ Ｐゴシック" panose="020B0600070205080204" pitchFamily="50" charset="-128"/>
                <a:ea typeface="ＭＳ Ｐゴシック" panose="020B0600070205080204" pitchFamily="50" charset="-128"/>
              </a:rPr>
              <a:t>地区において、補正が</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かかり、</a:t>
            </a:r>
            <a:r>
              <a:rPr lang="en-US" altLang="ja-JP" sz="1400" dirty="0">
                <a:latin typeface="ＭＳ Ｐゴシック" panose="020B0600070205080204" pitchFamily="50" charset="-128"/>
                <a:ea typeface="ＭＳ Ｐゴシック" panose="020B0600070205080204" pitchFamily="50" charset="-128"/>
              </a:rPr>
              <a:t>273</a:t>
            </a:r>
            <a:r>
              <a:rPr lang="ja-JP" altLang="en-US" sz="1400" dirty="0">
                <a:latin typeface="ＭＳ Ｐゴシック" panose="020B0600070205080204" pitchFamily="50" charset="-128"/>
                <a:ea typeface="ＭＳ Ｐゴシック" panose="020B0600070205080204" pitchFamily="50" charset="-128"/>
              </a:rPr>
              <a:t>地区において、</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危険地区のランクが上昇</a:t>
            </a:r>
            <a:endParaRPr lang="en-US" altLang="ja-JP" sz="1400" dirty="0">
              <a:latin typeface="ＭＳ Ｐゴシック" panose="020B0600070205080204" pitchFamily="50" charset="-128"/>
              <a:ea typeface="ＭＳ Ｐゴシック" panose="020B0600070205080204" pitchFamily="50" charset="-128"/>
            </a:endParaRPr>
          </a:p>
        </p:txBody>
      </p:sp>
      <p:sp>
        <p:nvSpPr>
          <p:cNvPr id="73" name="テキスト ボックス 72">
            <a:extLst>
              <a:ext uri="{FF2B5EF4-FFF2-40B4-BE49-F238E27FC236}">
                <a16:creationId xmlns:a16="http://schemas.microsoft.com/office/drawing/2014/main" id="{0D30D89D-4C11-4C60-AD34-AB98D9C5546A}"/>
              </a:ext>
            </a:extLst>
          </p:cNvPr>
          <p:cNvSpPr txBox="1"/>
          <p:nvPr/>
        </p:nvSpPr>
        <p:spPr>
          <a:xfrm>
            <a:off x="6651597" y="8862536"/>
            <a:ext cx="2600574" cy="738664"/>
          </a:xfrm>
          <a:prstGeom prst="rect">
            <a:avLst/>
          </a:prstGeom>
          <a:noFill/>
        </p:spPr>
        <p:txBody>
          <a:bodyPr wrap="square" rtlCol="0">
            <a:spAutoFit/>
          </a:bodyPr>
          <a:lstStyle/>
          <a:p>
            <a:r>
              <a:rPr lang="en-US" altLang="ja-JP" sz="1400" dirty="0">
                <a:latin typeface="ＭＳ Ｐゴシック" panose="020B0600070205080204" pitchFamily="50" charset="-128"/>
                <a:ea typeface="ＭＳ Ｐゴシック" panose="020B0600070205080204" pitchFamily="50" charset="-128"/>
              </a:rPr>
              <a:t>86</a:t>
            </a:r>
            <a:r>
              <a:rPr lang="ja-JP" altLang="en-US" sz="1400" dirty="0">
                <a:latin typeface="ＭＳ Ｐゴシック" panose="020B0600070205080204" pitchFamily="50" charset="-128"/>
                <a:ea typeface="ＭＳ Ｐゴシック" panose="020B0600070205080204" pitchFamily="50" charset="-128"/>
              </a:rPr>
              <a:t>地区において、補正がかかり、</a:t>
            </a:r>
            <a:endParaRPr lang="en-US" altLang="ja-JP" sz="1400" dirty="0">
              <a:latin typeface="ＭＳ Ｐゴシック" panose="020B0600070205080204" pitchFamily="50" charset="-128"/>
              <a:ea typeface="ＭＳ Ｐゴシック" panose="020B0600070205080204" pitchFamily="50" charset="-128"/>
            </a:endParaRPr>
          </a:p>
          <a:p>
            <a:r>
              <a:rPr lang="en-US" altLang="ja-JP" sz="1400" dirty="0">
                <a:latin typeface="ＭＳ Ｐゴシック" panose="020B0600070205080204" pitchFamily="50" charset="-128"/>
                <a:ea typeface="ＭＳ Ｐゴシック" panose="020B0600070205080204" pitchFamily="50" charset="-128"/>
              </a:rPr>
              <a:t>53</a:t>
            </a:r>
            <a:r>
              <a:rPr lang="ja-JP" altLang="en-US" sz="1400" dirty="0">
                <a:latin typeface="ＭＳ Ｐゴシック" panose="020B0600070205080204" pitchFamily="50" charset="-128"/>
                <a:ea typeface="ＭＳ Ｐゴシック" panose="020B0600070205080204" pitchFamily="50" charset="-128"/>
              </a:rPr>
              <a:t>地区において、危険地区の</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ランクが低減</a:t>
            </a:r>
            <a:endParaRPr lang="en-US" altLang="ja-JP" sz="1400" dirty="0">
              <a:latin typeface="ＭＳ Ｐゴシック" panose="020B0600070205080204" pitchFamily="50" charset="-128"/>
              <a:ea typeface="ＭＳ Ｐゴシック" panose="020B0600070205080204" pitchFamily="50" charset="-128"/>
            </a:endParaRPr>
          </a:p>
        </p:txBody>
      </p:sp>
      <p:sp>
        <p:nvSpPr>
          <p:cNvPr id="74" name="テキスト ボックス 73">
            <a:extLst>
              <a:ext uri="{FF2B5EF4-FFF2-40B4-BE49-F238E27FC236}">
                <a16:creationId xmlns:a16="http://schemas.microsoft.com/office/drawing/2014/main" id="{1B7016EE-70F6-4347-9FC3-C4CF9F1E199B}"/>
              </a:ext>
            </a:extLst>
          </p:cNvPr>
          <p:cNvSpPr txBox="1"/>
          <p:nvPr/>
        </p:nvSpPr>
        <p:spPr>
          <a:xfrm>
            <a:off x="9368012" y="8862536"/>
            <a:ext cx="2748950" cy="738664"/>
          </a:xfrm>
          <a:prstGeom prst="rect">
            <a:avLst/>
          </a:prstGeom>
          <a:noFill/>
        </p:spPr>
        <p:txBody>
          <a:bodyPr wrap="square" rtlCol="0">
            <a:spAutoFit/>
          </a:bodyPr>
          <a:lstStyle/>
          <a:p>
            <a:r>
              <a:rPr lang="en-US" altLang="ja-JP" sz="1400" dirty="0">
                <a:latin typeface="ＭＳ Ｐゴシック" panose="020B0600070205080204" pitchFamily="50" charset="-128"/>
                <a:ea typeface="ＭＳ Ｐゴシック" panose="020B0600070205080204" pitchFamily="50" charset="-128"/>
              </a:rPr>
              <a:t>184</a:t>
            </a:r>
            <a:r>
              <a:rPr lang="ja-JP" altLang="en-US" sz="1400" dirty="0">
                <a:latin typeface="ＭＳ Ｐゴシック" panose="020B0600070205080204" pitchFamily="50" charset="-128"/>
                <a:ea typeface="ＭＳ Ｐゴシック" panose="020B0600070205080204" pitchFamily="50" charset="-128"/>
              </a:rPr>
              <a:t>地区において、補正がかかり、</a:t>
            </a:r>
            <a:endParaRPr lang="en-US" altLang="ja-JP" sz="1400" dirty="0">
              <a:latin typeface="ＭＳ Ｐゴシック" panose="020B0600070205080204" pitchFamily="50" charset="-128"/>
              <a:ea typeface="ＭＳ Ｐゴシック" panose="020B0600070205080204" pitchFamily="50" charset="-128"/>
            </a:endParaRPr>
          </a:p>
          <a:p>
            <a:r>
              <a:rPr lang="en-US" altLang="ja-JP" sz="1400" dirty="0">
                <a:latin typeface="ＭＳ Ｐゴシック" panose="020B0600070205080204" pitchFamily="50" charset="-128"/>
                <a:ea typeface="ＭＳ Ｐゴシック" panose="020B0600070205080204" pitchFamily="50" charset="-128"/>
              </a:rPr>
              <a:t>88</a:t>
            </a:r>
            <a:r>
              <a:rPr lang="ja-JP" altLang="en-US" sz="1400" dirty="0">
                <a:latin typeface="ＭＳ Ｐゴシック" panose="020B0600070205080204" pitchFamily="50" charset="-128"/>
                <a:ea typeface="ＭＳ Ｐゴシック" panose="020B0600070205080204" pitchFamily="50" charset="-128"/>
              </a:rPr>
              <a:t>地区において、危険地区の</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ランクが低減</a:t>
            </a:r>
            <a:endParaRPr lang="en-US" altLang="ja-JP" sz="14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351353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id="{D8D33603-2127-4F4F-842B-E0837DD09583}"/>
              </a:ext>
            </a:extLst>
          </p:cNvPr>
          <p:cNvGrpSpPr/>
          <p:nvPr/>
        </p:nvGrpSpPr>
        <p:grpSpPr>
          <a:xfrm>
            <a:off x="100247" y="50267"/>
            <a:ext cx="12579684" cy="997583"/>
            <a:chOff x="101599" y="238968"/>
            <a:chExt cx="7856064" cy="601184"/>
          </a:xfrm>
        </p:grpSpPr>
        <p:grpSp>
          <p:nvGrpSpPr>
            <p:cNvPr id="20" name="グループ化 19">
              <a:extLst>
                <a:ext uri="{FF2B5EF4-FFF2-40B4-BE49-F238E27FC236}">
                  <a16:creationId xmlns:a16="http://schemas.microsoft.com/office/drawing/2014/main" id="{DCC522F1-AB36-4FA4-A16A-656729E7ED67}"/>
                </a:ext>
              </a:extLst>
            </p:cNvPr>
            <p:cNvGrpSpPr/>
            <p:nvPr/>
          </p:nvGrpSpPr>
          <p:grpSpPr>
            <a:xfrm>
              <a:off x="101599" y="245354"/>
              <a:ext cx="7561075" cy="575048"/>
              <a:chOff x="101600" y="245354"/>
              <a:chExt cx="5880310" cy="575048"/>
            </a:xfrm>
          </p:grpSpPr>
          <p:sp>
            <p:nvSpPr>
              <p:cNvPr id="23" name="Rectangle 29">
                <a:extLst>
                  <a:ext uri="{FF2B5EF4-FFF2-40B4-BE49-F238E27FC236}">
                    <a16:creationId xmlns:a16="http://schemas.microsoft.com/office/drawing/2014/main" id="{46B6F3C1-5ADD-4707-9D35-0BAF9DD7E4F0}"/>
                  </a:ext>
                </a:extLst>
              </p:cNvPr>
              <p:cNvSpPr>
                <a:spLocks noChangeArrowheads="1"/>
              </p:cNvSpPr>
              <p:nvPr/>
            </p:nvSpPr>
            <p:spPr bwMode="auto">
              <a:xfrm>
                <a:off x="101600" y="245354"/>
                <a:ext cx="5880309" cy="420268"/>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noAutofit/>
              </a:bodyPr>
              <a:lstStyle/>
              <a:p>
                <a:pPr lvl="0" defTabSz="914400" eaLnBrk="0" fontAlgn="base" hangingPunct="0">
                  <a:spcBef>
                    <a:spcPct val="0"/>
                  </a:spcBef>
                  <a:spcAft>
                    <a:spcPct val="0"/>
                  </a:spcAft>
                </a:pPr>
                <a:r>
                  <a:rPr kumimoji="0" lang="ja-JP" altLang="en-US" sz="2400" b="1" dirty="0">
                    <a:solidFill>
                      <a:schemeClr val="bg1"/>
                    </a:solidFill>
                    <a:latin typeface="ＭＳ Ｐゴシック" panose="020B0600070205080204" pitchFamily="50" charset="-128"/>
                    <a:ea typeface="ＭＳ Ｐゴシック" panose="020B0600070205080204" pitchFamily="50" charset="-128"/>
                  </a:rPr>
                  <a:t>　 ３</a:t>
                </a:r>
                <a:r>
                  <a:rPr kumimoji="0" lang="en-US" altLang="ja-JP" sz="2400" b="1" dirty="0">
                    <a:solidFill>
                      <a:schemeClr val="bg1"/>
                    </a:solidFill>
                    <a:latin typeface="ＭＳ Ｐゴシック" panose="020B0600070205080204" pitchFamily="50" charset="-128"/>
                    <a:ea typeface="ＭＳ Ｐゴシック" panose="020B0600070205080204" pitchFamily="50" charset="-128"/>
                  </a:rPr>
                  <a:t>-</a:t>
                </a:r>
                <a:r>
                  <a:rPr kumimoji="0" lang="ja-JP" altLang="en-US" sz="2400" b="1" dirty="0">
                    <a:solidFill>
                      <a:schemeClr val="bg1"/>
                    </a:solidFill>
                    <a:latin typeface="ＭＳ Ｐゴシック" panose="020B0600070205080204" pitchFamily="50" charset="-128"/>
                    <a:ea typeface="ＭＳ Ｐゴシック" panose="020B0600070205080204" pitchFamily="50" charset="-128"/>
                  </a:rPr>
                  <a:t>（４）　砂防関連事業との連携（流域治水対策）</a:t>
                </a:r>
              </a:p>
            </p:txBody>
          </p:sp>
          <p:sp>
            <p:nvSpPr>
              <p:cNvPr id="24" name="Rectangle 31">
                <a:extLst>
                  <a:ext uri="{FF2B5EF4-FFF2-40B4-BE49-F238E27FC236}">
                    <a16:creationId xmlns:a16="http://schemas.microsoft.com/office/drawing/2014/main" id="{0C0B7394-4FC7-418F-9383-36D3AF1E8881}"/>
                  </a:ext>
                </a:extLst>
              </p:cNvPr>
              <p:cNvSpPr>
                <a:spLocks noChangeArrowheads="1"/>
              </p:cNvSpPr>
              <p:nvPr/>
            </p:nvSpPr>
            <p:spPr bwMode="auto">
              <a:xfrm>
                <a:off x="101601" y="738163"/>
                <a:ext cx="5880309" cy="82239"/>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21" name="Rectangle 30">
              <a:extLst>
                <a:ext uri="{FF2B5EF4-FFF2-40B4-BE49-F238E27FC236}">
                  <a16:creationId xmlns:a16="http://schemas.microsoft.com/office/drawing/2014/main" id="{085B43DD-8360-4A9B-8C91-B01DB9B09C52}"/>
                </a:ext>
              </a:extLst>
            </p:cNvPr>
            <p:cNvSpPr>
              <a:spLocks noChangeArrowheads="1"/>
            </p:cNvSpPr>
            <p:nvPr/>
          </p:nvSpPr>
          <p:spPr bwMode="auto">
            <a:xfrm>
              <a:off x="7524628" y="238968"/>
              <a:ext cx="433035" cy="433901"/>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dirty="0">
                <a:solidFill>
                  <a:srgbClr val="000000"/>
                </a:solidFill>
              </a:endParaRPr>
            </a:p>
          </p:txBody>
        </p:sp>
        <p:sp>
          <p:nvSpPr>
            <p:cNvPr id="22" name="Rectangle 32">
              <a:extLst>
                <a:ext uri="{FF2B5EF4-FFF2-40B4-BE49-F238E27FC236}">
                  <a16:creationId xmlns:a16="http://schemas.microsoft.com/office/drawing/2014/main" id="{CBC47207-66AE-44C7-9E59-4BC7209AB226}"/>
                </a:ext>
              </a:extLst>
            </p:cNvPr>
            <p:cNvSpPr>
              <a:spLocks noChangeArrowheads="1"/>
            </p:cNvSpPr>
            <p:nvPr/>
          </p:nvSpPr>
          <p:spPr bwMode="auto">
            <a:xfrm>
              <a:off x="7515103" y="738163"/>
              <a:ext cx="441715" cy="101989"/>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a:solidFill>
                  <a:srgbClr val="000000"/>
                </a:solidFill>
              </a:endParaRPr>
            </a:p>
          </p:txBody>
        </p:sp>
      </p:grpSp>
      <p:sp>
        <p:nvSpPr>
          <p:cNvPr id="7170" name="タイトル 1">
            <a:extLst>
              <a:ext uri="{FF2B5EF4-FFF2-40B4-BE49-F238E27FC236}">
                <a16:creationId xmlns:a16="http://schemas.microsoft.com/office/drawing/2014/main" id="{6ECD8F09-9237-4F2B-BFB9-0FDE34AF644E}"/>
              </a:ext>
            </a:extLst>
          </p:cNvPr>
          <p:cNvSpPr txBox="1">
            <a:spLocks/>
          </p:cNvSpPr>
          <p:nvPr/>
        </p:nvSpPr>
        <p:spPr bwMode="auto">
          <a:xfrm>
            <a:off x="873445" y="434295"/>
            <a:ext cx="10880915" cy="79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50" tIns="63527" rIns="127050" bIns="63527" anchor="ctr"/>
          <a:lstStyle>
            <a:lvl1pPr>
              <a:defRPr kumimoji="1" sz="2700">
                <a:solidFill>
                  <a:schemeClr val="tx1"/>
                </a:solidFill>
                <a:latin typeface="Calibri" panose="020F0502020204030204" pitchFamily="34" charset="0"/>
                <a:ea typeface="ＭＳ Ｐゴシック" panose="020B0600070205080204" pitchFamily="50" charset="-128"/>
              </a:defRPr>
            </a:lvl1pPr>
            <a:lvl2pPr>
              <a:defRPr kumimoji="1" sz="2700">
                <a:solidFill>
                  <a:schemeClr val="tx1"/>
                </a:solidFill>
                <a:latin typeface="Calibri" panose="020F0502020204030204" pitchFamily="34" charset="0"/>
                <a:ea typeface="ＭＳ Ｐゴシック" panose="020B0600070205080204" pitchFamily="50" charset="-128"/>
              </a:defRPr>
            </a:lvl2pPr>
            <a:lvl3pPr>
              <a:defRPr kumimoji="1" sz="2700">
                <a:solidFill>
                  <a:schemeClr val="tx1"/>
                </a:solidFill>
                <a:latin typeface="Calibri" panose="020F0502020204030204" pitchFamily="34" charset="0"/>
                <a:ea typeface="ＭＳ Ｐゴシック" panose="020B0600070205080204" pitchFamily="50" charset="-128"/>
              </a:defRPr>
            </a:lvl3pPr>
            <a:lvl4pPr>
              <a:defRPr kumimoji="1" sz="2700">
                <a:solidFill>
                  <a:schemeClr val="tx1"/>
                </a:solidFill>
                <a:latin typeface="Calibri" panose="020F0502020204030204" pitchFamily="34" charset="0"/>
                <a:ea typeface="ＭＳ Ｐゴシック" panose="020B0600070205080204" pitchFamily="50" charset="-128"/>
              </a:defRPr>
            </a:lvl4pPr>
            <a:lvl5pPr>
              <a:defRPr kumimoji="1" sz="2700">
                <a:solidFill>
                  <a:schemeClr val="tx1"/>
                </a:solidFill>
                <a:latin typeface="Calibri" panose="020F0502020204030204" pitchFamily="34" charset="0"/>
                <a:ea typeface="ＭＳ Ｐゴシック" panose="020B0600070205080204" pitchFamily="50" charset="-128"/>
              </a:defRPr>
            </a:lvl5pPr>
            <a:lvl6pPr marL="3170238" indent="-773113" eaLnBrk="0" fontAlgn="base" hangingPunct="0">
              <a:spcBef>
                <a:spcPct val="0"/>
              </a:spcBef>
              <a:spcAft>
                <a:spcPct val="0"/>
              </a:spcAft>
              <a:defRPr kumimoji="1" sz="2700">
                <a:solidFill>
                  <a:schemeClr val="tx1"/>
                </a:solidFill>
                <a:latin typeface="Calibri" panose="020F0502020204030204" pitchFamily="34" charset="0"/>
                <a:ea typeface="ＭＳ Ｐゴシック" panose="020B0600070205080204" pitchFamily="50" charset="-128"/>
              </a:defRPr>
            </a:lvl6pPr>
            <a:lvl7pPr marL="3627438" indent="-773113" eaLnBrk="0" fontAlgn="base" hangingPunct="0">
              <a:spcBef>
                <a:spcPct val="0"/>
              </a:spcBef>
              <a:spcAft>
                <a:spcPct val="0"/>
              </a:spcAft>
              <a:defRPr kumimoji="1" sz="2700">
                <a:solidFill>
                  <a:schemeClr val="tx1"/>
                </a:solidFill>
                <a:latin typeface="Calibri" panose="020F0502020204030204" pitchFamily="34" charset="0"/>
                <a:ea typeface="ＭＳ Ｐゴシック" panose="020B0600070205080204" pitchFamily="50" charset="-128"/>
              </a:defRPr>
            </a:lvl7pPr>
            <a:lvl8pPr marL="4084638" indent="-773113" eaLnBrk="0" fontAlgn="base" hangingPunct="0">
              <a:spcBef>
                <a:spcPct val="0"/>
              </a:spcBef>
              <a:spcAft>
                <a:spcPct val="0"/>
              </a:spcAft>
              <a:defRPr kumimoji="1" sz="2700">
                <a:solidFill>
                  <a:schemeClr val="tx1"/>
                </a:solidFill>
                <a:latin typeface="Calibri" panose="020F0502020204030204" pitchFamily="34" charset="0"/>
                <a:ea typeface="ＭＳ Ｐゴシック" panose="020B0600070205080204" pitchFamily="50" charset="-128"/>
              </a:defRPr>
            </a:lvl8pPr>
            <a:lvl9pPr marL="4541838" indent="-773113" eaLnBrk="0" fontAlgn="base" hangingPunct="0">
              <a:spcBef>
                <a:spcPct val="0"/>
              </a:spcBef>
              <a:spcAft>
                <a:spcPct val="0"/>
              </a:spcAft>
              <a:defRPr kumimoji="1" sz="2700">
                <a:solidFill>
                  <a:schemeClr val="tx1"/>
                </a:solidFill>
                <a:latin typeface="Calibri" panose="020F0502020204030204" pitchFamily="34" charset="0"/>
                <a:ea typeface="ＭＳ Ｐゴシック" panose="020B0600070205080204" pitchFamily="50" charset="-128"/>
              </a:defRPr>
            </a:lvl9pPr>
          </a:lstStyle>
          <a:p>
            <a:pPr algn="ctr" defTabSz="855581"/>
            <a:endParaRPr lang="ja-JP" altLang="en-US" sz="3369" b="1">
              <a:solidFill>
                <a:srgbClr val="000000"/>
              </a:solidFill>
            </a:endParaRPr>
          </a:p>
        </p:txBody>
      </p:sp>
      <p:sp>
        <p:nvSpPr>
          <p:cNvPr id="27" name="正方形/長方形 26">
            <a:extLst>
              <a:ext uri="{FF2B5EF4-FFF2-40B4-BE49-F238E27FC236}">
                <a16:creationId xmlns:a16="http://schemas.microsoft.com/office/drawing/2014/main" id="{32F86523-DE57-46E3-A088-80518CBCBE9F}"/>
              </a:ext>
            </a:extLst>
          </p:cNvPr>
          <p:cNvSpPr/>
          <p:nvPr/>
        </p:nvSpPr>
        <p:spPr>
          <a:xfrm>
            <a:off x="4434957" y="3123552"/>
            <a:ext cx="762927" cy="463460"/>
          </a:xfrm>
          <a:prstGeom prst="rect">
            <a:avLst/>
          </a:prstGeom>
          <a:noFill/>
          <a:ln w="603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36" dirty="0">
              <a:solidFill>
                <a:schemeClr val="tx1"/>
              </a:solidFill>
            </a:endParaRPr>
          </a:p>
        </p:txBody>
      </p:sp>
      <p:pic>
        <p:nvPicPr>
          <p:cNvPr id="3" name="図 2">
            <a:extLst>
              <a:ext uri="{FF2B5EF4-FFF2-40B4-BE49-F238E27FC236}">
                <a16:creationId xmlns:a16="http://schemas.microsoft.com/office/drawing/2014/main" id="{CB67AA98-707C-4EEB-A3F0-731B762C947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508" y="582581"/>
            <a:ext cx="12724585" cy="9013348"/>
          </a:xfrm>
          <a:prstGeom prst="rect">
            <a:avLst/>
          </a:prstGeom>
        </p:spPr>
      </p:pic>
      <p:sp>
        <p:nvSpPr>
          <p:cNvPr id="10" name="正方形/長方形 9">
            <a:extLst>
              <a:ext uri="{FF2B5EF4-FFF2-40B4-BE49-F238E27FC236}">
                <a16:creationId xmlns:a16="http://schemas.microsoft.com/office/drawing/2014/main" id="{48C94398-1051-4456-983D-F961D0FC3AC5}"/>
              </a:ext>
            </a:extLst>
          </p:cNvPr>
          <p:cNvSpPr/>
          <p:nvPr/>
        </p:nvSpPr>
        <p:spPr>
          <a:xfrm>
            <a:off x="11262732" y="758243"/>
            <a:ext cx="1500360" cy="5100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a:solidFill>
                  <a:schemeClr val="tx1"/>
                </a:solidFill>
              </a:rPr>
              <a:t>参 考 資 料</a:t>
            </a:r>
          </a:p>
        </p:txBody>
      </p:sp>
      <p:sp>
        <p:nvSpPr>
          <p:cNvPr id="4" name="正方形/長方形 3">
            <a:extLst>
              <a:ext uri="{FF2B5EF4-FFF2-40B4-BE49-F238E27FC236}">
                <a16:creationId xmlns:a16="http://schemas.microsoft.com/office/drawing/2014/main" id="{8E22C6FA-0960-4C84-907E-EEF1E11718B4}"/>
              </a:ext>
            </a:extLst>
          </p:cNvPr>
          <p:cNvSpPr/>
          <p:nvPr/>
        </p:nvSpPr>
        <p:spPr>
          <a:xfrm>
            <a:off x="4442087" y="3232881"/>
            <a:ext cx="819968" cy="472984"/>
          </a:xfrm>
          <a:prstGeom prst="rect">
            <a:avLst/>
          </a:prstGeom>
          <a:noFill/>
          <a:ln w="698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36" dirty="0">
              <a:solidFill>
                <a:schemeClr val="tx1"/>
              </a:solidFill>
            </a:endParaRPr>
          </a:p>
        </p:txBody>
      </p:sp>
      <p:cxnSp>
        <p:nvCxnSpPr>
          <p:cNvPr id="5" name="直線コネクタ 4">
            <a:extLst>
              <a:ext uri="{FF2B5EF4-FFF2-40B4-BE49-F238E27FC236}">
                <a16:creationId xmlns:a16="http://schemas.microsoft.com/office/drawing/2014/main" id="{3FAECF03-8AB1-48F0-89A1-5E647F73297F}"/>
              </a:ext>
            </a:extLst>
          </p:cNvPr>
          <p:cNvCxnSpPr/>
          <p:nvPr/>
        </p:nvCxnSpPr>
        <p:spPr>
          <a:xfrm>
            <a:off x="7168659" y="3033237"/>
            <a:ext cx="13190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A05A75AE-6FD3-4490-80F9-184DA8BB7DC9}"/>
              </a:ext>
            </a:extLst>
          </p:cNvPr>
          <p:cNvCxnSpPr>
            <a:cxnSpLocks/>
          </p:cNvCxnSpPr>
          <p:nvPr/>
        </p:nvCxnSpPr>
        <p:spPr>
          <a:xfrm>
            <a:off x="6492007" y="8302422"/>
            <a:ext cx="1750453"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E5C1418F-C39D-4853-A39E-D71D19A614F8}"/>
              </a:ext>
            </a:extLst>
          </p:cNvPr>
          <p:cNvCxnSpPr>
            <a:cxnSpLocks/>
          </p:cNvCxnSpPr>
          <p:nvPr/>
        </p:nvCxnSpPr>
        <p:spPr>
          <a:xfrm>
            <a:off x="6492007" y="6256067"/>
            <a:ext cx="280571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CB70030F-8B8F-4BAA-AB2D-8C2B510D79A5}"/>
              </a:ext>
            </a:extLst>
          </p:cNvPr>
          <p:cNvSpPr txBox="1"/>
          <p:nvPr/>
        </p:nvSpPr>
        <p:spPr>
          <a:xfrm>
            <a:off x="11987878" y="68167"/>
            <a:ext cx="707305" cy="523220"/>
          </a:xfrm>
          <a:prstGeom prst="rect">
            <a:avLst/>
          </a:prstGeom>
          <a:noFill/>
        </p:spPr>
        <p:txBody>
          <a:bodyPr wrap="square">
            <a:spAutoFit/>
          </a:bodyPr>
          <a:lstStyle/>
          <a:p>
            <a:pPr algn="ctr"/>
            <a:r>
              <a:rPr lang="ja-JP" altLang="en-US" sz="1400" kern="100" dirty="0">
                <a:latin typeface="BIZ UDゴシック" panose="020B0400000000000000" pitchFamily="49" charset="-128"/>
                <a:ea typeface="BIZ UDゴシック" panose="020B0400000000000000" pitchFamily="49" charset="-128"/>
                <a:cs typeface="Times New Roman"/>
              </a:rPr>
              <a:t>事前③</a:t>
            </a:r>
            <a:endParaRPr lang="en-US" altLang="ja-JP" sz="2400" kern="100" dirty="0">
              <a:latin typeface="BIZ UDゴシック" panose="020B0400000000000000" pitchFamily="49" charset="-128"/>
              <a:ea typeface="BIZ UDゴシック" panose="020B0400000000000000" pitchFamily="49" charset="-128"/>
              <a:cs typeface="Times New Roman"/>
            </a:endParaRPr>
          </a:p>
        </p:txBody>
      </p:sp>
      <p:sp>
        <p:nvSpPr>
          <p:cNvPr id="18" name="テキスト ボックス 17">
            <a:extLst>
              <a:ext uri="{FF2B5EF4-FFF2-40B4-BE49-F238E27FC236}">
                <a16:creationId xmlns:a16="http://schemas.microsoft.com/office/drawing/2014/main" id="{987B4363-B340-4D31-808D-2170C4A67264}"/>
              </a:ext>
            </a:extLst>
          </p:cNvPr>
          <p:cNvSpPr txBox="1"/>
          <p:nvPr/>
        </p:nvSpPr>
        <p:spPr>
          <a:xfrm>
            <a:off x="11347550" y="77139"/>
            <a:ext cx="1369959" cy="523220"/>
          </a:xfrm>
          <a:prstGeom prst="rect">
            <a:avLst/>
          </a:prstGeom>
          <a:solidFill>
            <a:schemeClr val="bg1"/>
          </a:solidFill>
        </p:spPr>
        <p:txBody>
          <a:bodyPr wrap="square">
            <a:spAutoFit/>
          </a:bodyPr>
          <a:lstStyle/>
          <a:p>
            <a:pPr algn="ctr"/>
            <a:r>
              <a:rPr lang="en-US" altLang="ja-JP" sz="1400" kern="100" dirty="0">
                <a:latin typeface="BIZ UDゴシック" panose="020B0400000000000000" pitchFamily="49" charset="-128"/>
                <a:ea typeface="BIZ UDゴシック" panose="020B0400000000000000" pitchFamily="49" charset="-128"/>
                <a:cs typeface="Times New Roman"/>
              </a:rPr>
              <a:t>R7.3.27</a:t>
            </a:r>
          </a:p>
          <a:p>
            <a:pPr algn="ctr"/>
            <a:r>
              <a:rPr lang="ja-JP" altLang="en-US" sz="1400" kern="100" dirty="0">
                <a:latin typeface="BIZ UDゴシック" panose="020B0400000000000000" pitchFamily="49" charset="-128"/>
                <a:ea typeface="BIZ UDゴシック" panose="020B0400000000000000" pitchFamily="49" charset="-128"/>
                <a:cs typeface="Times New Roman"/>
              </a:rPr>
              <a:t>みどり推進室</a:t>
            </a:r>
            <a:endParaRPr lang="en-US" altLang="ja-JP" sz="2400" kern="100" dirty="0">
              <a:latin typeface="BIZ UDゴシック" panose="020B0400000000000000" pitchFamily="49" charset="-128"/>
              <a:ea typeface="BIZ UDゴシック" panose="020B0400000000000000" pitchFamily="49" charset="-128"/>
              <a:cs typeface="Times New Roman"/>
            </a:endParaRPr>
          </a:p>
        </p:txBody>
      </p:sp>
      <p:sp>
        <p:nvSpPr>
          <p:cNvPr id="25" name="テキスト ボックス 24">
            <a:extLst>
              <a:ext uri="{FF2B5EF4-FFF2-40B4-BE49-F238E27FC236}">
                <a16:creationId xmlns:a16="http://schemas.microsoft.com/office/drawing/2014/main" id="{FAFD38BF-7C5F-4ACE-ABB1-111A58256692}"/>
              </a:ext>
            </a:extLst>
          </p:cNvPr>
          <p:cNvSpPr txBox="1"/>
          <p:nvPr/>
        </p:nvSpPr>
        <p:spPr>
          <a:xfrm>
            <a:off x="9829771" y="152255"/>
            <a:ext cx="1369959" cy="400110"/>
          </a:xfrm>
          <a:prstGeom prst="rect">
            <a:avLst/>
          </a:prstGeom>
          <a:solidFill>
            <a:schemeClr val="bg1"/>
          </a:solidFill>
        </p:spPr>
        <p:txBody>
          <a:bodyPr wrap="square">
            <a:spAutoFit/>
          </a:bodyPr>
          <a:lstStyle/>
          <a:p>
            <a:pPr algn="ctr"/>
            <a:r>
              <a:rPr lang="ja-JP" altLang="en-US" sz="2000" kern="100" dirty="0">
                <a:latin typeface="BIZ UDゴシック" panose="020B0400000000000000" pitchFamily="49" charset="-128"/>
                <a:ea typeface="BIZ UDゴシック" panose="020B0400000000000000" pitchFamily="49" charset="-128"/>
                <a:cs typeface="Times New Roman"/>
              </a:rPr>
              <a:t>参　考</a:t>
            </a:r>
            <a:endParaRPr lang="en-US" altLang="ja-JP" sz="3600" kern="100" dirty="0">
              <a:latin typeface="BIZ UDゴシック" panose="020B0400000000000000" pitchFamily="49" charset="-128"/>
              <a:ea typeface="BIZ UDゴシック" panose="020B0400000000000000" pitchFamily="49" charset="-128"/>
              <a:cs typeface="Times New Roman"/>
            </a:endParaRPr>
          </a:p>
        </p:txBody>
      </p:sp>
      <p:sp>
        <p:nvSpPr>
          <p:cNvPr id="26" name="スライド番号プレースホルダー 1">
            <a:extLst>
              <a:ext uri="{FF2B5EF4-FFF2-40B4-BE49-F238E27FC236}">
                <a16:creationId xmlns:a16="http://schemas.microsoft.com/office/drawing/2014/main" id="{956963CC-501F-4037-BF87-6103C0102033}"/>
              </a:ext>
            </a:extLst>
          </p:cNvPr>
          <p:cNvSpPr>
            <a:spLocks noGrp="1"/>
          </p:cNvSpPr>
          <p:nvPr>
            <p:ph type="sldNum" sz="quarter" idx="12"/>
          </p:nvPr>
        </p:nvSpPr>
        <p:spPr>
          <a:xfrm>
            <a:off x="9174485" y="8898895"/>
            <a:ext cx="2987041" cy="511175"/>
          </a:xfrm>
        </p:spPr>
        <p:txBody>
          <a:bodyPr/>
          <a:lstStyle/>
          <a:p>
            <a:fld id="{D2D8002D-B5B0-4BAC-B1F6-782DDCCE6D9C}" type="slidenum">
              <a:rPr kumimoji="1" lang="ja-JP" altLang="en-US" sz="2800" b="1" smtClean="0"/>
              <a:t>21</a:t>
            </a:fld>
            <a:endParaRPr kumimoji="1" lang="ja-JP" altLang="en-US" b="1" dirty="0"/>
          </a:p>
        </p:txBody>
      </p:sp>
    </p:spTree>
    <p:extLst>
      <p:ext uri="{BB962C8B-B14F-4D97-AF65-F5344CB8AC3E}">
        <p14:creationId xmlns:p14="http://schemas.microsoft.com/office/powerpoint/2010/main" val="3920010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A09F767-4C62-4B39-9E4D-DE451B4A8341}"/>
              </a:ext>
            </a:extLst>
          </p:cNvPr>
          <p:cNvPicPr>
            <a:picLocks noChangeAspect="1"/>
          </p:cNvPicPr>
          <p:nvPr/>
        </p:nvPicPr>
        <p:blipFill>
          <a:blip r:embed="rId2"/>
          <a:stretch>
            <a:fillRect/>
          </a:stretch>
        </p:blipFill>
        <p:spPr>
          <a:xfrm>
            <a:off x="259136" y="3989626"/>
            <a:ext cx="8166203" cy="5457711"/>
          </a:xfrm>
          <a:prstGeom prst="rect">
            <a:avLst/>
          </a:prstGeom>
        </p:spPr>
      </p:pic>
      <p:sp>
        <p:nvSpPr>
          <p:cNvPr id="13" name="テキスト ボックス 12">
            <a:extLst>
              <a:ext uri="{FF2B5EF4-FFF2-40B4-BE49-F238E27FC236}">
                <a16:creationId xmlns:a16="http://schemas.microsoft.com/office/drawing/2014/main" id="{AAA39B2B-FED4-4A79-B283-045FCBCFE66B}"/>
              </a:ext>
            </a:extLst>
          </p:cNvPr>
          <p:cNvSpPr txBox="1"/>
          <p:nvPr/>
        </p:nvSpPr>
        <p:spPr>
          <a:xfrm>
            <a:off x="41080" y="1122580"/>
            <a:ext cx="9222278" cy="1261884"/>
          </a:xfrm>
          <a:prstGeom prst="rect">
            <a:avLst/>
          </a:prstGeom>
          <a:noFill/>
        </p:spPr>
        <p:txBody>
          <a:bodyPr wrap="square" rtlCol="0">
            <a:spAutoFit/>
          </a:bodyPr>
          <a:lstStyle/>
          <a:p>
            <a:r>
              <a:rPr kumimoji="1" lang="ja-JP" altLang="en-US" sz="2000" dirty="0"/>
              <a:t>●土砂・洪水氾濫とは</a:t>
            </a:r>
            <a:endParaRPr kumimoji="1" lang="en-US" altLang="ja-JP" sz="2000" dirty="0"/>
          </a:p>
          <a:p>
            <a:r>
              <a:rPr lang="ja-JP" altLang="en-US" sz="2000" dirty="0"/>
              <a:t>　</a:t>
            </a:r>
            <a:r>
              <a:rPr kumimoji="1" lang="ja-JP" altLang="en-US" sz="1800" dirty="0"/>
              <a:t>豪雨により上流域から流出した多量の土砂が谷出口より下流の河道で堆積することにより、</a:t>
            </a:r>
            <a:endParaRPr kumimoji="1" lang="en-US" altLang="ja-JP" sz="1800" dirty="0"/>
          </a:p>
          <a:p>
            <a:r>
              <a:rPr lang="ja-JP" altLang="en-US" sz="1800" dirty="0"/>
              <a:t>　</a:t>
            </a:r>
            <a:r>
              <a:rPr kumimoji="1" lang="ja-JP" altLang="en-US" sz="1800" dirty="0"/>
              <a:t>河床上昇・河道埋塞が引き起こされ、土砂と泥水の氾濫が発生する現象です。</a:t>
            </a:r>
            <a:endParaRPr kumimoji="1" lang="en-US" altLang="ja-JP" sz="1800" dirty="0"/>
          </a:p>
          <a:p>
            <a:r>
              <a:rPr lang="ja-JP" altLang="en-US" sz="1800" dirty="0"/>
              <a:t>　</a:t>
            </a:r>
            <a:r>
              <a:rPr kumimoji="1" lang="ja-JP" altLang="en-US" sz="1800" dirty="0"/>
              <a:t>土砂とともに上流域から流出した流木が氾濫する場合もあります。　　　　＜国土交通省</a:t>
            </a:r>
            <a:r>
              <a:rPr kumimoji="1" lang="en-US" altLang="ja-JP" sz="1800" dirty="0"/>
              <a:t>HP</a:t>
            </a:r>
            <a:r>
              <a:rPr kumimoji="1" lang="ja-JP" altLang="en-US" sz="1800" dirty="0"/>
              <a:t>＞</a:t>
            </a:r>
          </a:p>
        </p:txBody>
      </p:sp>
      <p:pic>
        <p:nvPicPr>
          <p:cNvPr id="9" name="図 8">
            <a:extLst>
              <a:ext uri="{FF2B5EF4-FFF2-40B4-BE49-F238E27FC236}">
                <a16:creationId xmlns:a16="http://schemas.microsoft.com/office/drawing/2014/main" id="{3A4A8A10-3CCC-413D-AEC6-D86B68EB33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3619" y="1056466"/>
            <a:ext cx="3436642" cy="2655995"/>
          </a:xfrm>
          <a:prstGeom prst="rect">
            <a:avLst/>
          </a:prstGeom>
        </p:spPr>
      </p:pic>
      <p:sp>
        <p:nvSpPr>
          <p:cNvPr id="14" name="テキスト ボックス 13">
            <a:extLst>
              <a:ext uri="{FF2B5EF4-FFF2-40B4-BE49-F238E27FC236}">
                <a16:creationId xmlns:a16="http://schemas.microsoft.com/office/drawing/2014/main" id="{65F2DBDD-1168-49B1-8789-5A9E2A9CCB69}"/>
              </a:ext>
            </a:extLst>
          </p:cNvPr>
          <p:cNvSpPr txBox="1"/>
          <p:nvPr/>
        </p:nvSpPr>
        <p:spPr>
          <a:xfrm>
            <a:off x="9348664" y="3753421"/>
            <a:ext cx="3326552" cy="307777"/>
          </a:xfrm>
          <a:prstGeom prst="rect">
            <a:avLst/>
          </a:prstGeom>
          <a:noFill/>
        </p:spPr>
        <p:txBody>
          <a:bodyPr wrap="none" rtlCol="0">
            <a:spAutoFit/>
          </a:bodyPr>
          <a:lstStyle/>
          <a:p>
            <a:r>
              <a:rPr kumimoji="1" lang="ja-JP" altLang="en-US" sz="1400" dirty="0"/>
              <a:t>土砂・洪水氾濫の発生事例（広島県呉市）</a:t>
            </a:r>
          </a:p>
        </p:txBody>
      </p:sp>
      <p:sp>
        <p:nvSpPr>
          <p:cNvPr id="15" name="テキスト ボックス 14">
            <a:extLst>
              <a:ext uri="{FF2B5EF4-FFF2-40B4-BE49-F238E27FC236}">
                <a16:creationId xmlns:a16="http://schemas.microsoft.com/office/drawing/2014/main" id="{22B0D01C-F370-4D0B-9B31-6D401A0417A7}"/>
              </a:ext>
            </a:extLst>
          </p:cNvPr>
          <p:cNvSpPr txBox="1"/>
          <p:nvPr/>
        </p:nvSpPr>
        <p:spPr>
          <a:xfrm>
            <a:off x="71341" y="2571492"/>
            <a:ext cx="9222278" cy="1231106"/>
          </a:xfrm>
          <a:prstGeom prst="rect">
            <a:avLst/>
          </a:prstGeom>
          <a:noFill/>
        </p:spPr>
        <p:txBody>
          <a:bodyPr wrap="square">
            <a:spAutoFit/>
          </a:bodyPr>
          <a:lstStyle/>
          <a:p>
            <a:r>
              <a:rPr lang="ja-JP" altLang="en-US" sz="2000" dirty="0"/>
              <a:t>●大阪府における土砂・洪水氾濫対策の対象流域調査（都市整備部）</a:t>
            </a:r>
            <a:endParaRPr lang="en-US" altLang="ja-JP" sz="2000" dirty="0"/>
          </a:p>
          <a:p>
            <a:r>
              <a:rPr lang="ja-JP" altLang="en-US" sz="1800" dirty="0"/>
              <a:t>　気候変動を踏まえた砂防技術検討会での検討を踏まえ、令和４年３月に「土砂・洪水氾濫に</a:t>
            </a:r>
            <a:endParaRPr lang="en-US" altLang="ja-JP" sz="1800" dirty="0"/>
          </a:p>
          <a:p>
            <a:r>
              <a:rPr lang="ja-JP" altLang="en-US" sz="1800" dirty="0"/>
              <a:t>　より大きな被害の恐れのある流域の調査要領（案）が国から示され、大阪府においても、</a:t>
            </a:r>
            <a:endParaRPr lang="en-US" altLang="ja-JP" sz="1800" dirty="0"/>
          </a:p>
          <a:p>
            <a:r>
              <a:rPr lang="ja-JP" altLang="en-US" sz="1800" dirty="0"/>
              <a:t>　対象となる流域の抽出業務に着手し、令和５年度末に抽出が完了（４５流域）</a:t>
            </a:r>
          </a:p>
        </p:txBody>
      </p:sp>
      <p:pic>
        <p:nvPicPr>
          <p:cNvPr id="19" name="図 18">
            <a:extLst>
              <a:ext uri="{FF2B5EF4-FFF2-40B4-BE49-F238E27FC236}">
                <a16:creationId xmlns:a16="http://schemas.microsoft.com/office/drawing/2014/main" id="{380A17C9-739C-40E7-B9FA-8BE1A4B54B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76789" y="4089669"/>
            <a:ext cx="3665675" cy="5086703"/>
          </a:xfrm>
          <a:prstGeom prst="rect">
            <a:avLst/>
          </a:prstGeom>
        </p:spPr>
      </p:pic>
      <p:sp>
        <p:nvSpPr>
          <p:cNvPr id="20" name="テキスト ボックス 19">
            <a:extLst>
              <a:ext uri="{FF2B5EF4-FFF2-40B4-BE49-F238E27FC236}">
                <a16:creationId xmlns:a16="http://schemas.microsoft.com/office/drawing/2014/main" id="{DCB7C119-39E8-4142-A633-742F144D436F}"/>
              </a:ext>
            </a:extLst>
          </p:cNvPr>
          <p:cNvSpPr txBox="1"/>
          <p:nvPr/>
        </p:nvSpPr>
        <p:spPr>
          <a:xfrm>
            <a:off x="9925597" y="9139560"/>
            <a:ext cx="1568058" cy="307777"/>
          </a:xfrm>
          <a:prstGeom prst="rect">
            <a:avLst/>
          </a:prstGeom>
          <a:noFill/>
        </p:spPr>
        <p:txBody>
          <a:bodyPr wrap="none" rtlCol="0">
            <a:spAutoFit/>
          </a:bodyPr>
          <a:lstStyle/>
          <a:p>
            <a:pPr algn="ctr"/>
            <a:r>
              <a:rPr kumimoji="1" lang="ja-JP" altLang="en-US" sz="1400" dirty="0"/>
              <a:t>抽出された</a:t>
            </a:r>
            <a:r>
              <a:rPr kumimoji="1" lang="en-US" altLang="ja-JP" sz="1400" dirty="0"/>
              <a:t>45</a:t>
            </a:r>
            <a:r>
              <a:rPr kumimoji="1" lang="ja-JP" altLang="en-US" sz="1400" dirty="0"/>
              <a:t>流域</a:t>
            </a:r>
          </a:p>
        </p:txBody>
      </p:sp>
      <p:grpSp>
        <p:nvGrpSpPr>
          <p:cNvPr id="16" name="グループ化 15">
            <a:extLst>
              <a:ext uri="{FF2B5EF4-FFF2-40B4-BE49-F238E27FC236}">
                <a16:creationId xmlns:a16="http://schemas.microsoft.com/office/drawing/2014/main" id="{5DC6ABD6-E8E4-421F-8802-A39B958614C7}"/>
              </a:ext>
            </a:extLst>
          </p:cNvPr>
          <p:cNvGrpSpPr/>
          <p:nvPr/>
        </p:nvGrpSpPr>
        <p:grpSpPr>
          <a:xfrm>
            <a:off x="100247" y="50267"/>
            <a:ext cx="12579684" cy="997583"/>
            <a:chOff x="101599" y="238968"/>
            <a:chExt cx="7856064" cy="601184"/>
          </a:xfrm>
        </p:grpSpPr>
        <p:grpSp>
          <p:nvGrpSpPr>
            <p:cNvPr id="17" name="グループ化 16">
              <a:extLst>
                <a:ext uri="{FF2B5EF4-FFF2-40B4-BE49-F238E27FC236}">
                  <a16:creationId xmlns:a16="http://schemas.microsoft.com/office/drawing/2014/main" id="{F54AEDDB-D211-4656-96AC-FBD6B4D01D85}"/>
                </a:ext>
              </a:extLst>
            </p:cNvPr>
            <p:cNvGrpSpPr/>
            <p:nvPr/>
          </p:nvGrpSpPr>
          <p:grpSpPr>
            <a:xfrm>
              <a:off x="101599" y="245354"/>
              <a:ext cx="7561075" cy="575048"/>
              <a:chOff x="101600" y="245354"/>
              <a:chExt cx="5880310" cy="575048"/>
            </a:xfrm>
          </p:grpSpPr>
          <p:sp>
            <p:nvSpPr>
              <p:cNvPr id="22" name="Rectangle 29">
                <a:extLst>
                  <a:ext uri="{FF2B5EF4-FFF2-40B4-BE49-F238E27FC236}">
                    <a16:creationId xmlns:a16="http://schemas.microsoft.com/office/drawing/2014/main" id="{DDB00D00-BAE6-4E66-94AB-B185A3F2ACD2}"/>
                  </a:ext>
                </a:extLst>
              </p:cNvPr>
              <p:cNvSpPr>
                <a:spLocks noChangeArrowheads="1"/>
              </p:cNvSpPr>
              <p:nvPr/>
            </p:nvSpPr>
            <p:spPr bwMode="auto">
              <a:xfrm>
                <a:off x="101600" y="245354"/>
                <a:ext cx="5880309" cy="420268"/>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noAutofit/>
              </a:bodyPr>
              <a:lstStyle/>
              <a:p>
                <a:pPr lvl="0" defTabSz="914400" eaLnBrk="0" fontAlgn="base" hangingPunct="0">
                  <a:spcBef>
                    <a:spcPct val="0"/>
                  </a:spcBef>
                  <a:spcAft>
                    <a:spcPct val="0"/>
                  </a:spcAft>
                </a:pPr>
                <a:r>
                  <a:rPr kumimoji="0" lang="ja-JP" altLang="en-US" sz="2400" b="1" dirty="0">
                    <a:solidFill>
                      <a:schemeClr val="bg1"/>
                    </a:solidFill>
                    <a:latin typeface="ＭＳ Ｐゴシック" panose="020B0600070205080204" pitchFamily="50" charset="-128"/>
                    <a:ea typeface="ＭＳ Ｐゴシック" panose="020B0600070205080204" pitchFamily="50" charset="-128"/>
                  </a:rPr>
                  <a:t>　 ３</a:t>
                </a:r>
                <a:r>
                  <a:rPr kumimoji="0" lang="en-US" altLang="ja-JP" sz="2400" b="1" dirty="0">
                    <a:solidFill>
                      <a:schemeClr val="bg1"/>
                    </a:solidFill>
                    <a:latin typeface="ＭＳ Ｐゴシック" panose="020B0600070205080204" pitchFamily="50" charset="-128"/>
                    <a:ea typeface="ＭＳ Ｐゴシック" panose="020B0600070205080204" pitchFamily="50" charset="-128"/>
                  </a:rPr>
                  <a:t>-</a:t>
                </a:r>
                <a:r>
                  <a:rPr kumimoji="0" lang="ja-JP" altLang="en-US" sz="2400" b="1" dirty="0">
                    <a:solidFill>
                      <a:schemeClr val="bg1"/>
                    </a:solidFill>
                    <a:latin typeface="ＭＳ Ｐゴシック" panose="020B0600070205080204" pitchFamily="50" charset="-128"/>
                    <a:ea typeface="ＭＳ Ｐゴシック" panose="020B0600070205080204" pitchFamily="50" charset="-128"/>
                  </a:rPr>
                  <a:t>（４）　砂防関連事業との連携（土砂・洪水氾濫対策）</a:t>
                </a:r>
              </a:p>
            </p:txBody>
          </p:sp>
          <p:sp>
            <p:nvSpPr>
              <p:cNvPr id="23" name="Rectangle 31">
                <a:extLst>
                  <a:ext uri="{FF2B5EF4-FFF2-40B4-BE49-F238E27FC236}">
                    <a16:creationId xmlns:a16="http://schemas.microsoft.com/office/drawing/2014/main" id="{43E4A2DF-BC77-4A66-A287-32326FBD6C16}"/>
                  </a:ext>
                </a:extLst>
              </p:cNvPr>
              <p:cNvSpPr>
                <a:spLocks noChangeArrowheads="1"/>
              </p:cNvSpPr>
              <p:nvPr/>
            </p:nvSpPr>
            <p:spPr bwMode="auto">
              <a:xfrm>
                <a:off x="101601" y="738163"/>
                <a:ext cx="5880309" cy="82239"/>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18" name="Rectangle 30">
              <a:extLst>
                <a:ext uri="{FF2B5EF4-FFF2-40B4-BE49-F238E27FC236}">
                  <a16:creationId xmlns:a16="http://schemas.microsoft.com/office/drawing/2014/main" id="{EB1A2CFB-1676-4135-9243-8729A03211F0}"/>
                </a:ext>
              </a:extLst>
            </p:cNvPr>
            <p:cNvSpPr>
              <a:spLocks noChangeArrowheads="1"/>
            </p:cNvSpPr>
            <p:nvPr/>
          </p:nvSpPr>
          <p:spPr bwMode="auto">
            <a:xfrm>
              <a:off x="7524628" y="238968"/>
              <a:ext cx="433035" cy="433901"/>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dirty="0">
                <a:solidFill>
                  <a:srgbClr val="000000"/>
                </a:solidFill>
              </a:endParaRPr>
            </a:p>
          </p:txBody>
        </p:sp>
        <p:sp>
          <p:nvSpPr>
            <p:cNvPr id="21" name="Rectangle 32">
              <a:extLst>
                <a:ext uri="{FF2B5EF4-FFF2-40B4-BE49-F238E27FC236}">
                  <a16:creationId xmlns:a16="http://schemas.microsoft.com/office/drawing/2014/main" id="{B9191DC8-9926-4DC9-AA81-937315F609CA}"/>
                </a:ext>
              </a:extLst>
            </p:cNvPr>
            <p:cNvSpPr>
              <a:spLocks noChangeArrowheads="1"/>
            </p:cNvSpPr>
            <p:nvPr/>
          </p:nvSpPr>
          <p:spPr bwMode="auto">
            <a:xfrm>
              <a:off x="7515103" y="738163"/>
              <a:ext cx="441715" cy="101989"/>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a:solidFill>
                  <a:srgbClr val="000000"/>
                </a:solidFill>
              </a:endParaRPr>
            </a:p>
          </p:txBody>
        </p:sp>
      </p:grpSp>
      <p:sp>
        <p:nvSpPr>
          <p:cNvPr id="24" name="テキスト ボックス 23">
            <a:extLst>
              <a:ext uri="{FF2B5EF4-FFF2-40B4-BE49-F238E27FC236}">
                <a16:creationId xmlns:a16="http://schemas.microsoft.com/office/drawing/2014/main" id="{1696B890-7984-44E8-A6F3-8A6C683885EC}"/>
              </a:ext>
            </a:extLst>
          </p:cNvPr>
          <p:cNvSpPr txBox="1"/>
          <p:nvPr/>
        </p:nvSpPr>
        <p:spPr>
          <a:xfrm>
            <a:off x="11987878" y="135073"/>
            <a:ext cx="707305" cy="523220"/>
          </a:xfrm>
          <a:prstGeom prst="rect">
            <a:avLst/>
          </a:prstGeom>
          <a:noFill/>
        </p:spPr>
        <p:txBody>
          <a:bodyPr wrap="square">
            <a:spAutoFit/>
          </a:bodyPr>
          <a:lstStyle/>
          <a:p>
            <a:pPr algn="ctr"/>
            <a:r>
              <a:rPr lang="ja-JP" altLang="en-US" sz="1400" kern="100" dirty="0">
                <a:latin typeface="BIZ UDゴシック" panose="020B0400000000000000" pitchFamily="49" charset="-128"/>
                <a:ea typeface="BIZ UDゴシック" panose="020B0400000000000000" pitchFamily="49" charset="-128"/>
                <a:cs typeface="Times New Roman"/>
              </a:rPr>
              <a:t>事前③</a:t>
            </a:r>
            <a:endParaRPr lang="en-US" altLang="ja-JP" sz="2400" kern="100" dirty="0">
              <a:latin typeface="BIZ UDゴシック" panose="020B0400000000000000" pitchFamily="49" charset="-128"/>
              <a:ea typeface="BIZ UDゴシック" panose="020B0400000000000000" pitchFamily="49" charset="-128"/>
              <a:cs typeface="Times New Roman"/>
            </a:endParaRPr>
          </a:p>
        </p:txBody>
      </p:sp>
      <p:sp>
        <p:nvSpPr>
          <p:cNvPr id="3" name="スライド番号プレースホルダー 2">
            <a:extLst>
              <a:ext uri="{FF2B5EF4-FFF2-40B4-BE49-F238E27FC236}">
                <a16:creationId xmlns:a16="http://schemas.microsoft.com/office/drawing/2014/main" id="{AC422A60-8BED-4670-848C-C81C713619C8}"/>
              </a:ext>
            </a:extLst>
          </p:cNvPr>
          <p:cNvSpPr>
            <a:spLocks noGrp="1"/>
          </p:cNvSpPr>
          <p:nvPr>
            <p:ph type="sldNum" sz="quarter" idx="12"/>
          </p:nvPr>
        </p:nvSpPr>
        <p:spPr/>
        <p:txBody>
          <a:bodyPr/>
          <a:lstStyle/>
          <a:p>
            <a:fld id="{D2D8002D-B5B0-4BAC-B1F6-782DDCCE6D9C}" type="slidenum">
              <a:rPr kumimoji="1" lang="ja-JP" altLang="en-US" sz="3200" b="1" smtClean="0"/>
              <a:t>22</a:t>
            </a:fld>
            <a:endParaRPr kumimoji="1" lang="ja-JP" altLang="en-US" b="1" dirty="0"/>
          </a:p>
        </p:txBody>
      </p:sp>
      <p:sp>
        <p:nvSpPr>
          <p:cNvPr id="25" name="テキスト ボックス 24">
            <a:extLst>
              <a:ext uri="{FF2B5EF4-FFF2-40B4-BE49-F238E27FC236}">
                <a16:creationId xmlns:a16="http://schemas.microsoft.com/office/drawing/2014/main" id="{CB1D6F15-3033-45AD-BFF8-AFBEBCCD5E28}"/>
              </a:ext>
            </a:extLst>
          </p:cNvPr>
          <p:cNvSpPr txBox="1"/>
          <p:nvPr/>
        </p:nvSpPr>
        <p:spPr>
          <a:xfrm>
            <a:off x="11347550" y="77139"/>
            <a:ext cx="1369959" cy="523220"/>
          </a:xfrm>
          <a:prstGeom prst="rect">
            <a:avLst/>
          </a:prstGeom>
          <a:solidFill>
            <a:schemeClr val="bg1"/>
          </a:solidFill>
        </p:spPr>
        <p:txBody>
          <a:bodyPr wrap="square">
            <a:spAutoFit/>
          </a:bodyPr>
          <a:lstStyle/>
          <a:p>
            <a:pPr algn="ctr"/>
            <a:r>
              <a:rPr lang="en-US" altLang="ja-JP" sz="1400" kern="100" dirty="0">
                <a:latin typeface="BIZ UDゴシック" panose="020B0400000000000000" pitchFamily="49" charset="-128"/>
                <a:ea typeface="BIZ UDゴシック" panose="020B0400000000000000" pitchFamily="49" charset="-128"/>
                <a:cs typeface="Times New Roman"/>
              </a:rPr>
              <a:t>R7.3.27</a:t>
            </a:r>
          </a:p>
          <a:p>
            <a:pPr algn="ctr"/>
            <a:r>
              <a:rPr lang="ja-JP" altLang="en-US" sz="1400" kern="100" dirty="0">
                <a:latin typeface="BIZ UDゴシック" panose="020B0400000000000000" pitchFamily="49" charset="-128"/>
                <a:ea typeface="BIZ UDゴシック" panose="020B0400000000000000" pitchFamily="49" charset="-128"/>
                <a:cs typeface="Times New Roman"/>
              </a:rPr>
              <a:t>みどり推進室</a:t>
            </a:r>
            <a:endParaRPr lang="en-US" altLang="ja-JP" sz="2400" kern="100" dirty="0">
              <a:latin typeface="BIZ UDゴシック" panose="020B0400000000000000" pitchFamily="49" charset="-128"/>
              <a:ea typeface="BIZ UDゴシック" panose="020B0400000000000000" pitchFamily="49" charset="-128"/>
              <a:cs typeface="Times New Roman"/>
            </a:endParaRPr>
          </a:p>
        </p:txBody>
      </p:sp>
      <p:sp>
        <p:nvSpPr>
          <p:cNvPr id="26" name="テキスト ボックス 25">
            <a:extLst>
              <a:ext uri="{FF2B5EF4-FFF2-40B4-BE49-F238E27FC236}">
                <a16:creationId xmlns:a16="http://schemas.microsoft.com/office/drawing/2014/main" id="{99A417AA-39AD-443B-8785-25DB6D3F20DB}"/>
              </a:ext>
            </a:extLst>
          </p:cNvPr>
          <p:cNvSpPr txBox="1"/>
          <p:nvPr/>
        </p:nvSpPr>
        <p:spPr>
          <a:xfrm>
            <a:off x="9829771" y="152255"/>
            <a:ext cx="1369959" cy="400110"/>
          </a:xfrm>
          <a:prstGeom prst="rect">
            <a:avLst/>
          </a:prstGeom>
          <a:solidFill>
            <a:schemeClr val="bg1"/>
          </a:solidFill>
        </p:spPr>
        <p:txBody>
          <a:bodyPr wrap="square">
            <a:spAutoFit/>
          </a:bodyPr>
          <a:lstStyle/>
          <a:p>
            <a:pPr algn="ctr"/>
            <a:r>
              <a:rPr lang="ja-JP" altLang="en-US" sz="2000" kern="100" dirty="0">
                <a:latin typeface="BIZ UDゴシック" panose="020B0400000000000000" pitchFamily="49" charset="-128"/>
                <a:ea typeface="BIZ UDゴシック" panose="020B0400000000000000" pitchFamily="49" charset="-128"/>
                <a:cs typeface="Times New Roman"/>
              </a:rPr>
              <a:t>参　考</a:t>
            </a:r>
            <a:endParaRPr lang="en-US" altLang="ja-JP" sz="3600" kern="100" dirty="0">
              <a:latin typeface="BIZ UDゴシック" panose="020B0400000000000000" pitchFamily="49" charset="-128"/>
              <a:ea typeface="BIZ UDゴシック" panose="020B0400000000000000" pitchFamily="49" charset="-128"/>
              <a:cs typeface="Times New Roman"/>
            </a:endParaRPr>
          </a:p>
        </p:txBody>
      </p:sp>
    </p:spTree>
    <p:extLst>
      <p:ext uri="{BB962C8B-B14F-4D97-AF65-F5344CB8AC3E}">
        <p14:creationId xmlns:p14="http://schemas.microsoft.com/office/powerpoint/2010/main" val="1190282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a:extLst>
              <a:ext uri="{FF2B5EF4-FFF2-40B4-BE49-F238E27FC236}">
                <a16:creationId xmlns:a16="http://schemas.microsoft.com/office/drawing/2014/main" id="{5DC6ABD6-E8E4-421F-8802-A39B958614C7}"/>
              </a:ext>
            </a:extLst>
          </p:cNvPr>
          <p:cNvGrpSpPr/>
          <p:nvPr/>
        </p:nvGrpSpPr>
        <p:grpSpPr>
          <a:xfrm>
            <a:off x="98894" y="0"/>
            <a:ext cx="12579684" cy="997583"/>
            <a:chOff x="101599" y="238968"/>
            <a:chExt cx="7856064" cy="601184"/>
          </a:xfrm>
        </p:grpSpPr>
        <p:grpSp>
          <p:nvGrpSpPr>
            <p:cNvPr id="17" name="グループ化 16">
              <a:extLst>
                <a:ext uri="{FF2B5EF4-FFF2-40B4-BE49-F238E27FC236}">
                  <a16:creationId xmlns:a16="http://schemas.microsoft.com/office/drawing/2014/main" id="{F54AEDDB-D211-4656-96AC-FBD6B4D01D85}"/>
                </a:ext>
              </a:extLst>
            </p:cNvPr>
            <p:cNvGrpSpPr/>
            <p:nvPr/>
          </p:nvGrpSpPr>
          <p:grpSpPr>
            <a:xfrm>
              <a:off x="101599" y="245354"/>
              <a:ext cx="7561075" cy="575048"/>
              <a:chOff x="101600" y="245354"/>
              <a:chExt cx="5880310" cy="575048"/>
            </a:xfrm>
          </p:grpSpPr>
          <p:sp>
            <p:nvSpPr>
              <p:cNvPr id="22" name="Rectangle 29">
                <a:extLst>
                  <a:ext uri="{FF2B5EF4-FFF2-40B4-BE49-F238E27FC236}">
                    <a16:creationId xmlns:a16="http://schemas.microsoft.com/office/drawing/2014/main" id="{DDB00D00-BAE6-4E66-94AB-B185A3F2ACD2}"/>
                  </a:ext>
                </a:extLst>
              </p:cNvPr>
              <p:cNvSpPr>
                <a:spLocks noChangeArrowheads="1"/>
              </p:cNvSpPr>
              <p:nvPr/>
            </p:nvSpPr>
            <p:spPr bwMode="auto">
              <a:xfrm>
                <a:off x="101600" y="245354"/>
                <a:ext cx="5880309" cy="420268"/>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noAutofit/>
              </a:bodyPr>
              <a:lstStyle/>
              <a:p>
                <a:pPr lvl="0" defTabSz="914400" eaLnBrk="0" fontAlgn="base" hangingPunct="0">
                  <a:spcBef>
                    <a:spcPct val="0"/>
                  </a:spcBef>
                  <a:spcAft>
                    <a:spcPct val="0"/>
                  </a:spcAft>
                </a:pPr>
                <a:r>
                  <a:rPr kumimoji="0" lang="ja-JP" altLang="en-US" sz="2400" b="1" dirty="0">
                    <a:solidFill>
                      <a:schemeClr val="bg1"/>
                    </a:solidFill>
                    <a:latin typeface="ＭＳ Ｐゴシック" panose="020B0600070205080204" pitchFamily="50" charset="-128"/>
                    <a:ea typeface="ＭＳ Ｐゴシック" panose="020B0600070205080204" pitchFamily="50" charset="-128"/>
                  </a:rPr>
                  <a:t>　 ３</a:t>
                </a:r>
                <a:r>
                  <a:rPr kumimoji="0" lang="en-US" altLang="ja-JP" sz="2400" b="1" dirty="0">
                    <a:solidFill>
                      <a:schemeClr val="bg1"/>
                    </a:solidFill>
                    <a:latin typeface="ＭＳ Ｐゴシック" panose="020B0600070205080204" pitchFamily="50" charset="-128"/>
                    <a:ea typeface="ＭＳ Ｐゴシック" panose="020B0600070205080204" pitchFamily="50" charset="-128"/>
                  </a:rPr>
                  <a:t>-</a:t>
                </a:r>
                <a:r>
                  <a:rPr kumimoji="0" lang="ja-JP" altLang="en-US" sz="2400" b="1" dirty="0">
                    <a:solidFill>
                      <a:schemeClr val="bg1"/>
                    </a:solidFill>
                    <a:latin typeface="ＭＳ Ｐゴシック" panose="020B0600070205080204" pitchFamily="50" charset="-128"/>
                    <a:ea typeface="ＭＳ Ｐゴシック" panose="020B0600070205080204" pitchFamily="50" charset="-128"/>
                  </a:rPr>
                  <a:t>（５）　その他施策との連携　</a:t>
                </a:r>
              </a:p>
            </p:txBody>
          </p:sp>
          <p:sp>
            <p:nvSpPr>
              <p:cNvPr id="23" name="Rectangle 31">
                <a:extLst>
                  <a:ext uri="{FF2B5EF4-FFF2-40B4-BE49-F238E27FC236}">
                    <a16:creationId xmlns:a16="http://schemas.microsoft.com/office/drawing/2014/main" id="{43E4A2DF-BC77-4A66-A287-32326FBD6C16}"/>
                  </a:ext>
                </a:extLst>
              </p:cNvPr>
              <p:cNvSpPr>
                <a:spLocks noChangeArrowheads="1"/>
              </p:cNvSpPr>
              <p:nvPr/>
            </p:nvSpPr>
            <p:spPr bwMode="auto">
              <a:xfrm>
                <a:off x="101601" y="738163"/>
                <a:ext cx="5880309" cy="82239"/>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18" name="Rectangle 30">
              <a:extLst>
                <a:ext uri="{FF2B5EF4-FFF2-40B4-BE49-F238E27FC236}">
                  <a16:creationId xmlns:a16="http://schemas.microsoft.com/office/drawing/2014/main" id="{EB1A2CFB-1676-4135-9243-8729A03211F0}"/>
                </a:ext>
              </a:extLst>
            </p:cNvPr>
            <p:cNvSpPr>
              <a:spLocks noChangeArrowheads="1"/>
            </p:cNvSpPr>
            <p:nvPr/>
          </p:nvSpPr>
          <p:spPr bwMode="auto">
            <a:xfrm>
              <a:off x="7524628" y="238968"/>
              <a:ext cx="433035" cy="433901"/>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dirty="0">
                <a:solidFill>
                  <a:srgbClr val="000000"/>
                </a:solidFill>
              </a:endParaRPr>
            </a:p>
          </p:txBody>
        </p:sp>
        <p:sp>
          <p:nvSpPr>
            <p:cNvPr id="21" name="Rectangle 32">
              <a:extLst>
                <a:ext uri="{FF2B5EF4-FFF2-40B4-BE49-F238E27FC236}">
                  <a16:creationId xmlns:a16="http://schemas.microsoft.com/office/drawing/2014/main" id="{B9191DC8-9926-4DC9-AA81-937315F609CA}"/>
                </a:ext>
              </a:extLst>
            </p:cNvPr>
            <p:cNvSpPr>
              <a:spLocks noChangeArrowheads="1"/>
            </p:cNvSpPr>
            <p:nvPr/>
          </p:nvSpPr>
          <p:spPr bwMode="auto">
            <a:xfrm>
              <a:off x="7515103" y="738163"/>
              <a:ext cx="441715" cy="101989"/>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a:solidFill>
                  <a:srgbClr val="000000"/>
                </a:solidFill>
              </a:endParaRPr>
            </a:p>
          </p:txBody>
        </p:sp>
      </p:grpSp>
      <p:sp>
        <p:nvSpPr>
          <p:cNvPr id="24" name="テキスト ボックス 23">
            <a:extLst>
              <a:ext uri="{FF2B5EF4-FFF2-40B4-BE49-F238E27FC236}">
                <a16:creationId xmlns:a16="http://schemas.microsoft.com/office/drawing/2014/main" id="{0E098F6F-00F8-444C-B145-57715987A0C9}"/>
              </a:ext>
            </a:extLst>
          </p:cNvPr>
          <p:cNvSpPr txBox="1"/>
          <p:nvPr/>
        </p:nvSpPr>
        <p:spPr>
          <a:xfrm>
            <a:off x="305401" y="1227282"/>
            <a:ext cx="12190798" cy="6863417"/>
          </a:xfrm>
          <a:prstGeom prst="rect">
            <a:avLst/>
          </a:prstGeom>
          <a:solidFill>
            <a:schemeClr val="bg2">
              <a:lumMod val="90000"/>
              <a:alpha val="60000"/>
            </a:schemeClr>
          </a:solidFill>
        </p:spPr>
        <p:txBody>
          <a:bodyPr wrap="square" lIns="91440" tIns="45720" rIns="91440" bIns="45720" rtlCol="0" anchor="t">
            <a:spAutoFit/>
          </a:bodyPr>
          <a:lstStyle/>
          <a:p>
            <a:pPr algn="just"/>
            <a:r>
              <a:rPr lang="en-US" altLang="ja-JP" sz="2200" b="1" kern="100" dirty="0">
                <a:effectLst/>
                <a:latin typeface="ＭＳ Ｐゴシック" panose="020B0600070205080204" pitchFamily="50" charset="-128"/>
                <a:ea typeface="ＭＳ Ｐゴシック" panose="020B0600070205080204" pitchFamily="50" charset="-128"/>
                <a:cs typeface="Times New Roman"/>
              </a:rPr>
              <a:t>【</a:t>
            </a:r>
            <a:r>
              <a:rPr lang="ja-JP" altLang="en-US" sz="2200" b="1" kern="100" dirty="0">
                <a:effectLst/>
                <a:latin typeface="ＭＳ Ｐゴシック" panose="020B0600070205080204" pitchFamily="50" charset="-128"/>
                <a:ea typeface="ＭＳ Ｐゴシック" panose="020B0600070205080204" pitchFamily="50" charset="-128"/>
                <a:cs typeface="Times New Roman"/>
              </a:rPr>
              <a:t>林野庁</a:t>
            </a:r>
            <a:r>
              <a:rPr lang="en-US" altLang="ja-JP" sz="2200" b="1" kern="100" dirty="0">
                <a:effectLst/>
                <a:latin typeface="ＭＳ Ｐゴシック" panose="020B0600070205080204" pitchFamily="50" charset="-128"/>
                <a:ea typeface="ＭＳ Ｐゴシック" panose="020B0600070205080204" pitchFamily="50" charset="-128"/>
                <a:cs typeface="Times New Roman"/>
              </a:rPr>
              <a:t>】</a:t>
            </a:r>
            <a:r>
              <a:rPr lang="ja-JP" altLang="en-US" sz="2200" b="1" kern="100" dirty="0">
                <a:effectLst/>
                <a:latin typeface="ＭＳ Ｐゴシック" panose="020B0600070205080204" pitchFamily="50" charset="-128"/>
                <a:ea typeface="ＭＳ Ｐゴシック" panose="020B0600070205080204" pitchFamily="50" charset="-128"/>
                <a:cs typeface="Times New Roman"/>
              </a:rPr>
              <a:t>　森林・林業施策全体で進める災害に強い地域づくり　　（</a:t>
            </a:r>
            <a:r>
              <a:rPr lang="en-US" altLang="ja-JP" sz="2200" b="1" kern="100" dirty="0">
                <a:effectLst/>
                <a:latin typeface="ＭＳ Ｐゴシック" panose="020B0600070205080204" pitchFamily="50" charset="-128"/>
                <a:ea typeface="ＭＳ Ｐゴシック" panose="020B0600070205080204" pitchFamily="50" charset="-128"/>
                <a:cs typeface="Times New Roman"/>
              </a:rPr>
              <a:t>R4 </a:t>
            </a:r>
            <a:r>
              <a:rPr lang="ja-JP" altLang="en-US" sz="2200" b="1" kern="100" dirty="0">
                <a:effectLst/>
                <a:latin typeface="ＭＳ Ｐゴシック" panose="020B0600070205080204" pitchFamily="50" charset="-128"/>
                <a:ea typeface="ＭＳ Ｐゴシック" panose="020B0600070205080204" pitchFamily="50" charset="-128"/>
                <a:cs typeface="Times New Roman"/>
              </a:rPr>
              <a:t>森林林業白書　特集）</a:t>
            </a:r>
            <a:endParaRPr lang="en-US" altLang="ja-JP" sz="2200" b="1" kern="100" dirty="0">
              <a:effectLst/>
              <a:latin typeface="ＭＳ Ｐゴシック" panose="020B0600070205080204" pitchFamily="50" charset="-128"/>
              <a:ea typeface="ＭＳ Ｐゴシック" panose="020B0600070205080204" pitchFamily="50" charset="-128"/>
              <a:cs typeface="Times New Roman"/>
            </a:endParaRPr>
          </a:p>
          <a:p>
            <a:pPr algn="just"/>
            <a:endParaRPr lang="en-US" altLang="ja-JP" sz="2200" kern="100" dirty="0">
              <a:latin typeface="ＭＳ Ｐゴシック" panose="020B0600070205080204" pitchFamily="50" charset="-128"/>
              <a:ea typeface="ＭＳ Ｐゴシック" panose="020B0600070205080204" pitchFamily="50" charset="-128"/>
              <a:cs typeface="Times New Roman"/>
            </a:endParaRPr>
          </a:p>
          <a:p>
            <a:pPr algn="just"/>
            <a:r>
              <a:rPr lang="ja-JP" altLang="en-US" sz="2200" b="1" kern="100" dirty="0">
                <a:latin typeface="ＭＳ Ｐゴシック" panose="020B0600070205080204" pitchFamily="50" charset="-128"/>
                <a:ea typeface="ＭＳ Ｐゴシック" panose="020B0600070205080204" pitchFamily="50" charset="-128"/>
                <a:cs typeface="Times New Roman"/>
              </a:rPr>
              <a:t>●多様な森林づくりと森林計画制度に基づく森林施業等の推進</a:t>
            </a:r>
            <a:endParaRPr lang="en-US" altLang="ja-JP" sz="2200" b="1" kern="100" dirty="0">
              <a:latin typeface="ＭＳ Ｐゴシック" panose="020B0600070205080204" pitchFamily="50" charset="-128"/>
              <a:ea typeface="ＭＳ Ｐゴシック" panose="020B0600070205080204" pitchFamily="50" charset="-128"/>
              <a:cs typeface="Times New Roman"/>
            </a:endParaRPr>
          </a:p>
          <a:p>
            <a:pPr algn="just"/>
            <a:r>
              <a:rPr lang="ja-JP" altLang="en-US" sz="2200" kern="100" dirty="0">
                <a:latin typeface="ＭＳ Ｐゴシック" panose="020B0600070205080204" pitchFamily="50" charset="-128"/>
                <a:ea typeface="ＭＳ Ｐゴシック" panose="020B0600070205080204" pitchFamily="50" charset="-128"/>
                <a:cs typeface="Times New Roman"/>
              </a:rPr>
              <a:t>　・保安林制度に基づく伐採規制</a:t>
            </a:r>
            <a:endParaRPr lang="en-US" altLang="ja-JP" sz="2200" kern="100" dirty="0">
              <a:latin typeface="ＭＳ Ｐゴシック" panose="020B0600070205080204" pitchFamily="50" charset="-128"/>
              <a:ea typeface="ＭＳ Ｐゴシック" panose="020B0600070205080204" pitchFamily="50" charset="-128"/>
              <a:cs typeface="Times New Roman"/>
            </a:endParaRPr>
          </a:p>
          <a:p>
            <a:pPr algn="just"/>
            <a:r>
              <a:rPr lang="ja-JP" altLang="en-US" sz="2200" kern="100" dirty="0">
                <a:latin typeface="ＭＳ Ｐゴシック" panose="020B0600070205080204" pitchFamily="50" charset="-128"/>
                <a:ea typeface="ＭＳ Ｐゴシック" panose="020B0600070205080204" pitchFamily="50" charset="-128"/>
                <a:cs typeface="Times New Roman"/>
              </a:rPr>
              <a:t>　・地域森林計画における伐採・造林方法指針の提示</a:t>
            </a:r>
            <a:endParaRPr lang="en-US" altLang="ja-JP" sz="2200" kern="100" dirty="0">
              <a:latin typeface="ＭＳ Ｐゴシック" panose="020B0600070205080204" pitchFamily="50" charset="-128"/>
              <a:ea typeface="ＭＳ Ｐゴシック" panose="020B0600070205080204" pitchFamily="50" charset="-128"/>
              <a:cs typeface="Times New Roman"/>
            </a:endParaRPr>
          </a:p>
          <a:p>
            <a:pPr algn="just"/>
            <a:r>
              <a:rPr lang="ja-JP" altLang="en-US" sz="2200" kern="100" dirty="0">
                <a:latin typeface="ＭＳ Ｐゴシック" panose="020B0600070205080204" pitchFamily="50" charset="-128"/>
                <a:ea typeface="ＭＳ Ｐゴシック" panose="020B0600070205080204" pitchFamily="50" charset="-128"/>
                <a:cs typeface="Times New Roman"/>
              </a:rPr>
              <a:t>　・森林機能に応じたゾーニングや長伐期・複層林化の推進</a:t>
            </a:r>
            <a:endParaRPr lang="en-US" altLang="ja-JP" sz="2200" kern="100" dirty="0">
              <a:latin typeface="ＭＳ Ｐゴシック" panose="020B0600070205080204" pitchFamily="50" charset="-128"/>
              <a:ea typeface="ＭＳ Ｐゴシック" panose="020B0600070205080204" pitchFamily="50" charset="-128"/>
              <a:cs typeface="Times New Roman"/>
            </a:endParaRPr>
          </a:p>
          <a:p>
            <a:pPr algn="just"/>
            <a:r>
              <a:rPr lang="ja-JP" altLang="en-US" sz="2200" kern="100" dirty="0">
                <a:latin typeface="ＭＳ Ｐゴシック" panose="020B0600070205080204" pitchFamily="50" charset="-128"/>
                <a:ea typeface="ＭＳ Ｐゴシック" panose="020B0600070205080204" pitchFamily="50" charset="-128"/>
                <a:cs typeface="Times New Roman"/>
              </a:rPr>
              <a:t>　・森林の経営管理の集積・集約化</a:t>
            </a:r>
            <a:endParaRPr lang="en-US" altLang="ja-JP" sz="2200" kern="100" dirty="0">
              <a:latin typeface="ＭＳ Ｐゴシック" panose="020B0600070205080204" pitchFamily="50" charset="-128"/>
              <a:ea typeface="ＭＳ Ｐゴシック" panose="020B0600070205080204" pitchFamily="50" charset="-128"/>
              <a:cs typeface="Times New Roman"/>
            </a:endParaRPr>
          </a:p>
          <a:p>
            <a:pPr algn="just"/>
            <a:endParaRPr lang="en-US" altLang="ja-JP" sz="2200" kern="100" dirty="0">
              <a:latin typeface="ＭＳ Ｐゴシック" panose="020B0600070205080204" pitchFamily="50" charset="-128"/>
              <a:ea typeface="ＭＳ Ｐゴシック" panose="020B0600070205080204" pitchFamily="50" charset="-128"/>
              <a:cs typeface="Times New Roman"/>
            </a:endParaRPr>
          </a:p>
          <a:p>
            <a:pPr algn="just"/>
            <a:r>
              <a:rPr lang="ja-JP" altLang="en-US" sz="2200" b="1" kern="100" dirty="0">
                <a:latin typeface="ＭＳ Ｐゴシック" panose="020B0600070205080204" pitchFamily="50" charset="-128"/>
                <a:ea typeface="ＭＳ Ｐゴシック" panose="020B0600070205080204" pitchFamily="50" charset="-128"/>
                <a:cs typeface="Times New Roman"/>
              </a:rPr>
              <a:t>●災害に強い路網の整備</a:t>
            </a:r>
            <a:endParaRPr lang="en-US" altLang="ja-JP" sz="2200" b="1" kern="100" dirty="0">
              <a:latin typeface="ＭＳ Ｐゴシック" panose="020B0600070205080204" pitchFamily="50" charset="-128"/>
              <a:ea typeface="ＭＳ Ｐゴシック" panose="020B0600070205080204" pitchFamily="50" charset="-128"/>
              <a:cs typeface="Times New Roman"/>
            </a:endParaRPr>
          </a:p>
          <a:p>
            <a:pPr algn="just"/>
            <a:r>
              <a:rPr lang="ja-JP" altLang="en-US" sz="2200" kern="100" dirty="0">
                <a:latin typeface="ＭＳ Ｐゴシック" panose="020B0600070205080204" pitchFamily="50" charset="-128"/>
                <a:ea typeface="ＭＳ Ｐゴシック" panose="020B0600070205080204" pitchFamily="50" charset="-128"/>
                <a:cs typeface="Times New Roman"/>
              </a:rPr>
              <a:t>　・災害の激甚化や林業車両の大型化への対応を踏まえた路網の強靭化、長寿命化</a:t>
            </a:r>
            <a:endParaRPr lang="en-US" altLang="ja-JP" sz="2200" kern="100" dirty="0">
              <a:latin typeface="ＭＳ Ｐゴシック" panose="020B0600070205080204" pitchFamily="50" charset="-128"/>
              <a:ea typeface="ＭＳ Ｐゴシック" panose="020B0600070205080204" pitchFamily="50" charset="-128"/>
              <a:cs typeface="Times New Roman"/>
            </a:endParaRPr>
          </a:p>
          <a:p>
            <a:pPr algn="just"/>
            <a:r>
              <a:rPr lang="ja-JP" altLang="en-US" sz="2200" kern="100" dirty="0">
                <a:latin typeface="ＭＳ Ｐゴシック" panose="020B0600070205080204" pitchFamily="50" charset="-128"/>
                <a:ea typeface="ＭＳ Ｐゴシック" panose="020B0600070205080204" pitchFamily="50" charset="-128"/>
                <a:cs typeface="Times New Roman"/>
              </a:rPr>
              <a:t>　・被災時の代替路として孤立集落の発生抑止・解消への貢献</a:t>
            </a:r>
            <a:endParaRPr lang="en-US" altLang="ja-JP" sz="2200" kern="100" dirty="0">
              <a:latin typeface="ＭＳ Ｐゴシック" panose="020B0600070205080204" pitchFamily="50" charset="-128"/>
              <a:ea typeface="ＭＳ Ｐゴシック" panose="020B0600070205080204" pitchFamily="50" charset="-128"/>
              <a:cs typeface="Times New Roman"/>
            </a:endParaRPr>
          </a:p>
          <a:p>
            <a:pPr algn="just"/>
            <a:endParaRPr lang="en-US" altLang="ja-JP" sz="2200" kern="100" dirty="0">
              <a:latin typeface="ＭＳ Ｐゴシック" panose="020B0600070205080204" pitchFamily="50" charset="-128"/>
              <a:ea typeface="ＭＳ Ｐゴシック" panose="020B0600070205080204" pitchFamily="50" charset="-128"/>
              <a:cs typeface="Times New Roman"/>
            </a:endParaRPr>
          </a:p>
          <a:p>
            <a:pPr algn="just"/>
            <a:r>
              <a:rPr lang="ja-JP" altLang="en-US" sz="2200" b="1" kern="100" dirty="0">
                <a:latin typeface="ＭＳ Ｐゴシック" panose="020B0600070205080204" pitchFamily="50" charset="-128"/>
                <a:ea typeface="ＭＳ Ｐゴシック" panose="020B0600070205080204" pitchFamily="50" charset="-128"/>
                <a:cs typeface="Times New Roman"/>
              </a:rPr>
              <a:t>●気候変動対策への貢献</a:t>
            </a:r>
            <a:endParaRPr lang="en-US" altLang="ja-JP" sz="2200" b="1" kern="100" dirty="0">
              <a:latin typeface="ＭＳ Ｐゴシック" panose="020B0600070205080204" pitchFamily="50" charset="-128"/>
              <a:ea typeface="ＭＳ Ｐゴシック" panose="020B0600070205080204" pitchFamily="50" charset="-128"/>
              <a:cs typeface="Times New Roman"/>
            </a:endParaRPr>
          </a:p>
          <a:p>
            <a:pPr algn="just"/>
            <a:r>
              <a:rPr lang="ja-JP" altLang="en-US" sz="2200" kern="100" dirty="0">
                <a:latin typeface="ＭＳ Ｐゴシック" panose="020B0600070205080204" pitchFamily="50" charset="-128"/>
                <a:ea typeface="ＭＳ Ｐゴシック" panose="020B0600070205080204" pitchFamily="50" charset="-128"/>
                <a:cs typeface="Times New Roman"/>
              </a:rPr>
              <a:t>　・治山対策・森林整備による気候変動に伴う山地災害・洪水被害の激甚化・多発化への対応</a:t>
            </a:r>
            <a:endParaRPr lang="en-US" altLang="ja-JP" sz="2200" kern="100" dirty="0">
              <a:latin typeface="ＭＳ Ｐゴシック" panose="020B0600070205080204" pitchFamily="50" charset="-128"/>
              <a:ea typeface="ＭＳ Ｐゴシック" panose="020B0600070205080204" pitchFamily="50" charset="-128"/>
              <a:cs typeface="Times New Roman"/>
            </a:endParaRPr>
          </a:p>
          <a:p>
            <a:pPr algn="just"/>
            <a:r>
              <a:rPr lang="ja-JP" altLang="en-US" sz="2200" kern="100" dirty="0">
                <a:latin typeface="ＭＳ Ｐゴシック" panose="020B0600070205080204" pitchFamily="50" charset="-128"/>
                <a:ea typeface="ＭＳ Ｐゴシック" panose="020B0600070205080204" pitchFamily="50" charset="-128"/>
                <a:cs typeface="Times New Roman"/>
              </a:rPr>
              <a:t>　・森林の維持・造成による二酸化炭素吸収機能の持続的発揮や木材生産による炭素固定による</a:t>
            </a:r>
            <a:endParaRPr lang="en-US" altLang="ja-JP" sz="2200" kern="100" dirty="0">
              <a:latin typeface="ＭＳ Ｐゴシック" panose="020B0600070205080204" pitchFamily="50" charset="-128"/>
              <a:ea typeface="ＭＳ Ｐゴシック" panose="020B0600070205080204" pitchFamily="50" charset="-128"/>
              <a:cs typeface="Times New Roman"/>
            </a:endParaRPr>
          </a:p>
          <a:p>
            <a:pPr algn="just"/>
            <a:r>
              <a:rPr lang="ja-JP" altLang="en-US" sz="2200" kern="100" dirty="0">
                <a:latin typeface="ＭＳ Ｐゴシック" panose="020B0600070205080204" pitchFamily="50" charset="-128"/>
                <a:ea typeface="ＭＳ Ｐゴシック" panose="020B0600070205080204" pitchFamily="50" charset="-128"/>
                <a:cs typeface="Times New Roman"/>
              </a:rPr>
              <a:t>　　</a:t>
            </a:r>
            <a:r>
              <a:rPr lang="en-US" altLang="ja-JP" sz="2200" kern="100" dirty="0">
                <a:latin typeface="ＭＳ Ｐゴシック" panose="020B0600070205080204" pitchFamily="50" charset="-128"/>
                <a:ea typeface="ＭＳ Ｐゴシック" panose="020B0600070205080204" pitchFamily="50" charset="-128"/>
                <a:cs typeface="Times New Roman"/>
              </a:rPr>
              <a:t>2050</a:t>
            </a:r>
            <a:r>
              <a:rPr lang="ja-JP" altLang="en-US" sz="2200" kern="100" dirty="0">
                <a:latin typeface="ＭＳ Ｐゴシック" panose="020B0600070205080204" pitchFamily="50" charset="-128"/>
                <a:ea typeface="ＭＳ Ｐゴシック" panose="020B0600070205080204" pitchFamily="50" charset="-128"/>
                <a:cs typeface="Times New Roman"/>
              </a:rPr>
              <a:t>年カーボンニュートラルの実現への貢献</a:t>
            </a:r>
            <a:endParaRPr lang="en-US" altLang="ja-JP" sz="2200" kern="100" dirty="0">
              <a:latin typeface="ＭＳ Ｐゴシック" panose="020B0600070205080204" pitchFamily="50" charset="-128"/>
              <a:ea typeface="ＭＳ Ｐゴシック" panose="020B0600070205080204" pitchFamily="50" charset="-128"/>
              <a:cs typeface="Times New Roman"/>
            </a:endParaRPr>
          </a:p>
          <a:p>
            <a:pPr algn="just"/>
            <a:endParaRPr lang="en-US" altLang="ja-JP" sz="2200" kern="100" dirty="0">
              <a:latin typeface="ＭＳ Ｐゴシック" panose="020B0600070205080204" pitchFamily="50" charset="-128"/>
              <a:ea typeface="ＭＳ Ｐゴシック" panose="020B0600070205080204" pitchFamily="50" charset="-128"/>
              <a:cs typeface="Times New Roman"/>
            </a:endParaRPr>
          </a:p>
          <a:p>
            <a:pPr algn="just"/>
            <a:r>
              <a:rPr lang="ja-JP" altLang="en-US" sz="2200" b="1" kern="100" dirty="0">
                <a:latin typeface="ＭＳ Ｐゴシック" panose="020B0600070205080204" pitchFamily="50" charset="-128"/>
                <a:ea typeface="ＭＳ Ｐゴシック" panose="020B0600070205080204" pitchFamily="50" charset="-128"/>
                <a:cs typeface="Times New Roman"/>
              </a:rPr>
              <a:t>●「緑の社会資本」としての森林</a:t>
            </a:r>
            <a:endParaRPr lang="en-US" altLang="ja-JP" sz="2200" b="1" kern="100" dirty="0">
              <a:latin typeface="ＭＳ Ｐゴシック" panose="020B0600070205080204" pitchFamily="50" charset="-128"/>
              <a:ea typeface="ＭＳ Ｐゴシック" panose="020B0600070205080204" pitchFamily="50" charset="-128"/>
              <a:cs typeface="Times New Roman"/>
            </a:endParaRPr>
          </a:p>
          <a:p>
            <a:pPr algn="just"/>
            <a:r>
              <a:rPr lang="ja-JP" altLang="en-US" sz="2200" kern="100" dirty="0">
                <a:latin typeface="ＭＳ Ｐゴシック" panose="020B0600070205080204" pitchFamily="50" charset="-128"/>
                <a:ea typeface="ＭＳ Ｐゴシック" panose="020B0600070205080204" pitchFamily="50" charset="-128"/>
                <a:cs typeface="Times New Roman"/>
              </a:rPr>
              <a:t>　・生態系を基盤として災害リスクを低減する「</a:t>
            </a:r>
            <a:r>
              <a:rPr lang="en-US" altLang="ja-JP" sz="2200" kern="100" dirty="0">
                <a:latin typeface="ＭＳ Ｐゴシック" panose="020B0600070205080204" pitchFamily="50" charset="-128"/>
                <a:ea typeface="ＭＳ Ｐゴシック" panose="020B0600070205080204" pitchFamily="50" charset="-128"/>
                <a:cs typeface="Times New Roman"/>
              </a:rPr>
              <a:t>Eco-DRR</a:t>
            </a:r>
            <a:r>
              <a:rPr lang="ja-JP" altLang="en-US" sz="2200" kern="100" dirty="0">
                <a:latin typeface="ＭＳ Ｐゴシック" panose="020B0600070205080204" pitchFamily="50" charset="-128"/>
                <a:ea typeface="ＭＳ Ｐゴシック" panose="020B0600070205080204" pitchFamily="50" charset="-128"/>
                <a:cs typeface="Times New Roman"/>
              </a:rPr>
              <a:t>」、自然環境が有する機能を社会における</a:t>
            </a:r>
            <a:endParaRPr lang="en-US" altLang="ja-JP" sz="2200" kern="100" dirty="0">
              <a:latin typeface="ＭＳ Ｐゴシック" panose="020B0600070205080204" pitchFamily="50" charset="-128"/>
              <a:ea typeface="ＭＳ Ｐゴシック" panose="020B0600070205080204" pitchFamily="50" charset="-128"/>
              <a:cs typeface="Times New Roman"/>
            </a:endParaRPr>
          </a:p>
          <a:p>
            <a:pPr algn="just"/>
            <a:r>
              <a:rPr lang="ja-JP" altLang="en-US" sz="2200" kern="100" dirty="0">
                <a:latin typeface="ＭＳ Ｐゴシック" panose="020B0600070205080204" pitchFamily="50" charset="-128"/>
                <a:ea typeface="ＭＳ Ｐゴシック" panose="020B0600070205080204" pitchFamily="50" charset="-128"/>
                <a:cs typeface="Times New Roman"/>
              </a:rPr>
              <a:t>　　様々な課題解決に活用とする「グリーンインフラ」の考え方への貢献</a:t>
            </a:r>
            <a:endParaRPr lang="en-US" altLang="ja-JP" sz="2200" kern="100" dirty="0">
              <a:latin typeface="ＭＳ Ｐゴシック" panose="020B0600070205080204" pitchFamily="50" charset="-128"/>
              <a:ea typeface="ＭＳ Ｐゴシック" panose="020B0600070205080204" pitchFamily="50" charset="-128"/>
              <a:cs typeface="Times New Roman"/>
            </a:endParaRPr>
          </a:p>
        </p:txBody>
      </p:sp>
      <p:sp>
        <p:nvSpPr>
          <p:cNvPr id="15" name="矢印: ストライプ 14">
            <a:extLst>
              <a:ext uri="{FF2B5EF4-FFF2-40B4-BE49-F238E27FC236}">
                <a16:creationId xmlns:a16="http://schemas.microsoft.com/office/drawing/2014/main" id="{F4CC3DB1-C76C-4D01-9EA6-F85EF5EBB61A}"/>
              </a:ext>
            </a:extLst>
          </p:cNvPr>
          <p:cNvSpPr/>
          <p:nvPr/>
        </p:nvSpPr>
        <p:spPr>
          <a:xfrm>
            <a:off x="694498" y="8319834"/>
            <a:ext cx="479843" cy="906038"/>
          </a:xfrm>
          <a:prstGeom prst="stripedRightArrow">
            <a:avLst>
              <a:gd name="adj1" fmla="val 50000"/>
              <a:gd name="adj2" fmla="val 61832"/>
            </a:avLst>
          </a:prstGeom>
          <a:solidFill>
            <a:srgbClr val="FFFF00"/>
          </a:solidFill>
          <a:ln w="127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032" tIns="50016" rIns="100032" bIns="39383" numCol="1" spcCol="0" rtlCol="0" fromWordArt="0" anchor="t" anchorCtr="0" forceAA="0" compatLnSpc="1">
            <a:prstTxWarp prst="textNoShape">
              <a:avLst/>
            </a:prstTxWarp>
            <a:noAutofit/>
          </a:bodyPr>
          <a:lstStyle/>
          <a:p>
            <a:pPr algn="ctr"/>
            <a:endParaRPr lang="ja-JP" altLang="en-US" sz="1313"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18">
            <a:extLst>
              <a:ext uri="{FF2B5EF4-FFF2-40B4-BE49-F238E27FC236}">
                <a16:creationId xmlns:a16="http://schemas.microsoft.com/office/drawing/2014/main" id="{8CEA7518-52C1-4556-B37B-D98A5180BD62}"/>
              </a:ext>
            </a:extLst>
          </p:cNvPr>
          <p:cNvSpPr txBox="1"/>
          <p:nvPr/>
        </p:nvSpPr>
        <p:spPr>
          <a:xfrm>
            <a:off x="1347455" y="8418910"/>
            <a:ext cx="10976117" cy="707886"/>
          </a:xfrm>
          <a:prstGeom prst="rect">
            <a:avLst/>
          </a:prstGeom>
          <a:noFill/>
          <a:ln w="25400">
            <a:noFill/>
          </a:ln>
        </p:spPr>
        <p:txBody>
          <a:bodyPr wrap="square" rtlCol="0">
            <a:spAutoFit/>
          </a:bodyPr>
          <a:lstStyle/>
          <a:p>
            <a:r>
              <a:rPr lang="ja-JP" altLang="en-US" sz="2000" b="1" dirty="0">
                <a:latin typeface="+mn-ea"/>
              </a:rPr>
              <a:t>森林防災・減災対策以外の様々な視点も踏まえて取組みを推進していくこと、森林防災・減災対策としての取組みが、その他の様々な施策の推進にもつながることを周知していくことも重要</a:t>
            </a:r>
          </a:p>
        </p:txBody>
      </p:sp>
      <p:sp>
        <p:nvSpPr>
          <p:cNvPr id="11" name="テキスト ボックス 10">
            <a:extLst>
              <a:ext uri="{FF2B5EF4-FFF2-40B4-BE49-F238E27FC236}">
                <a16:creationId xmlns:a16="http://schemas.microsoft.com/office/drawing/2014/main" id="{AC9E0F3D-5834-4671-9ACB-98317E265B14}"/>
              </a:ext>
            </a:extLst>
          </p:cNvPr>
          <p:cNvSpPr txBox="1"/>
          <p:nvPr/>
        </p:nvSpPr>
        <p:spPr>
          <a:xfrm>
            <a:off x="11987878" y="135073"/>
            <a:ext cx="707305" cy="523220"/>
          </a:xfrm>
          <a:prstGeom prst="rect">
            <a:avLst/>
          </a:prstGeom>
          <a:noFill/>
        </p:spPr>
        <p:txBody>
          <a:bodyPr wrap="square">
            <a:spAutoFit/>
          </a:bodyPr>
          <a:lstStyle/>
          <a:p>
            <a:pPr algn="ctr"/>
            <a:r>
              <a:rPr lang="ja-JP" altLang="en-US" sz="1400" kern="100">
                <a:latin typeface="BIZ UDゴシック" panose="020B0400000000000000" pitchFamily="49" charset="-128"/>
                <a:ea typeface="BIZ UDゴシック" panose="020B0400000000000000" pitchFamily="49" charset="-128"/>
                <a:cs typeface="Times New Roman"/>
              </a:rPr>
              <a:t>事前③</a:t>
            </a:r>
            <a:endParaRPr lang="en-US" altLang="ja-JP" sz="2400" kern="100" dirty="0">
              <a:latin typeface="BIZ UDゴシック" panose="020B0400000000000000" pitchFamily="49" charset="-128"/>
              <a:ea typeface="BIZ UDゴシック" panose="020B0400000000000000" pitchFamily="49" charset="-128"/>
              <a:cs typeface="Times New Roman"/>
            </a:endParaRPr>
          </a:p>
        </p:txBody>
      </p:sp>
      <p:sp>
        <p:nvSpPr>
          <p:cNvPr id="2" name="スライド番号プレースホルダー 1">
            <a:extLst>
              <a:ext uri="{FF2B5EF4-FFF2-40B4-BE49-F238E27FC236}">
                <a16:creationId xmlns:a16="http://schemas.microsoft.com/office/drawing/2014/main" id="{6E88B595-9877-44C8-B23A-D82F1913225F}"/>
              </a:ext>
            </a:extLst>
          </p:cNvPr>
          <p:cNvSpPr>
            <a:spLocks noGrp="1"/>
          </p:cNvSpPr>
          <p:nvPr>
            <p:ph type="sldNum" sz="quarter" idx="12"/>
          </p:nvPr>
        </p:nvSpPr>
        <p:spPr/>
        <p:txBody>
          <a:bodyPr/>
          <a:lstStyle/>
          <a:p>
            <a:fld id="{D2D8002D-B5B0-4BAC-B1F6-782DDCCE6D9C}" type="slidenum">
              <a:rPr kumimoji="1" lang="ja-JP" altLang="en-US" sz="2800" b="1" smtClean="0"/>
              <a:t>23</a:t>
            </a:fld>
            <a:endParaRPr kumimoji="1" lang="ja-JP" altLang="en-US" b="1" dirty="0"/>
          </a:p>
        </p:txBody>
      </p:sp>
      <p:sp>
        <p:nvSpPr>
          <p:cNvPr id="13" name="テキスト ボックス 12">
            <a:extLst>
              <a:ext uri="{FF2B5EF4-FFF2-40B4-BE49-F238E27FC236}">
                <a16:creationId xmlns:a16="http://schemas.microsoft.com/office/drawing/2014/main" id="{41236132-AA69-45F6-A444-9194C3E3CD54}"/>
              </a:ext>
            </a:extLst>
          </p:cNvPr>
          <p:cNvSpPr txBox="1"/>
          <p:nvPr/>
        </p:nvSpPr>
        <p:spPr>
          <a:xfrm>
            <a:off x="11347550" y="77139"/>
            <a:ext cx="1369959" cy="523220"/>
          </a:xfrm>
          <a:prstGeom prst="rect">
            <a:avLst/>
          </a:prstGeom>
          <a:solidFill>
            <a:schemeClr val="bg1"/>
          </a:solidFill>
        </p:spPr>
        <p:txBody>
          <a:bodyPr wrap="square">
            <a:spAutoFit/>
          </a:bodyPr>
          <a:lstStyle/>
          <a:p>
            <a:pPr algn="ctr"/>
            <a:r>
              <a:rPr lang="en-US" altLang="ja-JP" sz="1400" kern="100" dirty="0">
                <a:latin typeface="BIZ UDゴシック" panose="020B0400000000000000" pitchFamily="49" charset="-128"/>
                <a:ea typeface="BIZ UDゴシック" panose="020B0400000000000000" pitchFamily="49" charset="-128"/>
                <a:cs typeface="Times New Roman"/>
              </a:rPr>
              <a:t>R7.3.27</a:t>
            </a:r>
          </a:p>
          <a:p>
            <a:pPr algn="ctr"/>
            <a:r>
              <a:rPr lang="ja-JP" altLang="en-US" sz="1400" kern="100" dirty="0">
                <a:latin typeface="BIZ UDゴシック" panose="020B0400000000000000" pitchFamily="49" charset="-128"/>
                <a:ea typeface="BIZ UDゴシック" panose="020B0400000000000000" pitchFamily="49" charset="-128"/>
                <a:cs typeface="Times New Roman"/>
              </a:rPr>
              <a:t>みどり推進室</a:t>
            </a:r>
            <a:endParaRPr lang="en-US" altLang="ja-JP" sz="2400" kern="100" dirty="0">
              <a:latin typeface="BIZ UDゴシック" panose="020B0400000000000000" pitchFamily="49" charset="-128"/>
              <a:ea typeface="BIZ UDゴシック" panose="020B0400000000000000" pitchFamily="49" charset="-128"/>
              <a:cs typeface="Times New Roman"/>
            </a:endParaRPr>
          </a:p>
        </p:txBody>
      </p:sp>
      <p:sp>
        <p:nvSpPr>
          <p:cNvPr id="14" name="テキスト ボックス 13">
            <a:extLst>
              <a:ext uri="{FF2B5EF4-FFF2-40B4-BE49-F238E27FC236}">
                <a16:creationId xmlns:a16="http://schemas.microsoft.com/office/drawing/2014/main" id="{A13E83AA-AF3E-41BA-B0F7-E25B92A8511F}"/>
              </a:ext>
            </a:extLst>
          </p:cNvPr>
          <p:cNvSpPr txBox="1"/>
          <p:nvPr/>
        </p:nvSpPr>
        <p:spPr>
          <a:xfrm>
            <a:off x="9829771" y="152255"/>
            <a:ext cx="1369959" cy="400110"/>
          </a:xfrm>
          <a:prstGeom prst="rect">
            <a:avLst/>
          </a:prstGeom>
          <a:solidFill>
            <a:schemeClr val="bg1"/>
          </a:solidFill>
        </p:spPr>
        <p:txBody>
          <a:bodyPr wrap="square">
            <a:spAutoFit/>
          </a:bodyPr>
          <a:lstStyle/>
          <a:p>
            <a:pPr algn="ctr"/>
            <a:r>
              <a:rPr lang="ja-JP" altLang="en-US" sz="2000" kern="100" dirty="0">
                <a:latin typeface="BIZ UDゴシック" panose="020B0400000000000000" pitchFamily="49" charset="-128"/>
                <a:ea typeface="BIZ UDゴシック" panose="020B0400000000000000" pitchFamily="49" charset="-128"/>
                <a:cs typeface="Times New Roman"/>
              </a:rPr>
              <a:t>参　考</a:t>
            </a:r>
            <a:endParaRPr lang="en-US" altLang="ja-JP" sz="3600" kern="100" dirty="0">
              <a:latin typeface="BIZ UDゴシック" panose="020B0400000000000000" pitchFamily="49" charset="-128"/>
              <a:ea typeface="BIZ UDゴシック" panose="020B0400000000000000" pitchFamily="49" charset="-128"/>
              <a:cs typeface="Times New Roman"/>
            </a:endParaRPr>
          </a:p>
        </p:txBody>
      </p:sp>
    </p:spTree>
    <p:extLst>
      <p:ext uri="{BB962C8B-B14F-4D97-AF65-F5344CB8AC3E}">
        <p14:creationId xmlns:p14="http://schemas.microsoft.com/office/powerpoint/2010/main" val="4006833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5F5FEF-A307-4055-9090-3D57E1E32FB5}"/>
              </a:ext>
            </a:extLst>
          </p:cNvPr>
          <p:cNvSpPr>
            <a:spLocks noGrp="1"/>
          </p:cNvSpPr>
          <p:nvPr>
            <p:ph type="ctrTitle"/>
          </p:nvPr>
        </p:nvSpPr>
        <p:spPr>
          <a:xfrm>
            <a:off x="960120" y="3001089"/>
            <a:ext cx="10881359" cy="2058036"/>
          </a:xfrm>
        </p:spPr>
        <p:txBody>
          <a:bodyPr>
            <a:noAutofit/>
          </a:bodyPr>
          <a:lstStyle/>
          <a:p>
            <a:r>
              <a:rPr kumimoji="1" lang="ja-JP" altLang="en-US" sz="4800" dirty="0"/>
              <a:t>１．第</a:t>
            </a:r>
            <a:r>
              <a:rPr kumimoji="1" lang="en-US" altLang="ja-JP" sz="4800" dirty="0"/>
              <a:t>90</a:t>
            </a:r>
            <a:r>
              <a:rPr kumimoji="1" lang="ja-JP" altLang="en-US" sz="4800" dirty="0"/>
              <a:t>回 森林審議会の振り返り</a:t>
            </a:r>
          </a:p>
        </p:txBody>
      </p:sp>
      <p:grpSp>
        <p:nvGrpSpPr>
          <p:cNvPr id="4" name="グループ化 3">
            <a:extLst>
              <a:ext uri="{FF2B5EF4-FFF2-40B4-BE49-F238E27FC236}">
                <a16:creationId xmlns:a16="http://schemas.microsoft.com/office/drawing/2014/main" id="{986182AD-E4A4-4CC2-81E5-A370BDF5D9B5}"/>
              </a:ext>
            </a:extLst>
          </p:cNvPr>
          <p:cNvGrpSpPr/>
          <p:nvPr/>
        </p:nvGrpSpPr>
        <p:grpSpPr>
          <a:xfrm>
            <a:off x="101600" y="47934"/>
            <a:ext cx="12579684" cy="987046"/>
            <a:chOff x="101599" y="245318"/>
            <a:chExt cx="7856064" cy="594834"/>
          </a:xfrm>
        </p:grpSpPr>
        <p:grpSp>
          <p:nvGrpSpPr>
            <p:cNvPr id="5" name="グループ化 4">
              <a:extLst>
                <a:ext uri="{FF2B5EF4-FFF2-40B4-BE49-F238E27FC236}">
                  <a16:creationId xmlns:a16="http://schemas.microsoft.com/office/drawing/2014/main" id="{7AC668A6-9651-4214-846F-01D5FFFE8704}"/>
                </a:ext>
              </a:extLst>
            </p:cNvPr>
            <p:cNvGrpSpPr/>
            <p:nvPr/>
          </p:nvGrpSpPr>
          <p:grpSpPr>
            <a:xfrm>
              <a:off x="101599" y="245354"/>
              <a:ext cx="7561075" cy="575048"/>
              <a:chOff x="101600" y="245354"/>
              <a:chExt cx="5880310" cy="575048"/>
            </a:xfrm>
          </p:grpSpPr>
          <p:sp>
            <p:nvSpPr>
              <p:cNvPr id="8" name="Rectangle 29">
                <a:extLst>
                  <a:ext uri="{FF2B5EF4-FFF2-40B4-BE49-F238E27FC236}">
                    <a16:creationId xmlns:a16="http://schemas.microsoft.com/office/drawing/2014/main" id="{2C4395D2-6B39-494C-87CB-A37D903A3947}"/>
                  </a:ext>
                </a:extLst>
              </p:cNvPr>
              <p:cNvSpPr>
                <a:spLocks noChangeArrowheads="1"/>
              </p:cNvSpPr>
              <p:nvPr/>
            </p:nvSpPr>
            <p:spPr bwMode="auto">
              <a:xfrm>
                <a:off x="101600" y="245354"/>
                <a:ext cx="5880309" cy="420268"/>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noAutofit/>
              </a:bodyPr>
              <a:lstStyle/>
              <a:p>
                <a:pPr lvl="0" defTabSz="914400" eaLnBrk="0" fontAlgn="base" hangingPunct="0">
                  <a:spcBef>
                    <a:spcPct val="0"/>
                  </a:spcBef>
                  <a:spcAft>
                    <a:spcPct val="0"/>
                  </a:spcAft>
                </a:pPr>
                <a:endParaRPr kumimoji="0" lang="ja-JP" altLang="ja-JP" sz="2000" b="0" i="0" u="none" strike="noStrike" cap="none" normalizeH="0" baseline="0" dirty="0">
                  <a:ln>
                    <a:noFill/>
                  </a:ln>
                  <a:solidFill>
                    <a:schemeClr val="bg1"/>
                  </a:solidFill>
                  <a:effectLst/>
                  <a:latin typeface="Arial" panose="020B0604020202020204" pitchFamily="34" charset="0"/>
                </a:endParaRPr>
              </a:p>
            </p:txBody>
          </p:sp>
          <p:sp>
            <p:nvSpPr>
              <p:cNvPr id="9" name="Rectangle 31">
                <a:extLst>
                  <a:ext uri="{FF2B5EF4-FFF2-40B4-BE49-F238E27FC236}">
                    <a16:creationId xmlns:a16="http://schemas.microsoft.com/office/drawing/2014/main" id="{4E137A95-5192-40AA-B7CE-B65E68BC8415}"/>
                  </a:ext>
                </a:extLst>
              </p:cNvPr>
              <p:cNvSpPr>
                <a:spLocks noChangeArrowheads="1"/>
              </p:cNvSpPr>
              <p:nvPr/>
            </p:nvSpPr>
            <p:spPr bwMode="auto">
              <a:xfrm>
                <a:off x="101601" y="738163"/>
                <a:ext cx="5880309" cy="82239"/>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6" name="Rectangle 30">
              <a:extLst>
                <a:ext uri="{FF2B5EF4-FFF2-40B4-BE49-F238E27FC236}">
                  <a16:creationId xmlns:a16="http://schemas.microsoft.com/office/drawing/2014/main" id="{DD06BC22-BB33-4F1C-9AFC-6947280DC14D}"/>
                </a:ext>
              </a:extLst>
            </p:cNvPr>
            <p:cNvSpPr>
              <a:spLocks noChangeArrowheads="1"/>
            </p:cNvSpPr>
            <p:nvPr/>
          </p:nvSpPr>
          <p:spPr bwMode="auto">
            <a:xfrm>
              <a:off x="7524628" y="245318"/>
              <a:ext cx="433035" cy="427332"/>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dirty="0">
                <a:solidFill>
                  <a:srgbClr val="000000"/>
                </a:solidFill>
              </a:endParaRPr>
            </a:p>
          </p:txBody>
        </p:sp>
        <p:sp>
          <p:nvSpPr>
            <p:cNvPr id="7" name="Rectangle 32">
              <a:extLst>
                <a:ext uri="{FF2B5EF4-FFF2-40B4-BE49-F238E27FC236}">
                  <a16:creationId xmlns:a16="http://schemas.microsoft.com/office/drawing/2014/main" id="{1BB9083F-5284-4AB2-A886-74623DCE0799}"/>
                </a:ext>
              </a:extLst>
            </p:cNvPr>
            <p:cNvSpPr>
              <a:spLocks noChangeArrowheads="1"/>
            </p:cNvSpPr>
            <p:nvPr/>
          </p:nvSpPr>
          <p:spPr bwMode="auto">
            <a:xfrm>
              <a:off x="7515103" y="738163"/>
              <a:ext cx="441715" cy="101989"/>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a:solidFill>
                  <a:srgbClr val="000000"/>
                </a:solidFill>
              </a:endParaRPr>
            </a:p>
          </p:txBody>
        </p:sp>
      </p:grpSp>
      <p:sp>
        <p:nvSpPr>
          <p:cNvPr id="10" name="テキスト ボックス 9">
            <a:extLst>
              <a:ext uri="{FF2B5EF4-FFF2-40B4-BE49-F238E27FC236}">
                <a16:creationId xmlns:a16="http://schemas.microsoft.com/office/drawing/2014/main" id="{763D993E-E2AF-471F-BB83-EE2469B8AAD6}"/>
              </a:ext>
            </a:extLst>
          </p:cNvPr>
          <p:cNvSpPr txBox="1"/>
          <p:nvPr/>
        </p:nvSpPr>
        <p:spPr>
          <a:xfrm>
            <a:off x="11987878" y="135073"/>
            <a:ext cx="707305" cy="523220"/>
          </a:xfrm>
          <a:prstGeom prst="rect">
            <a:avLst/>
          </a:prstGeom>
          <a:noFill/>
        </p:spPr>
        <p:txBody>
          <a:bodyPr wrap="square">
            <a:spAutoFit/>
          </a:bodyPr>
          <a:lstStyle/>
          <a:p>
            <a:pPr algn="ctr"/>
            <a:r>
              <a:rPr lang="ja-JP" altLang="en-US" sz="1400" kern="100" dirty="0">
                <a:latin typeface="BIZ UDゴシック" panose="020B0400000000000000" pitchFamily="49" charset="-128"/>
                <a:ea typeface="BIZ UDゴシック" panose="020B0400000000000000" pitchFamily="49" charset="-128"/>
                <a:cs typeface="Times New Roman"/>
              </a:rPr>
              <a:t>事前③</a:t>
            </a:r>
            <a:endParaRPr lang="en-US" altLang="ja-JP" sz="2400" kern="100" dirty="0">
              <a:latin typeface="BIZ UDゴシック" panose="020B0400000000000000" pitchFamily="49" charset="-128"/>
              <a:ea typeface="BIZ UDゴシック" panose="020B0400000000000000" pitchFamily="49" charset="-128"/>
              <a:cs typeface="Times New Roman"/>
            </a:endParaRPr>
          </a:p>
        </p:txBody>
      </p:sp>
      <p:sp>
        <p:nvSpPr>
          <p:cNvPr id="3" name="スライド番号プレースホルダー 2">
            <a:extLst>
              <a:ext uri="{FF2B5EF4-FFF2-40B4-BE49-F238E27FC236}">
                <a16:creationId xmlns:a16="http://schemas.microsoft.com/office/drawing/2014/main" id="{A1753AA1-5868-413E-A37B-6AFE7ECD28F7}"/>
              </a:ext>
            </a:extLst>
          </p:cNvPr>
          <p:cNvSpPr>
            <a:spLocks noGrp="1"/>
          </p:cNvSpPr>
          <p:nvPr>
            <p:ph type="sldNum" sz="quarter" idx="12"/>
          </p:nvPr>
        </p:nvSpPr>
        <p:spPr/>
        <p:txBody>
          <a:bodyPr/>
          <a:lstStyle/>
          <a:p>
            <a:fld id="{D2D8002D-B5B0-4BAC-B1F6-782DDCCE6D9C}" type="slidenum">
              <a:rPr kumimoji="1" lang="ja-JP" altLang="en-US" sz="2800" b="1" smtClean="0"/>
              <a:t>3</a:t>
            </a:fld>
            <a:endParaRPr kumimoji="1" lang="ja-JP" altLang="en-US" sz="2800" b="1" dirty="0"/>
          </a:p>
        </p:txBody>
      </p:sp>
      <p:sp>
        <p:nvSpPr>
          <p:cNvPr id="12" name="テキスト ボックス 11">
            <a:extLst>
              <a:ext uri="{FF2B5EF4-FFF2-40B4-BE49-F238E27FC236}">
                <a16:creationId xmlns:a16="http://schemas.microsoft.com/office/drawing/2014/main" id="{6FE419E6-FBBC-46E9-A664-0BCD11A03311}"/>
              </a:ext>
            </a:extLst>
          </p:cNvPr>
          <p:cNvSpPr txBox="1"/>
          <p:nvPr/>
        </p:nvSpPr>
        <p:spPr>
          <a:xfrm>
            <a:off x="11347550" y="77139"/>
            <a:ext cx="1369959" cy="523220"/>
          </a:xfrm>
          <a:prstGeom prst="rect">
            <a:avLst/>
          </a:prstGeom>
          <a:solidFill>
            <a:schemeClr val="bg1"/>
          </a:solidFill>
        </p:spPr>
        <p:txBody>
          <a:bodyPr wrap="square">
            <a:spAutoFit/>
          </a:bodyPr>
          <a:lstStyle/>
          <a:p>
            <a:pPr algn="ctr"/>
            <a:r>
              <a:rPr lang="en-US" altLang="ja-JP" sz="1400" kern="100" dirty="0">
                <a:latin typeface="BIZ UDゴシック" panose="020B0400000000000000" pitchFamily="49" charset="-128"/>
                <a:ea typeface="BIZ UDゴシック" panose="020B0400000000000000" pitchFamily="49" charset="-128"/>
                <a:cs typeface="Times New Roman"/>
              </a:rPr>
              <a:t>R7.3.27</a:t>
            </a:r>
          </a:p>
          <a:p>
            <a:pPr algn="ctr"/>
            <a:r>
              <a:rPr lang="ja-JP" altLang="en-US" sz="1400" kern="100" dirty="0">
                <a:latin typeface="BIZ UDゴシック" panose="020B0400000000000000" pitchFamily="49" charset="-128"/>
                <a:ea typeface="BIZ UDゴシック" panose="020B0400000000000000" pitchFamily="49" charset="-128"/>
                <a:cs typeface="Times New Roman"/>
              </a:rPr>
              <a:t>みどり推進室</a:t>
            </a:r>
            <a:endParaRPr lang="en-US" altLang="ja-JP" sz="2400" kern="100" dirty="0">
              <a:latin typeface="BIZ UDゴシック" panose="020B0400000000000000" pitchFamily="49" charset="-128"/>
              <a:ea typeface="BIZ UDゴシック" panose="020B0400000000000000" pitchFamily="49" charset="-128"/>
              <a:cs typeface="Times New Roman"/>
            </a:endParaRPr>
          </a:p>
        </p:txBody>
      </p:sp>
    </p:spTree>
    <p:extLst>
      <p:ext uri="{BB962C8B-B14F-4D97-AF65-F5344CB8AC3E}">
        <p14:creationId xmlns:p14="http://schemas.microsoft.com/office/powerpoint/2010/main" val="936480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グループ化 36">
            <a:extLst>
              <a:ext uri="{FF2B5EF4-FFF2-40B4-BE49-F238E27FC236}">
                <a16:creationId xmlns:a16="http://schemas.microsoft.com/office/drawing/2014/main" id="{AD1AC057-D975-42F1-9CE8-DB11A654AB2A}"/>
              </a:ext>
            </a:extLst>
          </p:cNvPr>
          <p:cNvGrpSpPr/>
          <p:nvPr/>
        </p:nvGrpSpPr>
        <p:grpSpPr>
          <a:xfrm>
            <a:off x="8859497" y="47934"/>
            <a:ext cx="1971856" cy="508728"/>
            <a:chOff x="8300639" y="295686"/>
            <a:chExt cx="1971856" cy="508728"/>
          </a:xfrm>
        </p:grpSpPr>
        <p:pic>
          <p:nvPicPr>
            <p:cNvPr id="38" name="図 25">
              <a:extLst>
                <a:ext uri="{FF2B5EF4-FFF2-40B4-BE49-F238E27FC236}">
                  <a16:creationId xmlns:a16="http://schemas.microsoft.com/office/drawing/2014/main" id="{AA59FF6D-F68C-4FAA-BBCA-FEDDC1BA4D9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00639" y="295900"/>
              <a:ext cx="485775" cy="499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図 28">
              <a:extLst>
                <a:ext uri="{FF2B5EF4-FFF2-40B4-BE49-F238E27FC236}">
                  <a16:creationId xmlns:a16="http://schemas.microsoft.com/office/drawing/2014/main" id="{BF1E88D4-2758-4CDF-8CFE-5DC2081EFB3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89105" y="295900"/>
              <a:ext cx="485775" cy="5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図 32">
              <a:extLst>
                <a:ext uri="{FF2B5EF4-FFF2-40B4-BE49-F238E27FC236}">
                  <a16:creationId xmlns:a16="http://schemas.microsoft.com/office/drawing/2014/main" id="{A04618AA-027C-4A76-8360-AC20C4C0A8C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268467" y="295686"/>
              <a:ext cx="501650" cy="50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図 13">
              <a:extLst>
                <a:ext uri="{FF2B5EF4-FFF2-40B4-BE49-F238E27FC236}">
                  <a16:creationId xmlns:a16="http://schemas.microsoft.com/office/drawing/2014/main" id="{6547989E-EB39-4780-81B4-180F718E4EE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767670" y="295686"/>
              <a:ext cx="504825" cy="50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グループ化 41">
            <a:extLst>
              <a:ext uri="{FF2B5EF4-FFF2-40B4-BE49-F238E27FC236}">
                <a16:creationId xmlns:a16="http://schemas.microsoft.com/office/drawing/2014/main" id="{902A76E0-2DFD-43AC-A50D-1F5D35DF9141}"/>
              </a:ext>
            </a:extLst>
          </p:cNvPr>
          <p:cNvGrpSpPr/>
          <p:nvPr/>
        </p:nvGrpSpPr>
        <p:grpSpPr>
          <a:xfrm>
            <a:off x="101600" y="47934"/>
            <a:ext cx="8709010" cy="594834"/>
            <a:chOff x="101599" y="245318"/>
            <a:chExt cx="7856064" cy="594834"/>
          </a:xfrm>
        </p:grpSpPr>
        <p:grpSp>
          <p:nvGrpSpPr>
            <p:cNvPr id="43" name="グループ化 42">
              <a:extLst>
                <a:ext uri="{FF2B5EF4-FFF2-40B4-BE49-F238E27FC236}">
                  <a16:creationId xmlns:a16="http://schemas.microsoft.com/office/drawing/2014/main" id="{A0240FC7-BC33-4350-99A0-35160FB57084}"/>
                </a:ext>
              </a:extLst>
            </p:cNvPr>
            <p:cNvGrpSpPr/>
            <p:nvPr/>
          </p:nvGrpSpPr>
          <p:grpSpPr>
            <a:xfrm>
              <a:off x="101599" y="245354"/>
              <a:ext cx="7561075" cy="575048"/>
              <a:chOff x="101600" y="245354"/>
              <a:chExt cx="5880310" cy="575048"/>
            </a:xfrm>
          </p:grpSpPr>
          <p:sp>
            <p:nvSpPr>
              <p:cNvPr id="67" name="Rectangle 29">
                <a:extLst>
                  <a:ext uri="{FF2B5EF4-FFF2-40B4-BE49-F238E27FC236}">
                    <a16:creationId xmlns:a16="http://schemas.microsoft.com/office/drawing/2014/main" id="{42642DCD-041A-4271-A053-C3594DCFABEC}"/>
                  </a:ext>
                </a:extLst>
              </p:cNvPr>
              <p:cNvSpPr>
                <a:spLocks noChangeArrowheads="1"/>
              </p:cNvSpPr>
              <p:nvPr/>
            </p:nvSpPr>
            <p:spPr bwMode="auto">
              <a:xfrm>
                <a:off x="101600" y="245354"/>
                <a:ext cx="5880309" cy="420268"/>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noAutofit/>
              </a:bodyPr>
              <a:lstStyle/>
              <a:p>
                <a:pPr lvl="0" defTabSz="914400" eaLnBrk="0" fontAlgn="base" hangingPunct="0">
                  <a:spcBef>
                    <a:spcPct val="0"/>
                  </a:spcBef>
                  <a:spcAft>
                    <a:spcPct val="0"/>
                  </a:spcAft>
                </a:pPr>
                <a:r>
                  <a:rPr kumimoji="0" lang="ja-JP" altLang="en-US" sz="1800" b="1" dirty="0">
                    <a:solidFill>
                      <a:schemeClr val="bg1"/>
                    </a:solidFill>
                    <a:latin typeface="ＭＳ Ｐゴシック" panose="020B0600070205080204" pitchFamily="50" charset="-128"/>
                    <a:ea typeface="ＭＳ Ｐゴシック" panose="020B0600070205080204" pitchFamily="50" charset="-128"/>
                  </a:rPr>
                  <a:t>  山地災害危険地区の見直しに伴う森林防災・減災アクションプランの検討について</a:t>
                </a:r>
                <a:r>
                  <a:rPr lang="ja-JP" altLang="en-US" sz="1600" b="1" dirty="0">
                    <a:solidFill>
                      <a:schemeClr val="bg1"/>
                    </a:solidFill>
                    <a:latin typeface="游ゴシック" panose="020B0400000000000000" pitchFamily="50" charset="-128"/>
                    <a:ea typeface="游ゴシック" panose="020B0400000000000000" pitchFamily="50" charset="-128"/>
                    <a:cs typeface="Meiryo UI" pitchFamily="50" charset="-128"/>
                  </a:rPr>
                  <a:t> </a:t>
                </a:r>
                <a:endParaRPr kumimoji="0" lang="ja-JP" altLang="ja-JP" sz="1600" b="0" i="0" u="none" strike="noStrike" cap="none" normalizeH="0" baseline="0" dirty="0">
                  <a:ln>
                    <a:noFill/>
                  </a:ln>
                  <a:solidFill>
                    <a:schemeClr val="bg1"/>
                  </a:solidFill>
                  <a:effectLst/>
                  <a:latin typeface="Arial" panose="020B0604020202020204" pitchFamily="34" charset="0"/>
                </a:endParaRPr>
              </a:p>
            </p:txBody>
          </p:sp>
          <p:sp>
            <p:nvSpPr>
              <p:cNvPr id="68" name="Rectangle 31">
                <a:extLst>
                  <a:ext uri="{FF2B5EF4-FFF2-40B4-BE49-F238E27FC236}">
                    <a16:creationId xmlns:a16="http://schemas.microsoft.com/office/drawing/2014/main" id="{FC9963B8-FD3D-44C9-8A44-780033133194}"/>
                  </a:ext>
                </a:extLst>
              </p:cNvPr>
              <p:cNvSpPr>
                <a:spLocks noChangeArrowheads="1"/>
              </p:cNvSpPr>
              <p:nvPr/>
            </p:nvSpPr>
            <p:spPr bwMode="auto">
              <a:xfrm>
                <a:off x="101601" y="738163"/>
                <a:ext cx="5880309" cy="82239"/>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44" name="Rectangle 30">
              <a:extLst>
                <a:ext uri="{FF2B5EF4-FFF2-40B4-BE49-F238E27FC236}">
                  <a16:creationId xmlns:a16="http://schemas.microsoft.com/office/drawing/2014/main" id="{3756B23C-EF2D-4061-89A3-A6CA04138423}"/>
                </a:ext>
              </a:extLst>
            </p:cNvPr>
            <p:cNvSpPr>
              <a:spLocks noChangeArrowheads="1"/>
            </p:cNvSpPr>
            <p:nvPr/>
          </p:nvSpPr>
          <p:spPr bwMode="auto">
            <a:xfrm>
              <a:off x="7524628" y="245318"/>
              <a:ext cx="433035" cy="427332"/>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dirty="0">
                <a:solidFill>
                  <a:srgbClr val="000000"/>
                </a:solidFill>
              </a:endParaRPr>
            </a:p>
          </p:txBody>
        </p:sp>
        <p:sp>
          <p:nvSpPr>
            <p:cNvPr id="65" name="Rectangle 32">
              <a:extLst>
                <a:ext uri="{FF2B5EF4-FFF2-40B4-BE49-F238E27FC236}">
                  <a16:creationId xmlns:a16="http://schemas.microsoft.com/office/drawing/2014/main" id="{744E3F88-F1FD-4A2B-AB71-88B519DB0FD2}"/>
                </a:ext>
              </a:extLst>
            </p:cNvPr>
            <p:cNvSpPr>
              <a:spLocks noChangeArrowheads="1"/>
            </p:cNvSpPr>
            <p:nvPr/>
          </p:nvSpPr>
          <p:spPr bwMode="auto">
            <a:xfrm>
              <a:off x="7515103" y="738163"/>
              <a:ext cx="441715" cy="101989"/>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a:solidFill>
                  <a:srgbClr val="000000"/>
                </a:solidFill>
              </a:endParaRPr>
            </a:p>
          </p:txBody>
        </p:sp>
      </p:grpSp>
      <p:sp>
        <p:nvSpPr>
          <p:cNvPr id="51" name="四角形: 角を丸くする 50">
            <a:extLst>
              <a:ext uri="{FF2B5EF4-FFF2-40B4-BE49-F238E27FC236}">
                <a16:creationId xmlns:a16="http://schemas.microsoft.com/office/drawing/2014/main" id="{2F88C521-9D20-442C-9937-41D408711CB7}"/>
              </a:ext>
            </a:extLst>
          </p:cNvPr>
          <p:cNvSpPr/>
          <p:nvPr/>
        </p:nvSpPr>
        <p:spPr>
          <a:xfrm>
            <a:off x="5962561" y="4201133"/>
            <a:ext cx="6610690" cy="1752442"/>
          </a:xfrm>
          <a:prstGeom prst="roundRect">
            <a:avLst>
              <a:gd name="adj" fmla="val 11885"/>
            </a:avLst>
          </a:pr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C34AD07D-D1E8-4214-8376-236A1C77F3A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700727" y="4314237"/>
            <a:ext cx="1694835" cy="1274174"/>
          </a:xfrm>
          <a:prstGeom prst="rect">
            <a:avLst/>
          </a:prstGeom>
        </p:spPr>
      </p:pic>
      <p:sp>
        <p:nvSpPr>
          <p:cNvPr id="59" name="正方形/長方形 58"/>
          <p:cNvSpPr/>
          <p:nvPr/>
        </p:nvSpPr>
        <p:spPr>
          <a:xfrm>
            <a:off x="208895" y="802014"/>
            <a:ext cx="5569735" cy="1445301"/>
          </a:xfrm>
          <a:prstGeom prst="rect">
            <a:avLst/>
          </a:prstGeom>
          <a:solidFill>
            <a:schemeClr val="accent6">
              <a:lumMod val="20000"/>
              <a:lumOff val="80000"/>
            </a:schemeClr>
          </a:solidFill>
          <a:ln w="6350" cmpd="sng">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p>
            <a:pPr>
              <a:lnSpc>
                <a:spcPts val="1500"/>
              </a:lnSpc>
            </a:pP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3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○地球温暖化による気候変動に起因する、想定を超える豪雨や台風等による</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3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土砂災害等の多発化・激甚化を受け、国は、</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「豪雨災害に関する今後の治山　</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300"/>
              </a:lnSpc>
            </a:pP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対策在り方（</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R3.3</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をとりまとめた。</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3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〇これを受け</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「森林・林業基本計画（</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R3.6</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）」（閣議決定）</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において、山地</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3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災害危険地区に関する判定情報の調査分析や精度向上に努めることが決定。</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3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〇</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４～５年度に開催した</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「山地災害危険地区に関する在り方検討会」</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での</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3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意見を踏まえ</a:t>
            </a:r>
            <a:r>
              <a:rPr lang="ja-JP" altLang="en-US"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「山地災害危険地区調査要領（</a:t>
            </a:r>
            <a:r>
              <a:rPr lang="en-US" altLang="ja-JP"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R6.3</a:t>
            </a:r>
            <a:r>
              <a:rPr lang="ja-JP" altLang="en-US"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が改正された。</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Rectangle 7"/>
          <p:cNvSpPr>
            <a:spLocks noChangeArrowheads="1"/>
          </p:cNvSpPr>
          <p:nvPr/>
        </p:nvSpPr>
        <p:spPr bwMode="auto">
          <a:xfrm>
            <a:off x="2702089" y="348472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406" tIns="38703" rIns="77406" bIns="38703" numCol="1" anchor="t" anchorCtr="0" compatLnSpc="1">
            <a:prstTxWarp prst="textNoShape">
              <a:avLst/>
            </a:prstTxWarp>
          </a:bodyPr>
          <a:lstStyle/>
          <a:p>
            <a:endParaRPr lang="ja-JP" altLang="en-US" sz="2204"/>
          </a:p>
        </p:txBody>
      </p:sp>
      <p:sp>
        <p:nvSpPr>
          <p:cNvPr id="5" name="Rectangle 8"/>
          <p:cNvSpPr>
            <a:spLocks noChangeArrowheads="1"/>
          </p:cNvSpPr>
          <p:nvPr/>
        </p:nvSpPr>
        <p:spPr bwMode="auto">
          <a:xfrm>
            <a:off x="2702089" y="348472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406" tIns="38703" rIns="77406" bIns="38703" numCol="1" anchor="t" anchorCtr="0" compatLnSpc="1">
            <a:prstTxWarp prst="textNoShape">
              <a:avLst/>
            </a:prstTxWarp>
          </a:bodyPr>
          <a:lstStyle/>
          <a:p>
            <a:endParaRPr lang="ja-JP" altLang="en-US" sz="2204"/>
          </a:p>
        </p:txBody>
      </p:sp>
      <p:sp>
        <p:nvSpPr>
          <p:cNvPr id="6" name="Rectangle 9"/>
          <p:cNvSpPr>
            <a:spLocks noChangeArrowheads="1"/>
          </p:cNvSpPr>
          <p:nvPr/>
        </p:nvSpPr>
        <p:spPr bwMode="auto">
          <a:xfrm>
            <a:off x="2702089" y="348472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406" tIns="38703" rIns="77406" bIns="38703" numCol="1" anchor="t" anchorCtr="0" compatLnSpc="1">
            <a:prstTxWarp prst="textNoShape">
              <a:avLst/>
            </a:prstTxWarp>
          </a:bodyPr>
          <a:lstStyle/>
          <a:p>
            <a:endParaRPr lang="ja-JP" altLang="en-US" sz="2204"/>
          </a:p>
        </p:txBody>
      </p:sp>
      <p:sp>
        <p:nvSpPr>
          <p:cNvPr id="2" name="四角形: 角を丸くする 1">
            <a:extLst>
              <a:ext uri="{FF2B5EF4-FFF2-40B4-BE49-F238E27FC236}">
                <a16:creationId xmlns:a16="http://schemas.microsoft.com/office/drawing/2014/main" id="{DBE8597D-3F4A-421D-AC48-37DDB8065912}"/>
              </a:ext>
            </a:extLst>
          </p:cNvPr>
          <p:cNvSpPr/>
          <p:nvPr/>
        </p:nvSpPr>
        <p:spPr>
          <a:xfrm>
            <a:off x="215025" y="609010"/>
            <a:ext cx="1383989" cy="347562"/>
          </a:xfrm>
          <a:prstGeom prst="roundRect">
            <a:avLst/>
          </a:prstGeom>
          <a:solidFill>
            <a:schemeClr val="accent3">
              <a:lumMod val="50000"/>
            </a:schemeClr>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ctr" anchorCtr="0" forceAA="0" compatLnSpc="1">
            <a:prstTxWarp prst="textNoShape">
              <a:avLst/>
            </a:prstTxWarp>
            <a:noAutofit/>
          </a:bodyPr>
          <a:lstStyle/>
          <a:p>
            <a:pPr algn="ctr"/>
            <a:r>
              <a:rPr lang="ja-JP" altLang="en-US" sz="14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検討</a:t>
            </a:r>
            <a:r>
              <a:rPr kumimoji="1" lang="ja-JP" altLang="en-US" sz="14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の背景①</a:t>
            </a:r>
          </a:p>
        </p:txBody>
      </p:sp>
      <p:sp>
        <p:nvSpPr>
          <p:cNvPr id="97" name="正方形/長方形 96">
            <a:extLst>
              <a:ext uri="{FF2B5EF4-FFF2-40B4-BE49-F238E27FC236}">
                <a16:creationId xmlns:a16="http://schemas.microsoft.com/office/drawing/2014/main" id="{65CD489A-968B-4936-B9A2-A70058D76736}"/>
              </a:ext>
            </a:extLst>
          </p:cNvPr>
          <p:cNvSpPr/>
          <p:nvPr/>
        </p:nvSpPr>
        <p:spPr>
          <a:xfrm>
            <a:off x="7909268" y="7859641"/>
            <a:ext cx="4726931" cy="1594170"/>
          </a:xfrm>
          <a:prstGeom prst="rect">
            <a:avLst/>
          </a:prstGeom>
          <a:solidFill>
            <a:schemeClr val="accent3">
              <a:lumMod val="20000"/>
              <a:lumOff val="80000"/>
            </a:schemeClr>
          </a:solidFill>
          <a:ln w="6350" cmpd="sng">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t" anchorCtr="0"/>
          <a:lstStyle/>
          <a:p>
            <a:pPr>
              <a:lnSpc>
                <a:spcPts val="1400"/>
              </a:lnSpc>
            </a:pP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〇検討スケジュール（案）</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R6</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　　山地災害危険地区見直し調査の実施（８月～２月末）</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   大阪府森林審議会において計画検討を諮問</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R7</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　　部会で内容議論</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大阪府森林審議会にて答申</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計画決定</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R8</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　計画に基づいて進捗管理</a:t>
            </a:r>
            <a:r>
              <a:rPr lang="ja-JP" altLang="en-US" sz="1200" dirty="0">
                <a:solidFill>
                  <a:srgbClr val="CC0000"/>
                </a:solidFill>
                <a:latin typeface="メイリオ" panose="020B0604030504040204" pitchFamily="50" charset="-128"/>
                <a:ea typeface="メイリオ" panose="020B0604030504040204" pitchFamily="50" charset="-128"/>
                <a:cs typeface="メイリオ" panose="020B0604030504040204" pitchFamily="50" charset="-128"/>
              </a:rPr>
              <a:t>、危険度を毎年度更新</a:t>
            </a:r>
            <a:endParaRPr lang="en-US" altLang="ja-JP" sz="1200" dirty="0">
              <a:solidFill>
                <a:srgbClr val="CC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テキスト ボックス 61">
            <a:extLst>
              <a:ext uri="{FF2B5EF4-FFF2-40B4-BE49-F238E27FC236}">
                <a16:creationId xmlns:a16="http://schemas.microsoft.com/office/drawing/2014/main" id="{F4D8C5F6-A073-4B1B-B328-48937E012812}"/>
              </a:ext>
            </a:extLst>
          </p:cNvPr>
          <p:cNvSpPr txBox="1"/>
          <p:nvPr/>
        </p:nvSpPr>
        <p:spPr>
          <a:xfrm>
            <a:off x="309610" y="7895657"/>
            <a:ext cx="7472518" cy="400110"/>
          </a:xfrm>
          <a:prstGeom prst="rect">
            <a:avLst/>
          </a:prstGeom>
          <a:solidFill>
            <a:srgbClr val="FFFF00"/>
          </a:solidFill>
          <a:ln w="19050">
            <a:solidFill>
              <a:schemeClr val="tx1"/>
            </a:solidFill>
          </a:ln>
        </p:spPr>
        <p:txBody>
          <a:bodyPr wrap="square" rtlCol="0">
            <a:spAutoFit/>
          </a:bodyPr>
          <a:lstStyle/>
          <a:p>
            <a:pPr algn="ctr"/>
            <a:r>
              <a:rPr lang="ja-JP" altLang="en-US" sz="2000" b="1" dirty="0"/>
              <a:t>（仮）大阪府森林防災・減災アクションプラン</a:t>
            </a:r>
            <a:endParaRPr lang="en-US" altLang="ja-JP" sz="2000" b="1" dirty="0"/>
          </a:p>
        </p:txBody>
      </p:sp>
      <p:sp>
        <p:nvSpPr>
          <p:cNvPr id="64" name="テキスト ボックス 63">
            <a:extLst>
              <a:ext uri="{FF2B5EF4-FFF2-40B4-BE49-F238E27FC236}">
                <a16:creationId xmlns:a16="http://schemas.microsoft.com/office/drawing/2014/main" id="{C0F7E7A0-A70C-4ED0-AE41-662A5092BCD6}"/>
              </a:ext>
            </a:extLst>
          </p:cNvPr>
          <p:cNvSpPr txBox="1"/>
          <p:nvPr/>
        </p:nvSpPr>
        <p:spPr>
          <a:xfrm>
            <a:off x="309611" y="8298463"/>
            <a:ext cx="7472518" cy="1169551"/>
          </a:xfrm>
          <a:prstGeom prst="rect">
            <a:avLst/>
          </a:prstGeom>
          <a:noFill/>
          <a:ln w="15875">
            <a:solidFill>
              <a:schemeClr val="tx1"/>
            </a:solidFill>
          </a:ln>
        </p:spPr>
        <p:txBody>
          <a:bodyPr wrap="square" rtlCol="0">
            <a:spAutoFit/>
          </a:bodyPr>
          <a:lstStyle/>
          <a:p>
            <a:r>
              <a:rPr lang="ja-JP" altLang="en-US" sz="1400" b="1" dirty="0"/>
              <a:t>　</a:t>
            </a:r>
            <a:r>
              <a:rPr lang="en-US" altLang="ja-JP" sz="1400" b="1" dirty="0"/>
              <a:t>【</a:t>
            </a:r>
            <a:r>
              <a:rPr lang="ja-JP" altLang="en-US" sz="1400" b="1" dirty="0"/>
              <a:t>アクションプラン作成の目的</a:t>
            </a:r>
            <a:r>
              <a:rPr lang="en-US" altLang="ja-JP" sz="1400" b="1" dirty="0"/>
              <a:t>】</a:t>
            </a:r>
          </a:p>
          <a:p>
            <a:r>
              <a:rPr lang="ja-JP" altLang="en-US" sz="1400" b="1" dirty="0"/>
              <a:t>　●府域の森林の危険性を明らかにし、今後の取り組み方針や内容を府民にもわかりやすく示す。</a:t>
            </a:r>
            <a:endParaRPr lang="en-US" altLang="ja-JP" sz="1400" b="1" dirty="0"/>
          </a:p>
          <a:p>
            <a:r>
              <a:rPr lang="ja-JP" altLang="en-US" sz="1400" b="1" dirty="0"/>
              <a:t>　●これまでの森林防災・減災対策の検証を踏まえ、中長期的な目標を設定する。</a:t>
            </a:r>
            <a:endParaRPr lang="en-US" altLang="ja-JP" sz="1400" b="1" dirty="0"/>
          </a:p>
          <a:p>
            <a:r>
              <a:rPr lang="ja-JP" altLang="en-US" sz="1400" b="1" dirty="0"/>
              <a:t>　●目標を達成するために必要な事業の全体像を示す。</a:t>
            </a:r>
            <a:endParaRPr lang="en-US" altLang="ja-JP" sz="1400" b="1" dirty="0"/>
          </a:p>
          <a:p>
            <a:r>
              <a:rPr lang="ja-JP" altLang="en-US" sz="1400" b="1" dirty="0"/>
              <a:t>　●アクションプランに基づき、事業の進捗を把握し、必要に応じ改定する。　</a:t>
            </a:r>
          </a:p>
        </p:txBody>
      </p:sp>
      <p:sp>
        <p:nvSpPr>
          <p:cNvPr id="49" name="四角形: 角を丸くする 48">
            <a:extLst>
              <a:ext uri="{FF2B5EF4-FFF2-40B4-BE49-F238E27FC236}">
                <a16:creationId xmlns:a16="http://schemas.microsoft.com/office/drawing/2014/main" id="{41A94C01-2798-4DF7-8083-F41D0F7CC204}"/>
              </a:ext>
            </a:extLst>
          </p:cNvPr>
          <p:cNvSpPr/>
          <p:nvPr/>
        </p:nvSpPr>
        <p:spPr>
          <a:xfrm>
            <a:off x="228349" y="4252334"/>
            <a:ext cx="5350596" cy="1594318"/>
          </a:xfrm>
          <a:prstGeom prst="roundRect">
            <a:avLst>
              <a:gd name="adj" fmla="val 13945"/>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13BB717E-D7C5-4E1D-956F-9888DDB60583}"/>
              </a:ext>
            </a:extLst>
          </p:cNvPr>
          <p:cNvSpPr txBox="1"/>
          <p:nvPr/>
        </p:nvSpPr>
        <p:spPr>
          <a:xfrm>
            <a:off x="6097864" y="4307650"/>
            <a:ext cx="6054598" cy="1618392"/>
          </a:xfrm>
          <a:prstGeom prst="rect">
            <a:avLst/>
          </a:prstGeom>
          <a:noFill/>
        </p:spPr>
        <p:txBody>
          <a:bodyPr wrap="square">
            <a:spAutoFit/>
          </a:bodyPr>
          <a:lstStyle/>
          <a:p>
            <a:pPr marL="0" marR="0" lvl="0" indent="0" defTabSz="1261473" rtl="0" eaLnBrk="1" fontAlgn="auto" latinLnBrk="0" hangingPunct="1">
              <a:lnSpc>
                <a:spcPts val="17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〇補正項目</a:t>
            </a: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261473" rtl="0" eaLnBrk="1" fontAlgn="auto" latinLnBrk="0" hangingPunct="1">
              <a:lnSpc>
                <a:spcPts val="17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・０次谷（凹地形）　　　　　　　　</a:t>
            </a: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点</a:t>
            </a: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261473" rtl="0" eaLnBrk="1" fontAlgn="auto" latinLnBrk="0" hangingPunct="1">
              <a:lnSpc>
                <a:spcPts val="1700"/>
              </a:lnSpc>
              <a:spcBef>
                <a:spcPts val="0"/>
              </a:spcBef>
              <a:spcAft>
                <a:spcPts val="0"/>
              </a:spcAft>
              <a:buClrTx/>
              <a:buSzTx/>
              <a:buFontTx/>
              <a:buNone/>
              <a:tabLst/>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・森林整備の度合い（健全度）　　　</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３点</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261473" rtl="0" eaLnBrk="1" fontAlgn="auto" latinLnBrk="0" hangingPunct="1">
              <a:lnSpc>
                <a:spcPts val="17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・想定流木量　　　　　　　　　　　</a:t>
            </a: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点</a:t>
            </a: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261473" rtl="0" eaLnBrk="1" fontAlgn="auto" latinLnBrk="0" hangingPunct="1">
              <a:lnSpc>
                <a:spcPts val="1700"/>
              </a:lnSpc>
              <a:spcBef>
                <a:spcPts val="0"/>
              </a:spcBef>
              <a:spcAft>
                <a:spcPts val="0"/>
              </a:spcAft>
              <a:buClrTx/>
              <a:buSzTx/>
              <a:buFontTx/>
              <a:buNone/>
              <a:tabLst/>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〇整備効果による危険度の低減</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261473" rtl="0" eaLnBrk="1" fontAlgn="auto" latinLnBrk="0" hangingPunct="1">
              <a:lnSpc>
                <a:spcPts val="17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・治山対策を実施すれば 発生危険度を</a:t>
            </a: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C1</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に低減</a:t>
            </a: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261473" rtl="0" eaLnBrk="1" fontAlgn="auto" latinLnBrk="0" hangingPunct="1">
              <a:lnSpc>
                <a:spcPts val="1700"/>
              </a:lnSpc>
              <a:spcBef>
                <a:spcPts val="0"/>
              </a:spcBef>
              <a:spcAft>
                <a:spcPts val="0"/>
              </a:spcAft>
              <a:buClrTx/>
              <a:buSzTx/>
              <a:buFontTx/>
              <a:buNone/>
              <a:tabLst/>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・要補修の治山施設等があれば発生危険度が上昇</a:t>
            </a: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四角形: 角を丸くする 52">
            <a:extLst>
              <a:ext uri="{FF2B5EF4-FFF2-40B4-BE49-F238E27FC236}">
                <a16:creationId xmlns:a16="http://schemas.microsoft.com/office/drawing/2014/main" id="{0A70FE06-99F5-4067-840F-54177E27D95E}"/>
              </a:ext>
            </a:extLst>
          </p:cNvPr>
          <p:cNvSpPr/>
          <p:nvPr/>
        </p:nvSpPr>
        <p:spPr>
          <a:xfrm>
            <a:off x="246069" y="6343626"/>
            <a:ext cx="7242242" cy="1240349"/>
          </a:xfrm>
          <a:prstGeom prst="roundRect">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四角形: 角を丸くする 53">
            <a:extLst>
              <a:ext uri="{FF2B5EF4-FFF2-40B4-BE49-F238E27FC236}">
                <a16:creationId xmlns:a16="http://schemas.microsoft.com/office/drawing/2014/main" id="{520C3B3D-F97C-4CB1-849C-31F597777CBD}"/>
              </a:ext>
            </a:extLst>
          </p:cNvPr>
          <p:cNvSpPr/>
          <p:nvPr/>
        </p:nvSpPr>
        <p:spPr>
          <a:xfrm>
            <a:off x="387947" y="6169005"/>
            <a:ext cx="3462441" cy="347562"/>
          </a:xfrm>
          <a:prstGeom prst="roundRect">
            <a:avLst/>
          </a:prstGeom>
          <a:solidFill>
            <a:schemeClr val="accent3">
              <a:lumMod val="50000"/>
            </a:schemeClr>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ctr" anchorCtr="0" forceAA="0" compatLnSpc="1">
            <a:prstTxWarp prst="textNoShape">
              <a:avLst/>
            </a:prstTxWarp>
            <a:noAutofit/>
          </a:bodyPr>
          <a:lstStyle/>
          <a:p>
            <a:r>
              <a:rPr lang="ja-JP" altLang="en-US" sz="14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要領改正に伴い今後、取組むべき事項</a:t>
            </a:r>
            <a:endParaRPr kumimoji="1" lang="ja-JP" altLang="en-US" sz="14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テキスト ボックス 54">
            <a:extLst>
              <a:ext uri="{FF2B5EF4-FFF2-40B4-BE49-F238E27FC236}">
                <a16:creationId xmlns:a16="http://schemas.microsoft.com/office/drawing/2014/main" id="{A8AC80BA-1420-4D53-8274-DEF0A5B651F5}"/>
              </a:ext>
            </a:extLst>
          </p:cNvPr>
          <p:cNvSpPr txBox="1"/>
          <p:nvPr/>
        </p:nvSpPr>
        <p:spPr>
          <a:xfrm>
            <a:off x="305317" y="6567747"/>
            <a:ext cx="7144730" cy="964367"/>
          </a:xfrm>
          <a:prstGeom prst="rect">
            <a:avLst/>
          </a:prstGeom>
          <a:noFill/>
        </p:spPr>
        <p:txBody>
          <a:bodyPr wrap="square">
            <a:spAutoFit/>
          </a:bodyPr>
          <a:lstStyle/>
          <a:p>
            <a:pPr marL="0" marR="0" lvl="0" indent="0" defTabSz="1261473" rtl="0" eaLnBrk="1" fontAlgn="auto" latinLnBrk="0" hangingPunct="1">
              <a:lnSpc>
                <a:spcPts val="1700"/>
              </a:lnSpc>
              <a:spcBef>
                <a:spcPts val="0"/>
              </a:spcBef>
              <a:spcAft>
                <a:spcPts val="0"/>
              </a:spcAft>
              <a:buClrTx/>
              <a:buSzTx/>
              <a:buFontTx/>
              <a:buNone/>
              <a:tabLst/>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〇山地災害危険地区の見直し調査により、</a:t>
            </a:r>
            <a:r>
              <a:rPr lang="ja-JP" altLang="en-US" sz="14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府域全域の危険度を再評価</a:t>
            </a:r>
            <a:endParaRPr lang="en-US" altLang="ja-JP" sz="14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261473" rtl="0" eaLnBrk="1" fontAlgn="auto" latinLnBrk="0" hangingPunct="1">
              <a:lnSpc>
                <a:spcPts val="1700"/>
              </a:lnSpc>
              <a:spcBef>
                <a:spcPts val="0"/>
              </a:spcBef>
              <a:spcAft>
                <a:spcPts val="0"/>
              </a:spcAft>
              <a:buClrTx/>
              <a:buSzTx/>
              <a:buFontTx/>
              <a:buNone/>
              <a:tabLst/>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〇これまでの治山対策・森林整備・流木対策等の整備効果を検証し</a:t>
            </a:r>
            <a:r>
              <a:rPr lang="ja-JP" altLang="en-US" sz="14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危険度を修正</a:t>
            </a:r>
            <a:endParaRPr lang="en-US" altLang="ja-JP" sz="14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261473" rtl="0" eaLnBrk="1" fontAlgn="auto" latinLnBrk="0" hangingPunct="1">
              <a:lnSpc>
                <a:spcPts val="1700"/>
              </a:lnSpc>
              <a:spcBef>
                <a:spcPts val="0"/>
              </a:spcBef>
              <a:spcAft>
                <a:spcPts val="0"/>
              </a:spcAft>
              <a:buClrTx/>
              <a:buSzTx/>
              <a:buFontTx/>
              <a:buNone/>
              <a:tabLst/>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〇毎年度、調査票の更新を行うにあたり、森林防災・減災に関する中長期的な視点での　</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261473" rtl="0" eaLnBrk="1" fontAlgn="auto" latinLnBrk="0" hangingPunct="1">
              <a:lnSpc>
                <a:spcPts val="1700"/>
              </a:lnSpc>
              <a:spcBef>
                <a:spcPts val="0"/>
              </a:spcBef>
              <a:spcAft>
                <a:spcPts val="0"/>
              </a:spcAft>
              <a:buClrTx/>
              <a:buSzTx/>
              <a:buFontTx/>
              <a:buNone/>
              <a:tabLst/>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計画を作成し、目標設定及び、それに基づく</a:t>
            </a:r>
            <a:r>
              <a:rPr lang="ja-JP" altLang="en-US" sz="14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事業の進捗管理が重要</a:t>
            </a:r>
            <a:endParaRPr lang="en-US" altLang="ja-JP" sz="14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四角形: 角を丸くする 56">
            <a:extLst>
              <a:ext uri="{FF2B5EF4-FFF2-40B4-BE49-F238E27FC236}">
                <a16:creationId xmlns:a16="http://schemas.microsoft.com/office/drawing/2014/main" id="{C8F1FC8E-9C3F-4E0F-8A70-FD8D86B7A647}"/>
              </a:ext>
            </a:extLst>
          </p:cNvPr>
          <p:cNvSpPr/>
          <p:nvPr/>
        </p:nvSpPr>
        <p:spPr>
          <a:xfrm>
            <a:off x="309608" y="4043794"/>
            <a:ext cx="3540780" cy="347562"/>
          </a:xfrm>
          <a:prstGeom prst="roundRect">
            <a:avLst/>
          </a:prstGeom>
          <a:solidFill>
            <a:schemeClr val="accent3">
              <a:lumMod val="50000"/>
            </a:schemeClr>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ctr" anchorCtr="0" forceAA="0" compatLnSpc="1">
            <a:prstTxWarp prst="textNoShape">
              <a:avLst/>
            </a:prstTxWarp>
            <a:noAutofit/>
          </a:bodyPr>
          <a:lstStyle/>
          <a:p>
            <a:r>
              <a:rPr kumimoji="1" lang="ja-JP" altLang="en-US" sz="14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山地災害危険地区</a:t>
            </a:r>
            <a:r>
              <a:rPr lang="ja-JP" altLang="en-US" sz="14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調査要領の改正概要</a:t>
            </a:r>
            <a:endParaRPr kumimoji="1" lang="ja-JP" altLang="en-US" sz="14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テキスト ボックス 57">
            <a:extLst>
              <a:ext uri="{FF2B5EF4-FFF2-40B4-BE49-F238E27FC236}">
                <a16:creationId xmlns:a16="http://schemas.microsoft.com/office/drawing/2014/main" id="{755D7519-F149-40F6-A106-D03AB20E3EBA}"/>
              </a:ext>
            </a:extLst>
          </p:cNvPr>
          <p:cNvSpPr txBox="1"/>
          <p:nvPr/>
        </p:nvSpPr>
        <p:spPr>
          <a:xfrm>
            <a:off x="305317" y="4428583"/>
            <a:ext cx="5236455" cy="1400383"/>
          </a:xfrm>
          <a:prstGeom prst="rect">
            <a:avLst/>
          </a:prstGeom>
          <a:noFill/>
        </p:spPr>
        <p:txBody>
          <a:bodyPr wrap="square">
            <a:spAutoFit/>
          </a:bodyPr>
          <a:lstStyle/>
          <a:p>
            <a:pPr marL="0" marR="0" lvl="0" indent="0" defTabSz="1261473" rtl="0" eaLnBrk="1" fontAlgn="auto" latinLnBrk="0" hangingPunct="1">
              <a:lnSpc>
                <a:spcPts val="1700"/>
              </a:lnSpc>
              <a:spcBef>
                <a:spcPts val="0"/>
              </a:spcBef>
              <a:spcAft>
                <a:spcPts val="0"/>
              </a:spcAft>
              <a:buClrTx/>
              <a:buSzTx/>
              <a:buFontTx/>
              <a:buNone/>
              <a:tabLst/>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現在の気象状況や新たな調査技術の開発に伴い調査要領を改正</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261473" rtl="0" eaLnBrk="1" fontAlgn="auto" latinLnBrk="0" hangingPunct="1">
              <a:lnSpc>
                <a:spcPts val="1700"/>
              </a:lnSpc>
              <a:spcBef>
                <a:spcPts val="0"/>
              </a:spcBef>
              <a:spcAft>
                <a:spcPts val="0"/>
              </a:spcAft>
              <a:buClrTx/>
              <a:buSzTx/>
              <a:buFontTx/>
              <a:buNone/>
              <a:tabLst/>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 激甚化・形態変化を踏まえた補正項目の追加</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261473" rtl="0" eaLnBrk="1" fontAlgn="auto" latinLnBrk="0" hangingPunct="1">
              <a:lnSpc>
                <a:spcPts val="1700"/>
              </a:lnSpc>
              <a:spcBef>
                <a:spcPts val="0"/>
              </a:spcBef>
              <a:spcAft>
                <a:spcPts val="0"/>
              </a:spcAft>
              <a:buClrTx/>
              <a:buSzTx/>
              <a:buFontTx/>
              <a:buNone/>
              <a:tabLst/>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 リモートセンシング技術を活用した詳細調査</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261473" rtl="0" eaLnBrk="1" fontAlgn="auto" latinLnBrk="0" hangingPunct="1">
              <a:lnSpc>
                <a:spcPts val="1700"/>
              </a:lnSpc>
              <a:spcBef>
                <a:spcPts val="0"/>
              </a:spcBef>
              <a:spcAft>
                <a:spcPts val="0"/>
              </a:spcAft>
              <a:buClrTx/>
              <a:buSzTx/>
              <a:buFontTx/>
              <a:buNone/>
              <a:tabLst/>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 治山対策による発生危険度の低減</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261473" rtl="0" eaLnBrk="1" fontAlgn="auto" latinLnBrk="0" hangingPunct="1">
              <a:lnSpc>
                <a:spcPts val="1700"/>
              </a:lnSpc>
              <a:spcBef>
                <a:spcPts val="0"/>
              </a:spcBef>
              <a:spcAft>
                <a:spcPts val="0"/>
              </a:spcAft>
              <a:buClrTx/>
              <a:buSzTx/>
              <a:buFontTx/>
              <a:buNone/>
              <a:tabLst/>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a:t>
            </a:r>
            <a:r>
              <a:rPr lang="ja-JP" altLang="en-US" sz="14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事業進捗状況等により毎年度、地区数や危険度の見直しを</a:t>
            </a:r>
            <a:endParaRPr lang="en-US" altLang="ja-JP" sz="14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261473" rtl="0" eaLnBrk="1" fontAlgn="auto" latinLnBrk="0" hangingPunct="1">
              <a:lnSpc>
                <a:spcPts val="1700"/>
              </a:lnSpc>
              <a:spcBef>
                <a:spcPts val="0"/>
              </a:spcBef>
              <a:spcAft>
                <a:spcPts val="0"/>
              </a:spcAft>
              <a:buClrTx/>
              <a:buSzTx/>
              <a:buFontTx/>
              <a:buNone/>
              <a:tabLst/>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a:t>
            </a:r>
            <a:endParaRPr lang="en-US" altLang="ja-JP" sz="14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 name="図 8">
            <a:extLst>
              <a:ext uri="{FF2B5EF4-FFF2-40B4-BE49-F238E27FC236}">
                <a16:creationId xmlns:a16="http://schemas.microsoft.com/office/drawing/2014/main" id="{8FC7D98B-D14E-4879-8213-598A23F8D1C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665032" y="6127619"/>
            <a:ext cx="5139621" cy="1632218"/>
          </a:xfrm>
          <a:prstGeom prst="rect">
            <a:avLst/>
          </a:prstGeom>
        </p:spPr>
      </p:pic>
      <p:sp>
        <p:nvSpPr>
          <p:cNvPr id="16" name="楕円 15">
            <a:extLst>
              <a:ext uri="{FF2B5EF4-FFF2-40B4-BE49-F238E27FC236}">
                <a16:creationId xmlns:a16="http://schemas.microsoft.com/office/drawing/2014/main" id="{72FFBABF-5C71-4191-B59F-A9DBDD22CC01}"/>
              </a:ext>
            </a:extLst>
          </p:cNvPr>
          <p:cNvSpPr/>
          <p:nvPr/>
        </p:nvSpPr>
        <p:spPr>
          <a:xfrm>
            <a:off x="11031698" y="4767917"/>
            <a:ext cx="339936" cy="794243"/>
          </a:xfrm>
          <a:prstGeom prst="ellipse">
            <a:avLst/>
          </a:prstGeom>
          <a:noFill/>
          <a:ln w="25400">
            <a:solidFill>
              <a:srgbClr val="FF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noAutofit/>
          </a:bodyPr>
          <a:lstStyle/>
          <a:p>
            <a:pPr algn="ctr"/>
            <a:endParaRPr kumimoji="1" lang="ja-JP" altLang="en-US" sz="1200"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矢印: ストライプ 65">
            <a:extLst>
              <a:ext uri="{FF2B5EF4-FFF2-40B4-BE49-F238E27FC236}">
                <a16:creationId xmlns:a16="http://schemas.microsoft.com/office/drawing/2014/main" id="{F7FF91A3-B8ED-47EA-82C5-7B6B6108A430}"/>
              </a:ext>
            </a:extLst>
          </p:cNvPr>
          <p:cNvSpPr/>
          <p:nvPr/>
        </p:nvSpPr>
        <p:spPr>
          <a:xfrm rot="5400000">
            <a:off x="3922045" y="6897842"/>
            <a:ext cx="247648" cy="1726392"/>
          </a:xfrm>
          <a:prstGeom prst="stripedRightArrow">
            <a:avLst>
              <a:gd name="adj1" fmla="val 50000"/>
              <a:gd name="adj2" fmla="val 61832"/>
            </a:avLst>
          </a:prstGeom>
          <a:solidFill>
            <a:schemeClr val="accent6"/>
          </a:solidFill>
          <a:ln w="127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406" tIns="38703" rIns="77406" bIns="30475" numCol="1" spcCol="0" rtlCol="0" fromWordArt="0" anchor="t" anchorCtr="0" forceAA="0" compatLnSpc="1">
            <a:prstTxWarp prst="textNoShape">
              <a:avLst/>
            </a:prstTxWarp>
            <a:noAutofit/>
          </a:bodyPr>
          <a:lstStyle/>
          <a:p>
            <a:pPr algn="ctr"/>
            <a:endParaRPr lang="ja-JP" altLang="en-US" sz="1016"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矢印: ストライプ 71">
            <a:extLst>
              <a:ext uri="{FF2B5EF4-FFF2-40B4-BE49-F238E27FC236}">
                <a16:creationId xmlns:a16="http://schemas.microsoft.com/office/drawing/2014/main" id="{6BE7F979-8029-4ED9-B8BF-EDB1A30565CB}"/>
              </a:ext>
            </a:extLst>
          </p:cNvPr>
          <p:cNvSpPr/>
          <p:nvPr/>
        </p:nvSpPr>
        <p:spPr>
          <a:xfrm rot="5400000">
            <a:off x="2863368" y="5155677"/>
            <a:ext cx="247648" cy="1726392"/>
          </a:xfrm>
          <a:prstGeom prst="stripedRightArrow">
            <a:avLst>
              <a:gd name="adj1" fmla="val 50000"/>
              <a:gd name="adj2" fmla="val 61832"/>
            </a:avLst>
          </a:prstGeom>
          <a:solidFill>
            <a:schemeClr val="accent6"/>
          </a:solidFill>
          <a:ln w="127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406" tIns="38703" rIns="77406" bIns="30475" numCol="1" spcCol="0" rtlCol="0" fromWordArt="0" anchor="t" anchorCtr="0" forceAA="0" compatLnSpc="1">
            <a:prstTxWarp prst="textNoShape">
              <a:avLst/>
            </a:prstTxWarp>
            <a:noAutofit/>
          </a:bodyPr>
          <a:lstStyle/>
          <a:p>
            <a:pPr algn="ctr"/>
            <a:endParaRPr lang="ja-JP" altLang="en-US" sz="1016"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テキスト ボックス 59">
            <a:extLst>
              <a:ext uri="{FF2B5EF4-FFF2-40B4-BE49-F238E27FC236}">
                <a16:creationId xmlns:a16="http://schemas.microsoft.com/office/drawing/2014/main" id="{72FFC9EB-614B-4E8C-AE2E-B58F9DE0FF17}"/>
              </a:ext>
            </a:extLst>
          </p:cNvPr>
          <p:cNvSpPr txBox="1"/>
          <p:nvPr/>
        </p:nvSpPr>
        <p:spPr>
          <a:xfrm>
            <a:off x="246069" y="2273623"/>
            <a:ext cx="5649362" cy="1754326"/>
          </a:xfrm>
          <a:prstGeom prst="rect">
            <a:avLst/>
          </a:prstGeom>
          <a:noFill/>
        </p:spPr>
        <p:txBody>
          <a:bodyPr wrap="square">
            <a:spAutoFit/>
          </a:bodyPr>
          <a:lstStyle/>
          <a:p>
            <a:r>
              <a:rPr lang="ja-JP" altLang="en-US" sz="1200" b="1" dirty="0"/>
              <a:t>■国の山地災害に関する在り方再検討の要因となった多様化・激甚化する豪雨災害</a:t>
            </a:r>
            <a:endParaRPr lang="en-US" altLang="ja-JP" sz="1200" b="1" dirty="0"/>
          </a:p>
          <a:p>
            <a:r>
              <a:rPr lang="ja-JP" altLang="en-US" sz="1200" dirty="0"/>
              <a:t>　１．長期間豪雨による</a:t>
            </a:r>
            <a:r>
              <a:rPr lang="ja-JP" altLang="en-US" sz="1200" b="1" dirty="0"/>
              <a:t>深層崩壊</a:t>
            </a:r>
            <a:r>
              <a:rPr lang="ja-JP" altLang="en-US" sz="1200" dirty="0"/>
              <a:t>の発生</a:t>
            </a:r>
          </a:p>
          <a:p>
            <a:r>
              <a:rPr lang="ja-JP" altLang="en-US" sz="1200" dirty="0"/>
              <a:t>　　　（平成２３年紀伊半島大水害） </a:t>
            </a:r>
            <a:endParaRPr lang="en-US" altLang="ja-JP" sz="1200" dirty="0"/>
          </a:p>
          <a:p>
            <a:r>
              <a:rPr lang="ja-JP" altLang="en-US" sz="1200" dirty="0"/>
              <a:t>　２．洪水流量の増加による</a:t>
            </a:r>
            <a:r>
              <a:rPr lang="ja-JP" altLang="en-US" sz="1200" b="1" dirty="0"/>
              <a:t>流木災害</a:t>
            </a:r>
            <a:r>
              <a:rPr lang="ja-JP" altLang="en-US" sz="1200" dirty="0"/>
              <a:t>の激甚化</a:t>
            </a:r>
            <a:endParaRPr lang="en-US" altLang="ja-JP" sz="1200" dirty="0"/>
          </a:p>
          <a:p>
            <a:r>
              <a:rPr lang="ja-JP" altLang="en-US" sz="1200" dirty="0"/>
              <a:t>　　　（平成２９年九州北部豪雨）</a:t>
            </a:r>
          </a:p>
          <a:p>
            <a:r>
              <a:rPr lang="ja-JP" altLang="en-US" sz="1200" dirty="0"/>
              <a:t>　３．</a:t>
            </a:r>
            <a:r>
              <a:rPr lang="ja-JP" altLang="en-US" sz="1200" b="1" dirty="0"/>
              <a:t>凹地形からの崩壊</a:t>
            </a:r>
            <a:r>
              <a:rPr lang="ja-JP" altLang="en-US" sz="1200" dirty="0"/>
              <a:t>による土砂流出量の増大</a:t>
            </a:r>
            <a:endParaRPr lang="en-US" altLang="ja-JP" sz="1200" dirty="0"/>
          </a:p>
          <a:p>
            <a:r>
              <a:rPr lang="ja-JP" altLang="en-US" sz="1200" dirty="0"/>
              <a:t>　　　（平成３０年７月豪雨・令和元年東日本台風）</a:t>
            </a:r>
            <a:endParaRPr lang="en-US" altLang="ja-JP" sz="1200" dirty="0"/>
          </a:p>
          <a:p>
            <a:r>
              <a:rPr lang="ja-JP" altLang="en-US" sz="1200" dirty="0"/>
              <a:t>　４．線状降水帯の形成による崩壊の</a:t>
            </a:r>
            <a:r>
              <a:rPr lang="ja-JP" altLang="en-US" sz="1200" b="1" dirty="0"/>
              <a:t>同時多発化</a:t>
            </a:r>
          </a:p>
          <a:p>
            <a:r>
              <a:rPr lang="ja-JP" altLang="en-US" sz="1200" dirty="0"/>
              <a:t>　　　（平成３０年７月豪雨（広島県他））</a:t>
            </a:r>
          </a:p>
        </p:txBody>
      </p:sp>
      <p:graphicFrame>
        <p:nvGraphicFramePr>
          <p:cNvPr id="63" name="表 13">
            <a:extLst>
              <a:ext uri="{FF2B5EF4-FFF2-40B4-BE49-F238E27FC236}">
                <a16:creationId xmlns:a16="http://schemas.microsoft.com/office/drawing/2014/main" id="{00DE72D0-3180-421B-84D9-1412479D4A65}"/>
              </a:ext>
            </a:extLst>
          </p:cNvPr>
          <p:cNvGraphicFramePr>
            <a:graphicFrameLocks noGrp="1"/>
          </p:cNvGraphicFramePr>
          <p:nvPr>
            <p:extLst>
              <p:ext uri="{D42A27DB-BD31-4B8C-83A1-F6EECF244321}">
                <p14:modId xmlns:p14="http://schemas.microsoft.com/office/powerpoint/2010/main" val="554405230"/>
              </p:ext>
            </p:extLst>
          </p:nvPr>
        </p:nvGraphicFramePr>
        <p:xfrm>
          <a:off x="5877034" y="2831081"/>
          <a:ext cx="6781743" cy="1032421"/>
        </p:xfrm>
        <a:graphic>
          <a:graphicData uri="http://schemas.openxmlformats.org/drawingml/2006/table">
            <a:tbl>
              <a:tblPr firstRow="1" bandRow="1">
                <a:tableStyleId>{5C22544A-7EE6-4342-B048-85BDC9FD1C3A}</a:tableStyleId>
              </a:tblPr>
              <a:tblGrid>
                <a:gridCol w="6781743">
                  <a:extLst>
                    <a:ext uri="{9D8B030D-6E8A-4147-A177-3AD203B41FA5}">
                      <a16:colId xmlns:a16="http://schemas.microsoft.com/office/drawing/2014/main" val="608327168"/>
                    </a:ext>
                  </a:extLst>
                </a:gridCol>
              </a:tblGrid>
              <a:tr h="1032421">
                <a:tc>
                  <a:txBody>
                    <a:bodyPr/>
                    <a:lstStyle/>
                    <a:p>
                      <a:pPr>
                        <a:lnSpc>
                          <a:spcPts val="1400"/>
                        </a:lnSpc>
                      </a:pPr>
                      <a:r>
                        <a:rPr kumimoji="1" lang="ja-JP" altLang="en-US" sz="1100" b="1" dirty="0">
                          <a:solidFill>
                            <a:schemeClr val="tx1"/>
                          </a:solidFill>
                          <a:latin typeface="メイリオ" panose="020B0604030504040204" pitchFamily="50" charset="-128"/>
                          <a:ea typeface="メイリオ" panose="020B0604030504040204" pitchFamily="50" charset="-128"/>
                        </a:rPr>
                        <a:t>（参考）山地災害危険地区とは</a:t>
                      </a:r>
                      <a:endParaRPr kumimoji="1" lang="en-US" altLang="ja-JP" sz="1100" b="1" dirty="0">
                        <a:solidFill>
                          <a:schemeClr val="tx1"/>
                        </a:solidFill>
                        <a:latin typeface="メイリオ" panose="020B0604030504040204" pitchFamily="50" charset="-128"/>
                        <a:ea typeface="メイリオ" panose="020B0604030504040204" pitchFamily="50" charset="-128"/>
                      </a:endParaRPr>
                    </a:p>
                    <a:p>
                      <a:pPr>
                        <a:lnSpc>
                          <a:spcPts val="1400"/>
                        </a:lnSpc>
                      </a:pPr>
                      <a:r>
                        <a:rPr kumimoji="1" lang="ja-JP" altLang="en-US" sz="1100" b="0" dirty="0">
                          <a:solidFill>
                            <a:schemeClr val="tx1"/>
                          </a:solidFill>
                          <a:latin typeface="メイリオ" panose="020B0604030504040204" pitchFamily="50" charset="-128"/>
                          <a:ea typeface="メイリオ" panose="020B0604030504040204" pitchFamily="50" charset="-128"/>
                        </a:rPr>
                        <a:t>　　山腹崩壊、崩壊土砂の流出などにより、公共施設や人家等に直接被害を与える恐れのある地区で、</a:t>
                      </a:r>
                      <a:endParaRPr kumimoji="1" lang="en-US" altLang="ja-JP" sz="1100" b="0" dirty="0">
                        <a:solidFill>
                          <a:schemeClr val="tx1"/>
                        </a:solidFill>
                        <a:latin typeface="メイリオ" panose="020B0604030504040204" pitchFamily="50" charset="-128"/>
                        <a:ea typeface="メイリオ" panose="020B0604030504040204" pitchFamily="50" charset="-128"/>
                      </a:endParaRPr>
                    </a:p>
                    <a:p>
                      <a:pPr>
                        <a:lnSpc>
                          <a:spcPts val="1400"/>
                        </a:lnSpc>
                      </a:pPr>
                      <a:r>
                        <a:rPr kumimoji="1" lang="ja-JP" altLang="en-US" sz="1100" b="0" dirty="0">
                          <a:solidFill>
                            <a:schemeClr val="tx1"/>
                          </a:solidFill>
                          <a:latin typeface="メイリオ" panose="020B0604030504040204" pitchFamily="50" charset="-128"/>
                          <a:ea typeface="メイリオ" panose="020B0604030504040204" pitchFamily="50" charset="-128"/>
                        </a:rPr>
                        <a:t>　地形地質特性からみてその崩壊危険度が一定基準以上の地区を調査把握したもので、荒廃の形態により</a:t>
                      </a:r>
                      <a:endParaRPr kumimoji="1" lang="en-US" altLang="ja-JP" sz="1100" b="0" dirty="0">
                        <a:solidFill>
                          <a:schemeClr val="tx1"/>
                        </a:solidFill>
                        <a:latin typeface="メイリオ" panose="020B0604030504040204" pitchFamily="50" charset="-128"/>
                        <a:ea typeface="メイリオ" panose="020B0604030504040204" pitchFamily="50" charset="-128"/>
                      </a:endParaRPr>
                    </a:p>
                    <a:p>
                      <a:pPr>
                        <a:lnSpc>
                          <a:spcPts val="1400"/>
                        </a:lnSpc>
                      </a:pPr>
                      <a:r>
                        <a:rPr kumimoji="1" lang="ja-JP" altLang="en-US" sz="1100" b="1" dirty="0">
                          <a:solidFill>
                            <a:schemeClr val="tx1"/>
                          </a:solidFill>
                          <a:latin typeface="メイリオ" panose="020B0604030504040204" pitchFamily="50" charset="-128"/>
                          <a:ea typeface="メイリオ" panose="020B0604030504040204" pitchFamily="50" charset="-128"/>
                        </a:rPr>
                        <a:t>　「山腹崩壊危険地区」「崩壊土砂流出危険地区」「地すべり危険地区」</a:t>
                      </a:r>
                      <a:r>
                        <a:rPr kumimoji="1" lang="ja-JP" altLang="en-US" sz="1100" b="0" dirty="0">
                          <a:solidFill>
                            <a:schemeClr val="tx1"/>
                          </a:solidFill>
                          <a:latin typeface="メイリオ" panose="020B0604030504040204" pitchFamily="50" charset="-128"/>
                          <a:ea typeface="メイリオ" panose="020B0604030504040204" pitchFamily="50" charset="-128"/>
                        </a:rPr>
                        <a:t>の３種類に区分され、危険度の</a:t>
                      </a:r>
                      <a:endParaRPr kumimoji="1" lang="en-US" altLang="ja-JP" sz="1100" b="0" dirty="0">
                        <a:solidFill>
                          <a:schemeClr val="tx1"/>
                        </a:solidFill>
                        <a:latin typeface="メイリオ" panose="020B0604030504040204" pitchFamily="50" charset="-128"/>
                        <a:ea typeface="メイリオ" panose="020B0604030504040204" pitchFamily="50" charset="-128"/>
                      </a:endParaRPr>
                    </a:p>
                    <a:p>
                      <a:pPr>
                        <a:lnSpc>
                          <a:spcPts val="1400"/>
                        </a:lnSpc>
                      </a:pPr>
                      <a:r>
                        <a:rPr kumimoji="1" lang="ja-JP" altLang="en-US" sz="1100" b="0" dirty="0">
                          <a:solidFill>
                            <a:schemeClr val="tx1"/>
                          </a:solidFill>
                          <a:latin typeface="メイリオ" panose="020B0604030504040204" pitchFamily="50" charset="-128"/>
                          <a:ea typeface="メイリオ" panose="020B0604030504040204" pitchFamily="50" charset="-128"/>
                        </a:rPr>
                        <a:t>　高いものから</a:t>
                      </a:r>
                      <a:r>
                        <a:rPr kumimoji="1" lang="en-US" altLang="ja-JP" sz="1100" b="0" dirty="0">
                          <a:solidFill>
                            <a:schemeClr val="tx1"/>
                          </a:solidFill>
                          <a:latin typeface="メイリオ" panose="020B0604030504040204" pitchFamily="50" charset="-128"/>
                          <a:ea typeface="メイリオ" panose="020B0604030504040204" pitchFamily="50" charset="-128"/>
                        </a:rPr>
                        <a:t>A</a:t>
                      </a:r>
                      <a:r>
                        <a:rPr kumimoji="1" lang="ja-JP" altLang="en-US" sz="1100" b="0" dirty="0">
                          <a:solidFill>
                            <a:schemeClr val="tx1"/>
                          </a:solidFill>
                          <a:latin typeface="メイリオ" panose="020B0604030504040204" pitchFamily="50" charset="-128"/>
                          <a:ea typeface="メイリオ" panose="020B0604030504040204" pitchFamily="50" charset="-128"/>
                        </a:rPr>
                        <a:t>から</a:t>
                      </a:r>
                      <a:r>
                        <a:rPr kumimoji="1" lang="en-US" altLang="ja-JP" sz="1100" b="0" dirty="0">
                          <a:solidFill>
                            <a:schemeClr val="tx1"/>
                          </a:solidFill>
                          <a:latin typeface="メイリオ" panose="020B0604030504040204" pitchFamily="50" charset="-128"/>
                          <a:ea typeface="メイリオ" panose="020B0604030504040204" pitchFamily="50" charset="-128"/>
                        </a:rPr>
                        <a:t>C</a:t>
                      </a:r>
                      <a:r>
                        <a:rPr kumimoji="1" lang="ja-JP" altLang="en-US" sz="1100" b="0" dirty="0">
                          <a:solidFill>
                            <a:schemeClr val="tx1"/>
                          </a:solidFill>
                          <a:latin typeface="メイリオ" panose="020B0604030504040204" pitchFamily="50" charset="-128"/>
                          <a:ea typeface="メイリオ" panose="020B0604030504040204" pitchFamily="50" charset="-128"/>
                        </a:rPr>
                        <a:t>の３ランクに　区分されている。（大阪府内で指定されている</a:t>
                      </a:r>
                      <a:r>
                        <a:rPr kumimoji="1" lang="en-US" altLang="ja-JP" sz="1100" b="0" dirty="0">
                          <a:solidFill>
                            <a:schemeClr val="tx1"/>
                          </a:solidFill>
                          <a:latin typeface="メイリオ" panose="020B0604030504040204" pitchFamily="50" charset="-128"/>
                          <a:ea typeface="メイリオ" panose="020B0604030504040204" pitchFamily="50" charset="-128"/>
                        </a:rPr>
                        <a:t>1,343</a:t>
                      </a:r>
                      <a:r>
                        <a:rPr kumimoji="1" lang="ja-JP" altLang="en-US" sz="1100" b="0" dirty="0">
                          <a:solidFill>
                            <a:schemeClr val="tx1"/>
                          </a:solidFill>
                          <a:latin typeface="メイリオ" panose="020B0604030504040204" pitchFamily="50" charset="-128"/>
                          <a:ea typeface="メイリオ" panose="020B0604030504040204" pitchFamily="50" charset="-128"/>
                        </a:rPr>
                        <a:t>地区）</a:t>
                      </a:r>
                      <a:endParaRPr kumimoji="1" lang="en-US" altLang="ja-JP" sz="1100" b="0" dirty="0">
                        <a:solidFill>
                          <a:schemeClr val="tx1"/>
                        </a:solidFill>
                        <a:latin typeface="メイリオ" panose="020B0604030504040204" pitchFamily="50" charset="-128"/>
                        <a:ea typeface="メイリオ"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4005446462"/>
                  </a:ext>
                </a:extLst>
              </a:tr>
            </a:tbl>
          </a:graphicData>
        </a:graphic>
      </p:graphicFrame>
      <p:sp>
        <p:nvSpPr>
          <p:cNvPr id="73" name="正方形/長方形 72">
            <a:extLst>
              <a:ext uri="{FF2B5EF4-FFF2-40B4-BE49-F238E27FC236}">
                <a16:creationId xmlns:a16="http://schemas.microsoft.com/office/drawing/2014/main" id="{17638443-0C7E-4DF7-93BD-6699F4D0A96B}"/>
              </a:ext>
            </a:extLst>
          </p:cNvPr>
          <p:cNvSpPr/>
          <p:nvPr/>
        </p:nvSpPr>
        <p:spPr>
          <a:xfrm>
            <a:off x="5892054" y="766627"/>
            <a:ext cx="6781743" cy="1993515"/>
          </a:xfrm>
          <a:prstGeom prst="rect">
            <a:avLst/>
          </a:prstGeom>
          <a:solidFill>
            <a:schemeClr val="accent6">
              <a:lumMod val="20000"/>
              <a:lumOff val="80000"/>
            </a:schemeClr>
          </a:solidFill>
          <a:ln w="6350" cmpd="sng">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p>
            <a:pPr>
              <a:lnSpc>
                <a:spcPts val="1300"/>
              </a:lnSpc>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3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○大阪府では、近年の多様化する豪雨災害に対して、森林環境税により、流木対策（１期目～）、</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3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凹地形での対策（２期）を実施してきたが、３期目（流域治水対策）の継続にあたり、今後、</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3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中長期的な森林防災・減災対策の在り方や取組みの全体像を府民に示していくこととしている。</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300"/>
              </a:lnSpc>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大かっこ 10">
            <a:extLst>
              <a:ext uri="{FF2B5EF4-FFF2-40B4-BE49-F238E27FC236}">
                <a16:creationId xmlns:a16="http://schemas.microsoft.com/office/drawing/2014/main" id="{69F05FC8-DFED-443D-8F77-EEB85F75EF15}"/>
              </a:ext>
            </a:extLst>
          </p:cNvPr>
          <p:cNvSpPr/>
          <p:nvPr/>
        </p:nvSpPr>
        <p:spPr>
          <a:xfrm>
            <a:off x="5962561" y="1518943"/>
            <a:ext cx="6673638" cy="1201007"/>
          </a:xfrm>
          <a:prstGeom prst="bracketPair">
            <a:avLst>
              <a:gd name="adj" fmla="val 579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nSpc>
                <a:spcPts val="1300"/>
              </a:lnSpc>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300"/>
              </a:lnSpc>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◇森林環境税は通常の個人府民税を超えて負担いただくことから</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いつまでにどんな対策を講じるのか</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300"/>
              </a:lnSpc>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a:t>
            </a:r>
            <a:r>
              <a:rPr lang="ja-JP" altLang="en-US" sz="11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取組みの全体像を府民にしっかり示していく</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ようにお願いする。</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300"/>
              </a:lnSpc>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R5.8.25</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戦略本部会議　知事コメント）</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300"/>
              </a:lnSpc>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◇森林環境税による対策を含め</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長期的な山間部における防災・減災対策の在り方</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についても検討する</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300"/>
              </a:lnSpc>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等、府民の安全・安心に向けて着実に取り組んでいく。</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300"/>
              </a:lnSpc>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R5.9</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月定例会　維新代表質問に対する部長答弁）</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四角形: 角を丸くする 51">
            <a:extLst>
              <a:ext uri="{FF2B5EF4-FFF2-40B4-BE49-F238E27FC236}">
                <a16:creationId xmlns:a16="http://schemas.microsoft.com/office/drawing/2014/main" id="{6BE23866-CA50-48F3-941A-ADAF904D0AEF}"/>
              </a:ext>
            </a:extLst>
          </p:cNvPr>
          <p:cNvSpPr/>
          <p:nvPr/>
        </p:nvSpPr>
        <p:spPr>
          <a:xfrm>
            <a:off x="6188062" y="3936991"/>
            <a:ext cx="4138466" cy="347562"/>
          </a:xfrm>
          <a:prstGeom prst="roundRect">
            <a:avLst/>
          </a:prstGeom>
          <a:solidFill>
            <a:schemeClr val="accent3">
              <a:lumMod val="50000"/>
            </a:schemeClr>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ctr" anchorCtr="0" forceAA="0" compatLnSpc="1">
            <a:prstTxWarp prst="textNoShape">
              <a:avLst/>
            </a:prstTxWarp>
            <a:noAutofit/>
          </a:bodyPr>
          <a:lstStyle/>
          <a:p>
            <a:r>
              <a:rPr kumimoji="1" lang="ja-JP" altLang="en-US" sz="14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危険地区判定の補正項目・発生危険度の低減内容</a:t>
            </a:r>
          </a:p>
        </p:txBody>
      </p:sp>
      <p:sp>
        <p:nvSpPr>
          <p:cNvPr id="76" name="四角形: 角を丸くする 75">
            <a:extLst>
              <a:ext uri="{FF2B5EF4-FFF2-40B4-BE49-F238E27FC236}">
                <a16:creationId xmlns:a16="http://schemas.microsoft.com/office/drawing/2014/main" id="{1B4ADBE3-1BBA-4236-9600-D0855D53D103}"/>
              </a:ext>
            </a:extLst>
          </p:cNvPr>
          <p:cNvSpPr/>
          <p:nvPr/>
        </p:nvSpPr>
        <p:spPr>
          <a:xfrm>
            <a:off x="5889358" y="569904"/>
            <a:ext cx="1383989" cy="347562"/>
          </a:xfrm>
          <a:prstGeom prst="roundRect">
            <a:avLst/>
          </a:prstGeom>
          <a:solidFill>
            <a:schemeClr val="accent3">
              <a:lumMod val="50000"/>
            </a:schemeClr>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ctr" anchorCtr="0" forceAA="0" compatLnSpc="1">
            <a:prstTxWarp prst="textNoShape">
              <a:avLst/>
            </a:prstTxWarp>
            <a:noAutofit/>
          </a:bodyPr>
          <a:lstStyle/>
          <a:p>
            <a:pPr algn="ctr"/>
            <a:r>
              <a:rPr lang="ja-JP" altLang="en-US" sz="14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検討</a:t>
            </a:r>
            <a:r>
              <a:rPr kumimoji="1" lang="ja-JP" altLang="en-US" sz="14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の背景②</a:t>
            </a:r>
          </a:p>
        </p:txBody>
      </p:sp>
      <p:pic>
        <p:nvPicPr>
          <p:cNvPr id="12" name="図 11">
            <a:extLst>
              <a:ext uri="{FF2B5EF4-FFF2-40B4-BE49-F238E27FC236}">
                <a16:creationId xmlns:a16="http://schemas.microsoft.com/office/drawing/2014/main" id="{04E20D04-7683-4DA7-BEA8-CB553FBE8B6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715838" y="2599302"/>
            <a:ext cx="2045975" cy="1363983"/>
          </a:xfrm>
          <a:prstGeom prst="rect">
            <a:avLst/>
          </a:prstGeom>
        </p:spPr>
      </p:pic>
      <p:sp>
        <p:nvSpPr>
          <p:cNvPr id="36" name="テキスト ボックス 35">
            <a:extLst>
              <a:ext uri="{FF2B5EF4-FFF2-40B4-BE49-F238E27FC236}">
                <a16:creationId xmlns:a16="http://schemas.microsoft.com/office/drawing/2014/main" id="{F2114D65-C919-4902-AF23-9BD29878E970}"/>
              </a:ext>
            </a:extLst>
          </p:cNvPr>
          <p:cNvSpPr txBox="1"/>
          <p:nvPr/>
        </p:nvSpPr>
        <p:spPr>
          <a:xfrm>
            <a:off x="10881480" y="15021"/>
            <a:ext cx="1892457" cy="738664"/>
          </a:xfrm>
          <a:prstGeom prst="rect">
            <a:avLst/>
          </a:prstGeom>
          <a:solidFill>
            <a:schemeClr val="bg1"/>
          </a:solidFill>
        </p:spPr>
        <p:txBody>
          <a:bodyPr wrap="square">
            <a:spAutoFit/>
          </a:bodyPr>
          <a:lstStyle/>
          <a:p>
            <a:pPr algn="ctr"/>
            <a:r>
              <a:rPr lang="en-US" altLang="ja-JP" sz="1400" kern="100" dirty="0">
                <a:latin typeface="BIZ UDゴシック" panose="020B0400000000000000" pitchFamily="49" charset="-128"/>
                <a:ea typeface="BIZ UDゴシック" panose="020B0400000000000000" pitchFamily="49" charset="-128"/>
                <a:cs typeface="Times New Roman"/>
              </a:rPr>
              <a:t>R6.12.2</a:t>
            </a:r>
            <a:r>
              <a:rPr lang="ja-JP" altLang="en-US" sz="1400" kern="100" dirty="0">
                <a:latin typeface="BIZ UDゴシック" panose="020B0400000000000000" pitchFamily="49" charset="-128"/>
                <a:ea typeface="BIZ UDゴシック" panose="020B0400000000000000" pitchFamily="49" charset="-128"/>
                <a:cs typeface="Times New Roman"/>
              </a:rPr>
              <a:t> 第</a:t>
            </a:r>
            <a:r>
              <a:rPr lang="en-US" altLang="ja-JP" sz="1400" kern="100" dirty="0">
                <a:latin typeface="BIZ UDゴシック" panose="020B0400000000000000" pitchFamily="49" charset="-128"/>
                <a:ea typeface="BIZ UDゴシック" panose="020B0400000000000000" pitchFamily="49" charset="-128"/>
                <a:cs typeface="Times New Roman"/>
              </a:rPr>
              <a:t>90</a:t>
            </a:r>
            <a:r>
              <a:rPr lang="ja-JP" altLang="en-US" sz="1400" kern="100" dirty="0">
                <a:latin typeface="BIZ UDゴシック" panose="020B0400000000000000" pitchFamily="49" charset="-128"/>
                <a:ea typeface="BIZ UDゴシック" panose="020B0400000000000000" pitchFamily="49" charset="-128"/>
                <a:cs typeface="Times New Roman"/>
              </a:rPr>
              <a:t>回 </a:t>
            </a:r>
            <a:endParaRPr lang="en-US" altLang="ja-JP" sz="1400" kern="100" dirty="0">
              <a:latin typeface="BIZ UDゴシック" panose="020B0400000000000000" pitchFamily="49" charset="-128"/>
              <a:ea typeface="BIZ UDゴシック" panose="020B0400000000000000" pitchFamily="49" charset="-128"/>
              <a:cs typeface="Times New Roman"/>
            </a:endParaRPr>
          </a:p>
          <a:p>
            <a:pPr algn="ctr"/>
            <a:r>
              <a:rPr lang="ja-JP" altLang="en-US" sz="1400" kern="100" dirty="0">
                <a:latin typeface="BIZ UDゴシック" panose="020B0400000000000000" pitchFamily="49" charset="-128"/>
                <a:ea typeface="BIZ UDゴシック" panose="020B0400000000000000" pitchFamily="49" charset="-128"/>
                <a:cs typeface="Times New Roman"/>
              </a:rPr>
              <a:t>大阪府森林審議会</a:t>
            </a:r>
            <a:endParaRPr lang="en-US" altLang="ja-JP" sz="1400" kern="100" dirty="0">
              <a:latin typeface="BIZ UDゴシック" panose="020B0400000000000000" pitchFamily="49" charset="-128"/>
              <a:ea typeface="BIZ UDゴシック" panose="020B0400000000000000" pitchFamily="49" charset="-128"/>
              <a:cs typeface="Times New Roman"/>
            </a:endParaRPr>
          </a:p>
          <a:p>
            <a:pPr algn="ctr"/>
            <a:r>
              <a:rPr lang="ja-JP" altLang="en-US" sz="1400" kern="100" dirty="0">
                <a:latin typeface="BIZ UDゴシック" panose="020B0400000000000000" pitchFamily="49" charset="-128"/>
                <a:ea typeface="BIZ UDゴシック" panose="020B0400000000000000" pitchFamily="49" charset="-128"/>
                <a:cs typeface="Times New Roman"/>
              </a:rPr>
              <a:t>諮問資料</a:t>
            </a:r>
            <a:endParaRPr lang="en-US" altLang="ja-JP" sz="2400" kern="100" dirty="0">
              <a:latin typeface="BIZ UDゴシック" panose="020B0400000000000000" pitchFamily="49" charset="-128"/>
              <a:ea typeface="BIZ UDゴシック" panose="020B0400000000000000" pitchFamily="49" charset="-128"/>
              <a:cs typeface="Times New Roman"/>
            </a:endParaRPr>
          </a:p>
        </p:txBody>
      </p:sp>
      <p:sp>
        <p:nvSpPr>
          <p:cNvPr id="4" name="スライド番号プレースホルダー 3">
            <a:extLst>
              <a:ext uri="{FF2B5EF4-FFF2-40B4-BE49-F238E27FC236}">
                <a16:creationId xmlns:a16="http://schemas.microsoft.com/office/drawing/2014/main" id="{8EE34250-05F5-4F29-87C2-B3E0A2D93E76}"/>
              </a:ext>
            </a:extLst>
          </p:cNvPr>
          <p:cNvSpPr>
            <a:spLocks noGrp="1"/>
          </p:cNvSpPr>
          <p:nvPr>
            <p:ph type="sldNum" sz="quarter" idx="12"/>
          </p:nvPr>
        </p:nvSpPr>
        <p:spPr>
          <a:xfrm>
            <a:off x="9538177" y="8981848"/>
            <a:ext cx="2987041" cy="511175"/>
          </a:xfrm>
        </p:spPr>
        <p:txBody>
          <a:bodyPr/>
          <a:lstStyle/>
          <a:p>
            <a:fld id="{D2D8002D-B5B0-4BAC-B1F6-782DDCCE6D9C}" type="slidenum">
              <a:rPr kumimoji="1" lang="ja-JP" altLang="en-US" sz="2800" b="1" smtClean="0"/>
              <a:t>4</a:t>
            </a:fld>
            <a:endParaRPr kumimoji="1" lang="ja-JP" altLang="en-US" sz="2800" b="1" dirty="0"/>
          </a:p>
        </p:txBody>
      </p:sp>
    </p:spTree>
    <p:extLst>
      <p:ext uri="{BB962C8B-B14F-4D97-AF65-F5344CB8AC3E}">
        <p14:creationId xmlns:p14="http://schemas.microsoft.com/office/powerpoint/2010/main" val="4111264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C72AC12E-9756-43A7-8124-A2F70148DA7F}"/>
              </a:ext>
            </a:extLst>
          </p:cNvPr>
          <p:cNvGrpSpPr/>
          <p:nvPr/>
        </p:nvGrpSpPr>
        <p:grpSpPr>
          <a:xfrm>
            <a:off x="101600" y="47934"/>
            <a:ext cx="12579684" cy="987046"/>
            <a:chOff x="101599" y="245318"/>
            <a:chExt cx="7856064" cy="594834"/>
          </a:xfrm>
        </p:grpSpPr>
        <p:grpSp>
          <p:nvGrpSpPr>
            <p:cNvPr id="4" name="グループ化 3">
              <a:extLst>
                <a:ext uri="{FF2B5EF4-FFF2-40B4-BE49-F238E27FC236}">
                  <a16:creationId xmlns:a16="http://schemas.microsoft.com/office/drawing/2014/main" id="{6381BB53-0550-4439-A2F8-8C084C7667CE}"/>
                </a:ext>
              </a:extLst>
            </p:cNvPr>
            <p:cNvGrpSpPr/>
            <p:nvPr/>
          </p:nvGrpSpPr>
          <p:grpSpPr>
            <a:xfrm>
              <a:off x="101599" y="245354"/>
              <a:ext cx="7561075" cy="575048"/>
              <a:chOff x="101600" y="245354"/>
              <a:chExt cx="5880310" cy="575048"/>
            </a:xfrm>
          </p:grpSpPr>
          <p:sp>
            <p:nvSpPr>
              <p:cNvPr id="7" name="Rectangle 29">
                <a:extLst>
                  <a:ext uri="{FF2B5EF4-FFF2-40B4-BE49-F238E27FC236}">
                    <a16:creationId xmlns:a16="http://schemas.microsoft.com/office/drawing/2014/main" id="{7F6436CD-1151-4A56-953C-A1701B10FC31}"/>
                  </a:ext>
                </a:extLst>
              </p:cNvPr>
              <p:cNvSpPr>
                <a:spLocks noChangeArrowheads="1"/>
              </p:cNvSpPr>
              <p:nvPr/>
            </p:nvSpPr>
            <p:spPr bwMode="auto">
              <a:xfrm>
                <a:off x="101600" y="245354"/>
                <a:ext cx="5880309" cy="420268"/>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noAutofit/>
              </a:bodyPr>
              <a:lstStyle/>
              <a:p>
                <a:pPr lvl="0" defTabSz="914400" eaLnBrk="0" fontAlgn="base" hangingPunct="0">
                  <a:spcBef>
                    <a:spcPct val="0"/>
                  </a:spcBef>
                  <a:spcAft>
                    <a:spcPct val="0"/>
                  </a:spcAft>
                </a:pPr>
                <a:r>
                  <a:rPr kumimoji="0" lang="ja-JP" altLang="en-US" sz="2400" b="1" dirty="0">
                    <a:solidFill>
                      <a:schemeClr val="bg1"/>
                    </a:solidFill>
                    <a:latin typeface="ＭＳ Ｐゴシック" panose="020B0600070205080204" pitchFamily="50" charset="-128"/>
                    <a:ea typeface="ＭＳ Ｐゴシック" panose="020B0600070205080204" pitchFamily="50" charset="-128"/>
                  </a:rPr>
                  <a:t> 　１．　第９０回 大阪府森林審議会の振り返り</a:t>
                </a:r>
                <a:endParaRPr kumimoji="0" lang="ja-JP" altLang="ja-JP" sz="2000" b="0" i="0" u="none" strike="noStrike" cap="none" normalizeH="0" baseline="0" dirty="0">
                  <a:ln>
                    <a:noFill/>
                  </a:ln>
                  <a:solidFill>
                    <a:schemeClr val="bg1"/>
                  </a:solidFill>
                  <a:effectLst/>
                  <a:latin typeface="Arial" panose="020B0604020202020204" pitchFamily="34" charset="0"/>
                </a:endParaRPr>
              </a:p>
            </p:txBody>
          </p:sp>
          <p:sp>
            <p:nvSpPr>
              <p:cNvPr id="8" name="Rectangle 31">
                <a:extLst>
                  <a:ext uri="{FF2B5EF4-FFF2-40B4-BE49-F238E27FC236}">
                    <a16:creationId xmlns:a16="http://schemas.microsoft.com/office/drawing/2014/main" id="{C9917121-D7F1-42B8-8AB7-BDCF789A338D}"/>
                  </a:ext>
                </a:extLst>
              </p:cNvPr>
              <p:cNvSpPr>
                <a:spLocks noChangeArrowheads="1"/>
              </p:cNvSpPr>
              <p:nvPr/>
            </p:nvSpPr>
            <p:spPr bwMode="auto">
              <a:xfrm>
                <a:off x="101601" y="738163"/>
                <a:ext cx="5880309" cy="82239"/>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5" name="Rectangle 30">
              <a:extLst>
                <a:ext uri="{FF2B5EF4-FFF2-40B4-BE49-F238E27FC236}">
                  <a16:creationId xmlns:a16="http://schemas.microsoft.com/office/drawing/2014/main" id="{7A505078-4CC0-4952-8884-658A4AF968DE}"/>
                </a:ext>
              </a:extLst>
            </p:cNvPr>
            <p:cNvSpPr>
              <a:spLocks noChangeArrowheads="1"/>
            </p:cNvSpPr>
            <p:nvPr/>
          </p:nvSpPr>
          <p:spPr bwMode="auto">
            <a:xfrm>
              <a:off x="7524628" y="245318"/>
              <a:ext cx="433035" cy="427332"/>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dirty="0">
                <a:solidFill>
                  <a:srgbClr val="000000"/>
                </a:solidFill>
              </a:endParaRPr>
            </a:p>
          </p:txBody>
        </p:sp>
        <p:sp>
          <p:nvSpPr>
            <p:cNvPr id="6" name="Rectangle 32">
              <a:extLst>
                <a:ext uri="{FF2B5EF4-FFF2-40B4-BE49-F238E27FC236}">
                  <a16:creationId xmlns:a16="http://schemas.microsoft.com/office/drawing/2014/main" id="{075B57FC-F2C3-4E2F-B8FA-F0855CFF040C}"/>
                </a:ext>
              </a:extLst>
            </p:cNvPr>
            <p:cNvSpPr>
              <a:spLocks noChangeArrowheads="1"/>
            </p:cNvSpPr>
            <p:nvPr/>
          </p:nvSpPr>
          <p:spPr bwMode="auto">
            <a:xfrm>
              <a:off x="7515103" y="738163"/>
              <a:ext cx="441715" cy="101989"/>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a:solidFill>
                  <a:srgbClr val="000000"/>
                </a:solidFill>
              </a:endParaRPr>
            </a:p>
          </p:txBody>
        </p:sp>
      </p:grpSp>
      <p:sp>
        <p:nvSpPr>
          <p:cNvPr id="10" name="テキスト ボックス 9">
            <a:extLst>
              <a:ext uri="{FF2B5EF4-FFF2-40B4-BE49-F238E27FC236}">
                <a16:creationId xmlns:a16="http://schemas.microsoft.com/office/drawing/2014/main" id="{DFB84F00-5E4E-4067-B271-417553EF7EDB}"/>
              </a:ext>
            </a:extLst>
          </p:cNvPr>
          <p:cNvSpPr txBox="1"/>
          <p:nvPr/>
        </p:nvSpPr>
        <p:spPr>
          <a:xfrm>
            <a:off x="536915" y="1724319"/>
            <a:ext cx="11896693" cy="5355312"/>
          </a:xfrm>
          <a:prstGeom prst="rect">
            <a:avLst/>
          </a:prstGeom>
          <a:noFill/>
        </p:spPr>
        <p:txBody>
          <a:bodyPr wrap="square">
            <a:spAutoFit/>
          </a:bodyPr>
          <a:lstStyle/>
          <a:p>
            <a:r>
              <a:rPr lang="ja-JP" altLang="en-US" sz="1800" dirty="0">
                <a:latin typeface="BIZ UDPゴシック" panose="020B0400000000000000" pitchFamily="50" charset="-128"/>
                <a:ea typeface="BIZ UDPゴシック" panose="020B0400000000000000" pitchFamily="50" charset="-128"/>
              </a:rPr>
              <a:t>（部　会）</a:t>
            </a:r>
          </a:p>
          <a:p>
            <a:r>
              <a:rPr lang="ja-JP" altLang="en-US" sz="1800" dirty="0">
                <a:latin typeface="BIZ UDPゴシック" panose="020B0400000000000000" pitchFamily="50" charset="-128"/>
                <a:ea typeface="BIZ UDPゴシック" panose="020B0400000000000000" pitchFamily="50" charset="-128"/>
              </a:rPr>
              <a:t>第６条　審議会に、次の各号に定める部会を置き、部会長のほか当該各号に定める人数の委員をもって組織する。</a:t>
            </a:r>
          </a:p>
          <a:p>
            <a:r>
              <a:rPr lang="ja-JP" altLang="en-US" sz="1800" dirty="0">
                <a:latin typeface="BIZ UDPゴシック" panose="020B0400000000000000" pitchFamily="50" charset="-128"/>
                <a:ea typeface="BIZ UDPゴシック" panose="020B0400000000000000" pitchFamily="50" charset="-128"/>
              </a:rPr>
              <a:t>　一　森林保全整備部会　５名程度</a:t>
            </a:r>
          </a:p>
          <a:p>
            <a:r>
              <a:rPr lang="ja-JP" altLang="en-US" sz="1800" dirty="0">
                <a:solidFill>
                  <a:srgbClr val="FF0000"/>
                </a:solidFill>
                <a:latin typeface="BIZ UDPゴシック" panose="020B0400000000000000" pitchFamily="50" charset="-128"/>
                <a:ea typeface="BIZ UDPゴシック" panose="020B0400000000000000" pitchFamily="50" charset="-128"/>
              </a:rPr>
              <a:t>　</a:t>
            </a:r>
            <a:r>
              <a:rPr lang="ja-JP" altLang="en-US" sz="1800" u="sng" dirty="0">
                <a:solidFill>
                  <a:srgbClr val="FF0000"/>
                </a:solidFill>
                <a:latin typeface="BIZ UDPゴシック" panose="020B0400000000000000" pitchFamily="50" charset="-128"/>
                <a:ea typeface="BIZ UDPゴシック" panose="020B0400000000000000" pitchFamily="50" charset="-128"/>
              </a:rPr>
              <a:t>二　森林防災・減災アクションプラン検討部会　７名程度</a:t>
            </a:r>
          </a:p>
          <a:p>
            <a:r>
              <a:rPr lang="ja-JP" altLang="en-US" sz="1800" dirty="0">
                <a:latin typeface="BIZ UDPゴシック" panose="020B0400000000000000" pitchFamily="50" charset="-128"/>
                <a:ea typeface="BIZ UDPゴシック" panose="020B0400000000000000" pitchFamily="50" charset="-128"/>
              </a:rPr>
              <a:t>２　部会長は、会長が指名する委員をもって充てる。</a:t>
            </a:r>
          </a:p>
          <a:p>
            <a:r>
              <a:rPr lang="ja-JP" altLang="en-US" sz="1800" dirty="0">
                <a:latin typeface="BIZ UDPゴシック" panose="020B0400000000000000" pitchFamily="50" charset="-128"/>
                <a:ea typeface="BIZ UDPゴシック" panose="020B0400000000000000" pitchFamily="50" charset="-128"/>
              </a:rPr>
              <a:t>３　部会に属する委員は、会長が指名する。</a:t>
            </a:r>
          </a:p>
          <a:p>
            <a:r>
              <a:rPr lang="ja-JP" altLang="en-US" sz="1800" dirty="0">
                <a:latin typeface="BIZ UDPゴシック" panose="020B0400000000000000" pitchFamily="50" charset="-128"/>
                <a:ea typeface="BIZ UDPゴシック" panose="020B0400000000000000" pitchFamily="50" charset="-128"/>
              </a:rPr>
              <a:t>４　部会の会議については、第２条から第５条までの規程を準用する。</a:t>
            </a:r>
          </a:p>
          <a:p>
            <a:endParaRPr lang="ja-JP" altLang="en-US" sz="1800" dirty="0">
              <a:latin typeface="BIZ UDPゴシック" panose="020B0400000000000000" pitchFamily="50" charset="-128"/>
              <a:ea typeface="BIZ UDPゴシック" panose="020B0400000000000000" pitchFamily="50" charset="-128"/>
            </a:endParaRPr>
          </a:p>
          <a:p>
            <a:r>
              <a:rPr lang="ja-JP" altLang="en-US" sz="1800" dirty="0">
                <a:latin typeface="BIZ UDPゴシック" panose="020B0400000000000000" pitchFamily="50" charset="-128"/>
                <a:ea typeface="BIZ UDPゴシック" panose="020B0400000000000000" pitchFamily="50" charset="-128"/>
              </a:rPr>
              <a:t>（部会の議決事項）</a:t>
            </a:r>
          </a:p>
          <a:p>
            <a:r>
              <a:rPr lang="ja-JP" altLang="en-US" sz="1800" dirty="0">
                <a:latin typeface="BIZ UDPゴシック" panose="020B0400000000000000" pitchFamily="50" charset="-128"/>
                <a:ea typeface="BIZ UDPゴシック" panose="020B0400000000000000" pitchFamily="50" charset="-128"/>
              </a:rPr>
              <a:t>第７条　森林保全整備部会は、次に掲げる事項について議決することができる。</a:t>
            </a:r>
          </a:p>
          <a:p>
            <a:r>
              <a:rPr lang="ja-JP" altLang="en-US" sz="1800" dirty="0">
                <a:latin typeface="BIZ UDPゴシック" panose="020B0400000000000000" pitchFamily="50" charset="-128"/>
                <a:ea typeface="BIZ UDPゴシック" panose="020B0400000000000000" pitchFamily="50" charset="-128"/>
              </a:rPr>
              <a:t>　一　林地の開発の調整に関する事項</a:t>
            </a:r>
          </a:p>
          <a:p>
            <a:r>
              <a:rPr lang="ja-JP" altLang="en-US" sz="1800" dirty="0">
                <a:latin typeface="BIZ UDPゴシック" panose="020B0400000000000000" pitchFamily="50" charset="-128"/>
                <a:ea typeface="BIZ UDPゴシック" panose="020B0400000000000000" pitchFamily="50" charset="-128"/>
              </a:rPr>
              <a:t>　二　保安林の指定解除に関する事項</a:t>
            </a:r>
          </a:p>
          <a:p>
            <a:r>
              <a:rPr lang="ja-JP" altLang="en-US" sz="1800" dirty="0">
                <a:latin typeface="BIZ UDPゴシック" panose="020B0400000000000000" pitchFamily="50" charset="-128"/>
                <a:ea typeface="BIZ UDPゴシック" panose="020B0400000000000000" pitchFamily="50" charset="-128"/>
              </a:rPr>
              <a:t>　三　森林病害虫の防除対策に関する事項</a:t>
            </a:r>
          </a:p>
          <a:p>
            <a:r>
              <a:rPr lang="ja-JP" altLang="en-US" sz="1800" dirty="0">
                <a:latin typeface="BIZ UDPゴシック" panose="020B0400000000000000" pitchFamily="50" charset="-128"/>
                <a:ea typeface="BIZ UDPゴシック" panose="020B0400000000000000" pitchFamily="50" charset="-128"/>
              </a:rPr>
              <a:t>　四　林業振興地域の整備育成に関する重要事項</a:t>
            </a:r>
          </a:p>
          <a:p>
            <a:r>
              <a:rPr lang="ja-JP" altLang="en-US" sz="1800" dirty="0">
                <a:latin typeface="BIZ UDPゴシック" panose="020B0400000000000000" pitchFamily="50" charset="-128"/>
                <a:ea typeface="BIZ UDPゴシック" panose="020B0400000000000000" pitchFamily="50" charset="-128"/>
              </a:rPr>
              <a:t>　五　林業構造改善に関する事項</a:t>
            </a:r>
          </a:p>
          <a:p>
            <a:r>
              <a:rPr lang="ja-JP" altLang="en-US" sz="1800" u="sng" dirty="0">
                <a:solidFill>
                  <a:srgbClr val="FF0000"/>
                </a:solidFill>
                <a:latin typeface="BIZ UDPゴシック" panose="020B0400000000000000" pitchFamily="50" charset="-128"/>
                <a:ea typeface="BIZ UDPゴシック" panose="020B0400000000000000" pitchFamily="50" charset="-128"/>
              </a:rPr>
              <a:t>２　森林防災・減災アクションプラン検討部会は、次に掲げる事項について議決することができる。</a:t>
            </a:r>
          </a:p>
          <a:p>
            <a:r>
              <a:rPr lang="ja-JP" altLang="en-US" sz="1800" u="sng" dirty="0">
                <a:solidFill>
                  <a:srgbClr val="FF0000"/>
                </a:solidFill>
                <a:latin typeface="BIZ UDPゴシック" panose="020B0400000000000000" pitchFamily="50" charset="-128"/>
                <a:ea typeface="BIZ UDPゴシック" panose="020B0400000000000000" pitchFamily="50" charset="-128"/>
              </a:rPr>
              <a:t>　一　大阪府森林防災・減災アクションプランに関する事項</a:t>
            </a:r>
          </a:p>
          <a:p>
            <a:r>
              <a:rPr lang="ja-JP" altLang="en-US" sz="1800" dirty="0">
                <a:solidFill>
                  <a:srgbClr val="FF0000"/>
                </a:solidFill>
                <a:latin typeface="BIZ UDPゴシック" panose="020B0400000000000000" pitchFamily="50" charset="-128"/>
                <a:ea typeface="BIZ UDPゴシック" panose="020B0400000000000000" pitchFamily="50" charset="-128"/>
              </a:rPr>
              <a:t>３</a:t>
            </a:r>
            <a:r>
              <a:rPr lang="ja-JP" altLang="en-US" sz="1800" dirty="0">
                <a:latin typeface="BIZ UDPゴシック" panose="020B0400000000000000" pitchFamily="50" charset="-128"/>
                <a:ea typeface="BIZ UDPゴシック" panose="020B0400000000000000" pitchFamily="50" charset="-128"/>
              </a:rPr>
              <a:t>　前二項各号に掲げる事項についての部会の議決は、これを審議会の議決とする。但し、部会長は次期審議会に</a:t>
            </a:r>
            <a:endParaRPr lang="en-US" altLang="ja-JP" sz="1800" dirty="0">
              <a:latin typeface="BIZ UDPゴシック" panose="020B0400000000000000" pitchFamily="50" charset="-128"/>
              <a:ea typeface="BIZ UDPゴシック" panose="020B0400000000000000" pitchFamily="50" charset="-128"/>
            </a:endParaRPr>
          </a:p>
          <a:p>
            <a:r>
              <a:rPr lang="ja-JP" altLang="en-US" sz="1800" dirty="0">
                <a:latin typeface="BIZ UDPゴシック" panose="020B0400000000000000" pitchFamily="50" charset="-128"/>
                <a:ea typeface="BIZ UDPゴシック" panose="020B0400000000000000" pitchFamily="50" charset="-128"/>
              </a:rPr>
              <a:t>　おいて、これを報告しなければならない。</a:t>
            </a:r>
          </a:p>
        </p:txBody>
      </p:sp>
      <p:sp>
        <p:nvSpPr>
          <p:cNvPr id="11" name="テキスト ボックス 10">
            <a:extLst>
              <a:ext uri="{FF2B5EF4-FFF2-40B4-BE49-F238E27FC236}">
                <a16:creationId xmlns:a16="http://schemas.microsoft.com/office/drawing/2014/main" id="{0F70E182-8085-4568-822C-FF96AFCB5EDD}"/>
              </a:ext>
            </a:extLst>
          </p:cNvPr>
          <p:cNvSpPr txBox="1"/>
          <p:nvPr/>
        </p:nvSpPr>
        <p:spPr>
          <a:xfrm>
            <a:off x="213113" y="1122580"/>
            <a:ext cx="11503768" cy="546303"/>
          </a:xfrm>
          <a:prstGeom prst="rect">
            <a:avLst/>
          </a:prstGeom>
          <a:noFill/>
        </p:spPr>
        <p:txBody>
          <a:bodyPr wrap="square" lIns="91440" tIns="45720" rIns="91440" bIns="45720" rtlCol="0" anchor="t">
            <a:spAutoFit/>
          </a:bodyPr>
          <a:lstStyle/>
          <a:p>
            <a:pPr algn="just">
              <a:lnSpc>
                <a:spcPts val="4000"/>
              </a:lnSpc>
            </a:pPr>
            <a:r>
              <a:rPr lang="ja-JP" altLang="en-US" sz="2400" kern="100" dirty="0">
                <a:latin typeface="ＭＳ Ｐゴシック" panose="020B0600070205080204" pitchFamily="50" charset="-128"/>
                <a:ea typeface="ＭＳ Ｐゴシック" panose="020B0600070205080204" pitchFamily="50" charset="-128"/>
                <a:cs typeface="Times New Roman"/>
              </a:rPr>
              <a:t>● 大阪府森林審議会規定の改正内容　　　　　　　</a:t>
            </a:r>
            <a:endParaRPr lang="en-US" altLang="ja-JP" sz="2400" kern="100" dirty="0">
              <a:effectLst/>
              <a:latin typeface="ＭＳ Ｐゴシック" panose="020B0600070205080204" pitchFamily="50" charset="-128"/>
              <a:ea typeface="ＭＳ Ｐゴシック" panose="020B0600070205080204" pitchFamily="50" charset="-128"/>
              <a:cs typeface="Times New Roman"/>
            </a:endParaRPr>
          </a:p>
        </p:txBody>
      </p:sp>
      <p:sp>
        <p:nvSpPr>
          <p:cNvPr id="12" name="テキスト ボックス 11">
            <a:extLst>
              <a:ext uri="{FF2B5EF4-FFF2-40B4-BE49-F238E27FC236}">
                <a16:creationId xmlns:a16="http://schemas.microsoft.com/office/drawing/2014/main" id="{826A3487-B85A-42EE-A7BB-C5AF31E3F061}"/>
              </a:ext>
            </a:extLst>
          </p:cNvPr>
          <p:cNvSpPr txBox="1"/>
          <p:nvPr/>
        </p:nvSpPr>
        <p:spPr>
          <a:xfrm>
            <a:off x="213113" y="7135067"/>
            <a:ext cx="11503768" cy="546303"/>
          </a:xfrm>
          <a:prstGeom prst="rect">
            <a:avLst/>
          </a:prstGeom>
          <a:noFill/>
        </p:spPr>
        <p:txBody>
          <a:bodyPr wrap="square" lIns="91440" tIns="45720" rIns="91440" bIns="45720" rtlCol="0" anchor="t">
            <a:spAutoFit/>
          </a:bodyPr>
          <a:lstStyle/>
          <a:p>
            <a:pPr algn="just">
              <a:lnSpc>
                <a:spcPts val="4000"/>
              </a:lnSpc>
            </a:pPr>
            <a:r>
              <a:rPr lang="ja-JP" altLang="en-US" sz="2400" kern="100" dirty="0">
                <a:latin typeface="ＭＳ Ｐゴシック" panose="020B0600070205080204" pitchFamily="50" charset="-128"/>
                <a:ea typeface="ＭＳ Ｐゴシック" panose="020B0600070205080204" pitchFamily="50" charset="-128"/>
                <a:cs typeface="Times New Roman"/>
              </a:rPr>
              <a:t>●部会委員　　　　　　　　</a:t>
            </a:r>
            <a:endParaRPr lang="en-US" altLang="ja-JP" sz="2400" kern="100" dirty="0">
              <a:effectLst/>
              <a:latin typeface="ＭＳ Ｐゴシック" panose="020B0600070205080204" pitchFamily="50" charset="-128"/>
              <a:ea typeface="ＭＳ Ｐゴシック" panose="020B0600070205080204" pitchFamily="50" charset="-128"/>
              <a:cs typeface="Times New Roman"/>
            </a:endParaRPr>
          </a:p>
        </p:txBody>
      </p:sp>
      <p:sp>
        <p:nvSpPr>
          <p:cNvPr id="13" name="テキスト ボックス 12">
            <a:extLst>
              <a:ext uri="{FF2B5EF4-FFF2-40B4-BE49-F238E27FC236}">
                <a16:creationId xmlns:a16="http://schemas.microsoft.com/office/drawing/2014/main" id="{DFA093C5-3662-4360-891F-893E649CCC48}"/>
              </a:ext>
            </a:extLst>
          </p:cNvPr>
          <p:cNvSpPr txBox="1"/>
          <p:nvPr/>
        </p:nvSpPr>
        <p:spPr>
          <a:xfrm>
            <a:off x="452453" y="7801742"/>
            <a:ext cx="11896693" cy="923330"/>
          </a:xfrm>
          <a:prstGeom prst="rect">
            <a:avLst/>
          </a:prstGeom>
          <a:noFill/>
        </p:spPr>
        <p:txBody>
          <a:bodyPr wrap="square">
            <a:spAutoFit/>
          </a:bodyPr>
          <a:lstStyle/>
          <a:p>
            <a:r>
              <a:rPr lang="ja-JP" altLang="en-US" sz="1800" dirty="0">
                <a:latin typeface="BIZ UDPゴシック" panose="020B0400000000000000" pitchFamily="50" charset="-128"/>
                <a:ea typeface="BIZ UDPゴシック" panose="020B0400000000000000" pitchFamily="50" charset="-128"/>
              </a:rPr>
              <a:t>　増田委員（部会長）、東委員、栗本委員、長島委員、宮田委員、三好委員、</a:t>
            </a:r>
            <a:endParaRPr lang="en-US" altLang="ja-JP" sz="1800" dirty="0">
              <a:latin typeface="BIZ UDPゴシック" panose="020B0400000000000000" pitchFamily="50" charset="-128"/>
              <a:ea typeface="BIZ UDPゴシック" panose="020B0400000000000000" pitchFamily="50" charset="-128"/>
            </a:endParaRPr>
          </a:p>
          <a:p>
            <a:r>
              <a:rPr lang="ja-JP" altLang="en-US" sz="1800" dirty="0">
                <a:latin typeface="BIZ UDPゴシック" panose="020B0400000000000000" pitchFamily="50" charset="-128"/>
                <a:ea typeface="BIZ UDPゴシック" panose="020B0400000000000000" pitchFamily="50" charset="-128"/>
              </a:rPr>
              <a:t>　</a:t>
            </a:r>
            <a:endParaRPr lang="en-US" altLang="ja-JP" sz="1800" dirty="0">
              <a:latin typeface="BIZ UDPゴシック" panose="020B0400000000000000" pitchFamily="50" charset="-128"/>
              <a:ea typeface="BIZ UDPゴシック" panose="020B0400000000000000" pitchFamily="50" charset="-128"/>
            </a:endParaRPr>
          </a:p>
          <a:p>
            <a:r>
              <a:rPr lang="ja-JP" altLang="en-US" sz="1800" dirty="0">
                <a:latin typeface="BIZ UDPゴシック" panose="020B0400000000000000" pitchFamily="50" charset="-128"/>
                <a:ea typeface="BIZ UDPゴシック" panose="020B0400000000000000" pitchFamily="50" charset="-128"/>
              </a:rPr>
              <a:t>　近畿中国森林管理局　髙橋委員推薦　⇒　</a:t>
            </a:r>
            <a:r>
              <a:rPr lang="ja-JP" altLang="en-US" sz="1800" dirty="0">
                <a:solidFill>
                  <a:srgbClr val="FF0000"/>
                </a:solidFill>
                <a:latin typeface="BIZ UDPゴシック" panose="020B0400000000000000" pitchFamily="50" charset="-128"/>
                <a:ea typeface="BIZ UDPゴシック" panose="020B0400000000000000" pitchFamily="50" charset="-128"/>
              </a:rPr>
              <a:t>同局 川浪亜紀子 次長　　　　　　以上７名</a:t>
            </a:r>
            <a:r>
              <a:rPr lang="ja-JP" altLang="en-US" sz="1800" dirty="0">
                <a:latin typeface="BIZ UDPゴシック" panose="020B0400000000000000" pitchFamily="50" charset="-128"/>
                <a:ea typeface="BIZ UDPゴシック" panose="020B0400000000000000" pitchFamily="50" charset="-128"/>
              </a:rPr>
              <a:t>　　　</a:t>
            </a:r>
          </a:p>
        </p:txBody>
      </p:sp>
      <p:sp>
        <p:nvSpPr>
          <p:cNvPr id="14" name="テキスト ボックス 13">
            <a:extLst>
              <a:ext uri="{FF2B5EF4-FFF2-40B4-BE49-F238E27FC236}">
                <a16:creationId xmlns:a16="http://schemas.microsoft.com/office/drawing/2014/main" id="{D944F54A-C348-42BD-938B-481A844D0AFD}"/>
              </a:ext>
            </a:extLst>
          </p:cNvPr>
          <p:cNvSpPr txBox="1"/>
          <p:nvPr/>
        </p:nvSpPr>
        <p:spPr>
          <a:xfrm>
            <a:off x="11987878" y="135073"/>
            <a:ext cx="707305" cy="523220"/>
          </a:xfrm>
          <a:prstGeom prst="rect">
            <a:avLst/>
          </a:prstGeom>
          <a:noFill/>
        </p:spPr>
        <p:txBody>
          <a:bodyPr wrap="square">
            <a:spAutoFit/>
          </a:bodyPr>
          <a:lstStyle/>
          <a:p>
            <a:pPr algn="ctr"/>
            <a:r>
              <a:rPr lang="ja-JP" altLang="en-US" sz="1400" kern="100" dirty="0">
                <a:latin typeface="BIZ UDゴシック" panose="020B0400000000000000" pitchFamily="49" charset="-128"/>
                <a:ea typeface="BIZ UDゴシック" panose="020B0400000000000000" pitchFamily="49" charset="-128"/>
                <a:cs typeface="Times New Roman"/>
              </a:rPr>
              <a:t>事前③</a:t>
            </a:r>
            <a:endParaRPr lang="en-US" altLang="ja-JP" sz="2400" kern="100" dirty="0">
              <a:latin typeface="BIZ UDゴシック" panose="020B0400000000000000" pitchFamily="49" charset="-128"/>
              <a:ea typeface="BIZ UDゴシック" panose="020B0400000000000000" pitchFamily="49" charset="-128"/>
              <a:cs typeface="Times New Roman"/>
            </a:endParaRPr>
          </a:p>
        </p:txBody>
      </p:sp>
      <p:sp>
        <p:nvSpPr>
          <p:cNvPr id="2" name="スライド番号プレースホルダー 1">
            <a:extLst>
              <a:ext uri="{FF2B5EF4-FFF2-40B4-BE49-F238E27FC236}">
                <a16:creationId xmlns:a16="http://schemas.microsoft.com/office/drawing/2014/main" id="{628E2BC7-0851-4177-9ADD-7C07A5412FF2}"/>
              </a:ext>
            </a:extLst>
          </p:cNvPr>
          <p:cNvSpPr>
            <a:spLocks noGrp="1"/>
          </p:cNvSpPr>
          <p:nvPr>
            <p:ph type="sldNum" sz="quarter" idx="12"/>
          </p:nvPr>
        </p:nvSpPr>
        <p:spPr/>
        <p:txBody>
          <a:bodyPr/>
          <a:lstStyle/>
          <a:p>
            <a:fld id="{D2D8002D-B5B0-4BAC-B1F6-782DDCCE6D9C}" type="slidenum">
              <a:rPr kumimoji="1" lang="ja-JP" altLang="en-US" sz="2800" b="1" smtClean="0"/>
              <a:t>5</a:t>
            </a:fld>
            <a:endParaRPr kumimoji="1" lang="ja-JP" altLang="en-US" sz="2800" b="1" dirty="0"/>
          </a:p>
        </p:txBody>
      </p:sp>
      <p:sp>
        <p:nvSpPr>
          <p:cNvPr id="16" name="テキスト ボックス 15">
            <a:extLst>
              <a:ext uri="{FF2B5EF4-FFF2-40B4-BE49-F238E27FC236}">
                <a16:creationId xmlns:a16="http://schemas.microsoft.com/office/drawing/2014/main" id="{C7CA7803-4036-4189-868D-A7144DC204DD}"/>
              </a:ext>
            </a:extLst>
          </p:cNvPr>
          <p:cNvSpPr txBox="1"/>
          <p:nvPr/>
        </p:nvSpPr>
        <p:spPr>
          <a:xfrm>
            <a:off x="11347550" y="77139"/>
            <a:ext cx="1369959" cy="523220"/>
          </a:xfrm>
          <a:prstGeom prst="rect">
            <a:avLst/>
          </a:prstGeom>
          <a:solidFill>
            <a:schemeClr val="bg1"/>
          </a:solidFill>
        </p:spPr>
        <p:txBody>
          <a:bodyPr wrap="square">
            <a:spAutoFit/>
          </a:bodyPr>
          <a:lstStyle/>
          <a:p>
            <a:pPr algn="ctr"/>
            <a:r>
              <a:rPr lang="en-US" altLang="ja-JP" sz="1400" kern="100" dirty="0">
                <a:latin typeface="BIZ UDゴシック" panose="020B0400000000000000" pitchFamily="49" charset="-128"/>
                <a:ea typeface="BIZ UDゴシック" panose="020B0400000000000000" pitchFamily="49" charset="-128"/>
                <a:cs typeface="Times New Roman"/>
              </a:rPr>
              <a:t>R7.3.27</a:t>
            </a:r>
          </a:p>
          <a:p>
            <a:pPr algn="ctr"/>
            <a:r>
              <a:rPr lang="ja-JP" altLang="en-US" sz="1400" kern="100" dirty="0">
                <a:latin typeface="BIZ UDゴシック" panose="020B0400000000000000" pitchFamily="49" charset="-128"/>
                <a:ea typeface="BIZ UDゴシック" panose="020B0400000000000000" pitchFamily="49" charset="-128"/>
                <a:cs typeface="Times New Roman"/>
              </a:rPr>
              <a:t>みどり推進室</a:t>
            </a:r>
            <a:endParaRPr lang="en-US" altLang="ja-JP" sz="2400" kern="100" dirty="0">
              <a:latin typeface="BIZ UDゴシック" panose="020B0400000000000000" pitchFamily="49" charset="-128"/>
              <a:ea typeface="BIZ UDゴシック" panose="020B0400000000000000" pitchFamily="49" charset="-128"/>
              <a:cs typeface="Times New Roman"/>
            </a:endParaRPr>
          </a:p>
        </p:txBody>
      </p:sp>
    </p:spTree>
    <p:extLst>
      <p:ext uri="{BB962C8B-B14F-4D97-AF65-F5344CB8AC3E}">
        <p14:creationId xmlns:p14="http://schemas.microsoft.com/office/powerpoint/2010/main" val="4231375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C72AC12E-9756-43A7-8124-A2F70148DA7F}"/>
              </a:ext>
            </a:extLst>
          </p:cNvPr>
          <p:cNvGrpSpPr/>
          <p:nvPr/>
        </p:nvGrpSpPr>
        <p:grpSpPr>
          <a:xfrm>
            <a:off x="101600" y="47934"/>
            <a:ext cx="12579684" cy="987046"/>
            <a:chOff x="101599" y="245318"/>
            <a:chExt cx="7856064" cy="594834"/>
          </a:xfrm>
        </p:grpSpPr>
        <p:grpSp>
          <p:nvGrpSpPr>
            <p:cNvPr id="4" name="グループ化 3">
              <a:extLst>
                <a:ext uri="{FF2B5EF4-FFF2-40B4-BE49-F238E27FC236}">
                  <a16:creationId xmlns:a16="http://schemas.microsoft.com/office/drawing/2014/main" id="{6381BB53-0550-4439-A2F8-8C084C7667CE}"/>
                </a:ext>
              </a:extLst>
            </p:cNvPr>
            <p:cNvGrpSpPr/>
            <p:nvPr/>
          </p:nvGrpSpPr>
          <p:grpSpPr>
            <a:xfrm>
              <a:off x="101599" y="245354"/>
              <a:ext cx="7561075" cy="575048"/>
              <a:chOff x="101600" y="245354"/>
              <a:chExt cx="5880310" cy="575048"/>
            </a:xfrm>
          </p:grpSpPr>
          <p:sp>
            <p:nvSpPr>
              <p:cNvPr id="7" name="Rectangle 29">
                <a:extLst>
                  <a:ext uri="{FF2B5EF4-FFF2-40B4-BE49-F238E27FC236}">
                    <a16:creationId xmlns:a16="http://schemas.microsoft.com/office/drawing/2014/main" id="{7F6436CD-1151-4A56-953C-A1701B10FC31}"/>
                  </a:ext>
                </a:extLst>
              </p:cNvPr>
              <p:cNvSpPr>
                <a:spLocks noChangeArrowheads="1"/>
              </p:cNvSpPr>
              <p:nvPr/>
            </p:nvSpPr>
            <p:spPr bwMode="auto">
              <a:xfrm>
                <a:off x="101600" y="245354"/>
                <a:ext cx="5880309" cy="420268"/>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noAutofit/>
              </a:bodyPr>
              <a:lstStyle/>
              <a:p>
                <a:pPr lvl="0" defTabSz="914400" eaLnBrk="0" fontAlgn="base" hangingPunct="0">
                  <a:spcBef>
                    <a:spcPct val="0"/>
                  </a:spcBef>
                  <a:spcAft>
                    <a:spcPct val="0"/>
                  </a:spcAft>
                </a:pPr>
                <a:r>
                  <a:rPr kumimoji="0" lang="ja-JP" altLang="en-US" sz="2400" b="1" dirty="0">
                    <a:solidFill>
                      <a:schemeClr val="bg1"/>
                    </a:solidFill>
                    <a:latin typeface="ＭＳ Ｐゴシック" panose="020B0600070205080204" pitchFamily="50" charset="-128"/>
                    <a:ea typeface="ＭＳ Ｐゴシック" panose="020B0600070205080204" pitchFamily="50" charset="-128"/>
                  </a:rPr>
                  <a:t> 　 １．　第９０回 大阪府森林審議会の振り返り</a:t>
                </a:r>
                <a:endParaRPr kumimoji="0" lang="ja-JP" altLang="ja-JP" sz="2000" b="0" i="0" u="none" strike="noStrike" cap="none" normalizeH="0" baseline="0" dirty="0">
                  <a:ln>
                    <a:noFill/>
                  </a:ln>
                  <a:solidFill>
                    <a:schemeClr val="bg1"/>
                  </a:solidFill>
                  <a:effectLst/>
                  <a:latin typeface="Arial" panose="020B0604020202020204" pitchFamily="34" charset="0"/>
                </a:endParaRPr>
              </a:p>
            </p:txBody>
          </p:sp>
          <p:sp>
            <p:nvSpPr>
              <p:cNvPr id="8" name="Rectangle 31">
                <a:extLst>
                  <a:ext uri="{FF2B5EF4-FFF2-40B4-BE49-F238E27FC236}">
                    <a16:creationId xmlns:a16="http://schemas.microsoft.com/office/drawing/2014/main" id="{C9917121-D7F1-42B8-8AB7-BDCF789A338D}"/>
                  </a:ext>
                </a:extLst>
              </p:cNvPr>
              <p:cNvSpPr>
                <a:spLocks noChangeArrowheads="1"/>
              </p:cNvSpPr>
              <p:nvPr/>
            </p:nvSpPr>
            <p:spPr bwMode="auto">
              <a:xfrm>
                <a:off x="101601" y="738163"/>
                <a:ext cx="5880309" cy="82239"/>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5" name="Rectangle 30">
              <a:extLst>
                <a:ext uri="{FF2B5EF4-FFF2-40B4-BE49-F238E27FC236}">
                  <a16:creationId xmlns:a16="http://schemas.microsoft.com/office/drawing/2014/main" id="{7A505078-4CC0-4952-8884-658A4AF968DE}"/>
                </a:ext>
              </a:extLst>
            </p:cNvPr>
            <p:cNvSpPr>
              <a:spLocks noChangeArrowheads="1"/>
            </p:cNvSpPr>
            <p:nvPr/>
          </p:nvSpPr>
          <p:spPr bwMode="auto">
            <a:xfrm>
              <a:off x="7524628" y="245318"/>
              <a:ext cx="433035" cy="427332"/>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dirty="0">
                <a:solidFill>
                  <a:srgbClr val="000000"/>
                </a:solidFill>
              </a:endParaRPr>
            </a:p>
          </p:txBody>
        </p:sp>
        <p:sp>
          <p:nvSpPr>
            <p:cNvPr id="6" name="Rectangle 32">
              <a:extLst>
                <a:ext uri="{FF2B5EF4-FFF2-40B4-BE49-F238E27FC236}">
                  <a16:creationId xmlns:a16="http://schemas.microsoft.com/office/drawing/2014/main" id="{075B57FC-F2C3-4E2F-B8FA-F0855CFF040C}"/>
                </a:ext>
              </a:extLst>
            </p:cNvPr>
            <p:cNvSpPr>
              <a:spLocks noChangeArrowheads="1"/>
            </p:cNvSpPr>
            <p:nvPr/>
          </p:nvSpPr>
          <p:spPr bwMode="auto">
            <a:xfrm>
              <a:off x="7515103" y="738163"/>
              <a:ext cx="441715" cy="101989"/>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a:solidFill>
                  <a:srgbClr val="000000"/>
                </a:solidFill>
              </a:endParaRPr>
            </a:p>
          </p:txBody>
        </p:sp>
      </p:grpSp>
      <p:sp>
        <p:nvSpPr>
          <p:cNvPr id="13" name="テキスト ボックス 12">
            <a:extLst>
              <a:ext uri="{FF2B5EF4-FFF2-40B4-BE49-F238E27FC236}">
                <a16:creationId xmlns:a16="http://schemas.microsoft.com/office/drawing/2014/main" id="{DFA093C5-3662-4360-891F-893E649CCC48}"/>
              </a:ext>
            </a:extLst>
          </p:cNvPr>
          <p:cNvSpPr txBox="1"/>
          <p:nvPr/>
        </p:nvSpPr>
        <p:spPr>
          <a:xfrm>
            <a:off x="312232" y="1328815"/>
            <a:ext cx="11896693" cy="6623480"/>
          </a:xfrm>
          <a:prstGeom prst="rect">
            <a:avLst/>
          </a:prstGeom>
          <a:noFill/>
        </p:spPr>
        <p:txBody>
          <a:bodyPr wrap="square">
            <a:spAutoFit/>
          </a:bodyPr>
          <a:lstStyle/>
          <a:p>
            <a:r>
              <a:rPr lang="ja-JP" altLang="en-US" sz="2400" dirty="0">
                <a:latin typeface="BIZ UDPゴシック" panose="020B0400000000000000" pitchFamily="50" charset="-128"/>
                <a:ea typeface="BIZ UDPゴシック" panose="020B0400000000000000" pitchFamily="50" charset="-128"/>
              </a:rPr>
              <a:t>第</a:t>
            </a:r>
            <a:r>
              <a:rPr lang="en-US" altLang="ja-JP" sz="2400" dirty="0">
                <a:latin typeface="BIZ UDPゴシック" panose="020B0400000000000000" pitchFamily="50" charset="-128"/>
                <a:ea typeface="BIZ UDPゴシック" panose="020B0400000000000000" pitchFamily="50" charset="-128"/>
              </a:rPr>
              <a:t>90</a:t>
            </a:r>
            <a:r>
              <a:rPr lang="ja-JP" altLang="en-US" sz="2400" dirty="0">
                <a:latin typeface="BIZ UDPゴシック" panose="020B0400000000000000" pitchFamily="50" charset="-128"/>
                <a:ea typeface="BIZ UDPゴシック" panose="020B0400000000000000" pitchFamily="50" charset="-128"/>
              </a:rPr>
              <a:t>回 大阪府森林審議会における意見</a:t>
            </a:r>
            <a:endParaRPr lang="en-US" altLang="ja-JP" sz="2400" dirty="0">
              <a:latin typeface="BIZ UDPゴシック" panose="020B0400000000000000" pitchFamily="50" charset="-128"/>
              <a:ea typeface="BIZ UDPゴシック" panose="020B0400000000000000" pitchFamily="50" charset="-128"/>
            </a:endParaRPr>
          </a:p>
          <a:p>
            <a:endParaRPr lang="en-US" altLang="ja-JP" sz="1800" dirty="0">
              <a:latin typeface="BIZ UDPゴシック" panose="020B0400000000000000" pitchFamily="50" charset="-128"/>
              <a:ea typeface="BIZ UDPゴシック" panose="020B0400000000000000" pitchFamily="50" charset="-128"/>
            </a:endParaRPr>
          </a:p>
          <a:p>
            <a:pPr>
              <a:lnSpc>
                <a:spcPct val="150000"/>
              </a:lnSpc>
            </a:pPr>
            <a:r>
              <a:rPr lang="ja-JP" altLang="en-US" sz="2000" dirty="0">
                <a:latin typeface="BIZ UDPゴシック" panose="020B0400000000000000" pitchFamily="50" charset="-128"/>
                <a:ea typeface="BIZ UDPゴシック" panose="020B0400000000000000" pitchFamily="50" charset="-128"/>
              </a:rPr>
              <a:t>●アクションプラン検討の入口</a:t>
            </a:r>
          </a:p>
          <a:p>
            <a:pPr>
              <a:lnSpc>
                <a:spcPct val="150000"/>
              </a:lnSpc>
            </a:pPr>
            <a:r>
              <a:rPr lang="ja-JP" altLang="en-US" sz="1800" dirty="0">
                <a:latin typeface="BIZ UDPゴシック" panose="020B0400000000000000" pitchFamily="50" charset="-128"/>
                <a:ea typeface="BIZ UDPゴシック" panose="020B0400000000000000" pitchFamily="50" charset="-128"/>
              </a:rPr>
              <a:t>・山地災害危険地区の制度の位置づけ、指定要件を明確にしていくことが必要ではないか。また、航空レーザーデータ</a:t>
            </a:r>
            <a:endParaRPr lang="en-US" altLang="ja-JP" sz="1800" dirty="0">
              <a:latin typeface="BIZ UDPゴシック" panose="020B0400000000000000" pitchFamily="50" charset="-128"/>
              <a:ea typeface="BIZ UDPゴシック" panose="020B0400000000000000" pitchFamily="50" charset="-128"/>
            </a:endParaRPr>
          </a:p>
          <a:p>
            <a:pPr>
              <a:lnSpc>
                <a:spcPct val="150000"/>
              </a:lnSpc>
            </a:pPr>
            <a:r>
              <a:rPr lang="ja-JP" altLang="en-US" sz="1800" dirty="0">
                <a:latin typeface="BIZ UDPゴシック" panose="020B0400000000000000" pitchFamily="50" charset="-128"/>
                <a:ea typeface="BIZ UDPゴシック" panose="020B0400000000000000" pitchFamily="50" charset="-128"/>
              </a:rPr>
              <a:t>　の集積方法　（頻度や内容）の考えも整理することが必要と思う。　</a:t>
            </a:r>
            <a:endParaRPr lang="en-US" altLang="ja-JP" sz="1800" dirty="0">
              <a:latin typeface="BIZ UDPゴシック" panose="020B0400000000000000" pitchFamily="50" charset="-128"/>
              <a:ea typeface="BIZ UDPゴシック" panose="020B0400000000000000" pitchFamily="50" charset="-128"/>
            </a:endParaRPr>
          </a:p>
          <a:p>
            <a:pPr>
              <a:lnSpc>
                <a:spcPct val="150000"/>
              </a:lnSpc>
            </a:pPr>
            <a:r>
              <a:rPr lang="ja-JP" altLang="en-US" sz="1800" dirty="0">
                <a:latin typeface="BIZ UDPゴシック" panose="020B0400000000000000" pitchFamily="50" charset="-128"/>
                <a:ea typeface="BIZ UDPゴシック" panose="020B0400000000000000" pitchFamily="50" charset="-128"/>
              </a:rPr>
              <a:t>・「流木対策」「土砂・洪水氾濫」等、比較的近年注目されている形態の災害も念頭においた上で検討を開始してはどうか。</a:t>
            </a:r>
            <a:endParaRPr lang="en-US" altLang="ja-JP" sz="1800" dirty="0">
              <a:latin typeface="BIZ UDPゴシック" panose="020B0400000000000000" pitchFamily="50" charset="-128"/>
              <a:ea typeface="BIZ UDPゴシック" panose="020B0400000000000000" pitchFamily="50" charset="-128"/>
            </a:endParaRPr>
          </a:p>
          <a:p>
            <a:pPr>
              <a:lnSpc>
                <a:spcPct val="150000"/>
              </a:lnSpc>
            </a:pPr>
            <a:endParaRPr lang="en-US" altLang="ja-JP" sz="1800" dirty="0">
              <a:latin typeface="BIZ UDPゴシック" panose="020B0400000000000000" pitchFamily="50" charset="-128"/>
              <a:ea typeface="BIZ UDPゴシック" panose="020B0400000000000000" pitchFamily="50" charset="-128"/>
            </a:endParaRPr>
          </a:p>
          <a:p>
            <a:pPr>
              <a:lnSpc>
                <a:spcPct val="150000"/>
              </a:lnSpc>
            </a:pPr>
            <a:r>
              <a:rPr lang="ja-JP" altLang="en-US" sz="2000" dirty="0">
                <a:latin typeface="BIZ UDPゴシック" panose="020B0400000000000000" pitchFamily="50" charset="-128"/>
                <a:ea typeface="BIZ UDPゴシック" panose="020B0400000000000000" pitchFamily="50" charset="-128"/>
              </a:rPr>
              <a:t>●アクションプラン検討の出口（計画の活用）</a:t>
            </a:r>
            <a:endParaRPr lang="en-US" altLang="ja-JP" sz="2000" dirty="0">
              <a:latin typeface="BIZ UDPゴシック" panose="020B0400000000000000" pitchFamily="50" charset="-128"/>
              <a:ea typeface="BIZ UDPゴシック" panose="020B0400000000000000" pitchFamily="50" charset="-128"/>
            </a:endParaRPr>
          </a:p>
          <a:p>
            <a:pPr>
              <a:lnSpc>
                <a:spcPct val="150000"/>
              </a:lnSpc>
            </a:pPr>
            <a:r>
              <a:rPr lang="ja-JP" altLang="en-US" sz="1800" dirty="0">
                <a:latin typeface="BIZ UDPゴシック" panose="020B0400000000000000" pitchFamily="50" charset="-128"/>
                <a:ea typeface="BIZ UDPゴシック" panose="020B0400000000000000" pitchFamily="50" charset="-128"/>
              </a:rPr>
              <a:t>・山地災害危険地区での森林管理にいかに進めていくのか、山地災害危険地区の指定状況を住民にどのように</a:t>
            </a:r>
            <a:endParaRPr lang="en-US" altLang="ja-JP" sz="1800" dirty="0">
              <a:latin typeface="BIZ UDPゴシック" panose="020B0400000000000000" pitchFamily="50" charset="-128"/>
              <a:ea typeface="BIZ UDPゴシック" panose="020B0400000000000000" pitchFamily="50" charset="-128"/>
            </a:endParaRPr>
          </a:p>
          <a:p>
            <a:pPr>
              <a:lnSpc>
                <a:spcPct val="150000"/>
              </a:lnSpc>
            </a:pPr>
            <a:r>
              <a:rPr lang="ja-JP" altLang="en-US" sz="1800" dirty="0">
                <a:latin typeface="BIZ UDPゴシック" panose="020B0400000000000000" pitchFamily="50" charset="-128"/>
                <a:ea typeface="BIZ UDPゴシック" panose="020B0400000000000000" pitchFamily="50" charset="-128"/>
              </a:rPr>
              <a:t>　周知していくかが課題</a:t>
            </a:r>
            <a:endParaRPr lang="en-US" altLang="ja-JP" sz="1800" dirty="0">
              <a:latin typeface="BIZ UDPゴシック" panose="020B0400000000000000" pitchFamily="50" charset="-128"/>
              <a:ea typeface="BIZ UDPゴシック" panose="020B0400000000000000" pitchFamily="50" charset="-128"/>
            </a:endParaRPr>
          </a:p>
          <a:p>
            <a:pPr>
              <a:lnSpc>
                <a:spcPct val="150000"/>
              </a:lnSpc>
            </a:pPr>
            <a:r>
              <a:rPr lang="ja-JP" altLang="en-US" sz="1800" dirty="0">
                <a:solidFill>
                  <a:schemeClr val="bg1">
                    <a:lumMod val="65000"/>
                  </a:schemeClr>
                </a:solidFill>
                <a:latin typeface="BIZ UDPゴシック" panose="020B0400000000000000" pitchFamily="50" charset="-128"/>
                <a:ea typeface="BIZ UDPゴシック" panose="020B0400000000000000" pitchFamily="50" charset="-128"/>
              </a:rPr>
              <a:t>　</a:t>
            </a:r>
            <a:endParaRPr lang="en-US" altLang="ja-JP" sz="1800" dirty="0">
              <a:latin typeface="BIZ UDPゴシック" panose="020B0400000000000000" pitchFamily="50" charset="-128"/>
              <a:ea typeface="BIZ UDPゴシック" panose="020B0400000000000000" pitchFamily="50" charset="-128"/>
            </a:endParaRPr>
          </a:p>
          <a:p>
            <a:pPr>
              <a:lnSpc>
                <a:spcPct val="150000"/>
              </a:lnSpc>
            </a:pPr>
            <a:r>
              <a:rPr lang="ja-JP" altLang="en-US" sz="2000" dirty="0">
                <a:latin typeface="BIZ UDPゴシック" panose="020B0400000000000000" pitchFamily="50" charset="-128"/>
                <a:ea typeface="BIZ UDPゴシック" panose="020B0400000000000000" pitchFamily="50" charset="-128"/>
              </a:rPr>
              <a:t>●その他（検討すべき事項等）</a:t>
            </a:r>
            <a:endParaRPr lang="en-US" altLang="ja-JP" sz="2000" dirty="0">
              <a:latin typeface="BIZ UDPゴシック" panose="020B0400000000000000" pitchFamily="50" charset="-128"/>
              <a:ea typeface="BIZ UDPゴシック" panose="020B0400000000000000" pitchFamily="50" charset="-128"/>
            </a:endParaRPr>
          </a:p>
          <a:p>
            <a:pPr>
              <a:lnSpc>
                <a:spcPct val="150000"/>
              </a:lnSpc>
            </a:pPr>
            <a:r>
              <a:rPr lang="ja-JP" altLang="en-US" sz="1800" dirty="0">
                <a:latin typeface="BIZ UDPゴシック" panose="020B0400000000000000" pitchFamily="50" charset="-128"/>
                <a:ea typeface="BIZ UDPゴシック" panose="020B0400000000000000" pitchFamily="50" charset="-128"/>
              </a:rPr>
              <a:t>・実際の災害が起きた際のアクションプランの関係の整理や想定外の災害発生の際のレジリエンス（対応力・回復力・</a:t>
            </a:r>
            <a:endParaRPr lang="en-US" altLang="ja-JP" sz="1800" dirty="0">
              <a:latin typeface="BIZ UDPゴシック" panose="020B0400000000000000" pitchFamily="50" charset="-128"/>
              <a:ea typeface="BIZ UDPゴシック" panose="020B0400000000000000" pitchFamily="50" charset="-128"/>
            </a:endParaRPr>
          </a:p>
          <a:p>
            <a:pPr>
              <a:lnSpc>
                <a:spcPct val="150000"/>
              </a:lnSpc>
            </a:pPr>
            <a:r>
              <a:rPr lang="ja-JP" altLang="en-US" sz="1800" dirty="0">
                <a:latin typeface="BIZ UDPゴシック" panose="020B0400000000000000" pitchFamily="50" charset="-128"/>
                <a:ea typeface="BIZ UDPゴシック" panose="020B0400000000000000" pitchFamily="50" charset="-128"/>
              </a:rPr>
              <a:t>　強靭性）の体制づくりにも踏み込んだ議論をしておくべき。</a:t>
            </a:r>
            <a:endParaRPr lang="en-US" altLang="ja-JP" sz="1800" dirty="0">
              <a:latin typeface="BIZ UDPゴシック" panose="020B0400000000000000" pitchFamily="50" charset="-128"/>
              <a:ea typeface="BIZ UDPゴシック" panose="020B0400000000000000" pitchFamily="50" charset="-128"/>
            </a:endParaRPr>
          </a:p>
          <a:p>
            <a:pPr>
              <a:lnSpc>
                <a:spcPct val="150000"/>
              </a:lnSpc>
            </a:pPr>
            <a:r>
              <a:rPr lang="ja-JP" altLang="en-US" sz="1800" dirty="0">
                <a:latin typeface="BIZ UDPゴシック" panose="020B0400000000000000" pitchFamily="50" charset="-128"/>
                <a:ea typeface="BIZ UDPゴシック" panose="020B0400000000000000" pitchFamily="50" charset="-128"/>
              </a:rPr>
              <a:t>・アクションプランと地域森林計画（森林法第５条）との関係性・位置づけ、森林施業の計画を森林防災減災対策に</a:t>
            </a:r>
            <a:endParaRPr lang="en-US" altLang="ja-JP" sz="1800" dirty="0">
              <a:latin typeface="BIZ UDPゴシック" panose="020B0400000000000000" pitchFamily="50" charset="-128"/>
              <a:ea typeface="BIZ UDPゴシック" panose="020B0400000000000000" pitchFamily="50" charset="-128"/>
            </a:endParaRPr>
          </a:p>
          <a:p>
            <a:pPr>
              <a:lnSpc>
                <a:spcPct val="150000"/>
              </a:lnSpc>
            </a:pPr>
            <a:r>
              <a:rPr lang="ja-JP" altLang="en-US" sz="1800" dirty="0">
                <a:latin typeface="BIZ UDPゴシック" panose="020B0400000000000000" pitchFamily="50" charset="-128"/>
                <a:ea typeface="BIZ UDPゴシック" panose="020B0400000000000000" pitchFamily="50" charset="-128"/>
              </a:rPr>
              <a:t>　どのような形で反映させていくのか検討が必要</a:t>
            </a:r>
            <a:endParaRPr lang="en-US" altLang="ja-JP" sz="1800" dirty="0">
              <a:solidFill>
                <a:schemeClr val="bg1">
                  <a:lumMod val="65000"/>
                </a:schemeClr>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9718D803-7904-48B6-B709-EC58095AE8C1}"/>
              </a:ext>
            </a:extLst>
          </p:cNvPr>
          <p:cNvSpPr txBox="1"/>
          <p:nvPr/>
        </p:nvSpPr>
        <p:spPr>
          <a:xfrm>
            <a:off x="11987878" y="135073"/>
            <a:ext cx="707305" cy="523220"/>
          </a:xfrm>
          <a:prstGeom prst="rect">
            <a:avLst/>
          </a:prstGeom>
          <a:noFill/>
        </p:spPr>
        <p:txBody>
          <a:bodyPr wrap="square">
            <a:spAutoFit/>
          </a:bodyPr>
          <a:lstStyle/>
          <a:p>
            <a:pPr algn="ctr"/>
            <a:r>
              <a:rPr lang="ja-JP" altLang="en-US" sz="1400" kern="100" dirty="0">
                <a:latin typeface="BIZ UDゴシック" panose="020B0400000000000000" pitchFamily="49" charset="-128"/>
                <a:ea typeface="BIZ UDゴシック" panose="020B0400000000000000" pitchFamily="49" charset="-128"/>
                <a:cs typeface="Times New Roman"/>
              </a:rPr>
              <a:t>事前③</a:t>
            </a:r>
            <a:endParaRPr lang="en-US" altLang="ja-JP" sz="2400" kern="100" dirty="0">
              <a:latin typeface="BIZ UDゴシック" panose="020B0400000000000000" pitchFamily="49" charset="-128"/>
              <a:ea typeface="BIZ UDゴシック" panose="020B0400000000000000" pitchFamily="49" charset="-128"/>
              <a:cs typeface="Times New Roman"/>
            </a:endParaRPr>
          </a:p>
        </p:txBody>
      </p:sp>
      <p:sp>
        <p:nvSpPr>
          <p:cNvPr id="2" name="スライド番号プレースホルダー 1">
            <a:extLst>
              <a:ext uri="{FF2B5EF4-FFF2-40B4-BE49-F238E27FC236}">
                <a16:creationId xmlns:a16="http://schemas.microsoft.com/office/drawing/2014/main" id="{C2F4E965-E2D7-4DEF-963B-9C8D623B481D}"/>
              </a:ext>
            </a:extLst>
          </p:cNvPr>
          <p:cNvSpPr>
            <a:spLocks noGrp="1"/>
          </p:cNvSpPr>
          <p:nvPr>
            <p:ph type="sldNum" sz="quarter" idx="12"/>
          </p:nvPr>
        </p:nvSpPr>
        <p:spPr/>
        <p:txBody>
          <a:bodyPr/>
          <a:lstStyle/>
          <a:p>
            <a:fld id="{D2D8002D-B5B0-4BAC-B1F6-782DDCCE6D9C}" type="slidenum">
              <a:rPr kumimoji="1" lang="ja-JP" altLang="en-US" sz="2800" b="1" smtClean="0"/>
              <a:t>6</a:t>
            </a:fld>
            <a:endParaRPr kumimoji="1" lang="ja-JP" altLang="en-US" sz="2800" b="1" dirty="0"/>
          </a:p>
        </p:txBody>
      </p:sp>
      <p:sp>
        <p:nvSpPr>
          <p:cNvPr id="12" name="テキスト ボックス 11">
            <a:extLst>
              <a:ext uri="{FF2B5EF4-FFF2-40B4-BE49-F238E27FC236}">
                <a16:creationId xmlns:a16="http://schemas.microsoft.com/office/drawing/2014/main" id="{54B7E98F-46D4-49B4-BA5F-54BB3DCA3D22}"/>
              </a:ext>
            </a:extLst>
          </p:cNvPr>
          <p:cNvSpPr txBox="1"/>
          <p:nvPr/>
        </p:nvSpPr>
        <p:spPr>
          <a:xfrm>
            <a:off x="11347550" y="77139"/>
            <a:ext cx="1369959" cy="523220"/>
          </a:xfrm>
          <a:prstGeom prst="rect">
            <a:avLst/>
          </a:prstGeom>
          <a:solidFill>
            <a:schemeClr val="bg1"/>
          </a:solidFill>
        </p:spPr>
        <p:txBody>
          <a:bodyPr wrap="square">
            <a:spAutoFit/>
          </a:bodyPr>
          <a:lstStyle/>
          <a:p>
            <a:pPr algn="ctr"/>
            <a:r>
              <a:rPr lang="en-US" altLang="ja-JP" sz="1400" kern="100" dirty="0">
                <a:latin typeface="BIZ UDゴシック" panose="020B0400000000000000" pitchFamily="49" charset="-128"/>
                <a:ea typeface="BIZ UDゴシック" panose="020B0400000000000000" pitchFamily="49" charset="-128"/>
                <a:cs typeface="Times New Roman"/>
              </a:rPr>
              <a:t>R7.3.27</a:t>
            </a:r>
          </a:p>
          <a:p>
            <a:pPr algn="ctr"/>
            <a:r>
              <a:rPr lang="ja-JP" altLang="en-US" sz="1400" kern="100" dirty="0">
                <a:latin typeface="BIZ UDゴシック" panose="020B0400000000000000" pitchFamily="49" charset="-128"/>
                <a:ea typeface="BIZ UDゴシック" panose="020B0400000000000000" pitchFamily="49" charset="-128"/>
                <a:cs typeface="Times New Roman"/>
              </a:rPr>
              <a:t>みどり推進室</a:t>
            </a:r>
            <a:endParaRPr lang="en-US" altLang="ja-JP" sz="2400" kern="100" dirty="0">
              <a:latin typeface="BIZ UDゴシック" panose="020B0400000000000000" pitchFamily="49" charset="-128"/>
              <a:ea typeface="BIZ UDゴシック" panose="020B0400000000000000" pitchFamily="49" charset="-128"/>
              <a:cs typeface="Times New Roman"/>
            </a:endParaRPr>
          </a:p>
        </p:txBody>
      </p:sp>
    </p:spTree>
    <p:extLst>
      <p:ext uri="{BB962C8B-B14F-4D97-AF65-F5344CB8AC3E}">
        <p14:creationId xmlns:p14="http://schemas.microsoft.com/office/powerpoint/2010/main" val="3691647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5F5FEF-A307-4055-9090-3D57E1E32FB5}"/>
              </a:ext>
            </a:extLst>
          </p:cNvPr>
          <p:cNvSpPr>
            <a:spLocks noGrp="1"/>
          </p:cNvSpPr>
          <p:nvPr>
            <p:ph type="ctrTitle"/>
          </p:nvPr>
        </p:nvSpPr>
        <p:spPr>
          <a:xfrm>
            <a:off x="252454" y="3187681"/>
            <a:ext cx="12427477" cy="2058036"/>
          </a:xfrm>
        </p:spPr>
        <p:txBody>
          <a:bodyPr>
            <a:noAutofit/>
          </a:bodyPr>
          <a:lstStyle/>
          <a:p>
            <a:pPr algn="l"/>
            <a:r>
              <a:rPr lang="ja-JP" altLang="en-US" sz="4600" dirty="0"/>
              <a:t>２．アクションプラン部会の役割と策定までの流れ</a:t>
            </a:r>
            <a:endParaRPr kumimoji="1" lang="ja-JP" altLang="en-US" sz="4600" dirty="0"/>
          </a:p>
        </p:txBody>
      </p:sp>
      <p:grpSp>
        <p:nvGrpSpPr>
          <p:cNvPr id="4" name="グループ化 3">
            <a:extLst>
              <a:ext uri="{FF2B5EF4-FFF2-40B4-BE49-F238E27FC236}">
                <a16:creationId xmlns:a16="http://schemas.microsoft.com/office/drawing/2014/main" id="{986182AD-E4A4-4CC2-81E5-A370BDF5D9B5}"/>
              </a:ext>
            </a:extLst>
          </p:cNvPr>
          <p:cNvGrpSpPr/>
          <p:nvPr/>
        </p:nvGrpSpPr>
        <p:grpSpPr>
          <a:xfrm>
            <a:off x="101600" y="47934"/>
            <a:ext cx="12579684" cy="987046"/>
            <a:chOff x="101599" y="245318"/>
            <a:chExt cx="7856064" cy="594834"/>
          </a:xfrm>
        </p:grpSpPr>
        <p:grpSp>
          <p:nvGrpSpPr>
            <p:cNvPr id="5" name="グループ化 4">
              <a:extLst>
                <a:ext uri="{FF2B5EF4-FFF2-40B4-BE49-F238E27FC236}">
                  <a16:creationId xmlns:a16="http://schemas.microsoft.com/office/drawing/2014/main" id="{7AC668A6-9651-4214-846F-01D5FFFE8704}"/>
                </a:ext>
              </a:extLst>
            </p:cNvPr>
            <p:cNvGrpSpPr/>
            <p:nvPr/>
          </p:nvGrpSpPr>
          <p:grpSpPr>
            <a:xfrm>
              <a:off x="101599" y="245354"/>
              <a:ext cx="7561075" cy="575048"/>
              <a:chOff x="101600" y="245354"/>
              <a:chExt cx="5880310" cy="575048"/>
            </a:xfrm>
          </p:grpSpPr>
          <p:sp>
            <p:nvSpPr>
              <p:cNvPr id="8" name="Rectangle 29">
                <a:extLst>
                  <a:ext uri="{FF2B5EF4-FFF2-40B4-BE49-F238E27FC236}">
                    <a16:creationId xmlns:a16="http://schemas.microsoft.com/office/drawing/2014/main" id="{2C4395D2-6B39-494C-87CB-A37D903A3947}"/>
                  </a:ext>
                </a:extLst>
              </p:cNvPr>
              <p:cNvSpPr>
                <a:spLocks noChangeArrowheads="1"/>
              </p:cNvSpPr>
              <p:nvPr/>
            </p:nvSpPr>
            <p:spPr bwMode="auto">
              <a:xfrm>
                <a:off x="101600" y="245354"/>
                <a:ext cx="5880309" cy="420268"/>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noAutofit/>
              </a:bodyPr>
              <a:lstStyle/>
              <a:p>
                <a:pPr lvl="0" defTabSz="914400" eaLnBrk="0" fontAlgn="base" hangingPunct="0">
                  <a:spcBef>
                    <a:spcPct val="0"/>
                  </a:spcBef>
                  <a:spcAft>
                    <a:spcPct val="0"/>
                  </a:spcAft>
                </a:pPr>
                <a:endParaRPr kumimoji="0" lang="ja-JP" altLang="ja-JP" sz="2000" b="0" i="0" u="none" strike="noStrike" cap="none" normalizeH="0" baseline="0" dirty="0">
                  <a:ln>
                    <a:noFill/>
                  </a:ln>
                  <a:solidFill>
                    <a:schemeClr val="bg1"/>
                  </a:solidFill>
                  <a:effectLst/>
                  <a:latin typeface="Arial" panose="020B0604020202020204" pitchFamily="34" charset="0"/>
                </a:endParaRPr>
              </a:p>
            </p:txBody>
          </p:sp>
          <p:sp>
            <p:nvSpPr>
              <p:cNvPr id="9" name="Rectangle 31">
                <a:extLst>
                  <a:ext uri="{FF2B5EF4-FFF2-40B4-BE49-F238E27FC236}">
                    <a16:creationId xmlns:a16="http://schemas.microsoft.com/office/drawing/2014/main" id="{4E137A95-5192-40AA-B7CE-B65E68BC8415}"/>
                  </a:ext>
                </a:extLst>
              </p:cNvPr>
              <p:cNvSpPr>
                <a:spLocks noChangeArrowheads="1"/>
              </p:cNvSpPr>
              <p:nvPr/>
            </p:nvSpPr>
            <p:spPr bwMode="auto">
              <a:xfrm>
                <a:off x="101601" y="738163"/>
                <a:ext cx="5880309" cy="82239"/>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6" name="Rectangle 30">
              <a:extLst>
                <a:ext uri="{FF2B5EF4-FFF2-40B4-BE49-F238E27FC236}">
                  <a16:creationId xmlns:a16="http://schemas.microsoft.com/office/drawing/2014/main" id="{DD06BC22-BB33-4F1C-9AFC-6947280DC14D}"/>
                </a:ext>
              </a:extLst>
            </p:cNvPr>
            <p:cNvSpPr>
              <a:spLocks noChangeArrowheads="1"/>
            </p:cNvSpPr>
            <p:nvPr/>
          </p:nvSpPr>
          <p:spPr bwMode="auto">
            <a:xfrm>
              <a:off x="7524628" y="245318"/>
              <a:ext cx="433035" cy="427332"/>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dirty="0">
                <a:solidFill>
                  <a:srgbClr val="000000"/>
                </a:solidFill>
              </a:endParaRPr>
            </a:p>
          </p:txBody>
        </p:sp>
        <p:sp>
          <p:nvSpPr>
            <p:cNvPr id="7" name="Rectangle 32">
              <a:extLst>
                <a:ext uri="{FF2B5EF4-FFF2-40B4-BE49-F238E27FC236}">
                  <a16:creationId xmlns:a16="http://schemas.microsoft.com/office/drawing/2014/main" id="{1BB9083F-5284-4AB2-A886-74623DCE0799}"/>
                </a:ext>
              </a:extLst>
            </p:cNvPr>
            <p:cNvSpPr>
              <a:spLocks noChangeArrowheads="1"/>
            </p:cNvSpPr>
            <p:nvPr/>
          </p:nvSpPr>
          <p:spPr bwMode="auto">
            <a:xfrm>
              <a:off x="7515103" y="738163"/>
              <a:ext cx="441715" cy="101989"/>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a:solidFill>
                  <a:srgbClr val="000000"/>
                </a:solidFill>
              </a:endParaRPr>
            </a:p>
          </p:txBody>
        </p:sp>
      </p:grpSp>
      <p:sp>
        <p:nvSpPr>
          <p:cNvPr id="10" name="テキスト ボックス 9">
            <a:extLst>
              <a:ext uri="{FF2B5EF4-FFF2-40B4-BE49-F238E27FC236}">
                <a16:creationId xmlns:a16="http://schemas.microsoft.com/office/drawing/2014/main" id="{25CBFF37-122A-45E1-973C-30505D0D3746}"/>
              </a:ext>
            </a:extLst>
          </p:cNvPr>
          <p:cNvSpPr txBox="1"/>
          <p:nvPr/>
        </p:nvSpPr>
        <p:spPr>
          <a:xfrm>
            <a:off x="11987878" y="145233"/>
            <a:ext cx="707305" cy="523220"/>
          </a:xfrm>
          <a:prstGeom prst="rect">
            <a:avLst/>
          </a:prstGeom>
          <a:noFill/>
        </p:spPr>
        <p:txBody>
          <a:bodyPr wrap="square">
            <a:spAutoFit/>
          </a:bodyPr>
          <a:lstStyle/>
          <a:p>
            <a:pPr algn="ctr"/>
            <a:r>
              <a:rPr lang="ja-JP" altLang="en-US" sz="1400" kern="100" dirty="0">
                <a:latin typeface="BIZ UDゴシック" panose="020B0400000000000000" pitchFamily="49" charset="-128"/>
                <a:ea typeface="BIZ UDゴシック" panose="020B0400000000000000" pitchFamily="49" charset="-128"/>
                <a:cs typeface="Times New Roman"/>
              </a:rPr>
              <a:t>事前③</a:t>
            </a:r>
            <a:endParaRPr lang="en-US" altLang="ja-JP" sz="2400" kern="100" dirty="0">
              <a:latin typeface="BIZ UDゴシック" panose="020B0400000000000000" pitchFamily="49" charset="-128"/>
              <a:ea typeface="BIZ UDゴシック" panose="020B0400000000000000" pitchFamily="49" charset="-128"/>
              <a:cs typeface="Times New Roman"/>
            </a:endParaRPr>
          </a:p>
        </p:txBody>
      </p:sp>
      <p:sp>
        <p:nvSpPr>
          <p:cNvPr id="3" name="スライド番号プレースホルダー 2">
            <a:extLst>
              <a:ext uri="{FF2B5EF4-FFF2-40B4-BE49-F238E27FC236}">
                <a16:creationId xmlns:a16="http://schemas.microsoft.com/office/drawing/2014/main" id="{56BA1947-A360-404B-A8B8-6014006BAE73}"/>
              </a:ext>
            </a:extLst>
          </p:cNvPr>
          <p:cNvSpPr>
            <a:spLocks noGrp="1"/>
          </p:cNvSpPr>
          <p:nvPr>
            <p:ph type="sldNum" sz="quarter" idx="12"/>
          </p:nvPr>
        </p:nvSpPr>
        <p:spPr/>
        <p:txBody>
          <a:bodyPr/>
          <a:lstStyle/>
          <a:p>
            <a:fld id="{D2D8002D-B5B0-4BAC-B1F6-782DDCCE6D9C}" type="slidenum">
              <a:rPr kumimoji="1" lang="ja-JP" altLang="en-US" sz="2800" b="1" smtClean="0"/>
              <a:t>7</a:t>
            </a:fld>
            <a:endParaRPr kumimoji="1" lang="ja-JP" altLang="en-US" sz="2800" b="1" dirty="0"/>
          </a:p>
        </p:txBody>
      </p:sp>
      <p:sp>
        <p:nvSpPr>
          <p:cNvPr id="12" name="テキスト ボックス 11">
            <a:extLst>
              <a:ext uri="{FF2B5EF4-FFF2-40B4-BE49-F238E27FC236}">
                <a16:creationId xmlns:a16="http://schemas.microsoft.com/office/drawing/2014/main" id="{FEDD486E-6A5F-44B2-945C-CE3A7A887952}"/>
              </a:ext>
            </a:extLst>
          </p:cNvPr>
          <p:cNvSpPr txBox="1"/>
          <p:nvPr/>
        </p:nvSpPr>
        <p:spPr>
          <a:xfrm>
            <a:off x="11347550" y="77139"/>
            <a:ext cx="1369959" cy="523220"/>
          </a:xfrm>
          <a:prstGeom prst="rect">
            <a:avLst/>
          </a:prstGeom>
          <a:solidFill>
            <a:schemeClr val="bg1"/>
          </a:solidFill>
        </p:spPr>
        <p:txBody>
          <a:bodyPr wrap="square">
            <a:spAutoFit/>
          </a:bodyPr>
          <a:lstStyle/>
          <a:p>
            <a:pPr algn="ctr"/>
            <a:r>
              <a:rPr lang="en-US" altLang="ja-JP" sz="1400" kern="100" dirty="0">
                <a:latin typeface="BIZ UDゴシック" panose="020B0400000000000000" pitchFamily="49" charset="-128"/>
                <a:ea typeface="BIZ UDゴシック" panose="020B0400000000000000" pitchFamily="49" charset="-128"/>
                <a:cs typeface="Times New Roman"/>
              </a:rPr>
              <a:t>R7.3.27</a:t>
            </a:r>
          </a:p>
          <a:p>
            <a:pPr algn="ctr"/>
            <a:r>
              <a:rPr lang="ja-JP" altLang="en-US" sz="1400" kern="100" dirty="0">
                <a:latin typeface="BIZ UDゴシック" panose="020B0400000000000000" pitchFamily="49" charset="-128"/>
                <a:ea typeface="BIZ UDゴシック" panose="020B0400000000000000" pitchFamily="49" charset="-128"/>
                <a:cs typeface="Times New Roman"/>
              </a:rPr>
              <a:t>みどり推進室</a:t>
            </a:r>
            <a:endParaRPr lang="en-US" altLang="ja-JP" sz="2400" kern="100" dirty="0">
              <a:latin typeface="BIZ UDゴシック" panose="020B0400000000000000" pitchFamily="49" charset="-128"/>
              <a:ea typeface="BIZ UDゴシック" panose="020B0400000000000000" pitchFamily="49" charset="-128"/>
              <a:cs typeface="Times New Roman"/>
            </a:endParaRPr>
          </a:p>
        </p:txBody>
      </p:sp>
    </p:spTree>
    <p:extLst>
      <p:ext uri="{BB962C8B-B14F-4D97-AF65-F5344CB8AC3E}">
        <p14:creationId xmlns:p14="http://schemas.microsoft.com/office/powerpoint/2010/main" val="807723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A7E270B6-6082-4C9E-8E43-42B8BF22B6A4}"/>
              </a:ext>
            </a:extLst>
          </p:cNvPr>
          <p:cNvSpPr/>
          <p:nvPr/>
        </p:nvSpPr>
        <p:spPr>
          <a:xfrm>
            <a:off x="2098364" y="5631831"/>
            <a:ext cx="8604869" cy="1676151"/>
          </a:xfrm>
          <a:prstGeom prst="roundRect">
            <a:avLst/>
          </a:prstGeom>
          <a:solidFill>
            <a:srgbClr val="FFFF00"/>
          </a:solidFill>
          <a:ln w="254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noAutofit/>
          </a:bodyPr>
          <a:lstStyle/>
          <a:p>
            <a:pPr algn="ctr"/>
            <a:endParaRPr kumimoji="1" lang="ja-JP" altLang="en-US" sz="1200"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正方形/長方形 77">
            <a:extLst>
              <a:ext uri="{FF2B5EF4-FFF2-40B4-BE49-F238E27FC236}">
                <a16:creationId xmlns:a16="http://schemas.microsoft.com/office/drawing/2014/main" id="{73B19C73-0C73-415B-8FF4-2A252E1A176F}"/>
              </a:ext>
            </a:extLst>
          </p:cNvPr>
          <p:cNvSpPr/>
          <p:nvPr/>
        </p:nvSpPr>
        <p:spPr>
          <a:xfrm>
            <a:off x="6519193" y="2501066"/>
            <a:ext cx="6215287" cy="1566437"/>
          </a:xfrm>
          <a:prstGeom prst="rect">
            <a:avLst/>
          </a:prstGeom>
          <a:solidFill>
            <a:schemeClr val="accent1">
              <a:lumMod val="20000"/>
              <a:lumOff val="80000"/>
              <a:alpha val="5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altLang="ja-JP" sz="600" b="1" dirty="0">
              <a:solidFill>
                <a:schemeClr val="tx1"/>
              </a:solidFill>
            </a:endParaRPr>
          </a:p>
          <a:p>
            <a:pPr algn="ctr"/>
            <a:r>
              <a:rPr lang="ja-JP" altLang="en-US" sz="1809" b="1" dirty="0">
                <a:solidFill>
                  <a:schemeClr val="tx1"/>
                </a:solidFill>
              </a:rPr>
              <a:t>林野庁の指針・計画等</a:t>
            </a:r>
          </a:p>
        </p:txBody>
      </p:sp>
      <p:grpSp>
        <p:nvGrpSpPr>
          <p:cNvPr id="3" name="グループ化 2">
            <a:extLst>
              <a:ext uri="{FF2B5EF4-FFF2-40B4-BE49-F238E27FC236}">
                <a16:creationId xmlns:a16="http://schemas.microsoft.com/office/drawing/2014/main" id="{F4505297-8348-40D4-A910-8B432DD65894}"/>
              </a:ext>
            </a:extLst>
          </p:cNvPr>
          <p:cNvGrpSpPr/>
          <p:nvPr/>
        </p:nvGrpSpPr>
        <p:grpSpPr>
          <a:xfrm>
            <a:off x="101600" y="47934"/>
            <a:ext cx="12591716" cy="987046"/>
            <a:chOff x="101599" y="245318"/>
            <a:chExt cx="7856064" cy="594834"/>
          </a:xfrm>
        </p:grpSpPr>
        <p:grpSp>
          <p:nvGrpSpPr>
            <p:cNvPr id="4" name="グループ化 3">
              <a:extLst>
                <a:ext uri="{FF2B5EF4-FFF2-40B4-BE49-F238E27FC236}">
                  <a16:creationId xmlns:a16="http://schemas.microsoft.com/office/drawing/2014/main" id="{394C3DA2-620B-404E-96EF-CF83CD1633DE}"/>
                </a:ext>
              </a:extLst>
            </p:cNvPr>
            <p:cNvGrpSpPr/>
            <p:nvPr/>
          </p:nvGrpSpPr>
          <p:grpSpPr>
            <a:xfrm>
              <a:off x="101599" y="245354"/>
              <a:ext cx="7561075" cy="575048"/>
              <a:chOff x="101600" y="245354"/>
              <a:chExt cx="5880310" cy="575048"/>
            </a:xfrm>
          </p:grpSpPr>
          <p:sp>
            <p:nvSpPr>
              <p:cNvPr id="7" name="Rectangle 29">
                <a:extLst>
                  <a:ext uri="{FF2B5EF4-FFF2-40B4-BE49-F238E27FC236}">
                    <a16:creationId xmlns:a16="http://schemas.microsoft.com/office/drawing/2014/main" id="{8EBA3AE1-1CDF-4831-A0E5-BA3FE0293430}"/>
                  </a:ext>
                </a:extLst>
              </p:cNvPr>
              <p:cNvSpPr>
                <a:spLocks noChangeArrowheads="1"/>
              </p:cNvSpPr>
              <p:nvPr/>
            </p:nvSpPr>
            <p:spPr bwMode="auto">
              <a:xfrm>
                <a:off x="101600" y="245354"/>
                <a:ext cx="5880309" cy="420268"/>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noAutofit/>
              </a:bodyPr>
              <a:lstStyle/>
              <a:p>
                <a:pPr lvl="0" defTabSz="914400" eaLnBrk="0" fontAlgn="base" hangingPunct="0">
                  <a:spcBef>
                    <a:spcPct val="0"/>
                  </a:spcBef>
                  <a:spcAft>
                    <a:spcPct val="0"/>
                  </a:spcAft>
                </a:pPr>
                <a:r>
                  <a:rPr kumimoji="0" lang="ja-JP" altLang="en-US" sz="2400" b="1" dirty="0">
                    <a:solidFill>
                      <a:schemeClr val="bg1"/>
                    </a:solidFill>
                    <a:latin typeface="ＭＳ Ｐゴシック" panose="020B0600070205080204" pitchFamily="50" charset="-128"/>
                    <a:ea typeface="ＭＳ Ｐゴシック" panose="020B0600070205080204" pitchFamily="50" charset="-128"/>
                  </a:rPr>
                  <a:t>　 ２．アクションプラン部会の役割と策定までの流れ　</a:t>
                </a:r>
                <a:endParaRPr kumimoji="0" lang="ja-JP" altLang="ja-JP" sz="2000" b="0" i="0" u="none" strike="noStrike" cap="none" normalizeH="0" baseline="0" dirty="0">
                  <a:ln>
                    <a:noFill/>
                  </a:ln>
                  <a:solidFill>
                    <a:schemeClr val="bg1"/>
                  </a:solidFill>
                  <a:effectLst/>
                  <a:latin typeface="Arial" panose="020B0604020202020204" pitchFamily="34" charset="0"/>
                </a:endParaRPr>
              </a:p>
            </p:txBody>
          </p:sp>
          <p:sp>
            <p:nvSpPr>
              <p:cNvPr id="8" name="Rectangle 31">
                <a:extLst>
                  <a:ext uri="{FF2B5EF4-FFF2-40B4-BE49-F238E27FC236}">
                    <a16:creationId xmlns:a16="http://schemas.microsoft.com/office/drawing/2014/main" id="{6DF69214-2398-4D3C-906D-25F488EA7DB6}"/>
                  </a:ext>
                </a:extLst>
              </p:cNvPr>
              <p:cNvSpPr>
                <a:spLocks noChangeArrowheads="1"/>
              </p:cNvSpPr>
              <p:nvPr/>
            </p:nvSpPr>
            <p:spPr bwMode="auto">
              <a:xfrm>
                <a:off x="101601" y="738163"/>
                <a:ext cx="5880309" cy="82239"/>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5" name="Rectangle 30">
              <a:extLst>
                <a:ext uri="{FF2B5EF4-FFF2-40B4-BE49-F238E27FC236}">
                  <a16:creationId xmlns:a16="http://schemas.microsoft.com/office/drawing/2014/main" id="{DADC90B6-FD00-455E-AD20-237966FD1BE9}"/>
                </a:ext>
              </a:extLst>
            </p:cNvPr>
            <p:cNvSpPr>
              <a:spLocks noChangeArrowheads="1"/>
            </p:cNvSpPr>
            <p:nvPr/>
          </p:nvSpPr>
          <p:spPr bwMode="auto">
            <a:xfrm>
              <a:off x="7524628" y="245318"/>
              <a:ext cx="433035" cy="427332"/>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dirty="0">
                <a:solidFill>
                  <a:srgbClr val="000000"/>
                </a:solidFill>
              </a:endParaRPr>
            </a:p>
          </p:txBody>
        </p:sp>
        <p:sp>
          <p:nvSpPr>
            <p:cNvPr id="6" name="Rectangle 32">
              <a:extLst>
                <a:ext uri="{FF2B5EF4-FFF2-40B4-BE49-F238E27FC236}">
                  <a16:creationId xmlns:a16="http://schemas.microsoft.com/office/drawing/2014/main" id="{F2B67011-B820-433C-A8B8-4183EE3F8CBC}"/>
                </a:ext>
              </a:extLst>
            </p:cNvPr>
            <p:cNvSpPr>
              <a:spLocks noChangeArrowheads="1"/>
            </p:cNvSpPr>
            <p:nvPr/>
          </p:nvSpPr>
          <p:spPr bwMode="auto">
            <a:xfrm>
              <a:off x="7515103" y="738163"/>
              <a:ext cx="441715" cy="101989"/>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a:solidFill>
                  <a:srgbClr val="000000"/>
                </a:solidFill>
              </a:endParaRPr>
            </a:p>
          </p:txBody>
        </p:sp>
      </p:grpSp>
      <p:sp>
        <p:nvSpPr>
          <p:cNvPr id="49" name="正方形/長方形 48">
            <a:extLst>
              <a:ext uri="{FF2B5EF4-FFF2-40B4-BE49-F238E27FC236}">
                <a16:creationId xmlns:a16="http://schemas.microsoft.com/office/drawing/2014/main" id="{694E1521-3552-4987-AA88-DCAAC3D3A025}"/>
              </a:ext>
            </a:extLst>
          </p:cNvPr>
          <p:cNvSpPr/>
          <p:nvPr/>
        </p:nvSpPr>
        <p:spPr>
          <a:xfrm>
            <a:off x="109983" y="2494620"/>
            <a:ext cx="6338193" cy="1566438"/>
          </a:xfrm>
          <a:prstGeom prst="rect">
            <a:avLst/>
          </a:prstGeom>
          <a:solidFill>
            <a:schemeClr val="accent3">
              <a:lumMod val="20000"/>
              <a:lumOff val="80000"/>
              <a:alpha val="5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altLang="ja-JP" sz="500" b="1" dirty="0">
              <a:solidFill>
                <a:schemeClr val="tx1"/>
              </a:solidFill>
            </a:endParaRPr>
          </a:p>
          <a:p>
            <a:pPr algn="ctr"/>
            <a:r>
              <a:rPr lang="ja-JP" altLang="en-US" sz="1809" b="1" dirty="0">
                <a:solidFill>
                  <a:schemeClr val="tx1"/>
                </a:solidFill>
              </a:rPr>
              <a:t>大阪府の指針・計画等</a:t>
            </a:r>
          </a:p>
        </p:txBody>
      </p:sp>
      <p:sp>
        <p:nvSpPr>
          <p:cNvPr id="71" name="テキスト ボックス 70">
            <a:extLst>
              <a:ext uri="{FF2B5EF4-FFF2-40B4-BE49-F238E27FC236}">
                <a16:creationId xmlns:a16="http://schemas.microsoft.com/office/drawing/2014/main" id="{626FDFE3-B52F-4646-8685-FBAA312405D4}"/>
              </a:ext>
            </a:extLst>
          </p:cNvPr>
          <p:cNvSpPr txBox="1"/>
          <p:nvPr/>
        </p:nvSpPr>
        <p:spPr>
          <a:xfrm>
            <a:off x="182197" y="971914"/>
            <a:ext cx="9595836" cy="1080039"/>
          </a:xfrm>
          <a:prstGeom prst="rect">
            <a:avLst/>
          </a:prstGeom>
          <a:solidFill>
            <a:schemeClr val="bg1"/>
          </a:solidFill>
          <a:ln w="28575">
            <a:solidFill>
              <a:schemeClr val="tx1"/>
            </a:solidFill>
          </a:ln>
        </p:spPr>
        <p:txBody>
          <a:bodyPr wrap="square" rtlCol="0">
            <a:spAutoFit/>
          </a:bodyPr>
          <a:lstStyle/>
          <a:p>
            <a:r>
              <a:rPr lang="ja-JP" altLang="en-US" sz="1809" b="1" dirty="0"/>
              <a:t>●大阪府の各種ビジョン・戦略</a:t>
            </a:r>
            <a:endParaRPr lang="en-US" altLang="ja-JP" sz="1809" b="1" dirty="0"/>
          </a:p>
          <a:p>
            <a:r>
              <a:rPr lang="ja-JP" altLang="en-US" sz="1809" dirty="0"/>
              <a:t>　</a:t>
            </a:r>
            <a:r>
              <a:rPr lang="ja-JP" altLang="en-US" sz="1551" dirty="0"/>
              <a:t>将来ビジョン大阪／</a:t>
            </a:r>
            <a:r>
              <a:rPr lang="en-US" altLang="ja-JP" sz="1551" dirty="0"/>
              <a:t>2030</a:t>
            </a:r>
            <a:r>
              <a:rPr lang="ja-JP" altLang="en-US" sz="1551" dirty="0"/>
              <a:t>大阪府環境総合計画／</a:t>
            </a:r>
            <a:r>
              <a:rPr lang="ja-JP" altLang="en-US" sz="1800" b="1" dirty="0">
                <a:solidFill>
                  <a:srgbClr val="CC0000"/>
                </a:solidFill>
                <a:latin typeface="BIZ UDPゴシック" panose="020B0400000000000000" pitchFamily="50" charset="-128"/>
                <a:ea typeface="BIZ UDPゴシック" panose="020B0400000000000000" pitchFamily="50" charset="-128"/>
              </a:rPr>
              <a:t>みどりの大阪推進計画</a:t>
            </a:r>
            <a:endParaRPr lang="en-US" altLang="ja-JP" sz="1800" b="1" dirty="0">
              <a:solidFill>
                <a:srgbClr val="CC0000"/>
              </a:solidFill>
              <a:latin typeface="BIZ UDPゴシック" panose="020B0400000000000000" pitchFamily="50" charset="-128"/>
              <a:ea typeface="BIZ UDPゴシック" panose="020B0400000000000000" pitchFamily="50" charset="-128"/>
            </a:endParaRPr>
          </a:p>
          <a:p>
            <a:endParaRPr lang="en-US" altLang="ja-JP" sz="1400" b="1" dirty="0">
              <a:solidFill>
                <a:srgbClr val="CC0000"/>
              </a:solidFill>
              <a:latin typeface="BIZ UDPゴシック" panose="020B0400000000000000" pitchFamily="50" charset="-128"/>
              <a:ea typeface="BIZ UDPゴシック" panose="020B0400000000000000" pitchFamily="50" charset="-128"/>
            </a:endParaRPr>
          </a:p>
          <a:p>
            <a:r>
              <a:rPr lang="ja-JP" altLang="en-US" sz="1400" b="1" dirty="0">
                <a:solidFill>
                  <a:srgbClr val="CC0000"/>
                </a:solidFill>
                <a:latin typeface="BIZ UDPゴシック" panose="020B0400000000000000" pitchFamily="50" charset="-128"/>
                <a:ea typeface="BIZ UDPゴシック" panose="020B0400000000000000" pitchFamily="50" charset="-128"/>
              </a:rPr>
              <a:t> </a:t>
            </a:r>
            <a:endParaRPr lang="en-US" altLang="ja-JP" sz="1400" dirty="0"/>
          </a:p>
        </p:txBody>
      </p:sp>
      <p:sp>
        <p:nvSpPr>
          <p:cNvPr id="74" name="テキスト ボックス 73">
            <a:extLst>
              <a:ext uri="{FF2B5EF4-FFF2-40B4-BE49-F238E27FC236}">
                <a16:creationId xmlns:a16="http://schemas.microsoft.com/office/drawing/2014/main" id="{2AF71396-A6A9-4EE1-A5D8-F7048280160E}"/>
              </a:ext>
            </a:extLst>
          </p:cNvPr>
          <p:cNvSpPr txBox="1"/>
          <p:nvPr/>
        </p:nvSpPr>
        <p:spPr>
          <a:xfrm>
            <a:off x="153114" y="3284866"/>
            <a:ext cx="2986869" cy="332610"/>
          </a:xfrm>
          <a:prstGeom prst="rect">
            <a:avLst/>
          </a:prstGeom>
          <a:solidFill>
            <a:schemeClr val="bg1"/>
          </a:solidFill>
          <a:ln>
            <a:solidFill>
              <a:schemeClr val="tx1"/>
            </a:solidFill>
          </a:ln>
        </p:spPr>
        <p:txBody>
          <a:bodyPr wrap="square" tIns="46523" bIns="46523" rtlCol="0">
            <a:spAutoFit/>
          </a:bodyPr>
          <a:lstStyle/>
          <a:p>
            <a:pPr algn="ctr"/>
            <a:r>
              <a:rPr lang="ja-JP" altLang="en-US" sz="1551" b="1" dirty="0">
                <a:highlight>
                  <a:srgbClr val="FFFF00"/>
                </a:highlight>
                <a:latin typeface="BIZ UDPゴシック" panose="020B0400000000000000" pitchFamily="50" charset="-128"/>
                <a:ea typeface="BIZ UDPゴシック" panose="020B0400000000000000" pitchFamily="50" charset="-128"/>
              </a:rPr>
              <a:t>大阪府森林整備指針</a:t>
            </a:r>
            <a:endParaRPr lang="en-US" altLang="ja-JP" sz="1551" b="1" dirty="0">
              <a:highlight>
                <a:srgbClr val="FFFF00"/>
              </a:highlight>
              <a:latin typeface="BIZ UDPゴシック" panose="020B0400000000000000" pitchFamily="50" charset="-128"/>
              <a:ea typeface="BIZ UDPゴシック" panose="020B0400000000000000" pitchFamily="50" charset="-128"/>
            </a:endParaRPr>
          </a:p>
        </p:txBody>
      </p:sp>
      <p:sp>
        <p:nvSpPr>
          <p:cNvPr id="75" name="テキスト ボックス 74">
            <a:extLst>
              <a:ext uri="{FF2B5EF4-FFF2-40B4-BE49-F238E27FC236}">
                <a16:creationId xmlns:a16="http://schemas.microsoft.com/office/drawing/2014/main" id="{263FB9F2-5CD8-4DD6-8179-41F3CFA60937}"/>
              </a:ext>
            </a:extLst>
          </p:cNvPr>
          <p:cNvSpPr txBox="1"/>
          <p:nvPr/>
        </p:nvSpPr>
        <p:spPr>
          <a:xfrm>
            <a:off x="153114" y="3667740"/>
            <a:ext cx="2992561" cy="332610"/>
          </a:xfrm>
          <a:prstGeom prst="rect">
            <a:avLst/>
          </a:prstGeom>
          <a:solidFill>
            <a:schemeClr val="bg1"/>
          </a:solidFill>
          <a:ln>
            <a:solidFill>
              <a:schemeClr val="tx1"/>
            </a:solidFill>
          </a:ln>
        </p:spPr>
        <p:txBody>
          <a:bodyPr wrap="square" lIns="36000" tIns="46523" rIns="36000" bIns="46523" rtlCol="0">
            <a:spAutoFit/>
          </a:bodyPr>
          <a:lstStyle/>
          <a:p>
            <a:pPr algn="ctr"/>
            <a:r>
              <a:rPr lang="ja-JP" altLang="en-US" sz="1551" b="1" dirty="0"/>
              <a:t>災害に強い森づくり技術</a:t>
            </a:r>
            <a:r>
              <a:rPr lang="ja-JP" altLang="en-US" sz="1422" b="1" dirty="0"/>
              <a:t>マニュアル</a:t>
            </a:r>
            <a:endParaRPr lang="en-US" altLang="ja-JP" sz="1422" b="1" dirty="0"/>
          </a:p>
        </p:txBody>
      </p:sp>
      <p:sp>
        <p:nvSpPr>
          <p:cNvPr id="76" name="テキスト ボックス 75">
            <a:extLst>
              <a:ext uri="{FF2B5EF4-FFF2-40B4-BE49-F238E27FC236}">
                <a16:creationId xmlns:a16="http://schemas.microsoft.com/office/drawing/2014/main" id="{65E64CC4-A290-433C-B8ED-A6301635EA54}"/>
              </a:ext>
            </a:extLst>
          </p:cNvPr>
          <p:cNvSpPr txBox="1"/>
          <p:nvPr/>
        </p:nvSpPr>
        <p:spPr>
          <a:xfrm>
            <a:off x="6594868" y="3661991"/>
            <a:ext cx="2788123" cy="330988"/>
          </a:xfrm>
          <a:prstGeom prst="rect">
            <a:avLst/>
          </a:prstGeom>
          <a:solidFill>
            <a:schemeClr val="bg1"/>
          </a:solidFill>
          <a:ln>
            <a:solidFill>
              <a:schemeClr val="tx1"/>
            </a:solidFill>
          </a:ln>
        </p:spPr>
        <p:txBody>
          <a:bodyPr wrap="square" rtlCol="0">
            <a:spAutoFit/>
          </a:bodyPr>
          <a:lstStyle/>
          <a:p>
            <a:pPr algn="ctr"/>
            <a:r>
              <a:rPr lang="ja-JP" altLang="en-US" sz="1551" b="1" dirty="0"/>
              <a:t>今後の路網整備の在り方</a:t>
            </a:r>
            <a:endParaRPr lang="en-US" altLang="ja-JP" sz="1551" b="1" dirty="0"/>
          </a:p>
        </p:txBody>
      </p:sp>
      <p:sp>
        <p:nvSpPr>
          <p:cNvPr id="77" name="テキスト ボックス 76">
            <a:extLst>
              <a:ext uri="{FF2B5EF4-FFF2-40B4-BE49-F238E27FC236}">
                <a16:creationId xmlns:a16="http://schemas.microsoft.com/office/drawing/2014/main" id="{60FA0D84-7C02-435D-9E7C-2AD5B4BCB10C}"/>
              </a:ext>
            </a:extLst>
          </p:cNvPr>
          <p:cNvSpPr txBox="1"/>
          <p:nvPr/>
        </p:nvSpPr>
        <p:spPr>
          <a:xfrm>
            <a:off x="6600967" y="3296169"/>
            <a:ext cx="3343354" cy="330988"/>
          </a:xfrm>
          <a:prstGeom prst="rect">
            <a:avLst/>
          </a:prstGeom>
          <a:solidFill>
            <a:schemeClr val="bg1"/>
          </a:solidFill>
          <a:ln>
            <a:solidFill>
              <a:schemeClr val="tx1"/>
            </a:solidFill>
          </a:ln>
        </p:spPr>
        <p:txBody>
          <a:bodyPr wrap="square" lIns="0" rIns="0" rtlCol="0">
            <a:spAutoFit/>
          </a:bodyPr>
          <a:lstStyle/>
          <a:p>
            <a:pPr algn="ctr"/>
            <a:r>
              <a:rPr lang="ja-JP" altLang="en-US" sz="1551" b="1" dirty="0"/>
              <a:t>豪雨災害に関する治山対策の在り方</a:t>
            </a:r>
            <a:endParaRPr lang="en-US" altLang="ja-JP" sz="1551" b="1" dirty="0"/>
          </a:p>
        </p:txBody>
      </p:sp>
      <p:sp>
        <p:nvSpPr>
          <p:cNvPr id="80" name="テキスト ボックス 79">
            <a:extLst>
              <a:ext uri="{FF2B5EF4-FFF2-40B4-BE49-F238E27FC236}">
                <a16:creationId xmlns:a16="http://schemas.microsoft.com/office/drawing/2014/main" id="{FEF1912B-90DF-48CE-8409-F6AD62F26B43}"/>
              </a:ext>
            </a:extLst>
          </p:cNvPr>
          <p:cNvSpPr txBox="1"/>
          <p:nvPr/>
        </p:nvSpPr>
        <p:spPr>
          <a:xfrm>
            <a:off x="9454009" y="3661991"/>
            <a:ext cx="3131970" cy="330988"/>
          </a:xfrm>
          <a:prstGeom prst="rect">
            <a:avLst/>
          </a:prstGeom>
          <a:solidFill>
            <a:schemeClr val="bg1"/>
          </a:solidFill>
          <a:ln>
            <a:solidFill>
              <a:schemeClr val="tx1"/>
            </a:solidFill>
          </a:ln>
        </p:spPr>
        <p:txBody>
          <a:bodyPr wrap="square" lIns="0" rIns="0" rtlCol="0">
            <a:spAutoFit/>
          </a:bodyPr>
          <a:lstStyle/>
          <a:p>
            <a:pPr algn="ctr"/>
            <a:r>
              <a:rPr lang="ja-JP" altLang="en-US" sz="1551" b="1" dirty="0"/>
              <a:t>多様で健全な森林への誘導</a:t>
            </a:r>
            <a:endParaRPr lang="en-US" altLang="ja-JP" sz="1551" b="1" dirty="0"/>
          </a:p>
        </p:txBody>
      </p:sp>
      <p:sp>
        <p:nvSpPr>
          <p:cNvPr id="82" name="テキスト ボックス 81">
            <a:extLst>
              <a:ext uri="{FF2B5EF4-FFF2-40B4-BE49-F238E27FC236}">
                <a16:creationId xmlns:a16="http://schemas.microsoft.com/office/drawing/2014/main" id="{2BCC93BB-A1B7-4981-A249-5D49E5BC0DF2}"/>
              </a:ext>
            </a:extLst>
          </p:cNvPr>
          <p:cNvSpPr txBox="1"/>
          <p:nvPr/>
        </p:nvSpPr>
        <p:spPr>
          <a:xfrm>
            <a:off x="2560810" y="2892647"/>
            <a:ext cx="3822528" cy="340176"/>
          </a:xfrm>
          <a:prstGeom prst="rect">
            <a:avLst/>
          </a:prstGeom>
          <a:solidFill>
            <a:schemeClr val="bg1"/>
          </a:solidFill>
          <a:ln>
            <a:solidFill>
              <a:schemeClr val="tx1"/>
            </a:solidFill>
          </a:ln>
        </p:spPr>
        <p:txBody>
          <a:bodyPr wrap="square" lIns="0" tIns="46523" rIns="0" bIns="46523" rtlCol="0">
            <a:spAutoFit/>
          </a:bodyPr>
          <a:lstStyle/>
          <a:p>
            <a:pPr algn="ctr"/>
            <a:r>
              <a:rPr lang="zh-TW" altLang="en-US" sz="1600" b="1" dirty="0">
                <a:latin typeface="游ゴシック" panose="020B0400000000000000" pitchFamily="50" charset="-128"/>
                <a:ea typeface="游ゴシック" panose="020B0400000000000000" pitchFamily="50" charset="-128"/>
              </a:rPr>
              <a:t>大阪府環境農林水産施設長寿命化計画</a:t>
            </a:r>
            <a:endParaRPr lang="en-US" altLang="ja-JP" sz="1600" b="1" dirty="0">
              <a:latin typeface="游ゴシック" panose="020B0400000000000000" pitchFamily="50" charset="-128"/>
              <a:ea typeface="游ゴシック" panose="020B0400000000000000" pitchFamily="50" charset="-128"/>
            </a:endParaRPr>
          </a:p>
        </p:txBody>
      </p:sp>
      <p:sp>
        <p:nvSpPr>
          <p:cNvPr id="85" name="テキスト ボックス 84">
            <a:extLst>
              <a:ext uri="{FF2B5EF4-FFF2-40B4-BE49-F238E27FC236}">
                <a16:creationId xmlns:a16="http://schemas.microsoft.com/office/drawing/2014/main" id="{C0D6D127-DB68-421B-ADE3-037221B30C3C}"/>
              </a:ext>
            </a:extLst>
          </p:cNvPr>
          <p:cNvSpPr txBox="1"/>
          <p:nvPr/>
        </p:nvSpPr>
        <p:spPr>
          <a:xfrm>
            <a:off x="283624" y="1618630"/>
            <a:ext cx="9595837" cy="370743"/>
          </a:xfrm>
          <a:prstGeom prst="rect">
            <a:avLst/>
          </a:prstGeom>
          <a:noFill/>
        </p:spPr>
        <p:txBody>
          <a:bodyPr wrap="square" rtlCol="0">
            <a:spAutoFit/>
          </a:bodyPr>
          <a:lstStyle/>
          <a:p>
            <a:pPr algn="ctr"/>
            <a:r>
              <a:rPr lang="ja-JP" altLang="en-US" sz="1809" b="1" dirty="0"/>
              <a:t>＜国土強靭化・自然災害から府民の生命・財産を守る・みどり豊かな自然環境の保全・再生＞</a:t>
            </a:r>
            <a:endParaRPr lang="ja-JP" altLang="en-US" sz="1422" b="1" dirty="0"/>
          </a:p>
        </p:txBody>
      </p:sp>
      <p:sp>
        <p:nvSpPr>
          <p:cNvPr id="94" name="テキスト ボックス 93">
            <a:extLst>
              <a:ext uri="{FF2B5EF4-FFF2-40B4-BE49-F238E27FC236}">
                <a16:creationId xmlns:a16="http://schemas.microsoft.com/office/drawing/2014/main" id="{7B2604FF-E13D-4DB2-B15B-678FD0591193}"/>
              </a:ext>
            </a:extLst>
          </p:cNvPr>
          <p:cNvSpPr txBox="1"/>
          <p:nvPr/>
        </p:nvSpPr>
        <p:spPr>
          <a:xfrm>
            <a:off x="10027237" y="3284284"/>
            <a:ext cx="2571661" cy="330988"/>
          </a:xfrm>
          <a:prstGeom prst="rect">
            <a:avLst/>
          </a:prstGeom>
          <a:solidFill>
            <a:schemeClr val="bg1"/>
          </a:solidFill>
          <a:ln>
            <a:solidFill>
              <a:schemeClr val="tx1"/>
            </a:solidFill>
          </a:ln>
        </p:spPr>
        <p:txBody>
          <a:bodyPr wrap="square" lIns="0" rIns="0" rtlCol="0">
            <a:spAutoFit/>
          </a:bodyPr>
          <a:lstStyle/>
          <a:p>
            <a:pPr algn="ctr"/>
            <a:r>
              <a:rPr lang="ja-JP" altLang="en-US" sz="1551" b="1" dirty="0"/>
              <a:t>山地災害危険地区の指定</a:t>
            </a:r>
            <a:endParaRPr lang="en-US" altLang="ja-JP" sz="1551" b="1" dirty="0"/>
          </a:p>
        </p:txBody>
      </p:sp>
      <p:sp>
        <p:nvSpPr>
          <p:cNvPr id="96" name="テキスト ボックス 95">
            <a:extLst>
              <a:ext uri="{FF2B5EF4-FFF2-40B4-BE49-F238E27FC236}">
                <a16:creationId xmlns:a16="http://schemas.microsoft.com/office/drawing/2014/main" id="{8D205A21-3CE1-4F25-AD75-49520FCE19F8}"/>
              </a:ext>
            </a:extLst>
          </p:cNvPr>
          <p:cNvSpPr txBox="1"/>
          <p:nvPr/>
        </p:nvSpPr>
        <p:spPr>
          <a:xfrm>
            <a:off x="3188806" y="3385959"/>
            <a:ext cx="3191107" cy="531639"/>
          </a:xfrm>
          <a:prstGeom prst="rect">
            <a:avLst/>
          </a:prstGeom>
          <a:solidFill>
            <a:schemeClr val="bg1"/>
          </a:solidFill>
          <a:ln>
            <a:solidFill>
              <a:schemeClr val="tx1"/>
            </a:solidFill>
          </a:ln>
        </p:spPr>
        <p:txBody>
          <a:bodyPr wrap="square" lIns="93046" tIns="46523" rIns="0" bIns="46523" rtlCol="0">
            <a:spAutoFit/>
          </a:bodyPr>
          <a:lstStyle/>
          <a:p>
            <a:r>
              <a:rPr lang="ja-JP" altLang="en-US" sz="1422" b="1" dirty="0">
                <a:latin typeface="游ゴシック" panose="020B0400000000000000" pitchFamily="50" charset="-128"/>
                <a:ea typeface="游ゴシック" panose="020B0400000000000000" pitchFamily="50" charset="-128"/>
              </a:rPr>
              <a:t>森林保全及び都市緑化の推進に関する 調査検討（中間とりまとめ）</a:t>
            </a:r>
            <a:endParaRPr lang="en-US" altLang="ja-JP" sz="1422" b="1" dirty="0">
              <a:latin typeface="游ゴシック" panose="020B0400000000000000" pitchFamily="50" charset="-128"/>
              <a:ea typeface="游ゴシック" panose="020B0400000000000000" pitchFamily="50" charset="-128"/>
            </a:endParaRPr>
          </a:p>
        </p:txBody>
      </p:sp>
      <p:sp>
        <p:nvSpPr>
          <p:cNvPr id="57" name="テキスト ボックス 56">
            <a:extLst>
              <a:ext uri="{FF2B5EF4-FFF2-40B4-BE49-F238E27FC236}">
                <a16:creationId xmlns:a16="http://schemas.microsoft.com/office/drawing/2014/main" id="{9FE7C403-5098-4C2E-B02C-A118E807A1FB}"/>
              </a:ext>
            </a:extLst>
          </p:cNvPr>
          <p:cNvSpPr txBox="1"/>
          <p:nvPr/>
        </p:nvSpPr>
        <p:spPr>
          <a:xfrm>
            <a:off x="11987878" y="135073"/>
            <a:ext cx="707305" cy="523220"/>
          </a:xfrm>
          <a:prstGeom prst="rect">
            <a:avLst/>
          </a:prstGeom>
          <a:noFill/>
        </p:spPr>
        <p:txBody>
          <a:bodyPr wrap="square">
            <a:spAutoFit/>
          </a:bodyPr>
          <a:lstStyle/>
          <a:p>
            <a:pPr algn="ctr"/>
            <a:r>
              <a:rPr lang="ja-JP" altLang="en-US" sz="1400" kern="100" dirty="0">
                <a:latin typeface="BIZ UDゴシック" panose="020B0400000000000000" pitchFamily="49" charset="-128"/>
                <a:ea typeface="BIZ UDゴシック" panose="020B0400000000000000" pitchFamily="49" charset="-128"/>
                <a:cs typeface="Times New Roman"/>
              </a:rPr>
              <a:t>事前③</a:t>
            </a:r>
            <a:endParaRPr lang="en-US" altLang="ja-JP" sz="2400" kern="100" dirty="0">
              <a:latin typeface="BIZ UDゴシック" panose="020B0400000000000000" pitchFamily="49" charset="-128"/>
              <a:ea typeface="BIZ UDゴシック" panose="020B0400000000000000" pitchFamily="49" charset="-128"/>
              <a:cs typeface="Times New Roman"/>
            </a:endParaRPr>
          </a:p>
        </p:txBody>
      </p:sp>
      <p:sp>
        <p:nvSpPr>
          <p:cNvPr id="2" name="スライド番号プレースホルダー 1">
            <a:extLst>
              <a:ext uri="{FF2B5EF4-FFF2-40B4-BE49-F238E27FC236}">
                <a16:creationId xmlns:a16="http://schemas.microsoft.com/office/drawing/2014/main" id="{2832DDCE-8515-4301-8642-29498969A740}"/>
              </a:ext>
            </a:extLst>
          </p:cNvPr>
          <p:cNvSpPr>
            <a:spLocks noGrp="1"/>
          </p:cNvSpPr>
          <p:nvPr>
            <p:ph type="sldNum" sz="quarter" idx="12"/>
          </p:nvPr>
        </p:nvSpPr>
        <p:spPr>
          <a:xfrm>
            <a:off x="9850379" y="9091558"/>
            <a:ext cx="2987041" cy="511175"/>
          </a:xfrm>
        </p:spPr>
        <p:txBody>
          <a:bodyPr/>
          <a:lstStyle/>
          <a:p>
            <a:fld id="{D2D8002D-B5B0-4BAC-B1F6-782DDCCE6D9C}" type="slidenum">
              <a:rPr kumimoji="1" lang="ja-JP" altLang="en-US" sz="2800" b="1" smtClean="0"/>
              <a:t>8</a:t>
            </a:fld>
            <a:endParaRPr kumimoji="1" lang="ja-JP" altLang="en-US" b="1" dirty="0"/>
          </a:p>
        </p:txBody>
      </p:sp>
      <p:sp>
        <p:nvSpPr>
          <p:cNvPr id="60" name="正方形/長方形 59">
            <a:extLst>
              <a:ext uri="{FF2B5EF4-FFF2-40B4-BE49-F238E27FC236}">
                <a16:creationId xmlns:a16="http://schemas.microsoft.com/office/drawing/2014/main" id="{D4018054-3135-488B-97A4-D34D7D5E6303}"/>
              </a:ext>
            </a:extLst>
          </p:cNvPr>
          <p:cNvSpPr/>
          <p:nvPr/>
        </p:nvSpPr>
        <p:spPr>
          <a:xfrm>
            <a:off x="8407999" y="4513792"/>
            <a:ext cx="2135654" cy="4415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3046" rtlCol="0" anchor="t" anchorCtr="0"/>
          <a:lstStyle/>
          <a:p>
            <a:pPr algn="ctr"/>
            <a:r>
              <a:rPr lang="ja-JP" altLang="en-US" sz="1800" b="1" dirty="0">
                <a:solidFill>
                  <a:schemeClr val="tx1"/>
                </a:solidFill>
              </a:rPr>
              <a:t>災害時の体制づくり</a:t>
            </a:r>
            <a:endParaRPr lang="en-US" altLang="ja-JP" sz="1800" b="1" dirty="0">
              <a:solidFill>
                <a:schemeClr val="tx1"/>
              </a:solidFill>
            </a:endParaRPr>
          </a:p>
        </p:txBody>
      </p:sp>
      <p:sp>
        <p:nvSpPr>
          <p:cNvPr id="64" name="正方形/長方形 63">
            <a:extLst>
              <a:ext uri="{FF2B5EF4-FFF2-40B4-BE49-F238E27FC236}">
                <a16:creationId xmlns:a16="http://schemas.microsoft.com/office/drawing/2014/main" id="{5551CD31-B3F6-45E5-8216-8E76DCE2DE9B}"/>
              </a:ext>
            </a:extLst>
          </p:cNvPr>
          <p:cNvSpPr/>
          <p:nvPr/>
        </p:nvSpPr>
        <p:spPr>
          <a:xfrm>
            <a:off x="6666203" y="4513792"/>
            <a:ext cx="1666136" cy="4415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3046" rtlCol="0" anchor="t" anchorCtr="0"/>
          <a:lstStyle/>
          <a:p>
            <a:pPr algn="ctr"/>
            <a:r>
              <a:rPr lang="en-US" altLang="ja-JP" sz="1800" b="1" dirty="0">
                <a:solidFill>
                  <a:schemeClr val="tx1"/>
                </a:solidFill>
              </a:rPr>
              <a:t>ICT</a:t>
            </a:r>
            <a:r>
              <a:rPr lang="ja-JP" altLang="en-US" sz="1800" b="1" dirty="0">
                <a:solidFill>
                  <a:schemeClr val="tx1"/>
                </a:solidFill>
              </a:rPr>
              <a:t>技術の活用</a:t>
            </a:r>
            <a:endParaRPr lang="en-US" altLang="ja-JP" sz="1800" b="1" dirty="0">
              <a:solidFill>
                <a:schemeClr val="tx1"/>
              </a:solidFill>
            </a:endParaRPr>
          </a:p>
        </p:txBody>
      </p:sp>
      <p:sp>
        <p:nvSpPr>
          <p:cNvPr id="65" name="正方形/長方形 64">
            <a:extLst>
              <a:ext uri="{FF2B5EF4-FFF2-40B4-BE49-F238E27FC236}">
                <a16:creationId xmlns:a16="http://schemas.microsoft.com/office/drawing/2014/main" id="{C6D6B97B-5531-4B37-BCF2-429946D8DC0B}"/>
              </a:ext>
            </a:extLst>
          </p:cNvPr>
          <p:cNvSpPr/>
          <p:nvPr/>
        </p:nvSpPr>
        <p:spPr>
          <a:xfrm>
            <a:off x="10619311" y="4513792"/>
            <a:ext cx="2060454" cy="4415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3046" rtlCol="0" anchor="t" anchorCtr="0"/>
          <a:lstStyle/>
          <a:p>
            <a:pPr algn="ctr"/>
            <a:r>
              <a:rPr lang="ja-JP" altLang="en-US" sz="1800" b="1" dirty="0">
                <a:solidFill>
                  <a:schemeClr val="tx1"/>
                </a:solidFill>
              </a:rPr>
              <a:t>府民への情報提供</a:t>
            </a:r>
            <a:endParaRPr lang="en-US" altLang="ja-JP" sz="1800" b="1" dirty="0">
              <a:solidFill>
                <a:schemeClr val="tx1"/>
              </a:solidFill>
            </a:endParaRPr>
          </a:p>
        </p:txBody>
      </p:sp>
      <p:sp>
        <p:nvSpPr>
          <p:cNvPr id="63" name="正方形/長方形 62">
            <a:extLst>
              <a:ext uri="{FF2B5EF4-FFF2-40B4-BE49-F238E27FC236}">
                <a16:creationId xmlns:a16="http://schemas.microsoft.com/office/drawing/2014/main" id="{1BD96A0B-62B8-4145-B0B6-06A17FBE6A4E}"/>
              </a:ext>
            </a:extLst>
          </p:cNvPr>
          <p:cNvSpPr/>
          <p:nvPr/>
        </p:nvSpPr>
        <p:spPr>
          <a:xfrm>
            <a:off x="101600" y="4128308"/>
            <a:ext cx="12632879" cy="885715"/>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809" b="1" dirty="0">
                <a:solidFill>
                  <a:schemeClr val="tx1"/>
                </a:solidFill>
              </a:rPr>
              <a:t>新たな知見・行政需要</a:t>
            </a:r>
          </a:p>
        </p:txBody>
      </p:sp>
      <p:sp>
        <p:nvSpPr>
          <p:cNvPr id="81" name="正方形/長方形 80">
            <a:extLst>
              <a:ext uri="{FF2B5EF4-FFF2-40B4-BE49-F238E27FC236}">
                <a16:creationId xmlns:a16="http://schemas.microsoft.com/office/drawing/2014/main" id="{5CB2BFC2-C0A9-4F27-B99F-2C7BFBDE092F}"/>
              </a:ext>
            </a:extLst>
          </p:cNvPr>
          <p:cNvSpPr/>
          <p:nvPr/>
        </p:nvSpPr>
        <p:spPr>
          <a:xfrm>
            <a:off x="156537" y="4513792"/>
            <a:ext cx="1112426" cy="4415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3046" rtlCol="0" anchor="t" anchorCtr="0"/>
          <a:lstStyle/>
          <a:p>
            <a:pPr algn="ctr"/>
            <a:r>
              <a:rPr lang="ja-JP" altLang="en-US" sz="1800" b="1" dirty="0">
                <a:solidFill>
                  <a:schemeClr val="tx1"/>
                </a:solidFill>
              </a:rPr>
              <a:t>流域治水</a:t>
            </a:r>
            <a:endParaRPr lang="en-US" altLang="ja-JP" sz="1800" b="1" dirty="0">
              <a:solidFill>
                <a:schemeClr val="tx1"/>
              </a:solidFill>
            </a:endParaRPr>
          </a:p>
        </p:txBody>
      </p:sp>
      <p:sp>
        <p:nvSpPr>
          <p:cNvPr id="107" name="テキスト ボックス 106">
            <a:extLst>
              <a:ext uri="{FF2B5EF4-FFF2-40B4-BE49-F238E27FC236}">
                <a16:creationId xmlns:a16="http://schemas.microsoft.com/office/drawing/2014/main" id="{5B47E9A1-1FDC-44AE-A6F0-1CED96778D72}"/>
              </a:ext>
            </a:extLst>
          </p:cNvPr>
          <p:cNvSpPr txBox="1"/>
          <p:nvPr/>
        </p:nvSpPr>
        <p:spPr>
          <a:xfrm>
            <a:off x="2287809" y="5954304"/>
            <a:ext cx="8320734" cy="1077218"/>
          </a:xfrm>
          <a:prstGeom prst="rect">
            <a:avLst/>
          </a:prstGeom>
          <a:noFill/>
        </p:spPr>
        <p:txBody>
          <a:bodyPr wrap="square">
            <a:spAutoFit/>
          </a:bodyPr>
          <a:lstStyle/>
          <a:p>
            <a:pPr algn="ctr"/>
            <a:r>
              <a:rPr lang="ja-JP" altLang="en-US" sz="3200" b="1" dirty="0"/>
              <a:t>大阪府の森林の長期的な維持・保全の在り方</a:t>
            </a:r>
            <a:endParaRPr lang="en-US" altLang="ja-JP" sz="3200" b="1" dirty="0"/>
          </a:p>
          <a:p>
            <a:r>
              <a:rPr lang="ja-JP" altLang="en-US" sz="3200" b="1" dirty="0"/>
              <a:t>を見据えた　「アクションプラン」　の策定</a:t>
            </a:r>
            <a:endParaRPr lang="en-US" altLang="ja-JP" sz="3200" b="1" dirty="0"/>
          </a:p>
        </p:txBody>
      </p:sp>
      <p:sp>
        <p:nvSpPr>
          <p:cNvPr id="109" name="矢印: 右 108">
            <a:extLst>
              <a:ext uri="{FF2B5EF4-FFF2-40B4-BE49-F238E27FC236}">
                <a16:creationId xmlns:a16="http://schemas.microsoft.com/office/drawing/2014/main" id="{5298F635-12A2-488B-AEB7-19F30E1A1653}"/>
              </a:ext>
            </a:extLst>
          </p:cNvPr>
          <p:cNvSpPr/>
          <p:nvPr/>
        </p:nvSpPr>
        <p:spPr>
          <a:xfrm rot="16200000">
            <a:off x="6235707" y="6063639"/>
            <a:ext cx="492892" cy="3218236"/>
          </a:xfrm>
          <a:prstGeom prst="rightArrow">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364"/>
          </a:p>
        </p:txBody>
      </p:sp>
      <p:sp>
        <p:nvSpPr>
          <p:cNvPr id="110" name="正方形/長方形 109">
            <a:extLst>
              <a:ext uri="{FF2B5EF4-FFF2-40B4-BE49-F238E27FC236}">
                <a16:creationId xmlns:a16="http://schemas.microsoft.com/office/drawing/2014/main" id="{7E1E43EA-0646-4DC3-8B2A-50066AD04513}"/>
              </a:ext>
            </a:extLst>
          </p:cNvPr>
          <p:cNvSpPr/>
          <p:nvPr/>
        </p:nvSpPr>
        <p:spPr>
          <a:xfrm>
            <a:off x="68139" y="2181571"/>
            <a:ext cx="2962463" cy="365039"/>
          </a:xfrm>
          <a:prstGeom prst="rect">
            <a:avLst/>
          </a:prstGeom>
          <a:solidFill>
            <a:srgbClr val="C00000"/>
          </a:solidFill>
          <a:ln w="254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noAutofit/>
          </a:bodyPr>
          <a:lstStyle/>
          <a:p>
            <a:pPr algn="ctr"/>
            <a:r>
              <a:rPr kumimoji="1" lang="ja-JP" altLang="en-US" sz="20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様々な指針・社会情勢</a:t>
            </a:r>
          </a:p>
        </p:txBody>
      </p:sp>
      <p:sp>
        <p:nvSpPr>
          <p:cNvPr id="62" name="正方形/長方形 61">
            <a:extLst>
              <a:ext uri="{FF2B5EF4-FFF2-40B4-BE49-F238E27FC236}">
                <a16:creationId xmlns:a16="http://schemas.microsoft.com/office/drawing/2014/main" id="{98696CC1-214A-45DB-BB28-44A4ECF4F34C}"/>
              </a:ext>
            </a:extLst>
          </p:cNvPr>
          <p:cNvSpPr/>
          <p:nvPr/>
        </p:nvSpPr>
        <p:spPr>
          <a:xfrm>
            <a:off x="254542" y="8169870"/>
            <a:ext cx="12292515" cy="127540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ja-JP" altLang="en-US" sz="2068" dirty="0">
              <a:solidFill>
                <a:srgbClr val="FF0000"/>
              </a:solidFill>
            </a:endParaRPr>
          </a:p>
        </p:txBody>
      </p:sp>
      <p:sp>
        <p:nvSpPr>
          <p:cNvPr id="68" name="正方形/長方形 67">
            <a:extLst>
              <a:ext uri="{FF2B5EF4-FFF2-40B4-BE49-F238E27FC236}">
                <a16:creationId xmlns:a16="http://schemas.microsoft.com/office/drawing/2014/main" id="{5A682816-7A0B-4C71-9151-47A4510A91F7}"/>
              </a:ext>
            </a:extLst>
          </p:cNvPr>
          <p:cNvSpPr/>
          <p:nvPr/>
        </p:nvSpPr>
        <p:spPr>
          <a:xfrm>
            <a:off x="7492973" y="8444613"/>
            <a:ext cx="2108238" cy="4029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3046" rtlCol="0" anchor="t" anchorCtr="0"/>
          <a:lstStyle/>
          <a:p>
            <a:pPr algn="ctr"/>
            <a:r>
              <a:rPr lang="ja-JP" altLang="en-US" sz="1800" b="1" dirty="0">
                <a:solidFill>
                  <a:schemeClr val="tx1"/>
                </a:solidFill>
              </a:rPr>
              <a:t>府森林環境税事業</a:t>
            </a:r>
            <a:endParaRPr lang="en-US" altLang="ja-JP" sz="1800" b="1" dirty="0">
              <a:solidFill>
                <a:schemeClr val="tx1"/>
              </a:solidFill>
            </a:endParaRPr>
          </a:p>
        </p:txBody>
      </p:sp>
      <p:sp>
        <p:nvSpPr>
          <p:cNvPr id="69" name="正方形/長方形 68">
            <a:extLst>
              <a:ext uri="{FF2B5EF4-FFF2-40B4-BE49-F238E27FC236}">
                <a16:creationId xmlns:a16="http://schemas.microsoft.com/office/drawing/2014/main" id="{01AE255A-F104-4DEE-B5E5-60C81E0FCC84}"/>
              </a:ext>
            </a:extLst>
          </p:cNvPr>
          <p:cNvSpPr/>
          <p:nvPr/>
        </p:nvSpPr>
        <p:spPr>
          <a:xfrm>
            <a:off x="390463" y="8432290"/>
            <a:ext cx="1581629" cy="4322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3046" rtlCol="0" anchor="t" anchorCtr="0"/>
          <a:lstStyle/>
          <a:p>
            <a:pPr algn="ctr"/>
            <a:r>
              <a:rPr lang="ja-JP" altLang="en-US" sz="1800" b="1" dirty="0">
                <a:solidFill>
                  <a:schemeClr val="tx1"/>
                </a:solidFill>
              </a:rPr>
              <a:t>保安施設事業</a:t>
            </a:r>
            <a:endParaRPr lang="en-US" altLang="ja-JP" sz="1800" b="1" dirty="0">
              <a:solidFill>
                <a:schemeClr val="tx1"/>
              </a:solidFill>
            </a:endParaRPr>
          </a:p>
        </p:txBody>
      </p:sp>
      <p:sp>
        <p:nvSpPr>
          <p:cNvPr id="92" name="正方形/長方形 91">
            <a:extLst>
              <a:ext uri="{FF2B5EF4-FFF2-40B4-BE49-F238E27FC236}">
                <a16:creationId xmlns:a16="http://schemas.microsoft.com/office/drawing/2014/main" id="{5A010258-353D-41E5-B9A9-F0C46A58D153}"/>
              </a:ext>
            </a:extLst>
          </p:cNvPr>
          <p:cNvSpPr/>
          <p:nvPr/>
        </p:nvSpPr>
        <p:spPr>
          <a:xfrm>
            <a:off x="188224" y="7977890"/>
            <a:ext cx="4844692" cy="365039"/>
          </a:xfrm>
          <a:prstGeom prst="rect">
            <a:avLst/>
          </a:prstGeom>
          <a:solidFill>
            <a:srgbClr val="C00000"/>
          </a:solidFill>
          <a:ln w="254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noAutofit/>
          </a:bodyPr>
          <a:lstStyle/>
          <a:p>
            <a:pPr algn="ctr"/>
            <a:r>
              <a:rPr kumimoji="1" lang="ja-JP" altLang="en-US" sz="20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森林の維持・保全に関する事業・取組み</a:t>
            </a:r>
          </a:p>
        </p:txBody>
      </p:sp>
      <p:sp>
        <p:nvSpPr>
          <p:cNvPr id="93" name="正方形/長方形 92">
            <a:extLst>
              <a:ext uri="{FF2B5EF4-FFF2-40B4-BE49-F238E27FC236}">
                <a16:creationId xmlns:a16="http://schemas.microsoft.com/office/drawing/2014/main" id="{4AA9CBCE-67A3-475B-888F-8E0713D3E1EE}"/>
              </a:ext>
            </a:extLst>
          </p:cNvPr>
          <p:cNvSpPr/>
          <p:nvPr/>
        </p:nvSpPr>
        <p:spPr>
          <a:xfrm>
            <a:off x="2057150" y="8443457"/>
            <a:ext cx="1747496" cy="4029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3046" rtlCol="0" anchor="t" anchorCtr="0"/>
          <a:lstStyle/>
          <a:p>
            <a:pPr algn="ctr"/>
            <a:r>
              <a:rPr lang="ja-JP" altLang="en-US" sz="1800" b="1" dirty="0">
                <a:solidFill>
                  <a:schemeClr val="tx1"/>
                </a:solidFill>
              </a:rPr>
              <a:t>森林整備事業</a:t>
            </a:r>
            <a:endParaRPr lang="en-US" altLang="ja-JP" sz="1800" b="1" dirty="0">
              <a:solidFill>
                <a:schemeClr val="tx1"/>
              </a:solidFill>
            </a:endParaRPr>
          </a:p>
        </p:txBody>
      </p:sp>
      <p:sp>
        <p:nvSpPr>
          <p:cNvPr id="95" name="正方形/長方形 94">
            <a:extLst>
              <a:ext uri="{FF2B5EF4-FFF2-40B4-BE49-F238E27FC236}">
                <a16:creationId xmlns:a16="http://schemas.microsoft.com/office/drawing/2014/main" id="{0AF078EE-70B6-41E1-A3FA-1A3A72B71E91}"/>
              </a:ext>
            </a:extLst>
          </p:cNvPr>
          <p:cNvSpPr/>
          <p:nvPr/>
        </p:nvSpPr>
        <p:spPr>
          <a:xfrm>
            <a:off x="3889704" y="8457427"/>
            <a:ext cx="1581629" cy="3921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3046" rtlCol="0" anchor="t" anchorCtr="0"/>
          <a:lstStyle/>
          <a:p>
            <a:pPr algn="ctr"/>
            <a:r>
              <a:rPr lang="ja-JP" altLang="en-US" sz="1800" b="1" dirty="0">
                <a:solidFill>
                  <a:schemeClr val="tx1"/>
                </a:solidFill>
              </a:rPr>
              <a:t>林道事業</a:t>
            </a:r>
            <a:endParaRPr lang="en-US" altLang="ja-JP" sz="1800" b="1" dirty="0">
              <a:solidFill>
                <a:schemeClr val="tx1"/>
              </a:solidFill>
            </a:endParaRPr>
          </a:p>
        </p:txBody>
      </p:sp>
      <p:sp>
        <p:nvSpPr>
          <p:cNvPr id="98" name="正方形/長方形 97">
            <a:extLst>
              <a:ext uri="{FF2B5EF4-FFF2-40B4-BE49-F238E27FC236}">
                <a16:creationId xmlns:a16="http://schemas.microsoft.com/office/drawing/2014/main" id="{E4A755B9-7237-4224-9CDE-A0D5ACA2EA59}"/>
              </a:ext>
            </a:extLst>
          </p:cNvPr>
          <p:cNvSpPr/>
          <p:nvPr/>
        </p:nvSpPr>
        <p:spPr>
          <a:xfrm>
            <a:off x="5556391" y="8456674"/>
            <a:ext cx="1851524" cy="4107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3046" rtlCol="0" anchor="t" anchorCtr="0"/>
          <a:lstStyle/>
          <a:p>
            <a:pPr algn="ctr"/>
            <a:r>
              <a:rPr lang="ja-JP" altLang="en-US" sz="1800" b="1" dirty="0">
                <a:solidFill>
                  <a:schemeClr val="tx1"/>
                </a:solidFill>
              </a:rPr>
              <a:t>病害虫防除事業</a:t>
            </a:r>
            <a:endParaRPr lang="en-US" altLang="ja-JP" sz="1800" b="1" dirty="0">
              <a:solidFill>
                <a:schemeClr val="tx1"/>
              </a:solidFill>
            </a:endParaRPr>
          </a:p>
        </p:txBody>
      </p:sp>
      <p:sp>
        <p:nvSpPr>
          <p:cNvPr id="100" name="正方形/長方形 99">
            <a:extLst>
              <a:ext uri="{FF2B5EF4-FFF2-40B4-BE49-F238E27FC236}">
                <a16:creationId xmlns:a16="http://schemas.microsoft.com/office/drawing/2014/main" id="{15B1128B-4D96-4BEB-93DD-E6163CE07663}"/>
              </a:ext>
            </a:extLst>
          </p:cNvPr>
          <p:cNvSpPr/>
          <p:nvPr/>
        </p:nvSpPr>
        <p:spPr>
          <a:xfrm>
            <a:off x="9686271" y="8443458"/>
            <a:ext cx="2786095" cy="4029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3046" rtlCol="0" anchor="t" anchorCtr="0"/>
          <a:lstStyle/>
          <a:p>
            <a:pPr algn="ctr"/>
            <a:r>
              <a:rPr lang="ja-JP" altLang="en-US" sz="1800" b="1" dirty="0">
                <a:solidFill>
                  <a:schemeClr val="tx1"/>
                </a:solidFill>
              </a:rPr>
              <a:t>国森林環境譲与税事業</a:t>
            </a:r>
            <a:endParaRPr lang="en-US" altLang="ja-JP" sz="1800" b="1" dirty="0">
              <a:solidFill>
                <a:schemeClr val="tx1"/>
              </a:solidFill>
            </a:endParaRPr>
          </a:p>
        </p:txBody>
      </p:sp>
      <p:sp>
        <p:nvSpPr>
          <p:cNvPr id="102" name="矢印: 右 101">
            <a:extLst>
              <a:ext uri="{FF2B5EF4-FFF2-40B4-BE49-F238E27FC236}">
                <a16:creationId xmlns:a16="http://schemas.microsoft.com/office/drawing/2014/main" id="{56EA0405-63B8-4E22-A0E2-F970F61E26B8}"/>
              </a:ext>
            </a:extLst>
          </p:cNvPr>
          <p:cNvSpPr/>
          <p:nvPr/>
        </p:nvSpPr>
        <p:spPr>
          <a:xfrm rot="5400000">
            <a:off x="6298421" y="3739151"/>
            <a:ext cx="441544" cy="3218236"/>
          </a:xfrm>
          <a:prstGeom prst="rightArrow">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364"/>
          </a:p>
        </p:txBody>
      </p:sp>
      <p:sp>
        <p:nvSpPr>
          <p:cNvPr id="106" name="正方形/長方形 105">
            <a:extLst>
              <a:ext uri="{FF2B5EF4-FFF2-40B4-BE49-F238E27FC236}">
                <a16:creationId xmlns:a16="http://schemas.microsoft.com/office/drawing/2014/main" id="{B232920E-10DA-453A-A68A-48FF4886C25F}"/>
              </a:ext>
            </a:extLst>
          </p:cNvPr>
          <p:cNvSpPr/>
          <p:nvPr/>
        </p:nvSpPr>
        <p:spPr>
          <a:xfrm>
            <a:off x="3383440" y="4513792"/>
            <a:ext cx="1465307" cy="4415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3046" rtlCol="0" anchor="t" anchorCtr="0"/>
          <a:lstStyle/>
          <a:p>
            <a:pPr algn="ctr"/>
            <a:r>
              <a:rPr lang="ja-JP" altLang="en-US" sz="1800" b="1" dirty="0">
                <a:solidFill>
                  <a:schemeClr val="tx1"/>
                </a:solidFill>
              </a:rPr>
              <a:t>ｸﾞﾘｰﾝｲﾝﾌﾗ</a:t>
            </a:r>
            <a:endParaRPr lang="en-US" altLang="ja-JP" sz="1800" b="1" dirty="0">
              <a:solidFill>
                <a:schemeClr val="tx1"/>
              </a:solidFill>
            </a:endParaRPr>
          </a:p>
        </p:txBody>
      </p:sp>
      <p:sp>
        <p:nvSpPr>
          <p:cNvPr id="111" name="テキスト ボックス 110">
            <a:extLst>
              <a:ext uri="{FF2B5EF4-FFF2-40B4-BE49-F238E27FC236}">
                <a16:creationId xmlns:a16="http://schemas.microsoft.com/office/drawing/2014/main" id="{D2ED0671-58FF-4176-AFD9-7FD687563285}"/>
              </a:ext>
            </a:extLst>
          </p:cNvPr>
          <p:cNvSpPr txBox="1"/>
          <p:nvPr/>
        </p:nvSpPr>
        <p:spPr>
          <a:xfrm>
            <a:off x="5855472" y="5213309"/>
            <a:ext cx="1327441" cy="338554"/>
          </a:xfrm>
          <a:prstGeom prst="rect">
            <a:avLst/>
          </a:prstGeom>
          <a:noFill/>
          <a:ln w="25400">
            <a:noFill/>
          </a:ln>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反映</a:t>
            </a:r>
          </a:p>
        </p:txBody>
      </p:sp>
      <p:sp>
        <p:nvSpPr>
          <p:cNvPr id="112" name="正方形/長方形 111">
            <a:extLst>
              <a:ext uri="{FF2B5EF4-FFF2-40B4-BE49-F238E27FC236}">
                <a16:creationId xmlns:a16="http://schemas.microsoft.com/office/drawing/2014/main" id="{53C3279A-CBC8-4134-A16B-5F4FD167CE2A}"/>
              </a:ext>
            </a:extLst>
          </p:cNvPr>
          <p:cNvSpPr/>
          <p:nvPr/>
        </p:nvSpPr>
        <p:spPr>
          <a:xfrm>
            <a:off x="401057" y="8938782"/>
            <a:ext cx="1877647" cy="4322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3046" rtlCol="0" anchor="t" anchorCtr="0"/>
          <a:lstStyle/>
          <a:p>
            <a:pPr algn="ctr"/>
            <a:r>
              <a:rPr lang="ja-JP" altLang="en-US" sz="1800" b="1" dirty="0">
                <a:solidFill>
                  <a:schemeClr val="tx1"/>
                </a:solidFill>
              </a:rPr>
              <a:t>保安林指定推進</a:t>
            </a:r>
            <a:endParaRPr lang="en-US" altLang="ja-JP" sz="1800" b="1" dirty="0">
              <a:solidFill>
                <a:schemeClr val="tx1"/>
              </a:solidFill>
            </a:endParaRPr>
          </a:p>
        </p:txBody>
      </p:sp>
      <p:sp>
        <p:nvSpPr>
          <p:cNvPr id="113" name="正方形/長方形 112">
            <a:extLst>
              <a:ext uri="{FF2B5EF4-FFF2-40B4-BE49-F238E27FC236}">
                <a16:creationId xmlns:a16="http://schemas.microsoft.com/office/drawing/2014/main" id="{97627795-94D4-4344-8867-C0E70F2F633F}"/>
              </a:ext>
            </a:extLst>
          </p:cNvPr>
          <p:cNvSpPr/>
          <p:nvPr/>
        </p:nvSpPr>
        <p:spPr>
          <a:xfrm>
            <a:off x="8637837" y="8936432"/>
            <a:ext cx="1877647" cy="4322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3046" rtlCol="0" anchor="t" anchorCtr="0"/>
          <a:lstStyle/>
          <a:p>
            <a:pPr algn="ctr"/>
            <a:r>
              <a:rPr lang="ja-JP" altLang="en-US" sz="1800" b="1" dirty="0">
                <a:solidFill>
                  <a:schemeClr val="tx1"/>
                </a:solidFill>
              </a:rPr>
              <a:t>林業の活性化</a:t>
            </a:r>
            <a:endParaRPr lang="en-US" altLang="ja-JP" sz="1800" b="1" dirty="0">
              <a:solidFill>
                <a:schemeClr val="tx1"/>
              </a:solidFill>
            </a:endParaRPr>
          </a:p>
        </p:txBody>
      </p:sp>
      <p:sp>
        <p:nvSpPr>
          <p:cNvPr id="114" name="正方形/長方形 113">
            <a:extLst>
              <a:ext uri="{FF2B5EF4-FFF2-40B4-BE49-F238E27FC236}">
                <a16:creationId xmlns:a16="http://schemas.microsoft.com/office/drawing/2014/main" id="{B211E819-919A-46D6-9375-0434343B7238}"/>
              </a:ext>
            </a:extLst>
          </p:cNvPr>
          <p:cNvSpPr/>
          <p:nvPr/>
        </p:nvSpPr>
        <p:spPr>
          <a:xfrm>
            <a:off x="4349025" y="8945539"/>
            <a:ext cx="1955077" cy="4322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3046" rtlCol="0" anchor="t" anchorCtr="0"/>
          <a:lstStyle/>
          <a:p>
            <a:pPr algn="ctr"/>
            <a:r>
              <a:rPr lang="ja-JP" altLang="en-US" sz="1800" b="1" dirty="0">
                <a:solidFill>
                  <a:schemeClr val="tx1"/>
                </a:solidFill>
              </a:rPr>
              <a:t>花粉発生源対策</a:t>
            </a:r>
            <a:endParaRPr lang="en-US" altLang="ja-JP" sz="1800" b="1" dirty="0">
              <a:solidFill>
                <a:schemeClr val="tx1"/>
              </a:solidFill>
            </a:endParaRPr>
          </a:p>
        </p:txBody>
      </p:sp>
      <p:sp>
        <p:nvSpPr>
          <p:cNvPr id="115" name="正方形/長方形 114">
            <a:extLst>
              <a:ext uri="{FF2B5EF4-FFF2-40B4-BE49-F238E27FC236}">
                <a16:creationId xmlns:a16="http://schemas.microsoft.com/office/drawing/2014/main" id="{BD321984-C624-4F23-93FB-D688B38FDB94}"/>
              </a:ext>
            </a:extLst>
          </p:cNvPr>
          <p:cNvSpPr/>
          <p:nvPr/>
        </p:nvSpPr>
        <p:spPr>
          <a:xfrm>
            <a:off x="2357940" y="8945539"/>
            <a:ext cx="1911849" cy="4322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3046" rtlCol="0" anchor="t" anchorCtr="0"/>
          <a:lstStyle/>
          <a:p>
            <a:pPr algn="ctr"/>
            <a:r>
              <a:rPr lang="ja-JP" altLang="en-US" sz="1800" b="1" dirty="0">
                <a:solidFill>
                  <a:schemeClr val="tx1"/>
                </a:solidFill>
              </a:rPr>
              <a:t>獣害対策</a:t>
            </a:r>
            <a:endParaRPr lang="en-US" altLang="ja-JP" sz="1800" b="1" dirty="0">
              <a:solidFill>
                <a:schemeClr val="tx1"/>
              </a:solidFill>
            </a:endParaRPr>
          </a:p>
        </p:txBody>
      </p:sp>
      <p:sp>
        <p:nvSpPr>
          <p:cNvPr id="116" name="正方形/長方形 115">
            <a:extLst>
              <a:ext uri="{FF2B5EF4-FFF2-40B4-BE49-F238E27FC236}">
                <a16:creationId xmlns:a16="http://schemas.microsoft.com/office/drawing/2014/main" id="{64906683-F0B4-468B-A87A-F32AF0A17AAF}"/>
              </a:ext>
            </a:extLst>
          </p:cNvPr>
          <p:cNvSpPr/>
          <p:nvPr/>
        </p:nvSpPr>
        <p:spPr>
          <a:xfrm>
            <a:off x="10594719" y="8936943"/>
            <a:ext cx="1877647" cy="4322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3046" rtlCol="0" anchor="t" anchorCtr="0"/>
          <a:lstStyle/>
          <a:p>
            <a:pPr algn="ctr"/>
            <a:r>
              <a:rPr lang="ja-JP" altLang="en-US" sz="1800" b="1" dirty="0">
                <a:solidFill>
                  <a:schemeClr val="tx1"/>
                </a:solidFill>
              </a:rPr>
              <a:t>木材利用の推進</a:t>
            </a:r>
            <a:endParaRPr lang="en-US" altLang="ja-JP" sz="1800" b="1" dirty="0">
              <a:solidFill>
                <a:schemeClr val="tx1"/>
              </a:solidFill>
            </a:endParaRPr>
          </a:p>
        </p:txBody>
      </p:sp>
      <p:sp>
        <p:nvSpPr>
          <p:cNvPr id="117" name="テキスト ボックス 116">
            <a:extLst>
              <a:ext uri="{FF2B5EF4-FFF2-40B4-BE49-F238E27FC236}">
                <a16:creationId xmlns:a16="http://schemas.microsoft.com/office/drawing/2014/main" id="{CEF4F4BD-4B8B-4E53-94FD-222B94238957}"/>
              </a:ext>
            </a:extLst>
          </p:cNvPr>
          <p:cNvSpPr txBox="1"/>
          <p:nvPr/>
        </p:nvSpPr>
        <p:spPr>
          <a:xfrm>
            <a:off x="5818432" y="7558648"/>
            <a:ext cx="1327441" cy="338554"/>
          </a:xfrm>
          <a:prstGeom prst="rect">
            <a:avLst/>
          </a:prstGeom>
          <a:noFill/>
          <a:ln w="25400">
            <a:noFill/>
          </a:ln>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反映</a:t>
            </a:r>
          </a:p>
        </p:txBody>
      </p:sp>
      <p:sp>
        <p:nvSpPr>
          <p:cNvPr id="118" name="テキスト ボックス 117">
            <a:extLst>
              <a:ext uri="{FF2B5EF4-FFF2-40B4-BE49-F238E27FC236}">
                <a16:creationId xmlns:a16="http://schemas.microsoft.com/office/drawing/2014/main" id="{F03319CA-3D81-47CF-9802-73C5E3715DF6}"/>
              </a:ext>
            </a:extLst>
          </p:cNvPr>
          <p:cNvSpPr txBox="1"/>
          <p:nvPr/>
        </p:nvSpPr>
        <p:spPr>
          <a:xfrm>
            <a:off x="159650" y="2888478"/>
            <a:ext cx="2362143" cy="332610"/>
          </a:xfrm>
          <a:prstGeom prst="rect">
            <a:avLst/>
          </a:prstGeom>
          <a:solidFill>
            <a:schemeClr val="bg1"/>
          </a:solidFill>
          <a:ln>
            <a:solidFill>
              <a:schemeClr val="tx1"/>
            </a:solidFill>
          </a:ln>
        </p:spPr>
        <p:txBody>
          <a:bodyPr wrap="square" tIns="46523" bIns="46523" rtlCol="0">
            <a:spAutoFit/>
          </a:bodyPr>
          <a:lstStyle/>
          <a:p>
            <a:pPr algn="ctr"/>
            <a:r>
              <a:rPr lang="ja-JP" altLang="en-US" sz="1551" b="1" dirty="0">
                <a:highlight>
                  <a:srgbClr val="FFFF00"/>
                </a:highlight>
                <a:latin typeface="BIZ UDPゴシック" panose="020B0400000000000000" pitchFamily="50" charset="-128"/>
                <a:ea typeface="BIZ UDPゴシック" panose="020B0400000000000000" pitchFamily="50" charset="-128"/>
              </a:rPr>
              <a:t>地域森林計画</a:t>
            </a:r>
            <a:endParaRPr lang="en-US" altLang="ja-JP" sz="1551" b="1" dirty="0">
              <a:highlight>
                <a:srgbClr val="FFFF00"/>
              </a:highlight>
              <a:latin typeface="BIZ UDPゴシック" panose="020B0400000000000000" pitchFamily="50" charset="-128"/>
              <a:ea typeface="BIZ UDPゴシック" panose="020B0400000000000000" pitchFamily="50" charset="-128"/>
            </a:endParaRPr>
          </a:p>
        </p:txBody>
      </p:sp>
      <p:sp>
        <p:nvSpPr>
          <p:cNvPr id="119" name="正方形/長方形 118">
            <a:extLst>
              <a:ext uri="{FF2B5EF4-FFF2-40B4-BE49-F238E27FC236}">
                <a16:creationId xmlns:a16="http://schemas.microsoft.com/office/drawing/2014/main" id="{8F25F6C9-049A-4EF6-8739-B14FDD80564E}"/>
              </a:ext>
            </a:extLst>
          </p:cNvPr>
          <p:cNvSpPr/>
          <p:nvPr/>
        </p:nvSpPr>
        <p:spPr>
          <a:xfrm>
            <a:off x="6383338" y="8948599"/>
            <a:ext cx="2175263" cy="4322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3046" rtlCol="0" anchor="t" anchorCtr="0"/>
          <a:lstStyle/>
          <a:p>
            <a:pPr algn="ctr"/>
            <a:r>
              <a:rPr lang="ja-JP" altLang="en-US" sz="1800" b="1" dirty="0">
                <a:solidFill>
                  <a:schemeClr val="tx1"/>
                </a:solidFill>
              </a:rPr>
              <a:t>広葉樹・竹林管理</a:t>
            </a:r>
            <a:endParaRPr lang="en-US" altLang="ja-JP" sz="1800" b="1" dirty="0">
              <a:solidFill>
                <a:schemeClr val="tx1"/>
              </a:solidFill>
            </a:endParaRPr>
          </a:p>
        </p:txBody>
      </p:sp>
      <p:sp>
        <p:nvSpPr>
          <p:cNvPr id="120" name="テキスト ボックス 119">
            <a:extLst>
              <a:ext uri="{FF2B5EF4-FFF2-40B4-BE49-F238E27FC236}">
                <a16:creationId xmlns:a16="http://schemas.microsoft.com/office/drawing/2014/main" id="{6A8A2C5E-6E6C-4D0B-B501-8734451E41F7}"/>
              </a:ext>
            </a:extLst>
          </p:cNvPr>
          <p:cNvSpPr txBox="1"/>
          <p:nvPr/>
        </p:nvSpPr>
        <p:spPr>
          <a:xfrm>
            <a:off x="8476436" y="2919832"/>
            <a:ext cx="1541987" cy="332610"/>
          </a:xfrm>
          <a:prstGeom prst="rect">
            <a:avLst/>
          </a:prstGeom>
          <a:solidFill>
            <a:schemeClr val="bg1"/>
          </a:solidFill>
          <a:ln>
            <a:solidFill>
              <a:schemeClr val="tx1"/>
            </a:solidFill>
          </a:ln>
        </p:spPr>
        <p:txBody>
          <a:bodyPr wrap="square" tIns="46523" bIns="46523" rtlCol="0">
            <a:spAutoFit/>
          </a:bodyPr>
          <a:lstStyle/>
          <a:p>
            <a:pPr algn="ctr"/>
            <a:r>
              <a:rPr lang="ja-JP" altLang="en-US" sz="1551" b="1" dirty="0">
                <a:latin typeface="BIZ UDPゴシック" panose="020B0400000000000000" pitchFamily="50" charset="-128"/>
                <a:ea typeface="BIZ UDPゴシック" panose="020B0400000000000000" pitchFamily="50" charset="-128"/>
              </a:rPr>
              <a:t>全国森林計画</a:t>
            </a:r>
            <a:endParaRPr lang="en-US" altLang="ja-JP" sz="1551" b="1" dirty="0">
              <a:latin typeface="BIZ UDPゴシック" panose="020B0400000000000000" pitchFamily="50" charset="-128"/>
              <a:ea typeface="BIZ UDPゴシック" panose="020B0400000000000000" pitchFamily="50" charset="-128"/>
            </a:endParaRPr>
          </a:p>
        </p:txBody>
      </p:sp>
      <p:sp>
        <p:nvSpPr>
          <p:cNvPr id="121" name="テキスト ボックス 120">
            <a:extLst>
              <a:ext uri="{FF2B5EF4-FFF2-40B4-BE49-F238E27FC236}">
                <a16:creationId xmlns:a16="http://schemas.microsoft.com/office/drawing/2014/main" id="{017B4470-E76D-4506-8336-9BE8E55945E4}"/>
              </a:ext>
            </a:extLst>
          </p:cNvPr>
          <p:cNvSpPr txBox="1"/>
          <p:nvPr/>
        </p:nvSpPr>
        <p:spPr>
          <a:xfrm>
            <a:off x="6614029" y="2931224"/>
            <a:ext cx="1823390" cy="332610"/>
          </a:xfrm>
          <a:prstGeom prst="rect">
            <a:avLst/>
          </a:prstGeom>
          <a:solidFill>
            <a:schemeClr val="bg1"/>
          </a:solidFill>
          <a:ln>
            <a:solidFill>
              <a:schemeClr val="tx1"/>
            </a:solidFill>
          </a:ln>
        </p:spPr>
        <p:txBody>
          <a:bodyPr wrap="square" tIns="46523" bIns="46523" rtlCol="0">
            <a:spAutoFit/>
          </a:bodyPr>
          <a:lstStyle/>
          <a:p>
            <a:pPr algn="ctr"/>
            <a:r>
              <a:rPr lang="ja-JP" altLang="en-US" sz="1551" b="1" dirty="0">
                <a:latin typeface="BIZ UDPゴシック" panose="020B0400000000000000" pitchFamily="50" charset="-128"/>
                <a:ea typeface="BIZ UDPゴシック" panose="020B0400000000000000" pitchFamily="50" charset="-128"/>
              </a:rPr>
              <a:t>森林林業基本計画</a:t>
            </a:r>
            <a:endParaRPr lang="en-US" altLang="ja-JP" sz="1551" b="1" dirty="0">
              <a:latin typeface="BIZ UDPゴシック" panose="020B0400000000000000" pitchFamily="50" charset="-128"/>
              <a:ea typeface="BIZ UDPゴシック" panose="020B0400000000000000" pitchFamily="50" charset="-128"/>
            </a:endParaRPr>
          </a:p>
        </p:txBody>
      </p:sp>
      <p:sp>
        <p:nvSpPr>
          <p:cNvPr id="122" name="テキスト ボックス 121">
            <a:extLst>
              <a:ext uri="{FF2B5EF4-FFF2-40B4-BE49-F238E27FC236}">
                <a16:creationId xmlns:a16="http://schemas.microsoft.com/office/drawing/2014/main" id="{BA1FCABA-2239-4104-A793-7B040A5E1D10}"/>
              </a:ext>
            </a:extLst>
          </p:cNvPr>
          <p:cNvSpPr txBox="1"/>
          <p:nvPr/>
        </p:nvSpPr>
        <p:spPr>
          <a:xfrm>
            <a:off x="10089440" y="2919832"/>
            <a:ext cx="2496538" cy="332610"/>
          </a:xfrm>
          <a:prstGeom prst="rect">
            <a:avLst/>
          </a:prstGeom>
          <a:solidFill>
            <a:schemeClr val="bg1"/>
          </a:solidFill>
          <a:ln>
            <a:solidFill>
              <a:schemeClr val="tx1"/>
            </a:solidFill>
          </a:ln>
        </p:spPr>
        <p:txBody>
          <a:bodyPr wrap="square" tIns="46523" bIns="46523" rtlCol="0">
            <a:spAutoFit/>
          </a:bodyPr>
          <a:lstStyle/>
          <a:p>
            <a:pPr algn="ctr"/>
            <a:r>
              <a:rPr lang="ja-JP" altLang="en-US" sz="1551" b="1" dirty="0">
                <a:latin typeface="BIZ UDPゴシック" panose="020B0400000000000000" pitchFamily="50" charset="-128"/>
                <a:ea typeface="BIZ UDPゴシック" panose="020B0400000000000000" pitchFamily="50" charset="-128"/>
              </a:rPr>
              <a:t>森林整備保全事業計画</a:t>
            </a:r>
            <a:endParaRPr lang="en-US" altLang="ja-JP" sz="1551" b="1" dirty="0">
              <a:latin typeface="BIZ UDPゴシック" panose="020B0400000000000000" pitchFamily="50" charset="-128"/>
              <a:ea typeface="BIZ UDPゴシック" panose="020B0400000000000000" pitchFamily="50" charset="-128"/>
            </a:endParaRPr>
          </a:p>
        </p:txBody>
      </p:sp>
      <p:sp>
        <p:nvSpPr>
          <p:cNvPr id="123" name="正方形/長方形 122">
            <a:extLst>
              <a:ext uri="{FF2B5EF4-FFF2-40B4-BE49-F238E27FC236}">
                <a16:creationId xmlns:a16="http://schemas.microsoft.com/office/drawing/2014/main" id="{6500F0E3-7C67-4F72-85BD-8C686885A3B9}"/>
              </a:ext>
            </a:extLst>
          </p:cNvPr>
          <p:cNvSpPr/>
          <p:nvPr/>
        </p:nvSpPr>
        <p:spPr>
          <a:xfrm>
            <a:off x="1344623" y="4513792"/>
            <a:ext cx="1963157" cy="4415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3046" rtlCol="0" anchor="t" anchorCtr="0"/>
          <a:lstStyle/>
          <a:p>
            <a:pPr algn="ctr"/>
            <a:r>
              <a:rPr lang="ja-JP" altLang="en-US" sz="1800" b="1" dirty="0">
                <a:solidFill>
                  <a:schemeClr val="tx1"/>
                </a:solidFill>
              </a:rPr>
              <a:t>持続的な森づくり</a:t>
            </a:r>
            <a:endParaRPr lang="en-US" altLang="ja-JP" sz="1800" b="1" dirty="0">
              <a:solidFill>
                <a:schemeClr val="tx1"/>
              </a:solidFill>
            </a:endParaRPr>
          </a:p>
        </p:txBody>
      </p:sp>
      <p:sp>
        <p:nvSpPr>
          <p:cNvPr id="58" name="正方形/長方形 57">
            <a:extLst>
              <a:ext uri="{FF2B5EF4-FFF2-40B4-BE49-F238E27FC236}">
                <a16:creationId xmlns:a16="http://schemas.microsoft.com/office/drawing/2014/main" id="{033995F4-969B-45FD-8A50-9B656568237D}"/>
              </a:ext>
            </a:extLst>
          </p:cNvPr>
          <p:cNvSpPr/>
          <p:nvPr/>
        </p:nvSpPr>
        <p:spPr>
          <a:xfrm>
            <a:off x="4924407" y="4513792"/>
            <a:ext cx="1666136" cy="4415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3046" rtlCol="0" anchor="t" anchorCtr="0"/>
          <a:lstStyle/>
          <a:p>
            <a:pPr algn="ctr"/>
            <a:r>
              <a:rPr lang="ja-JP" altLang="en-US" sz="1800" b="1" dirty="0">
                <a:solidFill>
                  <a:schemeClr val="tx1"/>
                </a:solidFill>
              </a:rPr>
              <a:t>ｶｰﾎﾞﾝﾆｭｰﾄﾗﾙ</a:t>
            </a:r>
            <a:endParaRPr lang="en-US" altLang="ja-JP" sz="1800" b="1" dirty="0">
              <a:solidFill>
                <a:schemeClr val="tx1"/>
              </a:solidFill>
            </a:endParaRPr>
          </a:p>
        </p:txBody>
      </p:sp>
      <p:sp>
        <p:nvSpPr>
          <p:cNvPr id="56" name="テキスト ボックス 55">
            <a:extLst>
              <a:ext uri="{FF2B5EF4-FFF2-40B4-BE49-F238E27FC236}">
                <a16:creationId xmlns:a16="http://schemas.microsoft.com/office/drawing/2014/main" id="{8782DB0D-7B87-4AE3-89A9-4E4D09BDFBD4}"/>
              </a:ext>
            </a:extLst>
          </p:cNvPr>
          <p:cNvSpPr txBox="1"/>
          <p:nvPr/>
        </p:nvSpPr>
        <p:spPr>
          <a:xfrm>
            <a:off x="11347550" y="77139"/>
            <a:ext cx="1369959" cy="523220"/>
          </a:xfrm>
          <a:prstGeom prst="rect">
            <a:avLst/>
          </a:prstGeom>
          <a:solidFill>
            <a:schemeClr val="bg1"/>
          </a:solidFill>
        </p:spPr>
        <p:txBody>
          <a:bodyPr wrap="square">
            <a:spAutoFit/>
          </a:bodyPr>
          <a:lstStyle/>
          <a:p>
            <a:pPr algn="ctr"/>
            <a:r>
              <a:rPr lang="en-US" altLang="ja-JP" sz="1400" kern="100" dirty="0">
                <a:latin typeface="BIZ UDゴシック" panose="020B0400000000000000" pitchFamily="49" charset="-128"/>
                <a:ea typeface="BIZ UDゴシック" panose="020B0400000000000000" pitchFamily="49" charset="-128"/>
                <a:cs typeface="Times New Roman"/>
              </a:rPr>
              <a:t>R7.3.27</a:t>
            </a:r>
          </a:p>
          <a:p>
            <a:pPr algn="ctr"/>
            <a:r>
              <a:rPr lang="ja-JP" altLang="en-US" sz="1400" kern="100" dirty="0">
                <a:latin typeface="BIZ UDゴシック" panose="020B0400000000000000" pitchFamily="49" charset="-128"/>
                <a:ea typeface="BIZ UDゴシック" panose="020B0400000000000000" pitchFamily="49" charset="-128"/>
                <a:cs typeface="Times New Roman"/>
              </a:rPr>
              <a:t>みどり推進室</a:t>
            </a:r>
            <a:endParaRPr lang="en-US" altLang="ja-JP" sz="2400" kern="100" dirty="0">
              <a:latin typeface="BIZ UDゴシック" panose="020B0400000000000000" pitchFamily="49" charset="-128"/>
              <a:ea typeface="BIZ UDゴシック" panose="020B0400000000000000" pitchFamily="49" charset="-128"/>
              <a:cs typeface="Times New Roman"/>
            </a:endParaRPr>
          </a:p>
        </p:txBody>
      </p:sp>
    </p:spTree>
    <p:extLst>
      <p:ext uri="{BB962C8B-B14F-4D97-AF65-F5344CB8AC3E}">
        <p14:creationId xmlns:p14="http://schemas.microsoft.com/office/powerpoint/2010/main" val="2317509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グループ化 38">
            <a:extLst>
              <a:ext uri="{FF2B5EF4-FFF2-40B4-BE49-F238E27FC236}">
                <a16:creationId xmlns:a16="http://schemas.microsoft.com/office/drawing/2014/main" id="{A8E8A682-8282-4EDD-860B-C230C3D3BA82}"/>
              </a:ext>
            </a:extLst>
          </p:cNvPr>
          <p:cNvGrpSpPr/>
          <p:nvPr/>
        </p:nvGrpSpPr>
        <p:grpSpPr>
          <a:xfrm>
            <a:off x="101600" y="47934"/>
            <a:ext cx="12579684" cy="987046"/>
            <a:chOff x="101599" y="245318"/>
            <a:chExt cx="7856064" cy="594834"/>
          </a:xfrm>
        </p:grpSpPr>
        <p:grpSp>
          <p:nvGrpSpPr>
            <p:cNvPr id="43" name="グループ化 42">
              <a:extLst>
                <a:ext uri="{FF2B5EF4-FFF2-40B4-BE49-F238E27FC236}">
                  <a16:creationId xmlns:a16="http://schemas.microsoft.com/office/drawing/2014/main" id="{DD1458AF-27BB-46A8-9A8A-E16CF9D8FCF6}"/>
                </a:ext>
              </a:extLst>
            </p:cNvPr>
            <p:cNvGrpSpPr/>
            <p:nvPr/>
          </p:nvGrpSpPr>
          <p:grpSpPr>
            <a:xfrm>
              <a:off x="101599" y="245354"/>
              <a:ext cx="7561075" cy="575048"/>
              <a:chOff x="101600" y="245354"/>
              <a:chExt cx="5880310" cy="575048"/>
            </a:xfrm>
          </p:grpSpPr>
          <p:sp>
            <p:nvSpPr>
              <p:cNvPr id="51" name="Rectangle 29">
                <a:extLst>
                  <a:ext uri="{FF2B5EF4-FFF2-40B4-BE49-F238E27FC236}">
                    <a16:creationId xmlns:a16="http://schemas.microsoft.com/office/drawing/2014/main" id="{7153C875-1E8D-42FC-8569-75B2FFB75B30}"/>
                  </a:ext>
                </a:extLst>
              </p:cNvPr>
              <p:cNvSpPr>
                <a:spLocks noChangeArrowheads="1"/>
              </p:cNvSpPr>
              <p:nvPr/>
            </p:nvSpPr>
            <p:spPr bwMode="auto">
              <a:xfrm>
                <a:off x="101600" y="245354"/>
                <a:ext cx="5880309" cy="420268"/>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noAutofit/>
              </a:bodyPr>
              <a:lstStyle/>
              <a:p>
                <a:pPr lvl="0" defTabSz="914400" eaLnBrk="0" fontAlgn="base" hangingPunct="0">
                  <a:spcBef>
                    <a:spcPct val="0"/>
                  </a:spcBef>
                  <a:spcAft>
                    <a:spcPct val="0"/>
                  </a:spcAft>
                </a:pPr>
                <a:r>
                  <a:rPr kumimoji="0" lang="ja-JP" altLang="en-US" sz="2400" b="1" dirty="0">
                    <a:solidFill>
                      <a:schemeClr val="bg1"/>
                    </a:solidFill>
                    <a:latin typeface="ＭＳ Ｐゴシック" panose="020B0600070205080204" pitchFamily="50" charset="-128"/>
                    <a:ea typeface="ＭＳ Ｐゴシック" panose="020B0600070205080204" pitchFamily="50" charset="-128"/>
                  </a:rPr>
                  <a:t> 　３</a:t>
                </a:r>
                <a:r>
                  <a:rPr kumimoji="0" lang="en-US" altLang="ja-JP" sz="2400" b="1" dirty="0">
                    <a:solidFill>
                      <a:schemeClr val="bg1"/>
                    </a:solidFill>
                    <a:latin typeface="ＭＳ Ｐゴシック" panose="020B0600070205080204" pitchFamily="50" charset="-128"/>
                    <a:ea typeface="ＭＳ Ｐゴシック" panose="020B0600070205080204" pitchFamily="50" charset="-128"/>
                  </a:rPr>
                  <a:t>-</a:t>
                </a:r>
                <a:r>
                  <a:rPr kumimoji="0" lang="ja-JP" altLang="en-US" sz="2400" b="1" dirty="0">
                    <a:solidFill>
                      <a:schemeClr val="bg1"/>
                    </a:solidFill>
                    <a:latin typeface="ＭＳ Ｐゴシック" panose="020B0600070205080204" pitchFamily="50" charset="-128"/>
                    <a:ea typeface="ＭＳ Ｐゴシック" panose="020B0600070205080204" pitchFamily="50" charset="-128"/>
                  </a:rPr>
                  <a:t>（１）　大阪府の森林防災・減災対策の状況</a:t>
                </a:r>
                <a:endParaRPr kumimoji="0" lang="ja-JP" altLang="ja-JP" sz="2000" b="0" i="0" u="none" strike="noStrike" cap="none" normalizeH="0" baseline="0" dirty="0">
                  <a:ln>
                    <a:noFill/>
                  </a:ln>
                  <a:solidFill>
                    <a:schemeClr val="bg1"/>
                  </a:solidFill>
                  <a:effectLst/>
                  <a:latin typeface="Arial" panose="020B0604020202020204" pitchFamily="34" charset="0"/>
                </a:endParaRPr>
              </a:p>
            </p:txBody>
          </p:sp>
          <p:sp>
            <p:nvSpPr>
              <p:cNvPr id="52" name="Rectangle 31">
                <a:extLst>
                  <a:ext uri="{FF2B5EF4-FFF2-40B4-BE49-F238E27FC236}">
                    <a16:creationId xmlns:a16="http://schemas.microsoft.com/office/drawing/2014/main" id="{5CCB1AC1-6B0D-451C-A7AA-47E6859F0113}"/>
                  </a:ext>
                </a:extLst>
              </p:cNvPr>
              <p:cNvSpPr>
                <a:spLocks noChangeArrowheads="1"/>
              </p:cNvSpPr>
              <p:nvPr/>
            </p:nvSpPr>
            <p:spPr bwMode="auto">
              <a:xfrm>
                <a:off x="101601" y="738163"/>
                <a:ext cx="5880309" cy="82239"/>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46" name="Rectangle 30">
              <a:extLst>
                <a:ext uri="{FF2B5EF4-FFF2-40B4-BE49-F238E27FC236}">
                  <a16:creationId xmlns:a16="http://schemas.microsoft.com/office/drawing/2014/main" id="{10A53662-A991-46F1-A692-128248E85451}"/>
                </a:ext>
              </a:extLst>
            </p:cNvPr>
            <p:cNvSpPr>
              <a:spLocks noChangeArrowheads="1"/>
            </p:cNvSpPr>
            <p:nvPr/>
          </p:nvSpPr>
          <p:spPr bwMode="auto">
            <a:xfrm>
              <a:off x="7524628" y="245318"/>
              <a:ext cx="433035" cy="427332"/>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dirty="0">
                <a:solidFill>
                  <a:srgbClr val="000000"/>
                </a:solidFill>
              </a:endParaRPr>
            </a:p>
          </p:txBody>
        </p:sp>
        <p:sp>
          <p:nvSpPr>
            <p:cNvPr id="50" name="Rectangle 32">
              <a:extLst>
                <a:ext uri="{FF2B5EF4-FFF2-40B4-BE49-F238E27FC236}">
                  <a16:creationId xmlns:a16="http://schemas.microsoft.com/office/drawing/2014/main" id="{5655B95C-FCBC-4F68-850E-9BBCC28538E8}"/>
                </a:ext>
              </a:extLst>
            </p:cNvPr>
            <p:cNvSpPr>
              <a:spLocks noChangeArrowheads="1"/>
            </p:cNvSpPr>
            <p:nvPr/>
          </p:nvSpPr>
          <p:spPr bwMode="auto">
            <a:xfrm>
              <a:off x="7515103" y="738163"/>
              <a:ext cx="441715" cy="101989"/>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a:solidFill>
                  <a:srgbClr val="000000"/>
                </a:solidFill>
              </a:endParaRPr>
            </a:p>
          </p:txBody>
        </p:sp>
      </p:grpSp>
      <p:sp>
        <p:nvSpPr>
          <p:cNvPr id="10" name="四角形: 角を丸くする 9">
            <a:extLst>
              <a:ext uri="{FF2B5EF4-FFF2-40B4-BE49-F238E27FC236}">
                <a16:creationId xmlns:a16="http://schemas.microsoft.com/office/drawing/2014/main" id="{CA33D124-934F-4550-BC8E-01E31887806C}"/>
              </a:ext>
            </a:extLst>
          </p:cNvPr>
          <p:cNvSpPr/>
          <p:nvPr/>
        </p:nvSpPr>
        <p:spPr>
          <a:xfrm>
            <a:off x="324792" y="3751771"/>
            <a:ext cx="7605773" cy="3946158"/>
          </a:xfrm>
          <a:prstGeom prst="roundRect">
            <a:avLst>
              <a:gd name="adj" fmla="val 8108"/>
            </a:avLst>
          </a:prstGeom>
          <a:solidFill>
            <a:srgbClr val="FFFF00">
              <a:alpha val="20000"/>
            </a:srgbClr>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364"/>
          </a:p>
        </p:txBody>
      </p:sp>
      <p:sp>
        <p:nvSpPr>
          <p:cNvPr id="58" name="四角形: 角を丸くする 57">
            <a:extLst>
              <a:ext uri="{FF2B5EF4-FFF2-40B4-BE49-F238E27FC236}">
                <a16:creationId xmlns:a16="http://schemas.microsoft.com/office/drawing/2014/main" id="{CB830894-A139-46D6-B0F8-FED32682F348}"/>
              </a:ext>
            </a:extLst>
          </p:cNvPr>
          <p:cNvSpPr/>
          <p:nvPr/>
        </p:nvSpPr>
        <p:spPr>
          <a:xfrm>
            <a:off x="6579220" y="2774778"/>
            <a:ext cx="4349303" cy="2452300"/>
          </a:xfrm>
          <a:prstGeom prst="roundRect">
            <a:avLst>
              <a:gd name="adj" fmla="val 6093"/>
            </a:avLst>
          </a:prstGeom>
          <a:solidFill>
            <a:schemeClr val="bg1">
              <a:alpha val="35000"/>
            </a:schemeClr>
          </a:solidFill>
          <a:ln w="635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364"/>
          </a:p>
        </p:txBody>
      </p:sp>
      <p:sp>
        <p:nvSpPr>
          <p:cNvPr id="15" name="四角形: 角を丸くする 14">
            <a:extLst>
              <a:ext uri="{FF2B5EF4-FFF2-40B4-BE49-F238E27FC236}">
                <a16:creationId xmlns:a16="http://schemas.microsoft.com/office/drawing/2014/main" id="{BDD1C432-064D-4861-8F08-7044D18D4EE0}"/>
              </a:ext>
            </a:extLst>
          </p:cNvPr>
          <p:cNvSpPr/>
          <p:nvPr/>
        </p:nvSpPr>
        <p:spPr>
          <a:xfrm>
            <a:off x="439668" y="4622666"/>
            <a:ext cx="10171427" cy="1912216"/>
          </a:xfrm>
          <a:prstGeom prst="roundRect">
            <a:avLst/>
          </a:prstGeom>
          <a:solidFill>
            <a:srgbClr val="FF0000">
              <a:alpha val="50000"/>
            </a:srgb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364" dirty="0">
              <a:highlight>
                <a:srgbClr val="007E39"/>
              </a:highlight>
            </a:endParaRPr>
          </a:p>
        </p:txBody>
      </p:sp>
      <p:sp>
        <p:nvSpPr>
          <p:cNvPr id="53" name="四角形: 角を丸くする 52">
            <a:extLst>
              <a:ext uri="{FF2B5EF4-FFF2-40B4-BE49-F238E27FC236}">
                <a16:creationId xmlns:a16="http://schemas.microsoft.com/office/drawing/2014/main" id="{90B084EC-D54D-4440-AB03-E156325D968E}"/>
              </a:ext>
            </a:extLst>
          </p:cNvPr>
          <p:cNvSpPr/>
          <p:nvPr/>
        </p:nvSpPr>
        <p:spPr>
          <a:xfrm>
            <a:off x="642927" y="5333176"/>
            <a:ext cx="8202508" cy="1078779"/>
          </a:xfrm>
          <a:prstGeom prst="roundRect">
            <a:avLst/>
          </a:prstGeom>
          <a:solidFill>
            <a:schemeClr val="bg1">
              <a:alpha val="70000"/>
            </a:schemeClr>
          </a:solidFill>
          <a:ln w="635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364"/>
          </a:p>
        </p:txBody>
      </p:sp>
      <p:sp>
        <p:nvSpPr>
          <p:cNvPr id="57" name="正方形/長方形 56">
            <a:extLst>
              <a:ext uri="{FF2B5EF4-FFF2-40B4-BE49-F238E27FC236}">
                <a16:creationId xmlns:a16="http://schemas.microsoft.com/office/drawing/2014/main" id="{AEC6D566-FA08-436F-8BC5-F86736ED4A21}"/>
              </a:ext>
            </a:extLst>
          </p:cNvPr>
          <p:cNvSpPr/>
          <p:nvPr/>
        </p:nvSpPr>
        <p:spPr>
          <a:xfrm>
            <a:off x="269038" y="8260459"/>
            <a:ext cx="7866944" cy="1162823"/>
          </a:xfrm>
          <a:prstGeom prst="rect">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ja-JP" altLang="en-US" sz="2068" dirty="0">
              <a:solidFill>
                <a:srgbClr val="FF0000"/>
              </a:solidFill>
            </a:endParaRPr>
          </a:p>
        </p:txBody>
      </p:sp>
      <p:sp>
        <p:nvSpPr>
          <p:cNvPr id="2" name="四角形: 角を丸くする 1">
            <a:extLst>
              <a:ext uri="{FF2B5EF4-FFF2-40B4-BE49-F238E27FC236}">
                <a16:creationId xmlns:a16="http://schemas.microsoft.com/office/drawing/2014/main" id="{7CD2BA3A-851B-4D69-BF42-604CE97532C2}"/>
              </a:ext>
            </a:extLst>
          </p:cNvPr>
          <p:cNvSpPr/>
          <p:nvPr/>
        </p:nvSpPr>
        <p:spPr>
          <a:xfrm>
            <a:off x="180232" y="2476420"/>
            <a:ext cx="10972829" cy="5403954"/>
          </a:xfrm>
          <a:prstGeom prst="roundRect">
            <a:avLst>
              <a:gd name="adj" fmla="val 5988"/>
            </a:avLst>
          </a:prstGeom>
          <a:noFill/>
          <a:ln w="82550">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364"/>
          </a:p>
        </p:txBody>
      </p:sp>
      <p:sp>
        <p:nvSpPr>
          <p:cNvPr id="21" name="四角形: 角を丸くする 20">
            <a:extLst>
              <a:ext uri="{FF2B5EF4-FFF2-40B4-BE49-F238E27FC236}">
                <a16:creationId xmlns:a16="http://schemas.microsoft.com/office/drawing/2014/main" id="{EC264BAD-6E08-4806-A2B0-7BE8F603779D}"/>
              </a:ext>
            </a:extLst>
          </p:cNvPr>
          <p:cNvSpPr/>
          <p:nvPr/>
        </p:nvSpPr>
        <p:spPr>
          <a:xfrm>
            <a:off x="628581" y="6928397"/>
            <a:ext cx="9152246" cy="592448"/>
          </a:xfrm>
          <a:prstGeom prst="roundRect">
            <a:avLst/>
          </a:prstGeom>
          <a:solidFill>
            <a:schemeClr val="bg1">
              <a:alpha val="35000"/>
            </a:schemeClr>
          </a:solidFill>
          <a:ln w="635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364"/>
          </a:p>
        </p:txBody>
      </p:sp>
      <p:sp>
        <p:nvSpPr>
          <p:cNvPr id="9" name="テキスト ボックス 8">
            <a:extLst>
              <a:ext uri="{FF2B5EF4-FFF2-40B4-BE49-F238E27FC236}">
                <a16:creationId xmlns:a16="http://schemas.microsoft.com/office/drawing/2014/main" id="{D817806F-2BF3-4CE8-839E-E8A58259211F}"/>
              </a:ext>
            </a:extLst>
          </p:cNvPr>
          <p:cNvSpPr txBox="1"/>
          <p:nvPr/>
        </p:nvSpPr>
        <p:spPr bwMode="white">
          <a:xfrm>
            <a:off x="1037166" y="2660833"/>
            <a:ext cx="4991136" cy="490134"/>
          </a:xfrm>
          <a:prstGeom prst="rect">
            <a:avLst/>
          </a:prstGeom>
          <a:solidFill>
            <a:schemeClr val="bg1"/>
          </a:solidFill>
          <a:ln>
            <a:solidFill>
              <a:schemeClr val="bg1"/>
            </a:solidFill>
          </a:ln>
        </p:spPr>
        <p:txBody>
          <a:bodyPr wrap="square" rtlCol="0">
            <a:spAutoFit/>
          </a:bodyPr>
          <a:lstStyle/>
          <a:p>
            <a:r>
              <a:rPr lang="ja-JP" altLang="en-US" sz="2585" b="1" dirty="0">
                <a:solidFill>
                  <a:srgbClr val="007E39"/>
                </a:solidFill>
              </a:rPr>
              <a:t>大阪の森林区域　　約</a:t>
            </a:r>
            <a:r>
              <a:rPr lang="en-US" altLang="ja-JP" sz="2585" b="1" dirty="0">
                <a:solidFill>
                  <a:srgbClr val="007E39"/>
                </a:solidFill>
              </a:rPr>
              <a:t>5.4</a:t>
            </a:r>
            <a:r>
              <a:rPr lang="ja-JP" altLang="en-US" sz="2585" b="1" dirty="0">
                <a:solidFill>
                  <a:srgbClr val="007E39"/>
                </a:solidFill>
              </a:rPr>
              <a:t>万ｈａ</a:t>
            </a:r>
          </a:p>
        </p:txBody>
      </p:sp>
      <p:sp>
        <p:nvSpPr>
          <p:cNvPr id="32" name="テキスト ボックス 31">
            <a:extLst>
              <a:ext uri="{FF2B5EF4-FFF2-40B4-BE49-F238E27FC236}">
                <a16:creationId xmlns:a16="http://schemas.microsoft.com/office/drawing/2014/main" id="{18DA8A09-1813-43FE-92C4-92AEA9E17923}"/>
              </a:ext>
            </a:extLst>
          </p:cNvPr>
          <p:cNvSpPr txBox="1"/>
          <p:nvPr/>
        </p:nvSpPr>
        <p:spPr>
          <a:xfrm>
            <a:off x="1648539" y="7007548"/>
            <a:ext cx="7605774" cy="410562"/>
          </a:xfrm>
          <a:prstGeom prst="rect">
            <a:avLst/>
          </a:prstGeom>
          <a:noFill/>
          <a:ln>
            <a:noFill/>
          </a:ln>
        </p:spPr>
        <p:txBody>
          <a:bodyPr wrap="square" rtlCol="0">
            <a:spAutoFit/>
          </a:bodyPr>
          <a:lstStyle/>
          <a:p>
            <a:r>
              <a:rPr lang="ja-JP" altLang="en-US" sz="2068" b="1" dirty="0">
                <a:solidFill>
                  <a:srgbClr val="002060"/>
                </a:solidFill>
              </a:rPr>
              <a:t>大阪府森林環境税事業</a:t>
            </a:r>
            <a:r>
              <a:rPr lang="ja-JP" altLang="en-US" sz="1800" b="1" dirty="0">
                <a:solidFill>
                  <a:srgbClr val="002060"/>
                </a:solidFill>
              </a:rPr>
              <a:t>（治山事業・森林整備事業で対応できない箇所）</a:t>
            </a:r>
            <a:endParaRPr lang="en-US" altLang="ja-JP" sz="2068" b="1" dirty="0">
              <a:solidFill>
                <a:srgbClr val="002060"/>
              </a:solidFill>
            </a:endParaRPr>
          </a:p>
        </p:txBody>
      </p:sp>
      <p:sp>
        <p:nvSpPr>
          <p:cNvPr id="45" name="テキスト ボックス 44">
            <a:extLst>
              <a:ext uri="{FF2B5EF4-FFF2-40B4-BE49-F238E27FC236}">
                <a16:creationId xmlns:a16="http://schemas.microsoft.com/office/drawing/2014/main" id="{EF1D53FE-8FA9-4FFF-9BFC-6B136ECB28F7}"/>
              </a:ext>
            </a:extLst>
          </p:cNvPr>
          <p:cNvSpPr txBox="1"/>
          <p:nvPr/>
        </p:nvSpPr>
        <p:spPr>
          <a:xfrm>
            <a:off x="401983" y="8384380"/>
            <a:ext cx="7677423" cy="1047018"/>
          </a:xfrm>
          <a:prstGeom prst="rect">
            <a:avLst/>
          </a:prstGeom>
          <a:noFill/>
        </p:spPr>
        <p:txBody>
          <a:bodyPr wrap="square" rtlCol="0">
            <a:spAutoFit/>
          </a:bodyPr>
          <a:lstStyle/>
          <a:p>
            <a:r>
              <a:rPr lang="ja-JP" altLang="en-US" sz="2068" b="1" dirty="0"/>
              <a:t>府内の危険性の高い森林、機能維持の必要な森林のうち、「どこ」で「どれくらいの」対策が進んでいるのか。今後の取組みにより、府域全体として、どれくらい対策が進むのかがわかりにくい。</a:t>
            </a:r>
          </a:p>
        </p:txBody>
      </p:sp>
      <p:sp>
        <p:nvSpPr>
          <p:cNvPr id="47" name="矢印: ストライプ 46">
            <a:extLst>
              <a:ext uri="{FF2B5EF4-FFF2-40B4-BE49-F238E27FC236}">
                <a16:creationId xmlns:a16="http://schemas.microsoft.com/office/drawing/2014/main" id="{503093A0-E76A-4464-A309-A0D7476F21B3}"/>
              </a:ext>
            </a:extLst>
          </p:cNvPr>
          <p:cNvSpPr/>
          <p:nvPr/>
        </p:nvSpPr>
        <p:spPr>
          <a:xfrm>
            <a:off x="8250858" y="8300398"/>
            <a:ext cx="479843" cy="906038"/>
          </a:xfrm>
          <a:prstGeom prst="stripedRightArrow">
            <a:avLst>
              <a:gd name="adj1" fmla="val 50000"/>
              <a:gd name="adj2" fmla="val 61832"/>
            </a:avLst>
          </a:prstGeom>
          <a:solidFill>
            <a:srgbClr val="FFFF00"/>
          </a:solidFill>
          <a:ln w="127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032" tIns="50016" rIns="100032" bIns="39383" numCol="1" spcCol="0" rtlCol="0" fromWordArt="0" anchor="t" anchorCtr="0" forceAA="0" compatLnSpc="1">
            <a:prstTxWarp prst="textNoShape">
              <a:avLst/>
            </a:prstTxWarp>
            <a:noAutofit/>
          </a:bodyPr>
          <a:lstStyle/>
          <a:p>
            <a:pPr algn="ctr"/>
            <a:endParaRPr lang="ja-JP" altLang="en-US" sz="1313"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テキスト ボックス 47">
            <a:extLst>
              <a:ext uri="{FF2B5EF4-FFF2-40B4-BE49-F238E27FC236}">
                <a16:creationId xmlns:a16="http://schemas.microsoft.com/office/drawing/2014/main" id="{FA621713-AD0E-4DD1-8691-E204F707F0E8}"/>
              </a:ext>
            </a:extLst>
          </p:cNvPr>
          <p:cNvSpPr txBox="1"/>
          <p:nvPr/>
        </p:nvSpPr>
        <p:spPr>
          <a:xfrm>
            <a:off x="8786462" y="8164578"/>
            <a:ext cx="3914481" cy="1323439"/>
          </a:xfrm>
          <a:prstGeom prst="rect">
            <a:avLst/>
          </a:prstGeom>
          <a:noFill/>
          <a:ln w="25400">
            <a:noFill/>
          </a:ln>
        </p:spPr>
        <p:txBody>
          <a:bodyPr wrap="square" rtlCol="0">
            <a:spAutoFit/>
          </a:bodyPr>
          <a:lstStyle/>
          <a:p>
            <a:r>
              <a:rPr lang="ja-JP" altLang="en-US" sz="2000" b="1" dirty="0">
                <a:latin typeface="+mn-ea"/>
              </a:rPr>
              <a:t>対策の必要な森林、取組みの進捗状況、今後の事業による推進目標を踏まえた、各種事業をとりまとめた計画の作成が必要</a:t>
            </a:r>
          </a:p>
        </p:txBody>
      </p:sp>
      <p:sp>
        <p:nvSpPr>
          <p:cNvPr id="33" name="正方形/長方形 32">
            <a:extLst>
              <a:ext uri="{FF2B5EF4-FFF2-40B4-BE49-F238E27FC236}">
                <a16:creationId xmlns:a16="http://schemas.microsoft.com/office/drawing/2014/main" id="{3561DF2E-14EE-4299-9AF5-806FDC0EF271}"/>
              </a:ext>
            </a:extLst>
          </p:cNvPr>
          <p:cNvSpPr/>
          <p:nvPr/>
        </p:nvSpPr>
        <p:spPr>
          <a:xfrm>
            <a:off x="192105" y="1348069"/>
            <a:ext cx="12484504" cy="88908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ja-JP" altLang="en-US" sz="2068" dirty="0">
              <a:solidFill>
                <a:srgbClr val="FF0000"/>
              </a:solidFill>
            </a:endParaRPr>
          </a:p>
        </p:txBody>
      </p:sp>
      <p:sp>
        <p:nvSpPr>
          <p:cNvPr id="40" name="テキスト ボックス 39">
            <a:extLst>
              <a:ext uri="{FF2B5EF4-FFF2-40B4-BE49-F238E27FC236}">
                <a16:creationId xmlns:a16="http://schemas.microsoft.com/office/drawing/2014/main" id="{D66EA5CE-CA8B-4546-9E23-3BEFFD42CFA3}"/>
              </a:ext>
            </a:extLst>
          </p:cNvPr>
          <p:cNvSpPr txBox="1"/>
          <p:nvPr/>
        </p:nvSpPr>
        <p:spPr>
          <a:xfrm>
            <a:off x="294909" y="1357078"/>
            <a:ext cx="12111155" cy="410562"/>
          </a:xfrm>
          <a:prstGeom prst="rect">
            <a:avLst/>
          </a:prstGeom>
          <a:noFill/>
        </p:spPr>
        <p:txBody>
          <a:bodyPr wrap="square" rtlCol="0">
            <a:spAutoFit/>
          </a:bodyPr>
          <a:lstStyle/>
          <a:p>
            <a:r>
              <a:rPr lang="ja-JP" altLang="en-US" sz="2068" dirty="0"/>
              <a:t>　　　　　　　　</a:t>
            </a:r>
            <a:r>
              <a:rPr lang="ja-JP" altLang="en-US" sz="2068" b="1" u="sng" dirty="0"/>
              <a:t>事業ごとに</a:t>
            </a:r>
            <a:r>
              <a:rPr lang="ja-JP" altLang="en-US" sz="2068" dirty="0"/>
              <a:t>比較的、短期（１～５年）の計画を</a:t>
            </a:r>
            <a:r>
              <a:rPr lang="ja-JP" altLang="en-US" sz="2068" b="1" u="sng" dirty="0"/>
              <a:t>地区個別に</a:t>
            </a:r>
            <a:r>
              <a:rPr lang="ja-JP" altLang="en-US" sz="2068" dirty="0"/>
              <a:t>作成の上、森林防災・減災対策を実施</a:t>
            </a:r>
            <a:endParaRPr lang="ja-JP" altLang="en-US" sz="1551" dirty="0"/>
          </a:p>
        </p:txBody>
      </p:sp>
      <p:sp>
        <p:nvSpPr>
          <p:cNvPr id="41" name="正方形/長方形 40">
            <a:extLst>
              <a:ext uri="{FF2B5EF4-FFF2-40B4-BE49-F238E27FC236}">
                <a16:creationId xmlns:a16="http://schemas.microsoft.com/office/drawing/2014/main" id="{D556942E-7B2E-4E8B-AD75-FF0F6BA81A42}"/>
              </a:ext>
            </a:extLst>
          </p:cNvPr>
          <p:cNvSpPr/>
          <p:nvPr/>
        </p:nvSpPr>
        <p:spPr>
          <a:xfrm>
            <a:off x="395536" y="1133367"/>
            <a:ext cx="1008631" cy="391875"/>
          </a:xfrm>
          <a:prstGeom prst="rect">
            <a:avLst/>
          </a:prstGeom>
          <a:solidFill>
            <a:srgbClr val="C00000"/>
          </a:solidFill>
          <a:ln w="254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8169" tIns="59084" rIns="118169" bIns="46523" numCol="1" spcCol="0" rtlCol="0" fromWordArt="0" anchor="t" anchorCtr="0" forceAA="0" compatLnSpc="1">
            <a:prstTxWarp prst="textNoShape">
              <a:avLst/>
            </a:prstTxWarp>
            <a:noAutofit/>
          </a:bodyPr>
          <a:lstStyle/>
          <a:p>
            <a:pPr algn="ctr"/>
            <a:r>
              <a:rPr lang="ja-JP" altLang="en-US" sz="24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現在</a:t>
            </a:r>
          </a:p>
        </p:txBody>
      </p:sp>
      <p:sp>
        <p:nvSpPr>
          <p:cNvPr id="23" name="テキスト ボックス 22">
            <a:extLst>
              <a:ext uri="{FF2B5EF4-FFF2-40B4-BE49-F238E27FC236}">
                <a16:creationId xmlns:a16="http://schemas.microsoft.com/office/drawing/2014/main" id="{D924D6FE-DC02-4EC8-8C2D-5AFA1317C61E}"/>
              </a:ext>
            </a:extLst>
          </p:cNvPr>
          <p:cNvSpPr txBox="1"/>
          <p:nvPr/>
        </p:nvSpPr>
        <p:spPr bwMode="white">
          <a:xfrm>
            <a:off x="1213703" y="4421009"/>
            <a:ext cx="2600014" cy="400110"/>
          </a:xfrm>
          <a:prstGeom prst="rect">
            <a:avLst/>
          </a:prstGeom>
          <a:solidFill>
            <a:srgbClr val="FF0000"/>
          </a:solidFill>
        </p:spPr>
        <p:txBody>
          <a:bodyPr wrap="square" rtlCol="0">
            <a:spAutoFit/>
          </a:bodyPr>
          <a:lstStyle/>
          <a:p>
            <a:pPr algn="ctr"/>
            <a:r>
              <a:rPr lang="ja-JP" altLang="en-US" sz="2000" b="1" dirty="0">
                <a:solidFill>
                  <a:schemeClr val="bg1"/>
                </a:solidFill>
              </a:rPr>
              <a:t>保安林　　約</a:t>
            </a:r>
            <a:r>
              <a:rPr lang="en-US" altLang="ja-JP" sz="2000" b="1" dirty="0">
                <a:solidFill>
                  <a:schemeClr val="bg1"/>
                </a:solidFill>
              </a:rPr>
              <a:t>1.8</a:t>
            </a:r>
            <a:r>
              <a:rPr lang="ja-JP" altLang="en-US" sz="2000" b="1" dirty="0">
                <a:solidFill>
                  <a:schemeClr val="bg1"/>
                </a:solidFill>
              </a:rPr>
              <a:t>万</a:t>
            </a:r>
            <a:r>
              <a:rPr lang="en-US" altLang="ja-JP" sz="2000" b="1" dirty="0">
                <a:solidFill>
                  <a:schemeClr val="bg1"/>
                </a:solidFill>
              </a:rPr>
              <a:t>ha</a:t>
            </a:r>
            <a:endParaRPr lang="ja-JP" altLang="en-US" sz="2000" b="1" dirty="0">
              <a:solidFill>
                <a:schemeClr val="bg1"/>
              </a:solidFill>
            </a:endParaRPr>
          </a:p>
        </p:txBody>
      </p:sp>
      <p:sp>
        <p:nvSpPr>
          <p:cNvPr id="30" name="テキスト ボックス 29">
            <a:extLst>
              <a:ext uri="{FF2B5EF4-FFF2-40B4-BE49-F238E27FC236}">
                <a16:creationId xmlns:a16="http://schemas.microsoft.com/office/drawing/2014/main" id="{8273DAD0-16EA-4CDD-B618-8A4E7CA56C53}"/>
              </a:ext>
            </a:extLst>
          </p:cNvPr>
          <p:cNvSpPr txBox="1"/>
          <p:nvPr/>
        </p:nvSpPr>
        <p:spPr>
          <a:xfrm>
            <a:off x="1648539" y="5641732"/>
            <a:ext cx="6282026" cy="461665"/>
          </a:xfrm>
          <a:prstGeom prst="rect">
            <a:avLst/>
          </a:prstGeom>
          <a:noFill/>
        </p:spPr>
        <p:txBody>
          <a:bodyPr wrap="square" rtlCol="0">
            <a:spAutoFit/>
          </a:bodyPr>
          <a:lstStyle/>
          <a:p>
            <a:pPr algn="ctr"/>
            <a:r>
              <a:rPr lang="ja-JP" altLang="en-US" sz="2400" b="1" dirty="0">
                <a:solidFill>
                  <a:srgbClr val="FF0000"/>
                </a:solidFill>
              </a:rPr>
              <a:t>　保安施設事業</a:t>
            </a:r>
            <a:r>
              <a:rPr lang="ja-JP" altLang="en-US" sz="2000" b="1" dirty="0">
                <a:solidFill>
                  <a:srgbClr val="FF0000"/>
                </a:solidFill>
              </a:rPr>
              <a:t>（山地災害危険地区・災害復旧優先</a:t>
            </a:r>
            <a:r>
              <a:rPr lang="en-US" altLang="ja-JP" sz="2000" b="1" dirty="0">
                <a:solidFill>
                  <a:srgbClr val="FF0000"/>
                </a:solidFill>
              </a:rPr>
              <a:t>)</a:t>
            </a:r>
            <a:endParaRPr lang="ja-JP" altLang="en-US" sz="2400" b="1" dirty="0">
              <a:solidFill>
                <a:srgbClr val="FF0000"/>
              </a:solidFill>
            </a:endParaRPr>
          </a:p>
        </p:txBody>
      </p:sp>
      <p:sp>
        <p:nvSpPr>
          <p:cNvPr id="56" name="正方形/長方形 55">
            <a:extLst>
              <a:ext uri="{FF2B5EF4-FFF2-40B4-BE49-F238E27FC236}">
                <a16:creationId xmlns:a16="http://schemas.microsoft.com/office/drawing/2014/main" id="{5654B2F1-E411-43EB-8133-19C8CA6B3664}"/>
              </a:ext>
            </a:extLst>
          </p:cNvPr>
          <p:cNvSpPr/>
          <p:nvPr/>
        </p:nvSpPr>
        <p:spPr>
          <a:xfrm>
            <a:off x="383914" y="8042227"/>
            <a:ext cx="775571" cy="311582"/>
          </a:xfrm>
          <a:prstGeom prst="rect">
            <a:avLst/>
          </a:prstGeom>
          <a:solidFill>
            <a:schemeClr val="accent5">
              <a:lumMod val="50000"/>
            </a:schemeClr>
          </a:solidFill>
          <a:ln w="254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8169" tIns="59084" rIns="118169" bIns="46523" numCol="1" spcCol="0" rtlCol="0" fromWordArt="0" anchor="t" anchorCtr="0" forceAA="0" compatLnSpc="1">
            <a:prstTxWarp prst="textNoShape">
              <a:avLst/>
            </a:prstTxWarp>
            <a:noAutofit/>
          </a:bodyPr>
          <a:lstStyle/>
          <a:p>
            <a:pPr algn="ctr"/>
            <a:r>
              <a:rPr lang="ja-JP" altLang="en-US" sz="2068"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課題</a:t>
            </a:r>
          </a:p>
        </p:txBody>
      </p:sp>
      <p:sp>
        <p:nvSpPr>
          <p:cNvPr id="11" name="テキスト ボックス 10">
            <a:extLst>
              <a:ext uri="{FF2B5EF4-FFF2-40B4-BE49-F238E27FC236}">
                <a16:creationId xmlns:a16="http://schemas.microsoft.com/office/drawing/2014/main" id="{43E21465-CBD6-4F42-A2EB-0600BD262F5B}"/>
              </a:ext>
            </a:extLst>
          </p:cNvPr>
          <p:cNvSpPr txBox="1"/>
          <p:nvPr/>
        </p:nvSpPr>
        <p:spPr bwMode="white">
          <a:xfrm>
            <a:off x="1213703" y="3532435"/>
            <a:ext cx="5173789" cy="400110"/>
          </a:xfrm>
          <a:prstGeom prst="rect">
            <a:avLst/>
          </a:prstGeom>
          <a:solidFill>
            <a:srgbClr val="FFFF00"/>
          </a:solidFill>
        </p:spPr>
        <p:txBody>
          <a:bodyPr wrap="square" rtlCol="0">
            <a:spAutoFit/>
          </a:bodyPr>
          <a:lstStyle/>
          <a:p>
            <a:r>
              <a:rPr lang="ja-JP" altLang="en-US" sz="2000" b="1" dirty="0"/>
              <a:t>山地災害危険地区　　約</a:t>
            </a:r>
            <a:r>
              <a:rPr lang="en-US" altLang="ja-JP" sz="2000" b="1" dirty="0"/>
              <a:t>3.3</a:t>
            </a:r>
            <a:r>
              <a:rPr lang="ja-JP" altLang="en-US" sz="2000" b="1" dirty="0"/>
              <a:t>万ｈａ（</a:t>
            </a:r>
            <a:r>
              <a:rPr lang="en-US" altLang="ja-JP" sz="2000" b="1" dirty="0"/>
              <a:t>1,343</a:t>
            </a:r>
            <a:r>
              <a:rPr lang="ja-JP" altLang="en-US" sz="2000" b="1" dirty="0"/>
              <a:t>箇所 ）</a:t>
            </a:r>
          </a:p>
        </p:txBody>
      </p:sp>
      <p:sp>
        <p:nvSpPr>
          <p:cNvPr id="60" name="テキスト ボックス 59">
            <a:extLst>
              <a:ext uri="{FF2B5EF4-FFF2-40B4-BE49-F238E27FC236}">
                <a16:creationId xmlns:a16="http://schemas.microsoft.com/office/drawing/2014/main" id="{25322559-2420-409D-AA9F-56E4DFC6AA42}"/>
              </a:ext>
            </a:extLst>
          </p:cNvPr>
          <p:cNvSpPr txBox="1"/>
          <p:nvPr/>
        </p:nvSpPr>
        <p:spPr>
          <a:xfrm>
            <a:off x="7053310" y="2958107"/>
            <a:ext cx="3401122" cy="677108"/>
          </a:xfrm>
          <a:prstGeom prst="rect">
            <a:avLst/>
          </a:prstGeom>
          <a:noFill/>
        </p:spPr>
        <p:txBody>
          <a:bodyPr wrap="square" rtlCol="0">
            <a:spAutoFit/>
          </a:bodyPr>
          <a:lstStyle/>
          <a:p>
            <a:pPr algn="ctr"/>
            <a:r>
              <a:rPr lang="ja-JP" altLang="en-US" sz="2000" b="1" dirty="0">
                <a:solidFill>
                  <a:srgbClr val="00B050"/>
                </a:solidFill>
              </a:rPr>
              <a:t>森林整備事業</a:t>
            </a:r>
            <a:endParaRPr lang="en-US" altLang="ja-JP" sz="2000" b="1" dirty="0">
              <a:solidFill>
                <a:srgbClr val="00B050"/>
              </a:solidFill>
            </a:endParaRPr>
          </a:p>
          <a:p>
            <a:pPr algn="ctr"/>
            <a:r>
              <a:rPr lang="ja-JP" altLang="en-US" sz="1800" b="1" dirty="0">
                <a:solidFill>
                  <a:srgbClr val="00B050"/>
                </a:solidFill>
              </a:rPr>
              <a:t>（森林経営計画地＋被害地等）</a:t>
            </a:r>
          </a:p>
        </p:txBody>
      </p:sp>
      <p:sp>
        <p:nvSpPr>
          <p:cNvPr id="61" name="四角形: 角を丸くする 60">
            <a:extLst>
              <a:ext uri="{FF2B5EF4-FFF2-40B4-BE49-F238E27FC236}">
                <a16:creationId xmlns:a16="http://schemas.microsoft.com/office/drawing/2014/main" id="{2BEF8CAA-E121-4900-9AAA-45A78A9F49E2}"/>
              </a:ext>
            </a:extLst>
          </p:cNvPr>
          <p:cNvSpPr/>
          <p:nvPr/>
        </p:nvSpPr>
        <p:spPr>
          <a:xfrm>
            <a:off x="11409879" y="5500312"/>
            <a:ext cx="541177" cy="261075"/>
          </a:xfrm>
          <a:prstGeom prst="roundRect">
            <a:avLst/>
          </a:prstGeom>
          <a:solidFill>
            <a:schemeClr val="bg1">
              <a:alpha val="70000"/>
            </a:schemeClr>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364"/>
          </a:p>
        </p:txBody>
      </p:sp>
      <p:sp>
        <p:nvSpPr>
          <p:cNvPr id="62" name="四角形: 角を丸くする 61">
            <a:extLst>
              <a:ext uri="{FF2B5EF4-FFF2-40B4-BE49-F238E27FC236}">
                <a16:creationId xmlns:a16="http://schemas.microsoft.com/office/drawing/2014/main" id="{82C42674-A74D-43B1-858E-A13FCEA4F0AD}"/>
              </a:ext>
            </a:extLst>
          </p:cNvPr>
          <p:cNvSpPr/>
          <p:nvPr/>
        </p:nvSpPr>
        <p:spPr>
          <a:xfrm>
            <a:off x="11409878" y="5072101"/>
            <a:ext cx="541177" cy="261075"/>
          </a:xfrm>
          <a:prstGeom prst="roundRect">
            <a:avLst/>
          </a:prstGeom>
          <a:solidFill>
            <a:schemeClr val="bg1">
              <a:alpha val="70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364"/>
          </a:p>
        </p:txBody>
      </p:sp>
      <p:sp>
        <p:nvSpPr>
          <p:cNvPr id="63" name="テキスト ボックス 62">
            <a:extLst>
              <a:ext uri="{FF2B5EF4-FFF2-40B4-BE49-F238E27FC236}">
                <a16:creationId xmlns:a16="http://schemas.microsoft.com/office/drawing/2014/main" id="{4A5CEAA8-6C22-41BA-A687-5FD8E1240476}"/>
              </a:ext>
            </a:extLst>
          </p:cNvPr>
          <p:cNvSpPr txBox="1"/>
          <p:nvPr/>
        </p:nvSpPr>
        <p:spPr bwMode="white">
          <a:xfrm>
            <a:off x="11959546" y="5017972"/>
            <a:ext cx="725400" cy="369332"/>
          </a:xfrm>
          <a:prstGeom prst="rect">
            <a:avLst/>
          </a:prstGeom>
          <a:solidFill>
            <a:schemeClr val="bg1"/>
          </a:solidFill>
        </p:spPr>
        <p:txBody>
          <a:bodyPr wrap="square" rtlCol="0">
            <a:spAutoFit/>
          </a:bodyPr>
          <a:lstStyle/>
          <a:p>
            <a:r>
              <a:rPr lang="ja-JP" altLang="en-US" sz="1800" b="1" dirty="0"/>
              <a:t>区域</a:t>
            </a:r>
          </a:p>
        </p:txBody>
      </p:sp>
      <p:sp>
        <p:nvSpPr>
          <p:cNvPr id="64" name="テキスト ボックス 63">
            <a:extLst>
              <a:ext uri="{FF2B5EF4-FFF2-40B4-BE49-F238E27FC236}">
                <a16:creationId xmlns:a16="http://schemas.microsoft.com/office/drawing/2014/main" id="{391637BE-9DE3-4393-B14A-55AE27527886}"/>
              </a:ext>
            </a:extLst>
          </p:cNvPr>
          <p:cNvSpPr txBox="1"/>
          <p:nvPr/>
        </p:nvSpPr>
        <p:spPr bwMode="white">
          <a:xfrm>
            <a:off x="11975543" y="5447727"/>
            <a:ext cx="725400" cy="369332"/>
          </a:xfrm>
          <a:prstGeom prst="rect">
            <a:avLst/>
          </a:prstGeom>
          <a:solidFill>
            <a:schemeClr val="bg1"/>
          </a:solidFill>
        </p:spPr>
        <p:txBody>
          <a:bodyPr wrap="square" rtlCol="0">
            <a:spAutoFit/>
          </a:bodyPr>
          <a:lstStyle/>
          <a:p>
            <a:r>
              <a:rPr lang="ja-JP" altLang="en-US" sz="1800" b="1" dirty="0"/>
              <a:t>事業</a:t>
            </a:r>
          </a:p>
        </p:txBody>
      </p:sp>
      <p:sp>
        <p:nvSpPr>
          <p:cNvPr id="44" name="テキスト ボックス 43">
            <a:extLst>
              <a:ext uri="{FF2B5EF4-FFF2-40B4-BE49-F238E27FC236}">
                <a16:creationId xmlns:a16="http://schemas.microsoft.com/office/drawing/2014/main" id="{43FC231D-8F35-4887-9529-899AAA9A8B51}"/>
              </a:ext>
            </a:extLst>
          </p:cNvPr>
          <p:cNvSpPr txBox="1"/>
          <p:nvPr/>
        </p:nvSpPr>
        <p:spPr>
          <a:xfrm>
            <a:off x="11987878" y="135073"/>
            <a:ext cx="707305" cy="523220"/>
          </a:xfrm>
          <a:prstGeom prst="rect">
            <a:avLst/>
          </a:prstGeom>
          <a:noFill/>
        </p:spPr>
        <p:txBody>
          <a:bodyPr wrap="square">
            <a:spAutoFit/>
          </a:bodyPr>
          <a:lstStyle/>
          <a:p>
            <a:pPr algn="ctr"/>
            <a:r>
              <a:rPr lang="ja-JP" altLang="en-US" sz="1400" kern="100" dirty="0">
                <a:latin typeface="BIZ UDゴシック" panose="020B0400000000000000" pitchFamily="49" charset="-128"/>
                <a:ea typeface="BIZ UDゴシック" panose="020B0400000000000000" pitchFamily="49" charset="-128"/>
                <a:cs typeface="Times New Roman"/>
              </a:rPr>
              <a:t>事前③</a:t>
            </a:r>
            <a:endParaRPr lang="en-US" altLang="ja-JP" sz="2400" kern="100" dirty="0">
              <a:latin typeface="BIZ UDゴシック" panose="020B0400000000000000" pitchFamily="49" charset="-128"/>
              <a:ea typeface="BIZ UDゴシック" panose="020B0400000000000000" pitchFamily="49" charset="-128"/>
              <a:cs typeface="Times New Roman"/>
            </a:endParaRPr>
          </a:p>
        </p:txBody>
      </p:sp>
      <p:sp>
        <p:nvSpPr>
          <p:cNvPr id="3" name="スライド番号プレースホルダー 2">
            <a:extLst>
              <a:ext uri="{FF2B5EF4-FFF2-40B4-BE49-F238E27FC236}">
                <a16:creationId xmlns:a16="http://schemas.microsoft.com/office/drawing/2014/main" id="{2F6795BB-A077-4176-B599-4FAC552C4A93}"/>
              </a:ext>
            </a:extLst>
          </p:cNvPr>
          <p:cNvSpPr>
            <a:spLocks noGrp="1"/>
          </p:cNvSpPr>
          <p:nvPr>
            <p:ph type="sldNum" sz="quarter" idx="12"/>
          </p:nvPr>
        </p:nvSpPr>
        <p:spPr>
          <a:xfrm>
            <a:off x="9545521" y="9075582"/>
            <a:ext cx="2987041" cy="511175"/>
          </a:xfrm>
        </p:spPr>
        <p:txBody>
          <a:bodyPr/>
          <a:lstStyle/>
          <a:p>
            <a:fld id="{D2D8002D-B5B0-4BAC-B1F6-782DDCCE6D9C}" type="slidenum">
              <a:rPr kumimoji="1" lang="ja-JP" altLang="en-US" sz="2800" b="1" smtClean="0"/>
              <a:t>9</a:t>
            </a:fld>
            <a:endParaRPr kumimoji="1" lang="ja-JP" altLang="en-US" b="1" dirty="0"/>
          </a:p>
        </p:txBody>
      </p:sp>
      <p:sp>
        <p:nvSpPr>
          <p:cNvPr id="54" name="正方形/長方形 53">
            <a:extLst>
              <a:ext uri="{FF2B5EF4-FFF2-40B4-BE49-F238E27FC236}">
                <a16:creationId xmlns:a16="http://schemas.microsoft.com/office/drawing/2014/main" id="{B48FB671-FB91-46C7-88C1-6405CB0AF29A}"/>
              </a:ext>
            </a:extLst>
          </p:cNvPr>
          <p:cNvSpPr/>
          <p:nvPr/>
        </p:nvSpPr>
        <p:spPr>
          <a:xfrm>
            <a:off x="7542178" y="1763835"/>
            <a:ext cx="2108238" cy="4029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3046" rtlCol="0" anchor="t" anchorCtr="0"/>
          <a:lstStyle/>
          <a:p>
            <a:pPr algn="ctr"/>
            <a:r>
              <a:rPr lang="ja-JP" altLang="en-US" sz="1800" b="1" dirty="0">
                <a:solidFill>
                  <a:schemeClr val="tx1"/>
                </a:solidFill>
              </a:rPr>
              <a:t>府森林環境税事業</a:t>
            </a:r>
            <a:endParaRPr lang="en-US" altLang="ja-JP" sz="1800" b="1" dirty="0">
              <a:solidFill>
                <a:schemeClr val="tx1"/>
              </a:solidFill>
            </a:endParaRPr>
          </a:p>
        </p:txBody>
      </p:sp>
      <p:sp>
        <p:nvSpPr>
          <p:cNvPr id="55" name="正方形/長方形 54">
            <a:extLst>
              <a:ext uri="{FF2B5EF4-FFF2-40B4-BE49-F238E27FC236}">
                <a16:creationId xmlns:a16="http://schemas.microsoft.com/office/drawing/2014/main" id="{4D906E00-2756-48FD-BCF1-E0817837705F}"/>
              </a:ext>
            </a:extLst>
          </p:cNvPr>
          <p:cNvSpPr/>
          <p:nvPr/>
        </p:nvSpPr>
        <p:spPr>
          <a:xfrm>
            <a:off x="439668" y="1751512"/>
            <a:ext cx="1581629" cy="4322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3046" rtlCol="0" anchor="t" anchorCtr="0"/>
          <a:lstStyle/>
          <a:p>
            <a:pPr algn="ctr"/>
            <a:r>
              <a:rPr lang="ja-JP" altLang="en-US" sz="1800" b="1" dirty="0">
                <a:solidFill>
                  <a:schemeClr val="tx1"/>
                </a:solidFill>
              </a:rPr>
              <a:t>保安施設事業</a:t>
            </a:r>
            <a:endParaRPr lang="en-US" altLang="ja-JP" sz="1800" b="1" dirty="0">
              <a:solidFill>
                <a:schemeClr val="tx1"/>
              </a:solidFill>
            </a:endParaRPr>
          </a:p>
        </p:txBody>
      </p:sp>
      <p:sp>
        <p:nvSpPr>
          <p:cNvPr id="59" name="正方形/長方形 58">
            <a:extLst>
              <a:ext uri="{FF2B5EF4-FFF2-40B4-BE49-F238E27FC236}">
                <a16:creationId xmlns:a16="http://schemas.microsoft.com/office/drawing/2014/main" id="{64FA35BC-B24F-43E8-99CC-4AD6BE43C6A9}"/>
              </a:ext>
            </a:extLst>
          </p:cNvPr>
          <p:cNvSpPr/>
          <p:nvPr/>
        </p:nvSpPr>
        <p:spPr>
          <a:xfrm>
            <a:off x="2106355" y="1762679"/>
            <a:ext cx="1747496" cy="4029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3046" rtlCol="0" anchor="t" anchorCtr="0"/>
          <a:lstStyle/>
          <a:p>
            <a:pPr algn="ctr"/>
            <a:r>
              <a:rPr lang="ja-JP" altLang="en-US" sz="1800" b="1" dirty="0">
                <a:solidFill>
                  <a:schemeClr val="tx1"/>
                </a:solidFill>
              </a:rPr>
              <a:t>森林整備事業</a:t>
            </a:r>
            <a:endParaRPr lang="en-US" altLang="ja-JP" sz="1800" b="1" dirty="0">
              <a:solidFill>
                <a:schemeClr val="tx1"/>
              </a:solidFill>
            </a:endParaRPr>
          </a:p>
        </p:txBody>
      </p:sp>
      <p:sp>
        <p:nvSpPr>
          <p:cNvPr id="65" name="正方形/長方形 64">
            <a:extLst>
              <a:ext uri="{FF2B5EF4-FFF2-40B4-BE49-F238E27FC236}">
                <a16:creationId xmlns:a16="http://schemas.microsoft.com/office/drawing/2014/main" id="{6BEAECFB-0E56-40CD-AD89-0F5FC1DF3E8B}"/>
              </a:ext>
            </a:extLst>
          </p:cNvPr>
          <p:cNvSpPr/>
          <p:nvPr/>
        </p:nvSpPr>
        <p:spPr>
          <a:xfrm>
            <a:off x="3938909" y="1776649"/>
            <a:ext cx="1581629" cy="3921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3046" rtlCol="0" anchor="t" anchorCtr="0"/>
          <a:lstStyle/>
          <a:p>
            <a:pPr algn="ctr"/>
            <a:r>
              <a:rPr lang="ja-JP" altLang="en-US" sz="1800" b="1" dirty="0">
                <a:solidFill>
                  <a:schemeClr val="tx1"/>
                </a:solidFill>
              </a:rPr>
              <a:t>林道事業</a:t>
            </a:r>
            <a:endParaRPr lang="en-US" altLang="ja-JP" sz="1800" b="1" dirty="0">
              <a:solidFill>
                <a:schemeClr val="tx1"/>
              </a:solidFill>
            </a:endParaRPr>
          </a:p>
        </p:txBody>
      </p:sp>
      <p:sp>
        <p:nvSpPr>
          <p:cNvPr id="66" name="正方形/長方形 65">
            <a:extLst>
              <a:ext uri="{FF2B5EF4-FFF2-40B4-BE49-F238E27FC236}">
                <a16:creationId xmlns:a16="http://schemas.microsoft.com/office/drawing/2014/main" id="{E82E3FE6-5E0F-4F06-B4F0-C9549123BDC4}"/>
              </a:ext>
            </a:extLst>
          </p:cNvPr>
          <p:cNvSpPr/>
          <p:nvPr/>
        </p:nvSpPr>
        <p:spPr>
          <a:xfrm>
            <a:off x="5605596" y="1775896"/>
            <a:ext cx="1851524" cy="4107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3046" rtlCol="0" anchor="t" anchorCtr="0"/>
          <a:lstStyle/>
          <a:p>
            <a:pPr algn="ctr"/>
            <a:r>
              <a:rPr lang="ja-JP" altLang="en-US" sz="1800" b="1" dirty="0">
                <a:solidFill>
                  <a:schemeClr val="tx1"/>
                </a:solidFill>
              </a:rPr>
              <a:t>病害虫防除事業</a:t>
            </a:r>
            <a:endParaRPr lang="en-US" altLang="ja-JP" sz="1800" b="1" dirty="0">
              <a:solidFill>
                <a:schemeClr val="tx1"/>
              </a:solidFill>
            </a:endParaRPr>
          </a:p>
        </p:txBody>
      </p:sp>
      <p:sp>
        <p:nvSpPr>
          <p:cNvPr id="67" name="正方形/長方形 66">
            <a:extLst>
              <a:ext uri="{FF2B5EF4-FFF2-40B4-BE49-F238E27FC236}">
                <a16:creationId xmlns:a16="http://schemas.microsoft.com/office/drawing/2014/main" id="{D7EF12F6-C7D7-407F-B81B-165274473712}"/>
              </a:ext>
            </a:extLst>
          </p:cNvPr>
          <p:cNvSpPr/>
          <p:nvPr/>
        </p:nvSpPr>
        <p:spPr>
          <a:xfrm>
            <a:off x="9735476" y="1762680"/>
            <a:ext cx="2786095" cy="4029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3046" rtlCol="0" anchor="t" anchorCtr="0"/>
          <a:lstStyle/>
          <a:p>
            <a:pPr algn="ctr"/>
            <a:r>
              <a:rPr lang="ja-JP" altLang="en-US" sz="1800" b="1" dirty="0">
                <a:solidFill>
                  <a:schemeClr val="tx1"/>
                </a:solidFill>
              </a:rPr>
              <a:t>国森林環境譲与税事業</a:t>
            </a:r>
            <a:endParaRPr lang="en-US" altLang="ja-JP" sz="1800" b="1" dirty="0">
              <a:solidFill>
                <a:schemeClr val="tx1"/>
              </a:solidFill>
            </a:endParaRPr>
          </a:p>
        </p:txBody>
      </p:sp>
      <p:sp>
        <p:nvSpPr>
          <p:cNvPr id="49" name="テキスト ボックス 48">
            <a:extLst>
              <a:ext uri="{FF2B5EF4-FFF2-40B4-BE49-F238E27FC236}">
                <a16:creationId xmlns:a16="http://schemas.microsoft.com/office/drawing/2014/main" id="{4C494539-A811-4C5C-9BA7-4493900309BD}"/>
              </a:ext>
            </a:extLst>
          </p:cNvPr>
          <p:cNvSpPr txBox="1"/>
          <p:nvPr/>
        </p:nvSpPr>
        <p:spPr>
          <a:xfrm>
            <a:off x="11347550" y="77139"/>
            <a:ext cx="1369959" cy="523220"/>
          </a:xfrm>
          <a:prstGeom prst="rect">
            <a:avLst/>
          </a:prstGeom>
          <a:solidFill>
            <a:schemeClr val="bg1"/>
          </a:solidFill>
        </p:spPr>
        <p:txBody>
          <a:bodyPr wrap="square">
            <a:spAutoFit/>
          </a:bodyPr>
          <a:lstStyle/>
          <a:p>
            <a:pPr algn="ctr"/>
            <a:r>
              <a:rPr lang="en-US" altLang="ja-JP" sz="1400" kern="100" dirty="0">
                <a:latin typeface="BIZ UDゴシック" panose="020B0400000000000000" pitchFamily="49" charset="-128"/>
                <a:ea typeface="BIZ UDゴシック" panose="020B0400000000000000" pitchFamily="49" charset="-128"/>
                <a:cs typeface="Times New Roman"/>
              </a:rPr>
              <a:t>R7.3.27</a:t>
            </a:r>
          </a:p>
          <a:p>
            <a:pPr algn="ctr"/>
            <a:r>
              <a:rPr lang="ja-JP" altLang="en-US" sz="1400" kern="100" dirty="0">
                <a:latin typeface="BIZ UDゴシック" panose="020B0400000000000000" pitchFamily="49" charset="-128"/>
                <a:ea typeface="BIZ UDゴシック" panose="020B0400000000000000" pitchFamily="49" charset="-128"/>
                <a:cs typeface="Times New Roman"/>
              </a:rPr>
              <a:t>みどり推進室</a:t>
            </a:r>
            <a:endParaRPr lang="en-US" altLang="ja-JP" sz="2400" kern="100" dirty="0">
              <a:latin typeface="BIZ UDゴシック" panose="020B0400000000000000" pitchFamily="49" charset="-128"/>
              <a:ea typeface="BIZ UDゴシック" panose="020B0400000000000000" pitchFamily="49" charset="-128"/>
              <a:cs typeface="Times New Roman"/>
            </a:endParaRPr>
          </a:p>
        </p:txBody>
      </p:sp>
    </p:spTree>
    <p:extLst>
      <p:ext uri="{BB962C8B-B14F-4D97-AF65-F5344CB8AC3E}">
        <p14:creationId xmlns:p14="http://schemas.microsoft.com/office/powerpoint/2010/main" val="251919018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25400">
          <a:solidFill>
            <a:schemeClr val="tx1"/>
          </a:solidFill>
          <a:prstDash val="solid"/>
        </a:ln>
        <a:effectLst>
          <a:outerShdw blurRad="50800" dist="38100" dir="2700000" algn="tl" rotWithShape="0">
            <a:prstClr val="black">
              <a:alpha val="40000"/>
            </a:prstClr>
          </a:outerShdw>
        </a:effectLst>
      </a:spPr>
      <a:bodyPr rot="0" spcFirstLastPara="0" vert="horz" wrap="square" lIns="91440" tIns="45720" rIns="91440" bIns="36000" numCol="1" spcCol="0" rtlCol="0" fromWordArt="0" anchor="t" anchorCtr="0" forceAA="0" compatLnSpc="1">
        <a:prstTxWarp prst="textNoShape">
          <a:avLst/>
        </a:prstTxWarp>
        <a:noAutofit/>
      </a:bodyPr>
      <a:lstStyle>
        <a:defPPr>
          <a:defRPr sz="1200"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5268</Words>
  <Application>Microsoft Office PowerPoint</Application>
  <PresentationFormat>A3 297x420 mm</PresentationFormat>
  <Paragraphs>870</Paragraphs>
  <Slides>23</Slides>
  <Notes>3</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23</vt:i4>
      </vt:variant>
    </vt:vector>
  </HeadingPairs>
  <TitlesOfParts>
    <vt:vector size="33" baseType="lpstr">
      <vt:lpstr>BIZ UDPゴシック</vt:lpstr>
      <vt:lpstr>BIZ UDゴシック</vt:lpstr>
      <vt:lpstr>ＭＳ Ｐゴシック</vt:lpstr>
      <vt:lpstr>MS UI Gothic</vt:lpstr>
      <vt:lpstr>ＭＳ 明朝</vt:lpstr>
      <vt:lpstr>メイリオ</vt:lpstr>
      <vt:lpstr>游ゴシック</vt:lpstr>
      <vt:lpstr>Arial</vt:lpstr>
      <vt:lpstr>Calibri</vt:lpstr>
      <vt:lpstr>Office テーマ</vt:lpstr>
      <vt:lpstr>第１回 大阪府森林防災・減災アクションプラン 検討部会</vt:lpstr>
      <vt:lpstr>PowerPoint プレゼンテーション</vt:lpstr>
      <vt:lpstr>１．第90回 森林審議会の振り返り</vt:lpstr>
      <vt:lpstr>PowerPoint プレゼンテーション</vt:lpstr>
      <vt:lpstr>PowerPoint プレゼンテーション</vt:lpstr>
      <vt:lpstr>PowerPoint プレゼンテーション</vt:lpstr>
      <vt:lpstr>２．アクションプラン部会の役割と策定までの流れ</vt:lpstr>
      <vt:lpstr>PowerPoint プレゼンテーション</vt:lpstr>
      <vt:lpstr>PowerPoint プレゼンテーション</vt:lpstr>
      <vt:lpstr>PowerPoint プレゼンテーション</vt:lpstr>
      <vt:lpstr>PowerPoint プレゼンテーション</vt:lpstr>
      <vt:lpstr>３．部会の進め方について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2025-06-05T07:07:58Z</dcterms:created>
  <dcterms:modified xsi:type="dcterms:W3CDTF">2025-06-05T07:09:30Z</dcterms:modified>
</cp:coreProperties>
</file>