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26"/>
  </p:notesMasterIdLst>
  <p:sldIdLst>
    <p:sldId id="1160" r:id="rId2"/>
    <p:sldId id="1161" r:id="rId3"/>
    <p:sldId id="847" r:id="rId4"/>
    <p:sldId id="1162" r:id="rId5"/>
    <p:sldId id="1171" r:id="rId6"/>
    <p:sldId id="1173" r:id="rId7"/>
    <p:sldId id="812" r:id="rId8"/>
    <p:sldId id="1174" r:id="rId9"/>
    <p:sldId id="1175" r:id="rId10"/>
    <p:sldId id="1176" r:id="rId11"/>
    <p:sldId id="1177" r:id="rId12"/>
    <p:sldId id="1178" r:id="rId13"/>
    <p:sldId id="1172" r:id="rId14"/>
    <p:sldId id="1186" r:id="rId15"/>
    <p:sldId id="1180" r:id="rId16"/>
    <p:sldId id="1182" r:id="rId17"/>
    <p:sldId id="1184" r:id="rId18"/>
    <p:sldId id="1205" r:id="rId19"/>
    <p:sldId id="1188" r:id="rId20"/>
    <p:sldId id="1190" r:id="rId21"/>
    <p:sldId id="1206" r:id="rId22"/>
    <p:sldId id="1194" r:id="rId23"/>
    <p:sldId id="1203" r:id="rId24"/>
    <p:sldId id="1204" r:id="rId25"/>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7B6251"/>
    <a:srgbClr val="4E6255"/>
    <a:srgbClr val="D8D8D8"/>
    <a:srgbClr val="909090"/>
    <a:srgbClr val="389138"/>
    <a:srgbClr val="EAEA7F"/>
    <a:srgbClr val="E9BD37"/>
    <a:srgbClr val="E9A237"/>
    <a:srgbClr val="3785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606" autoAdjust="0"/>
    <p:restoredTop sz="96293" autoAdjust="0"/>
  </p:normalViewPr>
  <p:slideViewPr>
    <p:cSldViewPr snapToGrid="0">
      <p:cViewPr varScale="1">
        <p:scale>
          <a:sx n="110" d="100"/>
          <a:sy n="110" d="100"/>
        </p:scale>
        <p:origin x="624" y="6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5448" cy="497838"/>
          </a:xfrm>
          <a:prstGeom prst="rect">
            <a:avLst/>
          </a:prstGeom>
        </p:spPr>
        <p:txBody>
          <a:bodyPr vert="horz" lIns="91312" tIns="45656" rIns="91312" bIns="4565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643" y="1"/>
            <a:ext cx="2945448" cy="497838"/>
          </a:xfrm>
          <a:prstGeom prst="rect">
            <a:avLst/>
          </a:prstGeom>
        </p:spPr>
        <p:txBody>
          <a:bodyPr vert="horz" lIns="91312" tIns="45656" rIns="91312" bIns="45656" rtlCol="0"/>
          <a:lstStyle>
            <a:lvl1pPr algn="r">
              <a:defRPr sz="1200"/>
            </a:lvl1pPr>
          </a:lstStyle>
          <a:p>
            <a:fld id="{AA6FE65D-F661-4725-B157-2FCDB18F60FD}" type="datetimeFigureOut">
              <a:rPr kumimoji="1" lang="ja-JP" altLang="en-US" smtClean="0"/>
              <a:t>2026/3/24</a:t>
            </a:fld>
            <a:endParaRPr kumimoji="1" lang="ja-JP" altLang="en-US"/>
          </a:p>
        </p:txBody>
      </p:sp>
      <p:sp>
        <p:nvSpPr>
          <p:cNvPr id="4" name="スライド イメージ プレースホルダー 3"/>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1312" tIns="45656" rIns="91312" bIns="45656" rtlCol="0" anchor="ctr"/>
          <a:lstStyle/>
          <a:p>
            <a:endParaRPr lang="ja-JP" altLang="en-US"/>
          </a:p>
        </p:txBody>
      </p:sp>
      <p:sp>
        <p:nvSpPr>
          <p:cNvPr id="5" name="ノート プレースホルダー 4"/>
          <p:cNvSpPr>
            <a:spLocks noGrp="1"/>
          </p:cNvSpPr>
          <p:nvPr>
            <p:ph type="body" sz="quarter" idx="3"/>
          </p:nvPr>
        </p:nvSpPr>
        <p:spPr>
          <a:xfrm>
            <a:off x="680085" y="4777027"/>
            <a:ext cx="5437506" cy="3908187"/>
          </a:xfrm>
          <a:prstGeom prst="rect">
            <a:avLst/>
          </a:prstGeom>
        </p:spPr>
        <p:txBody>
          <a:bodyPr vert="horz" lIns="91312" tIns="45656" rIns="91312" bIns="4565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800"/>
            <a:ext cx="2945448" cy="497838"/>
          </a:xfrm>
          <a:prstGeom prst="rect">
            <a:avLst/>
          </a:prstGeom>
        </p:spPr>
        <p:txBody>
          <a:bodyPr vert="horz" lIns="91312" tIns="45656" rIns="91312" bIns="4565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643" y="9428800"/>
            <a:ext cx="2945448" cy="497838"/>
          </a:xfrm>
          <a:prstGeom prst="rect">
            <a:avLst/>
          </a:prstGeom>
        </p:spPr>
        <p:txBody>
          <a:bodyPr vert="horz" lIns="91312" tIns="45656" rIns="91312" bIns="45656" rtlCol="0" anchor="b"/>
          <a:lstStyle>
            <a:lvl1pPr algn="r">
              <a:defRPr sz="1200"/>
            </a:lvl1pPr>
          </a:lstStyle>
          <a:p>
            <a:fld id="{D4076765-1E50-4E9C-A29A-AE8343C30724}" type="slidenum">
              <a:rPr kumimoji="1" lang="ja-JP" altLang="en-US" smtClean="0"/>
              <a:t>‹#›</a:t>
            </a:fld>
            <a:endParaRPr kumimoji="1" lang="ja-JP" altLang="en-US"/>
          </a:p>
        </p:txBody>
      </p:sp>
    </p:spTree>
    <p:extLst>
      <p:ext uri="{BB962C8B-B14F-4D97-AF65-F5344CB8AC3E}">
        <p14:creationId xmlns:p14="http://schemas.microsoft.com/office/powerpoint/2010/main" val="51971006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6</a:t>
            </a:fld>
            <a:endParaRPr kumimoji="1" lang="ja-JP" altLang="en-US"/>
          </a:p>
        </p:txBody>
      </p:sp>
    </p:spTree>
    <p:extLst>
      <p:ext uri="{BB962C8B-B14F-4D97-AF65-F5344CB8AC3E}">
        <p14:creationId xmlns:p14="http://schemas.microsoft.com/office/powerpoint/2010/main" val="3948500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19</a:t>
            </a:fld>
            <a:endParaRPr kumimoji="1" lang="ja-JP" altLang="en-US"/>
          </a:p>
        </p:txBody>
      </p:sp>
    </p:spTree>
    <p:extLst>
      <p:ext uri="{BB962C8B-B14F-4D97-AF65-F5344CB8AC3E}">
        <p14:creationId xmlns:p14="http://schemas.microsoft.com/office/powerpoint/2010/main" val="390928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745AB77-853C-4B9F-BE64-58DFEE6F818F}"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405381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745AB77-853C-4B9F-BE64-58DFEE6F818F}"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309790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745AB77-853C-4B9F-BE64-58DFEE6F818F}"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3894357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745AB77-853C-4B9F-BE64-58DFEE6F818F}"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77715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745AB77-853C-4B9F-BE64-58DFEE6F818F}"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505194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745AB77-853C-4B9F-BE64-58DFEE6F818F}"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1520152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745AB77-853C-4B9F-BE64-58DFEE6F818F}" type="datetimeFigureOut">
              <a:rPr kumimoji="1" lang="ja-JP" altLang="en-US" smtClean="0"/>
              <a:t>2026/3/24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2817123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745AB77-853C-4B9F-BE64-58DFEE6F818F}" type="datetimeFigureOut">
              <a:rPr kumimoji="1" lang="ja-JP" altLang="en-US" smtClean="0"/>
              <a:t>2026/3/24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1664387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45AB77-853C-4B9F-BE64-58DFEE6F818F}" type="datetimeFigureOut">
              <a:rPr kumimoji="1" lang="ja-JP" altLang="en-US" smtClean="0"/>
              <a:t>2026/3/24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849452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745AB77-853C-4B9F-BE64-58DFEE6F818F}"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620932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745AB77-853C-4B9F-BE64-58DFEE6F818F}"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4178609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45AB77-853C-4B9F-BE64-58DFEE6F818F}" type="datetimeFigureOut">
              <a:rPr kumimoji="1" lang="ja-JP" altLang="en-US" smtClean="0"/>
              <a:t>2026/3/24</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28449011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image" Target="../media/image12.png"/><Relationship Id="rId7" Type="http://schemas.openxmlformats.org/officeDocument/2006/relationships/image" Target="../media/image2.png"/><Relationship Id="rId12"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image" Target="../media/image14.png"/><Relationship Id="rId10" Type="http://schemas.openxmlformats.org/officeDocument/2006/relationships/image" Target="../media/image5.png"/><Relationship Id="rId4" Type="http://schemas.openxmlformats.org/officeDocument/2006/relationships/image" Target="../media/image13.png"/><Relationship Id="rId9" Type="http://schemas.openxmlformats.org/officeDocument/2006/relationships/image" Target="../media/image4.png"/><Relationship Id="rId1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image" Target="../media/image17.png"/><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5.png"/><Relationship Id="rId5" Type="http://schemas.openxmlformats.org/officeDocument/2006/relationships/image" Target="../media/image20.png"/><Relationship Id="rId15" Type="http://schemas.openxmlformats.org/officeDocument/2006/relationships/image" Target="../media/image9.png"/><Relationship Id="rId10" Type="http://schemas.openxmlformats.org/officeDocument/2006/relationships/image" Target="../media/image4.png"/><Relationship Id="rId4" Type="http://schemas.openxmlformats.org/officeDocument/2006/relationships/image" Target="../media/image18.png"/><Relationship Id="rId9" Type="http://schemas.openxmlformats.org/officeDocument/2006/relationships/image" Target="../media/image3.png"/><Relationship Id="rId1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image" Target="../media/image28.png"/><Relationship Id="rId7" Type="http://schemas.openxmlformats.org/officeDocument/2006/relationships/image" Target="../media/image2.png"/><Relationship Id="rId12" Type="http://schemas.openxmlformats.org/officeDocument/2006/relationships/image" Target="../media/image7.png"/><Relationship Id="rId2" Type="http://schemas.openxmlformats.org/officeDocument/2006/relationships/image" Target="../media/image27.png"/><Relationship Id="rId16"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image" Target="../media/image30.png"/><Relationship Id="rId15" Type="http://schemas.openxmlformats.org/officeDocument/2006/relationships/image" Target="../media/image31.png"/><Relationship Id="rId10" Type="http://schemas.openxmlformats.org/officeDocument/2006/relationships/image" Target="../media/image5.png"/><Relationship Id="rId4" Type="http://schemas.openxmlformats.org/officeDocument/2006/relationships/image" Target="../media/image29.png"/><Relationship Id="rId9" Type="http://schemas.openxmlformats.org/officeDocument/2006/relationships/image" Target="../media/image4.png"/><Relationship Id="rId14" Type="http://schemas.openxmlformats.org/officeDocument/2006/relationships/image" Target="../media/image9.png"/></Relationships>
</file>

<file path=ppt/slides/_rels/slide2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s>
</file>

<file path=ppt/slides/_rels/slide2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34.png"/><Relationship Id="rId3" Type="http://schemas.openxmlformats.org/officeDocument/2006/relationships/image" Target="../media/image28.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5F5FEF-A307-4055-9090-3D57E1E32FB5}"/>
              </a:ext>
            </a:extLst>
          </p:cNvPr>
          <p:cNvSpPr>
            <a:spLocks noGrp="1"/>
          </p:cNvSpPr>
          <p:nvPr>
            <p:ph type="ctrTitle"/>
          </p:nvPr>
        </p:nvSpPr>
        <p:spPr>
          <a:xfrm>
            <a:off x="536582" y="1693889"/>
            <a:ext cx="8832836" cy="2182099"/>
          </a:xfrm>
        </p:spPr>
        <p:txBody>
          <a:bodyPr>
            <a:noAutofit/>
          </a:bodyPr>
          <a:lstStyle/>
          <a:p>
            <a:pPr>
              <a:lnSpc>
                <a:spcPct val="150000"/>
              </a:lnSpc>
            </a:pPr>
            <a:r>
              <a:rPr lang="ja-JP" altLang="en-US" sz="3429" dirty="0">
                <a:latin typeface="BIZ UDPゴシック" panose="020B0400000000000000" pitchFamily="50" charset="-128"/>
                <a:ea typeface="BIZ UDPゴシック" panose="020B0400000000000000" pitchFamily="50" charset="-128"/>
              </a:rPr>
              <a:t>第６回</a:t>
            </a:r>
            <a:br>
              <a:rPr lang="en-US" altLang="ja-JP" sz="3429" dirty="0">
                <a:latin typeface="BIZ UDPゴシック" panose="020B0400000000000000" pitchFamily="50" charset="-128"/>
                <a:ea typeface="BIZ UDPゴシック" panose="020B0400000000000000" pitchFamily="50" charset="-128"/>
              </a:rPr>
            </a:br>
            <a:r>
              <a:rPr lang="ja-JP" altLang="en-US" sz="3429" dirty="0">
                <a:latin typeface="BIZ UDPゴシック" panose="020B0400000000000000" pitchFamily="50" charset="-128"/>
                <a:ea typeface="BIZ UDPゴシック" panose="020B0400000000000000" pitchFamily="50" charset="-128"/>
              </a:rPr>
              <a:t>大阪府森林防災・減災アクションプラン</a:t>
            </a:r>
            <a:br>
              <a:rPr lang="en-US" altLang="ja-JP" sz="3429" dirty="0">
                <a:latin typeface="BIZ UDPゴシック" panose="020B0400000000000000" pitchFamily="50" charset="-128"/>
                <a:ea typeface="BIZ UDPゴシック" panose="020B0400000000000000" pitchFamily="50" charset="-128"/>
              </a:rPr>
            </a:br>
            <a:r>
              <a:rPr lang="ja-JP" altLang="en-US" sz="3429" dirty="0">
                <a:latin typeface="BIZ UDPゴシック" panose="020B0400000000000000" pitchFamily="50" charset="-128"/>
                <a:ea typeface="BIZ UDPゴシック" panose="020B0400000000000000" pitchFamily="50" charset="-128"/>
              </a:rPr>
              <a:t>検討部会</a:t>
            </a:r>
          </a:p>
        </p:txBody>
      </p:sp>
      <p:sp>
        <p:nvSpPr>
          <p:cNvPr id="3" name="字幕 2">
            <a:extLst>
              <a:ext uri="{FF2B5EF4-FFF2-40B4-BE49-F238E27FC236}">
                <a16:creationId xmlns:a16="http://schemas.microsoft.com/office/drawing/2014/main" id="{33A55BB0-4491-464B-860C-6926C05A84A6}"/>
              </a:ext>
            </a:extLst>
          </p:cNvPr>
          <p:cNvSpPr>
            <a:spLocks noGrp="1"/>
          </p:cNvSpPr>
          <p:nvPr>
            <p:ph type="subTitle" idx="1"/>
          </p:nvPr>
        </p:nvSpPr>
        <p:spPr>
          <a:xfrm>
            <a:off x="1752600" y="5583836"/>
            <a:ext cx="6400800" cy="819620"/>
          </a:xfrm>
        </p:spPr>
        <p:txBody>
          <a:bodyPr>
            <a:normAutofit/>
          </a:bodyPr>
          <a:lstStyle/>
          <a:p>
            <a:r>
              <a:rPr lang="ja-JP" altLang="en-US" sz="2000" dirty="0">
                <a:latin typeface="BIZ UDPゴシック" panose="020B0400000000000000" pitchFamily="50" charset="-128"/>
                <a:ea typeface="BIZ UDPゴシック" panose="020B0400000000000000" pitchFamily="50" charset="-128"/>
              </a:rPr>
              <a:t>令和８年３月</a:t>
            </a:r>
            <a:r>
              <a:rPr lang="en-US" altLang="ja-JP" sz="2000" dirty="0">
                <a:latin typeface="BIZ UDPゴシック" panose="020B0400000000000000" pitchFamily="50" charset="-128"/>
                <a:ea typeface="BIZ UDPゴシック" panose="020B0400000000000000" pitchFamily="50" charset="-128"/>
              </a:rPr>
              <a:t>23</a:t>
            </a:r>
            <a:r>
              <a:rPr lang="ja-JP" altLang="en-US" sz="2000" dirty="0">
                <a:latin typeface="BIZ UDPゴシック" panose="020B0400000000000000" pitchFamily="50" charset="-128"/>
                <a:ea typeface="BIZ UDPゴシック" panose="020B0400000000000000" pitchFamily="50" charset="-128"/>
              </a:rPr>
              <a:t>日</a:t>
            </a:r>
            <a:endParaRPr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大阪府環境農林水産部みどり推進室</a:t>
            </a:r>
            <a:endParaRPr lang="en-US" altLang="ja-JP" sz="2000" dirty="0">
              <a:latin typeface="BIZ UDPゴシック" panose="020B0400000000000000" pitchFamily="50" charset="-128"/>
              <a:ea typeface="BIZ UDPゴシック" panose="020B0400000000000000" pitchFamily="50" charset="-128"/>
            </a:endParaRPr>
          </a:p>
        </p:txBody>
      </p:sp>
      <p:sp>
        <p:nvSpPr>
          <p:cNvPr id="5" name="スライド番号プレースホルダー 10">
            <a:extLst>
              <a:ext uri="{FF2B5EF4-FFF2-40B4-BE49-F238E27FC236}">
                <a16:creationId xmlns:a16="http://schemas.microsoft.com/office/drawing/2014/main" id="{4C23E753-E60F-4413-AA34-B04F82165BF8}"/>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1</a:t>
            </a:fld>
            <a:endParaRPr kumimoji="1" lang="ja-JP" altLang="en-US" sz="2000" b="1" dirty="0"/>
          </a:p>
        </p:txBody>
      </p:sp>
    </p:spTree>
    <p:extLst>
      <p:ext uri="{BB962C8B-B14F-4D97-AF65-F5344CB8AC3E}">
        <p14:creationId xmlns:p14="http://schemas.microsoft.com/office/powerpoint/2010/main" val="4129053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021C1-F3F5-82E1-BD17-E1738291AB00}"/>
            </a:ext>
          </a:extLst>
        </p:cNvPr>
        <p:cNvGrpSpPr/>
        <p:nvPr/>
      </p:nvGrpSpPr>
      <p:grpSpPr>
        <a:xfrm>
          <a:off x="0" y="0"/>
          <a:ext cx="0" cy="0"/>
          <a:chOff x="0" y="0"/>
          <a:chExt cx="0" cy="0"/>
        </a:xfrm>
      </p:grpSpPr>
      <p:sp>
        <p:nvSpPr>
          <p:cNvPr id="31" name="正方形/長方形 30">
            <a:extLst>
              <a:ext uri="{FF2B5EF4-FFF2-40B4-BE49-F238E27FC236}">
                <a16:creationId xmlns:a16="http://schemas.microsoft.com/office/drawing/2014/main" id="{AD66DAE4-E78D-49B1-AE9E-12F46B856BD9}"/>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７．今後の市町村の森林・林業施策との連携</a:t>
            </a:r>
            <a:endParaRPr kumimoji="1" lang="ja-JP" altLang="en-US" b="1" dirty="0">
              <a:latin typeface="BIZ UDゴシック" panose="020B0400000000000000" pitchFamily="49" charset="-128"/>
              <a:ea typeface="BIZ UDゴシック" panose="020B0400000000000000" pitchFamily="49" charset="-128"/>
            </a:endParaRPr>
          </a:p>
        </p:txBody>
      </p:sp>
      <p:graphicFrame>
        <p:nvGraphicFramePr>
          <p:cNvPr id="4" name="表 4">
            <a:extLst>
              <a:ext uri="{FF2B5EF4-FFF2-40B4-BE49-F238E27FC236}">
                <a16:creationId xmlns:a16="http://schemas.microsoft.com/office/drawing/2014/main" id="{306C47A2-A8F8-4A57-9C6B-DCB4B974408C}"/>
              </a:ext>
            </a:extLst>
          </p:cNvPr>
          <p:cNvGraphicFramePr>
            <a:graphicFrameLocks noGrp="1"/>
          </p:cNvGraphicFramePr>
          <p:nvPr/>
        </p:nvGraphicFramePr>
        <p:xfrm>
          <a:off x="631039" y="1152027"/>
          <a:ext cx="8731793" cy="2660596"/>
        </p:xfrm>
        <a:graphic>
          <a:graphicData uri="http://schemas.openxmlformats.org/drawingml/2006/table">
            <a:tbl>
              <a:tblPr firstRow="1" bandRow="1">
                <a:tableStyleId>{5C22544A-7EE6-4342-B048-85BDC9FD1C3A}</a:tableStyleId>
              </a:tblPr>
              <a:tblGrid>
                <a:gridCol w="2088715">
                  <a:extLst>
                    <a:ext uri="{9D8B030D-6E8A-4147-A177-3AD203B41FA5}">
                      <a16:colId xmlns:a16="http://schemas.microsoft.com/office/drawing/2014/main" val="2108652993"/>
                    </a:ext>
                  </a:extLst>
                </a:gridCol>
                <a:gridCol w="2407138">
                  <a:extLst>
                    <a:ext uri="{9D8B030D-6E8A-4147-A177-3AD203B41FA5}">
                      <a16:colId xmlns:a16="http://schemas.microsoft.com/office/drawing/2014/main" val="2179321463"/>
                    </a:ext>
                  </a:extLst>
                </a:gridCol>
                <a:gridCol w="476739">
                  <a:extLst>
                    <a:ext uri="{9D8B030D-6E8A-4147-A177-3AD203B41FA5}">
                      <a16:colId xmlns:a16="http://schemas.microsoft.com/office/drawing/2014/main" val="4056733494"/>
                    </a:ext>
                  </a:extLst>
                </a:gridCol>
                <a:gridCol w="3759201">
                  <a:extLst>
                    <a:ext uri="{9D8B030D-6E8A-4147-A177-3AD203B41FA5}">
                      <a16:colId xmlns:a16="http://schemas.microsoft.com/office/drawing/2014/main" val="629866366"/>
                    </a:ext>
                  </a:extLst>
                </a:gridCol>
              </a:tblGrid>
              <a:tr h="370840">
                <a:tc gridSpan="4">
                  <a:txBody>
                    <a:bodyPr/>
                    <a:lstStyle/>
                    <a:p>
                      <a:pPr algn="ctr"/>
                      <a:r>
                        <a:rPr kumimoji="1" lang="ja-JP" altLang="en-US" sz="1400" dirty="0">
                          <a:latin typeface="BIZ UDゴシック" panose="020B0400000000000000" pitchFamily="49" charset="-128"/>
                          <a:ea typeface="BIZ UDゴシック" panose="020B0400000000000000" pitchFamily="49" charset="-128"/>
                        </a:rPr>
                        <a:t>市町村森林整備計画におけるゾーニング区分</a:t>
                      </a:r>
                    </a:p>
                  </a:txBody>
                  <a:tcPr marL="36000" marR="36000" marT="36000" marB="36000"/>
                </a:tc>
                <a:tc hMerge="1">
                  <a:txBody>
                    <a:bodyPr/>
                    <a:lstStyle/>
                    <a:p>
                      <a:pPr algn="ctr"/>
                      <a:endParaRPr kumimoji="1" lang="ja-JP" altLang="en-US" sz="1600" dirty="0">
                        <a:latin typeface="BIZ UDゴシック" panose="020B0400000000000000" pitchFamily="49" charset="-128"/>
                        <a:ea typeface="BIZ UDゴシック" panose="020B0400000000000000" pitchFamily="49" charset="-128"/>
                      </a:endParaRPr>
                    </a:p>
                  </a:txBody>
                  <a:tcPr marL="36000" marR="36000" marT="36000" marB="36000"/>
                </a:tc>
                <a:tc hMerge="1">
                  <a:txBody>
                    <a:bodyPr/>
                    <a:lstStyle/>
                    <a:p>
                      <a:pPr algn="ctr"/>
                      <a:endParaRPr kumimoji="1" lang="ja-JP" altLang="en-US" sz="1600" dirty="0">
                        <a:latin typeface="BIZ UDゴシック" panose="020B0400000000000000" pitchFamily="49" charset="-128"/>
                        <a:ea typeface="BIZ UDゴシック" panose="020B0400000000000000" pitchFamily="49" charset="-128"/>
                      </a:endParaRPr>
                    </a:p>
                  </a:txBody>
                  <a:tcPr marL="36000" marR="36000" marT="36000" marB="36000"/>
                </a:tc>
                <a:tc hMerge="1">
                  <a:txBody>
                    <a:bodyPr/>
                    <a:lstStyle/>
                    <a:p>
                      <a:pPr algn="ctr"/>
                      <a:endParaRPr kumimoji="1" lang="ja-JP" altLang="en-US" sz="1400" dirty="0">
                        <a:latin typeface="BIZ UDゴシック" panose="020B0400000000000000" pitchFamily="49" charset="-128"/>
                        <a:ea typeface="BIZ UDゴシック" panose="020B0400000000000000" pitchFamily="49" charset="-128"/>
                      </a:endParaRPr>
                    </a:p>
                  </a:txBody>
                  <a:tcPr marL="36000" marR="36000" marT="36000" marB="36000"/>
                </a:tc>
                <a:extLst>
                  <a:ext uri="{0D108BD9-81ED-4DB2-BD59-A6C34878D82A}">
                    <a16:rowId xmlns:a16="http://schemas.microsoft.com/office/drawing/2014/main" val="3397324119"/>
                  </a:ext>
                </a:extLst>
              </a:tr>
              <a:tr h="370840">
                <a:tc rowSpan="5">
                  <a:txBody>
                    <a:bodyPr/>
                    <a:lstStyle/>
                    <a:p>
                      <a:r>
                        <a:rPr kumimoji="1" lang="ja-JP" altLang="en-US" sz="1400" b="1" dirty="0">
                          <a:latin typeface="BIZ UDゴシック" panose="020B0400000000000000" pitchFamily="49" charset="-128"/>
                          <a:ea typeface="BIZ UDゴシック" panose="020B0400000000000000" pitchFamily="49" charset="-128"/>
                        </a:rPr>
                        <a:t> 公益的機能別施業森林</a:t>
                      </a:r>
                    </a:p>
                  </a:txBody>
                  <a:tcPr marL="36000" marR="36000" marT="36000" marB="36000" anchor="ctr">
                    <a:solidFill>
                      <a:schemeClr val="accent5">
                        <a:lumMod val="60000"/>
                        <a:lumOff val="40000"/>
                      </a:schemeClr>
                    </a:solidFill>
                  </a:tcPr>
                </a:tc>
                <a:tc>
                  <a:txBody>
                    <a:bodyPr/>
                    <a:lstStyle/>
                    <a:p>
                      <a:r>
                        <a:rPr kumimoji="1" lang="ja-JP" altLang="en-US" sz="1200" dirty="0">
                          <a:latin typeface="BIZ UDゴシック" panose="020B0400000000000000" pitchFamily="49" charset="-128"/>
                          <a:ea typeface="BIZ UDゴシック" panose="020B0400000000000000" pitchFamily="49" charset="-128"/>
                        </a:rPr>
                        <a:t>水源涵養機能</a:t>
                      </a:r>
                    </a:p>
                  </a:txBody>
                  <a:tcPr marL="36000" marR="36000" marT="36000" marB="36000" anchor="ctr">
                    <a:solidFill>
                      <a:schemeClr val="accent5">
                        <a:lumMod val="20000"/>
                        <a:lumOff val="80000"/>
                      </a:schemeClr>
                    </a:solidFill>
                  </a:tcPr>
                </a:tc>
                <a:tc>
                  <a:txBody>
                    <a:bodyPr/>
                    <a:lstStyle/>
                    <a:p>
                      <a:pPr algn="ctr"/>
                      <a:r>
                        <a:rPr kumimoji="1" lang="ja-JP" altLang="en-US" sz="1200" dirty="0">
                          <a:latin typeface="BIZ UDゴシック" panose="020B0400000000000000" pitchFamily="49" charset="-128"/>
                          <a:ea typeface="BIZ UDゴシック" panose="020B0400000000000000" pitchFamily="49" charset="-128"/>
                        </a:rPr>
                        <a:t>水</a:t>
                      </a:r>
                    </a:p>
                  </a:txBody>
                  <a:tcPr marL="36000" marR="36000" marT="36000" marB="36000" anchor="ctr">
                    <a:solidFill>
                      <a:schemeClr val="accent5">
                        <a:lumMod val="20000"/>
                        <a:lumOff val="80000"/>
                      </a:schemeClr>
                    </a:solidFill>
                  </a:tcPr>
                </a:tc>
                <a:tc>
                  <a:txBody>
                    <a:bodyPr/>
                    <a:lstStyle/>
                    <a:p>
                      <a:pPr algn="l">
                        <a:lnSpc>
                          <a:spcPts val="1200"/>
                        </a:lnSpc>
                      </a:pPr>
                      <a:r>
                        <a:rPr kumimoji="1" lang="ja-JP" altLang="en-US" sz="1200" b="0" dirty="0">
                          <a:latin typeface="游ゴシック" panose="020B0400000000000000" pitchFamily="50" charset="-128"/>
                          <a:ea typeface="游ゴシック" panose="020B0400000000000000" pitchFamily="50" charset="-128"/>
                        </a:rPr>
                        <a:t>水源涵養機能の必要性が高い森林や、水源かん養保安林を有する森林</a:t>
                      </a:r>
                    </a:p>
                  </a:txBody>
                  <a:tcPr marL="36000" marR="36000" marT="36000" marB="36000" anchor="ctr">
                    <a:solidFill>
                      <a:schemeClr val="accent5">
                        <a:lumMod val="20000"/>
                        <a:lumOff val="80000"/>
                      </a:schemeClr>
                    </a:solidFill>
                  </a:tcPr>
                </a:tc>
                <a:extLst>
                  <a:ext uri="{0D108BD9-81ED-4DB2-BD59-A6C34878D82A}">
                    <a16:rowId xmlns:a16="http://schemas.microsoft.com/office/drawing/2014/main" val="1803384406"/>
                  </a:ext>
                </a:extLst>
              </a:tr>
              <a:tr h="370840">
                <a:tc vMerge="1">
                  <a:txBody>
                    <a:bodyPr/>
                    <a:lstStyle/>
                    <a:p>
                      <a:endParaRPr kumimoji="1" lang="ja-JP" altLang="en-US" dirty="0"/>
                    </a:p>
                  </a:txBody>
                  <a:tcPr/>
                </a:tc>
                <a:tc>
                  <a:txBody>
                    <a:bodyPr/>
                    <a:lstStyle/>
                    <a:p>
                      <a:r>
                        <a:rPr kumimoji="1" lang="ja-JP" altLang="en-US" sz="1200" dirty="0">
                          <a:latin typeface="BIZ UDゴシック" panose="020B0400000000000000" pitchFamily="49" charset="-128"/>
                          <a:ea typeface="BIZ UDゴシック" panose="020B0400000000000000" pitchFamily="49" charset="-128"/>
                        </a:rPr>
                        <a:t>山地災害防止機能／土壌保全機能</a:t>
                      </a:r>
                    </a:p>
                  </a:txBody>
                  <a:tcPr marL="36000" marR="36000" marT="36000" marB="36000" anchor="ctr">
                    <a:solidFill>
                      <a:schemeClr val="accent5">
                        <a:lumMod val="20000"/>
                        <a:lumOff val="80000"/>
                      </a:schemeClr>
                    </a:solidFill>
                  </a:tcPr>
                </a:tc>
                <a:tc>
                  <a:txBody>
                    <a:bodyPr/>
                    <a:lstStyle/>
                    <a:p>
                      <a:pPr algn="ctr"/>
                      <a:r>
                        <a:rPr kumimoji="1" lang="ja-JP" altLang="en-US" sz="1200" dirty="0">
                          <a:latin typeface="BIZ UDゴシック" panose="020B0400000000000000" pitchFamily="49" charset="-128"/>
                          <a:ea typeface="BIZ UDゴシック" panose="020B0400000000000000" pitchFamily="49" charset="-128"/>
                        </a:rPr>
                        <a:t>山</a:t>
                      </a:r>
                    </a:p>
                  </a:txBody>
                  <a:tcPr marL="36000" marR="36000" marT="36000" marB="36000" anchor="ctr">
                    <a:solidFill>
                      <a:schemeClr val="accent5">
                        <a:lumMod val="20000"/>
                        <a:lumOff val="80000"/>
                      </a:schemeClr>
                    </a:solidFill>
                  </a:tcPr>
                </a:tc>
                <a:tc>
                  <a:txBody>
                    <a:bodyPr/>
                    <a:lstStyle/>
                    <a:p>
                      <a:pPr algn="l">
                        <a:lnSpc>
                          <a:spcPts val="1200"/>
                        </a:lnSpc>
                      </a:pPr>
                      <a:r>
                        <a:rPr kumimoji="1" lang="ja-JP" altLang="en-US" sz="1200" b="0" dirty="0">
                          <a:latin typeface="游ゴシック" panose="020B0400000000000000" pitchFamily="50" charset="-128"/>
                          <a:ea typeface="+mn-ea"/>
                        </a:rPr>
                        <a:t>山地災害防止機能の必要性の高い森林や、土砂流出防備保安林、土砂崩壊防備保安林を有する森林</a:t>
                      </a:r>
                      <a:endParaRPr kumimoji="1" lang="ja-JP" altLang="en-US" sz="1200" b="0" dirty="0">
                        <a:latin typeface="游ゴシック" panose="020B0400000000000000" pitchFamily="50" charset="-128"/>
                        <a:ea typeface="游ゴシック" panose="020B0400000000000000" pitchFamily="50" charset="-128"/>
                      </a:endParaRPr>
                    </a:p>
                  </a:txBody>
                  <a:tcPr marL="36000" marR="36000" marT="36000" marB="36000" anchor="ctr">
                    <a:solidFill>
                      <a:schemeClr val="accent5">
                        <a:lumMod val="20000"/>
                        <a:lumOff val="80000"/>
                      </a:schemeClr>
                    </a:solidFill>
                  </a:tcPr>
                </a:tc>
                <a:extLst>
                  <a:ext uri="{0D108BD9-81ED-4DB2-BD59-A6C34878D82A}">
                    <a16:rowId xmlns:a16="http://schemas.microsoft.com/office/drawing/2014/main" val="3818185106"/>
                  </a:ext>
                </a:extLst>
              </a:tr>
              <a:tr h="370840">
                <a:tc vMerge="1">
                  <a:txBody>
                    <a:bodyPr/>
                    <a:lstStyle/>
                    <a:p>
                      <a:endParaRPr kumimoji="1" lang="ja-JP" altLang="en-US" dirty="0"/>
                    </a:p>
                  </a:txBody>
                  <a:tcPr/>
                </a:tc>
                <a:tc>
                  <a:txBody>
                    <a:bodyPr/>
                    <a:lstStyle/>
                    <a:p>
                      <a:r>
                        <a:rPr kumimoji="1" lang="ja-JP" altLang="en-US" sz="1200" dirty="0">
                          <a:latin typeface="BIZ UDゴシック" panose="020B0400000000000000" pitchFamily="49" charset="-128"/>
                          <a:ea typeface="BIZ UDゴシック" panose="020B0400000000000000" pitchFamily="49" charset="-128"/>
                        </a:rPr>
                        <a:t>快適環境形成機能</a:t>
                      </a:r>
                    </a:p>
                  </a:txBody>
                  <a:tcPr marL="36000" marR="36000" marT="36000" marB="36000" anchor="ctr">
                    <a:solidFill>
                      <a:schemeClr val="accent4">
                        <a:lumMod val="40000"/>
                        <a:lumOff val="60000"/>
                      </a:schemeClr>
                    </a:solidFill>
                  </a:tcPr>
                </a:tc>
                <a:tc>
                  <a:txBody>
                    <a:bodyPr/>
                    <a:lstStyle/>
                    <a:p>
                      <a:pPr algn="ctr"/>
                      <a:r>
                        <a:rPr kumimoji="1" lang="ja-JP" altLang="en-US" sz="1200" dirty="0">
                          <a:latin typeface="BIZ UDゴシック" panose="020B0400000000000000" pitchFamily="49" charset="-128"/>
                          <a:ea typeface="BIZ UDゴシック" panose="020B0400000000000000" pitchFamily="49" charset="-128"/>
                        </a:rPr>
                        <a:t>快</a:t>
                      </a:r>
                    </a:p>
                  </a:txBody>
                  <a:tcPr marL="36000" marR="36000" marT="36000" marB="36000" anchor="ctr">
                    <a:solidFill>
                      <a:schemeClr val="accent4">
                        <a:lumMod val="40000"/>
                        <a:lumOff val="60000"/>
                      </a:schemeClr>
                    </a:solidFill>
                  </a:tcPr>
                </a:tc>
                <a:tc>
                  <a:txBody>
                    <a:bodyPr/>
                    <a:lstStyle/>
                    <a:p>
                      <a:pPr algn="l">
                        <a:lnSpc>
                          <a:spcPts val="1200"/>
                        </a:lnSpc>
                      </a:pPr>
                      <a:r>
                        <a:rPr kumimoji="1" lang="ja-JP" altLang="en-US" sz="1200" b="0" dirty="0">
                          <a:latin typeface="游ゴシック" panose="020B0400000000000000" pitchFamily="50" charset="-128"/>
                          <a:ea typeface="+mn-ea"/>
                        </a:rPr>
                        <a:t>集落等の周辺に位置し、大気浄化、防音、防風等の必要性がある森林</a:t>
                      </a:r>
                      <a:endParaRPr kumimoji="1" lang="ja-JP" altLang="en-US" sz="1200" b="0" dirty="0">
                        <a:latin typeface="游ゴシック" panose="020B0400000000000000" pitchFamily="50" charset="-128"/>
                        <a:ea typeface="游ゴシック" panose="020B0400000000000000" pitchFamily="50" charset="-128"/>
                      </a:endParaRPr>
                    </a:p>
                  </a:txBody>
                  <a:tcPr marL="36000" marR="36000" marT="36000" marB="36000" anchor="ctr">
                    <a:solidFill>
                      <a:schemeClr val="accent4">
                        <a:lumMod val="40000"/>
                        <a:lumOff val="60000"/>
                      </a:schemeClr>
                    </a:solidFill>
                  </a:tcPr>
                </a:tc>
                <a:extLst>
                  <a:ext uri="{0D108BD9-81ED-4DB2-BD59-A6C34878D82A}">
                    <a16:rowId xmlns:a16="http://schemas.microsoft.com/office/drawing/2014/main" val="2213789263"/>
                  </a:ext>
                </a:extLst>
              </a:tr>
              <a:tr h="370840">
                <a:tc vMerge="1">
                  <a:txBody>
                    <a:bodyPr/>
                    <a:lstStyle/>
                    <a:p>
                      <a:endParaRPr kumimoji="1" lang="ja-JP" altLang="en-US" dirty="0"/>
                    </a:p>
                  </a:txBody>
                  <a:tcPr/>
                </a:tc>
                <a:tc>
                  <a:txBody>
                    <a:bodyPr/>
                    <a:lstStyle/>
                    <a:p>
                      <a:r>
                        <a:rPr kumimoji="1" lang="ja-JP" altLang="en-US" sz="1200" dirty="0">
                          <a:latin typeface="BIZ UDゴシック" panose="020B0400000000000000" pitchFamily="49" charset="-128"/>
                          <a:ea typeface="BIZ UDゴシック" panose="020B0400000000000000" pitchFamily="49" charset="-128"/>
                        </a:rPr>
                        <a:t>保健機能</a:t>
                      </a:r>
                    </a:p>
                  </a:txBody>
                  <a:tcPr marL="36000" marR="36000" marT="36000" marB="36000" anchor="ctr">
                    <a:solidFill>
                      <a:schemeClr val="accent4">
                        <a:lumMod val="40000"/>
                        <a:lumOff val="60000"/>
                      </a:schemeClr>
                    </a:solidFill>
                  </a:tcPr>
                </a:tc>
                <a:tc>
                  <a:txBody>
                    <a:bodyPr/>
                    <a:lstStyle/>
                    <a:p>
                      <a:pPr algn="ctr"/>
                      <a:r>
                        <a:rPr kumimoji="1" lang="ja-JP" altLang="en-US" sz="1200" dirty="0">
                          <a:latin typeface="BIZ UDゴシック" panose="020B0400000000000000" pitchFamily="49" charset="-128"/>
                          <a:ea typeface="BIZ UDゴシック" panose="020B0400000000000000" pitchFamily="49" charset="-128"/>
                        </a:rPr>
                        <a:t>保</a:t>
                      </a:r>
                    </a:p>
                  </a:txBody>
                  <a:tcPr marL="36000" marR="36000" marT="36000" marB="36000" anchor="ctr">
                    <a:solidFill>
                      <a:schemeClr val="accent4">
                        <a:lumMod val="40000"/>
                        <a:lumOff val="60000"/>
                      </a:schemeClr>
                    </a:solidFill>
                  </a:tcPr>
                </a:tc>
                <a:tc>
                  <a:txBody>
                    <a:bodyPr/>
                    <a:lstStyle/>
                    <a:p>
                      <a:pPr algn="l">
                        <a:lnSpc>
                          <a:spcPts val="1200"/>
                        </a:lnSpc>
                      </a:pPr>
                      <a:r>
                        <a:rPr kumimoji="1" lang="ja-JP" altLang="en-US" sz="1200" b="0" dirty="0">
                          <a:latin typeface="游ゴシック" panose="020B0400000000000000" pitchFamily="50" charset="-128"/>
                          <a:ea typeface="+mn-ea"/>
                        </a:rPr>
                        <a:t>自然公園区域、府民の森、市町村民の森、史跡・名勝等が所在する森林、貴重な植物・動物が生息する森林</a:t>
                      </a:r>
                      <a:endParaRPr kumimoji="1" lang="ja-JP" altLang="en-US" sz="1200" b="0" dirty="0">
                        <a:latin typeface="游ゴシック" panose="020B0400000000000000" pitchFamily="50" charset="-128"/>
                        <a:ea typeface="游ゴシック" panose="020B0400000000000000" pitchFamily="50" charset="-128"/>
                      </a:endParaRPr>
                    </a:p>
                  </a:txBody>
                  <a:tcPr marL="36000" marR="36000" marT="36000" marB="36000" anchor="ctr">
                    <a:solidFill>
                      <a:schemeClr val="accent4">
                        <a:lumMod val="40000"/>
                        <a:lumOff val="60000"/>
                      </a:schemeClr>
                    </a:solidFill>
                  </a:tcPr>
                </a:tc>
                <a:extLst>
                  <a:ext uri="{0D108BD9-81ED-4DB2-BD59-A6C34878D82A}">
                    <a16:rowId xmlns:a16="http://schemas.microsoft.com/office/drawing/2014/main" val="1946616973"/>
                  </a:ext>
                </a:extLst>
              </a:tr>
              <a:tr h="370840">
                <a:tc vMerge="1">
                  <a:txBody>
                    <a:bodyPr/>
                    <a:lstStyle/>
                    <a:p>
                      <a:endParaRPr kumimoji="1" lang="ja-JP" altLang="en-US" dirty="0"/>
                    </a:p>
                  </a:txBody>
                  <a:tcPr/>
                </a:tc>
                <a:tc>
                  <a:txBody>
                    <a:bodyPr/>
                    <a:lstStyle/>
                    <a:p>
                      <a:r>
                        <a:rPr kumimoji="1" lang="ja-JP" altLang="en-US" sz="1200" dirty="0">
                          <a:latin typeface="BIZ UDゴシック" panose="020B0400000000000000" pitchFamily="49" charset="-128"/>
                          <a:ea typeface="BIZ UDゴシック" panose="020B0400000000000000" pitchFamily="49" charset="-128"/>
                        </a:rPr>
                        <a:t>その他（市町村独自）</a:t>
                      </a:r>
                    </a:p>
                  </a:txBody>
                  <a:tcPr marL="36000" marR="36000" marT="36000" marB="36000" anchor="ctr">
                    <a:solidFill>
                      <a:schemeClr val="accent4">
                        <a:lumMod val="40000"/>
                        <a:lumOff val="60000"/>
                      </a:schemeClr>
                    </a:solidFill>
                  </a:tcPr>
                </a:tc>
                <a:tc>
                  <a:txBody>
                    <a:bodyPr/>
                    <a:lstStyle/>
                    <a:p>
                      <a:pPr algn="ctr"/>
                      <a:r>
                        <a:rPr kumimoji="1" lang="ja-JP" altLang="en-US" sz="1200" dirty="0">
                          <a:latin typeface="BIZ UDゴシック" panose="020B0400000000000000" pitchFamily="49" charset="-128"/>
                          <a:ea typeface="BIZ UDゴシック" panose="020B0400000000000000" pitchFamily="49" charset="-128"/>
                        </a:rPr>
                        <a:t>他</a:t>
                      </a:r>
                    </a:p>
                  </a:txBody>
                  <a:tcPr marL="36000" marR="36000" marT="36000" marB="36000" anchor="ctr">
                    <a:solidFill>
                      <a:schemeClr val="accent4">
                        <a:lumMod val="40000"/>
                        <a:lumOff val="60000"/>
                      </a:schemeClr>
                    </a:solidFill>
                  </a:tcPr>
                </a:tc>
                <a:tc>
                  <a:txBody>
                    <a:bodyPr/>
                    <a:lstStyle/>
                    <a:p>
                      <a:pPr algn="l">
                        <a:lnSpc>
                          <a:spcPts val="1200"/>
                        </a:lnSpc>
                      </a:pPr>
                      <a:r>
                        <a:rPr kumimoji="1" lang="ja-JP" altLang="en-US" sz="1200" b="0" dirty="0">
                          <a:latin typeface="游ゴシック" panose="020B0400000000000000" pitchFamily="50" charset="-128"/>
                          <a:ea typeface="+mn-ea"/>
                        </a:rPr>
                        <a:t>市町村が独自に定める公益的機能の維持増進を図るための森林施業を推進すべき森林</a:t>
                      </a:r>
                      <a:endParaRPr kumimoji="1" lang="ja-JP" altLang="en-US" sz="1200" b="0" dirty="0">
                        <a:latin typeface="游ゴシック" panose="020B0400000000000000" pitchFamily="50" charset="-128"/>
                        <a:ea typeface="游ゴシック" panose="020B0400000000000000" pitchFamily="50" charset="-128"/>
                      </a:endParaRPr>
                    </a:p>
                  </a:txBody>
                  <a:tcPr marL="36000" marR="36000" marT="36000" marB="36000" anchor="ctr">
                    <a:solidFill>
                      <a:schemeClr val="accent4">
                        <a:lumMod val="40000"/>
                        <a:lumOff val="60000"/>
                      </a:schemeClr>
                    </a:solidFill>
                  </a:tcPr>
                </a:tc>
                <a:extLst>
                  <a:ext uri="{0D108BD9-81ED-4DB2-BD59-A6C34878D82A}">
                    <a16:rowId xmlns:a16="http://schemas.microsoft.com/office/drawing/2014/main" val="656438119"/>
                  </a:ext>
                </a:extLst>
              </a:tr>
              <a:tr h="370840">
                <a:tc gridSpan="2">
                  <a:txBody>
                    <a:bodyPr/>
                    <a:lstStyle/>
                    <a:p>
                      <a:r>
                        <a:rPr kumimoji="1" lang="ja-JP" altLang="en-US" sz="1400" b="1" dirty="0">
                          <a:latin typeface="BIZ UDゴシック" panose="020B0400000000000000" pitchFamily="49" charset="-128"/>
                          <a:ea typeface="BIZ UDゴシック" panose="020B0400000000000000" pitchFamily="49" charset="-128"/>
                        </a:rPr>
                        <a:t> 木材等生産機能維持増進森林</a:t>
                      </a:r>
                    </a:p>
                  </a:txBody>
                  <a:tcPr marL="36000" marR="36000" marT="36000" marB="36000" anchor="ctr">
                    <a:solidFill>
                      <a:schemeClr val="accent2">
                        <a:lumMod val="40000"/>
                        <a:lumOff val="60000"/>
                      </a:schemeClr>
                    </a:solidFill>
                  </a:tcPr>
                </a:tc>
                <a:tc hMerge="1">
                  <a:txBody>
                    <a:bodyPr/>
                    <a:lstStyle/>
                    <a:p>
                      <a:endParaRPr kumimoji="1" lang="ja-JP" altLang="en-US" dirty="0"/>
                    </a:p>
                  </a:txBody>
                  <a:tcPr marL="36000" marR="36000" marT="36000" marB="36000"/>
                </a:tc>
                <a:tc>
                  <a:txBody>
                    <a:bodyPr/>
                    <a:lstStyle/>
                    <a:p>
                      <a:pPr algn="ctr"/>
                      <a:r>
                        <a:rPr kumimoji="1" lang="ja-JP" altLang="en-US" sz="1400" dirty="0">
                          <a:latin typeface="BIZ UDゴシック" panose="020B0400000000000000" pitchFamily="49" charset="-128"/>
                          <a:ea typeface="BIZ UDゴシック" panose="020B0400000000000000" pitchFamily="49" charset="-128"/>
                        </a:rPr>
                        <a:t>木</a:t>
                      </a:r>
                    </a:p>
                  </a:txBody>
                  <a:tcPr marL="36000" marR="36000" marT="36000" marB="36000" anchor="ctr">
                    <a:solidFill>
                      <a:schemeClr val="accent2">
                        <a:lumMod val="40000"/>
                        <a:lumOff val="60000"/>
                      </a:schemeClr>
                    </a:solidFill>
                  </a:tcPr>
                </a:tc>
                <a:tc>
                  <a:txBody>
                    <a:bodyPr/>
                    <a:lstStyle/>
                    <a:p>
                      <a:pPr algn="l">
                        <a:lnSpc>
                          <a:spcPts val="1200"/>
                        </a:lnSpc>
                      </a:pPr>
                      <a:r>
                        <a:rPr kumimoji="1" lang="ja-JP" altLang="en-US" sz="1200" b="0" dirty="0">
                          <a:latin typeface="游ゴシック" panose="020B0400000000000000" pitchFamily="50" charset="-128"/>
                          <a:ea typeface="+mn-ea"/>
                        </a:rPr>
                        <a:t>林木の生育が良好な森林で地形、地理等から効率的な森林施業が可能な森林</a:t>
                      </a:r>
                      <a:endParaRPr kumimoji="1" lang="ja-JP" altLang="en-US" sz="1200" b="0" dirty="0">
                        <a:latin typeface="游ゴシック" panose="020B0400000000000000" pitchFamily="50" charset="-128"/>
                        <a:ea typeface="游ゴシック" panose="020B0400000000000000" pitchFamily="50" charset="-128"/>
                      </a:endParaRPr>
                    </a:p>
                  </a:txBody>
                  <a:tcPr marL="36000" marR="36000" marT="36000" marB="36000" anchor="ctr">
                    <a:solidFill>
                      <a:schemeClr val="accent2">
                        <a:lumMod val="40000"/>
                        <a:lumOff val="60000"/>
                      </a:schemeClr>
                    </a:solidFill>
                  </a:tcPr>
                </a:tc>
                <a:extLst>
                  <a:ext uri="{0D108BD9-81ED-4DB2-BD59-A6C34878D82A}">
                    <a16:rowId xmlns:a16="http://schemas.microsoft.com/office/drawing/2014/main" val="2033462015"/>
                  </a:ext>
                </a:extLst>
              </a:tr>
            </a:tbl>
          </a:graphicData>
        </a:graphic>
      </p:graphicFrame>
      <p:sp>
        <p:nvSpPr>
          <p:cNvPr id="53" name="テキスト ボックス 52">
            <a:extLst>
              <a:ext uri="{FF2B5EF4-FFF2-40B4-BE49-F238E27FC236}">
                <a16:creationId xmlns:a16="http://schemas.microsoft.com/office/drawing/2014/main" id="{6BF19F52-F3EB-403A-B464-9611C5496D6D}"/>
              </a:ext>
            </a:extLst>
          </p:cNvPr>
          <p:cNvSpPr txBox="1"/>
          <p:nvPr/>
        </p:nvSpPr>
        <p:spPr>
          <a:xfrm>
            <a:off x="531446" y="3943809"/>
            <a:ext cx="8925169" cy="830997"/>
          </a:xfrm>
          <a:prstGeom prst="rect">
            <a:avLst/>
          </a:prstGeom>
          <a:noFill/>
        </p:spPr>
        <p:txBody>
          <a:bodyPr wrap="square">
            <a:spAutoFit/>
          </a:bodyPr>
          <a:lstStyle/>
          <a:p>
            <a:r>
              <a:rPr lang="ja-JP" altLang="en-US" sz="1200" dirty="0"/>
              <a:t>注１　公益的機能別施業森林等については、市町村森林整備計画における森林区分のゾーニングで、 「公益的機能別施業森林」</a:t>
            </a:r>
            <a:endParaRPr lang="en-US" altLang="ja-JP" sz="1200" dirty="0"/>
          </a:p>
          <a:p>
            <a:r>
              <a:rPr lang="ja-JP" altLang="en-US" sz="1200" dirty="0"/>
              <a:t>　　　と「木材等機能維持増進森林」とは、重複して区分を設定することができる。</a:t>
            </a:r>
            <a:endParaRPr lang="en-US" altLang="ja-JP" sz="1200" dirty="0"/>
          </a:p>
          <a:p>
            <a:r>
              <a:rPr lang="ja-JP" altLang="en-US" sz="1200" dirty="0"/>
              <a:t>注２　「</a:t>
            </a:r>
            <a:r>
              <a:rPr kumimoji="1" lang="ja-JP" altLang="en-US" sz="1200" b="0" dirty="0">
                <a:latin typeface="游ゴシック" panose="020B0400000000000000" pitchFamily="50" charset="-128"/>
                <a:ea typeface="+mn-ea"/>
              </a:rPr>
              <a:t>市町村が独自に定める公益的機能」とは、上記で記載される水源涵養等以外の機能で、景観保全機能や地球環境保全</a:t>
            </a:r>
            <a:endParaRPr kumimoji="1" lang="en-US" altLang="ja-JP" sz="1200" b="0" dirty="0">
              <a:latin typeface="游ゴシック" panose="020B0400000000000000" pitchFamily="50" charset="-128"/>
              <a:ea typeface="+mn-ea"/>
            </a:endParaRPr>
          </a:p>
          <a:p>
            <a:r>
              <a:rPr kumimoji="1" lang="ja-JP" altLang="en-US" sz="1200" dirty="0">
                <a:latin typeface="游ゴシック" panose="020B0400000000000000" pitchFamily="50" charset="-128"/>
              </a:rPr>
              <a:t>　　　</a:t>
            </a:r>
            <a:r>
              <a:rPr kumimoji="1" lang="ja-JP" altLang="en-US" sz="1200" b="0" dirty="0">
                <a:latin typeface="游ゴシック" panose="020B0400000000000000" pitchFamily="50" charset="-128"/>
                <a:ea typeface="+mn-ea"/>
              </a:rPr>
              <a:t>機能等が該当すると思われる。（府域での設定実績なし）</a:t>
            </a:r>
            <a:endParaRPr lang="en-US" altLang="ja-JP" sz="1200" dirty="0"/>
          </a:p>
        </p:txBody>
      </p:sp>
      <p:sp>
        <p:nvSpPr>
          <p:cNvPr id="54" name="正方形/長方形 53">
            <a:extLst>
              <a:ext uri="{FF2B5EF4-FFF2-40B4-BE49-F238E27FC236}">
                <a16:creationId xmlns:a16="http://schemas.microsoft.com/office/drawing/2014/main" id="{CA6E978D-C605-4FA0-A1BF-2D5A348C5F77}"/>
              </a:ext>
            </a:extLst>
          </p:cNvPr>
          <p:cNvSpPr/>
          <p:nvPr/>
        </p:nvSpPr>
        <p:spPr>
          <a:xfrm>
            <a:off x="367322" y="706692"/>
            <a:ext cx="8404950" cy="236230"/>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en-US" altLang="ja-JP" sz="1600" b="1" dirty="0">
                <a:solidFill>
                  <a:schemeClr val="tx1"/>
                </a:solidFill>
                <a:latin typeface="BIZ UDゴシック" panose="020B0400000000000000" pitchFamily="49" charset="-128"/>
                <a:ea typeface="BIZ UDゴシック" panose="020B0400000000000000" pitchFamily="49" charset="-128"/>
              </a:rPr>
              <a:t>【</a:t>
            </a:r>
            <a:r>
              <a:rPr kumimoji="1" lang="ja-JP" altLang="en-US" sz="1600" b="1" dirty="0">
                <a:solidFill>
                  <a:schemeClr val="tx1"/>
                </a:solidFill>
                <a:latin typeface="BIZ UDゴシック" panose="020B0400000000000000" pitchFamily="49" charset="-128"/>
                <a:ea typeface="BIZ UDゴシック" panose="020B0400000000000000" pitchFamily="49" charset="-128"/>
              </a:rPr>
              <a:t>参考</a:t>
            </a:r>
            <a:r>
              <a:rPr kumimoji="1" lang="en-US" altLang="ja-JP" sz="1600" b="1" dirty="0">
                <a:solidFill>
                  <a:schemeClr val="tx1"/>
                </a:solidFill>
                <a:latin typeface="BIZ UDゴシック" panose="020B0400000000000000" pitchFamily="49" charset="-128"/>
                <a:ea typeface="BIZ UDゴシック" panose="020B0400000000000000" pitchFamily="49" charset="-128"/>
              </a:rPr>
              <a:t>】</a:t>
            </a:r>
            <a:endParaRPr kumimoji="1" lang="ja-JP" altLang="en-US" sz="1600" b="1" dirty="0">
              <a:solidFill>
                <a:schemeClr val="tx1"/>
              </a:solidFill>
              <a:latin typeface="BIZ UDゴシック" panose="020B0400000000000000" pitchFamily="49" charset="-128"/>
              <a:ea typeface="BIZ UDゴシック" panose="020B0400000000000000" pitchFamily="49" charset="-128"/>
            </a:endParaRPr>
          </a:p>
        </p:txBody>
      </p:sp>
      <p:sp>
        <p:nvSpPr>
          <p:cNvPr id="57" name="楕円 56">
            <a:extLst>
              <a:ext uri="{FF2B5EF4-FFF2-40B4-BE49-F238E27FC236}">
                <a16:creationId xmlns:a16="http://schemas.microsoft.com/office/drawing/2014/main" id="{E7684578-65E8-4E2F-8592-73A4799C0E81}"/>
              </a:ext>
            </a:extLst>
          </p:cNvPr>
          <p:cNvSpPr/>
          <p:nvPr/>
        </p:nvSpPr>
        <p:spPr>
          <a:xfrm>
            <a:off x="5218252" y="1576243"/>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楕円 57">
            <a:extLst>
              <a:ext uri="{FF2B5EF4-FFF2-40B4-BE49-F238E27FC236}">
                <a16:creationId xmlns:a16="http://schemas.microsoft.com/office/drawing/2014/main" id="{566CBEB1-0BEA-41CF-B6AF-6DADBF36764E}"/>
              </a:ext>
            </a:extLst>
          </p:cNvPr>
          <p:cNvSpPr/>
          <p:nvPr/>
        </p:nvSpPr>
        <p:spPr>
          <a:xfrm>
            <a:off x="5218252" y="1952793"/>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58">
            <a:extLst>
              <a:ext uri="{FF2B5EF4-FFF2-40B4-BE49-F238E27FC236}">
                <a16:creationId xmlns:a16="http://schemas.microsoft.com/office/drawing/2014/main" id="{0362A8E2-10E2-48E8-BBDD-D4C1787A5AA0}"/>
              </a:ext>
            </a:extLst>
          </p:cNvPr>
          <p:cNvSpPr/>
          <p:nvPr/>
        </p:nvSpPr>
        <p:spPr>
          <a:xfrm>
            <a:off x="5218252" y="2337615"/>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楕円 59">
            <a:extLst>
              <a:ext uri="{FF2B5EF4-FFF2-40B4-BE49-F238E27FC236}">
                <a16:creationId xmlns:a16="http://schemas.microsoft.com/office/drawing/2014/main" id="{9A3BF165-26F4-42BB-B84F-8D4877FE7DF9}"/>
              </a:ext>
            </a:extLst>
          </p:cNvPr>
          <p:cNvSpPr/>
          <p:nvPr/>
        </p:nvSpPr>
        <p:spPr>
          <a:xfrm>
            <a:off x="5218252" y="2714622"/>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楕円 60">
            <a:extLst>
              <a:ext uri="{FF2B5EF4-FFF2-40B4-BE49-F238E27FC236}">
                <a16:creationId xmlns:a16="http://schemas.microsoft.com/office/drawing/2014/main" id="{AED097D3-961E-4186-A3C1-ABFC63F7119A}"/>
              </a:ext>
            </a:extLst>
          </p:cNvPr>
          <p:cNvSpPr/>
          <p:nvPr/>
        </p:nvSpPr>
        <p:spPr>
          <a:xfrm>
            <a:off x="5218252" y="3098987"/>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楕円 61">
            <a:extLst>
              <a:ext uri="{FF2B5EF4-FFF2-40B4-BE49-F238E27FC236}">
                <a16:creationId xmlns:a16="http://schemas.microsoft.com/office/drawing/2014/main" id="{A80EF59F-98CA-49B8-8AC6-9ACF2DB8F3F0}"/>
              </a:ext>
            </a:extLst>
          </p:cNvPr>
          <p:cNvSpPr/>
          <p:nvPr/>
        </p:nvSpPr>
        <p:spPr>
          <a:xfrm>
            <a:off x="5218252" y="3469591"/>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3BCFEDA2-7DB8-4F92-B5A4-991F799B7226}"/>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pic>
        <p:nvPicPr>
          <p:cNvPr id="14" name="図 13">
            <a:extLst>
              <a:ext uri="{FF2B5EF4-FFF2-40B4-BE49-F238E27FC236}">
                <a16:creationId xmlns:a16="http://schemas.microsoft.com/office/drawing/2014/main" id="{3D559A77-1F62-4253-8DCB-26A97E7363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89762" y="143722"/>
            <a:ext cx="288000" cy="288000"/>
          </a:xfrm>
          <a:prstGeom prst="rect">
            <a:avLst/>
          </a:prstGeom>
        </p:spPr>
      </p:pic>
      <p:pic>
        <p:nvPicPr>
          <p:cNvPr id="15" name="図 14">
            <a:extLst>
              <a:ext uri="{FF2B5EF4-FFF2-40B4-BE49-F238E27FC236}">
                <a16:creationId xmlns:a16="http://schemas.microsoft.com/office/drawing/2014/main" id="{EC4578B2-CE71-4B63-B719-90E3F7E351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57267" y="143722"/>
            <a:ext cx="288000" cy="288000"/>
          </a:xfrm>
          <a:prstGeom prst="rect">
            <a:avLst/>
          </a:prstGeom>
        </p:spPr>
      </p:pic>
      <p:pic>
        <p:nvPicPr>
          <p:cNvPr id="16" name="図 15">
            <a:extLst>
              <a:ext uri="{FF2B5EF4-FFF2-40B4-BE49-F238E27FC236}">
                <a16:creationId xmlns:a16="http://schemas.microsoft.com/office/drawing/2014/main" id="{1AD62385-79C5-4A69-A92A-4BD0BD79D4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0768" y="143722"/>
            <a:ext cx="288000" cy="288000"/>
          </a:xfrm>
          <a:prstGeom prst="rect">
            <a:avLst/>
          </a:prstGeom>
        </p:spPr>
      </p:pic>
      <p:pic>
        <p:nvPicPr>
          <p:cNvPr id="17" name="図 16">
            <a:extLst>
              <a:ext uri="{FF2B5EF4-FFF2-40B4-BE49-F238E27FC236}">
                <a16:creationId xmlns:a16="http://schemas.microsoft.com/office/drawing/2014/main" id="{6D44B6E1-1D61-4EFB-BC80-DDD68FC4DC1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03263" y="143722"/>
            <a:ext cx="288000" cy="288000"/>
          </a:xfrm>
          <a:prstGeom prst="rect">
            <a:avLst/>
          </a:prstGeom>
        </p:spPr>
      </p:pic>
      <p:pic>
        <p:nvPicPr>
          <p:cNvPr id="18" name="図 17">
            <a:extLst>
              <a:ext uri="{FF2B5EF4-FFF2-40B4-BE49-F238E27FC236}">
                <a16:creationId xmlns:a16="http://schemas.microsoft.com/office/drawing/2014/main" id="{385B6750-3322-4A6C-9C40-D999F34C723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16764" y="143722"/>
            <a:ext cx="288000" cy="288000"/>
          </a:xfrm>
          <a:prstGeom prst="rect">
            <a:avLst/>
          </a:prstGeom>
        </p:spPr>
      </p:pic>
      <p:pic>
        <p:nvPicPr>
          <p:cNvPr id="19" name="図 18">
            <a:extLst>
              <a:ext uri="{FF2B5EF4-FFF2-40B4-BE49-F238E27FC236}">
                <a16:creationId xmlns:a16="http://schemas.microsoft.com/office/drawing/2014/main" id="{1B9D4868-F0DC-44F6-9265-7C510E9606D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30265" y="143722"/>
            <a:ext cx="288000" cy="288000"/>
          </a:xfrm>
          <a:prstGeom prst="rect">
            <a:avLst/>
          </a:prstGeom>
        </p:spPr>
      </p:pic>
      <p:pic>
        <p:nvPicPr>
          <p:cNvPr id="20" name="図 19">
            <a:extLst>
              <a:ext uri="{FF2B5EF4-FFF2-40B4-BE49-F238E27FC236}">
                <a16:creationId xmlns:a16="http://schemas.microsoft.com/office/drawing/2014/main" id="{0428DE85-1CF6-49DE-AE4F-1EC2BEECCC6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3129" t="4624" r="4028" b="3456"/>
          <a:stretch/>
        </p:blipFill>
        <p:spPr>
          <a:xfrm>
            <a:off x="5974670" y="143722"/>
            <a:ext cx="289591" cy="288000"/>
          </a:xfrm>
          <a:prstGeom prst="rect">
            <a:avLst/>
          </a:prstGeom>
        </p:spPr>
      </p:pic>
      <p:pic>
        <p:nvPicPr>
          <p:cNvPr id="21" name="Picture 2">
            <a:extLst>
              <a:ext uri="{FF2B5EF4-FFF2-40B4-BE49-F238E27FC236}">
                <a16:creationId xmlns:a16="http://schemas.microsoft.com/office/drawing/2014/main" id="{E67D5C68-D927-42C2-A9DC-83D114A34FD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43766" y="143722"/>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2EAB4F0B-C3FC-4A19-A84A-AEBFB59110E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84272" y="143722"/>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24" name="スライド番号プレースホルダー 10">
            <a:extLst>
              <a:ext uri="{FF2B5EF4-FFF2-40B4-BE49-F238E27FC236}">
                <a16:creationId xmlns:a16="http://schemas.microsoft.com/office/drawing/2014/main" id="{73955928-F005-45D2-82AD-64811E039396}"/>
              </a:ext>
            </a:extLst>
          </p:cNvPr>
          <p:cNvSpPr>
            <a:spLocks noGrp="1"/>
          </p:cNvSpPr>
          <p:nvPr>
            <p:ph type="sldNum" sz="quarter" idx="12"/>
          </p:nvPr>
        </p:nvSpPr>
        <p:spPr>
          <a:xfrm>
            <a:off x="7616599" y="6457568"/>
            <a:ext cx="2228850" cy="365125"/>
          </a:xfrm>
        </p:spPr>
        <p:txBody>
          <a:bodyPr/>
          <a:lstStyle/>
          <a:p>
            <a:fld id="{D2D8002D-B5B0-4BAC-B1F6-782DDCCE6D9C}" type="slidenum">
              <a:rPr kumimoji="1" lang="ja-JP" altLang="en-US" sz="2000" b="1"/>
              <a:t>10</a:t>
            </a:fld>
            <a:endParaRPr kumimoji="1" lang="ja-JP" altLang="en-US" sz="2000" b="1" dirty="0"/>
          </a:p>
        </p:txBody>
      </p:sp>
      <p:sp>
        <p:nvSpPr>
          <p:cNvPr id="23" name="テキスト ボックス 22">
            <a:extLst>
              <a:ext uri="{FF2B5EF4-FFF2-40B4-BE49-F238E27FC236}">
                <a16:creationId xmlns:a16="http://schemas.microsoft.com/office/drawing/2014/main" id="{D11E8DBD-6B81-4CC2-B4F2-2A5A8EDFF249}"/>
              </a:ext>
            </a:extLst>
          </p:cNvPr>
          <p:cNvSpPr txBox="1"/>
          <p:nvPr/>
        </p:nvSpPr>
        <p:spPr>
          <a:xfrm>
            <a:off x="531445" y="5150644"/>
            <a:ext cx="8831387" cy="1323439"/>
          </a:xfrm>
          <a:prstGeom prst="rect">
            <a:avLst/>
          </a:prstGeom>
          <a:solidFill>
            <a:schemeClr val="accent4">
              <a:lumMod val="20000"/>
              <a:lumOff val="80000"/>
            </a:schemeClr>
          </a:solidFill>
        </p:spPr>
        <p:txBody>
          <a:bodyPr wrap="square" rtlCol="0">
            <a:spAutoFit/>
          </a:bodyPr>
          <a:lstStyle/>
          <a:p>
            <a:r>
              <a:rPr kumimoji="1" lang="en-US" altLang="ja-JP" sz="1600" b="1" dirty="0">
                <a:latin typeface="BIZ UDゴシック" panose="020B0400000000000000" pitchFamily="49" charset="-128"/>
                <a:ea typeface="BIZ UDゴシック" panose="020B0400000000000000" pitchFamily="49" charset="-128"/>
              </a:rPr>
              <a:t>※</a:t>
            </a:r>
            <a:r>
              <a:rPr kumimoji="1" lang="ja-JP" altLang="en-US" sz="1600" b="1" dirty="0">
                <a:latin typeface="BIZ UDゴシック" panose="020B0400000000000000" pitchFamily="49" charset="-128"/>
                <a:ea typeface="BIZ UDゴシック" panose="020B0400000000000000" pitchFamily="49" charset="-128"/>
              </a:rPr>
              <a:t>会議後補足説明</a:t>
            </a:r>
            <a:endParaRPr kumimoji="1" lang="en-US" altLang="ja-JP" sz="1600" b="1" dirty="0">
              <a:latin typeface="BIZ UDゴシック" panose="020B0400000000000000" pitchFamily="49" charset="-128"/>
              <a:ea typeface="BIZ UDゴシック" panose="020B0400000000000000" pitchFamily="49" charset="-128"/>
            </a:endParaRPr>
          </a:p>
          <a:p>
            <a:r>
              <a:rPr kumimoji="1" lang="ja-JP" altLang="en-US" sz="1600" dirty="0"/>
              <a:t>　現在の大阪府内市町村の公益的機能別施業森林の設定については、前ページのとおり水源涵養機能と他の機能が重なる場合は、</a:t>
            </a:r>
            <a:r>
              <a:rPr kumimoji="1" lang="en-US" altLang="ja-JP" sz="1600" b="1" u="sng" dirty="0"/>
              <a:t>『</a:t>
            </a:r>
            <a:r>
              <a:rPr kumimoji="1" lang="ja-JP" altLang="en-US" sz="1600" b="1" u="sng" dirty="0"/>
              <a:t>水源涵養機能</a:t>
            </a:r>
            <a:r>
              <a:rPr kumimoji="1" lang="en-US" altLang="ja-JP" sz="1600" b="1" u="sng" dirty="0"/>
              <a:t>』</a:t>
            </a:r>
            <a:r>
              <a:rPr kumimoji="1" lang="ja-JP" altLang="en-US" sz="1600" b="1" u="sng" dirty="0"/>
              <a:t>単独で設定</a:t>
            </a:r>
            <a:r>
              <a:rPr kumimoji="1" lang="ja-JP" altLang="en-US" sz="1600" dirty="0"/>
              <a:t>するよう助言しているところですが、大阪府 森づくり推進アクションプランにおけるゾーニングとの整合を図るため、今後の市町村森林整備計画の見直しの際には、</a:t>
            </a:r>
            <a:r>
              <a:rPr kumimoji="1" lang="ja-JP" altLang="en-US" sz="1600" b="1" u="sng" dirty="0"/>
              <a:t>該当する他の機能との重複設定</a:t>
            </a:r>
            <a:r>
              <a:rPr kumimoji="1" lang="ja-JP" altLang="en-US" sz="1600" dirty="0"/>
              <a:t>を助言していきます。</a:t>
            </a:r>
          </a:p>
        </p:txBody>
      </p:sp>
    </p:spTree>
    <p:extLst>
      <p:ext uri="{BB962C8B-B14F-4D97-AF65-F5344CB8AC3E}">
        <p14:creationId xmlns:p14="http://schemas.microsoft.com/office/powerpoint/2010/main" val="1931817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021C1-F3F5-82E1-BD17-E1738291AB00}"/>
            </a:ext>
          </a:extLst>
        </p:cNvPr>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4834601E-6273-A212-3FAA-9257F312D8AE}"/>
              </a:ext>
            </a:extLst>
          </p:cNvPr>
          <p:cNvSpPr/>
          <p:nvPr/>
        </p:nvSpPr>
        <p:spPr>
          <a:xfrm>
            <a:off x="158705" y="554795"/>
            <a:ext cx="9588589" cy="1453759"/>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ja-JP" b="1" dirty="0">
                <a:solidFill>
                  <a:schemeClr val="tx1"/>
                </a:solidFill>
                <a:latin typeface="BIZ UDPゴシック" panose="020B0400000000000000" pitchFamily="50" charset="-128"/>
                <a:ea typeface="BIZ UDPゴシック" panose="020B0400000000000000" pitchFamily="50" charset="-128"/>
              </a:rPr>
              <a:t>(2) </a:t>
            </a:r>
            <a:r>
              <a:rPr lang="ja-JP" altLang="en-US" b="1" dirty="0">
                <a:solidFill>
                  <a:schemeClr val="tx1"/>
                </a:solidFill>
                <a:latin typeface="BIZ UDPゴシック" panose="020B0400000000000000" pitchFamily="50" charset="-128"/>
                <a:ea typeface="BIZ UDPゴシック" panose="020B0400000000000000" pitchFamily="50" charset="-128"/>
              </a:rPr>
              <a:t>市町村が実施する森林整備事業等との連携</a:t>
            </a:r>
          </a:p>
          <a:p>
            <a:pPr algn="just"/>
            <a:r>
              <a:rPr lang="ja-JP" altLang="en-US" sz="14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　　大阪府 森づくり推進アクションプランで示す「主要施策」については、府の取組として示すものとなります。</a:t>
            </a:r>
            <a:endParaRPr lang="en-US" altLang="ja-JP" sz="14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14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　　アクションプランで示す森林区域のゾーニングにより、府の治山事業や森林環境税事業等が優先される場所</a:t>
            </a:r>
            <a:endParaRPr lang="en-US" altLang="ja-JP" sz="14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14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　（防災減災重点タイプ等）を確認できるようになります。</a:t>
            </a:r>
            <a:endParaRPr lang="en-US" altLang="ja-JP" sz="14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14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1400" b="1" u="sng"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森林環境譲与税等を活用した市町村における取組をより効率的に実施するための参考として、ゾーニング図を</a:t>
            </a:r>
            <a:endParaRPr lang="en-US" altLang="ja-JP" sz="1400" b="1" u="sng"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14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1400" b="1" u="sng"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活用いただくとともに、各農と緑の総合事務所との間で、事業実施地の連携・調整等を図ってください。</a:t>
            </a:r>
            <a:endParaRPr lang="en-US" altLang="ja-JP" sz="1400" b="1" u="sng"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31" name="正方形/長方形 30">
            <a:extLst>
              <a:ext uri="{FF2B5EF4-FFF2-40B4-BE49-F238E27FC236}">
                <a16:creationId xmlns:a16="http://schemas.microsoft.com/office/drawing/2014/main" id="{AD66DAE4-E78D-49B1-AE9E-12F46B856BD9}"/>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７．今後の市町村の森林・林業施策との連携</a:t>
            </a:r>
            <a:endParaRPr kumimoji="1" lang="ja-JP" altLang="en-US" b="1" dirty="0">
              <a:latin typeface="BIZ UDゴシック" panose="020B0400000000000000" pitchFamily="49" charset="-128"/>
              <a:ea typeface="BIZ UDゴシック" panose="020B0400000000000000" pitchFamily="49" charset="-128"/>
            </a:endParaRPr>
          </a:p>
        </p:txBody>
      </p:sp>
      <p:pic>
        <p:nvPicPr>
          <p:cNvPr id="3" name="図 2">
            <a:extLst>
              <a:ext uri="{FF2B5EF4-FFF2-40B4-BE49-F238E27FC236}">
                <a16:creationId xmlns:a16="http://schemas.microsoft.com/office/drawing/2014/main" id="{CFFC7B9C-F647-4BCD-B3FF-ED3AD92E228C}"/>
              </a:ext>
            </a:extLst>
          </p:cNvPr>
          <p:cNvPicPr>
            <a:picLocks noChangeAspect="1"/>
          </p:cNvPicPr>
          <p:nvPr/>
        </p:nvPicPr>
        <p:blipFill>
          <a:blip r:embed="rId2"/>
          <a:stretch>
            <a:fillRect/>
          </a:stretch>
        </p:blipFill>
        <p:spPr>
          <a:xfrm>
            <a:off x="2271712" y="2098654"/>
            <a:ext cx="7206239" cy="4661119"/>
          </a:xfrm>
          <a:prstGeom prst="rect">
            <a:avLst/>
          </a:prstGeom>
        </p:spPr>
      </p:pic>
      <p:pic>
        <p:nvPicPr>
          <p:cNvPr id="4" name="図 3">
            <a:extLst>
              <a:ext uri="{FF2B5EF4-FFF2-40B4-BE49-F238E27FC236}">
                <a16:creationId xmlns:a16="http://schemas.microsoft.com/office/drawing/2014/main" id="{DB98D88F-370C-46C1-BA1A-246D78F9AF79}"/>
              </a:ext>
            </a:extLst>
          </p:cNvPr>
          <p:cNvPicPr>
            <a:picLocks noChangeAspect="1"/>
          </p:cNvPicPr>
          <p:nvPr/>
        </p:nvPicPr>
        <p:blipFill>
          <a:blip r:embed="rId3"/>
          <a:stretch>
            <a:fillRect/>
          </a:stretch>
        </p:blipFill>
        <p:spPr>
          <a:xfrm>
            <a:off x="328042" y="2098654"/>
            <a:ext cx="1649356" cy="4334669"/>
          </a:xfrm>
          <a:prstGeom prst="rect">
            <a:avLst/>
          </a:prstGeom>
        </p:spPr>
      </p:pic>
      <p:pic>
        <p:nvPicPr>
          <p:cNvPr id="8" name="図 7">
            <a:extLst>
              <a:ext uri="{FF2B5EF4-FFF2-40B4-BE49-F238E27FC236}">
                <a16:creationId xmlns:a16="http://schemas.microsoft.com/office/drawing/2014/main" id="{48FFF949-2E6A-4A17-ADAE-53B3035CBCE3}"/>
              </a:ext>
            </a:extLst>
          </p:cNvPr>
          <p:cNvPicPr>
            <a:picLocks noChangeAspect="1"/>
          </p:cNvPicPr>
          <p:nvPr/>
        </p:nvPicPr>
        <p:blipFill>
          <a:blip r:embed="rId4"/>
          <a:stretch>
            <a:fillRect/>
          </a:stretch>
        </p:blipFill>
        <p:spPr>
          <a:xfrm>
            <a:off x="8783272" y="5363070"/>
            <a:ext cx="694679" cy="1216068"/>
          </a:xfrm>
          <a:prstGeom prst="rect">
            <a:avLst/>
          </a:prstGeom>
        </p:spPr>
      </p:pic>
      <p:sp>
        <p:nvSpPr>
          <p:cNvPr id="12" name="吹き出し: 四角形 11">
            <a:extLst>
              <a:ext uri="{FF2B5EF4-FFF2-40B4-BE49-F238E27FC236}">
                <a16:creationId xmlns:a16="http://schemas.microsoft.com/office/drawing/2014/main" id="{DB87E085-C555-4EB4-84C7-8C9FAD80D9CB}"/>
              </a:ext>
            </a:extLst>
          </p:cNvPr>
          <p:cNvSpPr/>
          <p:nvPr/>
        </p:nvSpPr>
        <p:spPr>
          <a:xfrm>
            <a:off x="6878941" y="5185554"/>
            <a:ext cx="1904331" cy="1010082"/>
          </a:xfrm>
          <a:prstGeom prst="wedgeRectCallout">
            <a:avLst>
              <a:gd name="adj1" fmla="val 53580"/>
              <a:gd name="adj2" fmla="val -272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経営されていない荒廃した人工林なので、市で森林整備を行いたいけど、色の濃い場所（</a:t>
            </a:r>
            <a:r>
              <a:rPr kumimoji="1" lang="ja-JP" altLang="en-US" sz="1100" b="1" dirty="0">
                <a:solidFill>
                  <a:schemeClr val="tx1"/>
                </a:solidFill>
                <a:latin typeface="BIZ UDゴシック" panose="020B0400000000000000" pitchFamily="49" charset="-128"/>
                <a:ea typeface="BIZ UDゴシック" panose="020B0400000000000000" pitchFamily="49" charset="-128"/>
              </a:rPr>
              <a:t>防災減災重点タイプ）</a:t>
            </a:r>
            <a:r>
              <a:rPr kumimoji="1" lang="ja-JP" altLang="en-US" sz="1100" dirty="0">
                <a:solidFill>
                  <a:schemeClr val="tx1"/>
                </a:solidFill>
                <a:latin typeface="BIZ UDゴシック" panose="020B0400000000000000" pitchFamily="49" charset="-128"/>
                <a:ea typeface="BIZ UDゴシック" panose="020B0400000000000000" pitchFamily="49" charset="-128"/>
              </a:rPr>
              <a:t>が</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含まれるし、府の事業予定がないか聞いておこう！</a:t>
            </a:r>
            <a:endParaRPr kumimoji="1" lang="ja-JP" altLang="en-US" sz="1100" dirty="0"/>
          </a:p>
        </p:txBody>
      </p:sp>
      <p:sp>
        <p:nvSpPr>
          <p:cNvPr id="17" name="楕円 16">
            <a:extLst>
              <a:ext uri="{FF2B5EF4-FFF2-40B4-BE49-F238E27FC236}">
                <a16:creationId xmlns:a16="http://schemas.microsoft.com/office/drawing/2014/main" id="{08B0FAFB-3AFE-4473-8EBE-28E2868D41F1}"/>
              </a:ext>
            </a:extLst>
          </p:cNvPr>
          <p:cNvSpPr/>
          <p:nvPr/>
        </p:nvSpPr>
        <p:spPr>
          <a:xfrm>
            <a:off x="6314361" y="2716107"/>
            <a:ext cx="2908441" cy="2347688"/>
          </a:xfrm>
          <a:prstGeom prst="ellipse">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楕円 19">
            <a:extLst>
              <a:ext uri="{FF2B5EF4-FFF2-40B4-BE49-F238E27FC236}">
                <a16:creationId xmlns:a16="http://schemas.microsoft.com/office/drawing/2014/main" id="{153BF687-C1E6-411C-AFBE-F2934CC2067C}"/>
              </a:ext>
            </a:extLst>
          </p:cNvPr>
          <p:cNvSpPr/>
          <p:nvPr/>
        </p:nvSpPr>
        <p:spPr>
          <a:xfrm rot="20730803">
            <a:off x="4819477" y="2370130"/>
            <a:ext cx="1046312" cy="3315115"/>
          </a:xfrm>
          <a:prstGeom prst="ellipse">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図 17">
            <a:extLst>
              <a:ext uri="{FF2B5EF4-FFF2-40B4-BE49-F238E27FC236}">
                <a16:creationId xmlns:a16="http://schemas.microsoft.com/office/drawing/2014/main" id="{017EFEE8-7642-4A3A-BD6E-EDB001E998C4}"/>
              </a:ext>
            </a:extLst>
          </p:cNvPr>
          <p:cNvPicPr>
            <a:picLocks noChangeAspect="1"/>
          </p:cNvPicPr>
          <p:nvPr/>
        </p:nvPicPr>
        <p:blipFill>
          <a:blip r:embed="rId5"/>
          <a:stretch>
            <a:fillRect/>
          </a:stretch>
        </p:blipFill>
        <p:spPr>
          <a:xfrm>
            <a:off x="4808776" y="5690595"/>
            <a:ext cx="858077" cy="796712"/>
          </a:xfrm>
          <a:prstGeom prst="rect">
            <a:avLst/>
          </a:prstGeom>
        </p:spPr>
      </p:pic>
      <p:sp>
        <p:nvSpPr>
          <p:cNvPr id="22" name="吹き出し: 四角形 21">
            <a:extLst>
              <a:ext uri="{FF2B5EF4-FFF2-40B4-BE49-F238E27FC236}">
                <a16:creationId xmlns:a16="http://schemas.microsoft.com/office/drawing/2014/main" id="{C6D6E137-718A-4089-9D92-8BC44397C3EA}"/>
              </a:ext>
            </a:extLst>
          </p:cNvPr>
          <p:cNvSpPr/>
          <p:nvPr/>
        </p:nvSpPr>
        <p:spPr>
          <a:xfrm>
            <a:off x="3018728" y="4753333"/>
            <a:ext cx="1904331" cy="1010082"/>
          </a:xfrm>
          <a:prstGeom prst="wedgeRectCallout">
            <a:avLst>
              <a:gd name="adj1" fmla="val 55632"/>
              <a:gd name="adj2" fmla="val 4215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b="1" dirty="0">
                <a:solidFill>
                  <a:schemeClr val="tx1"/>
                </a:solidFill>
                <a:latin typeface="BIZ UDゴシック" panose="020B0400000000000000" pitchFamily="49" charset="-128"/>
                <a:ea typeface="BIZ UDゴシック" panose="020B0400000000000000" pitchFamily="49" charset="-128"/>
              </a:rPr>
              <a:t>「広葉樹への誘導転換」</a:t>
            </a:r>
            <a:r>
              <a:rPr kumimoji="1" lang="ja-JP" altLang="en-US" sz="1100" dirty="0">
                <a:solidFill>
                  <a:schemeClr val="tx1"/>
                </a:solidFill>
                <a:latin typeface="BIZ UDゴシック" panose="020B0400000000000000" pitchFamily="49" charset="-128"/>
                <a:ea typeface="BIZ UDゴシック" panose="020B0400000000000000" pitchFamily="49" charset="-128"/>
              </a:rPr>
              <a:t>に</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ゾーニングされているけど、</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隣接する</a:t>
            </a:r>
            <a:r>
              <a:rPr kumimoji="1" lang="ja-JP" altLang="en-US" sz="1100" b="1" dirty="0">
                <a:solidFill>
                  <a:schemeClr val="tx1"/>
                </a:solidFill>
                <a:latin typeface="BIZ UDゴシック" panose="020B0400000000000000" pitchFamily="49" charset="-128"/>
                <a:ea typeface="BIZ UDゴシック" panose="020B0400000000000000" pitchFamily="49" charset="-128"/>
              </a:rPr>
              <a:t>「資源循環林」</a:t>
            </a:r>
            <a:r>
              <a:rPr kumimoji="1" lang="ja-JP" altLang="en-US" sz="1100" dirty="0">
                <a:solidFill>
                  <a:schemeClr val="tx1"/>
                </a:solidFill>
                <a:latin typeface="BIZ UDゴシック" panose="020B0400000000000000" pitchFamily="49" charset="-128"/>
                <a:ea typeface="BIZ UDゴシック" panose="020B0400000000000000" pitchFamily="49" charset="-128"/>
              </a:rPr>
              <a:t>と</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一団の経営を目指す場所なので、府に情報提供しておこう</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13" name="正方形/長方形 12">
            <a:extLst>
              <a:ext uri="{FF2B5EF4-FFF2-40B4-BE49-F238E27FC236}">
                <a16:creationId xmlns:a16="http://schemas.microsoft.com/office/drawing/2014/main" id="{3DB1DE44-1A0F-4F4E-A555-C08C3C9402AF}"/>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pic>
        <p:nvPicPr>
          <p:cNvPr id="14" name="図 13">
            <a:extLst>
              <a:ext uri="{FF2B5EF4-FFF2-40B4-BE49-F238E27FC236}">
                <a16:creationId xmlns:a16="http://schemas.microsoft.com/office/drawing/2014/main" id="{9C2106BA-BA57-46D3-AF48-F23A3A1F785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00762" y="143722"/>
            <a:ext cx="288000" cy="288000"/>
          </a:xfrm>
          <a:prstGeom prst="rect">
            <a:avLst/>
          </a:prstGeom>
        </p:spPr>
      </p:pic>
      <p:pic>
        <p:nvPicPr>
          <p:cNvPr id="16" name="図 15">
            <a:extLst>
              <a:ext uri="{FF2B5EF4-FFF2-40B4-BE49-F238E27FC236}">
                <a16:creationId xmlns:a16="http://schemas.microsoft.com/office/drawing/2014/main" id="{39857440-6231-4CE6-8FD2-ABD8E4FC568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868267" y="143722"/>
            <a:ext cx="288000" cy="288000"/>
          </a:xfrm>
          <a:prstGeom prst="rect">
            <a:avLst/>
          </a:prstGeom>
        </p:spPr>
      </p:pic>
      <p:pic>
        <p:nvPicPr>
          <p:cNvPr id="19" name="図 18">
            <a:extLst>
              <a:ext uri="{FF2B5EF4-FFF2-40B4-BE49-F238E27FC236}">
                <a16:creationId xmlns:a16="http://schemas.microsoft.com/office/drawing/2014/main" id="{EB28EBE6-C6AB-4927-9E20-358808423FC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181768" y="143722"/>
            <a:ext cx="288000" cy="288000"/>
          </a:xfrm>
          <a:prstGeom prst="rect">
            <a:avLst/>
          </a:prstGeom>
        </p:spPr>
      </p:pic>
      <p:pic>
        <p:nvPicPr>
          <p:cNvPr id="21" name="図 20">
            <a:extLst>
              <a:ext uri="{FF2B5EF4-FFF2-40B4-BE49-F238E27FC236}">
                <a16:creationId xmlns:a16="http://schemas.microsoft.com/office/drawing/2014/main" id="{671BA183-CF01-415D-AE50-036A3415FEE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614263" y="143722"/>
            <a:ext cx="288000" cy="288000"/>
          </a:xfrm>
          <a:prstGeom prst="rect">
            <a:avLst/>
          </a:prstGeom>
        </p:spPr>
      </p:pic>
      <p:pic>
        <p:nvPicPr>
          <p:cNvPr id="24" name="図 23">
            <a:extLst>
              <a:ext uri="{FF2B5EF4-FFF2-40B4-BE49-F238E27FC236}">
                <a16:creationId xmlns:a16="http://schemas.microsoft.com/office/drawing/2014/main" id="{909550E5-7684-4567-AE8A-CB3E65C82B7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927764" y="143722"/>
            <a:ext cx="288000" cy="288000"/>
          </a:xfrm>
          <a:prstGeom prst="rect">
            <a:avLst/>
          </a:prstGeom>
        </p:spPr>
      </p:pic>
      <p:pic>
        <p:nvPicPr>
          <p:cNvPr id="25" name="図 24">
            <a:extLst>
              <a:ext uri="{FF2B5EF4-FFF2-40B4-BE49-F238E27FC236}">
                <a16:creationId xmlns:a16="http://schemas.microsoft.com/office/drawing/2014/main" id="{CA416B9E-AA3C-4A45-A5AF-262E26CE4A3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241265" y="143722"/>
            <a:ext cx="288000" cy="288000"/>
          </a:xfrm>
          <a:prstGeom prst="rect">
            <a:avLst/>
          </a:prstGeom>
        </p:spPr>
      </p:pic>
      <p:pic>
        <p:nvPicPr>
          <p:cNvPr id="26" name="図 25">
            <a:extLst>
              <a:ext uri="{FF2B5EF4-FFF2-40B4-BE49-F238E27FC236}">
                <a16:creationId xmlns:a16="http://schemas.microsoft.com/office/drawing/2014/main" id="{7396C24F-BACD-4C8E-B119-9A40B31A7E1E}"/>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l="3129" t="4624" r="4028" b="3456"/>
          <a:stretch/>
        </p:blipFill>
        <p:spPr>
          <a:xfrm>
            <a:off x="5985670" y="143722"/>
            <a:ext cx="289591" cy="288000"/>
          </a:xfrm>
          <a:prstGeom prst="rect">
            <a:avLst/>
          </a:prstGeom>
        </p:spPr>
      </p:pic>
      <p:pic>
        <p:nvPicPr>
          <p:cNvPr id="27" name="Picture 2">
            <a:extLst>
              <a:ext uri="{FF2B5EF4-FFF2-40B4-BE49-F238E27FC236}">
                <a16:creationId xmlns:a16="http://schemas.microsoft.com/office/drawing/2014/main" id="{6299B007-1F27-44C4-A889-B17FD6A405E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554766" y="143722"/>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a:extLst>
              <a:ext uri="{FF2B5EF4-FFF2-40B4-BE49-F238E27FC236}">
                <a16:creationId xmlns:a16="http://schemas.microsoft.com/office/drawing/2014/main" id="{03A967A7-8072-453F-8BA6-18DB945519B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495272" y="143722"/>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29" name="スライド番号プレースホルダー 10">
            <a:extLst>
              <a:ext uri="{FF2B5EF4-FFF2-40B4-BE49-F238E27FC236}">
                <a16:creationId xmlns:a16="http://schemas.microsoft.com/office/drawing/2014/main" id="{34CBC632-12F9-4860-A05E-5313C6A061C2}"/>
              </a:ext>
            </a:extLst>
          </p:cNvPr>
          <p:cNvSpPr>
            <a:spLocks noGrp="1"/>
          </p:cNvSpPr>
          <p:nvPr>
            <p:ph type="sldNum" sz="quarter" idx="12"/>
          </p:nvPr>
        </p:nvSpPr>
        <p:spPr>
          <a:xfrm>
            <a:off x="7616599" y="6457568"/>
            <a:ext cx="2228850" cy="365125"/>
          </a:xfrm>
        </p:spPr>
        <p:txBody>
          <a:bodyPr/>
          <a:lstStyle/>
          <a:p>
            <a:fld id="{D2D8002D-B5B0-4BAC-B1F6-782DDCCE6D9C}" type="slidenum">
              <a:rPr kumimoji="1" lang="ja-JP" altLang="en-US" sz="2000" b="1"/>
              <a:t>11</a:t>
            </a:fld>
            <a:endParaRPr kumimoji="1" lang="ja-JP" altLang="en-US" sz="2000" b="1" dirty="0"/>
          </a:p>
        </p:txBody>
      </p:sp>
    </p:spTree>
    <p:extLst>
      <p:ext uri="{BB962C8B-B14F-4D97-AF65-F5344CB8AC3E}">
        <p14:creationId xmlns:p14="http://schemas.microsoft.com/office/powerpoint/2010/main" val="2399174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021C1-F3F5-82E1-BD17-E1738291AB00}"/>
            </a:ext>
          </a:extLst>
        </p:cNvPr>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4834601E-6273-A212-3FAA-9257F312D8AE}"/>
              </a:ext>
            </a:extLst>
          </p:cNvPr>
          <p:cNvSpPr/>
          <p:nvPr/>
        </p:nvSpPr>
        <p:spPr>
          <a:xfrm>
            <a:off x="206317" y="512175"/>
            <a:ext cx="9588589" cy="2105979"/>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ja-JP" sz="1600" b="1" dirty="0">
                <a:solidFill>
                  <a:schemeClr val="tx1"/>
                </a:solidFill>
                <a:latin typeface="BIZ UDPゴシック" panose="020B0400000000000000" pitchFamily="50" charset="-128"/>
                <a:ea typeface="BIZ UDPゴシック" panose="020B0400000000000000" pitchFamily="50" charset="-128"/>
              </a:rPr>
              <a:t>(</a:t>
            </a:r>
            <a:r>
              <a:rPr lang="ja-JP" altLang="en-US" sz="1600" b="1" dirty="0">
                <a:solidFill>
                  <a:schemeClr val="tx1"/>
                </a:solidFill>
                <a:latin typeface="BIZ UDPゴシック" panose="020B0400000000000000" pitchFamily="50" charset="-128"/>
                <a:ea typeface="BIZ UDPゴシック" panose="020B0400000000000000" pitchFamily="50" charset="-128"/>
              </a:rPr>
              <a:t>３</a:t>
            </a:r>
            <a:r>
              <a:rPr lang="en-US" altLang="ja-JP" sz="1600" b="1" dirty="0">
                <a:solidFill>
                  <a:schemeClr val="tx1"/>
                </a:solidFill>
                <a:latin typeface="BIZ UDPゴシック" panose="020B0400000000000000" pitchFamily="50" charset="-128"/>
                <a:ea typeface="BIZ UDPゴシック" panose="020B0400000000000000" pitchFamily="50" charset="-128"/>
              </a:rPr>
              <a:t>) </a:t>
            </a:r>
            <a:r>
              <a:rPr lang="ja-JP" altLang="en-US" sz="1600" b="1" dirty="0">
                <a:solidFill>
                  <a:schemeClr val="tx1"/>
                </a:solidFill>
                <a:latin typeface="BIZ UDPゴシック" panose="020B0400000000000000" pitchFamily="50" charset="-128"/>
                <a:ea typeface="BIZ UDPゴシック" panose="020B0400000000000000" pitchFamily="50" charset="-128"/>
              </a:rPr>
              <a:t>森林経営管理法に基づく森林所有者の意向調査の反映</a:t>
            </a:r>
          </a:p>
          <a:p>
            <a:r>
              <a:rPr lang="ja-JP" altLang="en-US" sz="1400" dirty="0">
                <a:solidFill>
                  <a:schemeClr val="tx1"/>
                </a:solidFill>
                <a:latin typeface="BIZ UDゴシック" panose="020B0400000000000000" pitchFamily="49" charset="-128"/>
                <a:ea typeface="BIZ UDゴシック" panose="020B0400000000000000" pitchFamily="49" charset="-128"/>
              </a:rPr>
              <a:t>　　今後の大阪府の取組は、ゾーニングで示す森林の誘導方向により、実施する森林施業も変化します。</a:t>
            </a:r>
            <a:endParaRPr lang="en-US" altLang="ja-JP" sz="1400" dirty="0">
              <a:solidFill>
                <a:schemeClr val="tx1"/>
              </a:solidFill>
              <a:latin typeface="BIZ UDゴシック" panose="020B0400000000000000" pitchFamily="49" charset="-128"/>
              <a:ea typeface="BIZ UDゴシック" panose="020B0400000000000000" pitchFamily="49" charset="-128"/>
            </a:endParaRPr>
          </a:p>
          <a:p>
            <a:r>
              <a:rPr lang="ja-JP" altLang="en-US" sz="1400" dirty="0">
                <a:solidFill>
                  <a:schemeClr val="tx1"/>
                </a:solidFill>
                <a:latin typeface="BIZ UDゴシック" panose="020B0400000000000000" pitchFamily="49" charset="-128"/>
                <a:ea typeface="BIZ UDゴシック" panose="020B0400000000000000" pitchFamily="49" charset="-128"/>
              </a:rPr>
              <a:t>　　（例：「広葉樹への誘導転換」では、間伐ではなく、複層林化等のための施業を実施）</a:t>
            </a:r>
          </a:p>
          <a:p>
            <a:r>
              <a:rPr lang="ja-JP" altLang="en-US" sz="1400" dirty="0">
                <a:solidFill>
                  <a:schemeClr val="tx1"/>
                </a:solidFill>
                <a:latin typeface="BIZ UDゴシック" panose="020B0400000000000000" pitchFamily="49" charset="-128"/>
                <a:ea typeface="BIZ UDゴシック" panose="020B0400000000000000" pitchFamily="49" charset="-128"/>
              </a:rPr>
              <a:t>　　アクションプランのゾーニングは、策定時点に固定化するものではなく、各施策の推進による林相変化、山地災</a:t>
            </a:r>
            <a:endParaRPr lang="en-US" altLang="ja-JP" sz="1400" dirty="0">
              <a:solidFill>
                <a:schemeClr val="tx1"/>
              </a:solidFill>
              <a:latin typeface="BIZ UDゴシック" panose="020B0400000000000000" pitchFamily="49" charset="-128"/>
              <a:ea typeface="BIZ UDゴシック" panose="020B0400000000000000" pitchFamily="49" charset="-128"/>
            </a:endParaRPr>
          </a:p>
          <a:p>
            <a:r>
              <a:rPr lang="ja-JP" altLang="en-US" sz="1400" dirty="0">
                <a:solidFill>
                  <a:schemeClr val="tx1"/>
                </a:solidFill>
                <a:latin typeface="BIZ UDゴシック" panose="020B0400000000000000" pitchFamily="49" charset="-128"/>
                <a:ea typeface="BIZ UDゴシック" panose="020B0400000000000000" pitchFamily="49" charset="-128"/>
              </a:rPr>
              <a:t>　害の発生や治山対策の完了、今後の森林経営の意向確認状況を踏まえた見直しを定期的に行っていく予定です。</a:t>
            </a:r>
            <a:endParaRPr lang="en-US" altLang="ja-JP" sz="1400" dirty="0">
              <a:solidFill>
                <a:schemeClr val="tx1"/>
              </a:solidFill>
              <a:latin typeface="BIZ UDゴシック" panose="020B0400000000000000" pitchFamily="49" charset="-128"/>
              <a:ea typeface="BIZ UDゴシック" panose="020B0400000000000000" pitchFamily="49" charset="-128"/>
            </a:endParaRPr>
          </a:p>
          <a:p>
            <a:r>
              <a:rPr lang="ja-JP" altLang="en-US" sz="1400" dirty="0">
                <a:solidFill>
                  <a:schemeClr val="tx1"/>
                </a:solidFill>
                <a:latin typeface="BIZ UDゴシック" panose="020B0400000000000000" pitchFamily="49" charset="-128"/>
                <a:ea typeface="BIZ UDゴシック" panose="020B0400000000000000" pitchFamily="49" charset="-128"/>
              </a:rPr>
              <a:t>　　このうち、森林経営の意向確認については、ゾーニングの見直し（精度向上）要素として重要であり、府営事業</a:t>
            </a:r>
            <a:endParaRPr lang="en-US" altLang="ja-JP" sz="1400" dirty="0">
              <a:solidFill>
                <a:schemeClr val="tx1"/>
              </a:solidFill>
              <a:latin typeface="BIZ UDゴシック" panose="020B0400000000000000" pitchFamily="49" charset="-128"/>
              <a:ea typeface="BIZ UDゴシック" panose="020B0400000000000000" pitchFamily="49" charset="-128"/>
            </a:endParaRPr>
          </a:p>
          <a:p>
            <a:r>
              <a:rPr lang="ja-JP" altLang="en-US" sz="1400" dirty="0">
                <a:solidFill>
                  <a:schemeClr val="tx1"/>
                </a:solidFill>
                <a:latin typeface="BIZ UDゴシック" panose="020B0400000000000000" pitchFamily="49" charset="-128"/>
                <a:ea typeface="BIZ UDゴシック" panose="020B0400000000000000" pitchFamily="49" charset="-128"/>
              </a:rPr>
              <a:t>　における土地所有者調整においても、森林経営の意向の確認を行っていく必要があると考えています。</a:t>
            </a:r>
            <a:endParaRPr lang="en-US" altLang="ja-JP" sz="1400" dirty="0">
              <a:solidFill>
                <a:schemeClr val="tx1"/>
              </a:solidFill>
              <a:latin typeface="BIZ UDゴシック" panose="020B0400000000000000" pitchFamily="49" charset="-128"/>
              <a:ea typeface="BIZ UDゴシック" panose="020B0400000000000000" pitchFamily="49" charset="-128"/>
            </a:endParaRPr>
          </a:p>
          <a:p>
            <a:r>
              <a:rPr lang="ja-JP" altLang="en-US" sz="1400" dirty="0">
                <a:solidFill>
                  <a:schemeClr val="tx1"/>
                </a:solidFill>
                <a:latin typeface="BIZ UDゴシック" panose="020B0400000000000000" pitchFamily="49" charset="-128"/>
                <a:ea typeface="BIZ UDゴシック" panose="020B0400000000000000" pitchFamily="49" charset="-128"/>
              </a:rPr>
              <a:t>　　森林経営管理法に基づく森林所有者の意向調査状況については、毎年、実績報告をいただいているところですが、</a:t>
            </a:r>
            <a:endParaRPr lang="en-US" altLang="ja-JP" sz="1400" dirty="0">
              <a:solidFill>
                <a:schemeClr val="tx1"/>
              </a:solidFill>
              <a:latin typeface="BIZ UDゴシック" panose="020B0400000000000000" pitchFamily="49" charset="-128"/>
              <a:ea typeface="BIZ UDゴシック" panose="020B0400000000000000" pitchFamily="49" charset="-128"/>
            </a:endParaRPr>
          </a:p>
          <a:p>
            <a:r>
              <a:rPr lang="ja-JP" altLang="en-US" sz="1400" dirty="0">
                <a:solidFill>
                  <a:schemeClr val="tx1"/>
                </a:solidFill>
                <a:latin typeface="BIZ UDゴシック" panose="020B0400000000000000" pitchFamily="49" charset="-128"/>
                <a:ea typeface="BIZ UDゴシック" panose="020B0400000000000000" pitchFamily="49" charset="-128"/>
              </a:rPr>
              <a:t>　</a:t>
            </a:r>
            <a:r>
              <a:rPr lang="ja-JP" altLang="en-US" sz="1400" b="1" u="sng" dirty="0">
                <a:solidFill>
                  <a:schemeClr val="tx1"/>
                </a:solidFill>
                <a:latin typeface="BIZ UDゴシック" panose="020B0400000000000000" pitchFamily="49" charset="-128"/>
                <a:ea typeface="BIZ UDゴシック" panose="020B0400000000000000" pitchFamily="49" charset="-128"/>
              </a:rPr>
              <a:t>令和８年度以降は、調査実施地等の位置情報の提供についても、協力を依頼する予定としています</a:t>
            </a:r>
            <a:r>
              <a:rPr lang="ja-JP" altLang="en-US" sz="1400" dirty="0">
                <a:solidFill>
                  <a:schemeClr val="tx1"/>
                </a:solidFill>
                <a:latin typeface="BIZ UDゴシック" panose="020B0400000000000000" pitchFamily="49" charset="-128"/>
                <a:ea typeface="BIZ UDゴシック" panose="020B0400000000000000" pitchFamily="49" charset="-128"/>
              </a:rPr>
              <a:t>。</a:t>
            </a:r>
            <a:endParaRPr lang="en-US" altLang="ja-JP" sz="1400" dirty="0">
              <a:solidFill>
                <a:schemeClr val="tx1"/>
              </a:solidFill>
              <a:latin typeface="BIZ UDゴシック" panose="020B0400000000000000" pitchFamily="49" charset="-128"/>
              <a:ea typeface="BIZ UDゴシック" panose="020B0400000000000000" pitchFamily="49" charset="-128"/>
            </a:endParaRPr>
          </a:p>
        </p:txBody>
      </p:sp>
      <p:sp>
        <p:nvSpPr>
          <p:cNvPr id="31" name="正方形/長方形 30">
            <a:extLst>
              <a:ext uri="{FF2B5EF4-FFF2-40B4-BE49-F238E27FC236}">
                <a16:creationId xmlns:a16="http://schemas.microsoft.com/office/drawing/2014/main" id="{AD66DAE4-E78D-49B1-AE9E-12F46B856BD9}"/>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７．今後の市町村の森林・林業施策との連携</a:t>
            </a:r>
            <a:endParaRPr kumimoji="1" lang="ja-JP" altLang="en-US" b="1" dirty="0">
              <a:latin typeface="BIZ UDゴシック" panose="020B0400000000000000" pitchFamily="49" charset="-128"/>
              <a:ea typeface="BIZ UDゴシック" panose="020B0400000000000000" pitchFamily="49" charset="-128"/>
            </a:endParaRPr>
          </a:p>
        </p:txBody>
      </p:sp>
      <p:graphicFrame>
        <p:nvGraphicFramePr>
          <p:cNvPr id="7" name="表 6">
            <a:extLst>
              <a:ext uri="{FF2B5EF4-FFF2-40B4-BE49-F238E27FC236}">
                <a16:creationId xmlns:a16="http://schemas.microsoft.com/office/drawing/2014/main" id="{5B36CC5A-CB0D-446E-A0ED-1BE7C6362697}"/>
              </a:ext>
            </a:extLst>
          </p:cNvPr>
          <p:cNvGraphicFramePr>
            <a:graphicFrameLocks noGrp="1"/>
          </p:cNvGraphicFramePr>
          <p:nvPr/>
        </p:nvGraphicFramePr>
        <p:xfrm>
          <a:off x="238398" y="4111164"/>
          <a:ext cx="5934420" cy="2585720"/>
        </p:xfrm>
        <a:graphic>
          <a:graphicData uri="http://schemas.openxmlformats.org/drawingml/2006/table">
            <a:tbl>
              <a:tblPr firstRow="1" bandRow="1">
                <a:tableStyleId>{5C22544A-7EE6-4342-B048-85BDC9FD1C3A}</a:tableStyleId>
              </a:tblPr>
              <a:tblGrid>
                <a:gridCol w="2036956">
                  <a:extLst>
                    <a:ext uri="{9D8B030D-6E8A-4147-A177-3AD203B41FA5}">
                      <a16:colId xmlns:a16="http://schemas.microsoft.com/office/drawing/2014/main" val="767383348"/>
                    </a:ext>
                  </a:extLst>
                </a:gridCol>
                <a:gridCol w="1412488">
                  <a:extLst>
                    <a:ext uri="{9D8B030D-6E8A-4147-A177-3AD203B41FA5}">
                      <a16:colId xmlns:a16="http://schemas.microsoft.com/office/drawing/2014/main" val="1284246203"/>
                    </a:ext>
                  </a:extLst>
                </a:gridCol>
                <a:gridCol w="1359170">
                  <a:extLst>
                    <a:ext uri="{9D8B030D-6E8A-4147-A177-3AD203B41FA5}">
                      <a16:colId xmlns:a16="http://schemas.microsoft.com/office/drawing/2014/main" val="961598809"/>
                    </a:ext>
                  </a:extLst>
                </a:gridCol>
                <a:gridCol w="1125806">
                  <a:extLst>
                    <a:ext uri="{9D8B030D-6E8A-4147-A177-3AD203B41FA5}">
                      <a16:colId xmlns:a16="http://schemas.microsoft.com/office/drawing/2014/main" val="1627773314"/>
                    </a:ext>
                  </a:extLst>
                </a:gridCol>
              </a:tblGrid>
              <a:tr h="370840">
                <a:tc>
                  <a:txBody>
                    <a:bodyPr/>
                    <a:lstStyle/>
                    <a:p>
                      <a:endParaRPr kumimoji="1" lang="ja-JP" altLang="en-US"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kumimoji="1" lang="ja-JP" altLang="en-US" dirty="0"/>
                        <a:t>自然的条件</a:t>
                      </a:r>
                      <a:endParaRPr kumimoji="1" lang="en-US" altLang="ja-JP"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kumimoji="1" lang="ja-JP" altLang="en-US" sz="1600" dirty="0"/>
                        <a:t>社会的条件</a:t>
                      </a:r>
                      <a:r>
                        <a:rPr kumimoji="1" lang="en-US" altLang="ja-JP" sz="1400" dirty="0"/>
                        <a:t>(</a:t>
                      </a:r>
                      <a:r>
                        <a:rPr kumimoji="1" lang="ja-JP" altLang="en-US" sz="1400" dirty="0"/>
                        <a:t>１</a:t>
                      </a:r>
                      <a:r>
                        <a:rPr kumimoji="1" lang="en-US" altLang="ja-JP" sz="1400" dirty="0"/>
                        <a:t>)(</a:t>
                      </a:r>
                      <a:r>
                        <a:rPr kumimoji="1" lang="ja-JP" altLang="en-US" sz="1400" dirty="0"/>
                        <a:t>２</a:t>
                      </a:r>
                      <a:r>
                        <a:rPr kumimoji="1" lang="en-US" altLang="ja-JP" sz="1400" dirty="0"/>
                        <a:t>)</a:t>
                      </a:r>
                      <a:r>
                        <a:rPr kumimoji="1" lang="ja-JP" altLang="en-US" sz="1400" dirty="0"/>
                        <a:t>を反映</a:t>
                      </a:r>
                      <a:endParaRPr kumimoji="1" lang="en-US" altLang="ja-JP"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kumimoji="1" lang="ja-JP" altLang="en-US" sz="1400" dirty="0"/>
                        <a:t>うち</a:t>
                      </a:r>
                      <a:endParaRPr kumimoji="1" lang="en-US" altLang="ja-JP" sz="1400" dirty="0"/>
                    </a:p>
                    <a:p>
                      <a:pPr algn="ctr"/>
                      <a:r>
                        <a:rPr kumimoji="1" lang="ja-JP" altLang="en-US" sz="1400" dirty="0"/>
                        <a:t>経営意向</a:t>
                      </a:r>
                      <a:endParaRPr kumimoji="1" lang="en-US" altLang="ja-JP" sz="1400" dirty="0"/>
                    </a:p>
                    <a:p>
                      <a:pPr algn="ctr"/>
                      <a:r>
                        <a:rPr kumimoji="1" lang="ja-JP" altLang="en-US" sz="1400" dirty="0"/>
                        <a:t>未確認</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1491689"/>
                  </a:ext>
                </a:extLst>
              </a:tr>
              <a:tr h="370840">
                <a:tc>
                  <a:txBody>
                    <a:bodyPr/>
                    <a:lstStyle/>
                    <a:p>
                      <a:r>
                        <a:rPr kumimoji="1" lang="ja-JP" altLang="en-US" sz="1600" b="0" dirty="0">
                          <a:latin typeface="BIZ UDゴシック" panose="020B0400000000000000" pitchFamily="49" charset="-128"/>
                          <a:ea typeface="BIZ UDゴシック" panose="020B0400000000000000" pitchFamily="49" charset="-128"/>
                        </a:rPr>
                        <a:t>資源循環林</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16,300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13,800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9,100</a:t>
                      </a:r>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6139276"/>
                  </a:ext>
                </a:extLst>
              </a:tr>
              <a:tr h="370840">
                <a:tc>
                  <a:txBody>
                    <a:bodyPr/>
                    <a:lstStyle/>
                    <a:p>
                      <a:r>
                        <a:rPr kumimoji="1" lang="ja-JP" altLang="en-US" sz="1600" b="0" dirty="0">
                          <a:latin typeface="BIZ UDゴシック" panose="020B0400000000000000" pitchFamily="49" charset="-128"/>
                          <a:ea typeface="BIZ UDゴシック" panose="020B0400000000000000" pitchFamily="49" charset="-128"/>
                        </a:rPr>
                        <a:t>広葉樹への誘導転換</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6,200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6,000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6,000</a:t>
                      </a:r>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noFill/>
                      <a:prstDash val="solid"/>
                      <a:round/>
                      <a:headEnd type="none" w="med" len="med"/>
                      <a:tailEnd type="none" w="med" len="med"/>
                    </a:lnBlToTr>
                  </a:tcPr>
                </a:tc>
                <a:extLst>
                  <a:ext uri="{0D108BD9-81ED-4DB2-BD59-A6C34878D82A}">
                    <a16:rowId xmlns:a16="http://schemas.microsoft.com/office/drawing/2014/main" val="3032370292"/>
                  </a:ext>
                </a:extLst>
              </a:tr>
              <a:tr h="370840">
                <a:tc>
                  <a:txBody>
                    <a:bodyPr/>
                    <a:lstStyle/>
                    <a:p>
                      <a:r>
                        <a:rPr kumimoji="1" lang="ja-JP" altLang="en-US" sz="1600" b="0" dirty="0">
                          <a:latin typeface="BIZ UDゴシック" panose="020B0400000000000000" pitchFamily="49" charset="-128"/>
                          <a:ea typeface="BIZ UDゴシック" panose="020B0400000000000000" pitchFamily="49" charset="-128"/>
                        </a:rPr>
                        <a:t>資源管理林</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23,400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19,100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16,600</a:t>
                      </a:r>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2980585"/>
                  </a:ext>
                </a:extLst>
              </a:tr>
              <a:tr h="370840">
                <a:tc>
                  <a:txBody>
                    <a:bodyPr/>
                    <a:lstStyle/>
                    <a:p>
                      <a:r>
                        <a:rPr kumimoji="1" lang="ja-JP" altLang="en-US" sz="1600" b="0" dirty="0">
                          <a:latin typeface="BIZ UDゴシック" panose="020B0400000000000000" pitchFamily="49" charset="-128"/>
                          <a:ea typeface="BIZ UDゴシック" panose="020B0400000000000000" pitchFamily="49" charset="-128"/>
                        </a:rPr>
                        <a:t>自然遷移林</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4,600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14,100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14,100</a:t>
                      </a:r>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noFill/>
                      <a:prstDash val="solid"/>
                      <a:round/>
                      <a:headEnd type="none" w="med" len="med"/>
                      <a:tailEnd type="none" w="med" len="med"/>
                    </a:lnBlToTr>
                  </a:tcPr>
                </a:tc>
                <a:extLst>
                  <a:ext uri="{0D108BD9-81ED-4DB2-BD59-A6C34878D82A}">
                    <a16:rowId xmlns:a16="http://schemas.microsoft.com/office/drawing/2014/main" val="3379474045"/>
                  </a:ext>
                </a:extLst>
              </a:tr>
              <a:tr h="370840">
                <a:tc>
                  <a:txBody>
                    <a:bodyPr/>
                    <a:lstStyle/>
                    <a:p>
                      <a:r>
                        <a:rPr kumimoji="1" lang="ja-JP" altLang="en-US" sz="1600" b="0" dirty="0">
                          <a:latin typeface="BIZ UDゴシック" panose="020B0400000000000000" pitchFamily="49" charset="-128"/>
                          <a:ea typeface="BIZ UDゴシック" panose="020B0400000000000000" pitchFamily="49" charset="-128"/>
                        </a:rPr>
                        <a:t>合計</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kumimoji="1" lang="en-US" altLang="ja-JP" dirty="0"/>
                        <a:t>50,500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kumimoji="1" lang="en-US" altLang="ja-JP" dirty="0"/>
                        <a:t>53,000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kumimoji="1" lang="en-US" altLang="ja-JP" dirty="0"/>
                        <a:t>45,800</a:t>
                      </a:r>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lToTr w="12700" cap="flat" cmpd="sng" algn="ctr">
                      <a:noFill/>
                      <a:prstDash val="solid"/>
                      <a:round/>
                      <a:headEnd type="none" w="med" len="med"/>
                      <a:tailEnd type="none" w="med" len="med"/>
                    </a:lnBlToTr>
                  </a:tcPr>
                </a:tc>
                <a:extLst>
                  <a:ext uri="{0D108BD9-81ED-4DB2-BD59-A6C34878D82A}">
                    <a16:rowId xmlns:a16="http://schemas.microsoft.com/office/drawing/2014/main" val="48899078"/>
                  </a:ext>
                </a:extLst>
              </a:tr>
            </a:tbl>
          </a:graphicData>
        </a:graphic>
      </p:graphicFrame>
      <p:sp>
        <p:nvSpPr>
          <p:cNvPr id="8" name="テキスト ボックス 7">
            <a:extLst>
              <a:ext uri="{FF2B5EF4-FFF2-40B4-BE49-F238E27FC236}">
                <a16:creationId xmlns:a16="http://schemas.microsoft.com/office/drawing/2014/main" id="{4630C6B1-47A3-4A2F-97D9-1B5FB3035F6B}"/>
              </a:ext>
            </a:extLst>
          </p:cNvPr>
          <p:cNvSpPr txBox="1"/>
          <p:nvPr/>
        </p:nvSpPr>
        <p:spPr>
          <a:xfrm>
            <a:off x="238398" y="2665634"/>
            <a:ext cx="5934420" cy="1335843"/>
          </a:xfrm>
          <a:prstGeom prst="rect">
            <a:avLst/>
          </a:prstGeom>
          <a:solidFill>
            <a:schemeClr val="accent6">
              <a:lumMod val="40000"/>
              <a:lumOff val="60000"/>
            </a:schemeClr>
          </a:solidFill>
        </p:spPr>
        <p:txBody>
          <a:bodyPr wrap="square" lIns="0" tIns="0" rIns="0" bIns="0" rtlCol="0">
            <a:noAutofit/>
          </a:bodyPr>
          <a:lstStyle/>
          <a:p>
            <a:pPr>
              <a:lnSpc>
                <a:spcPts val="1400"/>
              </a:lnSpc>
            </a:pPr>
            <a:r>
              <a:rPr lang="ja-JP" altLang="en-US" sz="1400" dirty="0">
                <a:latin typeface="BIZ UDゴシック" panose="020B0400000000000000" pitchFamily="49" charset="-128"/>
                <a:ea typeface="BIZ UDゴシック" panose="020B0400000000000000" pitchFamily="49" charset="-128"/>
              </a:rPr>
              <a:t>＜社会的条件の反映＞</a:t>
            </a:r>
            <a:endParaRPr lang="en-US" altLang="ja-JP" sz="1400" dirty="0">
              <a:latin typeface="BIZ UDゴシック" panose="020B0400000000000000" pitchFamily="49" charset="-128"/>
              <a:ea typeface="BIZ UDゴシック" panose="020B0400000000000000" pitchFamily="49" charset="-128"/>
            </a:endParaRPr>
          </a:p>
          <a:p>
            <a:pPr>
              <a:lnSpc>
                <a:spcPts val="1400"/>
              </a:lnSpc>
            </a:pPr>
            <a:r>
              <a:rPr lang="ja-JP" altLang="en-US" sz="1400" dirty="0">
                <a:latin typeface="BIZ UDゴシック" panose="020B0400000000000000" pitchFamily="49" charset="-128"/>
                <a:ea typeface="BIZ UDゴシック" panose="020B0400000000000000" pitchFamily="49" charset="-128"/>
              </a:rPr>
              <a:t>（１）以下の①②のいずれかを満たす森林を「不適地」側に区分</a:t>
            </a:r>
            <a:endParaRPr lang="en-US" altLang="ja-JP" sz="1400" dirty="0">
              <a:latin typeface="BIZ UDゴシック" panose="020B0400000000000000" pitchFamily="49" charset="-128"/>
              <a:ea typeface="BIZ UDゴシック" panose="020B0400000000000000" pitchFamily="49" charset="-128"/>
            </a:endParaRPr>
          </a:p>
          <a:p>
            <a:pPr>
              <a:lnSpc>
                <a:spcPts val="1400"/>
              </a:lnSpc>
            </a:pPr>
            <a:r>
              <a:rPr lang="ja-JP" altLang="en-US" sz="1400" dirty="0">
                <a:latin typeface="BIZ UDゴシック" panose="020B0400000000000000" pitchFamily="49" charset="-128"/>
                <a:ea typeface="BIZ UDゴシック" panose="020B0400000000000000" pitchFamily="49" charset="-128"/>
              </a:rPr>
              <a:t>　　① 路網からの距離　　：</a:t>
            </a:r>
            <a:r>
              <a:rPr lang="en-US" altLang="ja-JP" sz="1400" dirty="0">
                <a:latin typeface="BIZ UDゴシック" panose="020B0400000000000000" pitchFamily="49" charset="-128"/>
                <a:ea typeface="BIZ UDゴシック" panose="020B0400000000000000" pitchFamily="49" charset="-128"/>
              </a:rPr>
              <a:t>200</a:t>
            </a:r>
            <a:r>
              <a:rPr lang="ja-JP" altLang="en-US" sz="1400" dirty="0">
                <a:latin typeface="BIZ UDゴシック" panose="020B0400000000000000" pitchFamily="49" charset="-128"/>
                <a:ea typeface="BIZ UDゴシック" panose="020B0400000000000000" pitchFamily="49" charset="-128"/>
              </a:rPr>
              <a:t>ｍ以上の林分</a:t>
            </a:r>
            <a:endParaRPr lang="en-US" altLang="ja-JP" sz="1400" dirty="0">
              <a:latin typeface="BIZ UDゴシック" panose="020B0400000000000000" pitchFamily="49" charset="-128"/>
              <a:ea typeface="BIZ UDゴシック" panose="020B0400000000000000" pitchFamily="49" charset="-128"/>
            </a:endParaRPr>
          </a:p>
          <a:p>
            <a:pPr>
              <a:lnSpc>
                <a:spcPts val="1400"/>
              </a:lnSpc>
            </a:pPr>
            <a:r>
              <a:rPr lang="ja-JP" altLang="en-US" sz="1400" dirty="0">
                <a:latin typeface="BIZ UDゴシック" panose="020B0400000000000000" pitchFamily="49" charset="-128"/>
                <a:ea typeface="BIZ UDゴシック" panose="020B0400000000000000" pitchFamily="49" charset="-128"/>
              </a:rPr>
              <a:t>　　② 人工林のまとまり　：</a:t>
            </a:r>
            <a:r>
              <a:rPr lang="en-US" altLang="ja-JP" sz="1400" dirty="0">
                <a:latin typeface="BIZ UDゴシック" panose="020B0400000000000000" pitchFamily="49" charset="-128"/>
                <a:ea typeface="BIZ UDゴシック" panose="020B0400000000000000" pitchFamily="49" charset="-128"/>
              </a:rPr>
              <a:t>1ha</a:t>
            </a:r>
            <a:r>
              <a:rPr lang="ja-JP" altLang="en-US" sz="1400" dirty="0">
                <a:latin typeface="BIZ UDゴシック" panose="020B0400000000000000" pitchFamily="49" charset="-128"/>
                <a:ea typeface="BIZ UDゴシック" panose="020B0400000000000000" pitchFamily="49" charset="-128"/>
              </a:rPr>
              <a:t>未満の孤立林分</a:t>
            </a:r>
            <a:endParaRPr lang="en-US" altLang="ja-JP" sz="1400" dirty="0">
              <a:latin typeface="BIZ UDゴシック" panose="020B0400000000000000" pitchFamily="49" charset="-128"/>
              <a:ea typeface="BIZ UDゴシック" panose="020B0400000000000000" pitchFamily="49" charset="-128"/>
            </a:endParaRPr>
          </a:p>
          <a:p>
            <a:pPr>
              <a:lnSpc>
                <a:spcPts val="1400"/>
              </a:lnSpc>
            </a:pPr>
            <a:endParaRPr lang="en-US" altLang="ja-JP" sz="1400" dirty="0">
              <a:latin typeface="BIZ UDゴシック" panose="020B0400000000000000" pitchFamily="49" charset="-128"/>
              <a:ea typeface="BIZ UDゴシック" panose="020B0400000000000000" pitchFamily="49" charset="-128"/>
            </a:endParaRPr>
          </a:p>
          <a:p>
            <a:pPr>
              <a:lnSpc>
                <a:spcPts val="1400"/>
              </a:lnSpc>
            </a:pPr>
            <a:r>
              <a:rPr lang="ja-JP" altLang="en-US" sz="1400" dirty="0">
                <a:latin typeface="BIZ UDゴシック" panose="020B0400000000000000" pitchFamily="49" charset="-128"/>
                <a:ea typeface="BIZ UDゴシック" panose="020B0400000000000000" pitchFamily="49" charset="-128"/>
              </a:rPr>
              <a:t>（２）森林経営計画作成地や森林所有者の経営意向が明確に示されている</a:t>
            </a:r>
            <a:endParaRPr lang="en-US" altLang="ja-JP" sz="1400" dirty="0">
              <a:latin typeface="BIZ UDゴシック" panose="020B0400000000000000" pitchFamily="49" charset="-128"/>
              <a:ea typeface="BIZ UDゴシック" panose="020B0400000000000000" pitchFamily="49" charset="-128"/>
            </a:endParaRPr>
          </a:p>
          <a:p>
            <a:pPr>
              <a:lnSpc>
                <a:spcPts val="1400"/>
              </a:lnSpc>
            </a:pPr>
            <a:r>
              <a:rPr lang="ja-JP" altLang="en-US" sz="1400" dirty="0">
                <a:latin typeface="BIZ UDゴシック" panose="020B0400000000000000" pitchFamily="49" charset="-128"/>
                <a:ea typeface="BIZ UDゴシック" panose="020B0400000000000000" pitchFamily="49" charset="-128"/>
              </a:rPr>
              <a:t>　　　森林を自然的条件や上記（１）に関わらず「適地」側に区分</a:t>
            </a:r>
            <a:endParaRPr lang="en-US" altLang="ja-JP" sz="1400" dirty="0">
              <a:latin typeface="BIZ UDゴシック" panose="020B0400000000000000" pitchFamily="49" charset="-128"/>
              <a:ea typeface="BIZ UDゴシック" panose="020B0400000000000000" pitchFamily="49" charset="-128"/>
            </a:endParaRPr>
          </a:p>
          <a:p>
            <a:endParaRPr lang="ja-JP" altLang="en-US" sz="1600" dirty="0">
              <a:latin typeface="HGS創英角ｺﾞｼｯｸUB" panose="020B0900000000000000" pitchFamily="50" charset="-128"/>
              <a:ea typeface="HGS創英角ｺﾞｼｯｸUB" panose="020B0900000000000000" pitchFamily="50" charset="-128"/>
            </a:endParaRPr>
          </a:p>
        </p:txBody>
      </p:sp>
      <p:sp>
        <p:nvSpPr>
          <p:cNvPr id="9" name="正方形/長方形 8">
            <a:extLst>
              <a:ext uri="{FF2B5EF4-FFF2-40B4-BE49-F238E27FC236}">
                <a16:creationId xmlns:a16="http://schemas.microsoft.com/office/drawing/2014/main" id="{F72E15C4-016C-4945-A727-CF76FF7D3B29}"/>
              </a:ext>
            </a:extLst>
          </p:cNvPr>
          <p:cNvSpPr/>
          <p:nvPr/>
        </p:nvSpPr>
        <p:spPr>
          <a:xfrm>
            <a:off x="5061523" y="4144357"/>
            <a:ext cx="1089742" cy="25447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F20990BE-B959-43D9-BCBD-7572DB8B3184}"/>
              </a:ext>
            </a:extLst>
          </p:cNvPr>
          <p:cNvSpPr/>
          <p:nvPr/>
        </p:nvSpPr>
        <p:spPr>
          <a:xfrm>
            <a:off x="3705263" y="4141290"/>
            <a:ext cx="1324974" cy="2547779"/>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7E8DCE46-DECA-42C3-9DD1-3A5872587792}"/>
              </a:ext>
            </a:extLst>
          </p:cNvPr>
          <p:cNvSpPr txBox="1"/>
          <p:nvPr/>
        </p:nvSpPr>
        <p:spPr>
          <a:xfrm>
            <a:off x="206317" y="4626421"/>
            <a:ext cx="1971674" cy="276999"/>
          </a:xfrm>
          <a:prstGeom prst="rect">
            <a:avLst/>
          </a:prstGeom>
          <a:noFill/>
        </p:spPr>
        <p:txBody>
          <a:bodyPr wrap="square" lIns="0" tIns="0" rIns="0" bIns="0" rtlCol="0">
            <a:noAutofit/>
          </a:bodyPr>
          <a:lstStyle/>
          <a:p>
            <a:pPr algn="ctr"/>
            <a:r>
              <a:rPr lang="ja-JP" altLang="en-US" sz="1100" dirty="0">
                <a:solidFill>
                  <a:schemeClr val="bg1"/>
                </a:solidFill>
                <a:latin typeface="HGS創英角ｺﾞｼｯｸUB" panose="020B0900000000000000" pitchFamily="50" charset="-128"/>
                <a:ea typeface="HGS創英角ｺﾞｼｯｸUB" panose="020B0900000000000000" pitchFamily="50" charset="-128"/>
              </a:rPr>
              <a:t>（森林整備指針による</a:t>
            </a:r>
            <a:r>
              <a:rPr lang="en-US" altLang="ja-JP" sz="1100" dirty="0">
                <a:solidFill>
                  <a:schemeClr val="bg1"/>
                </a:solidFill>
                <a:latin typeface="HGS創英角ｺﾞｼｯｸUB" panose="020B0900000000000000" pitchFamily="50" charset="-128"/>
                <a:ea typeface="HGS創英角ｺﾞｼｯｸUB" panose="020B0900000000000000" pitchFamily="50" charset="-128"/>
              </a:rPr>
              <a:t>4</a:t>
            </a:r>
            <a:r>
              <a:rPr lang="ja-JP" altLang="en-US" sz="1100" dirty="0">
                <a:solidFill>
                  <a:schemeClr val="bg1"/>
                </a:solidFill>
                <a:latin typeface="HGS創英角ｺﾞｼｯｸUB" panose="020B0900000000000000" pitchFamily="50" charset="-128"/>
                <a:ea typeface="HGS創英角ｺﾞｼｯｸUB" panose="020B0900000000000000" pitchFamily="50" charset="-128"/>
              </a:rPr>
              <a:t>区分）</a:t>
            </a:r>
            <a:endParaRPr lang="en-US" altLang="ja-JP" sz="1100" dirty="0">
              <a:solidFill>
                <a:schemeClr val="bg1"/>
              </a:solidFill>
              <a:latin typeface="HGS創英角ｺﾞｼｯｸUB" panose="020B0900000000000000" pitchFamily="50" charset="-128"/>
              <a:ea typeface="HGS創英角ｺﾞｼｯｸUB" panose="020B0900000000000000" pitchFamily="50" charset="-128"/>
            </a:endParaRPr>
          </a:p>
        </p:txBody>
      </p:sp>
      <p:pic>
        <p:nvPicPr>
          <p:cNvPr id="3" name="図 2">
            <a:extLst>
              <a:ext uri="{FF2B5EF4-FFF2-40B4-BE49-F238E27FC236}">
                <a16:creationId xmlns:a16="http://schemas.microsoft.com/office/drawing/2014/main" id="{1368EA1B-44F7-4D70-82D7-190F003014CC}"/>
              </a:ext>
            </a:extLst>
          </p:cNvPr>
          <p:cNvPicPr>
            <a:picLocks noChangeAspect="1"/>
          </p:cNvPicPr>
          <p:nvPr/>
        </p:nvPicPr>
        <p:blipFill>
          <a:blip r:embed="rId2"/>
          <a:stretch>
            <a:fillRect/>
          </a:stretch>
        </p:blipFill>
        <p:spPr>
          <a:xfrm>
            <a:off x="6249509" y="2693988"/>
            <a:ext cx="3545397" cy="3290856"/>
          </a:xfrm>
          <a:prstGeom prst="rect">
            <a:avLst/>
          </a:prstGeom>
        </p:spPr>
      </p:pic>
      <p:sp>
        <p:nvSpPr>
          <p:cNvPr id="4" name="吹き出し: 線 3">
            <a:extLst>
              <a:ext uri="{FF2B5EF4-FFF2-40B4-BE49-F238E27FC236}">
                <a16:creationId xmlns:a16="http://schemas.microsoft.com/office/drawing/2014/main" id="{E86E66E5-D479-421B-A3DA-3841B7E0F489}"/>
              </a:ext>
            </a:extLst>
          </p:cNvPr>
          <p:cNvSpPr/>
          <p:nvPr/>
        </p:nvSpPr>
        <p:spPr>
          <a:xfrm>
            <a:off x="6390280" y="6100090"/>
            <a:ext cx="3329325" cy="491469"/>
          </a:xfrm>
          <a:prstGeom prst="borderCallout1">
            <a:avLst>
              <a:gd name="adj1" fmla="val -1227"/>
              <a:gd name="adj2" fmla="val 5987"/>
              <a:gd name="adj3" fmla="val -47309"/>
              <a:gd name="adj4" fmla="val -7581"/>
            </a:avLst>
          </a:prstGeom>
          <a:solidFill>
            <a:schemeClr val="bg1"/>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策定時点では、森林経営計画地等、府で把握できる場所のみを反映しています。</a:t>
            </a:r>
          </a:p>
        </p:txBody>
      </p:sp>
      <p:sp>
        <p:nvSpPr>
          <p:cNvPr id="12" name="正方形/長方形 11">
            <a:extLst>
              <a:ext uri="{FF2B5EF4-FFF2-40B4-BE49-F238E27FC236}">
                <a16:creationId xmlns:a16="http://schemas.microsoft.com/office/drawing/2014/main" id="{1C358618-8E5A-4DCB-872F-7A946BF08C67}"/>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pic>
        <p:nvPicPr>
          <p:cNvPr id="14" name="図 13">
            <a:extLst>
              <a:ext uri="{FF2B5EF4-FFF2-40B4-BE49-F238E27FC236}">
                <a16:creationId xmlns:a16="http://schemas.microsoft.com/office/drawing/2014/main" id="{D587EBE6-169C-4B17-9C58-1D4E244F5E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50231" y="143722"/>
            <a:ext cx="288000" cy="288000"/>
          </a:xfrm>
          <a:prstGeom prst="rect">
            <a:avLst/>
          </a:prstGeom>
        </p:spPr>
      </p:pic>
      <p:pic>
        <p:nvPicPr>
          <p:cNvPr id="16" name="図 15">
            <a:extLst>
              <a:ext uri="{FF2B5EF4-FFF2-40B4-BE49-F238E27FC236}">
                <a16:creationId xmlns:a16="http://schemas.microsoft.com/office/drawing/2014/main" id="{95BF45BC-25F3-4F44-A3AD-9A8D4C6FB1E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17736" y="143722"/>
            <a:ext cx="288000" cy="288000"/>
          </a:xfrm>
          <a:prstGeom prst="rect">
            <a:avLst/>
          </a:prstGeom>
        </p:spPr>
      </p:pic>
      <p:pic>
        <p:nvPicPr>
          <p:cNvPr id="17" name="図 16">
            <a:extLst>
              <a:ext uri="{FF2B5EF4-FFF2-40B4-BE49-F238E27FC236}">
                <a16:creationId xmlns:a16="http://schemas.microsoft.com/office/drawing/2014/main" id="{CEEE3119-CC60-4F47-9012-E142411460C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31237" y="143722"/>
            <a:ext cx="288000" cy="288000"/>
          </a:xfrm>
          <a:prstGeom prst="rect">
            <a:avLst/>
          </a:prstGeom>
        </p:spPr>
      </p:pic>
      <p:pic>
        <p:nvPicPr>
          <p:cNvPr id="18" name="図 17">
            <a:extLst>
              <a:ext uri="{FF2B5EF4-FFF2-40B4-BE49-F238E27FC236}">
                <a16:creationId xmlns:a16="http://schemas.microsoft.com/office/drawing/2014/main" id="{BBDE75AC-54B4-47F4-810D-A1BD9ACD73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63732" y="143722"/>
            <a:ext cx="288000" cy="288000"/>
          </a:xfrm>
          <a:prstGeom prst="rect">
            <a:avLst/>
          </a:prstGeom>
        </p:spPr>
      </p:pic>
      <p:pic>
        <p:nvPicPr>
          <p:cNvPr id="19" name="図 18">
            <a:extLst>
              <a:ext uri="{FF2B5EF4-FFF2-40B4-BE49-F238E27FC236}">
                <a16:creationId xmlns:a16="http://schemas.microsoft.com/office/drawing/2014/main" id="{FF0B12CA-A214-476E-A88D-692E6E9235F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77233" y="143722"/>
            <a:ext cx="288000" cy="288000"/>
          </a:xfrm>
          <a:prstGeom prst="rect">
            <a:avLst/>
          </a:prstGeom>
        </p:spPr>
      </p:pic>
      <p:pic>
        <p:nvPicPr>
          <p:cNvPr id="20" name="図 19">
            <a:extLst>
              <a:ext uri="{FF2B5EF4-FFF2-40B4-BE49-F238E27FC236}">
                <a16:creationId xmlns:a16="http://schemas.microsoft.com/office/drawing/2014/main" id="{0D0A0ADF-FD4D-441C-9916-418885DE40C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90734" y="143722"/>
            <a:ext cx="288000" cy="288000"/>
          </a:xfrm>
          <a:prstGeom prst="rect">
            <a:avLst/>
          </a:prstGeom>
        </p:spPr>
      </p:pic>
      <p:pic>
        <p:nvPicPr>
          <p:cNvPr id="21" name="図 20">
            <a:extLst>
              <a:ext uri="{FF2B5EF4-FFF2-40B4-BE49-F238E27FC236}">
                <a16:creationId xmlns:a16="http://schemas.microsoft.com/office/drawing/2014/main" id="{531760AA-3A85-48AA-86B2-20CEDC0DA5A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3129" t="4624" r="4028" b="3456"/>
          <a:stretch/>
        </p:blipFill>
        <p:spPr>
          <a:xfrm>
            <a:off x="5935139" y="143722"/>
            <a:ext cx="289591" cy="288000"/>
          </a:xfrm>
          <a:prstGeom prst="rect">
            <a:avLst/>
          </a:prstGeom>
        </p:spPr>
      </p:pic>
      <p:pic>
        <p:nvPicPr>
          <p:cNvPr id="22" name="Picture 2">
            <a:extLst>
              <a:ext uri="{FF2B5EF4-FFF2-40B4-BE49-F238E27FC236}">
                <a16:creationId xmlns:a16="http://schemas.microsoft.com/office/drawing/2014/main" id="{DFA159BC-EA0F-45E7-A494-7CE3AA996E8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04235" y="143722"/>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a:extLst>
              <a:ext uri="{FF2B5EF4-FFF2-40B4-BE49-F238E27FC236}">
                <a16:creationId xmlns:a16="http://schemas.microsoft.com/office/drawing/2014/main" id="{A631EC7A-1B37-457A-A10C-5C771048A90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444741" y="143722"/>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25" name="スライド番号プレースホルダー 10">
            <a:extLst>
              <a:ext uri="{FF2B5EF4-FFF2-40B4-BE49-F238E27FC236}">
                <a16:creationId xmlns:a16="http://schemas.microsoft.com/office/drawing/2014/main" id="{ABF93D55-D2FD-454E-AA17-AFB75D7ADF38}"/>
              </a:ext>
            </a:extLst>
          </p:cNvPr>
          <p:cNvSpPr>
            <a:spLocks noGrp="1"/>
          </p:cNvSpPr>
          <p:nvPr>
            <p:ph type="sldNum" sz="quarter" idx="12"/>
          </p:nvPr>
        </p:nvSpPr>
        <p:spPr>
          <a:xfrm>
            <a:off x="7616599" y="6457568"/>
            <a:ext cx="2228850" cy="365125"/>
          </a:xfrm>
        </p:spPr>
        <p:txBody>
          <a:bodyPr/>
          <a:lstStyle/>
          <a:p>
            <a:fld id="{D2D8002D-B5B0-4BAC-B1F6-782DDCCE6D9C}" type="slidenum">
              <a:rPr kumimoji="1" lang="ja-JP" altLang="en-US" sz="2000" b="1"/>
              <a:t>12</a:t>
            </a:fld>
            <a:endParaRPr kumimoji="1" lang="ja-JP" altLang="en-US" sz="2000" b="1" dirty="0"/>
          </a:p>
        </p:txBody>
      </p:sp>
    </p:spTree>
    <p:extLst>
      <p:ext uri="{BB962C8B-B14F-4D97-AF65-F5344CB8AC3E}">
        <p14:creationId xmlns:p14="http://schemas.microsoft.com/office/powerpoint/2010/main" val="922080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65357211-088E-4E5D-81C8-1052F6785AC4}"/>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議事２</a:t>
            </a:r>
            <a:r>
              <a:rPr kumimoji="1" lang="ja-JP" altLang="en-US" b="1" dirty="0">
                <a:latin typeface="BIZ UDゴシック" panose="020B0400000000000000" pitchFamily="49" charset="-128"/>
                <a:ea typeface="BIZ UDゴシック" panose="020B0400000000000000" pitchFamily="49" charset="-128"/>
              </a:rPr>
              <a:t>　市町村説明会等の実施状況</a:t>
            </a:r>
            <a:endParaRPr kumimoji="1" lang="en-US" altLang="ja-JP" b="1" dirty="0">
              <a:latin typeface="BIZ UDゴシック" panose="020B0400000000000000" pitchFamily="49" charset="-128"/>
              <a:ea typeface="BIZ UDゴシック" panose="020B0400000000000000" pitchFamily="49" charset="-128"/>
            </a:endParaRPr>
          </a:p>
        </p:txBody>
      </p:sp>
      <p:sp>
        <p:nvSpPr>
          <p:cNvPr id="14" name="正方形/長方形 13">
            <a:extLst>
              <a:ext uri="{FF2B5EF4-FFF2-40B4-BE49-F238E27FC236}">
                <a16:creationId xmlns:a16="http://schemas.microsoft.com/office/drawing/2014/main" id="{0BBDC61D-BD46-4DF6-A907-FB23F1949AAE}"/>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pic>
        <p:nvPicPr>
          <p:cNvPr id="12" name="図 11">
            <a:extLst>
              <a:ext uri="{FF2B5EF4-FFF2-40B4-BE49-F238E27FC236}">
                <a16:creationId xmlns:a16="http://schemas.microsoft.com/office/drawing/2014/main" id="{07143C65-B98E-4E94-AC19-AFFACEDD2C7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79206" y="143722"/>
            <a:ext cx="288000" cy="288000"/>
          </a:xfrm>
          <a:prstGeom prst="rect">
            <a:avLst/>
          </a:prstGeom>
        </p:spPr>
      </p:pic>
      <p:pic>
        <p:nvPicPr>
          <p:cNvPr id="16" name="図 15">
            <a:extLst>
              <a:ext uri="{FF2B5EF4-FFF2-40B4-BE49-F238E27FC236}">
                <a16:creationId xmlns:a16="http://schemas.microsoft.com/office/drawing/2014/main" id="{5C38DEDC-B97D-4FDC-ADF3-F11E46CF1A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46711" y="143722"/>
            <a:ext cx="288000" cy="288000"/>
          </a:xfrm>
          <a:prstGeom prst="rect">
            <a:avLst/>
          </a:prstGeom>
        </p:spPr>
      </p:pic>
      <p:pic>
        <p:nvPicPr>
          <p:cNvPr id="17" name="図 16">
            <a:extLst>
              <a:ext uri="{FF2B5EF4-FFF2-40B4-BE49-F238E27FC236}">
                <a16:creationId xmlns:a16="http://schemas.microsoft.com/office/drawing/2014/main" id="{20ED401E-815E-41D8-93FB-A0CBE027958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60212" y="143722"/>
            <a:ext cx="288000" cy="288000"/>
          </a:xfrm>
          <a:prstGeom prst="rect">
            <a:avLst/>
          </a:prstGeom>
        </p:spPr>
      </p:pic>
      <p:pic>
        <p:nvPicPr>
          <p:cNvPr id="18" name="図 17">
            <a:extLst>
              <a:ext uri="{FF2B5EF4-FFF2-40B4-BE49-F238E27FC236}">
                <a16:creationId xmlns:a16="http://schemas.microsoft.com/office/drawing/2014/main" id="{6DBB3FC2-D3CE-4E89-8433-348B34EB907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92707" y="143722"/>
            <a:ext cx="288000" cy="288000"/>
          </a:xfrm>
          <a:prstGeom prst="rect">
            <a:avLst/>
          </a:prstGeom>
        </p:spPr>
      </p:pic>
      <p:pic>
        <p:nvPicPr>
          <p:cNvPr id="22" name="図 21">
            <a:extLst>
              <a:ext uri="{FF2B5EF4-FFF2-40B4-BE49-F238E27FC236}">
                <a16:creationId xmlns:a16="http://schemas.microsoft.com/office/drawing/2014/main" id="{78B04459-17B2-4345-9CFC-9CBEDC2CD9C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06208" y="143722"/>
            <a:ext cx="288000" cy="288000"/>
          </a:xfrm>
          <a:prstGeom prst="rect">
            <a:avLst/>
          </a:prstGeom>
        </p:spPr>
      </p:pic>
      <p:pic>
        <p:nvPicPr>
          <p:cNvPr id="23" name="図 22">
            <a:extLst>
              <a:ext uri="{FF2B5EF4-FFF2-40B4-BE49-F238E27FC236}">
                <a16:creationId xmlns:a16="http://schemas.microsoft.com/office/drawing/2014/main" id="{005CE756-2132-47CF-88C5-1D420E248C3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19709" y="143722"/>
            <a:ext cx="288000" cy="288000"/>
          </a:xfrm>
          <a:prstGeom prst="rect">
            <a:avLst/>
          </a:prstGeom>
        </p:spPr>
      </p:pic>
      <p:pic>
        <p:nvPicPr>
          <p:cNvPr id="25" name="図 24">
            <a:extLst>
              <a:ext uri="{FF2B5EF4-FFF2-40B4-BE49-F238E27FC236}">
                <a16:creationId xmlns:a16="http://schemas.microsoft.com/office/drawing/2014/main" id="{E14F9B08-42FB-4A2E-8E2D-43458E19183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3129" t="4624" r="4028" b="3456"/>
          <a:stretch/>
        </p:blipFill>
        <p:spPr>
          <a:xfrm>
            <a:off x="5964114" y="143722"/>
            <a:ext cx="289591" cy="288000"/>
          </a:xfrm>
          <a:prstGeom prst="rect">
            <a:avLst/>
          </a:prstGeom>
        </p:spPr>
      </p:pic>
      <p:pic>
        <p:nvPicPr>
          <p:cNvPr id="27" name="Picture 2">
            <a:extLst>
              <a:ext uri="{FF2B5EF4-FFF2-40B4-BE49-F238E27FC236}">
                <a16:creationId xmlns:a16="http://schemas.microsoft.com/office/drawing/2014/main" id="{11FF04D2-2D4F-499E-A767-796A584466D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33210" y="143722"/>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a:extLst>
              <a:ext uri="{FF2B5EF4-FFF2-40B4-BE49-F238E27FC236}">
                <a16:creationId xmlns:a16="http://schemas.microsoft.com/office/drawing/2014/main" id="{9930B1A4-A2EF-473B-B185-6A23094CE60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73716" y="143722"/>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19" name="正方形/長方形 18">
            <a:extLst>
              <a:ext uri="{FF2B5EF4-FFF2-40B4-BE49-F238E27FC236}">
                <a16:creationId xmlns:a16="http://schemas.microsoft.com/office/drawing/2014/main" id="{E19AD547-4BF9-47D3-86FB-1AE37DB135A4}"/>
              </a:ext>
            </a:extLst>
          </p:cNvPr>
          <p:cNvSpPr/>
          <p:nvPr/>
        </p:nvSpPr>
        <p:spPr>
          <a:xfrm>
            <a:off x="158703" y="586859"/>
            <a:ext cx="9588589" cy="6056218"/>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b="1" dirty="0">
                <a:solidFill>
                  <a:schemeClr val="tx1"/>
                </a:solidFill>
                <a:latin typeface="BIZ UDゴシック" panose="020B0400000000000000" pitchFamily="49" charset="-128"/>
                <a:ea typeface="BIZ UDゴシック" panose="020B0400000000000000" pitchFamily="49" charset="-128"/>
              </a:rPr>
              <a:t>Ｑ．アクションプランのゾーニングは市の森林整備計画への反映は必須か。</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Ａ．アクションプランと市町村森林整備計画のゾーニングとの関連を参考として示したが、反映は</a:t>
            </a:r>
            <a:endParaRPr kumimoji="1"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r>
              <a:rPr kumimoji="1"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必須ではない。市町村における実態と乖離する場合は、見直し時に調整していく。</a:t>
            </a:r>
            <a:endParaRPr kumimoji="1"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r>
              <a:rPr kumimoji="1" lang="ja-JP" altLang="en-US" sz="1000" dirty="0">
                <a:solidFill>
                  <a:schemeClr val="tx1"/>
                </a:solidFill>
                <a:latin typeface="BIZ UDゴシック" panose="020B0400000000000000" pitchFamily="49" charset="-128"/>
                <a:ea typeface="BIZ UDゴシック" panose="020B0400000000000000" pitchFamily="49" charset="-128"/>
              </a:rPr>
              <a:t>　　</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b="1" dirty="0">
                <a:solidFill>
                  <a:schemeClr val="tx1"/>
                </a:solidFill>
                <a:latin typeface="BIZ UDゴシック" panose="020B0400000000000000" pitchFamily="49" charset="-128"/>
                <a:ea typeface="BIZ UDゴシック" panose="020B0400000000000000" pitchFamily="49" charset="-128"/>
              </a:rPr>
              <a:t>Ｑ．府森林整備指針を補完するもの、もしくは実際の行動に移す計画とそのためのゾーニングだと理解</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b="1" dirty="0">
                <a:solidFill>
                  <a:schemeClr val="tx1"/>
                </a:solidFill>
                <a:latin typeface="BIZ UDゴシック" panose="020B0400000000000000" pitchFamily="49" charset="-128"/>
                <a:ea typeface="BIZ UDゴシック" panose="020B0400000000000000" pitchFamily="49" charset="-128"/>
              </a:rPr>
              <a:t>　　ゾーニング図は森林クラウドシステムと連携する予定はあるか。</a:t>
            </a:r>
          </a:p>
          <a:p>
            <a:r>
              <a:rPr kumimoji="1"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Ａ．ゾーニング図は、府ウェブページへＰＤＦで掲載するとともに、大阪府森林クラウドシステムに</a:t>
            </a:r>
            <a:endParaRPr kumimoji="1"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r>
              <a:rPr kumimoji="1"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も搭載する予定。</a:t>
            </a:r>
            <a:endParaRPr kumimoji="1"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r>
              <a:rPr kumimoji="1" lang="ja-JP" altLang="en-US" sz="1000" dirty="0">
                <a:solidFill>
                  <a:schemeClr val="accent5">
                    <a:lumMod val="75000"/>
                  </a:schemeClr>
                </a:solidFill>
                <a:latin typeface="BIZ UDゴシック" panose="020B0400000000000000" pitchFamily="49" charset="-128"/>
                <a:ea typeface="BIZ UDゴシック" panose="020B0400000000000000" pitchFamily="49" charset="-128"/>
              </a:rPr>
              <a:t>　</a:t>
            </a:r>
            <a:endParaRPr kumimoji="1" lang="en-US" altLang="ja-JP" sz="1000" dirty="0">
              <a:solidFill>
                <a:schemeClr val="accent5">
                  <a:lumMod val="75000"/>
                </a:schemeClr>
              </a:solidFill>
              <a:latin typeface="BIZ UDゴシック" panose="020B0400000000000000" pitchFamily="49" charset="-128"/>
              <a:ea typeface="BIZ UDゴシック" panose="020B0400000000000000" pitchFamily="49" charset="-128"/>
            </a:endParaRPr>
          </a:p>
          <a:p>
            <a:r>
              <a:rPr kumimoji="1" lang="ja-JP" altLang="en-US" sz="1600" b="1" dirty="0">
                <a:solidFill>
                  <a:schemeClr val="tx1"/>
                </a:solidFill>
                <a:latin typeface="BIZ UDゴシック" panose="020B0400000000000000" pitchFamily="49" charset="-128"/>
                <a:ea typeface="BIZ UDゴシック" panose="020B0400000000000000" pitchFamily="49" charset="-128"/>
              </a:rPr>
              <a:t>Ｑ．今後の地域防災計画への記載等は、どのように考えればよいか。</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Ａ．地域防災計画には、これまで同様、基軸１の関連として「山地災害危険地区」の登載をお願い</a:t>
            </a:r>
            <a:endParaRPr kumimoji="1"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r>
              <a:rPr kumimoji="1"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したい。また、基軸４示す「災害う回路」の設定をについてもご検討いただきたい。</a:t>
            </a:r>
            <a:endParaRPr kumimoji="1"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r>
              <a:rPr kumimoji="1" lang="ja-JP" altLang="en-US" sz="1000" dirty="0">
                <a:solidFill>
                  <a:schemeClr val="tx1"/>
                </a:solidFill>
                <a:latin typeface="BIZ UDゴシック" panose="020B0400000000000000" pitchFamily="49" charset="-128"/>
                <a:ea typeface="BIZ UDゴシック" panose="020B0400000000000000" pitchFamily="49" charset="-128"/>
              </a:rPr>
              <a:t>　</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b="1" dirty="0">
                <a:solidFill>
                  <a:schemeClr val="tx1"/>
                </a:solidFill>
                <a:latin typeface="BIZ UDゴシック" panose="020B0400000000000000" pitchFamily="49" charset="-128"/>
                <a:ea typeface="BIZ UDゴシック" panose="020B0400000000000000" pitchFamily="49" charset="-128"/>
              </a:rPr>
              <a:t>Ｑ．アクションプランのゾーニングについては、策定後に意向調査の結果を吸い上げ、調整しながら、</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b="1" dirty="0">
                <a:solidFill>
                  <a:schemeClr val="tx1"/>
                </a:solidFill>
                <a:latin typeface="BIZ UDゴシック" panose="020B0400000000000000" pitchFamily="49" charset="-128"/>
                <a:ea typeface="BIZ UDゴシック" panose="020B0400000000000000" pitchFamily="49" charset="-128"/>
              </a:rPr>
              <a:t>　　見直しをかけていくという理解でいいのか。</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Ａ．そのとおり。策定後の見直しにあたっては、森林経営計画に基づく意向調査の情報とともに、</a:t>
            </a:r>
            <a:endParaRPr kumimoji="1"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r>
              <a:rPr kumimoji="1"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市町村におけるゾーニングの考え方を踏まえた調整も行いたいと思う。</a:t>
            </a:r>
            <a:endParaRPr kumimoji="1"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r>
              <a:rPr kumimoji="1" lang="ja-JP" altLang="en-US" sz="1000" dirty="0">
                <a:solidFill>
                  <a:schemeClr val="tx1"/>
                </a:solidFill>
                <a:latin typeface="BIZ UDゴシック" panose="020B0400000000000000" pitchFamily="49" charset="-128"/>
                <a:ea typeface="BIZ UDゴシック" panose="020B0400000000000000" pitchFamily="49" charset="-128"/>
              </a:rPr>
              <a:t>　</a:t>
            </a:r>
            <a:endParaRPr kumimoji="1" lang="en-US" altLang="ja-JP" sz="10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b="1" dirty="0">
                <a:solidFill>
                  <a:schemeClr val="tx1"/>
                </a:solidFill>
                <a:latin typeface="BIZ UDゴシック" panose="020B0400000000000000" pitchFamily="49" charset="-128"/>
                <a:ea typeface="BIZ UDゴシック" panose="020B0400000000000000" pitchFamily="49" charset="-128"/>
              </a:rPr>
              <a:t>Ｑ．府と市町村の今後の連携・調整イメージを教えてほしい。</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Ａ．「防災・減災重点区域」は、府の治山対策の優先度が高い場所となるので、事業地の重複を避け</a:t>
            </a:r>
            <a:endParaRPr kumimoji="1"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r>
              <a:rPr kumimoji="1"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事業効率を高めるために、府農と緑の総合事務所と事業予定地の確認等をしてもらうイメージ</a:t>
            </a:r>
            <a:endParaRPr kumimoji="1"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r>
              <a:rPr kumimoji="1" lang="ja-JP" altLang="en-US" sz="1000" dirty="0">
                <a:solidFill>
                  <a:schemeClr val="tx1"/>
                </a:solidFill>
                <a:latin typeface="BIZ UDゴシック" panose="020B0400000000000000" pitchFamily="49" charset="-128"/>
                <a:ea typeface="BIZ UDゴシック" panose="020B0400000000000000" pitchFamily="49" charset="-128"/>
              </a:rPr>
              <a:t>　</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b="1" dirty="0">
                <a:solidFill>
                  <a:schemeClr val="tx1"/>
                </a:solidFill>
                <a:latin typeface="BIZ UDゴシック" panose="020B0400000000000000" pitchFamily="49" charset="-128"/>
                <a:ea typeface="BIZ UDゴシック" panose="020B0400000000000000" pitchFamily="49" charset="-128"/>
              </a:rPr>
              <a:t>Ｑ．府外に持ち出される府内産材の取扱いについての今後の考え方があれば教えてほしい。</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　</a:t>
            </a:r>
            <a:r>
              <a:rPr kumimoji="1"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Ａ．大阪府の木材認証制度の見直し等を検討しているところなので、改めて説明させていただく。</a:t>
            </a:r>
            <a:endParaRPr kumimoji="1"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p:txBody>
      </p:sp>
      <p:sp>
        <p:nvSpPr>
          <p:cNvPr id="13" name="スライド番号プレースホルダー 10">
            <a:extLst>
              <a:ext uri="{FF2B5EF4-FFF2-40B4-BE49-F238E27FC236}">
                <a16:creationId xmlns:a16="http://schemas.microsoft.com/office/drawing/2014/main" id="{284FBA12-281A-482B-8357-492696B0A057}"/>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13</a:t>
            </a:fld>
            <a:endParaRPr kumimoji="1" lang="ja-JP" altLang="en-US" sz="2000" b="1" dirty="0"/>
          </a:p>
        </p:txBody>
      </p:sp>
    </p:spTree>
    <p:extLst>
      <p:ext uri="{BB962C8B-B14F-4D97-AF65-F5344CB8AC3E}">
        <p14:creationId xmlns:p14="http://schemas.microsoft.com/office/powerpoint/2010/main" val="2908009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FCE07957-C2FF-45D4-95C8-CE7DB14DE19F}"/>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議事２</a:t>
            </a:r>
            <a:r>
              <a:rPr kumimoji="1" lang="ja-JP" altLang="en-US" b="1" dirty="0">
                <a:latin typeface="BIZ UDゴシック" panose="020B0400000000000000" pitchFamily="49" charset="-128"/>
                <a:ea typeface="BIZ UDゴシック" panose="020B0400000000000000" pitchFamily="49" charset="-128"/>
              </a:rPr>
              <a:t>　市町村説明会等の実施状況</a:t>
            </a:r>
            <a:endParaRPr kumimoji="1" lang="en-US" altLang="ja-JP" b="1" dirty="0">
              <a:latin typeface="BIZ UDゴシック" panose="020B0400000000000000" pitchFamily="49" charset="-128"/>
              <a:ea typeface="BIZ UDゴシック" panose="020B0400000000000000" pitchFamily="49" charset="-128"/>
            </a:endParaRPr>
          </a:p>
        </p:txBody>
      </p:sp>
      <p:sp>
        <p:nvSpPr>
          <p:cNvPr id="15" name="正方形/長方形 14">
            <a:extLst>
              <a:ext uri="{FF2B5EF4-FFF2-40B4-BE49-F238E27FC236}">
                <a16:creationId xmlns:a16="http://schemas.microsoft.com/office/drawing/2014/main" id="{A94FCD20-75A3-44EE-A28A-ECFDCB0CE392}"/>
              </a:ext>
            </a:extLst>
          </p:cNvPr>
          <p:cNvSpPr/>
          <p:nvPr/>
        </p:nvSpPr>
        <p:spPr>
          <a:xfrm>
            <a:off x="158703" y="536850"/>
            <a:ext cx="9588589" cy="6187447"/>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altLang="ja-JP" sz="1600" b="1" dirty="0">
              <a:solidFill>
                <a:schemeClr val="tx1"/>
              </a:solidFill>
              <a:latin typeface="BIZ UDゴシック" panose="020B0400000000000000" pitchFamily="49" charset="-128"/>
              <a:ea typeface="BIZ UDゴシック" panose="020B0400000000000000" pitchFamily="49" charset="-128"/>
            </a:endParaRPr>
          </a:p>
          <a:p>
            <a:r>
              <a:rPr lang="ja-JP" altLang="en-US" sz="1600" b="1" dirty="0">
                <a:solidFill>
                  <a:schemeClr val="tx1"/>
                </a:solidFill>
                <a:latin typeface="BIZ UDゴシック" panose="020B0400000000000000" pitchFamily="49" charset="-128"/>
                <a:ea typeface="BIZ UDゴシック" panose="020B0400000000000000" pitchFamily="49" charset="-128"/>
              </a:rPr>
              <a:t>● パブリックコメントにおける意見等　＜７件＞</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a:p>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b="1" dirty="0">
                <a:solidFill>
                  <a:schemeClr val="tx1"/>
                </a:solidFill>
                <a:latin typeface="BIZ UDゴシック" panose="020B0400000000000000" pitchFamily="49" charset="-128"/>
                <a:ea typeface="BIZ UDゴシック" panose="020B0400000000000000" pitchFamily="49" charset="-128"/>
              </a:rPr>
              <a:t>Ｑ１ プランの実現を裏付ける予算措置につながる言及が少ないことを懸念。</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Ａ１ 本プランの実現に向けては、現在の予算事業の着実な実施と、あらゆる主体との連携・協働を</a:t>
            </a:r>
            <a:endParaRPr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r>
              <a:rPr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図ることで、各施策の推進に取り組んでまいります。</a:t>
            </a:r>
            <a:endParaRPr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b="1" dirty="0">
                <a:solidFill>
                  <a:schemeClr val="tx1"/>
                </a:solidFill>
                <a:latin typeface="BIZ UDゴシック" panose="020B0400000000000000" pitchFamily="49" charset="-128"/>
                <a:ea typeface="BIZ UDゴシック" panose="020B0400000000000000" pitchFamily="49" charset="-128"/>
              </a:rPr>
              <a:t>Ｑ２ 治山対策においても、林業技術を活かした施業に取り組んでいただきたい。</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Ａ２ 治山対策においても、風倒被害跡地や森林経営意向のない人工林における複層林化も進めてい</a:t>
            </a:r>
            <a:endParaRPr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r>
              <a:rPr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く考えですので、そうした中で、林業技術を活かした施業に取組んでまいります。</a:t>
            </a:r>
            <a:endParaRPr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endParaRPr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r>
              <a:rPr lang="ja-JP" altLang="en-US" sz="1600" b="1" dirty="0">
                <a:solidFill>
                  <a:schemeClr val="tx1"/>
                </a:solidFill>
                <a:latin typeface="BIZ UDゴシック" panose="020B0400000000000000" pitchFamily="49" charset="-128"/>
                <a:ea typeface="BIZ UDゴシック" panose="020B0400000000000000" pitchFamily="49" charset="-128"/>
              </a:rPr>
              <a:t>Ｑ３ 木材利用の大幅増は見込めない状況を踏まえると、公共・民間の非住宅への木質化等への施策を</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a:p>
            <a:r>
              <a:rPr lang="en-US" altLang="ja-JP" sz="1600" b="1" dirty="0">
                <a:solidFill>
                  <a:schemeClr val="tx1"/>
                </a:solidFill>
                <a:latin typeface="BIZ UDゴシック" panose="020B0400000000000000" pitchFamily="49" charset="-128"/>
                <a:ea typeface="BIZ UDゴシック" panose="020B0400000000000000" pitchFamily="49" charset="-128"/>
              </a:rPr>
              <a:t>     </a:t>
            </a:r>
            <a:r>
              <a:rPr lang="ja-JP" altLang="en-US" sz="1600" b="1" dirty="0">
                <a:solidFill>
                  <a:schemeClr val="tx1"/>
                </a:solidFill>
                <a:latin typeface="BIZ UDゴシック" panose="020B0400000000000000" pitchFamily="49" charset="-128"/>
                <a:ea typeface="BIZ UDゴシック" panose="020B0400000000000000" pitchFamily="49" charset="-128"/>
              </a:rPr>
              <a:t>講じるなど、具体的な利用方策の記載も必要と感じた。</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Ａ３ ご意見も参考に、従来の住宅分野だけでなく、非住宅分野（公共施設、民間建築物）の木造・</a:t>
            </a:r>
            <a:endParaRPr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r>
              <a:rPr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木質化や木製品利用の拡大など、多様な分野での木材利用の促進に取り組んでまいります。</a:t>
            </a:r>
            <a:endParaRPr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b="1" dirty="0">
                <a:solidFill>
                  <a:schemeClr val="tx1"/>
                </a:solidFill>
                <a:latin typeface="BIZ UDゴシック" panose="020B0400000000000000" pitchFamily="49" charset="-128"/>
                <a:ea typeface="BIZ UDゴシック" panose="020B0400000000000000" pitchFamily="49" charset="-128"/>
              </a:rPr>
              <a:t>Ｑ４ 森林整備量や木材利用量増の目標達成に向け、就業者を増やす仕組みの構築も願いたい。</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a:p>
            <a:pPr algn="r"/>
            <a:r>
              <a:rPr lang="ja-JP" altLang="en-US" sz="1600" b="1" dirty="0">
                <a:solidFill>
                  <a:schemeClr val="tx1"/>
                </a:solidFill>
                <a:latin typeface="BIZ UDゴシック" panose="020B0400000000000000" pitchFamily="49" charset="-128"/>
                <a:ea typeface="BIZ UDゴシック" panose="020B0400000000000000" pitchFamily="49" charset="-128"/>
              </a:rPr>
              <a:t>　</a:t>
            </a:r>
            <a:r>
              <a:rPr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Ａ４ 森林施業の省力化・低コスト化技術の普及だけでなく、新規就業の確保と担い手の育成のほか、</a:t>
            </a:r>
            <a:endParaRPr lang="en-US" altLang="ja-JP" sz="1600" dirty="0">
              <a:solidFill>
                <a:schemeClr val="accent5">
                  <a:lumMod val="75000"/>
                </a:schemeClr>
              </a:solidFill>
              <a:latin typeface="BIZ UDゴシック" panose="020B0400000000000000" pitchFamily="49" charset="-128"/>
              <a:ea typeface="BIZ UDゴシック" panose="020B0400000000000000" pitchFamily="49" charset="-128"/>
            </a:endParaRPr>
          </a:p>
          <a:p>
            <a:r>
              <a:rPr lang="ja-JP" altLang="en-US" sz="1600" dirty="0">
                <a:solidFill>
                  <a:schemeClr val="accent5">
                    <a:lumMod val="75000"/>
                  </a:schemeClr>
                </a:solidFill>
                <a:latin typeface="BIZ UDゴシック" panose="020B0400000000000000" pitchFamily="49" charset="-128"/>
                <a:ea typeface="BIZ UDゴシック" panose="020B0400000000000000" pitchFamily="49" charset="-128"/>
              </a:rPr>
              <a:t>　　　他業種や近隣府県の事業体と連携した労働力の確保等による体制整備を図ってまいります。</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　　</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b="1" dirty="0">
                <a:solidFill>
                  <a:schemeClr val="tx1"/>
                </a:solidFill>
                <a:latin typeface="BIZ UDゴシック" panose="020B0400000000000000" pitchFamily="49" charset="-128"/>
                <a:ea typeface="BIZ UDゴシック" panose="020B0400000000000000" pitchFamily="49" charset="-128"/>
              </a:rPr>
              <a:t>Ｑ５ ＰＲをしっかりと行い、若い世代に森林の現状をしってもらうべきと思う。</a:t>
            </a:r>
            <a:endParaRPr lang="en-US" altLang="ja-JP" sz="1600" b="1" dirty="0">
              <a:solidFill>
                <a:srgbClr val="3785BD"/>
              </a:solidFill>
              <a:latin typeface="BIZ UDゴシック" panose="020B0400000000000000" pitchFamily="49" charset="-128"/>
              <a:ea typeface="BIZ UDゴシック" panose="020B0400000000000000" pitchFamily="49" charset="-128"/>
            </a:endParaRPr>
          </a:p>
          <a:p>
            <a:r>
              <a:rPr lang="ja-JP" altLang="en-US" sz="1600" dirty="0">
                <a:solidFill>
                  <a:srgbClr val="3785BD"/>
                </a:solidFill>
                <a:latin typeface="BIZ UDゴシック" panose="020B0400000000000000" pitchFamily="49" charset="-128"/>
                <a:ea typeface="BIZ UDゴシック" panose="020B0400000000000000" pitchFamily="49" charset="-128"/>
              </a:rPr>
              <a:t>　Ａ５ 世代を問わず、府内森林の現状や本プランの取組状況を普及していくため、</a:t>
            </a:r>
            <a:r>
              <a:rPr lang="en-US" altLang="ja-JP" sz="1600" dirty="0">
                <a:solidFill>
                  <a:srgbClr val="3785BD"/>
                </a:solidFill>
                <a:latin typeface="BIZ UDゴシック" panose="020B0400000000000000" pitchFamily="49" charset="-128"/>
                <a:ea typeface="BIZ UDゴシック" panose="020B0400000000000000" pitchFamily="49" charset="-128"/>
              </a:rPr>
              <a:t>SNS</a:t>
            </a:r>
            <a:r>
              <a:rPr lang="ja-JP" altLang="en-US" sz="1600" dirty="0">
                <a:solidFill>
                  <a:srgbClr val="3785BD"/>
                </a:solidFill>
                <a:latin typeface="BIZ UDゴシック" panose="020B0400000000000000" pitchFamily="49" charset="-128"/>
                <a:ea typeface="BIZ UDゴシック" panose="020B0400000000000000" pitchFamily="49" charset="-128"/>
              </a:rPr>
              <a:t>や</a:t>
            </a:r>
            <a:r>
              <a:rPr lang="en-US" altLang="ja-JP" sz="1600" dirty="0" err="1">
                <a:solidFill>
                  <a:srgbClr val="3785BD"/>
                </a:solidFill>
                <a:latin typeface="BIZ UDゴシック" panose="020B0400000000000000" pitchFamily="49" charset="-128"/>
                <a:ea typeface="BIZ UDゴシック" panose="020B0400000000000000" pitchFamily="49" charset="-128"/>
              </a:rPr>
              <a:t>Youtube</a:t>
            </a:r>
            <a:r>
              <a:rPr lang="ja-JP" altLang="en-US" sz="1600" dirty="0">
                <a:solidFill>
                  <a:srgbClr val="3785BD"/>
                </a:solidFill>
                <a:latin typeface="BIZ UDゴシック" panose="020B0400000000000000" pitchFamily="49" charset="-128"/>
                <a:ea typeface="BIZ UDゴシック" panose="020B0400000000000000" pitchFamily="49" charset="-128"/>
              </a:rPr>
              <a:t>動画</a:t>
            </a:r>
            <a:endParaRPr lang="en-US" altLang="ja-JP" sz="1600" dirty="0">
              <a:solidFill>
                <a:srgbClr val="3785BD"/>
              </a:solidFill>
              <a:latin typeface="BIZ UDゴシック" panose="020B0400000000000000" pitchFamily="49" charset="-128"/>
              <a:ea typeface="BIZ UDゴシック" panose="020B0400000000000000" pitchFamily="49" charset="-128"/>
            </a:endParaRPr>
          </a:p>
          <a:p>
            <a:r>
              <a:rPr lang="ja-JP" altLang="en-US" sz="1600" dirty="0">
                <a:solidFill>
                  <a:srgbClr val="3785BD"/>
                </a:solidFill>
                <a:latin typeface="BIZ UDゴシック" panose="020B0400000000000000" pitchFamily="49" charset="-128"/>
                <a:ea typeface="BIZ UDゴシック" panose="020B0400000000000000" pitchFamily="49" charset="-128"/>
              </a:rPr>
              <a:t>　　　等を活用するなど、あらゆる機会をとらえ、府民の目に届く多角的な広報に取り組みます。</a:t>
            </a:r>
            <a:endParaRPr lang="en-US" altLang="ja-JP" sz="1600" dirty="0">
              <a:solidFill>
                <a:srgbClr val="3785BD"/>
              </a:solidFill>
              <a:latin typeface="BIZ UDゴシック" panose="020B0400000000000000" pitchFamily="49" charset="-128"/>
              <a:ea typeface="BIZ UDゴシック" panose="020B0400000000000000" pitchFamily="49" charset="-128"/>
            </a:endParaRPr>
          </a:p>
          <a:p>
            <a:endParaRPr lang="en-US" altLang="ja-JP" sz="1600" dirty="0">
              <a:solidFill>
                <a:schemeClr val="tx1"/>
              </a:solidFill>
              <a:latin typeface="BIZ UDゴシック" panose="020B0400000000000000" pitchFamily="49" charset="-128"/>
              <a:ea typeface="BIZ UDゴシック" panose="020B0400000000000000" pitchFamily="49" charset="-128"/>
            </a:endParaRPr>
          </a:p>
          <a:p>
            <a:endParaRPr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14" name="正方形/長方形 13">
            <a:extLst>
              <a:ext uri="{FF2B5EF4-FFF2-40B4-BE49-F238E27FC236}">
                <a16:creationId xmlns:a16="http://schemas.microsoft.com/office/drawing/2014/main" id="{0BBDC61D-BD46-4DF6-A907-FB23F1949AAE}"/>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13" name="スライド番号プレースホルダー 10">
            <a:extLst>
              <a:ext uri="{FF2B5EF4-FFF2-40B4-BE49-F238E27FC236}">
                <a16:creationId xmlns:a16="http://schemas.microsoft.com/office/drawing/2014/main" id="{284FBA12-281A-482B-8357-492696B0A057}"/>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14</a:t>
            </a:fld>
            <a:endParaRPr kumimoji="1" lang="ja-JP" altLang="en-US" sz="2000" b="1" dirty="0"/>
          </a:p>
        </p:txBody>
      </p:sp>
      <p:pic>
        <p:nvPicPr>
          <p:cNvPr id="16" name="図 15">
            <a:extLst>
              <a:ext uri="{FF2B5EF4-FFF2-40B4-BE49-F238E27FC236}">
                <a16:creationId xmlns:a16="http://schemas.microsoft.com/office/drawing/2014/main" id="{315F5467-BB25-43AE-981A-CBA3ACCDE1F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79206" y="143722"/>
            <a:ext cx="288000" cy="288000"/>
          </a:xfrm>
          <a:prstGeom prst="rect">
            <a:avLst/>
          </a:prstGeom>
        </p:spPr>
      </p:pic>
      <p:pic>
        <p:nvPicPr>
          <p:cNvPr id="17" name="図 16">
            <a:extLst>
              <a:ext uri="{FF2B5EF4-FFF2-40B4-BE49-F238E27FC236}">
                <a16:creationId xmlns:a16="http://schemas.microsoft.com/office/drawing/2014/main" id="{983535CF-2C61-413A-A03C-3B024B623F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46711" y="143722"/>
            <a:ext cx="288000" cy="288000"/>
          </a:xfrm>
          <a:prstGeom prst="rect">
            <a:avLst/>
          </a:prstGeom>
        </p:spPr>
      </p:pic>
      <p:pic>
        <p:nvPicPr>
          <p:cNvPr id="18" name="図 17">
            <a:extLst>
              <a:ext uri="{FF2B5EF4-FFF2-40B4-BE49-F238E27FC236}">
                <a16:creationId xmlns:a16="http://schemas.microsoft.com/office/drawing/2014/main" id="{DC34E6D3-E818-4BBD-9407-9843C52864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60212" y="143722"/>
            <a:ext cx="288000" cy="288000"/>
          </a:xfrm>
          <a:prstGeom prst="rect">
            <a:avLst/>
          </a:prstGeom>
        </p:spPr>
      </p:pic>
      <p:pic>
        <p:nvPicPr>
          <p:cNvPr id="22" name="図 21">
            <a:extLst>
              <a:ext uri="{FF2B5EF4-FFF2-40B4-BE49-F238E27FC236}">
                <a16:creationId xmlns:a16="http://schemas.microsoft.com/office/drawing/2014/main" id="{FEFB9E8B-87D2-41FC-9828-CA102A19921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92707" y="143722"/>
            <a:ext cx="288000" cy="288000"/>
          </a:xfrm>
          <a:prstGeom prst="rect">
            <a:avLst/>
          </a:prstGeom>
        </p:spPr>
      </p:pic>
      <p:pic>
        <p:nvPicPr>
          <p:cNvPr id="23" name="図 22">
            <a:extLst>
              <a:ext uri="{FF2B5EF4-FFF2-40B4-BE49-F238E27FC236}">
                <a16:creationId xmlns:a16="http://schemas.microsoft.com/office/drawing/2014/main" id="{B1A710CE-D7D0-4A8D-9786-147D920585D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06208" y="143722"/>
            <a:ext cx="288000" cy="288000"/>
          </a:xfrm>
          <a:prstGeom prst="rect">
            <a:avLst/>
          </a:prstGeom>
        </p:spPr>
      </p:pic>
      <p:pic>
        <p:nvPicPr>
          <p:cNvPr id="25" name="図 24">
            <a:extLst>
              <a:ext uri="{FF2B5EF4-FFF2-40B4-BE49-F238E27FC236}">
                <a16:creationId xmlns:a16="http://schemas.microsoft.com/office/drawing/2014/main" id="{472BB815-3351-4298-9E57-0896DE93AA1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19709" y="143722"/>
            <a:ext cx="288000" cy="288000"/>
          </a:xfrm>
          <a:prstGeom prst="rect">
            <a:avLst/>
          </a:prstGeom>
        </p:spPr>
      </p:pic>
      <p:pic>
        <p:nvPicPr>
          <p:cNvPr id="27" name="図 26">
            <a:extLst>
              <a:ext uri="{FF2B5EF4-FFF2-40B4-BE49-F238E27FC236}">
                <a16:creationId xmlns:a16="http://schemas.microsoft.com/office/drawing/2014/main" id="{09C4AAB4-5FA8-4B9C-BC9D-23FB30566C3C}"/>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3129" t="4624" r="4028" b="3456"/>
          <a:stretch/>
        </p:blipFill>
        <p:spPr>
          <a:xfrm>
            <a:off x="5964114" y="143722"/>
            <a:ext cx="289591" cy="288000"/>
          </a:xfrm>
          <a:prstGeom prst="rect">
            <a:avLst/>
          </a:prstGeom>
        </p:spPr>
      </p:pic>
      <p:pic>
        <p:nvPicPr>
          <p:cNvPr id="28" name="Picture 2">
            <a:extLst>
              <a:ext uri="{FF2B5EF4-FFF2-40B4-BE49-F238E27FC236}">
                <a16:creationId xmlns:a16="http://schemas.microsoft.com/office/drawing/2014/main" id="{D22A3A9E-2759-4348-A5AB-CF206B48E11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33210" y="143722"/>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a:extLst>
              <a:ext uri="{FF2B5EF4-FFF2-40B4-BE49-F238E27FC236}">
                <a16:creationId xmlns:a16="http://schemas.microsoft.com/office/drawing/2014/main" id="{0051B510-1723-44D7-B12F-0007C44FBFC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73716" y="143722"/>
            <a:ext cx="288000" cy="28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729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5F5FEF-A307-4055-9090-3D57E1E32FB5}"/>
              </a:ext>
            </a:extLst>
          </p:cNvPr>
          <p:cNvSpPr>
            <a:spLocks noGrp="1"/>
          </p:cNvSpPr>
          <p:nvPr>
            <p:ph type="ctrTitle"/>
          </p:nvPr>
        </p:nvSpPr>
        <p:spPr>
          <a:xfrm>
            <a:off x="536582" y="1693889"/>
            <a:ext cx="8832836" cy="2182099"/>
          </a:xfrm>
        </p:spPr>
        <p:txBody>
          <a:bodyPr>
            <a:noAutofit/>
          </a:bodyPr>
          <a:lstStyle/>
          <a:p>
            <a:pPr>
              <a:lnSpc>
                <a:spcPct val="150000"/>
              </a:lnSpc>
            </a:pPr>
            <a:r>
              <a:rPr lang="ja-JP" altLang="en-US" sz="3429" dirty="0">
                <a:latin typeface="BIZ UDPゴシック" panose="020B0400000000000000" pitchFamily="50" charset="-128"/>
                <a:ea typeface="BIZ UDPゴシック" panose="020B0400000000000000" pitchFamily="50" charset="-128"/>
              </a:rPr>
              <a:t>議事３</a:t>
            </a:r>
            <a:br>
              <a:rPr lang="en-US" altLang="ja-JP" sz="3429" dirty="0">
                <a:latin typeface="BIZ UDPゴシック" panose="020B0400000000000000" pitchFamily="50" charset="-128"/>
                <a:ea typeface="BIZ UDPゴシック" panose="020B0400000000000000" pitchFamily="50" charset="-128"/>
              </a:rPr>
            </a:br>
            <a:r>
              <a:rPr lang="ja-JP" altLang="en-US" sz="3200" b="1" dirty="0">
                <a:latin typeface="MS UI Gothic" panose="020B0600070205080204" pitchFamily="50" charset="-128"/>
                <a:ea typeface="MS UI Gothic" panose="020B0600070205080204" pitchFamily="50" charset="-128"/>
              </a:rPr>
              <a:t>大阪府 森づくり推進アクションプラン（案）について</a:t>
            </a:r>
            <a:endParaRPr lang="ja-JP" altLang="en-US" sz="3429" dirty="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2F190CB9-5301-4918-BA0F-7AE3C484C562}"/>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5" name="スライド番号プレースホルダー 10">
            <a:extLst>
              <a:ext uri="{FF2B5EF4-FFF2-40B4-BE49-F238E27FC236}">
                <a16:creationId xmlns:a16="http://schemas.microsoft.com/office/drawing/2014/main" id="{9A0C2BDA-310D-4E28-A662-213FE0ED8C32}"/>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15</a:t>
            </a:fld>
            <a:endParaRPr kumimoji="1" lang="ja-JP" altLang="en-US" sz="2000" b="1" dirty="0"/>
          </a:p>
        </p:txBody>
      </p:sp>
    </p:spTree>
    <p:extLst>
      <p:ext uri="{BB962C8B-B14F-4D97-AF65-F5344CB8AC3E}">
        <p14:creationId xmlns:p14="http://schemas.microsoft.com/office/powerpoint/2010/main" val="2847953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0184A10E-3140-4BEA-B305-83D48AA904DC}"/>
              </a:ext>
            </a:extLst>
          </p:cNvPr>
          <p:cNvSpPr txBox="1"/>
          <p:nvPr/>
        </p:nvSpPr>
        <p:spPr>
          <a:xfrm>
            <a:off x="510526" y="958790"/>
            <a:ext cx="8884947" cy="4202497"/>
          </a:xfrm>
          <a:prstGeom prst="rect">
            <a:avLst/>
          </a:prstGeom>
          <a:noFill/>
        </p:spPr>
        <p:txBody>
          <a:bodyPr wrap="square" rtlCol="0">
            <a:spAutoFit/>
          </a:bodyPr>
          <a:lstStyle/>
          <a:p>
            <a:r>
              <a:rPr lang="ja-JP" altLang="en-US" sz="2000" b="1" dirty="0"/>
              <a:t>パブリックコメント版 以降での主な修正・追加内容</a:t>
            </a:r>
            <a:endParaRPr lang="en-US" altLang="ja-JP" sz="2000" b="1" dirty="0"/>
          </a:p>
          <a:p>
            <a:endParaRPr lang="en-US" altLang="ja-JP" sz="2000" b="1" dirty="0"/>
          </a:p>
          <a:p>
            <a:r>
              <a:rPr lang="ja-JP" altLang="en-US" sz="2000" b="1" dirty="0"/>
              <a:t>１．全体的なもの</a:t>
            </a:r>
            <a:endParaRPr lang="en-US" altLang="ja-JP" sz="2000" b="1" dirty="0"/>
          </a:p>
          <a:p>
            <a:r>
              <a:rPr lang="ja-JP" altLang="en-US" sz="2000" b="1" dirty="0"/>
              <a:t> ・単語の使い分け</a:t>
            </a:r>
            <a:r>
              <a:rPr lang="ja-JP" altLang="en-US" sz="1600" b="1" dirty="0"/>
              <a:t>（推進・整備・強化・整備・保全・管理・維持・増進・向上等）</a:t>
            </a:r>
            <a:endParaRPr lang="en-US" altLang="ja-JP" sz="2000" b="1" dirty="0"/>
          </a:p>
          <a:p>
            <a:endParaRPr lang="en-US" altLang="ja-JP" sz="2000" b="1" dirty="0"/>
          </a:p>
          <a:p>
            <a:r>
              <a:rPr lang="ja-JP" altLang="en-US" sz="2000" b="1" dirty="0"/>
              <a:t>２．第５章  取組みの展開方法</a:t>
            </a:r>
            <a:endParaRPr lang="en-US" altLang="ja-JP" sz="2000" b="1" dirty="0"/>
          </a:p>
          <a:p>
            <a:pPr>
              <a:lnSpc>
                <a:spcPct val="150000"/>
              </a:lnSpc>
            </a:pPr>
            <a:r>
              <a:rPr lang="ja-JP" altLang="en-US" sz="2000" b="1" dirty="0"/>
              <a:t> ・追加：ゾーニング１１種の一覧資料</a:t>
            </a:r>
            <a:endParaRPr lang="en-US" altLang="ja-JP" sz="2000" b="1" dirty="0"/>
          </a:p>
          <a:p>
            <a:pPr>
              <a:lnSpc>
                <a:spcPct val="150000"/>
              </a:lnSpc>
            </a:pPr>
            <a:r>
              <a:rPr lang="ja-JP" altLang="en-US" sz="2000" b="1" dirty="0"/>
              <a:t> ・修正：ゾーニングの配色変更</a:t>
            </a:r>
            <a:endParaRPr lang="en-US" altLang="ja-JP" sz="2000" b="1" dirty="0"/>
          </a:p>
          <a:p>
            <a:pPr>
              <a:lnSpc>
                <a:spcPct val="150000"/>
              </a:lnSpc>
            </a:pPr>
            <a:r>
              <a:rPr lang="ja-JP" altLang="en-US" sz="2000" b="1" dirty="0"/>
              <a:t> ・追加：単位区分</a:t>
            </a:r>
            <a:r>
              <a:rPr lang="ja-JP" altLang="en-US" sz="1600" b="1" dirty="0"/>
              <a:t>（林班単位のとりまとめ）</a:t>
            </a:r>
            <a:r>
              <a:rPr lang="ja-JP" altLang="en-US" sz="2000" b="1" dirty="0"/>
              <a:t>後のゾーニング面積表</a:t>
            </a:r>
            <a:endParaRPr lang="en-US" altLang="ja-JP" sz="2000" b="1" dirty="0"/>
          </a:p>
          <a:p>
            <a:pPr>
              <a:lnSpc>
                <a:spcPct val="150000"/>
              </a:lnSpc>
            </a:pPr>
            <a:r>
              <a:rPr lang="ja-JP" altLang="en-US" sz="2000" b="1" dirty="0"/>
              <a:t> ・追加：ゾーニング図（全区域）</a:t>
            </a:r>
            <a:endParaRPr lang="en-US" altLang="ja-JP" sz="2000" b="1" dirty="0"/>
          </a:p>
          <a:p>
            <a:pPr>
              <a:lnSpc>
                <a:spcPct val="150000"/>
              </a:lnSpc>
            </a:pPr>
            <a:r>
              <a:rPr lang="ja-JP" altLang="en-US" sz="2000" b="1" dirty="0"/>
              <a:t> ・修正：使い方例（各主体別）</a:t>
            </a:r>
            <a:endParaRPr lang="en-US" altLang="ja-JP" sz="2000" b="1" dirty="0"/>
          </a:p>
        </p:txBody>
      </p:sp>
      <p:sp>
        <p:nvSpPr>
          <p:cNvPr id="19" name="正方形/長方形 18">
            <a:extLst>
              <a:ext uri="{FF2B5EF4-FFF2-40B4-BE49-F238E27FC236}">
                <a16:creationId xmlns:a16="http://schemas.microsoft.com/office/drawing/2014/main" id="{6DE9CA0E-DF12-480C-9C84-A2EF16A91452}"/>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議事３　大阪府 森づくり推進アクションプラン（案）について</a:t>
            </a:r>
          </a:p>
        </p:txBody>
      </p:sp>
      <p:sp>
        <p:nvSpPr>
          <p:cNvPr id="6" name="正方形/長方形 5">
            <a:extLst>
              <a:ext uri="{FF2B5EF4-FFF2-40B4-BE49-F238E27FC236}">
                <a16:creationId xmlns:a16="http://schemas.microsoft.com/office/drawing/2014/main" id="{5F6E7DB5-B364-42FB-8BFE-9D831756DF04}"/>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7" name="スライド番号プレースホルダー 10">
            <a:extLst>
              <a:ext uri="{FF2B5EF4-FFF2-40B4-BE49-F238E27FC236}">
                <a16:creationId xmlns:a16="http://schemas.microsoft.com/office/drawing/2014/main" id="{80DC86EC-59D7-4C73-9250-2D0D5BF25457}"/>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16</a:t>
            </a:fld>
            <a:endParaRPr kumimoji="1" lang="ja-JP" altLang="en-US" sz="2000" b="1" dirty="0"/>
          </a:p>
        </p:txBody>
      </p:sp>
    </p:spTree>
    <p:extLst>
      <p:ext uri="{BB962C8B-B14F-4D97-AF65-F5344CB8AC3E}">
        <p14:creationId xmlns:p14="http://schemas.microsoft.com/office/powerpoint/2010/main" val="3834201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正方形/長方形 86">
            <a:extLst>
              <a:ext uri="{FF2B5EF4-FFF2-40B4-BE49-F238E27FC236}">
                <a16:creationId xmlns:a16="http://schemas.microsoft.com/office/drawing/2014/main" id="{A902C82D-CE90-41E3-AFE9-3D361CF27C25}"/>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１．単語の使い分け</a:t>
            </a:r>
            <a:r>
              <a:rPr kumimoji="1" lang="en-US" altLang="ja-JP" dirty="0">
                <a:latin typeface="BIZ UDゴシック" panose="020B0400000000000000" pitchFamily="49" charset="-128"/>
                <a:ea typeface="BIZ UDゴシック" panose="020B0400000000000000" pitchFamily="49" charset="-128"/>
              </a:rPr>
              <a:t>【</a:t>
            </a:r>
            <a:r>
              <a:rPr kumimoji="1" lang="ja-JP" altLang="en-US" dirty="0">
                <a:latin typeface="BIZ UDゴシック" panose="020B0400000000000000" pitchFamily="49" charset="-128"/>
                <a:ea typeface="BIZ UDゴシック" panose="020B0400000000000000" pitchFamily="49" charset="-128"/>
              </a:rPr>
              <a:t>参考：考え方</a:t>
            </a:r>
            <a:r>
              <a:rPr kumimoji="1" lang="en-US" altLang="ja-JP" dirty="0">
                <a:latin typeface="BIZ UDゴシック" panose="020B0400000000000000" pitchFamily="49" charset="-128"/>
                <a:ea typeface="BIZ UDゴシック" panose="020B0400000000000000" pitchFamily="49" charset="-128"/>
              </a:rPr>
              <a:t>】</a:t>
            </a:r>
            <a:endParaRPr kumimoji="1" lang="ja-JP" altLang="en-US" b="1" dirty="0">
              <a:latin typeface="BIZ UDゴシック" panose="020B0400000000000000" pitchFamily="49" charset="-128"/>
              <a:ea typeface="BIZ UDゴシック" panose="020B0400000000000000" pitchFamily="49" charset="-128"/>
            </a:endParaRPr>
          </a:p>
        </p:txBody>
      </p:sp>
      <p:sp>
        <p:nvSpPr>
          <p:cNvPr id="4" name="テキスト ボックス 3">
            <a:extLst>
              <a:ext uri="{FF2B5EF4-FFF2-40B4-BE49-F238E27FC236}">
                <a16:creationId xmlns:a16="http://schemas.microsoft.com/office/drawing/2014/main" id="{109C469B-0DC5-4EF3-9837-036744D69CDE}"/>
              </a:ext>
            </a:extLst>
          </p:cNvPr>
          <p:cNvSpPr txBox="1"/>
          <p:nvPr/>
        </p:nvSpPr>
        <p:spPr>
          <a:xfrm>
            <a:off x="165043" y="952708"/>
            <a:ext cx="9575914" cy="5509200"/>
          </a:xfrm>
          <a:prstGeom prst="rect">
            <a:avLst/>
          </a:prstGeom>
          <a:noFill/>
        </p:spPr>
        <p:txBody>
          <a:bodyPr wrap="square" rtlCol="0">
            <a:spAutoFit/>
          </a:bodyPr>
          <a:lstStyle/>
          <a:p>
            <a:r>
              <a:rPr lang="ja-JP" altLang="en-US" sz="2000" b="1" dirty="0"/>
              <a:t>１．「仕組み・動き」を活性化させる言葉</a:t>
            </a:r>
            <a:endParaRPr lang="en-US" altLang="ja-JP" sz="2000" b="1" dirty="0"/>
          </a:p>
          <a:p>
            <a:r>
              <a:rPr lang="ja-JP" altLang="en-US" sz="2000" b="1" dirty="0"/>
              <a:t>　</a:t>
            </a:r>
            <a:r>
              <a:rPr lang="ja-JP" altLang="en-US" sz="2800" b="1" dirty="0"/>
              <a:t>推進</a:t>
            </a:r>
            <a:r>
              <a:rPr lang="ja-JP" altLang="en-US" sz="2000" b="1" dirty="0"/>
              <a:t>：計画全体や事業を前へ進める</a:t>
            </a:r>
            <a:endParaRPr lang="en-US" altLang="ja-JP" sz="2000" b="1" dirty="0"/>
          </a:p>
          <a:p>
            <a:r>
              <a:rPr lang="ja-JP" altLang="en-US" sz="2000" b="1" dirty="0"/>
              <a:t>　</a:t>
            </a:r>
            <a:r>
              <a:rPr lang="ja-JP" altLang="en-US" sz="2800" b="1" dirty="0"/>
              <a:t>促進</a:t>
            </a:r>
            <a:r>
              <a:rPr lang="ja-JP" altLang="en-US" sz="2000" b="1" dirty="0"/>
              <a:t>：行動のスピードアップや外部に働きかけて機運を高める</a:t>
            </a:r>
            <a:endParaRPr lang="en-US" altLang="ja-JP" sz="2000" b="1" dirty="0"/>
          </a:p>
          <a:p>
            <a:r>
              <a:rPr lang="ja-JP" altLang="en-US" sz="2000" b="1" dirty="0"/>
              <a:t>　</a:t>
            </a:r>
            <a:r>
              <a:rPr lang="ja-JP" altLang="en-US" sz="2800" b="1" dirty="0"/>
              <a:t>強化</a:t>
            </a:r>
            <a:r>
              <a:rPr lang="ja-JP" altLang="en-US" sz="2000" b="1" dirty="0"/>
              <a:t>：既存の体制や機能を手厚く、強くする　　　　　　　</a:t>
            </a:r>
            <a:endParaRPr lang="en-US" altLang="ja-JP" sz="2000" b="1" dirty="0"/>
          </a:p>
          <a:p>
            <a:endParaRPr lang="en-US" altLang="ja-JP" sz="2000" b="1" dirty="0"/>
          </a:p>
          <a:p>
            <a:r>
              <a:rPr lang="ja-JP" altLang="en-US" sz="2000" b="1" dirty="0"/>
              <a:t>２．「森林そのもの」に働きかける言葉</a:t>
            </a:r>
            <a:endParaRPr lang="en-US" altLang="ja-JP" sz="2000" b="1" dirty="0"/>
          </a:p>
          <a:p>
            <a:r>
              <a:rPr lang="ja-JP" altLang="en-US" sz="2000" b="1" dirty="0"/>
              <a:t>　</a:t>
            </a:r>
            <a:r>
              <a:rPr lang="ja-JP" altLang="en-US" sz="2800" b="1" dirty="0"/>
              <a:t>整備</a:t>
            </a:r>
            <a:r>
              <a:rPr lang="ja-JP" altLang="en-US" sz="2000" b="1" dirty="0"/>
              <a:t>：物理的に手を加えて、施設をつくったり、現場を整えたりする</a:t>
            </a:r>
            <a:endParaRPr lang="en-US" altLang="ja-JP" sz="2000" b="1" dirty="0"/>
          </a:p>
          <a:p>
            <a:r>
              <a:rPr lang="ja-JP" altLang="en-US" sz="2000" b="1" dirty="0"/>
              <a:t>　</a:t>
            </a:r>
            <a:r>
              <a:rPr lang="ja-JP" altLang="en-US" sz="2800" b="1" dirty="0"/>
              <a:t>保全</a:t>
            </a:r>
            <a:r>
              <a:rPr lang="ja-JP" altLang="en-US" sz="2000" b="1" dirty="0"/>
              <a:t>：環境や資源を良好な状況に維持し、損なわれないよう守る</a:t>
            </a:r>
            <a:endParaRPr lang="en-US" altLang="ja-JP" sz="2000" b="1" dirty="0"/>
          </a:p>
          <a:p>
            <a:r>
              <a:rPr lang="ja-JP" altLang="en-US" sz="2000" b="1" dirty="0"/>
              <a:t>　</a:t>
            </a:r>
            <a:r>
              <a:rPr lang="ja-JP" altLang="en-US" sz="2800" b="1" dirty="0"/>
              <a:t>管理</a:t>
            </a:r>
            <a:r>
              <a:rPr lang="ja-JP" altLang="en-US" sz="2000" b="1" dirty="0"/>
              <a:t>：計画的に組織や土地を責任をもって運営する</a:t>
            </a:r>
            <a:endParaRPr lang="en-US" altLang="ja-JP" sz="2000" b="1" dirty="0"/>
          </a:p>
          <a:p>
            <a:r>
              <a:rPr lang="ja-JP" altLang="en-US" sz="2000" b="1" dirty="0"/>
              <a:t>　</a:t>
            </a:r>
            <a:r>
              <a:rPr lang="ja-JP" altLang="en-US" sz="2800" b="1" dirty="0"/>
              <a:t>維持</a:t>
            </a:r>
            <a:r>
              <a:rPr lang="ja-JP" altLang="en-US" sz="2000" b="1" dirty="0"/>
              <a:t>：今の状態を崩さず、キープする</a:t>
            </a:r>
            <a:endParaRPr lang="en-US" altLang="ja-JP" sz="2000" b="1" dirty="0"/>
          </a:p>
          <a:p>
            <a:endParaRPr lang="en-US" altLang="ja-JP" sz="2000" b="1" dirty="0"/>
          </a:p>
          <a:p>
            <a:r>
              <a:rPr lang="ja-JP" altLang="en-US" sz="2000" b="1" dirty="0"/>
              <a:t>３．「価値・能力」を高める言葉</a:t>
            </a:r>
            <a:endParaRPr lang="en-US" altLang="ja-JP" sz="2000" b="1" dirty="0"/>
          </a:p>
          <a:p>
            <a:r>
              <a:rPr lang="ja-JP" altLang="en-US" sz="2000" b="1" dirty="0"/>
              <a:t>　</a:t>
            </a:r>
            <a:r>
              <a:rPr lang="ja-JP" altLang="en-US" sz="2800" b="1" dirty="0"/>
              <a:t>増進</a:t>
            </a:r>
            <a:r>
              <a:rPr lang="ja-JP" altLang="en-US" sz="2000" b="1" dirty="0"/>
              <a:t>：機能や価値をさらに増やし、高める</a:t>
            </a:r>
            <a:endParaRPr lang="en-US" altLang="ja-JP" sz="2000" b="1" dirty="0"/>
          </a:p>
          <a:p>
            <a:r>
              <a:rPr lang="ja-JP" altLang="en-US" sz="2000" b="1" dirty="0"/>
              <a:t>　</a:t>
            </a:r>
            <a:r>
              <a:rPr lang="ja-JP" altLang="en-US" sz="2800" b="1" dirty="0"/>
              <a:t>向上</a:t>
            </a:r>
            <a:r>
              <a:rPr lang="ja-JP" altLang="en-US" sz="2000" b="1" dirty="0"/>
              <a:t>：技術、意識、品質などのレベルを上げる</a:t>
            </a:r>
            <a:endParaRPr lang="en-US" altLang="ja-JP" sz="2000" b="1" dirty="0"/>
          </a:p>
        </p:txBody>
      </p:sp>
      <p:sp>
        <p:nvSpPr>
          <p:cNvPr id="5" name="正方形/長方形 4">
            <a:extLst>
              <a:ext uri="{FF2B5EF4-FFF2-40B4-BE49-F238E27FC236}">
                <a16:creationId xmlns:a16="http://schemas.microsoft.com/office/drawing/2014/main" id="{FDA2CFC4-1942-4054-8220-DFDBDEB6DAB3}"/>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6" name="スライド番号プレースホルダー 10">
            <a:extLst>
              <a:ext uri="{FF2B5EF4-FFF2-40B4-BE49-F238E27FC236}">
                <a16:creationId xmlns:a16="http://schemas.microsoft.com/office/drawing/2014/main" id="{4216297D-9D3F-48F9-997A-C05B41790016}"/>
              </a:ext>
            </a:extLst>
          </p:cNvPr>
          <p:cNvSpPr>
            <a:spLocks noGrp="1"/>
          </p:cNvSpPr>
          <p:nvPr>
            <p:ph type="sldNum" sz="quarter" idx="12"/>
          </p:nvPr>
        </p:nvSpPr>
        <p:spPr>
          <a:xfrm>
            <a:off x="7616599" y="6457568"/>
            <a:ext cx="2228850" cy="365125"/>
          </a:xfrm>
        </p:spPr>
        <p:txBody>
          <a:bodyPr/>
          <a:lstStyle/>
          <a:p>
            <a:fld id="{D2D8002D-B5B0-4BAC-B1F6-782DDCCE6D9C}" type="slidenum">
              <a:rPr kumimoji="1" lang="ja-JP" altLang="en-US" sz="2000" b="1"/>
              <a:t>17</a:t>
            </a:fld>
            <a:endParaRPr kumimoji="1" lang="ja-JP" altLang="en-US" sz="2000" b="1" dirty="0"/>
          </a:p>
        </p:txBody>
      </p:sp>
    </p:spTree>
    <p:extLst>
      <p:ext uri="{BB962C8B-B14F-4D97-AF65-F5344CB8AC3E}">
        <p14:creationId xmlns:p14="http://schemas.microsoft.com/office/powerpoint/2010/main" val="1490661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正方形/長方形 63">
            <a:extLst>
              <a:ext uri="{FF2B5EF4-FFF2-40B4-BE49-F238E27FC236}">
                <a16:creationId xmlns:a16="http://schemas.microsoft.com/office/drawing/2014/main" id="{DD6D248C-2FBF-4672-8ACB-100C09622C55}"/>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第５章　取り組みの展開方法（山地災害危険地区を踏まえたゾーニング</a:t>
            </a:r>
            <a:r>
              <a:rPr kumimoji="1" lang="en-US" altLang="ja-JP" b="1" dirty="0">
                <a:latin typeface="BIZ UDゴシック" panose="020B0400000000000000" pitchFamily="49" charset="-128"/>
                <a:ea typeface="BIZ UDゴシック" panose="020B0400000000000000" pitchFamily="49" charset="-128"/>
              </a:rPr>
              <a:t>11</a:t>
            </a:r>
            <a:r>
              <a:rPr kumimoji="1" lang="ja-JP" altLang="en-US" b="1" dirty="0">
                <a:latin typeface="BIZ UDゴシック" panose="020B0400000000000000" pitchFamily="49" charset="-128"/>
                <a:ea typeface="BIZ UDゴシック" panose="020B0400000000000000" pitchFamily="49" charset="-128"/>
              </a:rPr>
              <a:t>種）</a:t>
            </a:r>
          </a:p>
        </p:txBody>
      </p:sp>
      <p:sp>
        <p:nvSpPr>
          <p:cNvPr id="2" name="テキスト ボックス 1">
            <a:extLst>
              <a:ext uri="{FF2B5EF4-FFF2-40B4-BE49-F238E27FC236}">
                <a16:creationId xmlns:a16="http://schemas.microsoft.com/office/drawing/2014/main" id="{D8B95583-DBFE-40BA-B62F-F51CC1B0DAAE}"/>
              </a:ext>
            </a:extLst>
          </p:cNvPr>
          <p:cNvSpPr txBox="1"/>
          <p:nvPr/>
        </p:nvSpPr>
        <p:spPr>
          <a:xfrm>
            <a:off x="483182" y="2051853"/>
            <a:ext cx="3924296" cy="619978"/>
          </a:xfrm>
          <a:prstGeom prst="rect">
            <a:avLst/>
          </a:prstGeom>
          <a:noFill/>
        </p:spPr>
        <p:txBody>
          <a:bodyPr wrap="square" rtlCol="0">
            <a:spAutoFit/>
          </a:bodyPr>
          <a:lstStyle/>
          <a:p>
            <a:r>
              <a:rPr lang="ja-JP" altLang="en-US" sz="1143" dirty="0">
                <a:latin typeface="HG丸ｺﾞｼｯｸM-PRO" panose="020F0600000000000000" pitchFamily="50" charset="-128"/>
                <a:ea typeface="HG丸ｺﾞｼｯｸM-PRO" panose="020F0600000000000000" pitchFamily="50" charset="-128"/>
              </a:rPr>
              <a:t>スギ・ヒノキ人工林の森林経営を通じて維持管理を行っていく森林。防災機能等にも配慮しつつ、木材生産機能を最大限、発揮させる森づくりを進めていきます。</a:t>
            </a:r>
            <a:endParaRPr lang="en-US" altLang="ja-JP" sz="1143" dirty="0">
              <a:latin typeface="HG丸ｺﾞｼｯｸM-PRO" panose="020F0600000000000000" pitchFamily="50" charset="-128"/>
              <a:ea typeface="HG丸ｺﾞｼｯｸM-PRO" panose="020F0600000000000000" pitchFamily="50" charset="-128"/>
            </a:endParaRPr>
          </a:p>
        </p:txBody>
      </p:sp>
      <p:sp>
        <p:nvSpPr>
          <p:cNvPr id="18" name="テキスト ボックス 17">
            <a:extLst>
              <a:ext uri="{FF2B5EF4-FFF2-40B4-BE49-F238E27FC236}">
                <a16:creationId xmlns:a16="http://schemas.microsoft.com/office/drawing/2014/main" id="{64F397C0-D2C9-449E-AB98-4BD68235C5EB}"/>
              </a:ext>
            </a:extLst>
          </p:cNvPr>
          <p:cNvSpPr txBox="1"/>
          <p:nvPr/>
        </p:nvSpPr>
        <p:spPr>
          <a:xfrm>
            <a:off x="602323" y="1711843"/>
            <a:ext cx="3675475" cy="338554"/>
          </a:xfrm>
          <a:prstGeom prst="rect">
            <a:avLst/>
          </a:prstGeom>
          <a:noFill/>
        </p:spPr>
        <p:txBody>
          <a:bodyPr wrap="square" rtlCol="0">
            <a:spAutoFit/>
          </a:bodyPr>
          <a:lstStyle/>
          <a:p>
            <a:r>
              <a:rPr kumimoji="1" lang="ja-JP" altLang="en-US" sz="1600" b="1" dirty="0">
                <a:latin typeface="BIZ UDゴシック" panose="020B0400000000000000" pitchFamily="49" charset="-128"/>
                <a:ea typeface="BIZ UDゴシック" panose="020B0400000000000000" pitchFamily="49" charset="-128"/>
              </a:rPr>
              <a:t>資源循環林</a:t>
            </a:r>
          </a:p>
        </p:txBody>
      </p:sp>
      <p:sp>
        <p:nvSpPr>
          <p:cNvPr id="19" name="テキスト ボックス 18">
            <a:extLst>
              <a:ext uri="{FF2B5EF4-FFF2-40B4-BE49-F238E27FC236}">
                <a16:creationId xmlns:a16="http://schemas.microsoft.com/office/drawing/2014/main" id="{A3187C9D-2426-4D44-9825-C13BF0B599EC}"/>
              </a:ext>
            </a:extLst>
          </p:cNvPr>
          <p:cNvSpPr txBox="1"/>
          <p:nvPr/>
        </p:nvSpPr>
        <p:spPr>
          <a:xfrm>
            <a:off x="483182" y="3145321"/>
            <a:ext cx="3924296" cy="619978"/>
          </a:xfrm>
          <a:prstGeom prst="rect">
            <a:avLst/>
          </a:prstGeom>
          <a:noFill/>
        </p:spPr>
        <p:txBody>
          <a:bodyPr wrap="square" rtlCol="0">
            <a:spAutoFit/>
          </a:bodyPr>
          <a:lstStyle/>
          <a:p>
            <a:r>
              <a:rPr lang="ja-JP" altLang="en-US" sz="1143" dirty="0">
                <a:latin typeface="HG丸ｺﾞｼｯｸM-PRO" panose="020F0600000000000000" pitchFamily="50" charset="-128"/>
                <a:ea typeface="HG丸ｺﾞｼｯｸM-PRO" panose="020F0600000000000000" pitchFamily="50" charset="-128"/>
              </a:rPr>
              <a:t>スギ・ヒノキ人工林のうち、林業不適地又は所有者に森林経営意向のない森林。維持管理費用を縮減し、災害に強い森林となるよう広葉樹林への誘導・転換を進めます。</a:t>
            </a:r>
            <a:endParaRPr kumimoji="1" lang="ja-JP" altLang="en-US" sz="1714" dirty="0"/>
          </a:p>
        </p:txBody>
      </p:sp>
      <p:sp>
        <p:nvSpPr>
          <p:cNvPr id="25" name="テキスト ボックス 24">
            <a:extLst>
              <a:ext uri="{FF2B5EF4-FFF2-40B4-BE49-F238E27FC236}">
                <a16:creationId xmlns:a16="http://schemas.microsoft.com/office/drawing/2014/main" id="{4845500C-7724-488D-B0FC-41A5640A7FB9}"/>
              </a:ext>
            </a:extLst>
          </p:cNvPr>
          <p:cNvSpPr txBox="1"/>
          <p:nvPr/>
        </p:nvSpPr>
        <p:spPr>
          <a:xfrm>
            <a:off x="607953" y="2772077"/>
            <a:ext cx="2732314" cy="338554"/>
          </a:xfrm>
          <a:prstGeom prst="rect">
            <a:avLst/>
          </a:prstGeom>
          <a:noFill/>
        </p:spPr>
        <p:txBody>
          <a:bodyPr wrap="square" rtlCol="0">
            <a:spAutoFit/>
          </a:bodyPr>
          <a:lstStyle/>
          <a:p>
            <a:r>
              <a:rPr lang="ja-JP" altLang="en-US" sz="1600" b="1" dirty="0">
                <a:latin typeface="BIZ UDゴシック" panose="020B0400000000000000" pitchFamily="49" charset="-128"/>
                <a:ea typeface="BIZ UDゴシック" panose="020B0400000000000000" pitchFamily="49" charset="-128"/>
              </a:rPr>
              <a:t>広葉樹林への誘導・転換</a:t>
            </a:r>
            <a:endParaRPr kumimoji="1" lang="ja-JP" altLang="en-US" sz="1600" b="1" dirty="0">
              <a:latin typeface="BIZ UDゴシック" panose="020B0400000000000000" pitchFamily="49" charset="-128"/>
              <a:ea typeface="BIZ UDゴシック" panose="020B0400000000000000" pitchFamily="49" charset="-128"/>
            </a:endParaRPr>
          </a:p>
        </p:txBody>
      </p:sp>
      <p:sp>
        <p:nvSpPr>
          <p:cNvPr id="27" name="テキスト ボックス 26">
            <a:extLst>
              <a:ext uri="{FF2B5EF4-FFF2-40B4-BE49-F238E27FC236}">
                <a16:creationId xmlns:a16="http://schemas.microsoft.com/office/drawing/2014/main" id="{C1FB2912-645B-4EA1-8737-6678D3790D99}"/>
              </a:ext>
            </a:extLst>
          </p:cNvPr>
          <p:cNvSpPr txBox="1"/>
          <p:nvPr/>
        </p:nvSpPr>
        <p:spPr>
          <a:xfrm>
            <a:off x="483182" y="4279431"/>
            <a:ext cx="3924296" cy="795859"/>
          </a:xfrm>
          <a:prstGeom prst="rect">
            <a:avLst/>
          </a:prstGeom>
          <a:noFill/>
        </p:spPr>
        <p:txBody>
          <a:bodyPr wrap="square" rtlCol="0">
            <a:spAutoFit/>
          </a:bodyPr>
          <a:lstStyle/>
          <a:p>
            <a:r>
              <a:rPr lang="ja-JP" altLang="en-US" sz="1143" dirty="0">
                <a:latin typeface="HG丸ｺﾞｼｯｸM-PRO" panose="020F0600000000000000" pitchFamily="50" charset="-128"/>
                <a:ea typeface="HG丸ｺﾞｼｯｸM-PRO" panose="020F0600000000000000" pitchFamily="50" charset="-128"/>
              </a:rPr>
              <a:t>広葉樹やマツ・竹等で構成される森林のうち、森林経営の適地又は広葉樹林業が見込める森林。健全な広葉樹林を維持しつつ、森林資源の有効活用を通じた維持管理を進めていきます。</a:t>
            </a:r>
            <a:endParaRPr kumimoji="1" lang="ja-JP" altLang="en-US" sz="1714" dirty="0"/>
          </a:p>
        </p:txBody>
      </p:sp>
      <p:sp>
        <p:nvSpPr>
          <p:cNvPr id="28" name="テキスト ボックス 27">
            <a:extLst>
              <a:ext uri="{FF2B5EF4-FFF2-40B4-BE49-F238E27FC236}">
                <a16:creationId xmlns:a16="http://schemas.microsoft.com/office/drawing/2014/main" id="{CDFA70F7-B336-47F5-B0C0-A3D292323991}"/>
              </a:ext>
            </a:extLst>
          </p:cNvPr>
          <p:cNvSpPr txBox="1"/>
          <p:nvPr/>
        </p:nvSpPr>
        <p:spPr>
          <a:xfrm>
            <a:off x="642098" y="3926708"/>
            <a:ext cx="2732314" cy="338554"/>
          </a:xfrm>
          <a:prstGeom prst="rect">
            <a:avLst/>
          </a:prstGeom>
          <a:noFill/>
        </p:spPr>
        <p:txBody>
          <a:bodyPr wrap="square" rtlCol="0">
            <a:spAutoFit/>
          </a:bodyPr>
          <a:lstStyle/>
          <a:p>
            <a:r>
              <a:rPr lang="ja-JP" altLang="en-US" sz="1600" b="1" dirty="0">
                <a:latin typeface="BIZ UDゴシック" panose="020B0400000000000000" pitchFamily="49" charset="-128"/>
                <a:ea typeface="BIZ UDゴシック" panose="020B0400000000000000" pitchFamily="49" charset="-128"/>
              </a:rPr>
              <a:t>資源管理林</a:t>
            </a:r>
            <a:endParaRPr kumimoji="1" lang="ja-JP" altLang="en-US" sz="1600" b="1" dirty="0">
              <a:latin typeface="BIZ UDゴシック" panose="020B0400000000000000" pitchFamily="49" charset="-128"/>
              <a:ea typeface="BIZ UDゴシック" panose="020B0400000000000000" pitchFamily="49" charset="-128"/>
            </a:endParaRPr>
          </a:p>
        </p:txBody>
      </p:sp>
      <p:sp>
        <p:nvSpPr>
          <p:cNvPr id="29" name="テキスト ボックス 28">
            <a:extLst>
              <a:ext uri="{FF2B5EF4-FFF2-40B4-BE49-F238E27FC236}">
                <a16:creationId xmlns:a16="http://schemas.microsoft.com/office/drawing/2014/main" id="{7E999668-C10B-462C-8E04-98B81194A839}"/>
              </a:ext>
            </a:extLst>
          </p:cNvPr>
          <p:cNvSpPr txBox="1"/>
          <p:nvPr/>
        </p:nvSpPr>
        <p:spPr>
          <a:xfrm>
            <a:off x="483182" y="5415815"/>
            <a:ext cx="3924300" cy="795859"/>
          </a:xfrm>
          <a:prstGeom prst="rect">
            <a:avLst/>
          </a:prstGeom>
          <a:noFill/>
        </p:spPr>
        <p:txBody>
          <a:bodyPr wrap="square" rtlCol="0">
            <a:spAutoFit/>
          </a:bodyPr>
          <a:lstStyle/>
          <a:p>
            <a:r>
              <a:rPr lang="ja-JP" altLang="en-US" sz="1143" dirty="0">
                <a:latin typeface="HG丸ｺﾞｼｯｸM-PRO" panose="020F0600000000000000" pitchFamily="50" charset="-128"/>
                <a:ea typeface="HG丸ｺﾞｼｯｸM-PRO" panose="020F0600000000000000" pitchFamily="50" charset="-128"/>
              </a:rPr>
              <a:t>広葉樹やマツ・竹等で構成される森林のうち、林業不適地又は所有者に森林経営意向のない森林。山地災害等が懸念される場所では、公的な対策を実施しますが、人為的な手入れを極力、要しない森づくりを進めていきます。</a:t>
            </a:r>
            <a:endParaRPr kumimoji="1" lang="ja-JP" altLang="en-US" sz="1714" dirty="0"/>
          </a:p>
        </p:txBody>
      </p:sp>
      <p:sp>
        <p:nvSpPr>
          <p:cNvPr id="30" name="テキスト ボックス 29">
            <a:extLst>
              <a:ext uri="{FF2B5EF4-FFF2-40B4-BE49-F238E27FC236}">
                <a16:creationId xmlns:a16="http://schemas.microsoft.com/office/drawing/2014/main" id="{DD662E30-DF92-4B8E-9545-F401DAC27DFE}"/>
              </a:ext>
            </a:extLst>
          </p:cNvPr>
          <p:cNvSpPr txBox="1"/>
          <p:nvPr/>
        </p:nvSpPr>
        <p:spPr>
          <a:xfrm>
            <a:off x="658737" y="5062505"/>
            <a:ext cx="2732314" cy="338554"/>
          </a:xfrm>
          <a:prstGeom prst="rect">
            <a:avLst/>
          </a:prstGeom>
          <a:noFill/>
        </p:spPr>
        <p:txBody>
          <a:bodyPr wrap="square" rtlCol="0">
            <a:spAutoFit/>
          </a:bodyPr>
          <a:lstStyle/>
          <a:p>
            <a:r>
              <a:rPr lang="ja-JP" altLang="en-US" sz="1600" b="1" dirty="0">
                <a:latin typeface="BIZ UDゴシック" panose="020B0400000000000000" pitchFamily="49" charset="-128"/>
                <a:ea typeface="BIZ UDゴシック" panose="020B0400000000000000" pitchFamily="49" charset="-128"/>
              </a:rPr>
              <a:t>自然遷移林</a:t>
            </a:r>
            <a:endParaRPr kumimoji="1" lang="ja-JP" altLang="en-US" sz="1600" b="1" dirty="0">
              <a:latin typeface="BIZ UDゴシック" panose="020B0400000000000000" pitchFamily="49" charset="-128"/>
              <a:ea typeface="BIZ UDゴシック" panose="020B0400000000000000" pitchFamily="49" charset="-128"/>
            </a:endParaRPr>
          </a:p>
        </p:txBody>
      </p:sp>
      <p:sp>
        <p:nvSpPr>
          <p:cNvPr id="46" name="テキスト ボックス 45">
            <a:extLst>
              <a:ext uri="{FF2B5EF4-FFF2-40B4-BE49-F238E27FC236}">
                <a16:creationId xmlns:a16="http://schemas.microsoft.com/office/drawing/2014/main" id="{79CFDB9C-281C-48E0-91EA-60345D89CAC6}"/>
              </a:ext>
            </a:extLst>
          </p:cNvPr>
          <p:cNvSpPr txBox="1"/>
          <p:nvPr/>
        </p:nvSpPr>
        <p:spPr>
          <a:xfrm>
            <a:off x="4671386" y="1226213"/>
            <a:ext cx="3427376" cy="208025"/>
          </a:xfrm>
          <a:prstGeom prst="rect">
            <a:avLst/>
          </a:prstGeom>
          <a:solidFill>
            <a:schemeClr val="bg1"/>
          </a:solidFill>
        </p:spPr>
        <p:txBody>
          <a:bodyPr wrap="square" lIns="0" tIns="0" rIns="0" bIns="0" rtlCol="0">
            <a:noAutofit/>
          </a:bodyPr>
          <a:lstStyle/>
          <a:p>
            <a:r>
              <a:rPr lang="ja-JP" altLang="en-US" sz="1400" b="1" dirty="0">
                <a:latin typeface="BIZ UDPゴシック" panose="020B0400000000000000" pitchFamily="50" charset="-128"/>
                <a:ea typeface="BIZ UDPゴシック" panose="020B0400000000000000" pitchFamily="50" charset="-128"/>
              </a:rPr>
              <a:t>● 山地災害危険地区の危険度（施策タイプ）</a:t>
            </a:r>
          </a:p>
        </p:txBody>
      </p:sp>
      <p:sp>
        <p:nvSpPr>
          <p:cNvPr id="72" name="テキスト ボックス 71">
            <a:extLst>
              <a:ext uri="{FF2B5EF4-FFF2-40B4-BE49-F238E27FC236}">
                <a16:creationId xmlns:a16="http://schemas.microsoft.com/office/drawing/2014/main" id="{5074CE2E-FD05-48C5-861F-F5B679FA0E4A}"/>
              </a:ext>
            </a:extLst>
          </p:cNvPr>
          <p:cNvSpPr txBox="1"/>
          <p:nvPr/>
        </p:nvSpPr>
        <p:spPr>
          <a:xfrm>
            <a:off x="4881627" y="1730756"/>
            <a:ext cx="1341085" cy="216000"/>
          </a:xfrm>
          <a:prstGeom prst="rect">
            <a:avLst/>
          </a:prstGeom>
          <a:noFill/>
        </p:spPr>
        <p:txBody>
          <a:bodyPr wrap="square" lIns="0" tIns="0" rIns="0" bIns="0" rtlCol="0">
            <a:noAutofit/>
          </a:bodyPr>
          <a:lstStyle/>
          <a:p>
            <a:pPr algn="ctr"/>
            <a:r>
              <a:rPr lang="en-US" altLang="ja-JP" sz="1050" b="1" dirty="0">
                <a:solidFill>
                  <a:srgbClr val="2E4636"/>
                </a:solidFill>
                <a:latin typeface="BIZ UDPゴシック" panose="020B0400000000000000" pitchFamily="50" charset="-128"/>
                <a:ea typeface="BIZ UDPゴシック" panose="020B0400000000000000" pitchFamily="50" charset="-128"/>
              </a:rPr>
              <a:t>A</a:t>
            </a:r>
            <a:r>
              <a:rPr lang="ja-JP" altLang="en-US" sz="1050" b="1" dirty="0">
                <a:solidFill>
                  <a:srgbClr val="2E4636"/>
                </a:solidFill>
                <a:latin typeface="BIZ UDPゴシック" panose="020B0400000000000000" pitchFamily="50" charset="-128"/>
                <a:ea typeface="BIZ UDPゴシック" panose="020B0400000000000000" pitchFamily="50" charset="-128"/>
              </a:rPr>
              <a:t>ランク</a:t>
            </a:r>
          </a:p>
        </p:txBody>
      </p:sp>
      <p:sp>
        <p:nvSpPr>
          <p:cNvPr id="74" name="テキスト ボックス 73">
            <a:extLst>
              <a:ext uri="{FF2B5EF4-FFF2-40B4-BE49-F238E27FC236}">
                <a16:creationId xmlns:a16="http://schemas.microsoft.com/office/drawing/2014/main" id="{EA0E15F8-637A-4D67-AA69-CCB1E0A22782}"/>
              </a:ext>
            </a:extLst>
          </p:cNvPr>
          <p:cNvSpPr txBox="1"/>
          <p:nvPr/>
        </p:nvSpPr>
        <p:spPr>
          <a:xfrm>
            <a:off x="6538383" y="1730756"/>
            <a:ext cx="1341085" cy="216000"/>
          </a:xfrm>
          <a:prstGeom prst="rect">
            <a:avLst/>
          </a:prstGeom>
          <a:noFill/>
        </p:spPr>
        <p:txBody>
          <a:bodyPr wrap="square" lIns="0" tIns="0" rIns="0" bIns="0" rtlCol="0">
            <a:noAutofit/>
          </a:bodyPr>
          <a:lstStyle/>
          <a:p>
            <a:pPr algn="ctr"/>
            <a:r>
              <a:rPr lang="en-US" altLang="ja-JP" sz="1050" b="1" dirty="0">
                <a:solidFill>
                  <a:srgbClr val="2E4636"/>
                </a:solidFill>
                <a:latin typeface="BIZ UDPゴシック" panose="020B0400000000000000" pitchFamily="50" charset="-128"/>
                <a:ea typeface="BIZ UDPゴシック" panose="020B0400000000000000" pitchFamily="50" charset="-128"/>
              </a:rPr>
              <a:t>B</a:t>
            </a:r>
            <a:r>
              <a:rPr lang="ja-JP" altLang="en-US" sz="1050" b="1" dirty="0">
                <a:solidFill>
                  <a:srgbClr val="2E4636"/>
                </a:solidFill>
                <a:latin typeface="BIZ UDPゴシック" panose="020B0400000000000000" pitchFamily="50" charset="-128"/>
                <a:ea typeface="BIZ UDPゴシック" panose="020B0400000000000000" pitchFamily="50" charset="-128"/>
              </a:rPr>
              <a:t>・</a:t>
            </a:r>
            <a:r>
              <a:rPr lang="en-US" altLang="ja-JP" sz="1050" b="1" dirty="0">
                <a:solidFill>
                  <a:srgbClr val="2E4636"/>
                </a:solidFill>
                <a:latin typeface="BIZ UDPゴシック" panose="020B0400000000000000" pitchFamily="50" charset="-128"/>
                <a:ea typeface="BIZ UDPゴシック" panose="020B0400000000000000" pitchFamily="50" charset="-128"/>
              </a:rPr>
              <a:t>C</a:t>
            </a:r>
            <a:r>
              <a:rPr lang="ja-JP" altLang="en-US" sz="1050" b="1" dirty="0">
                <a:solidFill>
                  <a:srgbClr val="2E4636"/>
                </a:solidFill>
                <a:latin typeface="BIZ UDPゴシック" panose="020B0400000000000000" pitchFamily="50" charset="-128"/>
                <a:ea typeface="BIZ UDPゴシック" panose="020B0400000000000000" pitchFamily="50" charset="-128"/>
              </a:rPr>
              <a:t>ランク</a:t>
            </a:r>
          </a:p>
        </p:txBody>
      </p:sp>
      <p:sp>
        <p:nvSpPr>
          <p:cNvPr id="75" name="テキスト ボックス 74">
            <a:extLst>
              <a:ext uri="{FF2B5EF4-FFF2-40B4-BE49-F238E27FC236}">
                <a16:creationId xmlns:a16="http://schemas.microsoft.com/office/drawing/2014/main" id="{6CFD5FEA-6B34-4A88-98BD-14051E5C8D69}"/>
              </a:ext>
            </a:extLst>
          </p:cNvPr>
          <p:cNvSpPr txBox="1"/>
          <p:nvPr/>
        </p:nvSpPr>
        <p:spPr>
          <a:xfrm>
            <a:off x="8211041" y="1730756"/>
            <a:ext cx="1341085" cy="216000"/>
          </a:xfrm>
          <a:prstGeom prst="rect">
            <a:avLst/>
          </a:prstGeom>
          <a:noFill/>
        </p:spPr>
        <p:txBody>
          <a:bodyPr wrap="square" lIns="0" tIns="0" rIns="0" bIns="0" rtlCol="0">
            <a:noAutofit/>
          </a:bodyPr>
          <a:lstStyle/>
          <a:p>
            <a:pPr algn="ctr"/>
            <a:r>
              <a:rPr lang="ja-JP" altLang="en-US" sz="1050" b="1" dirty="0">
                <a:solidFill>
                  <a:srgbClr val="2E4636"/>
                </a:solidFill>
                <a:latin typeface="BIZ UDPゴシック" panose="020B0400000000000000" pitchFamily="50" charset="-128"/>
                <a:ea typeface="BIZ UDPゴシック" panose="020B0400000000000000" pitchFamily="50" charset="-128"/>
              </a:rPr>
              <a:t>指定なし</a:t>
            </a:r>
          </a:p>
        </p:txBody>
      </p:sp>
      <p:sp>
        <p:nvSpPr>
          <p:cNvPr id="76" name="正方形/長方形 75">
            <a:extLst>
              <a:ext uri="{FF2B5EF4-FFF2-40B4-BE49-F238E27FC236}">
                <a16:creationId xmlns:a16="http://schemas.microsoft.com/office/drawing/2014/main" id="{7FEE8C98-3A8D-49B1-AFE7-36AD8BD1D828}"/>
              </a:ext>
            </a:extLst>
          </p:cNvPr>
          <p:cNvSpPr/>
          <p:nvPr/>
        </p:nvSpPr>
        <p:spPr>
          <a:xfrm>
            <a:off x="4727479" y="1938545"/>
            <a:ext cx="1620000" cy="636247"/>
          </a:xfrm>
          <a:prstGeom prst="rect">
            <a:avLst/>
          </a:prstGeom>
          <a:solidFill>
            <a:srgbClr val="2E4636">
              <a:alpha val="84706"/>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b="1" dirty="0">
                <a:solidFill>
                  <a:srgbClr val="FFFF00"/>
                </a:solidFill>
                <a:latin typeface="BIZ UDゴシック" panose="020B0400000000000000" pitchFamily="49" charset="-128"/>
                <a:ea typeface="BIZ UDゴシック" panose="020B0400000000000000" pitchFamily="49" charset="-128"/>
              </a:rPr>
              <a:t>①防災減災重点タイプ</a:t>
            </a:r>
          </a:p>
        </p:txBody>
      </p:sp>
      <p:sp>
        <p:nvSpPr>
          <p:cNvPr id="77" name="正方形/長方形 76">
            <a:extLst>
              <a:ext uri="{FF2B5EF4-FFF2-40B4-BE49-F238E27FC236}">
                <a16:creationId xmlns:a16="http://schemas.microsoft.com/office/drawing/2014/main" id="{387680BB-2AE7-47B4-8232-645DA1C03A0D}"/>
              </a:ext>
            </a:extLst>
          </p:cNvPr>
          <p:cNvSpPr/>
          <p:nvPr/>
        </p:nvSpPr>
        <p:spPr>
          <a:xfrm>
            <a:off x="8087946" y="1938546"/>
            <a:ext cx="1620000" cy="636246"/>
          </a:xfrm>
          <a:prstGeom prst="rect">
            <a:avLst/>
          </a:prstGeom>
          <a:solidFill>
            <a:srgbClr val="71D1A3">
              <a:alpha val="75000"/>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③経営管理重点タイプ</a:t>
            </a:r>
          </a:p>
        </p:txBody>
      </p:sp>
      <p:sp>
        <p:nvSpPr>
          <p:cNvPr id="78" name="正方形/長方形 77">
            <a:extLst>
              <a:ext uri="{FF2B5EF4-FFF2-40B4-BE49-F238E27FC236}">
                <a16:creationId xmlns:a16="http://schemas.microsoft.com/office/drawing/2014/main" id="{9DC3F8C3-42F4-41B2-8D83-8D7E6A497077}"/>
              </a:ext>
            </a:extLst>
          </p:cNvPr>
          <p:cNvSpPr/>
          <p:nvPr/>
        </p:nvSpPr>
        <p:spPr>
          <a:xfrm>
            <a:off x="6397322" y="1938546"/>
            <a:ext cx="1620000" cy="642600"/>
          </a:xfrm>
          <a:prstGeom prst="rect">
            <a:avLst/>
          </a:prstGeom>
          <a:solidFill>
            <a:srgbClr val="307C42">
              <a:alpha val="84706"/>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②防災経営協調タイプ</a:t>
            </a:r>
          </a:p>
        </p:txBody>
      </p:sp>
      <p:sp>
        <p:nvSpPr>
          <p:cNvPr id="82" name="テキスト ボックス 81">
            <a:extLst>
              <a:ext uri="{FF2B5EF4-FFF2-40B4-BE49-F238E27FC236}">
                <a16:creationId xmlns:a16="http://schemas.microsoft.com/office/drawing/2014/main" id="{C705D7DA-B600-4788-B683-8F9ECB3ECB58}"/>
              </a:ext>
            </a:extLst>
          </p:cNvPr>
          <p:cNvSpPr txBox="1"/>
          <p:nvPr/>
        </p:nvSpPr>
        <p:spPr>
          <a:xfrm>
            <a:off x="193839" y="1226213"/>
            <a:ext cx="4078353" cy="208025"/>
          </a:xfrm>
          <a:prstGeom prst="rect">
            <a:avLst/>
          </a:prstGeom>
          <a:solidFill>
            <a:schemeClr val="bg1"/>
          </a:solidFill>
        </p:spPr>
        <p:txBody>
          <a:bodyPr wrap="square" lIns="0" tIns="0" rIns="0" bIns="0" rtlCol="0">
            <a:noAutofit/>
          </a:bodyPr>
          <a:lstStyle/>
          <a:p>
            <a:r>
              <a:rPr lang="ja-JP" altLang="en-US" sz="1400" b="1" dirty="0">
                <a:latin typeface="BIZ UDPゴシック" panose="020B0400000000000000" pitchFamily="50" charset="-128"/>
                <a:ea typeface="BIZ UDPゴシック" panose="020B0400000000000000" pitchFamily="50" charset="-128"/>
              </a:rPr>
              <a:t>● 大阪府森林整備指針（将来の森林のあるべき姿）</a:t>
            </a:r>
          </a:p>
        </p:txBody>
      </p:sp>
      <p:sp>
        <p:nvSpPr>
          <p:cNvPr id="90" name="テキスト ボックス 89">
            <a:extLst>
              <a:ext uri="{FF2B5EF4-FFF2-40B4-BE49-F238E27FC236}">
                <a16:creationId xmlns:a16="http://schemas.microsoft.com/office/drawing/2014/main" id="{8DB4C2F2-156A-4E2B-B459-B4C3CF7760BB}"/>
              </a:ext>
            </a:extLst>
          </p:cNvPr>
          <p:cNvSpPr txBox="1"/>
          <p:nvPr/>
        </p:nvSpPr>
        <p:spPr>
          <a:xfrm>
            <a:off x="4874945" y="2839624"/>
            <a:ext cx="1341085" cy="216000"/>
          </a:xfrm>
          <a:prstGeom prst="rect">
            <a:avLst/>
          </a:prstGeom>
          <a:noFill/>
        </p:spPr>
        <p:txBody>
          <a:bodyPr wrap="square" lIns="0" tIns="0" rIns="0" bIns="0" rtlCol="0">
            <a:noAutofit/>
          </a:bodyPr>
          <a:lstStyle/>
          <a:p>
            <a:pPr algn="ctr"/>
            <a:r>
              <a:rPr lang="en-US" altLang="ja-JP" sz="1050" b="1" dirty="0">
                <a:solidFill>
                  <a:srgbClr val="440652"/>
                </a:solidFill>
                <a:latin typeface="BIZ UDPゴシック" panose="020B0400000000000000" pitchFamily="50" charset="-128"/>
                <a:ea typeface="BIZ UDPゴシック" panose="020B0400000000000000" pitchFamily="50" charset="-128"/>
              </a:rPr>
              <a:t>A</a:t>
            </a:r>
            <a:r>
              <a:rPr lang="ja-JP" altLang="en-US" sz="1050" b="1" dirty="0">
                <a:solidFill>
                  <a:srgbClr val="440652"/>
                </a:solidFill>
                <a:latin typeface="BIZ UDPゴシック" panose="020B0400000000000000" pitchFamily="50" charset="-128"/>
                <a:ea typeface="BIZ UDPゴシック" panose="020B0400000000000000" pitchFamily="50" charset="-128"/>
              </a:rPr>
              <a:t>ランク</a:t>
            </a:r>
          </a:p>
        </p:txBody>
      </p:sp>
      <p:sp>
        <p:nvSpPr>
          <p:cNvPr id="92" name="テキスト ボックス 91">
            <a:extLst>
              <a:ext uri="{FF2B5EF4-FFF2-40B4-BE49-F238E27FC236}">
                <a16:creationId xmlns:a16="http://schemas.microsoft.com/office/drawing/2014/main" id="{1C10668D-9076-4355-BDA5-10FAC3D822EF}"/>
              </a:ext>
            </a:extLst>
          </p:cNvPr>
          <p:cNvSpPr txBox="1"/>
          <p:nvPr/>
        </p:nvSpPr>
        <p:spPr>
          <a:xfrm>
            <a:off x="6538383" y="2843891"/>
            <a:ext cx="1341085" cy="216000"/>
          </a:xfrm>
          <a:prstGeom prst="rect">
            <a:avLst/>
          </a:prstGeom>
          <a:noFill/>
        </p:spPr>
        <p:txBody>
          <a:bodyPr wrap="square" lIns="0" tIns="0" rIns="0" bIns="0" rtlCol="0">
            <a:noAutofit/>
          </a:bodyPr>
          <a:lstStyle/>
          <a:p>
            <a:pPr algn="ctr"/>
            <a:r>
              <a:rPr lang="en-US" altLang="ja-JP" sz="1050" b="1" dirty="0">
                <a:solidFill>
                  <a:srgbClr val="440652"/>
                </a:solidFill>
                <a:latin typeface="BIZ UDPゴシック" panose="020B0400000000000000" pitchFamily="50" charset="-128"/>
                <a:ea typeface="BIZ UDPゴシック" panose="020B0400000000000000" pitchFamily="50" charset="-128"/>
              </a:rPr>
              <a:t>B</a:t>
            </a:r>
            <a:r>
              <a:rPr lang="ja-JP" altLang="en-US" sz="1050" b="1" dirty="0">
                <a:solidFill>
                  <a:srgbClr val="440652"/>
                </a:solidFill>
                <a:latin typeface="BIZ UDPゴシック" panose="020B0400000000000000" pitchFamily="50" charset="-128"/>
                <a:ea typeface="BIZ UDPゴシック" panose="020B0400000000000000" pitchFamily="50" charset="-128"/>
              </a:rPr>
              <a:t>・</a:t>
            </a:r>
            <a:r>
              <a:rPr lang="en-US" altLang="ja-JP" sz="1050" b="1" dirty="0">
                <a:solidFill>
                  <a:srgbClr val="440652"/>
                </a:solidFill>
                <a:latin typeface="BIZ UDPゴシック" panose="020B0400000000000000" pitchFamily="50" charset="-128"/>
                <a:ea typeface="BIZ UDPゴシック" panose="020B0400000000000000" pitchFamily="50" charset="-128"/>
              </a:rPr>
              <a:t>C</a:t>
            </a:r>
            <a:r>
              <a:rPr lang="ja-JP" altLang="en-US" sz="1050" b="1" dirty="0">
                <a:solidFill>
                  <a:srgbClr val="440652"/>
                </a:solidFill>
                <a:latin typeface="BIZ UDPゴシック" panose="020B0400000000000000" pitchFamily="50" charset="-128"/>
                <a:ea typeface="BIZ UDPゴシック" panose="020B0400000000000000" pitchFamily="50" charset="-128"/>
              </a:rPr>
              <a:t>ランク</a:t>
            </a:r>
          </a:p>
        </p:txBody>
      </p:sp>
      <p:sp>
        <p:nvSpPr>
          <p:cNvPr id="93" name="テキスト ボックス 92">
            <a:extLst>
              <a:ext uri="{FF2B5EF4-FFF2-40B4-BE49-F238E27FC236}">
                <a16:creationId xmlns:a16="http://schemas.microsoft.com/office/drawing/2014/main" id="{1372359B-8CAD-44D2-9049-BED7EF246CA6}"/>
              </a:ext>
            </a:extLst>
          </p:cNvPr>
          <p:cNvSpPr txBox="1"/>
          <p:nvPr/>
        </p:nvSpPr>
        <p:spPr>
          <a:xfrm>
            <a:off x="8211041" y="2845657"/>
            <a:ext cx="1341085" cy="216000"/>
          </a:xfrm>
          <a:prstGeom prst="rect">
            <a:avLst/>
          </a:prstGeom>
          <a:noFill/>
        </p:spPr>
        <p:txBody>
          <a:bodyPr wrap="square" lIns="0" tIns="0" rIns="0" bIns="0" rtlCol="0">
            <a:noAutofit/>
          </a:bodyPr>
          <a:lstStyle/>
          <a:p>
            <a:pPr algn="ctr"/>
            <a:r>
              <a:rPr lang="ja-JP" altLang="en-US" sz="1050" b="1" dirty="0">
                <a:solidFill>
                  <a:srgbClr val="440652"/>
                </a:solidFill>
                <a:latin typeface="BIZ UDPゴシック" panose="020B0400000000000000" pitchFamily="50" charset="-128"/>
                <a:ea typeface="BIZ UDPゴシック" panose="020B0400000000000000" pitchFamily="50" charset="-128"/>
              </a:rPr>
              <a:t>指定なし</a:t>
            </a:r>
          </a:p>
        </p:txBody>
      </p:sp>
      <p:sp>
        <p:nvSpPr>
          <p:cNvPr id="122" name="正方形/長方形 121">
            <a:extLst>
              <a:ext uri="{FF2B5EF4-FFF2-40B4-BE49-F238E27FC236}">
                <a16:creationId xmlns:a16="http://schemas.microsoft.com/office/drawing/2014/main" id="{8C616E82-AD05-4ACA-8287-65F4AEF3ACB1}"/>
              </a:ext>
            </a:extLst>
          </p:cNvPr>
          <p:cNvSpPr/>
          <p:nvPr/>
        </p:nvSpPr>
        <p:spPr>
          <a:xfrm>
            <a:off x="8085572" y="3037936"/>
            <a:ext cx="1620000" cy="634996"/>
          </a:xfrm>
          <a:prstGeom prst="rect">
            <a:avLst/>
          </a:prstGeom>
          <a:solidFill>
            <a:srgbClr val="C634B5">
              <a:alpha val="40000"/>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③自然共生タイプ</a:t>
            </a:r>
          </a:p>
        </p:txBody>
      </p:sp>
      <p:sp>
        <p:nvSpPr>
          <p:cNvPr id="123" name="正方形/長方形 122">
            <a:extLst>
              <a:ext uri="{FF2B5EF4-FFF2-40B4-BE49-F238E27FC236}">
                <a16:creationId xmlns:a16="http://schemas.microsoft.com/office/drawing/2014/main" id="{7BAD3FA5-D423-495C-B2F9-001564C5C5AA}"/>
              </a:ext>
            </a:extLst>
          </p:cNvPr>
          <p:cNvSpPr/>
          <p:nvPr/>
        </p:nvSpPr>
        <p:spPr>
          <a:xfrm>
            <a:off x="4720143" y="3038372"/>
            <a:ext cx="1620000" cy="628056"/>
          </a:xfrm>
          <a:prstGeom prst="rect">
            <a:avLst/>
          </a:prstGeom>
          <a:solidFill>
            <a:srgbClr val="440652">
              <a:alpha val="74902"/>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b="1" dirty="0">
                <a:solidFill>
                  <a:srgbClr val="FFFF00"/>
                </a:solidFill>
                <a:latin typeface="BIZ UDゴシック" panose="020B0400000000000000" pitchFamily="49" charset="-128"/>
                <a:ea typeface="BIZ UDゴシック" panose="020B0400000000000000" pitchFamily="49" charset="-128"/>
              </a:rPr>
              <a:t>①防災減災重点タイプ</a:t>
            </a:r>
          </a:p>
        </p:txBody>
      </p:sp>
      <p:sp>
        <p:nvSpPr>
          <p:cNvPr id="124" name="正方形/長方形 123">
            <a:extLst>
              <a:ext uri="{FF2B5EF4-FFF2-40B4-BE49-F238E27FC236}">
                <a16:creationId xmlns:a16="http://schemas.microsoft.com/office/drawing/2014/main" id="{BF30D113-17E1-47F2-88F0-7B7A28DEE150}"/>
              </a:ext>
            </a:extLst>
          </p:cNvPr>
          <p:cNvSpPr/>
          <p:nvPr/>
        </p:nvSpPr>
        <p:spPr>
          <a:xfrm>
            <a:off x="6397322" y="3030642"/>
            <a:ext cx="1620000" cy="629485"/>
          </a:xfrm>
          <a:prstGeom prst="rect">
            <a:avLst/>
          </a:prstGeom>
          <a:solidFill>
            <a:srgbClr val="8B4184">
              <a:alpha val="74902"/>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②林相転換推進タイプ</a:t>
            </a:r>
          </a:p>
        </p:txBody>
      </p:sp>
      <p:sp>
        <p:nvSpPr>
          <p:cNvPr id="101" name="テキスト ボックス 100">
            <a:extLst>
              <a:ext uri="{FF2B5EF4-FFF2-40B4-BE49-F238E27FC236}">
                <a16:creationId xmlns:a16="http://schemas.microsoft.com/office/drawing/2014/main" id="{D7D94AE6-A9A3-4B75-9AEE-FF329EE773DB}"/>
              </a:ext>
            </a:extLst>
          </p:cNvPr>
          <p:cNvSpPr txBox="1"/>
          <p:nvPr/>
        </p:nvSpPr>
        <p:spPr>
          <a:xfrm>
            <a:off x="4899904" y="4021617"/>
            <a:ext cx="1341085" cy="216000"/>
          </a:xfrm>
          <a:prstGeom prst="rect">
            <a:avLst/>
          </a:prstGeom>
          <a:noFill/>
        </p:spPr>
        <p:txBody>
          <a:bodyPr wrap="square" lIns="0" tIns="0" rIns="0" bIns="0" rtlCol="0">
            <a:noAutofit/>
          </a:bodyPr>
          <a:lstStyle/>
          <a:p>
            <a:pPr algn="ctr"/>
            <a:r>
              <a:rPr lang="en-US" altLang="ja-JP" sz="1050" b="1" dirty="0">
                <a:solidFill>
                  <a:srgbClr val="E9A237"/>
                </a:solidFill>
                <a:latin typeface="BIZ UDPゴシック" panose="020B0400000000000000" pitchFamily="50" charset="-128"/>
                <a:ea typeface="BIZ UDPゴシック" panose="020B0400000000000000" pitchFamily="50" charset="-128"/>
              </a:rPr>
              <a:t>A</a:t>
            </a:r>
            <a:r>
              <a:rPr lang="ja-JP" altLang="en-US" sz="1050" b="1" dirty="0">
                <a:solidFill>
                  <a:srgbClr val="E9A237"/>
                </a:solidFill>
                <a:latin typeface="BIZ UDPゴシック" panose="020B0400000000000000" pitchFamily="50" charset="-128"/>
                <a:ea typeface="BIZ UDPゴシック" panose="020B0400000000000000" pitchFamily="50" charset="-128"/>
              </a:rPr>
              <a:t>ランク</a:t>
            </a:r>
          </a:p>
        </p:txBody>
      </p:sp>
      <p:sp>
        <p:nvSpPr>
          <p:cNvPr id="103" name="テキスト ボックス 102">
            <a:extLst>
              <a:ext uri="{FF2B5EF4-FFF2-40B4-BE49-F238E27FC236}">
                <a16:creationId xmlns:a16="http://schemas.microsoft.com/office/drawing/2014/main" id="{2D7363FF-220A-4757-8D6A-427D92D809E1}"/>
              </a:ext>
            </a:extLst>
          </p:cNvPr>
          <p:cNvSpPr txBox="1"/>
          <p:nvPr/>
        </p:nvSpPr>
        <p:spPr>
          <a:xfrm>
            <a:off x="6556660" y="4021617"/>
            <a:ext cx="1341085" cy="216000"/>
          </a:xfrm>
          <a:prstGeom prst="rect">
            <a:avLst/>
          </a:prstGeom>
          <a:noFill/>
        </p:spPr>
        <p:txBody>
          <a:bodyPr wrap="square" lIns="0" tIns="0" rIns="0" bIns="0" rtlCol="0">
            <a:noAutofit/>
          </a:bodyPr>
          <a:lstStyle/>
          <a:p>
            <a:pPr algn="ctr"/>
            <a:r>
              <a:rPr lang="en-US" altLang="ja-JP" sz="1050" b="1" dirty="0">
                <a:solidFill>
                  <a:srgbClr val="E9A237"/>
                </a:solidFill>
                <a:latin typeface="BIZ UDPゴシック" panose="020B0400000000000000" pitchFamily="50" charset="-128"/>
                <a:ea typeface="BIZ UDPゴシック" panose="020B0400000000000000" pitchFamily="50" charset="-128"/>
              </a:rPr>
              <a:t>B</a:t>
            </a:r>
            <a:r>
              <a:rPr lang="ja-JP" altLang="en-US" sz="1050" b="1" dirty="0">
                <a:solidFill>
                  <a:srgbClr val="E9A237"/>
                </a:solidFill>
                <a:latin typeface="BIZ UDPゴシック" panose="020B0400000000000000" pitchFamily="50" charset="-128"/>
                <a:ea typeface="BIZ UDPゴシック" panose="020B0400000000000000" pitchFamily="50" charset="-128"/>
              </a:rPr>
              <a:t>・</a:t>
            </a:r>
            <a:r>
              <a:rPr lang="en-US" altLang="ja-JP" sz="1050" b="1" dirty="0">
                <a:solidFill>
                  <a:srgbClr val="E9A237"/>
                </a:solidFill>
                <a:latin typeface="BIZ UDPゴシック" panose="020B0400000000000000" pitchFamily="50" charset="-128"/>
                <a:ea typeface="BIZ UDPゴシック" panose="020B0400000000000000" pitchFamily="50" charset="-128"/>
              </a:rPr>
              <a:t>C</a:t>
            </a:r>
            <a:r>
              <a:rPr lang="ja-JP" altLang="en-US" sz="1050" b="1" dirty="0">
                <a:solidFill>
                  <a:srgbClr val="E9A237"/>
                </a:solidFill>
                <a:latin typeface="BIZ UDPゴシック" panose="020B0400000000000000" pitchFamily="50" charset="-128"/>
                <a:ea typeface="BIZ UDPゴシック" panose="020B0400000000000000" pitchFamily="50" charset="-128"/>
              </a:rPr>
              <a:t>ランク</a:t>
            </a:r>
          </a:p>
        </p:txBody>
      </p:sp>
      <p:sp>
        <p:nvSpPr>
          <p:cNvPr id="104" name="テキスト ボックス 103">
            <a:extLst>
              <a:ext uri="{FF2B5EF4-FFF2-40B4-BE49-F238E27FC236}">
                <a16:creationId xmlns:a16="http://schemas.microsoft.com/office/drawing/2014/main" id="{275E3E27-AC7A-4CA7-8C98-BF8F118AA224}"/>
              </a:ext>
            </a:extLst>
          </p:cNvPr>
          <p:cNvSpPr txBox="1"/>
          <p:nvPr/>
        </p:nvSpPr>
        <p:spPr>
          <a:xfrm>
            <a:off x="8229318" y="4021617"/>
            <a:ext cx="1341085" cy="216000"/>
          </a:xfrm>
          <a:prstGeom prst="rect">
            <a:avLst/>
          </a:prstGeom>
          <a:noFill/>
        </p:spPr>
        <p:txBody>
          <a:bodyPr wrap="square" lIns="0" tIns="0" rIns="0" bIns="0" rtlCol="0">
            <a:noAutofit/>
          </a:bodyPr>
          <a:lstStyle/>
          <a:p>
            <a:pPr algn="ctr"/>
            <a:r>
              <a:rPr lang="ja-JP" altLang="en-US" sz="1050" b="1" dirty="0">
                <a:solidFill>
                  <a:srgbClr val="E9A237"/>
                </a:solidFill>
                <a:latin typeface="BIZ UDPゴシック" panose="020B0400000000000000" pitchFamily="50" charset="-128"/>
                <a:ea typeface="BIZ UDPゴシック" panose="020B0400000000000000" pitchFamily="50" charset="-128"/>
              </a:rPr>
              <a:t>指定なし</a:t>
            </a:r>
          </a:p>
        </p:txBody>
      </p:sp>
      <p:sp>
        <p:nvSpPr>
          <p:cNvPr id="125" name="正方形/長方形 124">
            <a:extLst>
              <a:ext uri="{FF2B5EF4-FFF2-40B4-BE49-F238E27FC236}">
                <a16:creationId xmlns:a16="http://schemas.microsoft.com/office/drawing/2014/main" id="{03C378AD-54D1-412A-88AD-BB6108ADCE7B}"/>
              </a:ext>
            </a:extLst>
          </p:cNvPr>
          <p:cNvSpPr/>
          <p:nvPr/>
        </p:nvSpPr>
        <p:spPr>
          <a:xfrm>
            <a:off x="8098763" y="4226339"/>
            <a:ext cx="1599772" cy="634578"/>
          </a:xfrm>
          <a:prstGeom prst="rect">
            <a:avLst/>
          </a:prstGeom>
          <a:solidFill>
            <a:srgbClr val="DD8E19">
              <a:alpha val="49804"/>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③経営管理重点タイプ</a:t>
            </a:r>
          </a:p>
        </p:txBody>
      </p:sp>
      <p:sp>
        <p:nvSpPr>
          <p:cNvPr id="126" name="正方形/長方形 125">
            <a:extLst>
              <a:ext uri="{FF2B5EF4-FFF2-40B4-BE49-F238E27FC236}">
                <a16:creationId xmlns:a16="http://schemas.microsoft.com/office/drawing/2014/main" id="{F8D2D306-5FF1-441E-8C96-876CC7B56C86}"/>
              </a:ext>
            </a:extLst>
          </p:cNvPr>
          <p:cNvSpPr/>
          <p:nvPr/>
        </p:nvSpPr>
        <p:spPr>
          <a:xfrm>
            <a:off x="4727640" y="4226339"/>
            <a:ext cx="1620000" cy="635505"/>
          </a:xfrm>
          <a:prstGeom prst="rect">
            <a:avLst/>
          </a:prstGeom>
          <a:solidFill>
            <a:srgbClr val="421E06">
              <a:alpha val="69804"/>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b="1" dirty="0">
                <a:solidFill>
                  <a:srgbClr val="FFFF00"/>
                </a:solidFill>
                <a:latin typeface="BIZ UDゴシック" panose="020B0400000000000000" pitchFamily="49" charset="-128"/>
                <a:ea typeface="BIZ UDゴシック" panose="020B0400000000000000" pitchFamily="49" charset="-128"/>
              </a:rPr>
              <a:t>①防災減災重点タイプ</a:t>
            </a:r>
          </a:p>
        </p:txBody>
      </p:sp>
      <p:sp>
        <p:nvSpPr>
          <p:cNvPr id="127" name="正方形/長方形 126">
            <a:extLst>
              <a:ext uri="{FF2B5EF4-FFF2-40B4-BE49-F238E27FC236}">
                <a16:creationId xmlns:a16="http://schemas.microsoft.com/office/drawing/2014/main" id="{0A368B94-E3E5-42CE-9A0D-608B4663B5F9}"/>
              </a:ext>
            </a:extLst>
          </p:cNvPr>
          <p:cNvSpPr/>
          <p:nvPr/>
        </p:nvSpPr>
        <p:spPr>
          <a:xfrm>
            <a:off x="6404250" y="4226338"/>
            <a:ext cx="1620000" cy="635503"/>
          </a:xfrm>
          <a:prstGeom prst="rect">
            <a:avLst/>
          </a:prstGeom>
          <a:solidFill>
            <a:srgbClr val="A27B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b="1" dirty="0">
                <a:solidFill>
                  <a:schemeClr val="bg1"/>
                </a:solidFill>
                <a:latin typeface="BIZ UDゴシック" panose="020B0400000000000000" pitchFamily="49" charset="-128"/>
                <a:ea typeface="BIZ UDゴシック" panose="020B0400000000000000" pitchFamily="49" charset="-128"/>
              </a:rPr>
              <a:t>②防災経営協調タイプ</a:t>
            </a:r>
          </a:p>
        </p:txBody>
      </p:sp>
      <p:sp>
        <p:nvSpPr>
          <p:cNvPr id="114" name="テキスト ボックス 113">
            <a:extLst>
              <a:ext uri="{FF2B5EF4-FFF2-40B4-BE49-F238E27FC236}">
                <a16:creationId xmlns:a16="http://schemas.microsoft.com/office/drawing/2014/main" id="{0FEC11CF-89F9-48E4-9E73-074D2411F4B3}"/>
              </a:ext>
            </a:extLst>
          </p:cNvPr>
          <p:cNvSpPr txBox="1"/>
          <p:nvPr/>
        </p:nvSpPr>
        <p:spPr>
          <a:xfrm>
            <a:off x="5795050" y="5186100"/>
            <a:ext cx="1341085" cy="216000"/>
          </a:xfrm>
          <a:prstGeom prst="rect">
            <a:avLst/>
          </a:prstGeom>
          <a:noFill/>
        </p:spPr>
        <p:txBody>
          <a:bodyPr wrap="square" lIns="0" tIns="0" rIns="0" bIns="0" rtlCol="0">
            <a:noAutofit/>
          </a:bodyPr>
          <a:lstStyle/>
          <a:p>
            <a:pPr algn="ctr"/>
            <a:r>
              <a:rPr lang="en-US" altLang="ja-JP" sz="1050" b="1" dirty="0">
                <a:solidFill>
                  <a:srgbClr val="FF6600"/>
                </a:solidFill>
                <a:latin typeface="BIZ UDPゴシック" panose="020B0400000000000000" pitchFamily="50" charset="-128"/>
                <a:ea typeface="BIZ UDPゴシック" panose="020B0400000000000000" pitchFamily="50" charset="-128"/>
              </a:rPr>
              <a:t>A</a:t>
            </a:r>
            <a:r>
              <a:rPr lang="ja-JP" altLang="en-US" sz="1050" b="1" dirty="0">
                <a:solidFill>
                  <a:srgbClr val="FF6600"/>
                </a:solidFill>
                <a:latin typeface="BIZ UDPゴシック" panose="020B0400000000000000" pitchFamily="50" charset="-128"/>
                <a:ea typeface="BIZ UDPゴシック" panose="020B0400000000000000" pitchFamily="50" charset="-128"/>
              </a:rPr>
              <a:t>・</a:t>
            </a:r>
            <a:r>
              <a:rPr lang="en-US" altLang="ja-JP" sz="1050" b="1" dirty="0">
                <a:solidFill>
                  <a:srgbClr val="FF6600"/>
                </a:solidFill>
                <a:latin typeface="BIZ UDPゴシック" panose="020B0400000000000000" pitchFamily="50" charset="-128"/>
                <a:ea typeface="BIZ UDPゴシック" panose="020B0400000000000000" pitchFamily="50" charset="-128"/>
              </a:rPr>
              <a:t>B</a:t>
            </a:r>
            <a:r>
              <a:rPr lang="ja-JP" altLang="en-US" sz="1050" b="1" dirty="0">
                <a:solidFill>
                  <a:srgbClr val="FF6600"/>
                </a:solidFill>
                <a:latin typeface="BIZ UDPゴシック" panose="020B0400000000000000" pitchFamily="50" charset="-128"/>
                <a:ea typeface="BIZ UDPゴシック" panose="020B0400000000000000" pitchFamily="50" charset="-128"/>
              </a:rPr>
              <a:t>・</a:t>
            </a:r>
            <a:r>
              <a:rPr lang="en-US" altLang="ja-JP" sz="1050" b="1" dirty="0">
                <a:solidFill>
                  <a:srgbClr val="FF6600"/>
                </a:solidFill>
                <a:latin typeface="BIZ UDPゴシック" panose="020B0400000000000000" pitchFamily="50" charset="-128"/>
                <a:ea typeface="BIZ UDPゴシック" panose="020B0400000000000000" pitchFamily="50" charset="-128"/>
              </a:rPr>
              <a:t>C</a:t>
            </a:r>
            <a:r>
              <a:rPr lang="ja-JP" altLang="en-US" sz="1050" b="1" dirty="0">
                <a:solidFill>
                  <a:srgbClr val="FF6600"/>
                </a:solidFill>
                <a:latin typeface="BIZ UDPゴシック" panose="020B0400000000000000" pitchFamily="50" charset="-128"/>
                <a:ea typeface="BIZ UDPゴシック" panose="020B0400000000000000" pitchFamily="50" charset="-128"/>
              </a:rPr>
              <a:t>ランク</a:t>
            </a:r>
          </a:p>
        </p:txBody>
      </p:sp>
      <p:sp>
        <p:nvSpPr>
          <p:cNvPr id="115" name="テキスト ボックス 114">
            <a:extLst>
              <a:ext uri="{FF2B5EF4-FFF2-40B4-BE49-F238E27FC236}">
                <a16:creationId xmlns:a16="http://schemas.microsoft.com/office/drawing/2014/main" id="{7EE55ABD-1E36-4495-B4FD-4A182148A66F}"/>
              </a:ext>
            </a:extLst>
          </p:cNvPr>
          <p:cNvSpPr txBox="1"/>
          <p:nvPr/>
        </p:nvSpPr>
        <p:spPr>
          <a:xfrm>
            <a:off x="8211041" y="5186100"/>
            <a:ext cx="1341085" cy="216000"/>
          </a:xfrm>
          <a:prstGeom prst="rect">
            <a:avLst/>
          </a:prstGeom>
          <a:noFill/>
        </p:spPr>
        <p:txBody>
          <a:bodyPr wrap="square" lIns="0" tIns="0" rIns="0" bIns="0" rtlCol="0">
            <a:noAutofit/>
          </a:bodyPr>
          <a:lstStyle/>
          <a:p>
            <a:pPr algn="ctr"/>
            <a:r>
              <a:rPr lang="ja-JP" altLang="en-US" sz="1050" b="1" dirty="0">
                <a:solidFill>
                  <a:srgbClr val="FF6600"/>
                </a:solidFill>
                <a:latin typeface="BIZ UDPゴシック" panose="020B0400000000000000" pitchFamily="50" charset="-128"/>
                <a:ea typeface="BIZ UDPゴシック" panose="020B0400000000000000" pitchFamily="50" charset="-128"/>
              </a:rPr>
              <a:t>指定なし</a:t>
            </a:r>
          </a:p>
        </p:txBody>
      </p:sp>
      <p:sp>
        <p:nvSpPr>
          <p:cNvPr id="128" name="正方形/長方形 127">
            <a:extLst>
              <a:ext uri="{FF2B5EF4-FFF2-40B4-BE49-F238E27FC236}">
                <a16:creationId xmlns:a16="http://schemas.microsoft.com/office/drawing/2014/main" id="{7FD01226-F553-4CE2-B41A-B5FFFD36DE94}"/>
              </a:ext>
            </a:extLst>
          </p:cNvPr>
          <p:cNvSpPr/>
          <p:nvPr/>
        </p:nvSpPr>
        <p:spPr>
          <a:xfrm>
            <a:off x="8098762" y="5439443"/>
            <a:ext cx="1604477" cy="644906"/>
          </a:xfrm>
          <a:prstGeom prst="rect">
            <a:avLst/>
          </a:prstGeom>
          <a:solidFill>
            <a:srgbClr val="FF3809">
              <a:alpha val="45000"/>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②自然共生タイプ</a:t>
            </a:r>
          </a:p>
        </p:txBody>
      </p:sp>
      <p:sp>
        <p:nvSpPr>
          <p:cNvPr id="129" name="正方形/長方形 128">
            <a:extLst>
              <a:ext uri="{FF2B5EF4-FFF2-40B4-BE49-F238E27FC236}">
                <a16:creationId xmlns:a16="http://schemas.microsoft.com/office/drawing/2014/main" id="{9C8E6F04-15B8-4E96-83F9-EF9326E06BCD}"/>
              </a:ext>
            </a:extLst>
          </p:cNvPr>
          <p:cNvSpPr/>
          <p:nvPr/>
        </p:nvSpPr>
        <p:spPr>
          <a:xfrm>
            <a:off x="4720142" y="5430927"/>
            <a:ext cx="3299876" cy="644819"/>
          </a:xfrm>
          <a:prstGeom prst="rect">
            <a:avLst/>
          </a:prstGeom>
          <a:solidFill>
            <a:srgbClr val="FF66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300" b="1" dirty="0">
                <a:solidFill>
                  <a:srgbClr val="FFFF00"/>
                </a:solidFill>
                <a:latin typeface="BIZ UDゴシック" panose="020B0400000000000000" pitchFamily="49" charset="-128"/>
                <a:ea typeface="BIZ UDゴシック" panose="020B0400000000000000" pitchFamily="49" charset="-128"/>
              </a:rPr>
              <a:t>①防災減災タイプ</a:t>
            </a:r>
          </a:p>
        </p:txBody>
      </p:sp>
      <p:sp>
        <p:nvSpPr>
          <p:cNvPr id="130" name="矢印: 右 129">
            <a:extLst>
              <a:ext uri="{FF2B5EF4-FFF2-40B4-BE49-F238E27FC236}">
                <a16:creationId xmlns:a16="http://schemas.microsoft.com/office/drawing/2014/main" id="{1F696BC6-219A-4351-8C90-EC88B76295CF}"/>
              </a:ext>
            </a:extLst>
          </p:cNvPr>
          <p:cNvSpPr/>
          <p:nvPr/>
        </p:nvSpPr>
        <p:spPr>
          <a:xfrm>
            <a:off x="4349238" y="1786454"/>
            <a:ext cx="89855" cy="773616"/>
          </a:xfrm>
          <a:prstGeom prst="rightArrow">
            <a:avLst/>
          </a:prstGeom>
          <a:solidFill>
            <a:srgbClr val="389138"/>
          </a:solidFill>
          <a:ln>
            <a:solidFill>
              <a:srgbClr val="5E74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矢印: 右 130">
            <a:extLst>
              <a:ext uri="{FF2B5EF4-FFF2-40B4-BE49-F238E27FC236}">
                <a16:creationId xmlns:a16="http://schemas.microsoft.com/office/drawing/2014/main" id="{C3EF0215-602B-4CDD-9637-1B81313B4A5E}"/>
              </a:ext>
            </a:extLst>
          </p:cNvPr>
          <p:cNvSpPr/>
          <p:nvPr/>
        </p:nvSpPr>
        <p:spPr>
          <a:xfrm>
            <a:off x="4357519" y="2890472"/>
            <a:ext cx="89855" cy="773616"/>
          </a:xfrm>
          <a:prstGeom prst="rightArrow">
            <a:avLst/>
          </a:prstGeom>
          <a:solidFill>
            <a:srgbClr val="8B4184"/>
          </a:solidFill>
          <a:ln>
            <a:solidFill>
              <a:srgbClr val="384E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2" name="矢印: 右 131">
            <a:extLst>
              <a:ext uri="{FF2B5EF4-FFF2-40B4-BE49-F238E27FC236}">
                <a16:creationId xmlns:a16="http://schemas.microsoft.com/office/drawing/2014/main" id="{DB99953A-62F3-4390-8D30-F6D043772EAC}"/>
              </a:ext>
            </a:extLst>
          </p:cNvPr>
          <p:cNvSpPr/>
          <p:nvPr/>
        </p:nvSpPr>
        <p:spPr>
          <a:xfrm>
            <a:off x="4349238" y="4127754"/>
            <a:ext cx="89855" cy="773616"/>
          </a:xfrm>
          <a:prstGeom prst="rightArrow">
            <a:avLst/>
          </a:prstGeom>
          <a:solidFill>
            <a:srgbClr val="B08600"/>
          </a:solidFill>
          <a:ln>
            <a:solidFill>
              <a:srgbClr val="B08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3" name="矢印: 右 132">
            <a:extLst>
              <a:ext uri="{FF2B5EF4-FFF2-40B4-BE49-F238E27FC236}">
                <a16:creationId xmlns:a16="http://schemas.microsoft.com/office/drawing/2014/main" id="{E08E71E4-C488-4DEA-85DF-5B594213A944}"/>
              </a:ext>
            </a:extLst>
          </p:cNvPr>
          <p:cNvSpPr/>
          <p:nvPr/>
        </p:nvSpPr>
        <p:spPr>
          <a:xfrm>
            <a:off x="4349238" y="5316263"/>
            <a:ext cx="89855" cy="773616"/>
          </a:xfrm>
          <a:prstGeom prst="rightArrow">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4" name="正方形/長方形 133">
            <a:extLst>
              <a:ext uri="{FF2B5EF4-FFF2-40B4-BE49-F238E27FC236}">
                <a16:creationId xmlns:a16="http://schemas.microsoft.com/office/drawing/2014/main" id="{B6909E3A-A92D-48B8-AA41-0DA63ED317AF}"/>
              </a:ext>
            </a:extLst>
          </p:cNvPr>
          <p:cNvSpPr/>
          <p:nvPr/>
        </p:nvSpPr>
        <p:spPr>
          <a:xfrm>
            <a:off x="143955" y="517615"/>
            <a:ext cx="9618089" cy="573540"/>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1600" dirty="0">
                <a:solidFill>
                  <a:schemeClr val="tx1"/>
                </a:solidFill>
                <a:latin typeface="BIZ UDゴシック" panose="020B0400000000000000" pitchFamily="49" charset="-128"/>
                <a:ea typeface="BIZ UDゴシック" panose="020B0400000000000000" pitchFamily="49" charset="-128"/>
              </a:rPr>
              <a:t>　森林整備指針の４区分に対して、各基軸・施策の優先度や個別施策の展開方向等の決定に重要となる山地災害危険地区の危険度（施策タイプ）を割振り、１１種のゾーニングに整理しました。</a:t>
            </a:r>
            <a:endParaRPr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139" name="テキスト ボックス 138">
            <a:extLst>
              <a:ext uri="{FF2B5EF4-FFF2-40B4-BE49-F238E27FC236}">
                <a16:creationId xmlns:a16="http://schemas.microsoft.com/office/drawing/2014/main" id="{3E6ECD4B-7BD0-450F-B52A-67CDEE159983}"/>
              </a:ext>
            </a:extLst>
          </p:cNvPr>
          <p:cNvSpPr txBox="1"/>
          <p:nvPr/>
        </p:nvSpPr>
        <p:spPr>
          <a:xfrm>
            <a:off x="274902" y="6317480"/>
            <a:ext cx="9295499" cy="471820"/>
          </a:xfrm>
          <a:prstGeom prst="rect">
            <a:avLst/>
          </a:prstGeom>
          <a:solidFill>
            <a:srgbClr val="FFFF00"/>
          </a:solidFill>
        </p:spPr>
        <p:txBody>
          <a:bodyPr wrap="square" lIns="0" tIns="0" rIns="0" bIns="0" rtlCol="0">
            <a:noAutofit/>
          </a:bodyPr>
          <a:lstStyle/>
          <a:p>
            <a:r>
              <a:rPr lang="ja-JP" altLang="en-US" sz="1400" dirty="0">
                <a:latin typeface="BIZ UDPゴシック" panose="020B0400000000000000" pitchFamily="50" charset="-128"/>
                <a:ea typeface="BIZ UDPゴシック" panose="020B0400000000000000" pitchFamily="50" charset="-128"/>
              </a:rPr>
              <a:t>　第４章で示す「４つの基軸と主要施策」については、各ゾーニングに一つの基軸や施策を適用するのではなく、関連する</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基軸・施策及びその実施主体と協調・連携しながら、効率的に施策を展開していくことになります。</a:t>
            </a:r>
          </a:p>
        </p:txBody>
      </p:sp>
      <p:sp>
        <p:nvSpPr>
          <p:cNvPr id="11" name="スライド番号プレースホルダー 10">
            <a:extLst>
              <a:ext uri="{FF2B5EF4-FFF2-40B4-BE49-F238E27FC236}">
                <a16:creationId xmlns:a16="http://schemas.microsoft.com/office/drawing/2014/main" id="{28F912FD-47CA-4D46-8C69-E13698A97DF6}"/>
              </a:ext>
            </a:extLst>
          </p:cNvPr>
          <p:cNvSpPr>
            <a:spLocks noGrp="1"/>
          </p:cNvSpPr>
          <p:nvPr>
            <p:ph type="sldNum" sz="quarter" idx="12"/>
          </p:nvPr>
        </p:nvSpPr>
        <p:spPr>
          <a:xfrm>
            <a:off x="7697930" y="6519035"/>
            <a:ext cx="2228850" cy="365125"/>
          </a:xfrm>
        </p:spPr>
        <p:txBody>
          <a:bodyPr/>
          <a:lstStyle/>
          <a:p>
            <a:fld id="{D2D8002D-B5B0-4BAC-B1F6-782DDCCE6D9C}" type="slidenum">
              <a:rPr kumimoji="1" lang="ja-JP" altLang="en-US" sz="2000" b="1"/>
              <a:t>18</a:t>
            </a:fld>
            <a:endParaRPr kumimoji="1" lang="ja-JP" altLang="en-US" sz="2000" b="1" dirty="0"/>
          </a:p>
        </p:txBody>
      </p:sp>
      <p:grpSp>
        <p:nvGrpSpPr>
          <p:cNvPr id="7" name="グループ化 6">
            <a:extLst>
              <a:ext uri="{FF2B5EF4-FFF2-40B4-BE49-F238E27FC236}">
                <a16:creationId xmlns:a16="http://schemas.microsoft.com/office/drawing/2014/main" id="{0D97D729-5DDD-41B2-B386-0AF5F87A6282}"/>
              </a:ext>
            </a:extLst>
          </p:cNvPr>
          <p:cNvGrpSpPr/>
          <p:nvPr/>
        </p:nvGrpSpPr>
        <p:grpSpPr>
          <a:xfrm>
            <a:off x="1751963" y="1676494"/>
            <a:ext cx="700192" cy="409251"/>
            <a:chOff x="1618486" y="1623659"/>
            <a:chExt cx="812274" cy="465381"/>
          </a:xfrm>
        </p:grpSpPr>
        <p:pic>
          <p:nvPicPr>
            <p:cNvPr id="4" name="図 3">
              <a:extLst>
                <a:ext uri="{FF2B5EF4-FFF2-40B4-BE49-F238E27FC236}">
                  <a16:creationId xmlns:a16="http://schemas.microsoft.com/office/drawing/2014/main" id="{377753D5-CEFC-49EE-B0CD-DE8F140565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6821" y="1623659"/>
              <a:ext cx="583939" cy="456513"/>
            </a:xfrm>
            <a:prstGeom prst="rect">
              <a:avLst/>
            </a:prstGeom>
          </p:spPr>
        </p:pic>
        <p:pic>
          <p:nvPicPr>
            <p:cNvPr id="70" name="図 69">
              <a:extLst>
                <a:ext uri="{FF2B5EF4-FFF2-40B4-BE49-F238E27FC236}">
                  <a16:creationId xmlns:a16="http://schemas.microsoft.com/office/drawing/2014/main" id="{42C0AA45-2E19-490E-9F08-EF259CBB1D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8486" y="1632527"/>
              <a:ext cx="583939" cy="456513"/>
            </a:xfrm>
            <a:prstGeom prst="rect">
              <a:avLst/>
            </a:prstGeom>
          </p:spPr>
        </p:pic>
      </p:grpSp>
      <p:grpSp>
        <p:nvGrpSpPr>
          <p:cNvPr id="10" name="グループ化 9">
            <a:extLst>
              <a:ext uri="{FF2B5EF4-FFF2-40B4-BE49-F238E27FC236}">
                <a16:creationId xmlns:a16="http://schemas.microsoft.com/office/drawing/2014/main" id="{6206CB86-2A25-4537-BE80-DB46A0D1FA5E}"/>
              </a:ext>
            </a:extLst>
          </p:cNvPr>
          <p:cNvGrpSpPr/>
          <p:nvPr/>
        </p:nvGrpSpPr>
        <p:grpSpPr>
          <a:xfrm>
            <a:off x="3012271" y="2709662"/>
            <a:ext cx="602858" cy="432484"/>
            <a:chOff x="-962593" y="2667443"/>
            <a:chExt cx="639905" cy="532768"/>
          </a:xfrm>
        </p:grpSpPr>
        <p:pic>
          <p:nvPicPr>
            <p:cNvPr id="6" name="図 5">
              <a:extLst>
                <a:ext uri="{FF2B5EF4-FFF2-40B4-BE49-F238E27FC236}">
                  <a16:creationId xmlns:a16="http://schemas.microsoft.com/office/drawing/2014/main" id="{7B7D3E9A-730F-4B1A-9CB9-B74662FBFC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583" y="2667443"/>
              <a:ext cx="340895" cy="529289"/>
            </a:xfrm>
            <a:prstGeom prst="rect">
              <a:avLst/>
            </a:prstGeom>
          </p:spPr>
        </p:pic>
        <p:grpSp>
          <p:nvGrpSpPr>
            <p:cNvPr id="9" name="グループ化 8">
              <a:extLst>
                <a:ext uri="{FF2B5EF4-FFF2-40B4-BE49-F238E27FC236}">
                  <a16:creationId xmlns:a16="http://schemas.microsoft.com/office/drawing/2014/main" id="{CD63AED3-A968-47A7-A275-E7E80EAE96B9}"/>
                </a:ext>
              </a:extLst>
            </p:cNvPr>
            <p:cNvGrpSpPr/>
            <p:nvPr/>
          </p:nvGrpSpPr>
          <p:grpSpPr>
            <a:xfrm>
              <a:off x="-962593" y="2668351"/>
              <a:ext cx="546648" cy="531860"/>
              <a:chOff x="2941881" y="2668351"/>
              <a:chExt cx="546648" cy="531860"/>
            </a:xfrm>
          </p:grpSpPr>
          <p:pic>
            <p:nvPicPr>
              <p:cNvPr id="96" name="図 95">
                <a:extLst>
                  <a:ext uri="{FF2B5EF4-FFF2-40B4-BE49-F238E27FC236}">
                    <a16:creationId xmlns:a16="http://schemas.microsoft.com/office/drawing/2014/main" id="{C89F1F26-80D8-46AC-B5A8-100F9EC365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7634" y="2668351"/>
                <a:ext cx="340895" cy="528381"/>
              </a:xfrm>
              <a:prstGeom prst="rect">
                <a:avLst/>
              </a:prstGeom>
            </p:spPr>
          </p:pic>
          <p:pic>
            <p:nvPicPr>
              <p:cNvPr id="105" name="図 104">
                <a:extLst>
                  <a:ext uri="{FF2B5EF4-FFF2-40B4-BE49-F238E27FC236}">
                    <a16:creationId xmlns:a16="http://schemas.microsoft.com/office/drawing/2014/main" id="{522A1727-36BF-40A5-8D6B-41A6CBE16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4899" y="2671830"/>
                <a:ext cx="340895" cy="528381"/>
              </a:xfrm>
              <a:prstGeom prst="rect">
                <a:avLst/>
              </a:prstGeom>
            </p:spPr>
          </p:pic>
          <p:pic>
            <p:nvPicPr>
              <p:cNvPr id="106" name="図 105">
                <a:extLst>
                  <a:ext uri="{FF2B5EF4-FFF2-40B4-BE49-F238E27FC236}">
                    <a16:creationId xmlns:a16="http://schemas.microsoft.com/office/drawing/2014/main" id="{C3B70CC5-D9F7-4D8E-BB89-17A3BB222B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1881" y="2671830"/>
                <a:ext cx="340895" cy="528381"/>
              </a:xfrm>
              <a:prstGeom prst="rect">
                <a:avLst/>
              </a:prstGeom>
            </p:spPr>
          </p:pic>
        </p:grpSp>
      </p:grpSp>
      <p:grpSp>
        <p:nvGrpSpPr>
          <p:cNvPr id="13" name="グループ化 12">
            <a:extLst>
              <a:ext uri="{FF2B5EF4-FFF2-40B4-BE49-F238E27FC236}">
                <a16:creationId xmlns:a16="http://schemas.microsoft.com/office/drawing/2014/main" id="{2C52912B-14FB-434F-A012-2C4B763C0A4A}"/>
              </a:ext>
            </a:extLst>
          </p:cNvPr>
          <p:cNvGrpSpPr/>
          <p:nvPr/>
        </p:nvGrpSpPr>
        <p:grpSpPr>
          <a:xfrm>
            <a:off x="1783574" y="3860160"/>
            <a:ext cx="778696" cy="520189"/>
            <a:chOff x="1746546" y="3832768"/>
            <a:chExt cx="909036" cy="577121"/>
          </a:xfrm>
        </p:grpSpPr>
        <p:pic>
          <p:nvPicPr>
            <p:cNvPr id="17" name="図 16">
              <a:extLst>
                <a:ext uri="{FF2B5EF4-FFF2-40B4-BE49-F238E27FC236}">
                  <a16:creationId xmlns:a16="http://schemas.microsoft.com/office/drawing/2014/main" id="{EE8C5E9F-7D46-44CE-8C82-9F055AF375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6546" y="3832768"/>
              <a:ext cx="590415" cy="577121"/>
            </a:xfrm>
            <a:prstGeom prst="rect">
              <a:avLst/>
            </a:prstGeom>
          </p:spPr>
        </p:pic>
        <p:pic>
          <p:nvPicPr>
            <p:cNvPr id="95" name="図 94">
              <a:extLst>
                <a:ext uri="{FF2B5EF4-FFF2-40B4-BE49-F238E27FC236}">
                  <a16:creationId xmlns:a16="http://schemas.microsoft.com/office/drawing/2014/main" id="{D0E8E078-A00A-4478-B59E-BA07852850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5446" y="3832768"/>
              <a:ext cx="668703" cy="577121"/>
            </a:xfrm>
            <a:prstGeom prst="rect">
              <a:avLst/>
            </a:prstGeom>
          </p:spPr>
        </p:pic>
        <p:pic>
          <p:nvPicPr>
            <p:cNvPr id="83" name="図 82">
              <a:extLst>
                <a:ext uri="{FF2B5EF4-FFF2-40B4-BE49-F238E27FC236}">
                  <a16:creationId xmlns:a16="http://schemas.microsoft.com/office/drawing/2014/main" id="{0D1AFA25-DC3B-403C-B5D8-EDD7884DE602}"/>
                </a:ext>
              </a:extLst>
            </p:cNvPr>
            <p:cNvPicPr>
              <a:picLocks noChangeAspect="1"/>
            </p:cNvPicPr>
            <p:nvPr/>
          </p:nvPicPr>
          <p:blipFill rotWithShape="1">
            <a:blip r:embed="rId5">
              <a:extLst>
                <a:ext uri="{28A0092B-C50C-407E-A947-70E740481C1C}">
                  <a14:useLocalDpi xmlns:a14="http://schemas.microsoft.com/office/drawing/2010/main" val="0"/>
                </a:ext>
              </a:extLst>
            </a:blip>
            <a:srcRect l="34350"/>
            <a:stretch/>
          </p:blipFill>
          <p:spPr>
            <a:xfrm>
              <a:off x="2216582" y="3832768"/>
              <a:ext cx="439000" cy="577121"/>
            </a:xfrm>
            <a:prstGeom prst="rect">
              <a:avLst/>
            </a:prstGeom>
          </p:spPr>
        </p:pic>
      </p:grpSp>
      <p:grpSp>
        <p:nvGrpSpPr>
          <p:cNvPr id="12" name="グループ化 11">
            <a:extLst>
              <a:ext uri="{FF2B5EF4-FFF2-40B4-BE49-F238E27FC236}">
                <a16:creationId xmlns:a16="http://schemas.microsoft.com/office/drawing/2014/main" id="{E6EF6D9D-7DCE-4262-894C-42DAECA46D54}"/>
              </a:ext>
            </a:extLst>
          </p:cNvPr>
          <p:cNvGrpSpPr/>
          <p:nvPr/>
        </p:nvGrpSpPr>
        <p:grpSpPr>
          <a:xfrm>
            <a:off x="1885982" y="4991456"/>
            <a:ext cx="723307" cy="472513"/>
            <a:chOff x="1830020" y="5013846"/>
            <a:chExt cx="861844" cy="484542"/>
          </a:xfrm>
        </p:grpSpPr>
        <p:pic>
          <p:nvPicPr>
            <p:cNvPr id="15" name="図 14">
              <a:extLst>
                <a:ext uri="{FF2B5EF4-FFF2-40B4-BE49-F238E27FC236}">
                  <a16:creationId xmlns:a16="http://schemas.microsoft.com/office/drawing/2014/main" id="{BE9BBCCC-5202-471D-ABE8-6DE06B6676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30020" y="5013846"/>
              <a:ext cx="504660" cy="474471"/>
            </a:xfrm>
            <a:prstGeom prst="rect">
              <a:avLst/>
            </a:prstGeom>
          </p:spPr>
        </p:pic>
        <p:pic>
          <p:nvPicPr>
            <p:cNvPr id="21" name="図 20">
              <a:extLst>
                <a:ext uri="{FF2B5EF4-FFF2-40B4-BE49-F238E27FC236}">
                  <a16:creationId xmlns:a16="http://schemas.microsoft.com/office/drawing/2014/main" id="{41DF058A-577D-449D-96BE-B3AB2FB2F5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43258" y="5023917"/>
              <a:ext cx="748606" cy="474471"/>
            </a:xfrm>
            <a:prstGeom prst="rect">
              <a:avLst/>
            </a:prstGeom>
          </p:spPr>
        </p:pic>
      </p:grpSp>
      <p:sp>
        <p:nvSpPr>
          <p:cNvPr id="3" name="テキスト ボックス 2">
            <a:extLst>
              <a:ext uri="{FF2B5EF4-FFF2-40B4-BE49-F238E27FC236}">
                <a16:creationId xmlns:a16="http://schemas.microsoft.com/office/drawing/2014/main" id="{7E153B8A-508A-4CA4-9881-30BA1D27A867}"/>
              </a:ext>
            </a:extLst>
          </p:cNvPr>
          <p:cNvSpPr txBox="1"/>
          <p:nvPr/>
        </p:nvSpPr>
        <p:spPr>
          <a:xfrm>
            <a:off x="65946" y="1623936"/>
            <a:ext cx="430887" cy="2183540"/>
          </a:xfrm>
          <a:prstGeom prst="rect">
            <a:avLst/>
          </a:prstGeom>
          <a:solidFill>
            <a:srgbClr val="4E6255"/>
          </a:solidFill>
        </p:spPr>
        <p:txBody>
          <a:bodyPr vert="eaVert" wrap="square" rtlCol="0">
            <a:spAutoFit/>
          </a:bodyPr>
          <a:lstStyle/>
          <a:p>
            <a:pPr algn="ctr"/>
            <a:r>
              <a:rPr kumimoji="1" lang="ja-JP" altLang="en-US" sz="1600" dirty="0">
                <a:solidFill>
                  <a:schemeClr val="bg1"/>
                </a:solidFill>
                <a:latin typeface="BIZ UDゴシック" panose="020B0400000000000000" pitchFamily="49" charset="-128"/>
                <a:ea typeface="BIZ UDゴシック" panose="020B0400000000000000" pitchFamily="49" charset="-128"/>
              </a:rPr>
              <a:t>スギ・ヒノキ人工林</a:t>
            </a:r>
          </a:p>
        </p:txBody>
      </p:sp>
      <p:sp>
        <p:nvSpPr>
          <p:cNvPr id="84" name="テキスト ボックス 83">
            <a:extLst>
              <a:ext uri="{FF2B5EF4-FFF2-40B4-BE49-F238E27FC236}">
                <a16:creationId xmlns:a16="http://schemas.microsoft.com/office/drawing/2014/main" id="{DD34B53D-A2C5-4ABB-B33A-A9F0483B424D}"/>
              </a:ext>
            </a:extLst>
          </p:cNvPr>
          <p:cNvSpPr txBox="1"/>
          <p:nvPr/>
        </p:nvSpPr>
        <p:spPr>
          <a:xfrm>
            <a:off x="63352" y="3865068"/>
            <a:ext cx="430887" cy="2357551"/>
          </a:xfrm>
          <a:prstGeom prst="rect">
            <a:avLst/>
          </a:prstGeom>
          <a:solidFill>
            <a:srgbClr val="FF6600"/>
          </a:solidFill>
        </p:spPr>
        <p:txBody>
          <a:bodyPr vert="eaVert" wrap="square" rtlCol="0">
            <a:spAutoFit/>
          </a:bodyPr>
          <a:lstStyle/>
          <a:p>
            <a:pPr algn="ctr"/>
            <a:r>
              <a:rPr kumimoji="1" lang="ja-JP" altLang="en-US" sz="1600" dirty="0">
                <a:solidFill>
                  <a:schemeClr val="bg1"/>
                </a:solidFill>
                <a:latin typeface="BIZ UDゴシック" panose="020B0400000000000000" pitchFamily="49" charset="-128"/>
                <a:ea typeface="BIZ UDゴシック" panose="020B0400000000000000" pitchFamily="49" charset="-128"/>
              </a:rPr>
              <a:t>広葉樹林・竹林・マツ林</a:t>
            </a:r>
          </a:p>
        </p:txBody>
      </p:sp>
      <p:sp>
        <p:nvSpPr>
          <p:cNvPr id="5" name="正方形/長方形 4">
            <a:extLst>
              <a:ext uri="{FF2B5EF4-FFF2-40B4-BE49-F238E27FC236}">
                <a16:creationId xmlns:a16="http://schemas.microsoft.com/office/drawing/2014/main" id="{C617FE37-D700-45D6-818A-A98B9610A21C}"/>
              </a:ext>
            </a:extLst>
          </p:cNvPr>
          <p:cNvSpPr/>
          <p:nvPr/>
        </p:nvSpPr>
        <p:spPr>
          <a:xfrm>
            <a:off x="65182" y="1630287"/>
            <a:ext cx="9762172" cy="2177188"/>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正方形/長方形 84">
            <a:extLst>
              <a:ext uri="{FF2B5EF4-FFF2-40B4-BE49-F238E27FC236}">
                <a16:creationId xmlns:a16="http://schemas.microsoft.com/office/drawing/2014/main" id="{45A0C1D5-1F73-43D4-8696-D1422E50F457}"/>
              </a:ext>
            </a:extLst>
          </p:cNvPr>
          <p:cNvSpPr/>
          <p:nvPr/>
        </p:nvSpPr>
        <p:spPr>
          <a:xfrm>
            <a:off x="65182" y="3866083"/>
            <a:ext cx="9762172" cy="2356536"/>
          </a:xfrm>
          <a:prstGeom prst="rect">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正方形/長方形 85">
            <a:extLst>
              <a:ext uri="{FF2B5EF4-FFF2-40B4-BE49-F238E27FC236}">
                <a16:creationId xmlns:a16="http://schemas.microsoft.com/office/drawing/2014/main" id="{B4D501D5-C975-4C2A-AA1A-236F1CE4ADA9}"/>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1583113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6">
            <a:extLst>
              <a:ext uri="{FF2B5EF4-FFF2-40B4-BE49-F238E27FC236}">
                <a16:creationId xmlns:a16="http://schemas.microsoft.com/office/drawing/2014/main" id="{14F03042-95AB-4F2B-B8F6-2B28787AF768}"/>
              </a:ext>
            </a:extLst>
          </p:cNvPr>
          <p:cNvGraphicFramePr>
            <a:graphicFrameLocks noGrp="1"/>
          </p:cNvGraphicFramePr>
          <p:nvPr/>
        </p:nvGraphicFramePr>
        <p:xfrm>
          <a:off x="128226" y="3561472"/>
          <a:ext cx="7135355" cy="2631440"/>
        </p:xfrm>
        <a:graphic>
          <a:graphicData uri="http://schemas.openxmlformats.org/drawingml/2006/table">
            <a:tbl>
              <a:tblPr firstRow="1" bandRow="1">
                <a:tableStyleId>{5C22544A-7EE6-4342-B048-85BDC9FD1C3A}</a:tableStyleId>
              </a:tblPr>
              <a:tblGrid>
                <a:gridCol w="2251006">
                  <a:extLst>
                    <a:ext uri="{9D8B030D-6E8A-4147-A177-3AD203B41FA5}">
                      <a16:colId xmlns:a16="http://schemas.microsoft.com/office/drawing/2014/main" val="767383348"/>
                    </a:ext>
                  </a:extLst>
                </a:gridCol>
                <a:gridCol w="1263620">
                  <a:extLst>
                    <a:ext uri="{9D8B030D-6E8A-4147-A177-3AD203B41FA5}">
                      <a16:colId xmlns:a16="http://schemas.microsoft.com/office/drawing/2014/main" val="1284246203"/>
                    </a:ext>
                  </a:extLst>
                </a:gridCol>
                <a:gridCol w="1260987">
                  <a:extLst>
                    <a:ext uri="{9D8B030D-6E8A-4147-A177-3AD203B41FA5}">
                      <a16:colId xmlns:a16="http://schemas.microsoft.com/office/drawing/2014/main" val="961598809"/>
                    </a:ext>
                  </a:extLst>
                </a:gridCol>
                <a:gridCol w="1120877">
                  <a:extLst>
                    <a:ext uri="{9D8B030D-6E8A-4147-A177-3AD203B41FA5}">
                      <a16:colId xmlns:a16="http://schemas.microsoft.com/office/drawing/2014/main" val="1627773314"/>
                    </a:ext>
                  </a:extLst>
                </a:gridCol>
                <a:gridCol w="1238865">
                  <a:extLst>
                    <a:ext uri="{9D8B030D-6E8A-4147-A177-3AD203B41FA5}">
                      <a16:colId xmlns:a16="http://schemas.microsoft.com/office/drawing/2014/main" val="1107106336"/>
                    </a:ext>
                  </a:extLst>
                </a:gridCol>
              </a:tblGrid>
              <a:tr h="370840">
                <a:tc>
                  <a:txBody>
                    <a:bodyPr/>
                    <a:lstStyle/>
                    <a:p>
                      <a:endParaRPr kumimoji="1" lang="ja-JP" altLang="en-US"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kumimoji="1" lang="ja-JP" altLang="en-US" sz="1500" dirty="0"/>
                        <a:t>自然的条件</a:t>
                      </a:r>
                      <a:endParaRPr kumimoji="1" lang="en-US" altLang="ja-JP" sz="1500" dirty="0"/>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kumimoji="1" lang="ja-JP" altLang="en-US" sz="1500" dirty="0"/>
                        <a:t>社会的条件</a:t>
                      </a:r>
                      <a:r>
                        <a:rPr kumimoji="1" lang="en-US" altLang="ja-JP" sz="1400" dirty="0"/>
                        <a:t>(</a:t>
                      </a:r>
                      <a:r>
                        <a:rPr kumimoji="1" lang="ja-JP" altLang="en-US" sz="1400" dirty="0"/>
                        <a:t>１</a:t>
                      </a:r>
                      <a:r>
                        <a:rPr kumimoji="1" lang="en-US" altLang="ja-JP" sz="1400" dirty="0"/>
                        <a:t>)(</a:t>
                      </a:r>
                      <a:r>
                        <a:rPr kumimoji="1" lang="ja-JP" altLang="en-US" sz="1400" dirty="0"/>
                        <a:t>２</a:t>
                      </a:r>
                      <a:r>
                        <a:rPr kumimoji="1" lang="en-US" altLang="ja-JP" sz="1400" dirty="0"/>
                        <a:t>)</a:t>
                      </a:r>
                      <a:r>
                        <a:rPr kumimoji="1" lang="ja-JP" altLang="en-US" sz="1500" dirty="0"/>
                        <a:t>を反映</a:t>
                      </a:r>
                      <a:endParaRPr kumimoji="1" lang="en-US" altLang="ja-JP" sz="1500" dirty="0"/>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kumimoji="1" lang="ja-JP" altLang="en-US" sz="1400" dirty="0"/>
                        <a:t>うち</a:t>
                      </a:r>
                      <a:endParaRPr kumimoji="1" lang="en-US" altLang="ja-JP" sz="1400" dirty="0"/>
                    </a:p>
                    <a:p>
                      <a:pPr algn="ctr"/>
                      <a:r>
                        <a:rPr kumimoji="1" lang="ja-JP" altLang="en-US" sz="1400" dirty="0"/>
                        <a:t>経営意向</a:t>
                      </a:r>
                      <a:endParaRPr kumimoji="1" lang="en-US" altLang="ja-JP" sz="1400" dirty="0"/>
                    </a:p>
                    <a:p>
                      <a:pPr algn="ctr"/>
                      <a:r>
                        <a:rPr kumimoji="1" lang="ja-JP" altLang="en-US" sz="1400" dirty="0"/>
                        <a:t>未確認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kumimoji="1" lang="ja-JP" altLang="en-US" sz="1500" dirty="0"/>
                        <a:t>林班単位</a:t>
                      </a:r>
                      <a:endParaRPr kumimoji="1" lang="en-US" altLang="ja-JP" sz="1500" dirty="0"/>
                    </a:p>
                    <a:p>
                      <a:pPr algn="ctr"/>
                      <a:r>
                        <a:rPr kumimoji="1" lang="ja-JP" altLang="en-US" sz="1500" dirty="0"/>
                        <a:t>とりまとめ（</a:t>
                      </a:r>
                      <a:r>
                        <a:rPr kumimoji="1" lang="en-US" altLang="ja-JP" sz="1500" dirty="0"/>
                        <a:t>ha</a:t>
                      </a:r>
                      <a:r>
                        <a:rPr kumimoji="1" lang="ja-JP" altLang="en-US" sz="1500" dirty="0"/>
                        <a:t>）</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1491689"/>
                  </a:ext>
                </a:extLst>
              </a:tr>
              <a:tr h="370840">
                <a:tc>
                  <a:txBody>
                    <a:bodyPr/>
                    <a:lstStyle/>
                    <a:p>
                      <a:r>
                        <a:rPr kumimoji="1" lang="ja-JP" altLang="en-US" sz="1600" b="0" dirty="0">
                          <a:latin typeface="BIZ UDゴシック" panose="020B0400000000000000" pitchFamily="49" charset="-128"/>
                          <a:ea typeface="BIZ UDゴシック" panose="020B0400000000000000" pitchFamily="49" charset="-128"/>
                        </a:rPr>
                        <a:t>資源循環林</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16,300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13,800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9,100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15,346</a:t>
                      </a:r>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6139276"/>
                  </a:ext>
                </a:extLst>
              </a:tr>
              <a:tr h="370840">
                <a:tc>
                  <a:txBody>
                    <a:bodyPr/>
                    <a:lstStyle/>
                    <a:p>
                      <a:r>
                        <a:rPr kumimoji="1" lang="ja-JP" altLang="en-US" sz="1600" b="0" dirty="0">
                          <a:latin typeface="BIZ UDゴシック" panose="020B0400000000000000" pitchFamily="49" charset="-128"/>
                          <a:ea typeface="BIZ UDゴシック" panose="020B0400000000000000" pitchFamily="49" charset="-128"/>
                        </a:rPr>
                        <a:t>広葉樹林への誘導転換</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6,200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6,000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6,000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noFill/>
                      <a:prstDash val="solid"/>
                      <a:round/>
                      <a:headEnd type="none" w="med" len="med"/>
                      <a:tailEnd type="none" w="med" len="med"/>
                    </a:lnBlToTr>
                  </a:tcPr>
                </a:tc>
                <a:tc>
                  <a:txBody>
                    <a:bodyPr/>
                    <a:lstStyle/>
                    <a:p>
                      <a:pPr algn="r"/>
                      <a:r>
                        <a:rPr kumimoji="1" lang="en-US" altLang="ja-JP" dirty="0"/>
                        <a:t>2,293</a:t>
                      </a:r>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noFill/>
                      <a:prstDash val="solid"/>
                      <a:round/>
                      <a:headEnd type="none" w="med" len="med"/>
                      <a:tailEnd type="none" w="med" len="med"/>
                    </a:lnBlToTr>
                  </a:tcPr>
                </a:tc>
                <a:extLst>
                  <a:ext uri="{0D108BD9-81ED-4DB2-BD59-A6C34878D82A}">
                    <a16:rowId xmlns:a16="http://schemas.microsoft.com/office/drawing/2014/main" val="3032370292"/>
                  </a:ext>
                </a:extLst>
              </a:tr>
              <a:tr h="370840">
                <a:tc>
                  <a:txBody>
                    <a:bodyPr/>
                    <a:lstStyle/>
                    <a:p>
                      <a:r>
                        <a:rPr kumimoji="1" lang="ja-JP" altLang="en-US" sz="1600" b="0" dirty="0">
                          <a:latin typeface="BIZ UDゴシック" panose="020B0400000000000000" pitchFamily="49" charset="-128"/>
                          <a:ea typeface="BIZ UDゴシック" panose="020B0400000000000000" pitchFamily="49" charset="-128"/>
                        </a:rPr>
                        <a:t>資源管理林</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23,400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19,100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16,600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22,942</a:t>
                      </a:r>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2980585"/>
                  </a:ext>
                </a:extLst>
              </a:tr>
              <a:tr h="370840">
                <a:tc>
                  <a:txBody>
                    <a:bodyPr/>
                    <a:lstStyle/>
                    <a:p>
                      <a:r>
                        <a:rPr kumimoji="1" lang="ja-JP" altLang="en-US" sz="1600" b="0" dirty="0">
                          <a:latin typeface="BIZ UDゴシック" panose="020B0400000000000000" pitchFamily="49" charset="-128"/>
                          <a:ea typeface="BIZ UDゴシック" panose="020B0400000000000000" pitchFamily="49" charset="-128"/>
                        </a:rPr>
                        <a:t>自然遷移林</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4,600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14,100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14,100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noFill/>
                      <a:prstDash val="solid"/>
                      <a:round/>
                      <a:headEnd type="none" w="med" len="med"/>
                      <a:tailEnd type="none" w="med" len="med"/>
                    </a:lnBlToTr>
                  </a:tcPr>
                </a:tc>
                <a:tc>
                  <a:txBody>
                    <a:bodyPr/>
                    <a:lstStyle/>
                    <a:p>
                      <a:pPr algn="r"/>
                      <a:r>
                        <a:rPr kumimoji="1" lang="en-US" altLang="ja-JP" dirty="0"/>
                        <a:t>12,419</a:t>
                      </a:r>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noFill/>
                      <a:prstDash val="solid"/>
                      <a:round/>
                      <a:headEnd type="none" w="med" len="med"/>
                      <a:tailEnd type="none" w="med" len="med"/>
                    </a:lnBlToTr>
                  </a:tcPr>
                </a:tc>
                <a:extLst>
                  <a:ext uri="{0D108BD9-81ED-4DB2-BD59-A6C34878D82A}">
                    <a16:rowId xmlns:a16="http://schemas.microsoft.com/office/drawing/2014/main" val="3379474045"/>
                  </a:ext>
                </a:extLst>
              </a:tr>
              <a:tr h="370840">
                <a:tc>
                  <a:txBody>
                    <a:bodyPr/>
                    <a:lstStyle/>
                    <a:p>
                      <a:r>
                        <a:rPr kumimoji="1" lang="ja-JP" altLang="en-US" sz="1600" b="0" dirty="0">
                          <a:latin typeface="BIZ UDゴシック" panose="020B0400000000000000" pitchFamily="49" charset="-128"/>
                          <a:ea typeface="BIZ UDゴシック" panose="020B0400000000000000" pitchFamily="49" charset="-128"/>
                        </a:rPr>
                        <a:t>合計</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kumimoji="1" lang="en-US" altLang="ja-JP" dirty="0"/>
                        <a:t>50,500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kumimoji="1" lang="en-US" altLang="ja-JP" dirty="0"/>
                        <a:t>53,000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kumimoji="1" lang="en-US" altLang="ja-JP" dirty="0"/>
                        <a:t>45,800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lToTr w="12700" cap="flat" cmpd="sng" algn="ctr">
                      <a:noFill/>
                      <a:prstDash val="solid"/>
                      <a:round/>
                      <a:headEnd type="none" w="med" len="med"/>
                      <a:tailEnd type="none" w="med" len="med"/>
                    </a:lnBlToTr>
                  </a:tcPr>
                </a:tc>
                <a:tc>
                  <a:txBody>
                    <a:bodyPr/>
                    <a:lstStyle/>
                    <a:p>
                      <a:pPr algn="r"/>
                      <a:r>
                        <a:rPr kumimoji="1" lang="en-US" altLang="ja-JP" dirty="0"/>
                        <a:t>53,000</a:t>
                      </a:r>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lToTr w="12700" cap="flat" cmpd="sng" algn="ctr">
                      <a:noFill/>
                      <a:prstDash val="solid"/>
                      <a:round/>
                      <a:headEnd type="none" w="med" len="med"/>
                      <a:tailEnd type="none" w="med" len="med"/>
                    </a:lnBlToTr>
                  </a:tcPr>
                </a:tc>
                <a:extLst>
                  <a:ext uri="{0D108BD9-81ED-4DB2-BD59-A6C34878D82A}">
                    <a16:rowId xmlns:a16="http://schemas.microsoft.com/office/drawing/2014/main" val="48899078"/>
                  </a:ext>
                </a:extLst>
              </a:tr>
            </a:tbl>
          </a:graphicData>
        </a:graphic>
      </p:graphicFrame>
      <p:sp>
        <p:nvSpPr>
          <p:cNvPr id="58" name="テキスト ボックス 57">
            <a:extLst>
              <a:ext uri="{FF2B5EF4-FFF2-40B4-BE49-F238E27FC236}">
                <a16:creationId xmlns:a16="http://schemas.microsoft.com/office/drawing/2014/main" id="{DE4B56D3-0DBF-49A2-945F-C3BF5AB78615}"/>
              </a:ext>
            </a:extLst>
          </p:cNvPr>
          <p:cNvSpPr txBox="1"/>
          <p:nvPr/>
        </p:nvSpPr>
        <p:spPr>
          <a:xfrm>
            <a:off x="113257" y="1612158"/>
            <a:ext cx="9679484" cy="1684371"/>
          </a:xfrm>
          <a:prstGeom prst="rect">
            <a:avLst/>
          </a:prstGeom>
          <a:solidFill>
            <a:schemeClr val="accent6">
              <a:lumMod val="40000"/>
              <a:lumOff val="60000"/>
            </a:schemeClr>
          </a:solidFill>
        </p:spPr>
        <p:txBody>
          <a:bodyPr wrap="square" lIns="0" tIns="0" rIns="0" bIns="0" rtlCol="0">
            <a:noAutofit/>
          </a:bodyPr>
          <a:lstStyle/>
          <a:p>
            <a:pPr>
              <a:lnSpc>
                <a:spcPct val="150000"/>
              </a:lnSpc>
            </a:pPr>
            <a:r>
              <a:rPr lang="ja-JP" altLang="en-US" sz="1600" dirty="0">
                <a:latin typeface="HGS創英角ｺﾞｼｯｸUB" panose="020B0900000000000000" pitchFamily="50" charset="-128"/>
                <a:ea typeface="HGS創英角ｺﾞｼｯｸUB" panose="020B0900000000000000" pitchFamily="50" charset="-128"/>
              </a:rPr>
              <a:t>＜ゾーニング（</a:t>
            </a:r>
            <a:r>
              <a:rPr lang="en-US" altLang="ja-JP" sz="1600" dirty="0">
                <a:latin typeface="HGS創英角ｺﾞｼｯｸUB" panose="020B0900000000000000" pitchFamily="50" charset="-128"/>
                <a:ea typeface="HGS創英角ｺﾞｼｯｸUB" panose="020B0900000000000000" pitchFamily="50" charset="-128"/>
              </a:rPr>
              <a:t>11</a:t>
            </a:r>
            <a:r>
              <a:rPr lang="ja-JP" altLang="en-US" sz="1600" dirty="0">
                <a:latin typeface="HGS創英角ｺﾞｼｯｸUB" panose="020B0900000000000000" pitchFamily="50" charset="-128"/>
                <a:ea typeface="HGS創英角ｺﾞｼｯｸUB" panose="020B0900000000000000" pitchFamily="50" charset="-128"/>
              </a:rPr>
              <a:t>種）の割振り＞</a:t>
            </a:r>
            <a:endParaRPr lang="en-US" altLang="ja-JP" sz="1600" dirty="0">
              <a:latin typeface="HGS創英角ｺﾞｼｯｸUB" panose="020B0900000000000000" pitchFamily="50" charset="-128"/>
              <a:ea typeface="HGS創英角ｺﾞｼｯｸUB" panose="020B0900000000000000" pitchFamily="50" charset="-128"/>
            </a:endParaRPr>
          </a:p>
          <a:p>
            <a:r>
              <a:rPr lang="ja-JP" altLang="en-US" sz="1600" dirty="0">
                <a:latin typeface="HGS創英角ｺﾞｼｯｸUB" panose="020B0900000000000000" pitchFamily="50" charset="-128"/>
                <a:ea typeface="HGS創英角ｺﾞｼｯｸUB" panose="020B0900000000000000" pitchFamily="50" charset="-128"/>
              </a:rPr>
              <a:t>　・原則、林班単位（</a:t>
            </a:r>
            <a:r>
              <a:rPr lang="en-US" altLang="ja-JP" sz="1600" dirty="0">
                <a:latin typeface="HGS創英角ｺﾞｼｯｸUB" panose="020B0900000000000000" pitchFamily="50" charset="-128"/>
                <a:ea typeface="HGS創英角ｺﾞｼｯｸUB" panose="020B0900000000000000" pitchFamily="50" charset="-128"/>
              </a:rPr>
              <a:t>30</a:t>
            </a:r>
            <a:r>
              <a:rPr lang="ja-JP" altLang="en-US" sz="1600" dirty="0">
                <a:latin typeface="HGS創英角ｺﾞｼｯｸUB" panose="020B0900000000000000" pitchFamily="50" charset="-128"/>
                <a:ea typeface="HGS創英角ｺﾞｼｯｸUB" panose="020B0900000000000000" pitchFamily="50" charset="-128"/>
              </a:rPr>
              <a:t>～</a:t>
            </a:r>
            <a:r>
              <a:rPr lang="en-US" altLang="ja-JP" sz="1600" dirty="0">
                <a:latin typeface="HGS創英角ｺﾞｼｯｸUB" panose="020B0900000000000000" pitchFamily="50" charset="-128"/>
                <a:ea typeface="HGS創英角ｺﾞｼｯｸUB" panose="020B0900000000000000" pitchFamily="50" charset="-128"/>
              </a:rPr>
              <a:t>50ha</a:t>
            </a:r>
            <a:r>
              <a:rPr lang="ja-JP" altLang="en-US" sz="1600" dirty="0">
                <a:latin typeface="HGS創英角ｺﾞｼｯｸUB" panose="020B0900000000000000" pitchFamily="50" charset="-128"/>
                <a:ea typeface="HGS創英角ｺﾞｼｯｸUB" panose="020B0900000000000000" pitchFamily="50" charset="-128"/>
              </a:rPr>
              <a:t>程度の大きさの森林）にゾーニングを割当て。</a:t>
            </a:r>
            <a:r>
              <a:rPr kumimoji="1" lang="ja-JP" altLang="en-US" sz="1600" b="1" dirty="0">
                <a:solidFill>
                  <a:srgbClr val="002060"/>
                </a:solidFill>
              </a:rPr>
              <a:t>　</a:t>
            </a:r>
            <a:endParaRPr kumimoji="1" lang="en-US" altLang="ja-JP" sz="1600" b="1" dirty="0">
              <a:solidFill>
                <a:srgbClr val="002060"/>
              </a:solidFill>
            </a:endParaRPr>
          </a:p>
          <a:p>
            <a:r>
              <a:rPr kumimoji="1" lang="ja-JP" altLang="en-US" sz="1600" b="1" dirty="0">
                <a:solidFill>
                  <a:srgbClr val="002060"/>
                </a:solidFill>
                <a:latin typeface="HGS創英角ｺﾞｼｯｸUB" panose="020B0900000000000000" pitchFamily="50" charset="-128"/>
                <a:ea typeface="HGS創英角ｺﾞｼｯｸUB" panose="020B0900000000000000" pitchFamily="50" charset="-128"/>
              </a:rPr>
              <a:t>　・</a:t>
            </a:r>
            <a:r>
              <a:rPr kumimoji="1" lang="ja-JP" altLang="en-US" sz="1600" dirty="0">
                <a:latin typeface="HGS創英角ｺﾞｼｯｸUB" panose="020B0900000000000000" pitchFamily="50" charset="-128"/>
                <a:ea typeface="HGS創英角ｺﾞｼｯｸUB" panose="020B0900000000000000" pitchFamily="50" charset="-128"/>
              </a:rPr>
              <a:t>ゾーニングの割当にあたって、同じ林班の中に複数の森林区分が配置されている場合は、その中で</a:t>
            </a:r>
            <a:endParaRPr kumimoji="1" lang="en-US" altLang="ja-JP" sz="1600" dirty="0">
              <a:latin typeface="HGS創英角ｺﾞｼｯｸUB" panose="020B0900000000000000" pitchFamily="50" charset="-128"/>
              <a:ea typeface="HGS創英角ｺﾞｼｯｸUB" panose="020B0900000000000000" pitchFamily="50" charset="-128"/>
            </a:endParaRPr>
          </a:p>
          <a:p>
            <a:r>
              <a:rPr kumimoji="1" lang="ja-JP" altLang="en-US" sz="1600" dirty="0">
                <a:latin typeface="HGS創英角ｺﾞｼｯｸUB" panose="020B0900000000000000" pitchFamily="50" charset="-128"/>
                <a:ea typeface="HGS創英角ｺﾞｼｯｸUB" panose="020B0900000000000000" pitchFamily="50" charset="-128"/>
              </a:rPr>
              <a:t>　　最も面積の大きな森林区分を、そのゾーニング種の森林区分に統合して、とりまとめています。</a:t>
            </a:r>
            <a:endParaRPr kumimoji="1" lang="en-US" altLang="ja-JP" sz="1600" dirty="0">
              <a:latin typeface="HGS創英角ｺﾞｼｯｸUB" panose="020B0900000000000000" pitchFamily="50" charset="-128"/>
              <a:ea typeface="HGS創英角ｺﾞｼｯｸUB" panose="020B0900000000000000" pitchFamily="50" charset="-128"/>
            </a:endParaRPr>
          </a:p>
          <a:p>
            <a:r>
              <a:rPr kumimoji="1" lang="ja-JP" altLang="en-US" sz="1600" dirty="0">
                <a:latin typeface="HGS創英角ｺﾞｼｯｸUB" panose="020B0900000000000000" pitchFamily="50" charset="-128"/>
                <a:ea typeface="HGS創英角ｺﾞｼｯｸUB" panose="020B0900000000000000" pitchFamily="50" charset="-128"/>
              </a:rPr>
              <a:t>　　（例：林班面積</a:t>
            </a:r>
            <a:r>
              <a:rPr kumimoji="1" lang="en-US" altLang="ja-JP" sz="1600" dirty="0">
                <a:latin typeface="HGS創英角ｺﾞｼｯｸUB" panose="020B0900000000000000" pitchFamily="50" charset="-128"/>
                <a:ea typeface="HGS創英角ｺﾞｼｯｸUB" panose="020B0900000000000000" pitchFamily="50" charset="-128"/>
              </a:rPr>
              <a:t>50ha</a:t>
            </a:r>
            <a:r>
              <a:rPr kumimoji="1" lang="ja-JP" altLang="en-US" sz="1600" dirty="0">
                <a:latin typeface="HGS創英角ｺﾞｼｯｸUB" panose="020B0900000000000000" pitchFamily="50" charset="-128"/>
                <a:ea typeface="HGS創英角ｺﾞｼｯｸUB" panose="020B0900000000000000" pitchFamily="50" charset="-128"/>
              </a:rPr>
              <a:t>のうち、資源管理林が</a:t>
            </a:r>
            <a:r>
              <a:rPr kumimoji="1" lang="en-US" altLang="ja-JP" sz="1600" dirty="0">
                <a:latin typeface="HGS創英角ｺﾞｼｯｸUB" panose="020B0900000000000000" pitchFamily="50" charset="-128"/>
                <a:ea typeface="HGS創英角ｺﾞｼｯｸUB" panose="020B0900000000000000" pitchFamily="50" charset="-128"/>
              </a:rPr>
              <a:t>30ha</a:t>
            </a:r>
            <a:r>
              <a:rPr kumimoji="1" lang="ja-JP" altLang="en-US" sz="1600" dirty="0">
                <a:latin typeface="HGS創英角ｺﾞｼｯｸUB" panose="020B0900000000000000" pitchFamily="50" charset="-128"/>
                <a:ea typeface="HGS創英角ｺﾞｼｯｸUB" panose="020B0900000000000000" pitchFamily="50" charset="-128"/>
              </a:rPr>
              <a:t>、広葉樹林への誘導転換が</a:t>
            </a:r>
            <a:r>
              <a:rPr kumimoji="1" lang="en-US" altLang="ja-JP" sz="1600" dirty="0">
                <a:latin typeface="HGS創英角ｺﾞｼｯｸUB" panose="020B0900000000000000" pitchFamily="50" charset="-128"/>
                <a:ea typeface="HGS創英角ｺﾞｼｯｸUB" panose="020B0900000000000000" pitchFamily="50" charset="-128"/>
              </a:rPr>
              <a:t>20ha</a:t>
            </a:r>
            <a:r>
              <a:rPr kumimoji="1" lang="ja-JP" altLang="en-US" sz="1600" dirty="0">
                <a:latin typeface="HGS創英角ｺﾞｼｯｸUB" panose="020B0900000000000000" pitchFamily="50" charset="-128"/>
                <a:ea typeface="HGS創英角ｺﾞｼｯｸUB" panose="020B0900000000000000" pitchFamily="50" charset="-128"/>
              </a:rPr>
              <a:t>の場合、その林班の</a:t>
            </a:r>
            <a:endParaRPr kumimoji="1" lang="en-US" altLang="ja-JP" sz="1600" dirty="0">
              <a:latin typeface="HGS創英角ｺﾞｼｯｸUB" panose="020B0900000000000000" pitchFamily="50" charset="-128"/>
              <a:ea typeface="HGS創英角ｺﾞｼｯｸUB" panose="020B0900000000000000" pitchFamily="50" charset="-128"/>
            </a:endParaRPr>
          </a:p>
          <a:p>
            <a:r>
              <a:rPr kumimoji="1" lang="ja-JP" altLang="en-US" sz="1600" dirty="0">
                <a:latin typeface="HGS創英角ｺﾞｼｯｸUB" panose="020B0900000000000000" pitchFamily="50" charset="-128"/>
                <a:ea typeface="HGS創英角ｺﾞｼｯｸUB" panose="020B0900000000000000" pitchFamily="50" charset="-128"/>
              </a:rPr>
              <a:t>　　全体を資源管理林</a:t>
            </a:r>
            <a:r>
              <a:rPr kumimoji="1" lang="en-US" altLang="ja-JP" sz="1600" dirty="0">
                <a:latin typeface="HGS創英角ｺﾞｼｯｸUB" panose="020B0900000000000000" pitchFamily="50" charset="-128"/>
                <a:ea typeface="HGS創英角ｺﾞｼｯｸUB" panose="020B0900000000000000" pitchFamily="50" charset="-128"/>
              </a:rPr>
              <a:t>(50ha)</a:t>
            </a:r>
            <a:r>
              <a:rPr kumimoji="1" lang="ja-JP" altLang="en-US" sz="1600" dirty="0">
                <a:latin typeface="HGS創英角ｺﾞｼｯｸUB" panose="020B0900000000000000" pitchFamily="50" charset="-128"/>
                <a:ea typeface="HGS創英角ｺﾞｼｯｸUB" panose="020B0900000000000000" pitchFamily="50" charset="-128"/>
              </a:rPr>
              <a:t>となるよう、再編しています）</a:t>
            </a:r>
            <a:endParaRPr lang="en-US" altLang="ja-JP" sz="1600" dirty="0">
              <a:latin typeface="HGS創英角ｺﾞｼｯｸUB" panose="020B0900000000000000" pitchFamily="50" charset="-128"/>
              <a:ea typeface="HGS創英角ｺﾞｼｯｸUB" panose="020B0900000000000000" pitchFamily="50" charset="-128"/>
            </a:endParaRPr>
          </a:p>
        </p:txBody>
      </p:sp>
      <p:sp>
        <p:nvSpPr>
          <p:cNvPr id="9" name="正方形/長方形 8">
            <a:extLst>
              <a:ext uri="{FF2B5EF4-FFF2-40B4-BE49-F238E27FC236}">
                <a16:creationId xmlns:a16="http://schemas.microsoft.com/office/drawing/2014/main" id="{62503C45-42B9-4AD4-AD1F-8880230EE214}"/>
              </a:ext>
            </a:extLst>
          </p:cNvPr>
          <p:cNvSpPr/>
          <p:nvPr/>
        </p:nvSpPr>
        <p:spPr>
          <a:xfrm>
            <a:off x="6017085" y="3561472"/>
            <a:ext cx="1246496" cy="26314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99B5C7E2-5360-4AEE-A28D-1CA0C5FA717C}"/>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第５章　取り組みの展開方法（林班単位等でのとりまとめ）</a:t>
            </a:r>
          </a:p>
        </p:txBody>
      </p:sp>
      <p:sp>
        <p:nvSpPr>
          <p:cNvPr id="29" name="テキスト ボックス 28">
            <a:extLst>
              <a:ext uri="{FF2B5EF4-FFF2-40B4-BE49-F238E27FC236}">
                <a16:creationId xmlns:a16="http://schemas.microsoft.com/office/drawing/2014/main" id="{732FFB56-21D1-438A-AC07-B4792E4209EA}"/>
              </a:ext>
            </a:extLst>
          </p:cNvPr>
          <p:cNvSpPr txBox="1"/>
          <p:nvPr/>
        </p:nvSpPr>
        <p:spPr>
          <a:xfrm>
            <a:off x="128226" y="4128029"/>
            <a:ext cx="1971674" cy="276999"/>
          </a:xfrm>
          <a:prstGeom prst="rect">
            <a:avLst/>
          </a:prstGeom>
          <a:noFill/>
        </p:spPr>
        <p:txBody>
          <a:bodyPr wrap="square" lIns="0" tIns="0" rIns="0" bIns="0" rtlCol="0">
            <a:noAutofit/>
          </a:bodyPr>
          <a:lstStyle/>
          <a:p>
            <a:pPr algn="ctr"/>
            <a:r>
              <a:rPr lang="ja-JP" altLang="en-US" sz="1100" dirty="0">
                <a:solidFill>
                  <a:schemeClr val="bg1"/>
                </a:solidFill>
                <a:latin typeface="HGS創英角ｺﾞｼｯｸUB" panose="020B0900000000000000" pitchFamily="50" charset="-128"/>
                <a:ea typeface="HGS創英角ｺﾞｼｯｸUB" panose="020B0900000000000000" pitchFamily="50" charset="-128"/>
              </a:rPr>
              <a:t>（森林整備指針による</a:t>
            </a:r>
            <a:r>
              <a:rPr lang="en-US" altLang="ja-JP" sz="1100" dirty="0">
                <a:solidFill>
                  <a:schemeClr val="bg1"/>
                </a:solidFill>
                <a:latin typeface="HGS創英角ｺﾞｼｯｸUB" panose="020B0900000000000000" pitchFamily="50" charset="-128"/>
                <a:ea typeface="HGS創英角ｺﾞｼｯｸUB" panose="020B0900000000000000" pitchFamily="50" charset="-128"/>
              </a:rPr>
              <a:t>4</a:t>
            </a:r>
            <a:r>
              <a:rPr lang="ja-JP" altLang="en-US" sz="1100" dirty="0">
                <a:solidFill>
                  <a:schemeClr val="bg1"/>
                </a:solidFill>
                <a:latin typeface="HGS創英角ｺﾞｼｯｸUB" panose="020B0900000000000000" pitchFamily="50" charset="-128"/>
                <a:ea typeface="HGS創英角ｺﾞｼｯｸUB" panose="020B0900000000000000" pitchFamily="50" charset="-128"/>
              </a:rPr>
              <a:t>区分）</a:t>
            </a:r>
            <a:endParaRPr lang="en-US" altLang="ja-JP" sz="1100" dirty="0">
              <a:solidFill>
                <a:schemeClr val="bg1"/>
              </a:solidFill>
              <a:latin typeface="HGS創英角ｺﾞｼｯｸUB" panose="020B0900000000000000" pitchFamily="50" charset="-128"/>
              <a:ea typeface="HGS創英角ｺﾞｼｯｸUB" panose="020B0900000000000000" pitchFamily="50" charset="-128"/>
            </a:endParaRPr>
          </a:p>
        </p:txBody>
      </p:sp>
      <p:sp>
        <p:nvSpPr>
          <p:cNvPr id="44" name="矢印: 右 43">
            <a:extLst>
              <a:ext uri="{FF2B5EF4-FFF2-40B4-BE49-F238E27FC236}">
                <a16:creationId xmlns:a16="http://schemas.microsoft.com/office/drawing/2014/main" id="{3AB5D7AD-35FD-497D-8658-FC0ABFF712E0}"/>
              </a:ext>
            </a:extLst>
          </p:cNvPr>
          <p:cNvSpPr/>
          <p:nvPr/>
        </p:nvSpPr>
        <p:spPr>
          <a:xfrm rot="5400000">
            <a:off x="4899137" y="2064865"/>
            <a:ext cx="160429" cy="2719633"/>
          </a:xfrm>
          <a:prstGeom prst="rightArrow">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199D7CD5-08DD-4197-A022-489D6F68748B}"/>
              </a:ext>
            </a:extLst>
          </p:cNvPr>
          <p:cNvSpPr/>
          <p:nvPr/>
        </p:nvSpPr>
        <p:spPr>
          <a:xfrm>
            <a:off x="113257" y="585633"/>
            <a:ext cx="9732191" cy="873053"/>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t" anchorCtr="0"/>
          <a:lstStyle/>
          <a:p>
            <a:r>
              <a:rPr lang="ja-JP" altLang="en-US" sz="1600" dirty="0">
                <a:solidFill>
                  <a:schemeClr val="tx1"/>
                </a:solidFill>
                <a:latin typeface="BIZ UDゴシック" panose="020B0400000000000000" pitchFamily="49" charset="-128"/>
                <a:ea typeface="BIZ UDゴシック" panose="020B0400000000000000" pitchFamily="49" charset="-128"/>
              </a:rPr>
              <a:t>　森林整備指針に基づく４区分については、実際の森林では、細かなモザイク状の配置となるため、</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１１種のゾーニングを府内全域の森林に割り当てるにあたって、森林計画における管理単位（林班単位）でとりまとめています。　</a:t>
            </a:r>
            <a:endParaRPr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20" name="テキスト ボックス 19">
            <a:extLst>
              <a:ext uri="{FF2B5EF4-FFF2-40B4-BE49-F238E27FC236}">
                <a16:creationId xmlns:a16="http://schemas.microsoft.com/office/drawing/2014/main" id="{333DA915-8F47-4C59-97E4-26A683B86A77}"/>
              </a:ext>
            </a:extLst>
          </p:cNvPr>
          <p:cNvSpPr txBox="1"/>
          <p:nvPr/>
        </p:nvSpPr>
        <p:spPr>
          <a:xfrm>
            <a:off x="134798" y="6279447"/>
            <a:ext cx="8776717" cy="524198"/>
          </a:xfrm>
          <a:prstGeom prst="rect">
            <a:avLst/>
          </a:prstGeom>
          <a:solidFill>
            <a:srgbClr val="FFFF00"/>
          </a:solidFill>
        </p:spPr>
        <p:txBody>
          <a:bodyPr wrap="square" lIns="0" tIns="0" rIns="0" bIns="0" rtlCol="0">
            <a:noAutofit/>
          </a:bodyPr>
          <a:lstStyle/>
          <a:p>
            <a:r>
              <a:rPr lang="ja-JP" altLang="en-US" sz="1400" dirty="0">
                <a:latin typeface="BIZ UDPゴシック" panose="020B0400000000000000" pitchFamily="50" charset="-128"/>
                <a:ea typeface="BIZ UDPゴシック" panose="020B0400000000000000" pitchFamily="50" charset="-128"/>
              </a:rPr>
              <a:t>　林班単位で見た場合、元の面積比率の高い方へ統合されることの方が多くなりますので、アクションプランにおけるゾーニング結果としては、資源循環林、資源管理林が増加することとなります。</a:t>
            </a:r>
          </a:p>
        </p:txBody>
      </p:sp>
      <p:pic>
        <p:nvPicPr>
          <p:cNvPr id="6" name="図 5">
            <a:extLst>
              <a:ext uri="{FF2B5EF4-FFF2-40B4-BE49-F238E27FC236}">
                <a16:creationId xmlns:a16="http://schemas.microsoft.com/office/drawing/2014/main" id="{6EDCB2E4-0991-4773-BD2B-72D8F6A51E58}"/>
              </a:ext>
            </a:extLst>
          </p:cNvPr>
          <p:cNvPicPr>
            <a:picLocks noChangeAspect="1"/>
          </p:cNvPicPr>
          <p:nvPr/>
        </p:nvPicPr>
        <p:blipFill rotWithShape="1">
          <a:blip r:embed="rId3">
            <a:extLst>
              <a:ext uri="{28A0092B-C50C-407E-A947-70E740481C1C}">
                <a14:useLocalDpi xmlns:a14="http://schemas.microsoft.com/office/drawing/2010/main" val="0"/>
              </a:ext>
            </a:extLst>
          </a:blip>
          <a:srcRect t="3620"/>
          <a:stretch/>
        </p:blipFill>
        <p:spPr>
          <a:xfrm>
            <a:off x="7444019" y="3566552"/>
            <a:ext cx="1186322" cy="1110115"/>
          </a:xfrm>
          <a:prstGeom prst="rect">
            <a:avLst/>
          </a:prstGeom>
        </p:spPr>
      </p:pic>
      <p:sp>
        <p:nvSpPr>
          <p:cNvPr id="21" name="テキスト ボックス 20">
            <a:extLst>
              <a:ext uri="{FF2B5EF4-FFF2-40B4-BE49-F238E27FC236}">
                <a16:creationId xmlns:a16="http://schemas.microsoft.com/office/drawing/2014/main" id="{384EEBF1-D165-4CC1-B106-501815312F19}"/>
              </a:ext>
            </a:extLst>
          </p:cNvPr>
          <p:cNvSpPr txBox="1"/>
          <p:nvPr/>
        </p:nvSpPr>
        <p:spPr>
          <a:xfrm>
            <a:off x="7465843" y="5902130"/>
            <a:ext cx="2610608" cy="365126"/>
          </a:xfrm>
          <a:prstGeom prst="rect">
            <a:avLst/>
          </a:prstGeom>
          <a:noFill/>
        </p:spPr>
        <p:txBody>
          <a:bodyPr wrap="square" lIns="0" tIns="0" rIns="0" bIns="0" rtlCol="0">
            <a:noAutofit/>
          </a:bodyPr>
          <a:lstStyle/>
          <a:p>
            <a:r>
              <a:rPr lang="ja-JP" altLang="en-US" sz="1100" dirty="0">
                <a:latin typeface="BIZ UDPゴシック" panose="020B0400000000000000" pitchFamily="50" charset="-128"/>
                <a:ea typeface="BIZ UDPゴシック" panose="020B0400000000000000" pitchFamily="50" charset="-128"/>
              </a:rPr>
              <a:t>　　　　　林班単位での割当例</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（上：とりまとめ前、下：とりまとめ後）</a:t>
            </a:r>
          </a:p>
        </p:txBody>
      </p:sp>
      <p:pic>
        <p:nvPicPr>
          <p:cNvPr id="8" name="図 7">
            <a:extLst>
              <a:ext uri="{FF2B5EF4-FFF2-40B4-BE49-F238E27FC236}">
                <a16:creationId xmlns:a16="http://schemas.microsoft.com/office/drawing/2014/main" id="{47DA740B-417E-4293-99B7-04B0E0ECBC14}"/>
              </a:ext>
            </a:extLst>
          </p:cNvPr>
          <p:cNvPicPr>
            <a:picLocks noChangeAspect="1"/>
          </p:cNvPicPr>
          <p:nvPr/>
        </p:nvPicPr>
        <p:blipFill rotWithShape="1">
          <a:blip r:embed="rId4">
            <a:extLst>
              <a:ext uri="{28A0092B-C50C-407E-A947-70E740481C1C}">
                <a14:useLocalDpi xmlns:a14="http://schemas.microsoft.com/office/drawing/2010/main" val="0"/>
              </a:ext>
            </a:extLst>
          </a:blip>
          <a:srcRect t="4577"/>
          <a:stretch/>
        </p:blipFill>
        <p:spPr>
          <a:xfrm>
            <a:off x="7471940" y="4783455"/>
            <a:ext cx="1162003" cy="1080488"/>
          </a:xfrm>
          <a:prstGeom prst="rect">
            <a:avLst/>
          </a:prstGeom>
          <a:ln w="22225">
            <a:solidFill>
              <a:srgbClr val="FF0000"/>
            </a:solidFill>
          </a:ln>
        </p:spPr>
      </p:pic>
      <p:sp>
        <p:nvSpPr>
          <p:cNvPr id="31" name="スライド番号プレースホルダー 10">
            <a:extLst>
              <a:ext uri="{FF2B5EF4-FFF2-40B4-BE49-F238E27FC236}">
                <a16:creationId xmlns:a16="http://schemas.microsoft.com/office/drawing/2014/main" id="{170E34E5-7752-4BDB-891F-23BCA04842B2}"/>
              </a:ext>
            </a:extLst>
          </p:cNvPr>
          <p:cNvSpPr>
            <a:spLocks noGrp="1"/>
          </p:cNvSpPr>
          <p:nvPr>
            <p:ph type="sldNum" sz="quarter" idx="12"/>
          </p:nvPr>
        </p:nvSpPr>
        <p:spPr>
          <a:xfrm>
            <a:off x="7616599" y="6457568"/>
            <a:ext cx="2228850" cy="365125"/>
          </a:xfrm>
        </p:spPr>
        <p:txBody>
          <a:bodyPr/>
          <a:lstStyle/>
          <a:p>
            <a:fld id="{D2D8002D-B5B0-4BAC-B1F6-782DDCCE6D9C}" type="slidenum">
              <a:rPr kumimoji="1" lang="ja-JP" altLang="en-US" sz="2000" b="1"/>
              <a:t>19</a:t>
            </a:fld>
            <a:endParaRPr kumimoji="1" lang="ja-JP" altLang="en-US" sz="2000" b="1" dirty="0"/>
          </a:p>
        </p:txBody>
      </p:sp>
      <p:sp>
        <p:nvSpPr>
          <p:cNvPr id="32" name="テキスト ボックス 31">
            <a:extLst>
              <a:ext uri="{FF2B5EF4-FFF2-40B4-BE49-F238E27FC236}">
                <a16:creationId xmlns:a16="http://schemas.microsoft.com/office/drawing/2014/main" id="{526C7CAE-1050-4AF3-B09E-23AF28B5CAAD}"/>
              </a:ext>
            </a:extLst>
          </p:cNvPr>
          <p:cNvSpPr txBox="1"/>
          <p:nvPr/>
        </p:nvSpPr>
        <p:spPr>
          <a:xfrm>
            <a:off x="8715106" y="4311781"/>
            <a:ext cx="1076960" cy="1595254"/>
          </a:xfrm>
          <a:prstGeom prst="rect">
            <a:avLst/>
          </a:prstGeom>
          <a:noFill/>
        </p:spPr>
        <p:txBody>
          <a:bodyPr wrap="square" lIns="0" tIns="0" rIns="0" bIns="0" rtlCol="0">
            <a:noAutofit/>
          </a:bodyPr>
          <a:lstStyle/>
          <a:p>
            <a:r>
              <a:rPr lang="ja-JP" altLang="en-US" sz="1100" dirty="0">
                <a:latin typeface="BIZ UDPゴシック" panose="020B0400000000000000" pitchFamily="50" charset="-128"/>
                <a:ea typeface="BIZ UDPゴシック" panose="020B0400000000000000" pitchFamily="50" charset="-128"/>
              </a:rPr>
              <a:t>　林班の中で、最も面積の大きな森林区分（左の図の場合、水色の区分）に統合、とりまとめ</a:t>
            </a:r>
            <a:endParaRPr lang="en-US" altLang="ja-JP" sz="1100" dirty="0">
              <a:latin typeface="BIZ UDPゴシック" panose="020B0400000000000000" pitchFamily="50" charset="-128"/>
              <a:ea typeface="BIZ UDPゴシック" panose="020B0400000000000000" pitchFamily="50" charset="-128"/>
            </a:endParaRPr>
          </a:p>
        </p:txBody>
      </p:sp>
      <p:sp>
        <p:nvSpPr>
          <p:cNvPr id="25" name="正方形/長方形 24">
            <a:extLst>
              <a:ext uri="{FF2B5EF4-FFF2-40B4-BE49-F238E27FC236}">
                <a16:creationId xmlns:a16="http://schemas.microsoft.com/office/drawing/2014/main" id="{8CFC8273-32DB-415E-8BB5-DB8B0A24B8D6}"/>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3636964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0184A10E-3140-4BEA-B305-83D48AA904DC}"/>
              </a:ext>
            </a:extLst>
          </p:cNvPr>
          <p:cNvSpPr txBox="1"/>
          <p:nvPr/>
        </p:nvSpPr>
        <p:spPr>
          <a:xfrm>
            <a:off x="609096" y="1242525"/>
            <a:ext cx="8884947" cy="2202911"/>
          </a:xfrm>
          <a:prstGeom prst="rect">
            <a:avLst/>
          </a:prstGeom>
          <a:noFill/>
        </p:spPr>
        <p:txBody>
          <a:bodyPr wrap="square" rtlCol="0">
            <a:spAutoFit/>
          </a:bodyPr>
          <a:lstStyle/>
          <a:p>
            <a:r>
              <a:rPr lang="ja-JP" altLang="en-US" sz="2286" b="1" dirty="0"/>
              <a:t>議事１　第５回部会の振り返り</a:t>
            </a:r>
            <a:endParaRPr lang="en-US" altLang="ja-JP" sz="2286" b="1" dirty="0"/>
          </a:p>
          <a:p>
            <a:endParaRPr lang="en-US" altLang="ja-JP" sz="2286" b="1" dirty="0"/>
          </a:p>
          <a:p>
            <a:r>
              <a:rPr lang="ja-JP" altLang="en-US" sz="2286" b="1" dirty="0"/>
              <a:t>議事２　市町村説明会等の実施状況</a:t>
            </a:r>
            <a:endParaRPr lang="en-US" altLang="ja-JP" sz="2286" b="1" dirty="0"/>
          </a:p>
          <a:p>
            <a:endParaRPr lang="en-US" altLang="ja-JP" sz="2286" b="1" dirty="0"/>
          </a:p>
          <a:p>
            <a:r>
              <a:rPr lang="ja-JP" altLang="en-US" sz="2286" b="1" dirty="0"/>
              <a:t>議事３　大阪府 森づくり推進アクションプラン（案）について</a:t>
            </a:r>
            <a:endParaRPr lang="en-US" altLang="ja-JP" sz="2286" b="1" dirty="0"/>
          </a:p>
          <a:p>
            <a:endParaRPr lang="en-US" altLang="ja-JP" sz="2286" b="1" dirty="0"/>
          </a:p>
        </p:txBody>
      </p:sp>
      <p:sp>
        <p:nvSpPr>
          <p:cNvPr id="19" name="正方形/長方形 18">
            <a:extLst>
              <a:ext uri="{FF2B5EF4-FFF2-40B4-BE49-F238E27FC236}">
                <a16:creationId xmlns:a16="http://schemas.microsoft.com/office/drawing/2014/main" id="{6DE9CA0E-DF12-480C-9C84-A2EF16A91452}"/>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第６回部会の議事・次第</a:t>
            </a:r>
          </a:p>
        </p:txBody>
      </p:sp>
      <p:sp>
        <p:nvSpPr>
          <p:cNvPr id="6" name="正方形/長方形 5">
            <a:extLst>
              <a:ext uri="{FF2B5EF4-FFF2-40B4-BE49-F238E27FC236}">
                <a16:creationId xmlns:a16="http://schemas.microsoft.com/office/drawing/2014/main" id="{5F6E7DB5-B364-42FB-8BFE-9D831756DF04}"/>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7" name="スライド番号プレースホルダー 10">
            <a:extLst>
              <a:ext uri="{FF2B5EF4-FFF2-40B4-BE49-F238E27FC236}">
                <a16:creationId xmlns:a16="http://schemas.microsoft.com/office/drawing/2014/main" id="{80DC86EC-59D7-4C73-9250-2D0D5BF25457}"/>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2</a:t>
            </a:fld>
            <a:endParaRPr kumimoji="1" lang="ja-JP" altLang="en-US" sz="2000" b="1" dirty="0"/>
          </a:p>
        </p:txBody>
      </p:sp>
    </p:spTree>
    <p:extLst>
      <p:ext uri="{BB962C8B-B14F-4D97-AF65-F5344CB8AC3E}">
        <p14:creationId xmlns:p14="http://schemas.microsoft.com/office/powerpoint/2010/main" val="39038906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正方形/長方形 78">
            <a:extLst>
              <a:ext uri="{FF2B5EF4-FFF2-40B4-BE49-F238E27FC236}">
                <a16:creationId xmlns:a16="http://schemas.microsoft.com/office/drawing/2014/main" id="{4DC33C5A-E259-4772-B962-3D2A5189533D}"/>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第５章　取り組みの展開方法（ゾーニングのまとめ）</a:t>
            </a:r>
          </a:p>
        </p:txBody>
      </p:sp>
      <p:sp>
        <p:nvSpPr>
          <p:cNvPr id="18" name="テキスト ボックス 17">
            <a:extLst>
              <a:ext uri="{FF2B5EF4-FFF2-40B4-BE49-F238E27FC236}">
                <a16:creationId xmlns:a16="http://schemas.microsoft.com/office/drawing/2014/main" id="{64F397C0-D2C9-449E-AB98-4BD68235C5EB}"/>
              </a:ext>
            </a:extLst>
          </p:cNvPr>
          <p:cNvSpPr txBox="1"/>
          <p:nvPr/>
        </p:nvSpPr>
        <p:spPr>
          <a:xfrm>
            <a:off x="484691" y="1955114"/>
            <a:ext cx="1696538" cy="369332"/>
          </a:xfrm>
          <a:prstGeom prst="rect">
            <a:avLst/>
          </a:prstGeom>
          <a:noFill/>
        </p:spPr>
        <p:txBody>
          <a:bodyPr wrap="square" rtlCol="0">
            <a:spAutoFit/>
          </a:bodyPr>
          <a:lstStyle/>
          <a:p>
            <a:r>
              <a:rPr kumimoji="1" lang="ja-JP" altLang="en-US" b="1" dirty="0">
                <a:latin typeface="BIZ UDゴシック" panose="020B0400000000000000" pitchFamily="49" charset="-128"/>
                <a:ea typeface="BIZ UDゴシック" panose="020B0400000000000000" pitchFamily="49" charset="-128"/>
              </a:rPr>
              <a:t>資源循環林</a:t>
            </a:r>
          </a:p>
        </p:txBody>
      </p:sp>
      <p:sp>
        <p:nvSpPr>
          <p:cNvPr id="25" name="テキスト ボックス 24">
            <a:extLst>
              <a:ext uri="{FF2B5EF4-FFF2-40B4-BE49-F238E27FC236}">
                <a16:creationId xmlns:a16="http://schemas.microsoft.com/office/drawing/2014/main" id="{4845500C-7724-488D-B0FC-41A5640A7FB9}"/>
              </a:ext>
            </a:extLst>
          </p:cNvPr>
          <p:cNvSpPr txBox="1"/>
          <p:nvPr/>
        </p:nvSpPr>
        <p:spPr>
          <a:xfrm>
            <a:off x="502323" y="3057875"/>
            <a:ext cx="1582660" cy="646331"/>
          </a:xfrm>
          <a:prstGeom prst="rect">
            <a:avLst/>
          </a:prstGeom>
          <a:noFill/>
        </p:spPr>
        <p:txBody>
          <a:bodyPr wrap="square" rtlCol="0">
            <a:spAutoFit/>
          </a:bodyPr>
          <a:lstStyle/>
          <a:p>
            <a:r>
              <a:rPr lang="ja-JP" altLang="en-US" b="1" dirty="0">
                <a:latin typeface="BIZ UDゴシック" panose="020B0400000000000000" pitchFamily="49" charset="-128"/>
                <a:ea typeface="BIZ UDゴシック" panose="020B0400000000000000" pitchFamily="49" charset="-128"/>
              </a:rPr>
              <a:t>広葉樹林への</a:t>
            </a:r>
            <a:endParaRPr lang="en-US" altLang="ja-JP" b="1" dirty="0">
              <a:latin typeface="BIZ UDゴシック" panose="020B0400000000000000" pitchFamily="49" charset="-128"/>
              <a:ea typeface="BIZ UDゴシック" panose="020B0400000000000000" pitchFamily="49" charset="-128"/>
            </a:endParaRPr>
          </a:p>
          <a:p>
            <a:r>
              <a:rPr lang="ja-JP" altLang="en-US" b="1" dirty="0">
                <a:latin typeface="BIZ UDゴシック" panose="020B0400000000000000" pitchFamily="49" charset="-128"/>
                <a:ea typeface="BIZ UDゴシック" panose="020B0400000000000000" pitchFamily="49" charset="-128"/>
              </a:rPr>
              <a:t>誘導・転換</a:t>
            </a:r>
            <a:endParaRPr kumimoji="1" lang="ja-JP" altLang="en-US" b="1" dirty="0">
              <a:latin typeface="BIZ UDゴシック" panose="020B0400000000000000" pitchFamily="49" charset="-128"/>
              <a:ea typeface="BIZ UDゴシック" panose="020B0400000000000000" pitchFamily="49" charset="-128"/>
            </a:endParaRPr>
          </a:p>
        </p:txBody>
      </p:sp>
      <p:sp>
        <p:nvSpPr>
          <p:cNvPr id="28" name="テキスト ボックス 27">
            <a:extLst>
              <a:ext uri="{FF2B5EF4-FFF2-40B4-BE49-F238E27FC236}">
                <a16:creationId xmlns:a16="http://schemas.microsoft.com/office/drawing/2014/main" id="{CDFA70F7-B336-47F5-B0C0-A3D292323991}"/>
              </a:ext>
            </a:extLst>
          </p:cNvPr>
          <p:cNvSpPr txBox="1"/>
          <p:nvPr/>
        </p:nvSpPr>
        <p:spPr>
          <a:xfrm>
            <a:off x="540101" y="4561572"/>
            <a:ext cx="1342118" cy="369332"/>
          </a:xfrm>
          <a:prstGeom prst="rect">
            <a:avLst/>
          </a:prstGeom>
          <a:noFill/>
        </p:spPr>
        <p:txBody>
          <a:bodyPr wrap="square" rtlCol="0">
            <a:spAutoFit/>
          </a:bodyPr>
          <a:lstStyle/>
          <a:p>
            <a:r>
              <a:rPr lang="ja-JP" altLang="en-US" b="1" dirty="0">
                <a:latin typeface="BIZ UDゴシック" panose="020B0400000000000000" pitchFamily="49" charset="-128"/>
                <a:ea typeface="BIZ UDゴシック" panose="020B0400000000000000" pitchFamily="49" charset="-128"/>
              </a:rPr>
              <a:t>資源管理林</a:t>
            </a:r>
            <a:endParaRPr kumimoji="1" lang="ja-JP" altLang="en-US" b="1" dirty="0">
              <a:latin typeface="BIZ UDゴシック" panose="020B0400000000000000" pitchFamily="49" charset="-128"/>
              <a:ea typeface="BIZ UDゴシック" panose="020B0400000000000000" pitchFamily="49" charset="-128"/>
            </a:endParaRPr>
          </a:p>
        </p:txBody>
      </p:sp>
      <p:sp>
        <p:nvSpPr>
          <p:cNvPr id="30" name="テキスト ボックス 29">
            <a:extLst>
              <a:ext uri="{FF2B5EF4-FFF2-40B4-BE49-F238E27FC236}">
                <a16:creationId xmlns:a16="http://schemas.microsoft.com/office/drawing/2014/main" id="{DD662E30-DF92-4B8E-9545-F401DAC27DFE}"/>
              </a:ext>
            </a:extLst>
          </p:cNvPr>
          <p:cNvSpPr txBox="1"/>
          <p:nvPr/>
        </p:nvSpPr>
        <p:spPr>
          <a:xfrm>
            <a:off x="553546" y="5752975"/>
            <a:ext cx="1342118" cy="369332"/>
          </a:xfrm>
          <a:prstGeom prst="rect">
            <a:avLst/>
          </a:prstGeom>
          <a:noFill/>
        </p:spPr>
        <p:txBody>
          <a:bodyPr wrap="square" rtlCol="0">
            <a:spAutoFit/>
          </a:bodyPr>
          <a:lstStyle/>
          <a:p>
            <a:r>
              <a:rPr lang="ja-JP" altLang="en-US" b="1" dirty="0">
                <a:latin typeface="BIZ UDゴシック" panose="020B0400000000000000" pitchFamily="49" charset="-128"/>
                <a:ea typeface="BIZ UDゴシック" panose="020B0400000000000000" pitchFamily="49" charset="-128"/>
              </a:rPr>
              <a:t>自然遷移林</a:t>
            </a:r>
            <a:endParaRPr kumimoji="1" lang="ja-JP" altLang="en-US" b="1" dirty="0">
              <a:latin typeface="BIZ UDゴシック" panose="020B0400000000000000" pitchFamily="49" charset="-128"/>
              <a:ea typeface="BIZ UDゴシック" panose="020B0400000000000000" pitchFamily="49" charset="-128"/>
            </a:endParaRPr>
          </a:p>
        </p:txBody>
      </p:sp>
      <p:sp>
        <p:nvSpPr>
          <p:cNvPr id="46" name="テキスト ボックス 45">
            <a:extLst>
              <a:ext uri="{FF2B5EF4-FFF2-40B4-BE49-F238E27FC236}">
                <a16:creationId xmlns:a16="http://schemas.microsoft.com/office/drawing/2014/main" id="{79CFDB9C-281C-48E0-91EA-60345D89CAC6}"/>
              </a:ext>
            </a:extLst>
          </p:cNvPr>
          <p:cNvSpPr txBox="1"/>
          <p:nvPr/>
        </p:nvSpPr>
        <p:spPr>
          <a:xfrm>
            <a:off x="4056673" y="912401"/>
            <a:ext cx="2267851" cy="441146"/>
          </a:xfrm>
          <a:prstGeom prst="rect">
            <a:avLst/>
          </a:prstGeom>
          <a:solidFill>
            <a:schemeClr val="bg1"/>
          </a:solidFill>
        </p:spPr>
        <p:txBody>
          <a:bodyPr wrap="square" lIns="0" tIns="0" rIns="0" bIns="0" rtlCol="0">
            <a:noAutofit/>
          </a:bodyPr>
          <a:lstStyle/>
          <a:p>
            <a:pPr algn="ctr"/>
            <a:r>
              <a:rPr lang="ja-JP" altLang="en-US" sz="1400" b="1" dirty="0">
                <a:latin typeface="BIZ UDPゴシック" panose="020B0400000000000000" pitchFamily="50" charset="-128"/>
                <a:ea typeface="BIZ UDPゴシック" panose="020B0400000000000000" pitchFamily="50" charset="-128"/>
              </a:rPr>
              <a:t>施策タイプ</a:t>
            </a:r>
            <a:endParaRPr lang="en-US" altLang="ja-JP" sz="1400" b="1" dirty="0">
              <a:latin typeface="BIZ UDPゴシック" panose="020B0400000000000000" pitchFamily="50" charset="-128"/>
              <a:ea typeface="BIZ UDPゴシック" panose="020B0400000000000000" pitchFamily="50" charset="-128"/>
            </a:endParaRPr>
          </a:p>
          <a:p>
            <a:pPr algn="ctr"/>
            <a:r>
              <a:rPr lang="ja-JP" altLang="en-US" sz="1400" b="1" dirty="0">
                <a:latin typeface="BIZ UDPゴシック" panose="020B0400000000000000" pitchFamily="50" charset="-128"/>
                <a:ea typeface="BIZ UDPゴシック" panose="020B0400000000000000" pitchFamily="50" charset="-128"/>
              </a:rPr>
              <a:t>（山地災害危険地区）</a:t>
            </a:r>
          </a:p>
        </p:txBody>
      </p:sp>
      <p:sp>
        <p:nvSpPr>
          <p:cNvPr id="72" name="テキスト ボックス 71">
            <a:extLst>
              <a:ext uri="{FF2B5EF4-FFF2-40B4-BE49-F238E27FC236}">
                <a16:creationId xmlns:a16="http://schemas.microsoft.com/office/drawing/2014/main" id="{5074CE2E-FD05-48C5-861F-F5B679FA0E4A}"/>
              </a:ext>
            </a:extLst>
          </p:cNvPr>
          <p:cNvSpPr txBox="1"/>
          <p:nvPr/>
        </p:nvSpPr>
        <p:spPr>
          <a:xfrm>
            <a:off x="2875622" y="1477547"/>
            <a:ext cx="1341085" cy="216000"/>
          </a:xfrm>
          <a:prstGeom prst="rect">
            <a:avLst/>
          </a:prstGeom>
          <a:noFill/>
        </p:spPr>
        <p:txBody>
          <a:bodyPr wrap="square" lIns="0" tIns="0" rIns="0" bIns="0" rtlCol="0">
            <a:noAutofit/>
          </a:bodyPr>
          <a:lstStyle/>
          <a:p>
            <a:pPr algn="ctr"/>
            <a:r>
              <a:rPr lang="en-US" altLang="ja-JP" sz="1050" b="1" dirty="0">
                <a:solidFill>
                  <a:srgbClr val="2E4636"/>
                </a:solidFill>
                <a:latin typeface="BIZ UDPゴシック" panose="020B0400000000000000" pitchFamily="50" charset="-128"/>
                <a:ea typeface="BIZ UDPゴシック" panose="020B0400000000000000" pitchFamily="50" charset="-128"/>
              </a:rPr>
              <a:t>A</a:t>
            </a:r>
            <a:r>
              <a:rPr lang="ja-JP" altLang="en-US" sz="1050" b="1" dirty="0">
                <a:solidFill>
                  <a:srgbClr val="2E4636"/>
                </a:solidFill>
                <a:latin typeface="BIZ UDPゴシック" panose="020B0400000000000000" pitchFamily="50" charset="-128"/>
                <a:ea typeface="BIZ UDPゴシック" panose="020B0400000000000000" pitchFamily="50" charset="-128"/>
              </a:rPr>
              <a:t>ランク</a:t>
            </a:r>
          </a:p>
        </p:txBody>
      </p:sp>
      <p:sp>
        <p:nvSpPr>
          <p:cNvPr id="74" name="テキスト ボックス 73">
            <a:extLst>
              <a:ext uri="{FF2B5EF4-FFF2-40B4-BE49-F238E27FC236}">
                <a16:creationId xmlns:a16="http://schemas.microsoft.com/office/drawing/2014/main" id="{EA0E15F8-637A-4D67-AA69-CCB1E0A22782}"/>
              </a:ext>
            </a:extLst>
          </p:cNvPr>
          <p:cNvSpPr txBox="1"/>
          <p:nvPr/>
        </p:nvSpPr>
        <p:spPr>
          <a:xfrm>
            <a:off x="4532378" y="1477547"/>
            <a:ext cx="1341085" cy="216000"/>
          </a:xfrm>
          <a:prstGeom prst="rect">
            <a:avLst/>
          </a:prstGeom>
          <a:noFill/>
        </p:spPr>
        <p:txBody>
          <a:bodyPr wrap="square" lIns="0" tIns="0" rIns="0" bIns="0" rtlCol="0">
            <a:noAutofit/>
          </a:bodyPr>
          <a:lstStyle/>
          <a:p>
            <a:pPr algn="ctr"/>
            <a:r>
              <a:rPr lang="en-US" altLang="ja-JP" sz="1050" b="1" dirty="0">
                <a:solidFill>
                  <a:srgbClr val="2E4636"/>
                </a:solidFill>
                <a:latin typeface="BIZ UDPゴシック" panose="020B0400000000000000" pitchFamily="50" charset="-128"/>
                <a:ea typeface="BIZ UDPゴシック" panose="020B0400000000000000" pitchFamily="50" charset="-128"/>
              </a:rPr>
              <a:t>B</a:t>
            </a:r>
            <a:r>
              <a:rPr lang="ja-JP" altLang="en-US" sz="1050" b="1" dirty="0">
                <a:solidFill>
                  <a:srgbClr val="2E4636"/>
                </a:solidFill>
                <a:latin typeface="BIZ UDPゴシック" panose="020B0400000000000000" pitchFamily="50" charset="-128"/>
                <a:ea typeface="BIZ UDPゴシック" panose="020B0400000000000000" pitchFamily="50" charset="-128"/>
              </a:rPr>
              <a:t>・</a:t>
            </a:r>
            <a:r>
              <a:rPr lang="en-US" altLang="ja-JP" sz="1050" b="1" dirty="0">
                <a:solidFill>
                  <a:srgbClr val="2E4636"/>
                </a:solidFill>
                <a:latin typeface="BIZ UDPゴシック" panose="020B0400000000000000" pitchFamily="50" charset="-128"/>
                <a:ea typeface="BIZ UDPゴシック" panose="020B0400000000000000" pitchFamily="50" charset="-128"/>
              </a:rPr>
              <a:t>C</a:t>
            </a:r>
            <a:r>
              <a:rPr lang="ja-JP" altLang="en-US" sz="1050" b="1" dirty="0">
                <a:solidFill>
                  <a:srgbClr val="2E4636"/>
                </a:solidFill>
                <a:latin typeface="BIZ UDPゴシック" panose="020B0400000000000000" pitchFamily="50" charset="-128"/>
                <a:ea typeface="BIZ UDPゴシック" panose="020B0400000000000000" pitchFamily="50" charset="-128"/>
              </a:rPr>
              <a:t>ランク</a:t>
            </a:r>
          </a:p>
        </p:txBody>
      </p:sp>
      <p:sp>
        <p:nvSpPr>
          <p:cNvPr id="75" name="テキスト ボックス 74">
            <a:extLst>
              <a:ext uri="{FF2B5EF4-FFF2-40B4-BE49-F238E27FC236}">
                <a16:creationId xmlns:a16="http://schemas.microsoft.com/office/drawing/2014/main" id="{6CFD5FEA-6B34-4A88-98BD-14051E5C8D69}"/>
              </a:ext>
            </a:extLst>
          </p:cNvPr>
          <p:cNvSpPr txBox="1"/>
          <p:nvPr/>
        </p:nvSpPr>
        <p:spPr>
          <a:xfrm>
            <a:off x="6205036" y="1477547"/>
            <a:ext cx="1341085" cy="216000"/>
          </a:xfrm>
          <a:prstGeom prst="rect">
            <a:avLst/>
          </a:prstGeom>
          <a:noFill/>
        </p:spPr>
        <p:txBody>
          <a:bodyPr wrap="square" lIns="0" tIns="0" rIns="0" bIns="0" rtlCol="0">
            <a:noAutofit/>
          </a:bodyPr>
          <a:lstStyle/>
          <a:p>
            <a:pPr algn="ctr"/>
            <a:r>
              <a:rPr lang="ja-JP" altLang="en-US" sz="1050" b="1" dirty="0">
                <a:solidFill>
                  <a:srgbClr val="2E4636"/>
                </a:solidFill>
                <a:latin typeface="BIZ UDPゴシック" panose="020B0400000000000000" pitchFamily="50" charset="-128"/>
                <a:ea typeface="BIZ UDPゴシック" panose="020B0400000000000000" pitchFamily="50" charset="-128"/>
              </a:rPr>
              <a:t>指定なし</a:t>
            </a:r>
          </a:p>
        </p:txBody>
      </p:sp>
      <p:sp>
        <p:nvSpPr>
          <p:cNvPr id="76" name="正方形/長方形 75">
            <a:extLst>
              <a:ext uri="{FF2B5EF4-FFF2-40B4-BE49-F238E27FC236}">
                <a16:creationId xmlns:a16="http://schemas.microsoft.com/office/drawing/2014/main" id="{7FEE8C98-3A8D-49B1-AFE7-36AD8BD1D828}"/>
              </a:ext>
            </a:extLst>
          </p:cNvPr>
          <p:cNvSpPr/>
          <p:nvPr/>
        </p:nvSpPr>
        <p:spPr>
          <a:xfrm>
            <a:off x="2700693" y="1697485"/>
            <a:ext cx="1620000" cy="435176"/>
          </a:xfrm>
          <a:prstGeom prst="rect">
            <a:avLst/>
          </a:prstGeom>
          <a:solidFill>
            <a:srgbClr val="2E4636">
              <a:alpha val="84706"/>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b="1" dirty="0">
                <a:solidFill>
                  <a:srgbClr val="FFFF00"/>
                </a:solidFill>
                <a:latin typeface="BIZ UDゴシック" panose="020B0400000000000000" pitchFamily="49" charset="-128"/>
                <a:ea typeface="BIZ UDゴシック" panose="020B0400000000000000" pitchFamily="49" charset="-128"/>
              </a:rPr>
              <a:t>①防災減災重点タイプ</a:t>
            </a:r>
          </a:p>
        </p:txBody>
      </p:sp>
      <p:sp>
        <p:nvSpPr>
          <p:cNvPr id="77" name="正方形/長方形 76">
            <a:extLst>
              <a:ext uri="{FF2B5EF4-FFF2-40B4-BE49-F238E27FC236}">
                <a16:creationId xmlns:a16="http://schemas.microsoft.com/office/drawing/2014/main" id="{387680BB-2AE7-47B4-8232-645DA1C03A0D}"/>
              </a:ext>
            </a:extLst>
          </p:cNvPr>
          <p:cNvSpPr/>
          <p:nvPr/>
        </p:nvSpPr>
        <p:spPr>
          <a:xfrm>
            <a:off x="6081941" y="1705111"/>
            <a:ext cx="1620000" cy="427550"/>
          </a:xfrm>
          <a:prstGeom prst="rect">
            <a:avLst/>
          </a:prstGeom>
          <a:solidFill>
            <a:srgbClr val="71D1A3">
              <a:alpha val="75000"/>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③経営管理重点タイプ</a:t>
            </a:r>
          </a:p>
        </p:txBody>
      </p:sp>
      <p:sp>
        <p:nvSpPr>
          <p:cNvPr id="78" name="正方形/長方形 77">
            <a:extLst>
              <a:ext uri="{FF2B5EF4-FFF2-40B4-BE49-F238E27FC236}">
                <a16:creationId xmlns:a16="http://schemas.microsoft.com/office/drawing/2014/main" id="{9DC3F8C3-42F4-41B2-8D83-8D7E6A497077}"/>
              </a:ext>
            </a:extLst>
          </p:cNvPr>
          <p:cNvSpPr/>
          <p:nvPr/>
        </p:nvSpPr>
        <p:spPr>
          <a:xfrm>
            <a:off x="4391317" y="1705453"/>
            <a:ext cx="1620000" cy="427208"/>
          </a:xfrm>
          <a:prstGeom prst="rect">
            <a:avLst/>
          </a:prstGeom>
          <a:solidFill>
            <a:srgbClr val="307C42">
              <a:alpha val="85000"/>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②防災経営協調タイプ</a:t>
            </a:r>
          </a:p>
        </p:txBody>
      </p:sp>
      <p:sp>
        <p:nvSpPr>
          <p:cNvPr id="82" name="テキスト ボックス 81">
            <a:extLst>
              <a:ext uri="{FF2B5EF4-FFF2-40B4-BE49-F238E27FC236}">
                <a16:creationId xmlns:a16="http://schemas.microsoft.com/office/drawing/2014/main" id="{C705D7DA-B600-4788-B683-8F9ECB3ECB58}"/>
              </a:ext>
            </a:extLst>
          </p:cNvPr>
          <p:cNvSpPr txBox="1"/>
          <p:nvPr/>
        </p:nvSpPr>
        <p:spPr>
          <a:xfrm>
            <a:off x="467093" y="921035"/>
            <a:ext cx="2088635" cy="432512"/>
          </a:xfrm>
          <a:prstGeom prst="rect">
            <a:avLst/>
          </a:prstGeom>
          <a:solidFill>
            <a:schemeClr val="bg1"/>
          </a:solidFill>
        </p:spPr>
        <p:txBody>
          <a:bodyPr wrap="square" lIns="0" tIns="0" rIns="0" bIns="0" rtlCol="0">
            <a:noAutofit/>
          </a:bodyPr>
          <a:lstStyle/>
          <a:p>
            <a:pPr algn="ctr"/>
            <a:r>
              <a:rPr lang="ja-JP" altLang="en-US" sz="1400" b="1" dirty="0">
                <a:latin typeface="BIZ UDPゴシック" panose="020B0400000000000000" pitchFamily="50" charset="-128"/>
                <a:ea typeface="BIZ UDPゴシック" panose="020B0400000000000000" pitchFamily="50" charset="-128"/>
              </a:rPr>
              <a:t>　将来の森林のあるべき姿</a:t>
            </a:r>
            <a:endParaRPr lang="en-US" altLang="ja-JP" sz="1400" b="1" dirty="0">
              <a:latin typeface="BIZ UDPゴシック" panose="020B0400000000000000" pitchFamily="50" charset="-128"/>
              <a:ea typeface="BIZ UDPゴシック" panose="020B0400000000000000" pitchFamily="50" charset="-128"/>
            </a:endParaRPr>
          </a:p>
          <a:p>
            <a:pPr algn="ctr"/>
            <a:r>
              <a:rPr lang="ja-JP" altLang="en-US" sz="1400" b="1" dirty="0">
                <a:latin typeface="BIZ UDPゴシック" panose="020B0400000000000000" pitchFamily="50" charset="-128"/>
                <a:ea typeface="BIZ UDPゴシック" panose="020B0400000000000000" pitchFamily="50" charset="-128"/>
              </a:rPr>
              <a:t>（大阪府森林整備指針）</a:t>
            </a:r>
          </a:p>
        </p:txBody>
      </p:sp>
      <p:sp>
        <p:nvSpPr>
          <p:cNvPr id="90" name="テキスト ボックス 89">
            <a:extLst>
              <a:ext uri="{FF2B5EF4-FFF2-40B4-BE49-F238E27FC236}">
                <a16:creationId xmlns:a16="http://schemas.microsoft.com/office/drawing/2014/main" id="{8DB4C2F2-156A-4E2B-B459-B4C3CF7760BB}"/>
              </a:ext>
            </a:extLst>
          </p:cNvPr>
          <p:cNvSpPr txBox="1"/>
          <p:nvPr/>
        </p:nvSpPr>
        <p:spPr>
          <a:xfrm>
            <a:off x="2889067" y="2691386"/>
            <a:ext cx="1341085" cy="216000"/>
          </a:xfrm>
          <a:prstGeom prst="rect">
            <a:avLst/>
          </a:prstGeom>
          <a:noFill/>
        </p:spPr>
        <p:txBody>
          <a:bodyPr wrap="square" lIns="0" tIns="0" rIns="0" bIns="0" rtlCol="0">
            <a:noAutofit/>
          </a:bodyPr>
          <a:lstStyle/>
          <a:p>
            <a:pPr algn="ctr"/>
            <a:r>
              <a:rPr lang="en-US" altLang="ja-JP" sz="1050" b="1" dirty="0">
                <a:solidFill>
                  <a:srgbClr val="440652"/>
                </a:solidFill>
                <a:latin typeface="BIZ UDPゴシック" panose="020B0400000000000000" pitchFamily="50" charset="-128"/>
                <a:ea typeface="BIZ UDPゴシック" panose="020B0400000000000000" pitchFamily="50" charset="-128"/>
              </a:rPr>
              <a:t>A</a:t>
            </a:r>
            <a:r>
              <a:rPr lang="ja-JP" altLang="en-US" sz="1050" b="1" dirty="0">
                <a:solidFill>
                  <a:srgbClr val="440652"/>
                </a:solidFill>
                <a:latin typeface="BIZ UDPゴシック" panose="020B0400000000000000" pitchFamily="50" charset="-128"/>
                <a:ea typeface="BIZ UDPゴシック" panose="020B0400000000000000" pitchFamily="50" charset="-128"/>
              </a:rPr>
              <a:t>ランク</a:t>
            </a:r>
          </a:p>
        </p:txBody>
      </p:sp>
      <p:sp>
        <p:nvSpPr>
          <p:cNvPr id="92" name="テキスト ボックス 91">
            <a:extLst>
              <a:ext uri="{FF2B5EF4-FFF2-40B4-BE49-F238E27FC236}">
                <a16:creationId xmlns:a16="http://schemas.microsoft.com/office/drawing/2014/main" id="{1C10668D-9076-4355-BDA5-10FAC3D822EF}"/>
              </a:ext>
            </a:extLst>
          </p:cNvPr>
          <p:cNvSpPr txBox="1"/>
          <p:nvPr/>
        </p:nvSpPr>
        <p:spPr>
          <a:xfrm>
            <a:off x="4545823" y="2691386"/>
            <a:ext cx="1341085" cy="216000"/>
          </a:xfrm>
          <a:prstGeom prst="rect">
            <a:avLst/>
          </a:prstGeom>
          <a:noFill/>
        </p:spPr>
        <p:txBody>
          <a:bodyPr wrap="square" lIns="0" tIns="0" rIns="0" bIns="0" rtlCol="0">
            <a:noAutofit/>
          </a:bodyPr>
          <a:lstStyle/>
          <a:p>
            <a:pPr algn="ctr"/>
            <a:r>
              <a:rPr lang="en-US" altLang="ja-JP" sz="1050" b="1" dirty="0">
                <a:solidFill>
                  <a:srgbClr val="440652"/>
                </a:solidFill>
                <a:latin typeface="BIZ UDPゴシック" panose="020B0400000000000000" pitchFamily="50" charset="-128"/>
                <a:ea typeface="BIZ UDPゴシック" panose="020B0400000000000000" pitchFamily="50" charset="-128"/>
              </a:rPr>
              <a:t>B</a:t>
            </a:r>
            <a:r>
              <a:rPr lang="ja-JP" altLang="en-US" sz="1050" b="1" dirty="0">
                <a:solidFill>
                  <a:srgbClr val="440652"/>
                </a:solidFill>
                <a:latin typeface="BIZ UDPゴシック" panose="020B0400000000000000" pitchFamily="50" charset="-128"/>
                <a:ea typeface="BIZ UDPゴシック" panose="020B0400000000000000" pitchFamily="50" charset="-128"/>
              </a:rPr>
              <a:t>・</a:t>
            </a:r>
            <a:r>
              <a:rPr lang="en-US" altLang="ja-JP" sz="1050" b="1" dirty="0">
                <a:solidFill>
                  <a:srgbClr val="440652"/>
                </a:solidFill>
                <a:latin typeface="BIZ UDPゴシック" panose="020B0400000000000000" pitchFamily="50" charset="-128"/>
                <a:ea typeface="BIZ UDPゴシック" panose="020B0400000000000000" pitchFamily="50" charset="-128"/>
              </a:rPr>
              <a:t>C</a:t>
            </a:r>
            <a:r>
              <a:rPr lang="ja-JP" altLang="en-US" sz="1050" b="1" dirty="0">
                <a:solidFill>
                  <a:srgbClr val="440652"/>
                </a:solidFill>
                <a:latin typeface="BIZ UDPゴシック" panose="020B0400000000000000" pitchFamily="50" charset="-128"/>
                <a:ea typeface="BIZ UDPゴシック" panose="020B0400000000000000" pitchFamily="50" charset="-128"/>
              </a:rPr>
              <a:t>ランク</a:t>
            </a:r>
          </a:p>
        </p:txBody>
      </p:sp>
      <p:sp>
        <p:nvSpPr>
          <p:cNvPr id="93" name="テキスト ボックス 92">
            <a:extLst>
              <a:ext uri="{FF2B5EF4-FFF2-40B4-BE49-F238E27FC236}">
                <a16:creationId xmlns:a16="http://schemas.microsoft.com/office/drawing/2014/main" id="{1372359B-8CAD-44D2-9049-BED7EF246CA6}"/>
              </a:ext>
            </a:extLst>
          </p:cNvPr>
          <p:cNvSpPr txBox="1"/>
          <p:nvPr/>
        </p:nvSpPr>
        <p:spPr>
          <a:xfrm>
            <a:off x="6218481" y="2691386"/>
            <a:ext cx="1341085" cy="216000"/>
          </a:xfrm>
          <a:prstGeom prst="rect">
            <a:avLst/>
          </a:prstGeom>
          <a:noFill/>
        </p:spPr>
        <p:txBody>
          <a:bodyPr wrap="square" lIns="0" tIns="0" rIns="0" bIns="0" rtlCol="0">
            <a:noAutofit/>
          </a:bodyPr>
          <a:lstStyle/>
          <a:p>
            <a:pPr algn="ctr"/>
            <a:r>
              <a:rPr lang="ja-JP" altLang="en-US" sz="1050" b="1" dirty="0">
                <a:solidFill>
                  <a:srgbClr val="440652"/>
                </a:solidFill>
                <a:latin typeface="BIZ UDPゴシック" panose="020B0400000000000000" pitchFamily="50" charset="-128"/>
                <a:ea typeface="BIZ UDPゴシック" panose="020B0400000000000000" pitchFamily="50" charset="-128"/>
              </a:rPr>
              <a:t>指定なし</a:t>
            </a:r>
          </a:p>
        </p:txBody>
      </p:sp>
      <p:sp>
        <p:nvSpPr>
          <p:cNvPr id="122" name="正方形/長方形 121">
            <a:extLst>
              <a:ext uri="{FF2B5EF4-FFF2-40B4-BE49-F238E27FC236}">
                <a16:creationId xmlns:a16="http://schemas.microsoft.com/office/drawing/2014/main" id="{8C616E82-AD05-4ACA-8287-65F4AEF3ACB1}"/>
              </a:ext>
            </a:extLst>
          </p:cNvPr>
          <p:cNvSpPr/>
          <p:nvPr/>
        </p:nvSpPr>
        <p:spPr>
          <a:xfrm>
            <a:off x="6113662" y="2904430"/>
            <a:ext cx="1620000" cy="430802"/>
          </a:xfrm>
          <a:prstGeom prst="rect">
            <a:avLst/>
          </a:prstGeom>
          <a:solidFill>
            <a:srgbClr val="C634B5">
              <a:alpha val="40000"/>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③自然共生タイプ</a:t>
            </a:r>
          </a:p>
        </p:txBody>
      </p:sp>
      <p:sp>
        <p:nvSpPr>
          <p:cNvPr id="123" name="正方形/長方形 122">
            <a:extLst>
              <a:ext uri="{FF2B5EF4-FFF2-40B4-BE49-F238E27FC236}">
                <a16:creationId xmlns:a16="http://schemas.microsoft.com/office/drawing/2014/main" id="{7BAD3FA5-D423-495C-B2F9-001564C5C5AA}"/>
              </a:ext>
            </a:extLst>
          </p:cNvPr>
          <p:cNvSpPr/>
          <p:nvPr/>
        </p:nvSpPr>
        <p:spPr>
          <a:xfrm>
            <a:off x="2727583" y="2910343"/>
            <a:ext cx="1620000" cy="424889"/>
          </a:xfrm>
          <a:prstGeom prst="rect">
            <a:avLst/>
          </a:prstGeom>
          <a:solidFill>
            <a:srgbClr val="440652">
              <a:alpha val="74902"/>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b="1" dirty="0">
                <a:solidFill>
                  <a:srgbClr val="FFFF00"/>
                </a:solidFill>
                <a:latin typeface="BIZ UDゴシック" panose="020B0400000000000000" pitchFamily="49" charset="-128"/>
                <a:ea typeface="BIZ UDゴシック" panose="020B0400000000000000" pitchFamily="49" charset="-128"/>
              </a:rPr>
              <a:t>①防災減災重点タイプ</a:t>
            </a:r>
          </a:p>
        </p:txBody>
      </p:sp>
      <p:sp>
        <p:nvSpPr>
          <p:cNvPr id="124" name="正方形/長方形 123">
            <a:extLst>
              <a:ext uri="{FF2B5EF4-FFF2-40B4-BE49-F238E27FC236}">
                <a16:creationId xmlns:a16="http://schemas.microsoft.com/office/drawing/2014/main" id="{BF30D113-17E1-47F2-88F0-7B7A28DEE150}"/>
              </a:ext>
            </a:extLst>
          </p:cNvPr>
          <p:cNvSpPr/>
          <p:nvPr/>
        </p:nvSpPr>
        <p:spPr>
          <a:xfrm>
            <a:off x="4404762" y="2909748"/>
            <a:ext cx="1620000" cy="425484"/>
          </a:xfrm>
          <a:prstGeom prst="rect">
            <a:avLst/>
          </a:prstGeom>
          <a:solidFill>
            <a:srgbClr val="8B4184">
              <a:alpha val="75000"/>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②林相転換推進タイプ</a:t>
            </a:r>
          </a:p>
        </p:txBody>
      </p:sp>
      <p:sp>
        <p:nvSpPr>
          <p:cNvPr id="101" name="テキスト ボックス 100">
            <a:extLst>
              <a:ext uri="{FF2B5EF4-FFF2-40B4-BE49-F238E27FC236}">
                <a16:creationId xmlns:a16="http://schemas.microsoft.com/office/drawing/2014/main" id="{D7D94AE6-A9A3-4B75-9AEE-FF329EE773DB}"/>
              </a:ext>
            </a:extLst>
          </p:cNvPr>
          <p:cNvSpPr txBox="1"/>
          <p:nvPr/>
        </p:nvSpPr>
        <p:spPr>
          <a:xfrm>
            <a:off x="2907344" y="4050975"/>
            <a:ext cx="1341085" cy="216000"/>
          </a:xfrm>
          <a:prstGeom prst="rect">
            <a:avLst/>
          </a:prstGeom>
          <a:noFill/>
        </p:spPr>
        <p:txBody>
          <a:bodyPr wrap="square" lIns="0" tIns="0" rIns="0" bIns="0" rtlCol="0">
            <a:noAutofit/>
          </a:bodyPr>
          <a:lstStyle/>
          <a:p>
            <a:pPr algn="ctr"/>
            <a:r>
              <a:rPr lang="en-US" altLang="ja-JP" sz="1050" b="1" dirty="0">
                <a:solidFill>
                  <a:srgbClr val="E9A237"/>
                </a:solidFill>
                <a:latin typeface="BIZ UDPゴシック" panose="020B0400000000000000" pitchFamily="50" charset="-128"/>
                <a:ea typeface="BIZ UDPゴシック" panose="020B0400000000000000" pitchFamily="50" charset="-128"/>
              </a:rPr>
              <a:t>A</a:t>
            </a:r>
            <a:r>
              <a:rPr lang="ja-JP" altLang="en-US" sz="1050" b="1" dirty="0">
                <a:solidFill>
                  <a:srgbClr val="E9A237"/>
                </a:solidFill>
                <a:latin typeface="BIZ UDPゴシック" panose="020B0400000000000000" pitchFamily="50" charset="-128"/>
                <a:ea typeface="BIZ UDPゴシック" panose="020B0400000000000000" pitchFamily="50" charset="-128"/>
              </a:rPr>
              <a:t>ランク</a:t>
            </a:r>
          </a:p>
        </p:txBody>
      </p:sp>
      <p:sp>
        <p:nvSpPr>
          <p:cNvPr id="103" name="テキスト ボックス 102">
            <a:extLst>
              <a:ext uri="{FF2B5EF4-FFF2-40B4-BE49-F238E27FC236}">
                <a16:creationId xmlns:a16="http://schemas.microsoft.com/office/drawing/2014/main" id="{2D7363FF-220A-4757-8D6A-427D92D809E1}"/>
              </a:ext>
            </a:extLst>
          </p:cNvPr>
          <p:cNvSpPr txBox="1"/>
          <p:nvPr/>
        </p:nvSpPr>
        <p:spPr>
          <a:xfrm>
            <a:off x="4564100" y="4050975"/>
            <a:ext cx="1341085" cy="216000"/>
          </a:xfrm>
          <a:prstGeom prst="rect">
            <a:avLst/>
          </a:prstGeom>
          <a:noFill/>
        </p:spPr>
        <p:txBody>
          <a:bodyPr wrap="square" lIns="0" tIns="0" rIns="0" bIns="0" rtlCol="0">
            <a:noAutofit/>
          </a:bodyPr>
          <a:lstStyle/>
          <a:p>
            <a:pPr algn="ctr"/>
            <a:r>
              <a:rPr lang="en-US" altLang="ja-JP" sz="1050" b="1" dirty="0">
                <a:solidFill>
                  <a:srgbClr val="E9A237"/>
                </a:solidFill>
                <a:latin typeface="BIZ UDPゴシック" panose="020B0400000000000000" pitchFamily="50" charset="-128"/>
                <a:ea typeface="BIZ UDPゴシック" panose="020B0400000000000000" pitchFamily="50" charset="-128"/>
              </a:rPr>
              <a:t>B</a:t>
            </a:r>
            <a:r>
              <a:rPr lang="ja-JP" altLang="en-US" sz="1050" b="1" dirty="0">
                <a:solidFill>
                  <a:srgbClr val="E9A237"/>
                </a:solidFill>
                <a:latin typeface="BIZ UDPゴシック" panose="020B0400000000000000" pitchFamily="50" charset="-128"/>
                <a:ea typeface="BIZ UDPゴシック" panose="020B0400000000000000" pitchFamily="50" charset="-128"/>
              </a:rPr>
              <a:t>・</a:t>
            </a:r>
            <a:r>
              <a:rPr lang="en-US" altLang="ja-JP" sz="1050" b="1" dirty="0">
                <a:solidFill>
                  <a:srgbClr val="E9A237"/>
                </a:solidFill>
                <a:latin typeface="BIZ UDPゴシック" panose="020B0400000000000000" pitchFamily="50" charset="-128"/>
                <a:ea typeface="BIZ UDPゴシック" panose="020B0400000000000000" pitchFamily="50" charset="-128"/>
              </a:rPr>
              <a:t>C</a:t>
            </a:r>
            <a:r>
              <a:rPr lang="ja-JP" altLang="en-US" sz="1050" b="1" dirty="0">
                <a:solidFill>
                  <a:srgbClr val="E9A237"/>
                </a:solidFill>
                <a:latin typeface="BIZ UDPゴシック" panose="020B0400000000000000" pitchFamily="50" charset="-128"/>
                <a:ea typeface="BIZ UDPゴシック" panose="020B0400000000000000" pitchFamily="50" charset="-128"/>
              </a:rPr>
              <a:t>ランク</a:t>
            </a:r>
          </a:p>
        </p:txBody>
      </p:sp>
      <p:sp>
        <p:nvSpPr>
          <p:cNvPr id="104" name="テキスト ボックス 103">
            <a:extLst>
              <a:ext uri="{FF2B5EF4-FFF2-40B4-BE49-F238E27FC236}">
                <a16:creationId xmlns:a16="http://schemas.microsoft.com/office/drawing/2014/main" id="{275E3E27-AC7A-4CA7-8C98-BF8F118AA224}"/>
              </a:ext>
            </a:extLst>
          </p:cNvPr>
          <p:cNvSpPr txBox="1"/>
          <p:nvPr/>
        </p:nvSpPr>
        <p:spPr>
          <a:xfrm>
            <a:off x="6236758" y="4050975"/>
            <a:ext cx="1341085" cy="216000"/>
          </a:xfrm>
          <a:prstGeom prst="rect">
            <a:avLst/>
          </a:prstGeom>
          <a:noFill/>
        </p:spPr>
        <p:txBody>
          <a:bodyPr wrap="square" lIns="0" tIns="0" rIns="0" bIns="0" rtlCol="0">
            <a:noAutofit/>
          </a:bodyPr>
          <a:lstStyle/>
          <a:p>
            <a:pPr algn="ctr"/>
            <a:r>
              <a:rPr lang="ja-JP" altLang="en-US" sz="1050" b="1" dirty="0">
                <a:solidFill>
                  <a:srgbClr val="E9A237"/>
                </a:solidFill>
                <a:latin typeface="BIZ UDPゴシック" panose="020B0400000000000000" pitchFamily="50" charset="-128"/>
                <a:ea typeface="BIZ UDPゴシック" panose="020B0400000000000000" pitchFamily="50" charset="-128"/>
              </a:rPr>
              <a:t>指定なし</a:t>
            </a:r>
          </a:p>
        </p:txBody>
      </p:sp>
      <p:sp>
        <p:nvSpPr>
          <p:cNvPr id="125" name="正方形/長方形 124">
            <a:extLst>
              <a:ext uri="{FF2B5EF4-FFF2-40B4-BE49-F238E27FC236}">
                <a16:creationId xmlns:a16="http://schemas.microsoft.com/office/drawing/2014/main" id="{03C378AD-54D1-412A-88AD-BB6108ADCE7B}"/>
              </a:ext>
            </a:extLst>
          </p:cNvPr>
          <p:cNvSpPr/>
          <p:nvPr/>
        </p:nvSpPr>
        <p:spPr>
          <a:xfrm>
            <a:off x="6113130" y="4337034"/>
            <a:ext cx="1620000" cy="431211"/>
          </a:xfrm>
          <a:prstGeom prst="rect">
            <a:avLst/>
          </a:prstGeom>
          <a:solidFill>
            <a:srgbClr val="DD8E19">
              <a:alpha val="49804"/>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③経営管理重点タイプ</a:t>
            </a:r>
          </a:p>
        </p:txBody>
      </p:sp>
      <p:sp>
        <p:nvSpPr>
          <p:cNvPr id="126" name="正方形/長方形 125">
            <a:extLst>
              <a:ext uri="{FF2B5EF4-FFF2-40B4-BE49-F238E27FC236}">
                <a16:creationId xmlns:a16="http://schemas.microsoft.com/office/drawing/2014/main" id="{F8D2D306-5FF1-441E-8C96-876CC7B56C86}"/>
              </a:ext>
            </a:extLst>
          </p:cNvPr>
          <p:cNvSpPr/>
          <p:nvPr/>
        </p:nvSpPr>
        <p:spPr>
          <a:xfrm>
            <a:off x="2714138" y="4330409"/>
            <a:ext cx="1620000" cy="437836"/>
          </a:xfrm>
          <a:prstGeom prst="rect">
            <a:avLst/>
          </a:prstGeom>
          <a:solidFill>
            <a:srgbClr val="421E06">
              <a:alpha val="69804"/>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b="1" dirty="0">
                <a:solidFill>
                  <a:srgbClr val="FFFF00"/>
                </a:solidFill>
                <a:latin typeface="BIZ UDゴシック" panose="020B0400000000000000" pitchFamily="49" charset="-128"/>
                <a:ea typeface="BIZ UDゴシック" panose="020B0400000000000000" pitchFamily="49" charset="-128"/>
              </a:rPr>
              <a:t>①防災減災重点タイプ</a:t>
            </a:r>
          </a:p>
        </p:txBody>
      </p:sp>
      <p:sp>
        <p:nvSpPr>
          <p:cNvPr id="127" name="正方形/長方形 126">
            <a:extLst>
              <a:ext uri="{FF2B5EF4-FFF2-40B4-BE49-F238E27FC236}">
                <a16:creationId xmlns:a16="http://schemas.microsoft.com/office/drawing/2014/main" id="{0A368B94-E3E5-42CE-9A0D-608B4663B5F9}"/>
              </a:ext>
            </a:extLst>
          </p:cNvPr>
          <p:cNvSpPr/>
          <p:nvPr/>
        </p:nvSpPr>
        <p:spPr>
          <a:xfrm>
            <a:off x="4404763" y="4330409"/>
            <a:ext cx="1620000" cy="437836"/>
          </a:xfrm>
          <a:prstGeom prst="rect">
            <a:avLst/>
          </a:prstGeom>
          <a:solidFill>
            <a:srgbClr val="A27B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b="1" dirty="0">
                <a:solidFill>
                  <a:schemeClr val="bg1"/>
                </a:solidFill>
                <a:latin typeface="BIZ UDゴシック" panose="020B0400000000000000" pitchFamily="49" charset="-128"/>
                <a:ea typeface="BIZ UDゴシック" panose="020B0400000000000000" pitchFamily="49" charset="-128"/>
              </a:rPr>
              <a:t>②防災経営協調タイプ</a:t>
            </a:r>
          </a:p>
        </p:txBody>
      </p:sp>
      <p:sp>
        <p:nvSpPr>
          <p:cNvPr id="114" name="テキスト ボックス 113">
            <a:extLst>
              <a:ext uri="{FF2B5EF4-FFF2-40B4-BE49-F238E27FC236}">
                <a16:creationId xmlns:a16="http://schemas.microsoft.com/office/drawing/2014/main" id="{0FEC11CF-89F9-48E4-9E73-074D2411F4B3}"/>
              </a:ext>
            </a:extLst>
          </p:cNvPr>
          <p:cNvSpPr txBox="1"/>
          <p:nvPr/>
        </p:nvSpPr>
        <p:spPr>
          <a:xfrm>
            <a:off x="3834212" y="5238957"/>
            <a:ext cx="1341085" cy="216000"/>
          </a:xfrm>
          <a:prstGeom prst="rect">
            <a:avLst/>
          </a:prstGeom>
          <a:noFill/>
        </p:spPr>
        <p:txBody>
          <a:bodyPr wrap="square" lIns="0" tIns="0" rIns="0" bIns="0" rtlCol="0">
            <a:noAutofit/>
          </a:bodyPr>
          <a:lstStyle/>
          <a:p>
            <a:pPr algn="ctr"/>
            <a:r>
              <a:rPr lang="en-US" altLang="ja-JP" sz="1050" b="1" dirty="0">
                <a:solidFill>
                  <a:srgbClr val="FF6600"/>
                </a:solidFill>
                <a:latin typeface="BIZ UDPゴシック" panose="020B0400000000000000" pitchFamily="50" charset="-128"/>
                <a:ea typeface="BIZ UDPゴシック" panose="020B0400000000000000" pitchFamily="50" charset="-128"/>
              </a:rPr>
              <a:t>A</a:t>
            </a:r>
            <a:r>
              <a:rPr lang="ja-JP" altLang="en-US" sz="1050" b="1" dirty="0">
                <a:solidFill>
                  <a:srgbClr val="FF6600"/>
                </a:solidFill>
                <a:latin typeface="BIZ UDPゴシック" panose="020B0400000000000000" pitchFamily="50" charset="-128"/>
                <a:ea typeface="BIZ UDPゴシック" panose="020B0400000000000000" pitchFamily="50" charset="-128"/>
              </a:rPr>
              <a:t>・</a:t>
            </a:r>
            <a:r>
              <a:rPr lang="en-US" altLang="ja-JP" sz="1050" b="1" dirty="0">
                <a:solidFill>
                  <a:srgbClr val="FF6600"/>
                </a:solidFill>
                <a:latin typeface="BIZ UDPゴシック" panose="020B0400000000000000" pitchFamily="50" charset="-128"/>
                <a:ea typeface="BIZ UDPゴシック" panose="020B0400000000000000" pitchFamily="50" charset="-128"/>
              </a:rPr>
              <a:t>B</a:t>
            </a:r>
            <a:r>
              <a:rPr lang="ja-JP" altLang="en-US" sz="1050" b="1" dirty="0">
                <a:solidFill>
                  <a:srgbClr val="FF6600"/>
                </a:solidFill>
                <a:latin typeface="BIZ UDPゴシック" panose="020B0400000000000000" pitchFamily="50" charset="-128"/>
                <a:ea typeface="BIZ UDPゴシック" panose="020B0400000000000000" pitchFamily="50" charset="-128"/>
              </a:rPr>
              <a:t>・</a:t>
            </a:r>
            <a:r>
              <a:rPr lang="en-US" altLang="ja-JP" sz="1050" b="1" dirty="0">
                <a:solidFill>
                  <a:srgbClr val="FF6600"/>
                </a:solidFill>
                <a:latin typeface="BIZ UDPゴシック" panose="020B0400000000000000" pitchFamily="50" charset="-128"/>
                <a:ea typeface="BIZ UDPゴシック" panose="020B0400000000000000" pitchFamily="50" charset="-128"/>
              </a:rPr>
              <a:t>C</a:t>
            </a:r>
            <a:r>
              <a:rPr lang="ja-JP" altLang="en-US" sz="1050" b="1" dirty="0">
                <a:solidFill>
                  <a:srgbClr val="FF6600"/>
                </a:solidFill>
                <a:latin typeface="BIZ UDPゴシック" panose="020B0400000000000000" pitchFamily="50" charset="-128"/>
                <a:ea typeface="BIZ UDPゴシック" panose="020B0400000000000000" pitchFamily="50" charset="-128"/>
              </a:rPr>
              <a:t>ランク</a:t>
            </a:r>
          </a:p>
        </p:txBody>
      </p:sp>
      <p:sp>
        <p:nvSpPr>
          <p:cNvPr id="115" name="テキスト ボックス 114">
            <a:extLst>
              <a:ext uri="{FF2B5EF4-FFF2-40B4-BE49-F238E27FC236}">
                <a16:creationId xmlns:a16="http://schemas.microsoft.com/office/drawing/2014/main" id="{7EE55ABD-1E36-4495-B4FD-4A182148A66F}"/>
              </a:ext>
            </a:extLst>
          </p:cNvPr>
          <p:cNvSpPr txBox="1"/>
          <p:nvPr/>
        </p:nvSpPr>
        <p:spPr>
          <a:xfrm>
            <a:off x="6250203" y="5238957"/>
            <a:ext cx="1341085" cy="216000"/>
          </a:xfrm>
          <a:prstGeom prst="rect">
            <a:avLst/>
          </a:prstGeom>
          <a:noFill/>
        </p:spPr>
        <p:txBody>
          <a:bodyPr wrap="square" lIns="0" tIns="0" rIns="0" bIns="0" rtlCol="0">
            <a:noAutofit/>
          </a:bodyPr>
          <a:lstStyle/>
          <a:p>
            <a:pPr algn="ctr"/>
            <a:r>
              <a:rPr lang="ja-JP" altLang="en-US" sz="1050" b="1" dirty="0">
                <a:solidFill>
                  <a:srgbClr val="FF6600"/>
                </a:solidFill>
                <a:latin typeface="BIZ UDPゴシック" panose="020B0400000000000000" pitchFamily="50" charset="-128"/>
                <a:ea typeface="BIZ UDPゴシック" panose="020B0400000000000000" pitchFamily="50" charset="-128"/>
              </a:rPr>
              <a:t>指定なし</a:t>
            </a:r>
          </a:p>
        </p:txBody>
      </p:sp>
      <p:sp>
        <p:nvSpPr>
          <p:cNvPr id="128" name="正方形/長方形 127">
            <a:extLst>
              <a:ext uri="{FF2B5EF4-FFF2-40B4-BE49-F238E27FC236}">
                <a16:creationId xmlns:a16="http://schemas.microsoft.com/office/drawing/2014/main" id="{7FD01226-F553-4CE2-B41A-B5FFFD36DE94}"/>
              </a:ext>
            </a:extLst>
          </p:cNvPr>
          <p:cNvSpPr/>
          <p:nvPr/>
        </p:nvSpPr>
        <p:spPr>
          <a:xfrm>
            <a:off x="6122402" y="5535355"/>
            <a:ext cx="1620000" cy="431684"/>
          </a:xfrm>
          <a:prstGeom prst="rect">
            <a:avLst/>
          </a:prstGeom>
          <a:solidFill>
            <a:srgbClr val="FF3809">
              <a:alpha val="45000"/>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②自然共生タイプ</a:t>
            </a:r>
          </a:p>
        </p:txBody>
      </p:sp>
      <p:sp>
        <p:nvSpPr>
          <p:cNvPr id="129" name="正方形/長方形 128">
            <a:extLst>
              <a:ext uri="{FF2B5EF4-FFF2-40B4-BE49-F238E27FC236}">
                <a16:creationId xmlns:a16="http://schemas.microsoft.com/office/drawing/2014/main" id="{9C8E6F04-15B8-4E96-83F9-EF9326E06BCD}"/>
              </a:ext>
            </a:extLst>
          </p:cNvPr>
          <p:cNvSpPr/>
          <p:nvPr/>
        </p:nvSpPr>
        <p:spPr>
          <a:xfrm>
            <a:off x="2747180" y="5535449"/>
            <a:ext cx="3312000" cy="431171"/>
          </a:xfrm>
          <a:prstGeom prst="rect">
            <a:avLst/>
          </a:prstGeom>
          <a:solidFill>
            <a:srgbClr val="FF66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300" b="1" dirty="0">
                <a:solidFill>
                  <a:srgbClr val="FFFF00"/>
                </a:solidFill>
                <a:latin typeface="BIZ UDゴシック" panose="020B0400000000000000" pitchFamily="49" charset="-128"/>
                <a:ea typeface="BIZ UDゴシック" panose="020B0400000000000000" pitchFamily="49" charset="-128"/>
              </a:rPr>
              <a:t>①防災減災タイプ</a:t>
            </a:r>
          </a:p>
        </p:txBody>
      </p:sp>
      <p:sp>
        <p:nvSpPr>
          <p:cNvPr id="134" name="正方形/長方形 133">
            <a:extLst>
              <a:ext uri="{FF2B5EF4-FFF2-40B4-BE49-F238E27FC236}">
                <a16:creationId xmlns:a16="http://schemas.microsoft.com/office/drawing/2014/main" id="{B6909E3A-A92D-48B8-AA41-0DA63ED317AF}"/>
              </a:ext>
            </a:extLst>
          </p:cNvPr>
          <p:cNvSpPr/>
          <p:nvPr/>
        </p:nvSpPr>
        <p:spPr>
          <a:xfrm>
            <a:off x="143955" y="517615"/>
            <a:ext cx="9618089" cy="358518"/>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1700" dirty="0">
                <a:solidFill>
                  <a:schemeClr val="tx1"/>
                </a:solidFill>
                <a:latin typeface="BIZ UDゴシック" panose="020B0400000000000000" pitchFamily="49" charset="-128"/>
                <a:ea typeface="BIZ UDゴシック" panose="020B0400000000000000" pitchFamily="49" charset="-128"/>
              </a:rPr>
              <a:t>　策定時点のゾーニング１１種類の数と面積（</a:t>
            </a:r>
            <a:r>
              <a:rPr lang="en-US" altLang="ja-JP" sz="1700" dirty="0">
                <a:solidFill>
                  <a:schemeClr val="tx1"/>
                </a:solidFill>
                <a:latin typeface="BIZ UDゴシック" panose="020B0400000000000000" pitchFamily="49" charset="-128"/>
                <a:ea typeface="BIZ UDゴシック" panose="020B0400000000000000" pitchFamily="49" charset="-128"/>
              </a:rPr>
              <a:t>ha</a:t>
            </a:r>
            <a:r>
              <a:rPr lang="ja-JP" altLang="en-US" sz="1700" dirty="0">
                <a:solidFill>
                  <a:schemeClr val="tx1"/>
                </a:solidFill>
                <a:latin typeface="BIZ UDゴシック" panose="020B0400000000000000" pitchFamily="49" charset="-128"/>
                <a:ea typeface="BIZ UDゴシック" panose="020B0400000000000000" pitchFamily="49" charset="-128"/>
              </a:rPr>
              <a:t>）は以下のとおりとなります。</a:t>
            </a:r>
            <a:endParaRPr lang="en-US" altLang="ja-JP" sz="1700" dirty="0">
              <a:solidFill>
                <a:schemeClr val="tx1"/>
              </a:solidFill>
              <a:latin typeface="BIZ UDゴシック" panose="020B0400000000000000" pitchFamily="49" charset="-128"/>
              <a:ea typeface="BIZ UDゴシック" panose="020B0400000000000000" pitchFamily="49" charset="-128"/>
            </a:endParaRPr>
          </a:p>
        </p:txBody>
      </p:sp>
      <p:sp>
        <p:nvSpPr>
          <p:cNvPr id="11" name="スライド番号プレースホルダー 10">
            <a:extLst>
              <a:ext uri="{FF2B5EF4-FFF2-40B4-BE49-F238E27FC236}">
                <a16:creationId xmlns:a16="http://schemas.microsoft.com/office/drawing/2014/main" id="{28F912FD-47CA-4D46-8C69-E13698A97DF6}"/>
              </a:ext>
            </a:extLst>
          </p:cNvPr>
          <p:cNvSpPr>
            <a:spLocks noGrp="1"/>
          </p:cNvSpPr>
          <p:nvPr>
            <p:ph type="sldNum" sz="quarter" idx="12"/>
          </p:nvPr>
        </p:nvSpPr>
        <p:spPr>
          <a:xfrm>
            <a:off x="7613260" y="6550955"/>
            <a:ext cx="2228850" cy="365125"/>
          </a:xfrm>
        </p:spPr>
        <p:txBody>
          <a:bodyPr/>
          <a:lstStyle/>
          <a:p>
            <a:fld id="{D2D8002D-B5B0-4BAC-B1F6-782DDCCE6D9C}" type="slidenum">
              <a:rPr kumimoji="1" lang="ja-JP" altLang="en-US" sz="2000" b="1"/>
              <a:t>20</a:t>
            </a:fld>
            <a:endParaRPr kumimoji="1" lang="ja-JP" altLang="en-US" sz="2000" b="1" dirty="0"/>
          </a:p>
        </p:txBody>
      </p:sp>
      <p:grpSp>
        <p:nvGrpSpPr>
          <p:cNvPr id="7" name="グループ化 6">
            <a:extLst>
              <a:ext uri="{FF2B5EF4-FFF2-40B4-BE49-F238E27FC236}">
                <a16:creationId xmlns:a16="http://schemas.microsoft.com/office/drawing/2014/main" id="{0D97D729-5DDD-41B2-B386-0AF5F87A6282}"/>
              </a:ext>
            </a:extLst>
          </p:cNvPr>
          <p:cNvGrpSpPr/>
          <p:nvPr/>
        </p:nvGrpSpPr>
        <p:grpSpPr>
          <a:xfrm>
            <a:off x="1808792" y="1896798"/>
            <a:ext cx="812274" cy="465381"/>
            <a:chOff x="1618486" y="1623659"/>
            <a:chExt cx="812274" cy="465381"/>
          </a:xfrm>
        </p:grpSpPr>
        <p:pic>
          <p:nvPicPr>
            <p:cNvPr id="4" name="図 3">
              <a:extLst>
                <a:ext uri="{FF2B5EF4-FFF2-40B4-BE49-F238E27FC236}">
                  <a16:creationId xmlns:a16="http://schemas.microsoft.com/office/drawing/2014/main" id="{377753D5-CEFC-49EE-B0CD-DE8F140565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6821" y="1623659"/>
              <a:ext cx="583939" cy="456513"/>
            </a:xfrm>
            <a:prstGeom prst="rect">
              <a:avLst/>
            </a:prstGeom>
          </p:spPr>
        </p:pic>
        <p:pic>
          <p:nvPicPr>
            <p:cNvPr id="70" name="図 69">
              <a:extLst>
                <a:ext uri="{FF2B5EF4-FFF2-40B4-BE49-F238E27FC236}">
                  <a16:creationId xmlns:a16="http://schemas.microsoft.com/office/drawing/2014/main" id="{42C0AA45-2E19-490E-9F08-EF259CBB1D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8486" y="1632527"/>
              <a:ext cx="583939" cy="456513"/>
            </a:xfrm>
            <a:prstGeom prst="rect">
              <a:avLst/>
            </a:prstGeom>
          </p:spPr>
        </p:pic>
      </p:grpSp>
      <p:grpSp>
        <p:nvGrpSpPr>
          <p:cNvPr id="10" name="グループ化 9">
            <a:extLst>
              <a:ext uri="{FF2B5EF4-FFF2-40B4-BE49-F238E27FC236}">
                <a16:creationId xmlns:a16="http://schemas.microsoft.com/office/drawing/2014/main" id="{6206CB86-2A25-4537-BE80-DB46A0D1FA5E}"/>
              </a:ext>
            </a:extLst>
          </p:cNvPr>
          <p:cNvGrpSpPr/>
          <p:nvPr/>
        </p:nvGrpSpPr>
        <p:grpSpPr>
          <a:xfrm>
            <a:off x="1941211" y="3160224"/>
            <a:ext cx="639905" cy="532768"/>
            <a:chOff x="-962593" y="2667443"/>
            <a:chExt cx="639905" cy="532768"/>
          </a:xfrm>
        </p:grpSpPr>
        <p:pic>
          <p:nvPicPr>
            <p:cNvPr id="6" name="図 5">
              <a:extLst>
                <a:ext uri="{FF2B5EF4-FFF2-40B4-BE49-F238E27FC236}">
                  <a16:creationId xmlns:a16="http://schemas.microsoft.com/office/drawing/2014/main" id="{7B7D3E9A-730F-4B1A-9CB9-B74662FBFC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583" y="2667443"/>
              <a:ext cx="340895" cy="529289"/>
            </a:xfrm>
            <a:prstGeom prst="rect">
              <a:avLst/>
            </a:prstGeom>
          </p:spPr>
        </p:pic>
        <p:grpSp>
          <p:nvGrpSpPr>
            <p:cNvPr id="9" name="グループ化 8">
              <a:extLst>
                <a:ext uri="{FF2B5EF4-FFF2-40B4-BE49-F238E27FC236}">
                  <a16:creationId xmlns:a16="http://schemas.microsoft.com/office/drawing/2014/main" id="{CD63AED3-A968-47A7-A275-E7E80EAE96B9}"/>
                </a:ext>
              </a:extLst>
            </p:cNvPr>
            <p:cNvGrpSpPr/>
            <p:nvPr/>
          </p:nvGrpSpPr>
          <p:grpSpPr>
            <a:xfrm>
              <a:off x="-962593" y="2668351"/>
              <a:ext cx="546648" cy="531860"/>
              <a:chOff x="2941881" y="2668351"/>
              <a:chExt cx="546648" cy="531860"/>
            </a:xfrm>
          </p:grpSpPr>
          <p:pic>
            <p:nvPicPr>
              <p:cNvPr id="96" name="図 95">
                <a:extLst>
                  <a:ext uri="{FF2B5EF4-FFF2-40B4-BE49-F238E27FC236}">
                    <a16:creationId xmlns:a16="http://schemas.microsoft.com/office/drawing/2014/main" id="{C89F1F26-80D8-46AC-B5A8-100F9EC365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7634" y="2668351"/>
                <a:ext cx="340895" cy="528381"/>
              </a:xfrm>
              <a:prstGeom prst="rect">
                <a:avLst/>
              </a:prstGeom>
            </p:spPr>
          </p:pic>
          <p:pic>
            <p:nvPicPr>
              <p:cNvPr id="105" name="図 104">
                <a:extLst>
                  <a:ext uri="{FF2B5EF4-FFF2-40B4-BE49-F238E27FC236}">
                    <a16:creationId xmlns:a16="http://schemas.microsoft.com/office/drawing/2014/main" id="{522A1727-36BF-40A5-8D6B-41A6CBE16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4899" y="2671830"/>
                <a:ext cx="340895" cy="528381"/>
              </a:xfrm>
              <a:prstGeom prst="rect">
                <a:avLst/>
              </a:prstGeom>
            </p:spPr>
          </p:pic>
          <p:pic>
            <p:nvPicPr>
              <p:cNvPr id="106" name="図 105">
                <a:extLst>
                  <a:ext uri="{FF2B5EF4-FFF2-40B4-BE49-F238E27FC236}">
                    <a16:creationId xmlns:a16="http://schemas.microsoft.com/office/drawing/2014/main" id="{C3B70CC5-D9F7-4D8E-BB89-17A3BB222B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1881" y="2671830"/>
                <a:ext cx="340895" cy="528381"/>
              </a:xfrm>
              <a:prstGeom prst="rect">
                <a:avLst/>
              </a:prstGeom>
            </p:spPr>
          </p:pic>
        </p:grpSp>
      </p:grpSp>
      <p:grpSp>
        <p:nvGrpSpPr>
          <p:cNvPr id="13" name="グループ化 12">
            <a:extLst>
              <a:ext uri="{FF2B5EF4-FFF2-40B4-BE49-F238E27FC236}">
                <a16:creationId xmlns:a16="http://schemas.microsoft.com/office/drawing/2014/main" id="{2C52912B-14FB-434F-A012-2C4B763C0A4A}"/>
              </a:ext>
            </a:extLst>
          </p:cNvPr>
          <p:cNvGrpSpPr/>
          <p:nvPr/>
        </p:nvGrpSpPr>
        <p:grpSpPr>
          <a:xfrm>
            <a:off x="1774996" y="4478923"/>
            <a:ext cx="757603" cy="577121"/>
            <a:chOff x="1746546" y="3832768"/>
            <a:chExt cx="757603" cy="577121"/>
          </a:xfrm>
        </p:grpSpPr>
        <p:pic>
          <p:nvPicPr>
            <p:cNvPr id="17" name="図 16">
              <a:extLst>
                <a:ext uri="{FF2B5EF4-FFF2-40B4-BE49-F238E27FC236}">
                  <a16:creationId xmlns:a16="http://schemas.microsoft.com/office/drawing/2014/main" id="{EE8C5E9F-7D46-44CE-8C82-9F055AF375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6546" y="3832768"/>
              <a:ext cx="590415" cy="577121"/>
            </a:xfrm>
            <a:prstGeom prst="rect">
              <a:avLst/>
            </a:prstGeom>
          </p:spPr>
        </p:pic>
        <p:pic>
          <p:nvPicPr>
            <p:cNvPr id="95" name="図 94">
              <a:extLst>
                <a:ext uri="{FF2B5EF4-FFF2-40B4-BE49-F238E27FC236}">
                  <a16:creationId xmlns:a16="http://schemas.microsoft.com/office/drawing/2014/main" id="{D0E8E078-A00A-4478-B59E-BA07852850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5446" y="3832768"/>
              <a:ext cx="668703" cy="577121"/>
            </a:xfrm>
            <a:prstGeom prst="rect">
              <a:avLst/>
            </a:prstGeom>
          </p:spPr>
        </p:pic>
      </p:grpSp>
      <p:grpSp>
        <p:nvGrpSpPr>
          <p:cNvPr id="12" name="グループ化 11">
            <a:extLst>
              <a:ext uri="{FF2B5EF4-FFF2-40B4-BE49-F238E27FC236}">
                <a16:creationId xmlns:a16="http://schemas.microsoft.com/office/drawing/2014/main" id="{E6EF6D9D-7DCE-4262-894C-42DAECA46D54}"/>
              </a:ext>
            </a:extLst>
          </p:cNvPr>
          <p:cNvGrpSpPr/>
          <p:nvPr/>
        </p:nvGrpSpPr>
        <p:grpSpPr>
          <a:xfrm>
            <a:off x="1861453" y="5691713"/>
            <a:ext cx="861844" cy="484542"/>
            <a:chOff x="1830020" y="5013846"/>
            <a:chExt cx="861844" cy="484542"/>
          </a:xfrm>
        </p:grpSpPr>
        <p:pic>
          <p:nvPicPr>
            <p:cNvPr id="15" name="図 14">
              <a:extLst>
                <a:ext uri="{FF2B5EF4-FFF2-40B4-BE49-F238E27FC236}">
                  <a16:creationId xmlns:a16="http://schemas.microsoft.com/office/drawing/2014/main" id="{BE9BBCCC-5202-471D-ABE8-6DE06B6676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30020" y="5013846"/>
              <a:ext cx="504660" cy="474471"/>
            </a:xfrm>
            <a:prstGeom prst="rect">
              <a:avLst/>
            </a:prstGeom>
          </p:spPr>
        </p:pic>
        <p:pic>
          <p:nvPicPr>
            <p:cNvPr id="21" name="図 20">
              <a:extLst>
                <a:ext uri="{FF2B5EF4-FFF2-40B4-BE49-F238E27FC236}">
                  <a16:creationId xmlns:a16="http://schemas.microsoft.com/office/drawing/2014/main" id="{41DF058A-577D-449D-96BE-B3AB2FB2F5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43258" y="5023917"/>
              <a:ext cx="748606" cy="474471"/>
            </a:xfrm>
            <a:prstGeom prst="rect">
              <a:avLst/>
            </a:prstGeom>
          </p:spPr>
        </p:pic>
      </p:grpSp>
      <p:sp>
        <p:nvSpPr>
          <p:cNvPr id="3" name="テキスト ボックス 2">
            <a:extLst>
              <a:ext uri="{FF2B5EF4-FFF2-40B4-BE49-F238E27FC236}">
                <a16:creationId xmlns:a16="http://schemas.microsoft.com/office/drawing/2014/main" id="{7E153B8A-508A-4CA4-9881-30BA1D27A867}"/>
              </a:ext>
            </a:extLst>
          </p:cNvPr>
          <p:cNvSpPr txBox="1"/>
          <p:nvPr/>
        </p:nvSpPr>
        <p:spPr>
          <a:xfrm>
            <a:off x="65946" y="1395335"/>
            <a:ext cx="430887" cy="2522037"/>
          </a:xfrm>
          <a:prstGeom prst="rect">
            <a:avLst/>
          </a:prstGeom>
          <a:solidFill>
            <a:srgbClr val="4E6255"/>
          </a:solidFill>
        </p:spPr>
        <p:txBody>
          <a:bodyPr vert="eaVert" wrap="square" rtlCol="0">
            <a:spAutoFit/>
          </a:bodyPr>
          <a:lstStyle/>
          <a:p>
            <a:pPr algn="ctr"/>
            <a:r>
              <a:rPr kumimoji="1" lang="ja-JP" altLang="en-US" sz="1600" dirty="0">
                <a:solidFill>
                  <a:schemeClr val="bg1"/>
                </a:solidFill>
                <a:latin typeface="BIZ UDゴシック" panose="020B0400000000000000" pitchFamily="49" charset="-128"/>
                <a:ea typeface="BIZ UDゴシック" panose="020B0400000000000000" pitchFamily="49" charset="-128"/>
              </a:rPr>
              <a:t>スギ・ヒノキ人工林</a:t>
            </a:r>
          </a:p>
        </p:txBody>
      </p:sp>
      <p:sp>
        <p:nvSpPr>
          <p:cNvPr id="84" name="テキスト ボックス 83">
            <a:extLst>
              <a:ext uri="{FF2B5EF4-FFF2-40B4-BE49-F238E27FC236}">
                <a16:creationId xmlns:a16="http://schemas.microsoft.com/office/drawing/2014/main" id="{DD34B53D-A2C5-4ABB-B33A-A9F0483B424D}"/>
              </a:ext>
            </a:extLst>
          </p:cNvPr>
          <p:cNvSpPr txBox="1"/>
          <p:nvPr/>
        </p:nvSpPr>
        <p:spPr>
          <a:xfrm>
            <a:off x="65086" y="4008732"/>
            <a:ext cx="430887" cy="2522038"/>
          </a:xfrm>
          <a:prstGeom prst="rect">
            <a:avLst/>
          </a:prstGeom>
          <a:solidFill>
            <a:srgbClr val="FF6600"/>
          </a:solidFill>
        </p:spPr>
        <p:txBody>
          <a:bodyPr vert="eaVert" wrap="square" rtlCol="0">
            <a:spAutoFit/>
          </a:bodyPr>
          <a:lstStyle/>
          <a:p>
            <a:pPr algn="ctr"/>
            <a:r>
              <a:rPr kumimoji="1" lang="ja-JP" altLang="en-US" sz="1600" dirty="0">
                <a:solidFill>
                  <a:schemeClr val="bg1"/>
                </a:solidFill>
                <a:latin typeface="BIZ UDゴシック" panose="020B0400000000000000" pitchFamily="49" charset="-128"/>
                <a:ea typeface="BIZ UDゴシック" panose="020B0400000000000000" pitchFamily="49" charset="-128"/>
              </a:rPr>
              <a:t>広葉樹林・竹林・マツ林</a:t>
            </a:r>
          </a:p>
        </p:txBody>
      </p:sp>
      <p:sp>
        <p:nvSpPr>
          <p:cNvPr id="5" name="正方形/長方形 4">
            <a:extLst>
              <a:ext uri="{FF2B5EF4-FFF2-40B4-BE49-F238E27FC236}">
                <a16:creationId xmlns:a16="http://schemas.microsoft.com/office/drawing/2014/main" id="{C617FE37-D700-45D6-818A-A98B9610A21C}"/>
              </a:ext>
            </a:extLst>
          </p:cNvPr>
          <p:cNvSpPr/>
          <p:nvPr/>
        </p:nvSpPr>
        <p:spPr>
          <a:xfrm>
            <a:off x="65182" y="1401686"/>
            <a:ext cx="9762172" cy="251568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正方形/長方形 84">
            <a:extLst>
              <a:ext uri="{FF2B5EF4-FFF2-40B4-BE49-F238E27FC236}">
                <a16:creationId xmlns:a16="http://schemas.microsoft.com/office/drawing/2014/main" id="{45A0C1D5-1F73-43D4-8696-D1422E50F457}"/>
              </a:ext>
            </a:extLst>
          </p:cNvPr>
          <p:cNvSpPr/>
          <p:nvPr/>
        </p:nvSpPr>
        <p:spPr>
          <a:xfrm>
            <a:off x="65182" y="3998200"/>
            <a:ext cx="9762172" cy="2526534"/>
          </a:xfrm>
          <a:prstGeom prst="rect">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正方形/長方形 85">
            <a:extLst>
              <a:ext uri="{FF2B5EF4-FFF2-40B4-BE49-F238E27FC236}">
                <a16:creationId xmlns:a16="http://schemas.microsoft.com/office/drawing/2014/main" id="{B4D501D5-C975-4C2A-AA1A-236F1CE4ADA9}"/>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88" name="正方形/長方形 87">
            <a:extLst>
              <a:ext uri="{FF2B5EF4-FFF2-40B4-BE49-F238E27FC236}">
                <a16:creationId xmlns:a16="http://schemas.microsoft.com/office/drawing/2014/main" id="{24858122-FCF9-40F9-9757-6BA3890FE9DE}"/>
              </a:ext>
            </a:extLst>
          </p:cNvPr>
          <p:cNvSpPr/>
          <p:nvPr/>
        </p:nvSpPr>
        <p:spPr>
          <a:xfrm>
            <a:off x="2714138" y="2184190"/>
            <a:ext cx="1620000" cy="423275"/>
          </a:xfrm>
          <a:prstGeom prst="rect">
            <a:avLst/>
          </a:prstGeom>
          <a:solidFill>
            <a:srgbClr val="2E4636">
              <a:alpha val="84706"/>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200" b="1" dirty="0">
                <a:solidFill>
                  <a:srgbClr val="FFFF00"/>
                </a:solidFill>
                <a:latin typeface="BIZ UDゴシック" panose="020B0400000000000000" pitchFamily="49" charset="-128"/>
                <a:ea typeface="BIZ UDゴシック" panose="020B0400000000000000" pitchFamily="49" charset="-128"/>
              </a:rPr>
              <a:t>141</a:t>
            </a:r>
            <a:r>
              <a:rPr kumimoji="1" lang="ja-JP" altLang="en-US" sz="1200" b="1" dirty="0">
                <a:solidFill>
                  <a:srgbClr val="FFFF00"/>
                </a:solidFill>
                <a:latin typeface="BIZ UDゴシック" panose="020B0400000000000000" pitchFamily="49" charset="-128"/>
                <a:ea typeface="BIZ UDゴシック" panose="020B0400000000000000" pitchFamily="49" charset="-128"/>
              </a:rPr>
              <a:t>（</a:t>
            </a:r>
            <a:r>
              <a:rPr kumimoji="1" lang="en-US" altLang="ja-JP" sz="1200" b="1" dirty="0">
                <a:solidFill>
                  <a:srgbClr val="FFFF00"/>
                </a:solidFill>
                <a:latin typeface="BIZ UDゴシック" panose="020B0400000000000000" pitchFamily="49" charset="-128"/>
                <a:ea typeface="BIZ UDゴシック" panose="020B0400000000000000" pitchFamily="49" charset="-128"/>
              </a:rPr>
              <a:t>6,884ha)</a:t>
            </a:r>
            <a:endParaRPr kumimoji="1" lang="ja-JP" altLang="en-US" sz="1200" b="1" dirty="0">
              <a:solidFill>
                <a:srgbClr val="FFFF00"/>
              </a:solidFill>
              <a:latin typeface="BIZ UDゴシック" panose="020B0400000000000000" pitchFamily="49" charset="-128"/>
              <a:ea typeface="BIZ UDゴシック" panose="020B0400000000000000" pitchFamily="49" charset="-128"/>
            </a:endParaRPr>
          </a:p>
        </p:txBody>
      </p:sp>
      <p:sp>
        <p:nvSpPr>
          <p:cNvPr id="94" name="正方形/長方形 93">
            <a:extLst>
              <a:ext uri="{FF2B5EF4-FFF2-40B4-BE49-F238E27FC236}">
                <a16:creationId xmlns:a16="http://schemas.microsoft.com/office/drawing/2014/main" id="{BAEF45D9-A716-4CEC-926D-C27AA95E3D56}"/>
              </a:ext>
            </a:extLst>
          </p:cNvPr>
          <p:cNvSpPr/>
          <p:nvPr/>
        </p:nvSpPr>
        <p:spPr>
          <a:xfrm>
            <a:off x="4380599" y="2182277"/>
            <a:ext cx="1620000" cy="433809"/>
          </a:xfrm>
          <a:prstGeom prst="rect">
            <a:avLst/>
          </a:prstGeom>
          <a:solidFill>
            <a:srgbClr val="307C42">
              <a:alpha val="85000"/>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200" dirty="0">
                <a:solidFill>
                  <a:schemeClr val="bg1"/>
                </a:solidFill>
                <a:latin typeface="BIZ UDゴシック" panose="020B0400000000000000" pitchFamily="49" charset="-128"/>
                <a:ea typeface="BIZ UDゴシック" panose="020B0400000000000000" pitchFamily="49" charset="-128"/>
              </a:rPr>
              <a:t>105(4,581ha)</a:t>
            </a:r>
            <a:endParaRPr kumimoji="1" lang="ja-JP" altLang="en-US" sz="1200" dirty="0">
              <a:solidFill>
                <a:schemeClr val="bg1"/>
              </a:solidFill>
              <a:latin typeface="BIZ UDゴシック" panose="020B0400000000000000" pitchFamily="49" charset="-128"/>
              <a:ea typeface="BIZ UDゴシック" panose="020B0400000000000000" pitchFamily="49" charset="-128"/>
            </a:endParaRPr>
          </a:p>
        </p:txBody>
      </p:sp>
      <p:sp>
        <p:nvSpPr>
          <p:cNvPr id="107" name="正方形/長方形 106">
            <a:extLst>
              <a:ext uri="{FF2B5EF4-FFF2-40B4-BE49-F238E27FC236}">
                <a16:creationId xmlns:a16="http://schemas.microsoft.com/office/drawing/2014/main" id="{F12B5C89-6FBC-4281-99A0-F94DC7CEEA95}"/>
              </a:ext>
            </a:extLst>
          </p:cNvPr>
          <p:cNvSpPr/>
          <p:nvPr/>
        </p:nvSpPr>
        <p:spPr>
          <a:xfrm>
            <a:off x="6081941" y="2182277"/>
            <a:ext cx="1620000" cy="427550"/>
          </a:xfrm>
          <a:prstGeom prst="rect">
            <a:avLst/>
          </a:prstGeom>
          <a:solidFill>
            <a:srgbClr val="71D1A3">
              <a:alpha val="75000"/>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130(3,881ha)</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112" name="正方形/長方形 111">
            <a:extLst>
              <a:ext uri="{FF2B5EF4-FFF2-40B4-BE49-F238E27FC236}">
                <a16:creationId xmlns:a16="http://schemas.microsoft.com/office/drawing/2014/main" id="{83B61F98-8E06-4CB4-AC3B-AEB1D6F9BA91}"/>
              </a:ext>
            </a:extLst>
          </p:cNvPr>
          <p:cNvSpPr/>
          <p:nvPr/>
        </p:nvSpPr>
        <p:spPr>
          <a:xfrm>
            <a:off x="2727583" y="3403180"/>
            <a:ext cx="1620000" cy="408827"/>
          </a:xfrm>
          <a:prstGeom prst="rect">
            <a:avLst/>
          </a:prstGeom>
          <a:solidFill>
            <a:srgbClr val="440652">
              <a:alpha val="74902"/>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200" b="1" dirty="0">
                <a:solidFill>
                  <a:srgbClr val="FFFF00"/>
                </a:solidFill>
                <a:latin typeface="BIZ UDゴシック" panose="020B0400000000000000" pitchFamily="49" charset="-128"/>
                <a:ea typeface="BIZ UDゴシック" panose="020B0400000000000000" pitchFamily="49" charset="-128"/>
              </a:rPr>
              <a:t>34(1,208ha)</a:t>
            </a:r>
            <a:endParaRPr kumimoji="1" lang="ja-JP" altLang="en-US" sz="1200" b="1" dirty="0">
              <a:solidFill>
                <a:srgbClr val="FFFF00"/>
              </a:solidFill>
              <a:latin typeface="BIZ UDゴシック" panose="020B0400000000000000" pitchFamily="49" charset="-128"/>
              <a:ea typeface="BIZ UDゴシック" panose="020B0400000000000000" pitchFamily="49" charset="-128"/>
            </a:endParaRPr>
          </a:p>
        </p:txBody>
      </p:sp>
      <p:sp>
        <p:nvSpPr>
          <p:cNvPr id="116" name="正方形/長方形 115">
            <a:extLst>
              <a:ext uri="{FF2B5EF4-FFF2-40B4-BE49-F238E27FC236}">
                <a16:creationId xmlns:a16="http://schemas.microsoft.com/office/drawing/2014/main" id="{974B7241-8CEC-4E51-A541-270FAFC1C417}"/>
              </a:ext>
            </a:extLst>
          </p:cNvPr>
          <p:cNvSpPr/>
          <p:nvPr/>
        </p:nvSpPr>
        <p:spPr>
          <a:xfrm>
            <a:off x="4404762" y="3384552"/>
            <a:ext cx="1620000" cy="422534"/>
          </a:xfrm>
          <a:prstGeom prst="rect">
            <a:avLst/>
          </a:prstGeom>
          <a:solidFill>
            <a:srgbClr val="8B4184">
              <a:alpha val="75000"/>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200" dirty="0">
                <a:solidFill>
                  <a:schemeClr val="bg1"/>
                </a:solidFill>
                <a:latin typeface="BIZ UDゴシック" panose="020B0400000000000000" pitchFamily="49" charset="-128"/>
                <a:ea typeface="BIZ UDゴシック" panose="020B0400000000000000" pitchFamily="49" charset="-128"/>
              </a:rPr>
              <a:t>25(715ha)</a:t>
            </a:r>
            <a:endParaRPr kumimoji="1" lang="ja-JP" altLang="en-US" sz="1200" dirty="0">
              <a:solidFill>
                <a:schemeClr val="bg1"/>
              </a:solidFill>
              <a:latin typeface="BIZ UDゴシック" panose="020B0400000000000000" pitchFamily="49" charset="-128"/>
              <a:ea typeface="BIZ UDゴシック" panose="020B0400000000000000" pitchFamily="49" charset="-128"/>
            </a:endParaRPr>
          </a:p>
        </p:txBody>
      </p:sp>
      <p:sp>
        <p:nvSpPr>
          <p:cNvPr id="117" name="正方形/長方形 116">
            <a:extLst>
              <a:ext uri="{FF2B5EF4-FFF2-40B4-BE49-F238E27FC236}">
                <a16:creationId xmlns:a16="http://schemas.microsoft.com/office/drawing/2014/main" id="{15372158-C7D2-46B6-933E-39000034CBA8}"/>
              </a:ext>
            </a:extLst>
          </p:cNvPr>
          <p:cNvSpPr/>
          <p:nvPr/>
        </p:nvSpPr>
        <p:spPr>
          <a:xfrm>
            <a:off x="6113013" y="3369924"/>
            <a:ext cx="1620000" cy="432082"/>
          </a:xfrm>
          <a:prstGeom prst="rect">
            <a:avLst/>
          </a:prstGeom>
          <a:solidFill>
            <a:srgbClr val="C634B5">
              <a:alpha val="40000"/>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78(370ha)</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118" name="正方形/長方形 117">
            <a:extLst>
              <a:ext uri="{FF2B5EF4-FFF2-40B4-BE49-F238E27FC236}">
                <a16:creationId xmlns:a16="http://schemas.microsoft.com/office/drawing/2014/main" id="{1286172A-8950-4844-8E34-3945B5A31371}"/>
              </a:ext>
            </a:extLst>
          </p:cNvPr>
          <p:cNvSpPr/>
          <p:nvPr/>
        </p:nvSpPr>
        <p:spPr>
          <a:xfrm>
            <a:off x="2723576" y="4806484"/>
            <a:ext cx="1620000" cy="429512"/>
          </a:xfrm>
          <a:prstGeom prst="rect">
            <a:avLst/>
          </a:prstGeom>
          <a:solidFill>
            <a:srgbClr val="421E06">
              <a:alpha val="69804"/>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200" b="1" dirty="0">
                <a:solidFill>
                  <a:srgbClr val="FFFF00"/>
                </a:solidFill>
                <a:latin typeface="BIZ UDゴシック" panose="020B0400000000000000" pitchFamily="49" charset="-128"/>
                <a:ea typeface="BIZ UDゴシック" panose="020B0400000000000000" pitchFamily="49" charset="-128"/>
              </a:rPr>
              <a:t>144(4,879ha)</a:t>
            </a:r>
            <a:endParaRPr kumimoji="1" lang="ja-JP" altLang="en-US" sz="1200" b="1" dirty="0">
              <a:solidFill>
                <a:srgbClr val="FFFF00"/>
              </a:solidFill>
              <a:latin typeface="BIZ UDゴシック" panose="020B0400000000000000" pitchFamily="49" charset="-128"/>
              <a:ea typeface="BIZ UDゴシック" panose="020B0400000000000000" pitchFamily="49" charset="-128"/>
            </a:endParaRPr>
          </a:p>
        </p:txBody>
      </p:sp>
      <p:sp>
        <p:nvSpPr>
          <p:cNvPr id="119" name="正方形/長方形 118">
            <a:extLst>
              <a:ext uri="{FF2B5EF4-FFF2-40B4-BE49-F238E27FC236}">
                <a16:creationId xmlns:a16="http://schemas.microsoft.com/office/drawing/2014/main" id="{D7591F78-EF4F-4EC5-85C5-FCE974974D7D}"/>
              </a:ext>
            </a:extLst>
          </p:cNvPr>
          <p:cNvSpPr/>
          <p:nvPr/>
        </p:nvSpPr>
        <p:spPr>
          <a:xfrm>
            <a:off x="4398617" y="4806484"/>
            <a:ext cx="1620000" cy="429512"/>
          </a:xfrm>
          <a:prstGeom prst="rect">
            <a:avLst/>
          </a:prstGeom>
          <a:solidFill>
            <a:srgbClr val="A27B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200" b="1" dirty="0">
                <a:solidFill>
                  <a:schemeClr val="bg1"/>
                </a:solidFill>
                <a:latin typeface="BIZ UDゴシック" panose="020B0400000000000000" pitchFamily="49" charset="-128"/>
                <a:ea typeface="BIZ UDゴシック" panose="020B0400000000000000" pitchFamily="49" charset="-128"/>
              </a:rPr>
              <a:t>167(6,807)</a:t>
            </a:r>
            <a:endParaRPr kumimoji="1" lang="ja-JP" altLang="en-US" sz="1200" b="1" dirty="0">
              <a:solidFill>
                <a:schemeClr val="bg1"/>
              </a:solidFill>
              <a:latin typeface="BIZ UDゴシック" panose="020B0400000000000000" pitchFamily="49" charset="-128"/>
              <a:ea typeface="BIZ UDゴシック" panose="020B0400000000000000" pitchFamily="49" charset="-128"/>
            </a:endParaRPr>
          </a:p>
        </p:txBody>
      </p:sp>
      <p:sp>
        <p:nvSpPr>
          <p:cNvPr id="135" name="正方形/長方形 134">
            <a:extLst>
              <a:ext uri="{FF2B5EF4-FFF2-40B4-BE49-F238E27FC236}">
                <a16:creationId xmlns:a16="http://schemas.microsoft.com/office/drawing/2014/main" id="{C2E67841-CF78-4E92-9C4E-F2BA92CA75FE}"/>
              </a:ext>
            </a:extLst>
          </p:cNvPr>
          <p:cNvSpPr/>
          <p:nvPr/>
        </p:nvSpPr>
        <p:spPr>
          <a:xfrm>
            <a:off x="6122402" y="4788449"/>
            <a:ext cx="1620000" cy="429512"/>
          </a:xfrm>
          <a:prstGeom prst="rect">
            <a:avLst/>
          </a:prstGeom>
          <a:solidFill>
            <a:srgbClr val="DD8E19">
              <a:alpha val="49804"/>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686(11,256ha)</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136" name="正方形/長方形 135">
            <a:extLst>
              <a:ext uri="{FF2B5EF4-FFF2-40B4-BE49-F238E27FC236}">
                <a16:creationId xmlns:a16="http://schemas.microsoft.com/office/drawing/2014/main" id="{9C28AD63-89E5-4795-B8D8-CE8D3DAED395}"/>
              </a:ext>
            </a:extLst>
          </p:cNvPr>
          <p:cNvSpPr/>
          <p:nvPr/>
        </p:nvSpPr>
        <p:spPr>
          <a:xfrm>
            <a:off x="2751685" y="6015698"/>
            <a:ext cx="3312000" cy="437432"/>
          </a:xfrm>
          <a:prstGeom prst="rect">
            <a:avLst/>
          </a:prstGeom>
          <a:solidFill>
            <a:srgbClr val="FF66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300" b="1" dirty="0">
                <a:solidFill>
                  <a:srgbClr val="FFFF00"/>
                </a:solidFill>
                <a:latin typeface="BIZ UDゴシック" panose="020B0400000000000000" pitchFamily="49" charset="-128"/>
                <a:ea typeface="BIZ UDゴシック" panose="020B0400000000000000" pitchFamily="49" charset="-128"/>
              </a:rPr>
              <a:t>233(6,530ha)</a:t>
            </a:r>
            <a:endParaRPr kumimoji="1" lang="ja-JP" altLang="en-US" sz="1300" b="1" dirty="0">
              <a:solidFill>
                <a:srgbClr val="FFFF00"/>
              </a:solidFill>
              <a:latin typeface="BIZ UDゴシック" panose="020B0400000000000000" pitchFamily="49" charset="-128"/>
              <a:ea typeface="BIZ UDゴシック" panose="020B0400000000000000" pitchFamily="49" charset="-128"/>
            </a:endParaRPr>
          </a:p>
        </p:txBody>
      </p:sp>
      <p:sp>
        <p:nvSpPr>
          <p:cNvPr id="137" name="正方形/長方形 136">
            <a:extLst>
              <a:ext uri="{FF2B5EF4-FFF2-40B4-BE49-F238E27FC236}">
                <a16:creationId xmlns:a16="http://schemas.microsoft.com/office/drawing/2014/main" id="{5CDAA8BD-96DF-4BB8-A641-027B605D9B69}"/>
              </a:ext>
            </a:extLst>
          </p:cNvPr>
          <p:cNvSpPr/>
          <p:nvPr/>
        </p:nvSpPr>
        <p:spPr>
          <a:xfrm>
            <a:off x="6136576" y="6001163"/>
            <a:ext cx="1620000" cy="437953"/>
          </a:xfrm>
          <a:prstGeom prst="rect">
            <a:avLst/>
          </a:prstGeom>
          <a:solidFill>
            <a:srgbClr val="FF3809">
              <a:alpha val="45000"/>
            </a:srgb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1,173(5,889ha)</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141" name="テキスト ボックス 140">
            <a:extLst>
              <a:ext uri="{FF2B5EF4-FFF2-40B4-BE49-F238E27FC236}">
                <a16:creationId xmlns:a16="http://schemas.microsoft.com/office/drawing/2014/main" id="{FA1A8FFA-F228-4CF1-8472-465562B58E37}"/>
              </a:ext>
            </a:extLst>
          </p:cNvPr>
          <p:cNvSpPr txBox="1"/>
          <p:nvPr/>
        </p:nvSpPr>
        <p:spPr>
          <a:xfrm>
            <a:off x="7908783" y="2073721"/>
            <a:ext cx="1341085" cy="216000"/>
          </a:xfrm>
          <a:prstGeom prst="rect">
            <a:avLst/>
          </a:prstGeom>
          <a:noFill/>
        </p:spPr>
        <p:txBody>
          <a:bodyPr wrap="square" lIns="0" tIns="0" rIns="0" bIns="0" rtlCol="0">
            <a:noAutofit/>
          </a:bodyPr>
          <a:lstStyle/>
          <a:p>
            <a:pPr algn="ctr"/>
            <a:r>
              <a:rPr lang="ja-JP" altLang="en-US" sz="1400" b="1" dirty="0">
                <a:solidFill>
                  <a:srgbClr val="2E4636"/>
                </a:solidFill>
                <a:latin typeface="BIZ UDPゴシック" panose="020B0400000000000000" pitchFamily="50" charset="-128"/>
                <a:ea typeface="BIZ UDPゴシック" panose="020B0400000000000000" pitchFamily="50" charset="-128"/>
              </a:rPr>
              <a:t>合　計</a:t>
            </a:r>
          </a:p>
        </p:txBody>
      </p:sp>
      <p:sp>
        <p:nvSpPr>
          <p:cNvPr id="142" name="テキスト ボックス 141">
            <a:extLst>
              <a:ext uri="{FF2B5EF4-FFF2-40B4-BE49-F238E27FC236}">
                <a16:creationId xmlns:a16="http://schemas.microsoft.com/office/drawing/2014/main" id="{34694420-FDC2-401F-893E-B985A8E6BB06}"/>
              </a:ext>
            </a:extLst>
          </p:cNvPr>
          <p:cNvSpPr txBox="1"/>
          <p:nvPr/>
        </p:nvSpPr>
        <p:spPr>
          <a:xfrm>
            <a:off x="7927865" y="2328576"/>
            <a:ext cx="1727432" cy="226437"/>
          </a:xfrm>
          <a:prstGeom prst="rect">
            <a:avLst/>
          </a:prstGeom>
          <a:solidFill>
            <a:schemeClr val="bg1"/>
          </a:solidFill>
        </p:spPr>
        <p:txBody>
          <a:bodyPr wrap="square" lIns="0" tIns="0" rIns="0" bIns="0" rtlCol="0">
            <a:noAutofit/>
          </a:bodyPr>
          <a:lstStyle/>
          <a:p>
            <a:r>
              <a:rPr lang="en-US" altLang="ja-JP" sz="1400" b="1" dirty="0">
                <a:latin typeface="BIZ UDPゴシック" panose="020B0400000000000000" pitchFamily="50" charset="-128"/>
                <a:ea typeface="BIZ UDPゴシック" panose="020B0400000000000000" pitchFamily="50" charset="-128"/>
              </a:rPr>
              <a:t>376</a:t>
            </a:r>
            <a:r>
              <a:rPr lang="ja-JP" altLang="en-US" sz="1400" b="1" dirty="0">
                <a:latin typeface="BIZ UDPゴシック" panose="020B0400000000000000" pitchFamily="50" charset="-128"/>
                <a:ea typeface="BIZ UDPゴシック" panose="020B0400000000000000" pitchFamily="50" charset="-128"/>
              </a:rPr>
              <a:t>（</a:t>
            </a:r>
            <a:r>
              <a:rPr lang="en-US" altLang="ja-JP" sz="1400" b="1" dirty="0">
                <a:latin typeface="BIZ UDPゴシック" panose="020B0400000000000000" pitchFamily="50" charset="-128"/>
                <a:ea typeface="BIZ UDPゴシック" panose="020B0400000000000000" pitchFamily="50" charset="-128"/>
              </a:rPr>
              <a:t>15,346ha</a:t>
            </a:r>
            <a:r>
              <a:rPr lang="ja-JP" altLang="en-US" sz="1400" b="1" dirty="0">
                <a:latin typeface="BIZ UDPゴシック" panose="020B0400000000000000" pitchFamily="50" charset="-128"/>
                <a:ea typeface="BIZ UDPゴシック" panose="020B0400000000000000" pitchFamily="50" charset="-128"/>
              </a:rPr>
              <a:t>）</a:t>
            </a:r>
          </a:p>
        </p:txBody>
      </p:sp>
      <p:sp>
        <p:nvSpPr>
          <p:cNvPr id="143" name="テキスト ボックス 142">
            <a:extLst>
              <a:ext uri="{FF2B5EF4-FFF2-40B4-BE49-F238E27FC236}">
                <a16:creationId xmlns:a16="http://schemas.microsoft.com/office/drawing/2014/main" id="{9C7E4375-ED26-4A9D-BA5E-4ED3495C6C4B}"/>
              </a:ext>
            </a:extLst>
          </p:cNvPr>
          <p:cNvSpPr txBox="1"/>
          <p:nvPr/>
        </p:nvSpPr>
        <p:spPr>
          <a:xfrm>
            <a:off x="7915576" y="3229987"/>
            <a:ext cx="1341085" cy="216000"/>
          </a:xfrm>
          <a:prstGeom prst="rect">
            <a:avLst/>
          </a:prstGeom>
          <a:noFill/>
        </p:spPr>
        <p:txBody>
          <a:bodyPr wrap="square" lIns="0" tIns="0" rIns="0" bIns="0" rtlCol="0">
            <a:noAutofit/>
          </a:bodyPr>
          <a:lstStyle/>
          <a:p>
            <a:pPr algn="ctr"/>
            <a:r>
              <a:rPr lang="ja-JP" altLang="en-US" sz="1400" b="1" dirty="0">
                <a:solidFill>
                  <a:srgbClr val="8B4184"/>
                </a:solidFill>
                <a:latin typeface="BIZ UDPゴシック" panose="020B0400000000000000" pitchFamily="50" charset="-128"/>
                <a:ea typeface="BIZ UDPゴシック" panose="020B0400000000000000" pitchFamily="50" charset="-128"/>
              </a:rPr>
              <a:t>合　計</a:t>
            </a:r>
          </a:p>
        </p:txBody>
      </p:sp>
      <p:sp>
        <p:nvSpPr>
          <p:cNvPr id="144" name="テキスト ボックス 143">
            <a:extLst>
              <a:ext uri="{FF2B5EF4-FFF2-40B4-BE49-F238E27FC236}">
                <a16:creationId xmlns:a16="http://schemas.microsoft.com/office/drawing/2014/main" id="{B17B8427-9D66-40DA-8346-F491B045FB01}"/>
              </a:ext>
            </a:extLst>
          </p:cNvPr>
          <p:cNvSpPr txBox="1"/>
          <p:nvPr/>
        </p:nvSpPr>
        <p:spPr>
          <a:xfrm>
            <a:off x="7965747" y="3505690"/>
            <a:ext cx="1727432" cy="226437"/>
          </a:xfrm>
          <a:prstGeom prst="rect">
            <a:avLst/>
          </a:prstGeom>
          <a:solidFill>
            <a:schemeClr val="bg1"/>
          </a:solidFill>
        </p:spPr>
        <p:txBody>
          <a:bodyPr wrap="square" lIns="0" tIns="0" rIns="0" bIns="0" rtlCol="0">
            <a:noAutofit/>
          </a:bodyPr>
          <a:lstStyle/>
          <a:p>
            <a:r>
              <a:rPr lang="en-US" altLang="ja-JP" sz="1400" b="1" dirty="0">
                <a:latin typeface="BIZ UDPゴシック" panose="020B0400000000000000" pitchFamily="50" charset="-128"/>
                <a:ea typeface="BIZ UDPゴシック" panose="020B0400000000000000" pitchFamily="50" charset="-128"/>
              </a:rPr>
              <a:t>137</a:t>
            </a:r>
            <a:r>
              <a:rPr lang="ja-JP" altLang="en-US" sz="1400" b="1" dirty="0">
                <a:latin typeface="BIZ UDPゴシック" panose="020B0400000000000000" pitchFamily="50" charset="-128"/>
                <a:ea typeface="BIZ UDPゴシック" panose="020B0400000000000000" pitchFamily="50" charset="-128"/>
              </a:rPr>
              <a:t>（</a:t>
            </a:r>
            <a:r>
              <a:rPr lang="en-US" altLang="ja-JP" sz="1400" b="1" dirty="0">
                <a:latin typeface="BIZ UDPゴシック" panose="020B0400000000000000" pitchFamily="50" charset="-128"/>
                <a:ea typeface="BIZ UDPゴシック" panose="020B0400000000000000" pitchFamily="50" charset="-128"/>
              </a:rPr>
              <a:t>2,293ha</a:t>
            </a:r>
            <a:r>
              <a:rPr lang="ja-JP" altLang="en-US" sz="1400" b="1" dirty="0">
                <a:latin typeface="BIZ UDPゴシック" panose="020B0400000000000000" pitchFamily="50" charset="-128"/>
                <a:ea typeface="BIZ UDPゴシック" panose="020B0400000000000000" pitchFamily="50" charset="-128"/>
              </a:rPr>
              <a:t>）</a:t>
            </a:r>
          </a:p>
        </p:txBody>
      </p:sp>
      <p:sp>
        <p:nvSpPr>
          <p:cNvPr id="145" name="テキスト ボックス 144">
            <a:extLst>
              <a:ext uri="{FF2B5EF4-FFF2-40B4-BE49-F238E27FC236}">
                <a16:creationId xmlns:a16="http://schemas.microsoft.com/office/drawing/2014/main" id="{341A3895-F178-472C-8C4A-7E750A7647B6}"/>
              </a:ext>
            </a:extLst>
          </p:cNvPr>
          <p:cNvSpPr txBox="1"/>
          <p:nvPr/>
        </p:nvSpPr>
        <p:spPr>
          <a:xfrm>
            <a:off x="7935969" y="4672823"/>
            <a:ext cx="1341085" cy="216000"/>
          </a:xfrm>
          <a:prstGeom prst="rect">
            <a:avLst/>
          </a:prstGeom>
          <a:noFill/>
        </p:spPr>
        <p:txBody>
          <a:bodyPr wrap="square" lIns="0" tIns="0" rIns="0" bIns="0" rtlCol="0">
            <a:noAutofit/>
          </a:bodyPr>
          <a:lstStyle/>
          <a:p>
            <a:pPr algn="ctr"/>
            <a:r>
              <a:rPr lang="ja-JP" altLang="en-US" sz="1400" b="1" dirty="0">
                <a:solidFill>
                  <a:srgbClr val="A27B00"/>
                </a:solidFill>
                <a:latin typeface="BIZ UDPゴシック" panose="020B0400000000000000" pitchFamily="50" charset="-128"/>
                <a:ea typeface="BIZ UDPゴシック" panose="020B0400000000000000" pitchFamily="50" charset="-128"/>
              </a:rPr>
              <a:t>合　計</a:t>
            </a:r>
          </a:p>
        </p:txBody>
      </p:sp>
      <p:sp>
        <p:nvSpPr>
          <p:cNvPr id="146" name="テキスト ボックス 145">
            <a:extLst>
              <a:ext uri="{FF2B5EF4-FFF2-40B4-BE49-F238E27FC236}">
                <a16:creationId xmlns:a16="http://schemas.microsoft.com/office/drawing/2014/main" id="{6C7B5E13-6BD0-42F6-B106-FE70DD796787}"/>
              </a:ext>
            </a:extLst>
          </p:cNvPr>
          <p:cNvSpPr txBox="1"/>
          <p:nvPr/>
        </p:nvSpPr>
        <p:spPr>
          <a:xfrm>
            <a:off x="7986140" y="4922621"/>
            <a:ext cx="1727432" cy="226437"/>
          </a:xfrm>
          <a:prstGeom prst="rect">
            <a:avLst/>
          </a:prstGeom>
          <a:solidFill>
            <a:schemeClr val="bg1"/>
          </a:solidFill>
        </p:spPr>
        <p:txBody>
          <a:bodyPr wrap="square" lIns="0" tIns="0" rIns="0" bIns="0" rtlCol="0">
            <a:noAutofit/>
          </a:bodyPr>
          <a:lstStyle/>
          <a:p>
            <a:r>
              <a:rPr lang="en-US" altLang="ja-JP" sz="1400" b="1" dirty="0">
                <a:latin typeface="BIZ UDPゴシック" panose="020B0400000000000000" pitchFamily="50" charset="-128"/>
                <a:ea typeface="BIZ UDPゴシック" panose="020B0400000000000000" pitchFamily="50" charset="-128"/>
              </a:rPr>
              <a:t>997</a:t>
            </a:r>
            <a:r>
              <a:rPr lang="ja-JP" altLang="en-US" sz="1400" b="1" dirty="0">
                <a:latin typeface="BIZ UDPゴシック" panose="020B0400000000000000" pitchFamily="50" charset="-128"/>
                <a:ea typeface="BIZ UDPゴシック" panose="020B0400000000000000" pitchFamily="50" charset="-128"/>
              </a:rPr>
              <a:t>（</a:t>
            </a:r>
            <a:r>
              <a:rPr lang="en-US" altLang="ja-JP" sz="1400" b="1" dirty="0">
                <a:latin typeface="BIZ UDPゴシック" panose="020B0400000000000000" pitchFamily="50" charset="-128"/>
                <a:ea typeface="BIZ UDPゴシック" panose="020B0400000000000000" pitchFamily="50" charset="-128"/>
              </a:rPr>
              <a:t>22,942ha</a:t>
            </a:r>
            <a:r>
              <a:rPr lang="ja-JP" altLang="en-US" sz="1400" b="1" dirty="0">
                <a:latin typeface="BIZ UDPゴシック" panose="020B0400000000000000" pitchFamily="50" charset="-128"/>
                <a:ea typeface="BIZ UDPゴシック" panose="020B0400000000000000" pitchFamily="50" charset="-128"/>
              </a:rPr>
              <a:t>）</a:t>
            </a:r>
          </a:p>
        </p:txBody>
      </p:sp>
      <p:sp>
        <p:nvSpPr>
          <p:cNvPr id="147" name="テキスト ボックス 146">
            <a:extLst>
              <a:ext uri="{FF2B5EF4-FFF2-40B4-BE49-F238E27FC236}">
                <a16:creationId xmlns:a16="http://schemas.microsoft.com/office/drawing/2014/main" id="{43A761F5-E2D0-4FB4-954E-D1B52537EE71}"/>
              </a:ext>
            </a:extLst>
          </p:cNvPr>
          <p:cNvSpPr txBox="1"/>
          <p:nvPr/>
        </p:nvSpPr>
        <p:spPr>
          <a:xfrm>
            <a:off x="7942730" y="5882497"/>
            <a:ext cx="1341085" cy="216000"/>
          </a:xfrm>
          <a:prstGeom prst="rect">
            <a:avLst/>
          </a:prstGeom>
          <a:noFill/>
        </p:spPr>
        <p:txBody>
          <a:bodyPr wrap="square" lIns="0" tIns="0" rIns="0" bIns="0" rtlCol="0">
            <a:noAutofit/>
          </a:bodyPr>
          <a:lstStyle/>
          <a:p>
            <a:pPr algn="ctr"/>
            <a:r>
              <a:rPr lang="ja-JP" altLang="en-US" sz="1400" b="1" dirty="0">
                <a:solidFill>
                  <a:srgbClr val="FF6600"/>
                </a:solidFill>
                <a:latin typeface="BIZ UDPゴシック" panose="020B0400000000000000" pitchFamily="50" charset="-128"/>
                <a:ea typeface="BIZ UDPゴシック" panose="020B0400000000000000" pitchFamily="50" charset="-128"/>
              </a:rPr>
              <a:t>合　計</a:t>
            </a:r>
          </a:p>
        </p:txBody>
      </p:sp>
      <p:sp>
        <p:nvSpPr>
          <p:cNvPr id="148" name="テキスト ボックス 147">
            <a:extLst>
              <a:ext uri="{FF2B5EF4-FFF2-40B4-BE49-F238E27FC236}">
                <a16:creationId xmlns:a16="http://schemas.microsoft.com/office/drawing/2014/main" id="{47A4E117-3CB1-413F-8B96-8EB84B0B2032}"/>
              </a:ext>
            </a:extLst>
          </p:cNvPr>
          <p:cNvSpPr txBox="1"/>
          <p:nvPr/>
        </p:nvSpPr>
        <p:spPr>
          <a:xfrm>
            <a:off x="7935969" y="6108898"/>
            <a:ext cx="1834453" cy="216000"/>
          </a:xfrm>
          <a:prstGeom prst="rect">
            <a:avLst/>
          </a:prstGeom>
          <a:solidFill>
            <a:schemeClr val="bg1"/>
          </a:solidFill>
        </p:spPr>
        <p:txBody>
          <a:bodyPr wrap="square" lIns="0" tIns="0" rIns="0" bIns="0" rtlCol="0">
            <a:noAutofit/>
          </a:bodyPr>
          <a:lstStyle/>
          <a:p>
            <a:r>
              <a:rPr lang="en-US" altLang="ja-JP" sz="1400" b="1" dirty="0">
                <a:latin typeface="BIZ UDPゴシック" panose="020B0400000000000000" pitchFamily="50" charset="-128"/>
                <a:ea typeface="BIZ UDPゴシック" panose="020B0400000000000000" pitchFamily="50" charset="-128"/>
              </a:rPr>
              <a:t>1,406</a:t>
            </a:r>
            <a:r>
              <a:rPr lang="ja-JP" altLang="en-US" sz="1400" b="1" dirty="0">
                <a:latin typeface="BIZ UDPゴシック" panose="020B0400000000000000" pitchFamily="50" charset="-128"/>
                <a:ea typeface="BIZ UDPゴシック" panose="020B0400000000000000" pitchFamily="50" charset="-128"/>
              </a:rPr>
              <a:t>（</a:t>
            </a:r>
            <a:r>
              <a:rPr lang="en-US" altLang="ja-JP" sz="1400" b="1" dirty="0">
                <a:latin typeface="BIZ UDPゴシック" panose="020B0400000000000000" pitchFamily="50" charset="-128"/>
                <a:ea typeface="BIZ UDPゴシック" panose="020B0400000000000000" pitchFamily="50" charset="-128"/>
              </a:rPr>
              <a:t>12,419ha</a:t>
            </a:r>
            <a:r>
              <a:rPr lang="ja-JP" altLang="en-US" sz="1400" b="1" dirty="0">
                <a:latin typeface="BIZ UDPゴシック" panose="020B0400000000000000" pitchFamily="50" charset="-128"/>
                <a:ea typeface="BIZ UDPゴシック" panose="020B0400000000000000" pitchFamily="50" charset="-128"/>
              </a:rPr>
              <a:t>）</a:t>
            </a:r>
          </a:p>
        </p:txBody>
      </p:sp>
      <p:sp>
        <p:nvSpPr>
          <p:cNvPr id="149" name="テキスト ボックス 148">
            <a:extLst>
              <a:ext uri="{FF2B5EF4-FFF2-40B4-BE49-F238E27FC236}">
                <a16:creationId xmlns:a16="http://schemas.microsoft.com/office/drawing/2014/main" id="{0CB77F5D-0605-4C60-9B6C-927A7AC6CB0A}"/>
              </a:ext>
            </a:extLst>
          </p:cNvPr>
          <p:cNvSpPr txBox="1"/>
          <p:nvPr/>
        </p:nvSpPr>
        <p:spPr>
          <a:xfrm>
            <a:off x="7915576" y="901495"/>
            <a:ext cx="1805057" cy="503590"/>
          </a:xfrm>
          <a:prstGeom prst="rect">
            <a:avLst/>
          </a:prstGeom>
          <a:noFill/>
        </p:spPr>
        <p:txBody>
          <a:bodyPr wrap="square" lIns="0" tIns="36000" rIns="0" bIns="36000" rtlCol="0">
            <a:spAutoFit/>
          </a:bodyPr>
          <a:lstStyle/>
          <a:p>
            <a:pPr algn="ctr"/>
            <a:r>
              <a:rPr kumimoji="1" lang="ja-JP" altLang="en-US" sz="1400" b="1" dirty="0">
                <a:latin typeface="BIZ UDゴシック" panose="020B0400000000000000" pitchFamily="49" charset="-128"/>
                <a:ea typeface="BIZ UDゴシック" panose="020B0400000000000000" pitchFamily="49" charset="-128"/>
              </a:rPr>
              <a:t>ゾーニング結果</a:t>
            </a:r>
            <a:endParaRPr kumimoji="1" lang="en-US" altLang="ja-JP" sz="1400" b="1" dirty="0">
              <a:latin typeface="BIZ UDゴシック" panose="020B0400000000000000" pitchFamily="49" charset="-128"/>
              <a:ea typeface="BIZ UDゴシック" panose="020B0400000000000000" pitchFamily="49" charset="-128"/>
            </a:endParaRPr>
          </a:p>
          <a:p>
            <a:pPr algn="ctr"/>
            <a:r>
              <a:rPr kumimoji="1" lang="ja-JP" altLang="en-US" sz="1400" b="1" dirty="0">
                <a:latin typeface="BIZ UDゴシック" panose="020B0400000000000000" pitchFamily="49" charset="-128"/>
                <a:ea typeface="BIZ UDゴシック" panose="020B0400000000000000" pitchFamily="49" charset="-128"/>
              </a:rPr>
              <a:t>箇所数（面積 </a:t>
            </a:r>
            <a:r>
              <a:rPr kumimoji="1" lang="en-US" altLang="ja-JP" sz="1400" b="1" dirty="0">
                <a:latin typeface="BIZ UDゴシック" panose="020B0400000000000000" pitchFamily="49" charset="-128"/>
                <a:ea typeface="BIZ UDゴシック" panose="020B0400000000000000" pitchFamily="49" charset="-128"/>
              </a:rPr>
              <a:t>ha</a:t>
            </a:r>
            <a:r>
              <a:rPr kumimoji="1" lang="ja-JP" altLang="en-US" sz="1400" b="1" dirty="0">
                <a:latin typeface="BIZ UDゴシック" panose="020B0400000000000000" pitchFamily="49" charset="-128"/>
                <a:ea typeface="BIZ UDゴシック" panose="020B0400000000000000" pitchFamily="49" charset="-128"/>
              </a:rPr>
              <a:t>）</a:t>
            </a:r>
          </a:p>
        </p:txBody>
      </p:sp>
      <p:cxnSp>
        <p:nvCxnSpPr>
          <p:cNvPr id="150" name="直線矢印コネクタ 149">
            <a:extLst>
              <a:ext uri="{FF2B5EF4-FFF2-40B4-BE49-F238E27FC236}">
                <a16:creationId xmlns:a16="http://schemas.microsoft.com/office/drawing/2014/main" id="{73121F1C-601A-4470-B00B-499882816429}"/>
              </a:ext>
            </a:extLst>
          </p:cNvPr>
          <p:cNvCxnSpPr>
            <a:cxnSpLocks/>
          </p:cNvCxnSpPr>
          <p:nvPr/>
        </p:nvCxnSpPr>
        <p:spPr>
          <a:xfrm flipV="1">
            <a:off x="7714641" y="2595614"/>
            <a:ext cx="2102183" cy="9350"/>
          </a:xfrm>
          <a:prstGeom prst="straightConnector1">
            <a:avLst/>
          </a:prstGeom>
          <a:ln w="28575">
            <a:gradFill flip="none" rotWithShape="1">
              <a:gsLst>
                <a:gs pos="0">
                  <a:srgbClr val="2E4636">
                    <a:alpha val="85000"/>
                  </a:srgbClr>
                </a:gs>
                <a:gs pos="50000">
                  <a:srgbClr val="307C42">
                    <a:alpha val="85000"/>
                  </a:srgbClr>
                </a:gs>
                <a:gs pos="100000">
                  <a:srgbClr val="71D1A3">
                    <a:alpha val="75000"/>
                  </a:srgbClr>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cxnSp>
        <p:nvCxnSpPr>
          <p:cNvPr id="151" name="直線矢印コネクタ 150">
            <a:extLst>
              <a:ext uri="{FF2B5EF4-FFF2-40B4-BE49-F238E27FC236}">
                <a16:creationId xmlns:a16="http://schemas.microsoft.com/office/drawing/2014/main" id="{DFB07CC6-788F-4DA9-8446-72FD6E09D1DB}"/>
              </a:ext>
            </a:extLst>
          </p:cNvPr>
          <p:cNvCxnSpPr>
            <a:cxnSpLocks/>
          </p:cNvCxnSpPr>
          <p:nvPr/>
        </p:nvCxnSpPr>
        <p:spPr>
          <a:xfrm flipV="1">
            <a:off x="7756576" y="3799313"/>
            <a:ext cx="2070778" cy="9211"/>
          </a:xfrm>
          <a:prstGeom prst="straightConnector1">
            <a:avLst/>
          </a:prstGeom>
          <a:ln w="28575">
            <a:gradFill flip="none" rotWithShape="1">
              <a:gsLst>
                <a:gs pos="0">
                  <a:srgbClr val="440652">
                    <a:alpha val="75000"/>
                  </a:srgbClr>
                </a:gs>
                <a:gs pos="50000">
                  <a:srgbClr val="8B4184">
                    <a:alpha val="75000"/>
                  </a:srgbClr>
                </a:gs>
                <a:gs pos="100000">
                  <a:srgbClr val="C634B5">
                    <a:alpha val="40000"/>
                  </a:srgbClr>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cxnSp>
        <p:nvCxnSpPr>
          <p:cNvPr id="152" name="直線矢印コネクタ 151">
            <a:extLst>
              <a:ext uri="{FF2B5EF4-FFF2-40B4-BE49-F238E27FC236}">
                <a16:creationId xmlns:a16="http://schemas.microsoft.com/office/drawing/2014/main" id="{F6C3CBA3-B12A-43B9-A9C1-44E7FDADA063}"/>
              </a:ext>
            </a:extLst>
          </p:cNvPr>
          <p:cNvCxnSpPr>
            <a:cxnSpLocks/>
          </p:cNvCxnSpPr>
          <p:nvPr/>
        </p:nvCxnSpPr>
        <p:spPr>
          <a:xfrm>
            <a:off x="7757011" y="5226855"/>
            <a:ext cx="2059813" cy="0"/>
          </a:xfrm>
          <a:prstGeom prst="straightConnector1">
            <a:avLst/>
          </a:prstGeom>
          <a:ln w="28575">
            <a:gradFill flip="none" rotWithShape="1">
              <a:gsLst>
                <a:gs pos="0">
                  <a:srgbClr val="421E06">
                    <a:alpha val="70000"/>
                  </a:srgbClr>
                </a:gs>
                <a:gs pos="55000">
                  <a:srgbClr val="A27B00"/>
                </a:gs>
                <a:gs pos="100000">
                  <a:srgbClr val="E9A237">
                    <a:alpha val="50000"/>
                  </a:srgbClr>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cxnSp>
        <p:nvCxnSpPr>
          <p:cNvPr id="153" name="直線矢印コネクタ 152">
            <a:extLst>
              <a:ext uri="{FF2B5EF4-FFF2-40B4-BE49-F238E27FC236}">
                <a16:creationId xmlns:a16="http://schemas.microsoft.com/office/drawing/2014/main" id="{2E2B544E-730F-4728-BFFA-08185380BB78}"/>
              </a:ext>
            </a:extLst>
          </p:cNvPr>
          <p:cNvCxnSpPr>
            <a:cxnSpLocks/>
          </p:cNvCxnSpPr>
          <p:nvPr/>
        </p:nvCxnSpPr>
        <p:spPr>
          <a:xfrm flipV="1">
            <a:off x="7778942" y="6429543"/>
            <a:ext cx="2026045" cy="9010"/>
          </a:xfrm>
          <a:prstGeom prst="straightConnector1">
            <a:avLst/>
          </a:prstGeom>
          <a:ln w="28575">
            <a:gradFill flip="none" rotWithShape="1">
              <a:gsLst>
                <a:gs pos="0">
                  <a:srgbClr val="FF6600"/>
                </a:gs>
                <a:gs pos="38000">
                  <a:srgbClr val="FF6600"/>
                </a:gs>
                <a:gs pos="100000">
                  <a:srgbClr val="FF6600">
                    <a:alpha val="29000"/>
                  </a:srgbClr>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130" name="テキスト ボックス 129">
            <a:extLst>
              <a:ext uri="{FF2B5EF4-FFF2-40B4-BE49-F238E27FC236}">
                <a16:creationId xmlns:a16="http://schemas.microsoft.com/office/drawing/2014/main" id="{A002FDAF-7DE1-492A-B69E-62278700D6E0}"/>
              </a:ext>
            </a:extLst>
          </p:cNvPr>
          <p:cNvSpPr txBox="1"/>
          <p:nvPr/>
        </p:nvSpPr>
        <p:spPr>
          <a:xfrm>
            <a:off x="6533982" y="6551338"/>
            <a:ext cx="3228062" cy="307777"/>
          </a:xfrm>
          <a:prstGeom prst="rect">
            <a:avLst/>
          </a:prstGeom>
          <a:noFill/>
        </p:spPr>
        <p:txBody>
          <a:bodyPr wrap="square" rtlCol="0">
            <a:spAutoFit/>
          </a:bodyPr>
          <a:lstStyle/>
          <a:p>
            <a:r>
              <a:rPr kumimoji="1" lang="ja-JP" altLang="en-US" sz="1400" b="1" dirty="0">
                <a:latin typeface="BIZ UDゴシック" panose="020B0400000000000000" pitchFamily="49" charset="-128"/>
                <a:ea typeface="BIZ UDゴシック" panose="020B0400000000000000" pitchFamily="49" charset="-128"/>
              </a:rPr>
              <a:t>総計：２</a:t>
            </a:r>
            <a:r>
              <a:rPr kumimoji="1" lang="en-US" altLang="ja-JP" sz="1400" b="1" dirty="0">
                <a:latin typeface="BIZ UDゴシック" panose="020B0400000000000000" pitchFamily="49" charset="-128"/>
                <a:ea typeface="BIZ UDゴシック" panose="020B0400000000000000" pitchFamily="49" charset="-128"/>
              </a:rPr>
              <a:t>,</a:t>
            </a:r>
            <a:r>
              <a:rPr kumimoji="1" lang="ja-JP" altLang="en-US" sz="1400" b="1" dirty="0">
                <a:latin typeface="BIZ UDゴシック" panose="020B0400000000000000" pitchFamily="49" charset="-128"/>
                <a:ea typeface="BIZ UDゴシック" panose="020B0400000000000000" pitchFamily="49" charset="-128"/>
              </a:rPr>
              <a:t>９１６（５３，０００</a:t>
            </a:r>
            <a:r>
              <a:rPr kumimoji="1" lang="en-US" altLang="ja-JP" sz="1400" b="1" dirty="0">
                <a:latin typeface="BIZ UDゴシック" panose="020B0400000000000000" pitchFamily="49" charset="-128"/>
                <a:ea typeface="BIZ UDゴシック" panose="020B0400000000000000" pitchFamily="49" charset="-128"/>
              </a:rPr>
              <a:t>ha</a:t>
            </a:r>
            <a:r>
              <a:rPr kumimoji="1" lang="ja-JP" altLang="en-US" sz="1400" b="1" dirty="0">
                <a:latin typeface="BIZ UDゴシック" panose="020B0400000000000000" pitchFamily="49" charset="-128"/>
                <a:ea typeface="BIZ UDゴシック" panose="020B0400000000000000" pitchFamily="49" charset="-128"/>
              </a:rPr>
              <a:t>）</a:t>
            </a:r>
          </a:p>
        </p:txBody>
      </p:sp>
      <p:pic>
        <p:nvPicPr>
          <p:cNvPr id="80" name="図 79">
            <a:extLst>
              <a:ext uri="{FF2B5EF4-FFF2-40B4-BE49-F238E27FC236}">
                <a16:creationId xmlns:a16="http://schemas.microsoft.com/office/drawing/2014/main" id="{54708F83-1BFA-4EA3-8CE7-1462EA05E85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317775" y="143722"/>
            <a:ext cx="288000" cy="288000"/>
          </a:xfrm>
          <a:prstGeom prst="rect">
            <a:avLst/>
          </a:prstGeom>
        </p:spPr>
      </p:pic>
      <p:pic>
        <p:nvPicPr>
          <p:cNvPr id="81" name="図 80">
            <a:extLst>
              <a:ext uri="{FF2B5EF4-FFF2-40B4-BE49-F238E27FC236}">
                <a16:creationId xmlns:a16="http://schemas.microsoft.com/office/drawing/2014/main" id="{B72AF0D5-65C4-48AA-90BF-496FCF78B18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885280" y="143722"/>
            <a:ext cx="288000" cy="288000"/>
          </a:xfrm>
          <a:prstGeom prst="rect">
            <a:avLst/>
          </a:prstGeom>
        </p:spPr>
      </p:pic>
      <p:pic>
        <p:nvPicPr>
          <p:cNvPr id="83" name="図 82">
            <a:extLst>
              <a:ext uri="{FF2B5EF4-FFF2-40B4-BE49-F238E27FC236}">
                <a16:creationId xmlns:a16="http://schemas.microsoft.com/office/drawing/2014/main" id="{523F53E9-F316-4C37-80E4-42937671556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781" y="143722"/>
            <a:ext cx="288000" cy="288000"/>
          </a:xfrm>
          <a:prstGeom prst="rect">
            <a:avLst/>
          </a:prstGeom>
        </p:spPr>
      </p:pic>
      <p:pic>
        <p:nvPicPr>
          <p:cNvPr id="87" name="図 86">
            <a:extLst>
              <a:ext uri="{FF2B5EF4-FFF2-40B4-BE49-F238E27FC236}">
                <a16:creationId xmlns:a16="http://schemas.microsoft.com/office/drawing/2014/main" id="{B7D36C5F-E7B8-4296-80CC-8FC63A241B5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631276" y="143722"/>
            <a:ext cx="288000" cy="288000"/>
          </a:xfrm>
          <a:prstGeom prst="rect">
            <a:avLst/>
          </a:prstGeom>
        </p:spPr>
      </p:pic>
      <p:pic>
        <p:nvPicPr>
          <p:cNvPr id="89" name="図 88">
            <a:extLst>
              <a:ext uri="{FF2B5EF4-FFF2-40B4-BE49-F238E27FC236}">
                <a16:creationId xmlns:a16="http://schemas.microsoft.com/office/drawing/2014/main" id="{57A4DFD7-19B9-4D79-96A0-7B07EE4B99A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944777" y="143722"/>
            <a:ext cx="288000" cy="288000"/>
          </a:xfrm>
          <a:prstGeom prst="rect">
            <a:avLst/>
          </a:prstGeom>
        </p:spPr>
      </p:pic>
      <p:pic>
        <p:nvPicPr>
          <p:cNvPr id="91" name="図 90">
            <a:extLst>
              <a:ext uri="{FF2B5EF4-FFF2-40B4-BE49-F238E27FC236}">
                <a16:creationId xmlns:a16="http://schemas.microsoft.com/office/drawing/2014/main" id="{AEECFDBC-CEE5-4F17-97E9-6D6EFC5E742E}"/>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258278" y="143722"/>
            <a:ext cx="288000" cy="288000"/>
          </a:xfrm>
          <a:prstGeom prst="rect">
            <a:avLst/>
          </a:prstGeom>
        </p:spPr>
      </p:pic>
      <p:pic>
        <p:nvPicPr>
          <p:cNvPr id="97" name="図 96">
            <a:extLst>
              <a:ext uri="{FF2B5EF4-FFF2-40B4-BE49-F238E27FC236}">
                <a16:creationId xmlns:a16="http://schemas.microsoft.com/office/drawing/2014/main" id="{C33AAB13-8C5C-4533-B777-BD93FB341AB4}"/>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l="3129" t="4624" r="4028" b="3456"/>
          <a:stretch/>
        </p:blipFill>
        <p:spPr>
          <a:xfrm>
            <a:off x="6002683" y="143722"/>
            <a:ext cx="289591" cy="288000"/>
          </a:xfrm>
          <a:prstGeom prst="rect">
            <a:avLst/>
          </a:prstGeom>
        </p:spPr>
      </p:pic>
      <p:pic>
        <p:nvPicPr>
          <p:cNvPr id="98" name="Picture 2">
            <a:extLst>
              <a:ext uri="{FF2B5EF4-FFF2-40B4-BE49-F238E27FC236}">
                <a16:creationId xmlns:a16="http://schemas.microsoft.com/office/drawing/2014/main" id="{016E8853-27A0-4A02-A538-A6DFF46B328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571779" y="143722"/>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4">
            <a:extLst>
              <a:ext uri="{FF2B5EF4-FFF2-40B4-BE49-F238E27FC236}">
                <a16:creationId xmlns:a16="http://schemas.microsoft.com/office/drawing/2014/main" id="{3E8D08B6-28EF-4E09-9BAB-23637EA3F33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512285" y="143722"/>
            <a:ext cx="288000" cy="28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5125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382A8878-10F4-4E0D-AB61-689B6D0A031B}"/>
              </a:ext>
            </a:extLst>
          </p:cNvPr>
          <p:cNvPicPr>
            <a:picLocks noChangeAspect="1"/>
          </p:cNvPicPr>
          <p:nvPr/>
        </p:nvPicPr>
        <p:blipFill rotWithShape="1">
          <a:blip r:embed="rId2">
            <a:extLst>
              <a:ext uri="{28A0092B-C50C-407E-A947-70E740481C1C}">
                <a14:useLocalDpi xmlns:a14="http://schemas.microsoft.com/office/drawing/2010/main" val="0"/>
              </a:ext>
            </a:extLst>
          </a:blip>
          <a:srcRect t="3146"/>
          <a:stretch/>
        </p:blipFill>
        <p:spPr>
          <a:xfrm>
            <a:off x="379635" y="501911"/>
            <a:ext cx="9286778" cy="6356089"/>
          </a:xfrm>
          <a:prstGeom prst="rect">
            <a:avLst/>
          </a:prstGeom>
        </p:spPr>
      </p:pic>
      <p:pic>
        <p:nvPicPr>
          <p:cNvPr id="207" name="図 206">
            <a:extLst>
              <a:ext uri="{FF2B5EF4-FFF2-40B4-BE49-F238E27FC236}">
                <a16:creationId xmlns:a16="http://schemas.microsoft.com/office/drawing/2014/main" id="{15FA163B-D84D-42BF-A8C4-236825FF8F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6164" y="2815037"/>
            <a:ext cx="683986" cy="725714"/>
          </a:xfrm>
          <a:prstGeom prst="rect">
            <a:avLst/>
          </a:prstGeom>
        </p:spPr>
      </p:pic>
      <p:sp>
        <p:nvSpPr>
          <p:cNvPr id="41" name="スライド番号プレースホルダー 10">
            <a:extLst>
              <a:ext uri="{FF2B5EF4-FFF2-40B4-BE49-F238E27FC236}">
                <a16:creationId xmlns:a16="http://schemas.microsoft.com/office/drawing/2014/main" id="{20311500-38D3-4D5C-B734-C8FB118CBFE9}"/>
              </a:ext>
            </a:extLst>
          </p:cNvPr>
          <p:cNvSpPr>
            <a:spLocks noGrp="1"/>
          </p:cNvSpPr>
          <p:nvPr>
            <p:ph type="sldNum" sz="quarter" idx="12"/>
          </p:nvPr>
        </p:nvSpPr>
        <p:spPr>
          <a:xfrm>
            <a:off x="7613260" y="6519035"/>
            <a:ext cx="2228850" cy="365125"/>
          </a:xfrm>
        </p:spPr>
        <p:txBody>
          <a:bodyPr/>
          <a:lstStyle/>
          <a:p>
            <a:fld id="{D2D8002D-B5B0-4BAC-B1F6-782DDCCE6D9C}" type="slidenum">
              <a:rPr kumimoji="1" lang="ja-JP" altLang="en-US" sz="2000" b="1"/>
              <a:t>21</a:t>
            </a:fld>
            <a:endParaRPr kumimoji="1" lang="ja-JP" altLang="en-US" sz="2000" b="1" dirty="0"/>
          </a:p>
        </p:txBody>
      </p:sp>
      <p:sp>
        <p:nvSpPr>
          <p:cNvPr id="42" name="テキスト ボックス 41">
            <a:extLst>
              <a:ext uri="{FF2B5EF4-FFF2-40B4-BE49-F238E27FC236}">
                <a16:creationId xmlns:a16="http://schemas.microsoft.com/office/drawing/2014/main" id="{07DA778E-02C7-49C0-B011-5254C3FE9591}"/>
              </a:ext>
            </a:extLst>
          </p:cNvPr>
          <p:cNvSpPr txBox="1"/>
          <p:nvPr/>
        </p:nvSpPr>
        <p:spPr>
          <a:xfrm>
            <a:off x="90667" y="5780063"/>
            <a:ext cx="2991852" cy="646331"/>
          </a:xfrm>
          <a:prstGeom prst="rect">
            <a:avLst/>
          </a:prstGeom>
          <a:noFill/>
        </p:spPr>
        <p:txBody>
          <a:bodyPr wrap="square" rtlCol="0">
            <a:spAutoFit/>
          </a:bodyPr>
          <a:lstStyle/>
          <a:p>
            <a:r>
              <a:rPr kumimoji="1" lang="en-US" altLang="ja-JP" sz="1200" dirty="0">
                <a:latin typeface="BIZ UDゴシック" panose="020B0400000000000000" pitchFamily="49" charset="-128"/>
                <a:ea typeface="BIZ UDゴシック" panose="020B0400000000000000" pitchFamily="49" charset="-128"/>
              </a:rPr>
              <a:t>URL</a:t>
            </a:r>
            <a:r>
              <a:rPr kumimoji="1" lang="ja-JP" altLang="en-US" sz="1200" dirty="0">
                <a:latin typeface="BIZ UDゴシック" panose="020B0400000000000000" pitchFamily="49" charset="-128"/>
                <a:ea typeface="BIZ UDゴシック" panose="020B0400000000000000" pitchFamily="49" charset="-128"/>
              </a:rPr>
              <a:t>：</a:t>
            </a:r>
            <a:r>
              <a:rPr kumimoji="1" lang="en-US" altLang="ja-JP" sz="1200" dirty="0">
                <a:latin typeface="BIZ UDゴシック" panose="020B0400000000000000" pitchFamily="49" charset="-128"/>
                <a:ea typeface="BIZ UDゴシック" panose="020B0400000000000000" pitchFamily="49" charset="-128"/>
              </a:rPr>
              <a:t>https://www.pref.osaka.lg.jp/o120040/midori/midori/g08-shinrin-01.html</a:t>
            </a:r>
            <a:endParaRPr kumimoji="1" lang="ja-JP" altLang="en-US" sz="1200" dirty="0">
              <a:latin typeface="BIZ UDゴシック" panose="020B0400000000000000" pitchFamily="49" charset="-128"/>
              <a:ea typeface="BIZ UDゴシック" panose="020B0400000000000000" pitchFamily="49" charset="-128"/>
            </a:endParaRPr>
          </a:p>
        </p:txBody>
      </p:sp>
      <p:sp>
        <p:nvSpPr>
          <p:cNvPr id="44" name="テキスト ボックス 43">
            <a:extLst>
              <a:ext uri="{FF2B5EF4-FFF2-40B4-BE49-F238E27FC236}">
                <a16:creationId xmlns:a16="http://schemas.microsoft.com/office/drawing/2014/main" id="{98B3AF1D-AC8F-40C1-BD7E-139847602F11}"/>
              </a:ext>
            </a:extLst>
          </p:cNvPr>
          <p:cNvSpPr txBox="1"/>
          <p:nvPr/>
        </p:nvSpPr>
        <p:spPr>
          <a:xfrm>
            <a:off x="116548" y="5432296"/>
            <a:ext cx="1069464" cy="356123"/>
          </a:xfrm>
          <a:prstGeom prst="rect">
            <a:avLst/>
          </a:prstGeom>
          <a:noFill/>
        </p:spPr>
        <p:txBody>
          <a:bodyPr wrap="square" rtlCol="0">
            <a:spAutoFit/>
          </a:bodyPr>
          <a:lstStyle/>
          <a:p>
            <a:r>
              <a:rPr kumimoji="1" lang="en-US" altLang="ja-JP" sz="1714" dirty="0">
                <a:latin typeface="BIZ UDゴシック" panose="020B0400000000000000" pitchFamily="49" charset="-128"/>
                <a:ea typeface="BIZ UDゴシック" panose="020B0400000000000000" pitchFamily="49" charset="-128"/>
              </a:rPr>
              <a:t>QR</a:t>
            </a:r>
            <a:r>
              <a:rPr kumimoji="1" lang="ja-JP" altLang="en-US" sz="1714" dirty="0">
                <a:latin typeface="BIZ UDゴシック" panose="020B0400000000000000" pitchFamily="49" charset="-128"/>
                <a:ea typeface="BIZ UDゴシック" panose="020B0400000000000000" pitchFamily="49" charset="-128"/>
              </a:rPr>
              <a:t>コード</a:t>
            </a:r>
          </a:p>
        </p:txBody>
      </p:sp>
      <p:sp>
        <p:nvSpPr>
          <p:cNvPr id="45" name="正方形/長方形 44">
            <a:extLst>
              <a:ext uri="{FF2B5EF4-FFF2-40B4-BE49-F238E27FC236}">
                <a16:creationId xmlns:a16="http://schemas.microsoft.com/office/drawing/2014/main" id="{33E9549C-701E-4CD0-B53F-B3179D2B67A7}"/>
              </a:ext>
            </a:extLst>
          </p:cNvPr>
          <p:cNvSpPr/>
          <p:nvPr/>
        </p:nvSpPr>
        <p:spPr>
          <a:xfrm>
            <a:off x="0" y="3592"/>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大阪府 森づくり推進アクションプラン　ゾーニング図（その１）（北部地域）</a:t>
            </a:r>
            <a:endParaRPr kumimoji="1" lang="ja-JP" altLang="en-US" b="1" dirty="0">
              <a:latin typeface="BIZ UDゴシック" panose="020B0400000000000000" pitchFamily="49" charset="-128"/>
              <a:ea typeface="BIZ UDゴシック" panose="020B0400000000000000" pitchFamily="49" charset="-128"/>
            </a:endParaRPr>
          </a:p>
        </p:txBody>
      </p:sp>
      <p:grpSp>
        <p:nvGrpSpPr>
          <p:cNvPr id="48" name="グループ化 47">
            <a:extLst>
              <a:ext uri="{FF2B5EF4-FFF2-40B4-BE49-F238E27FC236}">
                <a16:creationId xmlns:a16="http://schemas.microsoft.com/office/drawing/2014/main" id="{AC13AE2E-9708-4B3B-9E0A-A5A1BBB9E05D}"/>
              </a:ext>
            </a:extLst>
          </p:cNvPr>
          <p:cNvGrpSpPr/>
          <p:nvPr/>
        </p:nvGrpSpPr>
        <p:grpSpPr>
          <a:xfrm>
            <a:off x="6451600" y="485529"/>
            <a:ext cx="3202318" cy="2254319"/>
            <a:chOff x="65362" y="720654"/>
            <a:chExt cx="3202318" cy="2254319"/>
          </a:xfrm>
        </p:grpSpPr>
        <p:sp>
          <p:nvSpPr>
            <p:cNvPr id="49" name="正方形/長方形 48">
              <a:extLst>
                <a:ext uri="{FF2B5EF4-FFF2-40B4-BE49-F238E27FC236}">
                  <a16:creationId xmlns:a16="http://schemas.microsoft.com/office/drawing/2014/main" id="{63953835-E5CF-4788-953B-5FA5D3016861}"/>
                </a:ext>
              </a:extLst>
            </p:cNvPr>
            <p:cNvSpPr/>
            <p:nvPr/>
          </p:nvSpPr>
          <p:spPr>
            <a:xfrm>
              <a:off x="65362" y="734526"/>
              <a:ext cx="3050827" cy="2212801"/>
            </a:xfrm>
            <a:prstGeom prst="rect">
              <a:avLst/>
            </a:prstGeom>
            <a:solidFill>
              <a:schemeClr val="bg1"/>
            </a:solidFill>
            <a:ln w="1905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0" name="テキスト ボックス 49">
              <a:extLst>
                <a:ext uri="{FF2B5EF4-FFF2-40B4-BE49-F238E27FC236}">
                  <a16:creationId xmlns:a16="http://schemas.microsoft.com/office/drawing/2014/main" id="{4A8BE415-AED2-41AC-9EBD-88B2EEB8D4FF}"/>
                </a:ext>
              </a:extLst>
            </p:cNvPr>
            <p:cNvSpPr txBox="1"/>
            <p:nvPr/>
          </p:nvSpPr>
          <p:spPr>
            <a:xfrm>
              <a:off x="66797" y="720654"/>
              <a:ext cx="438089" cy="223810"/>
            </a:xfrm>
            <a:prstGeom prst="rect">
              <a:avLst/>
            </a:prstGeom>
            <a:noFill/>
          </p:spPr>
          <p:txBody>
            <a:bodyPr wrap="square" rtlCol="0">
              <a:spAutoFit/>
            </a:bodyPr>
            <a:lstStyle/>
            <a:p>
              <a:r>
                <a:rPr lang="ja-JP" altLang="en-US" sz="786" b="1" dirty="0"/>
                <a:t>凡 例</a:t>
              </a:r>
              <a:endParaRPr kumimoji="1" lang="ja-JP" altLang="en-US" sz="786" b="1" dirty="0"/>
            </a:p>
          </p:txBody>
        </p:sp>
        <p:sp>
          <p:nvSpPr>
            <p:cNvPr id="51" name="正方形/長方形 50">
              <a:extLst>
                <a:ext uri="{FF2B5EF4-FFF2-40B4-BE49-F238E27FC236}">
                  <a16:creationId xmlns:a16="http://schemas.microsoft.com/office/drawing/2014/main" id="{C91042F2-CBF9-4DC4-93A3-FA2F0DFC231B}"/>
                </a:ext>
              </a:extLst>
            </p:cNvPr>
            <p:cNvSpPr/>
            <p:nvPr/>
          </p:nvSpPr>
          <p:spPr>
            <a:xfrm>
              <a:off x="112285" y="922530"/>
              <a:ext cx="264724" cy="113131"/>
            </a:xfrm>
            <a:prstGeom prst="rect">
              <a:avLst/>
            </a:prstGeom>
            <a:noFill/>
            <a:ln w="254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2" name="テキスト ボックス 51">
              <a:extLst>
                <a:ext uri="{FF2B5EF4-FFF2-40B4-BE49-F238E27FC236}">
                  <a16:creationId xmlns:a16="http://schemas.microsoft.com/office/drawing/2014/main" id="{988B3D25-156E-480C-86BE-B2AD0F2CE2AD}"/>
                </a:ext>
              </a:extLst>
            </p:cNvPr>
            <p:cNvSpPr txBox="1"/>
            <p:nvPr/>
          </p:nvSpPr>
          <p:spPr>
            <a:xfrm>
              <a:off x="342046" y="892309"/>
              <a:ext cx="779418" cy="223810"/>
            </a:xfrm>
            <a:prstGeom prst="rect">
              <a:avLst/>
            </a:prstGeom>
            <a:noFill/>
          </p:spPr>
          <p:txBody>
            <a:bodyPr wrap="square" rtlCol="0">
              <a:spAutoFit/>
            </a:bodyPr>
            <a:lstStyle/>
            <a:p>
              <a:r>
                <a:rPr kumimoji="1" lang="ja-JP" altLang="en-US" sz="786" b="1" dirty="0"/>
                <a:t>資源循環林</a:t>
              </a:r>
            </a:p>
          </p:txBody>
        </p:sp>
        <p:sp>
          <p:nvSpPr>
            <p:cNvPr id="53" name="テキスト ボックス 52">
              <a:extLst>
                <a:ext uri="{FF2B5EF4-FFF2-40B4-BE49-F238E27FC236}">
                  <a16:creationId xmlns:a16="http://schemas.microsoft.com/office/drawing/2014/main" id="{D5C6DD10-D8CC-4594-9501-D3C41BBEB6CD}"/>
                </a:ext>
              </a:extLst>
            </p:cNvPr>
            <p:cNvSpPr txBox="1"/>
            <p:nvPr/>
          </p:nvSpPr>
          <p:spPr>
            <a:xfrm>
              <a:off x="456320" y="1100610"/>
              <a:ext cx="1201699" cy="327572"/>
            </a:xfrm>
            <a:prstGeom prst="rect">
              <a:avLst/>
            </a:prstGeom>
            <a:noFill/>
          </p:spPr>
          <p:txBody>
            <a:bodyPr wrap="square" rtlCol="0">
              <a:spAutoFit/>
            </a:bodyPr>
            <a:lstStyle/>
            <a:p>
              <a:r>
                <a:rPr kumimoji="1" lang="ja-JP" altLang="en-US" sz="714" b="1" dirty="0"/>
                <a:t>①防災減災重点タイプ（危険地区</a:t>
              </a:r>
              <a:r>
                <a:rPr kumimoji="1" lang="en-US" altLang="ja-JP" sz="714" b="1" dirty="0"/>
                <a:t>A</a:t>
              </a:r>
              <a:r>
                <a:rPr kumimoji="1" lang="ja-JP" altLang="en-US" sz="714" b="1" dirty="0"/>
                <a:t>ランク）</a:t>
              </a:r>
            </a:p>
          </p:txBody>
        </p:sp>
        <p:sp>
          <p:nvSpPr>
            <p:cNvPr id="54" name="テキスト ボックス 53">
              <a:extLst>
                <a:ext uri="{FF2B5EF4-FFF2-40B4-BE49-F238E27FC236}">
                  <a16:creationId xmlns:a16="http://schemas.microsoft.com/office/drawing/2014/main" id="{2CE7F16C-DCD4-43DF-A53F-632D0D38C635}"/>
                </a:ext>
              </a:extLst>
            </p:cNvPr>
            <p:cNvSpPr txBox="1"/>
            <p:nvPr/>
          </p:nvSpPr>
          <p:spPr>
            <a:xfrm>
              <a:off x="456320" y="1362997"/>
              <a:ext cx="1240243" cy="327572"/>
            </a:xfrm>
            <a:prstGeom prst="rect">
              <a:avLst/>
            </a:prstGeom>
            <a:noFill/>
          </p:spPr>
          <p:txBody>
            <a:bodyPr wrap="square" rtlCol="0">
              <a:spAutoFit/>
            </a:bodyPr>
            <a:lstStyle/>
            <a:p>
              <a:r>
                <a:rPr kumimoji="1" lang="ja-JP" altLang="en-US" sz="714" b="1" dirty="0"/>
                <a:t>②防災経営協調タイプ（危険地区</a:t>
              </a:r>
              <a:r>
                <a:rPr kumimoji="1" lang="en-US" altLang="ja-JP" sz="714" b="1" dirty="0"/>
                <a:t>B,C</a:t>
              </a:r>
              <a:r>
                <a:rPr kumimoji="1" lang="ja-JP" altLang="en-US" sz="714" b="1" dirty="0"/>
                <a:t>ランク）</a:t>
              </a:r>
            </a:p>
          </p:txBody>
        </p:sp>
        <p:sp>
          <p:nvSpPr>
            <p:cNvPr id="55" name="テキスト ボックス 54">
              <a:extLst>
                <a:ext uri="{FF2B5EF4-FFF2-40B4-BE49-F238E27FC236}">
                  <a16:creationId xmlns:a16="http://schemas.microsoft.com/office/drawing/2014/main" id="{C2ACE89B-87C6-4E08-995D-6CFA0D76CAF2}"/>
                </a:ext>
              </a:extLst>
            </p:cNvPr>
            <p:cNvSpPr txBox="1"/>
            <p:nvPr/>
          </p:nvSpPr>
          <p:spPr>
            <a:xfrm>
              <a:off x="448266" y="1621372"/>
              <a:ext cx="1240243" cy="327572"/>
            </a:xfrm>
            <a:prstGeom prst="rect">
              <a:avLst/>
            </a:prstGeom>
            <a:noFill/>
          </p:spPr>
          <p:txBody>
            <a:bodyPr wrap="square" rtlCol="0">
              <a:spAutoFit/>
            </a:bodyPr>
            <a:lstStyle/>
            <a:p>
              <a:r>
                <a:rPr kumimoji="1" lang="ja-JP" altLang="en-US" sz="714" b="1" dirty="0"/>
                <a:t>③経営管理重点タイプ（危険地区外）</a:t>
              </a:r>
            </a:p>
          </p:txBody>
        </p:sp>
        <p:sp>
          <p:nvSpPr>
            <p:cNvPr id="56" name="正方形/長方形 55">
              <a:extLst>
                <a:ext uri="{FF2B5EF4-FFF2-40B4-BE49-F238E27FC236}">
                  <a16:creationId xmlns:a16="http://schemas.microsoft.com/office/drawing/2014/main" id="{2F0D4B07-E8AA-4561-8E9A-3A9A39DBE446}"/>
                </a:ext>
              </a:extLst>
            </p:cNvPr>
            <p:cNvSpPr/>
            <p:nvPr/>
          </p:nvSpPr>
          <p:spPr>
            <a:xfrm>
              <a:off x="105398" y="1922247"/>
              <a:ext cx="264724" cy="113131"/>
            </a:xfrm>
            <a:prstGeom prst="rect">
              <a:avLst/>
            </a:prstGeom>
            <a:noFill/>
            <a:ln w="254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7" name="テキスト ボックス 56">
              <a:extLst>
                <a:ext uri="{FF2B5EF4-FFF2-40B4-BE49-F238E27FC236}">
                  <a16:creationId xmlns:a16="http://schemas.microsoft.com/office/drawing/2014/main" id="{9BC0E4E7-9C40-4008-8709-B7CF3FAE4A34}"/>
                </a:ext>
              </a:extLst>
            </p:cNvPr>
            <p:cNvSpPr txBox="1"/>
            <p:nvPr/>
          </p:nvSpPr>
          <p:spPr>
            <a:xfrm>
              <a:off x="335157" y="1892027"/>
              <a:ext cx="1262758" cy="213264"/>
            </a:xfrm>
            <a:prstGeom prst="rect">
              <a:avLst/>
            </a:prstGeom>
            <a:noFill/>
          </p:spPr>
          <p:txBody>
            <a:bodyPr wrap="square" rtlCol="0">
              <a:spAutoFit/>
            </a:bodyPr>
            <a:lstStyle/>
            <a:p>
              <a:r>
                <a:rPr kumimoji="1" lang="ja-JP" altLang="en-US" sz="786" b="1" dirty="0"/>
                <a:t>広葉樹林への誘導転換</a:t>
              </a:r>
            </a:p>
          </p:txBody>
        </p:sp>
        <p:sp>
          <p:nvSpPr>
            <p:cNvPr id="58" name="テキスト ボックス 57">
              <a:extLst>
                <a:ext uri="{FF2B5EF4-FFF2-40B4-BE49-F238E27FC236}">
                  <a16:creationId xmlns:a16="http://schemas.microsoft.com/office/drawing/2014/main" id="{BD978CAC-BD02-4F17-9C2D-8785E4E4DC85}"/>
                </a:ext>
              </a:extLst>
            </p:cNvPr>
            <p:cNvSpPr txBox="1"/>
            <p:nvPr/>
          </p:nvSpPr>
          <p:spPr>
            <a:xfrm>
              <a:off x="455929" y="2100328"/>
              <a:ext cx="1149814" cy="442908"/>
            </a:xfrm>
            <a:prstGeom prst="rect">
              <a:avLst/>
            </a:prstGeom>
            <a:noFill/>
          </p:spPr>
          <p:txBody>
            <a:bodyPr wrap="square" rtlCol="0">
              <a:spAutoFit/>
            </a:bodyPr>
            <a:lstStyle/>
            <a:p>
              <a:r>
                <a:rPr kumimoji="1" lang="ja-JP" altLang="en-US" sz="714" b="1" dirty="0"/>
                <a:t>①防災減災重点タイプ（危険地区</a:t>
              </a:r>
              <a:r>
                <a:rPr kumimoji="1" lang="en-US" altLang="ja-JP" sz="714" b="1" dirty="0"/>
                <a:t>A</a:t>
              </a:r>
              <a:r>
                <a:rPr kumimoji="1" lang="ja-JP" altLang="en-US" sz="714" b="1" dirty="0"/>
                <a:t>ランク）</a:t>
              </a:r>
            </a:p>
          </p:txBody>
        </p:sp>
        <p:sp>
          <p:nvSpPr>
            <p:cNvPr id="59" name="テキスト ボックス 58">
              <a:extLst>
                <a:ext uri="{FF2B5EF4-FFF2-40B4-BE49-F238E27FC236}">
                  <a16:creationId xmlns:a16="http://schemas.microsoft.com/office/drawing/2014/main" id="{2CAB3152-F8CA-4AC5-94A0-857BEEA21BD1}"/>
                </a:ext>
              </a:extLst>
            </p:cNvPr>
            <p:cNvSpPr txBox="1"/>
            <p:nvPr/>
          </p:nvSpPr>
          <p:spPr>
            <a:xfrm>
              <a:off x="455929" y="2380608"/>
              <a:ext cx="1240243" cy="327572"/>
            </a:xfrm>
            <a:prstGeom prst="rect">
              <a:avLst/>
            </a:prstGeom>
            <a:noFill/>
          </p:spPr>
          <p:txBody>
            <a:bodyPr wrap="square" rtlCol="0">
              <a:spAutoFit/>
            </a:bodyPr>
            <a:lstStyle/>
            <a:p>
              <a:r>
                <a:rPr kumimoji="1" lang="ja-JP" altLang="en-US" sz="714" b="1" dirty="0"/>
                <a:t>②林相転換推進タイプ（危険地区</a:t>
              </a:r>
              <a:r>
                <a:rPr kumimoji="1" lang="en-US" altLang="ja-JP" sz="714" b="1" dirty="0"/>
                <a:t>B,C</a:t>
              </a:r>
              <a:r>
                <a:rPr kumimoji="1" lang="ja-JP" altLang="en-US" sz="714" b="1" dirty="0"/>
                <a:t>ランク）</a:t>
              </a:r>
            </a:p>
          </p:txBody>
        </p:sp>
        <p:sp>
          <p:nvSpPr>
            <p:cNvPr id="60" name="テキスト ボックス 59">
              <a:extLst>
                <a:ext uri="{FF2B5EF4-FFF2-40B4-BE49-F238E27FC236}">
                  <a16:creationId xmlns:a16="http://schemas.microsoft.com/office/drawing/2014/main" id="{7B623E59-72D5-4620-AD43-F8C9781296C3}"/>
                </a:ext>
              </a:extLst>
            </p:cNvPr>
            <p:cNvSpPr txBox="1"/>
            <p:nvPr/>
          </p:nvSpPr>
          <p:spPr>
            <a:xfrm>
              <a:off x="453724" y="2647401"/>
              <a:ext cx="1240243" cy="327572"/>
            </a:xfrm>
            <a:prstGeom prst="rect">
              <a:avLst/>
            </a:prstGeom>
            <a:noFill/>
          </p:spPr>
          <p:txBody>
            <a:bodyPr wrap="square" rtlCol="0">
              <a:spAutoFit/>
            </a:bodyPr>
            <a:lstStyle/>
            <a:p>
              <a:r>
                <a:rPr kumimoji="1" lang="ja-JP" altLang="en-US" sz="714" b="1" dirty="0"/>
                <a:t>③自然共生タイプ</a:t>
              </a:r>
              <a:endParaRPr kumimoji="1" lang="en-US" altLang="ja-JP" sz="714" b="1" dirty="0"/>
            </a:p>
            <a:p>
              <a:r>
                <a:rPr kumimoji="1" lang="ja-JP" altLang="en-US" sz="714" b="1" dirty="0"/>
                <a:t>（危険地区外）</a:t>
              </a:r>
            </a:p>
          </p:txBody>
        </p:sp>
        <p:sp>
          <p:nvSpPr>
            <p:cNvPr id="61" name="正方形/長方形 60">
              <a:extLst>
                <a:ext uri="{FF2B5EF4-FFF2-40B4-BE49-F238E27FC236}">
                  <a16:creationId xmlns:a16="http://schemas.microsoft.com/office/drawing/2014/main" id="{F9FD5B6A-EAF7-478D-810E-C4BF24EEE86B}"/>
                </a:ext>
              </a:extLst>
            </p:cNvPr>
            <p:cNvSpPr/>
            <p:nvPr/>
          </p:nvSpPr>
          <p:spPr>
            <a:xfrm>
              <a:off x="216854" y="2147555"/>
              <a:ext cx="264724" cy="113131"/>
            </a:xfrm>
            <a:prstGeom prst="rect">
              <a:avLst/>
            </a:prstGeom>
            <a:solidFill>
              <a:srgbClr val="440652">
                <a:alpha val="85000"/>
              </a:srgbClr>
            </a:solidFill>
            <a:ln w="127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2" name="正方形/長方形 61">
              <a:extLst>
                <a:ext uri="{FF2B5EF4-FFF2-40B4-BE49-F238E27FC236}">
                  <a16:creationId xmlns:a16="http://schemas.microsoft.com/office/drawing/2014/main" id="{F312F6F7-DC61-4C88-8FE7-440A58EB5E1A}"/>
                </a:ext>
              </a:extLst>
            </p:cNvPr>
            <p:cNvSpPr/>
            <p:nvPr/>
          </p:nvSpPr>
          <p:spPr>
            <a:xfrm>
              <a:off x="216853" y="2414134"/>
              <a:ext cx="264724" cy="113131"/>
            </a:xfrm>
            <a:prstGeom prst="rect">
              <a:avLst/>
            </a:prstGeom>
            <a:solidFill>
              <a:srgbClr val="8B4184">
                <a:alpha val="75000"/>
              </a:srgbClr>
            </a:solidFill>
            <a:ln w="127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3" name="正方形/長方形 62">
              <a:extLst>
                <a:ext uri="{FF2B5EF4-FFF2-40B4-BE49-F238E27FC236}">
                  <a16:creationId xmlns:a16="http://schemas.microsoft.com/office/drawing/2014/main" id="{D130E187-1C55-4DEF-B6A8-422D313FE807}"/>
                </a:ext>
              </a:extLst>
            </p:cNvPr>
            <p:cNvSpPr/>
            <p:nvPr/>
          </p:nvSpPr>
          <p:spPr>
            <a:xfrm>
              <a:off x="217652" y="2681411"/>
              <a:ext cx="264724" cy="113131"/>
            </a:xfrm>
            <a:prstGeom prst="rect">
              <a:avLst/>
            </a:prstGeom>
            <a:solidFill>
              <a:srgbClr val="C634B5">
                <a:alpha val="40000"/>
              </a:srgbClr>
            </a:solidFill>
            <a:ln w="127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4" name="正方形/長方形 63">
              <a:extLst>
                <a:ext uri="{FF2B5EF4-FFF2-40B4-BE49-F238E27FC236}">
                  <a16:creationId xmlns:a16="http://schemas.microsoft.com/office/drawing/2014/main" id="{2B802327-D431-49F2-BEF9-D58B778828E9}"/>
                </a:ext>
              </a:extLst>
            </p:cNvPr>
            <p:cNvSpPr/>
            <p:nvPr/>
          </p:nvSpPr>
          <p:spPr>
            <a:xfrm>
              <a:off x="216853" y="1136136"/>
              <a:ext cx="264724" cy="113131"/>
            </a:xfrm>
            <a:prstGeom prst="rect">
              <a:avLst/>
            </a:prstGeom>
            <a:solidFill>
              <a:srgbClr val="2E4636">
                <a:alpha val="85000"/>
              </a:srgbClr>
            </a:solidFill>
            <a:ln w="127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5" name="正方形/長方形 64">
              <a:extLst>
                <a:ext uri="{FF2B5EF4-FFF2-40B4-BE49-F238E27FC236}">
                  <a16:creationId xmlns:a16="http://schemas.microsoft.com/office/drawing/2014/main" id="{FC0B8986-2664-4839-8CAF-9DB4EC2B96FD}"/>
                </a:ext>
              </a:extLst>
            </p:cNvPr>
            <p:cNvSpPr/>
            <p:nvPr/>
          </p:nvSpPr>
          <p:spPr>
            <a:xfrm>
              <a:off x="216852" y="1398269"/>
              <a:ext cx="264724" cy="113131"/>
            </a:xfrm>
            <a:prstGeom prst="rect">
              <a:avLst/>
            </a:prstGeom>
            <a:solidFill>
              <a:srgbClr val="307C42">
                <a:alpha val="85000"/>
              </a:srgbClr>
            </a:solidFill>
            <a:ln w="127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6" name="正方形/長方形 65">
              <a:extLst>
                <a:ext uri="{FF2B5EF4-FFF2-40B4-BE49-F238E27FC236}">
                  <a16:creationId xmlns:a16="http://schemas.microsoft.com/office/drawing/2014/main" id="{07480359-79CE-4EAB-BEC0-043351F566CA}"/>
                </a:ext>
              </a:extLst>
            </p:cNvPr>
            <p:cNvSpPr/>
            <p:nvPr/>
          </p:nvSpPr>
          <p:spPr>
            <a:xfrm>
              <a:off x="215185" y="1662769"/>
              <a:ext cx="264724" cy="113131"/>
            </a:xfrm>
            <a:prstGeom prst="rect">
              <a:avLst/>
            </a:prstGeom>
            <a:solidFill>
              <a:srgbClr val="71D1A3">
                <a:alpha val="69804"/>
              </a:srgbClr>
            </a:solidFill>
            <a:ln w="127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7" name="正方形/長方形 66">
              <a:extLst>
                <a:ext uri="{FF2B5EF4-FFF2-40B4-BE49-F238E27FC236}">
                  <a16:creationId xmlns:a16="http://schemas.microsoft.com/office/drawing/2014/main" id="{FC027C3A-4492-48F3-9BFF-1B623DD0EDF1}"/>
                </a:ext>
              </a:extLst>
            </p:cNvPr>
            <p:cNvSpPr/>
            <p:nvPr/>
          </p:nvSpPr>
          <p:spPr>
            <a:xfrm>
              <a:off x="1615842" y="922530"/>
              <a:ext cx="264724" cy="113131"/>
            </a:xfrm>
            <a:prstGeom prst="rect">
              <a:avLst/>
            </a:prstGeom>
            <a:noFill/>
            <a:ln w="254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8" name="テキスト ボックス 67">
              <a:extLst>
                <a:ext uri="{FF2B5EF4-FFF2-40B4-BE49-F238E27FC236}">
                  <a16:creationId xmlns:a16="http://schemas.microsoft.com/office/drawing/2014/main" id="{498BBC46-256A-4C37-B95B-AEF8FAB9C0B2}"/>
                </a:ext>
              </a:extLst>
            </p:cNvPr>
            <p:cNvSpPr txBox="1"/>
            <p:nvPr/>
          </p:nvSpPr>
          <p:spPr>
            <a:xfrm>
              <a:off x="1845602" y="892309"/>
              <a:ext cx="1149814" cy="223810"/>
            </a:xfrm>
            <a:prstGeom prst="rect">
              <a:avLst/>
            </a:prstGeom>
            <a:noFill/>
          </p:spPr>
          <p:txBody>
            <a:bodyPr wrap="square" rtlCol="0">
              <a:spAutoFit/>
            </a:bodyPr>
            <a:lstStyle/>
            <a:p>
              <a:r>
                <a:rPr kumimoji="1" lang="ja-JP" altLang="en-US" sz="786" b="1" dirty="0"/>
                <a:t>資源管理林</a:t>
              </a:r>
            </a:p>
          </p:txBody>
        </p:sp>
        <p:sp>
          <p:nvSpPr>
            <p:cNvPr id="69" name="テキスト ボックス 68">
              <a:extLst>
                <a:ext uri="{FF2B5EF4-FFF2-40B4-BE49-F238E27FC236}">
                  <a16:creationId xmlns:a16="http://schemas.microsoft.com/office/drawing/2014/main" id="{FD5C646D-BA1A-4E57-89A3-78ADE6AC659A}"/>
                </a:ext>
              </a:extLst>
            </p:cNvPr>
            <p:cNvSpPr txBox="1"/>
            <p:nvPr/>
          </p:nvSpPr>
          <p:spPr>
            <a:xfrm>
              <a:off x="1966374" y="1100610"/>
              <a:ext cx="1231091" cy="327572"/>
            </a:xfrm>
            <a:prstGeom prst="rect">
              <a:avLst/>
            </a:prstGeom>
            <a:noFill/>
          </p:spPr>
          <p:txBody>
            <a:bodyPr wrap="square" rtlCol="0">
              <a:spAutoFit/>
            </a:bodyPr>
            <a:lstStyle/>
            <a:p>
              <a:r>
                <a:rPr kumimoji="1" lang="ja-JP" altLang="en-US" sz="714" b="1" dirty="0"/>
                <a:t>①防災減災重点タイプ（危険地区</a:t>
              </a:r>
              <a:r>
                <a:rPr kumimoji="1" lang="en-US" altLang="ja-JP" sz="714" b="1" dirty="0"/>
                <a:t>A</a:t>
              </a:r>
              <a:r>
                <a:rPr kumimoji="1" lang="ja-JP" altLang="en-US" sz="714" b="1" dirty="0"/>
                <a:t>ランク）</a:t>
              </a:r>
            </a:p>
          </p:txBody>
        </p:sp>
        <p:sp>
          <p:nvSpPr>
            <p:cNvPr id="70" name="テキスト ボックス 69">
              <a:extLst>
                <a:ext uri="{FF2B5EF4-FFF2-40B4-BE49-F238E27FC236}">
                  <a16:creationId xmlns:a16="http://schemas.microsoft.com/office/drawing/2014/main" id="{E109A439-B1F0-4CAB-98F6-5326A347B260}"/>
                </a:ext>
              </a:extLst>
            </p:cNvPr>
            <p:cNvSpPr txBox="1"/>
            <p:nvPr/>
          </p:nvSpPr>
          <p:spPr>
            <a:xfrm>
              <a:off x="1966374" y="1371564"/>
              <a:ext cx="1240243" cy="327572"/>
            </a:xfrm>
            <a:prstGeom prst="rect">
              <a:avLst/>
            </a:prstGeom>
            <a:noFill/>
          </p:spPr>
          <p:txBody>
            <a:bodyPr wrap="square" rtlCol="0">
              <a:spAutoFit/>
            </a:bodyPr>
            <a:lstStyle/>
            <a:p>
              <a:r>
                <a:rPr kumimoji="1" lang="ja-JP" altLang="en-US" sz="714" b="1" dirty="0"/>
                <a:t>②防災経営協調タイプ（危険地区</a:t>
              </a:r>
              <a:r>
                <a:rPr kumimoji="1" lang="en-US" altLang="ja-JP" sz="714" b="1" dirty="0"/>
                <a:t>B,C</a:t>
              </a:r>
              <a:r>
                <a:rPr kumimoji="1" lang="ja-JP" altLang="en-US" sz="714" b="1" dirty="0"/>
                <a:t>ランク）</a:t>
              </a:r>
            </a:p>
          </p:txBody>
        </p:sp>
        <p:sp>
          <p:nvSpPr>
            <p:cNvPr id="71" name="テキスト ボックス 70">
              <a:extLst>
                <a:ext uri="{FF2B5EF4-FFF2-40B4-BE49-F238E27FC236}">
                  <a16:creationId xmlns:a16="http://schemas.microsoft.com/office/drawing/2014/main" id="{318FF60D-4784-4D25-90D5-4D6750149A98}"/>
                </a:ext>
              </a:extLst>
            </p:cNvPr>
            <p:cNvSpPr txBox="1"/>
            <p:nvPr/>
          </p:nvSpPr>
          <p:spPr>
            <a:xfrm>
              <a:off x="1964168" y="1633748"/>
              <a:ext cx="1240243" cy="327572"/>
            </a:xfrm>
            <a:prstGeom prst="rect">
              <a:avLst/>
            </a:prstGeom>
            <a:noFill/>
          </p:spPr>
          <p:txBody>
            <a:bodyPr wrap="square" rtlCol="0">
              <a:spAutoFit/>
            </a:bodyPr>
            <a:lstStyle/>
            <a:p>
              <a:r>
                <a:rPr kumimoji="1" lang="ja-JP" altLang="en-US" sz="714" b="1" dirty="0"/>
                <a:t>③経営管理重点タイプ（危険地区外）</a:t>
              </a:r>
            </a:p>
          </p:txBody>
        </p:sp>
        <p:sp>
          <p:nvSpPr>
            <p:cNvPr id="72" name="正方形/長方形 71">
              <a:extLst>
                <a:ext uri="{FF2B5EF4-FFF2-40B4-BE49-F238E27FC236}">
                  <a16:creationId xmlns:a16="http://schemas.microsoft.com/office/drawing/2014/main" id="{B7C16D60-51FA-47C8-A555-71CDC41E49AA}"/>
                </a:ext>
              </a:extLst>
            </p:cNvPr>
            <p:cNvSpPr/>
            <p:nvPr/>
          </p:nvSpPr>
          <p:spPr>
            <a:xfrm>
              <a:off x="1618145" y="1913316"/>
              <a:ext cx="264724" cy="113131"/>
            </a:xfrm>
            <a:prstGeom prst="rect">
              <a:avLst/>
            </a:prstGeom>
            <a:noFill/>
            <a:ln w="254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5" name="テキスト ボックス 84">
              <a:extLst>
                <a:ext uri="{FF2B5EF4-FFF2-40B4-BE49-F238E27FC236}">
                  <a16:creationId xmlns:a16="http://schemas.microsoft.com/office/drawing/2014/main" id="{67ADAC2E-EFE4-4172-AC56-CBA80B0C9084}"/>
                </a:ext>
              </a:extLst>
            </p:cNvPr>
            <p:cNvSpPr txBox="1"/>
            <p:nvPr/>
          </p:nvSpPr>
          <p:spPr>
            <a:xfrm>
              <a:off x="1840596" y="1883096"/>
              <a:ext cx="1149814" cy="223810"/>
            </a:xfrm>
            <a:prstGeom prst="rect">
              <a:avLst/>
            </a:prstGeom>
            <a:noFill/>
          </p:spPr>
          <p:txBody>
            <a:bodyPr wrap="square" rtlCol="0">
              <a:spAutoFit/>
            </a:bodyPr>
            <a:lstStyle/>
            <a:p>
              <a:r>
                <a:rPr kumimoji="1" lang="ja-JP" altLang="en-US" sz="786" b="1" dirty="0"/>
                <a:t>自然遷移林</a:t>
              </a:r>
            </a:p>
          </p:txBody>
        </p:sp>
        <p:sp>
          <p:nvSpPr>
            <p:cNvPr id="86" name="テキスト ボックス 85">
              <a:extLst>
                <a:ext uri="{FF2B5EF4-FFF2-40B4-BE49-F238E27FC236}">
                  <a16:creationId xmlns:a16="http://schemas.microsoft.com/office/drawing/2014/main" id="{7FC51532-4160-4768-A4DD-0F0A1C8DF2AE}"/>
                </a:ext>
              </a:extLst>
            </p:cNvPr>
            <p:cNvSpPr txBox="1"/>
            <p:nvPr/>
          </p:nvSpPr>
          <p:spPr>
            <a:xfrm>
              <a:off x="1970627" y="2105676"/>
              <a:ext cx="1297053" cy="327572"/>
            </a:xfrm>
            <a:prstGeom prst="rect">
              <a:avLst/>
            </a:prstGeom>
            <a:noFill/>
          </p:spPr>
          <p:txBody>
            <a:bodyPr wrap="square" rtlCol="0">
              <a:spAutoFit/>
            </a:bodyPr>
            <a:lstStyle/>
            <a:p>
              <a:r>
                <a:rPr kumimoji="1" lang="ja-JP" altLang="en-US" sz="714" b="1" dirty="0"/>
                <a:t>①防災減災タイプ</a:t>
              </a:r>
              <a:endParaRPr kumimoji="1" lang="en-US" altLang="ja-JP" sz="714" b="1" dirty="0"/>
            </a:p>
            <a:p>
              <a:r>
                <a:rPr kumimoji="1" lang="ja-JP" altLang="en-US" sz="714" b="1" dirty="0"/>
                <a:t>（危険地区</a:t>
              </a:r>
              <a:r>
                <a:rPr kumimoji="1" lang="en-US" altLang="ja-JP" sz="714" b="1" dirty="0"/>
                <a:t>A B,C</a:t>
              </a:r>
              <a:r>
                <a:rPr kumimoji="1" lang="ja-JP" altLang="en-US" sz="714" b="1" dirty="0"/>
                <a:t>ランク）</a:t>
              </a:r>
            </a:p>
          </p:txBody>
        </p:sp>
        <p:sp>
          <p:nvSpPr>
            <p:cNvPr id="87" name="テキスト ボックス 86">
              <a:extLst>
                <a:ext uri="{FF2B5EF4-FFF2-40B4-BE49-F238E27FC236}">
                  <a16:creationId xmlns:a16="http://schemas.microsoft.com/office/drawing/2014/main" id="{9D36F320-5CC9-479C-BDC5-3AE24DC4D5FF}"/>
                </a:ext>
              </a:extLst>
            </p:cNvPr>
            <p:cNvSpPr txBox="1"/>
            <p:nvPr/>
          </p:nvSpPr>
          <p:spPr>
            <a:xfrm>
              <a:off x="1977936" y="2366319"/>
              <a:ext cx="1240243" cy="327572"/>
            </a:xfrm>
            <a:prstGeom prst="rect">
              <a:avLst/>
            </a:prstGeom>
            <a:noFill/>
          </p:spPr>
          <p:txBody>
            <a:bodyPr wrap="square" rtlCol="0">
              <a:spAutoFit/>
            </a:bodyPr>
            <a:lstStyle/>
            <a:p>
              <a:r>
                <a:rPr kumimoji="1" lang="ja-JP" altLang="en-US" sz="714" b="1" dirty="0"/>
                <a:t>②自然共生タイプ</a:t>
              </a:r>
              <a:endParaRPr kumimoji="1" lang="en-US" altLang="ja-JP" sz="714" b="1" dirty="0"/>
            </a:p>
            <a:p>
              <a:r>
                <a:rPr kumimoji="1" lang="ja-JP" altLang="en-US" sz="714" b="1" dirty="0"/>
                <a:t>（危険地区外）</a:t>
              </a:r>
            </a:p>
          </p:txBody>
        </p:sp>
        <p:sp>
          <p:nvSpPr>
            <p:cNvPr id="88" name="正方形/長方形 87">
              <a:extLst>
                <a:ext uri="{FF2B5EF4-FFF2-40B4-BE49-F238E27FC236}">
                  <a16:creationId xmlns:a16="http://schemas.microsoft.com/office/drawing/2014/main" id="{93527178-9395-41E8-A7AB-2DF1DC979B69}"/>
                </a:ext>
              </a:extLst>
            </p:cNvPr>
            <p:cNvSpPr/>
            <p:nvPr/>
          </p:nvSpPr>
          <p:spPr>
            <a:xfrm>
              <a:off x="1728562" y="2392698"/>
              <a:ext cx="264724" cy="113131"/>
            </a:xfrm>
            <a:prstGeom prst="rect">
              <a:avLst/>
            </a:prstGeom>
            <a:solidFill>
              <a:srgbClr val="FF3809">
                <a:alpha val="45000"/>
              </a:srgbClr>
            </a:solidFill>
            <a:ln w="127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9" name="正方形/長方形 88">
              <a:extLst>
                <a:ext uri="{FF2B5EF4-FFF2-40B4-BE49-F238E27FC236}">
                  <a16:creationId xmlns:a16="http://schemas.microsoft.com/office/drawing/2014/main" id="{DC450343-BF21-4250-A4DF-E600D9A74594}"/>
                </a:ext>
              </a:extLst>
            </p:cNvPr>
            <p:cNvSpPr/>
            <p:nvPr/>
          </p:nvSpPr>
          <p:spPr>
            <a:xfrm>
              <a:off x="1721115" y="2141738"/>
              <a:ext cx="264724" cy="113131"/>
            </a:xfrm>
            <a:prstGeom prst="rect">
              <a:avLst/>
            </a:prstGeom>
            <a:solidFill>
              <a:srgbClr val="FF6600"/>
            </a:solidFill>
            <a:ln w="127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0" name="正方形/長方形 89">
              <a:extLst>
                <a:ext uri="{FF2B5EF4-FFF2-40B4-BE49-F238E27FC236}">
                  <a16:creationId xmlns:a16="http://schemas.microsoft.com/office/drawing/2014/main" id="{C3354F64-EE1E-45D5-8940-E4AB0B185720}"/>
                </a:ext>
              </a:extLst>
            </p:cNvPr>
            <p:cNvSpPr/>
            <p:nvPr/>
          </p:nvSpPr>
          <p:spPr>
            <a:xfrm>
              <a:off x="1723119" y="1135485"/>
              <a:ext cx="264724" cy="113131"/>
            </a:xfrm>
            <a:prstGeom prst="rect">
              <a:avLst/>
            </a:prstGeom>
            <a:solidFill>
              <a:srgbClr val="421E06">
                <a:alpha val="69804"/>
              </a:srgbClr>
            </a:solidFill>
            <a:ln w="127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1" name="正方形/長方形 90">
              <a:extLst>
                <a:ext uri="{FF2B5EF4-FFF2-40B4-BE49-F238E27FC236}">
                  <a16:creationId xmlns:a16="http://schemas.microsoft.com/office/drawing/2014/main" id="{E0923000-7101-4ADD-9893-C12A1BAE19EC}"/>
                </a:ext>
              </a:extLst>
            </p:cNvPr>
            <p:cNvSpPr/>
            <p:nvPr/>
          </p:nvSpPr>
          <p:spPr>
            <a:xfrm>
              <a:off x="1724900" y="1400540"/>
              <a:ext cx="264724" cy="113131"/>
            </a:xfrm>
            <a:prstGeom prst="rect">
              <a:avLst/>
            </a:prstGeom>
            <a:solidFill>
              <a:srgbClr val="A27B00"/>
            </a:solidFill>
            <a:ln w="127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2" name="正方形/長方形 91">
              <a:extLst>
                <a:ext uri="{FF2B5EF4-FFF2-40B4-BE49-F238E27FC236}">
                  <a16:creationId xmlns:a16="http://schemas.microsoft.com/office/drawing/2014/main" id="{CFA3B7AD-6C38-46DF-9704-AE4D2990E755}"/>
                </a:ext>
              </a:extLst>
            </p:cNvPr>
            <p:cNvSpPr/>
            <p:nvPr/>
          </p:nvSpPr>
          <p:spPr>
            <a:xfrm>
              <a:off x="1721318" y="1662105"/>
              <a:ext cx="264724" cy="113131"/>
            </a:xfrm>
            <a:prstGeom prst="rect">
              <a:avLst/>
            </a:prstGeom>
            <a:solidFill>
              <a:srgbClr val="DD8E19">
                <a:alpha val="50000"/>
              </a:srgbClr>
            </a:solidFill>
            <a:ln w="127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pic>
        <p:nvPicPr>
          <p:cNvPr id="4" name="図 3">
            <a:extLst>
              <a:ext uri="{FF2B5EF4-FFF2-40B4-BE49-F238E27FC236}">
                <a16:creationId xmlns:a16="http://schemas.microsoft.com/office/drawing/2014/main" id="{4B3E0FD4-12FF-46F3-988C-9946BDDBFD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6012" y="4897564"/>
            <a:ext cx="1069464" cy="1069464"/>
          </a:xfrm>
          <a:prstGeom prst="rect">
            <a:avLst/>
          </a:prstGeom>
        </p:spPr>
      </p:pic>
      <p:sp>
        <p:nvSpPr>
          <p:cNvPr id="43" name="テキスト ボックス 42">
            <a:extLst>
              <a:ext uri="{FF2B5EF4-FFF2-40B4-BE49-F238E27FC236}">
                <a16:creationId xmlns:a16="http://schemas.microsoft.com/office/drawing/2014/main" id="{91753B16-AF68-449A-AB46-9FB4BF915C8B}"/>
              </a:ext>
            </a:extLst>
          </p:cNvPr>
          <p:cNvSpPr txBox="1"/>
          <p:nvPr/>
        </p:nvSpPr>
        <p:spPr>
          <a:xfrm>
            <a:off x="27605" y="4498045"/>
            <a:ext cx="2610608" cy="365126"/>
          </a:xfrm>
          <a:prstGeom prst="rect">
            <a:avLst/>
          </a:prstGeom>
          <a:noFill/>
        </p:spPr>
        <p:txBody>
          <a:bodyPr wrap="square" lIns="0" tIns="0" rIns="0" bIns="0" rtlCol="0">
            <a:noAutofit/>
          </a:bodyPr>
          <a:lstStyle/>
          <a:p>
            <a:r>
              <a:rPr lang="ja-JP" altLang="en-US" sz="1100" dirty="0">
                <a:latin typeface="BIZ UDPゴシック" panose="020B0400000000000000" pitchFamily="50" charset="-128"/>
                <a:ea typeface="BIZ UDPゴシック" panose="020B0400000000000000" pitchFamily="50" charset="-128"/>
              </a:rPr>
              <a:t>　大阪府ウェブページ</a:t>
            </a:r>
            <a:endParaRPr lang="en-US" altLang="ja-JP" sz="11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「森林に関する計画・情報」</a:t>
            </a:r>
            <a:endParaRPr lang="ja-JP" altLang="en-US" sz="1100" dirty="0">
              <a:latin typeface="BIZ UDPゴシック" panose="020B0400000000000000" pitchFamily="50" charset="-128"/>
              <a:ea typeface="BIZ UDPゴシック" panose="020B0400000000000000" pitchFamily="50" charset="-128"/>
            </a:endParaRPr>
          </a:p>
        </p:txBody>
      </p:sp>
      <p:sp>
        <p:nvSpPr>
          <p:cNvPr id="75" name="正方形/長方形 74">
            <a:extLst>
              <a:ext uri="{FF2B5EF4-FFF2-40B4-BE49-F238E27FC236}">
                <a16:creationId xmlns:a16="http://schemas.microsoft.com/office/drawing/2014/main" id="{E66A6E24-8C4E-4367-86CF-8F2EBA4CEC63}"/>
              </a:ext>
            </a:extLst>
          </p:cNvPr>
          <p:cNvSpPr/>
          <p:nvPr/>
        </p:nvSpPr>
        <p:spPr>
          <a:xfrm>
            <a:off x="8020039" y="2492380"/>
            <a:ext cx="264724" cy="113131"/>
          </a:xfrm>
          <a:prstGeom prst="rect">
            <a:avLst/>
          </a:prstGeom>
          <a:noFill/>
          <a:ln w="25400">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6653" tIns="23326" rIns="46653" bIns="18367" numCol="1" spcCol="0" rtlCol="0" fromWordArt="0" anchor="t" anchorCtr="0" forceAA="0" compatLnSpc="1">
            <a:prstTxWarp prst="textNoShape">
              <a:avLst/>
            </a:prstTxWarp>
            <a:noAutofit/>
          </a:bodyPr>
          <a:lstStyle/>
          <a:p>
            <a:pPr algn="ctr"/>
            <a:endParaRPr kumimoji="1" lang="ja-JP" altLang="en-US" sz="612"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6" name="テキスト ボックス 75">
            <a:extLst>
              <a:ext uri="{FF2B5EF4-FFF2-40B4-BE49-F238E27FC236}">
                <a16:creationId xmlns:a16="http://schemas.microsoft.com/office/drawing/2014/main" id="{EC4CACC8-0582-4AF8-A08C-978E377BF2C4}"/>
              </a:ext>
            </a:extLst>
          </p:cNvPr>
          <p:cNvSpPr txBox="1"/>
          <p:nvPr/>
        </p:nvSpPr>
        <p:spPr>
          <a:xfrm>
            <a:off x="8273018" y="2452345"/>
            <a:ext cx="1149814" cy="213264"/>
          </a:xfrm>
          <a:prstGeom prst="rect">
            <a:avLst/>
          </a:prstGeom>
          <a:noFill/>
        </p:spPr>
        <p:txBody>
          <a:bodyPr wrap="square" rtlCol="0">
            <a:spAutoFit/>
          </a:bodyPr>
          <a:lstStyle/>
          <a:p>
            <a:r>
              <a:rPr kumimoji="1" lang="ja-JP" altLang="en-US" sz="786" b="1" dirty="0"/>
              <a:t>国有林</a:t>
            </a:r>
          </a:p>
        </p:txBody>
      </p:sp>
      <p:cxnSp>
        <p:nvCxnSpPr>
          <p:cNvPr id="14" name="直線コネクタ 13">
            <a:extLst>
              <a:ext uri="{FF2B5EF4-FFF2-40B4-BE49-F238E27FC236}">
                <a16:creationId xmlns:a16="http://schemas.microsoft.com/office/drawing/2014/main" id="{E15560C4-6576-4D05-AA22-95ACAFC3B3E8}"/>
              </a:ext>
            </a:extLst>
          </p:cNvPr>
          <p:cNvCxnSpPr>
            <a:cxnSpLocks/>
            <a:stCxn id="75" idx="0"/>
          </p:cNvCxnSpPr>
          <p:nvPr/>
        </p:nvCxnSpPr>
        <p:spPr>
          <a:xfrm flipH="1">
            <a:off x="8033687" y="2492380"/>
            <a:ext cx="118714" cy="10373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直線コネクタ 76">
            <a:extLst>
              <a:ext uri="{FF2B5EF4-FFF2-40B4-BE49-F238E27FC236}">
                <a16:creationId xmlns:a16="http://schemas.microsoft.com/office/drawing/2014/main" id="{A74853A1-8993-491D-916D-F17FCAE91D73}"/>
              </a:ext>
            </a:extLst>
          </p:cNvPr>
          <p:cNvCxnSpPr>
            <a:cxnSpLocks/>
          </p:cNvCxnSpPr>
          <p:nvPr/>
        </p:nvCxnSpPr>
        <p:spPr>
          <a:xfrm flipH="1">
            <a:off x="8093913" y="2502851"/>
            <a:ext cx="113594" cy="10177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直線コネクタ 77">
            <a:extLst>
              <a:ext uri="{FF2B5EF4-FFF2-40B4-BE49-F238E27FC236}">
                <a16:creationId xmlns:a16="http://schemas.microsoft.com/office/drawing/2014/main" id="{943867A4-E2F8-43B4-9B5E-FE31DA0862DB}"/>
              </a:ext>
            </a:extLst>
          </p:cNvPr>
          <p:cNvCxnSpPr>
            <a:cxnSpLocks/>
          </p:cNvCxnSpPr>
          <p:nvPr/>
        </p:nvCxnSpPr>
        <p:spPr>
          <a:xfrm flipH="1">
            <a:off x="8164709" y="2509408"/>
            <a:ext cx="118714" cy="103733"/>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直線コネクタ 78">
            <a:extLst>
              <a:ext uri="{FF2B5EF4-FFF2-40B4-BE49-F238E27FC236}">
                <a16:creationId xmlns:a16="http://schemas.microsoft.com/office/drawing/2014/main" id="{5F516D5F-235E-49D9-8DA4-A6E925DC651A}"/>
              </a:ext>
            </a:extLst>
          </p:cNvPr>
          <p:cNvCxnSpPr>
            <a:cxnSpLocks/>
          </p:cNvCxnSpPr>
          <p:nvPr/>
        </p:nvCxnSpPr>
        <p:spPr>
          <a:xfrm>
            <a:off x="8103822" y="2488479"/>
            <a:ext cx="162670" cy="111004"/>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直線コネクタ 80">
            <a:extLst>
              <a:ext uri="{FF2B5EF4-FFF2-40B4-BE49-F238E27FC236}">
                <a16:creationId xmlns:a16="http://schemas.microsoft.com/office/drawing/2014/main" id="{123D7423-2CB0-4CFB-B371-0297123D2D01}"/>
              </a:ext>
            </a:extLst>
          </p:cNvPr>
          <p:cNvCxnSpPr>
            <a:cxnSpLocks/>
          </p:cNvCxnSpPr>
          <p:nvPr/>
        </p:nvCxnSpPr>
        <p:spPr>
          <a:xfrm>
            <a:off x="8198929" y="2500188"/>
            <a:ext cx="87821" cy="6584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直線コネクタ 81">
            <a:extLst>
              <a:ext uri="{FF2B5EF4-FFF2-40B4-BE49-F238E27FC236}">
                <a16:creationId xmlns:a16="http://schemas.microsoft.com/office/drawing/2014/main" id="{FEB7EBBC-EF00-4006-8A71-3807D6B7C725}"/>
              </a:ext>
            </a:extLst>
          </p:cNvPr>
          <p:cNvCxnSpPr>
            <a:cxnSpLocks/>
          </p:cNvCxnSpPr>
          <p:nvPr/>
        </p:nvCxnSpPr>
        <p:spPr>
          <a:xfrm>
            <a:off x="8034483" y="2505203"/>
            <a:ext cx="162670" cy="111004"/>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直線コネクタ 82">
            <a:extLst>
              <a:ext uri="{FF2B5EF4-FFF2-40B4-BE49-F238E27FC236}">
                <a16:creationId xmlns:a16="http://schemas.microsoft.com/office/drawing/2014/main" id="{F035E23C-371C-4DA7-A9EC-7857AF9A9E5F}"/>
              </a:ext>
            </a:extLst>
          </p:cNvPr>
          <p:cNvCxnSpPr>
            <a:cxnSpLocks/>
          </p:cNvCxnSpPr>
          <p:nvPr/>
        </p:nvCxnSpPr>
        <p:spPr>
          <a:xfrm>
            <a:off x="8021379" y="2540106"/>
            <a:ext cx="87821" cy="6584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0375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18EE0B4D-8573-458F-92D6-955452792584}"/>
              </a:ext>
            </a:extLst>
          </p:cNvPr>
          <p:cNvPicPr>
            <a:picLocks noChangeAspect="1"/>
          </p:cNvPicPr>
          <p:nvPr/>
        </p:nvPicPr>
        <p:blipFill rotWithShape="1">
          <a:blip r:embed="rId2">
            <a:extLst>
              <a:ext uri="{28A0092B-C50C-407E-A947-70E740481C1C}">
                <a14:useLocalDpi xmlns:a14="http://schemas.microsoft.com/office/drawing/2010/main" val="0"/>
              </a:ext>
            </a:extLst>
          </a:blip>
          <a:srcRect t="1" b="745"/>
          <a:stretch/>
        </p:blipFill>
        <p:spPr>
          <a:xfrm>
            <a:off x="1102772" y="1428980"/>
            <a:ext cx="8474774" cy="5393713"/>
          </a:xfrm>
          <a:prstGeom prst="rect">
            <a:avLst/>
          </a:prstGeom>
        </p:spPr>
      </p:pic>
      <p:pic>
        <p:nvPicPr>
          <p:cNvPr id="16" name="図 15">
            <a:extLst>
              <a:ext uri="{FF2B5EF4-FFF2-40B4-BE49-F238E27FC236}">
                <a16:creationId xmlns:a16="http://schemas.microsoft.com/office/drawing/2014/main" id="{15E162DC-59ED-462D-A480-FC363E8863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0501" y="682296"/>
            <a:ext cx="4378778" cy="2420505"/>
          </a:xfrm>
          <a:prstGeom prst="rect">
            <a:avLst/>
          </a:prstGeom>
        </p:spPr>
      </p:pic>
      <p:sp>
        <p:nvSpPr>
          <p:cNvPr id="11" name="スライド番号プレースホルダー 10">
            <a:extLst>
              <a:ext uri="{FF2B5EF4-FFF2-40B4-BE49-F238E27FC236}">
                <a16:creationId xmlns:a16="http://schemas.microsoft.com/office/drawing/2014/main" id="{CB601ED7-6735-4329-A485-DA69F1F2A5BA}"/>
              </a:ext>
            </a:extLst>
          </p:cNvPr>
          <p:cNvSpPr>
            <a:spLocks noGrp="1"/>
          </p:cNvSpPr>
          <p:nvPr>
            <p:ph type="sldNum" sz="quarter" idx="12"/>
          </p:nvPr>
        </p:nvSpPr>
        <p:spPr>
          <a:xfrm>
            <a:off x="6996113" y="6356352"/>
            <a:ext cx="2228850" cy="365125"/>
          </a:xfrm>
        </p:spPr>
        <p:txBody>
          <a:bodyPr/>
          <a:lstStyle/>
          <a:p>
            <a:fld id="{D2D8002D-B5B0-4BAC-B1F6-782DDCCE6D9C}" type="slidenum">
              <a:rPr kumimoji="1" lang="ja-JP" altLang="en-US" sz="2000" b="1"/>
              <a:t>22</a:t>
            </a:fld>
            <a:endParaRPr kumimoji="1" lang="ja-JP" altLang="en-US" sz="2000" b="1" dirty="0"/>
          </a:p>
        </p:txBody>
      </p:sp>
      <p:sp>
        <p:nvSpPr>
          <p:cNvPr id="26" name="テキスト ボックス 25">
            <a:extLst>
              <a:ext uri="{FF2B5EF4-FFF2-40B4-BE49-F238E27FC236}">
                <a16:creationId xmlns:a16="http://schemas.microsoft.com/office/drawing/2014/main" id="{C47B7860-2C30-4A21-BDC4-E282B7F0CE1D}"/>
              </a:ext>
            </a:extLst>
          </p:cNvPr>
          <p:cNvSpPr txBox="1"/>
          <p:nvPr/>
        </p:nvSpPr>
        <p:spPr>
          <a:xfrm>
            <a:off x="124916" y="807034"/>
            <a:ext cx="1763584" cy="427409"/>
          </a:xfrm>
          <a:prstGeom prst="rect">
            <a:avLst/>
          </a:prstGeom>
          <a:solidFill>
            <a:schemeClr val="bg1"/>
          </a:solidFill>
        </p:spPr>
        <p:txBody>
          <a:bodyPr wrap="square" lIns="0" tIns="0" rIns="0" bIns="0" rtlCol="0">
            <a:noAutofit/>
          </a:bodyPr>
          <a:lstStyle/>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将来の森林のあるべき姿</a:t>
            </a:r>
            <a:endParaRPr lang="en-US" altLang="ja-JP" sz="1200" b="1" dirty="0">
              <a:solidFill>
                <a:schemeClr val="accent6">
                  <a:lumMod val="75000"/>
                </a:schemeClr>
              </a:solidFill>
              <a:latin typeface="BIZ UDPゴシック" panose="020B0400000000000000" pitchFamily="50" charset="-128"/>
              <a:ea typeface="BIZ UDPゴシック" panose="020B0400000000000000" pitchFamily="50" charset="-128"/>
            </a:endParaRPr>
          </a:p>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（森林整備指針４区分）</a:t>
            </a:r>
          </a:p>
        </p:txBody>
      </p:sp>
      <p:sp>
        <p:nvSpPr>
          <p:cNvPr id="28" name="テキスト ボックス 27">
            <a:extLst>
              <a:ext uri="{FF2B5EF4-FFF2-40B4-BE49-F238E27FC236}">
                <a16:creationId xmlns:a16="http://schemas.microsoft.com/office/drawing/2014/main" id="{937E7AA6-3289-4D32-9EF1-97E583240151}"/>
              </a:ext>
            </a:extLst>
          </p:cNvPr>
          <p:cNvSpPr txBox="1"/>
          <p:nvPr/>
        </p:nvSpPr>
        <p:spPr>
          <a:xfrm>
            <a:off x="2141899" y="816572"/>
            <a:ext cx="1638607" cy="417871"/>
          </a:xfrm>
          <a:prstGeom prst="rect">
            <a:avLst/>
          </a:prstGeom>
          <a:solidFill>
            <a:schemeClr val="bg1"/>
          </a:solidFill>
        </p:spPr>
        <p:txBody>
          <a:bodyPr wrap="square" lIns="0" tIns="0" rIns="0" bIns="0" rtlCol="0">
            <a:noAutofit/>
          </a:bodyPr>
          <a:lstStyle/>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防災配慮の必要度</a:t>
            </a:r>
            <a:endParaRPr lang="en-US" altLang="ja-JP" sz="1200" b="1" dirty="0">
              <a:solidFill>
                <a:schemeClr val="accent6">
                  <a:lumMod val="75000"/>
                </a:schemeClr>
              </a:solidFill>
              <a:latin typeface="BIZ UDPゴシック" panose="020B0400000000000000" pitchFamily="50" charset="-128"/>
              <a:ea typeface="BIZ UDPゴシック" panose="020B0400000000000000" pitchFamily="50" charset="-128"/>
            </a:endParaRPr>
          </a:p>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（山地災害危険地区）</a:t>
            </a:r>
            <a:endParaRPr lang="en-US" altLang="ja-JP" sz="1200" b="1" dirty="0">
              <a:solidFill>
                <a:schemeClr val="accent6">
                  <a:lumMod val="75000"/>
                </a:schemeClr>
              </a:solidFill>
              <a:latin typeface="BIZ UDPゴシック" panose="020B0400000000000000" pitchFamily="50" charset="-128"/>
              <a:ea typeface="BIZ UDPゴシック" panose="020B0400000000000000" pitchFamily="50" charset="-128"/>
            </a:endParaRPr>
          </a:p>
        </p:txBody>
      </p:sp>
      <p:sp>
        <p:nvSpPr>
          <p:cNvPr id="4" name="十字形 3">
            <a:extLst>
              <a:ext uri="{FF2B5EF4-FFF2-40B4-BE49-F238E27FC236}">
                <a16:creationId xmlns:a16="http://schemas.microsoft.com/office/drawing/2014/main" id="{DCF22721-60C0-4739-B74E-F918535FE1CC}"/>
              </a:ext>
            </a:extLst>
          </p:cNvPr>
          <p:cNvSpPr/>
          <p:nvPr/>
        </p:nvSpPr>
        <p:spPr>
          <a:xfrm rot="5400000">
            <a:off x="1944477" y="867489"/>
            <a:ext cx="252160" cy="260498"/>
          </a:xfrm>
          <a:prstGeom prst="plus">
            <a:avLst>
              <a:gd name="adj" fmla="val 39193"/>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矢印: 下 4">
            <a:extLst>
              <a:ext uri="{FF2B5EF4-FFF2-40B4-BE49-F238E27FC236}">
                <a16:creationId xmlns:a16="http://schemas.microsoft.com/office/drawing/2014/main" id="{EC4867ED-2324-4B3F-8EF5-1CAB8EA054CF}"/>
              </a:ext>
            </a:extLst>
          </p:cNvPr>
          <p:cNvSpPr/>
          <p:nvPr/>
        </p:nvSpPr>
        <p:spPr>
          <a:xfrm rot="16200000">
            <a:off x="3683349" y="884688"/>
            <a:ext cx="313220" cy="226257"/>
          </a:xfrm>
          <a:prstGeom prst="down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185D5B34-9EAF-48F4-B205-403E0C03AC12}"/>
              </a:ext>
            </a:extLst>
          </p:cNvPr>
          <p:cNvSpPr/>
          <p:nvPr/>
        </p:nvSpPr>
        <p:spPr>
          <a:xfrm>
            <a:off x="300781" y="6426130"/>
            <a:ext cx="9244017" cy="365126"/>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1500" dirty="0">
                <a:solidFill>
                  <a:schemeClr val="tx1"/>
                </a:solidFill>
                <a:latin typeface="BIZ UDゴシック" panose="020B0400000000000000" pitchFamily="49" charset="-128"/>
                <a:ea typeface="BIZ UDゴシック" panose="020B0400000000000000" pitchFamily="49" charset="-128"/>
              </a:rPr>
              <a:t>森林区分別に各基軸の展開方向（優先度）を濃淡で表現。それを踏まえて、各実施主体が取組みを推進</a:t>
            </a:r>
            <a:endParaRPr lang="en-US" altLang="ja-JP" sz="1500" dirty="0">
              <a:solidFill>
                <a:schemeClr val="tx1"/>
              </a:solidFill>
              <a:latin typeface="BIZ UDゴシック" panose="020B0400000000000000" pitchFamily="49" charset="-128"/>
              <a:ea typeface="BIZ UDゴシック" panose="020B0400000000000000" pitchFamily="49" charset="-128"/>
            </a:endParaRPr>
          </a:p>
        </p:txBody>
      </p:sp>
      <p:sp>
        <p:nvSpPr>
          <p:cNvPr id="77" name="吹き出し: 四角形 76">
            <a:extLst>
              <a:ext uri="{FF2B5EF4-FFF2-40B4-BE49-F238E27FC236}">
                <a16:creationId xmlns:a16="http://schemas.microsoft.com/office/drawing/2014/main" id="{291B5E84-B133-460B-BB82-7DDB794E8728}"/>
              </a:ext>
            </a:extLst>
          </p:cNvPr>
          <p:cNvSpPr/>
          <p:nvPr/>
        </p:nvSpPr>
        <p:spPr>
          <a:xfrm>
            <a:off x="6467606" y="483881"/>
            <a:ext cx="2993667" cy="256645"/>
          </a:xfrm>
          <a:prstGeom prst="wedgeRectCallout">
            <a:avLst>
              <a:gd name="adj1" fmla="val -53235"/>
              <a:gd name="adj2" fmla="val 49460"/>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b="1" dirty="0">
                <a:solidFill>
                  <a:srgbClr val="FF0000"/>
                </a:solidFill>
                <a:latin typeface="BIZ UDゴシック" panose="020B0400000000000000" pitchFamily="49" charset="-128"/>
                <a:ea typeface="BIZ UDゴシック" panose="020B0400000000000000" pitchFamily="49" charset="-128"/>
              </a:rPr>
              <a:t> 森林経営による維持・管理を図っていく森林</a:t>
            </a:r>
            <a:endParaRPr kumimoji="1" lang="ja-JP" altLang="en-US" sz="1100" b="1" dirty="0">
              <a:solidFill>
                <a:srgbClr val="FF0000"/>
              </a:solidFill>
            </a:endParaRPr>
          </a:p>
        </p:txBody>
      </p:sp>
      <p:sp>
        <p:nvSpPr>
          <p:cNvPr id="79" name="フローチャート: 代替処理 78">
            <a:extLst>
              <a:ext uri="{FF2B5EF4-FFF2-40B4-BE49-F238E27FC236}">
                <a16:creationId xmlns:a16="http://schemas.microsoft.com/office/drawing/2014/main" id="{F26B8A41-F82E-4887-A396-4B79AA2DB21F}"/>
              </a:ext>
            </a:extLst>
          </p:cNvPr>
          <p:cNvSpPr/>
          <p:nvPr/>
        </p:nvSpPr>
        <p:spPr>
          <a:xfrm>
            <a:off x="5756673" y="742437"/>
            <a:ext cx="603501" cy="242931"/>
          </a:xfrm>
          <a:prstGeom prst="flowChartAlternateProcess">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a:extLst>
              <a:ext uri="{FF2B5EF4-FFF2-40B4-BE49-F238E27FC236}">
                <a16:creationId xmlns:a16="http://schemas.microsoft.com/office/drawing/2014/main" id="{DF8EC2C6-B365-4B4A-9AC5-351B8FF61418}"/>
              </a:ext>
            </a:extLst>
          </p:cNvPr>
          <p:cNvSpPr txBox="1"/>
          <p:nvPr/>
        </p:nvSpPr>
        <p:spPr>
          <a:xfrm>
            <a:off x="4058307" y="820464"/>
            <a:ext cx="1347154" cy="417871"/>
          </a:xfrm>
          <a:prstGeom prst="rect">
            <a:avLst/>
          </a:prstGeom>
          <a:solidFill>
            <a:schemeClr val="bg1"/>
          </a:solidFill>
        </p:spPr>
        <p:txBody>
          <a:bodyPr wrap="square" lIns="0" tIns="0" rIns="0" bIns="0" rtlCol="0">
            <a:noAutofit/>
          </a:bodyPr>
          <a:lstStyle/>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各基軸の展開方向</a:t>
            </a:r>
            <a:endParaRPr lang="en-US" altLang="ja-JP" sz="1200" b="1" dirty="0">
              <a:solidFill>
                <a:schemeClr val="accent6">
                  <a:lumMod val="75000"/>
                </a:schemeClr>
              </a:solidFill>
              <a:latin typeface="BIZ UDPゴシック" panose="020B0400000000000000" pitchFamily="50" charset="-128"/>
              <a:ea typeface="BIZ UDPゴシック" panose="020B0400000000000000" pitchFamily="50" charset="-128"/>
            </a:endParaRPr>
          </a:p>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（ゾーニング）</a:t>
            </a:r>
            <a:endParaRPr lang="en-US" altLang="ja-JP" sz="1200" b="1" dirty="0">
              <a:solidFill>
                <a:schemeClr val="accent6">
                  <a:lumMod val="75000"/>
                </a:schemeClr>
              </a:solidFill>
              <a:latin typeface="BIZ UDPゴシック" panose="020B0400000000000000" pitchFamily="50" charset="-128"/>
              <a:ea typeface="BIZ UDPゴシック" panose="020B0400000000000000" pitchFamily="50" charset="-128"/>
            </a:endParaRPr>
          </a:p>
        </p:txBody>
      </p:sp>
      <p:sp>
        <p:nvSpPr>
          <p:cNvPr id="83" name="吹き出し: 四角形 82">
            <a:extLst>
              <a:ext uri="{FF2B5EF4-FFF2-40B4-BE49-F238E27FC236}">
                <a16:creationId xmlns:a16="http://schemas.microsoft.com/office/drawing/2014/main" id="{0344F434-F65D-40B2-AC8B-04680E56301F}"/>
              </a:ext>
            </a:extLst>
          </p:cNvPr>
          <p:cNvSpPr/>
          <p:nvPr/>
        </p:nvSpPr>
        <p:spPr>
          <a:xfrm>
            <a:off x="4642629" y="1263349"/>
            <a:ext cx="902951" cy="223840"/>
          </a:xfrm>
          <a:prstGeom prst="wedgeRectCallout">
            <a:avLst>
              <a:gd name="adj1" fmla="val 59616"/>
              <a:gd name="adj2" fmla="val 56051"/>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b="1" dirty="0">
                <a:solidFill>
                  <a:srgbClr val="FF0000"/>
                </a:solidFill>
                <a:latin typeface="BIZ UDゴシック" panose="020B0400000000000000" pitchFamily="49" charset="-128"/>
                <a:ea typeface="BIZ UDゴシック" panose="020B0400000000000000" pitchFamily="49" charset="-128"/>
              </a:rPr>
              <a:t> ゾーニング</a:t>
            </a:r>
            <a:endParaRPr kumimoji="1" lang="ja-JP" altLang="en-US" sz="1100" b="1" dirty="0">
              <a:solidFill>
                <a:srgbClr val="FF0000"/>
              </a:solidFill>
            </a:endParaRPr>
          </a:p>
        </p:txBody>
      </p:sp>
      <p:sp>
        <p:nvSpPr>
          <p:cNvPr id="84" name="フローチャート: 代替処理 83">
            <a:extLst>
              <a:ext uri="{FF2B5EF4-FFF2-40B4-BE49-F238E27FC236}">
                <a16:creationId xmlns:a16="http://schemas.microsoft.com/office/drawing/2014/main" id="{1E9790DD-D56B-4DCB-A75D-7534C65B4821}"/>
              </a:ext>
            </a:extLst>
          </p:cNvPr>
          <p:cNvSpPr/>
          <p:nvPr/>
        </p:nvSpPr>
        <p:spPr>
          <a:xfrm>
            <a:off x="5640620" y="1195816"/>
            <a:ext cx="4140464" cy="439927"/>
          </a:xfrm>
          <a:prstGeom prst="flowChartAlternateProcess">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楕円 84">
            <a:extLst>
              <a:ext uri="{FF2B5EF4-FFF2-40B4-BE49-F238E27FC236}">
                <a16:creationId xmlns:a16="http://schemas.microsoft.com/office/drawing/2014/main" id="{795EC595-8745-4B30-8BF4-AC8AD16F59D0}"/>
              </a:ext>
            </a:extLst>
          </p:cNvPr>
          <p:cNvSpPr/>
          <p:nvPr/>
        </p:nvSpPr>
        <p:spPr>
          <a:xfrm>
            <a:off x="5792013" y="473417"/>
            <a:ext cx="288000" cy="288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600" b="1" dirty="0">
                <a:latin typeface="BIZ UDゴシック" panose="020B0400000000000000" pitchFamily="49" charset="-128"/>
                <a:ea typeface="BIZ UDゴシック" panose="020B0400000000000000" pitchFamily="49" charset="-128"/>
              </a:rPr>
              <a:t>例</a:t>
            </a:r>
          </a:p>
        </p:txBody>
      </p:sp>
      <p:sp>
        <p:nvSpPr>
          <p:cNvPr id="86" name="吹き出し: 四角形 85">
            <a:extLst>
              <a:ext uri="{FF2B5EF4-FFF2-40B4-BE49-F238E27FC236}">
                <a16:creationId xmlns:a16="http://schemas.microsoft.com/office/drawing/2014/main" id="{F26600D5-33D9-4D62-AC28-1D85E155B01B}"/>
              </a:ext>
            </a:extLst>
          </p:cNvPr>
          <p:cNvSpPr/>
          <p:nvPr/>
        </p:nvSpPr>
        <p:spPr>
          <a:xfrm>
            <a:off x="4482978" y="1613142"/>
            <a:ext cx="992531" cy="354449"/>
          </a:xfrm>
          <a:prstGeom prst="wedgeRectCallout">
            <a:avLst>
              <a:gd name="adj1" fmla="val 59616"/>
              <a:gd name="adj2" fmla="val 56051"/>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000" dirty="0">
                <a:solidFill>
                  <a:schemeClr val="accent6">
                    <a:lumMod val="50000"/>
                  </a:schemeClr>
                </a:solidFill>
                <a:latin typeface="BIZ UDゴシック" panose="020B0400000000000000" pitchFamily="49" charset="-128"/>
                <a:ea typeface="BIZ UDゴシック" panose="020B0400000000000000" pitchFamily="49" charset="-128"/>
              </a:rPr>
              <a:t>各基軸の優先度を濃淡で表現</a:t>
            </a:r>
            <a:endParaRPr kumimoji="1" lang="ja-JP" altLang="en-US" sz="1000" dirty="0">
              <a:solidFill>
                <a:schemeClr val="accent6">
                  <a:lumMod val="50000"/>
                </a:schemeClr>
              </a:solidFill>
            </a:endParaRPr>
          </a:p>
        </p:txBody>
      </p:sp>
      <p:sp>
        <p:nvSpPr>
          <p:cNvPr id="55" name="テキスト ボックス 54">
            <a:extLst>
              <a:ext uri="{FF2B5EF4-FFF2-40B4-BE49-F238E27FC236}">
                <a16:creationId xmlns:a16="http://schemas.microsoft.com/office/drawing/2014/main" id="{4998A0FA-5185-484B-A518-12B9672973D9}"/>
              </a:ext>
            </a:extLst>
          </p:cNvPr>
          <p:cNvSpPr txBox="1"/>
          <p:nvPr/>
        </p:nvSpPr>
        <p:spPr>
          <a:xfrm>
            <a:off x="44121" y="472445"/>
            <a:ext cx="1763584" cy="299978"/>
          </a:xfrm>
          <a:prstGeom prst="rect">
            <a:avLst/>
          </a:prstGeom>
          <a:solidFill>
            <a:srgbClr val="FFFF00"/>
          </a:solidFill>
        </p:spPr>
        <p:txBody>
          <a:bodyPr wrap="square" lIns="0" tIns="0" rIns="0" bIns="0" rtlCol="0">
            <a:noAutofit/>
          </a:bodyPr>
          <a:lstStyle/>
          <a:p>
            <a:r>
              <a:rPr lang="ja-JP" altLang="en-US" sz="1600" dirty="0">
                <a:latin typeface="HGS創英角ｺﾞｼｯｸUB" panose="020B0900000000000000" pitchFamily="50" charset="-128"/>
                <a:ea typeface="HGS創英角ｺﾞｼｯｸUB" panose="020B0900000000000000" pitchFamily="50" charset="-128"/>
              </a:rPr>
              <a:t>　①大阪府の場合</a:t>
            </a:r>
          </a:p>
        </p:txBody>
      </p:sp>
      <p:sp>
        <p:nvSpPr>
          <p:cNvPr id="52" name="スライド番号プレースホルダー 10">
            <a:extLst>
              <a:ext uri="{FF2B5EF4-FFF2-40B4-BE49-F238E27FC236}">
                <a16:creationId xmlns:a16="http://schemas.microsoft.com/office/drawing/2014/main" id="{D1995B4E-4CA6-406C-A1B0-B0F0B8656F6E}"/>
              </a:ext>
            </a:extLst>
          </p:cNvPr>
          <p:cNvSpPr txBox="1">
            <a:spLocks/>
          </p:cNvSpPr>
          <p:nvPr/>
        </p:nvSpPr>
        <p:spPr>
          <a:xfrm>
            <a:off x="7692799" y="6457568"/>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2D8002D-B5B0-4BAC-B1F6-782DDCCE6D9C}" type="slidenum">
              <a:rPr kumimoji="1" lang="ja-JP" altLang="en-US" sz="2000" b="1" smtClean="0"/>
              <a:pPr/>
              <a:t>22</a:t>
            </a:fld>
            <a:endParaRPr kumimoji="1" lang="ja-JP" altLang="en-US" sz="2000" b="1" dirty="0"/>
          </a:p>
        </p:txBody>
      </p:sp>
      <p:sp>
        <p:nvSpPr>
          <p:cNvPr id="56" name="正方形/長方形 55">
            <a:extLst>
              <a:ext uri="{FF2B5EF4-FFF2-40B4-BE49-F238E27FC236}">
                <a16:creationId xmlns:a16="http://schemas.microsoft.com/office/drawing/2014/main" id="{A64ED04F-8C71-4E1B-9763-F4DB6666B88A}"/>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第５章　取り組みの展開方法</a:t>
            </a:r>
          </a:p>
        </p:txBody>
      </p:sp>
      <p:grpSp>
        <p:nvGrpSpPr>
          <p:cNvPr id="2" name="グループ化 1">
            <a:extLst>
              <a:ext uri="{FF2B5EF4-FFF2-40B4-BE49-F238E27FC236}">
                <a16:creationId xmlns:a16="http://schemas.microsoft.com/office/drawing/2014/main" id="{D0C3C1B7-CD52-4FC8-9148-06EC27C0718E}"/>
              </a:ext>
            </a:extLst>
          </p:cNvPr>
          <p:cNvGrpSpPr/>
          <p:nvPr/>
        </p:nvGrpSpPr>
        <p:grpSpPr>
          <a:xfrm>
            <a:off x="49761" y="3327374"/>
            <a:ext cx="729253" cy="1430375"/>
            <a:chOff x="4791154" y="3137211"/>
            <a:chExt cx="729253" cy="1361537"/>
          </a:xfrm>
        </p:grpSpPr>
        <p:pic>
          <p:nvPicPr>
            <p:cNvPr id="41" name="図 40">
              <a:extLst>
                <a:ext uri="{FF2B5EF4-FFF2-40B4-BE49-F238E27FC236}">
                  <a16:creationId xmlns:a16="http://schemas.microsoft.com/office/drawing/2014/main" id="{969955A8-95CA-4169-85D9-2EA17F9DBC5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83749"/>
            <a:stretch/>
          </p:blipFill>
          <p:spPr>
            <a:xfrm>
              <a:off x="4791154" y="3137211"/>
              <a:ext cx="729253" cy="221906"/>
            </a:xfrm>
            <a:prstGeom prst="rect">
              <a:avLst/>
            </a:prstGeom>
            <a:solidFill>
              <a:schemeClr val="bg1"/>
            </a:solidFill>
            <a:ln w="19050">
              <a:noFill/>
            </a:ln>
          </p:spPr>
        </p:pic>
        <p:pic>
          <p:nvPicPr>
            <p:cNvPr id="53" name="図 52">
              <a:extLst>
                <a:ext uri="{FF2B5EF4-FFF2-40B4-BE49-F238E27FC236}">
                  <a16:creationId xmlns:a16="http://schemas.microsoft.com/office/drawing/2014/main" id="{5AFF8FF5-CE4D-4E99-95F7-EA6D7DD57F2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2437" r="6864"/>
            <a:stretch/>
          </p:blipFill>
          <p:spPr>
            <a:xfrm>
              <a:off x="4792155" y="3350411"/>
              <a:ext cx="728252" cy="1148337"/>
            </a:xfrm>
            <a:prstGeom prst="rect">
              <a:avLst/>
            </a:prstGeom>
            <a:solidFill>
              <a:schemeClr val="bg1"/>
            </a:solidFill>
          </p:spPr>
        </p:pic>
      </p:grpSp>
      <p:pic>
        <p:nvPicPr>
          <p:cNvPr id="58" name="図 57">
            <a:extLst>
              <a:ext uri="{FF2B5EF4-FFF2-40B4-BE49-F238E27FC236}">
                <a16:creationId xmlns:a16="http://schemas.microsoft.com/office/drawing/2014/main" id="{6E0E4796-841A-4CD2-AE87-A7068EE0B8C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362939" y="143722"/>
            <a:ext cx="288000" cy="288000"/>
          </a:xfrm>
          <a:prstGeom prst="rect">
            <a:avLst/>
          </a:prstGeom>
        </p:spPr>
      </p:pic>
      <p:pic>
        <p:nvPicPr>
          <p:cNvPr id="59" name="図 58">
            <a:extLst>
              <a:ext uri="{FF2B5EF4-FFF2-40B4-BE49-F238E27FC236}">
                <a16:creationId xmlns:a16="http://schemas.microsoft.com/office/drawing/2014/main" id="{350213C8-406B-4B65-9E22-CAC9EF53341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930444" y="143722"/>
            <a:ext cx="288000" cy="288000"/>
          </a:xfrm>
          <a:prstGeom prst="rect">
            <a:avLst/>
          </a:prstGeom>
        </p:spPr>
      </p:pic>
      <p:pic>
        <p:nvPicPr>
          <p:cNvPr id="61" name="図 60">
            <a:extLst>
              <a:ext uri="{FF2B5EF4-FFF2-40B4-BE49-F238E27FC236}">
                <a16:creationId xmlns:a16="http://schemas.microsoft.com/office/drawing/2014/main" id="{F460261A-7448-4273-B9DE-0C4CC88BFFF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243945" y="143722"/>
            <a:ext cx="288000" cy="288000"/>
          </a:xfrm>
          <a:prstGeom prst="rect">
            <a:avLst/>
          </a:prstGeom>
        </p:spPr>
      </p:pic>
      <p:pic>
        <p:nvPicPr>
          <p:cNvPr id="62" name="図 61">
            <a:extLst>
              <a:ext uri="{FF2B5EF4-FFF2-40B4-BE49-F238E27FC236}">
                <a16:creationId xmlns:a16="http://schemas.microsoft.com/office/drawing/2014/main" id="{91E08507-CB3E-4982-B1D6-21E340E8A9D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676440" y="143722"/>
            <a:ext cx="288000" cy="288000"/>
          </a:xfrm>
          <a:prstGeom prst="rect">
            <a:avLst/>
          </a:prstGeom>
        </p:spPr>
      </p:pic>
      <p:pic>
        <p:nvPicPr>
          <p:cNvPr id="64" name="図 63">
            <a:extLst>
              <a:ext uri="{FF2B5EF4-FFF2-40B4-BE49-F238E27FC236}">
                <a16:creationId xmlns:a16="http://schemas.microsoft.com/office/drawing/2014/main" id="{019BE545-3EB3-4117-BBC6-543C7D8305C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989941" y="143722"/>
            <a:ext cx="288000" cy="288000"/>
          </a:xfrm>
          <a:prstGeom prst="rect">
            <a:avLst/>
          </a:prstGeom>
        </p:spPr>
      </p:pic>
      <p:pic>
        <p:nvPicPr>
          <p:cNvPr id="65" name="図 64">
            <a:extLst>
              <a:ext uri="{FF2B5EF4-FFF2-40B4-BE49-F238E27FC236}">
                <a16:creationId xmlns:a16="http://schemas.microsoft.com/office/drawing/2014/main" id="{A18172E3-04D8-44F4-82AC-A2296FE7DB3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303442" y="143722"/>
            <a:ext cx="288000" cy="288000"/>
          </a:xfrm>
          <a:prstGeom prst="rect">
            <a:avLst/>
          </a:prstGeom>
        </p:spPr>
      </p:pic>
      <p:pic>
        <p:nvPicPr>
          <p:cNvPr id="66" name="図 65">
            <a:extLst>
              <a:ext uri="{FF2B5EF4-FFF2-40B4-BE49-F238E27FC236}">
                <a16:creationId xmlns:a16="http://schemas.microsoft.com/office/drawing/2014/main" id="{7BA8A1F3-7E75-4DF0-9B70-CD15C133C2BD}"/>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l="3129" t="4624" r="4028" b="3456"/>
          <a:stretch/>
        </p:blipFill>
        <p:spPr>
          <a:xfrm>
            <a:off x="7047847" y="143722"/>
            <a:ext cx="289591" cy="288000"/>
          </a:xfrm>
          <a:prstGeom prst="rect">
            <a:avLst/>
          </a:prstGeom>
        </p:spPr>
      </p:pic>
      <p:pic>
        <p:nvPicPr>
          <p:cNvPr id="67" name="Picture 2">
            <a:extLst>
              <a:ext uri="{FF2B5EF4-FFF2-40B4-BE49-F238E27FC236}">
                <a16:creationId xmlns:a16="http://schemas.microsoft.com/office/drawing/2014/main" id="{13B1462F-8FDD-4F7D-B17F-21DA9409290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16943" y="143722"/>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4">
            <a:extLst>
              <a:ext uri="{FF2B5EF4-FFF2-40B4-BE49-F238E27FC236}">
                <a16:creationId xmlns:a16="http://schemas.microsoft.com/office/drawing/2014/main" id="{8E69A1BF-85C1-4B9F-BDB5-2E81383A9C1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557449" y="143722"/>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69" name="テキスト ボックス 68">
            <a:extLst>
              <a:ext uri="{FF2B5EF4-FFF2-40B4-BE49-F238E27FC236}">
                <a16:creationId xmlns:a16="http://schemas.microsoft.com/office/drawing/2014/main" id="{E831211B-C053-4E52-A9F8-B79C0402AC26}"/>
              </a:ext>
            </a:extLst>
          </p:cNvPr>
          <p:cNvSpPr txBox="1"/>
          <p:nvPr/>
        </p:nvSpPr>
        <p:spPr>
          <a:xfrm>
            <a:off x="3445068" y="106931"/>
            <a:ext cx="3451100" cy="299978"/>
          </a:xfrm>
          <a:prstGeom prst="rect">
            <a:avLst/>
          </a:prstGeom>
          <a:solidFill>
            <a:srgbClr val="FFFF00"/>
          </a:solidFill>
        </p:spPr>
        <p:txBody>
          <a:bodyPr wrap="square" lIns="36000" tIns="0" rIns="36000" bIns="0" rtlCol="0">
            <a:noAutofit/>
          </a:bodyPr>
          <a:lstStyle/>
          <a:p>
            <a:r>
              <a:rPr lang="ja-JP" altLang="en-US" sz="1600" dirty="0">
                <a:latin typeface="HGS創英角ｺﾞｼｯｸUB" panose="020B0900000000000000" pitchFamily="50" charset="-128"/>
                <a:ea typeface="HGS創英角ｺﾞｼｯｸUB" panose="020B0900000000000000" pitchFamily="50" charset="-128"/>
              </a:rPr>
              <a:t>使い方例 </a:t>
            </a:r>
            <a:r>
              <a:rPr lang="ja-JP" altLang="en-US" sz="1400" dirty="0">
                <a:latin typeface="HGS創英角ｺﾞｼｯｸUB" panose="020B0900000000000000" pitchFamily="50" charset="-128"/>
                <a:ea typeface="HGS創英角ｺﾞｼｯｸUB" panose="020B0900000000000000" pitchFamily="50" charset="-128"/>
              </a:rPr>
              <a:t>（主体別の施策展開イメージ）</a:t>
            </a:r>
            <a:endParaRPr lang="ja-JP" altLang="en-US" sz="1600" dirty="0">
              <a:latin typeface="HGS創英角ｺﾞｼｯｸUB" panose="020B0900000000000000" pitchFamily="50" charset="-128"/>
              <a:ea typeface="HGS創英角ｺﾞｼｯｸUB" panose="020B0900000000000000" pitchFamily="50" charset="-128"/>
            </a:endParaRPr>
          </a:p>
        </p:txBody>
      </p:sp>
      <p:sp>
        <p:nvSpPr>
          <p:cNvPr id="43" name="吹き出し: 四角形 42">
            <a:extLst>
              <a:ext uri="{FF2B5EF4-FFF2-40B4-BE49-F238E27FC236}">
                <a16:creationId xmlns:a16="http://schemas.microsoft.com/office/drawing/2014/main" id="{F02CF933-131A-411A-93F2-08B4271AACE8}"/>
              </a:ext>
            </a:extLst>
          </p:cNvPr>
          <p:cNvSpPr/>
          <p:nvPr/>
        </p:nvSpPr>
        <p:spPr>
          <a:xfrm>
            <a:off x="925914" y="3097497"/>
            <a:ext cx="1874125" cy="1337446"/>
          </a:xfrm>
          <a:prstGeom prst="wedgeRectCallout">
            <a:avLst>
              <a:gd name="adj1" fmla="val -61911"/>
              <a:gd name="adj2" fmla="val -1521"/>
            </a:avLst>
          </a:prstGeom>
          <a:solidFill>
            <a:schemeClr val="bg1"/>
          </a:solidFill>
          <a:ln w="317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180000" rIns="36000" bIns="36000" rtlCol="0" anchor="ctr"/>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①②のうち、着色の濃いところほど、優先して治山対策を実施していきます！</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また、「資源循環林」に該当する場所なので、森林経営にも配慮した工法の採用や付帯施設整備を行います。</a:t>
            </a:r>
          </a:p>
          <a:p>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57" name="吹き出し: 四角形 56">
            <a:extLst>
              <a:ext uri="{FF2B5EF4-FFF2-40B4-BE49-F238E27FC236}">
                <a16:creationId xmlns:a16="http://schemas.microsoft.com/office/drawing/2014/main" id="{8E36E362-7D57-4269-B5A2-A5AC5CDBBE08}"/>
              </a:ext>
            </a:extLst>
          </p:cNvPr>
          <p:cNvSpPr/>
          <p:nvPr/>
        </p:nvSpPr>
        <p:spPr>
          <a:xfrm>
            <a:off x="925913" y="4597145"/>
            <a:ext cx="1874126" cy="652178"/>
          </a:xfrm>
          <a:prstGeom prst="wedgeRectCallout">
            <a:avLst>
              <a:gd name="adj1" fmla="val -61073"/>
              <a:gd name="adj2" fmla="val -49996"/>
            </a:avLst>
          </a:prstGeom>
          <a:solidFill>
            <a:schemeClr val="bg1"/>
          </a:solid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着色の明るい③における</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治山対策は、災害復旧等に重点を置きます。</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pic>
        <p:nvPicPr>
          <p:cNvPr id="75" name="図 74">
            <a:extLst>
              <a:ext uri="{FF2B5EF4-FFF2-40B4-BE49-F238E27FC236}">
                <a16:creationId xmlns:a16="http://schemas.microsoft.com/office/drawing/2014/main" id="{196EFB0C-F2E9-44C6-B125-940D68A63BC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83749"/>
          <a:stretch/>
        </p:blipFill>
        <p:spPr>
          <a:xfrm>
            <a:off x="4846282" y="3327374"/>
            <a:ext cx="576000" cy="175272"/>
          </a:xfrm>
          <a:prstGeom prst="rect">
            <a:avLst/>
          </a:prstGeom>
          <a:solidFill>
            <a:schemeClr val="bg1"/>
          </a:solidFill>
          <a:ln w="19050">
            <a:noFill/>
          </a:ln>
        </p:spPr>
      </p:pic>
      <p:sp>
        <p:nvSpPr>
          <p:cNvPr id="9" name="楕円 8">
            <a:extLst>
              <a:ext uri="{FF2B5EF4-FFF2-40B4-BE49-F238E27FC236}">
                <a16:creationId xmlns:a16="http://schemas.microsoft.com/office/drawing/2014/main" id="{A043A45F-EB78-4CE1-A4F9-3627C54D3BE9}"/>
              </a:ext>
            </a:extLst>
          </p:cNvPr>
          <p:cNvSpPr/>
          <p:nvPr/>
        </p:nvSpPr>
        <p:spPr>
          <a:xfrm>
            <a:off x="3865714" y="3920947"/>
            <a:ext cx="294990" cy="28194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１</a:t>
            </a:r>
          </a:p>
        </p:txBody>
      </p:sp>
      <p:sp>
        <p:nvSpPr>
          <p:cNvPr id="60" name="楕円 59">
            <a:extLst>
              <a:ext uri="{FF2B5EF4-FFF2-40B4-BE49-F238E27FC236}">
                <a16:creationId xmlns:a16="http://schemas.microsoft.com/office/drawing/2014/main" id="{6D93E2B1-6084-4E9F-BD34-1F7F53D7576B}"/>
              </a:ext>
            </a:extLst>
          </p:cNvPr>
          <p:cNvSpPr/>
          <p:nvPr/>
        </p:nvSpPr>
        <p:spPr>
          <a:xfrm>
            <a:off x="4200574" y="3186403"/>
            <a:ext cx="294990" cy="28194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２</a:t>
            </a:r>
          </a:p>
        </p:txBody>
      </p:sp>
      <p:sp>
        <p:nvSpPr>
          <p:cNvPr id="80" name="楕円 79">
            <a:extLst>
              <a:ext uri="{FF2B5EF4-FFF2-40B4-BE49-F238E27FC236}">
                <a16:creationId xmlns:a16="http://schemas.microsoft.com/office/drawing/2014/main" id="{D7327816-FB40-44EA-93E3-D08D59A94DFC}"/>
              </a:ext>
            </a:extLst>
          </p:cNvPr>
          <p:cNvSpPr/>
          <p:nvPr/>
        </p:nvSpPr>
        <p:spPr>
          <a:xfrm>
            <a:off x="3229219" y="4496002"/>
            <a:ext cx="294990" cy="28194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２</a:t>
            </a:r>
          </a:p>
        </p:txBody>
      </p:sp>
      <p:sp>
        <p:nvSpPr>
          <p:cNvPr id="87" name="楕円 86">
            <a:extLst>
              <a:ext uri="{FF2B5EF4-FFF2-40B4-BE49-F238E27FC236}">
                <a16:creationId xmlns:a16="http://schemas.microsoft.com/office/drawing/2014/main" id="{D43CF62D-EBCC-44EC-94F5-F642501A917B}"/>
              </a:ext>
            </a:extLst>
          </p:cNvPr>
          <p:cNvSpPr/>
          <p:nvPr/>
        </p:nvSpPr>
        <p:spPr>
          <a:xfrm>
            <a:off x="6896168" y="5435268"/>
            <a:ext cx="294990" cy="28194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３</a:t>
            </a:r>
          </a:p>
        </p:txBody>
      </p:sp>
      <p:sp>
        <p:nvSpPr>
          <p:cNvPr id="88" name="テキスト ボックス 87">
            <a:extLst>
              <a:ext uri="{FF2B5EF4-FFF2-40B4-BE49-F238E27FC236}">
                <a16:creationId xmlns:a16="http://schemas.microsoft.com/office/drawing/2014/main" id="{0E289216-B52C-4F70-9215-C4048513EDB7}"/>
              </a:ext>
            </a:extLst>
          </p:cNvPr>
          <p:cNvSpPr txBox="1"/>
          <p:nvPr/>
        </p:nvSpPr>
        <p:spPr>
          <a:xfrm>
            <a:off x="107057" y="2885721"/>
            <a:ext cx="632519" cy="441653"/>
          </a:xfrm>
          <a:prstGeom prst="rect">
            <a:avLst/>
          </a:prstGeom>
          <a:solidFill>
            <a:schemeClr val="accent5">
              <a:lumMod val="75000"/>
            </a:schemeClr>
          </a:solidFill>
        </p:spPr>
        <p:txBody>
          <a:bodyPr wrap="square" lIns="36000" tIns="36000" rIns="36000" bIns="36000" rtlCol="0">
            <a:noAutofit/>
          </a:bodyPr>
          <a:lstStyle/>
          <a:p>
            <a:r>
              <a:rPr lang="ja-JP" altLang="en-US" sz="1200" b="1" dirty="0">
                <a:solidFill>
                  <a:schemeClr val="bg1"/>
                </a:solidFill>
                <a:latin typeface="BIZ UDPゴシック" panose="020B0400000000000000" pitchFamily="50" charset="-128"/>
                <a:ea typeface="BIZ UDPゴシック" panose="020B0400000000000000" pitchFamily="50" charset="-128"/>
              </a:rPr>
              <a:t>基軸１の</a:t>
            </a:r>
            <a:endParaRPr lang="en-US" altLang="ja-JP" sz="1200" b="1" dirty="0">
              <a:solidFill>
                <a:schemeClr val="bg1"/>
              </a:solidFill>
              <a:latin typeface="BIZ UDPゴシック" panose="020B0400000000000000" pitchFamily="50" charset="-128"/>
              <a:ea typeface="BIZ UDPゴシック" panose="020B0400000000000000" pitchFamily="50" charset="-128"/>
            </a:endParaRPr>
          </a:p>
          <a:p>
            <a:r>
              <a:rPr lang="ja-JP" altLang="en-US" sz="1200" b="1" dirty="0">
                <a:solidFill>
                  <a:schemeClr val="bg1"/>
                </a:solidFill>
                <a:latin typeface="BIZ UDPゴシック" panose="020B0400000000000000" pitchFamily="50" charset="-128"/>
                <a:ea typeface="BIZ UDPゴシック" panose="020B0400000000000000" pitchFamily="50" charset="-128"/>
              </a:rPr>
              <a:t>推進</a:t>
            </a:r>
            <a:endParaRPr lang="en-US" altLang="ja-JP" sz="1200" b="1" dirty="0">
              <a:solidFill>
                <a:schemeClr val="bg1"/>
              </a:solidFill>
              <a:latin typeface="BIZ UDPゴシック" panose="020B0400000000000000" pitchFamily="50" charset="-128"/>
              <a:ea typeface="BIZ UDPゴシック" panose="020B0400000000000000" pitchFamily="50" charset="-128"/>
            </a:endParaRPr>
          </a:p>
        </p:txBody>
      </p:sp>
      <p:sp>
        <p:nvSpPr>
          <p:cNvPr id="89" name="テキスト ボックス 88">
            <a:extLst>
              <a:ext uri="{FF2B5EF4-FFF2-40B4-BE49-F238E27FC236}">
                <a16:creationId xmlns:a16="http://schemas.microsoft.com/office/drawing/2014/main" id="{493323B0-3B10-46EF-B683-6FEBB23DA836}"/>
              </a:ext>
            </a:extLst>
          </p:cNvPr>
          <p:cNvSpPr txBox="1"/>
          <p:nvPr/>
        </p:nvSpPr>
        <p:spPr>
          <a:xfrm>
            <a:off x="4827219" y="2838527"/>
            <a:ext cx="661960" cy="441653"/>
          </a:xfrm>
          <a:prstGeom prst="rect">
            <a:avLst/>
          </a:prstGeom>
          <a:solidFill>
            <a:srgbClr val="FF0000"/>
          </a:solidFill>
        </p:spPr>
        <p:txBody>
          <a:bodyPr wrap="square" lIns="36000" tIns="36000" rIns="36000" bIns="36000" rtlCol="0">
            <a:noAutofit/>
          </a:bodyPr>
          <a:lstStyle/>
          <a:p>
            <a:r>
              <a:rPr lang="ja-JP" altLang="en-US" sz="1200" b="1" dirty="0">
                <a:solidFill>
                  <a:schemeClr val="bg1"/>
                </a:solidFill>
                <a:latin typeface="BIZ UDPゴシック" panose="020B0400000000000000" pitchFamily="50" charset="-128"/>
                <a:ea typeface="BIZ UDPゴシック" panose="020B0400000000000000" pitchFamily="50" charset="-128"/>
              </a:rPr>
              <a:t>基軸２の</a:t>
            </a:r>
            <a:endParaRPr lang="en-US" altLang="ja-JP" sz="1200" b="1" dirty="0">
              <a:solidFill>
                <a:schemeClr val="bg1"/>
              </a:solidFill>
              <a:latin typeface="BIZ UDPゴシック" panose="020B0400000000000000" pitchFamily="50" charset="-128"/>
              <a:ea typeface="BIZ UDPゴシック" panose="020B0400000000000000" pitchFamily="50" charset="-128"/>
            </a:endParaRPr>
          </a:p>
          <a:p>
            <a:r>
              <a:rPr lang="ja-JP" altLang="en-US" sz="1200" b="1" dirty="0">
                <a:solidFill>
                  <a:schemeClr val="bg1"/>
                </a:solidFill>
                <a:latin typeface="BIZ UDPゴシック" panose="020B0400000000000000" pitchFamily="50" charset="-128"/>
                <a:ea typeface="BIZ UDPゴシック" panose="020B0400000000000000" pitchFamily="50" charset="-128"/>
              </a:rPr>
              <a:t>推進</a:t>
            </a:r>
            <a:endParaRPr lang="en-US" altLang="ja-JP" sz="1200" b="1" dirty="0">
              <a:solidFill>
                <a:schemeClr val="bg1"/>
              </a:solidFill>
              <a:latin typeface="BIZ UDPゴシック" panose="020B0400000000000000" pitchFamily="50" charset="-128"/>
              <a:ea typeface="BIZ UDPゴシック" panose="020B0400000000000000" pitchFamily="50" charset="-128"/>
            </a:endParaRPr>
          </a:p>
        </p:txBody>
      </p:sp>
      <p:pic>
        <p:nvPicPr>
          <p:cNvPr id="91" name="図 90">
            <a:extLst>
              <a:ext uri="{FF2B5EF4-FFF2-40B4-BE49-F238E27FC236}">
                <a16:creationId xmlns:a16="http://schemas.microsoft.com/office/drawing/2014/main" id="{C75C887C-3293-4E5E-8F7F-3F822EBA0608}"/>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flipH="1">
            <a:off x="4846282" y="3471441"/>
            <a:ext cx="576000" cy="963502"/>
          </a:xfrm>
          <a:prstGeom prst="rect">
            <a:avLst/>
          </a:prstGeom>
          <a:solidFill>
            <a:schemeClr val="bg1"/>
          </a:solidFill>
        </p:spPr>
      </p:pic>
      <p:sp>
        <p:nvSpPr>
          <p:cNvPr id="47" name="吹き出し: 四角形 46">
            <a:extLst>
              <a:ext uri="{FF2B5EF4-FFF2-40B4-BE49-F238E27FC236}">
                <a16:creationId xmlns:a16="http://schemas.microsoft.com/office/drawing/2014/main" id="{4CE4542C-D83C-41AD-9D8E-F37883649318}"/>
              </a:ext>
            </a:extLst>
          </p:cNvPr>
          <p:cNvSpPr/>
          <p:nvPr/>
        </p:nvSpPr>
        <p:spPr>
          <a:xfrm>
            <a:off x="5530543" y="3229741"/>
            <a:ext cx="1874125" cy="1057779"/>
          </a:xfrm>
          <a:prstGeom prst="wedgeRectCallout">
            <a:avLst>
              <a:gd name="adj1" fmla="val -56796"/>
              <a:gd name="adj2" fmla="val -3612"/>
            </a:avLst>
          </a:prstGeom>
          <a:solidFill>
            <a:schemeClr val="bg1"/>
          </a:solid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180000" rIns="36000" bIns="36000" rtlCol="0" anchor="ctr"/>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施業の効率化に配慮しつつ、①～③のいずれにおいても、森林所有者等による持続的な森林経営が図られるよう、施業への補助や基盤強化で森林管理を支援します。</a:t>
            </a:r>
          </a:p>
          <a:p>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pic>
        <p:nvPicPr>
          <p:cNvPr id="48" name="図 47">
            <a:extLst>
              <a:ext uri="{FF2B5EF4-FFF2-40B4-BE49-F238E27FC236}">
                <a16:creationId xmlns:a16="http://schemas.microsoft.com/office/drawing/2014/main" id="{40CADBF1-EC8F-4446-A9AC-598A6ACED8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83749"/>
          <a:stretch/>
        </p:blipFill>
        <p:spPr>
          <a:xfrm>
            <a:off x="8968798" y="5122211"/>
            <a:ext cx="576000" cy="175272"/>
          </a:xfrm>
          <a:prstGeom prst="rect">
            <a:avLst/>
          </a:prstGeom>
          <a:solidFill>
            <a:schemeClr val="bg1"/>
          </a:solidFill>
          <a:ln w="19050">
            <a:noFill/>
          </a:ln>
        </p:spPr>
      </p:pic>
      <p:pic>
        <p:nvPicPr>
          <p:cNvPr id="7" name="図 6">
            <a:extLst>
              <a:ext uri="{FF2B5EF4-FFF2-40B4-BE49-F238E27FC236}">
                <a16:creationId xmlns:a16="http://schemas.microsoft.com/office/drawing/2014/main" id="{9118A1F9-2BF5-409B-A6B6-7A525EC5549D}"/>
              </a:ext>
            </a:extLst>
          </p:cNvPr>
          <p:cNvPicPr>
            <a:picLocks noChangeAspect="1"/>
          </p:cNvPicPr>
          <p:nvPr/>
        </p:nvPicPr>
        <p:blipFill rotWithShape="1">
          <a:blip r:embed="rId16"/>
          <a:srcRect l="12021" r="26383" b="50320"/>
          <a:stretch/>
        </p:blipFill>
        <p:spPr>
          <a:xfrm>
            <a:off x="8578779" y="5342710"/>
            <a:ext cx="966019" cy="950155"/>
          </a:xfrm>
          <a:prstGeom prst="rect">
            <a:avLst/>
          </a:prstGeom>
          <a:solidFill>
            <a:schemeClr val="bg1"/>
          </a:solidFill>
        </p:spPr>
      </p:pic>
      <p:sp>
        <p:nvSpPr>
          <p:cNvPr id="92" name="テキスト ボックス 91">
            <a:extLst>
              <a:ext uri="{FF2B5EF4-FFF2-40B4-BE49-F238E27FC236}">
                <a16:creationId xmlns:a16="http://schemas.microsoft.com/office/drawing/2014/main" id="{FAA0D290-A010-46CA-B0AD-5784019C1BD1}"/>
              </a:ext>
            </a:extLst>
          </p:cNvPr>
          <p:cNvSpPr txBox="1"/>
          <p:nvPr/>
        </p:nvSpPr>
        <p:spPr>
          <a:xfrm>
            <a:off x="8069064" y="5167663"/>
            <a:ext cx="661960" cy="441653"/>
          </a:xfrm>
          <a:prstGeom prst="rect">
            <a:avLst/>
          </a:prstGeom>
          <a:solidFill>
            <a:srgbClr val="FFFF00"/>
          </a:solidFill>
        </p:spPr>
        <p:txBody>
          <a:bodyPr wrap="square" lIns="36000" tIns="36000" rIns="36000" bIns="36000" rtlCol="0">
            <a:noAutofit/>
          </a:bodyPr>
          <a:lstStyle/>
          <a:p>
            <a:r>
              <a:rPr lang="ja-JP" altLang="en-US" sz="1200" b="1" dirty="0">
                <a:latin typeface="BIZ UDPゴシック" panose="020B0400000000000000" pitchFamily="50" charset="-128"/>
                <a:ea typeface="BIZ UDPゴシック" panose="020B0400000000000000" pitchFamily="50" charset="-128"/>
              </a:rPr>
              <a:t>基軸３の</a:t>
            </a:r>
            <a:endParaRPr lang="en-US" altLang="ja-JP" sz="1200" b="1" dirty="0">
              <a:latin typeface="BIZ UDPゴシック" panose="020B0400000000000000" pitchFamily="50" charset="-128"/>
              <a:ea typeface="BIZ UDPゴシック" panose="020B0400000000000000" pitchFamily="50" charset="-128"/>
            </a:endParaRPr>
          </a:p>
          <a:p>
            <a:r>
              <a:rPr lang="ja-JP" altLang="en-US" sz="1200" b="1" dirty="0">
                <a:latin typeface="BIZ UDPゴシック" panose="020B0400000000000000" pitchFamily="50" charset="-128"/>
                <a:ea typeface="BIZ UDPゴシック" panose="020B0400000000000000" pitchFamily="50" charset="-128"/>
              </a:rPr>
              <a:t>推進</a:t>
            </a:r>
            <a:endParaRPr lang="en-US" altLang="ja-JP" sz="1200" b="1" dirty="0">
              <a:latin typeface="BIZ UDPゴシック" panose="020B0400000000000000" pitchFamily="50" charset="-128"/>
              <a:ea typeface="BIZ UDPゴシック" panose="020B0400000000000000" pitchFamily="50" charset="-128"/>
            </a:endParaRPr>
          </a:p>
        </p:txBody>
      </p:sp>
      <p:sp>
        <p:nvSpPr>
          <p:cNvPr id="54" name="吹き出し: 四角形 53">
            <a:extLst>
              <a:ext uri="{FF2B5EF4-FFF2-40B4-BE49-F238E27FC236}">
                <a16:creationId xmlns:a16="http://schemas.microsoft.com/office/drawing/2014/main" id="{7C812754-9B7C-4F6E-9E8D-A9969ACBDDB6}"/>
              </a:ext>
            </a:extLst>
          </p:cNvPr>
          <p:cNvSpPr/>
          <p:nvPr/>
        </p:nvSpPr>
        <p:spPr>
          <a:xfrm>
            <a:off x="7913240" y="3741943"/>
            <a:ext cx="1600520" cy="1270147"/>
          </a:xfrm>
          <a:prstGeom prst="wedgeRectCallout">
            <a:avLst>
              <a:gd name="adj1" fmla="val 32129"/>
              <a:gd name="adj2" fmla="val 57039"/>
            </a:avLst>
          </a:prstGeom>
          <a:solidFill>
            <a:schemeClr val="bg1"/>
          </a:solidFill>
          <a:ln w="317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色の薄い③では、持続的な森林経営へ誘導していくための市町村の森林整備事業への支援や企業等が森林経営を手助けしやすくなるような環境を整備します。</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6095648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図 42">
            <a:extLst>
              <a:ext uri="{FF2B5EF4-FFF2-40B4-BE49-F238E27FC236}">
                <a16:creationId xmlns:a16="http://schemas.microsoft.com/office/drawing/2014/main" id="{0E3D15F1-0EEA-418C-8D40-4C8E0E2D922E}"/>
              </a:ext>
            </a:extLst>
          </p:cNvPr>
          <p:cNvPicPr>
            <a:picLocks noChangeAspect="1"/>
          </p:cNvPicPr>
          <p:nvPr/>
        </p:nvPicPr>
        <p:blipFill rotWithShape="1">
          <a:blip r:embed="rId2">
            <a:extLst>
              <a:ext uri="{28A0092B-C50C-407E-A947-70E740481C1C}">
                <a14:useLocalDpi xmlns:a14="http://schemas.microsoft.com/office/drawing/2010/main" val="0"/>
              </a:ext>
            </a:extLst>
          </a:blip>
          <a:srcRect t="1" b="745"/>
          <a:stretch/>
        </p:blipFill>
        <p:spPr>
          <a:xfrm>
            <a:off x="1128173" y="1428980"/>
            <a:ext cx="8474774" cy="5393713"/>
          </a:xfrm>
          <a:prstGeom prst="rect">
            <a:avLst/>
          </a:prstGeom>
        </p:spPr>
      </p:pic>
      <p:pic>
        <p:nvPicPr>
          <p:cNvPr id="16" name="図 15">
            <a:extLst>
              <a:ext uri="{FF2B5EF4-FFF2-40B4-BE49-F238E27FC236}">
                <a16:creationId xmlns:a16="http://schemas.microsoft.com/office/drawing/2014/main" id="{15E162DC-59ED-462D-A480-FC363E8863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0501" y="682296"/>
            <a:ext cx="4378778" cy="2420505"/>
          </a:xfrm>
          <a:prstGeom prst="rect">
            <a:avLst/>
          </a:prstGeom>
        </p:spPr>
      </p:pic>
      <p:sp>
        <p:nvSpPr>
          <p:cNvPr id="11" name="スライド番号プレースホルダー 10">
            <a:extLst>
              <a:ext uri="{FF2B5EF4-FFF2-40B4-BE49-F238E27FC236}">
                <a16:creationId xmlns:a16="http://schemas.microsoft.com/office/drawing/2014/main" id="{CB601ED7-6735-4329-A485-DA69F1F2A5BA}"/>
              </a:ext>
            </a:extLst>
          </p:cNvPr>
          <p:cNvSpPr>
            <a:spLocks noGrp="1"/>
          </p:cNvSpPr>
          <p:nvPr>
            <p:ph type="sldNum" sz="quarter" idx="12"/>
          </p:nvPr>
        </p:nvSpPr>
        <p:spPr>
          <a:xfrm>
            <a:off x="6996113" y="6356352"/>
            <a:ext cx="2228850" cy="365125"/>
          </a:xfrm>
        </p:spPr>
        <p:txBody>
          <a:bodyPr/>
          <a:lstStyle/>
          <a:p>
            <a:fld id="{D2D8002D-B5B0-4BAC-B1F6-782DDCCE6D9C}" type="slidenum">
              <a:rPr kumimoji="1" lang="ja-JP" altLang="en-US" sz="2000" b="1"/>
              <a:t>23</a:t>
            </a:fld>
            <a:endParaRPr kumimoji="1" lang="ja-JP" altLang="en-US" sz="2000" b="1" dirty="0"/>
          </a:p>
        </p:txBody>
      </p:sp>
      <p:sp>
        <p:nvSpPr>
          <p:cNvPr id="26" name="テキスト ボックス 25">
            <a:extLst>
              <a:ext uri="{FF2B5EF4-FFF2-40B4-BE49-F238E27FC236}">
                <a16:creationId xmlns:a16="http://schemas.microsoft.com/office/drawing/2014/main" id="{C47B7860-2C30-4A21-BDC4-E282B7F0CE1D}"/>
              </a:ext>
            </a:extLst>
          </p:cNvPr>
          <p:cNvSpPr txBox="1"/>
          <p:nvPr/>
        </p:nvSpPr>
        <p:spPr>
          <a:xfrm>
            <a:off x="124916" y="807034"/>
            <a:ext cx="1763584" cy="483802"/>
          </a:xfrm>
          <a:prstGeom prst="rect">
            <a:avLst/>
          </a:prstGeom>
          <a:solidFill>
            <a:schemeClr val="bg1"/>
          </a:solidFill>
        </p:spPr>
        <p:txBody>
          <a:bodyPr wrap="square" lIns="0" tIns="0" rIns="0" bIns="0" rtlCol="0">
            <a:noAutofit/>
          </a:bodyPr>
          <a:lstStyle/>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将来の森林のあるべき姿</a:t>
            </a:r>
            <a:endParaRPr lang="en-US" altLang="ja-JP" sz="1200" b="1" dirty="0">
              <a:solidFill>
                <a:schemeClr val="accent6">
                  <a:lumMod val="75000"/>
                </a:schemeClr>
              </a:solidFill>
              <a:latin typeface="BIZ UDPゴシック" panose="020B0400000000000000" pitchFamily="50" charset="-128"/>
              <a:ea typeface="BIZ UDPゴシック" panose="020B0400000000000000" pitchFamily="50" charset="-128"/>
            </a:endParaRPr>
          </a:p>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（森林整備指針４区分）</a:t>
            </a:r>
          </a:p>
        </p:txBody>
      </p:sp>
      <p:sp>
        <p:nvSpPr>
          <p:cNvPr id="28" name="テキスト ボックス 27">
            <a:extLst>
              <a:ext uri="{FF2B5EF4-FFF2-40B4-BE49-F238E27FC236}">
                <a16:creationId xmlns:a16="http://schemas.microsoft.com/office/drawing/2014/main" id="{937E7AA6-3289-4D32-9EF1-97E583240151}"/>
              </a:ext>
            </a:extLst>
          </p:cNvPr>
          <p:cNvSpPr txBox="1"/>
          <p:nvPr/>
        </p:nvSpPr>
        <p:spPr>
          <a:xfrm>
            <a:off x="2141899" y="816572"/>
            <a:ext cx="1638607" cy="417871"/>
          </a:xfrm>
          <a:prstGeom prst="rect">
            <a:avLst/>
          </a:prstGeom>
          <a:solidFill>
            <a:schemeClr val="bg1"/>
          </a:solidFill>
        </p:spPr>
        <p:txBody>
          <a:bodyPr wrap="square" lIns="0" tIns="0" rIns="0" bIns="0" rtlCol="0">
            <a:noAutofit/>
          </a:bodyPr>
          <a:lstStyle/>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防災配慮の必要度</a:t>
            </a:r>
            <a:endParaRPr lang="en-US" altLang="ja-JP" sz="1200" b="1" dirty="0">
              <a:solidFill>
                <a:schemeClr val="accent6">
                  <a:lumMod val="75000"/>
                </a:schemeClr>
              </a:solidFill>
              <a:latin typeface="BIZ UDPゴシック" panose="020B0400000000000000" pitchFamily="50" charset="-128"/>
              <a:ea typeface="BIZ UDPゴシック" panose="020B0400000000000000" pitchFamily="50" charset="-128"/>
            </a:endParaRPr>
          </a:p>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（山地災害危険地区）</a:t>
            </a:r>
            <a:endParaRPr lang="en-US" altLang="ja-JP" sz="1200" b="1" dirty="0">
              <a:solidFill>
                <a:schemeClr val="accent6">
                  <a:lumMod val="75000"/>
                </a:schemeClr>
              </a:solidFill>
              <a:latin typeface="BIZ UDPゴシック" panose="020B0400000000000000" pitchFamily="50" charset="-128"/>
              <a:ea typeface="BIZ UDPゴシック" panose="020B0400000000000000" pitchFamily="50" charset="-128"/>
            </a:endParaRPr>
          </a:p>
        </p:txBody>
      </p:sp>
      <p:sp>
        <p:nvSpPr>
          <p:cNvPr id="4" name="十字形 3">
            <a:extLst>
              <a:ext uri="{FF2B5EF4-FFF2-40B4-BE49-F238E27FC236}">
                <a16:creationId xmlns:a16="http://schemas.microsoft.com/office/drawing/2014/main" id="{DCF22721-60C0-4739-B74E-F918535FE1CC}"/>
              </a:ext>
            </a:extLst>
          </p:cNvPr>
          <p:cNvSpPr/>
          <p:nvPr/>
        </p:nvSpPr>
        <p:spPr>
          <a:xfrm rot="5400000">
            <a:off x="1944477" y="867489"/>
            <a:ext cx="252160" cy="260498"/>
          </a:xfrm>
          <a:prstGeom prst="plus">
            <a:avLst>
              <a:gd name="adj" fmla="val 39193"/>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矢印: 下 4">
            <a:extLst>
              <a:ext uri="{FF2B5EF4-FFF2-40B4-BE49-F238E27FC236}">
                <a16:creationId xmlns:a16="http://schemas.microsoft.com/office/drawing/2014/main" id="{EC4867ED-2324-4B3F-8EF5-1CAB8EA054CF}"/>
              </a:ext>
            </a:extLst>
          </p:cNvPr>
          <p:cNvSpPr/>
          <p:nvPr/>
        </p:nvSpPr>
        <p:spPr>
          <a:xfrm rot="16200000">
            <a:off x="3683349" y="884688"/>
            <a:ext cx="313220" cy="226257"/>
          </a:xfrm>
          <a:prstGeom prst="down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185D5B34-9EAF-48F4-B205-403E0C03AC12}"/>
              </a:ext>
            </a:extLst>
          </p:cNvPr>
          <p:cNvSpPr/>
          <p:nvPr/>
        </p:nvSpPr>
        <p:spPr>
          <a:xfrm>
            <a:off x="300781" y="6426130"/>
            <a:ext cx="9244017" cy="365126"/>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1500" dirty="0">
                <a:solidFill>
                  <a:schemeClr val="tx1"/>
                </a:solidFill>
                <a:latin typeface="BIZ UDゴシック" panose="020B0400000000000000" pitchFamily="49" charset="-128"/>
                <a:ea typeface="BIZ UDゴシック" panose="020B0400000000000000" pitchFamily="49" charset="-128"/>
              </a:rPr>
              <a:t>森林区分別に各基軸の展開方向（優先度）を濃淡で表現。それを踏まえて、各実施主体が取組みを推進</a:t>
            </a:r>
            <a:endParaRPr lang="en-US" altLang="ja-JP" sz="1500" dirty="0">
              <a:solidFill>
                <a:schemeClr val="tx1"/>
              </a:solidFill>
              <a:latin typeface="BIZ UDゴシック" panose="020B0400000000000000" pitchFamily="49" charset="-128"/>
              <a:ea typeface="BIZ UDゴシック" panose="020B0400000000000000" pitchFamily="49" charset="-128"/>
            </a:endParaRPr>
          </a:p>
        </p:txBody>
      </p:sp>
      <p:sp>
        <p:nvSpPr>
          <p:cNvPr id="77" name="吹き出し: 四角形 76">
            <a:extLst>
              <a:ext uri="{FF2B5EF4-FFF2-40B4-BE49-F238E27FC236}">
                <a16:creationId xmlns:a16="http://schemas.microsoft.com/office/drawing/2014/main" id="{291B5E84-B133-460B-BB82-7DDB794E8728}"/>
              </a:ext>
            </a:extLst>
          </p:cNvPr>
          <p:cNvSpPr/>
          <p:nvPr/>
        </p:nvSpPr>
        <p:spPr>
          <a:xfrm>
            <a:off x="6467606" y="483881"/>
            <a:ext cx="2993667" cy="256645"/>
          </a:xfrm>
          <a:prstGeom prst="wedgeRectCallout">
            <a:avLst>
              <a:gd name="adj1" fmla="val -53235"/>
              <a:gd name="adj2" fmla="val 49460"/>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b="1" dirty="0">
                <a:solidFill>
                  <a:srgbClr val="FF0000"/>
                </a:solidFill>
                <a:latin typeface="BIZ UDゴシック" panose="020B0400000000000000" pitchFamily="49" charset="-128"/>
                <a:ea typeface="BIZ UDゴシック" panose="020B0400000000000000" pitchFamily="49" charset="-128"/>
              </a:rPr>
              <a:t> 森林経営による維持・管理を図っていく森林</a:t>
            </a:r>
            <a:endParaRPr kumimoji="1" lang="ja-JP" altLang="en-US" sz="1100" b="1" dirty="0">
              <a:solidFill>
                <a:srgbClr val="FF0000"/>
              </a:solidFill>
            </a:endParaRPr>
          </a:p>
        </p:txBody>
      </p:sp>
      <p:sp>
        <p:nvSpPr>
          <p:cNvPr id="79" name="フローチャート: 代替処理 78">
            <a:extLst>
              <a:ext uri="{FF2B5EF4-FFF2-40B4-BE49-F238E27FC236}">
                <a16:creationId xmlns:a16="http://schemas.microsoft.com/office/drawing/2014/main" id="{F26B8A41-F82E-4887-A396-4B79AA2DB21F}"/>
              </a:ext>
            </a:extLst>
          </p:cNvPr>
          <p:cNvSpPr/>
          <p:nvPr/>
        </p:nvSpPr>
        <p:spPr>
          <a:xfrm>
            <a:off x="5756673" y="742437"/>
            <a:ext cx="603501" cy="242931"/>
          </a:xfrm>
          <a:prstGeom prst="flowChartAlternateProcess">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a:extLst>
              <a:ext uri="{FF2B5EF4-FFF2-40B4-BE49-F238E27FC236}">
                <a16:creationId xmlns:a16="http://schemas.microsoft.com/office/drawing/2014/main" id="{DF8EC2C6-B365-4B4A-9AC5-351B8FF61418}"/>
              </a:ext>
            </a:extLst>
          </p:cNvPr>
          <p:cNvSpPr txBox="1"/>
          <p:nvPr/>
        </p:nvSpPr>
        <p:spPr>
          <a:xfrm>
            <a:off x="4058307" y="820464"/>
            <a:ext cx="1347154" cy="417871"/>
          </a:xfrm>
          <a:prstGeom prst="rect">
            <a:avLst/>
          </a:prstGeom>
          <a:solidFill>
            <a:schemeClr val="bg1"/>
          </a:solidFill>
        </p:spPr>
        <p:txBody>
          <a:bodyPr wrap="square" lIns="0" tIns="0" rIns="0" bIns="0" rtlCol="0">
            <a:noAutofit/>
          </a:bodyPr>
          <a:lstStyle/>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各基軸の展開方向</a:t>
            </a:r>
            <a:endParaRPr lang="en-US" altLang="ja-JP" sz="1200" b="1" dirty="0">
              <a:solidFill>
                <a:schemeClr val="accent6">
                  <a:lumMod val="75000"/>
                </a:schemeClr>
              </a:solidFill>
              <a:latin typeface="BIZ UDPゴシック" panose="020B0400000000000000" pitchFamily="50" charset="-128"/>
              <a:ea typeface="BIZ UDPゴシック" panose="020B0400000000000000" pitchFamily="50" charset="-128"/>
            </a:endParaRPr>
          </a:p>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（ゾーニング）</a:t>
            </a:r>
            <a:endParaRPr lang="en-US" altLang="ja-JP" sz="1200" b="1" dirty="0">
              <a:solidFill>
                <a:schemeClr val="accent6">
                  <a:lumMod val="75000"/>
                </a:schemeClr>
              </a:solidFill>
              <a:latin typeface="BIZ UDPゴシック" panose="020B0400000000000000" pitchFamily="50" charset="-128"/>
              <a:ea typeface="BIZ UDPゴシック" panose="020B0400000000000000" pitchFamily="50" charset="-128"/>
            </a:endParaRPr>
          </a:p>
        </p:txBody>
      </p:sp>
      <p:sp>
        <p:nvSpPr>
          <p:cNvPr id="83" name="吹き出し: 四角形 82">
            <a:extLst>
              <a:ext uri="{FF2B5EF4-FFF2-40B4-BE49-F238E27FC236}">
                <a16:creationId xmlns:a16="http://schemas.microsoft.com/office/drawing/2014/main" id="{0344F434-F65D-40B2-AC8B-04680E56301F}"/>
              </a:ext>
            </a:extLst>
          </p:cNvPr>
          <p:cNvSpPr/>
          <p:nvPr/>
        </p:nvSpPr>
        <p:spPr>
          <a:xfrm>
            <a:off x="4642629" y="1263349"/>
            <a:ext cx="902951" cy="223840"/>
          </a:xfrm>
          <a:prstGeom prst="wedgeRectCallout">
            <a:avLst>
              <a:gd name="adj1" fmla="val 59616"/>
              <a:gd name="adj2" fmla="val 56051"/>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b="1" dirty="0">
                <a:solidFill>
                  <a:srgbClr val="FF0000"/>
                </a:solidFill>
                <a:latin typeface="BIZ UDゴシック" panose="020B0400000000000000" pitchFamily="49" charset="-128"/>
                <a:ea typeface="BIZ UDゴシック" panose="020B0400000000000000" pitchFamily="49" charset="-128"/>
              </a:rPr>
              <a:t> ゾーニング</a:t>
            </a:r>
            <a:endParaRPr kumimoji="1" lang="ja-JP" altLang="en-US" sz="1100" b="1" dirty="0">
              <a:solidFill>
                <a:srgbClr val="FF0000"/>
              </a:solidFill>
            </a:endParaRPr>
          </a:p>
        </p:txBody>
      </p:sp>
      <p:sp>
        <p:nvSpPr>
          <p:cNvPr id="84" name="フローチャート: 代替処理 83">
            <a:extLst>
              <a:ext uri="{FF2B5EF4-FFF2-40B4-BE49-F238E27FC236}">
                <a16:creationId xmlns:a16="http://schemas.microsoft.com/office/drawing/2014/main" id="{1E9790DD-D56B-4DCB-A75D-7534C65B4821}"/>
              </a:ext>
            </a:extLst>
          </p:cNvPr>
          <p:cNvSpPr/>
          <p:nvPr/>
        </p:nvSpPr>
        <p:spPr>
          <a:xfrm>
            <a:off x="5640620" y="1195816"/>
            <a:ext cx="4140464" cy="439927"/>
          </a:xfrm>
          <a:prstGeom prst="flowChartAlternateProcess">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楕円 84">
            <a:extLst>
              <a:ext uri="{FF2B5EF4-FFF2-40B4-BE49-F238E27FC236}">
                <a16:creationId xmlns:a16="http://schemas.microsoft.com/office/drawing/2014/main" id="{795EC595-8745-4B30-8BF4-AC8AD16F59D0}"/>
              </a:ext>
            </a:extLst>
          </p:cNvPr>
          <p:cNvSpPr/>
          <p:nvPr/>
        </p:nvSpPr>
        <p:spPr>
          <a:xfrm>
            <a:off x="5792013" y="473417"/>
            <a:ext cx="288000" cy="288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600" b="1" dirty="0">
                <a:latin typeface="BIZ UDゴシック" panose="020B0400000000000000" pitchFamily="49" charset="-128"/>
                <a:ea typeface="BIZ UDゴシック" panose="020B0400000000000000" pitchFamily="49" charset="-128"/>
              </a:rPr>
              <a:t>例</a:t>
            </a:r>
          </a:p>
        </p:txBody>
      </p:sp>
      <p:sp>
        <p:nvSpPr>
          <p:cNvPr id="86" name="吹き出し: 四角形 85">
            <a:extLst>
              <a:ext uri="{FF2B5EF4-FFF2-40B4-BE49-F238E27FC236}">
                <a16:creationId xmlns:a16="http://schemas.microsoft.com/office/drawing/2014/main" id="{F26600D5-33D9-4D62-AC28-1D85E155B01B}"/>
              </a:ext>
            </a:extLst>
          </p:cNvPr>
          <p:cNvSpPr/>
          <p:nvPr/>
        </p:nvSpPr>
        <p:spPr>
          <a:xfrm>
            <a:off x="4482978" y="1613142"/>
            <a:ext cx="992531" cy="354449"/>
          </a:xfrm>
          <a:prstGeom prst="wedgeRectCallout">
            <a:avLst>
              <a:gd name="adj1" fmla="val 59616"/>
              <a:gd name="adj2" fmla="val 56051"/>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000" dirty="0">
                <a:solidFill>
                  <a:schemeClr val="accent6">
                    <a:lumMod val="50000"/>
                  </a:schemeClr>
                </a:solidFill>
                <a:latin typeface="BIZ UDゴシック" panose="020B0400000000000000" pitchFamily="49" charset="-128"/>
                <a:ea typeface="BIZ UDゴシック" panose="020B0400000000000000" pitchFamily="49" charset="-128"/>
              </a:rPr>
              <a:t>各基軸の優先度を濃淡で表現</a:t>
            </a:r>
            <a:endParaRPr kumimoji="1" lang="ja-JP" altLang="en-US" sz="1000" dirty="0">
              <a:solidFill>
                <a:schemeClr val="accent6">
                  <a:lumMod val="50000"/>
                </a:schemeClr>
              </a:solidFill>
            </a:endParaRPr>
          </a:p>
        </p:txBody>
      </p:sp>
      <p:sp>
        <p:nvSpPr>
          <p:cNvPr id="55" name="テキスト ボックス 54">
            <a:extLst>
              <a:ext uri="{FF2B5EF4-FFF2-40B4-BE49-F238E27FC236}">
                <a16:creationId xmlns:a16="http://schemas.microsoft.com/office/drawing/2014/main" id="{4998A0FA-5185-484B-A518-12B9672973D9}"/>
              </a:ext>
            </a:extLst>
          </p:cNvPr>
          <p:cNvSpPr txBox="1"/>
          <p:nvPr/>
        </p:nvSpPr>
        <p:spPr>
          <a:xfrm>
            <a:off x="44121" y="472445"/>
            <a:ext cx="2478946" cy="299978"/>
          </a:xfrm>
          <a:prstGeom prst="rect">
            <a:avLst/>
          </a:prstGeom>
          <a:solidFill>
            <a:srgbClr val="FFFF00"/>
          </a:solidFill>
        </p:spPr>
        <p:txBody>
          <a:bodyPr wrap="square" lIns="0" tIns="0" rIns="0" bIns="0" rtlCol="0">
            <a:noAutofit/>
          </a:bodyPr>
          <a:lstStyle/>
          <a:p>
            <a:r>
              <a:rPr lang="ja-JP" altLang="en-US" sz="1600" dirty="0">
                <a:latin typeface="HGS創英角ｺﾞｼｯｸUB" panose="020B0900000000000000" pitchFamily="50" charset="-128"/>
                <a:ea typeface="HGS創英角ｺﾞｼｯｸUB" panose="020B0900000000000000" pitchFamily="50" charset="-128"/>
              </a:rPr>
              <a:t>　②森林所有者等の場合</a:t>
            </a:r>
          </a:p>
        </p:txBody>
      </p:sp>
      <p:sp>
        <p:nvSpPr>
          <p:cNvPr id="56" name="正方形/長方形 55">
            <a:extLst>
              <a:ext uri="{FF2B5EF4-FFF2-40B4-BE49-F238E27FC236}">
                <a16:creationId xmlns:a16="http://schemas.microsoft.com/office/drawing/2014/main" id="{A64ED04F-8C71-4E1B-9763-F4DB6666B88A}"/>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第５章　取り組みの展開方法</a:t>
            </a:r>
          </a:p>
        </p:txBody>
      </p:sp>
      <p:pic>
        <p:nvPicPr>
          <p:cNvPr id="58" name="図 57">
            <a:extLst>
              <a:ext uri="{FF2B5EF4-FFF2-40B4-BE49-F238E27FC236}">
                <a16:creationId xmlns:a16="http://schemas.microsoft.com/office/drawing/2014/main" id="{6E0E4796-841A-4CD2-AE87-A7068EE0B8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62939" y="143722"/>
            <a:ext cx="288000" cy="288000"/>
          </a:xfrm>
          <a:prstGeom prst="rect">
            <a:avLst/>
          </a:prstGeom>
        </p:spPr>
      </p:pic>
      <p:pic>
        <p:nvPicPr>
          <p:cNvPr id="59" name="図 58">
            <a:extLst>
              <a:ext uri="{FF2B5EF4-FFF2-40B4-BE49-F238E27FC236}">
                <a16:creationId xmlns:a16="http://schemas.microsoft.com/office/drawing/2014/main" id="{350213C8-406B-4B65-9E22-CAC9EF53341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30444" y="143722"/>
            <a:ext cx="288000" cy="288000"/>
          </a:xfrm>
          <a:prstGeom prst="rect">
            <a:avLst/>
          </a:prstGeom>
        </p:spPr>
      </p:pic>
      <p:pic>
        <p:nvPicPr>
          <p:cNvPr id="61" name="図 60">
            <a:extLst>
              <a:ext uri="{FF2B5EF4-FFF2-40B4-BE49-F238E27FC236}">
                <a16:creationId xmlns:a16="http://schemas.microsoft.com/office/drawing/2014/main" id="{F460261A-7448-4273-B9DE-0C4CC88BFFF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43945" y="143722"/>
            <a:ext cx="288000" cy="288000"/>
          </a:xfrm>
          <a:prstGeom prst="rect">
            <a:avLst/>
          </a:prstGeom>
        </p:spPr>
      </p:pic>
      <p:pic>
        <p:nvPicPr>
          <p:cNvPr id="62" name="図 61">
            <a:extLst>
              <a:ext uri="{FF2B5EF4-FFF2-40B4-BE49-F238E27FC236}">
                <a16:creationId xmlns:a16="http://schemas.microsoft.com/office/drawing/2014/main" id="{91E08507-CB3E-4982-B1D6-21E340E8A9D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76440" y="143722"/>
            <a:ext cx="288000" cy="288000"/>
          </a:xfrm>
          <a:prstGeom prst="rect">
            <a:avLst/>
          </a:prstGeom>
        </p:spPr>
      </p:pic>
      <p:pic>
        <p:nvPicPr>
          <p:cNvPr id="64" name="図 63">
            <a:extLst>
              <a:ext uri="{FF2B5EF4-FFF2-40B4-BE49-F238E27FC236}">
                <a16:creationId xmlns:a16="http://schemas.microsoft.com/office/drawing/2014/main" id="{019BE545-3EB3-4117-BBC6-543C7D8305C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989941" y="143722"/>
            <a:ext cx="288000" cy="288000"/>
          </a:xfrm>
          <a:prstGeom prst="rect">
            <a:avLst/>
          </a:prstGeom>
        </p:spPr>
      </p:pic>
      <p:pic>
        <p:nvPicPr>
          <p:cNvPr id="65" name="図 64">
            <a:extLst>
              <a:ext uri="{FF2B5EF4-FFF2-40B4-BE49-F238E27FC236}">
                <a16:creationId xmlns:a16="http://schemas.microsoft.com/office/drawing/2014/main" id="{A18172E3-04D8-44F4-82AC-A2296FE7DB3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303442" y="143722"/>
            <a:ext cx="288000" cy="288000"/>
          </a:xfrm>
          <a:prstGeom prst="rect">
            <a:avLst/>
          </a:prstGeom>
        </p:spPr>
      </p:pic>
      <p:pic>
        <p:nvPicPr>
          <p:cNvPr id="66" name="図 65">
            <a:extLst>
              <a:ext uri="{FF2B5EF4-FFF2-40B4-BE49-F238E27FC236}">
                <a16:creationId xmlns:a16="http://schemas.microsoft.com/office/drawing/2014/main" id="{7BA8A1F3-7E75-4DF0-9B70-CD15C133C2BD}"/>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l="3129" t="4624" r="4028" b="3456"/>
          <a:stretch/>
        </p:blipFill>
        <p:spPr>
          <a:xfrm>
            <a:off x="7047847" y="143722"/>
            <a:ext cx="289591" cy="288000"/>
          </a:xfrm>
          <a:prstGeom prst="rect">
            <a:avLst/>
          </a:prstGeom>
        </p:spPr>
      </p:pic>
      <p:pic>
        <p:nvPicPr>
          <p:cNvPr id="67" name="Picture 2">
            <a:extLst>
              <a:ext uri="{FF2B5EF4-FFF2-40B4-BE49-F238E27FC236}">
                <a16:creationId xmlns:a16="http://schemas.microsoft.com/office/drawing/2014/main" id="{13B1462F-8FDD-4F7D-B17F-21DA9409290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16943" y="143722"/>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4">
            <a:extLst>
              <a:ext uri="{FF2B5EF4-FFF2-40B4-BE49-F238E27FC236}">
                <a16:creationId xmlns:a16="http://schemas.microsoft.com/office/drawing/2014/main" id="{8E69A1BF-85C1-4B9F-BDB5-2E81383A9C1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557449" y="143722"/>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9" name="楕円 8">
            <a:extLst>
              <a:ext uri="{FF2B5EF4-FFF2-40B4-BE49-F238E27FC236}">
                <a16:creationId xmlns:a16="http://schemas.microsoft.com/office/drawing/2014/main" id="{A043A45F-EB78-4CE1-A4F9-3627C54D3BE9}"/>
              </a:ext>
            </a:extLst>
          </p:cNvPr>
          <p:cNvSpPr/>
          <p:nvPr/>
        </p:nvSpPr>
        <p:spPr>
          <a:xfrm>
            <a:off x="3865714" y="3920947"/>
            <a:ext cx="294990" cy="28194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１</a:t>
            </a:r>
          </a:p>
        </p:txBody>
      </p:sp>
      <p:sp>
        <p:nvSpPr>
          <p:cNvPr id="60" name="楕円 59">
            <a:extLst>
              <a:ext uri="{FF2B5EF4-FFF2-40B4-BE49-F238E27FC236}">
                <a16:creationId xmlns:a16="http://schemas.microsoft.com/office/drawing/2014/main" id="{6D93E2B1-6084-4E9F-BD34-1F7F53D7576B}"/>
              </a:ext>
            </a:extLst>
          </p:cNvPr>
          <p:cNvSpPr/>
          <p:nvPr/>
        </p:nvSpPr>
        <p:spPr>
          <a:xfrm>
            <a:off x="4200574" y="3186403"/>
            <a:ext cx="294990" cy="28194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２</a:t>
            </a:r>
          </a:p>
        </p:txBody>
      </p:sp>
      <p:sp>
        <p:nvSpPr>
          <p:cNvPr id="80" name="楕円 79">
            <a:extLst>
              <a:ext uri="{FF2B5EF4-FFF2-40B4-BE49-F238E27FC236}">
                <a16:creationId xmlns:a16="http://schemas.microsoft.com/office/drawing/2014/main" id="{D7327816-FB40-44EA-93E3-D08D59A94DFC}"/>
              </a:ext>
            </a:extLst>
          </p:cNvPr>
          <p:cNvSpPr/>
          <p:nvPr/>
        </p:nvSpPr>
        <p:spPr>
          <a:xfrm>
            <a:off x="3229219" y="4496002"/>
            <a:ext cx="294990" cy="28194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２</a:t>
            </a:r>
          </a:p>
        </p:txBody>
      </p:sp>
      <p:sp>
        <p:nvSpPr>
          <p:cNvPr id="87" name="楕円 86">
            <a:extLst>
              <a:ext uri="{FF2B5EF4-FFF2-40B4-BE49-F238E27FC236}">
                <a16:creationId xmlns:a16="http://schemas.microsoft.com/office/drawing/2014/main" id="{D43CF62D-EBCC-44EC-94F5-F642501A917B}"/>
              </a:ext>
            </a:extLst>
          </p:cNvPr>
          <p:cNvSpPr/>
          <p:nvPr/>
        </p:nvSpPr>
        <p:spPr>
          <a:xfrm>
            <a:off x="7377952" y="5412721"/>
            <a:ext cx="294990" cy="28194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３</a:t>
            </a:r>
          </a:p>
        </p:txBody>
      </p:sp>
      <p:sp>
        <p:nvSpPr>
          <p:cNvPr id="88" name="テキスト ボックス 87">
            <a:extLst>
              <a:ext uri="{FF2B5EF4-FFF2-40B4-BE49-F238E27FC236}">
                <a16:creationId xmlns:a16="http://schemas.microsoft.com/office/drawing/2014/main" id="{0E289216-B52C-4F70-9215-C4048513EDB7}"/>
              </a:ext>
            </a:extLst>
          </p:cNvPr>
          <p:cNvSpPr txBox="1"/>
          <p:nvPr/>
        </p:nvSpPr>
        <p:spPr>
          <a:xfrm>
            <a:off x="107057" y="2885721"/>
            <a:ext cx="721618" cy="441653"/>
          </a:xfrm>
          <a:prstGeom prst="rect">
            <a:avLst/>
          </a:prstGeom>
          <a:solidFill>
            <a:srgbClr val="FF0000"/>
          </a:solidFill>
        </p:spPr>
        <p:txBody>
          <a:bodyPr wrap="square" lIns="36000" tIns="36000" rIns="36000" bIns="36000" rtlCol="0">
            <a:noAutofit/>
          </a:bodyPr>
          <a:lstStyle/>
          <a:p>
            <a:r>
              <a:rPr lang="ja-JP" altLang="en-US" sz="1200" b="1" dirty="0">
                <a:solidFill>
                  <a:schemeClr val="bg1"/>
                </a:solidFill>
                <a:latin typeface="BIZ UDPゴシック" panose="020B0400000000000000" pitchFamily="50" charset="-128"/>
                <a:ea typeface="BIZ UDPゴシック" panose="020B0400000000000000" pitchFamily="50" charset="-128"/>
              </a:rPr>
              <a:t>基軸</a:t>
            </a:r>
            <a:r>
              <a:rPr lang="en-US" altLang="ja-JP" sz="1200" b="1" dirty="0">
                <a:solidFill>
                  <a:schemeClr val="bg1"/>
                </a:solidFill>
                <a:latin typeface="BIZ UDPゴシック" panose="020B0400000000000000" pitchFamily="50" charset="-128"/>
                <a:ea typeface="BIZ UDPゴシック" panose="020B0400000000000000" pitchFamily="50" charset="-128"/>
              </a:rPr>
              <a:t>2</a:t>
            </a:r>
            <a:r>
              <a:rPr lang="ja-JP" altLang="en-US" sz="1200" b="1" dirty="0">
                <a:solidFill>
                  <a:schemeClr val="bg1"/>
                </a:solidFill>
                <a:latin typeface="BIZ UDPゴシック" panose="020B0400000000000000" pitchFamily="50" charset="-128"/>
                <a:ea typeface="BIZ UDPゴシック" panose="020B0400000000000000" pitchFamily="50" charset="-128"/>
              </a:rPr>
              <a:t>の</a:t>
            </a:r>
            <a:endParaRPr lang="en-US" altLang="ja-JP" sz="1200" b="1" dirty="0">
              <a:solidFill>
                <a:schemeClr val="bg1"/>
              </a:solidFill>
              <a:latin typeface="BIZ UDPゴシック" panose="020B0400000000000000" pitchFamily="50" charset="-128"/>
              <a:ea typeface="BIZ UDPゴシック" panose="020B0400000000000000" pitchFamily="50" charset="-128"/>
            </a:endParaRPr>
          </a:p>
          <a:p>
            <a:r>
              <a:rPr lang="ja-JP" altLang="en-US" sz="1200" b="1" dirty="0">
                <a:solidFill>
                  <a:schemeClr val="bg1"/>
                </a:solidFill>
                <a:latin typeface="BIZ UDPゴシック" panose="020B0400000000000000" pitchFamily="50" charset="-128"/>
                <a:ea typeface="BIZ UDPゴシック" panose="020B0400000000000000" pitchFamily="50" charset="-128"/>
              </a:rPr>
              <a:t>推進</a:t>
            </a:r>
            <a:endParaRPr lang="en-US" altLang="ja-JP" sz="1200" b="1" dirty="0">
              <a:solidFill>
                <a:schemeClr val="bg1"/>
              </a:solidFill>
              <a:latin typeface="BIZ UDPゴシック" panose="020B0400000000000000" pitchFamily="50" charset="-128"/>
              <a:ea typeface="BIZ UDPゴシック" panose="020B0400000000000000" pitchFamily="50" charset="-128"/>
            </a:endParaRPr>
          </a:p>
        </p:txBody>
      </p:sp>
      <p:pic>
        <p:nvPicPr>
          <p:cNvPr id="54" name="図 53">
            <a:extLst>
              <a:ext uri="{FF2B5EF4-FFF2-40B4-BE49-F238E27FC236}">
                <a16:creationId xmlns:a16="http://schemas.microsoft.com/office/drawing/2014/main" id="{47D9B7E8-D3B8-48AA-8F15-BB634B398F3A}"/>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7173" y="3358700"/>
            <a:ext cx="870280" cy="1255466"/>
          </a:xfrm>
          <a:prstGeom prst="rect">
            <a:avLst/>
          </a:prstGeom>
          <a:solidFill>
            <a:schemeClr val="bg1"/>
          </a:solidFill>
          <a:ln w="19050">
            <a:noFill/>
          </a:ln>
        </p:spPr>
      </p:pic>
      <p:sp>
        <p:nvSpPr>
          <p:cNvPr id="70" name="吹き出し: 四角形 69">
            <a:extLst>
              <a:ext uri="{FF2B5EF4-FFF2-40B4-BE49-F238E27FC236}">
                <a16:creationId xmlns:a16="http://schemas.microsoft.com/office/drawing/2014/main" id="{6BD8A69D-E06E-4773-9999-61EB3CAAD007}"/>
              </a:ext>
            </a:extLst>
          </p:cNvPr>
          <p:cNvSpPr/>
          <p:nvPr/>
        </p:nvSpPr>
        <p:spPr>
          <a:xfrm>
            <a:off x="953745" y="3115921"/>
            <a:ext cx="1874125" cy="1662023"/>
          </a:xfrm>
          <a:prstGeom prst="wedgeRectCallout">
            <a:avLst>
              <a:gd name="adj1" fmla="val -68542"/>
              <a:gd name="adj2" fmla="val -6364"/>
            </a:avLst>
          </a:prstGeom>
          <a:solidFill>
            <a:schemeClr val="bg1"/>
          </a:solid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 資源循環林</a:t>
            </a:r>
            <a:r>
              <a:rPr kumimoji="1" lang="ja-JP" altLang="en-US" sz="1100" dirty="0">
                <a:solidFill>
                  <a:schemeClr val="tx1"/>
                </a:solidFill>
                <a:latin typeface="BIZ UDゴシック" panose="020B0400000000000000" pitchFamily="49" charset="-128"/>
                <a:ea typeface="BIZ UDゴシック" panose="020B0400000000000000" pitchFamily="49" charset="-128"/>
              </a:rPr>
              <a:t>は森林経営で、 　</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維持・保全を図ります！</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600" dirty="0">
                <a:solidFill>
                  <a:schemeClr val="tx1"/>
                </a:solidFill>
                <a:latin typeface="BIZ UDゴシック" panose="020B0400000000000000" pitchFamily="49" charset="-128"/>
                <a:ea typeface="BIZ UDゴシック" panose="020B0400000000000000" pitchFamily="49" charset="-128"/>
              </a:rPr>
              <a:t> </a:t>
            </a:r>
            <a:endParaRPr kumimoji="1" lang="en-US" altLang="ja-JP" sz="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着色の濃い①では</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皆伐ではなく、択伐施業に</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en-US" altLang="ja-JP" sz="1100" dirty="0">
                <a:solidFill>
                  <a:schemeClr val="tx1"/>
                </a:solidFill>
                <a:latin typeface="BIZ UDゴシック" panose="020B0400000000000000" pitchFamily="49" charset="-128"/>
                <a:ea typeface="BIZ UDゴシック" panose="020B0400000000000000" pitchFamily="49" charset="-128"/>
              </a:rPr>
              <a:t> </a:t>
            </a:r>
            <a:r>
              <a:rPr kumimoji="1" lang="ja-JP" altLang="en-US" sz="1100" dirty="0">
                <a:solidFill>
                  <a:schemeClr val="tx1"/>
                </a:solidFill>
                <a:latin typeface="BIZ UDゴシック" panose="020B0400000000000000" pitchFamily="49" charset="-128"/>
                <a:ea typeface="BIZ UDゴシック" panose="020B0400000000000000" pitchFamily="49" charset="-128"/>
              </a:rPr>
              <a:t>見直したりします。</a:t>
            </a:r>
            <a:endParaRPr kumimoji="1" lang="ja-JP" altLang="en-US" sz="1100" dirty="0"/>
          </a:p>
          <a:p>
            <a:r>
              <a:rPr kumimoji="1" lang="ja-JP" altLang="en-US" sz="1100" dirty="0">
                <a:solidFill>
                  <a:schemeClr val="tx1"/>
                </a:solidFill>
                <a:latin typeface="BIZ UDゴシック" panose="020B0400000000000000" pitchFamily="49" charset="-128"/>
                <a:ea typeface="BIZ UDゴシック" panose="020B0400000000000000" pitchFamily="49" charset="-128"/>
              </a:rPr>
              <a:t> 中間色の②でも、</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例えば、作業道の整備で</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防災機能に配慮した施業を</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en-US" altLang="ja-JP" sz="1100" dirty="0">
                <a:solidFill>
                  <a:schemeClr val="tx1"/>
                </a:solidFill>
                <a:latin typeface="BIZ UDゴシック" panose="020B0400000000000000" pitchFamily="49" charset="-128"/>
                <a:ea typeface="BIZ UDゴシック" panose="020B0400000000000000" pitchFamily="49" charset="-128"/>
              </a:rPr>
              <a:t> </a:t>
            </a:r>
            <a:r>
              <a:rPr kumimoji="1" lang="ja-JP" altLang="en-US" sz="1100" dirty="0">
                <a:solidFill>
                  <a:schemeClr val="tx1"/>
                </a:solidFill>
                <a:latin typeface="BIZ UDゴシック" panose="020B0400000000000000" pitchFamily="49" charset="-128"/>
                <a:ea typeface="BIZ UDゴシック" panose="020B0400000000000000" pitchFamily="49" charset="-128"/>
              </a:rPr>
              <a:t>行っていきます。</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71" name="吹き出し: 四角形 70">
            <a:extLst>
              <a:ext uri="{FF2B5EF4-FFF2-40B4-BE49-F238E27FC236}">
                <a16:creationId xmlns:a16="http://schemas.microsoft.com/office/drawing/2014/main" id="{51DF3DF1-FB92-4B0E-86D5-F0D0E98ED72A}"/>
              </a:ext>
            </a:extLst>
          </p:cNvPr>
          <p:cNvSpPr/>
          <p:nvPr/>
        </p:nvSpPr>
        <p:spPr>
          <a:xfrm>
            <a:off x="953745" y="4864297"/>
            <a:ext cx="1874125" cy="828686"/>
          </a:xfrm>
          <a:prstGeom prst="wedgeRectCallout">
            <a:avLst>
              <a:gd name="adj1" fmla="val -66510"/>
              <a:gd name="adj2" fmla="val -59846"/>
            </a:avLst>
          </a:prstGeom>
          <a:solidFill>
            <a:schemeClr val="bg1"/>
          </a:solid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着色の明るい③では、</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防災施設が少なく済みそう</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en-US" altLang="ja-JP" sz="1100" dirty="0">
                <a:solidFill>
                  <a:schemeClr val="tx1"/>
                </a:solidFill>
                <a:latin typeface="BIZ UDゴシック" panose="020B0400000000000000" pitchFamily="49" charset="-128"/>
                <a:ea typeface="BIZ UDゴシック" panose="020B0400000000000000" pitchFamily="49" charset="-128"/>
              </a:rPr>
              <a:t> </a:t>
            </a:r>
            <a:r>
              <a:rPr kumimoji="1" lang="ja-JP" altLang="en-US" sz="1100" dirty="0">
                <a:solidFill>
                  <a:schemeClr val="tx1"/>
                </a:solidFill>
                <a:latin typeface="BIZ UDゴシック" panose="020B0400000000000000" pitchFamily="49" charset="-128"/>
                <a:ea typeface="BIZ UDゴシック" panose="020B0400000000000000" pitchFamily="49" charset="-128"/>
              </a:rPr>
              <a:t>だし、経営効率を優先した</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en-US" altLang="ja-JP" sz="1100" dirty="0">
                <a:solidFill>
                  <a:schemeClr val="tx1"/>
                </a:solidFill>
                <a:latin typeface="BIZ UDゴシック" panose="020B0400000000000000" pitchFamily="49" charset="-128"/>
                <a:ea typeface="BIZ UDゴシック" panose="020B0400000000000000" pitchFamily="49" charset="-128"/>
              </a:rPr>
              <a:t> </a:t>
            </a:r>
            <a:r>
              <a:rPr kumimoji="1" lang="ja-JP" altLang="en-US" sz="1100" dirty="0">
                <a:solidFill>
                  <a:schemeClr val="tx1"/>
                </a:solidFill>
                <a:latin typeface="BIZ UDゴシック" panose="020B0400000000000000" pitchFamily="49" charset="-128"/>
                <a:ea typeface="BIZ UDゴシック" panose="020B0400000000000000" pitchFamily="49" charset="-128"/>
              </a:rPr>
              <a:t>施業を行っていきます。</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39" name="テキスト ボックス 38">
            <a:extLst>
              <a:ext uri="{FF2B5EF4-FFF2-40B4-BE49-F238E27FC236}">
                <a16:creationId xmlns:a16="http://schemas.microsoft.com/office/drawing/2014/main" id="{FAFA009B-6110-4C38-A3DC-21A449CBC173}"/>
              </a:ext>
            </a:extLst>
          </p:cNvPr>
          <p:cNvSpPr txBox="1"/>
          <p:nvPr/>
        </p:nvSpPr>
        <p:spPr>
          <a:xfrm>
            <a:off x="3445068" y="106931"/>
            <a:ext cx="3451100" cy="299978"/>
          </a:xfrm>
          <a:prstGeom prst="rect">
            <a:avLst/>
          </a:prstGeom>
          <a:solidFill>
            <a:srgbClr val="FFFF00"/>
          </a:solidFill>
        </p:spPr>
        <p:txBody>
          <a:bodyPr wrap="square" lIns="36000" tIns="0" rIns="36000" bIns="0" rtlCol="0">
            <a:noAutofit/>
          </a:bodyPr>
          <a:lstStyle/>
          <a:p>
            <a:r>
              <a:rPr lang="ja-JP" altLang="en-US" sz="1600" dirty="0">
                <a:latin typeface="HGS創英角ｺﾞｼｯｸUB" panose="020B0900000000000000" pitchFamily="50" charset="-128"/>
                <a:ea typeface="HGS創英角ｺﾞｼｯｸUB" panose="020B0900000000000000" pitchFamily="50" charset="-128"/>
              </a:rPr>
              <a:t>使い方例 </a:t>
            </a:r>
            <a:r>
              <a:rPr lang="ja-JP" altLang="en-US" sz="1400" dirty="0">
                <a:latin typeface="HGS創英角ｺﾞｼｯｸUB" panose="020B0900000000000000" pitchFamily="50" charset="-128"/>
                <a:ea typeface="HGS創英角ｺﾞｼｯｸUB" panose="020B0900000000000000" pitchFamily="50" charset="-128"/>
              </a:rPr>
              <a:t>（主体別の施策展開イメージ）</a:t>
            </a:r>
            <a:endParaRPr lang="ja-JP" altLang="en-US" sz="1600" dirty="0">
              <a:latin typeface="HGS創英角ｺﾞｼｯｸUB" panose="020B0900000000000000" pitchFamily="50" charset="-128"/>
              <a:ea typeface="HGS創英角ｺﾞｼｯｸUB" panose="020B0900000000000000" pitchFamily="50" charset="-128"/>
            </a:endParaRPr>
          </a:p>
        </p:txBody>
      </p:sp>
      <p:sp>
        <p:nvSpPr>
          <p:cNvPr id="38" name="スライド番号プレースホルダー 10">
            <a:extLst>
              <a:ext uri="{FF2B5EF4-FFF2-40B4-BE49-F238E27FC236}">
                <a16:creationId xmlns:a16="http://schemas.microsoft.com/office/drawing/2014/main" id="{57E8E062-6F97-475D-BA3F-7BFB504E21E0}"/>
              </a:ext>
            </a:extLst>
          </p:cNvPr>
          <p:cNvSpPr txBox="1">
            <a:spLocks/>
          </p:cNvSpPr>
          <p:nvPr/>
        </p:nvSpPr>
        <p:spPr>
          <a:xfrm>
            <a:off x="7692799" y="6457568"/>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2D8002D-B5B0-4BAC-B1F6-782DDCCE6D9C}" type="slidenum">
              <a:rPr kumimoji="1" lang="ja-JP" altLang="en-US" sz="2000" b="1" smtClean="0"/>
              <a:pPr/>
              <a:t>23</a:t>
            </a:fld>
            <a:endParaRPr kumimoji="1" lang="ja-JP" altLang="en-US" sz="2000" b="1" dirty="0"/>
          </a:p>
        </p:txBody>
      </p:sp>
    </p:spTree>
    <p:extLst>
      <p:ext uri="{BB962C8B-B14F-4D97-AF65-F5344CB8AC3E}">
        <p14:creationId xmlns:p14="http://schemas.microsoft.com/office/powerpoint/2010/main" val="281456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図 42">
            <a:extLst>
              <a:ext uri="{FF2B5EF4-FFF2-40B4-BE49-F238E27FC236}">
                <a16:creationId xmlns:a16="http://schemas.microsoft.com/office/drawing/2014/main" id="{6A5F9CE1-A3E4-49F5-A6E5-2490FAB4EAA9}"/>
              </a:ext>
            </a:extLst>
          </p:cNvPr>
          <p:cNvPicPr>
            <a:picLocks noChangeAspect="1"/>
          </p:cNvPicPr>
          <p:nvPr/>
        </p:nvPicPr>
        <p:blipFill rotWithShape="1">
          <a:blip r:embed="rId2">
            <a:extLst>
              <a:ext uri="{28A0092B-C50C-407E-A947-70E740481C1C}">
                <a14:useLocalDpi xmlns:a14="http://schemas.microsoft.com/office/drawing/2010/main" val="0"/>
              </a:ext>
            </a:extLst>
          </a:blip>
          <a:srcRect t="1" b="745"/>
          <a:stretch/>
        </p:blipFill>
        <p:spPr>
          <a:xfrm>
            <a:off x="1128173" y="1428980"/>
            <a:ext cx="8474774" cy="5393713"/>
          </a:xfrm>
          <a:prstGeom prst="rect">
            <a:avLst/>
          </a:prstGeom>
        </p:spPr>
      </p:pic>
      <p:pic>
        <p:nvPicPr>
          <p:cNvPr id="16" name="図 15">
            <a:extLst>
              <a:ext uri="{FF2B5EF4-FFF2-40B4-BE49-F238E27FC236}">
                <a16:creationId xmlns:a16="http://schemas.microsoft.com/office/drawing/2014/main" id="{15E162DC-59ED-462D-A480-FC363E8863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0501" y="682296"/>
            <a:ext cx="4378778" cy="2420505"/>
          </a:xfrm>
          <a:prstGeom prst="rect">
            <a:avLst/>
          </a:prstGeom>
        </p:spPr>
      </p:pic>
      <p:sp>
        <p:nvSpPr>
          <p:cNvPr id="11" name="スライド番号プレースホルダー 10">
            <a:extLst>
              <a:ext uri="{FF2B5EF4-FFF2-40B4-BE49-F238E27FC236}">
                <a16:creationId xmlns:a16="http://schemas.microsoft.com/office/drawing/2014/main" id="{CB601ED7-6735-4329-A485-DA69F1F2A5BA}"/>
              </a:ext>
            </a:extLst>
          </p:cNvPr>
          <p:cNvSpPr>
            <a:spLocks noGrp="1"/>
          </p:cNvSpPr>
          <p:nvPr>
            <p:ph type="sldNum" sz="quarter" idx="12"/>
          </p:nvPr>
        </p:nvSpPr>
        <p:spPr>
          <a:xfrm>
            <a:off x="6996113" y="6356352"/>
            <a:ext cx="2228850" cy="365125"/>
          </a:xfrm>
        </p:spPr>
        <p:txBody>
          <a:bodyPr/>
          <a:lstStyle/>
          <a:p>
            <a:fld id="{D2D8002D-B5B0-4BAC-B1F6-782DDCCE6D9C}" type="slidenum">
              <a:rPr kumimoji="1" lang="ja-JP" altLang="en-US" sz="2000" b="1"/>
              <a:t>24</a:t>
            </a:fld>
            <a:endParaRPr kumimoji="1" lang="ja-JP" altLang="en-US" sz="2000" b="1" dirty="0"/>
          </a:p>
        </p:txBody>
      </p:sp>
      <p:sp>
        <p:nvSpPr>
          <p:cNvPr id="26" name="テキスト ボックス 25">
            <a:extLst>
              <a:ext uri="{FF2B5EF4-FFF2-40B4-BE49-F238E27FC236}">
                <a16:creationId xmlns:a16="http://schemas.microsoft.com/office/drawing/2014/main" id="{C47B7860-2C30-4A21-BDC4-E282B7F0CE1D}"/>
              </a:ext>
            </a:extLst>
          </p:cNvPr>
          <p:cNvSpPr txBox="1"/>
          <p:nvPr/>
        </p:nvSpPr>
        <p:spPr>
          <a:xfrm>
            <a:off x="124916" y="807034"/>
            <a:ext cx="1763584" cy="483802"/>
          </a:xfrm>
          <a:prstGeom prst="rect">
            <a:avLst/>
          </a:prstGeom>
          <a:solidFill>
            <a:schemeClr val="bg1"/>
          </a:solidFill>
        </p:spPr>
        <p:txBody>
          <a:bodyPr wrap="square" lIns="0" tIns="0" rIns="0" bIns="0" rtlCol="0">
            <a:noAutofit/>
          </a:bodyPr>
          <a:lstStyle/>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将来の森林のあるべき姿</a:t>
            </a:r>
            <a:endParaRPr lang="en-US" altLang="ja-JP" sz="1200" b="1" dirty="0">
              <a:solidFill>
                <a:schemeClr val="accent6">
                  <a:lumMod val="75000"/>
                </a:schemeClr>
              </a:solidFill>
              <a:latin typeface="BIZ UDPゴシック" panose="020B0400000000000000" pitchFamily="50" charset="-128"/>
              <a:ea typeface="BIZ UDPゴシック" panose="020B0400000000000000" pitchFamily="50" charset="-128"/>
            </a:endParaRPr>
          </a:p>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（森林整備指針４区分）</a:t>
            </a:r>
          </a:p>
        </p:txBody>
      </p:sp>
      <p:sp>
        <p:nvSpPr>
          <p:cNvPr id="28" name="テキスト ボックス 27">
            <a:extLst>
              <a:ext uri="{FF2B5EF4-FFF2-40B4-BE49-F238E27FC236}">
                <a16:creationId xmlns:a16="http://schemas.microsoft.com/office/drawing/2014/main" id="{937E7AA6-3289-4D32-9EF1-97E583240151}"/>
              </a:ext>
            </a:extLst>
          </p:cNvPr>
          <p:cNvSpPr txBox="1"/>
          <p:nvPr/>
        </p:nvSpPr>
        <p:spPr>
          <a:xfrm>
            <a:off x="2141899" y="816572"/>
            <a:ext cx="1638607" cy="417871"/>
          </a:xfrm>
          <a:prstGeom prst="rect">
            <a:avLst/>
          </a:prstGeom>
          <a:solidFill>
            <a:schemeClr val="bg1"/>
          </a:solidFill>
        </p:spPr>
        <p:txBody>
          <a:bodyPr wrap="square" lIns="0" tIns="0" rIns="0" bIns="0" rtlCol="0">
            <a:noAutofit/>
          </a:bodyPr>
          <a:lstStyle/>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防災配慮の必要度</a:t>
            </a:r>
            <a:endParaRPr lang="en-US" altLang="ja-JP" sz="1200" b="1" dirty="0">
              <a:solidFill>
                <a:schemeClr val="accent6">
                  <a:lumMod val="75000"/>
                </a:schemeClr>
              </a:solidFill>
              <a:latin typeface="BIZ UDPゴシック" panose="020B0400000000000000" pitchFamily="50" charset="-128"/>
              <a:ea typeface="BIZ UDPゴシック" panose="020B0400000000000000" pitchFamily="50" charset="-128"/>
            </a:endParaRPr>
          </a:p>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（山地災害危険地区）</a:t>
            </a:r>
            <a:endParaRPr lang="en-US" altLang="ja-JP" sz="1200" b="1" dirty="0">
              <a:solidFill>
                <a:schemeClr val="accent6">
                  <a:lumMod val="75000"/>
                </a:schemeClr>
              </a:solidFill>
              <a:latin typeface="BIZ UDPゴシック" panose="020B0400000000000000" pitchFamily="50" charset="-128"/>
              <a:ea typeface="BIZ UDPゴシック" panose="020B0400000000000000" pitchFamily="50" charset="-128"/>
            </a:endParaRPr>
          </a:p>
        </p:txBody>
      </p:sp>
      <p:sp>
        <p:nvSpPr>
          <p:cNvPr id="4" name="十字形 3">
            <a:extLst>
              <a:ext uri="{FF2B5EF4-FFF2-40B4-BE49-F238E27FC236}">
                <a16:creationId xmlns:a16="http://schemas.microsoft.com/office/drawing/2014/main" id="{DCF22721-60C0-4739-B74E-F918535FE1CC}"/>
              </a:ext>
            </a:extLst>
          </p:cNvPr>
          <p:cNvSpPr/>
          <p:nvPr/>
        </p:nvSpPr>
        <p:spPr>
          <a:xfrm rot="5400000">
            <a:off x="1944477" y="867489"/>
            <a:ext cx="252160" cy="260498"/>
          </a:xfrm>
          <a:prstGeom prst="plus">
            <a:avLst>
              <a:gd name="adj" fmla="val 39193"/>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矢印: 下 4">
            <a:extLst>
              <a:ext uri="{FF2B5EF4-FFF2-40B4-BE49-F238E27FC236}">
                <a16:creationId xmlns:a16="http://schemas.microsoft.com/office/drawing/2014/main" id="{EC4867ED-2324-4B3F-8EF5-1CAB8EA054CF}"/>
              </a:ext>
            </a:extLst>
          </p:cNvPr>
          <p:cNvSpPr/>
          <p:nvPr/>
        </p:nvSpPr>
        <p:spPr>
          <a:xfrm rot="16200000">
            <a:off x="3683349" y="884688"/>
            <a:ext cx="313220" cy="226257"/>
          </a:xfrm>
          <a:prstGeom prst="down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185D5B34-9EAF-48F4-B205-403E0C03AC12}"/>
              </a:ext>
            </a:extLst>
          </p:cNvPr>
          <p:cNvSpPr/>
          <p:nvPr/>
        </p:nvSpPr>
        <p:spPr>
          <a:xfrm>
            <a:off x="300781" y="6426130"/>
            <a:ext cx="9244017" cy="365126"/>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1500" dirty="0">
                <a:solidFill>
                  <a:schemeClr val="tx1"/>
                </a:solidFill>
                <a:latin typeface="BIZ UDゴシック" panose="020B0400000000000000" pitchFamily="49" charset="-128"/>
                <a:ea typeface="BIZ UDゴシック" panose="020B0400000000000000" pitchFamily="49" charset="-128"/>
              </a:rPr>
              <a:t>森林区分別に各基軸の展開方向（優先度）を濃淡で表現。それを踏まえて、各実施主体が取組みを推進</a:t>
            </a:r>
            <a:endParaRPr lang="en-US" altLang="ja-JP" sz="1500" dirty="0">
              <a:solidFill>
                <a:schemeClr val="tx1"/>
              </a:solidFill>
              <a:latin typeface="BIZ UDゴシック" panose="020B0400000000000000" pitchFamily="49" charset="-128"/>
              <a:ea typeface="BIZ UDゴシック" panose="020B0400000000000000" pitchFamily="49" charset="-128"/>
            </a:endParaRPr>
          </a:p>
        </p:txBody>
      </p:sp>
      <p:sp>
        <p:nvSpPr>
          <p:cNvPr id="77" name="吹き出し: 四角形 76">
            <a:extLst>
              <a:ext uri="{FF2B5EF4-FFF2-40B4-BE49-F238E27FC236}">
                <a16:creationId xmlns:a16="http://schemas.microsoft.com/office/drawing/2014/main" id="{291B5E84-B133-460B-BB82-7DDB794E8728}"/>
              </a:ext>
            </a:extLst>
          </p:cNvPr>
          <p:cNvSpPr/>
          <p:nvPr/>
        </p:nvSpPr>
        <p:spPr>
          <a:xfrm>
            <a:off x="6467606" y="483881"/>
            <a:ext cx="2993667" cy="256645"/>
          </a:xfrm>
          <a:prstGeom prst="wedgeRectCallout">
            <a:avLst>
              <a:gd name="adj1" fmla="val -53235"/>
              <a:gd name="adj2" fmla="val 49460"/>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b="1" dirty="0">
                <a:solidFill>
                  <a:srgbClr val="FF0000"/>
                </a:solidFill>
                <a:latin typeface="BIZ UDゴシック" panose="020B0400000000000000" pitchFamily="49" charset="-128"/>
                <a:ea typeface="BIZ UDゴシック" panose="020B0400000000000000" pitchFamily="49" charset="-128"/>
              </a:rPr>
              <a:t> 森林経営による維持・管理を図っていく森林</a:t>
            </a:r>
            <a:endParaRPr kumimoji="1" lang="ja-JP" altLang="en-US" sz="1100" b="1" dirty="0">
              <a:solidFill>
                <a:srgbClr val="FF0000"/>
              </a:solidFill>
            </a:endParaRPr>
          </a:p>
        </p:txBody>
      </p:sp>
      <p:sp>
        <p:nvSpPr>
          <p:cNvPr id="79" name="フローチャート: 代替処理 78">
            <a:extLst>
              <a:ext uri="{FF2B5EF4-FFF2-40B4-BE49-F238E27FC236}">
                <a16:creationId xmlns:a16="http://schemas.microsoft.com/office/drawing/2014/main" id="{F26B8A41-F82E-4887-A396-4B79AA2DB21F}"/>
              </a:ext>
            </a:extLst>
          </p:cNvPr>
          <p:cNvSpPr/>
          <p:nvPr/>
        </p:nvSpPr>
        <p:spPr>
          <a:xfrm>
            <a:off x="5756673" y="742437"/>
            <a:ext cx="603501" cy="242931"/>
          </a:xfrm>
          <a:prstGeom prst="flowChartAlternateProcess">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a:extLst>
              <a:ext uri="{FF2B5EF4-FFF2-40B4-BE49-F238E27FC236}">
                <a16:creationId xmlns:a16="http://schemas.microsoft.com/office/drawing/2014/main" id="{DF8EC2C6-B365-4B4A-9AC5-351B8FF61418}"/>
              </a:ext>
            </a:extLst>
          </p:cNvPr>
          <p:cNvSpPr txBox="1"/>
          <p:nvPr/>
        </p:nvSpPr>
        <p:spPr>
          <a:xfrm>
            <a:off x="4058307" y="820464"/>
            <a:ext cx="1347154" cy="417871"/>
          </a:xfrm>
          <a:prstGeom prst="rect">
            <a:avLst/>
          </a:prstGeom>
          <a:solidFill>
            <a:schemeClr val="bg1"/>
          </a:solidFill>
        </p:spPr>
        <p:txBody>
          <a:bodyPr wrap="square" lIns="0" tIns="0" rIns="0" bIns="0" rtlCol="0">
            <a:noAutofit/>
          </a:bodyPr>
          <a:lstStyle/>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各基軸の展開方向</a:t>
            </a:r>
            <a:endParaRPr lang="en-US" altLang="ja-JP" sz="1200" b="1" dirty="0">
              <a:solidFill>
                <a:schemeClr val="accent6">
                  <a:lumMod val="75000"/>
                </a:schemeClr>
              </a:solidFill>
              <a:latin typeface="BIZ UDPゴシック" panose="020B0400000000000000" pitchFamily="50" charset="-128"/>
              <a:ea typeface="BIZ UDPゴシック" panose="020B0400000000000000" pitchFamily="50" charset="-128"/>
            </a:endParaRPr>
          </a:p>
          <a:p>
            <a:pPr algn="ctr"/>
            <a:r>
              <a:rPr lang="ja-JP" altLang="en-US" sz="1200" b="1" dirty="0">
                <a:solidFill>
                  <a:schemeClr val="accent6">
                    <a:lumMod val="75000"/>
                  </a:schemeClr>
                </a:solidFill>
                <a:latin typeface="BIZ UDPゴシック" panose="020B0400000000000000" pitchFamily="50" charset="-128"/>
                <a:ea typeface="BIZ UDPゴシック" panose="020B0400000000000000" pitchFamily="50" charset="-128"/>
              </a:rPr>
              <a:t>（ゾーニング）</a:t>
            </a:r>
            <a:endParaRPr lang="en-US" altLang="ja-JP" sz="1200" b="1" dirty="0">
              <a:solidFill>
                <a:schemeClr val="accent6">
                  <a:lumMod val="75000"/>
                </a:schemeClr>
              </a:solidFill>
              <a:latin typeface="BIZ UDPゴシック" panose="020B0400000000000000" pitchFamily="50" charset="-128"/>
              <a:ea typeface="BIZ UDPゴシック" panose="020B0400000000000000" pitchFamily="50" charset="-128"/>
            </a:endParaRPr>
          </a:p>
        </p:txBody>
      </p:sp>
      <p:sp>
        <p:nvSpPr>
          <p:cNvPr id="83" name="吹き出し: 四角形 82">
            <a:extLst>
              <a:ext uri="{FF2B5EF4-FFF2-40B4-BE49-F238E27FC236}">
                <a16:creationId xmlns:a16="http://schemas.microsoft.com/office/drawing/2014/main" id="{0344F434-F65D-40B2-AC8B-04680E56301F}"/>
              </a:ext>
            </a:extLst>
          </p:cNvPr>
          <p:cNvSpPr/>
          <p:nvPr/>
        </p:nvSpPr>
        <p:spPr>
          <a:xfrm>
            <a:off x="4642629" y="1263349"/>
            <a:ext cx="902951" cy="223840"/>
          </a:xfrm>
          <a:prstGeom prst="wedgeRectCallout">
            <a:avLst>
              <a:gd name="adj1" fmla="val 59616"/>
              <a:gd name="adj2" fmla="val 56051"/>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b="1" dirty="0">
                <a:solidFill>
                  <a:srgbClr val="FF0000"/>
                </a:solidFill>
                <a:latin typeface="BIZ UDゴシック" panose="020B0400000000000000" pitchFamily="49" charset="-128"/>
                <a:ea typeface="BIZ UDゴシック" panose="020B0400000000000000" pitchFamily="49" charset="-128"/>
              </a:rPr>
              <a:t> ゾーニング</a:t>
            </a:r>
            <a:endParaRPr kumimoji="1" lang="ja-JP" altLang="en-US" sz="1100" b="1" dirty="0">
              <a:solidFill>
                <a:srgbClr val="FF0000"/>
              </a:solidFill>
            </a:endParaRPr>
          </a:p>
        </p:txBody>
      </p:sp>
      <p:sp>
        <p:nvSpPr>
          <p:cNvPr id="84" name="フローチャート: 代替処理 83">
            <a:extLst>
              <a:ext uri="{FF2B5EF4-FFF2-40B4-BE49-F238E27FC236}">
                <a16:creationId xmlns:a16="http://schemas.microsoft.com/office/drawing/2014/main" id="{1E9790DD-D56B-4DCB-A75D-7534C65B4821}"/>
              </a:ext>
            </a:extLst>
          </p:cNvPr>
          <p:cNvSpPr/>
          <p:nvPr/>
        </p:nvSpPr>
        <p:spPr>
          <a:xfrm>
            <a:off x="5640620" y="1195816"/>
            <a:ext cx="4140464" cy="439927"/>
          </a:xfrm>
          <a:prstGeom prst="flowChartAlternateProcess">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楕円 84">
            <a:extLst>
              <a:ext uri="{FF2B5EF4-FFF2-40B4-BE49-F238E27FC236}">
                <a16:creationId xmlns:a16="http://schemas.microsoft.com/office/drawing/2014/main" id="{795EC595-8745-4B30-8BF4-AC8AD16F59D0}"/>
              </a:ext>
            </a:extLst>
          </p:cNvPr>
          <p:cNvSpPr/>
          <p:nvPr/>
        </p:nvSpPr>
        <p:spPr>
          <a:xfrm>
            <a:off x="5792013" y="473417"/>
            <a:ext cx="288000" cy="288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600" b="1" dirty="0">
                <a:latin typeface="BIZ UDゴシック" panose="020B0400000000000000" pitchFamily="49" charset="-128"/>
                <a:ea typeface="BIZ UDゴシック" panose="020B0400000000000000" pitchFamily="49" charset="-128"/>
              </a:rPr>
              <a:t>例</a:t>
            </a:r>
          </a:p>
        </p:txBody>
      </p:sp>
      <p:sp>
        <p:nvSpPr>
          <p:cNvPr id="86" name="吹き出し: 四角形 85">
            <a:extLst>
              <a:ext uri="{FF2B5EF4-FFF2-40B4-BE49-F238E27FC236}">
                <a16:creationId xmlns:a16="http://schemas.microsoft.com/office/drawing/2014/main" id="{F26600D5-33D9-4D62-AC28-1D85E155B01B}"/>
              </a:ext>
            </a:extLst>
          </p:cNvPr>
          <p:cNvSpPr/>
          <p:nvPr/>
        </p:nvSpPr>
        <p:spPr>
          <a:xfrm>
            <a:off x="4482978" y="1613142"/>
            <a:ext cx="992531" cy="354449"/>
          </a:xfrm>
          <a:prstGeom prst="wedgeRectCallout">
            <a:avLst>
              <a:gd name="adj1" fmla="val 59616"/>
              <a:gd name="adj2" fmla="val 56051"/>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000" dirty="0">
                <a:solidFill>
                  <a:schemeClr val="accent6">
                    <a:lumMod val="50000"/>
                  </a:schemeClr>
                </a:solidFill>
                <a:latin typeface="BIZ UDゴシック" panose="020B0400000000000000" pitchFamily="49" charset="-128"/>
                <a:ea typeface="BIZ UDゴシック" panose="020B0400000000000000" pitchFamily="49" charset="-128"/>
              </a:rPr>
              <a:t>各基軸の優先度を濃淡で表現</a:t>
            </a:r>
            <a:endParaRPr kumimoji="1" lang="ja-JP" altLang="en-US" sz="1000" dirty="0">
              <a:solidFill>
                <a:schemeClr val="accent6">
                  <a:lumMod val="50000"/>
                </a:schemeClr>
              </a:solidFill>
            </a:endParaRPr>
          </a:p>
        </p:txBody>
      </p:sp>
      <p:sp>
        <p:nvSpPr>
          <p:cNvPr id="55" name="テキスト ボックス 54">
            <a:extLst>
              <a:ext uri="{FF2B5EF4-FFF2-40B4-BE49-F238E27FC236}">
                <a16:creationId xmlns:a16="http://schemas.microsoft.com/office/drawing/2014/main" id="{4998A0FA-5185-484B-A518-12B9672973D9}"/>
              </a:ext>
            </a:extLst>
          </p:cNvPr>
          <p:cNvSpPr txBox="1"/>
          <p:nvPr/>
        </p:nvSpPr>
        <p:spPr>
          <a:xfrm>
            <a:off x="44120" y="472445"/>
            <a:ext cx="2572079" cy="299978"/>
          </a:xfrm>
          <a:prstGeom prst="rect">
            <a:avLst/>
          </a:prstGeom>
          <a:solidFill>
            <a:srgbClr val="FFFF00"/>
          </a:solidFill>
        </p:spPr>
        <p:txBody>
          <a:bodyPr wrap="square" lIns="0" tIns="0" rIns="0" bIns="0" rtlCol="0">
            <a:noAutofit/>
          </a:bodyPr>
          <a:lstStyle/>
          <a:p>
            <a:r>
              <a:rPr lang="ja-JP" altLang="en-US" sz="1600" dirty="0">
                <a:latin typeface="HGS創英角ｺﾞｼｯｸUB" panose="020B0900000000000000" pitchFamily="50" charset="-128"/>
                <a:ea typeface="HGS創英角ｺﾞｼｯｸUB" panose="020B0900000000000000" pitchFamily="50" charset="-128"/>
              </a:rPr>
              <a:t>　③市町村・企業等の場合</a:t>
            </a:r>
          </a:p>
        </p:txBody>
      </p:sp>
      <p:sp>
        <p:nvSpPr>
          <p:cNvPr id="56" name="正方形/長方形 55">
            <a:extLst>
              <a:ext uri="{FF2B5EF4-FFF2-40B4-BE49-F238E27FC236}">
                <a16:creationId xmlns:a16="http://schemas.microsoft.com/office/drawing/2014/main" id="{A64ED04F-8C71-4E1B-9763-F4DB6666B88A}"/>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第５章　取り組みの展開方法</a:t>
            </a:r>
          </a:p>
        </p:txBody>
      </p:sp>
      <p:pic>
        <p:nvPicPr>
          <p:cNvPr id="58" name="図 57">
            <a:extLst>
              <a:ext uri="{FF2B5EF4-FFF2-40B4-BE49-F238E27FC236}">
                <a16:creationId xmlns:a16="http://schemas.microsoft.com/office/drawing/2014/main" id="{6E0E4796-841A-4CD2-AE87-A7068EE0B8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62939" y="143722"/>
            <a:ext cx="288000" cy="288000"/>
          </a:xfrm>
          <a:prstGeom prst="rect">
            <a:avLst/>
          </a:prstGeom>
        </p:spPr>
      </p:pic>
      <p:pic>
        <p:nvPicPr>
          <p:cNvPr id="59" name="図 58">
            <a:extLst>
              <a:ext uri="{FF2B5EF4-FFF2-40B4-BE49-F238E27FC236}">
                <a16:creationId xmlns:a16="http://schemas.microsoft.com/office/drawing/2014/main" id="{350213C8-406B-4B65-9E22-CAC9EF53341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30444" y="143722"/>
            <a:ext cx="288000" cy="288000"/>
          </a:xfrm>
          <a:prstGeom prst="rect">
            <a:avLst/>
          </a:prstGeom>
        </p:spPr>
      </p:pic>
      <p:pic>
        <p:nvPicPr>
          <p:cNvPr id="61" name="図 60">
            <a:extLst>
              <a:ext uri="{FF2B5EF4-FFF2-40B4-BE49-F238E27FC236}">
                <a16:creationId xmlns:a16="http://schemas.microsoft.com/office/drawing/2014/main" id="{F460261A-7448-4273-B9DE-0C4CC88BFFF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43945" y="143722"/>
            <a:ext cx="288000" cy="288000"/>
          </a:xfrm>
          <a:prstGeom prst="rect">
            <a:avLst/>
          </a:prstGeom>
        </p:spPr>
      </p:pic>
      <p:pic>
        <p:nvPicPr>
          <p:cNvPr id="62" name="図 61">
            <a:extLst>
              <a:ext uri="{FF2B5EF4-FFF2-40B4-BE49-F238E27FC236}">
                <a16:creationId xmlns:a16="http://schemas.microsoft.com/office/drawing/2014/main" id="{91E08507-CB3E-4982-B1D6-21E340E8A9D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76440" y="143722"/>
            <a:ext cx="288000" cy="288000"/>
          </a:xfrm>
          <a:prstGeom prst="rect">
            <a:avLst/>
          </a:prstGeom>
        </p:spPr>
      </p:pic>
      <p:pic>
        <p:nvPicPr>
          <p:cNvPr id="64" name="図 63">
            <a:extLst>
              <a:ext uri="{FF2B5EF4-FFF2-40B4-BE49-F238E27FC236}">
                <a16:creationId xmlns:a16="http://schemas.microsoft.com/office/drawing/2014/main" id="{019BE545-3EB3-4117-BBC6-543C7D8305C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989941" y="143722"/>
            <a:ext cx="288000" cy="288000"/>
          </a:xfrm>
          <a:prstGeom prst="rect">
            <a:avLst/>
          </a:prstGeom>
        </p:spPr>
      </p:pic>
      <p:pic>
        <p:nvPicPr>
          <p:cNvPr id="65" name="図 64">
            <a:extLst>
              <a:ext uri="{FF2B5EF4-FFF2-40B4-BE49-F238E27FC236}">
                <a16:creationId xmlns:a16="http://schemas.microsoft.com/office/drawing/2014/main" id="{A18172E3-04D8-44F4-82AC-A2296FE7DB3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303442" y="143722"/>
            <a:ext cx="288000" cy="288000"/>
          </a:xfrm>
          <a:prstGeom prst="rect">
            <a:avLst/>
          </a:prstGeom>
        </p:spPr>
      </p:pic>
      <p:pic>
        <p:nvPicPr>
          <p:cNvPr id="66" name="図 65">
            <a:extLst>
              <a:ext uri="{FF2B5EF4-FFF2-40B4-BE49-F238E27FC236}">
                <a16:creationId xmlns:a16="http://schemas.microsoft.com/office/drawing/2014/main" id="{7BA8A1F3-7E75-4DF0-9B70-CD15C133C2BD}"/>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l="3129" t="4624" r="4028" b="3456"/>
          <a:stretch/>
        </p:blipFill>
        <p:spPr>
          <a:xfrm>
            <a:off x="7047847" y="143722"/>
            <a:ext cx="289591" cy="288000"/>
          </a:xfrm>
          <a:prstGeom prst="rect">
            <a:avLst/>
          </a:prstGeom>
        </p:spPr>
      </p:pic>
      <p:pic>
        <p:nvPicPr>
          <p:cNvPr id="67" name="Picture 2">
            <a:extLst>
              <a:ext uri="{FF2B5EF4-FFF2-40B4-BE49-F238E27FC236}">
                <a16:creationId xmlns:a16="http://schemas.microsoft.com/office/drawing/2014/main" id="{13B1462F-8FDD-4F7D-B17F-21DA9409290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16943" y="143722"/>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4">
            <a:extLst>
              <a:ext uri="{FF2B5EF4-FFF2-40B4-BE49-F238E27FC236}">
                <a16:creationId xmlns:a16="http://schemas.microsoft.com/office/drawing/2014/main" id="{8E69A1BF-85C1-4B9F-BDB5-2E81383A9C1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557449" y="143722"/>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9" name="楕円 8">
            <a:extLst>
              <a:ext uri="{FF2B5EF4-FFF2-40B4-BE49-F238E27FC236}">
                <a16:creationId xmlns:a16="http://schemas.microsoft.com/office/drawing/2014/main" id="{A043A45F-EB78-4CE1-A4F9-3627C54D3BE9}"/>
              </a:ext>
            </a:extLst>
          </p:cNvPr>
          <p:cNvSpPr/>
          <p:nvPr/>
        </p:nvSpPr>
        <p:spPr>
          <a:xfrm>
            <a:off x="3865714" y="3920947"/>
            <a:ext cx="294990" cy="28194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１</a:t>
            </a:r>
          </a:p>
        </p:txBody>
      </p:sp>
      <p:sp>
        <p:nvSpPr>
          <p:cNvPr id="60" name="楕円 59">
            <a:extLst>
              <a:ext uri="{FF2B5EF4-FFF2-40B4-BE49-F238E27FC236}">
                <a16:creationId xmlns:a16="http://schemas.microsoft.com/office/drawing/2014/main" id="{6D93E2B1-6084-4E9F-BD34-1F7F53D7576B}"/>
              </a:ext>
            </a:extLst>
          </p:cNvPr>
          <p:cNvSpPr/>
          <p:nvPr/>
        </p:nvSpPr>
        <p:spPr>
          <a:xfrm>
            <a:off x="4200574" y="3186403"/>
            <a:ext cx="294990" cy="28194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２</a:t>
            </a:r>
          </a:p>
        </p:txBody>
      </p:sp>
      <p:sp>
        <p:nvSpPr>
          <p:cNvPr id="80" name="楕円 79">
            <a:extLst>
              <a:ext uri="{FF2B5EF4-FFF2-40B4-BE49-F238E27FC236}">
                <a16:creationId xmlns:a16="http://schemas.microsoft.com/office/drawing/2014/main" id="{D7327816-FB40-44EA-93E3-D08D59A94DFC}"/>
              </a:ext>
            </a:extLst>
          </p:cNvPr>
          <p:cNvSpPr/>
          <p:nvPr/>
        </p:nvSpPr>
        <p:spPr>
          <a:xfrm>
            <a:off x="3229219" y="4496002"/>
            <a:ext cx="294990" cy="28194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２</a:t>
            </a:r>
          </a:p>
        </p:txBody>
      </p:sp>
      <p:sp>
        <p:nvSpPr>
          <p:cNvPr id="87" name="楕円 86">
            <a:extLst>
              <a:ext uri="{FF2B5EF4-FFF2-40B4-BE49-F238E27FC236}">
                <a16:creationId xmlns:a16="http://schemas.microsoft.com/office/drawing/2014/main" id="{D43CF62D-EBCC-44EC-94F5-F642501A917B}"/>
              </a:ext>
            </a:extLst>
          </p:cNvPr>
          <p:cNvSpPr/>
          <p:nvPr/>
        </p:nvSpPr>
        <p:spPr>
          <a:xfrm>
            <a:off x="7377952" y="5412721"/>
            <a:ext cx="294990" cy="28194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３</a:t>
            </a:r>
          </a:p>
        </p:txBody>
      </p:sp>
      <p:pic>
        <p:nvPicPr>
          <p:cNvPr id="70" name="図 69">
            <a:extLst>
              <a:ext uri="{FF2B5EF4-FFF2-40B4-BE49-F238E27FC236}">
                <a16:creationId xmlns:a16="http://schemas.microsoft.com/office/drawing/2014/main" id="{C3FDEB89-C011-4CDA-9296-C000F8E4A291}"/>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7867" y="4331162"/>
            <a:ext cx="1551942" cy="1367813"/>
          </a:xfrm>
          <a:prstGeom prst="rect">
            <a:avLst/>
          </a:prstGeom>
          <a:solidFill>
            <a:schemeClr val="bg1"/>
          </a:solidFill>
          <a:ln w="19050">
            <a:noFill/>
          </a:ln>
        </p:spPr>
      </p:pic>
      <p:sp>
        <p:nvSpPr>
          <p:cNvPr id="38" name="テキスト ボックス 37">
            <a:extLst>
              <a:ext uri="{FF2B5EF4-FFF2-40B4-BE49-F238E27FC236}">
                <a16:creationId xmlns:a16="http://schemas.microsoft.com/office/drawing/2014/main" id="{732CD90D-DBBE-4E5D-9436-B7044D7F2A20}"/>
              </a:ext>
            </a:extLst>
          </p:cNvPr>
          <p:cNvSpPr txBox="1"/>
          <p:nvPr/>
        </p:nvSpPr>
        <p:spPr>
          <a:xfrm>
            <a:off x="93696" y="3823059"/>
            <a:ext cx="661960" cy="441653"/>
          </a:xfrm>
          <a:prstGeom prst="rect">
            <a:avLst/>
          </a:prstGeom>
          <a:solidFill>
            <a:srgbClr val="FFFF00"/>
          </a:solidFill>
        </p:spPr>
        <p:txBody>
          <a:bodyPr wrap="square" lIns="36000" tIns="36000" rIns="36000" bIns="36000" rtlCol="0">
            <a:noAutofit/>
          </a:bodyPr>
          <a:lstStyle/>
          <a:p>
            <a:r>
              <a:rPr lang="ja-JP" altLang="en-US" sz="1200" b="1" dirty="0">
                <a:latin typeface="BIZ UDPゴシック" panose="020B0400000000000000" pitchFamily="50" charset="-128"/>
                <a:ea typeface="BIZ UDPゴシック" panose="020B0400000000000000" pitchFamily="50" charset="-128"/>
              </a:rPr>
              <a:t>基軸３の</a:t>
            </a:r>
            <a:endParaRPr lang="en-US" altLang="ja-JP" sz="1200" b="1" dirty="0">
              <a:latin typeface="BIZ UDPゴシック" panose="020B0400000000000000" pitchFamily="50" charset="-128"/>
              <a:ea typeface="BIZ UDPゴシック" panose="020B0400000000000000" pitchFamily="50" charset="-128"/>
            </a:endParaRPr>
          </a:p>
          <a:p>
            <a:r>
              <a:rPr lang="ja-JP" altLang="en-US" sz="1200" b="1" dirty="0">
                <a:latin typeface="BIZ UDPゴシック" panose="020B0400000000000000" pitchFamily="50" charset="-128"/>
                <a:ea typeface="BIZ UDPゴシック" panose="020B0400000000000000" pitchFamily="50" charset="-128"/>
              </a:rPr>
              <a:t>推進</a:t>
            </a:r>
            <a:endParaRPr lang="en-US" altLang="ja-JP" sz="1200" b="1" dirty="0">
              <a:latin typeface="BIZ UDPゴシック" panose="020B0400000000000000" pitchFamily="50" charset="-128"/>
              <a:ea typeface="BIZ UDPゴシック" panose="020B0400000000000000" pitchFamily="50" charset="-128"/>
            </a:endParaRPr>
          </a:p>
        </p:txBody>
      </p:sp>
      <p:sp>
        <p:nvSpPr>
          <p:cNvPr id="39" name="テキスト ボックス 38">
            <a:extLst>
              <a:ext uri="{FF2B5EF4-FFF2-40B4-BE49-F238E27FC236}">
                <a16:creationId xmlns:a16="http://schemas.microsoft.com/office/drawing/2014/main" id="{573CA8C7-0BD4-424F-8211-E1C3E209408D}"/>
              </a:ext>
            </a:extLst>
          </p:cNvPr>
          <p:cNvSpPr txBox="1"/>
          <p:nvPr/>
        </p:nvSpPr>
        <p:spPr>
          <a:xfrm>
            <a:off x="3445068" y="106931"/>
            <a:ext cx="3451100" cy="299978"/>
          </a:xfrm>
          <a:prstGeom prst="rect">
            <a:avLst/>
          </a:prstGeom>
          <a:solidFill>
            <a:srgbClr val="FFFF00"/>
          </a:solidFill>
        </p:spPr>
        <p:txBody>
          <a:bodyPr wrap="square" lIns="36000" tIns="0" rIns="36000" bIns="0" rtlCol="0">
            <a:noAutofit/>
          </a:bodyPr>
          <a:lstStyle/>
          <a:p>
            <a:r>
              <a:rPr lang="ja-JP" altLang="en-US" sz="1600" dirty="0">
                <a:latin typeface="HGS創英角ｺﾞｼｯｸUB" panose="020B0900000000000000" pitchFamily="50" charset="-128"/>
                <a:ea typeface="HGS創英角ｺﾞｼｯｸUB" panose="020B0900000000000000" pitchFamily="50" charset="-128"/>
              </a:rPr>
              <a:t>使い方例 </a:t>
            </a:r>
            <a:r>
              <a:rPr lang="ja-JP" altLang="en-US" sz="1400" dirty="0">
                <a:latin typeface="HGS創英角ｺﾞｼｯｸUB" panose="020B0900000000000000" pitchFamily="50" charset="-128"/>
                <a:ea typeface="HGS創英角ｺﾞｼｯｸUB" panose="020B0900000000000000" pitchFamily="50" charset="-128"/>
              </a:rPr>
              <a:t>（主体別の施策展開イメージ）</a:t>
            </a:r>
            <a:endParaRPr lang="ja-JP" altLang="en-US" sz="1600" dirty="0">
              <a:latin typeface="HGS創英角ｺﾞｼｯｸUB" panose="020B0900000000000000" pitchFamily="50" charset="-128"/>
              <a:ea typeface="HGS創英角ｺﾞｼｯｸUB" panose="020B0900000000000000" pitchFamily="50" charset="-128"/>
            </a:endParaRPr>
          </a:p>
        </p:txBody>
      </p:sp>
      <p:sp>
        <p:nvSpPr>
          <p:cNvPr id="44" name="吹き出し: 四角形 43">
            <a:extLst>
              <a:ext uri="{FF2B5EF4-FFF2-40B4-BE49-F238E27FC236}">
                <a16:creationId xmlns:a16="http://schemas.microsoft.com/office/drawing/2014/main" id="{FBBE580A-B3FA-42AE-A799-F07CAC271810}"/>
              </a:ext>
            </a:extLst>
          </p:cNvPr>
          <p:cNvSpPr/>
          <p:nvPr/>
        </p:nvSpPr>
        <p:spPr>
          <a:xfrm>
            <a:off x="1039248" y="3282291"/>
            <a:ext cx="1839945" cy="965543"/>
          </a:xfrm>
          <a:prstGeom prst="wedgeRectCallout">
            <a:avLst>
              <a:gd name="adj1" fmla="val -37956"/>
              <a:gd name="adj2" fmla="val 60595"/>
            </a:avLst>
          </a:prstGeom>
          <a:solidFill>
            <a:schemeClr val="bg1"/>
          </a:solid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b="1" dirty="0">
                <a:solidFill>
                  <a:schemeClr val="tx1"/>
                </a:solidFill>
                <a:latin typeface="BIZ UDゴシック" panose="020B0400000000000000" pitchFamily="49" charset="-128"/>
                <a:ea typeface="BIZ UDゴシック" panose="020B0400000000000000" pitchFamily="49" charset="-128"/>
              </a:rPr>
              <a:t>資源循環林</a:t>
            </a:r>
            <a:r>
              <a:rPr kumimoji="1" lang="ja-JP" altLang="en-US" sz="1100" dirty="0">
                <a:solidFill>
                  <a:schemeClr val="tx1"/>
                </a:solidFill>
                <a:latin typeface="BIZ UDゴシック" panose="020B0400000000000000" pitchFamily="49" charset="-128"/>
                <a:ea typeface="BIZ UDゴシック" panose="020B0400000000000000" pitchFamily="49" charset="-128"/>
              </a:rPr>
              <a:t>は、森林経営の意向のある場所なので、</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持続的な経営が可能な森林に</a:t>
            </a:r>
            <a:r>
              <a:rPr kumimoji="1" lang="ja-JP" altLang="en-US" sz="1200" b="1" dirty="0">
                <a:solidFill>
                  <a:schemeClr val="tx1"/>
                </a:solidFill>
                <a:latin typeface="BIZ UDゴシック" panose="020B0400000000000000" pitchFamily="49" charset="-128"/>
                <a:ea typeface="BIZ UDゴシック" panose="020B0400000000000000" pitchFamily="49" charset="-128"/>
              </a:rPr>
              <a:t>誘導する支援</a:t>
            </a:r>
            <a:r>
              <a:rPr kumimoji="1" lang="ja-JP" altLang="en-US" sz="1100" dirty="0">
                <a:solidFill>
                  <a:schemeClr val="tx1"/>
                </a:solidFill>
                <a:latin typeface="BIZ UDゴシック" panose="020B0400000000000000" pitchFamily="49" charset="-128"/>
                <a:ea typeface="BIZ UDゴシック" panose="020B0400000000000000" pitchFamily="49" charset="-128"/>
              </a:rPr>
              <a:t>を行っていこう。</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40" name="スライド番号プレースホルダー 10">
            <a:extLst>
              <a:ext uri="{FF2B5EF4-FFF2-40B4-BE49-F238E27FC236}">
                <a16:creationId xmlns:a16="http://schemas.microsoft.com/office/drawing/2014/main" id="{8CFB43B0-71F1-4529-BCB7-31F678749623}"/>
              </a:ext>
            </a:extLst>
          </p:cNvPr>
          <p:cNvSpPr txBox="1">
            <a:spLocks/>
          </p:cNvSpPr>
          <p:nvPr/>
        </p:nvSpPr>
        <p:spPr>
          <a:xfrm>
            <a:off x="7692799" y="6457568"/>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2D8002D-B5B0-4BAC-B1F6-782DDCCE6D9C}" type="slidenum">
              <a:rPr kumimoji="1" lang="ja-JP" altLang="en-US" sz="2000" b="1" smtClean="0"/>
              <a:pPr/>
              <a:t>24</a:t>
            </a:fld>
            <a:endParaRPr kumimoji="1" lang="ja-JP" altLang="en-US" sz="2000" b="1" dirty="0"/>
          </a:p>
        </p:txBody>
      </p:sp>
      <p:pic>
        <p:nvPicPr>
          <p:cNvPr id="41" name="図 40">
            <a:extLst>
              <a:ext uri="{FF2B5EF4-FFF2-40B4-BE49-F238E27FC236}">
                <a16:creationId xmlns:a16="http://schemas.microsoft.com/office/drawing/2014/main" id="{3AE54800-814C-4A3A-A110-FF872F99A0D0}"/>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057609" y="4236592"/>
            <a:ext cx="1551942" cy="1367813"/>
          </a:xfrm>
          <a:prstGeom prst="rect">
            <a:avLst/>
          </a:prstGeom>
          <a:solidFill>
            <a:schemeClr val="bg1"/>
          </a:solidFill>
          <a:ln w="19050">
            <a:noFill/>
          </a:ln>
        </p:spPr>
      </p:pic>
      <p:sp>
        <p:nvSpPr>
          <p:cNvPr id="54" name="吹き出し: 四角形 53">
            <a:extLst>
              <a:ext uri="{FF2B5EF4-FFF2-40B4-BE49-F238E27FC236}">
                <a16:creationId xmlns:a16="http://schemas.microsoft.com/office/drawing/2014/main" id="{F912D19D-AE10-4143-A213-9511861C581B}"/>
              </a:ext>
            </a:extLst>
          </p:cNvPr>
          <p:cNvSpPr/>
          <p:nvPr/>
        </p:nvSpPr>
        <p:spPr>
          <a:xfrm>
            <a:off x="6736917" y="3220349"/>
            <a:ext cx="1710525" cy="955923"/>
          </a:xfrm>
          <a:prstGeom prst="wedgeRectCallout">
            <a:avLst>
              <a:gd name="adj1" fmla="val 36351"/>
              <a:gd name="adj2" fmla="val 65273"/>
            </a:avLst>
          </a:prstGeom>
          <a:solidFill>
            <a:schemeClr val="bg1"/>
          </a:solid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①②は、府の防災対策の優先度の高いところなので、私たちの森林経営の支援活動は、色の薄い③から計画していこう。</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42" name="テキスト ボックス 41">
            <a:extLst>
              <a:ext uri="{FF2B5EF4-FFF2-40B4-BE49-F238E27FC236}">
                <a16:creationId xmlns:a16="http://schemas.microsoft.com/office/drawing/2014/main" id="{4508D2B2-773F-4448-ABDA-02F6F4BDBDBC}"/>
              </a:ext>
            </a:extLst>
          </p:cNvPr>
          <p:cNvSpPr txBox="1"/>
          <p:nvPr/>
        </p:nvSpPr>
        <p:spPr>
          <a:xfrm>
            <a:off x="8955275" y="3757788"/>
            <a:ext cx="661960" cy="441653"/>
          </a:xfrm>
          <a:prstGeom prst="rect">
            <a:avLst/>
          </a:prstGeom>
          <a:solidFill>
            <a:srgbClr val="FFFF00"/>
          </a:solidFill>
        </p:spPr>
        <p:txBody>
          <a:bodyPr wrap="square" lIns="36000" tIns="36000" rIns="36000" bIns="36000" rtlCol="0">
            <a:noAutofit/>
          </a:bodyPr>
          <a:lstStyle/>
          <a:p>
            <a:r>
              <a:rPr lang="ja-JP" altLang="en-US" sz="1200" b="1" dirty="0">
                <a:latin typeface="BIZ UDPゴシック" panose="020B0400000000000000" pitchFamily="50" charset="-128"/>
                <a:ea typeface="BIZ UDPゴシック" panose="020B0400000000000000" pitchFamily="50" charset="-128"/>
              </a:rPr>
              <a:t>基軸３の</a:t>
            </a:r>
            <a:endParaRPr lang="en-US" altLang="ja-JP" sz="1200" b="1" dirty="0">
              <a:latin typeface="BIZ UDPゴシック" panose="020B0400000000000000" pitchFamily="50" charset="-128"/>
              <a:ea typeface="BIZ UDPゴシック" panose="020B0400000000000000" pitchFamily="50" charset="-128"/>
            </a:endParaRPr>
          </a:p>
          <a:p>
            <a:r>
              <a:rPr lang="ja-JP" altLang="en-US" sz="1200" b="1" dirty="0">
                <a:latin typeface="BIZ UDPゴシック" panose="020B0400000000000000" pitchFamily="50" charset="-128"/>
                <a:ea typeface="BIZ UDPゴシック" panose="020B0400000000000000" pitchFamily="50" charset="-128"/>
              </a:rPr>
              <a:t>推進</a:t>
            </a:r>
            <a:endParaRPr lang="en-US" altLang="ja-JP" sz="12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351829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5F5FEF-A307-4055-9090-3D57E1E32FB5}"/>
              </a:ext>
            </a:extLst>
          </p:cNvPr>
          <p:cNvSpPr>
            <a:spLocks noGrp="1"/>
          </p:cNvSpPr>
          <p:nvPr>
            <p:ph type="ctrTitle"/>
          </p:nvPr>
        </p:nvSpPr>
        <p:spPr>
          <a:xfrm>
            <a:off x="536582" y="1693889"/>
            <a:ext cx="8832836" cy="2182099"/>
          </a:xfrm>
        </p:spPr>
        <p:txBody>
          <a:bodyPr>
            <a:noAutofit/>
          </a:bodyPr>
          <a:lstStyle/>
          <a:p>
            <a:pPr>
              <a:lnSpc>
                <a:spcPct val="150000"/>
              </a:lnSpc>
            </a:pPr>
            <a:r>
              <a:rPr lang="ja-JP" altLang="en-US" sz="3429" dirty="0">
                <a:latin typeface="BIZ UDPゴシック" panose="020B0400000000000000" pitchFamily="50" charset="-128"/>
                <a:ea typeface="BIZ UDPゴシック" panose="020B0400000000000000" pitchFamily="50" charset="-128"/>
              </a:rPr>
              <a:t>議事１</a:t>
            </a:r>
            <a:br>
              <a:rPr lang="en-US" altLang="ja-JP" sz="3429" dirty="0">
                <a:latin typeface="BIZ UDPゴシック" panose="020B0400000000000000" pitchFamily="50" charset="-128"/>
                <a:ea typeface="BIZ UDPゴシック" panose="020B0400000000000000" pitchFamily="50" charset="-128"/>
              </a:rPr>
            </a:br>
            <a:r>
              <a:rPr lang="ja-JP" altLang="en-US" sz="3200" b="1" dirty="0">
                <a:latin typeface="MS UI Gothic" panose="020B0600070205080204" pitchFamily="50" charset="-128"/>
                <a:ea typeface="MS UI Gothic" panose="020B0600070205080204" pitchFamily="50" charset="-128"/>
              </a:rPr>
              <a:t>第５回部会の振り返り</a:t>
            </a:r>
            <a:endParaRPr lang="ja-JP" altLang="en-US" sz="3429" dirty="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2F190CB9-5301-4918-BA0F-7AE3C484C562}"/>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5" name="スライド番号プレースホルダー 10">
            <a:extLst>
              <a:ext uri="{FF2B5EF4-FFF2-40B4-BE49-F238E27FC236}">
                <a16:creationId xmlns:a16="http://schemas.microsoft.com/office/drawing/2014/main" id="{9A0C2BDA-310D-4E28-A662-213FE0ED8C32}"/>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3</a:t>
            </a:fld>
            <a:endParaRPr kumimoji="1" lang="ja-JP" altLang="en-US" sz="2000" b="1" dirty="0"/>
          </a:p>
        </p:txBody>
      </p:sp>
    </p:spTree>
    <p:extLst>
      <p:ext uri="{BB962C8B-B14F-4D97-AF65-F5344CB8AC3E}">
        <p14:creationId xmlns:p14="http://schemas.microsoft.com/office/powerpoint/2010/main" val="334478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65357211-088E-4E5D-81C8-1052F6785AC4}"/>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議事１</a:t>
            </a:r>
            <a:r>
              <a:rPr kumimoji="1" lang="ja-JP" altLang="en-US" b="1" dirty="0">
                <a:latin typeface="BIZ UDゴシック" panose="020B0400000000000000" pitchFamily="49" charset="-128"/>
                <a:ea typeface="BIZ UDゴシック" panose="020B0400000000000000" pitchFamily="49" charset="-128"/>
              </a:rPr>
              <a:t>　第５回部会の振り返り</a:t>
            </a:r>
            <a:endParaRPr kumimoji="1" lang="en-US" altLang="ja-JP" b="1" dirty="0">
              <a:latin typeface="BIZ UDゴシック" panose="020B0400000000000000" pitchFamily="49" charset="-128"/>
              <a:ea typeface="BIZ UDゴシック" panose="020B0400000000000000" pitchFamily="49" charset="-128"/>
            </a:endParaRPr>
          </a:p>
        </p:txBody>
      </p:sp>
      <p:sp>
        <p:nvSpPr>
          <p:cNvPr id="17" name="正方形/長方形 16">
            <a:extLst>
              <a:ext uri="{FF2B5EF4-FFF2-40B4-BE49-F238E27FC236}">
                <a16:creationId xmlns:a16="http://schemas.microsoft.com/office/drawing/2014/main" id="{89326BCD-128A-4120-AB1E-D6D3C8CCE01B}"/>
              </a:ext>
            </a:extLst>
          </p:cNvPr>
          <p:cNvSpPr/>
          <p:nvPr/>
        </p:nvSpPr>
        <p:spPr>
          <a:xfrm>
            <a:off x="158702" y="3486775"/>
            <a:ext cx="9588589" cy="3237523"/>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ja-JP" altLang="en-US" sz="1600" b="1" dirty="0">
                <a:solidFill>
                  <a:schemeClr val="tx1"/>
                </a:solidFill>
                <a:latin typeface="BIZ UDゴシック" panose="020B0400000000000000" pitchFamily="49" charset="-128"/>
                <a:ea typeface="BIZ UDゴシック" panose="020B0400000000000000" pitchFamily="49" charset="-128"/>
              </a:rPr>
              <a:t>● 素案（パブリックコメント用）に関するご意見等</a:t>
            </a:r>
            <a:endParaRPr lang="en-US" altLang="ja-JP" sz="9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・施策</a:t>
            </a:r>
            <a:r>
              <a:rPr lang="en-US" altLang="ja-JP" sz="1600" dirty="0">
                <a:solidFill>
                  <a:schemeClr val="tx1"/>
                </a:solidFill>
                <a:latin typeface="BIZ UDゴシック" panose="020B0400000000000000" pitchFamily="49" charset="-128"/>
                <a:ea typeface="BIZ UDゴシック" panose="020B0400000000000000" pitchFamily="49" charset="-128"/>
              </a:rPr>
              <a:t>2-3</a:t>
            </a:r>
            <a:r>
              <a:rPr lang="ja-JP" altLang="en-US" sz="1600" dirty="0">
                <a:solidFill>
                  <a:schemeClr val="tx1"/>
                </a:solidFill>
                <a:latin typeface="BIZ UDゴシック" panose="020B0400000000000000" pitchFamily="49" charset="-128"/>
                <a:ea typeface="BIZ UDゴシック" panose="020B0400000000000000" pitchFamily="49" charset="-128"/>
              </a:rPr>
              <a:t>（森林資源の有効活用）について、何に対しての需要かや、納期の長期化なのか、誤解の</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　ない表現に修正されたい。</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000" dirty="0">
                <a:solidFill>
                  <a:schemeClr val="tx1"/>
                </a:solidFill>
                <a:latin typeface="BIZ UDゴシック" panose="020B0400000000000000" pitchFamily="49" charset="-128"/>
                <a:ea typeface="BIZ UDゴシック" panose="020B0400000000000000" pitchFamily="49" charset="-128"/>
              </a:rPr>
              <a:t>　</a:t>
            </a:r>
            <a:endParaRPr lang="en-US" altLang="ja-JP" sz="10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・整備、維持、保全、増進、管理など、類似の</a:t>
            </a:r>
            <a:r>
              <a:rPr lang="ja-JP" altLang="en-US" sz="1600" b="1" u="sng" dirty="0">
                <a:solidFill>
                  <a:schemeClr val="tx1"/>
                </a:solidFill>
                <a:latin typeface="BIZ UDゴシック" panose="020B0400000000000000" pitchFamily="49" charset="-128"/>
                <a:ea typeface="BIZ UDゴシック" panose="020B0400000000000000" pitchFamily="49" charset="-128"/>
              </a:rPr>
              <a:t>単語についての使い分け</a:t>
            </a:r>
            <a:r>
              <a:rPr lang="ja-JP" altLang="en-US" sz="1600" dirty="0">
                <a:solidFill>
                  <a:schemeClr val="tx1"/>
                </a:solidFill>
                <a:latin typeface="BIZ UDゴシック" panose="020B0400000000000000" pitchFamily="49" charset="-128"/>
                <a:ea typeface="BIZ UDゴシック" panose="020B0400000000000000" pitchFamily="49" charset="-128"/>
              </a:rPr>
              <a:t>の確認をされたい。</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000" dirty="0">
                <a:solidFill>
                  <a:schemeClr val="tx1"/>
                </a:solidFill>
                <a:latin typeface="BIZ UDゴシック" panose="020B0400000000000000" pitchFamily="49" charset="-128"/>
                <a:ea typeface="BIZ UDゴシック" panose="020B0400000000000000" pitchFamily="49" charset="-128"/>
              </a:rPr>
              <a:t>　</a:t>
            </a:r>
            <a:endParaRPr lang="en-US" altLang="ja-JP" sz="10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・概要資料の「取組みの展開方法」の各主体からゾーニングの場所を指す矢印が何を示すのかわかり</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　にくいので、</a:t>
            </a:r>
            <a:r>
              <a:rPr lang="ja-JP" altLang="en-US" sz="1600" u="sng" dirty="0">
                <a:solidFill>
                  <a:schemeClr val="tx1"/>
                </a:solidFill>
                <a:latin typeface="BIZ UDゴシック" panose="020B0400000000000000" pitchFamily="49" charset="-128"/>
                <a:ea typeface="BIZ UDゴシック" panose="020B0400000000000000" pitchFamily="49" charset="-128"/>
              </a:rPr>
              <a:t>主体別に表現する（誰がどれをみればいいか）などの工夫がほしい</a:t>
            </a:r>
            <a:r>
              <a:rPr lang="ja-JP" altLang="en-US" sz="1600" dirty="0">
                <a:solidFill>
                  <a:schemeClr val="tx1"/>
                </a:solidFill>
                <a:latin typeface="BIZ UDゴシック" panose="020B0400000000000000" pitchFamily="49" charset="-128"/>
                <a:ea typeface="BIZ UDゴシック" panose="020B0400000000000000" pitchFamily="49" charset="-128"/>
              </a:rPr>
              <a:t>。</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000" dirty="0">
                <a:solidFill>
                  <a:schemeClr val="tx1"/>
                </a:solidFill>
                <a:latin typeface="BIZ UDゴシック" panose="020B0400000000000000" pitchFamily="49" charset="-128"/>
                <a:ea typeface="BIZ UDゴシック" panose="020B0400000000000000" pitchFamily="49" charset="-128"/>
              </a:rPr>
              <a:t>　</a:t>
            </a:r>
          </a:p>
          <a:p>
            <a:r>
              <a:rPr lang="ja-JP" altLang="en-US" sz="1600" dirty="0">
                <a:solidFill>
                  <a:schemeClr val="tx1"/>
                </a:solidFill>
                <a:latin typeface="BIZ UDゴシック" panose="020B0400000000000000" pitchFamily="49" charset="-128"/>
                <a:ea typeface="BIZ UDゴシック" panose="020B0400000000000000" pitchFamily="49" charset="-128"/>
              </a:rPr>
              <a:t>・広葉樹への誘導転換については、技術的にまだ確立されていない分野なので、生物多様性の取組手法</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　例（ポジティブリスト）ではなく、</a:t>
            </a:r>
            <a:r>
              <a:rPr lang="ja-JP" altLang="en-US" sz="1600" b="1" u="sng" dirty="0">
                <a:solidFill>
                  <a:schemeClr val="tx1"/>
                </a:solidFill>
                <a:latin typeface="BIZ UDゴシック" panose="020B0400000000000000" pitchFamily="49" charset="-128"/>
                <a:ea typeface="BIZ UDゴシック" panose="020B0400000000000000" pitchFamily="49" charset="-128"/>
              </a:rPr>
              <a:t>やり方の検討とか技術向上</a:t>
            </a:r>
            <a:r>
              <a:rPr lang="ja-JP" altLang="en-US" sz="1600" dirty="0">
                <a:solidFill>
                  <a:schemeClr val="tx1"/>
                </a:solidFill>
                <a:latin typeface="BIZ UDゴシック" panose="020B0400000000000000" pitchFamily="49" charset="-128"/>
                <a:ea typeface="BIZ UDゴシック" panose="020B0400000000000000" pitchFamily="49" charset="-128"/>
              </a:rPr>
              <a:t>を示しておくことでどうか。</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000" dirty="0">
                <a:solidFill>
                  <a:schemeClr val="tx1"/>
                </a:solidFill>
                <a:latin typeface="BIZ UDゴシック" panose="020B0400000000000000" pitchFamily="49" charset="-128"/>
                <a:ea typeface="BIZ UDゴシック" panose="020B0400000000000000" pitchFamily="49" charset="-128"/>
              </a:rPr>
              <a:t>　</a:t>
            </a:r>
            <a:endParaRPr lang="en-US" altLang="ja-JP" sz="10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・各基軸とゾーニングの色調が重なるので、</a:t>
            </a:r>
            <a:r>
              <a:rPr lang="ja-JP" altLang="en-US" sz="1600" u="sng" dirty="0">
                <a:solidFill>
                  <a:schemeClr val="tx1"/>
                </a:solidFill>
                <a:latin typeface="BIZ UDゴシック" panose="020B0400000000000000" pitchFamily="49" charset="-128"/>
                <a:ea typeface="BIZ UDゴシック" panose="020B0400000000000000" pitchFamily="49" charset="-128"/>
              </a:rPr>
              <a:t>基軸とゾーニングが区別されるよう色調を変えてはどうか</a:t>
            </a:r>
            <a:r>
              <a:rPr lang="ja-JP" altLang="en-US" sz="1600" dirty="0">
                <a:solidFill>
                  <a:schemeClr val="tx1"/>
                </a:solidFill>
                <a:latin typeface="BIZ UDゴシック" panose="020B0400000000000000" pitchFamily="49" charset="-128"/>
                <a:ea typeface="BIZ UDゴシック" panose="020B0400000000000000" pitchFamily="49" charset="-128"/>
              </a:rPr>
              <a:t>。</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endParaRPr kumimoji="1" lang="ja-JP" altLang="en-US" sz="1600" dirty="0">
              <a:solidFill>
                <a:schemeClr val="tx1"/>
              </a:solidFill>
              <a:latin typeface="BIZ UDゴシック" panose="020B0400000000000000" pitchFamily="49" charset="-128"/>
              <a:ea typeface="BIZ UDゴシック" panose="020B0400000000000000" pitchFamily="49" charset="-128"/>
            </a:endParaRPr>
          </a:p>
        </p:txBody>
      </p:sp>
      <p:sp>
        <p:nvSpPr>
          <p:cNvPr id="15" name="正方形/長方形 14">
            <a:extLst>
              <a:ext uri="{FF2B5EF4-FFF2-40B4-BE49-F238E27FC236}">
                <a16:creationId xmlns:a16="http://schemas.microsoft.com/office/drawing/2014/main" id="{A94FCD20-75A3-44EE-A28A-ECFDCB0CE392}"/>
              </a:ext>
            </a:extLst>
          </p:cNvPr>
          <p:cNvSpPr/>
          <p:nvPr/>
        </p:nvSpPr>
        <p:spPr>
          <a:xfrm>
            <a:off x="158703" y="586859"/>
            <a:ext cx="9588589" cy="2719977"/>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ja-JP" altLang="en-US" sz="1600" b="1" dirty="0">
                <a:solidFill>
                  <a:schemeClr val="tx1"/>
                </a:solidFill>
                <a:latin typeface="BIZ UDゴシック" panose="020B0400000000000000" pitchFamily="49" charset="-128"/>
                <a:ea typeface="BIZ UDゴシック" panose="020B0400000000000000" pitchFamily="49" charset="-128"/>
              </a:rPr>
              <a:t>● 目標設定・成果指標に関するご意見等</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・基軸１の成果指標１の記述「０次谷補正」「流木量補正」は、一般的な書き方に改めた方がよい。</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a:t>
            </a:r>
            <a:r>
              <a:rPr kumimoji="1" lang="ja-JP" altLang="en-US" sz="1600" b="1" u="sng" dirty="0">
                <a:solidFill>
                  <a:schemeClr val="tx1"/>
                </a:solidFill>
                <a:latin typeface="BIZ UDゴシック" panose="020B0400000000000000" pitchFamily="49" charset="-128"/>
                <a:ea typeface="BIZ UDゴシック" panose="020B0400000000000000" pitchFamily="49" charset="-128"/>
              </a:rPr>
              <a:t>進捗管理（モニタリング）にあたっては</a:t>
            </a:r>
            <a:r>
              <a:rPr kumimoji="1" lang="ja-JP" altLang="en-US" sz="1600" dirty="0">
                <a:solidFill>
                  <a:schemeClr val="tx1"/>
                </a:solidFill>
                <a:latin typeface="BIZ UDゴシック" panose="020B0400000000000000" pitchFamily="49" charset="-128"/>
                <a:ea typeface="BIZ UDゴシック" panose="020B0400000000000000" pitchFamily="49" charset="-128"/>
              </a:rPr>
              <a:t>、現在、保有するデータ以外に、新たに必要となるデータが</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　ないか等を議論しておく必要がある。</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000" dirty="0">
                <a:solidFill>
                  <a:schemeClr val="tx1"/>
                </a:solidFill>
                <a:latin typeface="BIZ UDゴシック" panose="020B0400000000000000" pitchFamily="49" charset="-128"/>
                <a:ea typeface="BIZ UDゴシック" panose="020B0400000000000000" pitchFamily="49" charset="-128"/>
              </a:rPr>
              <a:t>　</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・ゾーニングの精査のための</a:t>
            </a:r>
            <a:r>
              <a:rPr kumimoji="1" lang="ja-JP" altLang="en-US" sz="1600" b="1" u="sng" dirty="0">
                <a:solidFill>
                  <a:schemeClr val="tx1"/>
                </a:solidFill>
                <a:latin typeface="BIZ UDゴシック" panose="020B0400000000000000" pitchFamily="49" charset="-128"/>
                <a:ea typeface="BIZ UDゴシック" panose="020B0400000000000000" pitchFamily="49" charset="-128"/>
              </a:rPr>
              <a:t>森林経営の意向調査</a:t>
            </a:r>
            <a:r>
              <a:rPr kumimoji="1" lang="ja-JP" altLang="en-US" sz="1600" dirty="0">
                <a:solidFill>
                  <a:schemeClr val="tx1"/>
                </a:solidFill>
                <a:latin typeface="BIZ UDゴシック" panose="020B0400000000000000" pitchFamily="49" charset="-128"/>
                <a:ea typeface="BIZ UDゴシック" panose="020B0400000000000000" pitchFamily="49" charset="-128"/>
              </a:rPr>
              <a:t>の結果反映を、いつまでに、どのように進めていくか</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　を示しておいてはどうか。</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000" dirty="0">
                <a:solidFill>
                  <a:schemeClr val="tx1"/>
                </a:solidFill>
                <a:latin typeface="BIZ UDゴシック" panose="020B0400000000000000" pitchFamily="49" charset="-128"/>
                <a:ea typeface="BIZ UDゴシック" panose="020B0400000000000000" pitchFamily="49" charset="-128"/>
              </a:rPr>
              <a:t>　</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・木材利用量の成果指標について、現在、把握していない府外で使用されている木材の利用量も含めて</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　評価していくのであれば、</a:t>
            </a:r>
            <a:r>
              <a:rPr kumimoji="1" lang="ja-JP" altLang="en-US" sz="1600" u="sng" dirty="0">
                <a:solidFill>
                  <a:schemeClr val="tx1"/>
                </a:solidFill>
                <a:latin typeface="BIZ UDゴシック" panose="020B0400000000000000" pitchFamily="49" charset="-128"/>
                <a:ea typeface="BIZ UDゴシック" panose="020B0400000000000000" pitchFamily="49" charset="-128"/>
              </a:rPr>
              <a:t>表現方法に工夫が必要</a:t>
            </a:r>
            <a:r>
              <a:rPr kumimoji="1" lang="ja-JP" altLang="en-US" sz="1600" dirty="0">
                <a:solidFill>
                  <a:schemeClr val="tx1"/>
                </a:solidFill>
                <a:latin typeface="BIZ UDゴシック" panose="020B0400000000000000" pitchFamily="49" charset="-128"/>
                <a:ea typeface="BIZ UDゴシック" panose="020B0400000000000000" pitchFamily="49" charset="-128"/>
              </a:rPr>
              <a:t>かと思う。</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14" name="正方形/長方形 13">
            <a:extLst>
              <a:ext uri="{FF2B5EF4-FFF2-40B4-BE49-F238E27FC236}">
                <a16:creationId xmlns:a16="http://schemas.microsoft.com/office/drawing/2014/main" id="{0BBDC61D-BD46-4DF6-A907-FB23F1949AAE}"/>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13" name="スライド番号プレースホルダー 10">
            <a:extLst>
              <a:ext uri="{FF2B5EF4-FFF2-40B4-BE49-F238E27FC236}">
                <a16:creationId xmlns:a16="http://schemas.microsoft.com/office/drawing/2014/main" id="{284FBA12-281A-482B-8357-492696B0A057}"/>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4</a:t>
            </a:fld>
            <a:endParaRPr kumimoji="1" lang="ja-JP" altLang="en-US" sz="2000" b="1" dirty="0"/>
          </a:p>
        </p:txBody>
      </p:sp>
      <p:pic>
        <p:nvPicPr>
          <p:cNvPr id="16" name="図 15">
            <a:extLst>
              <a:ext uri="{FF2B5EF4-FFF2-40B4-BE49-F238E27FC236}">
                <a16:creationId xmlns:a16="http://schemas.microsoft.com/office/drawing/2014/main" id="{77F35B83-797F-4A9E-ACCD-DC41EC63200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50231" y="143722"/>
            <a:ext cx="288000" cy="288000"/>
          </a:xfrm>
          <a:prstGeom prst="rect">
            <a:avLst/>
          </a:prstGeom>
        </p:spPr>
      </p:pic>
      <p:pic>
        <p:nvPicPr>
          <p:cNvPr id="18" name="図 17">
            <a:extLst>
              <a:ext uri="{FF2B5EF4-FFF2-40B4-BE49-F238E27FC236}">
                <a16:creationId xmlns:a16="http://schemas.microsoft.com/office/drawing/2014/main" id="{33F890DC-6A87-4E97-A07F-0EDFAA80F9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17736" y="143722"/>
            <a:ext cx="288000" cy="288000"/>
          </a:xfrm>
          <a:prstGeom prst="rect">
            <a:avLst/>
          </a:prstGeom>
        </p:spPr>
      </p:pic>
      <p:pic>
        <p:nvPicPr>
          <p:cNvPr id="22" name="図 21">
            <a:extLst>
              <a:ext uri="{FF2B5EF4-FFF2-40B4-BE49-F238E27FC236}">
                <a16:creationId xmlns:a16="http://schemas.microsoft.com/office/drawing/2014/main" id="{8A7293B9-DC12-4B80-8E8C-BB2880E2E2A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31237" y="143722"/>
            <a:ext cx="288000" cy="288000"/>
          </a:xfrm>
          <a:prstGeom prst="rect">
            <a:avLst/>
          </a:prstGeom>
        </p:spPr>
      </p:pic>
      <p:pic>
        <p:nvPicPr>
          <p:cNvPr id="23" name="図 22">
            <a:extLst>
              <a:ext uri="{FF2B5EF4-FFF2-40B4-BE49-F238E27FC236}">
                <a16:creationId xmlns:a16="http://schemas.microsoft.com/office/drawing/2014/main" id="{FC619A59-0148-4598-AE1F-D6C368D7C85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63732" y="143722"/>
            <a:ext cx="288000" cy="288000"/>
          </a:xfrm>
          <a:prstGeom prst="rect">
            <a:avLst/>
          </a:prstGeom>
        </p:spPr>
      </p:pic>
      <p:pic>
        <p:nvPicPr>
          <p:cNvPr id="25" name="図 24">
            <a:extLst>
              <a:ext uri="{FF2B5EF4-FFF2-40B4-BE49-F238E27FC236}">
                <a16:creationId xmlns:a16="http://schemas.microsoft.com/office/drawing/2014/main" id="{BDBA72D2-0BC9-4067-BFBB-FE284AA5A25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77233" y="143722"/>
            <a:ext cx="288000" cy="288000"/>
          </a:xfrm>
          <a:prstGeom prst="rect">
            <a:avLst/>
          </a:prstGeom>
        </p:spPr>
      </p:pic>
      <p:pic>
        <p:nvPicPr>
          <p:cNvPr id="27" name="図 26">
            <a:extLst>
              <a:ext uri="{FF2B5EF4-FFF2-40B4-BE49-F238E27FC236}">
                <a16:creationId xmlns:a16="http://schemas.microsoft.com/office/drawing/2014/main" id="{8682DA98-EE47-4756-ABB6-FA9B1517F4D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90734" y="143722"/>
            <a:ext cx="288000" cy="288000"/>
          </a:xfrm>
          <a:prstGeom prst="rect">
            <a:avLst/>
          </a:prstGeom>
        </p:spPr>
      </p:pic>
      <p:pic>
        <p:nvPicPr>
          <p:cNvPr id="28" name="図 27">
            <a:extLst>
              <a:ext uri="{FF2B5EF4-FFF2-40B4-BE49-F238E27FC236}">
                <a16:creationId xmlns:a16="http://schemas.microsoft.com/office/drawing/2014/main" id="{989BF92F-39EA-457B-91B4-DDD6FD48C8D5}"/>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3129" t="4624" r="4028" b="3456"/>
          <a:stretch/>
        </p:blipFill>
        <p:spPr>
          <a:xfrm>
            <a:off x="5935139" y="143722"/>
            <a:ext cx="289591" cy="288000"/>
          </a:xfrm>
          <a:prstGeom prst="rect">
            <a:avLst/>
          </a:prstGeom>
        </p:spPr>
      </p:pic>
      <p:pic>
        <p:nvPicPr>
          <p:cNvPr id="29" name="Picture 2">
            <a:extLst>
              <a:ext uri="{FF2B5EF4-FFF2-40B4-BE49-F238E27FC236}">
                <a16:creationId xmlns:a16="http://schemas.microsoft.com/office/drawing/2014/main" id="{FEF72808-3920-492D-8222-86C2DE9BB25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04235" y="143722"/>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a:extLst>
              <a:ext uri="{FF2B5EF4-FFF2-40B4-BE49-F238E27FC236}">
                <a16:creationId xmlns:a16="http://schemas.microsoft.com/office/drawing/2014/main" id="{1EE9070B-2368-415E-98BD-5AA99430232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44741" y="143722"/>
            <a:ext cx="288000" cy="28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356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5F5FEF-A307-4055-9090-3D57E1E32FB5}"/>
              </a:ext>
            </a:extLst>
          </p:cNvPr>
          <p:cNvSpPr>
            <a:spLocks noGrp="1"/>
          </p:cNvSpPr>
          <p:nvPr>
            <p:ph type="ctrTitle"/>
          </p:nvPr>
        </p:nvSpPr>
        <p:spPr>
          <a:xfrm>
            <a:off x="536582" y="1693889"/>
            <a:ext cx="8832836" cy="2182099"/>
          </a:xfrm>
        </p:spPr>
        <p:txBody>
          <a:bodyPr>
            <a:noAutofit/>
          </a:bodyPr>
          <a:lstStyle/>
          <a:p>
            <a:pPr>
              <a:lnSpc>
                <a:spcPct val="150000"/>
              </a:lnSpc>
            </a:pPr>
            <a:r>
              <a:rPr lang="ja-JP" altLang="en-US" sz="3429" dirty="0">
                <a:latin typeface="BIZ UDPゴシック" panose="020B0400000000000000" pitchFamily="50" charset="-128"/>
                <a:ea typeface="BIZ UDPゴシック" panose="020B0400000000000000" pitchFamily="50" charset="-128"/>
              </a:rPr>
              <a:t>議事２</a:t>
            </a:r>
            <a:br>
              <a:rPr lang="en-US" altLang="ja-JP" sz="3429" dirty="0">
                <a:latin typeface="BIZ UDPゴシック" panose="020B0400000000000000" pitchFamily="50" charset="-128"/>
                <a:ea typeface="BIZ UDPゴシック" panose="020B0400000000000000" pitchFamily="50" charset="-128"/>
              </a:rPr>
            </a:br>
            <a:r>
              <a:rPr lang="ja-JP" altLang="en-US" sz="3200" b="1" dirty="0">
                <a:latin typeface="MS UI Gothic" panose="020B0600070205080204" pitchFamily="50" charset="-128"/>
                <a:ea typeface="MS UI Gothic" panose="020B0600070205080204" pitchFamily="50" charset="-128"/>
              </a:rPr>
              <a:t>市町村説明会等の実施状況</a:t>
            </a:r>
            <a:endParaRPr lang="ja-JP" altLang="en-US" sz="3429" dirty="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2F190CB9-5301-4918-BA0F-7AE3C484C562}"/>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5" name="スライド番号プレースホルダー 10">
            <a:extLst>
              <a:ext uri="{FF2B5EF4-FFF2-40B4-BE49-F238E27FC236}">
                <a16:creationId xmlns:a16="http://schemas.microsoft.com/office/drawing/2014/main" id="{9A0C2BDA-310D-4E28-A662-213FE0ED8C32}"/>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5</a:t>
            </a:fld>
            <a:endParaRPr kumimoji="1" lang="ja-JP" altLang="en-US" sz="2000" b="1" dirty="0"/>
          </a:p>
        </p:txBody>
      </p:sp>
    </p:spTree>
    <p:extLst>
      <p:ext uri="{BB962C8B-B14F-4D97-AF65-F5344CB8AC3E}">
        <p14:creationId xmlns:p14="http://schemas.microsoft.com/office/powerpoint/2010/main" val="3679188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5A853116-DB3B-44A2-87FC-3E5BC4BB8D3A}"/>
              </a:ext>
            </a:extLst>
          </p:cNvPr>
          <p:cNvSpPr/>
          <p:nvPr/>
        </p:nvSpPr>
        <p:spPr>
          <a:xfrm>
            <a:off x="119022" y="538172"/>
            <a:ext cx="5351053" cy="931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第１回部会（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R7.3.29</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a:t>
            </a:r>
            <a:r>
              <a:rPr lang="ja-JP" altLang="en-US" sz="1710" b="1" dirty="0">
                <a:solidFill>
                  <a:schemeClr val="tx1"/>
                </a:solidFill>
                <a:latin typeface="MS UI Gothic" panose="020B0600070205080204" pitchFamily="50" charset="-128"/>
                <a:ea typeface="MS UI Gothic" panose="020B0600070205080204" pitchFamily="50" charset="-128"/>
              </a:rPr>
              <a:t>●アクションプラン策定の考え方（概要説明） </a:t>
            </a:r>
            <a:endParaRPr lang="en-US" altLang="ja-JP" sz="1710" b="1" dirty="0">
              <a:solidFill>
                <a:schemeClr val="tx1"/>
              </a:solidFill>
              <a:latin typeface="MS UI Gothic" panose="020B0600070205080204" pitchFamily="50" charset="-128"/>
              <a:ea typeface="MS UI Gothic"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●部会の進め方に関する意見交換</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710" b="1" dirty="0">
                <a:solidFill>
                  <a:schemeClr val="tx1"/>
                </a:solidFill>
                <a:latin typeface="MS UI Gothic" panose="020B0600070205080204" pitchFamily="50" charset="-128"/>
                <a:ea typeface="MS UI Gothic" panose="020B0600070205080204" pitchFamily="50" charset="-128"/>
              </a:rPr>
              <a:t>　</a:t>
            </a:r>
            <a:endParaRPr lang="en-US" altLang="ja-JP" sz="1710" b="1" dirty="0">
              <a:solidFill>
                <a:schemeClr val="tx1"/>
              </a:solidFill>
              <a:latin typeface="MS UI Gothic" panose="020B0600070205080204" pitchFamily="50" charset="-128"/>
              <a:ea typeface="MS UI Gothic" panose="020B0600070205080204" pitchFamily="50" charset="-128"/>
            </a:endParaRPr>
          </a:p>
        </p:txBody>
      </p:sp>
      <p:sp>
        <p:nvSpPr>
          <p:cNvPr id="7" name="正方形/長方形 6">
            <a:extLst>
              <a:ext uri="{FF2B5EF4-FFF2-40B4-BE49-F238E27FC236}">
                <a16:creationId xmlns:a16="http://schemas.microsoft.com/office/drawing/2014/main" id="{D6C924B2-F152-4181-8D23-840F2F331F98}"/>
              </a:ext>
            </a:extLst>
          </p:cNvPr>
          <p:cNvSpPr/>
          <p:nvPr/>
        </p:nvSpPr>
        <p:spPr>
          <a:xfrm>
            <a:off x="119022" y="1389525"/>
            <a:ext cx="5484542" cy="931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第２回部会（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R7.6.19</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●基本方針の設定と個別施策の取組みの方向性</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710" b="1" dirty="0">
                <a:solidFill>
                  <a:schemeClr val="tx1"/>
                </a:solidFill>
                <a:latin typeface="MS UI Gothic" panose="020B0600070205080204" pitchFamily="50" charset="-128"/>
                <a:ea typeface="MS UI Gothic" panose="020B0600070205080204" pitchFamily="50" charset="-128"/>
              </a:rPr>
              <a:t>　●森林区分と各種レイヤの重ね合わせ（ケーススタディ１）</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sp>
        <p:nvSpPr>
          <p:cNvPr id="9" name="テキスト ボックス 8">
            <a:extLst>
              <a:ext uri="{FF2B5EF4-FFF2-40B4-BE49-F238E27FC236}">
                <a16:creationId xmlns:a16="http://schemas.microsoft.com/office/drawing/2014/main" id="{21312F75-44F8-4CD9-A5D6-CA98065DD77A}"/>
              </a:ext>
            </a:extLst>
          </p:cNvPr>
          <p:cNvSpPr txBox="1"/>
          <p:nvPr/>
        </p:nvSpPr>
        <p:spPr>
          <a:xfrm>
            <a:off x="5815016" y="800965"/>
            <a:ext cx="3900754" cy="646331"/>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策定趣旨・部会の進め方の確認</a:t>
            </a:r>
            <a:endParaRPr kumimoji="1" lang="en-US" altLang="ja-JP" dirty="0">
              <a:solidFill>
                <a:prstClr val="black"/>
              </a:solidFill>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（論点整理・ケーススタディの実施）</a:t>
            </a:r>
            <a:endParaRPr kumimoji="1" lang="en-US" altLang="ja-JP" dirty="0">
              <a:solidFill>
                <a:prstClr val="black"/>
              </a:solidFill>
              <a:latin typeface="Calibri"/>
              <a:ea typeface="ＭＳ Ｐゴシック" panose="020B0600070205080204" pitchFamily="50" charset="-128"/>
            </a:endParaRPr>
          </a:p>
        </p:txBody>
      </p:sp>
      <p:sp>
        <p:nvSpPr>
          <p:cNvPr id="11" name="テキスト ボックス 10">
            <a:extLst>
              <a:ext uri="{FF2B5EF4-FFF2-40B4-BE49-F238E27FC236}">
                <a16:creationId xmlns:a16="http://schemas.microsoft.com/office/drawing/2014/main" id="{20720947-26CF-4064-9F4C-88D693E32140}"/>
              </a:ext>
            </a:extLst>
          </p:cNvPr>
          <p:cNvSpPr txBox="1"/>
          <p:nvPr/>
        </p:nvSpPr>
        <p:spPr>
          <a:xfrm>
            <a:off x="5799910" y="1644397"/>
            <a:ext cx="3900754" cy="646331"/>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個別施策の現状、課題、方向性の点検</a:t>
            </a:r>
            <a:endParaRPr kumimoji="1" lang="en-US" altLang="ja-JP" dirty="0">
              <a:solidFill>
                <a:prstClr val="black"/>
              </a:solidFill>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各種区域と施策配置のイメージの確認</a:t>
            </a:r>
            <a:endParaRPr kumimoji="1" lang="en-US" altLang="ja-JP" sz="2000" dirty="0">
              <a:solidFill>
                <a:prstClr val="black"/>
              </a:solidFill>
              <a:latin typeface="Calibri"/>
              <a:ea typeface="ＭＳ Ｐゴシック" panose="020B0600070205080204" pitchFamily="50" charset="-128"/>
            </a:endParaRPr>
          </a:p>
        </p:txBody>
      </p:sp>
      <p:sp>
        <p:nvSpPr>
          <p:cNvPr id="13" name="正方形/長方形 12">
            <a:extLst>
              <a:ext uri="{FF2B5EF4-FFF2-40B4-BE49-F238E27FC236}">
                <a16:creationId xmlns:a16="http://schemas.microsoft.com/office/drawing/2014/main" id="{18A281F4-6C15-49A0-B246-EA8C5A223773}"/>
              </a:ext>
            </a:extLst>
          </p:cNvPr>
          <p:cNvSpPr/>
          <p:nvPr/>
        </p:nvSpPr>
        <p:spPr>
          <a:xfrm>
            <a:off x="113715" y="2219985"/>
            <a:ext cx="5484542" cy="931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第３回部会（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R7.9.26</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a:t>
            </a:r>
            <a:r>
              <a:rPr lang="ja-JP" altLang="en-US" sz="1710" b="1" dirty="0">
                <a:solidFill>
                  <a:schemeClr val="tx1"/>
                </a:solidFill>
                <a:latin typeface="MS UI Gothic" panose="020B0600070205080204" pitchFamily="50" charset="-128"/>
                <a:ea typeface="MS UI Gothic" panose="020B0600070205080204" pitchFamily="50" charset="-128"/>
              </a:rPr>
              <a:t>各基軸・個別施策展開方法の検討（ケーススタディ２）</a:t>
            </a:r>
            <a:endParaRPr lang="en-US" altLang="ja-JP" sz="1710" b="1" dirty="0">
              <a:solidFill>
                <a:schemeClr val="tx1"/>
              </a:solidFill>
              <a:latin typeface="MS UI Gothic" panose="020B0600070205080204" pitchFamily="50" charset="-128"/>
              <a:ea typeface="MS UI Gothic"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●目標・指標、計画期間のイメージ　</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sp>
        <p:nvSpPr>
          <p:cNvPr id="15" name="テキスト ボックス 14">
            <a:extLst>
              <a:ext uri="{FF2B5EF4-FFF2-40B4-BE49-F238E27FC236}">
                <a16:creationId xmlns:a16="http://schemas.microsoft.com/office/drawing/2014/main" id="{A037B4D1-A5D3-48E6-AAE0-52C805295D70}"/>
              </a:ext>
            </a:extLst>
          </p:cNvPr>
          <p:cNvSpPr txBox="1"/>
          <p:nvPr/>
        </p:nvSpPr>
        <p:spPr>
          <a:xfrm>
            <a:off x="5799910" y="2480557"/>
            <a:ext cx="3900755" cy="646331"/>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施策展開方法（ゾーニング）の検討</a:t>
            </a:r>
            <a:endParaRPr kumimoji="1" lang="en-US" altLang="ja-JP" dirty="0">
              <a:solidFill>
                <a:prstClr val="black"/>
              </a:solidFill>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目標・指標・計画期間イメージの確認</a:t>
            </a:r>
            <a:endParaRPr kumimoji="1" lang="en-US" altLang="ja-JP" dirty="0">
              <a:solidFill>
                <a:prstClr val="black"/>
              </a:solidFill>
              <a:latin typeface="Calibri"/>
              <a:ea typeface="ＭＳ Ｐゴシック" panose="020B0600070205080204" pitchFamily="50" charset="-128"/>
            </a:endParaRPr>
          </a:p>
        </p:txBody>
      </p:sp>
      <p:sp>
        <p:nvSpPr>
          <p:cNvPr id="16" name="正方形/長方形 15">
            <a:extLst>
              <a:ext uri="{FF2B5EF4-FFF2-40B4-BE49-F238E27FC236}">
                <a16:creationId xmlns:a16="http://schemas.microsoft.com/office/drawing/2014/main" id="{9D28CE98-BECC-4825-AACD-860E589F7EB5}"/>
              </a:ext>
            </a:extLst>
          </p:cNvPr>
          <p:cNvSpPr/>
          <p:nvPr/>
        </p:nvSpPr>
        <p:spPr>
          <a:xfrm>
            <a:off x="119022" y="3073274"/>
            <a:ext cx="5484542" cy="931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第４回部会（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R7.11.27</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●ゾーニング区分（案）と基軸・施策構成（案）</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●成果指標の設定項目（案）</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sp>
        <p:nvSpPr>
          <p:cNvPr id="18" name="テキスト ボックス 17">
            <a:extLst>
              <a:ext uri="{FF2B5EF4-FFF2-40B4-BE49-F238E27FC236}">
                <a16:creationId xmlns:a16="http://schemas.microsoft.com/office/drawing/2014/main" id="{44CE4BCE-101F-487B-957D-C77129AA7448}"/>
              </a:ext>
            </a:extLst>
          </p:cNvPr>
          <p:cNvSpPr txBox="1"/>
          <p:nvPr/>
        </p:nvSpPr>
        <p:spPr>
          <a:xfrm>
            <a:off x="5815013" y="3289156"/>
            <a:ext cx="3900755" cy="646331"/>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基軸・個別施策</a:t>
            </a:r>
            <a:r>
              <a:rPr kumimoji="1" lang="ja-JP" altLang="en-US" dirty="0">
                <a:latin typeface="Calibri"/>
                <a:ea typeface="ＭＳ Ｐゴシック" panose="020B0600070205080204" pitchFamily="50" charset="-128"/>
              </a:rPr>
              <a:t>・ゾーニングのまとめ</a:t>
            </a:r>
            <a:endParaRPr kumimoji="1" lang="en-US" altLang="ja-JP" dirty="0">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成果指標（項目）に関する検討</a:t>
            </a:r>
            <a:endParaRPr kumimoji="1" lang="en-US" altLang="ja-JP" dirty="0">
              <a:solidFill>
                <a:prstClr val="black"/>
              </a:solidFill>
              <a:latin typeface="Calibri"/>
              <a:ea typeface="ＭＳ Ｐゴシック" panose="020B0600070205080204" pitchFamily="50" charset="-128"/>
            </a:endParaRPr>
          </a:p>
        </p:txBody>
      </p:sp>
      <p:sp>
        <p:nvSpPr>
          <p:cNvPr id="19" name="正方形/長方形 18">
            <a:extLst>
              <a:ext uri="{FF2B5EF4-FFF2-40B4-BE49-F238E27FC236}">
                <a16:creationId xmlns:a16="http://schemas.microsoft.com/office/drawing/2014/main" id="{5221EBDC-BFF6-4925-A517-42994A6B1193}"/>
              </a:ext>
            </a:extLst>
          </p:cNvPr>
          <p:cNvSpPr/>
          <p:nvPr/>
        </p:nvSpPr>
        <p:spPr>
          <a:xfrm>
            <a:off x="113714" y="4421770"/>
            <a:ext cx="5484542" cy="931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第５回部会（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R8.1.20</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●成果指標、計画期間、進捗管理方法</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710" b="1" dirty="0">
                <a:solidFill>
                  <a:schemeClr val="tx1"/>
                </a:solidFill>
                <a:latin typeface="MS UI Gothic" panose="020B0600070205080204" pitchFamily="50" charset="-128"/>
                <a:ea typeface="MS UI Gothic" panose="020B0600070205080204" pitchFamily="50" charset="-128"/>
              </a:rPr>
              <a:t>　●アクションプラン（素案：整理済み部分）</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sp>
        <p:nvSpPr>
          <p:cNvPr id="21" name="テキスト ボックス 20">
            <a:extLst>
              <a:ext uri="{FF2B5EF4-FFF2-40B4-BE49-F238E27FC236}">
                <a16:creationId xmlns:a16="http://schemas.microsoft.com/office/drawing/2014/main" id="{DC80E6B0-9022-4080-BE45-31901466FFEB}"/>
              </a:ext>
            </a:extLst>
          </p:cNvPr>
          <p:cNvSpPr txBox="1"/>
          <p:nvPr/>
        </p:nvSpPr>
        <p:spPr>
          <a:xfrm>
            <a:off x="5799910" y="4596096"/>
            <a:ext cx="3900755" cy="646331"/>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成果指標（項目・量）、計画期間の点検</a:t>
            </a:r>
            <a:endParaRPr kumimoji="1" lang="en-US" altLang="ja-JP" dirty="0">
              <a:solidFill>
                <a:prstClr val="black"/>
              </a:solidFill>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素案（パブコメ用）に関する点検</a:t>
            </a:r>
            <a:endParaRPr kumimoji="1" lang="en-US" altLang="ja-JP" dirty="0">
              <a:solidFill>
                <a:prstClr val="black"/>
              </a:solidFill>
              <a:latin typeface="Calibri"/>
              <a:ea typeface="ＭＳ Ｐゴシック" panose="020B0600070205080204" pitchFamily="50" charset="-128"/>
            </a:endParaRPr>
          </a:p>
        </p:txBody>
      </p:sp>
      <p:sp>
        <p:nvSpPr>
          <p:cNvPr id="22" name="テキスト ボックス 21">
            <a:extLst>
              <a:ext uri="{FF2B5EF4-FFF2-40B4-BE49-F238E27FC236}">
                <a16:creationId xmlns:a16="http://schemas.microsoft.com/office/drawing/2014/main" id="{FD4F508D-F354-4EDE-A043-74D08B2C400A}"/>
              </a:ext>
            </a:extLst>
          </p:cNvPr>
          <p:cNvSpPr txBox="1"/>
          <p:nvPr/>
        </p:nvSpPr>
        <p:spPr>
          <a:xfrm>
            <a:off x="220436" y="4030664"/>
            <a:ext cx="9495332" cy="400110"/>
          </a:xfrm>
          <a:prstGeom prst="rect">
            <a:avLst/>
          </a:prstGeom>
          <a:solidFill>
            <a:schemeClr val="accent5">
              <a:lumMod val="20000"/>
              <a:lumOff val="80000"/>
            </a:schemeClr>
          </a:solidFill>
          <a:ln w="25400">
            <a:solidFill>
              <a:schemeClr val="tx1"/>
            </a:solidFill>
          </a:ln>
        </p:spPr>
        <p:txBody>
          <a:bodyPr wrap="square" lIns="36000" rIns="36000" rtlCol="0">
            <a:spAutoFit/>
          </a:bodyPr>
          <a:lstStyle/>
          <a:p>
            <a:pPr algn="ctr" defTabSz="901070"/>
            <a:r>
              <a:rPr kumimoji="1" lang="ja-JP" altLang="en-US" sz="2000" dirty="0">
                <a:solidFill>
                  <a:prstClr val="black"/>
                </a:solidFill>
                <a:latin typeface="Calibri"/>
                <a:ea typeface="ＭＳ Ｐゴシック" panose="020B0600070205080204" pitchFamily="50" charset="-128"/>
              </a:rPr>
              <a:t>森林審議会（本会）での中間報告（</a:t>
            </a:r>
            <a:r>
              <a:rPr kumimoji="1" lang="en-US" altLang="ja-JP" sz="2000" dirty="0">
                <a:solidFill>
                  <a:prstClr val="black"/>
                </a:solidFill>
                <a:latin typeface="Calibri"/>
                <a:ea typeface="ＭＳ Ｐゴシック" panose="020B0600070205080204" pitchFamily="50" charset="-128"/>
              </a:rPr>
              <a:t>R8.1.20</a:t>
            </a:r>
            <a:r>
              <a:rPr kumimoji="1" lang="ja-JP" altLang="en-US" sz="2000" dirty="0">
                <a:solidFill>
                  <a:prstClr val="black"/>
                </a:solidFill>
                <a:latin typeface="Calibri"/>
                <a:ea typeface="ＭＳ Ｐゴシック" panose="020B0600070205080204" pitchFamily="50" charset="-128"/>
              </a:rPr>
              <a:t>）</a:t>
            </a:r>
            <a:endParaRPr kumimoji="1" lang="en-US" altLang="ja-JP" sz="2000" dirty="0">
              <a:solidFill>
                <a:prstClr val="black"/>
              </a:solidFill>
              <a:latin typeface="Calibri"/>
              <a:ea typeface="ＭＳ Ｐゴシック" panose="020B0600070205080204" pitchFamily="50" charset="-128"/>
            </a:endParaRPr>
          </a:p>
        </p:txBody>
      </p:sp>
      <p:sp>
        <p:nvSpPr>
          <p:cNvPr id="23" name="正方形/長方形 22">
            <a:extLst>
              <a:ext uri="{FF2B5EF4-FFF2-40B4-BE49-F238E27FC236}">
                <a16:creationId xmlns:a16="http://schemas.microsoft.com/office/drawing/2014/main" id="{87A7417A-D8DE-482A-A6F1-62E12CA6EA7E}"/>
              </a:ext>
            </a:extLst>
          </p:cNvPr>
          <p:cNvSpPr/>
          <p:nvPr/>
        </p:nvSpPr>
        <p:spPr>
          <a:xfrm>
            <a:off x="113714" y="6149754"/>
            <a:ext cx="5484542" cy="6499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第６回部会（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R8.3.23</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●アクションプラン（案）、パブコメ実施状況を報告</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sp>
        <p:nvSpPr>
          <p:cNvPr id="24" name="矢印: 右 23">
            <a:extLst>
              <a:ext uri="{FF2B5EF4-FFF2-40B4-BE49-F238E27FC236}">
                <a16:creationId xmlns:a16="http://schemas.microsoft.com/office/drawing/2014/main" id="{F92F8487-3F73-488C-962A-12A5B8B7EB07}"/>
              </a:ext>
            </a:extLst>
          </p:cNvPr>
          <p:cNvSpPr/>
          <p:nvPr/>
        </p:nvSpPr>
        <p:spPr>
          <a:xfrm>
            <a:off x="5451297" y="6220254"/>
            <a:ext cx="165735" cy="5998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A28FE3E6-2AB2-4746-9A0C-DBC4E292EF66}"/>
              </a:ext>
            </a:extLst>
          </p:cNvPr>
          <p:cNvSpPr txBox="1"/>
          <p:nvPr/>
        </p:nvSpPr>
        <p:spPr>
          <a:xfrm>
            <a:off x="5815013" y="6334186"/>
            <a:ext cx="3900755" cy="369332"/>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部会答申</a:t>
            </a:r>
            <a:endParaRPr kumimoji="1" lang="en-US" altLang="ja-JP" dirty="0">
              <a:solidFill>
                <a:prstClr val="black"/>
              </a:solidFill>
              <a:latin typeface="Calibri"/>
              <a:ea typeface="ＭＳ Ｐゴシック" panose="020B0600070205080204" pitchFamily="50" charset="-128"/>
            </a:endParaRPr>
          </a:p>
        </p:txBody>
      </p:sp>
      <p:sp>
        <p:nvSpPr>
          <p:cNvPr id="26" name="テキスト ボックス 25">
            <a:extLst>
              <a:ext uri="{FF2B5EF4-FFF2-40B4-BE49-F238E27FC236}">
                <a16:creationId xmlns:a16="http://schemas.microsoft.com/office/drawing/2014/main" id="{F305ED62-5629-43CE-BCB7-9A39323644A0}"/>
              </a:ext>
            </a:extLst>
          </p:cNvPr>
          <p:cNvSpPr txBox="1"/>
          <p:nvPr/>
        </p:nvSpPr>
        <p:spPr>
          <a:xfrm>
            <a:off x="205334" y="5382655"/>
            <a:ext cx="9495332" cy="707886"/>
          </a:xfrm>
          <a:prstGeom prst="rect">
            <a:avLst/>
          </a:prstGeom>
          <a:solidFill>
            <a:srgbClr val="FFFF00"/>
          </a:solidFill>
          <a:ln w="25400">
            <a:solidFill>
              <a:schemeClr val="tx1"/>
            </a:solidFill>
          </a:ln>
        </p:spPr>
        <p:txBody>
          <a:bodyPr wrap="square" lIns="36000" rIns="36000" rtlCol="0">
            <a:spAutoFit/>
          </a:bodyPr>
          <a:lstStyle/>
          <a:p>
            <a:pPr algn="ctr" defTabSz="901070"/>
            <a:r>
              <a:rPr kumimoji="1" lang="ja-JP" altLang="en-US" sz="2000" dirty="0">
                <a:solidFill>
                  <a:prstClr val="black"/>
                </a:solidFill>
                <a:latin typeface="Calibri"/>
                <a:ea typeface="ＭＳ Ｐゴシック" panose="020B0600070205080204" pitchFamily="50" charset="-128"/>
              </a:rPr>
              <a:t>パブリックコメントの実施（</a:t>
            </a:r>
            <a:r>
              <a:rPr kumimoji="1" lang="en-US" altLang="ja-JP" sz="2000" dirty="0">
                <a:solidFill>
                  <a:prstClr val="black"/>
                </a:solidFill>
                <a:latin typeface="Calibri"/>
                <a:ea typeface="ＭＳ Ｐゴシック" panose="020B0600070205080204" pitchFamily="50" charset="-128"/>
              </a:rPr>
              <a:t>R8.2.6</a:t>
            </a:r>
            <a:r>
              <a:rPr kumimoji="1" lang="ja-JP" altLang="en-US" sz="2000" dirty="0">
                <a:solidFill>
                  <a:prstClr val="black"/>
                </a:solidFill>
                <a:latin typeface="Calibri"/>
                <a:ea typeface="ＭＳ Ｐゴシック" panose="020B0600070205080204" pitchFamily="50" charset="-128"/>
              </a:rPr>
              <a:t>～</a:t>
            </a:r>
            <a:r>
              <a:rPr kumimoji="1" lang="en-US" altLang="ja-JP" sz="2000" dirty="0">
                <a:solidFill>
                  <a:prstClr val="black"/>
                </a:solidFill>
                <a:latin typeface="Calibri"/>
                <a:ea typeface="ＭＳ Ｐゴシック" panose="020B0600070205080204" pitchFamily="50" charset="-128"/>
              </a:rPr>
              <a:t>3.9</a:t>
            </a:r>
            <a:r>
              <a:rPr kumimoji="1" lang="ja-JP" altLang="en-US" sz="2000" dirty="0">
                <a:solidFill>
                  <a:prstClr val="black"/>
                </a:solidFill>
                <a:latin typeface="Calibri"/>
                <a:ea typeface="ＭＳ Ｐゴシック" panose="020B0600070205080204" pitchFamily="50" charset="-128"/>
              </a:rPr>
              <a:t>）</a:t>
            </a:r>
            <a:endParaRPr kumimoji="1" lang="en-US" altLang="ja-JP" sz="2000" dirty="0">
              <a:solidFill>
                <a:prstClr val="black"/>
              </a:solidFill>
              <a:latin typeface="Calibri"/>
              <a:ea typeface="ＭＳ Ｐゴシック" panose="020B0600070205080204" pitchFamily="50" charset="-128"/>
            </a:endParaRPr>
          </a:p>
          <a:p>
            <a:pPr algn="ctr" defTabSz="901070"/>
            <a:r>
              <a:rPr kumimoji="1" lang="ja-JP" altLang="en-US" sz="2000" dirty="0">
                <a:solidFill>
                  <a:prstClr val="black"/>
                </a:solidFill>
                <a:latin typeface="Calibri"/>
                <a:ea typeface="ＭＳ Ｐゴシック" panose="020B0600070205080204" pitchFamily="50" charset="-128"/>
              </a:rPr>
              <a:t>市町村説明会の実施（</a:t>
            </a:r>
            <a:r>
              <a:rPr kumimoji="1" lang="en-US" altLang="ja-JP" sz="2000" dirty="0">
                <a:solidFill>
                  <a:prstClr val="black"/>
                </a:solidFill>
                <a:latin typeface="Calibri"/>
                <a:ea typeface="ＭＳ Ｐゴシック" panose="020B0600070205080204" pitchFamily="50" charset="-128"/>
              </a:rPr>
              <a:t>R8.2.24</a:t>
            </a:r>
            <a:r>
              <a:rPr kumimoji="1" lang="ja-JP" altLang="en-US" sz="2000" dirty="0">
                <a:solidFill>
                  <a:prstClr val="black"/>
                </a:solidFill>
                <a:latin typeface="Calibri"/>
                <a:ea typeface="ＭＳ Ｐゴシック" panose="020B0600070205080204" pitchFamily="50" charset="-128"/>
              </a:rPr>
              <a:t>）</a:t>
            </a:r>
            <a:endParaRPr kumimoji="1" lang="en-US" altLang="ja-JP" sz="2000" dirty="0">
              <a:solidFill>
                <a:prstClr val="black"/>
              </a:solidFill>
              <a:latin typeface="Calibri"/>
              <a:ea typeface="ＭＳ Ｐゴシック" panose="020B0600070205080204" pitchFamily="50" charset="-128"/>
            </a:endParaRPr>
          </a:p>
        </p:txBody>
      </p:sp>
      <p:sp>
        <p:nvSpPr>
          <p:cNvPr id="27" name="矢印: 右 26">
            <a:extLst>
              <a:ext uri="{FF2B5EF4-FFF2-40B4-BE49-F238E27FC236}">
                <a16:creationId xmlns:a16="http://schemas.microsoft.com/office/drawing/2014/main" id="{63546871-BEC6-4069-8678-689319DB31F0}"/>
              </a:ext>
            </a:extLst>
          </p:cNvPr>
          <p:cNvSpPr/>
          <p:nvPr/>
        </p:nvSpPr>
        <p:spPr>
          <a:xfrm>
            <a:off x="5451297" y="816264"/>
            <a:ext cx="165735" cy="5998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矢印: 右 27">
            <a:extLst>
              <a:ext uri="{FF2B5EF4-FFF2-40B4-BE49-F238E27FC236}">
                <a16:creationId xmlns:a16="http://schemas.microsoft.com/office/drawing/2014/main" id="{A3E48B1F-8944-417A-A822-2A143483D6EC}"/>
              </a:ext>
            </a:extLst>
          </p:cNvPr>
          <p:cNvSpPr/>
          <p:nvPr/>
        </p:nvSpPr>
        <p:spPr>
          <a:xfrm>
            <a:off x="5451297" y="1653841"/>
            <a:ext cx="165735" cy="5998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矢印: 右 28">
            <a:extLst>
              <a:ext uri="{FF2B5EF4-FFF2-40B4-BE49-F238E27FC236}">
                <a16:creationId xmlns:a16="http://schemas.microsoft.com/office/drawing/2014/main" id="{14DE74E8-6793-4146-8899-88F9A2FEA15D}"/>
              </a:ext>
            </a:extLst>
          </p:cNvPr>
          <p:cNvSpPr/>
          <p:nvPr/>
        </p:nvSpPr>
        <p:spPr>
          <a:xfrm>
            <a:off x="5451297" y="2532629"/>
            <a:ext cx="165735" cy="5998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矢印: 右 29">
            <a:extLst>
              <a:ext uri="{FF2B5EF4-FFF2-40B4-BE49-F238E27FC236}">
                <a16:creationId xmlns:a16="http://schemas.microsoft.com/office/drawing/2014/main" id="{B77DDF72-65E4-45DC-8E5D-7FF9F3177138}"/>
              </a:ext>
            </a:extLst>
          </p:cNvPr>
          <p:cNvSpPr/>
          <p:nvPr/>
        </p:nvSpPr>
        <p:spPr>
          <a:xfrm>
            <a:off x="5451297" y="3320190"/>
            <a:ext cx="165735" cy="5998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extLst>
              <a:ext uri="{FF2B5EF4-FFF2-40B4-BE49-F238E27FC236}">
                <a16:creationId xmlns:a16="http://schemas.microsoft.com/office/drawing/2014/main" id="{65DDB9FC-E6D9-43F5-8E54-3D6A7835465B}"/>
              </a:ext>
            </a:extLst>
          </p:cNvPr>
          <p:cNvPicPr>
            <a:picLocks noChangeAspect="1"/>
          </p:cNvPicPr>
          <p:nvPr/>
        </p:nvPicPr>
        <p:blipFill>
          <a:blip r:embed="rId3"/>
          <a:stretch>
            <a:fillRect/>
          </a:stretch>
        </p:blipFill>
        <p:spPr>
          <a:xfrm>
            <a:off x="5451297" y="4600078"/>
            <a:ext cx="182896" cy="695004"/>
          </a:xfrm>
          <a:prstGeom prst="rect">
            <a:avLst/>
          </a:prstGeom>
        </p:spPr>
      </p:pic>
      <p:sp>
        <p:nvSpPr>
          <p:cNvPr id="33" name="正方形/長方形 32">
            <a:extLst>
              <a:ext uri="{FF2B5EF4-FFF2-40B4-BE49-F238E27FC236}">
                <a16:creationId xmlns:a16="http://schemas.microsoft.com/office/drawing/2014/main" id="{620B1FDE-FDA1-480D-A358-03F13636AF8C}"/>
              </a:ext>
            </a:extLst>
          </p:cNvPr>
          <p:cNvSpPr/>
          <p:nvPr/>
        </p:nvSpPr>
        <p:spPr>
          <a:xfrm>
            <a:off x="0" y="80740"/>
            <a:ext cx="9906000" cy="3647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BIZ UDゴシック" panose="020B0400000000000000" pitchFamily="49" charset="-128"/>
                <a:ea typeface="BIZ UDゴシック" panose="020B0400000000000000" pitchFamily="49" charset="-128"/>
              </a:rPr>
              <a:t> </a:t>
            </a:r>
            <a:r>
              <a:rPr kumimoji="1" lang="en-US" altLang="ja-JP" dirty="0">
                <a:solidFill>
                  <a:schemeClr val="tx1"/>
                </a:solidFill>
                <a:latin typeface="BIZ UDゴシック" panose="020B0400000000000000" pitchFamily="49" charset="-128"/>
                <a:ea typeface="BIZ UDゴシック" panose="020B0400000000000000" pitchFamily="49" charset="-128"/>
              </a:rPr>
              <a:t>【</a:t>
            </a:r>
            <a:r>
              <a:rPr kumimoji="1" lang="ja-JP" altLang="en-US" dirty="0">
                <a:solidFill>
                  <a:schemeClr val="tx1"/>
                </a:solidFill>
                <a:latin typeface="BIZ UDゴシック" panose="020B0400000000000000" pitchFamily="49" charset="-128"/>
                <a:ea typeface="BIZ UDゴシック" panose="020B0400000000000000" pitchFamily="49" charset="-128"/>
              </a:rPr>
              <a:t>参考</a:t>
            </a:r>
            <a:r>
              <a:rPr kumimoji="1" lang="en-US" altLang="ja-JP" dirty="0">
                <a:solidFill>
                  <a:schemeClr val="tx1"/>
                </a:solidFill>
                <a:latin typeface="BIZ UDゴシック" panose="020B0400000000000000" pitchFamily="49" charset="-128"/>
                <a:ea typeface="BIZ UDゴシック" panose="020B0400000000000000" pitchFamily="49" charset="-128"/>
              </a:rPr>
              <a:t>】</a:t>
            </a:r>
            <a:r>
              <a:rPr kumimoji="1" lang="ja-JP" altLang="en-US" b="1" dirty="0">
                <a:solidFill>
                  <a:schemeClr val="tx1"/>
                </a:solidFill>
                <a:latin typeface="BIZ UDゴシック" panose="020B0400000000000000" pitchFamily="49" charset="-128"/>
                <a:ea typeface="BIZ UDゴシック" panose="020B0400000000000000" pitchFamily="49" charset="-128"/>
              </a:rPr>
              <a:t>これまでの部会検討状況（スケジュール）</a:t>
            </a:r>
          </a:p>
        </p:txBody>
      </p:sp>
      <p:sp>
        <p:nvSpPr>
          <p:cNvPr id="32" name="正方形/長方形 31">
            <a:extLst>
              <a:ext uri="{FF2B5EF4-FFF2-40B4-BE49-F238E27FC236}">
                <a16:creationId xmlns:a16="http://schemas.microsoft.com/office/drawing/2014/main" id="{E66DC145-5825-486B-86EE-D3B9C08D50EF}"/>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34" name="スライド番号プレースホルダー 10">
            <a:extLst>
              <a:ext uri="{FF2B5EF4-FFF2-40B4-BE49-F238E27FC236}">
                <a16:creationId xmlns:a16="http://schemas.microsoft.com/office/drawing/2014/main" id="{D87C19AE-E3AE-492A-8DEF-9AFD02EF375F}"/>
              </a:ext>
            </a:extLst>
          </p:cNvPr>
          <p:cNvSpPr>
            <a:spLocks noGrp="1"/>
          </p:cNvSpPr>
          <p:nvPr>
            <p:ph type="sldNum" sz="quarter" idx="12"/>
          </p:nvPr>
        </p:nvSpPr>
        <p:spPr>
          <a:xfrm>
            <a:off x="7616599" y="6457568"/>
            <a:ext cx="2228850" cy="365125"/>
          </a:xfrm>
        </p:spPr>
        <p:txBody>
          <a:bodyPr/>
          <a:lstStyle/>
          <a:p>
            <a:fld id="{D2D8002D-B5B0-4BAC-B1F6-782DDCCE6D9C}" type="slidenum">
              <a:rPr kumimoji="1" lang="ja-JP" altLang="en-US" sz="2000" b="1"/>
              <a:t>6</a:t>
            </a:fld>
            <a:endParaRPr kumimoji="1" lang="ja-JP" altLang="en-US" sz="2000" b="1" dirty="0"/>
          </a:p>
        </p:txBody>
      </p:sp>
    </p:spTree>
    <p:extLst>
      <p:ext uri="{BB962C8B-B14F-4D97-AF65-F5344CB8AC3E}">
        <p14:creationId xmlns:p14="http://schemas.microsoft.com/office/powerpoint/2010/main" val="54005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0184A10E-3140-4BEA-B305-83D48AA904DC}"/>
              </a:ext>
            </a:extLst>
          </p:cNvPr>
          <p:cNvSpPr txBox="1"/>
          <p:nvPr/>
        </p:nvSpPr>
        <p:spPr>
          <a:xfrm>
            <a:off x="235848" y="700042"/>
            <a:ext cx="8355594" cy="5940088"/>
          </a:xfrm>
          <a:prstGeom prst="rect">
            <a:avLst/>
          </a:prstGeom>
          <a:noFill/>
        </p:spPr>
        <p:txBody>
          <a:bodyPr wrap="square" rtlCol="0">
            <a:spAutoFit/>
          </a:bodyPr>
          <a:lstStyle/>
          <a:p>
            <a:r>
              <a:rPr lang="ja-JP" altLang="en-US" sz="2000" b="1" dirty="0"/>
              <a:t>大阪府 森づくり推進アクションプラン（案）市町村説明会</a:t>
            </a:r>
            <a:endParaRPr lang="en-US" altLang="ja-JP" sz="2000" b="1" dirty="0"/>
          </a:p>
          <a:p>
            <a:endParaRPr lang="en-US" altLang="ja-JP" sz="2000" b="1" dirty="0"/>
          </a:p>
          <a:p>
            <a:r>
              <a:rPr lang="ja-JP" altLang="en-US" sz="2000" b="1" dirty="0"/>
              <a:t>〇開催日：令和８年２月２４日　</a:t>
            </a:r>
            <a:endParaRPr lang="en-US" altLang="ja-JP" sz="2000" b="1" dirty="0"/>
          </a:p>
          <a:p>
            <a:endParaRPr lang="en-US" altLang="ja-JP" sz="2000" b="1" dirty="0"/>
          </a:p>
          <a:p>
            <a:r>
              <a:rPr lang="ja-JP" altLang="en-US" sz="2000" b="1" dirty="0"/>
              <a:t>〇説明内容</a:t>
            </a:r>
            <a:endParaRPr lang="en-US" altLang="ja-JP" sz="2000" b="1" dirty="0"/>
          </a:p>
          <a:p>
            <a:endParaRPr lang="en-US" altLang="ja-JP" sz="1000" b="1" dirty="0"/>
          </a:p>
          <a:p>
            <a:r>
              <a:rPr lang="ja-JP" altLang="en-US" sz="2000" b="1" dirty="0"/>
              <a:t>　１．大阪府 森づくり推進アクションプランの策定の背景等</a:t>
            </a:r>
          </a:p>
          <a:p>
            <a:endParaRPr lang="en-US" altLang="ja-JP" sz="2000" b="1" dirty="0"/>
          </a:p>
          <a:p>
            <a:r>
              <a:rPr lang="ja-JP" altLang="en-US" sz="2000" b="1" dirty="0"/>
              <a:t>　２．大阪府森林整備指針・山地災害危険地区見直しの概要</a:t>
            </a:r>
            <a:endParaRPr lang="en-US" altLang="ja-JP" sz="2000" b="1" dirty="0"/>
          </a:p>
          <a:p>
            <a:endParaRPr lang="en-US" altLang="ja-JP" sz="2000" b="1" dirty="0"/>
          </a:p>
          <a:p>
            <a:r>
              <a:rPr lang="ja-JP" altLang="en-US" sz="2000" b="1" dirty="0"/>
              <a:t>　３．森林・林業基本計画の変更に係る国の検討状況</a:t>
            </a:r>
            <a:endParaRPr lang="en-US" altLang="ja-JP" sz="2000" b="1" dirty="0"/>
          </a:p>
          <a:p>
            <a:endParaRPr lang="en-US" altLang="ja-JP" sz="2000" b="1" dirty="0"/>
          </a:p>
          <a:p>
            <a:r>
              <a:rPr lang="ja-JP" altLang="en-US" sz="2000" b="1" dirty="0"/>
              <a:t>　４．アクションプランの概要　　　　　　　　 </a:t>
            </a:r>
            <a:endParaRPr lang="en-US" altLang="ja-JP" sz="2000" b="1" dirty="0"/>
          </a:p>
          <a:p>
            <a:endParaRPr lang="en-US" altLang="ja-JP" sz="2000" b="1" dirty="0"/>
          </a:p>
          <a:p>
            <a:r>
              <a:rPr lang="ja-JP" altLang="en-US" sz="2000" b="1" dirty="0"/>
              <a:t>　５．今後の重点的な取組み（４つの基軸と主要施策）　　　　　</a:t>
            </a:r>
            <a:endParaRPr lang="en-US" altLang="ja-JP" sz="2000" b="1" dirty="0"/>
          </a:p>
          <a:p>
            <a:endParaRPr lang="en-US" altLang="ja-JP" sz="2000" b="1" dirty="0"/>
          </a:p>
          <a:p>
            <a:r>
              <a:rPr lang="ja-JP" altLang="en-US" sz="2000" b="1" dirty="0"/>
              <a:t>　６．アクションプランにおける「ゾーニング」とは</a:t>
            </a:r>
          </a:p>
          <a:p>
            <a:endParaRPr lang="en-US" altLang="ja-JP" sz="2000" b="1" dirty="0"/>
          </a:p>
          <a:p>
            <a:r>
              <a:rPr lang="ja-JP" altLang="en-US" sz="2000" b="1" dirty="0"/>
              <a:t>　</a:t>
            </a:r>
            <a:r>
              <a:rPr lang="ja-JP" altLang="en-US" sz="2000" b="1" dirty="0">
                <a:highlight>
                  <a:srgbClr val="FFFF00"/>
                </a:highlight>
              </a:rPr>
              <a:t>７．市町村の森林・林業施策との連携</a:t>
            </a:r>
            <a:endParaRPr lang="en-US" altLang="ja-JP" sz="2000" b="1" dirty="0">
              <a:highlight>
                <a:srgbClr val="FFFF00"/>
              </a:highlight>
            </a:endParaRPr>
          </a:p>
        </p:txBody>
      </p:sp>
      <p:sp>
        <p:nvSpPr>
          <p:cNvPr id="19" name="正方形/長方形 18">
            <a:extLst>
              <a:ext uri="{FF2B5EF4-FFF2-40B4-BE49-F238E27FC236}">
                <a16:creationId xmlns:a16="http://schemas.microsoft.com/office/drawing/2014/main" id="{6DE9CA0E-DF12-480C-9C84-A2EF16A91452}"/>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議事２　市町村説明会等の実施状況</a:t>
            </a:r>
            <a:endParaRPr kumimoji="1" lang="ja-JP" altLang="en-US" b="1" dirty="0">
              <a:latin typeface="BIZ UDゴシック" panose="020B0400000000000000" pitchFamily="49" charset="-128"/>
              <a:ea typeface="BIZ UDゴシック" panose="020B0400000000000000" pitchFamily="49" charset="-128"/>
            </a:endParaRPr>
          </a:p>
        </p:txBody>
      </p:sp>
      <p:sp>
        <p:nvSpPr>
          <p:cNvPr id="6" name="スライド番号プレースホルダー 10">
            <a:extLst>
              <a:ext uri="{FF2B5EF4-FFF2-40B4-BE49-F238E27FC236}">
                <a16:creationId xmlns:a16="http://schemas.microsoft.com/office/drawing/2014/main" id="{B0573AD4-9502-4A70-9759-74243A536EEA}"/>
              </a:ext>
            </a:extLst>
          </p:cNvPr>
          <p:cNvSpPr>
            <a:spLocks noGrp="1"/>
          </p:cNvSpPr>
          <p:nvPr>
            <p:ph type="sldNum" sz="quarter" idx="12"/>
          </p:nvPr>
        </p:nvSpPr>
        <p:spPr>
          <a:xfrm>
            <a:off x="7616599" y="6457568"/>
            <a:ext cx="2228850" cy="365125"/>
          </a:xfrm>
        </p:spPr>
        <p:txBody>
          <a:bodyPr/>
          <a:lstStyle/>
          <a:p>
            <a:fld id="{D2D8002D-B5B0-4BAC-B1F6-782DDCCE6D9C}" type="slidenum">
              <a:rPr kumimoji="1" lang="ja-JP" altLang="en-US" sz="2000" b="1"/>
              <a:t>7</a:t>
            </a:fld>
            <a:endParaRPr kumimoji="1" lang="ja-JP" altLang="en-US" sz="2000" b="1" dirty="0"/>
          </a:p>
        </p:txBody>
      </p:sp>
      <p:sp>
        <p:nvSpPr>
          <p:cNvPr id="2" name="右中かっこ 1">
            <a:extLst>
              <a:ext uri="{FF2B5EF4-FFF2-40B4-BE49-F238E27FC236}">
                <a16:creationId xmlns:a16="http://schemas.microsoft.com/office/drawing/2014/main" id="{EE2ADAA3-6E7E-4E7B-BD11-1C2B1616708D}"/>
              </a:ext>
            </a:extLst>
          </p:cNvPr>
          <p:cNvSpPr/>
          <p:nvPr/>
        </p:nvSpPr>
        <p:spPr>
          <a:xfrm>
            <a:off x="7459848" y="2447417"/>
            <a:ext cx="313501" cy="3556000"/>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CB85A05F-8062-4A1E-A1A8-8E1BE500FD59}"/>
              </a:ext>
            </a:extLst>
          </p:cNvPr>
          <p:cNvSpPr txBox="1"/>
          <p:nvPr/>
        </p:nvSpPr>
        <p:spPr>
          <a:xfrm>
            <a:off x="8046739" y="3604066"/>
            <a:ext cx="1654710" cy="923330"/>
          </a:xfrm>
          <a:prstGeom prst="rect">
            <a:avLst/>
          </a:prstGeom>
          <a:noFill/>
          <a:ln w="25400">
            <a:no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部会資料</a:t>
            </a:r>
            <a:endParaRPr kumimoji="1" lang="en-US" altLang="ja-JP" dirty="0">
              <a:solidFill>
                <a:prstClr val="black"/>
              </a:solidFill>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パブコメ資料等</a:t>
            </a:r>
            <a:endParaRPr kumimoji="1" lang="en-US" altLang="ja-JP" dirty="0">
              <a:solidFill>
                <a:prstClr val="black"/>
              </a:solidFill>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から説明</a:t>
            </a:r>
            <a:endParaRPr kumimoji="1" lang="en-US" altLang="ja-JP" dirty="0">
              <a:solidFill>
                <a:prstClr val="black"/>
              </a:solidFill>
              <a:latin typeface="Calibri"/>
              <a:ea typeface="ＭＳ Ｐゴシック" panose="020B0600070205080204" pitchFamily="50" charset="-128"/>
            </a:endParaRPr>
          </a:p>
        </p:txBody>
      </p:sp>
      <p:pic>
        <p:nvPicPr>
          <p:cNvPr id="16" name="図 15">
            <a:extLst>
              <a:ext uri="{FF2B5EF4-FFF2-40B4-BE49-F238E27FC236}">
                <a16:creationId xmlns:a16="http://schemas.microsoft.com/office/drawing/2014/main" id="{9F9F7B0E-5127-4252-B1BA-0AC1A869FAC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89762" y="143722"/>
            <a:ext cx="288000" cy="288000"/>
          </a:xfrm>
          <a:prstGeom prst="rect">
            <a:avLst/>
          </a:prstGeom>
        </p:spPr>
      </p:pic>
      <p:pic>
        <p:nvPicPr>
          <p:cNvPr id="17" name="図 16">
            <a:extLst>
              <a:ext uri="{FF2B5EF4-FFF2-40B4-BE49-F238E27FC236}">
                <a16:creationId xmlns:a16="http://schemas.microsoft.com/office/drawing/2014/main" id="{25F63542-30C8-401D-BDBE-EB0EF9C375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57267" y="143722"/>
            <a:ext cx="288000" cy="288000"/>
          </a:xfrm>
          <a:prstGeom prst="rect">
            <a:avLst/>
          </a:prstGeom>
        </p:spPr>
      </p:pic>
      <p:pic>
        <p:nvPicPr>
          <p:cNvPr id="20" name="図 19">
            <a:extLst>
              <a:ext uri="{FF2B5EF4-FFF2-40B4-BE49-F238E27FC236}">
                <a16:creationId xmlns:a16="http://schemas.microsoft.com/office/drawing/2014/main" id="{BA02B605-811E-4D5B-BD0A-7D7D8819AB3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0768" y="143722"/>
            <a:ext cx="288000" cy="288000"/>
          </a:xfrm>
          <a:prstGeom prst="rect">
            <a:avLst/>
          </a:prstGeom>
        </p:spPr>
      </p:pic>
      <p:pic>
        <p:nvPicPr>
          <p:cNvPr id="29" name="図 28">
            <a:extLst>
              <a:ext uri="{FF2B5EF4-FFF2-40B4-BE49-F238E27FC236}">
                <a16:creationId xmlns:a16="http://schemas.microsoft.com/office/drawing/2014/main" id="{15EBD627-9A70-4A3B-A821-219A202343E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03263" y="143722"/>
            <a:ext cx="288000" cy="288000"/>
          </a:xfrm>
          <a:prstGeom prst="rect">
            <a:avLst/>
          </a:prstGeom>
        </p:spPr>
      </p:pic>
      <p:pic>
        <p:nvPicPr>
          <p:cNvPr id="30" name="図 29">
            <a:extLst>
              <a:ext uri="{FF2B5EF4-FFF2-40B4-BE49-F238E27FC236}">
                <a16:creationId xmlns:a16="http://schemas.microsoft.com/office/drawing/2014/main" id="{024A35C9-BF61-4606-AEA6-C0FA59FCB02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16764" y="143722"/>
            <a:ext cx="288000" cy="288000"/>
          </a:xfrm>
          <a:prstGeom prst="rect">
            <a:avLst/>
          </a:prstGeom>
        </p:spPr>
      </p:pic>
      <p:pic>
        <p:nvPicPr>
          <p:cNvPr id="31" name="図 30">
            <a:extLst>
              <a:ext uri="{FF2B5EF4-FFF2-40B4-BE49-F238E27FC236}">
                <a16:creationId xmlns:a16="http://schemas.microsoft.com/office/drawing/2014/main" id="{B0C78A28-982E-4FA5-9FA9-7020D141E43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30265" y="143722"/>
            <a:ext cx="288000" cy="288000"/>
          </a:xfrm>
          <a:prstGeom prst="rect">
            <a:avLst/>
          </a:prstGeom>
        </p:spPr>
      </p:pic>
      <p:pic>
        <p:nvPicPr>
          <p:cNvPr id="32" name="図 31">
            <a:extLst>
              <a:ext uri="{FF2B5EF4-FFF2-40B4-BE49-F238E27FC236}">
                <a16:creationId xmlns:a16="http://schemas.microsoft.com/office/drawing/2014/main" id="{D4C12D92-7A91-4CA1-B038-88A615301EA5}"/>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3129" t="4624" r="4028" b="3456"/>
          <a:stretch/>
        </p:blipFill>
        <p:spPr>
          <a:xfrm>
            <a:off x="5974670" y="143722"/>
            <a:ext cx="289591" cy="288000"/>
          </a:xfrm>
          <a:prstGeom prst="rect">
            <a:avLst/>
          </a:prstGeom>
        </p:spPr>
      </p:pic>
      <p:pic>
        <p:nvPicPr>
          <p:cNvPr id="33" name="Picture 2">
            <a:extLst>
              <a:ext uri="{FF2B5EF4-FFF2-40B4-BE49-F238E27FC236}">
                <a16:creationId xmlns:a16="http://schemas.microsoft.com/office/drawing/2014/main" id="{497A3298-71D1-4A56-9CCD-EF736FED80B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43766" y="143722"/>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a:extLst>
              <a:ext uri="{FF2B5EF4-FFF2-40B4-BE49-F238E27FC236}">
                <a16:creationId xmlns:a16="http://schemas.microsoft.com/office/drawing/2014/main" id="{4DC8C7AE-B2B8-4E10-AEA8-3ADFDBFCB42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84272" y="143722"/>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35" name="正方形/長方形 34">
            <a:extLst>
              <a:ext uri="{FF2B5EF4-FFF2-40B4-BE49-F238E27FC236}">
                <a16:creationId xmlns:a16="http://schemas.microsoft.com/office/drawing/2014/main" id="{AC09B85F-6C8E-47EE-B1EC-DABB3C0E5551}"/>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2305608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5F5FEF-A307-4055-9090-3D57E1E32FB5}"/>
              </a:ext>
            </a:extLst>
          </p:cNvPr>
          <p:cNvSpPr>
            <a:spLocks noGrp="1"/>
          </p:cNvSpPr>
          <p:nvPr>
            <p:ph type="ctrTitle"/>
          </p:nvPr>
        </p:nvSpPr>
        <p:spPr>
          <a:xfrm>
            <a:off x="773723" y="2337950"/>
            <a:ext cx="8667260" cy="2182099"/>
          </a:xfrm>
        </p:spPr>
        <p:txBody>
          <a:bodyPr anchor="ctr">
            <a:noAutofit/>
          </a:bodyPr>
          <a:lstStyle/>
          <a:p>
            <a:pPr>
              <a:lnSpc>
                <a:spcPct val="150000"/>
              </a:lnSpc>
            </a:pPr>
            <a:r>
              <a:rPr lang="ja-JP" altLang="en-US" sz="3200" b="1" dirty="0">
                <a:latin typeface="MS UI Gothic" panose="020B0600070205080204" pitchFamily="50" charset="-128"/>
                <a:ea typeface="MS UI Gothic" panose="020B0600070205080204" pitchFamily="50" charset="-128"/>
              </a:rPr>
              <a:t>７．今後の市町村の森林・林業施策との連携</a:t>
            </a:r>
            <a:br>
              <a:rPr lang="ja-JP" altLang="en-US" sz="3200" b="1" dirty="0">
                <a:latin typeface="MS UI Gothic" panose="020B0600070205080204" pitchFamily="50" charset="-128"/>
                <a:ea typeface="MS UI Gothic" panose="020B0600070205080204" pitchFamily="50" charset="-128"/>
              </a:rPr>
            </a:br>
            <a:endParaRPr lang="ja-JP" altLang="en-US" sz="3429" dirty="0">
              <a:latin typeface="BIZ UDPゴシック" panose="020B0400000000000000" pitchFamily="50" charset="-128"/>
              <a:ea typeface="BIZ UDPゴシック" panose="020B0400000000000000" pitchFamily="50" charset="-128"/>
            </a:endParaRPr>
          </a:p>
        </p:txBody>
      </p:sp>
      <p:sp>
        <p:nvSpPr>
          <p:cNvPr id="5" name="スライド番号プレースホルダー 10">
            <a:extLst>
              <a:ext uri="{FF2B5EF4-FFF2-40B4-BE49-F238E27FC236}">
                <a16:creationId xmlns:a16="http://schemas.microsoft.com/office/drawing/2014/main" id="{4155AD2E-4E7E-45EB-BB0C-54BA17AF4E65}"/>
              </a:ext>
            </a:extLst>
          </p:cNvPr>
          <p:cNvSpPr>
            <a:spLocks noGrp="1"/>
          </p:cNvSpPr>
          <p:nvPr>
            <p:ph type="sldNum" sz="quarter" idx="12"/>
          </p:nvPr>
        </p:nvSpPr>
        <p:spPr>
          <a:xfrm>
            <a:off x="7616599" y="6457568"/>
            <a:ext cx="2228850" cy="365125"/>
          </a:xfrm>
        </p:spPr>
        <p:txBody>
          <a:bodyPr/>
          <a:lstStyle/>
          <a:p>
            <a:fld id="{D2D8002D-B5B0-4BAC-B1F6-782DDCCE6D9C}" type="slidenum">
              <a:rPr kumimoji="1" lang="ja-JP" altLang="en-US" sz="2000" b="1"/>
              <a:t>8</a:t>
            </a:fld>
            <a:endParaRPr kumimoji="1" lang="ja-JP" altLang="en-US" sz="2000" b="1" dirty="0"/>
          </a:p>
        </p:txBody>
      </p:sp>
      <p:sp>
        <p:nvSpPr>
          <p:cNvPr id="4" name="タイトル 1">
            <a:extLst>
              <a:ext uri="{FF2B5EF4-FFF2-40B4-BE49-F238E27FC236}">
                <a16:creationId xmlns:a16="http://schemas.microsoft.com/office/drawing/2014/main" id="{0246128E-16F8-4193-83E4-92995D8D2EFF}"/>
              </a:ext>
            </a:extLst>
          </p:cNvPr>
          <p:cNvSpPr txBox="1">
            <a:spLocks/>
          </p:cNvSpPr>
          <p:nvPr/>
        </p:nvSpPr>
        <p:spPr>
          <a:xfrm>
            <a:off x="263044" y="390770"/>
            <a:ext cx="8832836" cy="55630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50000"/>
              </a:lnSpc>
            </a:pPr>
            <a:r>
              <a:rPr lang="en-US" altLang="ja-JP" sz="3429" dirty="0">
                <a:latin typeface="BIZ UDPゴシック" panose="020B0400000000000000" pitchFamily="50" charset="-128"/>
                <a:ea typeface="BIZ UDPゴシック" panose="020B0400000000000000" pitchFamily="50" charset="-128"/>
              </a:rPr>
              <a:t>【</a:t>
            </a:r>
            <a:r>
              <a:rPr lang="ja-JP" altLang="en-US" sz="3429" dirty="0">
                <a:latin typeface="BIZ UDPゴシック" panose="020B0400000000000000" pitchFamily="50" charset="-128"/>
                <a:ea typeface="BIZ UDPゴシック" panose="020B0400000000000000" pitchFamily="50" charset="-128"/>
              </a:rPr>
              <a:t>参考</a:t>
            </a:r>
            <a:r>
              <a:rPr lang="en-US" altLang="ja-JP" sz="3429"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　市町村説明会資料より</a:t>
            </a:r>
            <a:endParaRPr lang="ja-JP" altLang="en-US" sz="3429" dirty="0">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3EB14046-6AD2-4048-BC25-8AA24918B1EE}"/>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2833128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021C1-F3F5-82E1-BD17-E1738291AB00}"/>
            </a:ext>
          </a:extLst>
        </p:cNvPr>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4834601E-6273-A212-3FAA-9257F312D8AE}"/>
              </a:ext>
            </a:extLst>
          </p:cNvPr>
          <p:cNvSpPr/>
          <p:nvPr/>
        </p:nvSpPr>
        <p:spPr>
          <a:xfrm>
            <a:off x="221974" y="507684"/>
            <a:ext cx="9539736" cy="1443359"/>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b="1" dirty="0">
                <a:solidFill>
                  <a:schemeClr val="tx1"/>
                </a:solidFill>
                <a:latin typeface="BIZ UDゴシック" panose="020B0400000000000000" pitchFamily="49" charset="-128"/>
                <a:ea typeface="BIZ UDゴシック" panose="020B0400000000000000" pitchFamily="49" charset="-128"/>
              </a:rPr>
              <a:t>（１） 市町村森林整備計画との整合</a:t>
            </a:r>
          </a:p>
          <a:p>
            <a:r>
              <a:rPr lang="ja-JP" altLang="en-US" sz="1400" dirty="0">
                <a:solidFill>
                  <a:schemeClr val="tx1"/>
                </a:solidFill>
                <a:latin typeface="BIZ UDゴシック" panose="020B0400000000000000" pitchFamily="49" charset="-128"/>
                <a:ea typeface="BIZ UDゴシック" panose="020B0400000000000000" pitchFamily="49" charset="-128"/>
              </a:rPr>
              <a:t>　　　大阪府 森づくり推進アクションプランで示すゾーニング（</a:t>
            </a:r>
            <a:r>
              <a:rPr lang="en-US" altLang="ja-JP" sz="1400" dirty="0">
                <a:solidFill>
                  <a:schemeClr val="tx1"/>
                </a:solidFill>
                <a:latin typeface="BIZ UDゴシック" panose="020B0400000000000000" pitchFamily="49" charset="-128"/>
                <a:ea typeface="BIZ UDゴシック" panose="020B0400000000000000" pitchFamily="49" charset="-128"/>
              </a:rPr>
              <a:t>11</a:t>
            </a:r>
            <a:r>
              <a:rPr lang="ja-JP" altLang="en-US" sz="1400" dirty="0">
                <a:solidFill>
                  <a:schemeClr val="tx1"/>
                </a:solidFill>
                <a:latin typeface="BIZ UDゴシック" panose="020B0400000000000000" pitchFamily="49" charset="-128"/>
                <a:ea typeface="BIZ UDゴシック" panose="020B0400000000000000" pitchFamily="49" charset="-128"/>
              </a:rPr>
              <a:t>種）については、森林経営（木材等生産）の適地</a:t>
            </a:r>
            <a:endParaRPr lang="en-US" altLang="ja-JP" sz="1400" dirty="0">
              <a:solidFill>
                <a:schemeClr val="tx1"/>
              </a:solidFill>
              <a:latin typeface="BIZ UDゴシック" panose="020B0400000000000000" pitchFamily="49" charset="-128"/>
              <a:ea typeface="BIZ UDゴシック" panose="020B0400000000000000" pitchFamily="49" charset="-128"/>
            </a:endParaRPr>
          </a:p>
          <a:p>
            <a:r>
              <a:rPr lang="ja-JP" altLang="en-US" sz="1400" dirty="0">
                <a:solidFill>
                  <a:schemeClr val="tx1"/>
                </a:solidFill>
                <a:latin typeface="BIZ UDゴシック" panose="020B0400000000000000" pitchFamily="49" charset="-128"/>
                <a:ea typeface="BIZ UDゴシック" panose="020B0400000000000000" pitchFamily="49" charset="-128"/>
              </a:rPr>
              <a:t>　　や、山地災害危険地区の危険度を判定要素としており、森林法に基づく森林計画制度における「</a:t>
            </a:r>
            <a:r>
              <a:rPr lang="zh-TW" altLang="en-US" sz="1400" dirty="0">
                <a:solidFill>
                  <a:schemeClr val="tx1"/>
                </a:solidFill>
                <a:latin typeface="BIZ UDゴシック" panose="020B0400000000000000" pitchFamily="49" charset="-128"/>
                <a:ea typeface="BIZ UDゴシック" panose="020B0400000000000000" pitchFamily="49" charset="-128"/>
              </a:rPr>
              <a:t>公益的機能別施</a:t>
            </a:r>
            <a:endParaRPr lang="en-US" altLang="zh-TW" sz="1400" dirty="0">
              <a:solidFill>
                <a:schemeClr val="tx1"/>
              </a:solidFill>
              <a:latin typeface="BIZ UDゴシック" panose="020B0400000000000000" pitchFamily="49" charset="-128"/>
              <a:ea typeface="BIZ UDゴシック" panose="020B0400000000000000" pitchFamily="49" charset="-128"/>
            </a:endParaRPr>
          </a:p>
          <a:p>
            <a:r>
              <a:rPr lang="ja-JP" altLang="en-US" sz="1400" dirty="0">
                <a:solidFill>
                  <a:schemeClr val="tx1"/>
                </a:solidFill>
                <a:latin typeface="BIZ UDゴシック" panose="020B0400000000000000" pitchFamily="49" charset="-128"/>
                <a:ea typeface="BIZ UDゴシック" panose="020B0400000000000000" pitchFamily="49" charset="-128"/>
              </a:rPr>
              <a:t>　　</a:t>
            </a:r>
            <a:r>
              <a:rPr lang="zh-TW" altLang="en-US" sz="1400" dirty="0">
                <a:solidFill>
                  <a:schemeClr val="tx1"/>
                </a:solidFill>
                <a:latin typeface="BIZ UDゴシック" panose="020B0400000000000000" pitchFamily="49" charset="-128"/>
                <a:ea typeface="BIZ UDゴシック" panose="020B0400000000000000" pitchFamily="49" charset="-128"/>
              </a:rPr>
              <a:t>業森林等</a:t>
            </a:r>
            <a:r>
              <a:rPr lang="ja-JP" altLang="en-US" sz="1400" dirty="0">
                <a:solidFill>
                  <a:schemeClr val="tx1"/>
                </a:solidFill>
                <a:latin typeface="BIZ UDゴシック" panose="020B0400000000000000" pitchFamily="49" charset="-128"/>
                <a:ea typeface="BIZ UDゴシック" panose="020B0400000000000000" pitchFamily="49" charset="-128"/>
              </a:rPr>
              <a:t>」の設定基準とも整合するものとなっています。</a:t>
            </a:r>
            <a:endParaRPr lang="en-US" altLang="ja-JP" sz="1400" dirty="0">
              <a:solidFill>
                <a:schemeClr val="tx1"/>
              </a:solidFill>
              <a:latin typeface="BIZ UDゴシック" panose="020B0400000000000000" pitchFamily="49" charset="-128"/>
              <a:ea typeface="BIZ UDゴシック" panose="020B0400000000000000" pitchFamily="49" charset="-128"/>
            </a:endParaRPr>
          </a:p>
          <a:p>
            <a:r>
              <a:rPr lang="ja-JP" altLang="en-US" sz="1400" dirty="0">
                <a:solidFill>
                  <a:schemeClr val="tx1"/>
                </a:solidFill>
                <a:latin typeface="BIZ UDゴシック" panose="020B0400000000000000" pitchFamily="49" charset="-128"/>
                <a:ea typeface="BIZ UDゴシック" panose="020B0400000000000000" pitchFamily="49" charset="-128"/>
              </a:rPr>
              <a:t>　　　</a:t>
            </a:r>
            <a:r>
              <a:rPr lang="ja-JP" altLang="en-US" sz="1400" b="1" u="sng" dirty="0">
                <a:solidFill>
                  <a:schemeClr val="tx1"/>
                </a:solidFill>
                <a:latin typeface="BIZ UDゴシック" panose="020B0400000000000000" pitchFamily="49" charset="-128"/>
                <a:ea typeface="BIZ UDゴシック" panose="020B0400000000000000" pitchFamily="49" charset="-128"/>
              </a:rPr>
              <a:t>公益的機能別施業森林等の区域</a:t>
            </a:r>
            <a:r>
              <a:rPr lang="ja-JP" altLang="en-US" sz="1400" dirty="0">
                <a:solidFill>
                  <a:schemeClr val="tx1"/>
                </a:solidFill>
                <a:latin typeface="BIZ UDゴシック" panose="020B0400000000000000" pitchFamily="49" charset="-128"/>
                <a:ea typeface="BIZ UDゴシック" panose="020B0400000000000000" pitchFamily="49" charset="-128"/>
              </a:rPr>
              <a:t>については、森林法第</a:t>
            </a:r>
            <a:r>
              <a:rPr lang="en-US" altLang="ja-JP" sz="1400" dirty="0">
                <a:solidFill>
                  <a:schemeClr val="tx1"/>
                </a:solidFill>
                <a:latin typeface="BIZ UDゴシック" panose="020B0400000000000000" pitchFamily="49" charset="-128"/>
                <a:ea typeface="BIZ UDゴシック" panose="020B0400000000000000" pitchFamily="49" charset="-128"/>
              </a:rPr>
              <a:t>10</a:t>
            </a:r>
            <a:r>
              <a:rPr lang="ja-JP" altLang="en-US" sz="1400" dirty="0">
                <a:solidFill>
                  <a:schemeClr val="tx1"/>
                </a:solidFill>
                <a:latin typeface="BIZ UDゴシック" panose="020B0400000000000000" pitchFamily="49" charset="-128"/>
                <a:ea typeface="BIZ UDゴシック" panose="020B0400000000000000" pitchFamily="49" charset="-128"/>
              </a:rPr>
              <a:t>条の５に基づく市町村森林整計画において定めている</a:t>
            </a:r>
            <a:endParaRPr lang="en-US" altLang="ja-JP" sz="1400" dirty="0">
              <a:solidFill>
                <a:schemeClr val="tx1"/>
              </a:solidFill>
              <a:latin typeface="BIZ UDゴシック" panose="020B0400000000000000" pitchFamily="49" charset="-128"/>
              <a:ea typeface="BIZ UDゴシック" panose="020B0400000000000000" pitchFamily="49" charset="-128"/>
            </a:endParaRPr>
          </a:p>
          <a:p>
            <a:r>
              <a:rPr lang="ja-JP" altLang="en-US" sz="1400" dirty="0">
                <a:solidFill>
                  <a:schemeClr val="tx1"/>
                </a:solidFill>
                <a:latin typeface="BIZ UDゴシック" panose="020B0400000000000000" pitchFamily="49" charset="-128"/>
                <a:ea typeface="BIZ UDゴシック" panose="020B0400000000000000" pitchFamily="49" charset="-128"/>
              </a:rPr>
              <a:t>　　ものであり、</a:t>
            </a:r>
            <a:r>
              <a:rPr lang="ja-JP" altLang="en-US" sz="1400" b="1" u="sng" dirty="0">
                <a:solidFill>
                  <a:schemeClr val="tx1"/>
                </a:solidFill>
                <a:latin typeface="BIZ UDゴシック" panose="020B0400000000000000" pitchFamily="49" charset="-128"/>
                <a:ea typeface="BIZ UDゴシック" panose="020B0400000000000000" pitchFamily="49" charset="-128"/>
              </a:rPr>
              <a:t>今後は、アクションプランのゾーニングを踏まえた見直しをしていただくこととなります。</a:t>
            </a:r>
            <a:endParaRPr lang="en-US" altLang="ja-JP" sz="1400" b="1" u="sng" dirty="0">
              <a:solidFill>
                <a:schemeClr val="tx1"/>
              </a:solidFill>
              <a:latin typeface="BIZ UDゴシック" panose="020B0400000000000000" pitchFamily="49" charset="-128"/>
              <a:ea typeface="BIZ UDゴシック" panose="020B0400000000000000" pitchFamily="49" charset="-128"/>
            </a:endParaRPr>
          </a:p>
        </p:txBody>
      </p:sp>
      <p:sp>
        <p:nvSpPr>
          <p:cNvPr id="31" name="正方形/長方形 30">
            <a:extLst>
              <a:ext uri="{FF2B5EF4-FFF2-40B4-BE49-F238E27FC236}">
                <a16:creationId xmlns:a16="http://schemas.microsoft.com/office/drawing/2014/main" id="{AD66DAE4-E78D-49B1-AE9E-12F46B856BD9}"/>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７．今後の市町村の森林・林業施策との連携</a:t>
            </a:r>
            <a:endParaRPr kumimoji="1" lang="ja-JP" altLang="en-US" b="1" dirty="0">
              <a:latin typeface="BIZ UDゴシック" panose="020B0400000000000000" pitchFamily="49" charset="-128"/>
              <a:ea typeface="BIZ UDゴシック" panose="020B0400000000000000" pitchFamily="49" charset="-128"/>
            </a:endParaRPr>
          </a:p>
        </p:txBody>
      </p:sp>
      <p:graphicFrame>
        <p:nvGraphicFramePr>
          <p:cNvPr id="5" name="表 5">
            <a:extLst>
              <a:ext uri="{FF2B5EF4-FFF2-40B4-BE49-F238E27FC236}">
                <a16:creationId xmlns:a16="http://schemas.microsoft.com/office/drawing/2014/main" id="{A1139A7C-8F72-4518-8D9F-7989D11AB102}"/>
              </a:ext>
            </a:extLst>
          </p:cNvPr>
          <p:cNvGraphicFramePr>
            <a:graphicFrameLocks noGrp="1"/>
          </p:cNvGraphicFramePr>
          <p:nvPr/>
        </p:nvGraphicFramePr>
        <p:xfrm>
          <a:off x="219763" y="2009906"/>
          <a:ext cx="9541947" cy="4323631"/>
        </p:xfrm>
        <a:graphic>
          <a:graphicData uri="http://schemas.openxmlformats.org/drawingml/2006/table">
            <a:tbl>
              <a:tblPr firstRow="1" bandRow="1">
                <a:tableStyleId>{5C22544A-7EE6-4342-B048-85BDC9FD1C3A}</a:tableStyleId>
              </a:tblPr>
              <a:tblGrid>
                <a:gridCol w="1402303">
                  <a:extLst>
                    <a:ext uri="{9D8B030D-6E8A-4147-A177-3AD203B41FA5}">
                      <a16:colId xmlns:a16="http://schemas.microsoft.com/office/drawing/2014/main" val="477766981"/>
                    </a:ext>
                  </a:extLst>
                </a:gridCol>
                <a:gridCol w="2170706">
                  <a:extLst>
                    <a:ext uri="{9D8B030D-6E8A-4147-A177-3AD203B41FA5}">
                      <a16:colId xmlns:a16="http://schemas.microsoft.com/office/drawing/2014/main" val="847915214"/>
                    </a:ext>
                  </a:extLst>
                </a:gridCol>
                <a:gridCol w="922351">
                  <a:extLst>
                    <a:ext uri="{9D8B030D-6E8A-4147-A177-3AD203B41FA5}">
                      <a16:colId xmlns:a16="http://schemas.microsoft.com/office/drawing/2014/main" val="1566237173"/>
                    </a:ext>
                  </a:extLst>
                </a:gridCol>
                <a:gridCol w="930303">
                  <a:extLst>
                    <a:ext uri="{9D8B030D-6E8A-4147-A177-3AD203B41FA5}">
                      <a16:colId xmlns:a16="http://schemas.microsoft.com/office/drawing/2014/main" val="962384701"/>
                    </a:ext>
                  </a:extLst>
                </a:gridCol>
                <a:gridCol w="3450866">
                  <a:extLst>
                    <a:ext uri="{9D8B030D-6E8A-4147-A177-3AD203B41FA5}">
                      <a16:colId xmlns:a16="http://schemas.microsoft.com/office/drawing/2014/main" val="2482248208"/>
                    </a:ext>
                  </a:extLst>
                </a:gridCol>
                <a:gridCol w="665418">
                  <a:extLst>
                    <a:ext uri="{9D8B030D-6E8A-4147-A177-3AD203B41FA5}">
                      <a16:colId xmlns:a16="http://schemas.microsoft.com/office/drawing/2014/main" val="1733106401"/>
                    </a:ext>
                  </a:extLst>
                </a:gridCol>
              </a:tblGrid>
              <a:tr h="332587">
                <a:tc gridSpan="4">
                  <a:txBody>
                    <a:bodyPr/>
                    <a:lstStyle/>
                    <a:p>
                      <a:pPr algn="ctr">
                        <a:lnSpc>
                          <a:spcPts val="1800"/>
                        </a:lnSpc>
                      </a:pPr>
                      <a:r>
                        <a:rPr kumimoji="1" lang="ja-JP" altLang="en-US" dirty="0">
                          <a:solidFill>
                            <a:schemeClr val="bg1"/>
                          </a:solidFill>
                        </a:rPr>
                        <a:t>森づくり推進アクションプランのゾーニング</a:t>
                      </a:r>
                    </a:p>
                  </a:txBody>
                  <a:tcPr marL="36000" marR="36000" marT="0" marB="0" anchor="ctr"/>
                </a:tc>
                <a:tc hMerge="1">
                  <a:txBody>
                    <a:bodyPr/>
                    <a:lstStyle/>
                    <a:p>
                      <a:endParaRPr kumimoji="1" lang="ja-JP" altLang="en-US"/>
                    </a:p>
                  </a:txBody>
                  <a:tcPr/>
                </a:tc>
                <a:tc hMerge="1">
                  <a:txBody>
                    <a:bodyPr/>
                    <a:lstStyle/>
                    <a:p>
                      <a:pPr>
                        <a:lnSpc>
                          <a:spcPts val="1800"/>
                        </a:lnSpc>
                      </a:pPr>
                      <a:r>
                        <a:rPr kumimoji="1" lang="ja-JP" altLang="en-US" dirty="0"/>
                        <a:t>主基軸</a:t>
                      </a:r>
                    </a:p>
                  </a:txBody>
                  <a:tcPr/>
                </a:tc>
                <a:tc hMerge="1">
                  <a:txBody>
                    <a:bodyPr/>
                    <a:lstStyle/>
                    <a:p>
                      <a:pPr>
                        <a:lnSpc>
                          <a:spcPts val="1800"/>
                        </a:lnSpc>
                      </a:pPr>
                      <a:r>
                        <a:rPr kumimoji="1" lang="ja-JP" altLang="en-US" dirty="0"/>
                        <a:t>副基軸</a:t>
                      </a:r>
                    </a:p>
                  </a:txBody>
                  <a:tcPr/>
                </a:tc>
                <a:tc gridSpan="2">
                  <a:txBody>
                    <a:bodyPr/>
                    <a:lstStyle/>
                    <a:p>
                      <a:pPr algn="ctr">
                        <a:lnSpc>
                          <a:spcPts val="1800"/>
                        </a:lnSpc>
                      </a:pPr>
                      <a:r>
                        <a:rPr kumimoji="1" lang="ja-JP" altLang="en-US" dirty="0">
                          <a:solidFill>
                            <a:schemeClr val="bg1"/>
                          </a:solidFill>
                        </a:rPr>
                        <a:t>市町村森林整備計画</a:t>
                      </a:r>
                    </a:p>
                  </a:txBody>
                  <a:tcPr marL="36000" marR="36000" marT="0" marB="0" anchor="ctr">
                    <a:solidFill>
                      <a:schemeClr val="accent6">
                        <a:lumMod val="75000"/>
                      </a:schemeClr>
                    </a:solidFill>
                  </a:tcPr>
                </a:tc>
                <a:tc hMerge="1">
                  <a:txBody>
                    <a:bodyPr/>
                    <a:lstStyle/>
                    <a:p>
                      <a:pPr>
                        <a:lnSpc>
                          <a:spcPts val="1800"/>
                        </a:lnSpc>
                      </a:pPr>
                      <a:endParaRPr kumimoji="1" lang="ja-JP" altLang="en-US" dirty="0"/>
                    </a:p>
                  </a:txBody>
                  <a:tcPr/>
                </a:tc>
                <a:extLst>
                  <a:ext uri="{0D108BD9-81ED-4DB2-BD59-A6C34878D82A}">
                    <a16:rowId xmlns:a16="http://schemas.microsoft.com/office/drawing/2014/main" val="1948329402"/>
                  </a:ext>
                </a:extLst>
              </a:tr>
              <a:tr h="332587">
                <a:tc>
                  <a:txBody>
                    <a:bodyPr/>
                    <a:lstStyle/>
                    <a:p>
                      <a:pPr algn="ctr">
                        <a:lnSpc>
                          <a:spcPts val="1800"/>
                        </a:lnSpc>
                      </a:pPr>
                      <a:r>
                        <a:rPr kumimoji="1" lang="ja-JP" altLang="en-US" sz="1600" dirty="0">
                          <a:solidFill>
                            <a:schemeClr val="bg1"/>
                          </a:solidFill>
                        </a:rPr>
                        <a:t>森林区分</a:t>
                      </a:r>
                    </a:p>
                  </a:txBody>
                  <a:tcPr marL="36000" marR="36000" marT="0" marB="0" anchor="ctr">
                    <a:solidFill>
                      <a:srgbClr val="0070C0"/>
                    </a:solidFill>
                  </a:tcPr>
                </a:tc>
                <a:tc>
                  <a:txBody>
                    <a:bodyPr/>
                    <a:lstStyle/>
                    <a:p>
                      <a:pPr algn="ctr">
                        <a:lnSpc>
                          <a:spcPts val="1800"/>
                        </a:lnSpc>
                      </a:pPr>
                      <a:r>
                        <a:rPr kumimoji="1" lang="ja-JP" altLang="en-US" sz="1600" dirty="0">
                          <a:solidFill>
                            <a:schemeClr val="bg1"/>
                          </a:solidFill>
                        </a:rPr>
                        <a:t>施策タイプ</a:t>
                      </a:r>
                    </a:p>
                  </a:txBody>
                  <a:tcPr marL="36000" marR="36000" marT="0" marB="0" anchor="ctr">
                    <a:solidFill>
                      <a:srgbClr val="0070C0"/>
                    </a:solidFill>
                  </a:tcPr>
                </a:tc>
                <a:tc>
                  <a:txBody>
                    <a:bodyPr/>
                    <a:lstStyle/>
                    <a:p>
                      <a:pPr algn="ctr">
                        <a:lnSpc>
                          <a:spcPts val="1800"/>
                        </a:lnSpc>
                      </a:pPr>
                      <a:r>
                        <a:rPr kumimoji="1" lang="ja-JP" altLang="en-US" sz="1600" dirty="0">
                          <a:solidFill>
                            <a:schemeClr val="bg1"/>
                          </a:solidFill>
                        </a:rPr>
                        <a:t>主基軸</a:t>
                      </a:r>
                    </a:p>
                  </a:txBody>
                  <a:tcPr marL="36000" marR="36000" marT="0" marB="0" anchor="ctr">
                    <a:solidFill>
                      <a:srgbClr val="0070C0"/>
                    </a:solidFill>
                  </a:tcPr>
                </a:tc>
                <a:tc>
                  <a:txBody>
                    <a:bodyPr/>
                    <a:lstStyle/>
                    <a:p>
                      <a:pPr algn="ctr">
                        <a:lnSpc>
                          <a:spcPts val="1800"/>
                        </a:lnSpc>
                      </a:pPr>
                      <a:r>
                        <a:rPr kumimoji="1" lang="ja-JP" altLang="en-US" sz="1600" dirty="0">
                          <a:solidFill>
                            <a:schemeClr val="bg1"/>
                          </a:solidFill>
                        </a:rPr>
                        <a:t>副基軸</a:t>
                      </a:r>
                    </a:p>
                  </a:txBody>
                  <a:tcPr marL="36000" marR="36000" marT="0" marB="0" anchor="ctr">
                    <a:solidFill>
                      <a:srgbClr val="0070C0"/>
                    </a:solidFill>
                  </a:tcPr>
                </a:tc>
                <a:tc gridSpan="2">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r>
                        <a:rPr kumimoji="1" lang="ja-JP" altLang="en-US" sz="1600" dirty="0">
                          <a:solidFill>
                            <a:schemeClr val="bg1"/>
                          </a:solidFill>
                        </a:rPr>
                        <a:t>公益的機能別施業森林等</a:t>
                      </a:r>
                    </a:p>
                  </a:txBody>
                  <a:tcPr marL="36000" marR="36000" marT="0" marB="0" anchor="ctr">
                    <a:solidFill>
                      <a:schemeClr val="accent6">
                        <a:lumMod val="75000"/>
                      </a:schemeClr>
                    </a:solidFill>
                  </a:tcPr>
                </a:tc>
                <a:tc hMerge="1">
                  <a:txBody>
                    <a:bodyPr/>
                    <a:lstStyle/>
                    <a:p>
                      <a:pPr>
                        <a:lnSpc>
                          <a:spcPts val="1800"/>
                        </a:lnSpc>
                      </a:pPr>
                      <a:endParaRPr kumimoji="1" lang="ja-JP" altLang="en-US" dirty="0"/>
                    </a:p>
                  </a:txBody>
                  <a:tcPr/>
                </a:tc>
                <a:extLst>
                  <a:ext uri="{0D108BD9-81ED-4DB2-BD59-A6C34878D82A}">
                    <a16:rowId xmlns:a16="http://schemas.microsoft.com/office/drawing/2014/main" val="3630066635"/>
                  </a:ext>
                </a:extLst>
              </a:tr>
              <a:tr h="332587">
                <a:tc rowSpan="3">
                  <a:txBody>
                    <a:bodyPr/>
                    <a:lstStyle/>
                    <a:p>
                      <a:pPr>
                        <a:lnSpc>
                          <a:spcPts val="1800"/>
                        </a:lnSpc>
                      </a:pPr>
                      <a:r>
                        <a:rPr kumimoji="1" lang="ja-JP" altLang="en-US" dirty="0"/>
                        <a:t>資源循環林</a:t>
                      </a:r>
                    </a:p>
                  </a:txBody>
                  <a:tcPr marL="72000" marR="36000" marT="0" marB="0" anchor="ctr"/>
                </a:tc>
                <a:tc>
                  <a:txBody>
                    <a:bodyPr/>
                    <a:lstStyle/>
                    <a:p>
                      <a:pPr>
                        <a:lnSpc>
                          <a:spcPts val="1800"/>
                        </a:lnSpc>
                      </a:pPr>
                      <a:r>
                        <a:rPr kumimoji="1" lang="ja-JP" altLang="en-US" sz="1600" dirty="0"/>
                        <a:t>防災減災重点タイプ</a:t>
                      </a:r>
                    </a:p>
                  </a:txBody>
                  <a:tcPr marL="72000" marR="36000" marT="0" marB="0" anchor="b"/>
                </a:tc>
                <a:tc>
                  <a:txBody>
                    <a:bodyPr/>
                    <a:lstStyle/>
                    <a:p>
                      <a:pPr algn="ctr">
                        <a:lnSpc>
                          <a:spcPts val="1800"/>
                        </a:lnSpc>
                      </a:pPr>
                      <a:r>
                        <a:rPr kumimoji="1" lang="ja-JP" altLang="en-US" dirty="0"/>
                        <a:t>１・２</a:t>
                      </a:r>
                    </a:p>
                  </a:txBody>
                  <a:tcPr marL="36000" marR="36000" marT="0" marB="0" anchor="b"/>
                </a:tc>
                <a:tc>
                  <a:txBody>
                    <a:bodyPr/>
                    <a:lstStyle/>
                    <a:p>
                      <a:pPr algn="ctr">
                        <a:lnSpc>
                          <a:spcPts val="1800"/>
                        </a:lnSpc>
                      </a:pPr>
                      <a:r>
                        <a:rPr kumimoji="1" lang="ja-JP" altLang="en-US" dirty="0"/>
                        <a:t>３</a:t>
                      </a:r>
                    </a:p>
                  </a:txBody>
                  <a:tcPr marL="36000" marR="36000" marT="0" marB="0" anchor="b"/>
                </a:tc>
                <a:tc>
                  <a:txBody>
                    <a:bodyPr/>
                    <a:lstStyle/>
                    <a:p>
                      <a:pPr>
                        <a:lnSpc>
                          <a:spcPts val="1800"/>
                        </a:lnSpc>
                      </a:pPr>
                      <a:r>
                        <a:rPr kumimoji="1" lang="ja-JP" altLang="en-US" dirty="0"/>
                        <a:t> 水 山 </a:t>
                      </a:r>
                      <a:r>
                        <a:rPr kumimoji="1" lang="ja-JP" altLang="en-US" sz="1400" dirty="0"/>
                        <a:t>のいずれか</a:t>
                      </a:r>
                    </a:p>
                  </a:txBody>
                  <a:tcPr marL="36000" marR="36000" marT="0" marB="0" anchor="ctr">
                    <a:solidFill>
                      <a:schemeClr val="accent6">
                        <a:lumMod val="20000"/>
                        <a:lumOff val="80000"/>
                      </a:schemeClr>
                    </a:solidFill>
                  </a:tcPr>
                </a:tc>
                <a:tc>
                  <a:txBody>
                    <a:bodyPr/>
                    <a:lstStyle/>
                    <a:p>
                      <a:pPr algn="ctr">
                        <a:lnSpc>
                          <a:spcPts val="1800"/>
                        </a:lnSpc>
                      </a:pPr>
                      <a:r>
                        <a:rPr kumimoji="1" lang="ja-JP" altLang="en-US" dirty="0"/>
                        <a:t>木</a:t>
                      </a:r>
                    </a:p>
                  </a:txBody>
                  <a:tcPr marL="36000" marR="36000" marT="0" marB="0" anchor="ctr">
                    <a:solidFill>
                      <a:schemeClr val="accent6">
                        <a:lumMod val="20000"/>
                        <a:lumOff val="80000"/>
                      </a:schemeClr>
                    </a:solidFill>
                  </a:tcPr>
                </a:tc>
                <a:extLst>
                  <a:ext uri="{0D108BD9-81ED-4DB2-BD59-A6C34878D82A}">
                    <a16:rowId xmlns:a16="http://schemas.microsoft.com/office/drawing/2014/main" val="2409076583"/>
                  </a:ext>
                </a:extLst>
              </a:tr>
              <a:tr h="332587">
                <a:tc vMerge="1">
                  <a:txBody>
                    <a:bodyPr/>
                    <a:lstStyle/>
                    <a:p>
                      <a:pPr>
                        <a:lnSpc>
                          <a:spcPts val="1800"/>
                        </a:lnSpc>
                      </a:pPr>
                      <a:endParaRPr kumimoji="1" lang="ja-JP" altLang="en-US" dirty="0"/>
                    </a:p>
                  </a:txBody>
                  <a:tcPr anchor="ctr"/>
                </a:tc>
                <a:tc>
                  <a:txBody>
                    <a:bodyPr/>
                    <a:lstStyle/>
                    <a:p>
                      <a:pPr>
                        <a:lnSpc>
                          <a:spcPts val="1800"/>
                        </a:lnSpc>
                      </a:pPr>
                      <a:r>
                        <a:rPr kumimoji="1" lang="ja-JP" altLang="en-US" sz="1600" dirty="0"/>
                        <a:t>防災経営協調タイプ</a:t>
                      </a:r>
                    </a:p>
                  </a:txBody>
                  <a:tcPr marL="72000" marR="36000" marT="0" marB="0" anchor="b"/>
                </a:tc>
                <a:tc>
                  <a:txBody>
                    <a:bodyPr/>
                    <a:lstStyle/>
                    <a:p>
                      <a:pPr algn="ctr">
                        <a:lnSpc>
                          <a:spcPts val="1800"/>
                        </a:lnSpc>
                      </a:pPr>
                      <a:r>
                        <a:rPr kumimoji="1" lang="ja-JP" altLang="en-US" dirty="0"/>
                        <a:t>２</a:t>
                      </a:r>
                    </a:p>
                  </a:txBody>
                  <a:tcPr marL="36000" marR="36000" marT="0" marB="0" anchor="b"/>
                </a:tc>
                <a:tc>
                  <a:txBody>
                    <a:bodyPr/>
                    <a:lstStyle/>
                    <a:p>
                      <a:pPr algn="ctr">
                        <a:lnSpc>
                          <a:spcPts val="1800"/>
                        </a:lnSpc>
                      </a:pPr>
                      <a:r>
                        <a:rPr kumimoji="1" lang="ja-JP" altLang="en-US" dirty="0"/>
                        <a:t>１・３</a:t>
                      </a:r>
                    </a:p>
                  </a:txBody>
                  <a:tcPr marL="36000" marR="36000" marT="0" marB="0" anchor="b"/>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dirty="0"/>
                        <a:t> 水 山 </a:t>
                      </a:r>
                      <a:r>
                        <a:rPr kumimoji="1" lang="ja-JP" altLang="en-US" sz="1400" dirty="0"/>
                        <a:t>のいずれか</a:t>
                      </a:r>
                      <a:endParaRPr kumimoji="1" lang="ja-JP" altLang="en-US" dirty="0"/>
                    </a:p>
                  </a:txBody>
                  <a:tcPr marL="36000" marR="36000" marT="0" marB="0" anchor="ctr">
                    <a:solidFill>
                      <a:schemeClr val="accent6">
                        <a:lumMod val="40000"/>
                        <a:lumOff val="60000"/>
                      </a:schemeClr>
                    </a:solidFill>
                  </a:tcPr>
                </a:tc>
                <a:tc>
                  <a:txBody>
                    <a:bodyPr/>
                    <a:lstStyle/>
                    <a:p>
                      <a:pPr algn="ctr">
                        <a:lnSpc>
                          <a:spcPts val="1800"/>
                        </a:lnSpc>
                      </a:pPr>
                      <a:r>
                        <a:rPr kumimoji="1" lang="ja-JP" altLang="en-US" dirty="0"/>
                        <a:t>木</a:t>
                      </a:r>
                    </a:p>
                  </a:txBody>
                  <a:tcPr marL="36000" marR="36000" marT="0" marB="0" anchor="ctr">
                    <a:solidFill>
                      <a:schemeClr val="accent6">
                        <a:lumMod val="40000"/>
                        <a:lumOff val="60000"/>
                      </a:schemeClr>
                    </a:solidFill>
                  </a:tcPr>
                </a:tc>
                <a:extLst>
                  <a:ext uri="{0D108BD9-81ED-4DB2-BD59-A6C34878D82A}">
                    <a16:rowId xmlns:a16="http://schemas.microsoft.com/office/drawing/2014/main" val="2741052068"/>
                  </a:ext>
                </a:extLst>
              </a:tr>
              <a:tr h="332587">
                <a:tc vMerge="1">
                  <a:txBody>
                    <a:bodyPr/>
                    <a:lstStyle/>
                    <a:p>
                      <a:pPr>
                        <a:lnSpc>
                          <a:spcPts val="1800"/>
                        </a:lnSpc>
                      </a:pPr>
                      <a:endParaRPr kumimoji="1" lang="ja-JP" altLang="en-US" dirty="0"/>
                    </a:p>
                  </a:txBody>
                  <a:tcPr anchor="ctr"/>
                </a:tc>
                <a:tc>
                  <a:txBody>
                    <a:bodyPr/>
                    <a:lstStyle/>
                    <a:p>
                      <a:pPr>
                        <a:lnSpc>
                          <a:spcPts val="1800"/>
                        </a:lnSpc>
                      </a:pPr>
                      <a:r>
                        <a:rPr kumimoji="1" lang="ja-JP" altLang="en-US" sz="1600" dirty="0"/>
                        <a:t>経営管理重点タイプ</a:t>
                      </a:r>
                    </a:p>
                  </a:txBody>
                  <a:tcPr marL="72000" marR="36000" marT="0" marB="0" anchor="b"/>
                </a:tc>
                <a:tc>
                  <a:txBody>
                    <a:bodyPr/>
                    <a:lstStyle/>
                    <a:p>
                      <a:pPr algn="ctr">
                        <a:lnSpc>
                          <a:spcPts val="1800"/>
                        </a:lnSpc>
                      </a:pPr>
                      <a:r>
                        <a:rPr kumimoji="1" lang="ja-JP" altLang="en-US" dirty="0"/>
                        <a:t>２</a:t>
                      </a:r>
                    </a:p>
                  </a:txBody>
                  <a:tcPr marL="36000" marR="36000" marT="0" marB="0" anchor="b"/>
                </a:tc>
                <a:tc>
                  <a:txBody>
                    <a:bodyPr/>
                    <a:lstStyle/>
                    <a:p>
                      <a:pPr algn="ctr">
                        <a:lnSpc>
                          <a:spcPts val="1800"/>
                        </a:lnSpc>
                      </a:pPr>
                      <a:r>
                        <a:rPr kumimoji="1" lang="ja-JP" altLang="en-US" dirty="0"/>
                        <a:t>３</a:t>
                      </a:r>
                    </a:p>
                  </a:txBody>
                  <a:tcPr marL="36000" marR="36000" marT="0" marB="0" anchor="b"/>
                </a:tc>
                <a:tc>
                  <a:txBody>
                    <a:bodyPr/>
                    <a:lstStyle/>
                    <a:p>
                      <a:pPr>
                        <a:lnSpc>
                          <a:spcPts val="1800"/>
                        </a:lnSpc>
                      </a:pPr>
                      <a:r>
                        <a:rPr kumimoji="1" lang="en-US" altLang="ja-JP" dirty="0"/>
                        <a:t> </a:t>
                      </a:r>
                      <a:r>
                        <a:rPr kumimoji="1" lang="ja-JP" altLang="en-US" dirty="0"/>
                        <a:t>水 快 保 他 </a:t>
                      </a:r>
                      <a:r>
                        <a:rPr kumimoji="1" lang="ja-JP" altLang="en-US" sz="1400" dirty="0"/>
                        <a:t>のいずれか又は</a:t>
                      </a:r>
                      <a:r>
                        <a:rPr kumimoji="1" lang="ja-JP" altLang="en-US" dirty="0"/>
                        <a:t>「なし」</a:t>
                      </a:r>
                    </a:p>
                  </a:txBody>
                  <a:tcPr marL="36000" marR="36000" marT="0" marB="0" anchor="ctr">
                    <a:solidFill>
                      <a:schemeClr val="accent6">
                        <a:lumMod val="20000"/>
                        <a:lumOff val="80000"/>
                      </a:schemeClr>
                    </a:solidFill>
                  </a:tcPr>
                </a:tc>
                <a:tc>
                  <a:txBody>
                    <a:bodyPr/>
                    <a:lstStyle/>
                    <a:p>
                      <a:pPr algn="ctr">
                        <a:lnSpc>
                          <a:spcPts val="1800"/>
                        </a:lnSpc>
                      </a:pPr>
                      <a:r>
                        <a:rPr kumimoji="1" lang="ja-JP" altLang="en-US" dirty="0"/>
                        <a:t>木</a:t>
                      </a:r>
                    </a:p>
                  </a:txBody>
                  <a:tcPr marL="36000" marR="36000" marT="0" marB="0" anchor="ctr">
                    <a:solidFill>
                      <a:schemeClr val="accent6">
                        <a:lumMod val="20000"/>
                        <a:lumOff val="80000"/>
                      </a:schemeClr>
                    </a:solidFill>
                  </a:tcPr>
                </a:tc>
                <a:extLst>
                  <a:ext uri="{0D108BD9-81ED-4DB2-BD59-A6C34878D82A}">
                    <a16:rowId xmlns:a16="http://schemas.microsoft.com/office/drawing/2014/main" val="1778140421"/>
                  </a:ext>
                </a:extLst>
              </a:tr>
              <a:tr h="332587">
                <a:tc rowSpan="3">
                  <a:txBody>
                    <a:bodyPr/>
                    <a:lstStyle/>
                    <a:p>
                      <a:pPr>
                        <a:lnSpc>
                          <a:spcPts val="1800"/>
                        </a:lnSpc>
                      </a:pPr>
                      <a:r>
                        <a:rPr kumimoji="1" lang="ja-JP" altLang="en-US" dirty="0"/>
                        <a:t>広葉樹への</a:t>
                      </a:r>
                      <a:endParaRPr kumimoji="1" lang="en-US" altLang="ja-JP" dirty="0"/>
                    </a:p>
                    <a:p>
                      <a:pPr>
                        <a:lnSpc>
                          <a:spcPts val="1800"/>
                        </a:lnSpc>
                      </a:pPr>
                      <a:r>
                        <a:rPr kumimoji="1" lang="ja-JP" altLang="en-US" dirty="0"/>
                        <a:t>誘導転換</a:t>
                      </a:r>
                    </a:p>
                  </a:txBody>
                  <a:tcPr marL="72000" marR="36000" marT="0" marB="0" anchor="ctr"/>
                </a:tc>
                <a:tc>
                  <a:txBody>
                    <a:bodyPr/>
                    <a:lstStyle/>
                    <a:p>
                      <a:pPr>
                        <a:lnSpc>
                          <a:spcPts val="1800"/>
                        </a:lnSpc>
                      </a:pPr>
                      <a:r>
                        <a:rPr kumimoji="1" lang="ja-JP" altLang="en-US" sz="1600" dirty="0"/>
                        <a:t>防災減災重点タイプ</a:t>
                      </a:r>
                    </a:p>
                  </a:txBody>
                  <a:tcPr marL="72000" marR="36000" marT="0" marB="0" anchor="b"/>
                </a:tc>
                <a:tc>
                  <a:txBody>
                    <a:bodyPr/>
                    <a:lstStyle/>
                    <a:p>
                      <a:pPr algn="ctr">
                        <a:lnSpc>
                          <a:spcPts val="1800"/>
                        </a:lnSpc>
                      </a:pPr>
                      <a:r>
                        <a:rPr kumimoji="1" lang="ja-JP" altLang="en-US" dirty="0"/>
                        <a:t>１</a:t>
                      </a:r>
                    </a:p>
                  </a:txBody>
                  <a:tcPr marL="36000" marR="36000" marT="0" marB="0" anchor="b"/>
                </a:tc>
                <a:tc>
                  <a:txBody>
                    <a:bodyPr/>
                    <a:lstStyle/>
                    <a:p>
                      <a:pPr algn="ctr">
                        <a:lnSpc>
                          <a:spcPts val="1800"/>
                        </a:lnSpc>
                      </a:pPr>
                      <a:r>
                        <a:rPr kumimoji="1" lang="ja-JP" altLang="en-US" dirty="0"/>
                        <a:t>３</a:t>
                      </a:r>
                    </a:p>
                  </a:txBody>
                  <a:tcPr marL="36000" marR="36000" marT="0" marB="0" anchor="b"/>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dirty="0"/>
                        <a:t> 水 山 </a:t>
                      </a:r>
                      <a:r>
                        <a:rPr kumimoji="1" lang="ja-JP" altLang="en-US" sz="1400" dirty="0"/>
                        <a:t>のいずれか</a:t>
                      </a:r>
                      <a:endParaRPr kumimoji="1" lang="ja-JP" altLang="en-US" dirty="0"/>
                    </a:p>
                  </a:txBody>
                  <a:tcPr marL="36000" marR="36000" marT="0" marB="0" anchor="ctr">
                    <a:solidFill>
                      <a:schemeClr val="accent6">
                        <a:lumMod val="40000"/>
                        <a:lumOff val="60000"/>
                      </a:schemeClr>
                    </a:solidFill>
                  </a:tcPr>
                </a:tc>
                <a:tc>
                  <a:txBody>
                    <a:bodyPr/>
                    <a:lstStyle/>
                    <a:p>
                      <a:pPr algn="ctr">
                        <a:lnSpc>
                          <a:spcPts val="1800"/>
                        </a:lnSpc>
                      </a:pPr>
                      <a:r>
                        <a:rPr kumimoji="1" lang="en-US" altLang="ja-JP" dirty="0"/>
                        <a:t>―</a:t>
                      </a:r>
                      <a:endParaRPr kumimoji="1" lang="ja-JP" altLang="en-US" dirty="0"/>
                    </a:p>
                  </a:txBody>
                  <a:tcPr marL="36000" marR="36000" marT="0" marB="0" anchor="ctr">
                    <a:solidFill>
                      <a:schemeClr val="accent6">
                        <a:lumMod val="40000"/>
                        <a:lumOff val="60000"/>
                      </a:schemeClr>
                    </a:solidFill>
                  </a:tcPr>
                </a:tc>
                <a:extLst>
                  <a:ext uri="{0D108BD9-81ED-4DB2-BD59-A6C34878D82A}">
                    <a16:rowId xmlns:a16="http://schemas.microsoft.com/office/drawing/2014/main" val="271685189"/>
                  </a:ext>
                </a:extLst>
              </a:tr>
              <a:tr h="332587">
                <a:tc vMerge="1">
                  <a:txBody>
                    <a:bodyPr/>
                    <a:lstStyle/>
                    <a:p>
                      <a:pPr>
                        <a:lnSpc>
                          <a:spcPts val="1800"/>
                        </a:lnSpc>
                      </a:pPr>
                      <a:endParaRPr kumimoji="1" lang="ja-JP" altLang="en-US" dirty="0"/>
                    </a:p>
                  </a:txBody>
                  <a:tcPr anchor="ctr"/>
                </a:tc>
                <a:tc>
                  <a:txBody>
                    <a:bodyPr/>
                    <a:lstStyle/>
                    <a:p>
                      <a:pPr>
                        <a:lnSpc>
                          <a:spcPts val="1800"/>
                        </a:lnSpc>
                      </a:pPr>
                      <a:r>
                        <a:rPr kumimoji="1" lang="ja-JP" altLang="en-US" sz="1600" dirty="0"/>
                        <a:t>林相転換推進タイプ</a:t>
                      </a:r>
                    </a:p>
                  </a:txBody>
                  <a:tcPr marL="72000" marR="36000" marT="0" marB="0" anchor="b"/>
                </a:tc>
                <a:tc>
                  <a:txBody>
                    <a:bodyPr/>
                    <a:lstStyle/>
                    <a:p>
                      <a:pPr algn="ctr">
                        <a:lnSpc>
                          <a:spcPts val="1800"/>
                        </a:lnSpc>
                      </a:pPr>
                      <a:r>
                        <a:rPr kumimoji="1" lang="ja-JP" altLang="en-US" dirty="0"/>
                        <a:t>１・３</a:t>
                      </a:r>
                    </a:p>
                  </a:txBody>
                  <a:tcPr marL="36000" marR="36000" marT="0" marB="0" anchor="b"/>
                </a:tc>
                <a:tc>
                  <a:txBody>
                    <a:bodyPr/>
                    <a:lstStyle/>
                    <a:p>
                      <a:pPr algn="ctr">
                        <a:lnSpc>
                          <a:spcPts val="1800"/>
                        </a:lnSpc>
                      </a:pPr>
                      <a:r>
                        <a:rPr kumimoji="1" lang="ja-JP" altLang="en-US" dirty="0"/>
                        <a:t>－</a:t>
                      </a:r>
                    </a:p>
                  </a:txBody>
                  <a:tcPr marL="36000" marR="36000" marT="0" marB="0" anchor="b"/>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dirty="0"/>
                        <a:t> 水 山 </a:t>
                      </a:r>
                      <a:r>
                        <a:rPr kumimoji="1" lang="ja-JP" altLang="en-US" sz="1400" dirty="0"/>
                        <a:t>のいずれか</a:t>
                      </a:r>
                      <a:endParaRPr kumimoji="1" lang="ja-JP" altLang="en-US" dirty="0"/>
                    </a:p>
                  </a:txBody>
                  <a:tcPr marL="36000" marR="36000" marT="0" marB="0" anchor="ctr">
                    <a:solidFill>
                      <a:schemeClr val="accent6">
                        <a:lumMod val="20000"/>
                        <a:lumOff val="80000"/>
                      </a:schemeClr>
                    </a:solidFill>
                  </a:tcPr>
                </a:tc>
                <a:tc>
                  <a:txBody>
                    <a:bodyPr/>
                    <a:lstStyle/>
                    <a:p>
                      <a:pPr algn="ctr">
                        <a:lnSpc>
                          <a:spcPts val="1800"/>
                        </a:lnSpc>
                      </a:pPr>
                      <a:r>
                        <a:rPr kumimoji="1" lang="en-US" altLang="ja-JP" dirty="0"/>
                        <a:t>―</a:t>
                      </a:r>
                      <a:endParaRPr kumimoji="1" lang="ja-JP" altLang="en-US" dirty="0"/>
                    </a:p>
                  </a:txBody>
                  <a:tcPr marL="36000" marR="36000" marT="0" marB="0" anchor="ctr">
                    <a:solidFill>
                      <a:schemeClr val="accent6">
                        <a:lumMod val="20000"/>
                        <a:lumOff val="80000"/>
                      </a:schemeClr>
                    </a:solidFill>
                  </a:tcPr>
                </a:tc>
                <a:extLst>
                  <a:ext uri="{0D108BD9-81ED-4DB2-BD59-A6C34878D82A}">
                    <a16:rowId xmlns:a16="http://schemas.microsoft.com/office/drawing/2014/main" val="3675471403"/>
                  </a:ext>
                </a:extLst>
              </a:tr>
              <a:tr h="332587">
                <a:tc vMerge="1">
                  <a:txBody>
                    <a:bodyPr/>
                    <a:lstStyle/>
                    <a:p>
                      <a:pPr>
                        <a:lnSpc>
                          <a:spcPts val="1800"/>
                        </a:lnSpc>
                      </a:pPr>
                      <a:endParaRPr kumimoji="1" lang="ja-JP" altLang="en-US" dirty="0"/>
                    </a:p>
                  </a:txBody>
                  <a:tcPr anchor="ctr"/>
                </a:tc>
                <a:tc>
                  <a:txBody>
                    <a:bodyPr/>
                    <a:lstStyle/>
                    <a:p>
                      <a:pPr>
                        <a:lnSpc>
                          <a:spcPts val="1800"/>
                        </a:lnSpc>
                      </a:pPr>
                      <a:r>
                        <a:rPr kumimoji="1" lang="ja-JP" altLang="en-US" sz="1600" dirty="0"/>
                        <a:t>自然共生タイプ</a:t>
                      </a:r>
                    </a:p>
                  </a:txBody>
                  <a:tcPr marL="72000" marR="36000" marT="0" marB="0" anchor="b"/>
                </a:tc>
                <a:tc>
                  <a:txBody>
                    <a:bodyPr/>
                    <a:lstStyle/>
                    <a:p>
                      <a:pPr algn="ctr">
                        <a:lnSpc>
                          <a:spcPts val="1800"/>
                        </a:lnSpc>
                      </a:pPr>
                      <a:r>
                        <a:rPr kumimoji="1" lang="ja-JP" altLang="en-US" dirty="0"/>
                        <a:t>３</a:t>
                      </a:r>
                    </a:p>
                  </a:txBody>
                  <a:tcPr marL="36000" marR="36000" marT="0" marB="0" anchor="b"/>
                </a:tc>
                <a:tc>
                  <a:txBody>
                    <a:bodyPr/>
                    <a:lstStyle/>
                    <a:p>
                      <a:pPr algn="ctr">
                        <a:lnSpc>
                          <a:spcPts val="1800"/>
                        </a:lnSpc>
                      </a:pPr>
                      <a:r>
                        <a:rPr kumimoji="1" lang="ja-JP" altLang="en-US" dirty="0"/>
                        <a:t>－</a:t>
                      </a:r>
                    </a:p>
                  </a:txBody>
                  <a:tcPr marL="36000" marR="36000" marT="0" marB="0" anchor="b"/>
                </a:tc>
                <a:tc>
                  <a:txBody>
                    <a:bodyPr/>
                    <a:lstStyle/>
                    <a:p>
                      <a:pPr>
                        <a:lnSpc>
                          <a:spcPts val="1800"/>
                        </a:lnSpc>
                      </a:pPr>
                      <a:r>
                        <a:rPr kumimoji="1" lang="ja-JP" altLang="en-US" dirty="0"/>
                        <a:t> 水 快 保 他 </a:t>
                      </a:r>
                      <a:r>
                        <a:rPr kumimoji="1" lang="ja-JP" altLang="en-US" sz="1400" dirty="0"/>
                        <a:t>のいずれか又は</a:t>
                      </a:r>
                      <a:r>
                        <a:rPr kumimoji="1" lang="ja-JP" altLang="en-US" dirty="0"/>
                        <a:t>「なし」</a:t>
                      </a:r>
                    </a:p>
                  </a:txBody>
                  <a:tcPr marL="36000" marR="36000" marT="0" marB="0" anchor="ctr">
                    <a:solidFill>
                      <a:schemeClr val="accent6">
                        <a:lumMod val="40000"/>
                        <a:lumOff val="60000"/>
                      </a:schemeClr>
                    </a:solidFill>
                  </a:tcPr>
                </a:tc>
                <a:tc>
                  <a:txBody>
                    <a:bodyPr/>
                    <a:lstStyle/>
                    <a:p>
                      <a:pPr algn="ctr">
                        <a:lnSpc>
                          <a:spcPts val="1800"/>
                        </a:lnSpc>
                      </a:pPr>
                      <a:r>
                        <a:rPr kumimoji="1" lang="en-US" altLang="ja-JP" dirty="0"/>
                        <a:t>―</a:t>
                      </a:r>
                    </a:p>
                  </a:txBody>
                  <a:tcPr marL="36000" marR="36000" marT="0" marB="0" anchor="ctr">
                    <a:solidFill>
                      <a:schemeClr val="accent6">
                        <a:lumMod val="40000"/>
                        <a:lumOff val="60000"/>
                      </a:schemeClr>
                    </a:solidFill>
                  </a:tcPr>
                </a:tc>
                <a:extLst>
                  <a:ext uri="{0D108BD9-81ED-4DB2-BD59-A6C34878D82A}">
                    <a16:rowId xmlns:a16="http://schemas.microsoft.com/office/drawing/2014/main" val="186422169"/>
                  </a:ext>
                </a:extLst>
              </a:tr>
              <a:tr h="332587">
                <a:tc rowSpan="3">
                  <a:txBody>
                    <a:bodyPr/>
                    <a:lstStyle/>
                    <a:p>
                      <a:pPr>
                        <a:lnSpc>
                          <a:spcPts val="1800"/>
                        </a:lnSpc>
                      </a:pPr>
                      <a:r>
                        <a:rPr kumimoji="1" lang="ja-JP" altLang="en-US" dirty="0"/>
                        <a:t>資源管理林</a:t>
                      </a:r>
                    </a:p>
                  </a:txBody>
                  <a:tcPr marL="72000" marR="36000" marT="0" marB="0" anchor="ctr"/>
                </a:tc>
                <a:tc>
                  <a:txBody>
                    <a:bodyPr/>
                    <a:lstStyle/>
                    <a:p>
                      <a:pPr>
                        <a:lnSpc>
                          <a:spcPts val="1800"/>
                        </a:lnSpc>
                      </a:pPr>
                      <a:r>
                        <a:rPr kumimoji="1" lang="ja-JP" altLang="en-US" sz="1600" dirty="0"/>
                        <a:t>防災減災重点タイプ</a:t>
                      </a:r>
                    </a:p>
                  </a:txBody>
                  <a:tcPr marL="72000" marR="36000" marT="0" marB="0" anchor="b"/>
                </a:tc>
                <a:tc>
                  <a:txBody>
                    <a:bodyPr/>
                    <a:lstStyle/>
                    <a:p>
                      <a:pPr algn="ctr">
                        <a:lnSpc>
                          <a:spcPts val="1800"/>
                        </a:lnSpc>
                      </a:pPr>
                      <a:r>
                        <a:rPr kumimoji="1" lang="ja-JP" altLang="en-US" dirty="0"/>
                        <a:t>１・２</a:t>
                      </a:r>
                    </a:p>
                  </a:txBody>
                  <a:tcPr marL="36000" marR="36000" marT="0" marB="0" anchor="b"/>
                </a:tc>
                <a:tc>
                  <a:txBody>
                    <a:bodyPr/>
                    <a:lstStyle/>
                    <a:p>
                      <a:pPr algn="ctr">
                        <a:lnSpc>
                          <a:spcPts val="1800"/>
                        </a:lnSpc>
                      </a:pPr>
                      <a:r>
                        <a:rPr kumimoji="1" lang="ja-JP" altLang="en-US" dirty="0"/>
                        <a:t>３</a:t>
                      </a:r>
                    </a:p>
                  </a:txBody>
                  <a:tcPr marL="36000" marR="36000" marT="0" marB="0" anchor="b"/>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dirty="0"/>
                        <a:t> 水 山 </a:t>
                      </a:r>
                      <a:r>
                        <a:rPr kumimoji="1" lang="ja-JP" altLang="en-US" sz="1400" dirty="0"/>
                        <a:t>のいずれか</a:t>
                      </a:r>
                      <a:endParaRPr kumimoji="1" lang="ja-JP" altLang="en-US" dirty="0"/>
                    </a:p>
                  </a:txBody>
                  <a:tcPr marL="36000" marR="36000" marT="0" marB="0" anchor="ctr">
                    <a:solidFill>
                      <a:schemeClr val="accent6">
                        <a:lumMod val="20000"/>
                        <a:lumOff val="80000"/>
                      </a:schemeClr>
                    </a:solidFill>
                  </a:tcPr>
                </a:tc>
                <a:tc>
                  <a:txBody>
                    <a:bodyPr/>
                    <a:lstStyle/>
                    <a:p>
                      <a:pPr algn="ctr">
                        <a:lnSpc>
                          <a:spcPts val="1800"/>
                        </a:lnSpc>
                      </a:pPr>
                      <a:r>
                        <a:rPr kumimoji="1" lang="ja-JP" altLang="en-US" dirty="0"/>
                        <a:t>木</a:t>
                      </a:r>
                    </a:p>
                  </a:txBody>
                  <a:tcPr marL="36000" marR="36000" marT="0" marB="0" anchor="ctr">
                    <a:solidFill>
                      <a:schemeClr val="accent6">
                        <a:lumMod val="20000"/>
                        <a:lumOff val="80000"/>
                      </a:schemeClr>
                    </a:solidFill>
                  </a:tcPr>
                </a:tc>
                <a:extLst>
                  <a:ext uri="{0D108BD9-81ED-4DB2-BD59-A6C34878D82A}">
                    <a16:rowId xmlns:a16="http://schemas.microsoft.com/office/drawing/2014/main" val="2975705315"/>
                  </a:ext>
                </a:extLst>
              </a:tr>
              <a:tr h="332587">
                <a:tc vMerge="1">
                  <a:txBody>
                    <a:bodyPr/>
                    <a:lstStyle/>
                    <a:p>
                      <a:pPr>
                        <a:lnSpc>
                          <a:spcPts val="1800"/>
                        </a:lnSpc>
                      </a:pPr>
                      <a:endParaRPr kumimoji="1" lang="ja-JP" altLang="en-US" dirty="0"/>
                    </a:p>
                  </a:txBody>
                  <a:tcPr anchor="ctr"/>
                </a:tc>
                <a:tc>
                  <a:txBody>
                    <a:bodyPr/>
                    <a:lstStyle/>
                    <a:p>
                      <a:pPr>
                        <a:lnSpc>
                          <a:spcPts val="1800"/>
                        </a:lnSpc>
                      </a:pPr>
                      <a:r>
                        <a:rPr kumimoji="1" lang="ja-JP" altLang="en-US" sz="1600" dirty="0"/>
                        <a:t>防災経営協調タイプ</a:t>
                      </a:r>
                    </a:p>
                  </a:txBody>
                  <a:tcPr marL="72000" marR="36000" marT="0" marB="0" anchor="b"/>
                </a:tc>
                <a:tc>
                  <a:txBody>
                    <a:bodyPr/>
                    <a:lstStyle/>
                    <a:p>
                      <a:pPr algn="ctr">
                        <a:lnSpc>
                          <a:spcPts val="1800"/>
                        </a:lnSpc>
                      </a:pPr>
                      <a:r>
                        <a:rPr kumimoji="1" lang="ja-JP" altLang="en-US" dirty="0"/>
                        <a:t>２</a:t>
                      </a:r>
                    </a:p>
                  </a:txBody>
                  <a:tcPr marL="36000" marR="36000" marT="0" marB="0" anchor="b"/>
                </a:tc>
                <a:tc>
                  <a:txBody>
                    <a:bodyPr/>
                    <a:lstStyle/>
                    <a:p>
                      <a:pPr algn="ctr">
                        <a:lnSpc>
                          <a:spcPts val="1800"/>
                        </a:lnSpc>
                      </a:pPr>
                      <a:r>
                        <a:rPr kumimoji="1" lang="ja-JP" altLang="en-US" dirty="0"/>
                        <a:t>１・３</a:t>
                      </a:r>
                    </a:p>
                  </a:txBody>
                  <a:tcPr marL="36000" marR="36000" marT="0" marB="0" anchor="b"/>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dirty="0"/>
                        <a:t> 水 山 </a:t>
                      </a:r>
                      <a:r>
                        <a:rPr kumimoji="1" lang="ja-JP" altLang="en-US" sz="1400" dirty="0"/>
                        <a:t>のいずれか</a:t>
                      </a:r>
                      <a:endParaRPr kumimoji="1" lang="ja-JP" altLang="en-US" dirty="0"/>
                    </a:p>
                  </a:txBody>
                  <a:tcPr marL="36000" marR="36000" marT="0" marB="0" anchor="ctr">
                    <a:solidFill>
                      <a:schemeClr val="accent6">
                        <a:lumMod val="40000"/>
                        <a:lumOff val="60000"/>
                      </a:schemeClr>
                    </a:solidFill>
                  </a:tcPr>
                </a:tc>
                <a:tc>
                  <a:txBody>
                    <a:bodyPr/>
                    <a:lstStyle/>
                    <a:p>
                      <a:pPr algn="ctr">
                        <a:lnSpc>
                          <a:spcPts val="1800"/>
                        </a:lnSpc>
                      </a:pPr>
                      <a:r>
                        <a:rPr kumimoji="1" lang="ja-JP" altLang="en-US" dirty="0"/>
                        <a:t>木</a:t>
                      </a:r>
                    </a:p>
                  </a:txBody>
                  <a:tcPr marL="36000" marR="36000" marT="0" marB="0" anchor="ctr">
                    <a:solidFill>
                      <a:schemeClr val="accent6">
                        <a:lumMod val="40000"/>
                        <a:lumOff val="60000"/>
                      </a:schemeClr>
                    </a:solidFill>
                  </a:tcPr>
                </a:tc>
                <a:extLst>
                  <a:ext uri="{0D108BD9-81ED-4DB2-BD59-A6C34878D82A}">
                    <a16:rowId xmlns:a16="http://schemas.microsoft.com/office/drawing/2014/main" val="1065690048"/>
                  </a:ext>
                </a:extLst>
              </a:tr>
              <a:tr h="332587">
                <a:tc vMerge="1">
                  <a:txBody>
                    <a:bodyPr/>
                    <a:lstStyle/>
                    <a:p>
                      <a:pPr>
                        <a:lnSpc>
                          <a:spcPts val="1800"/>
                        </a:lnSpc>
                      </a:pPr>
                      <a:endParaRPr kumimoji="1" lang="ja-JP" altLang="en-US" dirty="0"/>
                    </a:p>
                  </a:txBody>
                  <a:tcPr anchor="ctr"/>
                </a:tc>
                <a:tc>
                  <a:txBody>
                    <a:bodyPr/>
                    <a:lstStyle/>
                    <a:p>
                      <a:pPr>
                        <a:lnSpc>
                          <a:spcPts val="1800"/>
                        </a:lnSpc>
                      </a:pPr>
                      <a:r>
                        <a:rPr kumimoji="1" lang="ja-JP" altLang="en-US" sz="1600" dirty="0"/>
                        <a:t>経営管理重点タイプ</a:t>
                      </a:r>
                    </a:p>
                  </a:txBody>
                  <a:tcPr marL="72000" marR="36000" marT="0" marB="0" anchor="b"/>
                </a:tc>
                <a:tc>
                  <a:txBody>
                    <a:bodyPr/>
                    <a:lstStyle/>
                    <a:p>
                      <a:pPr algn="ctr">
                        <a:lnSpc>
                          <a:spcPts val="1800"/>
                        </a:lnSpc>
                      </a:pPr>
                      <a:r>
                        <a:rPr kumimoji="1" lang="ja-JP" altLang="en-US" dirty="0"/>
                        <a:t>２</a:t>
                      </a:r>
                    </a:p>
                  </a:txBody>
                  <a:tcPr marL="36000" marR="36000" marT="0" marB="0" anchor="b"/>
                </a:tc>
                <a:tc>
                  <a:txBody>
                    <a:bodyPr/>
                    <a:lstStyle/>
                    <a:p>
                      <a:pPr algn="ctr">
                        <a:lnSpc>
                          <a:spcPts val="1800"/>
                        </a:lnSpc>
                      </a:pPr>
                      <a:r>
                        <a:rPr kumimoji="1" lang="ja-JP" altLang="en-US" dirty="0"/>
                        <a:t>３</a:t>
                      </a:r>
                    </a:p>
                  </a:txBody>
                  <a:tcPr marL="36000" marR="36000" marT="0" marB="0" anchor="b"/>
                </a:tc>
                <a:tc>
                  <a:txBody>
                    <a:bodyPr/>
                    <a:lstStyle/>
                    <a:p>
                      <a:pPr>
                        <a:lnSpc>
                          <a:spcPts val="1800"/>
                        </a:lnSpc>
                      </a:pPr>
                      <a:r>
                        <a:rPr kumimoji="1" lang="ja-JP" altLang="en-US" dirty="0"/>
                        <a:t> 水 快 保 他 </a:t>
                      </a:r>
                      <a:r>
                        <a:rPr kumimoji="1" lang="ja-JP" altLang="en-US" sz="1400" dirty="0"/>
                        <a:t>のいずれか又は</a:t>
                      </a:r>
                      <a:r>
                        <a:rPr kumimoji="1" lang="ja-JP" altLang="en-US" dirty="0"/>
                        <a:t>「なし」</a:t>
                      </a:r>
                    </a:p>
                  </a:txBody>
                  <a:tcPr marL="36000" marR="36000" marT="0" marB="0" anchor="ctr">
                    <a:solidFill>
                      <a:schemeClr val="accent6">
                        <a:lumMod val="20000"/>
                        <a:lumOff val="80000"/>
                      </a:schemeClr>
                    </a:solidFill>
                  </a:tcPr>
                </a:tc>
                <a:tc>
                  <a:txBody>
                    <a:bodyPr/>
                    <a:lstStyle/>
                    <a:p>
                      <a:pPr algn="ctr">
                        <a:lnSpc>
                          <a:spcPts val="1800"/>
                        </a:lnSpc>
                      </a:pPr>
                      <a:r>
                        <a:rPr kumimoji="1" lang="ja-JP" altLang="en-US" dirty="0"/>
                        <a:t>木</a:t>
                      </a:r>
                    </a:p>
                  </a:txBody>
                  <a:tcPr marL="36000" marR="36000" marT="0" marB="0" anchor="ctr">
                    <a:solidFill>
                      <a:schemeClr val="accent6">
                        <a:lumMod val="20000"/>
                        <a:lumOff val="80000"/>
                      </a:schemeClr>
                    </a:solidFill>
                  </a:tcPr>
                </a:tc>
                <a:extLst>
                  <a:ext uri="{0D108BD9-81ED-4DB2-BD59-A6C34878D82A}">
                    <a16:rowId xmlns:a16="http://schemas.microsoft.com/office/drawing/2014/main" val="2878001778"/>
                  </a:ext>
                </a:extLst>
              </a:tr>
              <a:tr h="332587">
                <a:tc rowSpan="2">
                  <a:txBody>
                    <a:bodyPr/>
                    <a:lstStyle/>
                    <a:p>
                      <a:pPr>
                        <a:lnSpc>
                          <a:spcPts val="1800"/>
                        </a:lnSpc>
                      </a:pPr>
                      <a:r>
                        <a:rPr kumimoji="1" lang="ja-JP" altLang="en-US" dirty="0"/>
                        <a:t>自然遷移林</a:t>
                      </a:r>
                    </a:p>
                  </a:txBody>
                  <a:tcPr marL="72000" marR="36000" marT="0" marB="0" anchor="ctr"/>
                </a:tc>
                <a:tc>
                  <a:txBody>
                    <a:bodyPr/>
                    <a:lstStyle/>
                    <a:p>
                      <a:pPr>
                        <a:lnSpc>
                          <a:spcPts val="1800"/>
                        </a:lnSpc>
                      </a:pPr>
                      <a:r>
                        <a:rPr kumimoji="1" lang="ja-JP" altLang="en-US" sz="1600" dirty="0"/>
                        <a:t>防災減災タイプ</a:t>
                      </a:r>
                    </a:p>
                  </a:txBody>
                  <a:tcPr marL="72000" marR="36000" marT="0" marB="0" anchor="b"/>
                </a:tc>
                <a:tc>
                  <a:txBody>
                    <a:bodyPr/>
                    <a:lstStyle/>
                    <a:p>
                      <a:pPr algn="ctr">
                        <a:lnSpc>
                          <a:spcPts val="1800"/>
                        </a:lnSpc>
                      </a:pPr>
                      <a:r>
                        <a:rPr kumimoji="1" lang="ja-JP" altLang="en-US" dirty="0"/>
                        <a:t>１</a:t>
                      </a:r>
                    </a:p>
                  </a:txBody>
                  <a:tcPr marL="36000" marR="36000" marT="0" marB="0" anchor="b"/>
                </a:tc>
                <a:tc>
                  <a:txBody>
                    <a:bodyPr/>
                    <a:lstStyle/>
                    <a:p>
                      <a:pPr algn="ctr">
                        <a:lnSpc>
                          <a:spcPts val="1800"/>
                        </a:lnSpc>
                      </a:pPr>
                      <a:r>
                        <a:rPr kumimoji="1" lang="ja-JP" altLang="en-US" dirty="0"/>
                        <a:t>３</a:t>
                      </a:r>
                    </a:p>
                  </a:txBody>
                  <a:tcPr marL="36000" marR="36000" marT="0" marB="0" anchor="b"/>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1" lang="ja-JP" altLang="en-US" dirty="0"/>
                        <a:t> 水 山 </a:t>
                      </a:r>
                      <a:r>
                        <a:rPr kumimoji="1" lang="ja-JP" altLang="en-US" sz="1400" dirty="0"/>
                        <a:t>のいずれか</a:t>
                      </a:r>
                      <a:endParaRPr kumimoji="1" lang="ja-JP" altLang="en-US" dirty="0"/>
                    </a:p>
                  </a:txBody>
                  <a:tcPr marL="36000" marR="36000" marT="0" marB="0" anchor="ctr">
                    <a:solidFill>
                      <a:schemeClr val="accent6">
                        <a:lumMod val="40000"/>
                        <a:lumOff val="60000"/>
                      </a:schemeClr>
                    </a:solidFill>
                  </a:tcPr>
                </a:tc>
                <a:tc>
                  <a:txBody>
                    <a:bodyPr/>
                    <a:lstStyle/>
                    <a:p>
                      <a:pPr algn="ctr">
                        <a:lnSpc>
                          <a:spcPts val="1800"/>
                        </a:lnSpc>
                      </a:pPr>
                      <a:r>
                        <a:rPr kumimoji="1" lang="en-US" altLang="ja-JP" dirty="0"/>
                        <a:t>―</a:t>
                      </a:r>
                      <a:endParaRPr kumimoji="1" lang="ja-JP" altLang="en-US" dirty="0"/>
                    </a:p>
                  </a:txBody>
                  <a:tcPr marL="36000" marR="36000" marT="0" marB="0" anchor="ctr">
                    <a:solidFill>
                      <a:schemeClr val="accent6">
                        <a:lumMod val="40000"/>
                        <a:lumOff val="60000"/>
                      </a:schemeClr>
                    </a:solidFill>
                  </a:tcPr>
                </a:tc>
                <a:extLst>
                  <a:ext uri="{0D108BD9-81ED-4DB2-BD59-A6C34878D82A}">
                    <a16:rowId xmlns:a16="http://schemas.microsoft.com/office/drawing/2014/main" val="2463384699"/>
                  </a:ext>
                </a:extLst>
              </a:tr>
              <a:tr h="332587">
                <a:tc vMerge="1">
                  <a:txBody>
                    <a:bodyPr/>
                    <a:lstStyle/>
                    <a:p>
                      <a:pPr>
                        <a:lnSpc>
                          <a:spcPts val="1800"/>
                        </a:lnSpc>
                      </a:pPr>
                      <a:endParaRPr kumimoji="1" lang="ja-JP" altLang="en-US" dirty="0"/>
                    </a:p>
                  </a:txBody>
                  <a:tcPr anchor="ctr"/>
                </a:tc>
                <a:tc>
                  <a:txBody>
                    <a:bodyPr/>
                    <a:lstStyle/>
                    <a:p>
                      <a:pPr>
                        <a:lnSpc>
                          <a:spcPts val="1800"/>
                        </a:lnSpc>
                      </a:pPr>
                      <a:r>
                        <a:rPr kumimoji="1" lang="ja-JP" altLang="en-US" sz="1600" dirty="0"/>
                        <a:t>自然共生タイプ</a:t>
                      </a:r>
                    </a:p>
                  </a:txBody>
                  <a:tcPr marL="72000" marR="36000" marT="0" marB="0" anchor="b"/>
                </a:tc>
                <a:tc>
                  <a:txBody>
                    <a:bodyPr/>
                    <a:lstStyle/>
                    <a:p>
                      <a:pPr algn="ctr">
                        <a:lnSpc>
                          <a:spcPts val="1800"/>
                        </a:lnSpc>
                      </a:pPr>
                      <a:r>
                        <a:rPr kumimoji="1" lang="ja-JP" altLang="en-US" dirty="0"/>
                        <a:t>３</a:t>
                      </a:r>
                    </a:p>
                  </a:txBody>
                  <a:tcPr marL="36000" marR="36000" marT="0" marB="0" anchor="b"/>
                </a:tc>
                <a:tc>
                  <a:txBody>
                    <a:bodyPr/>
                    <a:lstStyle/>
                    <a:p>
                      <a:pPr algn="ctr">
                        <a:lnSpc>
                          <a:spcPts val="1800"/>
                        </a:lnSpc>
                      </a:pPr>
                      <a:r>
                        <a:rPr kumimoji="1" lang="ja-JP" altLang="en-US" dirty="0"/>
                        <a:t>－</a:t>
                      </a:r>
                    </a:p>
                  </a:txBody>
                  <a:tcPr marL="36000" marR="36000" marT="0" marB="0" anchor="b"/>
                </a:tc>
                <a:tc>
                  <a:txBody>
                    <a:bodyPr/>
                    <a:lstStyle/>
                    <a:p>
                      <a:pPr>
                        <a:lnSpc>
                          <a:spcPts val="1800"/>
                        </a:lnSpc>
                      </a:pPr>
                      <a:r>
                        <a:rPr kumimoji="1" lang="ja-JP" altLang="en-US" dirty="0"/>
                        <a:t> 水 快 保 他 </a:t>
                      </a:r>
                      <a:r>
                        <a:rPr kumimoji="1" lang="ja-JP" altLang="en-US" sz="1400" dirty="0"/>
                        <a:t>のいずれか又は</a:t>
                      </a:r>
                      <a:r>
                        <a:rPr kumimoji="1" lang="ja-JP" altLang="en-US" dirty="0"/>
                        <a:t>「なし」</a:t>
                      </a:r>
                    </a:p>
                  </a:txBody>
                  <a:tcPr marL="36000" marR="36000" marT="0" marB="0" anchor="ctr">
                    <a:solidFill>
                      <a:schemeClr val="accent6">
                        <a:lumMod val="20000"/>
                        <a:lumOff val="80000"/>
                      </a:schemeClr>
                    </a:solidFill>
                  </a:tcPr>
                </a:tc>
                <a:tc>
                  <a:txBody>
                    <a:bodyPr/>
                    <a:lstStyle/>
                    <a:p>
                      <a:pPr algn="ctr">
                        <a:lnSpc>
                          <a:spcPts val="1800"/>
                        </a:lnSpc>
                      </a:pPr>
                      <a:r>
                        <a:rPr kumimoji="1" lang="en-US" altLang="ja-JP" dirty="0"/>
                        <a:t>―</a:t>
                      </a:r>
                      <a:endParaRPr kumimoji="1" lang="ja-JP" altLang="en-US" dirty="0"/>
                    </a:p>
                  </a:txBody>
                  <a:tcPr marL="36000" marR="36000" marT="0" marB="0" anchor="ctr">
                    <a:solidFill>
                      <a:schemeClr val="accent6">
                        <a:lumMod val="20000"/>
                        <a:lumOff val="80000"/>
                      </a:schemeClr>
                    </a:solidFill>
                  </a:tcPr>
                </a:tc>
                <a:extLst>
                  <a:ext uri="{0D108BD9-81ED-4DB2-BD59-A6C34878D82A}">
                    <a16:rowId xmlns:a16="http://schemas.microsoft.com/office/drawing/2014/main" val="894807419"/>
                  </a:ext>
                </a:extLst>
              </a:tr>
            </a:tbl>
          </a:graphicData>
        </a:graphic>
      </p:graphicFrame>
      <p:sp>
        <p:nvSpPr>
          <p:cNvPr id="6" name="楕円 5">
            <a:extLst>
              <a:ext uri="{FF2B5EF4-FFF2-40B4-BE49-F238E27FC236}">
                <a16:creationId xmlns:a16="http://schemas.microsoft.com/office/drawing/2014/main" id="{B3E79AA6-B659-42C5-B62F-0A45249ACE7B}"/>
              </a:ext>
            </a:extLst>
          </p:cNvPr>
          <p:cNvSpPr/>
          <p:nvPr/>
        </p:nvSpPr>
        <p:spPr>
          <a:xfrm>
            <a:off x="5701085" y="2671644"/>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a:extLst>
              <a:ext uri="{FF2B5EF4-FFF2-40B4-BE49-F238E27FC236}">
                <a16:creationId xmlns:a16="http://schemas.microsoft.com/office/drawing/2014/main" id="{9CF8188C-9243-47FC-8DE2-350913363F29}"/>
              </a:ext>
            </a:extLst>
          </p:cNvPr>
          <p:cNvSpPr/>
          <p:nvPr/>
        </p:nvSpPr>
        <p:spPr>
          <a:xfrm>
            <a:off x="5981134" y="2671644"/>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13">
            <a:extLst>
              <a:ext uri="{FF2B5EF4-FFF2-40B4-BE49-F238E27FC236}">
                <a16:creationId xmlns:a16="http://schemas.microsoft.com/office/drawing/2014/main" id="{C34711C8-D2C9-4A87-ABF0-0E4B8D2F081A}"/>
              </a:ext>
            </a:extLst>
          </p:cNvPr>
          <p:cNvSpPr/>
          <p:nvPr/>
        </p:nvSpPr>
        <p:spPr>
          <a:xfrm>
            <a:off x="5701085" y="3010775"/>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445ABC94-6EC0-4836-94BF-E2493A0DBD37}"/>
              </a:ext>
            </a:extLst>
          </p:cNvPr>
          <p:cNvSpPr/>
          <p:nvPr/>
        </p:nvSpPr>
        <p:spPr>
          <a:xfrm>
            <a:off x="5989085" y="3010775"/>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56C2DAAC-F1D1-46D6-9215-CB124408B320}"/>
              </a:ext>
            </a:extLst>
          </p:cNvPr>
          <p:cNvSpPr/>
          <p:nvPr/>
        </p:nvSpPr>
        <p:spPr>
          <a:xfrm>
            <a:off x="5695763" y="3333382"/>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C53AFCA2-EC46-4BF9-A2A3-E225308C1EE6}"/>
              </a:ext>
            </a:extLst>
          </p:cNvPr>
          <p:cNvSpPr/>
          <p:nvPr/>
        </p:nvSpPr>
        <p:spPr>
          <a:xfrm>
            <a:off x="5983763" y="3333382"/>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楕円 18">
            <a:extLst>
              <a:ext uri="{FF2B5EF4-FFF2-40B4-BE49-F238E27FC236}">
                <a16:creationId xmlns:a16="http://schemas.microsoft.com/office/drawing/2014/main" id="{497AB267-404E-4F87-B44F-D958B97BDD1C}"/>
              </a:ext>
            </a:extLst>
          </p:cNvPr>
          <p:cNvSpPr/>
          <p:nvPr/>
        </p:nvSpPr>
        <p:spPr>
          <a:xfrm>
            <a:off x="6277085" y="3328453"/>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楕円 19">
            <a:extLst>
              <a:ext uri="{FF2B5EF4-FFF2-40B4-BE49-F238E27FC236}">
                <a16:creationId xmlns:a16="http://schemas.microsoft.com/office/drawing/2014/main" id="{9D907798-9414-4EE7-8DC3-61785E176B17}"/>
              </a:ext>
            </a:extLst>
          </p:cNvPr>
          <p:cNvSpPr/>
          <p:nvPr/>
        </p:nvSpPr>
        <p:spPr>
          <a:xfrm>
            <a:off x="6565085" y="3328453"/>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a:extLst>
              <a:ext uri="{FF2B5EF4-FFF2-40B4-BE49-F238E27FC236}">
                <a16:creationId xmlns:a16="http://schemas.microsoft.com/office/drawing/2014/main" id="{BBB542B4-D6DA-462A-80FA-F74D119A6F7D}"/>
              </a:ext>
            </a:extLst>
          </p:cNvPr>
          <p:cNvSpPr/>
          <p:nvPr/>
        </p:nvSpPr>
        <p:spPr>
          <a:xfrm>
            <a:off x="5693134" y="3675316"/>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楕円 21">
            <a:extLst>
              <a:ext uri="{FF2B5EF4-FFF2-40B4-BE49-F238E27FC236}">
                <a16:creationId xmlns:a16="http://schemas.microsoft.com/office/drawing/2014/main" id="{61ED9AAD-D459-48D7-8AEF-1D156C9BF769}"/>
              </a:ext>
            </a:extLst>
          </p:cNvPr>
          <p:cNvSpPr/>
          <p:nvPr/>
        </p:nvSpPr>
        <p:spPr>
          <a:xfrm>
            <a:off x="5981134" y="3675316"/>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a:extLst>
              <a:ext uri="{FF2B5EF4-FFF2-40B4-BE49-F238E27FC236}">
                <a16:creationId xmlns:a16="http://schemas.microsoft.com/office/drawing/2014/main" id="{ABA508B6-6C87-43AF-A8EF-A3B372C85723}"/>
              </a:ext>
            </a:extLst>
          </p:cNvPr>
          <p:cNvSpPr/>
          <p:nvPr/>
        </p:nvSpPr>
        <p:spPr>
          <a:xfrm>
            <a:off x="5701085" y="4008896"/>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楕円 24">
            <a:extLst>
              <a:ext uri="{FF2B5EF4-FFF2-40B4-BE49-F238E27FC236}">
                <a16:creationId xmlns:a16="http://schemas.microsoft.com/office/drawing/2014/main" id="{D5F6649B-75A5-4A47-AD08-D89DC06F1CA9}"/>
              </a:ext>
            </a:extLst>
          </p:cNvPr>
          <p:cNvSpPr/>
          <p:nvPr/>
        </p:nvSpPr>
        <p:spPr>
          <a:xfrm>
            <a:off x="5989085" y="4008896"/>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楕円 25">
            <a:extLst>
              <a:ext uri="{FF2B5EF4-FFF2-40B4-BE49-F238E27FC236}">
                <a16:creationId xmlns:a16="http://schemas.microsoft.com/office/drawing/2014/main" id="{57D7CB13-547D-4DC9-9791-B5ADEC2CD503}"/>
              </a:ext>
            </a:extLst>
          </p:cNvPr>
          <p:cNvSpPr/>
          <p:nvPr/>
        </p:nvSpPr>
        <p:spPr>
          <a:xfrm>
            <a:off x="5693134" y="4662492"/>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楕円 26">
            <a:extLst>
              <a:ext uri="{FF2B5EF4-FFF2-40B4-BE49-F238E27FC236}">
                <a16:creationId xmlns:a16="http://schemas.microsoft.com/office/drawing/2014/main" id="{C04A1A5B-0B1F-4BCF-9769-DB13E988C229}"/>
              </a:ext>
            </a:extLst>
          </p:cNvPr>
          <p:cNvSpPr/>
          <p:nvPr/>
        </p:nvSpPr>
        <p:spPr>
          <a:xfrm>
            <a:off x="5981134" y="4662492"/>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楕円 27">
            <a:extLst>
              <a:ext uri="{FF2B5EF4-FFF2-40B4-BE49-F238E27FC236}">
                <a16:creationId xmlns:a16="http://schemas.microsoft.com/office/drawing/2014/main" id="{6414632A-E271-42C2-A64B-5D3E807E9637}"/>
              </a:ext>
            </a:extLst>
          </p:cNvPr>
          <p:cNvSpPr/>
          <p:nvPr/>
        </p:nvSpPr>
        <p:spPr>
          <a:xfrm>
            <a:off x="5701085" y="5006743"/>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楕円 28">
            <a:extLst>
              <a:ext uri="{FF2B5EF4-FFF2-40B4-BE49-F238E27FC236}">
                <a16:creationId xmlns:a16="http://schemas.microsoft.com/office/drawing/2014/main" id="{7819401F-3C95-4890-A66F-AB91CAA2E1CB}"/>
              </a:ext>
            </a:extLst>
          </p:cNvPr>
          <p:cNvSpPr/>
          <p:nvPr/>
        </p:nvSpPr>
        <p:spPr>
          <a:xfrm>
            <a:off x="5989085" y="5006743"/>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29">
            <a:extLst>
              <a:ext uri="{FF2B5EF4-FFF2-40B4-BE49-F238E27FC236}">
                <a16:creationId xmlns:a16="http://schemas.microsoft.com/office/drawing/2014/main" id="{CF26A285-6159-445F-B98F-7DE26468D1C7}"/>
              </a:ext>
            </a:extLst>
          </p:cNvPr>
          <p:cNvSpPr/>
          <p:nvPr/>
        </p:nvSpPr>
        <p:spPr>
          <a:xfrm>
            <a:off x="5701085" y="5670140"/>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a:extLst>
              <a:ext uri="{FF2B5EF4-FFF2-40B4-BE49-F238E27FC236}">
                <a16:creationId xmlns:a16="http://schemas.microsoft.com/office/drawing/2014/main" id="{7C4AE28B-0BD4-42CA-A2D2-78660057F82E}"/>
              </a:ext>
            </a:extLst>
          </p:cNvPr>
          <p:cNvSpPr/>
          <p:nvPr/>
        </p:nvSpPr>
        <p:spPr>
          <a:xfrm>
            <a:off x="5989085" y="5670140"/>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楕円 34">
            <a:extLst>
              <a:ext uri="{FF2B5EF4-FFF2-40B4-BE49-F238E27FC236}">
                <a16:creationId xmlns:a16="http://schemas.microsoft.com/office/drawing/2014/main" id="{473EEBD3-35FF-41ED-A26F-E884505460C7}"/>
              </a:ext>
            </a:extLst>
          </p:cNvPr>
          <p:cNvSpPr/>
          <p:nvPr/>
        </p:nvSpPr>
        <p:spPr>
          <a:xfrm>
            <a:off x="5693134" y="4338158"/>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楕円 35">
            <a:extLst>
              <a:ext uri="{FF2B5EF4-FFF2-40B4-BE49-F238E27FC236}">
                <a16:creationId xmlns:a16="http://schemas.microsoft.com/office/drawing/2014/main" id="{F5767F6D-4E0E-473D-B56F-2DCD352B6C89}"/>
              </a:ext>
            </a:extLst>
          </p:cNvPr>
          <p:cNvSpPr/>
          <p:nvPr/>
        </p:nvSpPr>
        <p:spPr>
          <a:xfrm>
            <a:off x="5981134" y="4338158"/>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楕円 36">
            <a:extLst>
              <a:ext uri="{FF2B5EF4-FFF2-40B4-BE49-F238E27FC236}">
                <a16:creationId xmlns:a16="http://schemas.microsoft.com/office/drawing/2014/main" id="{225C9C8C-8EDC-4D40-9074-7FEFEBA7EEFA}"/>
              </a:ext>
            </a:extLst>
          </p:cNvPr>
          <p:cNvSpPr/>
          <p:nvPr/>
        </p:nvSpPr>
        <p:spPr>
          <a:xfrm>
            <a:off x="6274456" y="4333229"/>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楕円 37">
            <a:extLst>
              <a:ext uri="{FF2B5EF4-FFF2-40B4-BE49-F238E27FC236}">
                <a16:creationId xmlns:a16="http://schemas.microsoft.com/office/drawing/2014/main" id="{D3F0EDAB-E7AF-4361-9C84-522700893BF7}"/>
              </a:ext>
            </a:extLst>
          </p:cNvPr>
          <p:cNvSpPr/>
          <p:nvPr/>
        </p:nvSpPr>
        <p:spPr>
          <a:xfrm>
            <a:off x="6562456" y="4333229"/>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楕円 38">
            <a:extLst>
              <a:ext uri="{FF2B5EF4-FFF2-40B4-BE49-F238E27FC236}">
                <a16:creationId xmlns:a16="http://schemas.microsoft.com/office/drawing/2014/main" id="{90BD878D-CCE4-44D2-92FF-AC890B6A993B}"/>
              </a:ext>
            </a:extLst>
          </p:cNvPr>
          <p:cNvSpPr/>
          <p:nvPr/>
        </p:nvSpPr>
        <p:spPr>
          <a:xfrm>
            <a:off x="5701085" y="5330054"/>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楕円 39">
            <a:extLst>
              <a:ext uri="{FF2B5EF4-FFF2-40B4-BE49-F238E27FC236}">
                <a16:creationId xmlns:a16="http://schemas.microsoft.com/office/drawing/2014/main" id="{E3A1324B-8395-4346-B3CB-C072215CAC3B}"/>
              </a:ext>
            </a:extLst>
          </p:cNvPr>
          <p:cNvSpPr/>
          <p:nvPr/>
        </p:nvSpPr>
        <p:spPr>
          <a:xfrm>
            <a:off x="5989085" y="5330054"/>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楕円 40">
            <a:extLst>
              <a:ext uri="{FF2B5EF4-FFF2-40B4-BE49-F238E27FC236}">
                <a16:creationId xmlns:a16="http://schemas.microsoft.com/office/drawing/2014/main" id="{31F17DC2-EA95-4854-BDD9-C4EA091A667E}"/>
              </a:ext>
            </a:extLst>
          </p:cNvPr>
          <p:cNvSpPr/>
          <p:nvPr/>
        </p:nvSpPr>
        <p:spPr>
          <a:xfrm>
            <a:off x="6282407" y="5325125"/>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楕円 41">
            <a:extLst>
              <a:ext uri="{FF2B5EF4-FFF2-40B4-BE49-F238E27FC236}">
                <a16:creationId xmlns:a16="http://schemas.microsoft.com/office/drawing/2014/main" id="{5775BBE0-8354-48AB-B5D6-AF52BB97052C}"/>
              </a:ext>
            </a:extLst>
          </p:cNvPr>
          <p:cNvSpPr/>
          <p:nvPr/>
        </p:nvSpPr>
        <p:spPr>
          <a:xfrm>
            <a:off x="6570407" y="5325125"/>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楕円 42">
            <a:extLst>
              <a:ext uri="{FF2B5EF4-FFF2-40B4-BE49-F238E27FC236}">
                <a16:creationId xmlns:a16="http://schemas.microsoft.com/office/drawing/2014/main" id="{7E22A443-19FA-44C3-B96E-45B0CA279E14}"/>
              </a:ext>
            </a:extLst>
          </p:cNvPr>
          <p:cNvSpPr/>
          <p:nvPr/>
        </p:nvSpPr>
        <p:spPr>
          <a:xfrm>
            <a:off x="5693134" y="6003568"/>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楕円 43">
            <a:extLst>
              <a:ext uri="{FF2B5EF4-FFF2-40B4-BE49-F238E27FC236}">
                <a16:creationId xmlns:a16="http://schemas.microsoft.com/office/drawing/2014/main" id="{A07BA9A5-DE78-4E3A-B16A-A8DB396D418C}"/>
              </a:ext>
            </a:extLst>
          </p:cNvPr>
          <p:cNvSpPr/>
          <p:nvPr/>
        </p:nvSpPr>
        <p:spPr>
          <a:xfrm>
            <a:off x="5981134" y="6003568"/>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楕円 44">
            <a:extLst>
              <a:ext uri="{FF2B5EF4-FFF2-40B4-BE49-F238E27FC236}">
                <a16:creationId xmlns:a16="http://schemas.microsoft.com/office/drawing/2014/main" id="{3A4E1B4F-E12E-4602-ABD7-11FD0996A004}"/>
              </a:ext>
            </a:extLst>
          </p:cNvPr>
          <p:cNvSpPr/>
          <p:nvPr/>
        </p:nvSpPr>
        <p:spPr>
          <a:xfrm>
            <a:off x="6274456" y="5998639"/>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楕円 45">
            <a:extLst>
              <a:ext uri="{FF2B5EF4-FFF2-40B4-BE49-F238E27FC236}">
                <a16:creationId xmlns:a16="http://schemas.microsoft.com/office/drawing/2014/main" id="{873ED898-6D77-444E-8227-26080636B3D0}"/>
              </a:ext>
            </a:extLst>
          </p:cNvPr>
          <p:cNvSpPr/>
          <p:nvPr/>
        </p:nvSpPr>
        <p:spPr>
          <a:xfrm>
            <a:off x="6562456" y="5998639"/>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楕円 46">
            <a:extLst>
              <a:ext uri="{FF2B5EF4-FFF2-40B4-BE49-F238E27FC236}">
                <a16:creationId xmlns:a16="http://schemas.microsoft.com/office/drawing/2014/main" id="{4F6DEE67-5CCB-493F-AD11-0CADE7FE133E}"/>
              </a:ext>
            </a:extLst>
          </p:cNvPr>
          <p:cNvSpPr/>
          <p:nvPr/>
        </p:nvSpPr>
        <p:spPr>
          <a:xfrm>
            <a:off x="9282250" y="2682236"/>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楕円 47">
            <a:extLst>
              <a:ext uri="{FF2B5EF4-FFF2-40B4-BE49-F238E27FC236}">
                <a16:creationId xmlns:a16="http://schemas.microsoft.com/office/drawing/2014/main" id="{8BFDE80E-A801-429D-85C5-79F90C16C2A9}"/>
              </a:ext>
            </a:extLst>
          </p:cNvPr>
          <p:cNvSpPr/>
          <p:nvPr/>
        </p:nvSpPr>
        <p:spPr>
          <a:xfrm>
            <a:off x="9282250" y="3010775"/>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楕円 48">
            <a:extLst>
              <a:ext uri="{FF2B5EF4-FFF2-40B4-BE49-F238E27FC236}">
                <a16:creationId xmlns:a16="http://schemas.microsoft.com/office/drawing/2014/main" id="{F08672E4-CB8F-46F2-859E-6D93C84C0FA9}"/>
              </a:ext>
            </a:extLst>
          </p:cNvPr>
          <p:cNvSpPr/>
          <p:nvPr/>
        </p:nvSpPr>
        <p:spPr>
          <a:xfrm>
            <a:off x="9282250" y="3356699"/>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楕円 49">
            <a:extLst>
              <a:ext uri="{FF2B5EF4-FFF2-40B4-BE49-F238E27FC236}">
                <a16:creationId xmlns:a16="http://schemas.microsoft.com/office/drawing/2014/main" id="{E286A035-C02E-4468-9747-77BA305E17BD}"/>
              </a:ext>
            </a:extLst>
          </p:cNvPr>
          <p:cNvSpPr/>
          <p:nvPr/>
        </p:nvSpPr>
        <p:spPr>
          <a:xfrm>
            <a:off x="9282250" y="4662492"/>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楕円 50">
            <a:extLst>
              <a:ext uri="{FF2B5EF4-FFF2-40B4-BE49-F238E27FC236}">
                <a16:creationId xmlns:a16="http://schemas.microsoft.com/office/drawing/2014/main" id="{1F330178-9F82-4CCD-BD7F-4E0714977926}"/>
              </a:ext>
            </a:extLst>
          </p:cNvPr>
          <p:cNvSpPr/>
          <p:nvPr/>
        </p:nvSpPr>
        <p:spPr>
          <a:xfrm>
            <a:off x="9282250" y="4991031"/>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楕円 51">
            <a:extLst>
              <a:ext uri="{FF2B5EF4-FFF2-40B4-BE49-F238E27FC236}">
                <a16:creationId xmlns:a16="http://schemas.microsoft.com/office/drawing/2014/main" id="{B386D6C5-76BD-44D2-85A0-676E55D6C413}"/>
              </a:ext>
            </a:extLst>
          </p:cNvPr>
          <p:cNvSpPr/>
          <p:nvPr/>
        </p:nvSpPr>
        <p:spPr>
          <a:xfrm>
            <a:off x="9282250" y="5336955"/>
            <a:ext cx="288000" cy="288000"/>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6BF19F52-F3EB-403A-B464-9611C5496D6D}"/>
              </a:ext>
            </a:extLst>
          </p:cNvPr>
          <p:cNvSpPr txBox="1"/>
          <p:nvPr/>
        </p:nvSpPr>
        <p:spPr>
          <a:xfrm>
            <a:off x="219762" y="6385623"/>
            <a:ext cx="9409267" cy="461665"/>
          </a:xfrm>
          <a:prstGeom prst="rect">
            <a:avLst/>
          </a:prstGeom>
          <a:noFill/>
        </p:spPr>
        <p:txBody>
          <a:bodyPr wrap="square">
            <a:spAutoFit/>
          </a:bodyPr>
          <a:lstStyle/>
          <a:p>
            <a:r>
              <a:rPr lang="ja-JP" altLang="en-US" sz="1200" dirty="0"/>
              <a:t>注）公益的機能別施業森林の設定は、　山地災害防止機能／土壌保全機能維持増進森林よりも、　水源かん養機能維持増進森林の方が</a:t>
            </a:r>
            <a:endParaRPr lang="en-US" altLang="ja-JP" sz="1200" dirty="0"/>
          </a:p>
          <a:p>
            <a:r>
              <a:rPr lang="ja-JP" altLang="en-US" sz="1200" dirty="0"/>
              <a:t>　　上位にあることから、水源かん機能の必要性が高い森林が含まれる場合、施策タイプに関わらず　   を設定することとなる。</a:t>
            </a:r>
          </a:p>
        </p:txBody>
      </p:sp>
      <p:sp>
        <p:nvSpPr>
          <p:cNvPr id="10" name="楕円 9">
            <a:extLst>
              <a:ext uri="{FF2B5EF4-FFF2-40B4-BE49-F238E27FC236}">
                <a16:creationId xmlns:a16="http://schemas.microsoft.com/office/drawing/2014/main" id="{183121D4-50A2-44F1-84F2-3503D4E73514}"/>
              </a:ext>
            </a:extLst>
          </p:cNvPr>
          <p:cNvSpPr/>
          <p:nvPr/>
        </p:nvSpPr>
        <p:spPr>
          <a:xfrm>
            <a:off x="2815927" y="6405818"/>
            <a:ext cx="216000" cy="216000"/>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kumimoji="1" lang="ja-JP" altLang="en-US" sz="1400" dirty="0">
                <a:solidFill>
                  <a:schemeClr val="tx1"/>
                </a:solidFill>
              </a:rPr>
              <a:t>山</a:t>
            </a:r>
          </a:p>
        </p:txBody>
      </p:sp>
      <p:sp>
        <p:nvSpPr>
          <p:cNvPr id="55" name="楕円 54">
            <a:extLst>
              <a:ext uri="{FF2B5EF4-FFF2-40B4-BE49-F238E27FC236}">
                <a16:creationId xmlns:a16="http://schemas.microsoft.com/office/drawing/2014/main" id="{A6E18F41-72CA-4BB5-9F8F-2E6FAF867EC5}"/>
              </a:ext>
            </a:extLst>
          </p:cNvPr>
          <p:cNvSpPr/>
          <p:nvPr/>
        </p:nvSpPr>
        <p:spPr>
          <a:xfrm>
            <a:off x="6789928" y="6402392"/>
            <a:ext cx="216000" cy="216000"/>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kumimoji="1" lang="ja-JP" altLang="en-US" sz="1400" dirty="0">
                <a:solidFill>
                  <a:schemeClr val="tx1"/>
                </a:solidFill>
              </a:rPr>
              <a:t>水</a:t>
            </a:r>
          </a:p>
        </p:txBody>
      </p:sp>
      <p:sp>
        <p:nvSpPr>
          <p:cNvPr id="56" name="楕円 55">
            <a:extLst>
              <a:ext uri="{FF2B5EF4-FFF2-40B4-BE49-F238E27FC236}">
                <a16:creationId xmlns:a16="http://schemas.microsoft.com/office/drawing/2014/main" id="{4329700A-978C-4009-BDB6-437551C0A9A2}"/>
              </a:ext>
            </a:extLst>
          </p:cNvPr>
          <p:cNvSpPr/>
          <p:nvPr/>
        </p:nvSpPr>
        <p:spPr>
          <a:xfrm>
            <a:off x="7204719" y="6586596"/>
            <a:ext cx="216000" cy="216000"/>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kumimoji="1" lang="ja-JP" altLang="en-US" sz="1400" dirty="0">
                <a:solidFill>
                  <a:schemeClr val="tx1"/>
                </a:solidFill>
              </a:rPr>
              <a:t>水</a:t>
            </a:r>
          </a:p>
        </p:txBody>
      </p:sp>
      <p:sp>
        <p:nvSpPr>
          <p:cNvPr id="54" name="正方形/長方形 53">
            <a:extLst>
              <a:ext uri="{FF2B5EF4-FFF2-40B4-BE49-F238E27FC236}">
                <a16:creationId xmlns:a16="http://schemas.microsoft.com/office/drawing/2014/main" id="{86C72AA6-EE55-44B3-9918-47E25E351448}"/>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R8.3.23</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pic>
        <p:nvPicPr>
          <p:cNvPr id="57" name="図 56">
            <a:extLst>
              <a:ext uri="{FF2B5EF4-FFF2-40B4-BE49-F238E27FC236}">
                <a16:creationId xmlns:a16="http://schemas.microsoft.com/office/drawing/2014/main" id="{011250BC-A930-4E09-B135-C1636632225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89762" y="143722"/>
            <a:ext cx="288000" cy="288000"/>
          </a:xfrm>
          <a:prstGeom prst="rect">
            <a:avLst/>
          </a:prstGeom>
        </p:spPr>
      </p:pic>
      <p:pic>
        <p:nvPicPr>
          <p:cNvPr id="58" name="図 57">
            <a:extLst>
              <a:ext uri="{FF2B5EF4-FFF2-40B4-BE49-F238E27FC236}">
                <a16:creationId xmlns:a16="http://schemas.microsoft.com/office/drawing/2014/main" id="{39844365-6F14-419D-8E49-BC002DCEEC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57267" y="143722"/>
            <a:ext cx="288000" cy="288000"/>
          </a:xfrm>
          <a:prstGeom prst="rect">
            <a:avLst/>
          </a:prstGeom>
        </p:spPr>
      </p:pic>
      <p:pic>
        <p:nvPicPr>
          <p:cNvPr id="59" name="図 58">
            <a:extLst>
              <a:ext uri="{FF2B5EF4-FFF2-40B4-BE49-F238E27FC236}">
                <a16:creationId xmlns:a16="http://schemas.microsoft.com/office/drawing/2014/main" id="{E4B8F038-ED1F-4973-B512-00FDCC6AC5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70768" y="143722"/>
            <a:ext cx="288000" cy="288000"/>
          </a:xfrm>
          <a:prstGeom prst="rect">
            <a:avLst/>
          </a:prstGeom>
        </p:spPr>
      </p:pic>
      <p:pic>
        <p:nvPicPr>
          <p:cNvPr id="60" name="図 59">
            <a:extLst>
              <a:ext uri="{FF2B5EF4-FFF2-40B4-BE49-F238E27FC236}">
                <a16:creationId xmlns:a16="http://schemas.microsoft.com/office/drawing/2014/main" id="{18B33D50-CECE-4EE8-82B4-3B8193B094B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03263" y="143722"/>
            <a:ext cx="288000" cy="288000"/>
          </a:xfrm>
          <a:prstGeom prst="rect">
            <a:avLst/>
          </a:prstGeom>
        </p:spPr>
      </p:pic>
      <p:pic>
        <p:nvPicPr>
          <p:cNvPr id="61" name="図 60">
            <a:extLst>
              <a:ext uri="{FF2B5EF4-FFF2-40B4-BE49-F238E27FC236}">
                <a16:creationId xmlns:a16="http://schemas.microsoft.com/office/drawing/2014/main" id="{065354FF-4438-47D6-B938-00CE326C7AD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16764" y="143722"/>
            <a:ext cx="288000" cy="288000"/>
          </a:xfrm>
          <a:prstGeom prst="rect">
            <a:avLst/>
          </a:prstGeom>
        </p:spPr>
      </p:pic>
      <p:pic>
        <p:nvPicPr>
          <p:cNvPr id="62" name="図 61">
            <a:extLst>
              <a:ext uri="{FF2B5EF4-FFF2-40B4-BE49-F238E27FC236}">
                <a16:creationId xmlns:a16="http://schemas.microsoft.com/office/drawing/2014/main" id="{E6A7A739-FDE1-40FA-B71F-58D0482A8BF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30265" y="143722"/>
            <a:ext cx="288000" cy="288000"/>
          </a:xfrm>
          <a:prstGeom prst="rect">
            <a:avLst/>
          </a:prstGeom>
        </p:spPr>
      </p:pic>
      <p:pic>
        <p:nvPicPr>
          <p:cNvPr id="63" name="図 62">
            <a:extLst>
              <a:ext uri="{FF2B5EF4-FFF2-40B4-BE49-F238E27FC236}">
                <a16:creationId xmlns:a16="http://schemas.microsoft.com/office/drawing/2014/main" id="{079D07AC-0CAE-406F-B5F2-A2D2F9EA7E4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3129" t="4624" r="4028" b="3456"/>
          <a:stretch/>
        </p:blipFill>
        <p:spPr>
          <a:xfrm>
            <a:off x="5974670" y="143722"/>
            <a:ext cx="289591" cy="288000"/>
          </a:xfrm>
          <a:prstGeom prst="rect">
            <a:avLst/>
          </a:prstGeom>
        </p:spPr>
      </p:pic>
      <p:pic>
        <p:nvPicPr>
          <p:cNvPr id="64" name="Picture 2">
            <a:extLst>
              <a:ext uri="{FF2B5EF4-FFF2-40B4-BE49-F238E27FC236}">
                <a16:creationId xmlns:a16="http://schemas.microsoft.com/office/drawing/2014/main" id="{807F8BC3-FE3A-4ED6-96AD-3058016AC64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43766" y="143722"/>
            <a:ext cx="288000" cy="288000"/>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4">
            <a:extLst>
              <a:ext uri="{FF2B5EF4-FFF2-40B4-BE49-F238E27FC236}">
                <a16:creationId xmlns:a16="http://schemas.microsoft.com/office/drawing/2014/main" id="{FD4BDCB8-F7E3-4D3F-89DF-8F04575705E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84272" y="143722"/>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66" name="スライド番号プレースホルダー 10">
            <a:extLst>
              <a:ext uri="{FF2B5EF4-FFF2-40B4-BE49-F238E27FC236}">
                <a16:creationId xmlns:a16="http://schemas.microsoft.com/office/drawing/2014/main" id="{165BDFCC-5296-4738-9212-E262A118B517}"/>
              </a:ext>
            </a:extLst>
          </p:cNvPr>
          <p:cNvSpPr>
            <a:spLocks noGrp="1"/>
          </p:cNvSpPr>
          <p:nvPr>
            <p:ph type="sldNum" sz="quarter" idx="12"/>
          </p:nvPr>
        </p:nvSpPr>
        <p:spPr>
          <a:xfrm>
            <a:off x="7616599" y="6457568"/>
            <a:ext cx="2228850" cy="365125"/>
          </a:xfrm>
        </p:spPr>
        <p:txBody>
          <a:bodyPr/>
          <a:lstStyle/>
          <a:p>
            <a:fld id="{D2D8002D-B5B0-4BAC-B1F6-782DDCCE6D9C}" type="slidenum">
              <a:rPr kumimoji="1" lang="ja-JP" altLang="en-US" sz="2000" b="1"/>
              <a:t>9</a:t>
            </a:fld>
            <a:endParaRPr kumimoji="1" lang="ja-JP" altLang="en-US" sz="2000" b="1" dirty="0"/>
          </a:p>
        </p:txBody>
      </p:sp>
    </p:spTree>
    <p:extLst>
      <p:ext uri="{BB962C8B-B14F-4D97-AF65-F5344CB8AC3E}">
        <p14:creationId xmlns:p14="http://schemas.microsoft.com/office/powerpoint/2010/main" val="202966189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5313</Words>
  <Application>Microsoft Office PowerPoint</Application>
  <PresentationFormat>A4 210 x 297 mm</PresentationFormat>
  <Paragraphs>659</Paragraphs>
  <Slides>24</Slides>
  <Notes>2</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24</vt:i4>
      </vt:variant>
    </vt:vector>
  </HeadingPairs>
  <TitlesOfParts>
    <vt:vector size="35" baseType="lpstr">
      <vt:lpstr>BIZ UDPゴシック</vt:lpstr>
      <vt:lpstr>BIZ UDゴシック</vt:lpstr>
      <vt:lpstr>HGS創英角ｺﾞｼｯｸUB</vt:lpstr>
      <vt:lpstr>HG丸ｺﾞｼｯｸM-PRO</vt:lpstr>
      <vt:lpstr>MS UI Gothic</vt:lpstr>
      <vt:lpstr>メイリオ</vt:lpstr>
      <vt:lpstr>游ゴシック</vt:lpstr>
      <vt:lpstr>Arial</vt:lpstr>
      <vt:lpstr>Calibri</vt:lpstr>
      <vt:lpstr>Calibri Light</vt:lpstr>
      <vt:lpstr>Office テーマ</vt:lpstr>
      <vt:lpstr>第６回 大阪府森林防災・減災アクションプラン 検討部会</vt:lpstr>
      <vt:lpstr>PowerPoint プレゼンテーション</vt:lpstr>
      <vt:lpstr>議事１ 第５回部会の振り返り</vt:lpstr>
      <vt:lpstr>PowerPoint プレゼンテーション</vt:lpstr>
      <vt:lpstr>議事２ 市町村説明会等の実施状況</vt:lpstr>
      <vt:lpstr>PowerPoint プレゼンテーション</vt:lpstr>
      <vt:lpstr>PowerPoint プレゼンテーション</vt:lpstr>
      <vt:lpstr>７．今後の市町村の森林・林業施策との連携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議事３ 大阪府 森づくり推進アクションプラン（案）について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2026-03-18T09:33:41Z</dcterms:created>
  <dcterms:modified xsi:type="dcterms:W3CDTF">2026-03-24T08:27:12Z</dcterms:modified>
</cp:coreProperties>
</file>