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1160" r:id="rId2"/>
    <p:sldId id="1161" r:id="rId3"/>
    <p:sldId id="847" r:id="rId4"/>
    <p:sldId id="1162" r:id="rId5"/>
    <p:sldId id="1167" r:id="rId6"/>
    <p:sldId id="1128" r:id="rId7"/>
    <p:sldId id="855" r:id="rId8"/>
    <p:sldId id="1169" r:id="rId9"/>
    <p:sldId id="1153" r:id="rId10"/>
    <p:sldId id="938" r:id="rId11"/>
    <p:sldId id="1163" r:id="rId12"/>
    <p:sldId id="1124" r:id="rId13"/>
    <p:sldId id="1155" r:id="rId14"/>
    <p:sldId id="1170" r:id="rId15"/>
    <p:sldId id="1105" r:id="rId16"/>
    <p:sldId id="1168" r:id="rId17"/>
    <p:sldId id="1152" r:id="rId18"/>
    <p:sldId id="1166" r:id="rId19"/>
    <p:sldId id="1125" r:id="rId20"/>
    <p:sldId id="1164" r:id="rId21"/>
    <p:sldId id="1165" r:id="rId22"/>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樋口　典和" initials="樋口　典和" lastIdx="1" clrIdx="0">
    <p:extLst>
      <p:ext uri="{19B8F6BF-5375-455C-9EA6-DF929625EA0E}">
        <p15:presenceInfo xmlns:p15="http://schemas.microsoft.com/office/powerpoint/2012/main" userId="S::HiguchiNo@lan.pref.osaka.jp::bbb1facc-e6b7-459b-a5ba-40557b13afa2" providerId="AD"/>
      </p:ext>
    </p:extLst>
  </p:cmAuthor>
  <p:cmAuthor id="2" name="杉山　直人" initials="杉山　直人" lastIdx="1" clrIdx="1">
    <p:extLst>
      <p:ext uri="{19B8F6BF-5375-455C-9EA6-DF929625EA0E}">
        <p15:presenceInfo xmlns:p15="http://schemas.microsoft.com/office/powerpoint/2012/main" userId="S::SugiyamaN@lan.pref.osaka.jp::7d09018b-c12e-4246-9dc8-2979ed5983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D8D8"/>
    <a:srgbClr val="909090"/>
    <a:srgbClr val="389138"/>
    <a:srgbClr val="EAEA7F"/>
    <a:srgbClr val="E9BD37"/>
    <a:srgbClr val="E9A237"/>
    <a:srgbClr val="3785BD"/>
    <a:srgbClr val="37E9E9"/>
    <a:srgbClr val="384E7B"/>
    <a:srgbClr val="37E9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06" autoAdjust="0"/>
    <p:restoredTop sz="96293" autoAdjust="0"/>
  </p:normalViewPr>
  <p:slideViewPr>
    <p:cSldViewPr snapToGrid="0">
      <p:cViewPr varScale="1">
        <p:scale>
          <a:sx n="126" d="100"/>
          <a:sy n="126" d="100"/>
        </p:scale>
        <p:origin x="1182"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5448" cy="497838"/>
          </a:xfrm>
          <a:prstGeom prst="rect">
            <a:avLst/>
          </a:prstGeom>
        </p:spPr>
        <p:txBody>
          <a:bodyPr vert="horz" lIns="91312" tIns="45656" rIns="91312" bIns="4565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3" y="1"/>
            <a:ext cx="2945448" cy="497838"/>
          </a:xfrm>
          <a:prstGeom prst="rect">
            <a:avLst/>
          </a:prstGeom>
        </p:spPr>
        <p:txBody>
          <a:bodyPr vert="horz" lIns="91312" tIns="45656" rIns="91312" bIns="45656" rtlCol="0"/>
          <a:lstStyle>
            <a:lvl1pPr algn="r">
              <a:defRPr sz="1200"/>
            </a:lvl1pPr>
          </a:lstStyle>
          <a:p>
            <a:fld id="{AA6FE65D-F661-4725-B157-2FCDB18F60FD}" type="datetimeFigureOut">
              <a:rPr kumimoji="1" lang="ja-JP" altLang="en-US" smtClean="0"/>
              <a:t>2026/1/29</a:t>
            </a:fld>
            <a:endParaRPr kumimoji="1" lang="ja-JP" altLang="en-US"/>
          </a:p>
        </p:txBody>
      </p:sp>
      <p:sp>
        <p:nvSpPr>
          <p:cNvPr id="4" name="スライド イメージ プレースホルダー 3"/>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1312" tIns="45656" rIns="91312" bIns="45656" rtlCol="0" anchor="ctr"/>
          <a:lstStyle/>
          <a:p>
            <a:endParaRPr lang="ja-JP" altLang="en-US"/>
          </a:p>
        </p:txBody>
      </p:sp>
      <p:sp>
        <p:nvSpPr>
          <p:cNvPr id="5" name="ノート プレースホルダー 4"/>
          <p:cNvSpPr>
            <a:spLocks noGrp="1"/>
          </p:cNvSpPr>
          <p:nvPr>
            <p:ph type="body" sz="quarter" idx="3"/>
          </p:nvPr>
        </p:nvSpPr>
        <p:spPr>
          <a:xfrm>
            <a:off x="680085" y="4777027"/>
            <a:ext cx="5437506" cy="3908187"/>
          </a:xfrm>
          <a:prstGeom prst="rect">
            <a:avLst/>
          </a:prstGeom>
        </p:spPr>
        <p:txBody>
          <a:bodyPr vert="horz" lIns="91312" tIns="45656" rIns="91312" bIns="4565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800"/>
            <a:ext cx="2945448" cy="497838"/>
          </a:xfrm>
          <a:prstGeom prst="rect">
            <a:avLst/>
          </a:prstGeom>
        </p:spPr>
        <p:txBody>
          <a:bodyPr vert="horz" lIns="91312" tIns="45656" rIns="91312" bIns="4565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3" y="9428800"/>
            <a:ext cx="2945448" cy="497838"/>
          </a:xfrm>
          <a:prstGeom prst="rect">
            <a:avLst/>
          </a:prstGeom>
        </p:spPr>
        <p:txBody>
          <a:bodyPr vert="horz" lIns="91312" tIns="45656" rIns="91312" bIns="45656" rtlCol="0" anchor="b"/>
          <a:lstStyle>
            <a:lvl1pPr algn="r">
              <a:defRPr sz="1200"/>
            </a:lvl1pPr>
          </a:lstStyle>
          <a:p>
            <a:fld id="{D4076765-1E50-4E9C-A29A-AE8343C30724}" type="slidenum">
              <a:rPr kumimoji="1" lang="ja-JP" altLang="en-US" smtClean="0"/>
              <a:t>‹#›</a:t>
            </a:fld>
            <a:endParaRPr kumimoji="1" lang="ja-JP" altLang="en-US"/>
          </a:p>
        </p:txBody>
      </p:sp>
    </p:spTree>
    <p:extLst>
      <p:ext uri="{BB962C8B-B14F-4D97-AF65-F5344CB8AC3E}">
        <p14:creationId xmlns:p14="http://schemas.microsoft.com/office/powerpoint/2010/main" val="51971006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9</a:t>
            </a:fld>
            <a:endParaRPr kumimoji="1" lang="ja-JP" altLang="en-US"/>
          </a:p>
        </p:txBody>
      </p:sp>
    </p:spTree>
    <p:extLst>
      <p:ext uri="{BB962C8B-B14F-4D97-AF65-F5344CB8AC3E}">
        <p14:creationId xmlns:p14="http://schemas.microsoft.com/office/powerpoint/2010/main" val="493455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10</a:t>
            </a:fld>
            <a:endParaRPr kumimoji="1" lang="ja-JP" altLang="en-US"/>
          </a:p>
        </p:txBody>
      </p:sp>
    </p:spTree>
    <p:extLst>
      <p:ext uri="{BB962C8B-B14F-4D97-AF65-F5344CB8AC3E}">
        <p14:creationId xmlns:p14="http://schemas.microsoft.com/office/powerpoint/2010/main" val="3948500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13</a:t>
            </a:fld>
            <a:endParaRPr kumimoji="1" lang="ja-JP" altLang="en-US"/>
          </a:p>
        </p:txBody>
      </p:sp>
    </p:spTree>
    <p:extLst>
      <p:ext uri="{BB962C8B-B14F-4D97-AF65-F5344CB8AC3E}">
        <p14:creationId xmlns:p14="http://schemas.microsoft.com/office/powerpoint/2010/main" val="3755950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14</a:t>
            </a:fld>
            <a:endParaRPr kumimoji="1" lang="ja-JP" altLang="en-US"/>
          </a:p>
        </p:txBody>
      </p:sp>
    </p:spTree>
    <p:extLst>
      <p:ext uri="{BB962C8B-B14F-4D97-AF65-F5344CB8AC3E}">
        <p14:creationId xmlns:p14="http://schemas.microsoft.com/office/powerpoint/2010/main" val="403944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15</a:t>
            </a:fld>
            <a:endParaRPr kumimoji="1" lang="ja-JP" altLang="en-US"/>
          </a:p>
        </p:txBody>
      </p:sp>
    </p:spTree>
    <p:extLst>
      <p:ext uri="{BB962C8B-B14F-4D97-AF65-F5344CB8AC3E}">
        <p14:creationId xmlns:p14="http://schemas.microsoft.com/office/powerpoint/2010/main" val="3471678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16</a:t>
            </a:fld>
            <a:endParaRPr kumimoji="1" lang="ja-JP" altLang="en-US"/>
          </a:p>
        </p:txBody>
      </p:sp>
    </p:spTree>
    <p:extLst>
      <p:ext uri="{BB962C8B-B14F-4D97-AF65-F5344CB8AC3E}">
        <p14:creationId xmlns:p14="http://schemas.microsoft.com/office/powerpoint/2010/main" val="440182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4076765-1E50-4E9C-A29A-AE8343C30724}" type="slidenum">
              <a:rPr kumimoji="1" lang="ja-JP" altLang="en-US" smtClean="0"/>
              <a:t>17</a:t>
            </a:fld>
            <a:endParaRPr kumimoji="1" lang="ja-JP" altLang="en-US"/>
          </a:p>
        </p:txBody>
      </p:sp>
    </p:spTree>
    <p:extLst>
      <p:ext uri="{BB962C8B-B14F-4D97-AF65-F5344CB8AC3E}">
        <p14:creationId xmlns:p14="http://schemas.microsoft.com/office/powerpoint/2010/main" val="195151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405381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309790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3894357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77715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745AB77-853C-4B9F-BE64-58DFEE6F818F}" type="datetimeFigureOut">
              <a:rPr kumimoji="1" lang="ja-JP" altLang="en-US" smtClean="0"/>
              <a:t>2026/1/29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505194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745AB77-853C-4B9F-BE64-58DFEE6F818F}" type="datetimeFigureOut">
              <a:rPr kumimoji="1" lang="ja-JP" altLang="en-US" smtClean="0"/>
              <a:t>2026/1/29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1520152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745AB77-853C-4B9F-BE64-58DFEE6F818F}" type="datetimeFigureOut">
              <a:rPr kumimoji="1" lang="ja-JP" altLang="en-US" smtClean="0"/>
              <a:t>2026/1/29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2817123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745AB77-853C-4B9F-BE64-58DFEE6F818F}" type="datetimeFigureOut">
              <a:rPr kumimoji="1" lang="ja-JP" altLang="en-US" smtClean="0"/>
              <a:t>2026/1/29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1664387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45AB77-853C-4B9F-BE64-58DFEE6F818F}" type="datetimeFigureOut">
              <a:rPr kumimoji="1" lang="ja-JP" altLang="en-US" smtClean="0"/>
              <a:t>2026/1/29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849452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45AB77-853C-4B9F-BE64-58DFEE6F818F}" type="datetimeFigureOut">
              <a:rPr kumimoji="1" lang="ja-JP" altLang="en-US" smtClean="0"/>
              <a:t>2026/1/29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620932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45AB77-853C-4B9F-BE64-58DFEE6F818F}" type="datetimeFigureOut">
              <a:rPr kumimoji="1" lang="ja-JP" altLang="en-US" smtClean="0"/>
              <a:t>2026/1/29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4178609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5AB77-853C-4B9F-BE64-58DFEE6F818F}" type="datetimeFigureOut">
              <a:rPr kumimoji="1" lang="ja-JP" altLang="en-US" smtClean="0"/>
              <a:t>2026/1/29</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8C003-E1D4-4008-956B-BA39ED05138C}" type="slidenum">
              <a:rPr kumimoji="1" lang="ja-JP" altLang="en-US" smtClean="0"/>
              <a:t>‹#›</a:t>
            </a:fld>
            <a:endParaRPr kumimoji="1" lang="ja-JP" altLang="en-US"/>
          </a:p>
        </p:txBody>
      </p:sp>
    </p:spTree>
    <p:extLst>
      <p:ext uri="{BB962C8B-B14F-4D97-AF65-F5344CB8AC3E}">
        <p14:creationId xmlns:p14="http://schemas.microsoft.com/office/powerpoint/2010/main" val="28449011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png"/><Relationship Id="rId9"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image" Target="../media/image1.png"/><Relationship Id="rId16"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48.png"/><Relationship Id="rId5" Type="http://schemas.openxmlformats.org/officeDocument/2006/relationships/image" Target="../media/image4.png"/><Relationship Id="rId15" Type="http://schemas.openxmlformats.org/officeDocument/2006/relationships/image" Target="../media/image52.png"/><Relationship Id="rId10" Type="http://schemas.openxmlformats.org/officeDocument/2006/relationships/image" Target="../media/image47.png"/><Relationship Id="rId4" Type="http://schemas.openxmlformats.org/officeDocument/2006/relationships/image" Target="../media/image3.png"/><Relationship Id="rId9" Type="http://schemas.openxmlformats.org/officeDocument/2006/relationships/image" Target="../media/image46.png"/><Relationship Id="rId1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6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59.png"/><Relationship Id="rId2" Type="http://schemas.openxmlformats.org/officeDocument/2006/relationships/image" Target="../media/image55.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58.png"/><Relationship Id="rId5" Type="http://schemas.openxmlformats.org/officeDocument/2006/relationships/image" Target="../media/image3.png"/><Relationship Id="rId10" Type="http://schemas.openxmlformats.org/officeDocument/2006/relationships/image" Target="../media/image57.png"/><Relationship Id="rId4" Type="http://schemas.openxmlformats.org/officeDocument/2006/relationships/image" Target="../media/image2.png"/><Relationship Id="rId9" Type="http://schemas.openxmlformats.org/officeDocument/2006/relationships/image" Target="../media/image56.png"/><Relationship Id="rId14" Type="http://schemas.openxmlformats.org/officeDocument/2006/relationships/image" Target="../media/image61.png"/></Relationships>
</file>

<file path=ppt/slides/_rels/slide21.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66.png"/><Relationship Id="rId2" Type="http://schemas.openxmlformats.org/officeDocument/2006/relationships/image" Target="../media/image1.png"/><Relationship Id="rId16" Type="http://schemas.openxmlformats.org/officeDocument/2006/relationships/image" Target="../media/image70.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65.jpeg"/><Relationship Id="rId5" Type="http://schemas.openxmlformats.org/officeDocument/2006/relationships/image" Target="../media/image4.png"/><Relationship Id="rId15" Type="http://schemas.openxmlformats.org/officeDocument/2006/relationships/image" Target="../media/image69.png"/><Relationship Id="rId10" Type="http://schemas.openxmlformats.org/officeDocument/2006/relationships/image" Target="../media/image64.png"/><Relationship Id="rId4" Type="http://schemas.openxmlformats.org/officeDocument/2006/relationships/image" Target="../media/image3.png"/><Relationship Id="rId9" Type="http://schemas.openxmlformats.org/officeDocument/2006/relationships/image" Target="../media/image63.jpeg"/><Relationship Id="rId14" Type="http://schemas.openxmlformats.org/officeDocument/2006/relationships/image" Target="../media/image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5F5FEF-A307-4055-9090-3D57E1E32FB5}"/>
              </a:ext>
            </a:extLst>
          </p:cNvPr>
          <p:cNvSpPr>
            <a:spLocks noGrp="1"/>
          </p:cNvSpPr>
          <p:nvPr>
            <p:ph type="ctrTitle"/>
          </p:nvPr>
        </p:nvSpPr>
        <p:spPr>
          <a:xfrm>
            <a:off x="536582" y="1693889"/>
            <a:ext cx="8832836" cy="2182099"/>
          </a:xfrm>
        </p:spPr>
        <p:txBody>
          <a:bodyPr>
            <a:noAutofit/>
          </a:bodyPr>
          <a:lstStyle/>
          <a:p>
            <a:pPr>
              <a:lnSpc>
                <a:spcPct val="150000"/>
              </a:lnSpc>
            </a:pPr>
            <a:r>
              <a:rPr lang="ja-JP" altLang="en-US" sz="3429" dirty="0">
                <a:latin typeface="BIZ UDPゴシック" panose="020B0400000000000000" pitchFamily="50" charset="-128"/>
                <a:ea typeface="BIZ UDPゴシック" panose="020B0400000000000000" pitchFamily="50" charset="-128"/>
              </a:rPr>
              <a:t>第５回</a:t>
            </a:r>
            <a:br>
              <a:rPr lang="en-US" altLang="ja-JP" sz="3429" dirty="0">
                <a:latin typeface="BIZ UDPゴシック" panose="020B0400000000000000" pitchFamily="50" charset="-128"/>
                <a:ea typeface="BIZ UDPゴシック" panose="020B0400000000000000" pitchFamily="50" charset="-128"/>
              </a:rPr>
            </a:br>
            <a:r>
              <a:rPr lang="ja-JP" altLang="en-US" sz="3429" dirty="0">
                <a:latin typeface="BIZ UDPゴシック" panose="020B0400000000000000" pitchFamily="50" charset="-128"/>
                <a:ea typeface="BIZ UDPゴシック" panose="020B0400000000000000" pitchFamily="50" charset="-128"/>
              </a:rPr>
              <a:t>大阪府森林防災・減災アクションプラン</a:t>
            </a:r>
            <a:br>
              <a:rPr lang="en-US" altLang="ja-JP" sz="3429" dirty="0">
                <a:latin typeface="BIZ UDPゴシック" panose="020B0400000000000000" pitchFamily="50" charset="-128"/>
                <a:ea typeface="BIZ UDPゴシック" panose="020B0400000000000000" pitchFamily="50" charset="-128"/>
              </a:rPr>
            </a:br>
            <a:r>
              <a:rPr lang="ja-JP" altLang="en-US" sz="3429" dirty="0">
                <a:latin typeface="BIZ UDPゴシック" panose="020B0400000000000000" pitchFamily="50" charset="-128"/>
                <a:ea typeface="BIZ UDPゴシック" panose="020B0400000000000000" pitchFamily="50" charset="-128"/>
              </a:rPr>
              <a:t>検討部会</a:t>
            </a:r>
          </a:p>
        </p:txBody>
      </p:sp>
      <p:sp>
        <p:nvSpPr>
          <p:cNvPr id="3" name="字幕 2">
            <a:extLst>
              <a:ext uri="{FF2B5EF4-FFF2-40B4-BE49-F238E27FC236}">
                <a16:creationId xmlns:a16="http://schemas.microsoft.com/office/drawing/2014/main" id="{33A55BB0-4491-464B-860C-6926C05A84A6}"/>
              </a:ext>
            </a:extLst>
          </p:cNvPr>
          <p:cNvSpPr>
            <a:spLocks noGrp="1"/>
          </p:cNvSpPr>
          <p:nvPr>
            <p:ph type="subTitle" idx="1"/>
          </p:nvPr>
        </p:nvSpPr>
        <p:spPr>
          <a:xfrm>
            <a:off x="1752600" y="5583836"/>
            <a:ext cx="6400800" cy="819620"/>
          </a:xfrm>
        </p:spPr>
        <p:txBody>
          <a:bodyPr>
            <a:normAutofit/>
          </a:bodyPr>
          <a:lstStyle/>
          <a:p>
            <a:r>
              <a:rPr lang="ja-JP" altLang="en-US" sz="2000" dirty="0">
                <a:latin typeface="BIZ UDPゴシック" panose="020B0400000000000000" pitchFamily="50" charset="-128"/>
                <a:ea typeface="BIZ UDPゴシック" panose="020B0400000000000000" pitchFamily="50" charset="-128"/>
              </a:rPr>
              <a:t>令和８年</a:t>
            </a:r>
            <a:r>
              <a:rPr lang="en-US" altLang="ja-JP" sz="2000" dirty="0">
                <a:latin typeface="BIZ UDPゴシック" panose="020B0400000000000000" pitchFamily="50" charset="-128"/>
                <a:ea typeface="BIZ UDPゴシック" panose="020B0400000000000000" pitchFamily="50" charset="-128"/>
              </a:rPr>
              <a:t>1</a:t>
            </a:r>
            <a:r>
              <a:rPr lang="ja-JP" altLang="en-US" sz="2000" dirty="0">
                <a:latin typeface="BIZ UDPゴシック" panose="020B0400000000000000" pitchFamily="50" charset="-128"/>
                <a:ea typeface="BIZ UDPゴシック" panose="020B0400000000000000" pitchFamily="50" charset="-128"/>
              </a:rPr>
              <a:t>月</a:t>
            </a:r>
            <a:r>
              <a:rPr lang="en-US" altLang="ja-JP" sz="2000" dirty="0">
                <a:latin typeface="BIZ UDPゴシック" panose="020B0400000000000000" pitchFamily="50" charset="-128"/>
                <a:ea typeface="BIZ UDPゴシック" panose="020B0400000000000000" pitchFamily="50" charset="-128"/>
              </a:rPr>
              <a:t>20</a:t>
            </a:r>
            <a:r>
              <a:rPr lang="ja-JP" altLang="en-US" sz="2000" dirty="0">
                <a:latin typeface="BIZ UDPゴシック" panose="020B0400000000000000" pitchFamily="50" charset="-128"/>
                <a:ea typeface="BIZ UDPゴシック" panose="020B0400000000000000" pitchFamily="50" charset="-128"/>
              </a:rPr>
              <a:t>日</a:t>
            </a:r>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大阪府環境農林水産部みどり推進室</a:t>
            </a:r>
            <a:endParaRPr lang="en-US" altLang="ja-JP" sz="2000" dirty="0">
              <a:latin typeface="BIZ UDPゴシック" panose="020B0400000000000000" pitchFamily="50" charset="-128"/>
              <a:ea typeface="BIZ UDPゴシック" panose="020B0400000000000000" pitchFamily="50" charset="-128"/>
            </a:endParaRPr>
          </a:p>
        </p:txBody>
      </p:sp>
      <p:sp>
        <p:nvSpPr>
          <p:cNvPr id="5" name="スライド番号プレースホルダー 10">
            <a:extLst>
              <a:ext uri="{FF2B5EF4-FFF2-40B4-BE49-F238E27FC236}">
                <a16:creationId xmlns:a16="http://schemas.microsoft.com/office/drawing/2014/main" id="{4C23E753-E60F-4413-AA34-B04F82165BF8}"/>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1</a:t>
            </a:fld>
            <a:endParaRPr kumimoji="1" lang="ja-JP" altLang="en-US" sz="2000" b="1" dirty="0"/>
          </a:p>
        </p:txBody>
      </p:sp>
    </p:spTree>
    <p:extLst>
      <p:ext uri="{BB962C8B-B14F-4D97-AF65-F5344CB8AC3E}">
        <p14:creationId xmlns:p14="http://schemas.microsoft.com/office/powerpoint/2010/main" val="4129053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5A853116-DB3B-44A2-87FC-3E5BC4BB8D3A}"/>
              </a:ext>
            </a:extLst>
          </p:cNvPr>
          <p:cNvSpPr/>
          <p:nvPr/>
        </p:nvSpPr>
        <p:spPr>
          <a:xfrm>
            <a:off x="119022" y="506906"/>
            <a:ext cx="5351053"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第１回部会（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R7.3.29</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a:t>
            </a:r>
            <a:r>
              <a:rPr lang="ja-JP" altLang="en-US" sz="1710" b="1" dirty="0">
                <a:solidFill>
                  <a:schemeClr val="tx1"/>
                </a:solidFill>
                <a:latin typeface="MS UI Gothic" panose="020B0600070205080204" pitchFamily="50" charset="-128"/>
                <a:ea typeface="MS UI Gothic" panose="020B0600070205080204" pitchFamily="50" charset="-128"/>
              </a:rPr>
              <a:t>●アクションプラン策定の考え方（概要説明） </a:t>
            </a:r>
            <a:endParaRPr lang="en-US" altLang="ja-JP" sz="1710" b="1" dirty="0">
              <a:solidFill>
                <a:schemeClr val="tx1"/>
              </a:solidFill>
              <a:latin typeface="MS UI Gothic" panose="020B0600070205080204" pitchFamily="50" charset="-128"/>
              <a:ea typeface="MS UI Gothic"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●部会の進め方に関する意見交換</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710" b="1" dirty="0">
                <a:solidFill>
                  <a:schemeClr val="tx1"/>
                </a:solidFill>
                <a:latin typeface="MS UI Gothic" panose="020B0600070205080204" pitchFamily="50" charset="-128"/>
                <a:ea typeface="MS UI Gothic" panose="020B0600070205080204" pitchFamily="50" charset="-128"/>
              </a:rPr>
              <a:t>　</a:t>
            </a:r>
            <a:endParaRPr lang="en-US" altLang="ja-JP" sz="1710" b="1" dirty="0">
              <a:solidFill>
                <a:schemeClr val="tx1"/>
              </a:solidFill>
              <a:latin typeface="MS UI Gothic" panose="020B0600070205080204" pitchFamily="50" charset="-128"/>
              <a:ea typeface="MS UI Gothic" panose="020B0600070205080204" pitchFamily="50" charset="-128"/>
            </a:endParaRPr>
          </a:p>
        </p:txBody>
      </p:sp>
      <p:sp>
        <p:nvSpPr>
          <p:cNvPr id="5" name="正方形/長方形 4">
            <a:extLst>
              <a:ext uri="{FF2B5EF4-FFF2-40B4-BE49-F238E27FC236}">
                <a16:creationId xmlns:a16="http://schemas.microsoft.com/office/drawing/2014/main" id="{21C55B1C-4C19-4707-9A3E-4A8395B00E5D}"/>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議事１　</a:t>
            </a:r>
            <a:r>
              <a:rPr kumimoji="1" lang="ja-JP" altLang="en-US" b="1" dirty="0">
                <a:latin typeface="BIZ UDゴシック" panose="020B0400000000000000" pitchFamily="49" charset="-128"/>
                <a:ea typeface="BIZ UDゴシック" panose="020B0400000000000000" pitchFamily="49" charset="-128"/>
              </a:rPr>
              <a:t>第４回部会の振り返り</a:t>
            </a:r>
          </a:p>
        </p:txBody>
      </p:sp>
      <p:sp>
        <p:nvSpPr>
          <p:cNvPr id="7" name="正方形/長方形 6">
            <a:extLst>
              <a:ext uri="{FF2B5EF4-FFF2-40B4-BE49-F238E27FC236}">
                <a16:creationId xmlns:a16="http://schemas.microsoft.com/office/drawing/2014/main" id="{D6C924B2-F152-4181-8D23-840F2F331F98}"/>
              </a:ext>
            </a:extLst>
          </p:cNvPr>
          <p:cNvSpPr/>
          <p:nvPr/>
        </p:nvSpPr>
        <p:spPr>
          <a:xfrm>
            <a:off x="119022" y="1405156"/>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第２回部会（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R7.6.19</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●基本方針の設定と個別施策の取組みの方向性</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710" b="1" dirty="0">
                <a:solidFill>
                  <a:schemeClr val="tx1"/>
                </a:solidFill>
                <a:latin typeface="MS UI Gothic" panose="020B0600070205080204" pitchFamily="50" charset="-128"/>
                <a:ea typeface="MS UI Gothic" panose="020B0600070205080204" pitchFamily="50" charset="-128"/>
              </a:rPr>
              <a:t>　●森林区分と各種レイヤの重ね合わせ（ケーススタディ１）</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9" name="テキスト ボックス 8">
            <a:extLst>
              <a:ext uri="{FF2B5EF4-FFF2-40B4-BE49-F238E27FC236}">
                <a16:creationId xmlns:a16="http://schemas.microsoft.com/office/drawing/2014/main" id="{21312F75-44F8-4CD9-A5D6-CA98065DD77A}"/>
              </a:ext>
            </a:extLst>
          </p:cNvPr>
          <p:cNvSpPr txBox="1"/>
          <p:nvPr/>
        </p:nvSpPr>
        <p:spPr>
          <a:xfrm>
            <a:off x="5815016" y="668105"/>
            <a:ext cx="3900754"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策定趣旨・部会の進め方の確認</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（論点整理・ケーススタディの実施）</a:t>
            </a:r>
            <a:endParaRPr kumimoji="1" lang="en-US" altLang="ja-JP" dirty="0">
              <a:solidFill>
                <a:prstClr val="black"/>
              </a:solidFill>
              <a:latin typeface="Calibri"/>
              <a:ea typeface="ＭＳ Ｐゴシック" panose="020B0600070205080204" pitchFamily="50" charset="-128"/>
            </a:endParaRPr>
          </a:p>
        </p:txBody>
      </p:sp>
      <p:sp>
        <p:nvSpPr>
          <p:cNvPr id="11" name="テキスト ボックス 10">
            <a:extLst>
              <a:ext uri="{FF2B5EF4-FFF2-40B4-BE49-F238E27FC236}">
                <a16:creationId xmlns:a16="http://schemas.microsoft.com/office/drawing/2014/main" id="{20720947-26CF-4064-9F4C-88D693E32140}"/>
              </a:ext>
            </a:extLst>
          </p:cNvPr>
          <p:cNvSpPr txBox="1"/>
          <p:nvPr/>
        </p:nvSpPr>
        <p:spPr>
          <a:xfrm>
            <a:off x="5799910" y="1605313"/>
            <a:ext cx="3900754"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個別施策の現状、課題、方向性の点検</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各種区域</a:t>
            </a:r>
            <a:r>
              <a:rPr kumimoji="1" lang="ja-JP" altLang="en-US">
                <a:solidFill>
                  <a:prstClr val="black"/>
                </a:solidFill>
                <a:latin typeface="Calibri"/>
                <a:ea typeface="ＭＳ Ｐゴシック" panose="020B0600070205080204" pitchFamily="50" charset="-128"/>
              </a:rPr>
              <a:t>と施策配置のイメージ</a:t>
            </a:r>
            <a:r>
              <a:rPr kumimoji="1" lang="ja-JP" altLang="en-US" dirty="0">
                <a:solidFill>
                  <a:prstClr val="black"/>
                </a:solidFill>
                <a:latin typeface="Calibri"/>
                <a:ea typeface="ＭＳ Ｐゴシック" panose="020B0600070205080204" pitchFamily="50" charset="-128"/>
              </a:rPr>
              <a:t>の確認</a:t>
            </a:r>
            <a:endParaRPr kumimoji="1" lang="en-US" altLang="ja-JP" sz="2000" dirty="0">
              <a:solidFill>
                <a:prstClr val="black"/>
              </a:solidFill>
              <a:latin typeface="Calibri"/>
              <a:ea typeface="ＭＳ Ｐゴシック" panose="020B0600070205080204" pitchFamily="50" charset="-128"/>
            </a:endParaRPr>
          </a:p>
        </p:txBody>
      </p:sp>
      <p:sp>
        <p:nvSpPr>
          <p:cNvPr id="13" name="正方形/長方形 12">
            <a:extLst>
              <a:ext uri="{FF2B5EF4-FFF2-40B4-BE49-F238E27FC236}">
                <a16:creationId xmlns:a16="http://schemas.microsoft.com/office/drawing/2014/main" id="{18A281F4-6C15-49A0-B246-EA8C5A223773}"/>
              </a:ext>
            </a:extLst>
          </p:cNvPr>
          <p:cNvSpPr/>
          <p:nvPr/>
        </p:nvSpPr>
        <p:spPr>
          <a:xfrm>
            <a:off x="113715" y="2329264"/>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第３回部会（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R7.9.26</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a:t>
            </a:r>
            <a:r>
              <a:rPr lang="ja-JP" altLang="en-US" sz="1710" b="1" dirty="0">
                <a:solidFill>
                  <a:schemeClr val="tx1"/>
                </a:solidFill>
                <a:latin typeface="MS UI Gothic" panose="020B0600070205080204" pitchFamily="50" charset="-128"/>
                <a:ea typeface="MS UI Gothic" panose="020B0600070205080204" pitchFamily="50" charset="-128"/>
              </a:rPr>
              <a:t>各基軸・個別施策展開方法の検討（ケーススタディ２）</a:t>
            </a:r>
            <a:endParaRPr lang="en-US" altLang="ja-JP" sz="1710" b="1" dirty="0">
              <a:solidFill>
                <a:schemeClr val="tx1"/>
              </a:solidFill>
              <a:latin typeface="MS UI Gothic" panose="020B0600070205080204" pitchFamily="50" charset="-128"/>
              <a:ea typeface="MS UI Gothic" panose="020B060007020508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●目標・指標、計画期間のイメージ　</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15" name="テキスト ボックス 14">
            <a:extLst>
              <a:ext uri="{FF2B5EF4-FFF2-40B4-BE49-F238E27FC236}">
                <a16:creationId xmlns:a16="http://schemas.microsoft.com/office/drawing/2014/main" id="{A037B4D1-A5D3-48E6-AAE0-52C805295D70}"/>
              </a:ext>
            </a:extLst>
          </p:cNvPr>
          <p:cNvSpPr txBox="1"/>
          <p:nvPr/>
        </p:nvSpPr>
        <p:spPr>
          <a:xfrm>
            <a:off x="5799910" y="2582155"/>
            <a:ext cx="3900755"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施策展開方法（ゾーニング）の検討</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目標・指標・計画期間イメージの確認</a:t>
            </a:r>
            <a:endParaRPr kumimoji="1" lang="en-US" altLang="ja-JP" dirty="0">
              <a:solidFill>
                <a:prstClr val="black"/>
              </a:solidFill>
              <a:latin typeface="Calibri"/>
              <a:ea typeface="ＭＳ Ｐゴシック" panose="020B0600070205080204" pitchFamily="50" charset="-128"/>
            </a:endParaRPr>
          </a:p>
        </p:txBody>
      </p:sp>
      <p:sp>
        <p:nvSpPr>
          <p:cNvPr id="16" name="正方形/長方形 15">
            <a:extLst>
              <a:ext uri="{FF2B5EF4-FFF2-40B4-BE49-F238E27FC236}">
                <a16:creationId xmlns:a16="http://schemas.microsoft.com/office/drawing/2014/main" id="{9D28CE98-BECC-4825-AACD-860E589F7EB5}"/>
              </a:ext>
            </a:extLst>
          </p:cNvPr>
          <p:cNvSpPr/>
          <p:nvPr/>
        </p:nvSpPr>
        <p:spPr>
          <a:xfrm>
            <a:off x="119022" y="3221293"/>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第４回部会（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R7.11.27</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●ゾーニング区分（案）と基軸・施策構成（案）</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●成果指標の設定項目（案）</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710" b="1" dirty="0">
                <a:solidFill>
                  <a:schemeClr val="tx1"/>
                </a:solidFill>
                <a:latin typeface="MS UI Gothic" panose="020B0600070205080204" pitchFamily="50" charset="-128"/>
                <a:ea typeface="MS UI Gothic" panose="020B0600070205080204" pitchFamily="50" charset="-128"/>
              </a:rPr>
              <a:t>　●中間報告（案）</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18" name="テキスト ボックス 17">
            <a:extLst>
              <a:ext uri="{FF2B5EF4-FFF2-40B4-BE49-F238E27FC236}">
                <a16:creationId xmlns:a16="http://schemas.microsoft.com/office/drawing/2014/main" id="{44CE4BCE-101F-487B-957D-C77129AA7448}"/>
              </a:ext>
            </a:extLst>
          </p:cNvPr>
          <p:cNvSpPr txBox="1"/>
          <p:nvPr/>
        </p:nvSpPr>
        <p:spPr>
          <a:xfrm>
            <a:off x="5815013" y="3507986"/>
            <a:ext cx="3900755" cy="646331"/>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基軸・個別施策</a:t>
            </a:r>
            <a:r>
              <a:rPr kumimoji="1" lang="ja-JP" altLang="en-US" dirty="0">
                <a:latin typeface="Calibri"/>
                <a:ea typeface="ＭＳ Ｐゴシック" panose="020B0600070205080204" pitchFamily="50" charset="-128"/>
              </a:rPr>
              <a:t>・ゾーニングのまとめ</a:t>
            </a:r>
            <a:endParaRPr kumimoji="1" lang="en-US" altLang="ja-JP" dirty="0">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成果指標（項目）に関する検討</a:t>
            </a:r>
            <a:endParaRPr kumimoji="1" lang="en-US" altLang="ja-JP" dirty="0">
              <a:solidFill>
                <a:prstClr val="black"/>
              </a:solidFill>
              <a:latin typeface="Calibri"/>
              <a:ea typeface="ＭＳ Ｐゴシック" panose="020B0600070205080204" pitchFamily="50" charset="-128"/>
            </a:endParaRPr>
          </a:p>
        </p:txBody>
      </p:sp>
      <p:sp>
        <p:nvSpPr>
          <p:cNvPr id="19" name="正方形/長方形 18">
            <a:extLst>
              <a:ext uri="{FF2B5EF4-FFF2-40B4-BE49-F238E27FC236}">
                <a16:creationId xmlns:a16="http://schemas.microsoft.com/office/drawing/2014/main" id="{5221EBDC-BFF6-4925-A517-42994A6B1193}"/>
              </a:ext>
            </a:extLst>
          </p:cNvPr>
          <p:cNvSpPr/>
          <p:nvPr/>
        </p:nvSpPr>
        <p:spPr>
          <a:xfrm>
            <a:off x="113714" y="4742202"/>
            <a:ext cx="5484542" cy="9314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highlight>
                  <a:srgbClr val="FFFF00"/>
                </a:highlight>
                <a:uLnTx/>
                <a:uFillTx/>
                <a:latin typeface="MS UI Gothic" panose="020B0600070205080204" pitchFamily="50" charset="-128"/>
                <a:ea typeface="MS UI Gothic" panose="020B0600070205080204" pitchFamily="50" charset="-128"/>
                <a:cs typeface="+mn-cs"/>
              </a:rPr>
              <a:t>第５回部会（</a:t>
            </a:r>
            <a:r>
              <a:rPr kumimoji="0" lang="en-US" altLang="ja-JP" sz="1710" b="1" i="0" u="none" strike="noStrike" kern="1200" cap="none" spc="0" normalizeH="0" baseline="0" noProof="0" dirty="0">
                <a:ln>
                  <a:noFill/>
                </a:ln>
                <a:solidFill>
                  <a:schemeClr val="tx1"/>
                </a:solidFill>
                <a:effectLst/>
                <a:highlight>
                  <a:srgbClr val="FFFF00"/>
                </a:highlight>
                <a:uLnTx/>
                <a:uFillTx/>
                <a:latin typeface="MS UI Gothic" panose="020B0600070205080204" pitchFamily="50" charset="-128"/>
                <a:ea typeface="MS UI Gothic" panose="020B0600070205080204" pitchFamily="50" charset="-128"/>
                <a:cs typeface="+mn-cs"/>
              </a:rPr>
              <a:t>R8.1</a:t>
            </a:r>
            <a:r>
              <a:rPr lang="en-US" altLang="ja-JP" sz="1710" b="1" dirty="0">
                <a:solidFill>
                  <a:schemeClr val="tx1"/>
                </a:solidFill>
                <a:highlight>
                  <a:srgbClr val="FFFF00"/>
                </a:highlight>
                <a:latin typeface="MS UI Gothic" panose="020B0600070205080204" pitchFamily="50" charset="-128"/>
                <a:ea typeface="MS UI Gothic" panose="020B0600070205080204" pitchFamily="50" charset="-128"/>
              </a:rPr>
              <a:t>.20</a:t>
            </a:r>
            <a:r>
              <a:rPr kumimoji="0" lang="ja-JP" altLang="en-US" sz="1710" b="1" i="0" u="none" strike="noStrike" kern="1200" cap="none" spc="0" normalizeH="0" baseline="0" noProof="0" dirty="0">
                <a:ln>
                  <a:noFill/>
                </a:ln>
                <a:solidFill>
                  <a:schemeClr val="tx1"/>
                </a:solidFill>
                <a:effectLst/>
                <a:highlight>
                  <a:srgbClr val="FFFF00"/>
                </a:highligh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highlight>
                <a:srgbClr val="FFFF00"/>
              </a:highligh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●成果指標、計画期間、進捗管理方法</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710" b="1" dirty="0">
                <a:solidFill>
                  <a:schemeClr val="tx1"/>
                </a:solidFill>
                <a:latin typeface="MS UI Gothic" panose="020B0600070205080204" pitchFamily="50" charset="-128"/>
                <a:ea typeface="MS UI Gothic" panose="020B0600070205080204" pitchFamily="50" charset="-128"/>
              </a:rPr>
              <a:t>　●アクションプラン（素案：整理済み部分）</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21" name="テキスト ボックス 20">
            <a:extLst>
              <a:ext uri="{FF2B5EF4-FFF2-40B4-BE49-F238E27FC236}">
                <a16:creationId xmlns:a16="http://schemas.microsoft.com/office/drawing/2014/main" id="{DC80E6B0-9022-4080-BE45-31901466FFEB}"/>
              </a:ext>
            </a:extLst>
          </p:cNvPr>
          <p:cNvSpPr txBox="1"/>
          <p:nvPr/>
        </p:nvSpPr>
        <p:spPr>
          <a:xfrm>
            <a:off x="5799910" y="4900891"/>
            <a:ext cx="3900755" cy="646331"/>
          </a:xfrm>
          <a:prstGeom prst="rect">
            <a:avLst/>
          </a:prstGeom>
          <a:solidFill>
            <a:srgbClr val="FFFF00"/>
          </a:solid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成果指標・進捗管理のまとめ</a:t>
            </a:r>
            <a:endParaRPr kumimoji="1" lang="en-US" altLang="ja-JP" dirty="0">
              <a:solidFill>
                <a:prstClr val="black"/>
              </a:solidFill>
              <a:latin typeface="Calibri"/>
              <a:ea typeface="ＭＳ Ｐゴシック" panose="020B0600070205080204" pitchFamily="50" charset="-128"/>
            </a:endParaRPr>
          </a:p>
          <a:p>
            <a:pPr defTabSz="901070"/>
            <a:r>
              <a:rPr kumimoji="1" lang="ja-JP" altLang="en-US" dirty="0">
                <a:solidFill>
                  <a:prstClr val="black"/>
                </a:solidFill>
                <a:latin typeface="Calibri"/>
                <a:ea typeface="ＭＳ Ｐゴシック" panose="020B0600070205080204" pitchFamily="50" charset="-128"/>
              </a:rPr>
              <a:t>素案（パブコメ用）に関する点検</a:t>
            </a:r>
            <a:endParaRPr kumimoji="1" lang="en-US" altLang="ja-JP" dirty="0">
              <a:solidFill>
                <a:prstClr val="black"/>
              </a:solidFill>
              <a:latin typeface="Calibri"/>
              <a:ea typeface="ＭＳ Ｐゴシック" panose="020B0600070205080204" pitchFamily="50" charset="-128"/>
            </a:endParaRPr>
          </a:p>
        </p:txBody>
      </p:sp>
      <p:sp>
        <p:nvSpPr>
          <p:cNvPr id="22" name="テキスト ボックス 21">
            <a:extLst>
              <a:ext uri="{FF2B5EF4-FFF2-40B4-BE49-F238E27FC236}">
                <a16:creationId xmlns:a16="http://schemas.microsoft.com/office/drawing/2014/main" id="{FD4F508D-F354-4EDE-A043-74D08B2C400A}"/>
              </a:ext>
            </a:extLst>
          </p:cNvPr>
          <p:cNvSpPr txBox="1"/>
          <p:nvPr/>
        </p:nvSpPr>
        <p:spPr>
          <a:xfrm>
            <a:off x="220436" y="4304189"/>
            <a:ext cx="9495332" cy="400110"/>
          </a:xfrm>
          <a:prstGeom prst="rect">
            <a:avLst/>
          </a:prstGeom>
          <a:solidFill>
            <a:schemeClr val="accent5">
              <a:lumMod val="20000"/>
              <a:lumOff val="80000"/>
            </a:schemeClr>
          </a:solidFill>
          <a:ln w="25400">
            <a:solidFill>
              <a:schemeClr val="tx1"/>
            </a:solidFill>
          </a:ln>
        </p:spPr>
        <p:txBody>
          <a:bodyPr wrap="square" lIns="36000" rIns="36000" rtlCol="0">
            <a:spAutoFit/>
          </a:bodyPr>
          <a:lstStyle/>
          <a:p>
            <a:pPr algn="ctr" defTabSz="901070"/>
            <a:r>
              <a:rPr kumimoji="1" lang="ja-JP" altLang="en-US" sz="2000" dirty="0">
                <a:solidFill>
                  <a:prstClr val="black"/>
                </a:solidFill>
                <a:latin typeface="Calibri"/>
                <a:ea typeface="ＭＳ Ｐゴシック" panose="020B0600070205080204" pitchFamily="50" charset="-128"/>
              </a:rPr>
              <a:t>森林審議会（本会）での中間報告（</a:t>
            </a:r>
            <a:r>
              <a:rPr kumimoji="1" lang="en-US" altLang="ja-JP" sz="2000" dirty="0">
                <a:solidFill>
                  <a:prstClr val="black"/>
                </a:solidFill>
                <a:latin typeface="Calibri"/>
                <a:ea typeface="ＭＳ Ｐゴシック" panose="020B0600070205080204" pitchFamily="50" charset="-128"/>
              </a:rPr>
              <a:t>R8.1.20</a:t>
            </a:r>
            <a:r>
              <a:rPr kumimoji="1" lang="ja-JP" altLang="en-US" sz="2000" dirty="0">
                <a:solidFill>
                  <a:prstClr val="black"/>
                </a:solidFill>
                <a:latin typeface="Calibri"/>
                <a:ea typeface="ＭＳ Ｐゴシック" panose="020B0600070205080204" pitchFamily="50" charset="-128"/>
              </a:rPr>
              <a:t>）</a:t>
            </a:r>
            <a:endParaRPr kumimoji="1" lang="en-US" altLang="ja-JP" sz="2000" dirty="0">
              <a:solidFill>
                <a:prstClr val="black"/>
              </a:solidFill>
              <a:latin typeface="Calibri"/>
              <a:ea typeface="ＭＳ Ｐゴシック" panose="020B0600070205080204" pitchFamily="50" charset="-128"/>
            </a:endParaRPr>
          </a:p>
        </p:txBody>
      </p:sp>
      <p:sp>
        <p:nvSpPr>
          <p:cNvPr id="23" name="正方形/長方形 22">
            <a:extLst>
              <a:ext uri="{FF2B5EF4-FFF2-40B4-BE49-F238E27FC236}">
                <a16:creationId xmlns:a16="http://schemas.microsoft.com/office/drawing/2014/main" id="{87A7417A-D8DE-482A-A6F1-62E12CA6EA7E}"/>
              </a:ext>
            </a:extLst>
          </p:cNvPr>
          <p:cNvSpPr/>
          <p:nvPr/>
        </p:nvSpPr>
        <p:spPr>
          <a:xfrm>
            <a:off x="113714" y="6141939"/>
            <a:ext cx="5484542" cy="6499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第６回部会（</a:t>
            </a:r>
            <a:r>
              <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R8.3</a:t>
            </a:r>
            <a:r>
              <a:rPr lang="en-US" altLang="ja-JP" sz="1710" b="1" dirty="0">
                <a:solidFill>
                  <a:schemeClr val="tx1"/>
                </a:solidFill>
                <a:latin typeface="MS UI Gothic" panose="020B0600070205080204" pitchFamily="50" charset="-128"/>
                <a:ea typeface="MS UI Gothic" panose="020B0600070205080204" pitchFamily="50" charset="-128"/>
              </a:rPr>
              <a:t>.23</a:t>
            </a: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rPr>
              <a:t>　●最終案とパブコメ実施状況の報告</a:t>
            </a:r>
            <a:endParaRPr kumimoji="0" lang="en-US" altLang="ja-JP" sz="171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sp>
        <p:nvSpPr>
          <p:cNvPr id="24" name="矢印: 右 23">
            <a:extLst>
              <a:ext uri="{FF2B5EF4-FFF2-40B4-BE49-F238E27FC236}">
                <a16:creationId xmlns:a16="http://schemas.microsoft.com/office/drawing/2014/main" id="{F92F8487-3F73-488C-962A-12A5B8B7EB07}"/>
              </a:ext>
            </a:extLst>
          </p:cNvPr>
          <p:cNvSpPr/>
          <p:nvPr/>
        </p:nvSpPr>
        <p:spPr>
          <a:xfrm>
            <a:off x="5451297" y="6204624"/>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A28FE3E6-2AB2-4746-9A0C-DBC4E292EF66}"/>
              </a:ext>
            </a:extLst>
          </p:cNvPr>
          <p:cNvSpPr txBox="1"/>
          <p:nvPr/>
        </p:nvSpPr>
        <p:spPr>
          <a:xfrm>
            <a:off x="5815013" y="6365446"/>
            <a:ext cx="3900755" cy="369332"/>
          </a:xfrm>
          <a:prstGeom prst="rect">
            <a:avLst/>
          </a:prstGeom>
          <a:noFill/>
          <a:ln w="25400">
            <a:solidFill>
              <a:schemeClr val="tx1"/>
            </a:solidFill>
          </a:ln>
        </p:spPr>
        <p:txBody>
          <a:bodyPr wrap="square" lIns="36000" rIns="36000" rtlCol="0">
            <a:spAutoFit/>
          </a:bodyPr>
          <a:lstStyle/>
          <a:p>
            <a:pPr defTabSz="901070"/>
            <a:r>
              <a:rPr kumimoji="1" lang="ja-JP" altLang="en-US" dirty="0">
                <a:solidFill>
                  <a:prstClr val="black"/>
                </a:solidFill>
                <a:latin typeface="Calibri"/>
                <a:ea typeface="ＭＳ Ｐゴシック" panose="020B0600070205080204" pitchFamily="50" charset="-128"/>
              </a:rPr>
              <a:t>部会答申</a:t>
            </a:r>
            <a:endParaRPr kumimoji="1" lang="en-US" altLang="ja-JP" dirty="0">
              <a:solidFill>
                <a:prstClr val="black"/>
              </a:solidFill>
              <a:latin typeface="Calibri"/>
              <a:ea typeface="ＭＳ Ｐゴシック" panose="020B0600070205080204" pitchFamily="50" charset="-128"/>
            </a:endParaRPr>
          </a:p>
        </p:txBody>
      </p:sp>
      <p:sp>
        <p:nvSpPr>
          <p:cNvPr id="26" name="テキスト ボックス 25">
            <a:extLst>
              <a:ext uri="{FF2B5EF4-FFF2-40B4-BE49-F238E27FC236}">
                <a16:creationId xmlns:a16="http://schemas.microsoft.com/office/drawing/2014/main" id="{F305ED62-5629-43CE-BCB7-9A39323644A0}"/>
              </a:ext>
            </a:extLst>
          </p:cNvPr>
          <p:cNvSpPr txBox="1"/>
          <p:nvPr/>
        </p:nvSpPr>
        <p:spPr>
          <a:xfrm>
            <a:off x="205334" y="5695268"/>
            <a:ext cx="9495332" cy="400110"/>
          </a:xfrm>
          <a:prstGeom prst="rect">
            <a:avLst/>
          </a:prstGeom>
          <a:solidFill>
            <a:schemeClr val="accent5">
              <a:lumMod val="20000"/>
              <a:lumOff val="80000"/>
            </a:schemeClr>
          </a:solidFill>
          <a:ln w="25400">
            <a:solidFill>
              <a:schemeClr val="tx1"/>
            </a:solidFill>
          </a:ln>
        </p:spPr>
        <p:txBody>
          <a:bodyPr wrap="square" lIns="36000" rIns="36000" rtlCol="0">
            <a:spAutoFit/>
          </a:bodyPr>
          <a:lstStyle/>
          <a:p>
            <a:pPr algn="ctr" defTabSz="901070"/>
            <a:r>
              <a:rPr kumimoji="1" lang="ja-JP" altLang="en-US" sz="2000" dirty="0">
                <a:solidFill>
                  <a:prstClr val="black"/>
                </a:solidFill>
                <a:latin typeface="Calibri"/>
                <a:ea typeface="ＭＳ Ｐゴシック" panose="020B0600070205080204" pitchFamily="50" charset="-128"/>
              </a:rPr>
              <a:t>パブリックコメントの実施（</a:t>
            </a:r>
            <a:r>
              <a:rPr kumimoji="1" lang="en-US" altLang="ja-JP" sz="2000" dirty="0">
                <a:solidFill>
                  <a:prstClr val="black"/>
                </a:solidFill>
                <a:latin typeface="Calibri"/>
                <a:ea typeface="ＭＳ Ｐゴシック" panose="020B0600070205080204" pitchFamily="50" charset="-128"/>
              </a:rPr>
              <a:t>R8</a:t>
            </a:r>
            <a:r>
              <a:rPr kumimoji="1" lang="ja-JP" altLang="en-US" sz="2000" dirty="0">
                <a:solidFill>
                  <a:prstClr val="black"/>
                </a:solidFill>
                <a:latin typeface="Calibri"/>
                <a:ea typeface="ＭＳ Ｐゴシック" panose="020B0600070205080204" pitchFamily="50" charset="-128"/>
              </a:rPr>
              <a:t>年</a:t>
            </a:r>
            <a:r>
              <a:rPr kumimoji="1" lang="en-US" altLang="ja-JP" sz="2000" dirty="0">
                <a:solidFill>
                  <a:prstClr val="black"/>
                </a:solidFill>
                <a:latin typeface="Calibri"/>
                <a:ea typeface="ＭＳ Ｐゴシック" panose="020B0600070205080204" pitchFamily="50" charset="-128"/>
              </a:rPr>
              <a:t>2</a:t>
            </a:r>
            <a:r>
              <a:rPr kumimoji="1" lang="ja-JP" altLang="en-US" sz="2000" dirty="0">
                <a:solidFill>
                  <a:prstClr val="black"/>
                </a:solidFill>
                <a:latin typeface="Calibri"/>
                <a:ea typeface="ＭＳ Ｐゴシック" panose="020B0600070205080204" pitchFamily="50" charset="-128"/>
              </a:rPr>
              <a:t>月上旬～</a:t>
            </a:r>
            <a:r>
              <a:rPr kumimoji="1" lang="en-US" altLang="ja-JP" sz="2000" dirty="0">
                <a:solidFill>
                  <a:prstClr val="black"/>
                </a:solidFill>
                <a:latin typeface="Calibri"/>
                <a:ea typeface="ＭＳ Ｐゴシック" panose="020B0600070205080204" pitchFamily="50" charset="-128"/>
              </a:rPr>
              <a:t>3</a:t>
            </a:r>
            <a:r>
              <a:rPr kumimoji="1" lang="ja-JP" altLang="en-US" sz="2000" dirty="0">
                <a:solidFill>
                  <a:prstClr val="black"/>
                </a:solidFill>
                <a:latin typeface="Calibri"/>
                <a:ea typeface="ＭＳ Ｐゴシック" panose="020B0600070205080204" pitchFamily="50" charset="-128"/>
              </a:rPr>
              <a:t>月上旬）</a:t>
            </a:r>
            <a:endParaRPr kumimoji="1" lang="en-US" altLang="ja-JP" sz="2000" dirty="0">
              <a:solidFill>
                <a:prstClr val="black"/>
              </a:solidFill>
              <a:latin typeface="Calibri"/>
              <a:ea typeface="ＭＳ Ｐゴシック" panose="020B0600070205080204" pitchFamily="50" charset="-128"/>
            </a:endParaRPr>
          </a:p>
        </p:txBody>
      </p:sp>
      <p:sp>
        <p:nvSpPr>
          <p:cNvPr id="27" name="矢印: 右 26">
            <a:extLst>
              <a:ext uri="{FF2B5EF4-FFF2-40B4-BE49-F238E27FC236}">
                <a16:creationId xmlns:a16="http://schemas.microsoft.com/office/drawing/2014/main" id="{63546871-BEC6-4069-8678-689319DB31F0}"/>
              </a:ext>
            </a:extLst>
          </p:cNvPr>
          <p:cNvSpPr/>
          <p:nvPr/>
        </p:nvSpPr>
        <p:spPr>
          <a:xfrm>
            <a:off x="5451297" y="699033"/>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矢印: 右 27">
            <a:extLst>
              <a:ext uri="{FF2B5EF4-FFF2-40B4-BE49-F238E27FC236}">
                <a16:creationId xmlns:a16="http://schemas.microsoft.com/office/drawing/2014/main" id="{A3E48B1F-8944-417A-A822-2A143483D6EC}"/>
              </a:ext>
            </a:extLst>
          </p:cNvPr>
          <p:cNvSpPr/>
          <p:nvPr/>
        </p:nvSpPr>
        <p:spPr>
          <a:xfrm>
            <a:off x="5451297" y="1630389"/>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矢印: 右 28">
            <a:extLst>
              <a:ext uri="{FF2B5EF4-FFF2-40B4-BE49-F238E27FC236}">
                <a16:creationId xmlns:a16="http://schemas.microsoft.com/office/drawing/2014/main" id="{14DE74E8-6793-4146-8899-88F9A2FEA15D}"/>
              </a:ext>
            </a:extLst>
          </p:cNvPr>
          <p:cNvSpPr/>
          <p:nvPr/>
        </p:nvSpPr>
        <p:spPr>
          <a:xfrm>
            <a:off x="5451297" y="2610783"/>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矢印: 右 29">
            <a:extLst>
              <a:ext uri="{FF2B5EF4-FFF2-40B4-BE49-F238E27FC236}">
                <a16:creationId xmlns:a16="http://schemas.microsoft.com/office/drawing/2014/main" id="{B77DDF72-65E4-45DC-8E5D-7FF9F3177138}"/>
              </a:ext>
            </a:extLst>
          </p:cNvPr>
          <p:cNvSpPr/>
          <p:nvPr/>
        </p:nvSpPr>
        <p:spPr>
          <a:xfrm>
            <a:off x="5451297" y="3531205"/>
            <a:ext cx="165735" cy="5998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65DDB9FC-E6D9-43F5-8E54-3D6A7835465B}"/>
              </a:ext>
            </a:extLst>
          </p:cNvPr>
          <p:cNvPicPr>
            <a:picLocks noChangeAspect="1"/>
          </p:cNvPicPr>
          <p:nvPr/>
        </p:nvPicPr>
        <p:blipFill>
          <a:blip r:embed="rId3"/>
          <a:stretch>
            <a:fillRect/>
          </a:stretch>
        </p:blipFill>
        <p:spPr>
          <a:xfrm>
            <a:off x="5451297" y="4881428"/>
            <a:ext cx="182896" cy="695004"/>
          </a:xfrm>
          <a:prstGeom prst="rect">
            <a:avLst/>
          </a:prstGeom>
        </p:spPr>
      </p:pic>
      <p:sp>
        <p:nvSpPr>
          <p:cNvPr id="32" name="正方形/長方形 31">
            <a:extLst>
              <a:ext uri="{FF2B5EF4-FFF2-40B4-BE49-F238E27FC236}">
                <a16:creationId xmlns:a16="http://schemas.microsoft.com/office/drawing/2014/main" id="{4ED4DC58-5D3F-4768-B076-111EAB8B9DA0}"/>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33" name="スライド番号プレースホルダー 10">
            <a:extLst>
              <a:ext uri="{FF2B5EF4-FFF2-40B4-BE49-F238E27FC236}">
                <a16:creationId xmlns:a16="http://schemas.microsoft.com/office/drawing/2014/main" id="{048BD92E-D48C-4A90-A08B-E569F8FA2DF8}"/>
              </a:ext>
            </a:extLst>
          </p:cNvPr>
          <p:cNvSpPr>
            <a:spLocks noGrp="1"/>
          </p:cNvSpPr>
          <p:nvPr>
            <p:ph type="sldNum" sz="quarter" idx="12"/>
          </p:nvPr>
        </p:nvSpPr>
        <p:spPr>
          <a:xfrm>
            <a:off x="7552234" y="6450795"/>
            <a:ext cx="2228850" cy="365125"/>
          </a:xfrm>
        </p:spPr>
        <p:txBody>
          <a:bodyPr/>
          <a:lstStyle/>
          <a:p>
            <a:fld id="{D2D8002D-B5B0-4BAC-B1F6-782DDCCE6D9C}" type="slidenum">
              <a:rPr kumimoji="1" lang="ja-JP" altLang="en-US" sz="2000" b="1"/>
              <a:t>10</a:t>
            </a:fld>
            <a:endParaRPr kumimoji="1" lang="ja-JP" altLang="en-US" sz="2000" b="1" dirty="0"/>
          </a:p>
        </p:txBody>
      </p:sp>
    </p:spTree>
    <p:extLst>
      <p:ext uri="{BB962C8B-B14F-4D97-AF65-F5344CB8AC3E}">
        <p14:creationId xmlns:p14="http://schemas.microsoft.com/office/powerpoint/2010/main" val="4025112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5F5FEF-A307-4055-9090-3D57E1E32FB5}"/>
              </a:ext>
            </a:extLst>
          </p:cNvPr>
          <p:cNvSpPr>
            <a:spLocks noGrp="1"/>
          </p:cNvSpPr>
          <p:nvPr>
            <p:ph type="ctrTitle"/>
          </p:nvPr>
        </p:nvSpPr>
        <p:spPr>
          <a:xfrm>
            <a:off x="536582" y="1693889"/>
            <a:ext cx="8832836" cy="2182099"/>
          </a:xfrm>
        </p:spPr>
        <p:txBody>
          <a:bodyPr>
            <a:noAutofit/>
          </a:bodyPr>
          <a:lstStyle/>
          <a:p>
            <a:pPr>
              <a:lnSpc>
                <a:spcPct val="150000"/>
              </a:lnSpc>
            </a:pPr>
            <a:r>
              <a:rPr lang="ja-JP" altLang="en-US" sz="3429" dirty="0">
                <a:latin typeface="BIZ UDPゴシック" panose="020B0400000000000000" pitchFamily="50" charset="-128"/>
                <a:ea typeface="BIZ UDPゴシック" panose="020B0400000000000000" pitchFamily="50" charset="-128"/>
              </a:rPr>
              <a:t>議事２</a:t>
            </a:r>
            <a:br>
              <a:rPr lang="en-US" altLang="ja-JP" sz="3429" dirty="0">
                <a:latin typeface="BIZ UDPゴシック" panose="020B0400000000000000" pitchFamily="50" charset="-128"/>
                <a:ea typeface="BIZ UDPゴシック" panose="020B0400000000000000" pitchFamily="50" charset="-128"/>
              </a:rPr>
            </a:br>
            <a:r>
              <a:rPr lang="ja-JP" altLang="en-US" sz="3200" b="1" dirty="0">
                <a:latin typeface="MS UI Gothic" panose="020B0600070205080204" pitchFamily="50" charset="-128"/>
                <a:ea typeface="MS UI Gothic" panose="020B0600070205080204" pitchFamily="50" charset="-128"/>
              </a:rPr>
              <a:t>成果指標・進捗管理（まとめ）</a:t>
            </a:r>
            <a:endParaRPr lang="ja-JP" altLang="en-US" sz="3429"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2F190CB9-5301-4918-BA0F-7AE3C484C562}"/>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5" name="スライド番号プレースホルダー 10">
            <a:extLst>
              <a:ext uri="{FF2B5EF4-FFF2-40B4-BE49-F238E27FC236}">
                <a16:creationId xmlns:a16="http://schemas.microsoft.com/office/drawing/2014/main" id="{E1D8C0B0-1287-4E40-9ECB-40783AF25F6C}"/>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11</a:t>
            </a:fld>
            <a:endParaRPr kumimoji="1" lang="ja-JP" altLang="en-US" sz="2000" b="1" dirty="0"/>
          </a:p>
        </p:txBody>
      </p:sp>
    </p:spTree>
    <p:extLst>
      <p:ext uri="{BB962C8B-B14F-4D97-AF65-F5344CB8AC3E}">
        <p14:creationId xmlns:p14="http://schemas.microsoft.com/office/powerpoint/2010/main" val="4187087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347BF362-16FA-4A9E-B77E-ADB4D0E35D44}"/>
              </a:ext>
            </a:extLst>
          </p:cNvPr>
          <p:cNvSpPr/>
          <p:nvPr/>
        </p:nvSpPr>
        <p:spPr>
          <a:xfrm>
            <a:off x="5068576" y="2522799"/>
            <a:ext cx="4511936" cy="1683627"/>
          </a:xfrm>
          <a:prstGeom prst="rect">
            <a:avLst/>
          </a:prstGeom>
          <a:noFill/>
          <a:ln w="1270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　中　期　：策定後</a:t>
            </a:r>
            <a:r>
              <a:rPr kumimoji="1" lang="en-US" altLang="ja-JP" sz="1600" b="1" dirty="0">
                <a:solidFill>
                  <a:schemeClr val="tx1"/>
                </a:solidFill>
                <a:latin typeface="BIZ UDゴシック" panose="020B0400000000000000" pitchFamily="49" charset="-128"/>
                <a:ea typeface="BIZ UDゴシック" panose="020B0400000000000000" pitchFamily="49" charset="-128"/>
              </a:rPr>
              <a:t>10</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年間で達成すべき目標値　　　</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　長　期　：策定後</a:t>
            </a:r>
            <a:r>
              <a:rPr kumimoji="1" lang="en-US" altLang="ja-JP" sz="1600" b="1" dirty="0">
                <a:solidFill>
                  <a:schemeClr val="tx1"/>
                </a:solidFill>
                <a:latin typeface="BIZ UDゴシック" panose="020B0400000000000000" pitchFamily="49" charset="-128"/>
                <a:ea typeface="BIZ UDゴシック" panose="020B0400000000000000" pitchFamily="49" charset="-128"/>
              </a:rPr>
              <a:t>20</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年間でめざすべき目標値</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pPr>
              <a:lnSpc>
                <a:spcPts val="800"/>
              </a:lnSpc>
            </a:pP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　</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p:txBody>
      </p:sp>
      <p:sp>
        <p:nvSpPr>
          <p:cNvPr id="8" name="テキスト ボックス 7">
            <a:extLst>
              <a:ext uri="{FF2B5EF4-FFF2-40B4-BE49-F238E27FC236}">
                <a16:creationId xmlns:a16="http://schemas.microsoft.com/office/drawing/2014/main" id="{A9C8D111-D5C6-4D2C-83FC-7813E537077A}"/>
              </a:ext>
            </a:extLst>
          </p:cNvPr>
          <p:cNvSpPr txBox="1"/>
          <p:nvPr/>
        </p:nvSpPr>
        <p:spPr>
          <a:xfrm>
            <a:off x="8486393" y="55099"/>
            <a:ext cx="978542" cy="400110"/>
          </a:xfrm>
          <a:prstGeom prst="rect">
            <a:avLst/>
          </a:prstGeom>
          <a:solidFill>
            <a:schemeClr val="bg1"/>
          </a:solidFill>
        </p:spPr>
        <p:txBody>
          <a:bodyPr wrap="square">
            <a:spAutoFit/>
          </a:bodyPr>
          <a:lstStyle/>
          <a:p>
            <a:pPr algn="ctr"/>
            <a:r>
              <a:rPr lang="en-US" altLang="ja-JP" sz="1000" kern="100" dirty="0">
                <a:latin typeface="BIZ UDゴシック" panose="020B0400000000000000" pitchFamily="49" charset="-128"/>
                <a:ea typeface="BIZ UDゴシック" panose="020B0400000000000000" pitchFamily="49" charset="-128"/>
                <a:cs typeface="Times New Roman"/>
              </a:rPr>
              <a:t>R7.10.20</a:t>
            </a:r>
          </a:p>
          <a:p>
            <a:pPr algn="ctr"/>
            <a:r>
              <a:rPr lang="ja-JP" altLang="en-US" sz="1000" kern="100" dirty="0">
                <a:latin typeface="BIZ UDゴシック" panose="020B0400000000000000" pitchFamily="49" charset="-128"/>
                <a:ea typeface="BIZ UDゴシック" panose="020B0400000000000000" pitchFamily="49" charset="-128"/>
                <a:cs typeface="Times New Roman"/>
              </a:rPr>
              <a:t>みどり推進室</a:t>
            </a:r>
            <a:endParaRPr lang="en-US" altLang="ja-JP" sz="1714" kern="100" dirty="0">
              <a:latin typeface="BIZ UDゴシック" panose="020B0400000000000000" pitchFamily="49" charset="-128"/>
              <a:ea typeface="BIZ UDゴシック" panose="020B0400000000000000" pitchFamily="49" charset="-128"/>
              <a:cs typeface="Times New Roman"/>
            </a:endParaRPr>
          </a:p>
        </p:txBody>
      </p:sp>
      <p:sp>
        <p:nvSpPr>
          <p:cNvPr id="12" name="正方形/長方形 11">
            <a:extLst>
              <a:ext uri="{FF2B5EF4-FFF2-40B4-BE49-F238E27FC236}">
                <a16:creationId xmlns:a16="http://schemas.microsoft.com/office/drawing/2014/main" id="{AE15F9C4-AC19-4364-A02D-409652CA06EC}"/>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　第６章　目標達成に向けた成果指標</a:t>
            </a:r>
          </a:p>
        </p:txBody>
      </p:sp>
      <p:sp>
        <p:nvSpPr>
          <p:cNvPr id="10" name="四角形: 角を丸くする 9">
            <a:extLst>
              <a:ext uri="{FF2B5EF4-FFF2-40B4-BE49-F238E27FC236}">
                <a16:creationId xmlns:a16="http://schemas.microsoft.com/office/drawing/2014/main" id="{B89FEBF1-FD3B-491B-87B2-124C8E4D7552}"/>
              </a:ext>
            </a:extLst>
          </p:cNvPr>
          <p:cNvSpPr/>
          <p:nvPr/>
        </p:nvSpPr>
        <p:spPr>
          <a:xfrm>
            <a:off x="347601" y="2889046"/>
            <a:ext cx="4269806" cy="330488"/>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400" dirty="0">
                <a:solidFill>
                  <a:srgbClr val="8AA0C5"/>
                </a:solidFill>
                <a:latin typeface="BIZ UDゴシック" panose="020B0400000000000000" pitchFamily="49" charset="-128"/>
                <a:ea typeface="BIZ UDゴシック" panose="020B0400000000000000" pitchFamily="49" charset="-128"/>
              </a:rPr>
              <a:t> </a:t>
            </a:r>
            <a:r>
              <a:rPr kumimoji="1" lang="ja-JP" altLang="en-US" sz="1400" b="1" dirty="0">
                <a:solidFill>
                  <a:schemeClr val="accent5">
                    <a:lumMod val="75000"/>
                  </a:schemeClr>
                </a:solidFill>
                <a:latin typeface="BIZ UDゴシック" panose="020B0400000000000000" pitchFamily="49" charset="-128"/>
                <a:ea typeface="BIZ UDゴシック" panose="020B0400000000000000" pitchFamily="49" charset="-128"/>
              </a:rPr>
              <a:t>基軸１ 森林防災・減災力の維持・強化</a:t>
            </a:r>
            <a:endPar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endParaRPr>
          </a:p>
        </p:txBody>
      </p:sp>
      <p:sp>
        <p:nvSpPr>
          <p:cNvPr id="13" name="四角形: 角を丸くする 12">
            <a:extLst>
              <a:ext uri="{FF2B5EF4-FFF2-40B4-BE49-F238E27FC236}">
                <a16:creationId xmlns:a16="http://schemas.microsoft.com/office/drawing/2014/main" id="{FD82DAE9-F82A-490E-95D8-14925FB95550}"/>
              </a:ext>
            </a:extLst>
          </p:cNvPr>
          <p:cNvSpPr/>
          <p:nvPr/>
        </p:nvSpPr>
        <p:spPr>
          <a:xfrm>
            <a:off x="347601" y="3224476"/>
            <a:ext cx="4269806" cy="330488"/>
          </a:xfrm>
          <a:prstGeom prst="roundRect">
            <a:avLst>
              <a:gd name="adj" fmla="val 5077"/>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400" b="1" dirty="0">
                <a:solidFill>
                  <a:srgbClr val="FF0000"/>
                </a:solidFill>
                <a:latin typeface="BIZ UDゴシック" panose="020B0400000000000000" pitchFamily="49" charset="-128"/>
                <a:ea typeface="BIZ UDゴシック" panose="020B0400000000000000" pitchFamily="49" charset="-128"/>
              </a:rPr>
              <a:t> 基軸２ 持続的な森林経営の推進</a:t>
            </a:r>
            <a:endParaRPr kumimoji="1" lang="en-US" altLang="ja-JP" sz="1400" b="1" dirty="0">
              <a:solidFill>
                <a:srgbClr val="FF0000"/>
              </a:solidFill>
              <a:latin typeface="BIZ UDゴシック" panose="020B0400000000000000" pitchFamily="49" charset="-128"/>
              <a:ea typeface="BIZ UDゴシック" panose="020B0400000000000000" pitchFamily="49" charset="-128"/>
            </a:endParaRPr>
          </a:p>
        </p:txBody>
      </p:sp>
      <p:sp>
        <p:nvSpPr>
          <p:cNvPr id="14" name="四角形: 角を丸くする 13">
            <a:extLst>
              <a:ext uri="{FF2B5EF4-FFF2-40B4-BE49-F238E27FC236}">
                <a16:creationId xmlns:a16="http://schemas.microsoft.com/office/drawing/2014/main" id="{67696CE9-4F41-4C56-8695-783D4631ABFD}"/>
              </a:ext>
            </a:extLst>
          </p:cNvPr>
          <p:cNvSpPr/>
          <p:nvPr/>
        </p:nvSpPr>
        <p:spPr>
          <a:xfrm>
            <a:off x="347601" y="3559906"/>
            <a:ext cx="4269806" cy="330489"/>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400" dirty="0">
                <a:solidFill>
                  <a:srgbClr val="8AA0C5"/>
                </a:solidFill>
                <a:latin typeface="BIZ UDゴシック" panose="020B0400000000000000" pitchFamily="49" charset="-128"/>
                <a:ea typeface="BIZ UDゴシック" panose="020B0400000000000000" pitchFamily="49" charset="-128"/>
              </a:rPr>
              <a:t> </a:t>
            </a:r>
            <a:r>
              <a:rPr kumimoji="1" lang="ja-JP" altLang="en-US" sz="1400" b="1" dirty="0">
                <a:solidFill>
                  <a:schemeClr val="accent4">
                    <a:lumMod val="75000"/>
                  </a:schemeClr>
                </a:solidFill>
                <a:latin typeface="BIZ UDゴシック" panose="020B0400000000000000" pitchFamily="49" charset="-128"/>
                <a:ea typeface="BIZ UDゴシック" panose="020B0400000000000000" pitchFamily="49" charset="-128"/>
              </a:rPr>
              <a:t>基軸３ 多様性の高い森林の維持・増進</a:t>
            </a:r>
            <a:endParaRPr kumimoji="1" lang="en-US" altLang="ja-JP" sz="1400" b="1" dirty="0">
              <a:solidFill>
                <a:schemeClr val="accent4">
                  <a:lumMod val="75000"/>
                </a:schemeClr>
              </a:solidFill>
              <a:latin typeface="BIZ UDゴシック" panose="020B0400000000000000" pitchFamily="49" charset="-128"/>
              <a:ea typeface="BIZ UDゴシック" panose="020B0400000000000000" pitchFamily="49" charset="-128"/>
            </a:endParaRPr>
          </a:p>
        </p:txBody>
      </p:sp>
      <p:sp>
        <p:nvSpPr>
          <p:cNvPr id="17" name="四角形: 角を丸くする 16">
            <a:extLst>
              <a:ext uri="{FF2B5EF4-FFF2-40B4-BE49-F238E27FC236}">
                <a16:creationId xmlns:a16="http://schemas.microsoft.com/office/drawing/2014/main" id="{28F5A976-DB80-418C-B40D-485EDCD6F2B1}"/>
              </a:ext>
            </a:extLst>
          </p:cNvPr>
          <p:cNvSpPr/>
          <p:nvPr/>
        </p:nvSpPr>
        <p:spPr>
          <a:xfrm>
            <a:off x="347601" y="3895337"/>
            <a:ext cx="4269806" cy="330488"/>
          </a:xfrm>
          <a:prstGeom prst="roundRect">
            <a:avLst>
              <a:gd name="adj" fmla="val 5269"/>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400" b="1" dirty="0">
                <a:solidFill>
                  <a:schemeClr val="accent6">
                    <a:lumMod val="75000"/>
                  </a:schemeClr>
                </a:solidFill>
                <a:latin typeface="BIZ UDゴシック" panose="020B0400000000000000" pitchFamily="49" charset="-128"/>
                <a:ea typeface="BIZ UDゴシック" panose="020B0400000000000000" pitchFamily="49" charset="-128"/>
              </a:rPr>
              <a:t>基軸４ 森林の維持・保全のための体制づくり</a:t>
            </a:r>
            <a:endParaRPr kumimoji="1" lang="en-US" altLang="ja-JP" sz="1400" b="1" dirty="0">
              <a:solidFill>
                <a:schemeClr val="accent6">
                  <a:lumMod val="75000"/>
                </a:schemeClr>
              </a:solidFill>
              <a:latin typeface="BIZ UDゴシック" panose="020B0400000000000000" pitchFamily="49" charset="-128"/>
              <a:ea typeface="BIZ UDゴシック" panose="020B0400000000000000" pitchFamily="49" charset="-128"/>
            </a:endParaRPr>
          </a:p>
        </p:txBody>
      </p:sp>
      <p:sp>
        <p:nvSpPr>
          <p:cNvPr id="18" name="正方形/長方形 17">
            <a:extLst>
              <a:ext uri="{FF2B5EF4-FFF2-40B4-BE49-F238E27FC236}">
                <a16:creationId xmlns:a16="http://schemas.microsoft.com/office/drawing/2014/main" id="{60F41429-CA78-41A7-82C2-6E0800124EBC}"/>
              </a:ext>
            </a:extLst>
          </p:cNvPr>
          <p:cNvSpPr/>
          <p:nvPr/>
        </p:nvSpPr>
        <p:spPr>
          <a:xfrm>
            <a:off x="347601" y="2550224"/>
            <a:ext cx="1142058" cy="330488"/>
          </a:xfrm>
          <a:prstGeom prst="rect">
            <a:avLst/>
          </a:prstGeom>
          <a:solidFill>
            <a:srgbClr val="002060"/>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成果目標</a:t>
            </a:r>
          </a:p>
        </p:txBody>
      </p:sp>
      <p:sp>
        <p:nvSpPr>
          <p:cNvPr id="19" name="正方形/長方形 18">
            <a:extLst>
              <a:ext uri="{FF2B5EF4-FFF2-40B4-BE49-F238E27FC236}">
                <a16:creationId xmlns:a16="http://schemas.microsoft.com/office/drawing/2014/main" id="{2113776B-4015-469E-9ACC-A320890AD9E7}"/>
              </a:ext>
            </a:extLst>
          </p:cNvPr>
          <p:cNvSpPr/>
          <p:nvPr/>
        </p:nvSpPr>
        <p:spPr>
          <a:xfrm>
            <a:off x="5068574" y="2522799"/>
            <a:ext cx="3284765" cy="338515"/>
          </a:xfrm>
          <a:prstGeom prst="rect">
            <a:avLst/>
          </a:prstGeom>
          <a:solidFill>
            <a:srgbClr val="002060"/>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成果指標（中期・長期）の考え方</a:t>
            </a:r>
          </a:p>
        </p:txBody>
      </p:sp>
      <p:sp>
        <p:nvSpPr>
          <p:cNvPr id="21" name="正方形/長方形 20">
            <a:extLst>
              <a:ext uri="{FF2B5EF4-FFF2-40B4-BE49-F238E27FC236}">
                <a16:creationId xmlns:a16="http://schemas.microsoft.com/office/drawing/2014/main" id="{C03148D5-C1B8-4E42-812A-0C0E6017BF0C}"/>
              </a:ext>
            </a:extLst>
          </p:cNvPr>
          <p:cNvSpPr/>
          <p:nvPr/>
        </p:nvSpPr>
        <p:spPr>
          <a:xfrm>
            <a:off x="102552" y="518871"/>
            <a:ext cx="9678532" cy="860444"/>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BIZ UDゴシック" panose="020B0400000000000000" pitchFamily="49" charset="-128"/>
                <a:ea typeface="BIZ UDゴシック" panose="020B0400000000000000" pitchFamily="49" charset="-128"/>
              </a:rPr>
              <a:t>　アクションプランは、森林の維持・保全のための</a:t>
            </a:r>
            <a:r>
              <a:rPr lang="ja-JP" altLang="en-US" sz="1600" b="1" u="sng" dirty="0">
                <a:solidFill>
                  <a:schemeClr val="tx1"/>
                </a:solidFill>
                <a:latin typeface="BIZ UDゴシック" panose="020B0400000000000000" pitchFamily="49" charset="-128"/>
                <a:ea typeface="BIZ UDゴシック" panose="020B0400000000000000" pitchFamily="49" charset="-128"/>
              </a:rPr>
              <a:t>将来の森林のあるべき姿</a:t>
            </a:r>
            <a:r>
              <a:rPr lang="ja-JP" altLang="en-US" sz="1600" dirty="0">
                <a:solidFill>
                  <a:schemeClr val="tx1"/>
                </a:solidFill>
                <a:latin typeface="BIZ UDゴシック" panose="020B0400000000000000" pitchFamily="49" charset="-128"/>
                <a:ea typeface="BIZ UDゴシック" panose="020B0400000000000000" pitchFamily="49" charset="-128"/>
              </a:rPr>
              <a:t>を示すものとするため、</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 </a:t>
            </a:r>
            <a:r>
              <a:rPr lang="ja-JP" altLang="en-US" sz="1600" b="1" u="sng" dirty="0">
                <a:solidFill>
                  <a:schemeClr val="tx1"/>
                </a:solidFill>
                <a:latin typeface="BIZ UDゴシック" panose="020B0400000000000000" pitchFamily="49" charset="-128"/>
                <a:ea typeface="BIZ UDゴシック" panose="020B0400000000000000" pitchFamily="49" charset="-128"/>
              </a:rPr>
              <a:t>長期的（令和</a:t>
            </a:r>
            <a:r>
              <a:rPr lang="en-US" altLang="ja-JP" sz="1600" b="1" u="sng" dirty="0">
                <a:solidFill>
                  <a:schemeClr val="tx1"/>
                </a:solidFill>
                <a:latin typeface="BIZ UDゴシック" panose="020B0400000000000000" pitchFamily="49" charset="-128"/>
                <a:ea typeface="BIZ UDゴシック" panose="020B0400000000000000" pitchFamily="49" charset="-128"/>
              </a:rPr>
              <a:t>27</a:t>
            </a:r>
            <a:r>
              <a:rPr lang="ja-JP" altLang="en-US" sz="1600" b="1" u="sng" dirty="0">
                <a:solidFill>
                  <a:schemeClr val="tx1"/>
                </a:solidFill>
                <a:latin typeface="BIZ UDゴシック" panose="020B0400000000000000" pitchFamily="49" charset="-128"/>
                <a:ea typeface="BIZ UDゴシック" panose="020B0400000000000000" pitchFamily="49" charset="-128"/>
              </a:rPr>
              <a:t>年度まで）に取り組む施策の全体像</a:t>
            </a:r>
            <a:r>
              <a:rPr lang="ja-JP" altLang="en-US" sz="1600" dirty="0">
                <a:solidFill>
                  <a:schemeClr val="tx1"/>
                </a:solidFill>
                <a:latin typeface="BIZ UDゴシック" panose="020B0400000000000000" pitchFamily="49" charset="-128"/>
                <a:ea typeface="BIZ UDゴシック" panose="020B0400000000000000" pitchFamily="49" charset="-128"/>
              </a:rPr>
              <a:t>を示すとともに、そこに到達する過程として、</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 </a:t>
            </a:r>
            <a:r>
              <a:rPr lang="ja-JP" altLang="en-US" sz="1600" b="1" u="sng" dirty="0">
                <a:solidFill>
                  <a:schemeClr val="tx1"/>
                </a:solidFill>
                <a:latin typeface="BIZ UDゴシック" panose="020B0400000000000000" pitchFamily="49" charset="-128"/>
                <a:ea typeface="BIZ UDゴシック" panose="020B0400000000000000" pitchFamily="49" charset="-128"/>
              </a:rPr>
              <a:t>地域森林計画と同調した計画期間（</a:t>
            </a:r>
            <a:r>
              <a:rPr lang="en-US" altLang="ja-JP" sz="1600" b="1" u="sng" dirty="0">
                <a:solidFill>
                  <a:schemeClr val="tx1"/>
                </a:solidFill>
                <a:latin typeface="BIZ UDゴシック" panose="020B0400000000000000" pitchFamily="49" charset="-128"/>
                <a:ea typeface="BIZ UDゴシック" panose="020B0400000000000000" pitchFamily="49" charset="-128"/>
              </a:rPr>
              <a:t>10</a:t>
            </a:r>
            <a:r>
              <a:rPr lang="ja-JP" altLang="en-US" sz="1600" b="1" u="sng" dirty="0">
                <a:solidFill>
                  <a:schemeClr val="tx1"/>
                </a:solidFill>
                <a:latin typeface="BIZ UDゴシック" panose="020B0400000000000000" pitchFamily="49" charset="-128"/>
                <a:ea typeface="BIZ UDゴシック" panose="020B0400000000000000" pitchFamily="49" charset="-128"/>
              </a:rPr>
              <a:t>年間）</a:t>
            </a:r>
            <a:r>
              <a:rPr lang="ja-JP" altLang="en-US" sz="1600" dirty="0">
                <a:solidFill>
                  <a:schemeClr val="tx1"/>
                </a:solidFill>
                <a:latin typeface="BIZ UDゴシック" panose="020B0400000000000000" pitchFamily="49" charset="-128"/>
                <a:ea typeface="BIZ UDゴシック" panose="020B0400000000000000" pitchFamily="49" charset="-128"/>
              </a:rPr>
              <a:t>で達成すべき到達点を示します。</a:t>
            </a:r>
            <a:endParaRPr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22" name="正方形/長方形 21">
            <a:extLst>
              <a:ext uri="{FF2B5EF4-FFF2-40B4-BE49-F238E27FC236}">
                <a16:creationId xmlns:a16="http://schemas.microsoft.com/office/drawing/2014/main" id="{17596FB7-D01B-4E1E-98B9-674C367A3944}"/>
              </a:ext>
            </a:extLst>
          </p:cNvPr>
          <p:cNvSpPr/>
          <p:nvPr/>
        </p:nvSpPr>
        <p:spPr>
          <a:xfrm>
            <a:off x="349239" y="2542197"/>
            <a:ext cx="4269806" cy="1683627"/>
          </a:xfrm>
          <a:prstGeom prst="rect">
            <a:avLst/>
          </a:prstGeom>
          <a:noFill/>
          <a:ln w="1270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　</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p:txBody>
      </p:sp>
      <p:sp>
        <p:nvSpPr>
          <p:cNvPr id="23" name="正方形/長方形 22">
            <a:extLst>
              <a:ext uri="{FF2B5EF4-FFF2-40B4-BE49-F238E27FC236}">
                <a16:creationId xmlns:a16="http://schemas.microsoft.com/office/drawing/2014/main" id="{BA85CE3C-6195-4B66-8139-6C77279DE2AD}"/>
              </a:ext>
            </a:extLst>
          </p:cNvPr>
          <p:cNvSpPr/>
          <p:nvPr/>
        </p:nvSpPr>
        <p:spPr>
          <a:xfrm>
            <a:off x="96378" y="1508364"/>
            <a:ext cx="9678532" cy="907051"/>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1600" dirty="0">
              <a:solidFill>
                <a:schemeClr val="tx1"/>
              </a:solidFill>
              <a:latin typeface="BIZ UDゴシック" panose="020B0400000000000000" pitchFamily="49" charset="-128"/>
              <a:ea typeface="BIZ UDゴシック" panose="020B0400000000000000" pitchFamily="49" charset="-128"/>
            </a:endParaRPr>
          </a:p>
        </p:txBody>
      </p:sp>
      <p:sp>
        <p:nvSpPr>
          <p:cNvPr id="24" name="正方形/長方形 23">
            <a:extLst>
              <a:ext uri="{FF2B5EF4-FFF2-40B4-BE49-F238E27FC236}">
                <a16:creationId xmlns:a16="http://schemas.microsoft.com/office/drawing/2014/main" id="{C02881AA-90D8-4F95-AEEF-E59F56E1C2BC}"/>
              </a:ext>
            </a:extLst>
          </p:cNvPr>
          <p:cNvSpPr/>
          <p:nvPr/>
        </p:nvSpPr>
        <p:spPr>
          <a:xfrm>
            <a:off x="237329" y="1567038"/>
            <a:ext cx="1242550" cy="78389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計画期間</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Ｒ</a:t>
            </a:r>
            <a:r>
              <a:rPr kumimoji="1" lang="en-US" altLang="ja-JP" sz="1600" b="1" dirty="0">
                <a:solidFill>
                  <a:schemeClr val="tx1"/>
                </a:solidFill>
                <a:latin typeface="BIZ UDゴシック" panose="020B0400000000000000" pitchFamily="49" charset="-128"/>
                <a:ea typeface="BIZ UDゴシック" panose="020B0400000000000000" pitchFamily="49" charset="-128"/>
              </a:rPr>
              <a:t>8</a:t>
            </a:r>
            <a:r>
              <a:rPr kumimoji="1" lang="ja-JP" altLang="en-US" sz="1600" b="1" dirty="0">
                <a:solidFill>
                  <a:schemeClr val="tx1"/>
                </a:solidFill>
                <a:latin typeface="BIZ UDゴシック" panose="020B0400000000000000" pitchFamily="49" charset="-128"/>
                <a:ea typeface="BIZ UDゴシック" panose="020B0400000000000000" pitchFamily="49" charset="-128"/>
              </a:rPr>
              <a:t>～</a:t>
            </a:r>
            <a:r>
              <a:rPr kumimoji="1" lang="en-US" altLang="ja-JP" sz="1600" b="1" dirty="0">
                <a:solidFill>
                  <a:schemeClr val="tx1"/>
                </a:solidFill>
                <a:latin typeface="BIZ UDゴシック" panose="020B0400000000000000" pitchFamily="49" charset="-128"/>
                <a:ea typeface="BIZ UDゴシック" panose="020B0400000000000000" pitchFamily="49" charset="-128"/>
              </a:rPr>
              <a:t>17</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年度</a:t>
            </a:r>
          </a:p>
        </p:txBody>
      </p:sp>
      <p:sp>
        <p:nvSpPr>
          <p:cNvPr id="25" name="正方形/長方形 24">
            <a:extLst>
              <a:ext uri="{FF2B5EF4-FFF2-40B4-BE49-F238E27FC236}">
                <a16:creationId xmlns:a16="http://schemas.microsoft.com/office/drawing/2014/main" id="{6CFAF6D9-53C4-44AC-8C8A-3C61070B96B1}"/>
              </a:ext>
            </a:extLst>
          </p:cNvPr>
          <p:cNvSpPr/>
          <p:nvPr/>
        </p:nvSpPr>
        <p:spPr>
          <a:xfrm>
            <a:off x="1598377" y="1567038"/>
            <a:ext cx="1242550" cy="78389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指標設定</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中期：</a:t>
            </a:r>
            <a:r>
              <a:rPr kumimoji="1" lang="en-US" altLang="ja-JP" sz="1600" b="1" dirty="0">
                <a:solidFill>
                  <a:schemeClr val="tx1"/>
                </a:solidFill>
                <a:latin typeface="BIZ UDゴシック" panose="020B0400000000000000" pitchFamily="49" charset="-128"/>
                <a:ea typeface="BIZ UDゴシック" panose="020B0400000000000000" pitchFamily="49" charset="-128"/>
              </a:rPr>
              <a:t>10</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長期：</a:t>
            </a:r>
            <a:r>
              <a:rPr kumimoji="1" lang="en-US" altLang="ja-JP" sz="1600" b="1" dirty="0">
                <a:solidFill>
                  <a:schemeClr val="tx1"/>
                </a:solidFill>
                <a:latin typeface="BIZ UDゴシック" panose="020B0400000000000000" pitchFamily="49" charset="-128"/>
                <a:ea typeface="BIZ UDゴシック" panose="020B0400000000000000" pitchFamily="49" charset="-128"/>
              </a:rPr>
              <a:t>20</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a:t>
            </a:r>
          </a:p>
        </p:txBody>
      </p:sp>
      <p:sp>
        <p:nvSpPr>
          <p:cNvPr id="26" name="正方形/長方形 25">
            <a:extLst>
              <a:ext uri="{FF2B5EF4-FFF2-40B4-BE49-F238E27FC236}">
                <a16:creationId xmlns:a16="http://schemas.microsoft.com/office/drawing/2014/main" id="{91B80C2D-DE2F-422B-87C3-E7F701BDE32C}"/>
              </a:ext>
            </a:extLst>
          </p:cNvPr>
          <p:cNvSpPr/>
          <p:nvPr/>
        </p:nvSpPr>
        <p:spPr>
          <a:xfrm>
            <a:off x="2959425" y="1567038"/>
            <a:ext cx="1246116" cy="78389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600" b="1" dirty="0">
                <a:solidFill>
                  <a:schemeClr val="tx1"/>
                </a:solidFill>
                <a:latin typeface="BIZ UDゴシック" panose="020B0400000000000000" pitchFamily="49" charset="-128"/>
                <a:ea typeface="BIZ UDゴシック" panose="020B0400000000000000" pitchFamily="49" charset="-128"/>
              </a:rPr>
              <a:t>計画見直し</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pPr algn="ctr"/>
            <a:r>
              <a:rPr kumimoji="1" lang="en-US" altLang="ja-JP" sz="1600" b="1" dirty="0">
                <a:solidFill>
                  <a:schemeClr val="tx1"/>
                </a:solidFill>
                <a:latin typeface="BIZ UDゴシック" panose="020B0400000000000000" pitchFamily="49" charset="-128"/>
                <a:ea typeface="BIZ UDゴシック" panose="020B0400000000000000" pitchFamily="49" charset="-128"/>
              </a:rPr>
              <a:t>5</a:t>
            </a:r>
            <a:r>
              <a:rPr kumimoji="1" lang="ja-JP" altLang="en-US" sz="1600" b="1" dirty="0">
                <a:solidFill>
                  <a:schemeClr val="tx1"/>
                </a:solidFill>
                <a:latin typeface="BIZ UDゴシック" panose="020B0400000000000000" pitchFamily="49" charset="-128"/>
                <a:ea typeface="BIZ UDゴシック" panose="020B0400000000000000" pitchFamily="49" charset="-128"/>
              </a:rPr>
              <a:t>年ごと</a:t>
            </a:r>
          </a:p>
        </p:txBody>
      </p:sp>
      <p:sp>
        <p:nvSpPr>
          <p:cNvPr id="27" name="正方形/長方形 26">
            <a:extLst>
              <a:ext uri="{FF2B5EF4-FFF2-40B4-BE49-F238E27FC236}">
                <a16:creationId xmlns:a16="http://schemas.microsoft.com/office/drawing/2014/main" id="{E0AE8017-A02B-4D88-ADFA-8312F272C703}"/>
              </a:ext>
            </a:extLst>
          </p:cNvPr>
          <p:cNvSpPr/>
          <p:nvPr/>
        </p:nvSpPr>
        <p:spPr>
          <a:xfrm>
            <a:off x="4387830" y="1595850"/>
            <a:ext cx="5336400" cy="72602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kumimoji="1" lang="ja-JP" altLang="en-US" sz="1500" dirty="0">
                <a:solidFill>
                  <a:schemeClr val="tx1"/>
                </a:solidFill>
                <a:latin typeface="BIZ UDゴシック" panose="020B0400000000000000" pitchFamily="49" charset="-128"/>
                <a:ea typeface="BIZ UDゴシック" panose="020B0400000000000000" pitchFamily="49" charset="-128"/>
              </a:rPr>
              <a:t>中期（</a:t>
            </a:r>
            <a:r>
              <a:rPr kumimoji="1" lang="en-US" altLang="ja-JP" sz="1500" dirty="0">
                <a:solidFill>
                  <a:schemeClr val="tx1"/>
                </a:solidFill>
                <a:latin typeface="BIZ UDゴシック" panose="020B0400000000000000" pitchFamily="49" charset="-128"/>
                <a:ea typeface="BIZ UDゴシック" panose="020B0400000000000000" pitchFamily="49" charset="-128"/>
              </a:rPr>
              <a:t>R17</a:t>
            </a:r>
            <a:r>
              <a:rPr kumimoji="1" lang="ja-JP" altLang="en-US" sz="1500" dirty="0">
                <a:solidFill>
                  <a:schemeClr val="tx1"/>
                </a:solidFill>
                <a:latin typeface="BIZ UDゴシック" panose="020B0400000000000000" pitchFamily="49" charset="-128"/>
                <a:ea typeface="BIZ UDゴシック" panose="020B0400000000000000" pitchFamily="49" charset="-128"/>
              </a:rPr>
              <a:t>年度末）、長期（</a:t>
            </a:r>
            <a:r>
              <a:rPr kumimoji="1" lang="en-US" altLang="ja-JP" sz="1500" dirty="0">
                <a:solidFill>
                  <a:schemeClr val="tx1"/>
                </a:solidFill>
                <a:latin typeface="BIZ UDゴシック" panose="020B0400000000000000" pitchFamily="49" charset="-128"/>
                <a:ea typeface="BIZ UDゴシック" panose="020B0400000000000000" pitchFamily="49" charset="-128"/>
              </a:rPr>
              <a:t>R27</a:t>
            </a:r>
            <a:r>
              <a:rPr kumimoji="1" lang="ja-JP" altLang="en-US" sz="1500" dirty="0">
                <a:solidFill>
                  <a:schemeClr val="tx1"/>
                </a:solidFill>
                <a:latin typeface="BIZ UDゴシック" panose="020B0400000000000000" pitchFamily="49" charset="-128"/>
                <a:ea typeface="BIZ UDゴシック" panose="020B0400000000000000" pitchFamily="49" charset="-128"/>
              </a:rPr>
              <a:t>年度末）の成果指標を設定</a:t>
            </a:r>
            <a:endParaRPr kumimoji="1" lang="en-US" altLang="ja-JP" sz="1500" dirty="0">
              <a:solidFill>
                <a:schemeClr val="tx1"/>
              </a:solidFill>
              <a:latin typeface="BIZ UDゴシック" panose="020B0400000000000000" pitchFamily="49" charset="-128"/>
              <a:ea typeface="BIZ UDゴシック" panose="020B0400000000000000" pitchFamily="49" charset="-128"/>
            </a:endParaRPr>
          </a:p>
          <a:p>
            <a:r>
              <a:rPr kumimoji="1" lang="ja-JP" altLang="en-US" sz="1500" dirty="0">
                <a:solidFill>
                  <a:schemeClr val="tx1"/>
                </a:solidFill>
                <a:latin typeface="BIZ UDゴシック" panose="020B0400000000000000" pitchFamily="49" charset="-128"/>
                <a:ea typeface="BIZ UDゴシック" panose="020B0400000000000000" pitchFamily="49" charset="-128"/>
              </a:rPr>
              <a:t>長期指標年度については、国土強靭化実施中期計画における</a:t>
            </a:r>
            <a:endParaRPr kumimoji="1" lang="en-US" altLang="ja-JP" sz="1500" dirty="0">
              <a:solidFill>
                <a:schemeClr val="tx1"/>
              </a:solidFill>
              <a:latin typeface="BIZ UDゴシック" panose="020B0400000000000000" pitchFamily="49" charset="-128"/>
              <a:ea typeface="BIZ UDゴシック" panose="020B0400000000000000" pitchFamily="49" charset="-128"/>
            </a:endParaRPr>
          </a:p>
          <a:p>
            <a:r>
              <a:rPr kumimoji="1" lang="ja-JP" altLang="en-US" sz="1500" dirty="0">
                <a:solidFill>
                  <a:schemeClr val="tx1"/>
                </a:solidFill>
                <a:latin typeface="BIZ UDゴシック" panose="020B0400000000000000" pitchFamily="49" charset="-128"/>
                <a:ea typeface="BIZ UDゴシック" panose="020B0400000000000000" pitchFamily="49" charset="-128"/>
              </a:rPr>
              <a:t>森林防災減災の将来目標（</a:t>
            </a:r>
            <a:r>
              <a:rPr kumimoji="1" lang="en-US" altLang="ja-JP" sz="1500" dirty="0">
                <a:solidFill>
                  <a:schemeClr val="tx1"/>
                </a:solidFill>
                <a:latin typeface="BIZ UDゴシック" panose="020B0400000000000000" pitchFamily="49" charset="-128"/>
                <a:ea typeface="BIZ UDゴシック" panose="020B0400000000000000" pitchFamily="49" charset="-128"/>
              </a:rPr>
              <a:t>R27</a:t>
            </a:r>
            <a:r>
              <a:rPr kumimoji="1" lang="ja-JP" altLang="en-US" sz="1500" dirty="0">
                <a:solidFill>
                  <a:schemeClr val="tx1"/>
                </a:solidFill>
                <a:latin typeface="BIZ UDゴシック" panose="020B0400000000000000" pitchFamily="49" charset="-128"/>
                <a:ea typeface="BIZ UDゴシック" panose="020B0400000000000000" pitchFamily="49" charset="-128"/>
              </a:rPr>
              <a:t>末）と整合することになります。</a:t>
            </a:r>
          </a:p>
        </p:txBody>
      </p:sp>
      <p:cxnSp>
        <p:nvCxnSpPr>
          <p:cNvPr id="28" name="直線コネクタ 27">
            <a:extLst>
              <a:ext uri="{FF2B5EF4-FFF2-40B4-BE49-F238E27FC236}">
                <a16:creationId xmlns:a16="http://schemas.microsoft.com/office/drawing/2014/main" id="{36DACE20-8D09-409F-BFF8-D517E2DA54AB}"/>
              </a:ext>
            </a:extLst>
          </p:cNvPr>
          <p:cNvCxnSpPr>
            <a:cxnSpLocks/>
          </p:cNvCxnSpPr>
          <p:nvPr/>
        </p:nvCxnSpPr>
        <p:spPr>
          <a:xfrm>
            <a:off x="5996850" y="5647510"/>
            <a:ext cx="1800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正方形/長方形 28">
            <a:extLst>
              <a:ext uri="{FF2B5EF4-FFF2-40B4-BE49-F238E27FC236}">
                <a16:creationId xmlns:a16="http://schemas.microsoft.com/office/drawing/2014/main" id="{30E5515D-3D51-41DA-836D-40B0F8C89155}"/>
              </a:ext>
            </a:extLst>
          </p:cNvPr>
          <p:cNvSpPr/>
          <p:nvPr/>
        </p:nvSpPr>
        <p:spPr>
          <a:xfrm>
            <a:off x="129010" y="5450611"/>
            <a:ext cx="1754610" cy="270929"/>
          </a:xfrm>
          <a:prstGeom prst="rec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wrap="square" lIns="0" tIns="36000" rIns="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400" b="1" dirty="0">
                <a:solidFill>
                  <a:schemeClr val="tx1"/>
                </a:solidFill>
              </a:rPr>
              <a:t>アクションプラン</a:t>
            </a:r>
            <a:endParaRPr kumimoji="1" lang="en-US" altLang="ja-JP" sz="1400" b="1" dirty="0">
              <a:solidFill>
                <a:schemeClr val="tx1"/>
              </a:solidFill>
            </a:endParaRPr>
          </a:p>
        </p:txBody>
      </p:sp>
      <p:sp>
        <p:nvSpPr>
          <p:cNvPr id="30" name="正方形/長方形 29">
            <a:extLst>
              <a:ext uri="{FF2B5EF4-FFF2-40B4-BE49-F238E27FC236}">
                <a16:creationId xmlns:a16="http://schemas.microsoft.com/office/drawing/2014/main" id="{13B960B7-9539-4643-B119-63AAE0456E41}"/>
              </a:ext>
            </a:extLst>
          </p:cNvPr>
          <p:cNvSpPr/>
          <p:nvPr/>
        </p:nvSpPr>
        <p:spPr>
          <a:xfrm>
            <a:off x="111653" y="5895122"/>
            <a:ext cx="1754610" cy="270928"/>
          </a:xfrm>
          <a:prstGeom prst="rect">
            <a:avLst/>
          </a:prstGeom>
          <a:ln w="12700"/>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200" b="1" dirty="0"/>
              <a:t>大阪地域森林計画</a:t>
            </a:r>
          </a:p>
        </p:txBody>
      </p:sp>
      <p:sp>
        <p:nvSpPr>
          <p:cNvPr id="31" name="正方形/長方形 30">
            <a:extLst>
              <a:ext uri="{FF2B5EF4-FFF2-40B4-BE49-F238E27FC236}">
                <a16:creationId xmlns:a16="http://schemas.microsoft.com/office/drawing/2014/main" id="{F1DB4861-5683-4860-8931-FEC3FBD67914}"/>
              </a:ext>
            </a:extLst>
          </p:cNvPr>
          <p:cNvSpPr/>
          <p:nvPr/>
        </p:nvSpPr>
        <p:spPr>
          <a:xfrm>
            <a:off x="113072" y="6360634"/>
            <a:ext cx="1754610" cy="270927"/>
          </a:xfrm>
          <a:prstGeom prst="rect">
            <a:avLst/>
          </a:prstGeom>
          <a:ln w="12700"/>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200" b="1" dirty="0"/>
              <a:t>国土強靭化実施中期計画</a:t>
            </a:r>
          </a:p>
        </p:txBody>
      </p:sp>
      <p:sp>
        <p:nvSpPr>
          <p:cNvPr id="32" name="楕円 31">
            <a:extLst>
              <a:ext uri="{FF2B5EF4-FFF2-40B4-BE49-F238E27FC236}">
                <a16:creationId xmlns:a16="http://schemas.microsoft.com/office/drawing/2014/main" id="{2F507C7F-C05D-4706-AB3B-9A782B39FC66}"/>
              </a:ext>
            </a:extLst>
          </p:cNvPr>
          <p:cNvSpPr/>
          <p:nvPr/>
        </p:nvSpPr>
        <p:spPr>
          <a:xfrm>
            <a:off x="2011003" y="6047211"/>
            <a:ext cx="81642" cy="8581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 name="直線コネクタ 32">
            <a:extLst>
              <a:ext uri="{FF2B5EF4-FFF2-40B4-BE49-F238E27FC236}">
                <a16:creationId xmlns:a16="http://schemas.microsoft.com/office/drawing/2014/main" id="{652CA24F-779C-4349-97DA-469F25E66E8F}"/>
              </a:ext>
            </a:extLst>
          </p:cNvPr>
          <p:cNvCxnSpPr>
            <a:cxnSpLocks/>
          </p:cNvCxnSpPr>
          <p:nvPr/>
        </p:nvCxnSpPr>
        <p:spPr>
          <a:xfrm>
            <a:off x="2048692" y="6085311"/>
            <a:ext cx="180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B853C3B-F818-43CD-BF12-71859D81DBBF}"/>
              </a:ext>
            </a:extLst>
          </p:cNvPr>
          <p:cNvCxnSpPr>
            <a:cxnSpLocks/>
          </p:cNvCxnSpPr>
          <p:nvPr/>
        </p:nvCxnSpPr>
        <p:spPr>
          <a:xfrm>
            <a:off x="2403969" y="6537175"/>
            <a:ext cx="180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楕円 34">
            <a:extLst>
              <a:ext uri="{FF2B5EF4-FFF2-40B4-BE49-F238E27FC236}">
                <a16:creationId xmlns:a16="http://schemas.microsoft.com/office/drawing/2014/main" id="{C1A3039A-FE79-4C16-BABA-CF50675D403F}"/>
              </a:ext>
            </a:extLst>
          </p:cNvPr>
          <p:cNvSpPr/>
          <p:nvPr/>
        </p:nvSpPr>
        <p:spPr>
          <a:xfrm>
            <a:off x="2369498" y="6495976"/>
            <a:ext cx="81642" cy="8581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D87F8332-68ED-4D97-804C-8887AC81F234}"/>
              </a:ext>
            </a:extLst>
          </p:cNvPr>
          <p:cNvSpPr/>
          <p:nvPr/>
        </p:nvSpPr>
        <p:spPr>
          <a:xfrm>
            <a:off x="2251744"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R8</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37" name="正方形/長方形 36">
            <a:extLst>
              <a:ext uri="{FF2B5EF4-FFF2-40B4-BE49-F238E27FC236}">
                <a16:creationId xmlns:a16="http://schemas.microsoft.com/office/drawing/2014/main" id="{9CC02729-71B8-4DBE-BAC6-2B991A091846}"/>
              </a:ext>
            </a:extLst>
          </p:cNvPr>
          <p:cNvSpPr/>
          <p:nvPr/>
        </p:nvSpPr>
        <p:spPr>
          <a:xfrm>
            <a:off x="1883767"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R7</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cxnSp>
        <p:nvCxnSpPr>
          <p:cNvPr id="38" name="直線コネクタ 37">
            <a:extLst>
              <a:ext uri="{FF2B5EF4-FFF2-40B4-BE49-F238E27FC236}">
                <a16:creationId xmlns:a16="http://schemas.microsoft.com/office/drawing/2014/main" id="{B87BD776-EF7C-4753-8B2F-B815C645A811}"/>
              </a:ext>
            </a:extLst>
          </p:cNvPr>
          <p:cNvCxnSpPr>
            <a:cxnSpLocks/>
          </p:cNvCxnSpPr>
          <p:nvPr/>
        </p:nvCxnSpPr>
        <p:spPr>
          <a:xfrm>
            <a:off x="4191911" y="6537175"/>
            <a:ext cx="1800000" cy="0"/>
          </a:xfrm>
          <a:prstGeom prst="line">
            <a:avLst/>
          </a:prstGeom>
          <a:ln w="1270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FE5BAFAB-BE64-4966-A83B-3A0C519D3379}"/>
              </a:ext>
            </a:extLst>
          </p:cNvPr>
          <p:cNvCxnSpPr>
            <a:cxnSpLocks/>
          </p:cNvCxnSpPr>
          <p:nvPr/>
        </p:nvCxnSpPr>
        <p:spPr>
          <a:xfrm>
            <a:off x="5996220" y="6530919"/>
            <a:ext cx="1800000" cy="0"/>
          </a:xfrm>
          <a:prstGeom prst="line">
            <a:avLst/>
          </a:prstGeom>
          <a:ln w="1270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D9186925-A017-4FA5-85D1-1ADC619B382A}"/>
              </a:ext>
            </a:extLst>
          </p:cNvPr>
          <p:cNvCxnSpPr>
            <a:cxnSpLocks/>
          </p:cNvCxnSpPr>
          <p:nvPr/>
        </p:nvCxnSpPr>
        <p:spPr>
          <a:xfrm>
            <a:off x="3847195" y="6085837"/>
            <a:ext cx="180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楕円 40">
            <a:extLst>
              <a:ext uri="{FF2B5EF4-FFF2-40B4-BE49-F238E27FC236}">
                <a16:creationId xmlns:a16="http://schemas.microsoft.com/office/drawing/2014/main" id="{CF12BCC4-9B4A-41D2-9308-42B14E7115BF}"/>
              </a:ext>
            </a:extLst>
          </p:cNvPr>
          <p:cNvSpPr/>
          <p:nvPr/>
        </p:nvSpPr>
        <p:spPr>
          <a:xfrm>
            <a:off x="5600666" y="6044637"/>
            <a:ext cx="81642" cy="8581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41">
            <a:extLst>
              <a:ext uri="{FF2B5EF4-FFF2-40B4-BE49-F238E27FC236}">
                <a16:creationId xmlns:a16="http://schemas.microsoft.com/office/drawing/2014/main" id="{987FCD1C-C2FA-4C2D-BC1D-64CA7F692597}"/>
              </a:ext>
            </a:extLst>
          </p:cNvPr>
          <p:cNvSpPr/>
          <p:nvPr/>
        </p:nvSpPr>
        <p:spPr>
          <a:xfrm>
            <a:off x="2369498" y="5606334"/>
            <a:ext cx="81642" cy="8581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 name="直線コネクタ 42">
            <a:extLst>
              <a:ext uri="{FF2B5EF4-FFF2-40B4-BE49-F238E27FC236}">
                <a16:creationId xmlns:a16="http://schemas.microsoft.com/office/drawing/2014/main" id="{99BDDE6B-D94C-4B1E-A8F6-8273AFBB1549}"/>
              </a:ext>
            </a:extLst>
          </p:cNvPr>
          <p:cNvCxnSpPr>
            <a:cxnSpLocks/>
          </p:cNvCxnSpPr>
          <p:nvPr/>
        </p:nvCxnSpPr>
        <p:spPr>
          <a:xfrm>
            <a:off x="2407187" y="5644434"/>
            <a:ext cx="180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C37EADCA-B74E-4E63-80B1-9C0CCB0F5664}"/>
              </a:ext>
            </a:extLst>
          </p:cNvPr>
          <p:cNvCxnSpPr>
            <a:cxnSpLocks/>
          </p:cNvCxnSpPr>
          <p:nvPr/>
        </p:nvCxnSpPr>
        <p:spPr>
          <a:xfrm>
            <a:off x="4205690" y="5644960"/>
            <a:ext cx="180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楕円 44">
            <a:extLst>
              <a:ext uri="{FF2B5EF4-FFF2-40B4-BE49-F238E27FC236}">
                <a16:creationId xmlns:a16="http://schemas.microsoft.com/office/drawing/2014/main" id="{3595A76C-8F1A-47B0-92C4-A3A9D386089A}"/>
              </a:ext>
            </a:extLst>
          </p:cNvPr>
          <p:cNvSpPr/>
          <p:nvPr/>
        </p:nvSpPr>
        <p:spPr>
          <a:xfrm>
            <a:off x="5959161" y="5603760"/>
            <a:ext cx="81642" cy="8581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6" name="直線コネクタ 45">
            <a:extLst>
              <a:ext uri="{FF2B5EF4-FFF2-40B4-BE49-F238E27FC236}">
                <a16:creationId xmlns:a16="http://schemas.microsoft.com/office/drawing/2014/main" id="{C6151518-81F1-4436-A14D-7BA91DD0687D}"/>
              </a:ext>
            </a:extLst>
          </p:cNvPr>
          <p:cNvCxnSpPr>
            <a:cxnSpLocks/>
          </p:cNvCxnSpPr>
          <p:nvPr/>
        </p:nvCxnSpPr>
        <p:spPr>
          <a:xfrm>
            <a:off x="7795353" y="5648036"/>
            <a:ext cx="1800000"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7" name="楕円 46">
            <a:extLst>
              <a:ext uri="{FF2B5EF4-FFF2-40B4-BE49-F238E27FC236}">
                <a16:creationId xmlns:a16="http://schemas.microsoft.com/office/drawing/2014/main" id="{DBBBC7CD-AD44-43B7-81D4-2BD91166002D}"/>
              </a:ext>
            </a:extLst>
          </p:cNvPr>
          <p:cNvSpPr/>
          <p:nvPr/>
        </p:nvSpPr>
        <p:spPr>
          <a:xfrm>
            <a:off x="9548824" y="5600486"/>
            <a:ext cx="81642" cy="8581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8F9F2293-0DAC-496A-BC56-B8741AC3150E}"/>
              </a:ext>
            </a:extLst>
          </p:cNvPr>
          <p:cNvSpPr/>
          <p:nvPr/>
        </p:nvSpPr>
        <p:spPr>
          <a:xfrm>
            <a:off x="5824945"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R18</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49" name="正方形/長方形 48">
            <a:extLst>
              <a:ext uri="{FF2B5EF4-FFF2-40B4-BE49-F238E27FC236}">
                <a16:creationId xmlns:a16="http://schemas.microsoft.com/office/drawing/2014/main" id="{E7DEACFD-82F0-47B0-BB5B-DA5E194E4557}"/>
              </a:ext>
            </a:extLst>
          </p:cNvPr>
          <p:cNvSpPr/>
          <p:nvPr/>
        </p:nvSpPr>
        <p:spPr>
          <a:xfrm>
            <a:off x="4036232"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R12</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50" name="正方形/長方形 49">
            <a:extLst>
              <a:ext uri="{FF2B5EF4-FFF2-40B4-BE49-F238E27FC236}">
                <a16:creationId xmlns:a16="http://schemas.microsoft.com/office/drawing/2014/main" id="{926D8438-DEB3-4B9C-BF58-D0CD0C1D05A8}"/>
              </a:ext>
            </a:extLst>
          </p:cNvPr>
          <p:cNvSpPr/>
          <p:nvPr/>
        </p:nvSpPr>
        <p:spPr>
          <a:xfrm>
            <a:off x="3682225"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R11</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51" name="正方形/長方形 50">
            <a:extLst>
              <a:ext uri="{FF2B5EF4-FFF2-40B4-BE49-F238E27FC236}">
                <a16:creationId xmlns:a16="http://schemas.microsoft.com/office/drawing/2014/main" id="{144332AD-6DA9-497B-A37F-BB0EFAB15D51}"/>
              </a:ext>
            </a:extLst>
          </p:cNvPr>
          <p:cNvSpPr/>
          <p:nvPr/>
        </p:nvSpPr>
        <p:spPr>
          <a:xfrm>
            <a:off x="9401059"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R28</a:t>
            </a:r>
          </a:p>
        </p:txBody>
      </p:sp>
      <p:cxnSp>
        <p:nvCxnSpPr>
          <p:cNvPr id="52" name="直線コネクタ 51">
            <a:extLst>
              <a:ext uri="{FF2B5EF4-FFF2-40B4-BE49-F238E27FC236}">
                <a16:creationId xmlns:a16="http://schemas.microsoft.com/office/drawing/2014/main" id="{82AF3E78-1678-461E-8D66-3B7E00943C3B}"/>
              </a:ext>
            </a:extLst>
          </p:cNvPr>
          <p:cNvCxnSpPr/>
          <p:nvPr/>
        </p:nvCxnSpPr>
        <p:spPr>
          <a:xfrm>
            <a:off x="2042342" y="52748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64AF1C27-0452-4F74-A7FE-2202D555AE8A}"/>
              </a:ext>
            </a:extLst>
          </p:cNvPr>
          <p:cNvCxnSpPr/>
          <p:nvPr/>
        </p:nvCxnSpPr>
        <p:spPr>
          <a:xfrm>
            <a:off x="240429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2C3AF8CE-E2E9-4B63-80CA-58E8759A92FC}"/>
              </a:ext>
            </a:extLst>
          </p:cNvPr>
          <p:cNvCxnSpPr/>
          <p:nvPr/>
        </p:nvCxnSpPr>
        <p:spPr>
          <a:xfrm>
            <a:off x="3480617"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04ECEA0B-AE9B-4723-B1B0-7CCD0590A082}"/>
              </a:ext>
            </a:extLst>
          </p:cNvPr>
          <p:cNvCxnSpPr/>
          <p:nvPr/>
        </p:nvCxnSpPr>
        <p:spPr>
          <a:xfrm>
            <a:off x="383939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FEE167D6-C2F3-4189-B0A0-421BDACCE240}"/>
              </a:ext>
            </a:extLst>
          </p:cNvPr>
          <p:cNvCxnSpPr/>
          <p:nvPr/>
        </p:nvCxnSpPr>
        <p:spPr>
          <a:xfrm>
            <a:off x="2763067"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3E6E89BD-3586-4725-86BB-6DDFD91FB01C}"/>
              </a:ext>
            </a:extLst>
          </p:cNvPr>
          <p:cNvCxnSpPr/>
          <p:nvPr/>
        </p:nvCxnSpPr>
        <p:spPr>
          <a:xfrm>
            <a:off x="312184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36F5175A-430A-4E70-921B-EA5C07A84E36}"/>
              </a:ext>
            </a:extLst>
          </p:cNvPr>
          <p:cNvCxnSpPr/>
          <p:nvPr/>
        </p:nvCxnSpPr>
        <p:spPr>
          <a:xfrm>
            <a:off x="4198167"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9C9E52E9-DF35-4AE2-BC7F-F27B70FB5A8A}"/>
              </a:ext>
            </a:extLst>
          </p:cNvPr>
          <p:cNvCxnSpPr/>
          <p:nvPr/>
        </p:nvCxnSpPr>
        <p:spPr>
          <a:xfrm>
            <a:off x="455694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AF1B4B93-E337-4501-BA9D-181809034CF1}"/>
              </a:ext>
            </a:extLst>
          </p:cNvPr>
          <p:cNvCxnSpPr/>
          <p:nvPr/>
        </p:nvCxnSpPr>
        <p:spPr>
          <a:xfrm>
            <a:off x="4915717"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AAA8F9B3-526A-4869-A0AE-2FFA7161F225}"/>
              </a:ext>
            </a:extLst>
          </p:cNvPr>
          <p:cNvCxnSpPr/>
          <p:nvPr/>
        </p:nvCxnSpPr>
        <p:spPr>
          <a:xfrm>
            <a:off x="527449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A02D8B5C-2D0D-44C8-B8DC-9E4C92C3AEEC}"/>
              </a:ext>
            </a:extLst>
          </p:cNvPr>
          <p:cNvCxnSpPr/>
          <p:nvPr/>
        </p:nvCxnSpPr>
        <p:spPr>
          <a:xfrm>
            <a:off x="5633267"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1F9A54BF-C2CA-40F6-B0A7-F9FC91FFE41A}"/>
              </a:ext>
            </a:extLst>
          </p:cNvPr>
          <p:cNvCxnSpPr/>
          <p:nvPr/>
        </p:nvCxnSpPr>
        <p:spPr>
          <a:xfrm>
            <a:off x="5992042" y="5287519"/>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227A386F-741D-4DC3-9573-411F79FB0857}"/>
              </a:ext>
            </a:extLst>
          </p:cNvPr>
          <p:cNvCxnSpPr/>
          <p:nvPr/>
        </p:nvCxnSpPr>
        <p:spPr>
          <a:xfrm>
            <a:off x="7069732"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FFEC1797-459F-4280-A9A9-9411364FBA02}"/>
              </a:ext>
            </a:extLst>
          </p:cNvPr>
          <p:cNvCxnSpPr/>
          <p:nvPr/>
        </p:nvCxnSpPr>
        <p:spPr>
          <a:xfrm>
            <a:off x="7428507"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4FF41EFA-A338-4A91-8844-2E1E1364F490}"/>
              </a:ext>
            </a:extLst>
          </p:cNvPr>
          <p:cNvCxnSpPr/>
          <p:nvPr/>
        </p:nvCxnSpPr>
        <p:spPr>
          <a:xfrm>
            <a:off x="6352182"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CDCE7B0F-A598-4E90-94B2-EFE8E9E2B1D2}"/>
              </a:ext>
            </a:extLst>
          </p:cNvPr>
          <p:cNvCxnSpPr/>
          <p:nvPr/>
        </p:nvCxnSpPr>
        <p:spPr>
          <a:xfrm>
            <a:off x="6710957"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A1A42C42-3A02-47F1-8D99-7AD07601D030}"/>
              </a:ext>
            </a:extLst>
          </p:cNvPr>
          <p:cNvCxnSpPr/>
          <p:nvPr/>
        </p:nvCxnSpPr>
        <p:spPr>
          <a:xfrm>
            <a:off x="7787282"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B7F4287A-3C91-4DCD-8E36-D698DF85A743}"/>
              </a:ext>
            </a:extLst>
          </p:cNvPr>
          <p:cNvCxnSpPr/>
          <p:nvPr/>
        </p:nvCxnSpPr>
        <p:spPr>
          <a:xfrm>
            <a:off x="8146057"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EFD17498-5CCE-43B9-A07E-62D07BBE765C}"/>
              </a:ext>
            </a:extLst>
          </p:cNvPr>
          <p:cNvCxnSpPr/>
          <p:nvPr/>
        </p:nvCxnSpPr>
        <p:spPr>
          <a:xfrm>
            <a:off x="8504832"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50DFB71D-5065-4C89-94F9-B63DAAAA20D4}"/>
              </a:ext>
            </a:extLst>
          </p:cNvPr>
          <p:cNvCxnSpPr/>
          <p:nvPr/>
        </p:nvCxnSpPr>
        <p:spPr>
          <a:xfrm>
            <a:off x="8863607"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51E34246-1850-472D-893E-9A7FD84364AB}"/>
              </a:ext>
            </a:extLst>
          </p:cNvPr>
          <p:cNvCxnSpPr/>
          <p:nvPr/>
        </p:nvCxnSpPr>
        <p:spPr>
          <a:xfrm>
            <a:off x="9222382"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B3AC4B5A-F326-4BD1-AE2D-DDDCCDE91B50}"/>
              </a:ext>
            </a:extLst>
          </p:cNvPr>
          <p:cNvCxnSpPr/>
          <p:nvPr/>
        </p:nvCxnSpPr>
        <p:spPr>
          <a:xfrm>
            <a:off x="9581157" y="5281316"/>
            <a:ext cx="0" cy="9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正方形/長方形 73">
            <a:extLst>
              <a:ext uri="{FF2B5EF4-FFF2-40B4-BE49-F238E27FC236}">
                <a16:creationId xmlns:a16="http://schemas.microsoft.com/office/drawing/2014/main" id="{26E3C8D0-221F-483C-9D7D-D82B8CC2F482}"/>
              </a:ext>
            </a:extLst>
          </p:cNvPr>
          <p:cNvSpPr/>
          <p:nvPr/>
        </p:nvSpPr>
        <p:spPr>
          <a:xfrm>
            <a:off x="7619502"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R23</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75" name="正方形/長方形 74">
            <a:extLst>
              <a:ext uri="{FF2B5EF4-FFF2-40B4-BE49-F238E27FC236}">
                <a16:creationId xmlns:a16="http://schemas.microsoft.com/office/drawing/2014/main" id="{EFEE0668-4872-44CD-8ADD-DC9646B67653}"/>
              </a:ext>
            </a:extLst>
          </p:cNvPr>
          <p:cNvSpPr/>
          <p:nvPr/>
        </p:nvSpPr>
        <p:spPr>
          <a:xfrm>
            <a:off x="2878654" y="6286298"/>
            <a:ext cx="900332"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第１次計画</a:t>
            </a:r>
          </a:p>
        </p:txBody>
      </p:sp>
      <p:sp>
        <p:nvSpPr>
          <p:cNvPr id="76" name="正方形/長方形 75">
            <a:extLst>
              <a:ext uri="{FF2B5EF4-FFF2-40B4-BE49-F238E27FC236}">
                <a16:creationId xmlns:a16="http://schemas.microsoft.com/office/drawing/2014/main" id="{05911808-4B15-464A-83C6-C7878F777F6B}"/>
              </a:ext>
            </a:extLst>
          </p:cNvPr>
          <p:cNvSpPr/>
          <p:nvPr/>
        </p:nvSpPr>
        <p:spPr>
          <a:xfrm>
            <a:off x="3531961" y="5827508"/>
            <a:ext cx="613319" cy="1548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次期策定</a:t>
            </a:r>
          </a:p>
        </p:txBody>
      </p:sp>
      <p:sp>
        <p:nvSpPr>
          <p:cNvPr id="77" name="正方形/長方形 76">
            <a:extLst>
              <a:ext uri="{FF2B5EF4-FFF2-40B4-BE49-F238E27FC236}">
                <a16:creationId xmlns:a16="http://schemas.microsoft.com/office/drawing/2014/main" id="{F35FE4B1-70E3-41F6-B254-207C43B3887E}"/>
              </a:ext>
            </a:extLst>
          </p:cNvPr>
          <p:cNvSpPr/>
          <p:nvPr/>
        </p:nvSpPr>
        <p:spPr>
          <a:xfrm>
            <a:off x="2206815" y="5367136"/>
            <a:ext cx="416204"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期初</a:t>
            </a:r>
          </a:p>
        </p:txBody>
      </p:sp>
      <p:sp>
        <p:nvSpPr>
          <p:cNvPr id="78" name="正方形/長方形 77">
            <a:extLst>
              <a:ext uri="{FF2B5EF4-FFF2-40B4-BE49-F238E27FC236}">
                <a16:creationId xmlns:a16="http://schemas.microsoft.com/office/drawing/2014/main" id="{C7F2BAE6-A67F-4CFA-90FD-6DC31C47356A}"/>
              </a:ext>
            </a:extLst>
          </p:cNvPr>
          <p:cNvSpPr/>
          <p:nvPr/>
        </p:nvSpPr>
        <p:spPr>
          <a:xfrm>
            <a:off x="1848875" y="5803916"/>
            <a:ext cx="416204"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期初</a:t>
            </a:r>
          </a:p>
        </p:txBody>
      </p:sp>
      <p:sp>
        <p:nvSpPr>
          <p:cNvPr id="79" name="正方形/長方形 78">
            <a:extLst>
              <a:ext uri="{FF2B5EF4-FFF2-40B4-BE49-F238E27FC236}">
                <a16:creationId xmlns:a16="http://schemas.microsoft.com/office/drawing/2014/main" id="{B2C25839-68E9-4FEB-8DDE-6F7EB2425052}"/>
              </a:ext>
            </a:extLst>
          </p:cNvPr>
          <p:cNvSpPr/>
          <p:nvPr/>
        </p:nvSpPr>
        <p:spPr>
          <a:xfrm>
            <a:off x="2210093" y="6243953"/>
            <a:ext cx="416204"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期初</a:t>
            </a:r>
          </a:p>
        </p:txBody>
      </p:sp>
      <p:sp>
        <p:nvSpPr>
          <p:cNvPr id="80" name="星: 5 pt 79">
            <a:extLst>
              <a:ext uri="{FF2B5EF4-FFF2-40B4-BE49-F238E27FC236}">
                <a16:creationId xmlns:a16="http://schemas.microsoft.com/office/drawing/2014/main" id="{0651C049-8674-432E-9DF7-61B1FCB176E0}"/>
              </a:ext>
            </a:extLst>
          </p:cNvPr>
          <p:cNvSpPr/>
          <p:nvPr/>
        </p:nvSpPr>
        <p:spPr>
          <a:xfrm>
            <a:off x="4150611" y="5584610"/>
            <a:ext cx="108000" cy="108000"/>
          </a:xfrm>
          <a:prstGeom prst="star5">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1" name="図 80">
            <a:extLst>
              <a:ext uri="{FF2B5EF4-FFF2-40B4-BE49-F238E27FC236}">
                <a16:creationId xmlns:a16="http://schemas.microsoft.com/office/drawing/2014/main" id="{8A7F58EA-43DC-4568-BA89-FBD653EC6B88}"/>
              </a:ext>
            </a:extLst>
          </p:cNvPr>
          <p:cNvPicPr>
            <a:picLocks noChangeAspect="1"/>
          </p:cNvPicPr>
          <p:nvPr/>
        </p:nvPicPr>
        <p:blipFill>
          <a:blip r:embed="rId2"/>
          <a:stretch>
            <a:fillRect/>
          </a:stretch>
        </p:blipFill>
        <p:spPr>
          <a:xfrm>
            <a:off x="3789410" y="6011978"/>
            <a:ext cx="128027" cy="134124"/>
          </a:xfrm>
          <a:prstGeom prst="rect">
            <a:avLst/>
          </a:prstGeom>
        </p:spPr>
      </p:pic>
      <p:sp>
        <p:nvSpPr>
          <p:cNvPr id="82" name="正方形/長方形 81">
            <a:extLst>
              <a:ext uri="{FF2B5EF4-FFF2-40B4-BE49-F238E27FC236}">
                <a16:creationId xmlns:a16="http://schemas.microsoft.com/office/drawing/2014/main" id="{111410EE-468E-4780-B31D-D1DD1BA570C4}"/>
              </a:ext>
            </a:extLst>
          </p:cNvPr>
          <p:cNvSpPr/>
          <p:nvPr/>
        </p:nvSpPr>
        <p:spPr>
          <a:xfrm>
            <a:off x="3915457" y="5398535"/>
            <a:ext cx="613319" cy="1548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見直し</a:t>
            </a:r>
          </a:p>
        </p:txBody>
      </p:sp>
      <p:sp>
        <p:nvSpPr>
          <p:cNvPr id="84" name="正方形/長方形 83">
            <a:extLst>
              <a:ext uri="{FF2B5EF4-FFF2-40B4-BE49-F238E27FC236}">
                <a16:creationId xmlns:a16="http://schemas.microsoft.com/office/drawing/2014/main" id="{14504E91-B57B-417B-9073-49F5C8C50FC0}"/>
              </a:ext>
            </a:extLst>
          </p:cNvPr>
          <p:cNvSpPr/>
          <p:nvPr/>
        </p:nvSpPr>
        <p:spPr>
          <a:xfrm>
            <a:off x="5433520" y="5800076"/>
            <a:ext cx="416204"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期末</a:t>
            </a:r>
          </a:p>
        </p:txBody>
      </p:sp>
      <p:sp>
        <p:nvSpPr>
          <p:cNvPr id="85" name="正方形/長方形 84">
            <a:extLst>
              <a:ext uri="{FF2B5EF4-FFF2-40B4-BE49-F238E27FC236}">
                <a16:creationId xmlns:a16="http://schemas.microsoft.com/office/drawing/2014/main" id="{6F0D8653-ADB1-4270-BB37-0FD41F9D5752}"/>
              </a:ext>
            </a:extLst>
          </p:cNvPr>
          <p:cNvSpPr/>
          <p:nvPr/>
        </p:nvSpPr>
        <p:spPr>
          <a:xfrm>
            <a:off x="3998229" y="6231926"/>
            <a:ext cx="416204"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期末</a:t>
            </a:r>
          </a:p>
        </p:txBody>
      </p:sp>
      <p:sp>
        <p:nvSpPr>
          <p:cNvPr id="86" name="楕円 85">
            <a:extLst>
              <a:ext uri="{FF2B5EF4-FFF2-40B4-BE49-F238E27FC236}">
                <a16:creationId xmlns:a16="http://schemas.microsoft.com/office/drawing/2014/main" id="{0D201579-99B6-497C-8B6A-A50D8D4DCF08}"/>
              </a:ext>
            </a:extLst>
          </p:cNvPr>
          <p:cNvSpPr/>
          <p:nvPr/>
        </p:nvSpPr>
        <p:spPr>
          <a:xfrm>
            <a:off x="4169597" y="6482187"/>
            <a:ext cx="81642" cy="8581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正方形/長方形 86">
            <a:extLst>
              <a:ext uri="{FF2B5EF4-FFF2-40B4-BE49-F238E27FC236}">
                <a16:creationId xmlns:a16="http://schemas.microsoft.com/office/drawing/2014/main" id="{1143A1EE-EAB5-49EA-9691-AA8C7CB8D19E}"/>
              </a:ext>
            </a:extLst>
          </p:cNvPr>
          <p:cNvSpPr/>
          <p:nvPr/>
        </p:nvSpPr>
        <p:spPr>
          <a:xfrm>
            <a:off x="5476782" y="5012960"/>
            <a:ext cx="317150"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en-US" altLang="ja-JP" sz="1200" dirty="0">
                <a:solidFill>
                  <a:schemeClr val="tx1"/>
                </a:solidFill>
                <a:latin typeface="BIZ UDゴシック" panose="020B0400000000000000" pitchFamily="49" charset="-128"/>
                <a:ea typeface="BIZ UDゴシック" panose="020B0400000000000000" pitchFamily="49" charset="-128"/>
              </a:rPr>
              <a:t>R17</a:t>
            </a:r>
            <a:endParaRPr kumimoji="1" lang="ja-JP" altLang="en-US" sz="1200" dirty="0">
              <a:solidFill>
                <a:schemeClr val="tx1"/>
              </a:solidFill>
              <a:latin typeface="BIZ UDゴシック" panose="020B0400000000000000" pitchFamily="49" charset="-128"/>
              <a:ea typeface="BIZ UDゴシック" panose="020B0400000000000000" pitchFamily="49" charset="-128"/>
            </a:endParaRPr>
          </a:p>
        </p:txBody>
      </p:sp>
      <p:sp>
        <p:nvSpPr>
          <p:cNvPr id="88" name="正方形/長方形 87">
            <a:extLst>
              <a:ext uri="{FF2B5EF4-FFF2-40B4-BE49-F238E27FC236}">
                <a16:creationId xmlns:a16="http://schemas.microsoft.com/office/drawing/2014/main" id="{96D986E7-4200-411C-9C35-1EC262E7EC12}"/>
              </a:ext>
            </a:extLst>
          </p:cNvPr>
          <p:cNvSpPr/>
          <p:nvPr/>
        </p:nvSpPr>
        <p:spPr>
          <a:xfrm>
            <a:off x="4634595" y="6286298"/>
            <a:ext cx="900332"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第２次計画</a:t>
            </a:r>
          </a:p>
        </p:txBody>
      </p:sp>
      <p:sp>
        <p:nvSpPr>
          <p:cNvPr id="89" name="正方形/長方形 88">
            <a:extLst>
              <a:ext uri="{FF2B5EF4-FFF2-40B4-BE49-F238E27FC236}">
                <a16:creationId xmlns:a16="http://schemas.microsoft.com/office/drawing/2014/main" id="{3FE5042F-2713-4D67-B089-7149BEF8152C}"/>
              </a:ext>
            </a:extLst>
          </p:cNvPr>
          <p:cNvSpPr/>
          <p:nvPr/>
        </p:nvSpPr>
        <p:spPr>
          <a:xfrm>
            <a:off x="6446054" y="6286298"/>
            <a:ext cx="900332"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第３次計画</a:t>
            </a:r>
          </a:p>
        </p:txBody>
      </p:sp>
      <p:cxnSp>
        <p:nvCxnSpPr>
          <p:cNvPr id="90" name="直線コネクタ 89">
            <a:extLst>
              <a:ext uri="{FF2B5EF4-FFF2-40B4-BE49-F238E27FC236}">
                <a16:creationId xmlns:a16="http://schemas.microsoft.com/office/drawing/2014/main" id="{2DC983B8-3DC7-484D-87D1-2E04F6D07AA9}"/>
              </a:ext>
            </a:extLst>
          </p:cNvPr>
          <p:cNvCxnSpPr>
            <a:cxnSpLocks/>
          </p:cNvCxnSpPr>
          <p:nvPr/>
        </p:nvCxnSpPr>
        <p:spPr>
          <a:xfrm>
            <a:off x="7788972" y="6528291"/>
            <a:ext cx="1800000" cy="0"/>
          </a:xfrm>
          <a:prstGeom prst="line">
            <a:avLst/>
          </a:prstGeom>
          <a:ln w="1270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91" name="正方形/長方形 90">
            <a:extLst>
              <a:ext uri="{FF2B5EF4-FFF2-40B4-BE49-F238E27FC236}">
                <a16:creationId xmlns:a16="http://schemas.microsoft.com/office/drawing/2014/main" id="{EBA4F10A-7E9E-4A29-9E8E-2386B0CD8114}"/>
              </a:ext>
            </a:extLst>
          </p:cNvPr>
          <p:cNvSpPr/>
          <p:nvPr/>
        </p:nvSpPr>
        <p:spPr>
          <a:xfrm>
            <a:off x="8296595" y="6286298"/>
            <a:ext cx="900332"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第４次計画</a:t>
            </a:r>
          </a:p>
        </p:txBody>
      </p:sp>
      <p:sp>
        <p:nvSpPr>
          <p:cNvPr id="92" name="楕円 91">
            <a:extLst>
              <a:ext uri="{FF2B5EF4-FFF2-40B4-BE49-F238E27FC236}">
                <a16:creationId xmlns:a16="http://schemas.microsoft.com/office/drawing/2014/main" id="{A15A37F0-875A-4AE9-B003-60C93D34B105}"/>
              </a:ext>
            </a:extLst>
          </p:cNvPr>
          <p:cNvSpPr/>
          <p:nvPr/>
        </p:nvSpPr>
        <p:spPr>
          <a:xfrm>
            <a:off x="9548824" y="6478751"/>
            <a:ext cx="81642" cy="85817"/>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吹き出し: 線 92">
            <a:extLst>
              <a:ext uri="{FF2B5EF4-FFF2-40B4-BE49-F238E27FC236}">
                <a16:creationId xmlns:a16="http://schemas.microsoft.com/office/drawing/2014/main" id="{9833381B-450F-4D49-8AFA-CFE760BD89CF}"/>
              </a:ext>
            </a:extLst>
          </p:cNvPr>
          <p:cNvSpPr/>
          <p:nvPr/>
        </p:nvSpPr>
        <p:spPr>
          <a:xfrm>
            <a:off x="8404147" y="5912001"/>
            <a:ext cx="975935" cy="312606"/>
          </a:xfrm>
          <a:prstGeom prst="borderCallout1">
            <a:avLst>
              <a:gd name="adj1" fmla="val 97496"/>
              <a:gd name="adj2" fmla="val 101769"/>
              <a:gd name="adj3" fmla="val 186798"/>
              <a:gd name="adj4" fmla="val 121011"/>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rPr>
              <a:t>長期目標年度</a:t>
            </a:r>
            <a:endParaRPr kumimoji="1" lang="en-US" altLang="ja-JP" sz="1000" b="1" dirty="0">
              <a:solidFill>
                <a:schemeClr val="tx1"/>
              </a:solidFill>
            </a:endParaRPr>
          </a:p>
          <a:p>
            <a:pPr algn="ctr"/>
            <a:r>
              <a:rPr kumimoji="1" lang="ja-JP" altLang="en-US" sz="1000" b="1" dirty="0">
                <a:solidFill>
                  <a:schemeClr val="tx1"/>
                </a:solidFill>
              </a:rPr>
              <a:t>（林野関係）</a:t>
            </a:r>
          </a:p>
        </p:txBody>
      </p:sp>
      <p:sp>
        <p:nvSpPr>
          <p:cNvPr id="94" name="正方形/長方形 93">
            <a:extLst>
              <a:ext uri="{FF2B5EF4-FFF2-40B4-BE49-F238E27FC236}">
                <a16:creationId xmlns:a16="http://schemas.microsoft.com/office/drawing/2014/main" id="{703FA876-DC64-4750-A330-94D26ABB3C12}"/>
              </a:ext>
            </a:extLst>
          </p:cNvPr>
          <p:cNvSpPr/>
          <p:nvPr/>
        </p:nvSpPr>
        <p:spPr>
          <a:xfrm>
            <a:off x="50385" y="4657003"/>
            <a:ext cx="5484542" cy="381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500" b="1" dirty="0">
                <a:solidFill>
                  <a:schemeClr val="tx1"/>
                </a:solidFill>
                <a:latin typeface="MS UI Gothic" panose="020B0600070205080204" pitchFamily="50" charset="-128"/>
                <a:ea typeface="MS UI Gothic" panose="020B0600070205080204" pitchFamily="50" charset="-128"/>
              </a:rPr>
              <a:t>● 策定・見直し・目標期間スケジュール</a:t>
            </a:r>
            <a:endParaRPr kumimoji="0" lang="en-US" altLang="ja-JP" sz="1500" b="1" i="0" u="none" strike="noStrike" kern="1200" cap="none" spc="0" normalizeH="0" baseline="0" noProof="0" dirty="0">
              <a:ln>
                <a:noFill/>
              </a:ln>
              <a:solidFill>
                <a:schemeClr val="tx1"/>
              </a:solidFill>
              <a:effectLst/>
              <a:uLnTx/>
              <a:uFillTx/>
              <a:latin typeface="MS UI Gothic" panose="020B0600070205080204" pitchFamily="50" charset="-128"/>
              <a:ea typeface="MS UI Gothic" panose="020B0600070205080204" pitchFamily="50" charset="-128"/>
              <a:cs typeface="+mn-cs"/>
            </a:endParaRPr>
          </a:p>
        </p:txBody>
      </p:sp>
      <p:cxnSp>
        <p:nvCxnSpPr>
          <p:cNvPr id="95" name="直線コネクタ 94">
            <a:extLst>
              <a:ext uri="{FF2B5EF4-FFF2-40B4-BE49-F238E27FC236}">
                <a16:creationId xmlns:a16="http://schemas.microsoft.com/office/drawing/2014/main" id="{89F16D52-A90C-409B-B246-B3B3EF06A3EE}"/>
              </a:ext>
            </a:extLst>
          </p:cNvPr>
          <p:cNvCxnSpPr>
            <a:cxnSpLocks/>
          </p:cNvCxnSpPr>
          <p:nvPr/>
        </p:nvCxnSpPr>
        <p:spPr>
          <a:xfrm>
            <a:off x="2042342" y="5281943"/>
            <a:ext cx="75530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吹き出し: 線 95">
            <a:extLst>
              <a:ext uri="{FF2B5EF4-FFF2-40B4-BE49-F238E27FC236}">
                <a16:creationId xmlns:a16="http://schemas.microsoft.com/office/drawing/2014/main" id="{6AD843E0-3F3B-4192-92B4-0856F5B10CF6}"/>
              </a:ext>
            </a:extLst>
          </p:cNvPr>
          <p:cNvSpPr/>
          <p:nvPr/>
        </p:nvSpPr>
        <p:spPr>
          <a:xfrm>
            <a:off x="8271997" y="4822576"/>
            <a:ext cx="1036721" cy="324127"/>
          </a:xfrm>
          <a:prstGeom prst="borderCallout1">
            <a:avLst>
              <a:gd name="adj1" fmla="val 97496"/>
              <a:gd name="adj2" fmla="val 101769"/>
              <a:gd name="adj3" fmla="val 250415"/>
              <a:gd name="adj4" fmla="val 127262"/>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ja-JP" altLang="en-US" sz="1000" b="1" dirty="0">
                <a:solidFill>
                  <a:schemeClr val="tx1"/>
                </a:solidFill>
              </a:rPr>
              <a:t>１期計画</a:t>
            </a:r>
            <a:endParaRPr kumimoji="1" lang="en-US" altLang="ja-JP" sz="1000" b="1" dirty="0">
              <a:solidFill>
                <a:schemeClr val="tx1"/>
              </a:solidFill>
            </a:endParaRPr>
          </a:p>
          <a:p>
            <a:pPr algn="ctr"/>
            <a:r>
              <a:rPr kumimoji="1" lang="ja-JP" altLang="en-US" sz="1000" b="1" dirty="0">
                <a:solidFill>
                  <a:schemeClr val="tx1"/>
                </a:solidFill>
              </a:rPr>
              <a:t>長期指標年度</a:t>
            </a:r>
            <a:endParaRPr kumimoji="1" lang="en-US" altLang="ja-JP" sz="1000" b="1" dirty="0">
              <a:solidFill>
                <a:schemeClr val="tx1"/>
              </a:solidFill>
            </a:endParaRPr>
          </a:p>
        </p:txBody>
      </p:sp>
      <p:sp>
        <p:nvSpPr>
          <p:cNvPr id="99" name="吹き出し: 線 98">
            <a:extLst>
              <a:ext uri="{FF2B5EF4-FFF2-40B4-BE49-F238E27FC236}">
                <a16:creationId xmlns:a16="http://schemas.microsoft.com/office/drawing/2014/main" id="{7512C88C-6633-4261-8359-AFB9BCB7F40C}"/>
              </a:ext>
            </a:extLst>
          </p:cNvPr>
          <p:cNvSpPr/>
          <p:nvPr/>
        </p:nvSpPr>
        <p:spPr>
          <a:xfrm>
            <a:off x="4915717" y="4820889"/>
            <a:ext cx="813251" cy="191386"/>
          </a:xfrm>
          <a:prstGeom prst="borderCallout1">
            <a:avLst>
              <a:gd name="adj1" fmla="val 97496"/>
              <a:gd name="adj2" fmla="val 101769"/>
              <a:gd name="adj3" fmla="val 410397"/>
              <a:gd name="adj4" fmla="val 129132"/>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lnSpc>
                <a:spcPts val="1200"/>
              </a:lnSpc>
            </a:pPr>
            <a:r>
              <a:rPr kumimoji="1" lang="ja-JP" altLang="en-US" sz="1000" b="1" dirty="0">
                <a:solidFill>
                  <a:schemeClr val="tx1"/>
                </a:solidFill>
              </a:rPr>
              <a:t>中期指標年度</a:t>
            </a:r>
            <a:endParaRPr kumimoji="1" lang="en-US" altLang="ja-JP" sz="1000" b="1" dirty="0">
              <a:solidFill>
                <a:schemeClr val="tx1"/>
              </a:solidFill>
            </a:endParaRPr>
          </a:p>
        </p:txBody>
      </p:sp>
      <p:sp>
        <p:nvSpPr>
          <p:cNvPr id="100" name="星: 5 pt 99">
            <a:extLst>
              <a:ext uri="{FF2B5EF4-FFF2-40B4-BE49-F238E27FC236}">
                <a16:creationId xmlns:a16="http://schemas.microsoft.com/office/drawing/2014/main" id="{204C9F2B-F6B8-4ADF-9518-5C984877F06A}"/>
              </a:ext>
            </a:extLst>
          </p:cNvPr>
          <p:cNvSpPr/>
          <p:nvPr/>
        </p:nvSpPr>
        <p:spPr>
          <a:xfrm>
            <a:off x="7749446" y="5598353"/>
            <a:ext cx="108000" cy="108000"/>
          </a:xfrm>
          <a:prstGeom prst="star5">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00">
            <a:extLst>
              <a:ext uri="{FF2B5EF4-FFF2-40B4-BE49-F238E27FC236}">
                <a16:creationId xmlns:a16="http://schemas.microsoft.com/office/drawing/2014/main" id="{9ADA6B80-77C4-4241-8B9E-40B3AE3BC243}"/>
              </a:ext>
            </a:extLst>
          </p:cNvPr>
          <p:cNvSpPr/>
          <p:nvPr/>
        </p:nvSpPr>
        <p:spPr>
          <a:xfrm>
            <a:off x="7514292" y="5412278"/>
            <a:ext cx="613319" cy="1548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見直し</a:t>
            </a:r>
          </a:p>
        </p:txBody>
      </p:sp>
      <p:sp>
        <p:nvSpPr>
          <p:cNvPr id="102" name="正方形/長方形 101">
            <a:extLst>
              <a:ext uri="{FF2B5EF4-FFF2-40B4-BE49-F238E27FC236}">
                <a16:creationId xmlns:a16="http://schemas.microsoft.com/office/drawing/2014/main" id="{C20D5556-F877-49AB-9DAD-C4F78DFE52AA}"/>
              </a:ext>
            </a:extLst>
          </p:cNvPr>
          <p:cNvSpPr/>
          <p:nvPr/>
        </p:nvSpPr>
        <p:spPr>
          <a:xfrm>
            <a:off x="2392808" y="5633448"/>
            <a:ext cx="647385"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１期計画</a:t>
            </a:r>
          </a:p>
        </p:txBody>
      </p:sp>
      <p:sp>
        <p:nvSpPr>
          <p:cNvPr id="103" name="正方形/長方形 102">
            <a:extLst>
              <a:ext uri="{FF2B5EF4-FFF2-40B4-BE49-F238E27FC236}">
                <a16:creationId xmlns:a16="http://schemas.microsoft.com/office/drawing/2014/main" id="{22B3469D-F08A-4BE3-9F61-83B1A56AB1F9}"/>
              </a:ext>
            </a:extLst>
          </p:cNvPr>
          <p:cNvSpPr/>
          <p:nvPr/>
        </p:nvSpPr>
        <p:spPr>
          <a:xfrm>
            <a:off x="5967254" y="5663051"/>
            <a:ext cx="647385" cy="21741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２期計画</a:t>
            </a:r>
          </a:p>
        </p:txBody>
      </p:sp>
      <p:sp>
        <p:nvSpPr>
          <p:cNvPr id="83" name="正方形/長方形 82">
            <a:extLst>
              <a:ext uri="{FF2B5EF4-FFF2-40B4-BE49-F238E27FC236}">
                <a16:creationId xmlns:a16="http://schemas.microsoft.com/office/drawing/2014/main" id="{0DD6FB31-EB63-44E6-A9B3-7BB061F436D6}"/>
              </a:ext>
            </a:extLst>
          </p:cNvPr>
          <p:cNvSpPr/>
          <p:nvPr/>
        </p:nvSpPr>
        <p:spPr>
          <a:xfrm>
            <a:off x="5786609" y="5369758"/>
            <a:ext cx="416204" cy="217411"/>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dirty="0">
                <a:solidFill>
                  <a:schemeClr val="tx1"/>
                </a:solidFill>
                <a:latin typeface="BIZ UDゴシック" panose="020B0400000000000000" pitchFamily="49" charset="-128"/>
                <a:ea typeface="BIZ UDゴシック" panose="020B0400000000000000" pitchFamily="49" charset="-128"/>
              </a:rPr>
              <a:t>期末</a:t>
            </a:r>
          </a:p>
        </p:txBody>
      </p:sp>
      <p:sp>
        <p:nvSpPr>
          <p:cNvPr id="98" name="テキスト ボックス 97">
            <a:extLst>
              <a:ext uri="{FF2B5EF4-FFF2-40B4-BE49-F238E27FC236}">
                <a16:creationId xmlns:a16="http://schemas.microsoft.com/office/drawing/2014/main" id="{E7905D68-9C09-434A-AF9C-2F5885D1689F}"/>
              </a:ext>
            </a:extLst>
          </p:cNvPr>
          <p:cNvSpPr txBox="1"/>
          <p:nvPr/>
        </p:nvSpPr>
        <p:spPr>
          <a:xfrm>
            <a:off x="6183990" y="3817461"/>
            <a:ext cx="3445065" cy="184666"/>
          </a:xfrm>
          <a:prstGeom prst="rect">
            <a:avLst/>
          </a:prstGeom>
          <a:noFill/>
        </p:spPr>
        <p:txBody>
          <a:bodyPr wrap="square" lIns="0" tIns="0" rIns="0" bIns="0">
            <a:spAutoFit/>
          </a:bodyPr>
          <a:lstStyle/>
          <a:p>
            <a:r>
              <a:rPr lang="ja-JP" altLang="en-US" sz="1200" b="1" dirty="0">
                <a:latin typeface="BIZ UDゴシック" panose="020B0400000000000000" pitchFamily="49" charset="-128"/>
                <a:ea typeface="BIZ UDゴシック" panose="020B0400000000000000" pitchFamily="49" charset="-128"/>
              </a:rPr>
              <a:t>（計画期初の取組みの状況を踏まえた将来指標）</a:t>
            </a:r>
          </a:p>
        </p:txBody>
      </p:sp>
      <p:sp>
        <p:nvSpPr>
          <p:cNvPr id="104" name="テキスト ボックス 103">
            <a:extLst>
              <a:ext uri="{FF2B5EF4-FFF2-40B4-BE49-F238E27FC236}">
                <a16:creationId xmlns:a16="http://schemas.microsoft.com/office/drawing/2014/main" id="{EDB8BB88-6338-4E52-B968-0723A6A79AB9}"/>
              </a:ext>
            </a:extLst>
          </p:cNvPr>
          <p:cNvSpPr txBox="1"/>
          <p:nvPr/>
        </p:nvSpPr>
        <p:spPr>
          <a:xfrm>
            <a:off x="6142095" y="3329591"/>
            <a:ext cx="3535503" cy="230832"/>
          </a:xfrm>
          <a:prstGeom prst="rect">
            <a:avLst/>
          </a:prstGeom>
          <a:noFill/>
        </p:spPr>
        <p:txBody>
          <a:bodyPr wrap="square" lIns="0" tIns="0" rIns="0">
            <a:spAutoFit/>
          </a:bodyPr>
          <a:lstStyle/>
          <a:p>
            <a:r>
              <a:rPr lang="ja-JP" altLang="en-US" sz="1200" b="1" dirty="0">
                <a:latin typeface="BIZ UDゴシック" panose="020B0400000000000000" pitchFamily="49" charset="-128"/>
                <a:ea typeface="BIZ UDゴシック" panose="020B0400000000000000" pitchFamily="49" charset="-128"/>
              </a:rPr>
              <a:t>（計画期間における取組みの進捗を評価する指標） </a:t>
            </a:r>
          </a:p>
        </p:txBody>
      </p:sp>
      <p:sp>
        <p:nvSpPr>
          <p:cNvPr id="105" name="正方形/長方形 104">
            <a:extLst>
              <a:ext uri="{FF2B5EF4-FFF2-40B4-BE49-F238E27FC236}">
                <a16:creationId xmlns:a16="http://schemas.microsoft.com/office/drawing/2014/main" id="{B2E10352-E727-4CFF-8928-229A917AB012}"/>
              </a:ext>
            </a:extLst>
          </p:cNvPr>
          <p:cNvSpPr/>
          <p:nvPr/>
        </p:nvSpPr>
        <p:spPr>
          <a:xfrm>
            <a:off x="347601" y="4306045"/>
            <a:ext cx="9232911" cy="23521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r>
              <a:rPr kumimoji="1" lang="ja-JP" altLang="en-US" sz="1100" b="1" dirty="0">
                <a:solidFill>
                  <a:schemeClr val="tx1"/>
                </a:solidFill>
                <a:latin typeface="BIZ UDゴシック" panose="020B0400000000000000" pitchFamily="49" charset="-128"/>
                <a:ea typeface="BIZ UDゴシック" panose="020B0400000000000000" pitchFamily="49" charset="-128"/>
              </a:rPr>
              <a:t>　事業実施にあたっては、それぞれの基軸を横断し、複合的に効果が得られる場所を優先し、効率的な成果指標の達成をめざしていきます。</a:t>
            </a:r>
          </a:p>
        </p:txBody>
      </p:sp>
      <p:sp>
        <p:nvSpPr>
          <p:cNvPr id="107" name="正方形/長方形 106">
            <a:extLst>
              <a:ext uri="{FF2B5EF4-FFF2-40B4-BE49-F238E27FC236}">
                <a16:creationId xmlns:a16="http://schemas.microsoft.com/office/drawing/2014/main" id="{8E8B1230-825E-45FA-9950-F64991449C90}"/>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109" name="スライド番号プレースホルダー 10">
            <a:extLst>
              <a:ext uri="{FF2B5EF4-FFF2-40B4-BE49-F238E27FC236}">
                <a16:creationId xmlns:a16="http://schemas.microsoft.com/office/drawing/2014/main" id="{67CDE528-8F83-4AC2-83E9-B73DD8F1C824}"/>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12</a:t>
            </a:fld>
            <a:endParaRPr kumimoji="1" lang="ja-JP" altLang="en-US" sz="2000" b="1" dirty="0"/>
          </a:p>
        </p:txBody>
      </p:sp>
    </p:spTree>
    <p:extLst>
      <p:ext uri="{BB962C8B-B14F-4D97-AF65-F5344CB8AC3E}">
        <p14:creationId xmlns:p14="http://schemas.microsoft.com/office/powerpoint/2010/main" val="3024995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四角形: 角を丸くする 34">
            <a:extLst>
              <a:ext uri="{FF2B5EF4-FFF2-40B4-BE49-F238E27FC236}">
                <a16:creationId xmlns:a16="http://schemas.microsoft.com/office/drawing/2014/main" id="{266BD1A2-B017-46CF-BB1E-2D31C1871F77}"/>
              </a:ext>
            </a:extLst>
          </p:cNvPr>
          <p:cNvSpPr/>
          <p:nvPr/>
        </p:nvSpPr>
        <p:spPr>
          <a:xfrm>
            <a:off x="4994006" y="5681210"/>
            <a:ext cx="4827707" cy="1095145"/>
          </a:xfrm>
          <a:prstGeom prst="roundRect">
            <a:avLst>
              <a:gd name="adj" fmla="val 4199"/>
            </a:avLst>
          </a:prstGeom>
          <a:solidFill>
            <a:schemeClr val="bg1"/>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「流域保全森林防災事業」による森林区域における流域治水対策の選定方法における「下流の洪水リスクのある流域」での取組数を指標とし、中期については現在の取組み状況を踏まえた</a:t>
            </a:r>
            <a:r>
              <a:rPr kumimoji="1" lang="en-US" altLang="ja-JP" sz="1100" dirty="0">
                <a:solidFill>
                  <a:schemeClr val="tx1"/>
                </a:solidFill>
                <a:latin typeface="BIZ UDゴシック" panose="020B0400000000000000" pitchFamily="49" charset="-128"/>
                <a:ea typeface="BIZ UDゴシック" panose="020B0400000000000000" pitchFamily="49" charset="-128"/>
              </a:rPr>
              <a:t>45</a:t>
            </a:r>
            <a:r>
              <a:rPr kumimoji="1" lang="ja-JP" altLang="en-US" sz="1100" dirty="0">
                <a:solidFill>
                  <a:schemeClr val="tx1"/>
                </a:solidFill>
                <a:latin typeface="BIZ UDゴシック" panose="020B0400000000000000" pitchFamily="49" charset="-128"/>
                <a:ea typeface="BIZ UDゴシック" panose="020B0400000000000000" pitchFamily="49" charset="-128"/>
              </a:rPr>
              <a:t>流域での着手、長期については、対象全流域</a:t>
            </a:r>
            <a:r>
              <a:rPr kumimoji="1" lang="en-US" altLang="ja-JP" sz="1100" dirty="0">
                <a:solidFill>
                  <a:schemeClr val="tx1"/>
                </a:solidFill>
                <a:latin typeface="BIZ UDゴシック" panose="020B0400000000000000" pitchFamily="49" charset="-128"/>
                <a:ea typeface="BIZ UDゴシック" panose="020B0400000000000000" pitchFamily="49" charset="-128"/>
              </a:rPr>
              <a:t>66</a:t>
            </a:r>
            <a:r>
              <a:rPr kumimoji="1" lang="ja-JP" altLang="en-US" sz="1100" dirty="0">
                <a:solidFill>
                  <a:schemeClr val="tx1"/>
                </a:solidFill>
                <a:latin typeface="BIZ UDゴシック" panose="020B0400000000000000" pitchFamily="49" charset="-128"/>
                <a:ea typeface="BIZ UDゴシック" panose="020B0400000000000000" pitchFamily="49" charset="-128"/>
              </a:rPr>
              <a:t>流域での着手を指標とした。　</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pic>
        <p:nvPicPr>
          <p:cNvPr id="11" name="図 10">
            <a:extLst>
              <a:ext uri="{FF2B5EF4-FFF2-40B4-BE49-F238E27FC236}">
                <a16:creationId xmlns:a16="http://schemas.microsoft.com/office/drawing/2014/main" id="{FB726F30-C519-4C9D-AED7-3BC3EE34CB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68099" y="436143"/>
            <a:ext cx="1702020" cy="1272437"/>
          </a:xfrm>
          <a:prstGeom prst="rect">
            <a:avLst/>
          </a:prstGeom>
        </p:spPr>
      </p:pic>
      <p:pic>
        <p:nvPicPr>
          <p:cNvPr id="104" name="図 40">
            <a:extLst>
              <a:ext uri="{FF2B5EF4-FFF2-40B4-BE49-F238E27FC236}">
                <a16:creationId xmlns:a16="http://schemas.microsoft.com/office/drawing/2014/main" id="{7BB012BB-4F54-4C02-9300-B870610980B8}"/>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228541" y="449997"/>
            <a:ext cx="1733612" cy="1275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四角形: 角を丸くする 61">
            <a:extLst>
              <a:ext uri="{FF2B5EF4-FFF2-40B4-BE49-F238E27FC236}">
                <a16:creationId xmlns:a16="http://schemas.microsoft.com/office/drawing/2014/main" id="{46C6C6F9-E9FA-4D9D-B9CD-9AFDCA8CBEF7}"/>
              </a:ext>
            </a:extLst>
          </p:cNvPr>
          <p:cNvSpPr/>
          <p:nvPr/>
        </p:nvSpPr>
        <p:spPr>
          <a:xfrm>
            <a:off x="47128" y="543091"/>
            <a:ext cx="4269806" cy="1091030"/>
          </a:xfrm>
          <a:prstGeom prst="roundRect">
            <a:avLst>
              <a:gd name="adj" fmla="val 5612"/>
            </a:avLst>
          </a:prstGeom>
          <a:solidFill>
            <a:schemeClr val="bg1"/>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400" dirty="0">
                <a:solidFill>
                  <a:srgbClr val="8AA0C5"/>
                </a:solidFill>
                <a:latin typeface="BIZ UDゴシック" panose="020B0400000000000000" pitchFamily="49" charset="-128"/>
                <a:ea typeface="BIZ UDゴシック" panose="020B0400000000000000" pitchFamily="49" charset="-128"/>
              </a:rPr>
              <a:t> </a:t>
            </a:r>
            <a:r>
              <a:rPr kumimoji="1" lang="ja-JP" altLang="en-US" sz="1600" b="1" dirty="0">
                <a:solidFill>
                  <a:schemeClr val="accent5">
                    <a:lumMod val="75000"/>
                  </a:schemeClr>
                </a:solidFill>
                <a:latin typeface="BIZ UDゴシック" panose="020B0400000000000000" pitchFamily="49" charset="-128"/>
                <a:ea typeface="BIZ UDゴシック" panose="020B0400000000000000" pitchFamily="49" charset="-128"/>
              </a:rPr>
              <a:t>基軸１ </a:t>
            </a:r>
            <a:r>
              <a:rPr kumimoji="1" lang="ja-JP" altLang="en-US" b="1" dirty="0">
                <a:solidFill>
                  <a:schemeClr val="accent5">
                    <a:lumMod val="75000"/>
                  </a:schemeClr>
                </a:solidFill>
                <a:latin typeface="BIZ UDゴシック" panose="020B0400000000000000" pitchFamily="49" charset="-128"/>
                <a:ea typeface="BIZ UDゴシック" panose="020B0400000000000000" pitchFamily="49" charset="-128"/>
              </a:rPr>
              <a:t>森林防災・減災力の維持・強化</a:t>
            </a:r>
            <a:endParaRPr kumimoji="1" lang="en-US" altLang="ja-JP" b="1" dirty="0">
              <a:solidFill>
                <a:schemeClr val="accent5">
                  <a:lumMod val="75000"/>
                </a:schemeClr>
              </a:solidFill>
              <a:latin typeface="BIZ UDゴシック" panose="020B0400000000000000" pitchFamily="49" charset="-128"/>
              <a:ea typeface="BIZ UDゴシック" panose="020B0400000000000000" pitchFamily="49" charset="-128"/>
            </a:endParaRPr>
          </a:p>
          <a:p>
            <a:pPr>
              <a:lnSpc>
                <a:spcPts val="600"/>
              </a:lnSpc>
            </a:pPr>
            <a:endParaRPr kumimoji="1" lang="en-US" altLang="ja-JP"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●施策 </a:t>
            </a:r>
            <a:r>
              <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rPr>
              <a:t>1-1</a:t>
            </a:r>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治山対策の推進</a:t>
            </a:r>
            <a:endPar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●施策 </a:t>
            </a:r>
            <a:r>
              <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rPr>
              <a:t>1-2</a:t>
            </a:r>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治山施設の長寿命化・機能強化</a:t>
            </a:r>
            <a:endParaRPr kumimoji="1" lang="en-US" altLang="ja-JP" sz="1200" dirty="0">
              <a:solidFill>
                <a:schemeClr val="tx1"/>
              </a:solidFill>
              <a:latin typeface="+mn-ea"/>
            </a:endParaRPr>
          </a:p>
          <a:p>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●施策 </a:t>
            </a:r>
            <a:r>
              <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rPr>
              <a:t>1-3</a:t>
            </a:r>
            <a:r>
              <a:rPr kumimoji="1" lang="ja-JP" altLang="en-US" sz="1400" dirty="0">
                <a:solidFill>
                  <a:schemeClr val="accent5">
                    <a:lumMod val="75000"/>
                  </a:schemeClr>
                </a:solidFill>
                <a:latin typeface="BIZ UDゴシック" panose="020B0400000000000000" pitchFamily="49" charset="-128"/>
                <a:ea typeface="BIZ UDゴシック" panose="020B0400000000000000" pitchFamily="49" charset="-128"/>
              </a:rPr>
              <a:t>　流域治水対策の推進</a:t>
            </a:r>
            <a:endParaRPr kumimoji="1" lang="en-US" altLang="ja-JP" sz="1400" dirty="0">
              <a:solidFill>
                <a:schemeClr val="accent5">
                  <a:lumMod val="75000"/>
                </a:schemeClr>
              </a:solidFill>
              <a:latin typeface="BIZ UDゴシック" panose="020B0400000000000000" pitchFamily="49" charset="-128"/>
              <a:ea typeface="BIZ UDゴシック" panose="020B0400000000000000" pitchFamily="49" charset="-128"/>
            </a:endParaRPr>
          </a:p>
        </p:txBody>
      </p:sp>
      <p:grpSp>
        <p:nvGrpSpPr>
          <p:cNvPr id="3" name="グループ化 2">
            <a:extLst>
              <a:ext uri="{FF2B5EF4-FFF2-40B4-BE49-F238E27FC236}">
                <a16:creationId xmlns:a16="http://schemas.microsoft.com/office/drawing/2014/main" id="{78225523-E043-470E-A537-5ED135AF1A05}"/>
              </a:ext>
            </a:extLst>
          </p:cNvPr>
          <p:cNvGrpSpPr/>
          <p:nvPr/>
        </p:nvGrpSpPr>
        <p:grpSpPr>
          <a:xfrm>
            <a:off x="67961" y="1762556"/>
            <a:ext cx="4822408" cy="540000"/>
            <a:chOff x="67961" y="1762556"/>
            <a:chExt cx="4822408" cy="540000"/>
          </a:xfrm>
        </p:grpSpPr>
        <p:sp>
          <p:nvSpPr>
            <p:cNvPr id="235" name="四角形: 角を丸くする 234">
              <a:extLst>
                <a:ext uri="{FF2B5EF4-FFF2-40B4-BE49-F238E27FC236}">
                  <a16:creationId xmlns:a16="http://schemas.microsoft.com/office/drawing/2014/main" id="{48398322-7D1F-44F5-9555-1B046D4B8EB7}"/>
                </a:ext>
              </a:extLst>
            </p:cNvPr>
            <p:cNvSpPr/>
            <p:nvPr/>
          </p:nvSpPr>
          <p:spPr>
            <a:xfrm>
              <a:off x="1142802" y="1762556"/>
              <a:ext cx="3747567" cy="540000"/>
            </a:xfrm>
            <a:prstGeom prst="roundRect">
              <a:avLst>
                <a:gd name="adj" fmla="val 4199"/>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300" dirty="0">
                  <a:solidFill>
                    <a:schemeClr val="tx1"/>
                  </a:solidFill>
                  <a:latin typeface="BIZ UDゴシック" panose="020B0400000000000000" pitchFamily="49" charset="-128"/>
                  <a:ea typeface="BIZ UDゴシック" panose="020B0400000000000000" pitchFamily="49" charset="-128"/>
                </a:rPr>
                <a:t>山地災害危険地区</a:t>
              </a:r>
              <a:r>
                <a:rPr kumimoji="1" lang="ja-JP" altLang="en-US" sz="1400" dirty="0">
                  <a:solidFill>
                    <a:schemeClr val="tx1"/>
                  </a:solidFill>
                  <a:latin typeface="BIZ UDゴシック" panose="020B0400000000000000" pitchFamily="49" charset="-128"/>
                  <a:ea typeface="BIZ UDゴシック" panose="020B0400000000000000" pitchFamily="49" charset="-128"/>
                </a:rPr>
                <a:t>Ａランクの対策完了箇所数</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a:t>
              </a:r>
              <a:r>
                <a:rPr kumimoji="1" lang="en-US" altLang="ja-JP" sz="1200" dirty="0">
                  <a:solidFill>
                    <a:schemeClr val="tx1"/>
                  </a:solidFill>
                  <a:latin typeface="BIZ UDゴシック" panose="020B0400000000000000" pitchFamily="49" charset="-128"/>
                  <a:ea typeface="BIZ UDゴシック" panose="020B0400000000000000" pitchFamily="49" charset="-128"/>
                </a:rPr>
                <a:t>R8</a:t>
              </a:r>
              <a:r>
                <a:rPr kumimoji="1" lang="ja-JP" altLang="en-US" sz="1200" dirty="0">
                  <a:solidFill>
                    <a:schemeClr val="tx1"/>
                  </a:solidFill>
                  <a:latin typeface="BIZ UDゴシック" panose="020B0400000000000000" pitchFamily="49" charset="-128"/>
                  <a:ea typeface="BIZ UDゴシック" panose="020B0400000000000000" pitchFamily="49" charset="-128"/>
                </a:rPr>
                <a:t>年度以降）</a:t>
              </a:r>
              <a:r>
                <a:rPr kumimoji="1" lang="ja-JP" altLang="en-US" sz="1400" dirty="0">
                  <a:solidFill>
                    <a:schemeClr val="tx1"/>
                  </a:solidFill>
                  <a:latin typeface="BIZ UDゴシック" panose="020B0400000000000000" pitchFamily="49" charset="-128"/>
                  <a:ea typeface="BIZ UDゴシック" panose="020B0400000000000000" pitchFamily="49" charset="-128"/>
                </a:rPr>
                <a:t>中期 </a:t>
              </a:r>
              <a:r>
                <a:rPr kumimoji="1" lang="en-US" altLang="ja-JP" sz="1400" dirty="0">
                  <a:solidFill>
                    <a:schemeClr val="tx1"/>
                  </a:solidFill>
                  <a:latin typeface="BIZ UDゴシック" panose="020B0400000000000000" pitchFamily="49" charset="-128"/>
                  <a:ea typeface="BIZ UDゴシック" panose="020B0400000000000000" pitchFamily="49" charset="-128"/>
                </a:rPr>
                <a:t>90</a:t>
              </a:r>
              <a:r>
                <a:rPr kumimoji="1" lang="ja-JP" altLang="en-US" sz="1400" dirty="0">
                  <a:solidFill>
                    <a:schemeClr val="tx1"/>
                  </a:solidFill>
                  <a:latin typeface="BIZ UDゴシック" panose="020B0400000000000000" pitchFamily="49" charset="-128"/>
                  <a:ea typeface="BIZ UDゴシック" panose="020B0400000000000000" pitchFamily="49" charset="-128"/>
                </a:rPr>
                <a:t>箇所 ⇒長期 </a:t>
              </a:r>
              <a:r>
                <a:rPr kumimoji="1" lang="en-US" altLang="ja-JP" sz="1400" dirty="0">
                  <a:solidFill>
                    <a:schemeClr val="tx1"/>
                  </a:solidFill>
                  <a:latin typeface="BIZ UDゴシック" panose="020B0400000000000000" pitchFamily="49" charset="-128"/>
                  <a:ea typeface="BIZ UDゴシック" panose="020B0400000000000000" pitchFamily="49" charset="-128"/>
                </a:rPr>
                <a:t>282</a:t>
              </a:r>
              <a:r>
                <a:rPr kumimoji="1" lang="ja-JP" altLang="en-US" sz="1400" dirty="0">
                  <a:solidFill>
                    <a:schemeClr val="tx1"/>
                  </a:solidFill>
                  <a:latin typeface="BIZ UDゴシック" panose="020B0400000000000000" pitchFamily="49" charset="-128"/>
                  <a:ea typeface="BIZ UDゴシック" panose="020B0400000000000000" pitchFamily="49" charset="-128"/>
                </a:rPr>
                <a:t>箇所</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73" name="正方形/長方形 72">
              <a:extLst>
                <a:ext uri="{FF2B5EF4-FFF2-40B4-BE49-F238E27FC236}">
                  <a16:creationId xmlns:a16="http://schemas.microsoft.com/office/drawing/2014/main" id="{B8AAABD4-9FD8-49C5-8016-116330D85348}"/>
                </a:ext>
              </a:extLst>
            </p:cNvPr>
            <p:cNvSpPr/>
            <p:nvPr/>
          </p:nvSpPr>
          <p:spPr>
            <a:xfrm>
              <a:off x="67961" y="1762556"/>
              <a:ext cx="1142058" cy="540000"/>
            </a:xfrm>
            <a:prstGeom prst="rect">
              <a:avLst/>
            </a:prstGeom>
            <a:solidFill>
              <a:srgbClr val="002060"/>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成果指標１</a:t>
              </a:r>
            </a:p>
          </p:txBody>
        </p:sp>
      </p:grpSp>
      <p:grpSp>
        <p:nvGrpSpPr>
          <p:cNvPr id="4" name="グループ化 3">
            <a:extLst>
              <a:ext uri="{FF2B5EF4-FFF2-40B4-BE49-F238E27FC236}">
                <a16:creationId xmlns:a16="http://schemas.microsoft.com/office/drawing/2014/main" id="{EDACC6EC-B65C-4E79-9495-75DC3FA83159}"/>
              </a:ext>
            </a:extLst>
          </p:cNvPr>
          <p:cNvGrpSpPr/>
          <p:nvPr/>
        </p:nvGrpSpPr>
        <p:grpSpPr>
          <a:xfrm>
            <a:off x="4953000" y="1772202"/>
            <a:ext cx="4869261" cy="540000"/>
            <a:chOff x="4953000" y="1772202"/>
            <a:chExt cx="4869261" cy="540000"/>
          </a:xfrm>
        </p:grpSpPr>
        <p:sp>
          <p:nvSpPr>
            <p:cNvPr id="81" name="正方形/長方形 80">
              <a:extLst>
                <a:ext uri="{FF2B5EF4-FFF2-40B4-BE49-F238E27FC236}">
                  <a16:creationId xmlns:a16="http://schemas.microsoft.com/office/drawing/2014/main" id="{C9BB02C7-5C6C-4C2F-9E69-C92A65D8118F}"/>
                </a:ext>
              </a:extLst>
            </p:cNvPr>
            <p:cNvSpPr/>
            <p:nvPr/>
          </p:nvSpPr>
          <p:spPr>
            <a:xfrm>
              <a:off x="4953000" y="1772202"/>
              <a:ext cx="1142058" cy="540000"/>
            </a:xfrm>
            <a:prstGeom prst="rect">
              <a:avLst/>
            </a:prstGeom>
            <a:solidFill>
              <a:srgbClr val="002060"/>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成果指標２</a:t>
              </a:r>
            </a:p>
          </p:txBody>
        </p:sp>
        <p:sp>
          <p:nvSpPr>
            <p:cNvPr id="83" name="四角形: 角を丸くする 82">
              <a:extLst>
                <a:ext uri="{FF2B5EF4-FFF2-40B4-BE49-F238E27FC236}">
                  <a16:creationId xmlns:a16="http://schemas.microsoft.com/office/drawing/2014/main" id="{1A1160DC-26D5-4322-ADD9-893F32379571}"/>
                </a:ext>
              </a:extLst>
            </p:cNvPr>
            <p:cNvSpPr/>
            <p:nvPr/>
          </p:nvSpPr>
          <p:spPr>
            <a:xfrm>
              <a:off x="6074694" y="1772202"/>
              <a:ext cx="3747567" cy="540000"/>
            </a:xfrm>
            <a:prstGeom prst="roundRect">
              <a:avLst>
                <a:gd name="adj" fmla="val 4199"/>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400" dirty="0">
                  <a:solidFill>
                    <a:schemeClr val="tx1"/>
                  </a:solidFill>
                  <a:latin typeface="BIZ UDゴシック" panose="020B0400000000000000" pitchFamily="49" charset="-128"/>
                  <a:ea typeface="BIZ UDゴシック" panose="020B0400000000000000" pitchFamily="49" charset="-128"/>
                </a:rPr>
                <a:t> 森林における流域治水対策の</a:t>
              </a:r>
              <a:r>
                <a:rPr kumimoji="1" lang="ja-JP" altLang="en-US" sz="1600" dirty="0">
                  <a:solidFill>
                    <a:schemeClr val="tx1"/>
                  </a:solidFill>
                  <a:latin typeface="BIZ UDゴシック" panose="020B0400000000000000" pitchFamily="49" charset="-128"/>
                  <a:ea typeface="BIZ UDゴシック" panose="020B0400000000000000" pitchFamily="49" charset="-128"/>
                </a:rPr>
                <a:t>取組流域数</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400" dirty="0">
                  <a:solidFill>
                    <a:schemeClr val="tx1"/>
                  </a:solidFill>
                  <a:latin typeface="BIZ UDゴシック" panose="020B0400000000000000" pitchFamily="49" charset="-128"/>
                  <a:ea typeface="BIZ UDゴシック" panose="020B0400000000000000" pitchFamily="49" charset="-128"/>
                </a:rPr>
                <a:t>期初 </a:t>
              </a:r>
              <a:r>
                <a:rPr kumimoji="1" lang="en-US" altLang="ja-JP" sz="1400" dirty="0">
                  <a:solidFill>
                    <a:schemeClr val="tx1"/>
                  </a:solidFill>
                  <a:latin typeface="BIZ UDゴシック" panose="020B0400000000000000" pitchFamily="49" charset="-128"/>
                  <a:ea typeface="BIZ UDゴシック" panose="020B0400000000000000" pitchFamily="49" charset="-128"/>
                </a:rPr>
                <a:t>23</a:t>
              </a:r>
              <a:r>
                <a:rPr kumimoji="1" lang="ja-JP" altLang="en-US" sz="1400" dirty="0">
                  <a:solidFill>
                    <a:schemeClr val="tx1"/>
                  </a:solidFill>
                  <a:latin typeface="BIZ UDゴシック" panose="020B0400000000000000" pitchFamily="49" charset="-128"/>
                  <a:ea typeface="BIZ UDゴシック" panose="020B0400000000000000" pitchFamily="49" charset="-128"/>
                </a:rPr>
                <a:t>流域 ⇒中期 </a:t>
              </a:r>
              <a:r>
                <a:rPr kumimoji="1" lang="en-US" altLang="ja-JP" sz="1400" dirty="0">
                  <a:solidFill>
                    <a:schemeClr val="tx1"/>
                  </a:solidFill>
                  <a:latin typeface="BIZ UDゴシック" panose="020B0400000000000000" pitchFamily="49" charset="-128"/>
                  <a:ea typeface="BIZ UDゴシック" panose="020B0400000000000000" pitchFamily="49" charset="-128"/>
                </a:rPr>
                <a:t>45</a:t>
              </a:r>
              <a:r>
                <a:rPr kumimoji="1" lang="ja-JP" altLang="en-US" sz="1400" dirty="0">
                  <a:solidFill>
                    <a:schemeClr val="tx1"/>
                  </a:solidFill>
                  <a:latin typeface="BIZ UDゴシック" panose="020B0400000000000000" pitchFamily="49" charset="-128"/>
                  <a:ea typeface="BIZ UDゴシック" panose="020B0400000000000000" pitchFamily="49" charset="-128"/>
                </a:rPr>
                <a:t>流域 ⇒長期 </a:t>
              </a:r>
              <a:r>
                <a:rPr kumimoji="1" lang="en-US" altLang="ja-JP" sz="1400" dirty="0">
                  <a:solidFill>
                    <a:schemeClr val="tx1"/>
                  </a:solidFill>
                  <a:latin typeface="BIZ UDゴシック" panose="020B0400000000000000" pitchFamily="49" charset="-128"/>
                  <a:ea typeface="BIZ UDゴシック" panose="020B0400000000000000" pitchFamily="49" charset="-128"/>
                </a:rPr>
                <a:t>66</a:t>
              </a:r>
              <a:r>
                <a:rPr kumimoji="1" lang="ja-JP" altLang="en-US" sz="1400" dirty="0">
                  <a:solidFill>
                    <a:schemeClr val="tx1"/>
                  </a:solidFill>
                  <a:latin typeface="BIZ UDゴシック" panose="020B0400000000000000" pitchFamily="49" charset="-128"/>
                  <a:ea typeface="BIZ UDゴシック" panose="020B0400000000000000" pitchFamily="49" charset="-128"/>
                </a:rPr>
                <a:t>流域</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grpSp>
      <p:sp>
        <p:nvSpPr>
          <p:cNvPr id="85" name="テキスト ボックス 23">
            <a:extLst>
              <a:ext uri="{FF2B5EF4-FFF2-40B4-BE49-F238E27FC236}">
                <a16:creationId xmlns:a16="http://schemas.microsoft.com/office/drawing/2014/main" id="{6BE4ECA7-24CE-401D-8380-9617F135950C}"/>
              </a:ext>
            </a:extLst>
          </p:cNvPr>
          <p:cNvSpPr txBox="1"/>
          <p:nvPr/>
        </p:nvSpPr>
        <p:spPr>
          <a:xfrm>
            <a:off x="4994554" y="2696141"/>
            <a:ext cx="468246" cy="2938151"/>
          </a:xfrm>
          <a:prstGeom prst="rect">
            <a:avLst/>
          </a:prstGeom>
          <a:solidFill>
            <a:schemeClr val="accent6">
              <a:lumMod val="50000"/>
            </a:schemeClr>
          </a:solidFill>
        </p:spPr>
        <p:txBody>
          <a:bodyPr vert="eaVert" wrap="square" lIns="128989" tIns="64494" rIns="128989" bIns="64494" anchor="ctr" anchorCtr="1">
            <a:spAutoFit/>
          </a:bodyPr>
          <a:lstStyle/>
          <a:p>
            <a:pPr algn="ctr">
              <a:lnSpc>
                <a:spcPts val="1600"/>
              </a:lnSpc>
              <a:defRPr/>
            </a:pPr>
            <a:r>
              <a:rPr lang="ja-JP" altLang="en-US" sz="1400" b="1" dirty="0">
                <a:solidFill>
                  <a:schemeClr val="bg1"/>
                </a:solidFill>
                <a:latin typeface="BIZ UDゴシック" panose="020B0400000000000000" pitchFamily="49" charset="-128"/>
                <a:ea typeface="BIZ UDゴシック" panose="020B0400000000000000" pitchFamily="49" charset="-128"/>
              </a:rPr>
              <a:t>事業対象区域の選定方法</a:t>
            </a:r>
            <a:endParaRPr lang="en-US" altLang="ja-JP" sz="1400" b="1" dirty="0">
              <a:solidFill>
                <a:schemeClr val="bg1"/>
              </a:solidFill>
              <a:latin typeface="BIZ UDゴシック" panose="020B0400000000000000" pitchFamily="49" charset="-128"/>
              <a:ea typeface="BIZ UDゴシック" panose="020B0400000000000000" pitchFamily="49" charset="-128"/>
            </a:endParaRPr>
          </a:p>
        </p:txBody>
      </p:sp>
      <p:graphicFrame>
        <p:nvGraphicFramePr>
          <p:cNvPr id="86" name="表 3">
            <a:extLst>
              <a:ext uri="{FF2B5EF4-FFF2-40B4-BE49-F238E27FC236}">
                <a16:creationId xmlns:a16="http://schemas.microsoft.com/office/drawing/2014/main" id="{53F5B51B-62FF-4FFA-987A-33B44BE88932}"/>
              </a:ext>
            </a:extLst>
          </p:cNvPr>
          <p:cNvGraphicFramePr>
            <a:graphicFrameLocks noGrp="1"/>
          </p:cNvGraphicFramePr>
          <p:nvPr>
            <p:extLst>
              <p:ext uri="{D42A27DB-BD31-4B8C-83A1-F6EECF244321}">
                <p14:modId xmlns:p14="http://schemas.microsoft.com/office/powerpoint/2010/main" val="2310125119"/>
              </p:ext>
            </p:extLst>
          </p:nvPr>
        </p:nvGraphicFramePr>
        <p:xfrm>
          <a:off x="5507789" y="2696141"/>
          <a:ext cx="4230591" cy="2909697"/>
        </p:xfrm>
        <a:graphic>
          <a:graphicData uri="http://schemas.openxmlformats.org/drawingml/2006/table">
            <a:tbl>
              <a:tblPr firstRow="1" bandRow="1">
                <a:tableStyleId>{5C22544A-7EE6-4342-B048-85BDC9FD1C3A}</a:tableStyleId>
              </a:tblPr>
              <a:tblGrid>
                <a:gridCol w="1283126">
                  <a:extLst>
                    <a:ext uri="{9D8B030D-6E8A-4147-A177-3AD203B41FA5}">
                      <a16:colId xmlns:a16="http://schemas.microsoft.com/office/drawing/2014/main" val="20000"/>
                    </a:ext>
                  </a:extLst>
                </a:gridCol>
                <a:gridCol w="240609">
                  <a:extLst>
                    <a:ext uri="{9D8B030D-6E8A-4147-A177-3AD203B41FA5}">
                      <a16:colId xmlns:a16="http://schemas.microsoft.com/office/drawing/2014/main" val="20001"/>
                    </a:ext>
                  </a:extLst>
                </a:gridCol>
                <a:gridCol w="421066">
                  <a:extLst>
                    <a:ext uri="{9D8B030D-6E8A-4147-A177-3AD203B41FA5}">
                      <a16:colId xmlns:a16="http://schemas.microsoft.com/office/drawing/2014/main" val="20004"/>
                    </a:ext>
                  </a:extLst>
                </a:gridCol>
                <a:gridCol w="962437">
                  <a:extLst>
                    <a:ext uri="{9D8B030D-6E8A-4147-A177-3AD203B41FA5}">
                      <a16:colId xmlns:a16="http://schemas.microsoft.com/office/drawing/2014/main" val="20005"/>
                    </a:ext>
                  </a:extLst>
                </a:gridCol>
                <a:gridCol w="437654">
                  <a:extLst>
                    <a:ext uri="{9D8B030D-6E8A-4147-A177-3AD203B41FA5}">
                      <a16:colId xmlns:a16="http://schemas.microsoft.com/office/drawing/2014/main" val="20006"/>
                    </a:ext>
                  </a:extLst>
                </a:gridCol>
                <a:gridCol w="885699">
                  <a:extLst>
                    <a:ext uri="{9D8B030D-6E8A-4147-A177-3AD203B41FA5}">
                      <a16:colId xmlns:a16="http://schemas.microsoft.com/office/drawing/2014/main" val="20007"/>
                    </a:ext>
                  </a:extLst>
                </a:gridCol>
              </a:tblGrid>
              <a:tr h="329512">
                <a:tc>
                  <a:txBody>
                    <a:bodyPr/>
                    <a:lstStyle/>
                    <a:p>
                      <a:pPr marL="0" marR="0" lvl="0" indent="0" algn="ctr" defTabSz="1357574" rtl="0" eaLnBrk="1" fontAlgn="auto" latinLnBrk="0" hangingPunct="1">
                        <a:lnSpc>
                          <a:spcPct val="100000"/>
                        </a:lnSpc>
                        <a:spcBef>
                          <a:spcPts val="0"/>
                        </a:spcBef>
                        <a:spcAft>
                          <a:spcPts val="0"/>
                        </a:spcAft>
                        <a:buClrTx/>
                        <a:buSzTx/>
                        <a:buFontTx/>
                        <a:buNone/>
                        <a:tabLst/>
                        <a:defRPr/>
                      </a:pPr>
                      <a:r>
                        <a:rPr kumimoji="1" lang="ja-JP" altLang="en-US" sz="12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選定基準</a:t>
                      </a:r>
                    </a:p>
                  </a:txBody>
                  <a:tcPr marL="91453" marR="91453" marT="45726" marB="45726" anchor="ctr">
                    <a:solidFill>
                      <a:srgbClr val="99CCFF"/>
                    </a:solidFill>
                  </a:tcPr>
                </a:tc>
                <a:tc>
                  <a:txBody>
                    <a:bodyPr/>
                    <a:lstStyle/>
                    <a:p>
                      <a:pPr marL="0" marR="0" lvl="0" indent="0" algn="ctr" defTabSz="1357574" rtl="0" eaLnBrk="1" fontAlgn="auto" latinLnBrk="0" hangingPunct="1">
                        <a:lnSpc>
                          <a:spcPct val="100000"/>
                        </a:lnSpc>
                        <a:spcBef>
                          <a:spcPts val="0"/>
                        </a:spcBef>
                        <a:spcAft>
                          <a:spcPts val="0"/>
                        </a:spcAft>
                        <a:buClrTx/>
                        <a:buSzTx/>
                        <a:buFontTx/>
                        <a:buNone/>
                        <a:tabLst/>
                        <a:defRPr/>
                      </a:pPr>
                      <a:endParaRPr kumimoji="1" lang="ja-JP" altLang="en-US" sz="1200" b="1" i="0" u="none" strike="noStrike" cap="none" normalizeH="0" baseline="0" dirty="0">
                        <a:ln>
                          <a:noFill/>
                        </a:ln>
                        <a:solidFill>
                          <a:schemeClr val="tx1"/>
                        </a:solidFill>
                        <a:effectLst/>
                        <a:latin typeface="ＭＳ Ｐゴシック" panose="020B0600070205080204" pitchFamily="50" charset="-128"/>
                        <a:ea typeface="Meiryo UI" panose="020B0604030504040204" pitchFamily="50" charset="-128"/>
                      </a:endParaRPr>
                    </a:p>
                  </a:txBody>
                  <a:tcPr marL="91453" marR="91453" marT="45726" marB="45726" anchor="ctr">
                    <a:solidFill>
                      <a:schemeClr val="bg1"/>
                    </a:solidFill>
                  </a:tcPr>
                </a:tc>
                <a:tc gridSpan="4">
                  <a:txBody>
                    <a:bodyPr/>
                    <a:lstStyle/>
                    <a:p>
                      <a:pPr marL="0" marR="0" lvl="0" indent="0" algn="ctr" defTabSz="1357574" rtl="0" eaLnBrk="1" fontAlgn="auto" latinLnBrk="0" hangingPunct="1">
                        <a:lnSpc>
                          <a:spcPct val="100000"/>
                        </a:lnSpc>
                        <a:spcBef>
                          <a:spcPts val="0"/>
                        </a:spcBef>
                        <a:spcAft>
                          <a:spcPts val="0"/>
                        </a:spcAft>
                        <a:buClrTx/>
                        <a:buSzTx/>
                        <a:buFontTx/>
                        <a:buNone/>
                        <a:tabLst/>
                        <a:defRPr/>
                      </a:pPr>
                      <a:r>
                        <a:rPr kumimoji="1" lang="ja-JP" altLang="en-US" sz="1200" b="1" i="0" u="none" strike="noStrike" cap="none" normalizeH="0" baseline="0" dirty="0">
                          <a:ln>
                            <a:noFill/>
                          </a:ln>
                          <a:solidFill>
                            <a:schemeClr val="tx1"/>
                          </a:solidFill>
                          <a:effectLst/>
                          <a:latin typeface="ＭＳ Ｐゴシック" panose="020B0600070205080204" pitchFamily="50" charset="-128"/>
                          <a:ea typeface="Meiryo UI" panose="020B0604030504040204" pitchFamily="50" charset="-128"/>
                        </a:rPr>
                        <a:t>抽出流域数</a:t>
                      </a:r>
                    </a:p>
                  </a:txBody>
                  <a:tcPr marL="91453" marR="91453" marT="45726" marB="45726" anchor="ctr">
                    <a:solidFill>
                      <a:srgbClr val="99CCFF"/>
                    </a:solidFill>
                  </a:tcPr>
                </a:tc>
                <a:tc hMerge="1">
                  <a:txBody>
                    <a:bodyPr/>
                    <a:lstStyle/>
                    <a:p>
                      <a:pPr marL="0" marR="0" lvl="0" indent="0" algn="ctr" defTabSz="1357574" rtl="0" eaLnBrk="1" fontAlgn="auto" latinLnBrk="0" hangingPunct="1">
                        <a:lnSpc>
                          <a:spcPct val="100000"/>
                        </a:lnSpc>
                        <a:spcBef>
                          <a:spcPts val="0"/>
                        </a:spcBef>
                        <a:spcAft>
                          <a:spcPts val="0"/>
                        </a:spcAft>
                        <a:buClrTx/>
                        <a:buSzTx/>
                        <a:buFontTx/>
                        <a:buNone/>
                        <a:tabLst/>
                        <a:defRPr/>
                      </a:pPr>
                      <a:endParaRPr kumimoji="1" lang="ja-JP" altLang="en-US" sz="1200" b="1" i="0" u="none" strike="noStrike" cap="none" normalizeH="0" baseline="0" dirty="0">
                        <a:ln>
                          <a:noFill/>
                        </a:ln>
                        <a:solidFill>
                          <a:schemeClr val="tx1"/>
                        </a:solidFill>
                        <a:effectLst/>
                        <a:latin typeface="ＭＳ Ｐゴシック" panose="020B0600070205080204" pitchFamily="50" charset="-128"/>
                        <a:ea typeface="Meiryo UI" panose="020B0604030504040204" pitchFamily="50" charset="-128"/>
                      </a:endParaRPr>
                    </a:p>
                  </a:txBody>
                  <a:tcPr anchor="ctr"/>
                </a:tc>
                <a:tc hMerge="1">
                  <a:txBody>
                    <a:bodyPr/>
                    <a:lstStyle/>
                    <a:p>
                      <a:endParaRPr kumimoji="1" lang="ja-JP" altLang="en-US"/>
                    </a:p>
                  </a:txBody>
                  <a:tcPr/>
                </a:tc>
                <a:tc h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0000"/>
                  </a:ext>
                </a:extLst>
              </a:tr>
              <a:tr h="677078">
                <a:tc>
                  <a:txBody>
                    <a:bodyPr/>
                    <a:lstStyle/>
                    <a:p>
                      <a:pPr algn="l"/>
                      <a:r>
                        <a:rPr kumimoji="1" lang="ja-JP" altLang="en-US"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①　</a:t>
                      </a:r>
                      <a:endParaRPr kumimoji="1" lang="en-US" altLang="ja-JP"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endParaRPr>
                    </a:p>
                    <a:p>
                      <a:pPr algn="l"/>
                      <a:r>
                        <a:rPr kumimoji="1" lang="ja-JP" altLang="en-US"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流域治水との連携</a:t>
                      </a:r>
                      <a:endParaRPr kumimoji="1" lang="ja-JP" altLang="en-US" sz="1100" dirty="0">
                        <a:latin typeface="Meiryo UI" panose="020B0604030504040204" pitchFamily="50" charset="-128"/>
                        <a:ea typeface="Meiryo UI" panose="020B0604030504040204" pitchFamily="50" charset="-128"/>
                      </a:endParaRPr>
                    </a:p>
                  </a:txBody>
                  <a:tcPr marL="91453" marR="91453" marT="45726" marB="45726" anchor="ctr"/>
                </a:tc>
                <a:tc>
                  <a:txBody>
                    <a:bodyPr/>
                    <a:lstStyle/>
                    <a:p>
                      <a:pPr algn="ctr"/>
                      <a:r>
                        <a:rPr kumimoji="1" lang="ja-JP" altLang="en-US" sz="1200" dirty="0">
                          <a:latin typeface="Meiryo UI" panose="020B0604030504040204" pitchFamily="50" charset="-128"/>
                          <a:ea typeface="Meiryo UI" panose="020B0604030504040204" pitchFamily="50" charset="-128"/>
                        </a:rPr>
                        <a:t>⇒</a:t>
                      </a:r>
                    </a:p>
                  </a:txBody>
                  <a:tcPr marL="91453" marR="91453" marT="45726" marB="45726" anchor="ctr">
                    <a:solidFill>
                      <a:schemeClr val="bg1"/>
                    </a:solidFill>
                  </a:tcPr>
                </a:tc>
                <a:tc gridSpan="2">
                  <a:txBody>
                    <a:bodyPr/>
                    <a:lstStyle/>
                    <a:p>
                      <a:pPr marL="0" marR="0" lvl="0" indent="0" algn="r" defTabSz="1357574" rtl="0" eaLnBrk="1" fontAlgn="auto" latinLnBrk="0" hangingPunct="1">
                        <a:lnSpc>
                          <a:spcPct val="100000"/>
                        </a:lnSpc>
                        <a:spcBef>
                          <a:spcPts val="0"/>
                        </a:spcBef>
                        <a:spcAft>
                          <a:spcPts val="0"/>
                        </a:spcAft>
                        <a:buClrTx/>
                        <a:buSzTx/>
                        <a:buFontTx/>
                        <a:buNone/>
                        <a:tabLst/>
                        <a:defRPr/>
                      </a:pPr>
                      <a:r>
                        <a:rPr kumimoji="1" lang="en-US" altLang="ja-JP" sz="1600" b="1" i="0" u="none" strike="noStrike" cap="none" normalizeH="0" baseline="0" dirty="0">
                          <a:ln>
                            <a:noFill/>
                          </a:ln>
                          <a:solidFill>
                            <a:srgbClr val="000000"/>
                          </a:solidFill>
                          <a:effectLst/>
                          <a:latin typeface="+mn-ea"/>
                          <a:ea typeface="+mn-ea"/>
                        </a:rPr>
                        <a:t>154</a:t>
                      </a:r>
                    </a:p>
                  </a:txBody>
                  <a:tcPr marL="91453" marR="91453" marT="45726" marB="45726" anchor="ctr"/>
                </a:tc>
                <a:tc h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gridSpan="2">
                  <a:txBody>
                    <a:bodyPr/>
                    <a:lstStyle/>
                    <a:p>
                      <a:pPr marL="0" marR="0" lvl="0" indent="0" algn="l" defTabSz="1357574" rtl="0" eaLnBrk="1" fontAlgn="auto" latinLnBrk="0" hangingPunct="1">
                        <a:lnSpc>
                          <a:spcPct val="100000"/>
                        </a:lnSpc>
                        <a:spcBef>
                          <a:spcPts val="0"/>
                        </a:spcBef>
                        <a:spcAft>
                          <a:spcPts val="0"/>
                        </a:spcAft>
                        <a:buClrTx/>
                        <a:buSzTx/>
                        <a:buFontTx/>
                        <a:buNone/>
                        <a:tabLst/>
                        <a:defRPr/>
                      </a:pPr>
                      <a:r>
                        <a:rPr kumimoji="1" lang="ja-JP" altLang="en-US" sz="1100" b="0" i="0" u="none" strike="noStrike" cap="none" normalizeH="0" baseline="0" dirty="0">
                          <a:ln>
                            <a:noFill/>
                          </a:ln>
                          <a:solidFill>
                            <a:srgbClr val="000000"/>
                          </a:solidFill>
                          <a:effectLst/>
                          <a:latin typeface="+mn-ea"/>
                          <a:ea typeface="+mn-ea"/>
                        </a:rPr>
                        <a:t>河川</a:t>
                      </a:r>
                      <a:endParaRPr kumimoji="1" lang="en-US" altLang="ja-JP" sz="1100" b="0" i="0" u="none" strike="noStrike" cap="none" normalizeH="0" baseline="0" dirty="0">
                        <a:ln>
                          <a:noFill/>
                        </a:ln>
                        <a:solidFill>
                          <a:srgbClr val="000000"/>
                        </a:solidFill>
                        <a:effectLst/>
                        <a:latin typeface="+mn-ea"/>
                        <a:ea typeface="+mn-ea"/>
                      </a:endParaRPr>
                    </a:p>
                  </a:txBody>
                  <a:tcPr marL="91453" marR="91453" marT="45726" marB="45726" anchor="ctr"/>
                </a:tc>
                <a:tc hMerge="1">
                  <a:txBody>
                    <a:bodyPr/>
                    <a:lstStyle/>
                    <a:p>
                      <a:pPr marL="0" marR="0" lvl="0" indent="0" algn="l" defTabSz="1357574" rtl="0" eaLnBrk="1" fontAlgn="auto" latinLnBrk="0" hangingPunct="1">
                        <a:lnSpc>
                          <a:spcPct val="100000"/>
                        </a:lnSpc>
                        <a:spcBef>
                          <a:spcPts val="0"/>
                        </a:spcBef>
                        <a:spcAft>
                          <a:spcPts val="0"/>
                        </a:spcAft>
                        <a:buClrTx/>
                        <a:buSzTx/>
                        <a:buFontTx/>
                        <a:buNone/>
                        <a:tabLst/>
                        <a:defRPr/>
                      </a:pPr>
                      <a:r>
                        <a:rPr kumimoji="1" lang="ja-JP" altLang="en-US" sz="1050" b="0" i="0" u="none" strike="noStrike" cap="none" normalizeH="0" baseline="0" dirty="0">
                          <a:ln>
                            <a:noFill/>
                          </a:ln>
                          <a:solidFill>
                            <a:srgbClr val="000000"/>
                          </a:solidFill>
                          <a:effectLst/>
                          <a:latin typeface="+mn-ea"/>
                          <a:ea typeface="+mn-ea"/>
                        </a:rPr>
                        <a:t>河川</a:t>
                      </a:r>
                      <a:endParaRPr kumimoji="1" lang="en-US" altLang="ja-JP" sz="1050" b="0" i="0" u="none" strike="noStrike" cap="none" normalizeH="0" baseline="0" dirty="0">
                        <a:ln>
                          <a:noFill/>
                        </a:ln>
                        <a:solidFill>
                          <a:srgbClr val="000000"/>
                        </a:solidFill>
                        <a:effectLst/>
                        <a:latin typeface="+mn-ea"/>
                        <a:ea typeface="+mn-ea"/>
                      </a:endParaRPr>
                    </a:p>
                  </a:txBody>
                  <a:tcPr anchor="ctr"/>
                </a:tc>
                <a:extLst>
                  <a:ext uri="{0D108BD9-81ED-4DB2-BD59-A6C34878D82A}">
                    <a16:rowId xmlns:a16="http://schemas.microsoft.com/office/drawing/2014/main" val="10001"/>
                  </a:ext>
                </a:extLst>
              </a:tr>
              <a:tr h="390315">
                <a:tc>
                  <a:txBody>
                    <a:bodyPr/>
                    <a:lstStyle/>
                    <a:p>
                      <a:pPr algn="l"/>
                      <a:r>
                        <a:rPr kumimoji="1" lang="ja-JP" altLang="en-US"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②　</a:t>
                      </a:r>
                      <a:endParaRPr kumimoji="1" lang="en-US" altLang="ja-JP"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endParaRPr>
                    </a:p>
                    <a:p>
                      <a:pPr algn="l"/>
                      <a:r>
                        <a:rPr kumimoji="1" lang="ja-JP" altLang="en-US"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集水域の森林面積</a:t>
                      </a:r>
                      <a:endParaRPr kumimoji="1" lang="ja-JP" altLang="en-US" sz="1100" dirty="0">
                        <a:latin typeface="Meiryo UI" panose="020B0604030504040204" pitchFamily="50" charset="-128"/>
                        <a:ea typeface="Meiryo UI" panose="020B0604030504040204" pitchFamily="50" charset="-128"/>
                      </a:endParaRPr>
                    </a:p>
                  </a:txBody>
                  <a:tcPr marL="91453" marR="91453" marT="45726" marB="45726" anchor="ctr"/>
                </a:tc>
                <a:tc>
                  <a:txBody>
                    <a:bodyPr/>
                    <a:lstStyle/>
                    <a:p>
                      <a:pPr algn="ctr"/>
                      <a:r>
                        <a:rPr kumimoji="1" lang="ja-JP" altLang="en-US" sz="1200" dirty="0">
                          <a:latin typeface="Meiryo UI" panose="020B0604030504040204" pitchFamily="50" charset="-128"/>
                          <a:ea typeface="Meiryo UI" panose="020B0604030504040204" pitchFamily="50" charset="-128"/>
                        </a:rPr>
                        <a:t>⇒</a:t>
                      </a:r>
                    </a:p>
                  </a:txBody>
                  <a:tcPr marL="91453" marR="91453" marT="45726" marB="45726" anchor="ctr">
                    <a:solidFill>
                      <a:schemeClr val="bg1"/>
                    </a:solidFill>
                  </a:tcPr>
                </a:tc>
                <a:tc gridSpan="2">
                  <a:txBody>
                    <a:bodyPr/>
                    <a:lstStyle/>
                    <a:p>
                      <a:pPr marL="0" marR="0" lvl="0" indent="0" algn="r" defTabSz="1357574" rtl="0" eaLnBrk="1" fontAlgn="auto" latinLnBrk="0" hangingPunct="1">
                        <a:lnSpc>
                          <a:spcPct val="100000"/>
                        </a:lnSpc>
                        <a:spcBef>
                          <a:spcPts val="0"/>
                        </a:spcBef>
                        <a:spcAft>
                          <a:spcPts val="0"/>
                        </a:spcAft>
                        <a:buClrTx/>
                        <a:buSzTx/>
                        <a:buFontTx/>
                        <a:buNone/>
                        <a:tabLst/>
                        <a:defRPr/>
                      </a:pPr>
                      <a:r>
                        <a:rPr kumimoji="1" lang="en-US" altLang="ja-JP" sz="1600" b="1" i="0" u="none" strike="noStrike" cap="none" normalizeH="0" baseline="0" dirty="0">
                          <a:ln>
                            <a:noFill/>
                          </a:ln>
                          <a:solidFill>
                            <a:srgbClr val="000000"/>
                          </a:solidFill>
                          <a:effectLst/>
                          <a:latin typeface="+mn-ea"/>
                          <a:ea typeface="+mn-ea"/>
                        </a:rPr>
                        <a:t>86</a:t>
                      </a:r>
                      <a:endParaRPr kumimoji="1" lang="ja-JP" altLang="en-US" sz="1600" b="1" i="0" u="none" strike="noStrike" cap="none" normalizeH="0" baseline="0" dirty="0">
                        <a:ln>
                          <a:noFill/>
                        </a:ln>
                        <a:solidFill>
                          <a:srgbClr val="000000"/>
                        </a:solidFill>
                        <a:effectLst/>
                        <a:latin typeface="+mn-ea"/>
                        <a:ea typeface="+mn-ea"/>
                      </a:endParaRPr>
                    </a:p>
                  </a:txBody>
                  <a:tcPr marL="91453" marR="91453" marT="45726" marB="45726" anchor="ctr"/>
                </a:tc>
                <a:tc h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gridSpan="2">
                  <a:txBody>
                    <a:bodyPr/>
                    <a:lstStyle/>
                    <a:p>
                      <a:pPr marL="0" marR="0" lvl="0" indent="0" algn="l" defTabSz="1357574" rtl="0" eaLnBrk="1" fontAlgn="auto" latinLnBrk="0" hangingPunct="1">
                        <a:lnSpc>
                          <a:spcPct val="100000"/>
                        </a:lnSpc>
                        <a:spcBef>
                          <a:spcPts val="0"/>
                        </a:spcBef>
                        <a:spcAft>
                          <a:spcPts val="0"/>
                        </a:spcAft>
                        <a:buClrTx/>
                        <a:buSzTx/>
                        <a:buFontTx/>
                        <a:buNone/>
                        <a:tabLst/>
                        <a:defRPr/>
                      </a:pPr>
                      <a:r>
                        <a:rPr kumimoji="1" lang="en-US" altLang="ja-JP" sz="1100" b="0" i="0" u="none" strike="noStrike" cap="none" normalizeH="0" baseline="0" dirty="0">
                          <a:ln>
                            <a:noFill/>
                          </a:ln>
                          <a:solidFill>
                            <a:srgbClr val="000000"/>
                          </a:solidFill>
                          <a:effectLst/>
                          <a:latin typeface="+mn-ea"/>
                          <a:ea typeface="+mn-ea"/>
                        </a:rPr>
                        <a:t>/154</a:t>
                      </a:r>
                      <a:endParaRPr kumimoji="1" lang="ja-JP" altLang="en-US" sz="1100" b="0" i="0" u="none" strike="noStrike" cap="none" normalizeH="0" baseline="0" dirty="0">
                        <a:ln>
                          <a:noFill/>
                        </a:ln>
                        <a:solidFill>
                          <a:srgbClr val="000000"/>
                        </a:solidFill>
                        <a:effectLst/>
                        <a:latin typeface="+mn-ea"/>
                        <a:ea typeface="+mn-ea"/>
                      </a:endParaRPr>
                    </a:p>
                  </a:txBody>
                  <a:tcPr marL="91453" marR="91453" marT="45726" marB="45726" anchor="ctr"/>
                </a:tc>
                <a:tc hMerge="1">
                  <a:txBody>
                    <a:bodyPr/>
                    <a:lstStyle/>
                    <a:p>
                      <a:pPr marL="0" marR="0" lvl="0" indent="0" algn="l" defTabSz="1357574" rtl="0" eaLnBrk="1" fontAlgn="auto" latinLnBrk="0" hangingPunct="1">
                        <a:lnSpc>
                          <a:spcPct val="100000"/>
                        </a:lnSpc>
                        <a:spcBef>
                          <a:spcPts val="0"/>
                        </a:spcBef>
                        <a:spcAft>
                          <a:spcPts val="0"/>
                        </a:spcAft>
                        <a:buClrTx/>
                        <a:buSzTx/>
                        <a:buFontTx/>
                        <a:buNone/>
                        <a:tabLst/>
                        <a:defRPr/>
                      </a:pPr>
                      <a:r>
                        <a:rPr kumimoji="1" lang="en-US" altLang="ja-JP" sz="1050" b="0" i="0" u="none" strike="noStrike" cap="none" normalizeH="0" baseline="0" dirty="0">
                          <a:ln>
                            <a:noFill/>
                          </a:ln>
                          <a:solidFill>
                            <a:srgbClr val="000000"/>
                          </a:solidFill>
                          <a:effectLst/>
                          <a:latin typeface="+mn-ea"/>
                          <a:ea typeface="+mn-ea"/>
                        </a:rPr>
                        <a:t>/154</a:t>
                      </a:r>
                      <a:endParaRPr kumimoji="1" lang="ja-JP" altLang="en-US" sz="1050" b="0" i="0" u="none" strike="noStrike" cap="none" normalizeH="0" baseline="0" dirty="0">
                        <a:ln>
                          <a:noFill/>
                        </a:ln>
                        <a:solidFill>
                          <a:srgbClr val="000000"/>
                        </a:solidFill>
                        <a:effectLst/>
                        <a:latin typeface="+mn-ea"/>
                        <a:ea typeface="+mn-ea"/>
                      </a:endParaRPr>
                    </a:p>
                  </a:txBody>
                  <a:tcPr anchor="ctr"/>
                </a:tc>
                <a:extLst>
                  <a:ext uri="{0D108BD9-81ED-4DB2-BD59-A6C34878D82A}">
                    <a16:rowId xmlns:a16="http://schemas.microsoft.com/office/drawing/2014/main" val="10002"/>
                  </a:ext>
                </a:extLst>
              </a:tr>
              <a:tr h="329512">
                <a:tc>
                  <a:txBody>
                    <a:bodyPr/>
                    <a:lstStyle/>
                    <a:p>
                      <a:pPr algn="l"/>
                      <a:r>
                        <a:rPr kumimoji="1" lang="ja-JP" altLang="en-US" sz="1100" dirty="0">
                          <a:latin typeface="Meiryo UI" panose="020B0604030504040204" pitchFamily="50" charset="-128"/>
                          <a:ea typeface="Meiryo UI" panose="020B0604030504040204" pitchFamily="50" charset="-128"/>
                        </a:rPr>
                        <a:t>③　</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100" dirty="0">
                          <a:latin typeface="Meiryo UI" panose="020B0604030504040204" pitchFamily="50" charset="-128"/>
                          <a:ea typeface="Meiryo UI" panose="020B0604030504040204" pitchFamily="50" charset="-128"/>
                        </a:rPr>
                        <a:t>下流の洪水リスク</a:t>
                      </a:r>
                    </a:p>
                  </a:txBody>
                  <a:tcPr marL="91453" marR="91453" marT="45726" marB="45726" anchor="ctr"/>
                </a:tc>
                <a:tc>
                  <a:txBody>
                    <a:bodyPr/>
                    <a:lstStyle/>
                    <a:p>
                      <a:pPr algn="ctr"/>
                      <a:r>
                        <a:rPr kumimoji="1" lang="ja-JP" altLang="en-US" sz="1200" dirty="0">
                          <a:latin typeface="Meiryo UI" panose="020B0604030504040204" pitchFamily="50" charset="-128"/>
                          <a:ea typeface="Meiryo UI" panose="020B0604030504040204" pitchFamily="50" charset="-128"/>
                        </a:rPr>
                        <a:t>⇒</a:t>
                      </a:r>
                    </a:p>
                  </a:txBody>
                  <a:tcPr marL="91453" marR="91453" marT="45726" marB="45726" anchor="ctr">
                    <a:solidFill>
                      <a:schemeClr val="bg1"/>
                    </a:solidFill>
                  </a:tcPr>
                </a:tc>
                <a:tc gridSpan="2">
                  <a:txBody>
                    <a:bodyPr/>
                    <a:lstStyle/>
                    <a:p>
                      <a:pPr algn="r"/>
                      <a:r>
                        <a:rPr kumimoji="1" lang="en-US" altLang="ja-JP" sz="1600" b="1" dirty="0">
                          <a:latin typeface="+mn-ea"/>
                          <a:ea typeface="+mn-ea"/>
                        </a:rPr>
                        <a:t>66</a:t>
                      </a:r>
                      <a:endParaRPr kumimoji="1" lang="ja-JP" altLang="en-US" sz="1600" b="1" dirty="0">
                        <a:latin typeface="+mn-ea"/>
                        <a:ea typeface="+mn-ea"/>
                      </a:endParaRPr>
                    </a:p>
                  </a:txBody>
                  <a:tcPr marL="91453" marR="91453" marT="45726" marB="45726" anchor="ctr"/>
                </a:tc>
                <a:tc h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gridSpan="2">
                  <a:txBody>
                    <a:bodyPr/>
                    <a:lstStyle/>
                    <a:p>
                      <a:pPr algn="l"/>
                      <a:r>
                        <a:rPr kumimoji="1" lang="en-US" altLang="ja-JP" sz="1100" b="0" dirty="0">
                          <a:latin typeface="+mn-ea"/>
                          <a:ea typeface="+mn-ea"/>
                        </a:rPr>
                        <a:t>/</a:t>
                      </a:r>
                      <a:r>
                        <a:rPr kumimoji="1" lang="en-US" altLang="ja-JP" sz="1100" b="0" dirty="0">
                          <a:solidFill>
                            <a:schemeClr val="bg1">
                              <a:lumMod val="85000"/>
                            </a:schemeClr>
                          </a:solidFill>
                          <a:latin typeface="+mn-ea"/>
                          <a:ea typeface="+mn-ea"/>
                        </a:rPr>
                        <a:t>0</a:t>
                      </a:r>
                      <a:r>
                        <a:rPr kumimoji="1" lang="en-US" altLang="ja-JP" sz="1100" b="0" dirty="0">
                          <a:latin typeface="+mn-ea"/>
                          <a:ea typeface="+mn-ea"/>
                        </a:rPr>
                        <a:t>86</a:t>
                      </a:r>
                      <a:endParaRPr kumimoji="1" lang="ja-JP" altLang="en-US" sz="1100" b="0" dirty="0">
                        <a:latin typeface="+mn-ea"/>
                        <a:ea typeface="+mn-ea"/>
                      </a:endParaRPr>
                    </a:p>
                  </a:txBody>
                  <a:tcPr marL="91453" marR="91453" marT="45726" marB="45726" anchor="ctr"/>
                </a:tc>
                <a:tc hMerge="1">
                  <a:txBody>
                    <a:bodyPr/>
                    <a:lstStyle/>
                    <a:p>
                      <a:pPr algn="l"/>
                      <a:r>
                        <a:rPr kumimoji="1" lang="en-US" altLang="ja-JP" sz="1050" b="0" dirty="0">
                          <a:latin typeface="+mn-ea"/>
                          <a:ea typeface="+mn-ea"/>
                        </a:rPr>
                        <a:t>/</a:t>
                      </a:r>
                      <a:r>
                        <a:rPr kumimoji="1" lang="en-US" altLang="ja-JP" sz="1050" b="0" dirty="0">
                          <a:solidFill>
                            <a:schemeClr val="bg1">
                              <a:lumMod val="85000"/>
                            </a:schemeClr>
                          </a:solidFill>
                          <a:latin typeface="+mn-ea"/>
                          <a:ea typeface="+mn-ea"/>
                        </a:rPr>
                        <a:t>0</a:t>
                      </a:r>
                      <a:r>
                        <a:rPr kumimoji="1" lang="en-US" altLang="ja-JP" sz="1050" b="0" dirty="0">
                          <a:latin typeface="+mn-ea"/>
                          <a:ea typeface="+mn-ea"/>
                        </a:rPr>
                        <a:t>96</a:t>
                      </a:r>
                      <a:endParaRPr kumimoji="1" lang="ja-JP" altLang="en-US" sz="1050" b="0" dirty="0">
                        <a:latin typeface="+mn-ea"/>
                        <a:ea typeface="+mn-ea"/>
                      </a:endParaRPr>
                    </a:p>
                  </a:txBody>
                  <a:tcPr anchor="ctr"/>
                </a:tc>
                <a:extLst>
                  <a:ext uri="{0D108BD9-81ED-4DB2-BD59-A6C34878D82A}">
                    <a16:rowId xmlns:a16="http://schemas.microsoft.com/office/drawing/2014/main" val="10003"/>
                  </a:ext>
                </a:extLst>
              </a:tr>
              <a:tr h="622911">
                <a:tc>
                  <a:txBody>
                    <a:bodyPr/>
                    <a:lstStyle/>
                    <a:p>
                      <a:pPr algn="l"/>
                      <a:r>
                        <a:rPr kumimoji="1" lang="ja-JP" altLang="en-US" sz="1100" dirty="0">
                          <a:latin typeface="Meiryo UI" panose="020B0604030504040204" pitchFamily="50" charset="-128"/>
                          <a:ea typeface="Meiryo UI" panose="020B0604030504040204" pitchFamily="50" charset="-128"/>
                        </a:rPr>
                        <a:t>④　</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100" dirty="0">
                          <a:latin typeface="Meiryo UI" panose="020B0604030504040204" pitchFamily="50" charset="-128"/>
                          <a:ea typeface="Meiryo UI" panose="020B0604030504040204" pitchFamily="50" charset="-128"/>
                        </a:rPr>
                        <a:t>森林の荒廃状況</a:t>
                      </a:r>
                    </a:p>
                  </a:txBody>
                  <a:tcPr marL="91453" marR="91453" marT="45726" marB="45726" anchor="ctr"/>
                </a:tc>
                <a:tc>
                  <a:txBody>
                    <a:bodyPr/>
                    <a:lstStyle/>
                    <a:p>
                      <a:pPr algn="ctr"/>
                      <a:r>
                        <a:rPr kumimoji="1" lang="ja-JP" altLang="en-US" sz="1200" dirty="0">
                          <a:latin typeface="Meiryo UI" panose="020B0604030504040204" pitchFamily="50" charset="-128"/>
                          <a:ea typeface="Meiryo UI" panose="020B0604030504040204" pitchFamily="50" charset="-128"/>
                        </a:rPr>
                        <a:t>⇒</a:t>
                      </a:r>
                    </a:p>
                  </a:txBody>
                  <a:tcPr marL="91453" marR="91453" marT="45726" marB="45726" anchor="ctr">
                    <a:solidFill>
                      <a:schemeClr val="bg1"/>
                    </a:solidFill>
                  </a:tcPr>
                </a:tc>
                <a:tc rowSpan="2">
                  <a:txBody>
                    <a:bodyPr/>
                    <a:lstStyle/>
                    <a:p>
                      <a:pPr marL="0" marR="0" lvl="0" indent="0" algn="ctr" defTabSz="1357313" rtl="0" eaLnBrk="1" fontAlgn="base" latinLnBrk="0" hangingPunct="1">
                        <a:lnSpc>
                          <a:spcPts val="1200"/>
                        </a:lnSpc>
                        <a:spcBef>
                          <a:spcPct val="0"/>
                        </a:spcBef>
                        <a:spcAft>
                          <a:spcPct val="0"/>
                        </a:spcAft>
                        <a:buClrTx/>
                        <a:buSzTx/>
                        <a:buFontTx/>
                        <a:buNone/>
                        <a:tabLst/>
                      </a:pPr>
                      <a:r>
                        <a:rPr kumimoji="1" lang="en-US" altLang="ja-JP" sz="1600" b="1" i="0" u="none" strike="noStrike" cap="none" normalizeH="0" baseline="0" dirty="0">
                          <a:ln>
                            <a:noFill/>
                          </a:ln>
                          <a:solidFill>
                            <a:schemeClr val="tx1"/>
                          </a:solidFill>
                          <a:effectLst/>
                          <a:latin typeface="ＭＳ Ｐゴシック" panose="020B0600070205080204" pitchFamily="50" charset="-128"/>
                          <a:ea typeface="Meiryo UI" panose="020B0604030504040204" pitchFamily="50" charset="-128"/>
                        </a:rPr>
                        <a:t>66</a:t>
                      </a:r>
                    </a:p>
                    <a:p>
                      <a:pPr marL="0" marR="0" lvl="0" indent="0" algn="ctr" defTabSz="1357313" rtl="0" eaLnBrk="1" fontAlgn="base" latinLnBrk="0" hangingPunct="1">
                        <a:lnSpc>
                          <a:spcPts val="1200"/>
                        </a:lnSpc>
                        <a:spcBef>
                          <a:spcPct val="0"/>
                        </a:spcBef>
                        <a:spcAft>
                          <a:spcPct val="0"/>
                        </a:spcAft>
                        <a:buClrTx/>
                        <a:buSzTx/>
                        <a:buFontTx/>
                        <a:buNone/>
                        <a:tabLst/>
                      </a:pPr>
                      <a:r>
                        <a:rPr kumimoji="1" lang="en-US" altLang="ja-JP" sz="900" b="1"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a:t>
                      </a:r>
                      <a:r>
                        <a:rPr kumimoji="1" lang="en-US" altLang="ja-JP" sz="900" b="1" i="0" u="none" strike="noStrike" cap="none" normalizeH="0" baseline="0" dirty="0">
                          <a:ln>
                            <a:noFill/>
                          </a:ln>
                          <a:solidFill>
                            <a:schemeClr val="bg1">
                              <a:lumMod val="95000"/>
                            </a:schemeClr>
                          </a:solidFill>
                          <a:effectLst/>
                          <a:latin typeface="ＭＳ Ｐゴシック" panose="020B0600070205080204" pitchFamily="50" charset="-128"/>
                          <a:ea typeface="Meiryo UI" panose="020B0604030504040204" pitchFamily="50" charset="-128"/>
                        </a:rPr>
                        <a:t>0</a:t>
                      </a:r>
                      <a:r>
                        <a:rPr kumimoji="1" lang="en-US" altLang="ja-JP" sz="900" b="1"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86</a:t>
                      </a:r>
                      <a:endParaRPr kumimoji="1" lang="ja-JP" altLang="en-US" sz="1200" dirty="0">
                        <a:latin typeface="Meiryo UI" panose="020B0604030504040204" pitchFamily="50" charset="-128"/>
                        <a:ea typeface="Meiryo UI" panose="020B0604030504040204" pitchFamily="50" charset="-128"/>
                      </a:endParaRPr>
                    </a:p>
                  </a:txBody>
                  <a:tcPr marL="91453" marR="91453" marT="45726" marB="45726" anchor="ctr"/>
                </a:tc>
                <a:tc rowSpan="2" gridSpan="2">
                  <a:txBody>
                    <a:bodyPr/>
                    <a:lstStyle/>
                    <a:p>
                      <a:pPr algn="ctr"/>
                      <a:endParaRPr kumimoji="1" lang="ja-JP" altLang="en-US" sz="1200" dirty="0">
                        <a:latin typeface="+mn-ea"/>
                        <a:ea typeface="+mn-ea"/>
                      </a:endParaRPr>
                    </a:p>
                  </a:txBody>
                  <a:tcPr marL="91453" marR="91453" marT="45726" marB="45726" anchor="ctr"/>
                </a:tc>
                <a:tc rowSpan="2" hMerge="1">
                  <a:txBody>
                    <a:bodyPr/>
                    <a:lstStyle/>
                    <a:p>
                      <a:endParaRPr kumimoji="1" lang="ja-JP" altLang="en-US"/>
                    </a:p>
                  </a:txBody>
                  <a:tcPr/>
                </a:tc>
                <a:tc rowSpan="2">
                  <a:txBody>
                    <a:bodyPr/>
                    <a:lstStyle/>
                    <a:p>
                      <a:pPr marL="0" marR="0" lvl="0" indent="0" algn="ctr" defTabSz="1357313" rtl="0" eaLnBrk="1" fontAlgn="base" latinLnBrk="0" hangingPunct="1">
                        <a:lnSpc>
                          <a:spcPts val="1200"/>
                        </a:lnSpc>
                        <a:spcBef>
                          <a:spcPct val="0"/>
                        </a:spcBef>
                        <a:spcAft>
                          <a:spcPct val="0"/>
                        </a:spcAft>
                        <a:buClrTx/>
                        <a:buSzTx/>
                        <a:buFontTx/>
                        <a:buNone/>
                        <a:tabLst/>
                      </a:pPr>
                      <a:r>
                        <a:rPr kumimoji="1" lang="en-US" altLang="ja-JP" sz="1600" b="1"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23 </a:t>
                      </a:r>
                      <a:r>
                        <a:rPr kumimoji="1" lang="ja-JP" altLang="en-US" sz="1100" b="0" i="0" u="none" strike="noStrike" cap="none" normalizeH="0" baseline="0" dirty="0">
                          <a:ln>
                            <a:noFill/>
                          </a:ln>
                          <a:solidFill>
                            <a:srgbClr val="000000"/>
                          </a:solidFill>
                          <a:effectLst/>
                          <a:latin typeface="ＭＳ Ｐゴシック" panose="020B0600070205080204" pitchFamily="50" charset="-128"/>
                          <a:ea typeface="Meiryo UI" panose="020B0604030504040204" pitchFamily="50" charset="-128"/>
                        </a:rPr>
                        <a:t>地区</a:t>
                      </a:r>
                    </a:p>
                    <a:p>
                      <a:pPr marL="0" marR="0" lvl="0" indent="0" algn="ctr" defTabSz="1357313" rtl="0" eaLnBrk="1" fontAlgn="base" latinLnBrk="0" hangingPunct="1">
                        <a:lnSpc>
                          <a:spcPts val="1200"/>
                        </a:lnSpc>
                        <a:spcBef>
                          <a:spcPct val="0"/>
                        </a:spcBef>
                        <a:spcAft>
                          <a:spcPct val="0"/>
                        </a:spcAft>
                        <a:buClrTx/>
                        <a:buSzTx/>
                        <a:buFontTx/>
                        <a:buNone/>
                        <a:tabLst/>
                      </a:pPr>
                      <a:r>
                        <a:rPr kumimoji="1" lang="en-US" altLang="ja-JP" sz="900" b="1" i="0" u="none" strike="noStrike" cap="none" normalizeH="0" baseline="0" dirty="0">
                          <a:ln>
                            <a:noFill/>
                          </a:ln>
                          <a:solidFill>
                            <a:schemeClr val="bg1">
                              <a:lumMod val="95000"/>
                            </a:schemeClr>
                          </a:solidFill>
                          <a:effectLst/>
                          <a:latin typeface="ＭＳ Ｐゴシック" panose="020B0600070205080204" pitchFamily="50" charset="-128"/>
                          <a:ea typeface="Meiryo UI" panose="020B0604030504040204" pitchFamily="50" charset="-128"/>
                        </a:rPr>
                        <a:t>/076</a:t>
                      </a:r>
                      <a:endParaRPr kumimoji="1" lang="ja-JP" altLang="en-US" sz="900" b="1" dirty="0">
                        <a:solidFill>
                          <a:schemeClr val="bg1">
                            <a:lumMod val="95000"/>
                          </a:schemeClr>
                        </a:solidFill>
                        <a:latin typeface="+mn-ea"/>
                        <a:ea typeface="+mn-ea"/>
                      </a:endParaRPr>
                    </a:p>
                  </a:txBody>
                  <a:tcPr marL="91453" marR="91453" marT="45726" marB="45726" anchor="ctr"/>
                </a:tc>
                <a:extLst>
                  <a:ext uri="{0D108BD9-81ED-4DB2-BD59-A6C34878D82A}">
                    <a16:rowId xmlns:a16="http://schemas.microsoft.com/office/drawing/2014/main" val="10004"/>
                  </a:ext>
                </a:extLst>
              </a:tr>
              <a:tr h="390315">
                <a:tc>
                  <a:txBody>
                    <a:bodyPr/>
                    <a:lstStyle/>
                    <a:p>
                      <a:pPr algn="l"/>
                      <a:r>
                        <a:rPr kumimoji="1" lang="ja-JP" altLang="en-US" sz="1100" dirty="0">
                          <a:latin typeface="Meiryo UI" panose="020B0604030504040204" pitchFamily="50" charset="-128"/>
                          <a:ea typeface="Meiryo UI" panose="020B0604030504040204" pitchFamily="50" charset="-128"/>
                        </a:rPr>
                        <a:t>⑤　</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100" dirty="0">
                          <a:latin typeface="Meiryo UI" panose="020B0604030504040204" pitchFamily="50" charset="-128"/>
                          <a:ea typeface="Meiryo UI" panose="020B0604030504040204" pitchFamily="50" charset="-128"/>
                        </a:rPr>
                        <a:t>既存事業の棲分け</a:t>
                      </a:r>
                    </a:p>
                  </a:txBody>
                  <a:tcPr marL="91453" marR="91453" marT="45726" marB="45726" anchor="ctr"/>
                </a:tc>
                <a:tc>
                  <a:txBody>
                    <a:bodyPr/>
                    <a:lstStyle/>
                    <a:p>
                      <a:pPr algn="ctr"/>
                      <a:r>
                        <a:rPr kumimoji="1" lang="ja-JP" altLang="en-US" sz="1200" dirty="0">
                          <a:latin typeface="Meiryo UI" panose="020B0604030504040204" pitchFamily="50" charset="-128"/>
                          <a:ea typeface="Meiryo UI" panose="020B0604030504040204" pitchFamily="50" charset="-128"/>
                        </a:rPr>
                        <a:t>⇒</a:t>
                      </a:r>
                    </a:p>
                  </a:txBody>
                  <a:tcPr marL="91453" marR="91453" marT="45726" marB="45726" anchor="ctr">
                    <a:solidFill>
                      <a:schemeClr val="bg1"/>
                    </a:solidFill>
                  </a:tcPr>
                </a:tc>
                <a:tc v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gridSpan="2" v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hMerge="1" vMerge="1">
                  <a:txBody>
                    <a:bodyPr/>
                    <a:lstStyle/>
                    <a:p>
                      <a:endParaRPr kumimoji="1" lang="ja-JP" altLang="en-US"/>
                    </a:p>
                  </a:txBody>
                  <a:tcPr/>
                </a:tc>
                <a:tc vMerge="1">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0005"/>
                  </a:ext>
                </a:extLst>
              </a:tr>
            </a:tbl>
          </a:graphicData>
        </a:graphic>
      </p:graphicFrame>
      <p:pic>
        <p:nvPicPr>
          <p:cNvPr id="9" name="図 8">
            <a:extLst>
              <a:ext uri="{FF2B5EF4-FFF2-40B4-BE49-F238E27FC236}">
                <a16:creationId xmlns:a16="http://schemas.microsoft.com/office/drawing/2014/main" id="{8A24B64C-AD81-4EF3-86CE-EF78EADC396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49269" y="4674696"/>
            <a:ext cx="2235654" cy="959596"/>
          </a:xfrm>
          <a:prstGeom prst="rect">
            <a:avLst/>
          </a:prstGeom>
        </p:spPr>
      </p:pic>
      <p:sp>
        <p:nvSpPr>
          <p:cNvPr id="10" name="楕円 9">
            <a:extLst>
              <a:ext uri="{FF2B5EF4-FFF2-40B4-BE49-F238E27FC236}">
                <a16:creationId xmlns:a16="http://schemas.microsoft.com/office/drawing/2014/main" id="{ED579EFF-5FBD-4F40-97DA-B86D89AA5E20}"/>
              </a:ext>
            </a:extLst>
          </p:cNvPr>
          <p:cNvSpPr/>
          <p:nvPr/>
        </p:nvSpPr>
        <p:spPr>
          <a:xfrm>
            <a:off x="8021572" y="4150990"/>
            <a:ext cx="397241" cy="3920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7">
            <a:extLst>
              <a:ext uri="{FF2B5EF4-FFF2-40B4-BE49-F238E27FC236}">
                <a16:creationId xmlns:a16="http://schemas.microsoft.com/office/drawing/2014/main" id="{0B5BC655-5B63-403B-8731-B6272F669C14}"/>
              </a:ext>
            </a:extLst>
          </p:cNvPr>
          <p:cNvSpPr>
            <a:spLocks noChangeArrowheads="1"/>
          </p:cNvSpPr>
          <p:nvPr/>
        </p:nvSpPr>
        <p:spPr bwMode="auto">
          <a:xfrm>
            <a:off x="5003389" y="2357587"/>
            <a:ext cx="422157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48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41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36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9pPr>
          </a:lstStyle>
          <a:p>
            <a:pPr defTabSz="914400"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■流域保全森林防災事業の事業対象区域</a:t>
            </a:r>
          </a:p>
        </p:txBody>
      </p:sp>
      <p:pic>
        <p:nvPicPr>
          <p:cNvPr id="2" name="図 1">
            <a:extLst>
              <a:ext uri="{FF2B5EF4-FFF2-40B4-BE49-F238E27FC236}">
                <a16:creationId xmlns:a16="http://schemas.microsoft.com/office/drawing/2014/main" id="{19B6910B-ADEC-4667-94C4-E557A647567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20575" y="467761"/>
            <a:ext cx="1639317" cy="1229487"/>
          </a:xfrm>
          <a:prstGeom prst="rect">
            <a:avLst/>
          </a:prstGeom>
        </p:spPr>
      </p:pic>
      <p:sp>
        <p:nvSpPr>
          <p:cNvPr id="13" name="楕円 12">
            <a:extLst>
              <a:ext uri="{FF2B5EF4-FFF2-40B4-BE49-F238E27FC236}">
                <a16:creationId xmlns:a16="http://schemas.microsoft.com/office/drawing/2014/main" id="{E18C5E48-074D-42F3-8971-0CFF58C89A86}"/>
              </a:ext>
            </a:extLst>
          </p:cNvPr>
          <p:cNvSpPr/>
          <p:nvPr/>
        </p:nvSpPr>
        <p:spPr>
          <a:xfrm>
            <a:off x="502097" y="11068342"/>
            <a:ext cx="396240" cy="374230"/>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D7B18CED-B00A-45BD-9BD9-7A55628DD5F1}"/>
              </a:ext>
            </a:extLst>
          </p:cNvPr>
          <p:cNvSpPr txBox="1"/>
          <p:nvPr/>
        </p:nvSpPr>
        <p:spPr>
          <a:xfrm>
            <a:off x="84709" y="11040232"/>
            <a:ext cx="467657" cy="442035"/>
          </a:xfrm>
          <a:prstGeom prst="rect">
            <a:avLst/>
          </a:prstGeom>
          <a:noFill/>
        </p:spPr>
        <p:txBody>
          <a:bodyPr wrap="square" lIns="36000" tIns="36000" rIns="36000" bIns="36000">
            <a:spAutoFit/>
          </a:bodyPr>
          <a:lstStyle/>
          <a:p>
            <a:r>
              <a:rPr kumimoji="1" lang="ja-JP" altLang="en-US" sz="1200" dirty="0">
                <a:solidFill>
                  <a:srgbClr val="FF0000"/>
                </a:solidFill>
                <a:latin typeface="BIZ UDゴシック" panose="020B0400000000000000" pitchFamily="49" charset="-128"/>
                <a:ea typeface="BIZ UDゴシック" panose="020B0400000000000000" pitchFamily="49" charset="-128"/>
              </a:rPr>
              <a:t>重点</a:t>
            </a:r>
            <a:endParaRPr kumimoji="1" lang="en-US" altLang="ja-JP" sz="1200" dirty="0">
              <a:solidFill>
                <a:srgbClr val="FF0000"/>
              </a:solidFill>
              <a:latin typeface="BIZ UDゴシック" panose="020B0400000000000000" pitchFamily="49" charset="-128"/>
              <a:ea typeface="BIZ UDゴシック" panose="020B0400000000000000" pitchFamily="49" charset="-128"/>
            </a:endParaRPr>
          </a:p>
          <a:p>
            <a:r>
              <a:rPr kumimoji="1" lang="ja-JP" altLang="en-US" sz="1200" dirty="0">
                <a:solidFill>
                  <a:srgbClr val="FF0000"/>
                </a:solidFill>
                <a:latin typeface="BIZ UDゴシック" panose="020B0400000000000000" pitchFamily="49" charset="-128"/>
                <a:ea typeface="BIZ UDゴシック" panose="020B0400000000000000" pitchFamily="49" charset="-128"/>
              </a:rPr>
              <a:t>実施</a:t>
            </a:r>
          </a:p>
        </p:txBody>
      </p:sp>
      <p:sp>
        <p:nvSpPr>
          <p:cNvPr id="41" name="テキスト ボックス 40">
            <a:extLst>
              <a:ext uri="{FF2B5EF4-FFF2-40B4-BE49-F238E27FC236}">
                <a16:creationId xmlns:a16="http://schemas.microsoft.com/office/drawing/2014/main" id="{13ABF2ED-D10C-4CF0-8C76-DAD5F97CACA3}"/>
              </a:ext>
            </a:extLst>
          </p:cNvPr>
          <p:cNvSpPr txBox="1"/>
          <p:nvPr/>
        </p:nvSpPr>
        <p:spPr>
          <a:xfrm>
            <a:off x="8486393" y="55099"/>
            <a:ext cx="978542" cy="400110"/>
          </a:xfrm>
          <a:prstGeom prst="rect">
            <a:avLst/>
          </a:prstGeom>
          <a:solidFill>
            <a:schemeClr val="bg1"/>
          </a:solidFill>
        </p:spPr>
        <p:txBody>
          <a:bodyPr wrap="square">
            <a:spAutoFit/>
          </a:bodyPr>
          <a:lstStyle/>
          <a:p>
            <a:pPr algn="ctr"/>
            <a:r>
              <a:rPr lang="en-US" altLang="ja-JP" sz="1000" kern="100" dirty="0">
                <a:latin typeface="BIZ UDゴシック" panose="020B0400000000000000" pitchFamily="49" charset="-128"/>
                <a:ea typeface="BIZ UDゴシック" panose="020B0400000000000000" pitchFamily="49" charset="-128"/>
                <a:cs typeface="Times New Roman"/>
              </a:rPr>
              <a:t>R7.10.20</a:t>
            </a:r>
          </a:p>
          <a:p>
            <a:pPr algn="ctr"/>
            <a:r>
              <a:rPr lang="ja-JP" altLang="en-US" sz="1000" kern="100" dirty="0">
                <a:latin typeface="BIZ UDゴシック" panose="020B0400000000000000" pitchFamily="49" charset="-128"/>
                <a:ea typeface="BIZ UDゴシック" panose="020B0400000000000000" pitchFamily="49" charset="-128"/>
                <a:cs typeface="Times New Roman"/>
              </a:rPr>
              <a:t>みどり推進室</a:t>
            </a:r>
            <a:endParaRPr lang="en-US" altLang="ja-JP" sz="1714" kern="100" dirty="0">
              <a:latin typeface="BIZ UDゴシック" panose="020B0400000000000000" pitchFamily="49" charset="-128"/>
              <a:ea typeface="BIZ UDゴシック" panose="020B0400000000000000" pitchFamily="49" charset="-128"/>
              <a:cs typeface="Times New Roman"/>
            </a:endParaRPr>
          </a:p>
        </p:txBody>
      </p:sp>
      <p:sp>
        <p:nvSpPr>
          <p:cNvPr id="42" name="正方形/長方形 41">
            <a:extLst>
              <a:ext uri="{FF2B5EF4-FFF2-40B4-BE49-F238E27FC236}">
                <a16:creationId xmlns:a16="http://schemas.microsoft.com/office/drawing/2014/main" id="{E1A51E3C-A093-49F6-9FE6-016DD61E1D7F}"/>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　第６章　目標達成に向けた成果指標</a:t>
            </a:r>
          </a:p>
        </p:txBody>
      </p:sp>
      <p:sp>
        <p:nvSpPr>
          <p:cNvPr id="32" name="四角形: 角を丸くする 31">
            <a:extLst>
              <a:ext uri="{FF2B5EF4-FFF2-40B4-BE49-F238E27FC236}">
                <a16:creationId xmlns:a16="http://schemas.microsoft.com/office/drawing/2014/main" id="{CC36C65A-16D9-4028-BA73-3CB843FD6535}"/>
              </a:ext>
            </a:extLst>
          </p:cNvPr>
          <p:cNvSpPr/>
          <p:nvPr/>
        </p:nvSpPr>
        <p:spPr>
          <a:xfrm>
            <a:off x="67961" y="5654543"/>
            <a:ext cx="4827707" cy="1121813"/>
          </a:xfrm>
          <a:prstGeom prst="roundRect">
            <a:avLst>
              <a:gd name="adj" fmla="val 4199"/>
            </a:avLst>
          </a:prstGeom>
          <a:solidFill>
            <a:schemeClr val="bg1"/>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「防災減災重点タイプ」の対象となる山地災害危険地区Ａランク箇所における治山対策の完了数（ＡランクからＢＣランクへの低減数）を指標とし、中期については現在の取組み状況を踏まえ</a:t>
            </a:r>
            <a:r>
              <a:rPr kumimoji="1" lang="en-US" altLang="ja-JP" sz="1100" dirty="0">
                <a:solidFill>
                  <a:schemeClr val="tx1"/>
                </a:solidFill>
                <a:latin typeface="BIZ UDゴシック" panose="020B0400000000000000" pitchFamily="49" charset="-128"/>
                <a:ea typeface="BIZ UDゴシック" panose="020B0400000000000000" pitchFamily="49" charset="-128"/>
              </a:rPr>
              <a:t>90</a:t>
            </a:r>
            <a:r>
              <a:rPr kumimoji="1" lang="ja-JP" altLang="en-US" sz="1100" dirty="0">
                <a:solidFill>
                  <a:schemeClr val="tx1"/>
                </a:solidFill>
                <a:latin typeface="BIZ UDゴシック" panose="020B0400000000000000" pitchFamily="49" charset="-128"/>
                <a:ea typeface="BIZ UDゴシック" panose="020B0400000000000000" pitchFamily="49" charset="-128"/>
              </a:rPr>
              <a:t>箇所の減、長期については、Ａランク箇所のうち０次谷補正、流木補正等、特に対策の必要性が顕在化している箇所の全解消を指標とした。</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36" name="テキスト ボックス 35">
            <a:extLst>
              <a:ext uri="{FF2B5EF4-FFF2-40B4-BE49-F238E27FC236}">
                <a16:creationId xmlns:a16="http://schemas.microsoft.com/office/drawing/2014/main" id="{132BB277-F277-4022-97E6-95224481B6DD}"/>
              </a:ext>
            </a:extLst>
          </p:cNvPr>
          <p:cNvSpPr txBox="1"/>
          <p:nvPr/>
        </p:nvSpPr>
        <p:spPr>
          <a:xfrm>
            <a:off x="7593411" y="4218330"/>
            <a:ext cx="441599" cy="257369"/>
          </a:xfrm>
          <a:prstGeom prst="rect">
            <a:avLst/>
          </a:prstGeom>
          <a:noFill/>
        </p:spPr>
        <p:txBody>
          <a:bodyPr wrap="square" lIns="36000" tIns="36000" rIns="36000" bIns="36000">
            <a:spAutoFit/>
          </a:bodyPr>
          <a:lstStyle/>
          <a:p>
            <a:r>
              <a:rPr kumimoji="1" lang="ja-JP" altLang="en-US" sz="1200" b="1" dirty="0">
                <a:solidFill>
                  <a:srgbClr val="FF0000"/>
                </a:solidFill>
                <a:latin typeface="BIZ UDゴシック" panose="020B0400000000000000" pitchFamily="49" charset="-128"/>
                <a:ea typeface="BIZ UDゴシック" panose="020B0400000000000000" pitchFamily="49" charset="-128"/>
              </a:rPr>
              <a:t>長期</a:t>
            </a:r>
          </a:p>
        </p:txBody>
      </p:sp>
      <p:sp>
        <p:nvSpPr>
          <p:cNvPr id="37" name="テキスト ボックス 36">
            <a:extLst>
              <a:ext uri="{FF2B5EF4-FFF2-40B4-BE49-F238E27FC236}">
                <a16:creationId xmlns:a16="http://schemas.microsoft.com/office/drawing/2014/main" id="{84015B5E-BFD1-4730-98E5-4FF984AE9653}"/>
              </a:ext>
            </a:extLst>
          </p:cNvPr>
          <p:cNvSpPr txBox="1"/>
          <p:nvPr/>
        </p:nvSpPr>
        <p:spPr>
          <a:xfrm>
            <a:off x="8965187" y="4498396"/>
            <a:ext cx="441599" cy="257369"/>
          </a:xfrm>
          <a:prstGeom prst="rect">
            <a:avLst/>
          </a:prstGeom>
          <a:noFill/>
        </p:spPr>
        <p:txBody>
          <a:bodyPr wrap="square" lIns="36000" tIns="36000" rIns="36000" bIns="36000">
            <a:spAutoFit/>
          </a:bodyPr>
          <a:lstStyle/>
          <a:p>
            <a:r>
              <a:rPr kumimoji="1" lang="ja-JP" altLang="en-US" sz="1200" b="1" dirty="0">
                <a:solidFill>
                  <a:srgbClr val="FF0000"/>
                </a:solidFill>
                <a:latin typeface="BIZ UDゴシック" panose="020B0400000000000000" pitchFamily="49" charset="-128"/>
                <a:ea typeface="BIZ UDゴシック" panose="020B0400000000000000" pitchFamily="49" charset="-128"/>
              </a:rPr>
              <a:t>期初</a:t>
            </a:r>
          </a:p>
        </p:txBody>
      </p:sp>
      <p:sp>
        <p:nvSpPr>
          <p:cNvPr id="38" name="楕円 37">
            <a:extLst>
              <a:ext uri="{FF2B5EF4-FFF2-40B4-BE49-F238E27FC236}">
                <a16:creationId xmlns:a16="http://schemas.microsoft.com/office/drawing/2014/main" id="{678EFA16-CA2E-4A95-8B72-172E7CBE4F0A}"/>
              </a:ext>
            </a:extLst>
          </p:cNvPr>
          <p:cNvSpPr/>
          <p:nvPr/>
        </p:nvSpPr>
        <p:spPr>
          <a:xfrm>
            <a:off x="8965187" y="4850696"/>
            <a:ext cx="347803" cy="30860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9" name="図 38">
            <a:extLst>
              <a:ext uri="{FF2B5EF4-FFF2-40B4-BE49-F238E27FC236}">
                <a16:creationId xmlns:a16="http://schemas.microsoft.com/office/drawing/2014/main" id="{009544ED-C779-4062-AD95-40C65FFDC50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612" y="4479915"/>
            <a:ext cx="4911447" cy="1105056"/>
          </a:xfrm>
          <a:prstGeom prst="rect">
            <a:avLst/>
          </a:prstGeom>
        </p:spPr>
      </p:pic>
      <p:sp>
        <p:nvSpPr>
          <p:cNvPr id="43" name="テキスト ボックス 42">
            <a:extLst>
              <a:ext uri="{FF2B5EF4-FFF2-40B4-BE49-F238E27FC236}">
                <a16:creationId xmlns:a16="http://schemas.microsoft.com/office/drawing/2014/main" id="{BE9DF6C0-0C7B-41A8-A43F-AA8E09C44A43}"/>
              </a:ext>
            </a:extLst>
          </p:cNvPr>
          <p:cNvSpPr txBox="1"/>
          <p:nvPr/>
        </p:nvSpPr>
        <p:spPr>
          <a:xfrm>
            <a:off x="61016" y="2344261"/>
            <a:ext cx="4841596" cy="288147"/>
          </a:xfrm>
          <a:prstGeom prst="rect">
            <a:avLst/>
          </a:prstGeom>
          <a:noFill/>
        </p:spPr>
        <p:txBody>
          <a:bodyPr wrap="square" lIns="36000" tIns="36000" rIns="36000" bIns="36000">
            <a:spAutoFit/>
          </a:bodyPr>
          <a:lstStyle/>
          <a:p>
            <a:r>
              <a:rPr kumimoji="1" lang="ja-JP" altLang="en-US" sz="1400" dirty="0">
                <a:latin typeface="Meiryo UI" panose="020B0604030504040204" pitchFamily="50" charset="-128"/>
                <a:ea typeface="Meiryo UI" panose="020B0604030504040204" pitchFamily="50" charset="-128"/>
              </a:rPr>
              <a:t>■重点実施すべき箇所数</a:t>
            </a:r>
          </a:p>
        </p:txBody>
      </p:sp>
      <p:sp>
        <p:nvSpPr>
          <p:cNvPr id="50" name="矢印: 右 49">
            <a:extLst>
              <a:ext uri="{FF2B5EF4-FFF2-40B4-BE49-F238E27FC236}">
                <a16:creationId xmlns:a16="http://schemas.microsoft.com/office/drawing/2014/main" id="{F46ED763-26B3-4147-95F9-AA048B2B4AD3}"/>
              </a:ext>
            </a:extLst>
          </p:cNvPr>
          <p:cNvSpPr/>
          <p:nvPr/>
        </p:nvSpPr>
        <p:spPr>
          <a:xfrm>
            <a:off x="1479743" y="4570749"/>
            <a:ext cx="503017" cy="32313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吹き出し: 四角形 50">
            <a:extLst>
              <a:ext uri="{FF2B5EF4-FFF2-40B4-BE49-F238E27FC236}">
                <a16:creationId xmlns:a16="http://schemas.microsoft.com/office/drawing/2014/main" id="{D6B03A9A-97E0-4131-AA05-03CA6FC71527}"/>
              </a:ext>
            </a:extLst>
          </p:cNvPr>
          <p:cNvSpPr/>
          <p:nvPr/>
        </p:nvSpPr>
        <p:spPr>
          <a:xfrm>
            <a:off x="1741077" y="4256784"/>
            <a:ext cx="3206349" cy="268183"/>
          </a:xfrm>
          <a:prstGeom prst="wedgeRectCallout">
            <a:avLst>
              <a:gd name="adj1" fmla="val -25573"/>
              <a:gd name="adj2" fmla="val 48038"/>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100" b="1" dirty="0">
                <a:solidFill>
                  <a:srgbClr val="FF0000"/>
                </a:solidFill>
                <a:latin typeface="BIZ UDゴシック" panose="020B0400000000000000" pitchFamily="49" charset="-128"/>
                <a:ea typeface="BIZ UDゴシック" panose="020B0400000000000000" pitchFamily="49" charset="-128"/>
              </a:rPr>
              <a:t>Ａランクでの対策完了</a:t>
            </a:r>
            <a:r>
              <a:rPr kumimoji="1" lang="en-US" altLang="ja-JP" sz="1100" b="1" dirty="0">
                <a:solidFill>
                  <a:srgbClr val="FF0000"/>
                </a:solidFill>
                <a:latin typeface="BIZ UDゴシック" panose="020B0400000000000000" pitchFamily="49" charset="-128"/>
                <a:ea typeface="BIZ UDゴシック" panose="020B0400000000000000" pitchFamily="49" charset="-128"/>
              </a:rPr>
              <a:t>(</a:t>
            </a:r>
            <a:r>
              <a:rPr kumimoji="1" lang="ja-JP" altLang="en-US" sz="1100" b="1" dirty="0">
                <a:solidFill>
                  <a:srgbClr val="FF0000"/>
                </a:solidFill>
                <a:latin typeface="BIZ UDゴシック" panose="020B0400000000000000" pitchFamily="49" charset="-128"/>
                <a:ea typeface="BIZ UDゴシック" panose="020B0400000000000000" pitchFamily="49" charset="-128"/>
              </a:rPr>
              <a:t>成果</a:t>
            </a:r>
            <a:r>
              <a:rPr kumimoji="1" lang="en-US" altLang="ja-JP" sz="1100" b="1" dirty="0">
                <a:solidFill>
                  <a:srgbClr val="FF0000"/>
                </a:solidFill>
                <a:latin typeface="BIZ UDゴシック" panose="020B0400000000000000" pitchFamily="49" charset="-128"/>
                <a:ea typeface="BIZ UDゴシック" panose="020B0400000000000000" pitchFamily="49" charset="-128"/>
              </a:rPr>
              <a:t>)</a:t>
            </a:r>
            <a:r>
              <a:rPr kumimoji="1" lang="ja-JP" altLang="en-US" sz="1100" b="1" dirty="0">
                <a:solidFill>
                  <a:srgbClr val="FF0000"/>
                </a:solidFill>
                <a:latin typeface="BIZ UDゴシック" panose="020B0400000000000000" pitchFamily="49" charset="-128"/>
                <a:ea typeface="BIZ UDゴシック" panose="020B0400000000000000" pitchFamily="49" charset="-128"/>
              </a:rPr>
              <a:t>をゾーニングに反映</a:t>
            </a:r>
          </a:p>
        </p:txBody>
      </p:sp>
      <p:graphicFrame>
        <p:nvGraphicFramePr>
          <p:cNvPr id="53" name="表 8">
            <a:extLst>
              <a:ext uri="{FF2B5EF4-FFF2-40B4-BE49-F238E27FC236}">
                <a16:creationId xmlns:a16="http://schemas.microsoft.com/office/drawing/2014/main" id="{412F8BB8-BD2D-4C6D-846E-D4A56ED416BE}"/>
              </a:ext>
            </a:extLst>
          </p:cNvPr>
          <p:cNvGraphicFramePr>
            <a:graphicFrameLocks noGrp="1"/>
          </p:cNvGraphicFramePr>
          <p:nvPr>
            <p:extLst>
              <p:ext uri="{D42A27DB-BD31-4B8C-83A1-F6EECF244321}">
                <p14:modId xmlns:p14="http://schemas.microsoft.com/office/powerpoint/2010/main" val="2546608574"/>
              </p:ext>
            </p:extLst>
          </p:nvPr>
        </p:nvGraphicFramePr>
        <p:xfrm>
          <a:off x="83300" y="2654571"/>
          <a:ext cx="4877206" cy="1503245"/>
        </p:xfrm>
        <a:graphic>
          <a:graphicData uri="http://schemas.openxmlformats.org/drawingml/2006/table">
            <a:tbl>
              <a:tblPr firstRow="1" bandRow="1">
                <a:tableStyleId>{5C22544A-7EE6-4342-B048-85BDC9FD1C3A}</a:tableStyleId>
              </a:tblPr>
              <a:tblGrid>
                <a:gridCol w="1500645">
                  <a:extLst>
                    <a:ext uri="{9D8B030D-6E8A-4147-A177-3AD203B41FA5}">
                      <a16:colId xmlns:a16="http://schemas.microsoft.com/office/drawing/2014/main" val="101789860"/>
                    </a:ext>
                  </a:extLst>
                </a:gridCol>
                <a:gridCol w="1053193">
                  <a:extLst>
                    <a:ext uri="{9D8B030D-6E8A-4147-A177-3AD203B41FA5}">
                      <a16:colId xmlns:a16="http://schemas.microsoft.com/office/drawing/2014/main" val="1468613920"/>
                    </a:ext>
                  </a:extLst>
                </a:gridCol>
                <a:gridCol w="811706">
                  <a:extLst>
                    <a:ext uri="{9D8B030D-6E8A-4147-A177-3AD203B41FA5}">
                      <a16:colId xmlns:a16="http://schemas.microsoft.com/office/drawing/2014/main" val="100635963"/>
                    </a:ext>
                  </a:extLst>
                </a:gridCol>
                <a:gridCol w="498021">
                  <a:extLst>
                    <a:ext uri="{9D8B030D-6E8A-4147-A177-3AD203B41FA5}">
                      <a16:colId xmlns:a16="http://schemas.microsoft.com/office/drawing/2014/main" val="3377037589"/>
                    </a:ext>
                  </a:extLst>
                </a:gridCol>
                <a:gridCol w="1013641">
                  <a:extLst>
                    <a:ext uri="{9D8B030D-6E8A-4147-A177-3AD203B41FA5}">
                      <a16:colId xmlns:a16="http://schemas.microsoft.com/office/drawing/2014/main" val="4037401287"/>
                    </a:ext>
                  </a:extLst>
                </a:gridCol>
              </a:tblGrid>
              <a:tr h="293341">
                <a:tc>
                  <a:txBody>
                    <a:bodyPr/>
                    <a:lstStyle/>
                    <a:p>
                      <a:pPr algn="ctr"/>
                      <a:r>
                        <a:rPr kumimoji="1" lang="ja-JP" altLang="en-US" sz="1100" dirty="0">
                          <a:latin typeface="BIZ UDゴシック" panose="020B0400000000000000" pitchFamily="49" charset="-128"/>
                          <a:ea typeface="BIZ UDゴシック" panose="020B0400000000000000" pitchFamily="49" charset="-128"/>
                        </a:rPr>
                        <a:t>危険度</a:t>
                      </a:r>
                    </a:p>
                  </a:txBody>
                  <a:tcPr marL="36000" marR="36000">
                    <a:solidFill>
                      <a:schemeClr val="accent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山地災害危険地区</a:t>
                      </a:r>
                      <a:r>
                        <a:rPr kumimoji="1" lang="ja-JP" altLang="en-US" sz="1100" dirty="0">
                          <a:latin typeface="BIZ UDゴシック" panose="020B0400000000000000" pitchFamily="49" charset="-128"/>
                          <a:ea typeface="BIZ UDゴシック" panose="020B0400000000000000" pitchFamily="49" charset="-128"/>
                        </a:rPr>
                        <a:t>　箇所数</a:t>
                      </a:r>
                      <a:endParaRPr kumimoji="1" lang="ja-JP" altLang="en-US" sz="1200" dirty="0">
                        <a:latin typeface="BIZ UDゴシック" panose="020B0400000000000000" pitchFamily="49" charset="-128"/>
                        <a:ea typeface="BIZ UDゴシック" panose="020B0400000000000000" pitchFamily="49" charset="-128"/>
                      </a:endParaRPr>
                    </a:p>
                  </a:txBody>
                  <a:tcPr marL="0" marR="0">
                    <a:solidFill>
                      <a:schemeClr val="accent1"/>
                    </a:solidFill>
                  </a:tcPr>
                </a:tc>
                <a:tc hMerge="1">
                  <a:txBody>
                    <a:bodyPr/>
                    <a:lstStyle/>
                    <a:p>
                      <a:pPr algn="ctr"/>
                      <a:endParaRPr kumimoji="1" lang="ja-JP" altLang="en-US" sz="1050"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備考</a:t>
                      </a:r>
                    </a:p>
                  </a:txBody>
                  <a:tcPr marL="36000" marR="36000">
                    <a:solidFill>
                      <a:schemeClr val="accent1"/>
                    </a:solidFill>
                  </a:tcPr>
                </a:tc>
                <a:extLst>
                  <a:ext uri="{0D108BD9-81ED-4DB2-BD59-A6C34878D82A}">
                    <a16:rowId xmlns:a16="http://schemas.microsoft.com/office/drawing/2014/main" val="3961471862"/>
                  </a:ext>
                </a:extLst>
              </a:tr>
              <a:tr h="558458">
                <a:tc>
                  <a:txBody>
                    <a:bodyPr/>
                    <a:lstStyle/>
                    <a:p>
                      <a:pPr algn="ctr"/>
                      <a:r>
                        <a:rPr kumimoji="1" lang="ja-JP" altLang="en-US" sz="1200" b="1" dirty="0">
                          <a:latin typeface="BIZ UDゴシック" panose="020B0400000000000000" pitchFamily="49" charset="-128"/>
                          <a:ea typeface="BIZ UDゴシック" panose="020B0400000000000000" pitchFamily="49" charset="-128"/>
                        </a:rPr>
                        <a:t>Ａランク</a:t>
                      </a:r>
                    </a:p>
                  </a:txBody>
                  <a:tcPr marL="36000" marR="36000" anchor="ctr"/>
                </a:tc>
                <a:tc>
                  <a:txBody>
                    <a:bodyPr/>
                    <a:lstStyle/>
                    <a:p>
                      <a:pPr algn="ctr">
                        <a:lnSpc>
                          <a:spcPct val="250000"/>
                        </a:lnSpc>
                      </a:pPr>
                      <a:r>
                        <a:rPr kumimoji="1" lang="ja-JP" altLang="en-US" sz="1200" b="0" dirty="0">
                          <a:latin typeface="BIZ UDゴシック" panose="020B0400000000000000" pitchFamily="49" charset="-128"/>
                          <a:ea typeface="BIZ UDゴシック" panose="020B0400000000000000" pitchFamily="49" charset="-128"/>
                        </a:rPr>
                        <a:t>箇所数</a:t>
                      </a:r>
                    </a:p>
                  </a:txBody>
                  <a:tcPr marL="36000" marR="36000"/>
                </a:tc>
                <a:tc gridSpan="2">
                  <a:txBody>
                    <a:bodyPr/>
                    <a:lstStyle/>
                    <a:p>
                      <a:pPr algn="ctr">
                        <a:lnSpc>
                          <a:spcPct val="100000"/>
                        </a:lnSpc>
                      </a:pPr>
                      <a:r>
                        <a:rPr kumimoji="1" lang="ja-JP" altLang="en-US" sz="1050" dirty="0">
                          <a:latin typeface="BIZ UDゴシック" panose="020B0400000000000000" pitchFamily="49" charset="-128"/>
                          <a:ea typeface="BIZ UDゴシック" panose="020B0400000000000000" pitchFamily="49" charset="-128"/>
                        </a:rPr>
                        <a:t>０次谷補正</a:t>
                      </a:r>
                      <a:endParaRPr kumimoji="1" lang="en-US" altLang="ja-JP" sz="1050" dirty="0">
                        <a:latin typeface="BIZ UDゴシック" panose="020B0400000000000000" pitchFamily="49" charset="-128"/>
                        <a:ea typeface="BIZ UDゴシック" panose="020B0400000000000000" pitchFamily="49" charset="-128"/>
                      </a:endParaRPr>
                    </a:p>
                    <a:p>
                      <a:pPr algn="ctr">
                        <a:lnSpc>
                          <a:spcPct val="100000"/>
                        </a:lnSpc>
                      </a:pPr>
                      <a:r>
                        <a:rPr kumimoji="1" lang="ja-JP" altLang="en-US" sz="1050" dirty="0">
                          <a:latin typeface="BIZ UDゴシック" panose="020B0400000000000000" pitchFamily="49" charset="-128"/>
                          <a:ea typeface="BIZ UDゴシック" panose="020B0400000000000000" pitchFamily="49" charset="-128"/>
                        </a:rPr>
                        <a:t>流木量補正</a:t>
                      </a:r>
                      <a:endParaRPr kumimoji="1" lang="en-US" altLang="ja-JP" sz="1050" dirty="0">
                        <a:latin typeface="BIZ UDゴシック" panose="020B0400000000000000" pitchFamily="49" charset="-128"/>
                        <a:ea typeface="BIZ UDゴシック" panose="020B0400000000000000" pitchFamily="49" charset="-128"/>
                      </a:endParaRPr>
                    </a:p>
                    <a:p>
                      <a:pPr algn="ctr">
                        <a:lnSpc>
                          <a:spcPct val="100000"/>
                        </a:lnSpc>
                      </a:pPr>
                      <a:r>
                        <a:rPr kumimoji="1" lang="ja-JP" altLang="en-US" sz="1050" dirty="0">
                          <a:latin typeface="BIZ UDゴシック" panose="020B0400000000000000" pitchFamily="49" charset="-128"/>
                          <a:ea typeface="BIZ UDゴシック" panose="020B0400000000000000" pitchFamily="49" charset="-128"/>
                        </a:rPr>
                        <a:t>収量比数補正</a:t>
                      </a:r>
                    </a:p>
                  </a:txBody>
                  <a:tcPr marL="36000" marR="36000"/>
                </a:tc>
                <a:tc hMerge="1">
                  <a:txBody>
                    <a:bodyPr/>
                    <a:lstStyle/>
                    <a:p>
                      <a:endParaRPr kumimoji="1" lang="ja-JP" altLang="en-US"/>
                    </a:p>
                  </a:txBody>
                  <a:tcPr/>
                </a:tc>
                <a:tc>
                  <a:txBody>
                    <a:bodyPr/>
                    <a:lstStyle/>
                    <a:p>
                      <a:pPr algn="ctr"/>
                      <a:r>
                        <a:rPr kumimoji="1" lang="en-US" altLang="ja-JP" sz="1050" dirty="0">
                          <a:latin typeface="BIZ UDゴシック" panose="020B0400000000000000" pitchFamily="49" charset="-128"/>
                          <a:ea typeface="BIZ UDゴシック" panose="020B0400000000000000" pitchFamily="49" charset="-128"/>
                        </a:rPr>
                        <a:t>H28</a:t>
                      </a:r>
                      <a:r>
                        <a:rPr kumimoji="1" lang="ja-JP" altLang="en-US" sz="1050" dirty="0">
                          <a:latin typeface="BIZ UDゴシック" panose="020B0400000000000000" pitchFamily="49" charset="-128"/>
                          <a:ea typeface="BIZ UDゴシック" panose="020B0400000000000000" pitchFamily="49" charset="-128"/>
                        </a:rPr>
                        <a:t>～</a:t>
                      </a:r>
                      <a:r>
                        <a:rPr kumimoji="1" lang="en-US" altLang="ja-JP" sz="1050" dirty="0">
                          <a:latin typeface="BIZ UDゴシック" panose="020B0400000000000000" pitchFamily="49" charset="-128"/>
                          <a:ea typeface="BIZ UDゴシック" panose="020B0400000000000000" pitchFamily="49" charset="-128"/>
                        </a:rPr>
                        <a:t>10</a:t>
                      </a:r>
                      <a:r>
                        <a:rPr kumimoji="1" lang="ja-JP" altLang="en-US" sz="1050" dirty="0">
                          <a:latin typeface="BIZ UDゴシック" panose="020B0400000000000000" pitchFamily="49" charset="-128"/>
                          <a:ea typeface="BIZ UDゴシック" panose="020B0400000000000000" pitchFamily="49" charset="-128"/>
                        </a:rPr>
                        <a:t>年間の対策完了箇所数</a:t>
                      </a:r>
                    </a:p>
                  </a:txBody>
                  <a:tcPr marL="36000" marR="36000"/>
                </a:tc>
                <a:extLst>
                  <a:ext uri="{0D108BD9-81ED-4DB2-BD59-A6C34878D82A}">
                    <a16:rowId xmlns:a16="http://schemas.microsoft.com/office/drawing/2014/main" val="3556987344"/>
                  </a:ext>
                </a:extLst>
              </a:tr>
              <a:tr h="307304">
                <a:tc>
                  <a:txBody>
                    <a:bodyPr/>
                    <a:lstStyle/>
                    <a:p>
                      <a:pPr algn="ctr"/>
                      <a:r>
                        <a:rPr kumimoji="1" lang="ja-JP" altLang="en-US" sz="1200" dirty="0">
                          <a:latin typeface="BIZ UDゴシック" panose="020B0400000000000000" pitchFamily="49" charset="-128"/>
                          <a:ea typeface="BIZ UDゴシック" panose="020B0400000000000000" pitchFamily="49" charset="-128"/>
                        </a:rPr>
                        <a:t>崩壊土砂流出</a:t>
                      </a:r>
                    </a:p>
                  </a:txBody>
                  <a:tcPr marL="36000" marR="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BIZ UDゴシック" panose="020B0400000000000000" pitchFamily="49" charset="-128"/>
                          <a:ea typeface="BIZ UDゴシック" panose="020B0400000000000000" pitchFamily="49" charset="-128"/>
                        </a:rPr>
                        <a:t>457</a:t>
                      </a:r>
                    </a:p>
                  </a:txBody>
                  <a:tcPr marL="36000" marR="36000" anchor="ctr"/>
                </a:tc>
                <a:tc>
                  <a:txBody>
                    <a:bodyPr/>
                    <a:lstStyle/>
                    <a:p>
                      <a:pPr algn="r"/>
                      <a:r>
                        <a:rPr kumimoji="1" lang="en-US" altLang="ja-JP" sz="1400" b="1" dirty="0">
                          <a:solidFill>
                            <a:srgbClr val="FF0000"/>
                          </a:solidFill>
                          <a:latin typeface="BIZ UDゴシック" panose="020B0400000000000000" pitchFamily="49" charset="-128"/>
                          <a:ea typeface="BIZ UDゴシック" panose="020B0400000000000000" pitchFamily="49" charset="-128"/>
                        </a:rPr>
                        <a:t>240</a:t>
                      </a:r>
                    </a:p>
                  </a:txBody>
                  <a:tcPr marL="36000" marR="36000" anchor="ctr"/>
                </a:tc>
                <a:tc rowSpan="2">
                  <a:txBody>
                    <a:bodyPr/>
                    <a:lstStyle/>
                    <a:p>
                      <a:pPr algn="ctr"/>
                      <a:r>
                        <a:rPr kumimoji="1" lang="en-US" altLang="ja-JP" sz="1400" b="1" dirty="0">
                          <a:solidFill>
                            <a:srgbClr val="FF0000"/>
                          </a:solidFill>
                          <a:latin typeface="BIZ UDゴシック" panose="020B0400000000000000" pitchFamily="49" charset="-128"/>
                          <a:ea typeface="BIZ UDゴシック" panose="020B0400000000000000" pitchFamily="49" charset="-128"/>
                        </a:rPr>
                        <a:t>282</a:t>
                      </a:r>
                    </a:p>
                  </a:txBody>
                  <a:tcPr marL="36000" marR="36000" anchor="ctr"/>
                </a:tc>
                <a:tc rowSpan="2">
                  <a:txBody>
                    <a:bodyPr/>
                    <a:lstStyle/>
                    <a:p>
                      <a:pPr algn="ctr"/>
                      <a:r>
                        <a:rPr kumimoji="1" lang="en-US" altLang="ja-JP" sz="1400" dirty="0">
                          <a:latin typeface="BIZ UDゴシック" panose="020B0400000000000000" pitchFamily="49" charset="-128"/>
                          <a:ea typeface="BIZ UDゴシック" panose="020B0400000000000000" pitchFamily="49" charset="-128"/>
                        </a:rPr>
                        <a:t>90</a:t>
                      </a:r>
                    </a:p>
                  </a:txBody>
                  <a:tcPr marL="36000" marR="36000" anchor="ctr"/>
                </a:tc>
                <a:extLst>
                  <a:ext uri="{0D108BD9-81ED-4DB2-BD59-A6C34878D82A}">
                    <a16:rowId xmlns:a16="http://schemas.microsoft.com/office/drawing/2014/main" val="3363790533"/>
                  </a:ext>
                </a:extLst>
              </a:tr>
              <a:tr h="3311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BIZ UDゴシック" panose="020B0400000000000000" pitchFamily="49" charset="-128"/>
                          <a:ea typeface="BIZ UDゴシック" panose="020B0400000000000000" pitchFamily="49" charset="-128"/>
                        </a:rPr>
                        <a:t>山腹崩壊</a:t>
                      </a:r>
                    </a:p>
                  </a:txBody>
                  <a:tcPr marL="36000" marR="36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BIZ UDゴシック" panose="020B0400000000000000" pitchFamily="49" charset="-128"/>
                          <a:ea typeface="BIZ UDゴシック" panose="020B0400000000000000" pitchFamily="49" charset="-128"/>
                        </a:rPr>
                        <a:t>390</a:t>
                      </a:r>
                    </a:p>
                  </a:txBody>
                  <a:tcPr marL="36000" marR="36000" anchor="ctr"/>
                </a:tc>
                <a:tc>
                  <a:txBody>
                    <a:bodyPr/>
                    <a:lstStyle/>
                    <a:p>
                      <a:pPr algn="r"/>
                      <a:r>
                        <a:rPr kumimoji="1" lang="en-US" altLang="ja-JP" sz="1400" b="1" dirty="0">
                          <a:solidFill>
                            <a:srgbClr val="FF0000"/>
                          </a:solidFill>
                          <a:latin typeface="BIZ UDゴシック" panose="020B0400000000000000" pitchFamily="49" charset="-128"/>
                          <a:ea typeface="BIZ UDゴシック" panose="020B0400000000000000" pitchFamily="49" charset="-128"/>
                        </a:rPr>
                        <a:t>42</a:t>
                      </a:r>
                    </a:p>
                  </a:txBody>
                  <a:tcPr marL="36000" marR="36000" anchor="ctr"/>
                </a:tc>
                <a:tc vMerge="1">
                  <a:txBody>
                    <a:bodyPr/>
                    <a:lstStyle/>
                    <a:p>
                      <a:pPr algn="ctr"/>
                      <a:endParaRPr kumimoji="1" lang="en-US" altLang="ja-JP" sz="1400" b="1" dirty="0">
                        <a:solidFill>
                          <a:srgbClr val="FF0000"/>
                        </a:solidFill>
                        <a:latin typeface="BIZ UDゴシック" panose="020B0400000000000000" pitchFamily="49" charset="-128"/>
                        <a:ea typeface="BIZ UDゴシック" panose="020B0400000000000000" pitchFamily="49" charset="-128"/>
                      </a:endParaRPr>
                    </a:p>
                  </a:txBody>
                  <a:tcPr marL="36000" marR="36000" anchor="ctr"/>
                </a:tc>
                <a:tc vMerge="1">
                  <a:txBody>
                    <a:bodyPr/>
                    <a:lstStyle/>
                    <a:p>
                      <a:pPr algn="ctr"/>
                      <a:endParaRPr kumimoji="1" lang="en-US" altLang="ja-JP" sz="1200" dirty="0">
                        <a:latin typeface="BIZ UDゴシック" panose="020B0400000000000000" pitchFamily="49" charset="-128"/>
                        <a:ea typeface="BIZ UDゴシック" panose="020B0400000000000000" pitchFamily="49" charset="-128"/>
                      </a:endParaRPr>
                    </a:p>
                  </a:txBody>
                  <a:tcPr marL="36000" marR="36000" anchor="ctr"/>
                </a:tc>
                <a:extLst>
                  <a:ext uri="{0D108BD9-81ED-4DB2-BD59-A6C34878D82A}">
                    <a16:rowId xmlns:a16="http://schemas.microsoft.com/office/drawing/2014/main" val="1583975167"/>
                  </a:ext>
                </a:extLst>
              </a:tr>
            </a:tbl>
          </a:graphicData>
        </a:graphic>
      </p:graphicFrame>
      <p:sp>
        <p:nvSpPr>
          <p:cNvPr id="55" name="テキスト ボックス 54">
            <a:extLst>
              <a:ext uri="{FF2B5EF4-FFF2-40B4-BE49-F238E27FC236}">
                <a16:creationId xmlns:a16="http://schemas.microsoft.com/office/drawing/2014/main" id="{8314BB71-C436-4E18-94B4-4D5CF8E97913}"/>
              </a:ext>
            </a:extLst>
          </p:cNvPr>
          <p:cNvSpPr txBox="1"/>
          <p:nvPr/>
        </p:nvSpPr>
        <p:spPr>
          <a:xfrm>
            <a:off x="3502561" y="3445733"/>
            <a:ext cx="441599" cy="257369"/>
          </a:xfrm>
          <a:prstGeom prst="rect">
            <a:avLst/>
          </a:prstGeom>
          <a:noFill/>
        </p:spPr>
        <p:txBody>
          <a:bodyPr wrap="square" lIns="36000" tIns="36000" rIns="36000" bIns="36000">
            <a:spAutoFit/>
          </a:bodyPr>
          <a:lstStyle/>
          <a:p>
            <a:r>
              <a:rPr kumimoji="1" lang="ja-JP" altLang="en-US" sz="1200" b="1" dirty="0">
                <a:solidFill>
                  <a:srgbClr val="FF0000"/>
                </a:solidFill>
                <a:latin typeface="BIZ UDゴシック" panose="020B0400000000000000" pitchFamily="49" charset="-128"/>
                <a:ea typeface="BIZ UDゴシック" panose="020B0400000000000000" pitchFamily="49" charset="-128"/>
              </a:rPr>
              <a:t>長期</a:t>
            </a:r>
          </a:p>
        </p:txBody>
      </p:sp>
      <p:sp>
        <p:nvSpPr>
          <p:cNvPr id="56" name="楕円 55">
            <a:extLst>
              <a:ext uri="{FF2B5EF4-FFF2-40B4-BE49-F238E27FC236}">
                <a16:creationId xmlns:a16="http://schemas.microsoft.com/office/drawing/2014/main" id="{21E038FD-21AE-4939-BF8E-5E43309C260D}"/>
              </a:ext>
            </a:extLst>
          </p:cNvPr>
          <p:cNvSpPr/>
          <p:nvPr/>
        </p:nvSpPr>
        <p:spPr>
          <a:xfrm>
            <a:off x="3502561" y="3678793"/>
            <a:ext cx="397241" cy="3920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DF49A575-D628-4879-A1C9-4231B8D760BF}"/>
              </a:ext>
            </a:extLst>
          </p:cNvPr>
          <p:cNvSpPr txBox="1"/>
          <p:nvPr/>
        </p:nvSpPr>
        <p:spPr>
          <a:xfrm>
            <a:off x="4225286" y="3449961"/>
            <a:ext cx="441599" cy="257369"/>
          </a:xfrm>
          <a:prstGeom prst="rect">
            <a:avLst/>
          </a:prstGeom>
          <a:noFill/>
        </p:spPr>
        <p:txBody>
          <a:bodyPr wrap="square" lIns="36000" tIns="36000" rIns="36000" bIns="36000">
            <a:spAutoFit/>
          </a:bodyPr>
          <a:lstStyle/>
          <a:p>
            <a:r>
              <a:rPr kumimoji="1" lang="ja-JP" altLang="en-US" sz="1200" b="1" dirty="0">
                <a:solidFill>
                  <a:srgbClr val="FF0000"/>
                </a:solidFill>
                <a:latin typeface="BIZ UDゴシック" panose="020B0400000000000000" pitchFamily="49" charset="-128"/>
                <a:ea typeface="BIZ UDゴシック" panose="020B0400000000000000" pitchFamily="49" charset="-128"/>
              </a:rPr>
              <a:t>中期</a:t>
            </a:r>
          </a:p>
        </p:txBody>
      </p:sp>
      <p:sp>
        <p:nvSpPr>
          <p:cNvPr id="58" name="楕円 57">
            <a:extLst>
              <a:ext uri="{FF2B5EF4-FFF2-40B4-BE49-F238E27FC236}">
                <a16:creationId xmlns:a16="http://schemas.microsoft.com/office/drawing/2014/main" id="{BC84EF91-B5C1-4E2D-8521-28B4DBED549C}"/>
              </a:ext>
            </a:extLst>
          </p:cNvPr>
          <p:cNvSpPr/>
          <p:nvPr/>
        </p:nvSpPr>
        <p:spPr>
          <a:xfrm>
            <a:off x="4240526" y="3683021"/>
            <a:ext cx="397241" cy="3920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17">
            <a:extLst>
              <a:ext uri="{FF2B5EF4-FFF2-40B4-BE49-F238E27FC236}">
                <a16:creationId xmlns:a16="http://schemas.microsoft.com/office/drawing/2014/main" id="{433C1642-4F90-4FB9-B078-F4EC201D5A8E}"/>
              </a:ext>
            </a:extLst>
          </p:cNvPr>
          <p:cNvSpPr>
            <a:spLocks noChangeArrowheads="1"/>
          </p:cNvSpPr>
          <p:nvPr/>
        </p:nvSpPr>
        <p:spPr bwMode="auto">
          <a:xfrm>
            <a:off x="14069" y="4236786"/>
            <a:ext cx="154356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48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41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36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9pPr>
          </a:lstStyle>
          <a:p>
            <a:pPr defTabSz="914400" eaLnBrk="1" hangingPunct="1">
              <a:spcBef>
                <a:spcPct val="0"/>
              </a:spcBef>
              <a:buFontTx/>
              <a:buNone/>
            </a:pPr>
            <a:r>
              <a:rPr lang="ja-JP" altLang="en-US" sz="1100" b="1" dirty="0">
                <a:solidFill>
                  <a:srgbClr val="389138"/>
                </a:solidFill>
                <a:latin typeface="BIZ UDゴシック" panose="020B0400000000000000" pitchFamily="49" charset="-128"/>
                <a:ea typeface="BIZ UDゴシック" panose="020B0400000000000000" pitchFamily="49" charset="-128"/>
              </a:rPr>
              <a:t>例）資源循環林</a:t>
            </a:r>
          </a:p>
        </p:txBody>
      </p:sp>
      <p:sp>
        <p:nvSpPr>
          <p:cNvPr id="45" name="正方形/長方形 44">
            <a:extLst>
              <a:ext uri="{FF2B5EF4-FFF2-40B4-BE49-F238E27FC236}">
                <a16:creationId xmlns:a16="http://schemas.microsoft.com/office/drawing/2014/main" id="{6B3FB1E9-749F-43D6-82A2-EBB481A2B775}"/>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46" name="スライド番号プレースホルダー 10">
            <a:extLst>
              <a:ext uri="{FF2B5EF4-FFF2-40B4-BE49-F238E27FC236}">
                <a16:creationId xmlns:a16="http://schemas.microsoft.com/office/drawing/2014/main" id="{7DA5373E-AE74-431E-8A6F-1471D323B3B8}"/>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13</a:t>
            </a:fld>
            <a:endParaRPr kumimoji="1" lang="ja-JP" altLang="en-US" sz="2000" b="1" dirty="0"/>
          </a:p>
        </p:txBody>
      </p:sp>
    </p:spTree>
    <p:extLst>
      <p:ext uri="{BB962C8B-B14F-4D97-AF65-F5344CB8AC3E}">
        <p14:creationId xmlns:p14="http://schemas.microsoft.com/office/powerpoint/2010/main" val="1066574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図 46">
            <a:extLst>
              <a:ext uri="{FF2B5EF4-FFF2-40B4-BE49-F238E27FC236}">
                <a16:creationId xmlns:a16="http://schemas.microsoft.com/office/drawing/2014/main" id="{8DF89B60-3E89-48C3-BD9A-81D74D792C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595259" y="373870"/>
            <a:ext cx="1196826" cy="1079078"/>
          </a:xfrm>
          <a:prstGeom prst="rect">
            <a:avLst/>
          </a:prstGeom>
        </p:spPr>
      </p:pic>
      <p:sp>
        <p:nvSpPr>
          <p:cNvPr id="76" name="四角形: 角を丸くする 75">
            <a:extLst>
              <a:ext uri="{FF2B5EF4-FFF2-40B4-BE49-F238E27FC236}">
                <a16:creationId xmlns:a16="http://schemas.microsoft.com/office/drawing/2014/main" id="{9AF343C8-B10F-4DAF-A035-65C51B50165A}"/>
              </a:ext>
            </a:extLst>
          </p:cNvPr>
          <p:cNvSpPr/>
          <p:nvPr/>
        </p:nvSpPr>
        <p:spPr>
          <a:xfrm>
            <a:off x="89495" y="5712804"/>
            <a:ext cx="4827707" cy="1049939"/>
          </a:xfrm>
          <a:prstGeom prst="roundRect">
            <a:avLst>
              <a:gd name="adj" fmla="val 4199"/>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nSpc>
                <a:spcPts val="16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pPr>
              <a:lnSpc>
                <a:spcPts val="1600"/>
              </a:lnSpc>
            </a:pPr>
            <a:r>
              <a:rPr kumimoji="1" lang="ja-JP" altLang="en-US" sz="1100" dirty="0">
                <a:solidFill>
                  <a:schemeClr val="tx1"/>
                </a:solidFill>
                <a:latin typeface="BIZ UDゴシック" panose="020B0400000000000000" pitchFamily="49" charset="-128"/>
                <a:ea typeface="BIZ UDゴシック" panose="020B0400000000000000" pitchFamily="49" charset="-128"/>
              </a:rPr>
              <a:t>　主な森林経営の対象となる「資源循環林」における現に森林施業の計画が立てられる森林経営計画や集積計画が作成されている区域の割合を指標とし、長期については資源循環林（策定時点</a:t>
            </a:r>
            <a:r>
              <a:rPr kumimoji="1" lang="en-US" altLang="ja-JP" sz="1100" dirty="0">
                <a:solidFill>
                  <a:schemeClr val="tx1"/>
                </a:solidFill>
                <a:latin typeface="BIZ UDゴシック" panose="020B0400000000000000" pitchFamily="49" charset="-128"/>
                <a:ea typeface="BIZ UDゴシック" panose="020B0400000000000000" pitchFamily="49" charset="-128"/>
              </a:rPr>
              <a:t>13,800ha</a:t>
            </a:r>
            <a:r>
              <a:rPr kumimoji="1" lang="ja-JP" altLang="en-US" sz="1100" dirty="0">
                <a:solidFill>
                  <a:schemeClr val="tx1"/>
                </a:solidFill>
                <a:latin typeface="BIZ UDゴシック" panose="020B0400000000000000" pitchFamily="49" charset="-128"/>
                <a:ea typeface="BIZ UDゴシック" panose="020B0400000000000000" pitchFamily="49" charset="-128"/>
              </a:rPr>
              <a:t>）の全て、中期については、現在の計画作成状況を踏まえて６割とした。</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24" name="四角形: 角を丸くする 23">
            <a:extLst>
              <a:ext uri="{FF2B5EF4-FFF2-40B4-BE49-F238E27FC236}">
                <a16:creationId xmlns:a16="http://schemas.microsoft.com/office/drawing/2014/main" id="{101CF850-05E6-4B52-8EC1-F8DE74991C9A}"/>
              </a:ext>
            </a:extLst>
          </p:cNvPr>
          <p:cNvSpPr/>
          <p:nvPr/>
        </p:nvSpPr>
        <p:spPr>
          <a:xfrm>
            <a:off x="47128" y="499322"/>
            <a:ext cx="4413357" cy="1093106"/>
          </a:xfrm>
          <a:prstGeom prst="roundRect">
            <a:avLst>
              <a:gd name="adj" fmla="val 507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600" b="1">
                <a:solidFill>
                  <a:srgbClr val="FF0000"/>
                </a:solidFill>
                <a:latin typeface="BIZ UDゴシック" panose="020B0400000000000000" pitchFamily="49" charset="-128"/>
                <a:ea typeface="BIZ UDゴシック" panose="020B0400000000000000" pitchFamily="49" charset="-128"/>
              </a:rPr>
              <a:t> 基軸２</a:t>
            </a:r>
            <a:r>
              <a:rPr kumimoji="1" lang="ja-JP" altLang="en-US" b="1">
                <a:solidFill>
                  <a:srgbClr val="FF0000"/>
                </a:solidFill>
                <a:latin typeface="BIZ UDゴシック" panose="020B0400000000000000" pitchFamily="49" charset="-128"/>
                <a:ea typeface="BIZ UDゴシック" panose="020B0400000000000000" pitchFamily="49" charset="-128"/>
              </a:rPr>
              <a:t> 持続的な森林経営の推進</a:t>
            </a:r>
            <a:endParaRPr kumimoji="1" lang="en-US" altLang="ja-JP" b="1">
              <a:solidFill>
                <a:srgbClr val="FF0000"/>
              </a:solidFill>
              <a:latin typeface="BIZ UDゴシック" panose="020B0400000000000000" pitchFamily="49" charset="-128"/>
              <a:ea typeface="BIZ UDゴシック" panose="020B0400000000000000" pitchFamily="49" charset="-128"/>
            </a:endParaRPr>
          </a:p>
          <a:p>
            <a:pPr>
              <a:lnSpc>
                <a:spcPts val="400"/>
              </a:lnSpc>
            </a:pPr>
            <a:endParaRPr kumimoji="1" lang="en-US" altLang="ja-JP" sz="1400">
              <a:solidFill>
                <a:schemeClr val="accent2">
                  <a:lumMod val="75000"/>
                </a:schemeClr>
              </a:solidFill>
              <a:latin typeface="BIZ UDゴシック" panose="020B0400000000000000" pitchFamily="49" charset="-128"/>
              <a:ea typeface="BIZ UDゴシック" panose="020B0400000000000000" pitchFamily="49" charset="-128"/>
            </a:endParaRPr>
          </a:p>
          <a:p>
            <a:r>
              <a:rPr kumimoji="1" lang="ja-JP" altLang="en-US" sz="1400">
                <a:solidFill>
                  <a:schemeClr val="accent2">
                    <a:lumMod val="75000"/>
                  </a:schemeClr>
                </a:solidFill>
                <a:latin typeface="BIZ UDゴシック" panose="020B0400000000000000" pitchFamily="49" charset="-128"/>
                <a:ea typeface="BIZ UDゴシック" panose="020B0400000000000000" pitchFamily="49" charset="-128"/>
              </a:rPr>
              <a:t>　●施策</a:t>
            </a:r>
            <a:r>
              <a:rPr kumimoji="1" lang="en-US" altLang="ja-JP" sz="1400">
                <a:solidFill>
                  <a:schemeClr val="accent2">
                    <a:lumMod val="75000"/>
                  </a:schemeClr>
                </a:solidFill>
                <a:latin typeface="BIZ UDゴシック" panose="020B0400000000000000" pitchFamily="49" charset="-128"/>
                <a:ea typeface="BIZ UDゴシック" panose="020B0400000000000000" pitchFamily="49" charset="-128"/>
              </a:rPr>
              <a:t>2-1</a:t>
            </a:r>
            <a:r>
              <a:rPr kumimoji="1" lang="ja-JP" altLang="en-US" sz="1400">
                <a:solidFill>
                  <a:schemeClr val="accent2">
                    <a:lumMod val="75000"/>
                  </a:schemeClr>
                </a:solidFill>
                <a:latin typeface="BIZ UDゴシック" panose="020B0400000000000000" pitchFamily="49" charset="-128"/>
                <a:ea typeface="BIZ UDゴシック" panose="020B0400000000000000" pitchFamily="49" charset="-128"/>
              </a:rPr>
              <a:t>　林業経営の効率化・基盤強化</a:t>
            </a:r>
            <a:endParaRPr kumimoji="1" lang="en-US" altLang="ja-JP" sz="1400">
              <a:solidFill>
                <a:schemeClr val="accent2">
                  <a:lumMod val="75000"/>
                </a:schemeClr>
              </a:solidFill>
              <a:latin typeface="BIZ UDゴシック" panose="020B0400000000000000" pitchFamily="49" charset="-128"/>
              <a:ea typeface="BIZ UDゴシック" panose="020B0400000000000000" pitchFamily="49" charset="-128"/>
            </a:endParaRPr>
          </a:p>
          <a:p>
            <a:r>
              <a:rPr kumimoji="1" lang="ja-JP" altLang="en-US" sz="1400">
                <a:solidFill>
                  <a:schemeClr val="accent2">
                    <a:lumMod val="75000"/>
                  </a:schemeClr>
                </a:solidFill>
                <a:latin typeface="BIZ UDゴシック" panose="020B0400000000000000" pitchFamily="49" charset="-128"/>
                <a:ea typeface="BIZ UDゴシック" panose="020B0400000000000000" pitchFamily="49" charset="-128"/>
              </a:rPr>
              <a:t>　●施策</a:t>
            </a:r>
            <a:r>
              <a:rPr kumimoji="1" lang="en-US" altLang="ja-JP" sz="1400">
                <a:solidFill>
                  <a:schemeClr val="accent2">
                    <a:lumMod val="75000"/>
                  </a:schemeClr>
                </a:solidFill>
                <a:latin typeface="BIZ UDゴシック" panose="020B0400000000000000" pitchFamily="49" charset="-128"/>
                <a:ea typeface="BIZ UDゴシック" panose="020B0400000000000000" pitchFamily="49" charset="-128"/>
              </a:rPr>
              <a:t>2-2</a:t>
            </a:r>
            <a:r>
              <a:rPr kumimoji="1" lang="ja-JP" altLang="en-US" sz="1400">
                <a:solidFill>
                  <a:schemeClr val="accent2">
                    <a:lumMod val="75000"/>
                  </a:schemeClr>
                </a:solidFill>
                <a:latin typeface="BIZ UDゴシック" panose="020B0400000000000000" pitchFamily="49" charset="-128"/>
                <a:ea typeface="BIZ UDゴシック" panose="020B0400000000000000" pitchFamily="49" charset="-128"/>
              </a:rPr>
              <a:t>　新技術の活用支援</a:t>
            </a:r>
            <a:endParaRPr kumimoji="1" lang="en-US" altLang="ja-JP" sz="1400">
              <a:solidFill>
                <a:schemeClr val="accent2">
                  <a:lumMod val="75000"/>
                </a:schemeClr>
              </a:solidFill>
              <a:latin typeface="BIZ UDゴシック" panose="020B0400000000000000" pitchFamily="49" charset="-128"/>
              <a:ea typeface="BIZ UDゴシック" panose="020B0400000000000000" pitchFamily="49" charset="-128"/>
            </a:endParaRPr>
          </a:p>
          <a:p>
            <a:r>
              <a:rPr kumimoji="1" lang="ja-JP" altLang="en-US" sz="1400">
                <a:solidFill>
                  <a:schemeClr val="accent2">
                    <a:lumMod val="75000"/>
                  </a:schemeClr>
                </a:solidFill>
                <a:latin typeface="BIZ UDゴシック" panose="020B0400000000000000" pitchFamily="49" charset="-128"/>
                <a:ea typeface="BIZ UDゴシック" panose="020B0400000000000000" pitchFamily="49" charset="-128"/>
              </a:rPr>
              <a:t>　●施策</a:t>
            </a:r>
            <a:r>
              <a:rPr kumimoji="1" lang="en-US" altLang="ja-JP" sz="1400">
                <a:solidFill>
                  <a:schemeClr val="accent2">
                    <a:lumMod val="75000"/>
                  </a:schemeClr>
                </a:solidFill>
                <a:latin typeface="BIZ UDゴシック" panose="020B0400000000000000" pitchFamily="49" charset="-128"/>
                <a:ea typeface="BIZ UDゴシック" panose="020B0400000000000000" pitchFamily="49" charset="-128"/>
              </a:rPr>
              <a:t>2-3</a:t>
            </a:r>
            <a:r>
              <a:rPr kumimoji="1" lang="ja-JP" altLang="en-US" sz="1400">
                <a:solidFill>
                  <a:schemeClr val="accent2">
                    <a:lumMod val="75000"/>
                  </a:schemeClr>
                </a:solidFill>
                <a:latin typeface="BIZ UDゴシック" panose="020B0400000000000000" pitchFamily="49" charset="-128"/>
                <a:ea typeface="BIZ UDゴシック" panose="020B0400000000000000" pitchFamily="49" charset="-128"/>
              </a:rPr>
              <a:t>　森林資源の有効活用</a:t>
            </a:r>
            <a:endParaRPr kumimoji="1" lang="en-US" altLang="ja-JP" sz="1400">
              <a:solidFill>
                <a:schemeClr val="accent2">
                  <a:lumMod val="75000"/>
                </a:schemeClr>
              </a:solidFill>
              <a:latin typeface="BIZ UDゴシック" panose="020B0400000000000000" pitchFamily="49" charset="-128"/>
              <a:ea typeface="BIZ UDゴシック" panose="020B0400000000000000" pitchFamily="49" charset="-128"/>
            </a:endParaRPr>
          </a:p>
        </p:txBody>
      </p:sp>
      <p:sp>
        <p:nvSpPr>
          <p:cNvPr id="12" name="四角形: 角を丸くする 11">
            <a:extLst>
              <a:ext uri="{FF2B5EF4-FFF2-40B4-BE49-F238E27FC236}">
                <a16:creationId xmlns:a16="http://schemas.microsoft.com/office/drawing/2014/main" id="{4393A052-D28D-47A8-AAE2-C252E0F7C79F}"/>
              </a:ext>
            </a:extLst>
          </p:cNvPr>
          <p:cNvSpPr/>
          <p:nvPr/>
        </p:nvSpPr>
        <p:spPr>
          <a:xfrm>
            <a:off x="1142802" y="1655876"/>
            <a:ext cx="3747567" cy="540000"/>
          </a:xfrm>
          <a:prstGeom prst="roundRect">
            <a:avLst>
              <a:gd name="adj" fmla="val 4199"/>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t" anchorCtr="0"/>
          <a:lstStyle/>
          <a:p>
            <a:pPr>
              <a:lnSpc>
                <a:spcPts val="1200"/>
              </a:lnSpc>
            </a:pPr>
            <a:r>
              <a:rPr kumimoji="1" lang="ja-JP" altLang="en-US" sz="1400">
                <a:solidFill>
                  <a:schemeClr val="tx1"/>
                </a:solidFill>
                <a:latin typeface="BIZ UDゴシック" panose="020B0400000000000000" pitchFamily="49" charset="-128"/>
                <a:ea typeface="BIZ UDゴシック" panose="020B0400000000000000" pitchFamily="49" charset="-128"/>
              </a:rPr>
              <a:t> </a:t>
            </a:r>
            <a:r>
              <a:rPr kumimoji="1" lang="ja-JP" altLang="en-US" sz="1100">
                <a:solidFill>
                  <a:schemeClr val="tx1"/>
                </a:solidFill>
                <a:latin typeface="BIZ UDゴシック" panose="020B0400000000000000" pitchFamily="49" charset="-128"/>
                <a:ea typeface="BIZ UDゴシック" panose="020B0400000000000000" pitchFamily="49" charset="-128"/>
              </a:rPr>
              <a:t>資源循環林における</a:t>
            </a:r>
            <a:endParaRPr kumimoji="1" lang="en-US" altLang="ja-JP" sz="1100">
              <a:solidFill>
                <a:schemeClr val="tx1"/>
              </a:solidFill>
              <a:latin typeface="BIZ UDゴシック" panose="020B0400000000000000" pitchFamily="49" charset="-128"/>
              <a:ea typeface="BIZ UDゴシック" panose="020B0400000000000000" pitchFamily="49" charset="-128"/>
            </a:endParaRPr>
          </a:p>
          <a:p>
            <a:pPr>
              <a:lnSpc>
                <a:spcPts val="1300"/>
              </a:lnSpc>
            </a:pPr>
            <a:r>
              <a:rPr kumimoji="1" lang="en-US" altLang="ja-JP" sz="1100">
                <a:solidFill>
                  <a:schemeClr val="tx1"/>
                </a:solidFill>
                <a:latin typeface="BIZ UDゴシック" panose="020B0400000000000000" pitchFamily="49" charset="-128"/>
                <a:ea typeface="BIZ UDゴシック" panose="020B0400000000000000" pitchFamily="49" charset="-128"/>
              </a:rPr>
              <a:t>  </a:t>
            </a:r>
            <a:r>
              <a:rPr kumimoji="1" lang="ja-JP" altLang="en-US" sz="1400">
                <a:solidFill>
                  <a:schemeClr val="tx1"/>
                </a:solidFill>
                <a:latin typeface="BIZ UDゴシック" panose="020B0400000000000000" pitchFamily="49" charset="-128"/>
                <a:ea typeface="BIZ UDゴシック" panose="020B0400000000000000" pitchFamily="49" charset="-128"/>
              </a:rPr>
              <a:t>計画的な</a:t>
            </a:r>
            <a:r>
              <a:rPr kumimoji="1" lang="ja-JP" altLang="en-US" sz="1350">
                <a:solidFill>
                  <a:schemeClr val="tx1"/>
                </a:solidFill>
                <a:latin typeface="BIZ UDゴシック" panose="020B0400000000000000" pitchFamily="49" charset="-128"/>
                <a:ea typeface="BIZ UDゴシック" panose="020B0400000000000000" pitchFamily="49" charset="-128"/>
              </a:rPr>
              <a:t>森林経営が行われている区域の割合</a:t>
            </a:r>
            <a:endParaRPr kumimoji="1" lang="en-US" altLang="ja-JP" sz="1350">
              <a:solidFill>
                <a:schemeClr val="tx1"/>
              </a:solidFill>
              <a:latin typeface="BIZ UDゴシック" panose="020B0400000000000000" pitchFamily="49" charset="-128"/>
              <a:ea typeface="BIZ UDゴシック" panose="020B0400000000000000" pitchFamily="49" charset="-128"/>
            </a:endParaRPr>
          </a:p>
          <a:p>
            <a:pPr>
              <a:lnSpc>
                <a:spcPts val="1400"/>
              </a:lnSpc>
            </a:pPr>
            <a:r>
              <a:rPr kumimoji="1" lang="ja-JP" altLang="en-US" sz="1200">
                <a:solidFill>
                  <a:schemeClr val="tx1"/>
                </a:solidFill>
                <a:latin typeface="BIZ UDゴシック" panose="020B0400000000000000" pitchFamily="49" charset="-128"/>
                <a:ea typeface="BIZ UDゴシック" panose="020B0400000000000000" pitchFamily="49" charset="-128"/>
              </a:rPr>
              <a:t>  期初 ４割⇒中期 ６割⇒長期 </a:t>
            </a:r>
            <a:r>
              <a:rPr kumimoji="1" lang="en-US" altLang="ja-JP" sz="1200">
                <a:solidFill>
                  <a:schemeClr val="tx1"/>
                </a:solidFill>
                <a:latin typeface="BIZ UDゴシック" panose="020B0400000000000000" pitchFamily="49" charset="-128"/>
                <a:ea typeface="BIZ UDゴシック" panose="020B0400000000000000" pitchFamily="49" charset="-128"/>
              </a:rPr>
              <a:t>10</a:t>
            </a:r>
            <a:r>
              <a:rPr kumimoji="1" lang="ja-JP" altLang="en-US" sz="1200">
                <a:solidFill>
                  <a:schemeClr val="tx1"/>
                </a:solidFill>
                <a:latin typeface="BIZ UDゴシック" panose="020B0400000000000000" pitchFamily="49" charset="-128"/>
                <a:ea typeface="BIZ UDゴシック" panose="020B0400000000000000" pitchFamily="49" charset="-128"/>
              </a:rPr>
              <a:t>割（</a:t>
            </a:r>
            <a:r>
              <a:rPr kumimoji="1" lang="en-US" altLang="ja-JP" sz="1200">
                <a:solidFill>
                  <a:schemeClr val="tx1"/>
                </a:solidFill>
                <a:latin typeface="BIZ UDゴシック" panose="020B0400000000000000" pitchFamily="49" charset="-128"/>
                <a:ea typeface="BIZ UDゴシック" panose="020B0400000000000000" pitchFamily="49" charset="-128"/>
              </a:rPr>
              <a:t>13,800ha</a:t>
            </a:r>
            <a:r>
              <a:rPr kumimoji="1" lang="ja-JP" altLang="en-US" sz="1200">
                <a:solidFill>
                  <a:schemeClr val="tx1"/>
                </a:solidFill>
                <a:latin typeface="BIZ UDゴシック" panose="020B0400000000000000" pitchFamily="49" charset="-128"/>
                <a:ea typeface="BIZ UDゴシック" panose="020B0400000000000000" pitchFamily="49" charset="-128"/>
              </a:rPr>
              <a:t>）</a:t>
            </a:r>
            <a:endParaRPr kumimoji="1" lang="en-US" altLang="ja-JP" sz="1200">
              <a:solidFill>
                <a:schemeClr val="tx1"/>
              </a:solidFill>
              <a:latin typeface="BIZ UDゴシック" panose="020B0400000000000000" pitchFamily="49" charset="-128"/>
              <a:ea typeface="BIZ UDゴシック" panose="020B0400000000000000" pitchFamily="49" charset="-128"/>
            </a:endParaRPr>
          </a:p>
        </p:txBody>
      </p:sp>
      <p:sp>
        <p:nvSpPr>
          <p:cNvPr id="13" name="正方形/長方形 12">
            <a:extLst>
              <a:ext uri="{FF2B5EF4-FFF2-40B4-BE49-F238E27FC236}">
                <a16:creationId xmlns:a16="http://schemas.microsoft.com/office/drawing/2014/main" id="{364EFE66-AE7A-4ECA-9FFA-B81C6F7B3016}"/>
              </a:ext>
            </a:extLst>
          </p:cNvPr>
          <p:cNvSpPr/>
          <p:nvPr/>
        </p:nvSpPr>
        <p:spPr>
          <a:xfrm>
            <a:off x="47128" y="1655874"/>
            <a:ext cx="1142058" cy="540001"/>
          </a:xfrm>
          <a:prstGeom prst="rect">
            <a:avLst/>
          </a:prstGeom>
          <a:solidFill>
            <a:srgbClr val="FF0000"/>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成果指標１</a:t>
            </a:r>
          </a:p>
        </p:txBody>
      </p:sp>
      <p:sp>
        <p:nvSpPr>
          <p:cNvPr id="14" name="四角形: 角を丸くする 13">
            <a:extLst>
              <a:ext uri="{FF2B5EF4-FFF2-40B4-BE49-F238E27FC236}">
                <a16:creationId xmlns:a16="http://schemas.microsoft.com/office/drawing/2014/main" id="{AB11B616-A01D-4631-9CE3-DD4877448747}"/>
              </a:ext>
            </a:extLst>
          </p:cNvPr>
          <p:cNvSpPr/>
          <p:nvPr/>
        </p:nvSpPr>
        <p:spPr>
          <a:xfrm>
            <a:off x="260450" y="4209989"/>
            <a:ext cx="4566289" cy="1482391"/>
          </a:xfrm>
          <a:prstGeom prst="roundRect">
            <a:avLst>
              <a:gd name="adj" fmla="val 4199"/>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en-US" altLang="ja-JP" sz="1200">
                <a:solidFill>
                  <a:schemeClr val="tx1"/>
                </a:solidFill>
                <a:latin typeface="BIZ UDゴシック" panose="020B0400000000000000" pitchFamily="49" charset="-128"/>
                <a:ea typeface="BIZ UDゴシック" panose="020B0400000000000000" pitchFamily="49" charset="-128"/>
              </a:rPr>
              <a:t>【</a:t>
            </a:r>
            <a:r>
              <a:rPr kumimoji="1" lang="ja-JP" altLang="en-US" sz="1200">
                <a:solidFill>
                  <a:schemeClr val="tx1"/>
                </a:solidFill>
                <a:latin typeface="BIZ UDゴシック" panose="020B0400000000000000" pitchFamily="49" charset="-128"/>
                <a:ea typeface="BIZ UDゴシック" panose="020B0400000000000000" pitchFamily="49" charset="-128"/>
              </a:rPr>
              <a:t>参考</a:t>
            </a:r>
            <a:r>
              <a:rPr kumimoji="1" lang="en-US" altLang="ja-JP" sz="1200">
                <a:solidFill>
                  <a:schemeClr val="tx1"/>
                </a:solidFill>
                <a:latin typeface="BIZ UDゴシック" panose="020B0400000000000000" pitchFamily="49" charset="-128"/>
                <a:ea typeface="BIZ UDゴシック" panose="020B0400000000000000" pitchFamily="49" charset="-128"/>
              </a:rPr>
              <a:t>】</a:t>
            </a:r>
          </a:p>
          <a:p>
            <a:pPr>
              <a:lnSpc>
                <a:spcPts val="600"/>
              </a:lnSpc>
            </a:pPr>
            <a:endParaRPr kumimoji="1" lang="en-US" altLang="ja-JP" sz="1200">
              <a:solidFill>
                <a:schemeClr val="tx1"/>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200">
                <a:solidFill>
                  <a:schemeClr val="tx1"/>
                </a:solidFill>
                <a:latin typeface="BIZ UDゴシック" panose="020B0400000000000000" pitchFamily="49" charset="-128"/>
                <a:ea typeface="BIZ UDゴシック" panose="020B0400000000000000" pitchFamily="49" charset="-128"/>
              </a:rPr>
              <a:t>　〇 森林経営計画</a:t>
            </a:r>
            <a:endParaRPr kumimoji="1" lang="en-US" altLang="ja-JP" sz="1200">
              <a:solidFill>
                <a:schemeClr val="tx1"/>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200">
                <a:solidFill>
                  <a:schemeClr val="tx1"/>
                </a:solidFill>
                <a:latin typeface="BIZ UDゴシック" panose="020B0400000000000000" pitchFamily="49" charset="-128"/>
                <a:ea typeface="BIZ UDゴシック" panose="020B0400000000000000" pitchFamily="49" charset="-128"/>
              </a:rPr>
              <a:t>　　</a:t>
            </a:r>
            <a:r>
              <a:rPr kumimoji="1" lang="en-US" altLang="ja-JP" sz="1200">
                <a:solidFill>
                  <a:schemeClr val="tx1"/>
                </a:solidFill>
                <a:latin typeface="BIZ UDゴシック" panose="020B0400000000000000" pitchFamily="49" charset="-128"/>
                <a:ea typeface="BIZ UDゴシック" panose="020B0400000000000000" pitchFamily="49" charset="-128"/>
              </a:rPr>
              <a:t> </a:t>
            </a:r>
            <a:r>
              <a:rPr kumimoji="1" lang="ja-JP" altLang="en-US" sz="1200">
                <a:solidFill>
                  <a:schemeClr val="tx1"/>
                </a:solidFill>
                <a:latin typeface="BIZ UDゴシック" panose="020B0400000000000000" pitchFamily="49" charset="-128"/>
                <a:ea typeface="BIZ UDゴシック" panose="020B0400000000000000" pitchFamily="49" charset="-128"/>
              </a:rPr>
              <a:t>作成地区数</a:t>
            </a:r>
            <a:r>
              <a:rPr kumimoji="1" lang="en-US" altLang="ja-JP" sz="1200">
                <a:solidFill>
                  <a:schemeClr val="tx1"/>
                </a:solidFill>
                <a:latin typeface="BIZ UDゴシック" panose="020B0400000000000000" pitchFamily="49" charset="-128"/>
                <a:ea typeface="BIZ UDゴシック" panose="020B0400000000000000" pitchFamily="49" charset="-128"/>
              </a:rPr>
              <a:t>      86</a:t>
            </a:r>
            <a:r>
              <a:rPr kumimoji="1" lang="ja-JP" altLang="en-US" sz="1200">
                <a:solidFill>
                  <a:schemeClr val="tx1"/>
                </a:solidFill>
                <a:latin typeface="BIZ UDゴシック" panose="020B0400000000000000" pitchFamily="49" charset="-128"/>
                <a:ea typeface="BIZ UDゴシック" panose="020B0400000000000000" pitchFamily="49" charset="-128"/>
              </a:rPr>
              <a:t>地区</a:t>
            </a:r>
            <a:endParaRPr kumimoji="1" lang="en-US" altLang="ja-JP" sz="1200">
              <a:solidFill>
                <a:schemeClr val="tx1"/>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200">
                <a:solidFill>
                  <a:schemeClr val="tx1"/>
                </a:solidFill>
                <a:latin typeface="BIZ UDゴシック" panose="020B0400000000000000" pitchFamily="49" charset="-128"/>
                <a:ea typeface="BIZ UDゴシック" panose="020B0400000000000000" pitchFamily="49" charset="-128"/>
              </a:rPr>
              <a:t>　　 計画区域面積</a:t>
            </a:r>
            <a:r>
              <a:rPr kumimoji="1" lang="en-US" altLang="ja-JP" sz="1200">
                <a:solidFill>
                  <a:schemeClr val="tx1"/>
                </a:solidFill>
                <a:latin typeface="BIZ UDゴシック" panose="020B0400000000000000" pitchFamily="49" charset="-128"/>
                <a:ea typeface="BIZ UDゴシック" panose="020B0400000000000000" pitchFamily="49" charset="-128"/>
              </a:rPr>
              <a:t> 7,610ha</a:t>
            </a:r>
            <a:r>
              <a:rPr kumimoji="1" lang="ja-JP" altLang="en-US" sz="1200">
                <a:solidFill>
                  <a:schemeClr val="tx1"/>
                </a:solidFill>
                <a:latin typeface="BIZ UDゴシック" panose="020B0400000000000000" pitchFamily="49" charset="-128"/>
                <a:ea typeface="BIZ UDゴシック" panose="020B0400000000000000" pitchFamily="49" charset="-128"/>
              </a:rPr>
              <a:t>（うち人工林</a:t>
            </a:r>
            <a:r>
              <a:rPr kumimoji="1" lang="en-US" altLang="ja-JP" sz="1200">
                <a:solidFill>
                  <a:schemeClr val="tx1"/>
                </a:solidFill>
                <a:latin typeface="BIZ UDゴシック" panose="020B0400000000000000" pitchFamily="49" charset="-128"/>
                <a:ea typeface="BIZ UDゴシック" panose="020B0400000000000000" pitchFamily="49" charset="-128"/>
              </a:rPr>
              <a:t>5,555ha</a:t>
            </a:r>
            <a:r>
              <a:rPr kumimoji="1" lang="ja-JP" altLang="en-US" sz="1200">
                <a:solidFill>
                  <a:schemeClr val="tx1"/>
                </a:solidFill>
                <a:latin typeface="BIZ UDゴシック" panose="020B0400000000000000" pitchFamily="49" charset="-128"/>
                <a:ea typeface="BIZ UDゴシック" panose="020B0400000000000000" pitchFamily="49" charset="-128"/>
              </a:rPr>
              <a:t>）</a:t>
            </a:r>
            <a:endParaRPr kumimoji="1" lang="en-US" altLang="ja-JP" sz="1200">
              <a:solidFill>
                <a:schemeClr val="tx1"/>
              </a:solidFill>
              <a:latin typeface="BIZ UDゴシック" panose="020B0400000000000000" pitchFamily="49" charset="-128"/>
              <a:ea typeface="BIZ UDゴシック" panose="020B0400000000000000" pitchFamily="49" charset="-128"/>
            </a:endParaRPr>
          </a:p>
          <a:p>
            <a:pPr>
              <a:lnSpc>
                <a:spcPts val="1200"/>
              </a:lnSpc>
            </a:pPr>
            <a:endParaRPr kumimoji="1" lang="en-US" altLang="ja-JP" sz="1200">
              <a:solidFill>
                <a:schemeClr val="tx1"/>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200">
                <a:solidFill>
                  <a:schemeClr val="tx1"/>
                </a:solidFill>
                <a:latin typeface="BIZ UDゴシック" panose="020B0400000000000000" pitchFamily="49" charset="-128"/>
                <a:ea typeface="BIZ UDゴシック" panose="020B0400000000000000" pitchFamily="49" charset="-128"/>
              </a:rPr>
              <a:t>　〇 森林経営管理法に基づく集積計画の作成状況　　　　　　　　　　　　　　</a:t>
            </a:r>
            <a:endParaRPr kumimoji="1" lang="en-US" altLang="ja-JP" sz="1200">
              <a:solidFill>
                <a:schemeClr val="tx1"/>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200">
                <a:solidFill>
                  <a:schemeClr val="tx1"/>
                </a:solidFill>
                <a:latin typeface="BIZ UDゴシック" panose="020B0400000000000000" pitchFamily="49" charset="-128"/>
                <a:ea typeface="BIZ UDゴシック" panose="020B0400000000000000" pitchFamily="49" charset="-128"/>
              </a:rPr>
              <a:t>　　 作成地区数　　   </a:t>
            </a:r>
            <a:r>
              <a:rPr kumimoji="1" lang="en-US" altLang="ja-JP" sz="1200">
                <a:solidFill>
                  <a:schemeClr val="tx1"/>
                </a:solidFill>
                <a:latin typeface="BIZ UDゴシック" panose="020B0400000000000000" pitchFamily="49" charset="-128"/>
                <a:ea typeface="BIZ UDゴシック" panose="020B0400000000000000" pitchFamily="49" charset="-128"/>
              </a:rPr>
              <a:t>7</a:t>
            </a:r>
            <a:r>
              <a:rPr kumimoji="1" lang="ja-JP" altLang="en-US" sz="1200">
                <a:solidFill>
                  <a:schemeClr val="tx1"/>
                </a:solidFill>
                <a:latin typeface="BIZ UDゴシック" panose="020B0400000000000000" pitchFamily="49" charset="-128"/>
                <a:ea typeface="BIZ UDゴシック" panose="020B0400000000000000" pitchFamily="49" charset="-128"/>
              </a:rPr>
              <a:t>地区</a:t>
            </a:r>
            <a:endParaRPr kumimoji="1" lang="en-US" altLang="ja-JP" sz="1200">
              <a:solidFill>
                <a:schemeClr val="tx1"/>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200">
                <a:solidFill>
                  <a:schemeClr val="tx1"/>
                </a:solidFill>
                <a:latin typeface="BIZ UDゴシック" panose="020B0400000000000000" pitchFamily="49" charset="-128"/>
                <a:ea typeface="BIZ UDゴシック" panose="020B0400000000000000" pitchFamily="49" charset="-128"/>
              </a:rPr>
              <a:t>　   計画区域面積  </a:t>
            </a:r>
            <a:r>
              <a:rPr kumimoji="1" lang="en-US" altLang="ja-JP" sz="1200">
                <a:solidFill>
                  <a:schemeClr val="tx1"/>
                </a:solidFill>
                <a:latin typeface="BIZ UDゴシック" panose="020B0400000000000000" pitchFamily="49" charset="-128"/>
                <a:ea typeface="BIZ UDゴシック" panose="020B0400000000000000" pitchFamily="49" charset="-128"/>
              </a:rPr>
              <a:t>  48ha</a:t>
            </a:r>
            <a:r>
              <a:rPr kumimoji="1" lang="ja-JP" altLang="en-US" sz="1200">
                <a:solidFill>
                  <a:schemeClr val="tx1"/>
                </a:solidFill>
                <a:latin typeface="BIZ UDゴシック" panose="020B0400000000000000" pitchFamily="49" charset="-128"/>
                <a:ea typeface="BIZ UDゴシック" panose="020B0400000000000000" pitchFamily="49" charset="-128"/>
              </a:rPr>
              <a:t>（うち人工林</a:t>
            </a:r>
            <a:r>
              <a:rPr kumimoji="1" lang="en-US" altLang="ja-JP" sz="1200">
                <a:solidFill>
                  <a:schemeClr val="tx1"/>
                </a:solidFill>
                <a:latin typeface="BIZ UDゴシック" panose="020B0400000000000000" pitchFamily="49" charset="-128"/>
                <a:ea typeface="BIZ UDゴシック" panose="020B0400000000000000" pitchFamily="49" charset="-128"/>
              </a:rPr>
              <a:t>48ha</a:t>
            </a:r>
            <a:r>
              <a:rPr kumimoji="1" lang="ja-JP" altLang="en-US" sz="1200">
                <a:solidFill>
                  <a:schemeClr val="tx1"/>
                </a:solidFill>
                <a:latin typeface="BIZ UDゴシック" panose="020B0400000000000000" pitchFamily="49" charset="-128"/>
                <a:ea typeface="BIZ UDゴシック" panose="020B0400000000000000" pitchFamily="49" charset="-128"/>
              </a:rPr>
              <a:t>）</a:t>
            </a:r>
            <a:endParaRPr kumimoji="1" lang="en-US" altLang="ja-JP" sz="1200">
              <a:solidFill>
                <a:schemeClr val="tx1"/>
              </a:solidFill>
              <a:latin typeface="BIZ UDゴシック" panose="020B0400000000000000" pitchFamily="49" charset="-128"/>
              <a:ea typeface="BIZ UDゴシック" panose="020B0400000000000000" pitchFamily="49" charset="-128"/>
            </a:endParaRPr>
          </a:p>
        </p:txBody>
      </p:sp>
      <p:pic>
        <p:nvPicPr>
          <p:cNvPr id="44" name="図 43">
            <a:extLst>
              <a:ext uri="{FF2B5EF4-FFF2-40B4-BE49-F238E27FC236}">
                <a16:creationId xmlns:a16="http://schemas.microsoft.com/office/drawing/2014/main" id="{E0A8CA18-A0D5-4402-9293-C52221E47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80047" y="371775"/>
            <a:ext cx="1446118" cy="1087816"/>
          </a:xfrm>
          <a:prstGeom prst="rect">
            <a:avLst/>
          </a:prstGeom>
        </p:spPr>
      </p:pic>
      <p:pic>
        <p:nvPicPr>
          <p:cNvPr id="45" name="図 44">
            <a:extLst>
              <a:ext uri="{FF2B5EF4-FFF2-40B4-BE49-F238E27FC236}">
                <a16:creationId xmlns:a16="http://schemas.microsoft.com/office/drawing/2014/main" id="{AB87CBEB-1535-4A19-98F5-44509464D6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17202" y="354296"/>
            <a:ext cx="1611005" cy="1074004"/>
          </a:xfrm>
          <a:prstGeom prst="rect">
            <a:avLst/>
          </a:prstGeom>
        </p:spPr>
      </p:pic>
      <p:sp>
        <p:nvSpPr>
          <p:cNvPr id="46" name="テキスト ボックス 8">
            <a:extLst>
              <a:ext uri="{FF2B5EF4-FFF2-40B4-BE49-F238E27FC236}">
                <a16:creationId xmlns:a16="http://schemas.microsoft.com/office/drawing/2014/main" id="{369A167C-42E4-4890-9069-CBD1AC6687BF}"/>
              </a:ext>
            </a:extLst>
          </p:cNvPr>
          <p:cNvSpPr txBox="1"/>
          <p:nvPr/>
        </p:nvSpPr>
        <p:spPr>
          <a:xfrm>
            <a:off x="4663439" y="1403639"/>
            <a:ext cx="2027942" cy="21544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a:latin typeface="BIZ UDPゴシック" panose="020B0400000000000000" pitchFamily="50" charset="-128"/>
                <a:ea typeface="BIZ UDPゴシック" panose="020B0400000000000000" pitchFamily="50" charset="-128"/>
              </a:rPr>
              <a:t>大径木の択伐施業（大型車両への積込み）</a:t>
            </a:r>
          </a:p>
        </p:txBody>
      </p:sp>
      <p:sp>
        <p:nvSpPr>
          <p:cNvPr id="48" name="テキスト ボックス 47">
            <a:extLst>
              <a:ext uri="{FF2B5EF4-FFF2-40B4-BE49-F238E27FC236}">
                <a16:creationId xmlns:a16="http://schemas.microsoft.com/office/drawing/2014/main" id="{145B7B96-2044-48A5-96CD-D1C26C14EA55}"/>
              </a:ext>
            </a:extLst>
          </p:cNvPr>
          <p:cNvSpPr txBox="1"/>
          <p:nvPr/>
        </p:nvSpPr>
        <p:spPr>
          <a:xfrm>
            <a:off x="8545090" y="1474436"/>
            <a:ext cx="1360910" cy="189940"/>
          </a:xfrm>
          <a:prstGeom prst="rect">
            <a:avLst/>
          </a:prstGeom>
          <a:noFill/>
        </p:spPr>
        <p:txBody>
          <a:bodyPr wrap="square" lIns="0" tIns="0" rIns="0" bIns="0" rtlCol="0">
            <a:noAutofit/>
          </a:bodyPr>
          <a:lstStyle/>
          <a:p>
            <a:pPr algn="ctr"/>
            <a:r>
              <a:rPr lang="ja-JP" altLang="en-US" sz="800">
                <a:latin typeface="BIZ UDPゴシック" panose="020B0400000000000000" pitchFamily="50" charset="-128"/>
                <a:ea typeface="BIZ UDPゴシック" panose="020B0400000000000000" pitchFamily="50" charset="-128"/>
              </a:rPr>
              <a:t>遠隔操作の運搬機械　　　　　　　　　　　　　　　　　　　　　　　</a:t>
            </a:r>
            <a:endParaRPr lang="en-US" altLang="ja-JP" sz="800">
              <a:latin typeface="BIZ UDPゴシック" panose="020B0400000000000000" pitchFamily="50" charset="-128"/>
              <a:ea typeface="BIZ UDPゴシック" panose="020B0400000000000000" pitchFamily="50" charset="-128"/>
            </a:endParaRPr>
          </a:p>
          <a:p>
            <a:pPr algn="ctr"/>
            <a:endParaRPr lang="en-US" altLang="ja-JP" sz="800">
              <a:latin typeface="BIZ UDPゴシック" panose="020B0400000000000000" pitchFamily="50" charset="-128"/>
              <a:ea typeface="BIZ UDPゴシック" panose="020B0400000000000000" pitchFamily="50" charset="-128"/>
            </a:endParaRPr>
          </a:p>
          <a:p>
            <a:pPr algn="ctr"/>
            <a:r>
              <a:rPr lang="ja-JP" altLang="en-US" sz="800">
                <a:latin typeface="BIZ UDPゴシック" panose="020B0400000000000000" pitchFamily="50" charset="-128"/>
                <a:ea typeface="BIZ UDPゴシック" panose="020B0400000000000000" pitchFamily="50" charset="-128"/>
              </a:rPr>
              <a:t>　　</a:t>
            </a:r>
          </a:p>
        </p:txBody>
      </p:sp>
      <p:sp>
        <p:nvSpPr>
          <p:cNvPr id="49" name="テキスト ボックス 48">
            <a:extLst>
              <a:ext uri="{FF2B5EF4-FFF2-40B4-BE49-F238E27FC236}">
                <a16:creationId xmlns:a16="http://schemas.microsoft.com/office/drawing/2014/main" id="{631AF270-8AFA-46C8-99EE-3E795F77CC5B}"/>
              </a:ext>
            </a:extLst>
          </p:cNvPr>
          <p:cNvSpPr txBox="1"/>
          <p:nvPr/>
        </p:nvSpPr>
        <p:spPr>
          <a:xfrm>
            <a:off x="6965255" y="1486714"/>
            <a:ext cx="1360910" cy="189940"/>
          </a:xfrm>
          <a:prstGeom prst="rect">
            <a:avLst/>
          </a:prstGeom>
          <a:noFill/>
        </p:spPr>
        <p:txBody>
          <a:bodyPr wrap="square" lIns="0" tIns="0" rIns="0" bIns="0" rtlCol="0">
            <a:noAutofit/>
          </a:bodyPr>
          <a:lstStyle/>
          <a:p>
            <a:pPr algn="ctr"/>
            <a:r>
              <a:rPr lang="ja-JP" altLang="en-US" sz="800">
                <a:latin typeface="BIZ UDPゴシック" panose="020B0400000000000000" pitchFamily="50" charset="-128"/>
                <a:ea typeface="BIZ UDPゴシック" panose="020B0400000000000000" pitchFamily="50" charset="-128"/>
              </a:rPr>
              <a:t>木材共販所　　　　　　　　　　　　　　　　　　　</a:t>
            </a:r>
            <a:endParaRPr lang="en-US" altLang="ja-JP" sz="800">
              <a:latin typeface="BIZ UDPゴシック" panose="020B0400000000000000" pitchFamily="50" charset="-128"/>
              <a:ea typeface="BIZ UDPゴシック" panose="020B0400000000000000" pitchFamily="50" charset="-128"/>
            </a:endParaRPr>
          </a:p>
          <a:p>
            <a:pPr algn="ctr"/>
            <a:endParaRPr lang="en-US" altLang="ja-JP" sz="800">
              <a:latin typeface="BIZ UDPゴシック" panose="020B0400000000000000" pitchFamily="50" charset="-128"/>
              <a:ea typeface="BIZ UDPゴシック" panose="020B0400000000000000" pitchFamily="50" charset="-128"/>
            </a:endParaRPr>
          </a:p>
          <a:p>
            <a:pPr algn="ctr"/>
            <a:r>
              <a:rPr lang="ja-JP" altLang="en-US" sz="800">
                <a:latin typeface="BIZ UDPゴシック" panose="020B0400000000000000" pitchFamily="50" charset="-128"/>
                <a:ea typeface="BIZ UDPゴシック" panose="020B0400000000000000" pitchFamily="50" charset="-128"/>
              </a:rPr>
              <a:t>　　</a:t>
            </a:r>
          </a:p>
        </p:txBody>
      </p:sp>
      <p:sp>
        <p:nvSpPr>
          <p:cNvPr id="61" name="テキスト ボックス 60">
            <a:extLst>
              <a:ext uri="{FF2B5EF4-FFF2-40B4-BE49-F238E27FC236}">
                <a16:creationId xmlns:a16="http://schemas.microsoft.com/office/drawing/2014/main" id="{1B20F0DA-359D-425E-A33A-66A1DD4CCD16}"/>
              </a:ext>
            </a:extLst>
          </p:cNvPr>
          <p:cNvSpPr txBox="1"/>
          <p:nvPr/>
        </p:nvSpPr>
        <p:spPr>
          <a:xfrm>
            <a:off x="148552" y="2237767"/>
            <a:ext cx="4732691" cy="1061829"/>
          </a:xfrm>
          <a:prstGeom prst="rect">
            <a:avLst/>
          </a:prstGeom>
          <a:noFill/>
        </p:spPr>
        <p:txBody>
          <a:bodyPr wrap="square">
            <a:spAutoFit/>
          </a:bodyPr>
          <a:lstStyle/>
          <a:p>
            <a:pPr>
              <a:lnSpc>
                <a:spcPts val="1800"/>
              </a:lnSpc>
            </a:pPr>
            <a:r>
              <a:rPr kumimoji="1" lang="ja-JP" altLang="en-US" sz="1200" b="1" dirty="0">
                <a:latin typeface="BIZ UDゴシック" panose="020B0400000000000000" pitchFamily="49" charset="-128"/>
                <a:ea typeface="BIZ UDゴシック" panose="020B0400000000000000" pitchFamily="49" charset="-128"/>
              </a:rPr>
              <a:t>●計画的に森林経営が行われている森林</a:t>
            </a:r>
            <a:endParaRPr kumimoji="1" lang="en-US" altLang="ja-JP" sz="1200" b="1"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　策定時点での「資源循環林」は</a:t>
            </a:r>
            <a:r>
              <a:rPr kumimoji="1" lang="en-US" altLang="ja-JP" sz="1200" dirty="0">
                <a:latin typeface="BIZ UDゴシック" panose="020B0400000000000000" pitchFamily="49" charset="-128"/>
                <a:ea typeface="BIZ UDゴシック" panose="020B0400000000000000" pitchFamily="49" charset="-128"/>
              </a:rPr>
              <a:t>13,800ha</a:t>
            </a:r>
            <a:r>
              <a:rPr kumimoji="1" lang="ja-JP" altLang="en-US" sz="1200" dirty="0">
                <a:latin typeface="BIZ UDゴシック" panose="020B0400000000000000" pitchFamily="49" charset="-128"/>
                <a:ea typeface="BIZ UDゴシック" panose="020B0400000000000000" pitchFamily="49" charset="-128"/>
              </a:rPr>
              <a:t>。このうち、森林経営計画や集積計画が作成されている人工林が</a:t>
            </a:r>
            <a:r>
              <a:rPr kumimoji="1" lang="en-US" altLang="ja-JP" sz="1200" dirty="0">
                <a:latin typeface="BIZ UDゴシック" panose="020B0400000000000000" pitchFamily="49" charset="-128"/>
                <a:ea typeface="BIZ UDゴシック" panose="020B0400000000000000" pitchFamily="49" charset="-128"/>
              </a:rPr>
              <a:t>5,603ha</a:t>
            </a:r>
            <a:r>
              <a:rPr kumimoji="1" lang="ja-JP" altLang="en-US" sz="1200" dirty="0">
                <a:latin typeface="BIZ UDゴシック" panose="020B0400000000000000" pitchFamily="49" charset="-128"/>
                <a:ea typeface="BIZ UDゴシック" panose="020B0400000000000000" pitchFamily="49" charset="-128"/>
              </a:rPr>
              <a:t>あることを踏まえると、現在、計画的な森林経営が行われているのは、</a:t>
            </a:r>
            <a:r>
              <a:rPr kumimoji="1" lang="ja-JP" altLang="en-US" sz="1200" u="sng" dirty="0">
                <a:latin typeface="BIZ UDゴシック" panose="020B0400000000000000" pitchFamily="49" charset="-128"/>
                <a:ea typeface="BIZ UDゴシック" panose="020B0400000000000000" pitchFamily="49" charset="-128"/>
              </a:rPr>
              <a:t>資源循環林の</a:t>
            </a:r>
            <a:r>
              <a:rPr kumimoji="1" lang="ja-JP" altLang="en-US" sz="1200" b="1" u="sng" dirty="0">
                <a:latin typeface="BIZ UDゴシック" panose="020B0400000000000000" pitchFamily="49" charset="-128"/>
                <a:ea typeface="BIZ UDゴシック" panose="020B0400000000000000" pitchFamily="49" charset="-128"/>
              </a:rPr>
              <a:t>約４割</a:t>
            </a:r>
            <a:r>
              <a:rPr kumimoji="1" lang="ja-JP" altLang="en-US" sz="1200" dirty="0">
                <a:latin typeface="BIZ UDゴシック" panose="020B0400000000000000" pitchFamily="49" charset="-128"/>
                <a:ea typeface="BIZ UDゴシック" panose="020B0400000000000000" pitchFamily="49" charset="-128"/>
              </a:rPr>
              <a:t>のみとなる。</a:t>
            </a:r>
            <a:endParaRPr lang="ja-JP" altLang="en-US" sz="1200" dirty="0"/>
          </a:p>
        </p:txBody>
      </p:sp>
      <p:sp>
        <p:nvSpPr>
          <p:cNvPr id="77" name="四角形: 角を丸くする 76">
            <a:extLst>
              <a:ext uri="{FF2B5EF4-FFF2-40B4-BE49-F238E27FC236}">
                <a16:creationId xmlns:a16="http://schemas.microsoft.com/office/drawing/2014/main" id="{16623FCA-5456-4653-9F05-48D3B6BC0234}"/>
              </a:ext>
            </a:extLst>
          </p:cNvPr>
          <p:cNvSpPr/>
          <p:nvPr/>
        </p:nvSpPr>
        <p:spPr>
          <a:xfrm>
            <a:off x="5078293" y="7153242"/>
            <a:ext cx="4827707" cy="1341580"/>
          </a:xfrm>
          <a:prstGeom prst="roundRect">
            <a:avLst>
              <a:gd name="adj" fmla="val 4199"/>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a:solidFill>
                  <a:schemeClr val="tx1"/>
                </a:solidFill>
                <a:latin typeface="BIZ UDゴシック" panose="020B0400000000000000" pitchFamily="49" charset="-128"/>
                <a:ea typeface="BIZ UDゴシック" panose="020B0400000000000000" pitchFamily="49" charset="-128"/>
              </a:rPr>
              <a:t>■成果指標の考え方　　　　　　</a:t>
            </a:r>
            <a:r>
              <a:rPr kumimoji="1" lang="en-US" altLang="ja-JP" sz="1100">
                <a:solidFill>
                  <a:schemeClr val="tx1"/>
                </a:solidFill>
                <a:latin typeface="BIZ UDゴシック" panose="020B0400000000000000" pitchFamily="49" charset="-128"/>
                <a:ea typeface="BIZ UDゴシック" panose="020B0400000000000000" pitchFamily="49" charset="-128"/>
              </a:rPr>
              <a:t>※68</a:t>
            </a:r>
            <a:r>
              <a:rPr kumimoji="1" lang="ja-JP" altLang="en-US" sz="1100">
                <a:solidFill>
                  <a:schemeClr val="tx1"/>
                </a:solidFill>
                <a:latin typeface="BIZ UDゴシック" panose="020B0400000000000000" pitchFamily="49" charset="-128"/>
                <a:ea typeface="BIZ UDゴシック" panose="020B0400000000000000" pitchFamily="49" charset="-128"/>
              </a:rPr>
              <a:t>％は製材利用率（</a:t>
            </a:r>
            <a:r>
              <a:rPr kumimoji="1" lang="en-US" altLang="ja-JP" sz="1100">
                <a:solidFill>
                  <a:schemeClr val="tx1"/>
                </a:solidFill>
                <a:latin typeface="BIZ UDゴシック" panose="020B0400000000000000" pitchFamily="49" charset="-128"/>
                <a:ea typeface="BIZ UDゴシック" panose="020B0400000000000000" pitchFamily="49" charset="-128"/>
              </a:rPr>
              <a:t>R4</a:t>
            </a:r>
            <a:r>
              <a:rPr kumimoji="1" lang="ja-JP" altLang="en-US" sz="1100">
                <a:solidFill>
                  <a:schemeClr val="tx1"/>
                </a:solidFill>
                <a:latin typeface="BIZ UDゴシック" panose="020B0400000000000000" pitchFamily="49" charset="-128"/>
                <a:ea typeface="BIZ UDゴシック" panose="020B0400000000000000" pitchFamily="49" charset="-128"/>
              </a:rPr>
              <a:t>実績）</a:t>
            </a:r>
            <a:endParaRPr kumimoji="1" lang="en-US" altLang="ja-JP" sz="1100">
              <a:solidFill>
                <a:schemeClr val="tx1"/>
              </a:solidFill>
              <a:latin typeface="BIZ UDゴシック" panose="020B0400000000000000" pitchFamily="49" charset="-128"/>
              <a:ea typeface="BIZ UDゴシック" panose="020B0400000000000000" pitchFamily="49" charset="-128"/>
            </a:endParaRPr>
          </a:p>
          <a:p>
            <a:pPr>
              <a:lnSpc>
                <a:spcPts val="600"/>
              </a:lnSpc>
            </a:pPr>
            <a:r>
              <a:rPr kumimoji="1" lang="ja-JP" altLang="en-US" sz="1200">
                <a:solidFill>
                  <a:schemeClr val="tx1"/>
                </a:solidFill>
                <a:latin typeface="BIZ UDゴシック" panose="020B0400000000000000" pitchFamily="49" charset="-128"/>
                <a:ea typeface="BIZ UDゴシック" panose="020B0400000000000000" pitchFamily="49" charset="-128"/>
              </a:rPr>
              <a:t>　</a:t>
            </a:r>
            <a:endParaRPr kumimoji="1" lang="en-US" altLang="ja-JP" sz="1200">
              <a:solidFill>
                <a:schemeClr val="tx1"/>
              </a:solidFill>
              <a:latin typeface="BIZ UDゴシック" panose="020B0400000000000000" pitchFamily="49" charset="-128"/>
              <a:ea typeface="BIZ UDゴシック" panose="020B0400000000000000" pitchFamily="49" charset="-128"/>
            </a:endParaRPr>
          </a:p>
          <a:p>
            <a:pPr>
              <a:lnSpc>
                <a:spcPts val="1300"/>
              </a:lnSpc>
            </a:pPr>
            <a:r>
              <a:rPr kumimoji="1" lang="ja-JP" altLang="en-US" sz="1200">
                <a:solidFill>
                  <a:schemeClr val="tx1"/>
                </a:solidFill>
                <a:latin typeface="BIZ UDゴシック" panose="020B0400000000000000" pitchFamily="49" charset="-128"/>
                <a:ea typeface="BIZ UDゴシック" panose="020B0400000000000000" pitchFamily="49" charset="-128"/>
              </a:rPr>
              <a:t>  中期目標　間伐：</a:t>
            </a:r>
            <a:r>
              <a:rPr kumimoji="1" lang="en-US" altLang="ja-JP" sz="1200">
                <a:solidFill>
                  <a:schemeClr val="tx1"/>
                </a:solidFill>
                <a:latin typeface="BIZ UDゴシック" panose="020B0400000000000000" pitchFamily="49" charset="-128"/>
                <a:ea typeface="BIZ UDゴシック" panose="020B0400000000000000" pitchFamily="49" charset="-128"/>
              </a:rPr>
              <a:t>350ha/</a:t>
            </a:r>
            <a:r>
              <a:rPr kumimoji="1" lang="ja-JP" altLang="en-US" sz="1200">
                <a:solidFill>
                  <a:schemeClr val="tx1"/>
                </a:solidFill>
                <a:latin typeface="BIZ UDゴシック" panose="020B0400000000000000" pitchFamily="49" charset="-128"/>
                <a:ea typeface="BIZ UDゴシック" panose="020B0400000000000000" pitchFamily="49" charset="-128"/>
              </a:rPr>
              <a:t>年</a:t>
            </a:r>
            <a:r>
              <a:rPr kumimoji="1" lang="en-US" altLang="ja-JP" sz="1200">
                <a:solidFill>
                  <a:schemeClr val="tx1"/>
                </a:solidFill>
                <a:latin typeface="BIZ UDゴシック" panose="020B0400000000000000" pitchFamily="49" charset="-128"/>
                <a:ea typeface="BIZ UDゴシック" panose="020B0400000000000000" pitchFamily="49" charset="-128"/>
              </a:rPr>
              <a:t>×70</a:t>
            </a:r>
            <a:r>
              <a:rPr kumimoji="1" lang="ja-JP" altLang="en-US" sz="1200">
                <a:solidFill>
                  <a:schemeClr val="tx1"/>
                </a:solidFill>
                <a:latin typeface="BIZ UDゴシック" panose="020B0400000000000000" pitchFamily="49" charset="-128"/>
                <a:ea typeface="BIZ UDゴシック" panose="020B0400000000000000" pitchFamily="49" charset="-128"/>
              </a:rPr>
              <a:t>％</a:t>
            </a:r>
            <a:r>
              <a:rPr kumimoji="1" lang="en-US" altLang="ja-JP" sz="1200">
                <a:solidFill>
                  <a:schemeClr val="tx1"/>
                </a:solidFill>
                <a:latin typeface="BIZ UDゴシック" panose="020B0400000000000000" pitchFamily="49" charset="-128"/>
                <a:ea typeface="BIZ UDゴシック" panose="020B0400000000000000" pitchFamily="49" charset="-128"/>
              </a:rPr>
              <a:t>×40㎥/ha×68% </a:t>
            </a:r>
            <a:r>
              <a:rPr kumimoji="1" lang="ja-JP" altLang="en-US" sz="1200">
                <a:solidFill>
                  <a:schemeClr val="tx1"/>
                </a:solidFill>
                <a:latin typeface="BIZ UDゴシック" panose="020B0400000000000000" pitchFamily="49" charset="-128"/>
                <a:ea typeface="BIZ UDゴシック" panose="020B0400000000000000" pitchFamily="49" charset="-128"/>
              </a:rPr>
              <a:t>＝ </a:t>
            </a:r>
            <a:r>
              <a:rPr kumimoji="1" lang="en-US" altLang="ja-JP" sz="1200">
                <a:solidFill>
                  <a:schemeClr val="tx1"/>
                </a:solidFill>
                <a:latin typeface="BIZ UDゴシック" panose="020B0400000000000000" pitchFamily="49" charset="-128"/>
                <a:ea typeface="BIZ UDゴシック" panose="020B0400000000000000" pitchFamily="49" charset="-128"/>
              </a:rPr>
              <a:t>6,664㎥/</a:t>
            </a:r>
            <a:r>
              <a:rPr kumimoji="1" lang="ja-JP" altLang="en-US" sz="1200">
                <a:solidFill>
                  <a:schemeClr val="tx1"/>
                </a:solidFill>
                <a:latin typeface="BIZ UDゴシック" panose="020B0400000000000000" pitchFamily="49" charset="-128"/>
                <a:ea typeface="BIZ UDゴシック" panose="020B0400000000000000" pitchFamily="49" charset="-128"/>
              </a:rPr>
              <a:t>年</a:t>
            </a:r>
          </a:p>
          <a:p>
            <a:pPr>
              <a:lnSpc>
                <a:spcPts val="1300"/>
              </a:lnSpc>
            </a:pPr>
            <a:r>
              <a:rPr kumimoji="1" lang="ja-JP" altLang="en-US" sz="1200">
                <a:solidFill>
                  <a:schemeClr val="tx1"/>
                </a:solidFill>
                <a:latin typeface="BIZ UDゴシック" panose="020B0400000000000000" pitchFamily="49" charset="-128"/>
                <a:ea typeface="BIZ UDゴシック" panose="020B0400000000000000" pitchFamily="49" charset="-128"/>
              </a:rPr>
              <a:t>　　　　　　主伐： </a:t>
            </a:r>
            <a:r>
              <a:rPr kumimoji="1" lang="en-US" altLang="ja-JP" sz="1200">
                <a:solidFill>
                  <a:schemeClr val="tx1"/>
                </a:solidFill>
                <a:latin typeface="BIZ UDゴシック" panose="020B0400000000000000" pitchFamily="49" charset="-128"/>
                <a:ea typeface="BIZ UDゴシック" panose="020B0400000000000000" pitchFamily="49" charset="-128"/>
              </a:rPr>
              <a:t>10ha/</a:t>
            </a:r>
            <a:r>
              <a:rPr kumimoji="1" lang="ja-JP" altLang="en-US" sz="1200">
                <a:solidFill>
                  <a:schemeClr val="tx1"/>
                </a:solidFill>
                <a:latin typeface="BIZ UDゴシック" panose="020B0400000000000000" pitchFamily="49" charset="-128"/>
                <a:ea typeface="BIZ UDゴシック" panose="020B0400000000000000" pitchFamily="49" charset="-128"/>
              </a:rPr>
              <a:t>年</a:t>
            </a:r>
            <a:r>
              <a:rPr kumimoji="1" lang="en-US" altLang="ja-JP" sz="1200">
                <a:solidFill>
                  <a:schemeClr val="tx1"/>
                </a:solidFill>
                <a:latin typeface="BIZ UDゴシック" panose="020B0400000000000000" pitchFamily="49" charset="-128"/>
                <a:ea typeface="BIZ UDゴシック" panose="020B0400000000000000" pitchFamily="49" charset="-128"/>
              </a:rPr>
              <a:t>×500㎥/ha×68%</a:t>
            </a:r>
            <a:r>
              <a:rPr kumimoji="1" lang="ja-JP" altLang="en-US" sz="1200">
                <a:solidFill>
                  <a:schemeClr val="tx1"/>
                </a:solidFill>
                <a:latin typeface="BIZ UDゴシック" panose="020B0400000000000000" pitchFamily="49" charset="-128"/>
                <a:ea typeface="BIZ UDゴシック" panose="020B0400000000000000" pitchFamily="49" charset="-128"/>
              </a:rPr>
              <a:t>　　  ＝ </a:t>
            </a:r>
            <a:r>
              <a:rPr kumimoji="1" lang="en-US" altLang="ja-JP" sz="1200">
                <a:solidFill>
                  <a:schemeClr val="tx1"/>
                </a:solidFill>
                <a:latin typeface="BIZ UDゴシック" panose="020B0400000000000000" pitchFamily="49" charset="-128"/>
                <a:ea typeface="BIZ UDゴシック" panose="020B0400000000000000" pitchFamily="49" charset="-128"/>
              </a:rPr>
              <a:t>3,400㎥/</a:t>
            </a:r>
            <a:r>
              <a:rPr kumimoji="1" lang="ja-JP" altLang="en-US" sz="1200">
                <a:solidFill>
                  <a:schemeClr val="tx1"/>
                </a:solidFill>
                <a:latin typeface="BIZ UDゴシック" panose="020B0400000000000000" pitchFamily="49" charset="-128"/>
                <a:ea typeface="BIZ UDゴシック" panose="020B0400000000000000" pitchFamily="49" charset="-128"/>
              </a:rPr>
              <a:t>年</a:t>
            </a:r>
          </a:p>
          <a:p>
            <a:pPr>
              <a:lnSpc>
                <a:spcPts val="1300"/>
              </a:lnSpc>
            </a:pPr>
            <a:r>
              <a:rPr kumimoji="1" lang="ja-JP" altLang="en-US" sz="1200">
                <a:solidFill>
                  <a:schemeClr val="tx1"/>
                </a:solidFill>
                <a:latin typeface="BIZ UDゴシック" panose="020B0400000000000000" pitchFamily="49" charset="-128"/>
                <a:ea typeface="BIZ UDゴシック" panose="020B0400000000000000" pitchFamily="49" charset="-128"/>
              </a:rPr>
              <a:t>　　　　　　　　　　　　　　　　　　</a:t>
            </a:r>
            <a:r>
              <a:rPr kumimoji="1" lang="ja-JP" altLang="en-US" sz="1200" b="1">
                <a:solidFill>
                  <a:schemeClr val="tx1"/>
                </a:solidFill>
                <a:latin typeface="BIZ UDゴシック" panose="020B0400000000000000" pitchFamily="49" charset="-128"/>
                <a:ea typeface="BIZ UDゴシック" panose="020B0400000000000000" pitchFamily="49" charset="-128"/>
              </a:rPr>
              <a:t>合計　約</a:t>
            </a:r>
            <a:r>
              <a:rPr kumimoji="1" lang="en-US" altLang="ja-JP" sz="1200" b="1">
                <a:solidFill>
                  <a:schemeClr val="tx1"/>
                </a:solidFill>
                <a:latin typeface="BIZ UDゴシック" panose="020B0400000000000000" pitchFamily="49" charset="-128"/>
                <a:ea typeface="BIZ UDゴシック" panose="020B0400000000000000" pitchFamily="49" charset="-128"/>
              </a:rPr>
              <a:t>10,000㎥/</a:t>
            </a:r>
            <a:r>
              <a:rPr kumimoji="1" lang="ja-JP" altLang="en-US" sz="1200" b="1">
                <a:solidFill>
                  <a:schemeClr val="tx1"/>
                </a:solidFill>
                <a:latin typeface="BIZ UDゴシック" panose="020B0400000000000000" pitchFamily="49" charset="-128"/>
                <a:ea typeface="BIZ UDゴシック" panose="020B0400000000000000" pitchFamily="49" charset="-128"/>
              </a:rPr>
              <a:t>年</a:t>
            </a:r>
          </a:p>
          <a:p>
            <a:pPr>
              <a:lnSpc>
                <a:spcPts val="1300"/>
              </a:lnSpc>
            </a:pPr>
            <a:r>
              <a:rPr kumimoji="1" lang="ja-JP" altLang="en-US" sz="1200">
                <a:solidFill>
                  <a:schemeClr val="tx1"/>
                </a:solidFill>
                <a:latin typeface="BIZ UDゴシック" panose="020B0400000000000000" pitchFamily="49" charset="-128"/>
                <a:ea typeface="BIZ UDゴシック" panose="020B0400000000000000" pitchFamily="49" charset="-128"/>
              </a:rPr>
              <a:t>　長期目標　間伐：</a:t>
            </a:r>
            <a:r>
              <a:rPr kumimoji="1" lang="en-US" altLang="ja-JP" sz="1200">
                <a:solidFill>
                  <a:schemeClr val="tx1"/>
                </a:solidFill>
                <a:latin typeface="BIZ UDゴシック" panose="020B0400000000000000" pitchFamily="49" charset="-128"/>
                <a:ea typeface="BIZ UDゴシック" panose="020B0400000000000000" pitchFamily="49" charset="-128"/>
              </a:rPr>
              <a:t>500ha/</a:t>
            </a:r>
            <a:r>
              <a:rPr kumimoji="1" lang="ja-JP" altLang="en-US" sz="1200">
                <a:solidFill>
                  <a:schemeClr val="tx1"/>
                </a:solidFill>
                <a:latin typeface="BIZ UDゴシック" panose="020B0400000000000000" pitchFamily="49" charset="-128"/>
                <a:ea typeface="BIZ UDゴシック" panose="020B0400000000000000" pitchFamily="49" charset="-128"/>
              </a:rPr>
              <a:t>年</a:t>
            </a:r>
            <a:r>
              <a:rPr kumimoji="1" lang="en-US" altLang="ja-JP" sz="1200">
                <a:solidFill>
                  <a:schemeClr val="tx1"/>
                </a:solidFill>
                <a:latin typeface="BIZ UDゴシック" panose="020B0400000000000000" pitchFamily="49" charset="-128"/>
                <a:ea typeface="BIZ UDゴシック" panose="020B0400000000000000" pitchFamily="49" charset="-128"/>
              </a:rPr>
              <a:t>×70</a:t>
            </a:r>
            <a:r>
              <a:rPr kumimoji="1" lang="ja-JP" altLang="en-US" sz="1200">
                <a:solidFill>
                  <a:schemeClr val="tx1"/>
                </a:solidFill>
                <a:latin typeface="BIZ UDゴシック" panose="020B0400000000000000" pitchFamily="49" charset="-128"/>
                <a:ea typeface="BIZ UDゴシック" panose="020B0400000000000000" pitchFamily="49" charset="-128"/>
              </a:rPr>
              <a:t>％</a:t>
            </a:r>
            <a:r>
              <a:rPr kumimoji="1" lang="en-US" altLang="ja-JP" sz="1200">
                <a:solidFill>
                  <a:schemeClr val="tx1"/>
                </a:solidFill>
                <a:latin typeface="BIZ UDゴシック" panose="020B0400000000000000" pitchFamily="49" charset="-128"/>
                <a:ea typeface="BIZ UDゴシック" panose="020B0400000000000000" pitchFamily="49" charset="-128"/>
              </a:rPr>
              <a:t>×40㎥/ha×68% </a:t>
            </a:r>
            <a:r>
              <a:rPr kumimoji="1" lang="ja-JP" altLang="en-US" sz="1200">
                <a:solidFill>
                  <a:schemeClr val="tx1"/>
                </a:solidFill>
                <a:latin typeface="BIZ UDゴシック" panose="020B0400000000000000" pitchFamily="49" charset="-128"/>
                <a:ea typeface="BIZ UDゴシック" panose="020B0400000000000000" pitchFamily="49" charset="-128"/>
              </a:rPr>
              <a:t>＝ </a:t>
            </a:r>
            <a:r>
              <a:rPr kumimoji="1" lang="en-US" altLang="ja-JP" sz="1200">
                <a:solidFill>
                  <a:schemeClr val="tx1"/>
                </a:solidFill>
                <a:latin typeface="BIZ UDゴシック" panose="020B0400000000000000" pitchFamily="49" charset="-128"/>
                <a:ea typeface="BIZ UDゴシック" panose="020B0400000000000000" pitchFamily="49" charset="-128"/>
              </a:rPr>
              <a:t>9,520㎥/</a:t>
            </a:r>
            <a:r>
              <a:rPr kumimoji="1" lang="ja-JP" altLang="en-US" sz="1200">
                <a:solidFill>
                  <a:schemeClr val="tx1"/>
                </a:solidFill>
                <a:latin typeface="BIZ UDゴシック" panose="020B0400000000000000" pitchFamily="49" charset="-128"/>
                <a:ea typeface="BIZ UDゴシック" panose="020B0400000000000000" pitchFamily="49" charset="-128"/>
              </a:rPr>
              <a:t>年</a:t>
            </a:r>
          </a:p>
          <a:p>
            <a:pPr>
              <a:lnSpc>
                <a:spcPts val="1300"/>
              </a:lnSpc>
            </a:pPr>
            <a:r>
              <a:rPr kumimoji="1" lang="ja-JP" altLang="en-US" sz="1200">
                <a:solidFill>
                  <a:schemeClr val="tx1"/>
                </a:solidFill>
                <a:latin typeface="BIZ UDゴシック" panose="020B0400000000000000" pitchFamily="49" charset="-128"/>
                <a:ea typeface="BIZ UDゴシック" panose="020B0400000000000000" pitchFamily="49" charset="-128"/>
              </a:rPr>
              <a:t>　　　　　　主伐： </a:t>
            </a:r>
            <a:r>
              <a:rPr kumimoji="1" lang="en-US" altLang="ja-JP" sz="1200">
                <a:solidFill>
                  <a:schemeClr val="tx1"/>
                </a:solidFill>
                <a:latin typeface="BIZ UDゴシック" panose="020B0400000000000000" pitchFamily="49" charset="-128"/>
                <a:ea typeface="BIZ UDゴシック" panose="020B0400000000000000" pitchFamily="49" charset="-128"/>
              </a:rPr>
              <a:t>30ha/</a:t>
            </a:r>
            <a:r>
              <a:rPr kumimoji="1" lang="ja-JP" altLang="en-US" sz="1200">
                <a:solidFill>
                  <a:schemeClr val="tx1"/>
                </a:solidFill>
                <a:latin typeface="BIZ UDゴシック" panose="020B0400000000000000" pitchFamily="49" charset="-128"/>
                <a:ea typeface="BIZ UDゴシック" panose="020B0400000000000000" pitchFamily="49" charset="-128"/>
              </a:rPr>
              <a:t>年</a:t>
            </a:r>
            <a:r>
              <a:rPr kumimoji="1" lang="en-US" altLang="ja-JP" sz="1200">
                <a:solidFill>
                  <a:schemeClr val="tx1"/>
                </a:solidFill>
                <a:latin typeface="BIZ UDゴシック" panose="020B0400000000000000" pitchFamily="49" charset="-128"/>
                <a:ea typeface="BIZ UDゴシック" panose="020B0400000000000000" pitchFamily="49" charset="-128"/>
              </a:rPr>
              <a:t>×500㎥/ha×68%</a:t>
            </a:r>
            <a:r>
              <a:rPr kumimoji="1" lang="ja-JP" altLang="en-US" sz="1200">
                <a:solidFill>
                  <a:schemeClr val="tx1"/>
                </a:solidFill>
                <a:latin typeface="BIZ UDゴシック" panose="020B0400000000000000" pitchFamily="49" charset="-128"/>
                <a:ea typeface="BIZ UDゴシック" panose="020B0400000000000000" pitchFamily="49" charset="-128"/>
              </a:rPr>
              <a:t>　　  ＝</a:t>
            </a:r>
            <a:r>
              <a:rPr kumimoji="1" lang="en-US" altLang="ja-JP" sz="1200">
                <a:solidFill>
                  <a:schemeClr val="tx1"/>
                </a:solidFill>
                <a:latin typeface="BIZ UDゴシック" panose="020B0400000000000000" pitchFamily="49" charset="-128"/>
                <a:ea typeface="BIZ UDゴシック" panose="020B0400000000000000" pitchFamily="49" charset="-128"/>
              </a:rPr>
              <a:t>10,200㎥/</a:t>
            </a:r>
            <a:r>
              <a:rPr kumimoji="1" lang="ja-JP" altLang="en-US" sz="1200">
                <a:solidFill>
                  <a:schemeClr val="tx1"/>
                </a:solidFill>
                <a:latin typeface="BIZ UDゴシック" panose="020B0400000000000000" pitchFamily="49" charset="-128"/>
                <a:ea typeface="BIZ UDゴシック" panose="020B0400000000000000" pitchFamily="49" charset="-128"/>
              </a:rPr>
              <a:t>年</a:t>
            </a:r>
          </a:p>
          <a:p>
            <a:pPr>
              <a:lnSpc>
                <a:spcPts val="1300"/>
              </a:lnSpc>
            </a:pPr>
            <a:r>
              <a:rPr kumimoji="1" lang="ja-JP" altLang="en-US" sz="1200">
                <a:solidFill>
                  <a:schemeClr val="tx1"/>
                </a:solidFill>
                <a:latin typeface="BIZ UDゴシック" panose="020B0400000000000000" pitchFamily="49" charset="-128"/>
                <a:ea typeface="BIZ UDゴシック" panose="020B0400000000000000" pitchFamily="49" charset="-128"/>
              </a:rPr>
              <a:t>　　　　　　　　　　　　　　　　　　</a:t>
            </a:r>
            <a:r>
              <a:rPr kumimoji="1" lang="ja-JP" altLang="en-US" sz="1200" b="1">
                <a:solidFill>
                  <a:schemeClr val="tx1"/>
                </a:solidFill>
                <a:latin typeface="BIZ UDゴシック" panose="020B0400000000000000" pitchFamily="49" charset="-128"/>
                <a:ea typeface="BIZ UDゴシック" panose="020B0400000000000000" pitchFamily="49" charset="-128"/>
              </a:rPr>
              <a:t>合計　約</a:t>
            </a:r>
            <a:r>
              <a:rPr kumimoji="1" lang="en-US" altLang="ja-JP" sz="1200" b="1">
                <a:solidFill>
                  <a:schemeClr val="tx1"/>
                </a:solidFill>
                <a:latin typeface="BIZ UDゴシック" panose="020B0400000000000000" pitchFamily="49" charset="-128"/>
                <a:ea typeface="BIZ UDゴシック" panose="020B0400000000000000" pitchFamily="49" charset="-128"/>
              </a:rPr>
              <a:t>20,000㎥/</a:t>
            </a:r>
            <a:r>
              <a:rPr kumimoji="1" lang="ja-JP" altLang="en-US" sz="1200" b="1">
                <a:solidFill>
                  <a:schemeClr val="tx1"/>
                </a:solidFill>
                <a:latin typeface="BIZ UDゴシック" panose="020B0400000000000000" pitchFamily="49" charset="-128"/>
                <a:ea typeface="BIZ UDゴシック" panose="020B0400000000000000" pitchFamily="49" charset="-128"/>
              </a:rPr>
              <a:t>年</a:t>
            </a:r>
          </a:p>
          <a:p>
            <a:endParaRPr kumimoji="1" lang="en-US" altLang="ja-JP" sz="1200">
              <a:solidFill>
                <a:schemeClr val="tx1"/>
              </a:solidFill>
              <a:latin typeface="BIZ UDゴシック" panose="020B0400000000000000" pitchFamily="49" charset="-128"/>
              <a:ea typeface="BIZ UDゴシック" panose="020B0400000000000000" pitchFamily="49" charset="-128"/>
            </a:endParaRPr>
          </a:p>
        </p:txBody>
      </p:sp>
      <p:sp>
        <p:nvSpPr>
          <p:cNvPr id="82" name="正方形/長方形 81">
            <a:extLst>
              <a:ext uri="{FF2B5EF4-FFF2-40B4-BE49-F238E27FC236}">
                <a16:creationId xmlns:a16="http://schemas.microsoft.com/office/drawing/2014/main" id="{004746DB-2E3D-4C65-BEE6-9B69816E5D97}"/>
              </a:ext>
            </a:extLst>
          </p:cNvPr>
          <p:cNvSpPr/>
          <p:nvPr/>
        </p:nvSpPr>
        <p:spPr>
          <a:xfrm>
            <a:off x="4953000" y="1647507"/>
            <a:ext cx="1142058" cy="546668"/>
          </a:xfrm>
          <a:prstGeom prst="rect">
            <a:avLst/>
          </a:prstGeom>
          <a:solidFill>
            <a:srgbClr val="FF0000"/>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成果指標２</a:t>
            </a:r>
          </a:p>
        </p:txBody>
      </p:sp>
      <p:sp>
        <p:nvSpPr>
          <p:cNvPr id="92" name="四角形: 角を丸くする 91">
            <a:extLst>
              <a:ext uri="{FF2B5EF4-FFF2-40B4-BE49-F238E27FC236}">
                <a16:creationId xmlns:a16="http://schemas.microsoft.com/office/drawing/2014/main" id="{7511A2A0-F946-4A92-87B1-C38BA9FCDED5}"/>
              </a:ext>
            </a:extLst>
          </p:cNvPr>
          <p:cNvSpPr/>
          <p:nvPr/>
        </p:nvSpPr>
        <p:spPr>
          <a:xfrm>
            <a:off x="6074694" y="1655873"/>
            <a:ext cx="3747567" cy="534699"/>
          </a:xfrm>
          <a:prstGeom prst="roundRect">
            <a:avLst>
              <a:gd name="adj" fmla="val 4199"/>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a:solidFill>
                  <a:schemeClr val="tx1"/>
                </a:solidFill>
                <a:latin typeface="BIZ UDゴシック" panose="020B0400000000000000" pitchFamily="49" charset="-128"/>
                <a:ea typeface="BIZ UDゴシック" panose="020B0400000000000000" pitchFamily="49" charset="-128"/>
              </a:rPr>
              <a:t> 大阪府内産木材の利用量</a:t>
            </a:r>
            <a:endParaRPr kumimoji="1" lang="en-US" altLang="ja-JP" sz="1600">
              <a:solidFill>
                <a:schemeClr val="tx1"/>
              </a:solidFill>
              <a:latin typeface="BIZ UDゴシック" panose="020B0400000000000000" pitchFamily="49" charset="-128"/>
              <a:ea typeface="BIZ UDゴシック" panose="020B0400000000000000" pitchFamily="49" charset="-128"/>
            </a:endParaRPr>
          </a:p>
          <a:p>
            <a:r>
              <a:rPr kumimoji="1" lang="ja-JP" altLang="en-US" sz="1600">
                <a:solidFill>
                  <a:schemeClr val="tx1"/>
                </a:solidFill>
                <a:latin typeface="BIZ UDゴシック" panose="020B0400000000000000" pitchFamily="49" charset="-128"/>
                <a:ea typeface="BIZ UDゴシック" panose="020B0400000000000000" pitchFamily="49" charset="-128"/>
              </a:rPr>
              <a:t> </a:t>
            </a:r>
            <a:r>
              <a:rPr kumimoji="1" lang="ja-JP" altLang="en-US" sz="1200">
                <a:solidFill>
                  <a:schemeClr val="tx1"/>
                </a:solidFill>
                <a:latin typeface="BIZ UDゴシック" panose="020B0400000000000000" pitchFamily="49" charset="-128"/>
                <a:ea typeface="BIZ UDゴシック" panose="020B0400000000000000" pitchFamily="49" charset="-128"/>
              </a:rPr>
              <a:t>期初</a:t>
            </a:r>
            <a:r>
              <a:rPr kumimoji="1" lang="en-US" altLang="ja-JP" sz="1200">
                <a:solidFill>
                  <a:schemeClr val="tx1"/>
                </a:solidFill>
                <a:latin typeface="BIZ UDゴシック" panose="020B0400000000000000" pitchFamily="49" charset="-128"/>
                <a:ea typeface="BIZ UDゴシック" panose="020B0400000000000000" pitchFamily="49" charset="-128"/>
              </a:rPr>
              <a:t>2,500</a:t>
            </a:r>
            <a:r>
              <a:rPr kumimoji="1" lang="en-US" altLang="ja-JP" sz="1050">
                <a:solidFill>
                  <a:schemeClr val="tx1"/>
                </a:solidFill>
                <a:latin typeface="BIZ UDゴシック" panose="020B0400000000000000" pitchFamily="49" charset="-128"/>
                <a:ea typeface="BIZ UDゴシック" panose="020B0400000000000000" pitchFamily="49" charset="-128"/>
              </a:rPr>
              <a:t>m³/</a:t>
            </a:r>
            <a:r>
              <a:rPr kumimoji="1" lang="ja-JP" altLang="en-US" sz="1050">
                <a:solidFill>
                  <a:schemeClr val="tx1"/>
                </a:solidFill>
                <a:latin typeface="BIZ UDゴシック" panose="020B0400000000000000" pitchFamily="49" charset="-128"/>
                <a:ea typeface="BIZ UDゴシック" panose="020B0400000000000000" pitchFamily="49" charset="-128"/>
              </a:rPr>
              <a:t>年</a:t>
            </a:r>
            <a:r>
              <a:rPr kumimoji="1" lang="ja-JP" altLang="en-US" sz="1200">
                <a:solidFill>
                  <a:schemeClr val="tx1"/>
                </a:solidFill>
                <a:latin typeface="BIZ UDゴシック" panose="020B0400000000000000" pitchFamily="49" charset="-128"/>
                <a:ea typeface="BIZ UDゴシック" panose="020B0400000000000000" pitchFamily="49" charset="-128"/>
              </a:rPr>
              <a:t>⇒中期</a:t>
            </a:r>
            <a:r>
              <a:rPr kumimoji="1" lang="en-US" altLang="ja-JP" sz="1200">
                <a:solidFill>
                  <a:schemeClr val="tx1"/>
                </a:solidFill>
                <a:latin typeface="BIZ UDゴシック" panose="020B0400000000000000" pitchFamily="49" charset="-128"/>
                <a:ea typeface="BIZ UDゴシック" panose="020B0400000000000000" pitchFamily="49" charset="-128"/>
              </a:rPr>
              <a:t>10,000</a:t>
            </a:r>
            <a:r>
              <a:rPr kumimoji="1" lang="en-US" altLang="ja-JP" sz="1050">
                <a:solidFill>
                  <a:schemeClr val="tx1"/>
                </a:solidFill>
                <a:latin typeface="BIZ UDゴシック" panose="020B0400000000000000" pitchFamily="49" charset="-128"/>
                <a:ea typeface="BIZ UDゴシック" panose="020B0400000000000000" pitchFamily="49" charset="-128"/>
              </a:rPr>
              <a:t>m³/</a:t>
            </a:r>
            <a:r>
              <a:rPr kumimoji="1" lang="ja-JP" altLang="en-US" sz="1050">
                <a:solidFill>
                  <a:schemeClr val="tx1"/>
                </a:solidFill>
                <a:latin typeface="BIZ UDゴシック" panose="020B0400000000000000" pitchFamily="49" charset="-128"/>
                <a:ea typeface="BIZ UDゴシック" panose="020B0400000000000000" pitchFamily="49" charset="-128"/>
              </a:rPr>
              <a:t>年</a:t>
            </a:r>
            <a:r>
              <a:rPr kumimoji="1" lang="ja-JP" altLang="en-US" sz="1200">
                <a:solidFill>
                  <a:schemeClr val="tx1"/>
                </a:solidFill>
                <a:latin typeface="BIZ UDゴシック" panose="020B0400000000000000" pitchFamily="49" charset="-128"/>
                <a:ea typeface="BIZ UDゴシック" panose="020B0400000000000000" pitchFamily="49" charset="-128"/>
              </a:rPr>
              <a:t>⇒長期</a:t>
            </a:r>
            <a:r>
              <a:rPr kumimoji="1" lang="en-US" altLang="ja-JP" sz="1200">
                <a:solidFill>
                  <a:schemeClr val="tx1"/>
                </a:solidFill>
                <a:latin typeface="BIZ UDゴシック" panose="020B0400000000000000" pitchFamily="49" charset="-128"/>
                <a:ea typeface="BIZ UDゴシック" panose="020B0400000000000000" pitchFamily="49" charset="-128"/>
              </a:rPr>
              <a:t>20,000</a:t>
            </a:r>
            <a:r>
              <a:rPr kumimoji="1" lang="en-US" altLang="ja-JP" sz="1050">
                <a:solidFill>
                  <a:schemeClr val="tx1"/>
                </a:solidFill>
                <a:latin typeface="BIZ UDゴシック" panose="020B0400000000000000" pitchFamily="49" charset="-128"/>
                <a:ea typeface="BIZ UDゴシック" panose="020B0400000000000000" pitchFamily="49" charset="-128"/>
              </a:rPr>
              <a:t>m³/</a:t>
            </a:r>
            <a:r>
              <a:rPr kumimoji="1" lang="ja-JP" altLang="en-US" sz="1050">
                <a:solidFill>
                  <a:schemeClr val="tx1"/>
                </a:solidFill>
                <a:latin typeface="BIZ UDゴシック" panose="020B0400000000000000" pitchFamily="49" charset="-128"/>
                <a:ea typeface="BIZ UDゴシック" panose="020B0400000000000000" pitchFamily="49" charset="-128"/>
              </a:rPr>
              <a:t>年</a:t>
            </a:r>
            <a:r>
              <a:rPr kumimoji="1" lang="ja-JP" altLang="en-US" sz="1200">
                <a:solidFill>
                  <a:schemeClr val="tx1"/>
                </a:solidFill>
                <a:latin typeface="BIZ UDゴシック" panose="020B0400000000000000" pitchFamily="49" charset="-128"/>
                <a:ea typeface="BIZ UDゴシック" panose="020B0400000000000000" pitchFamily="49" charset="-128"/>
              </a:rPr>
              <a:t> 　</a:t>
            </a:r>
            <a:endParaRPr kumimoji="1" lang="en-US" altLang="ja-JP" sz="1600">
              <a:solidFill>
                <a:schemeClr val="tx1"/>
              </a:solidFill>
              <a:latin typeface="BIZ UDゴシック" panose="020B0400000000000000" pitchFamily="49" charset="-128"/>
              <a:ea typeface="BIZ UDゴシック" panose="020B0400000000000000" pitchFamily="49" charset="-128"/>
            </a:endParaRPr>
          </a:p>
        </p:txBody>
      </p:sp>
      <p:pic>
        <p:nvPicPr>
          <p:cNvPr id="94" name="図 93">
            <a:extLst>
              <a:ext uri="{FF2B5EF4-FFF2-40B4-BE49-F238E27FC236}">
                <a16:creationId xmlns:a16="http://schemas.microsoft.com/office/drawing/2014/main" id="{4A67824A-AA9E-4193-B8A3-C1935C59111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15825" y="4209989"/>
            <a:ext cx="1353571" cy="972000"/>
          </a:xfrm>
          <a:prstGeom prst="rect">
            <a:avLst/>
          </a:prstGeom>
        </p:spPr>
      </p:pic>
      <p:pic>
        <p:nvPicPr>
          <p:cNvPr id="96" name="図 95">
            <a:extLst>
              <a:ext uri="{FF2B5EF4-FFF2-40B4-BE49-F238E27FC236}">
                <a16:creationId xmlns:a16="http://schemas.microsoft.com/office/drawing/2014/main" id="{4BDE945F-2178-46A4-875F-FC1C1E5912A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54915" y="4209989"/>
            <a:ext cx="1349554" cy="972000"/>
          </a:xfrm>
          <a:prstGeom prst="rect">
            <a:avLst/>
          </a:prstGeom>
        </p:spPr>
      </p:pic>
      <p:sp>
        <p:nvSpPr>
          <p:cNvPr id="97" name="テキスト ボックス 8">
            <a:extLst>
              <a:ext uri="{FF2B5EF4-FFF2-40B4-BE49-F238E27FC236}">
                <a16:creationId xmlns:a16="http://schemas.microsoft.com/office/drawing/2014/main" id="{8373ED79-2461-46AC-AABB-FA5202E57314}"/>
              </a:ext>
            </a:extLst>
          </p:cNvPr>
          <p:cNvSpPr txBox="1"/>
          <p:nvPr/>
        </p:nvSpPr>
        <p:spPr>
          <a:xfrm>
            <a:off x="5254914" y="5175201"/>
            <a:ext cx="1349555"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a:latin typeface="BIZ UDPゴシック" panose="020B0400000000000000" pitchFamily="50" charset="-128"/>
                <a:ea typeface="BIZ UDPゴシック" panose="020B0400000000000000" pitchFamily="50" charset="-128"/>
              </a:rPr>
              <a:t>こころの健康相談センター</a:t>
            </a:r>
            <a:endParaRPr kumimoji="1" lang="en-US" altLang="ja-JP" sz="800">
              <a:latin typeface="BIZ UDPゴシック" panose="020B0400000000000000" pitchFamily="50" charset="-128"/>
              <a:ea typeface="BIZ UDPゴシック" panose="020B0400000000000000" pitchFamily="50" charset="-128"/>
            </a:endParaRPr>
          </a:p>
          <a:p>
            <a:pPr algn="ctr"/>
            <a:r>
              <a:rPr kumimoji="1" lang="ja-JP" altLang="en-US" sz="800">
                <a:latin typeface="BIZ UDPゴシック" panose="020B0400000000000000" pitchFamily="50" charset="-128"/>
                <a:ea typeface="BIZ UDPゴシック" panose="020B0400000000000000" pitchFamily="50" charset="-128"/>
              </a:rPr>
              <a:t>（大阪市）</a:t>
            </a:r>
          </a:p>
        </p:txBody>
      </p:sp>
      <p:sp>
        <p:nvSpPr>
          <p:cNvPr id="98" name="テキスト ボックス 8">
            <a:extLst>
              <a:ext uri="{FF2B5EF4-FFF2-40B4-BE49-F238E27FC236}">
                <a16:creationId xmlns:a16="http://schemas.microsoft.com/office/drawing/2014/main" id="{C832E226-9977-437E-8335-6B669686A7E5}"/>
              </a:ext>
            </a:extLst>
          </p:cNvPr>
          <p:cNvSpPr txBox="1"/>
          <p:nvPr/>
        </p:nvSpPr>
        <p:spPr>
          <a:xfrm>
            <a:off x="6837437" y="5171811"/>
            <a:ext cx="1310348"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a:latin typeface="BIZ UDPゴシック" panose="020B0400000000000000" pitchFamily="50" charset="-128"/>
                <a:ea typeface="BIZ UDPゴシック" panose="020B0400000000000000" pitchFamily="50" charset="-128"/>
              </a:rPr>
              <a:t>大阪公立大学</a:t>
            </a:r>
            <a:endParaRPr kumimoji="1" lang="en-US" altLang="ja-JP" sz="800">
              <a:latin typeface="BIZ UDPゴシック" panose="020B0400000000000000" pitchFamily="50" charset="-128"/>
              <a:ea typeface="BIZ UDPゴシック" panose="020B0400000000000000" pitchFamily="50" charset="-128"/>
            </a:endParaRPr>
          </a:p>
          <a:p>
            <a:pPr algn="ctr"/>
            <a:r>
              <a:rPr kumimoji="1" lang="ja-JP" altLang="en-US" sz="800">
                <a:latin typeface="BIZ UDPゴシック" panose="020B0400000000000000" pitchFamily="50" charset="-128"/>
                <a:ea typeface="BIZ UDPゴシック" panose="020B0400000000000000" pitchFamily="50" charset="-128"/>
              </a:rPr>
              <a:t>森ノ宮キャンパス</a:t>
            </a:r>
          </a:p>
        </p:txBody>
      </p:sp>
      <p:sp>
        <p:nvSpPr>
          <p:cNvPr id="100" name="テキスト ボックス 99">
            <a:extLst>
              <a:ext uri="{FF2B5EF4-FFF2-40B4-BE49-F238E27FC236}">
                <a16:creationId xmlns:a16="http://schemas.microsoft.com/office/drawing/2014/main" id="{88269A06-6D95-47E0-B2D6-BC2375C99DE3}"/>
              </a:ext>
            </a:extLst>
          </p:cNvPr>
          <p:cNvSpPr txBox="1"/>
          <p:nvPr/>
        </p:nvSpPr>
        <p:spPr>
          <a:xfrm>
            <a:off x="4931901" y="2220031"/>
            <a:ext cx="4926649" cy="1969770"/>
          </a:xfrm>
          <a:prstGeom prst="rect">
            <a:avLst/>
          </a:prstGeom>
          <a:noFill/>
        </p:spPr>
        <p:txBody>
          <a:bodyPr wrap="square">
            <a:spAutoFit/>
          </a:bodyPr>
          <a:lstStyle/>
          <a:p>
            <a:r>
              <a:rPr kumimoji="1" lang="ja-JP" altLang="en-US" sz="1200" b="1">
                <a:latin typeface="BIZ UDゴシック" panose="020B0400000000000000" pitchFamily="49" charset="-128"/>
                <a:ea typeface="BIZ UDゴシック" panose="020B0400000000000000" pitchFamily="49" charset="-128"/>
              </a:rPr>
              <a:t>●これまでの大阪府内産木材の利用促進</a:t>
            </a:r>
          </a:p>
          <a:p>
            <a:r>
              <a:rPr kumimoji="1" lang="ja-JP" altLang="en-US" sz="1100">
                <a:latin typeface="BIZ UDゴシック" panose="020B0400000000000000" pitchFamily="49" charset="-128"/>
                <a:ea typeface="BIZ UDゴシック" panose="020B0400000000000000" pitchFamily="49" charset="-128"/>
              </a:rPr>
              <a:t>　「脱炭素社会の実現に資する等のための建築物等における木材の利用の促進に関する法律（旧・公共建築物等における木材の利用の促進に関する法律）」に基づき策定した</a:t>
            </a:r>
            <a:r>
              <a:rPr kumimoji="1" lang="en-US" altLang="ja-JP" sz="1100">
                <a:latin typeface="BIZ UDゴシック" panose="020B0400000000000000" pitchFamily="49" charset="-128"/>
                <a:ea typeface="BIZ UDゴシック" panose="020B0400000000000000" pitchFamily="49" charset="-128"/>
              </a:rPr>
              <a:t>『</a:t>
            </a:r>
            <a:r>
              <a:rPr kumimoji="1" lang="ja-JP" altLang="en-US" sz="1100">
                <a:latin typeface="BIZ UDゴシック" panose="020B0400000000000000" pitchFamily="49" charset="-128"/>
                <a:ea typeface="BIZ UDゴシック" panose="020B0400000000000000" pitchFamily="49" charset="-128"/>
              </a:rPr>
              <a:t>大阪府木材利用基本方針</a:t>
            </a:r>
            <a:r>
              <a:rPr kumimoji="1" lang="en-US" altLang="ja-JP" sz="1100">
                <a:latin typeface="BIZ UDゴシック" panose="020B0400000000000000" pitchFamily="49" charset="-128"/>
                <a:ea typeface="BIZ UDゴシック" panose="020B0400000000000000" pitchFamily="49" charset="-128"/>
              </a:rPr>
              <a:t>』</a:t>
            </a:r>
            <a:r>
              <a:rPr kumimoji="1" lang="ja-JP" altLang="en-US" sz="1100">
                <a:latin typeface="BIZ UDゴシック" panose="020B0400000000000000" pitchFamily="49" charset="-128"/>
                <a:ea typeface="BIZ UDゴシック" panose="020B0400000000000000" pitchFamily="49" charset="-128"/>
              </a:rPr>
              <a:t>に沿って、府が整備する建築物をはじめ、市町村の公共施設や民間施設においても木材利用の促進に取り組んでいる。</a:t>
            </a:r>
            <a:endParaRPr kumimoji="1" lang="en-US" altLang="ja-JP" sz="1100">
              <a:latin typeface="BIZ UDゴシック" panose="020B0400000000000000" pitchFamily="49" charset="-128"/>
              <a:ea typeface="BIZ UDゴシック" panose="020B0400000000000000" pitchFamily="49" charset="-128"/>
            </a:endParaRPr>
          </a:p>
          <a:p>
            <a:r>
              <a:rPr kumimoji="1" lang="ja-JP" altLang="en-US" sz="1100">
                <a:latin typeface="BIZ UDゴシック" panose="020B0400000000000000" pitchFamily="49" charset="-128"/>
                <a:ea typeface="BIZ UDゴシック" panose="020B0400000000000000" pitchFamily="49" charset="-128"/>
              </a:rPr>
              <a:t>　直近の府内産材利用実績 </a:t>
            </a:r>
            <a:r>
              <a:rPr kumimoji="1" lang="en-US" altLang="ja-JP" sz="1100">
                <a:latin typeface="BIZ UDゴシック" panose="020B0400000000000000" pitchFamily="49" charset="-128"/>
                <a:ea typeface="BIZ UDゴシック" panose="020B0400000000000000" pitchFamily="49" charset="-128"/>
              </a:rPr>
              <a:t>2,500㎥ </a:t>
            </a:r>
            <a:r>
              <a:rPr kumimoji="1" lang="ja-JP" altLang="en-US" sz="1100">
                <a:latin typeface="BIZ UDゴシック" panose="020B0400000000000000" pitchFamily="49" charset="-128"/>
                <a:ea typeface="BIZ UDゴシック" panose="020B0400000000000000" pitchFamily="49" charset="-128"/>
              </a:rPr>
              <a:t>に対し、同年の搬出間伐面積は約 </a:t>
            </a:r>
            <a:r>
              <a:rPr kumimoji="1" lang="en-US" altLang="ja-JP" sz="1100">
                <a:latin typeface="BIZ UDゴシック" panose="020B0400000000000000" pitchFamily="49" charset="-128"/>
                <a:ea typeface="BIZ UDゴシック" panose="020B0400000000000000" pitchFamily="49" charset="-128"/>
              </a:rPr>
              <a:t>90ha </a:t>
            </a:r>
            <a:r>
              <a:rPr kumimoji="1" lang="ja-JP" altLang="en-US" sz="1100">
                <a:latin typeface="BIZ UDゴシック" panose="020B0400000000000000" pitchFamily="49" charset="-128"/>
                <a:ea typeface="BIZ UDゴシック" panose="020B0400000000000000" pitchFamily="49" charset="-128"/>
              </a:rPr>
              <a:t>にとどまっている。森林資源量が成熟段階を迎える中、府域の森林の健全な育成と持続的な森林経営を進めていくためには、川上における安定的な木材供給に加え、川中・川下を含む流通体制など、サプライチェーン全体の構築が重要となっている。</a:t>
            </a:r>
            <a:endParaRPr kumimoji="1" lang="en-US" altLang="ja-JP" sz="1100">
              <a:latin typeface="BIZ UDゴシック" panose="020B0400000000000000" pitchFamily="49" charset="-128"/>
              <a:ea typeface="BIZ UDゴシック" panose="020B0400000000000000" pitchFamily="49" charset="-128"/>
            </a:endParaRPr>
          </a:p>
        </p:txBody>
      </p:sp>
      <p:sp>
        <p:nvSpPr>
          <p:cNvPr id="101" name="スライド番号プレースホルダー 10">
            <a:extLst>
              <a:ext uri="{FF2B5EF4-FFF2-40B4-BE49-F238E27FC236}">
                <a16:creationId xmlns:a16="http://schemas.microsoft.com/office/drawing/2014/main" id="{D135F04B-4960-4C93-9529-E94D1718E2C9}"/>
              </a:ext>
            </a:extLst>
          </p:cNvPr>
          <p:cNvSpPr>
            <a:spLocks noGrp="1"/>
          </p:cNvSpPr>
          <p:nvPr>
            <p:ph type="sldNum" sz="quarter" idx="12"/>
          </p:nvPr>
        </p:nvSpPr>
        <p:spPr>
          <a:xfrm>
            <a:off x="7677150" y="6503468"/>
            <a:ext cx="2228850" cy="365125"/>
          </a:xfrm>
        </p:spPr>
        <p:txBody>
          <a:bodyPr/>
          <a:lstStyle/>
          <a:p>
            <a:fld id="{D2D8002D-B5B0-4BAC-B1F6-782DDCCE6D9C}" type="slidenum">
              <a:rPr kumimoji="1" lang="ja-JP" altLang="en-US" sz="2000" b="1"/>
              <a:t>14</a:t>
            </a:fld>
            <a:endParaRPr kumimoji="1" lang="ja-JP" altLang="en-US" sz="2000" b="1"/>
          </a:p>
        </p:txBody>
      </p:sp>
      <p:sp>
        <p:nvSpPr>
          <p:cNvPr id="50" name="テキスト ボックス 8">
            <a:extLst>
              <a:ext uri="{FF2B5EF4-FFF2-40B4-BE49-F238E27FC236}">
                <a16:creationId xmlns:a16="http://schemas.microsoft.com/office/drawing/2014/main" id="{71E73FC0-9809-45C5-8057-8C9D54F25A2F}"/>
              </a:ext>
            </a:extLst>
          </p:cNvPr>
          <p:cNvSpPr txBox="1"/>
          <p:nvPr/>
        </p:nvSpPr>
        <p:spPr>
          <a:xfrm>
            <a:off x="8294923" y="5181173"/>
            <a:ext cx="1310348" cy="338554"/>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defTabSz="457200"/>
            <a:r>
              <a:rPr lang="ja-JP" altLang="en-US" sz="800">
                <a:solidFill>
                  <a:prstClr val="black"/>
                </a:solidFill>
                <a:latin typeface="BIZ UDPゴシック" panose="020B0400000000000000" pitchFamily="50" charset="-128"/>
                <a:ea typeface="BIZ UDPゴシック" panose="020B0400000000000000" pitchFamily="50" charset="-128"/>
              </a:rPr>
              <a:t>門真運転免許試験場</a:t>
            </a:r>
            <a:endParaRPr lang="en-US" altLang="ja-JP" sz="800">
              <a:solidFill>
                <a:prstClr val="black"/>
              </a:solidFill>
              <a:latin typeface="BIZ UDPゴシック" panose="020B0400000000000000" pitchFamily="50" charset="-128"/>
              <a:ea typeface="BIZ UDPゴシック" panose="020B0400000000000000" pitchFamily="50" charset="-128"/>
            </a:endParaRPr>
          </a:p>
          <a:p>
            <a:pPr algn="ctr" defTabSz="457200"/>
            <a:r>
              <a:rPr lang="ja-JP" altLang="en-US" sz="800">
                <a:solidFill>
                  <a:prstClr val="black"/>
                </a:solidFill>
                <a:latin typeface="BIZ UDPゴシック" panose="020B0400000000000000" pitchFamily="50" charset="-128"/>
                <a:ea typeface="BIZ UDPゴシック" panose="020B0400000000000000" pitchFamily="50" charset="-128"/>
              </a:rPr>
              <a:t>（門真市）</a:t>
            </a:r>
            <a:endParaRPr lang="en-US" altLang="ja-JP" sz="800">
              <a:solidFill>
                <a:prstClr val="black"/>
              </a:solidFill>
              <a:latin typeface="BIZ UDPゴシック" panose="020B0400000000000000" pitchFamily="50" charset="-128"/>
              <a:ea typeface="BIZ UDPゴシック" panose="020B0400000000000000" pitchFamily="50" charset="-128"/>
            </a:endParaRPr>
          </a:p>
        </p:txBody>
      </p:sp>
      <p:pic>
        <p:nvPicPr>
          <p:cNvPr id="51" name="図 50">
            <a:extLst>
              <a:ext uri="{FF2B5EF4-FFF2-40B4-BE49-F238E27FC236}">
                <a16:creationId xmlns:a16="http://schemas.microsoft.com/office/drawing/2014/main" id="{42AFCBC8-1B33-48D2-8288-FD77CC513B0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335202" y="4219260"/>
            <a:ext cx="1310348" cy="982761"/>
          </a:xfrm>
          <a:prstGeom prst="rect">
            <a:avLst/>
          </a:prstGeom>
        </p:spPr>
      </p:pic>
      <p:sp>
        <p:nvSpPr>
          <p:cNvPr id="43" name="テキスト ボックス 42">
            <a:extLst>
              <a:ext uri="{FF2B5EF4-FFF2-40B4-BE49-F238E27FC236}">
                <a16:creationId xmlns:a16="http://schemas.microsoft.com/office/drawing/2014/main" id="{45D43489-101E-4F49-90FC-2870F8D6C547}"/>
              </a:ext>
            </a:extLst>
          </p:cNvPr>
          <p:cNvSpPr txBox="1"/>
          <p:nvPr/>
        </p:nvSpPr>
        <p:spPr>
          <a:xfrm>
            <a:off x="8486393" y="55099"/>
            <a:ext cx="978542" cy="400110"/>
          </a:xfrm>
          <a:prstGeom prst="rect">
            <a:avLst/>
          </a:prstGeom>
          <a:solidFill>
            <a:schemeClr val="bg1"/>
          </a:solidFill>
        </p:spPr>
        <p:txBody>
          <a:bodyPr wrap="square">
            <a:spAutoFit/>
          </a:bodyPr>
          <a:lstStyle/>
          <a:p>
            <a:pPr algn="ctr"/>
            <a:r>
              <a:rPr lang="en-US" altLang="ja-JP" sz="1000" kern="100">
                <a:latin typeface="BIZ UDゴシック" panose="020B0400000000000000" pitchFamily="49" charset="-128"/>
                <a:ea typeface="BIZ UDゴシック" panose="020B0400000000000000" pitchFamily="49" charset="-128"/>
                <a:cs typeface="Times New Roman"/>
              </a:rPr>
              <a:t>R7.10.20</a:t>
            </a:r>
          </a:p>
          <a:p>
            <a:pPr algn="ctr"/>
            <a:r>
              <a:rPr lang="ja-JP" altLang="en-US" sz="1000" kern="100">
                <a:latin typeface="BIZ UDゴシック" panose="020B0400000000000000" pitchFamily="49" charset="-128"/>
                <a:ea typeface="BIZ UDゴシック" panose="020B0400000000000000" pitchFamily="49" charset="-128"/>
                <a:cs typeface="Times New Roman"/>
              </a:rPr>
              <a:t>みどり推進室</a:t>
            </a:r>
            <a:endParaRPr lang="en-US" altLang="ja-JP" sz="1714" kern="100">
              <a:latin typeface="BIZ UDゴシック" panose="020B0400000000000000" pitchFamily="49" charset="-128"/>
              <a:ea typeface="BIZ UDゴシック" panose="020B0400000000000000" pitchFamily="49" charset="-128"/>
              <a:cs typeface="Times New Roman"/>
            </a:endParaRPr>
          </a:p>
        </p:txBody>
      </p:sp>
      <p:sp>
        <p:nvSpPr>
          <p:cNvPr id="52" name="正方形/長方形 51">
            <a:extLst>
              <a:ext uri="{FF2B5EF4-FFF2-40B4-BE49-F238E27FC236}">
                <a16:creationId xmlns:a16="http://schemas.microsoft.com/office/drawing/2014/main" id="{86CD84AA-DB03-4A31-A8EC-4D2418952D5F}"/>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a:latin typeface="BIZ UDゴシック" panose="020B0400000000000000" pitchFamily="49" charset="-128"/>
                <a:ea typeface="BIZ UDゴシック" panose="020B0400000000000000" pitchFamily="49" charset="-128"/>
              </a:rPr>
              <a:t>　第６章　目標達成に向けた成果指標</a:t>
            </a:r>
          </a:p>
        </p:txBody>
      </p:sp>
      <p:sp>
        <p:nvSpPr>
          <p:cNvPr id="53" name="正方形/長方形 52">
            <a:extLst>
              <a:ext uri="{FF2B5EF4-FFF2-40B4-BE49-F238E27FC236}">
                <a16:creationId xmlns:a16="http://schemas.microsoft.com/office/drawing/2014/main" id="{BF0700A8-D17E-40B6-8EAC-53AC06BBE116}"/>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32" name="テキスト ボックス 31">
            <a:extLst>
              <a:ext uri="{FF2B5EF4-FFF2-40B4-BE49-F238E27FC236}">
                <a16:creationId xmlns:a16="http://schemas.microsoft.com/office/drawing/2014/main" id="{AAA023A6-FADF-4AFB-AEA8-0E24F999B06F}"/>
              </a:ext>
            </a:extLst>
          </p:cNvPr>
          <p:cNvSpPr txBox="1"/>
          <p:nvPr/>
        </p:nvSpPr>
        <p:spPr>
          <a:xfrm>
            <a:off x="195722" y="3320020"/>
            <a:ext cx="4615252" cy="811367"/>
          </a:xfrm>
          <a:prstGeom prst="rect">
            <a:avLst/>
          </a:prstGeom>
          <a:noFill/>
        </p:spPr>
        <p:txBody>
          <a:bodyPr wrap="square" lIns="36000" tIns="36000" rIns="36000" bIns="36000">
            <a:spAutoFit/>
          </a:bodyPr>
          <a:lstStyle/>
          <a:p>
            <a:r>
              <a:rPr kumimoji="1" lang="ja-JP" altLang="en-US" sz="1200">
                <a:latin typeface="BIZ UDゴシック" panose="020B0400000000000000" pitchFamily="49" charset="-128"/>
                <a:ea typeface="BIZ UDゴシック" panose="020B0400000000000000" pitchFamily="49" charset="-128"/>
              </a:rPr>
              <a:t>　森林の公益的機能の維持・保全や右記指標２の木材利用を推進していくためにも、主な森林経営の対象である「資源循環林」における計画的な森林経営が行われている区域の割合を増やしていくことが重要となっている。</a:t>
            </a:r>
          </a:p>
        </p:txBody>
      </p:sp>
      <p:sp>
        <p:nvSpPr>
          <p:cNvPr id="31" name="四角形: 角を丸くする 30">
            <a:extLst>
              <a:ext uri="{FF2B5EF4-FFF2-40B4-BE49-F238E27FC236}">
                <a16:creationId xmlns:a16="http://schemas.microsoft.com/office/drawing/2014/main" id="{AF596606-0186-40DF-9DF3-9698DC594444}"/>
              </a:ext>
            </a:extLst>
          </p:cNvPr>
          <p:cNvSpPr/>
          <p:nvPr/>
        </p:nvSpPr>
        <p:spPr>
          <a:xfrm>
            <a:off x="5009502" y="5486670"/>
            <a:ext cx="4827707" cy="1276073"/>
          </a:xfrm>
          <a:prstGeom prst="roundRect">
            <a:avLst>
              <a:gd name="adj" fmla="val 4199"/>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nSpc>
                <a:spcPts val="1600"/>
              </a:lnSpc>
            </a:pPr>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br>
              <a:rPr kumimoji="1" lang="en-US" altLang="ja-JP" sz="1200" dirty="0">
                <a:solidFill>
                  <a:schemeClr val="tx1"/>
                </a:solidFill>
                <a:latin typeface="BIZ UDゴシック" panose="020B0400000000000000" pitchFamily="49" charset="-128"/>
                <a:ea typeface="BIZ UDゴシック" panose="020B0400000000000000" pitchFamily="49" charset="-128"/>
              </a:rPr>
            </a:br>
            <a:r>
              <a:rPr kumimoji="1" lang="ja-JP" altLang="en-US" sz="1100" dirty="0">
                <a:solidFill>
                  <a:schemeClr val="tx1"/>
                </a:solidFill>
                <a:latin typeface="BIZ UDゴシック" panose="020B0400000000000000" pitchFamily="49" charset="-128"/>
                <a:ea typeface="BIZ UDゴシック" panose="020B0400000000000000" pitchFamily="49" charset="-128"/>
              </a:rPr>
              <a:t>　伐って、使って、植えて、育てる資源循環に基づく持続的な森林経営により生産された府内産木材が、実際に社会でどの程度利用されているかを把握するとともに、木材利用促進に係る各施策が需要拡大に結びついているかを数量として把握できる指標として、「大阪府内産木材の利用量」を成果指標とした。</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33" name="スライド番号プレースホルダー 10">
            <a:extLst>
              <a:ext uri="{FF2B5EF4-FFF2-40B4-BE49-F238E27FC236}">
                <a16:creationId xmlns:a16="http://schemas.microsoft.com/office/drawing/2014/main" id="{040B405D-CDD7-4957-B21A-247EE8D89637}"/>
              </a:ext>
            </a:extLst>
          </p:cNvPr>
          <p:cNvSpPr txBox="1">
            <a:spLocks/>
          </p:cNvSpPr>
          <p:nvPr/>
        </p:nvSpPr>
        <p:spPr>
          <a:xfrm>
            <a:off x="7650747" y="649287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2D8002D-B5B0-4BAC-B1F6-782DDCCE6D9C}" type="slidenum">
              <a:rPr kumimoji="1" lang="ja-JP" altLang="en-US" sz="2000" b="1" smtClean="0"/>
              <a:pPr/>
              <a:t>14</a:t>
            </a:fld>
            <a:endParaRPr kumimoji="1" lang="ja-JP" altLang="en-US" sz="2000" b="1" dirty="0"/>
          </a:p>
        </p:txBody>
      </p:sp>
    </p:spTree>
    <p:extLst>
      <p:ext uri="{BB962C8B-B14F-4D97-AF65-F5344CB8AC3E}">
        <p14:creationId xmlns:p14="http://schemas.microsoft.com/office/powerpoint/2010/main" val="233577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四角形: 角を丸くする 22">
            <a:extLst>
              <a:ext uri="{FF2B5EF4-FFF2-40B4-BE49-F238E27FC236}">
                <a16:creationId xmlns:a16="http://schemas.microsoft.com/office/drawing/2014/main" id="{22882DD0-08D7-4B0A-B6D5-1F6C5290276C}"/>
              </a:ext>
            </a:extLst>
          </p:cNvPr>
          <p:cNvSpPr/>
          <p:nvPr/>
        </p:nvSpPr>
        <p:spPr>
          <a:xfrm>
            <a:off x="67961" y="528729"/>
            <a:ext cx="4843241" cy="904701"/>
          </a:xfrm>
          <a:prstGeom prst="roundRect">
            <a:avLst>
              <a:gd name="adj" fmla="val 5612"/>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nchorCtr="0"/>
          <a:lstStyle/>
          <a:p>
            <a:r>
              <a:rPr kumimoji="1" lang="ja-JP" altLang="en-US" sz="1400" dirty="0">
                <a:solidFill>
                  <a:srgbClr val="8AA0C5"/>
                </a:solidFill>
                <a:latin typeface="BIZ UDゴシック" panose="020B0400000000000000" pitchFamily="49" charset="-128"/>
                <a:ea typeface="BIZ UDゴシック" panose="020B0400000000000000" pitchFamily="49" charset="-128"/>
              </a:rPr>
              <a:t> </a:t>
            </a:r>
            <a:r>
              <a:rPr kumimoji="1" lang="ja-JP" altLang="en-US" sz="1600" b="1" dirty="0">
                <a:solidFill>
                  <a:schemeClr val="accent4">
                    <a:lumMod val="75000"/>
                  </a:schemeClr>
                </a:solidFill>
                <a:latin typeface="BIZ UDゴシック" panose="020B0400000000000000" pitchFamily="49" charset="-128"/>
                <a:ea typeface="BIZ UDゴシック" panose="020B0400000000000000" pitchFamily="49" charset="-128"/>
              </a:rPr>
              <a:t>基軸３ 多様性の高い森林の維持・増進</a:t>
            </a:r>
            <a:endParaRPr kumimoji="1" lang="en-US" altLang="ja-JP" b="1" dirty="0">
              <a:solidFill>
                <a:schemeClr val="accent4">
                  <a:lumMod val="75000"/>
                </a:schemeClr>
              </a:solidFill>
              <a:latin typeface="BIZ UDゴシック" panose="020B0400000000000000" pitchFamily="49" charset="-128"/>
              <a:ea typeface="BIZ UDゴシック" panose="020B0400000000000000" pitchFamily="49" charset="-128"/>
            </a:endParaRPr>
          </a:p>
          <a:p>
            <a:pPr>
              <a:lnSpc>
                <a:spcPts val="400"/>
              </a:lnSpc>
            </a:pPr>
            <a:endParaRPr kumimoji="1" lang="en-US" altLang="ja-JP" dirty="0">
              <a:solidFill>
                <a:schemeClr val="accent4">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4">
                    <a:lumMod val="75000"/>
                  </a:schemeClr>
                </a:solidFill>
                <a:latin typeface="BIZ UDゴシック" panose="020B0400000000000000" pitchFamily="49" charset="-128"/>
                <a:ea typeface="BIZ UDゴシック" panose="020B0400000000000000" pitchFamily="49" charset="-128"/>
              </a:rPr>
              <a:t>●施策</a:t>
            </a:r>
            <a:r>
              <a:rPr kumimoji="1" lang="en-US" altLang="ja-JP" sz="1400" dirty="0">
                <a:solidFill>
                  <a:schemeClr val="accent4">
                    <a:lumMod val="75000"/>
                  </a:schemeClr>
                </a:solidFill>
                <a:latin typeface="BIZ UDゴシック" panose="020B0400000000000000" pitchFamily="49" charset="-128"/>
                <a:ea typeface="BIZ UDゴシック" panose="020B0400000000000000" pitchFamily="49" charset="-128"/>
              </a:rPr>
              <a:t>3-1</a:t>
            </a:r>
            <a:r>
              <a:rPr kumimoji="1" lang="ja-JP" altLang="en-US" sz="1400" dirty="0">
                <a:solidFill>
                  <a:schemeClr val="accent4">
                    <a:lumMod val="75000"/>
                  </a:schemeClr>
                </a:solidFill>
                <a:latin typeface="BIZ UDゴシック" panose="020B0400000000000000" pitchFamily="49" charset="-128"/>
                <a:ea typeface="BIZ UDゴシック" panose="020B0400000000000000" pitchFamily="49" charset="-128"/>
              </a:rPr>
              <a:t>　広葉樹林への誘導・転換</a:t>
            </a:r>
            <a:endParaRPr kumimoji="1" lang="en-US" altLang="ja-JP" sz="1400" dirty="0">
              <a:solidFill>
                <a:schemeClr val="accent4">
                  <a:lumMod val="75000"/>
                </a:schemeClr>
              </a:solidFill>
            </a:endParaRPr>
          </a:p>
          <a:p>
            <a:r>
              <a:rPr kumimoji="1" lang="ja-JP" altLang="en-US" sz="1400" dirty="0">
                <a:solidFill>
                  <a:schemeClr val="accent4">
                    <a:lumMod val="75000"/>
                  </a:schemeClr>
                </a:solidFill>
                <a:latin typeface="BIZ UDゴシック" panose="020B0400000000000000" pitchFamily="49" charset="-128"/>
                <a:ea typeface="BIZ UDゴシック" panose="020B0400000000000000" pitchFamily="49" charset="-128"/>
              </a:rPr>
              <a:t>●施策</a:t>
            </a:r>
            <a:r>
              <a:rPr kumimoji="1" lang="en-US" altLang="ja-JP" sz="1400" dirty="0">
                <a:solidFill>
                  <a:schemeClr val="accent4">
                    <a:lumMod val="75000"/>
                  </a:schemeClr>
                </a:solidFill>
                <a:latin typeface="BIZ UDゴシック" panose="020B0400000000000000" pitchFamily="49" charset="-128"/>
                <a:ea typeface="BIZ UDゴシック" panose="020B0400000000000000" pitchFamily="49" charset="-128"/>
              </a:rPr>
              <a:t>3-2</a:t>
            </a:r>
            <a:r>
              <a:rPr kumimoji="1" lang="ja-JP" altLang="en-US" sz="1400" dirty="0">
                <a:solidFill>
                  <a:schemeClr val="accent4">
                    <a:lumMod val="75000"/>
                  </a:schemeClr>
                </a:solidFill>
                <a:latin typeface="BIZ UDゴシック" panose="020B0400000000000000" pitchFamily="49" charset="-128"/>
                <a:ea typeface="BIZ UDゴシック" panose="020B0400000000000000" pitchFamily="49" charset="-128"/>
              </a:rPr>
              <a:t>　多様な主体による森林づくり</a:t>
            </a:r>
            <a:endParaRPr kumimoji="1" lang="en-US" altLang="ja-JP" sz="1400" dirty="0">
              <a:solidFill>
                <a:schemeClr val="accent4">
                  <a:lumMod val="75000"/>
                </a:schemeClr>
              </a:solidFill>
              <a:latin typeface="BIZ UDゴシック" panose="020B0400000000000000" pitchFamily="49" charset="-128"/>
              <a:ea typeface="BIZ UDゴシック" panose="020B0400000000000000" pitchFamily="49" charset="-128"/>
            </a:endParaRPr>
          </a:p>
        </p:txBody>
      </p:sp>
      <p:pic>
        <p:nvPicPr>
          <p:cNvPr id="2" name="図 1">
            <a:extLst>
              <a:ext uri="{FF2B5EF4-FFF2-40B4-BE49-F238E27FC236}">
                <a16:creationId xmlns:a16="http://schemas.microsoft.com/office/drawing/2014/main" id="{1E3CD2CC-D3F5-46EA-ADB1-1CFBEAC78B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86409" y="481321"/>
            <a:ext cx="3274045" cy="1087776"/>
          </a:xfrm>
          <a:prstGeom prst="rect">
            <a:avLst/>
          </a:prstGeom>
        </p:spPr>
      </p:pic>
      <p:sp>
        <p:nvSpPr>
          <p:cNvPr id="25" name="四角形: 角を丸くする 24">
            <a:extLst>
              <a:ext uri="{FF2B5EF4-FFF2-40B4-BE49-F238E27FC236}">
                <a16:creationId xmlns:a16="http://schemas.microsoft.com/office/drawing/2014/main" id="{08B33999-E1D2-40FD-A34A-E7DDD4D36E9C}"/>
              </a:ext>
            </a:extLst>
          </p:cNvPr>
          <p:cNvSpPr/>
          <p:nvPr/>
        </p:nvSpPr>
        <p:spPr>
          <a:xfrm>
            <a:off x="5121508" y="5914788"/>
            <a:ext cx="4702791" cy="847968"/>
          </a:xfrm>
          <a:prstGeom prst="roundRect">
            <a:avLst>
              <a:gd name="adj" fmla="val 4199"/>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引き続きアドプトフォレスト活動箇所数を維持するとともに、企業版ふるさと納税制度等を活用した企業による森林づくり活動の推進を踏まえ、活動箇所数を成果指標とし、中長期の目標値を設定した。</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27" name="正方形/長方形 26">
            <a:extLst>
              <a:ext uri="{FF2B5EF4-FFF2-40B4-BE49-F238E27FC236}">
                <a16:creationId xmlns:a16="http://schemas.microsoft.com/office/drawing/2014/main" id="{FCC0791A-3BA1-4F09-B780-0165AF2CCBD9}"/>
              </a:ext>
            </a:extLst>
          </p:cNvPr>
          <p:cNvSpPr/>
          <p:nvPr/>
        </p:nvSpPr>
        <p:spPr>
          <a:xfrm>
            <a:off x="4953000" y="1556073"/>
            <a:ext cx="1142058" cy="546668"/>
          </a:xfrm>
          <a:prstGeom prst="rect">
            <a:avLst/>
          </a:prstGeom>
          <a:solidFill>
            <a:srgbClr val="C69B1A"/>
          </a:solidFill>
          <a:ln w="19050" cmpd="sng">
            <a:solidFill>
              <a:srgbClr val="C69B1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成果指標２</a:t>
            </a:r>
          </a:p>
        </p:txBody>
      </p:sp>
      <p:sp>
        <p:nvSpPr>
          <p:cNvPr id="28" name="四角形: 角を丸くする 27">
            <a:extLst>
              <a:ext uri="{FF2B5EF4-FFF2-40B4-BE49-F238E27FC236}">
                <a16:creationId xmlns:a16="http://schemas.microsoft.com/office/drawing/2014/main" id="{9149C37E-D240-4E88-9006-C22E19F41AB3}"/>
              </a:ext>
            </a:extLst>
          </p:cNvPr>
          <p:cNvSpPr/>
          <p:nvPr/>
        </p:nvSpPr>
        <p:spPr>
          <a:xfrm>
            <a:off x="6095058" y="1562970"/>
            <a:ext cx="3747567" cy="540000"/>
          </a:xfrm>
          <a:prstGeom prst="roundRect">
            <a:avLst>
              <a:gd name="adj" fmla="val 4199"/>
            </a:avLst>
          </a:prstGeom>
          <a:noFill/>
          <a:ln w="19050">
            <a:solidFill>
              <a:srgbClr val="C69B1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 民間企業等との森林づくり活動箇所数</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a:t>
            </a:r>
            <a:r>
              <a:rPr kumimoji="1" lang="ja-JP" altLang="en-US" sz="1200" dirty="0">
                <a:solidFill>
                  <a:schemeClr val="tx1"/>
                </a:solidFill>
                <a:latin typeface="BIZ UDゴシック" panose="020B0400000000000000" pitchFamily="49" charset="-128"/>
                <a:ea typeface="BIZ UDゴシック" panose="020B0400000000000000" pitchFamily="49" charset="-128"/>
              </a:rPr>
              <a:t>期初 </a:t>
            </a:r>
            <a:r>
              <a:rPr kumimoji="1" lang="en-US" altLang="ja-JP" sz="1200" dirty="0">
                <a:solidFill>
                  <a:schemeClr val="tx1"/>
                </a:solidFill>
                <a:latin typeface="BIZ UDゴシック" panose="020B0400000000000000" pitchFamily="49" charset="-128"/>
                <a:ea typeface="BIZ UDゴシック" panose="020B0400000000000000" pitchFamily="49" charset="-128"/>
              </a:rPr>
              <a:t>41</a:t>
            </a:r>
            <a:r>
              <a:rPr kumimoji="1" lang="ja-JP" altLang="en-US" sz="1100" dirty="0">
                <a:solidFill>
                  <a:schemeClr val="tx1"/>
                </a:solidFill>
                <a:latin typeface="BIZ UDゴシック" panose="020B0400000000000000" pitchFamily="49" charset="-128"/>
                <a:ea typeface="BIZ UDゴシック" panose="020B0400000000000000" pitchFamily="49" charset="-128"/>
              </a:rPr>
              <a:t>ヶ所</a:t>
            </a:r>
            <a:r>
              <a:rPr kumimoji="1" lang="en-US" altLang="ja-JP" sz="1100" dirty="0">
                <a:solidFill>
                  <a:schemeClr val="tx1"/>
                </a:solidFill>
                <a:latin typeface="BIZ UDゴシック" panose="020B0400000000000000" pitchFamily="49" charset="-128"/>
                <a:ea typeface="BIZ UDゴシック" panose="020B0400000000000000" pitchFamily="49" charset="-128"/>
              </a:rPr>
              <a:t>/</a:t>
            </a:r>
            <a:r>
              <a:rPr kumimoji="1" lang="ja-JP" altLang="en-US" sz="1100" dirty="0">
                <a:solidFill>
                  <a:schemeClr val="tx1"/>
                </a:solidFill>
                <a:latin typeface="BIZ UDゴシック" panose="020B0400000000000000" pitchFamily="49" charset="-128"/>
                <a:ea typeface="BIZ UDゴシック" panose="020B0400000000000000" pitchFamily="49" charset="-128"/>
              </a:rPr>
              <a:t>年</a:t>
            </a:r>
            <a:r>
              <a:rPr kumimoji="1" lang="ja-JP" altLang="en-US" sz="1200" dirty="0">
                <a:solidFill>
                  <a:schemeClr val="tx1"/>
                </a:solidFill>
                <a:latin typeface="BIZ UDゴシック" panose="020B0400000000000000" pitchFamily="49" charset="-128"/>
                <a:ea typeface="BIZ UDゴシック" panose="020B0400000000000000" pitchFamily="49" charset="-128"/>
              </a:rPr>
              <a:t>⇒中期 </a:t>
            </a:r>
            <a:r>
              <a:rPr kumimoji="1" lang="en-US" altLang="ja-JP" sz="1200" dirty="0">
                <a:solidFill>
                  <a:schemeClr val="tx1"/>
                </a:solidFill>
                <a:latin typeface="BIZ UDゴシック" panose="020B0400000000000000" pitchFamily="49" charset="-128"/>
                <a:ea typeface="BIZ UDゴシック" panose="020B0400000000000000" pitchFamily="49" charset="-128"/>
              </a:rPr>
              <a:t>50</a:t>
            </a:r>
            <a:r>
              <a:rPr kumimoji="1" lang="ja-JP" altLang="en-US" sz="1100" dirty="0">
                <a:solidFill>
                  <a:schemeClr val="tx1"/>
                </a:solidFill>
                <a:latin typeface="BIZ UDゴシック" panose="020B0400000000000000" pitchFamily="49" charset="-128"/>
                <a:ea typeface="BIZ UDゴシック" panose="020B0400000000000000" pitchFamily="49" charset="-128"/>
              </a:rPr>
              <a:t>ヶ所</a:t>
            </a:r>
            <a:r>
              <a:rPr kumimoji="1" lang="en-US" altLang="ja-JP" sz="1100" dirty="0">
                <a:solidFill>
                  <a:schemeClr val="tx1"/>
                </a:solidFill>
                <a:latin typeface="BIZ UDゴシック" panose="020B0400000000000000" pitchFamily="49" charset="-128"/>
                <a:ea typeface="BIZ UDゴシック" panose="020B0400000000000000" pitchFamily="49" charset="-128"/>
              </a:rPr>
              <a:t>/</a:t>
            </a:r>
            <a:r>
              <a:rPr kumimoji="1" lang="ja-JP" altLang="en-US" sz="1100" dirty="0">
                <a:solidFill>
                  <a:schemeClr val="tx1"/>
                </a:solidFill>
                <a:latin typeface="BIZ UDゴシック" panose="020B0400000000000000" pitchFamily="49" charset="-128"/>
                <a:ea typeface="BIZ UDゴシック" panose="020B0400000000000000" pitchFamily="49" charset="-128"/>
              </a:rPr>
              <a:t>年</a:t>
            </a:r>
            <a:r>
              <a:rPr kumimoji="1" lang="ja-JP" altLang="en-US" sz="1200" dirty="0">
                <a:solidFill>
                  <a:schemeClr val="tx1"/>
                </a:solidFill>
                <a:latin typeface="BIZ UDゴシック" panose="020B0400000000000000" pitchFamily="49" charset="-128"/>
                <a:ea typeface="BIZ UDゴシック" panose="020B0400000000000000" pitchFamily="49" charset="-128"/>
              </a:rPr>
              <a:t>⇒長期 </a:t>
            </a:r>
            <a:r>
              <a:rPr kumimoji="1" lang="en-US" altLang="ja-JP" sz="1200" dirty="0">
                <a:solidFill>
                  <a:schemeClr val="tx1"/>
                </a:solidFill>
                <a:latin typeface="BIZ UDゴシック" panose="020B0400000000000000" pitchFamily="49" charset="-128"/>
                <a:ea typeface="BIZ UDゴシック" panose="020B0400000000000000" pitchFamily="49" charset="-128"/>
              </a:rPr>
              <a:t>50</a:t>
            </a:r>
            <a:r>
              <a:rPr kumimoji="1" lang="ja-JP" altLang="en-US" sz="1200" dirty="0">
                <a:solidFill>
                  <a:schemeClr val="tx1"/>
                </a:solidFill>
                <a:latin typeface="BIZ UDゴシック" panose="020B0400000000000000" pitchFamily="49" charset="-128"/>
                <a:ea typeface="BIZ UDゴシック" panose="020B0400000000000000" pitchFamily="49" charset="-128"/>
              </a:rPr>
              <a:t>ヶ所</a:t>
            </a:r>
            <a:r>
              <a:rPr kumimoji="1" lang="en-US" altLang="ja-JP" sz="1200" dirty="0">
                <a:solidFill>
                  <a:schemeClr val="tx1"/>
                </a:solidFill>
                <a:latin typeface="BIZ UDゴシック" panose="020B0400000000000000" pitchFamily="49" charset="-128"/>
                <a:ea typeface="BIZ UDゴシック" panose="020B0400000000000000" pitchFamily="49" charset="-128"/>
              </a:rPr>
              <a:t>/</a:t>
            </a:r>
            <a:r>
              <a:rPr kumimoji="1" lang="ja-JP" altLang="en-US" sz="1200" dirty="0">
                <a:solidFill>
                  <a:schemeClr val="tx1"/>
                </a:solidFill>
                <a:latin typeface="BIZ UDゴシック" panose="020B0400000000000000" pitchFamily="49" charset="-128"/>
                <a:ea typeface="BIZ UDゴシック" panose="020B0400000000000000" pitchFamily="49" charset="-128"/>
              </a:rPr>
              <a:t>年 </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p:txBody>
      </p:sp>
      <p:pic>
        <p:nvPicPr>
          <p:cNvPr id="29" name="図 28">
            <a:extLst>
              <a:ext uri="{FF2B5EF4-FFF2-40B4-BE49-F238E27FC236}">
                <a16:creationId xmlns:a16="http://schemas.microsoft.com/office/drawing/2014/main" id="{A10289BF-200C-4CB1-8ECC-AA41EDA8666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20332" y="4201037"/>
            <a:ext cx="2185622" cy="1284946"/>
          </a:xfrm>
          <a:prstGeom prst="rect">
            <a:avLst/>
          </a:prstGeom>
        </p:spPr>
      </p:pic>
      <p:pic>
        <p:nvPicPr>
          <p:cNvPr id="30" name="図 29">
            <a:extLst>
              <a:ext uri="{FF2B5EF4-FFF2-40B4-BE49-F238E27FC236}">
                <a16:creationId xmlns:a16="http://schemas.microsoft.com/office/drawing/2014/main" id="{3DEC2EC3-A7D2-43DB-92CF-0F2AACB6F1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27408" y="2156415"/>
            <a:ext cx="3322710" cy="1997161"/>
          </a:xfrm>
          <a:prstGeom prst="rect">
            <a:avLst/>
          </a:prstGeom>
        </p:spPr>
      </p:pic>
      <p:sp>
        <p:nvSpPr>
          <p:cNvPr id="31" name="テキスト ボックス 30">
            <a:extLst>
              <a:ext uri="{FF2B5EF4-FFF2-40B4-BE49-F238E27FC236}">
                <a16:creationId xmlns:a16="http://schemas.microsoft.com/office/drawing/2014/main" id="{B2D22225-276A-4BC2-B861-61FC6207C1AF}"/>
              </a:ext>
            </a:extLst>
          </p:cNvPr>
          <p:cNvSpPr txBox="1"/>
          <p:nvPr/>
        </p:nvSpPr>
        <p:spPr>
          <a:xfrm>
            <a:off x="8570529" y="2181463"/>
            <a:ext cx="1253770" cy="1785104"/>
          </a:xfrm>
          <a:prstGeom prst="rect">
            <a:avLst/>
          </a:prstGeom>
          <a:noFill/>
          <a:ln>
            <a:solidFill>
              <a:schemeClr val="tx1"/>
            </a:solidFill>
          </a:ln>
        </p:spPr>
        <p:txBody>
          <a:bodyPr wrap="square" rtlCol="0">
            <a:spAutoFit/>
          </a:bodyPr>
          <a:lstStyle/>
          <a:p>
            <a:r>
              <a:rPr kumimoji="1" lang="ja-JP" altLang="en-US" sz="1100" dirty="0">
                <a:latin typeface="BIZ UDゴシック" panose="020B0400000000000000" pitchFamily="49" charset="-128"/>
                <a:ea typeface="BIZ UDゴシック" panose="020B0400000000000000" pitchFamily="49" charset="-128"/>
              </a:rPr>
              <a:t>府内のアドプトフォレスト活動地数は、</a:t>
            </a:r>
            <a:r>
              <a:rPr kumimoji="1" lang="en-US" altLang="ja-JP" sz="1100" dirty="0">
                <a:latin typeface="BIZ UDゴシック" panose="020B0400000000000000" pitchFamily="49" charset="-128"/>
                <a:ea typeface="BIZ UDゴシック" panose="020B0400000000000000" pitchFamily="49" charset="-128"/>
              </a:rPr>
              <a:t>H28</a:t>
            </a:r>
            <a:r>
              <a:rPr kumimoji="1" lang="ja-JP" altLang="en-US" sz="1100" dirty="0">
                <a:latin typeface="BIZ UDゴシック" panose="020B0400000000000000" pitchFamily="49" charset="-128"/>
                <a:ea typeface="BIZ UDゴシック" panose="020B0400000000000000" pitchFamily="49" charset="-128"/>
              </a:rPr>
              <a:t>には</a:t>
            </a:r>
            <a:r>
              <a:rPr kumimoji="1" lang="en-US" altLang="ja-JP" sz="1100" dirty="0">
                <a:latin typeface="BIZ UDゴシック" panose="020B0400000000000000" pitchFamily="49" charset="-128"/>
                <a:ea typeface="BIZ UDゴシック" panose="020B0400000000000000" pitchFamily="49" charset="-128"/>
              </a:rPr>
              <a:t>41</a:t>
            </a:r>
            <a:r>
              <a:rPr kumimoji="1" lang="ja-JP" altLang="en-US" sz="1100" dirty="0">
                <a:latin typeface="BIZ UDゴシック" panose="020B0400000000000000" pitchFamily="49" charset="-128"/>
                <a:ea typeface="BIZ UDゴシック" panose="020B0400000000000000" pitchFamily="49" charset="-128"/>
              </a:rPr>
              <a:t>箇所まで増加したものの、</a:t>
            </a:r>
            <a:endParaRPr kumimoji="1" lang="en-US" altLang="ja-JP" sz="1100" dirty="0">
              <a:latin typeface="BIZ UDゴシック" panose="020B0400000000000000" pitchFamily="49" charset="-128"/>
              <a:ea typeface="BIZ UDゴシック" panose="020B0400000000000000" pitchFamily="49" charset="-128"/>
            </a:endParaRPr>
          </a:p>
          <a:p>
            <a:r>
              <a:rPr kumimoji="1" lang="ja-JP" altLang="en-US" sz="1100" dirty="0">
                <a:latin typeface="BIZ UDゴシック" panose="020B0400000000000000" pitchFamily="49" charset="-128"/>
                <a:ea typeface="BIZ UDゴシック" panose="020B0400000000000000" pitchFamily="49" charset="-128"/>
              </a:rPr>
              <a:t>その後は増減を繰り返し、</a:t>
            </a:r>
            <a:r>
              <a:rPr kumimoji="1" lang="en-US" altLang="ja-JP" sz="1100" dirty="0">
                <a:latin typeface="BIZ UDゴシック" panose="020B0400000000000000" pitchFamily="49" charset="-128"/>
                <a:ea typeface="BIZ UDゴシック" panose="020B0400000000000000" pitchFamily="49" charset="-128"/>
              </a:rPr>
              <a:t>R6</a:t>
            </a:r>
            <a:r>
              <a:rPr kumimoji="1" lang="ja-JP" altLang="en-US" sz="1100" dirty="0">
                <a:latin typeface="BIZ UDゴシック" panose="020B0400000000000000" pitchFamily="49" charset="-128"/>
                <a:ea typeface="BIZ UDゴシック" panose="020B0400000000000000" pitchFamily="49" charset="-128"/>
              </a:rPr>
              <a:t>年は</a:t>
            </a:r>
            <a:r>
              <a:rPr kumimoji="1" lang="en-US" altLang="ja-JP" sz="1100" dirty="0">
                <a:latin typeface="BIZ UDゴシック" panose="020B0400000000000000" pitchFamily="49" charset="-128"/>
                <a:ea typeface="BIZ UDゴシック" panose="020B0400000000000000" pitchFamily="49" charset="-128"/>
              </a:rPr>
              <a:t>41</a:t>
            </a:r>
            <a:r>
              <a:rPr kumimoji="1" lang="ja-JP" altLang="en-US" sz="1100" dirty="0">
                <a:latin typeface="BIZ UDゴシック" panose="020B0400000000000000" pitchFamily="49" charset="-128"/>
                <a:ea typeface="BIZ UDゴシック" panose="020B0400000000000000" pitchFamily="49" charset="-128"/>
              </a:rPr>
              <a:t>箇所で森林づくり活動を実施している</a:t>
            </a:r>
            <a:endParaRPr kumimoji="1" lang="en-US" altLang="ja-JP" sz="1100" dirty="0">
              <a:latin typeface="BIZ UDゴシック" panose="020B0400000000000000" pitchFamily="49" charset="-128"/>
              <a:ea typeface="BIZ UDゴシック" panose="020B0400000000000000" pitchFamily="49" charset="-128"/>
            </a:endParaRPr>
          </a:p>
        </p:txBody>
      </p:sp>
      <p:sp>
        <p:nvSpPr>
          <p:cNvPr id="32" name="テキスト ボックス 31">
            <a:extLst>
              <a:ext uri="{FF2B5EF4-FFF2-40B4-BE49-F238E27FC236}">
                <a16:creationId xmlns:a16="http://schemas.microsoft.com/office/drawing/2014/main" id="{45F1E372-EC55-4B45-976E-42155DD9ACE8}"/>
              </a:ext>
            </a:extLst>
          </p:cNvPr>
          <p:cNvSpPr txBox="1"/>
          <p:nvPr/>
        </p:nvSpPr>
        <p:spPr>
          <a:xfrm>
            <a:off x="5206868" y="5483051"/>
            <a:ext cx="2199086" cy="230832"/>
          </a:xfrm>
          <a:prstGeom prst="rect">
            <a:avLst/>
          </a:prstGeom>
          <a:noFill/>
        </p:spPr>
        <p:txBody>
          <a:bodyPr wrap="square" rtlCol="0">
            <a:spAutoFit/>
          </a:bodyPr>
          <a:lstStyle/>
          <a:p>
            <a:pPr algn="ctr"/>
            <a:r>
              <a:rPr kumimoji="1" lang="ja-JP" altLang="en-US" sz="900" dirty="0"/>
              <a:t>府民参加による植樹活動（高槻市）</a:t>
            </a:r>
          </a:p>
        </p:txBody>
      </p:sp>
      <p:pic>
        <p:nvPicPr>
          <p:cNvPr id="33" name="図 32">
            <a:extLst>
              <a:ext uri="{FF2B5EF4-FFF2-40B4-BE49-F238E27FC236}">
                <a16:creationId xmlns:a16="http://schemas.microsoft.com/office/drawing/2014/main" id="{D39B3FF9-A0CF-4EF6-9938-11BA85C0F5FD}"/>
              </a:ext>
            </a:extLst>
          </p:cNvPr>
          <p:cNvPicPr>
            <a:picLocks noChangeAspect="1"/>
          </p:cNvPicPr>
          <p:nvPr/>
        </p:nvPicPr>
        <p:blipFill>
          <a:blip r:embed="rId6"/>
          <a:stretch>
            <a:fillRect/>
          </a:stretch>
        </p:blipFill>
        <p:spPr>
          <a:xfrm>
            <a:off x="7681195" y="4201037"/>
            <a:ext cx="1988966" cy="1279705"/>
          </a:xfrm>
          <a:prstGeom prst="rect">
            <a:avLst/>
          </a:prstGeom>
        </p:spPr>
      </p:pic>
      <p:sp>
        <p:nvSpPr>
          <p:cNvPr id="34" name="テキスト ボックス 33">
            <a:extLst>
              <a:ext uri="{FF2B5EF4-FFF2-40B4-BE49-F238E27FC236}">
                <a16:creationId xmlns:a16="http://schemas.microsoft.com/office/drawing/2014/main" id="{F61D7888-429C-4CCC-9A60-12A5E0B5AB8A}"/>
              </a:ext>
            </a:extLst>
          </p:cNvPr>
          <p:cNvSpPr txBox="1"/>
          <p:nvPr/>
        </p:nvSpPr>
        <p:spPr>
          <a:xfrm>
            <a:off x="7650747" y="5529217"/>
            <a:ext cx="1988966" cy="369332"/>
          </a:xfrm>
          <a:prstGeom prst="rect">
            <a:avLst/>
          </a:prstGeom>
          <a:noFill/>
        </p:spPr>
        <p:txBody>
          <a:bodyPr wrap="square" rtlCol="0">
            <a:spAutoFit/>
          </a:bodyPr>
          <a:lstStyle/>
          <a:p>
            <a:pPr algn="ctr"/>
            <a:r>
              <a:rPr kumimoji="1" lang="ja-JP" altLang="en-US" sz="900" dirty="0">
                <a:latin typeface="+mj-ea"/>
                <a:ea typeface="+mj-ea"/>
              </a:rPr>
              <a:t>アドプトフォレスト制度による</a:t>
            </a:r>
            <a:endParaRPr kumimoji="1" lang="en-US" altLang="ja-JP" sz="900" dirty="0">
              <a:latin typeface="+mj-ea"/>
              <a:ea typeface="+mj-ea"/>
            </a:endParaRPr>
          </a:p>
          <a:p>
            <a:pPr algn="ctr"/>
            <a:r>
              <a:rPr kumimoji="1" lang="ja-JP" altLang="en-US" sz="900" dirty="0">
                <a:latin typeface="+mj-ea"/>
                <a:ea typeface="+mj-ea"/>
              </a:rPr>
              <a:t>森林づくり活動（太子町）</a:t>
            </a:r>
          </a:p>
        </p:txBody>
      </p:sp>
      <p:sp>
        <p:nvSpPr>
          <p:cNvPr id="43" name="四角形: 角を丸くする 42">
            <a:extLst>
              <a:ext uri="{FF2B5EF4-FFF2-40B4-BE49-F238E27FC236}">
                <a16:creationId xmlns:a16="http://schemas.microsoft.com/office/drawing/2014/main" id="{EF5E25CD-9D97-4552-B449-094C34F1F069}"/>
              </a:ext>
            </a:extLst>
          </p:cNvPr>
          <p:cNvSpPr/>
          <p:nvPr/>
        </p:nvSpPr>
        <p:spPr>
          <a:xfrm>
            <a:off x="1142802" y="1563044"/>
            <a:ext cx="3747567" cy="540000"/>
          </a:xfrm>
          <a:prstGeom prst="roundRect">
            <a:avLst>
              <a:gd name="adj" fmla="val 4199"/>
            </a:avLst>
          </a:prstGeom>
          <a:noFill/>
          <a:ln w="19050">
            <a:solidFill>
              <a:srgbClr val="C69B1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dirty="0">
                <a:solidFill>
                  <a:schemeClr val="tx1"/>
                </a:solidFill>
                <a:latin typeface="BIZ UDゴシック" panose="020B0400000000000000" pitchFamily="49" charset="-128"/>
                <a:ea typeface="BIZ UDゴシック" panose="020B0400000000000000" pitchFamily="49" charset="-128"/>
              </a:rPr>
              <a:t> 複層林化・広葉樹林化面積　</a:t>
            </a:r>
            <a:r>
              <a:rPr kumimoji="1" lang="en-US" altLang="ja-JP" sz="1100" dirty="0">
                <a:solidFill>
                  <a:schemeClr val="tx1"/>
                </a:solidFill>
                <a:latin typeface="BIZ UDゴシック" panose="020B0400000000000000" pitchFamily="49" charset="-128"/>
                <a:ea typeface="BIZ UDゴシック" panose="020B0400000000000000" pitchFamily="49" charset="-128"/>
              </a:rPr>
              <a:t>※R1</a:t>
            </a:r>
            <a:r>
              <a:rPr kumimoji="1" lang="ja-JP" altLang="en-US" sz="1100" dirty="0">
                <a:solidFill>
                  <a:schemeClr val="tx1"/>
                </a:solidFill>
                <a:latin typeface="BIZ UDゴシック" panose="020B0400000000000000" pitchFamily="49" charset="-128"/>
                <a:ea typeface="BIZ UDゴシック" panose="020B0400000000000000" pitchFamily="49" charset="-128"/>
              </a:rPr>
              <a:t>以降実績</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400" dirty="0">
                <a:solidFill>
                  <a:schemeClr val="tx1"/>
                </a:solidFill>
                <a:latin typeface="BIZ UDゴシック" panose="020B0400000000000000" pitchFamily="49" charset="-128"/>
                <a:ea typeface="BIZ UDゴシック" panose="020B0400000000000000" pitchFamily="49" charset="-128"/>
              </a:rPr>
              <a:t>期初 </a:t>
            </a:r>
            <a:r>
              <a:rPr kumimoji="1" lang="en-US" altLang="ja-JP" sz="1400" dirty="0">
                <a:solidFill>
                  <a:schemeClr val="tx1"/>
                </a:solidFill>
                <a:latin typeface="BIZ UDゴシック" panose="020B0400000000000000" pitchFamily="49" charset="-128"/>
                <a:ea typeface="BIZ UDゴシック" panose="020B0400000000000000" pitchFamily="49" charset="-128"/>
              </a:rPr>
              <a:t>226ha </a:t>
            </a:r>
            <a:r>
              <a:rPr kumimoji="1" lang="ja-JP" altLang="en-US" sz="1400" dirty="0">
                <a:solidFill>
                  <a:schemeClr val="tx1"/>
                </a:solidFill>
                <a:latin typeface="BIZ UDゴシック" panose="020B0400000000000000" pitchFamily="49" charset="-128"/>
                <a:ea typeface="BIZ UDゴシック" panose="020B0400000000000000" pitchFamily="49" charset="-128"/>
              </a:rPr>
              <a:t>⇒中期 </a:t>
            </a:r>
            <a:r>
              <a:rPr kumimoji="1" lang="en-US" altLang="ja-JP" sz="1400" dirty="0">
                <a:solidFill>
                  <a:schemeClr val="tx1"/>
                </a:solidFill>
                <a:latin typeface="BIZ UDゴシック" panose="020B0400000000000000" pitchFamily="49" charset="-128"/>
                <a:ea typeface="BIZ UDゴシック" panose="020B0400000000000000" pitchFamily="49" charset="-128"/>
              </a:rPr>
              <a:t>800ha </a:t>
            </a:r>
            <a:r>
              <a:rPr kumimoji="1" lang="ja-JP" altLang="en-US" sz="1400" dirty="0">
                <a:solidFill>
                  <a:schemeClr val="tx1"/>
                </a:solidFill>
                <a:latin typeface="BIZ UDゴシック" panose="020B0400000000000000" pitchFamily="49" charset="-128"/>
                <a:ea typeface="BIZ UDゴシック" panose="020B0400000000000000" pitchFamily="49" charset="-128"/>
              </a:rPr>
              <a:t>⇒長期</a:t>
            </a:r>
            <a:r>
              <a:rPr kumimoji="1" lang="en-US" altLang="ja-JP" sz="1400" dirty="0">
                <a:solidFill>
                  <a:schemeClr val="tx1"/>
                </a:solidFill>
                <a:latin typeface="BIZ UDゴシック" panose="020B0400000000000000" pitchFamily="49" charset="-128"/>
                <a:ea typeface="BIZ UDゴシック" panose="020B0400000000000000" pitchFamily="49" charset="-128"/>
              </a:rPr>
              <a:t> 1,800ha</a:t>
            </a:r>
            <a:r>
              <a:rPr kumimoji="1" lang="ja-JP" altLang="en-US" sz="1400" dirty="0">
                <a:solidFill>
                  <a:schemeClr val="tx1"/>
                </a:solidFill>
                <a:latin typeface="BIZ UDゴシック" panose="020B0400000000000000" pitchFamily="49" charset="-128"/>
                <a:ea typeface="BIZ UDゴシック" panose="020B0400000000000000" pitchFamily="49" charset="-128"/>
              </a:rPr>
              <a:t>　</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44" name="正方形/長方形 43">
            <a:extLst>
              <a:ext uri="{FF2B5EF4-FFF2-40B4-BE49-F238E27FC236}">
                <a16:creationId xmlns:a16="http://schemas.microsoft.com/office/drawing/2014/main" id="{3A3841CC-ABB6-4CC4-9F2A-C1C8D0CEFB31}"/>
              </a:ext>
            </a:extLst>
          </p:cNvPr>
          <p:cNvSpPr/>
          <p:nvPr/>
        </p:nvSpPr>
        <p:spPr>
          <a:xfrm>
            <a:off x="47128" y="1556376"/>
            <a:ext cx="1142058" cy="546668"/>
          </a:xfrm>
          <a:prstGeom prst="rect">
            <a:avLst/>
          </a:prstGeom>
          <a:solidFill>
            <a:srgbClr val="C69B1A"/>
          </a:solidFill>
          <a:ln w="19050" cmpd="sng">
            <a:solidFill>
              <a:srgbClr val="C69B1A"/>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dirty="0">
                <a:solidFill>
                  <a:schemeClr val="bg1"/>
                </a:solidFill>
                <a:latin typeface="BIZ UDゴシック" panose="020B0400000000000000" pitchFamily="49" charset="-128"/>
                <a:ea typeface="BIZ UDゴシック" panose="020B0400000000000000" pitchFamily="49" charset="-128"/>
              </a:rPr>
              <a:t>成果指標１</a:t>
            </a:r>
          </a:p>
        </p:txBody>
      </p:sp>
      <p:sp>
        <p:nvSpPr>
          <p:cNvPr id="45" name="四角形: 角を丸くする 44">
            <a:extLst>
              <a:ext uri="{FF2B5EF4-FFF2-40B4-BE49-F238E27FC236}">
                <a16:creationId xmlns:a16="http://schemas.microsoft.com/office/drawing/2014/main" id="{C1A4BF0F-937D-4F59-93A0-7E6A054F40D4}"/>
              </a:ext>
            </a:extLst>
          </p:cNvPr>
          <p:cNvSpPr/>
          <p:nvPr/>
        </p:nvSpPr>
        <p:spPr>
          <a:xfrm>
            <a:off x="160379" y="5865699"/>
            <a:ext cx="4827707" cy="992301"/>
          </a:xfrm>
          <a:prstGeom prst="roundRect">
            <a:avLst>
              <a:gd name="adj" fmla="val 4199"/>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森林構造として生態系や生物種の多様性が高かまる複層林化・広葉樹林化面積を成果指標とし、長期については国の花粉発生源スギ人工林減少推進計画の目標（</a:t>
            </a:r>
            <a:r>
              <a:rPr kumimoji="1" lang="en-US" altLang="ja-JP" sz="1100" dirty="0">
                <a:solidFill>
                  <a:schemeClr val="tx1"/>
                </a:solidFill>
                <a:latin typeface="BIZ UDゴシック" panose="020B0400000000000000" pitchFamily="49" charset="-128"/>
                <a:ea typeface="BIZ UDゴシック" panose="020B0400000000000000" pitchFamily="49" charset="-128"/>
              </a:rPr>
              <a:t>R25</a:t>
            </a:r>
            <a:r>
              <a:rPr kumimoji="1" lang="ja-JP" altLang="en-US" sz="1100" dirty="0">
                <a:solidFill>
                  <a:schemeClr val="tx1"/>
                </a:solidFill>
                <a:latin typeface="BIZ UDゴシック" panose="020B0400000000000000" pitchFamily="49" charset="-128"/>
                <a:ea typeface="BIZ UDゴシック" panose="020B0400000000000000" pitchFamily="49" charset="-128"/>
              </a:rPr>
              <a:t>年度までに３割削減）を踏まえた</a:t>
            </a:r>
            <a:r>
              <a:rPr kumimoji="1" lang="en-US" altLang="ja-JP" sz="1100" dirty="0">
                <a:solidFill>
                  <a:schemeClr val="tx1"/>
                </a:solidFill>
                <a:latin typeface="BIZ UDゴシック" panose="020B0400000000000000" pitchFamily="49" charset="-128"/>
                <a:ea typeface="BIZ UDゴシック" panose="020B0400000000000000" pitchFamily="49" charset="-128"/>
              </a:rPr>
              <a:t>1,800ha</a:t>
            </a:r>
            <a:r>
              <a:rPr kumimoji="1" lang="ja-JP" altLang="en-US" sz="1100" dirty="0">
                <a:solidFill>
                  <a:schemeClr val="tx1"/>
                </a:solidFill>
                <a:latin typeface="BIZ UDゴシック" panose="020B0400000000000000" pitchFamily="49" charset="-128"/>
                <a:ea typeface="BIZ UDゴシック" panose="020B0400000000000000" pitchFamily="49" charset="-128"/>
              </a:rPr>
              <a:t>を、中期については、現在の取組み状況を踏まえた</a:t>
            </a:r>
            <a:r>
              <a:rPr kumimoji="1" lang="en-US" altLang="ja-JP" sz="1100" dirty="0">
                <a:solidFill>
                  <a:schemeClr val="tx1"/>
                </a:solidFill>
                <a:latin typeface="BIZ UDゴシック" panose="020B0400000000000000" pitchFamily="49" charset="-128"/>
                <a:ea typeface="BIZ UDゴシック" panose="020B0400000000000000" pitchFamily="49" charset="-128"/>
              </a:rPr>
              <a:t>800ha</a:t>
            </a:r>
            <a:r>
              <a:rPr kumimoji="1" lang="ja-JP" altLang="en-US" sz="1100" dirty="0">
                <a:solidFill>
                  <a:schemeClr val="tx1"/>
                </a:solidFill>
                <a:latin typeface="BIZ UDゴシック" panose="020B0400000000000000" pitchFamily="49" charset="-128"/>
                <a:ea typeface="BIZ UDゴシック" panose="020B0400000000000000" pitchFamily="49" charset="-128"/>
              </a:rPr>
              <a:t>を指標値に設定した。</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46" name="四角形: 角を丸くする 45">
            <a:extLst>
              <a:ext uri="{FF2B5EF4-FFF2-40B4-BE49-F238E27FC236}">
                <a16:creationId xmlns:a16="http://schemas.microsoft.com/office/drawing/2014/main" id="{EBB80AD4-1B92-4B9F-820B-5A924E5C5988}"/>
              </a:ext>
            </a:extLst>
          </p:cNvPr>
          <p:cNvSpPr/>
          <p:nvPr/>
        </p:nvSpPr>
        <p:spPr>
          <a:xfrm>
            <a:off x="73792" y="5059458"/>
            <a:ext cx="4871299" cy="777788"/>
          </a:xfrm>
          <a:prstGeom prst="roundRect">
            <a:avLst>
              <a:gd name="adj" fmla="val 4199"/>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100" b="1" dirty="0">
                <a:solidFill>
                  <a:schemeClr val="tx1"/>
                </a:solidFill>
                <a:latin typeface="BIZ UDゴシック" panose="020B0400000000000000" pitchFamily="49" charset="-128"/>
                <a:ea typeface="BIZ UDゴシック" panose="020B0400000000000000" pitchFamily="49" charset="-128"/>
              </a:rPr>
              <a:t>＜参考＞風倒被害跡地整備状況</a:t>
            </a:r>
            <a:endParaRPr kumimoji="1" lang="en-US" altLang="ja-JP" sz="11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a:t>
            </a:r>
            <a:r>
              <a:rPr kumimoji="1" lang="en-US" altLang="ja-JP" sz="1100" dirty="0">
                <a:solidFill>
                  <a:schemeClr val="tx1"/>
                </a:solidFill>
                <a:latin typeface="BIZ UDゴシック" panose="020B0400000000000000" pitchFamily="49" charset="-128"/>
                <a:ea typeface="BIZ UDゴシック" panose="020B0400000000000000" pitchFamily="49" charset="-128"/>
              </a:rPr>
              <a:t>H30</a:t>
            </a:r>
            <a:r>
              <a:rPr kumimoji="1" lang="ja-JP" altLang="en-US" sz="1100" dirty="0">
                <a:solidFill>
                  <a:schemeClr val="tx1"/>
                </a:solidFill>
                <a:latin typeface="BIZ UDゴシック" panose="020B0400000000000000" pitchFamily="49" charset="-128"/>
                <a:ea typeface="BIZ UDゴシック" panose="020B0400000000000000" pitchFamily="49" charset="-128"/>
              </a:rPr>
              <a:t>年の台風</a:t>
            </a:r>
            <a:r>
              <a:rPr kumimoji="1" lang="en-US" altLang="ja-JP" sz="1100" dirty="0">
                <a:solidFill>
                  <a:schemeClr val="tx1"/>
                </a:solidFill>
                <a:latin typeface="BIZ UDゴシック" panose="020B0400000000000000" pitchFamily="49" charset="-128"/>
                <a:ea typeface="BIZ UDゴシック" panose="020B0400000000000000" pitchFamily="49" charset="-128"/>
              </a:rPr>
              <a:t>21</a:t>
            </a:r>
            <a:r>
              <a:rPr kumimoji="1" lang="ja-JP" altLang="en-US" sz="1100" dirty="0">
                <a:solidFill>
                  <a:schemeClr val="tx1"/>
                </a:solidFill>
                <a:latin typeface="BIZ UDゴシック" panose="020B0400000000000000" pitchFamily="49" charset="-128"/>
                <a:ea typeface="BIZ UDゴシック" panose="020B0400000000000000" pitchFamily="49" charset="-128"/>
              </a:rPr>
              <a:t>号による風倒被害地（</a:t>
            </a:r>
            <a:r>
              <a:rPr kumimoji="1" lang="en-US" altLang="ja-JP" sz="1100" dirty="0">
                <a:solidFill>
                  <a:schemeClr val="tx1"/>
                </a:solidFill>
                <a:latin typeface="BIZ UDゴシック" panose="020B0400000000000000" pitchFamily="49" charset="-128"/>
                <a:ea typeface="BIZ UDゴシック" panose="020B0400000000000000" pitchFamily="49" charset="-128"/>
              </a:rPr>
              <a:t>613ha</a:t>
            </a:r>
            <a:r>
              <a:rPr kumimoji="1" lang="ja-JP" altLang="en-US" sz="1100" dirty="0">
                <a:solidFill>
                  <a:schemeClr val="tx1"/>
                </a:solidFill>
                <a:latin typeface="BIZ UDゴシック" panose="020B0400000000000000" pitchFamily="49" charset="-128"/>
                <a:ea typeface="BIZ UDゴシック" panose="020B0400000000000000" pitchFamily="49" charset="-128"/>
              </a:rPr>
              <a:t>）のうち約</a:t>
            </a:r>
            <a:r>
              <a:rPr kumimoji="1" lang="en-US" altLang="ja-JP" sz="1100" dirty="0">
                <a:solidFill>
                  <a:schemeClr val="tx1"/>
                </a:solidFill>
                <a:latin typeface="BIZ UDゴシック" panose="020B0400000000000000" pitchFamily="49" charset="-128"/>
                <a:ea typeface="BIZ UDゴシック" panose="020B0400000000000000" pitchFamily="49" charset="-128"/>
              </a:rPr>
              <a:t>226ha</a:t>
            </a:r>
            <a:r>
              <a:rPr kumimoji="1" lang="ja-JP" altLang="en-US" sz="1100" dirty="0">
                <a:solidFill>
                  <a:schemeClr val="tx1"/>
                </a:solidFill>
                <a:latin typeface="BIZ UDゴシック" panose="020B0400000000000000" pitchFamily="49" charset="-128"/>
                <a:ea typeface="BIZ UDゴシック" panose="020B0400000000000000" pitchFamily="49" charset="-128"/>
              </a:rPr>
              <a:t>で森林災害</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復旧事業等による広葉樹林化を実施済み。残りの被災森林についても、</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本プラン計画期間内に復旧（広葉樹林化）完了させる見込み</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47" name="正方形/長方形 46">
            <a:extLst>
              <a:ext uri="{FF2B5EF4-FFF2-40B4-BE49-F238E27FC236}">
                <a16:creationId xmlns:a16="http://schemas.microsoft.com/office/drawing/2014/main" id="{F8A5D068-AEF5-4775-8BD8-8B916E06E576}"/>
              </a:ext>
            </a:extLst>
          </p:cNvPr>
          <p:cNvSpPr/>
          <p:nvPr/>
        </p:nvSpPr>
        <p:spPr>
          <a:xfrm>
            <a:off x="489424" y="4586343"/>
            <a:ext cx="1669208" cy="389343"/>
          </a:xfrm>
          <a:prstGeom prst="rect">
            <a:avLst/>
          </a:prstGeom>
          <a:solidFill>
            <a:srgbClr val="2494E3"/>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広葉樹林への誘導転換</a:t>
            </a:r>
            <a:endParaRPr kumimoji="1" lang="en-US" altLang="ja-JP" sz="1200"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200" dirty="0">
                <a:solidFill>
                  <a:schemeClr val="bg1"/>
                </a:solidFill>
                <a:latin typeface="BIZ UDゴシック" panose="020B0400000000000000" pitchFamily="49" charset="-128"/>
                <a:ea typeface="BIZ UDゴシック" panose="020B0400000000000000" pitchFamily="49" charset="-128"/>
              </a:rPr>
              <a:t>６，０００ </a:t>
            </a:r>
            <a:r>
              <a:rPr kumimoji="1" lang="en-US" altLang="ja-JP" sz="1200" dirty="0">
                <a:solidFill>
                  <a:schemeClr val="bg1"/>
                </a:solidFill>
                <a:latin typeface="BIZ UDゴシック" panose="020B0400000000000000" pitchFamily="49" charset="-128"/>
                <a:ea typeface="BIZ UDゴシック" panose="020B0400000000000000" pitchFamily="49" charset="-128"/>
              </a:rPr>
              <a:t>ha</a:t>
            </a:r>
          </a:p>
        </p:txBody>
      </p:sp>
      <p:sp>
        <p:nvSpPr>
          <p:cNvPr id="48" name="正方形/長方形 47">
            <a:extLst>
              <a:ext uri="{FF2B5EF4-FFF2-40B4-BE49-F238E27FC236}">
                <a16:creationId xmlns:a16="http://schemas.microsoft.com/office/drawing/2014/main" id="{CBE23D17-E5AA-455D-A9D4-EEF8AFDB4ECA}"/>
              </a:ext>
            </a:extLst>
          </p:cNvPr>
          <p:cNvSpPr/>
          <p:nvPr/>
        </p:nvSpPr>
        <p:spPr>
          <a:xfrm>
            <a:off x="2852889" y="4542893"/>
            <a:ext cx="1539498" cy="435795"/>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t" anchorCtr="0"/>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　　　</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b="1" dirty="0">
                <a:solidFill>
                  <a:schemeClr val="tx1"/>
                </a:solidFill>
                <a:latin typeface="BIZ UDゴシック" panose="020B0400000000000000" pitchFamily="49" charset="-128"/>
                <a:ea typeface="BIZ UDゴシック" panose="020B0400000000000000" pitchFamily="49" charset="-128"/>
              </a:rPr>
              <a:t>＝ １，８００ </a:t>
            </a:r>
            <a:r>
              <a:rPr kumimoji="1" lang="en-US" altLang="ja-JP" sz="1200" b="1" dirty="0">
                <a:solidFill>
                  <a:schemeClr val="tx1"/>
                </a:solidFill>
                <a:latin typeface="BIZ UDゴシック" panose="020B0400000000000000" pitchFamily="49" charset="-128"/>
                <a:ea typeface="BIZ UDゴシック" panose="020B0400000000000000" pitchFamily="49" charset="-128"/>
              </a:rPr>
              <a:t>ha</a:t>
            </a:r>
          </a:p>
        </p:txBody>
      </p:sp>
      <p:sp>
        <p:nvSpPr>
          <p:cNvPr id="49" name="正方形/長方形 48">
            <a:extLst>
              <a:ext uri="{FF2B5EF4-FFF2-40B4-BE49-F238E27FC236}">
                <a16:creationId xmlns:a16="http://schemas.microsoft.com/office/drawing/2014/main" id="{D35AD656-BC2E-40A2-8B8B-3AFDC6E07D80}"/>
              </a:ext>
            </a:extLst>
          </p:cNvPr>
          <p:cNvSpPr/>
          <p:nvPr/>
        </p:nvSpPr>
        <p:spPr>
          <a:xfrm>
            <a:off x="197249" y="4114983"/>
            <a:ext cx="4609748" cy="435795"/>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b="1" dirty="0">
                <a:solidFill>
                  <a:schemeClr val="tx1"/>
                </a:solidFill>
                <a:latin typeface="BIZ UDゴシック" panose="020B0400000000000000" pitchFamily="49" charset="-128"/>
                <a:ea typeface="BIZ UDゴシック" panose="020B0400000000000000" pitchFamily="49" charset="-128"/>
              </a:rPr>
              <a:t>●「花粉発生源スギ人工林減少推進計画」</a:t>
            </a:r>
            <a:r>
              <a:rPr kumimoji="1" lang="ja-JP" altLang="en-US" sz="1000" b="1" dirty="0">
                <a:solidFill>
                  <a:schemeClr val="tx1"/>
                </a:solidFill>
                <a:latin typeface="BIZ UDゴシック" panose="020B0400000000000000" pitchFamily="49" charset="-128"/>
                <a:ea typeface="BIZ UDゴシック" panose="020B0400000000000000" pitchFamily="49" charset="-128"/>
              </a:rPr>
              <a:t>（農林水産省）</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b="1" dirty="0">
                <a:solidFill>
                  <a:schemeClr val="tx1"/>
                </a:solidFill>
                <a:latin typeface="BIZ UDゴシック" panose="020B0400000000000000" pitchFamily="49" charset="-128"/>
                <a:ea typeface="BIZ UDゴシック" panose="020B0400000000000000" pitchFamily="49" charset="-128"/>
              </a:rPr>
              <a:t>　 の目標を踏まえた、めざすべき到達点</a:t>
            </a:r>
            <a:r>
              <a:rPr kumimoji="1" lang="en-US" altLang="ja-JP" sz="1200" b="1" dirty="0">
                <a:solidFill>
                  <a:schemeClr val="tx1"/>
                </a:solidFill>
                <a:latin typeface="BIZ UDゴシック" panose="020B0400000000000000" pitchFamily="49" charset="-128"/>
                <a:ea typeface="BIZ UDゴシック" panose="020B0400000000000000" pitchFamily="49" charset="-128"/>
              </a:rPr>
              <a:t>【</a:t>
            </a:r>
            <a:r>
              <a:rPr kumimoji="1" lang="ja-JP" altLang="en-US" sz="1200" b="1" dirty="0">
                <a:solidFill>
                  <a:schemeClr val="tx1"/>
                </a:solidFill>
                <a:latin typeface="BIZ UDゴシック" panose="020B0400000000000000" pitchFamily="49" charset="-128"/>
                <a:ea typeface="BIZ UDゴシック" panose="020B0400000000000000" pitchFamily="49" charset="-128"/>
              </a:rPr>
              <a:t>長期指標</a:t>
            </a:r>
            <a:r>
              <a:rPr kumimoji="1" lang="en-US" altLang="ja-JP" sz="1200" b="1" dirty="0">
                <a:solidFill>
                  <a:schemeClr val="tx1"/>
                </a:solidFill>
                <a:latin typeface="BIZ UDゴシック" panose="020B0400000000000000" pitchFamily="49" charset="-128"/>
                <a:ea typeface="BIZ UDゴシック" panose="020B0400000000000000" pitchFamily="49" charset="-128"/>
              </a:rPr>
              <a:t>】</a:t>
            </a:r>
          </a:p>
        </p:txBody>
      </p:sp>
      <p:sp>
        <p:nvSpPr>
          <p:cNvPr id="50" name="正方形/長方形 49">
            <a:extLst>
              <a:ext uri="{FF2B5EF4-FFF2-40B4-BE49-F238E27FC236}">
                <a16:creationId xmlns:a16="http://schemas.microsoft.com/office/drawing/2014/main" id="{88C385E8-2FBA-4420-9214-428176D26A3E}"/>
              </a:ext>
            </a:extLst>
          </p:cNvPr>
          <p:cNvSpPr/>
          <p:nvPr/>
        </p:nvSpPr>
        <p:spPr>
          <a:xfrm>
            <a:off x="2182269" y="4708645"/>
            <a:ext cx="679078" cy="287391"/>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en-US" altLang="ja-JP" sz="1200" b="1" dirty="0">
                <a:solidFill>
                  <a:schemeClr val="tx1"/>
                </a:solidFill>
                <a:latin typeface="BIZ UDゴシック" panose="020B0400000000000000" pitchFamily="49" charset="-128"/>
                <a:ea typeface="BIZ UDゴシック" panose="020B0400000000000000" pitchFamily="49" charset="-128"/>
              </a:rPr>
              <a:t>× </a:t>
            </a:r>
            <a:r>
              <a:rPr kumimoji="1" lang="ja-JP" altLang="en-US" sz="1200" b="1" dirty="0">
                <a:solidFill>
                  <a:schemeClr val="tx1"/>
                </a:solidFill>
                <a:latin typeface="BIZ UDゴシック" panose="020B0400000000000000" pitchFamily="49" charset="-128"/>
                <a:ea typeface="BIZ UDゴシック" panose="020B0400000000000000" pitchFamily="49" charset="-128"/>
              </a:rPr>
              <a:t>３割</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pic>
        <p:nvPicPr>
          <p:cNvPr id="51" name="図 50">
            <a:extLst>
              <a:ext uri="{FF2B5EF4-FFF2-40B4-BE49-F238E27FC236}">
                <a16:creationId xmlns:a16="http://schemas.microsoft.com/office/drawing/2014/main" id="{3BEADE8D-5069-4FAB-892A-2B8CB82CCC9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91886" y="2142826"/>
            <a:ext cx="4486708" cy="1767491"/>
          </a:xfrm>
          <a:prstGeom prst="rect">
            <a:avLst/>
          </a:prstGeom>
        </p:spPr>
      </p:pic>
      <p:sp>
        <p:nvSpPr>
          <p:cNvPr id="52" name="正方形/長方形 51">
            <a:extLst>
              <a:ext uri="{FF2B5EF4-FFF2-40B4-BE49-F238E27FC236}">
                <a16:creationId xmlns:a16="http://schemas.microsoft.com/office/drawing/2014/main" id="{78710280-701F-43A4-A406-6C45C881A7F2}"/>
              </a:ext>
            </a:extLst>
          </p:cNvPr>
          <p:cNvSpPr/>
          <p:nvPr/>
        </p:nvSpPr>
        <p:spPr>
          <a:xfrm>
            <a:off x="2583204" y="3873949"/>
            <a:ext cx="2368878" cy="23217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大阪府広葉樹林化技術マニュアル（</a:t>
            </a:r>
            <a:r>
              <a:rPr kumimoji="1" lang="en-US" altLang="ja-JP" sz="900" dirty="0">
                <a:solidFill>
                  <a:schemeClr val="tx1"/>
                </a:solidFill>
                <a:latin typeface="BIZ UDゴシック" panose="020B0400000000000000" pitchFamily="49" charset="-128"/>
                <a:ea typeface="BIZ UDゴシック" panose="020B0400000000000000" pitchFamily="49" charset="-128"/>
              </a:rPr>
              <a:t>2020.6</a:t>
            </a:r>
            <a:r>
              <a:rPr kumimoji="1" lang="ja-JP" altLang="en-US" sz="900" dirty="0">
                <a:solidFill>
                  <a:schemeClr val="tx1"/>
                </a:solidFill>
                <a:latin typeface="BIZ UDゴシック" panose="020B0400000000000000" pitchFamily="49" charset="-128"/>
                <a:ea typeface="BIZ UDゴシック" panose="020B0400000000000000" pitchFamily="49" charset="-128"/>
              </a:rPr>
              <a:t>）</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p:txBody>
      </p:sp>
      <p:sp>
        <p:nvSpPr>
          <p:cNvPr id="37" name="スライド番号プレースホルダー 10">
            <a:extLst>
              <a:ext uri="{FF2B5EF4-FFF2-40B4-BE49-F238E27FC236}">
                <a16:creationId xmlns:a16="http://schemas.microsoft.com/office/drawing/2014/main" id="{463307D2-7327-4738-9CD7-DFAB6F643F89}"/>
              </a:ext>
            </a:extLst>
          </p:cNvPr>
          <p:cNvSpPr>
            <a:spLocks noGrp="1"/>
          </p:cNvSpPr>
          <p:nvPr>
            <p:ph type="sldNum" sz="quarter" idx="12"/>
          </p:nvPr>
        </p:nvSpPr>
        <p:spPr>
          <a:xfrm>
            <a:off x="7650747" y="6492875"/>
            <a:ext cx="2228850" cy="365125"/>
          </a:xfrm>
        </p:spPr>
        <p:txBody>
          <a:bodyPr/>
          <a:lstStyle/>
          <a:p>
            <a:fld id="{D2D8002D-B5B0-4BAC-B1F6-782DDCCE6D9C}" type="slidenum">
              <a:rPr kumimoji="1" lang="ja-JP" altLang="en-US" sz="2000" b="1"/>
              <a:t>15</a:t>
            </a:fld>
            <a:endParaRPr kumimoji="1" lang="ja-JP" altLang="en-US" sz="2000" b="1" dirty="0"/>
          </a:p>
        </p:txBody>
      </p:sp>
      <p:sp>
        <p:nvSpPr>
          <p:cNvPr id="38" name="テキスト ボックス 37">
            <a:extLst>
              <a:ext uri="{FF2B5EF4-FFF2-40B4-BE49-F238E27FC236}">
                <a16:creationId xmlns:a16="http://schemas.microsoft.com/office/drawing/2014/main" id="{9FD81FCD-4355-4EB5-BEC0-2AC43BBF5B84}"/>
              </a:ext>
            </a:extLst>
          </p:cNvPr>
          <p:cNvSpPr txBox="1"/>
          <p:nvPr/>
        </p:nvSpPr>
        <p:spPr>
          <a:xfrm>
            <a:off x="8486393" y="55099"/>
            <a:ext cx="978542" cy="400110"/>
          </a:xfrm>
          <a:prstGeom prst="rect">
            <a:avLst/>
          </a:prstGeom>
          <a:solidFill>
            <a:schemeClr val="bg1"/>
          </a:solidFill>
        </p:spPr>
        <p:txBody>
          <a:bodyPr wrap="square">
            <a:spAutoFit/>
          </a:bodyPr>
          <a:lstStyle/>
          <a:p>
            <a:pPr algn="ctr"/>
            <a:r>
              <a:rPr lang="en-US" altLang="ja-JP" sz="1000" kern="100" dirty="0">
                <a:latin typeface="BIZ UDゴシック" panose="020B0400000000000000" pitchFamily="49" charset="-128"/>
                <a:ea typeface="BIZ UDゴシック" panose="020B0400000000000000" pitchFamily="49" charset="-128"/>
                <a:cs typeface="Times New Roman"/>
              </a:rPr>
              <a:t>R7.10.20</a:t>
            </a:r>
          </a:p>
          <a:p>
            <a:pPr algn="ctr"/>
            <a:r>
              <a:rPr lang="ja-JP" altLang="en-US" sz="1000" kern="100" dirty="0">
                <a:latin typeface="BIZ UDゴシック" panose="020B0400000000000000" pitchFamily="49" charset="-128"/>
                <a:ea typeface="BIZ UDゴシック" panose="020B0400000000000000" pitchFamily="49" charset="-128"/>
                <a:cs typeface="Times New Roman"/>
              </a:rPr>
              <a:t>みどり推進室</a:t>
            </a:r>
            <a:endParaRPr lang="en-US" altLang="ja-JP" sz="1714" kern="100" dirty="0">
              <a:latin typeface="BIZ UDゴシック" panose="020B0400000000000000" pitchFamily="49" charset="-128"/>
              <a:ea typeface="BIZ UDゴシック" panose="020B0400000000000000" pitchFamily="49" charset="-128"/>
              <a:cs typeface="Times New Roman"/>
            </a:endParaRPr>
          </a:p>
        </p:txBody>
      </p:sp>
      <p:sp>
        <p:nvSpPr>
          <p:cNvPr id="39" name="正方形/長方形 38">
            <a:extLst>
              <a:ext uri="{FF2B5EF4-FFF2-40B4-BE49-F238E27FC236}">
                <a16:creationId xmlns:a16="http://schemas.microsoft.com/office/drawing/2014/main" id="{D76425E2-7E08-4008-A68B-AA751F7A49CC}"/>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　第６章　目標達成に向けた成果指標</a:t>
            </a:r>
          </a:p>
        </p:txBody>
      </p:sp>
      <p:sp>
        <p:nvSpPr>
          <p:cNvPr id="35" name="正方形/長方形 34">
            <a:extLst>
              <a:ext uri="{FF2B5EF4-FFF2-40B4-BE49-F238E27FC236}">
                <a16:creationId xmlns:a16="http://schemas.microsoft.com/office/drawing/2014/main" id="{27F352B6-48BE-4FA4-B103-FE460F7F6A6F}"/>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636666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スライド番号プレースホルダー 10">
            <a:extLst>
              <a:ext uri="{FF2B5EF4-FFF2-40B4-BE49-F238E27FC236}">
                <a16:creationId xmlns:a16="http://schemas.microsoft.com/office/drawing/2014/main" id="{C28BAC8A-0B99-42F2-995B-05EBDFC5B557}"/>
              </a:ext>
            </a:extLst>
          </p:cNvPr>
          <p:cNvSpPr>
            <a:spLocks noGrp="1"/>
          </p:cNvSpPr>
          <p:nvPr>
            <p:ph type="sldNum" sz="quarter" idx="12"/>
          </p:nvPr>
        </p:nvSpPr>
        <p:spPr>
          <a:xfrm>
            <a:off x="6996113" y="6356352"/>
            <a:ext cx="2228850" cy="365125"/>
          </a:xfrm>
        </p:spPr>
        <p:txBody>
          <a:bodyPr/>
          <a:lstStyle/>
          <a:p>
            <a:fld id="{D2D8002D-B5B0-4BAC-B1F6-782DDCCE6D9C}" type="slidenum">
              <a:rPr kumimoji="1" lang="ja-JP" altLang="en-US" sz="2000" b="1"/>
              <a:t>16</a:t>
            </a:fld>
            <a:endParaRPr kumimoji="1" lang="ja-JP" altLang="en-US" sz="2000" b="1"/>
          </a:p>
        </p:txBody>
      </p:sp>
      <p:sp>
        <p:nvSpPr>
          <p:cNvPr id="81" name="正方形/長方形 80">
            <a:extLst>
              <a:ext uri="{FF2B5EF4-FFF2-40B4-BE49-F238E27FC236}">
                <a16:creationId xmlns:a16="http://schemas.microsoft.com/office/drawing/2014/main" id="{C9BB02C7-5C6C-4C2F-9E69-C92A65D8118F}"/>
              </a:ext>
            </a:extLst>
          </p:cNvPr>
          <p:cNvSpPr/>
          <p:nvPr/>
        </p:nvSpPr>
        <p:spPr>
          <a:xfrm>
            <a:off x="4953000" y="1772202"/>
            <a:ext cx="1142058" cy="546668"/>
          </a:xfrm>
          <a:prstGeom prst="rect">
            <a:avLst/>
          </a:prstGeom>
          <a:solidFill>
            <a:srgbClr val="548235"/>
          </a:solidFill>
          <a:ln w="19050" cmpd="sng">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600" b="1">
                <a:solidFill>
                  <a:schemeClr val="bg1"/>
                </a:solidFill>
                <a:latin typeface="BIZ UDゴシック" panose="020B0400000000000000" pitchFamily="49" charset="-128"/>
                <a:ea typeface="BIZ UDゴシック" panose="020B0400000000000000" pitchFamily="49" charset="-128"/>
              </a:rPr>
              <a:t>成果指標２</a:t>
            </a:r>
          </a:p>
        </p:txBody>
      </p:sp>
      <p:sp>
        <p:nvSpPr>
          <p:cNvPr id="83" name="四角形: 角を丸くする 82">
            <a:extLst>
              <a:ext uri="{FF2B5EF4-FFF2-40B4-BE49-F238E27FC236}">
                <a16:creationId xmlns:a16="http://schemas.microsoft.com/office/drawing/2014/main" id="{1A1160DC-26D5-4322-ADD9-893F32379571}"/>
              </a:ext>
            </a:extLst>
          </p:cNvPr>
          <p:cNvSpPr/>
          <p:nvPr/>
        </p:nvSpPr>
        <p:spPr>
          <a:xfrm>
            <a:off x="6074694" y="1775268"/>
            <a:ext cx="3747567" cy="540000"/>
          </a:xfrm>
          <a:prstGeom prst="roundRect">
            <a:avLst>
              <a:gd name="adj" fmla="val 4199"/>
            </a:avLst>
          </a:prstGeom>
          <a:noFill/>
          <a:ln w="190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600">
                <a:solidFill>
                  <a:schemeClr val="tx1"/>
                </a:solidFill>
                <a:latin typeface="BIZ UDゴシック" panose="020B0400000000000000" pitchFamily="49" charset="-128"/>
                <a:ea typeface="BIZ UDゴシック" panose="020B0400000000000000" pitchFamily="49" charset="-128"/>
              </a:rPr>
              <a:t> 府民への広報・啓発活動    </a:t>
            </a:r>
            <a:endParaRPr kumimoji="1" lang="en-US" altLang="ja-JP" sz="1600">
              <a:solidFill>
                <a:schemeClr val="tx1"/>
              </a:solidFill>
              <a:latin typeface="BIZ UDゴシック" panose="020B0400000000000000" pitchFamily="49" charset="-128"/>
              <a:ea typeface="BIZ UDゴシック" panose="020B0400000000000000" pitchFamily="49" charset="-128"/>
            </a:endParaRPr>
          </a:p>
          <a:p>
            <a:r>
              <a:rPr kumimoji="1" lang="ja-JP" altLang="en-US" sz="1400">
                <a:solidFill>
                  <a:schemeClr val="tx1"/>
                </a:solidFill>
                <a:latin typeface="BIZ UDゴシック" panose="020B0400000000000000" pitchFamily="49" charset="-128"/>
                <a:ea typeface="BIZ UDゴシック" panose="020B0400000000000000" pitchFamily="49" charset="-128"/>
              </a:rPr>
              <a:t> </a:t>
            </a:r>
            <a:r>
              <a:rPr kumimoji="1" lang="ja-JP" altLang="en-US" sz="1200">
                <a:solidFill>
                  <a:schemeClr val="tx1"/>
                </a:solidFill>
                <a:latin typeface="BIZ UDゴシック" panose="020B0400000000000000" pitchFamily="49" charset="-128"/>
                <a:ea typeface="BIZ UDゴシック" panose="020B0400000000000000" pitchFamily="49" charset="-128"/>
              </a:rPr>
              <a:t>（計画期間累計）</a:t>
            </a:r>
            <a:r>
              <a:rPr kumimoji="1" lang="ja-JP" altLang="en-US" sz="1400">
                <a:solidFill>
                  <a:schemeClr val="tx1"/>
                </a:solidFill>
                <a:latin typeface="BIZ UDゴシック" panose="020B0400000000000000" pitchFamily="49" charset="-128"/>
                <a:ea typeface="BIZ UDゴシック" panose="020B0400000000000000" pitchFamily="49" charset="-128"/>
              </a:rPr>
              <a:t> 中期 </a:t>
            </a:r>
            <a:r>
              <a:rPr kumimoji="1" lang="en-US" altLang="ja-JP" sz="1400">
                <a:solidFill>
                  <a:schemeClr val="tx1"/>
                </a:solidFill>
                <a:latin typeface="BIZ UDゴシック" panose="020B0400000000000000" pitchFamily="49" charset="-128"/>
                <a:ea typeface="BIZ UDゴシック" panose="020B0400000000000000" pitchFamily="49" charset="-128"/>
              </a:rPr>
              <a:t>300</a:t>
            </a:r>
            <a:r>
              <a:rPr kumimoji="1" lang="ja-JP" altLang="en-US" sz="1400">
                <a:solidFill>
                  <a:schemeClr val="tx1"/>
                </a:solidFill>
                <a:latin typeface="BIZ UDゴシック" panose="020B0400000000000000" pitchFamily="49" charset="-128"/>
                <a:ea typeface="BIZ UDゴシック" panose="020B0400000000000000" pitchFamily="49" charset="-128"/>
              </a:rPr>
              <a:t>件 ⇒ 長期 </a:t>
            </a:r>
            <a:r>
              <a:rPr kumimoji="1" lang="en-US" altLang="ja-JP" sz="1400">
                <a:solidFill>
                  <a:schemeClr val="tx1"/>
                </a:solidFill>
                <a:latin typeface="BIZ UDゴシック" panose="020B0400000000000000" pitchFamily="49" charset="-128"/>
                <a:ea typeface="BIZ UDゴシック" panose="020B0400000000000000" pitchFamily="49" charset="-128"/>
              </a:rPr>
              <a:t>600</a:t>
            </a:r>
            <a:r>
              <a:rPr kumimoji="1" lang="ja-JP" altLang="en-US" sz="1400">
                <a:solidFill>
                  <a:schemeClr val="tx1"/>
                </a:solidFill>
                <a:latin typeface="BIZ UDゴシック" panose="020B0400000000000000" pitchFamily="49" charset="-128"/>
                <a:ea typeface="BIZ UDゴシック" panose="020B0400000000000000" pitchFamily="49" charset="-128"/>
              </a:rPr>
              <a:t>件</a:t>
            </a:r>
            <a:endParaRPr kumimoji="1" lang="en-US" altLang="ja-JP" sz="1600">
              <a:solidFill>
                <a:schemeClr val="tx1"/>
              </a:solidFill>
              <a:latin typeface="BIZ UDゴシック" panose="020B0400000000000000" pitchFamily="49" charset="-128"/>
              <a:ea typeface="BIZ UDゴシック" panose="020B0400000000000000" pitchFamily="49" charset="-128"/>
            </a:endParaRPr>
          </a:p>
        </p:txBody>
      </p:sp>
      <p:sp>
        <p:nvSpPr>
          <p:cNvPr id="84" name="四角形: 角を丸くする 83">
            <a:extLst>
              <a:ext uri="{FF2B5EF4-FFF2-40B4-BE49-F238E27FC236}">
                <a16:creationId xmlns:a16="http://schemas.microsoft.com/office/drawing/2014/main" id="{6BAB4040-4D5E-46D7-B442-8B6B9C42F074}"/>
              </a:ext>
            </a:extLst>
          </p:cNvPr>
          <p:cNvSpPr/>
          <p:nvPr/>
        </p:nvSpPr>
        <p:spPr>
          <a:xfrm>
            <a:off x="4994554" y="6029283"/>
            <a:ext cx="4827707" cy="807522"/>
          </a:xfrm>
          <a:prstGeom prst="roundRect">
            <a:avLst>
              <a:gd name="adj" fmla="val 4199"/>
            </a:avLst>
          </a:prstGeom>
          <a:solidFill>
            <a:schemeClr val="bg1"/>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a:solidFill>
                <a:schemeClr val="tx1"/>
              </a:solidFill>
              <a:latin typeface="BIZ UDゴシック" panose="020B0400000000000000" pitchFamily="49" charset="-128"/>
              <a:ea typeface="BIZ UDゴシック" panose="020B0400000000000000" pitchFamily="49" charset="-128"/>
            </a:endParaRPr>
          </a:p>
          <a:p>
            <a:r>
              <a:rPr kumimoji="1" lang="ja-JP" altLang="en-US" sz="1100">
                <a:solidFill>
                  <a:schemeClr val="tx1"/>
                </a:solidFill>
                <a:latin typeface="BIZ UDゴシック" panose="020B0400000000000000" pitchFamily="49" charset="-128"/>
                <a:ea typeface="BIZ UDゴシック" panose="020B0400000000000000" pitchFamily="49" charset="-128"/>
              </a:rPr>
              <a:t>　本プランの取組みをはじめ、森林・林業行政に関する個別の施策に関する継続的な広報・啓発活動件数を成果指標とし、</a:t>
            </a:r>
            <a:r>
              <a:rPr kumimoji="1" lang="en-US" altLang="ja-JP" sz="1100">
                <a:solidFill>
                  <a:schemeClr val="tx1"/>
                </a:solidFill>
                <a:latin typeface="BIZ UDゴシック" panose="020B0400000000000000" pitchFamily="49" charset="-128"/>
                <a:ea typeface="BIZ UDゴシック" panose="020B0400000000000000" pitchFamily="49" charset="-128"/>
              </a:rPr>
              <a:t>R7</a:t>
            </a:r>
            <a:r>
              <a:rPr kumimoji="1" lang="ja-JP" altLang="en-US" sz="1100">
                <a:solidFill>
                  <a:schemeClr val="tx1"/>
                </a:solidFill>
                <a:latin typeface="BIZ UDゴシック" panose="020B0400000000000000" pitchFamily="49" charset="-128"/>
                <a:ea typeface="BIZ UDゴシック" panose="020B0400000000000000" pitchFamily="49" charset="-128"/>
              </a:rPr>
              <a:t>年度の実施状況を踏まえ、中期、長期の指標値を設定した。</a:t>
            </a:r>
            <a:endParaRPr kumimoji="1" lang="en-US" altLang="ja-JP" sz="1200">
              <a:solidFill>
                <a:schemeClr val="tx1"/>
              </a:solidFill>
              <a:latin typeface="BIZ UDゴシック" panose="020B0400000000000000" pitchFamily="49" charset="-128"/>
              <a:ea typeface="BIZ UDゴシック" panose="020B0400000000000000" pitchFamily="49" charset="-128"/>
            </a:endParaRPr>
          </a:p>
        </p:txBody>
      </p:sp>
      <p:sp>
        <p:nvSpPr>
          <p:cNvPr id="22" name="四角形: 角を丸くする 21">
            <a:extLst>
              <a:ext uri="{FF2B5EF4-FFF2-40B4-BE49-F238E27FC236}">
                <a16:creationId xmlns:a16="http://schemas.microsoft.com/office/drawing/2014/main" id="{D3434787-9DA4-44D5-A27A-C5F1601AE657}"/>
              </a:ext>
            </a:extLst>
          </p:cNvPr>
          <p:cNvSpPr/>
          <p:nvPr/>
        </p:nvSpPr>
        <p:spPr>
          <a:xfrm>
            <a:off x="47127" y="526643"/>
            <a:ext cx="4843241" cy="1109920"/>
          </a:xfrm>
          <a:prstGeom prst="roundRect">
            <a:avLst>
              <a:gd name="adj" fmla="val 5269"/>
            </a:avLst>
          </a:prstGeom>
          <a:solidFill>
            <a:schemeClr val="bg1"/>
          </a:solidFill>
          <a:ln w="190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600" b="1" dirty="0">
                <a:solidFill>
                  <a:schemeClr val="accent6">
                    <a:lumMod val="75000"/>
                  </a:schemeClr>
                </a:solidFill>
                <a:latin typeface="BIZ UDゴシック" panose="020B0400000000000000" pitchFamily="49" charset="-128"/>
                <a:ea typeface="BIZ UDゴシック" panose="020B0400000000000000" pitchFamily="49" charset="-128"/>
              </a:rPr>
              <a:t>基軸４ </a:t>
            </a:r>
            <a:r>
              <a:rPr kumimoji="1" lang="ja-JP" altLang="en-US" b="1" dirty="0">
                <a:solidFill>
                  <a:schemeClr val="accent6">
                    <a:lumMod val="75000"/>
                  </a:schemeClr>
                </a:solidFill>
                <a:latin typeface="BIZ UDゴシック" panose="020B0400000000000000" pitchFamily="49" charset="-128"/>
                <a:ea typeface="BIZ UDゴシック" panose="020B0400000000000000" pitchFamily="49" charset="-128"/>
              </a:rPr>
              <a:t>森林の維持・保全のための体制づくり</a:t>
            </a:r>
            <a:endParaRPr kumimoji="1" lang="en-US" altLang="ja-JP" b="1" dirty="0">
              <a:solidFill>
                <a:schemeClr val="accent6">
                  <a:lumMod val="75000"/>
                </a:schemeClr>
              </a:solidFill>
              <a:latin typeface="BIZ UDゴシック" panose="020B0400000000000000" pitchFamily="49" charset="-128"/>
              <a:ea typeface="BIZ UDゴシック" panose="020B0400000000000000" pitchFamily="49" charset="-128"/>
            </a:endParaRPr>
          </a:p>
          <a:p>
            <a:pPr>
              <a:lnSpc>
                <a:spcPts val="400"/>
              </a:lnSpc>
            </a:pPr>
            <a:endPar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施策 </a:t>
            </a:r>
            <a:r>
              <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rPr>
              <a:t>4-1</a:t>
            </a:r>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　労働力の確保・人材育成</a:t>
            </a:r>
            <a:endPar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施策</a:t>
            </a:r>
            <a:r>
              <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rPr>
              <a:t> 4-2</a:t>
            </a:r>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　森林災害に対するレジリエンスの向上</a:t>
            </a:r>
            <a:endPar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施策</a:t>
            </a:r>
            <a:r>
              <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rPr>
              <a:t> 4-3</a:t>
            </a:r>
            <a:r>
              <a:rPr kumimoji="1" lang="ja-JP" altLang="en-US" sz="1400" dirty="0">
                <a:solidFill>
                  <a:schemeClr val="accent6">
                    <a:lumMod val="75000"/>
                  </a:schemeClr>
                </a:solidFill>
                <a:latin typeface="BIZ UDゴシック" panose="020B0400000000000000" pitchFamily="49" charset="-128"/>
                <a:ea typeface="BIZ UDゴシック" panose="020B0400000000000000" pitchFamily="49" charset="-128"/>
              </a:rPr>
              <a:t>　府民への見える化</a:t>
            </a:r>
            <a:endParaRPr kumimoji="1" lang="en-US" altLang="ja-JP" sz="1400" dirty="0">
              <a:solidFill>
                <a:schemeClr val="accent6">
                  <a:lumMod val="75000"/>
                </a:schemeClr>
              </a:solidFill>
              <a:latin typeface="BIZ UDゴシック" panose="020B0400000000000000" pitchFamily="49" charset="-128"/>
              <a:ea typeface="BIZ UDゴシック" panose="020B0400000000000000" pitchFamily="49" charset="-128"/>
            </a:endParaRPr>
          </a:p>
        </p:txBody>
      </p:sp>
      <p:sp>
        <p:nvSpPr>
          <p:cNvPr id="12" name="スライド番号プレースホルダー 10">
            <a:extLst>
              <a:ext uri="{FF2B5EF4-FFF2-40B4-BE49-F238E27FC236}">
                <a16:creationId xmlns:a16="http://schemas.microsoft.com/office/drawing/2014/main" id="{DA28B996-139E-4179-AC78-FEDAFFBE444D}"/>
              </a:ext>
            </a:extLst>
          </p:cNvPr>
          <p:cNvSpPr txBox="1">
            <a:spLocks/>
          </p:cNvSpPr>
          <p:nvPr/>
        </p:nvSpPr>
        <p:spPr>
          <a:xfrm>
            <a:off x="7609189" y="6553836"/>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2D8002D-B5B0-4BAC-B1F6-782DDCCE6D9C}" type="slidenum">
              <a:rPr kumimoji="1" lang="ja-JP" altLang="en-US" sz="2000" b="1" smtClean="0"/>
              <a:pPr/>
              <a:t>16</a:t>
            </a:fld>
            <a:endParaRPr kumimoji="1" lang="ja-JP" altLang="en-US" sz="2000" b="1"/>
          </a:p>
        </p:txBody>
      </p:sp>
      <p:pic>
        <p:nvPicPr>
          <p:cNvPr id="25" name="図 2">
            <a:extLst>
              <a:ext uri="{FF2B5EF4-FFF2-40B4-BE49-F238E27FC236}">
                <a16:creationId xmlns:a16="http://schemas.microsoft.com/office/drawing/2014/main" id="{A19E7689-EDF7-459A-8973-31F27AE384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8317951" y="470923"/>
            <a:ext cx="1489231" cy="1116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正方形/長方形 25">
            <a:extLst>
              <a:ext uri="{FF2B5EF4-FFF2-40B4-BE49-F238E27FC236}">
                <a16:creationId xmlns:a16="http://schemas.microsoft.com/office/drawing/2014/main" id="{F47D8EBA-C0B2-4ECE-A217-76DD28073E5A}"/>
              </a:ext>
            </a:extLst>
          </p:cNvPr>
          <p:cNvSpPr/>
          <p:nvPr/>
        </p:nvSpPr>
        <p:spPr>
          <a:xfrm>
            <a:off x="8293237" y="1586977"/>
            <a:ext cx="1648155" cy="221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6981" tIns="48491" rIns="96981" bIns="48491" anchor="ctr">
            <a:spAutoFit/>
          </a:bodyPr>
          <a:lstStyle/>
          <a:p>
            <a:pPr algn="ctr">
              <a:defRPr/>
            </a:pPr>
            <a:r>
              <a:rPr lang="ja-JP" altLang="en-US" sz="800">
                <a:solidFill>
                  <a:schemeClr val="tx1"/>
                </a:solidFill>
                <a:latin typeface="+mn-ea"/>
                <a:cs typeface="メイリオ" panose="020B0604030504040204" pitchFamily="50" charset="-128"/>
              </a:rPr>
              <a:t>防災教室（防災マップづくり）</a:t>
            </a:r>
            <a:endParaRPr lang="en-US" altLang="ja-JP" sz="800">
              <a:solidFill>
                <a:schemeClr val="tx1"/>
              </a:solidFill>
              <a:latin typeface="+mn-ea"/>
              <a:cs typeface="メイリオ" panose="020B0604030504040204" pitchFamily="50" charset="-128"/>
            </a:endParaRPr>
          </a:p>
        </p:txBody>
      </p:sp>
      <p:sp>
        <p:nvSpPr>
          <p:cNvPr id="32" name="正方形/長方形 31">
            <a:extLst>
              <a:ext uri="{FF2B5EF4-FFF2-40B4-BE49-F238E27FC236}">
                <a16:creationId xmlns:a16="http://schemas.microsoft.com/office/drawing/2014/main" id="{B2AE8B9D-13BF-436F-9F2C-DCFBEA07F62D}"/>
              </a:ext>
            </a:extLst>
          </p:cNvPr>
          <p:cNvSpPr/>
          <p:nvPr/>
        </p:nvSpPr>
        <p:spPr>
          <a:xfrm>
            <a:off x="4994554" y="2352211"/>
            <a:ext cx="4678244" cy="970656"/>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b="1">
                <a:solidFill>
                  <a:schemeClr val="tx1"/>
                </a:solidFill>
                <a:latin typeface="BIZ UDゴシック" panose="020B0400000000000000" pitchFamily="49" charset="-128"/>
                <a:ea typeface="BIZ UDゴシック" panose="020B0400000000000000" pitchFamily="49" charset="-128"/>
              </a:rPr>
              <a:t>●森林・林業行政に関するこれまでの広報・啓発活動</a:t>
            </a:r>
            <a:endParaRPr kumimoji="1" lang="en-US" altLang="ja-JP" sz="1200" b="1">
              <a:solidFill>
                <a:schemeClr val="tx1"/>
              </a:solidFill>
              <a:latin typeface="BIZ UDゴシック" panose="020B0400000000000000" pitchFamily="49" charset="-128"/>
              <a:ea typeface="BIZ UDゴシック" panose="020B0400000000000000" pitchFamily="49" charset="-128"/>
            </a:endParaRPr>
          </a:p>
          <a:p>
            <a:r>
              <a:rPr kumimoji="1" lang="ja-JP" altLang="en-US" sz="1100" b="1">
                <a:solidFill>
                  <a:schemeClr val="tx1"/>
                </a:solidFill>
                <a:latin typeface="BIZ UDゴシック" panose="020B0400000000000000" pitchFamily="49" charset="-128"/>
                <a:ea typeface="BIZ UDゴシック" panose="020B0400000000000000" pitchFamily="49" charset="-128"/>
              </a:rPr>
              <a:t>　（１）紙媒体・</a:t>
            </a:r>
            <a:r>
              <a:rPr kumimoji="1" lang="en-US" altLang="ja-JP" sz="1100" b="1">
                <a:solidFill>
                  <a:schemeClr val="tx1"/>
                </a:solidFill>
                <a:latin typeface="BIZ UDゴシック" panose="020B0400000000000000" pitchFamily="49" charset="-128"/>
                <a:ea typeface="BIZ UDゴシック" panose="020B0400000000000000" pitchFamily="49" charset="-128"/>
              </a:rPr>
              <a:t>Web</a:t>
            </a:r>
            <a:r>
              <a:rPr kumimoji="1" lang="ja-JP" altLang="en-US" sz="1100" b="1">
                <a:solidFill>
                  <a:schemeClr val="tx1"/>
                </a:solidFill>
                <a:latin typeface="BIZ UDゴシック" panose="020B0400000000000000" pitchFamily="49" charset="-128"/>
                <a:ea typeface="BIZ UDゴシック" panose="020B0400000000000000" pitchFamily="49" charset="-128"/>
              </a:rPr>
              <a:t>広報　</a:t>
            </a:r>
            <a:r>
              <a:rPr kumimoji="1" lang="en-US" altLang="ja-JP" sz="1100" b="1">
                <a:solidFill>
                  <a:schemeClr val="tx1"/>
                </a:solidFill>
                <a:latin typeface="BIZ UDゴシック" panose="020B0400000000000000" pitchFamily="49" charset="-128"/>
                <a:ea typeface="BIZ UDゴシック" panose="020B0400000000000000" pitchFamily="49" charset="-128"/>
              </a:rPr>
              <a:t>…</a:t>
            </a:r>
            <a:r>
              <a:rPr kumimoji="1" lang="ja-JP" altLang="en-US" sz="1100">
                <a:solidFill>
                  <a:schemeClr val="tx1"/>
                </a:solidFill>
                <a:latin typeface="BIZ UDゴシック" panose="020B0400000000000000" pitchFamily="49" charset="-128"/>
                <a:ea typeface="BIZ UDゴシック" panose="020B0400000000000000" pitchFamily="49" charset="-128"/>
              </a:rPr>
              <a:t>ＨＰ、</a:t>
            </a:r>
            <a:r>
              <a:rPr kumimoji="1" lang="en-US" altLang="ja-JP" sz="1100">
                <a:solidFill>
                  <a:schemeClr val="tx1"/>
                </a:solidFill>
                <a:latin typeface="BIZ UDゴシック" panose="020B0400000000000000" pitchFamily="49" charset="-128"/>
                <a:ea typeface="BIZ UDゴシック" panose="020B0400000000000000" pitchFamily="49" charset="-128"/>
              </a:rPr>
              <a:t>YouTube</a:t>
            </a:r>
            <a:r>
              <a:rPr kumimoji="1" lang="ja-JP" altLang="en-US" sz="1100">
                <a:solidFill>
                  <a:schemeClr val="tx1"/>
                </a:solidFill>
                <a:latin typeface="BIZ UDゴシック" panose="020B0400000000000000" pitchFamily="49" charset="-128"/>
                <a:ea typeface="BIZ UDゴシック" panose="020B0400000000000000" pitchFamily="49" charset="-128"/>
              </a:rPr>
              <a:t>、リーフレット等での広報</a:t>
            </a:r>
            <a:endParaRPr kumimoji="1" lang="en-US" altLang="ja-JP" sz="1100">
              <a:solidFill>
                <a:schemeClr val="tx1"/>
              </a:solidFill>
              <a:latin typeface="BIZ UDゴシック" panose="020B0400000000000000" pitchFamily="49" charset="-128"/>
              <a:ea typeface="BIZ UDゴシック" panose="020B0400000000000000" pitchFamily="49" charset="-128"/>
            </a:endParaRPr>
          </a:p>
          <a:p>
            <a:r>
              <a:rPr kumimoji="1" lang="ja-JP" altLang="en-US" sz="1100" b="1">
                <a:solidFill>
                  <a:schemeClr val="tx1"/>
                </a:solidFill>
                <a:latin typeface="BIZ UDゴシック" panose="020B0400000000000000" pitchFamily="49" charset="-128"/>
                <a:ea typeface="BIZ UDゴシック" panose="020B0400000000000000" pitchFamily="49" charset="-128"/>
              </a:rPr>
              <a:t>　（２）イベントでの広報出展　</a:t>
            </a:r>
            <a:r>
              <a:rPr kumimoji="1" lang="en-US" altLang="ja-JP" sz="1100">
                <a:solidFill>
                  <a:schemeClr val="tx1"/>
                </a:solidFill>
                <a:latin typeface="BIZ UDゴシック" panose="020B0400000000000000" pitchFamily="49" charset="-128"/>
                <a:ea typeface="BIZ UDゴシック" panose="020B0400000000000000" pitchFamily="49" charset="-128"/>
              </a:rPr>
              <a:t>…</a:t>
            </a:r>
            <a:r>
              <a:rPr kumimoji="1" lang="ja-JP" altLang="en-US" sz="1100">
                <a:solidFill>
                  <a:schemeClr val="tx1"/>
                </a:solidFill>
                <a:latin typeface="BIZ UDゴシック" panose="020B0400000000000000" pitchFamily="49" charset="-128"/>
                <a:ea typeface="BIZ UDゴシック" panose="020B0400000000000000" pitchFamily="49" charset="-128"/>
              </a:rPr>
              <a:t>都市公園、農林業祭等での周知活動</a:t>
            </a:r>
            <a:endParaRPr kumimoji="1" lang="en-US" altLang="ja-JP" sz="1100">
              <a:solidFill>
                <a:schemeClr val="tx1"/>
              </a:solidFill>
              <a:latin typeface="BIZ UDゴシック" panose="020B0400000000000000" pitchFamily="49" charset="-128"/>
              <a:ea typeface="BIZ UDゴシック" panose="020B0400000000000000" pitchFamily="49" charset="-128"/>
            </a:endParaRPr>
          </a:p>
          <a:p>
            <a:r>
              <a:rPr kumimoji="1" lang="ja-JP" altLang="en-US" sz="1100" b="1">
                <a:solidFill>
                  <a:schemeClr val="tx1"/>
                </a:solidFill>
                <a:latin typeface="BIZ UDゴシック" panose="020B0400000000000000" pitchFamily="49" charset="-128"/>
                <a:ea typeface="BIZ UDゴシック" panose="020B0400000000000000" pitchFamily="49" charset="-128"/>
              </a:rPr>
              <a:t>　（３）防災教室　</a:t>
            </a:r>
            <a:r>
              <a:rPr kumimoji="1" lang="en-US" altLang="ja-JP" sz="1100" b="1">
                <a:solidFill>
                  <a:schemeClr val="tx1"/>
                </a:solidFill>
                <a:latin typeface="BIZ UDゴシック" panose="020B0400000000000000" pitchFamily="49" charset="-128"/>
                <a:ea typeface="BIZ UDゴシック" panose="020B0400000000000000" pitchFamily="49" charset="-128"/>
              </a:rPr>
              <a:t>…</a:t>
            </a:r>
            <a:r>
              <a:rPr kumimoji="1" lang="ja-JP" altLang="en-US" sz="1100">
                <a:solidFill>
                  <a:schemeClr val="tx1"/>
                </a:solidFill>
                <a:latin typeface="BIZ UDゴシック" panose="020B0400000000000000" pitchFamily="49" charset="-128"/>
                <a:ea typeface="BIZ UDゴシック" panose="020B0400000000000000" pitchFamily="49" charset="-128"/>
              </a:rPr>
              <a:t>地元住民らへの防災意識の向上のための啓発活動</a:t>
            </a:r>
            <a:r>
              <a:rPr kumimoji="1" lang="ja-JP" altLang="en-US" sz="1100" b="1">
                <a:solidFill>
                  <a:schemeClr val="tx1"/>
                </a:solidFill>
                <a:latin typeface="BIZ UDゴシック" panose="020B0400000000000000" pitchFamily="49" charset="-128"/>
                <a:ea typeface="BIZ UDゴシック" panose="020B0400000000000000" pitchFamily="49" charset="-128"/>
              </a:rPr>
              <a:t>　　　</a:t>
            </a:r>
            <a:endParaRPr kumimoji="1" lang="en-US" altLang="ja-JP" sz="1100" b="1">
              <a:solidFill>
                <a:schemeClr val="tx1"/>
              </a:solidFill>
              <a:latin typeface="BIZ UDゴシック" panose="020B0400000000000000" pitchFamily="49" charset="-128"/>
              <a:ea typeface="BIZ UDゴシック" panose="020B0400000000000000" pitchFamily="49" charset="-128"/>
            </a:endParaRPr>
          </a:p>
          <a:p>
            <a:r>
              <a:rPr kumimoji="1" lang="ja-JP" altLang="en-US" sz="1100" b="1">
                <a:solidFill>
                  <a:schemeClr val="tx1"/>
                </a:solidFill>
                <a:latin typeface="BIZ UDゴシック" panose="020B0400000000000000" pitchFamily="49" charset="-128"/>
                <a:ea typeface="BIZ UDゴシック" panose="020B0400000000000000" pitchFamily="49" charset="-128"/>
              </a:rPr>
              <a:t>　（４）出前授業　</a:t>
            </a:r>
            <a:r>
              <a:rPr kumimoji="1" lang="en-US" altLang="ja-JP" sz="1100">
                <a:solidFill>
                  <a:schemeClr val="tx1"/>
                </a:solidFill>
                <a:latin typeface="BIZ UDゴシック" panose="020B0400000000000000" pitchFamily="49" charset="-128"/>
                <a:ea typeface="BIZ UDゴシック" panose="020B0400000000000000" pitchFamily="49" charset="-128"/>
              </a:rPr>
              <a:t>…</a:t>
            </a:r>
            <a:r>
              <a:rPr kumimoji="1" lang="ja-JP" altLang="en-US" sz="1100">
                <a:solidFill>
                  <a:schemeClr val="tx1"/>
                </a:solidFill>
                <a:latin typeface="BIZ UDゴシック" panose="020B0400000000000000" pitchFamily="49" charset="-128"/>
                <a:ea typeface="BIZ UDゴシック" panose="020B0400000000000000" pitchFamily="49" charset="-128"/>
              </a:rPr>
              <a:t>小・中・高校、大学でのゲスト講師対応</a:t>
            </a:r>
            <a:endParaRPr kumimoji="1" lang="en-US" altLang="ja-JP" sz="1100">
              <a:solidFill>
                <a:schemeClr val="tx1"/>
              </a:solidFill>
              <a:latin typeface="BIZ UDゴシック" panose="020B0400000000000000" pitchFamily="49" charset="-128"/>
              <a:ea typeface="BIZ UDゴシック" panose="020B0400000000000000" pitchFamily="49" charset="-128"/>
            </a:endParaRPr>
          </a:p>
        </p:txBody>
      </p:sp>
      <p:sp>
        <p:nvSpPr>
          <p:cNvPr id="36" name="正方形/長方形 35">
            <a:extLst>
              <a:ext uri="{FF2B5EF4-FFF2-40B4-BE49-F238E27FC236}">
                <a16:creationId xmlns:a16="http://schemas.microsoft.com/office/drawing/2014/main" id="{F33217B7-6BD1-4FE0-A219-B52A79A05A28}"/>
              </a:ext>
            </a:extLst>
          </p:cNvPr>
          <p:cNvSpPr/>
          <p:nvPr/>
        </p:nvSpPr>
        <p:spPr>
          <a:xfrm>
            <a:off x="5039020" y="5394739"/>
            <a:ext cx="4742064" cy="595519"/>
          </a:xfrm>
          <a:prstGeom prst="rect">
            <a:avLst/>
          </a:prstGeom>
          <a:solidFill>
            <a:schemeClr val="accent6">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参考</a:t>
            </a: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令和７年度 活動実績　２６件</a:t>
            </a:r>
            <a:endPar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endParaRPr>
          </a:p>
          <a:p>
            <a:pPr>
              <a:defRPr/>
            </a:pP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　各種イベント</a:t>
            </a: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8</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件（延べ約</a:t>
            </a: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2,000</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名）、サイネージ放映</a:t>
            </a: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6</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件（私鉄</a:t>
            </a: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2</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、商業施設</a:t>
            </a: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3</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a:t>
            </a:r>
            <a:endPar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endParaRPr>
          </a:p>
          <a:p>
            <a:pPr>
              <a:defRPr/>
            </a:pP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  </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教育機関</a:t>
            </a: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1</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）、出前授業</a:t>
            </a: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9</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件（延べ約</a:t>
            </a: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180</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名）、</a:t>
            </a: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SNS</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・情報誌掲載</a:t>
            </a:r>
            <a:r>
              <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3</a:t>
            </a:r>
            <a:r>
              <a:rPr lang="ja-JP" altLang="en-US"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rPr>
              <a:t>件</a:t>
            </a:r>
            <a:endParaRPr lang="en-US" altLang="ja-JP" sz="1000">
              <a:solidFill>
                <a:schemeClr val="tx1"/>
              </a:solidFill>
              <a:latin typeface="BIZ UDゴシック" panose="020B0400000000000000" pitchFamily="49" charset="-128"/>
              <a:ea typeface="BIZ UDゴシック" panose="020B0400000000000000" pitchFamily="49" charset="-128"/>
              <a:cs typeface="メイリオ" panose="020B0604030504040204" pitchFamily="50" charset="-128"/>
            </a:endParaRPr>
          </a:p>
        </p:txBody>
      </p:sp>
      <p:pic>
        <p:nvPicPr>
          <p:cNvPr id="5" name="図 4">
            <a:extLst>
              <a:ext uri="{FF2B5EF4-FFF2-40B4-BE49-F238E27FC236}">
                <a16:creationId xmlns:a16="http://schemas.microsoft.com/office/drawing/2014/main" id="{47FB9CEE-0A7E-4208-AC1A-62172470E56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81022" y="3311045"/>
            <a:ext cx="2370667" cy="1900743"/>
          </a:xfrm>
          <a:prstGeom prst="rect">
            <a:avLst/>
          </a:prstGeom>
        </p:spPr>
      </p:pic>
      <p:sp>
        <p:nvSpPr>
          <p:cNvPr id="38" name="テキスト ボックス 37">
            <a:extLst>
              <a:ext uri="{FF2B5EF4-FFF2-40B4-BE49-F238E27FC236}">
                <a16:creationId xmlns:a16="http://schemas.microsoft.com/office/drawing/2014/main" id="{F67F3271-E494-4548-A4D5-1D9CE5D94407}"/>
              </a:ext>
            </a:extLst>
          </p:cNvPr>
          <p:cNvSpPr txBox="1"/>
          <p:nvPr/>
        </p:nvSpPr>
        <p:spPr>
          <a:xfrm>
            <a:off x="5214416" y="5197059"/>
            <a:ext cx="2069594" cy="220573"/>
          </a:xfrm>
          <a:prstGeom prst="rect">
            <a:avLst/>
          </a:prstGeom>
          <a:noFill/>
        </p:spPr>
        <p:txBody>
          <a:bodyPr wrap="square">
            <a:spAutoFit/>
          </a:bodyPr>
          <a:lstStyle/>
          <a:p>
            <a:pPr algn="just" defTabSz="901070">
              <a:lnSpc>
                <a:spcPts val="1000"/>
              </a:lnSpc>
            </a:pPr>
            <a:r>
              <a:rPr kumimoji="1" lang="ja-JP" altLang="en-US" sz="900" kern="100">
                <a:solidFill>
                  <a:prstClr val="black"/>
                </a:solidFill>
                <a:latin typeface="ＭＳ Ｐゴシック" panose="020B0600070205080204" pitchFamily="50" charset="-128"/>
                <a:ea typeface="ＭＳ Ｐゴシック" panose="020B0600070205080204" pitchFamily="50" charset="-128"/>
                <a:cs typeface="Times New Roman"/>
              </a:rPr>
              <a:t>子ども環境情報誌（エコチル）への掲載</a:t>
            </a:r>
            <a:endParaRPr kumimoji="1" lang="en-US" altLang="ja-JP" sz="1000" kern="100">
              <a:solidFill>
                <a:prstClr val="black"/>
              </a:solidFill>
              <a:latin typeface="ＭＳ Ｐゴシック" panose="020B0600070205080204" pitchFamily="50" charset="-128"/>
              <a:ea typeface="ＭＳ Ｐゴシック" panose="020B0600070205080204" pitchFamily="50" charset="-128"/>
              <a:cs typeface="Times New Roman"/>
            </a:endParaRPr>
          </a:p>
        </p:txBody>
      </p:sp>
      <p:pic>
        <p:nvPicPr>
          <p:cNvPr id="9" name="図 8">
            <a:extLst>
              <a:ext uri="{FF2B5EF4-FFF2-40B4-BE49-F238E27FC236}">
                <a16:creationId xmlns:a16="http://schemas.microsoft.com/office/drawing/2014/main" id="{689430DC-8119-462B-AEB3-045BB38C17B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408407" y="3532234"/>
            <a:ext cx="2370667" cy="1648603"/>
          </a:xfrm>
          <a:prstGeom prst="rect">
            <a:avLst/>
          </a:prstGeom>
        </p:spPr>
      </p:pic>
      <p:sp>
        <p:nvSpPr>
          <p:cNvPr id="51" name="テキスト ボックス 50">
            <a:extLst>
              <a:ext uri="{FF2B5EF4-FFF2-40B4-BE49-F238E27FC236}">
                <a16:creationId xmlns:a16="http://schemas.microsoft.com/office/drawing/2014/main" id="{86EA21CE-FB14-4330-B75E-2EAD715096B9}"/>
              </a:ext>
            </a:extLst>
          </p:cNvPr>
          <p:cNvSpPr txBox="1"/>
          <p:nvPr/>
        </p:nvSpPr>
        <p:spPr>
          <a:xfrm>
            <a:off x="7475852" y="5185711"/>
            <a:ext cx="2248748" cy="220573"/>
          </a:xfrm>
          <a:prstGeom prst="rect">
            <a:avLst/>
          </a:prstGeom>
          <a:noFill/>
        </p:spPr>
        <p:txBody>
          <a:bodyPr wrap="square">
            <a:spAutoFit/>
          </a:bodyPr>
          <a:lstStyle/>
          <a:p>
            <a:pPr algn="just" defTabSz="901070">
              <a:lnSpc>
                <a:spcPts val="1000"/>
              </a:lnSpc>
            </a:pPr>
            <a:r>
              <a:rPr kumimoji="1" lang="ja-JP" altLang="en-US" sz="900" kern="100">
                <a:solidFill>
                  <a:prstClr val="black"/>
                </a:solidFill>
                <a:latin typeface="ＭＳ Ｐゴシック" panose="020B0600070205080204" pitchFamily="50" charset="-128"/>
                <a:ea typeface="ＭＳ Ｐゴシック" panose="020B0600070205080204" pitchFamily="50" charset="-128"/>
                <a:cs typeface="Times New Roman"/>
              </a:rPr>
              <a:t>出前授業（ボランティア養成講座）での啓発</a:t>
            </a:r>
            <a:endParaRPr kumimoji="1" lang="en-US" altLang="ja-JP" sz="1000" kern="100">
              <a:solidFill>
                <a:prstClr val="black"/>
              </a:solidFill>
              <a:latin typeface="ＭＳ Ｐゴシック" panose="020B0600070205080204" pitchFamily="50" charset="-128"/>
              <a:ea typeface="ＭＳ Ｐゴシック" panose="020B0600070205080204" pitchFamily="50" charset="-128"/>
              <a:cs typeface="Times New Roman"/>
            </a:endParaRPr>
          </a:p>
        </p:txBody>
      </p:sp>
      <p:pic>
        <p:nvPicPr>
          <p:cNvPr id="41" name="図 40">
            <a:extLst>
              <a:ext uri="{FF2B5EF4-FFF2-40B4-BE49-F238E27FC236}">
                <a16:creationId xmlns:a16="http://schemas.microsoft.com/office/drawing/2014/main" id="{491F5FDD-CD5A-494D-A3F9-C8D519704CA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17332" y="474321"/>
            <a:ext cx="1489231" cy="1116923"/>
          </a:xfrm>
          <a:prstGeom prst="rect">
            <a:avLst/>
          </a:prstGeom>
        </p:spPr>
      </p:pic>
      <p:pic>
        <p:nvPicPr>
          <p:cNvPr id="42" name="図 41">
            <a:extLst>
              <a:ext uri="{FF2B5EF4-FFF2-40B4-BE49-F238E27FC236}">
                <a16:creationId xmlns:a16="http://schemas.microsoft.com/office/drawing/2014/main" id="{BF8D6CCA-9331-4208-A559-8EA844FE630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004738" y="474321"/>
            <a:ext cx="1433368" cy="1087035"/>
          </a:xfrm>
          <a:prstGeom prst="rect">
            <a:avLst/>
          </a:prstGeom>
        </p:spPr>
      </p:pic>
      <p:sp>
        <p:nvSpPr>
          <p:cNvPr id="43" name="正方形/長方形 42">
            <a:extLst>
              <a:ext uri="{FF2B5EF4-FFF2-40B4-BE49-F238E27FC236}">
                <a16:creationId xmlns:a16="http://schemas.microsoft.com/office/drawing/2014/main" id="{0849E454-7E12-42CF-AB7E-866D77C3C790}"/>
              </a:ext>
            </a:extLst>
          </p:cNvPr>
          <p:cNvSpPr/>
          <p:nvPr/>
        </p:nvSpPr>
        <p:spPr>
          <a:xfrm>
            <a:off x="6383782" y="1579526"/>
            <a:ext cx="2040234" cy="221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6981" tIns="48491" rIns="96981" bIns="48491" anchor="ctr">
            <a:spAutoFit/>
          </a:bodyPr>
          <a:lstStyle/>
          <a:p>
            <a:pPr algn="ctr" defTabSz="457200">
              <a:defRPr/>
            </a:pPr>
            <a:r>
              <a:rPr kumimoji="0" lang="ja-JP" altLang="en-US" sz="800">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t>デジタル技術指導会（</a:t>
            </a:r>
            <a:r>
              <a:rPr kumimoji="0" lang="en-US" altLang="ja-JP" sz="800">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t>GNSS</a:t>
            </a:r>
            <a:r>
              <a:rPr kumimoji="0" lang="ja-JP" altLang="en-US" sz="800">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t>測量研修）</a:t>
            </a:r>
            <a:endParaRPr kumimoji="0" lang="en-US" altLang="ja-JP" sz="800">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endParaRPr>
          </a:p>
        </p:txBody>
      </p:sp>
      <p:sp>
        <p:nvSpPr>
          <p:cNvPr id="44" name="正方形/長方形 43">
            <a:extLst>
              <a:ext uri="{FF2B5EF4-FFF2-40B4-BE49-F238E27FC236}">
                <a16:creationId xmlns:a16="http://schemas.microsoft.com/office/drawing/2014/main" id="{282FC503-683E-4036-8E9A-130A04D3643B}"/>
              </a:ext>
            </a:extLst>
          </p:cNvPr>
          <p:cNvSpPr/>
          <p:nvPr/>
        </p:nvSpPr>
        <p:spPr>
          <a:xfrm>
            <a:off x="5102101" y="1561356"/>
            <a:ext cx="1385414" cy="221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6981" tIns="48491" rIns="96981" bIns="48491" anchor="ctr">
            <a:spAutoFit/>
          </a:bodyPr>
          <a:lstStyle/>
          <a:p>
            <a:pPr algn="ctr" defTabSz="457200">
              <a:defRPr/>
            </a:pPr>
            <a:r>
              <a:rPr kumimoji="0" lang="ja-JP" altLang="en-US" sz="800">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rPr>
              <a:t>木育活動（鉋体験）</a:t>
            </a:r>
            <a:endParaRPr kumimoji="0" lang="en-US" altLang="ja-JP" sz="800">
              <a:solidFill>
                <a:prstClr val="black"/>
              </a:solidFill>
              <a:latin typeface="游ゴシック" panose="020B0400000000000000" pitchFamily="50" charset="-128"/>
              <a:ea typeface="游ゴシック" panose="020B0400000000000000" pitchFamily="50" charset="-128"/>
              <a:cs typeface="メイリオ" panose="020B0604030504040204" pitchFamily="50" charset="-128"/>
            </a:endParaRPr>
          </a:p>
        </p:txBody>
      </p:sp>
      <p:sp>
        <p:nvSpPr>
          <p:cNvPr id="45" name="テキスト ボックス 44">
            <a:extLst>
              <a:ext uri="{FF2B5EF4-FFF2-40B4-BE49-F238E27FC236}">
                <a16:creationId xmlns:a16="http://schemas.microsoft.com/office/drawing/2014/main" id="{0B1E0AB0-B715-46F4-A044-E46973A7DDD0}"/>
              </a:ext>
            </a:extLst>
          </p:cNvPr>
          <p:cNvSpPr txBox="1"/>
          <p:nvPr/>
        </p:nvSpPr>
        <p:spPr>
          <a:xfrm>
            <a:off x="8486393" y="55099"/>
            <a:ext cx="978542" cy="400110"/>
          </a:xfrm>
          <a:prstGeom prst="rect">
            <a:avLst/>
          </a:prstGeom>
          <a:solidFill>
            <a:schemeClr val="bg1"/>
          </a:solidFill>
        </p:spPr>
        <p:txBody>
          <a:bodyPr wrap="square">
            <a:spAutoFit/>
          </a:bodyPr>
          <a:lstStyle/>
          <a:p>
            <a:pPr algn="ctr"/>
            <a:r>
              <a:rPr lang="en-US" altLang="ja-JP" sz="1000" kern="100">
                <a:latin typeface="BIZ UDゴシック" panose="020B0400000000000000" pitchFamily="49" charset="-128"/>
                <a:ea typeface="BIZ UDゴシック" panose="020B0400000000000000" pitchFamily="49" charset="-128"/>
                <a:cs typeface="Times New Roman"/>
              </a:rPr>
              <a:t>R7.10.20</a:t>
            </a:r>
          </a:p>
          <a:p>
            <a:pPr algn="ctr"/>
            <a:r>
              <a:rPr lang="ja-JP" altLang="en-US" sz="1000" kern="100">
                <a:latin typeface="BIZ UDゴシック" panose="020B0400000000000000" pitchFamily="49" charset="-128"/>
                <a:ea typeface="BIZ UDゴシック" panose="020B0400000000000000" pitchFamily="49" charset="-128"/>
                <a:cs typeface="Times New Roman"/>
              </a:rPr>
              <a:t>みどり推進室</a:t>
            </a:r>
            <a:endParaRPr lang="en-US" altLang="ja-JP" sz="1714" kern="100">
              <a:latin typeface="BIZ UDゴシック" panose="020B0400000000000000" pitchFamily="49" charset="-128"/>
              <a:ea typeface="BIZ UDゴシック" panose="020B0400000000000000" pitchFamily="49" charset="-128"/>
              <a:cs typeface="Times New Roman"/>
            </a:endParaRPr>
          </a:p>
        </p:txBody>
      </p:sp>
      <p:sp>
        <p:nvSpPr>
          <p:cNvPr id="46" name="正方形/長方形 45">
            <a:extLst>
              <a:ext uri="{FF2B5EF4-FFF2-40B4-BE49-F238E27FC236}">
                <a16:creationId xmlns:a16="http://schemas.microsoft.com/office/drawing/2014/main" id="{D2F50F39-D897-480A-9547-44398CCE7DCF}"/>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a:latin typeface="BIZ UDゴシック" panose="020B0400000000000000" pitchFamily="49" charset="-128"/>
                <a:ea typeface="BIZ UDゴシック" panose="020B0400000000000000" pitchFamily="49" charset="-128"/>
              </a:rPr>
              <a:t>　第６章　目標達成に向けた成果指標</a:t>
            </a:r>
          </a:p>
        </p:txBody>
      </p:sp>
      <p:sp>
        <p:nvSpPr>
          <p:cNvPr id="47" name="正方形/長方形 46">
            <a:extLst>
              <a:ext uri="{FF2B5EF4-FFF2-40B4-BE49-F238E27FC236}">
                <a16:creationId xmlns:a16="http://schemas.microsoft.com/office/drawing/2014/main" id="{64A0A722-FC1D-47C8-B407-5799E14D29BF}"/>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48" name="正方形/長方形 47">
            <a:extLst>
              <a:ext uri="{FF2B5EF4-FFF2-40B4-BE49-F238E27FC236}">
                <a16:creationId xmlns:a16="http://schemas.microsoft.com/office/drawing/2014/main" id="{44347F2D-DBC4-4322-9776-8799EC1C5123}"/>
              </a:ext>
            </a:extLst>
          </p:cNvPr>
          <p:cNvSpPr/>
          <p:nvPr/>
        </p:nvSpPr>
        <p:spPr>
          <a:xfrm>
            <a:off x="60720" y="1785326"/>
            <a:ext cx="1178668" cy="540000"/>
          </a:xfrm>
          <a:prstGeom prst="rect">
            <a:avLst/>
          </a:prstGeom>
          <a:solidFill>
            <a:srgbClr val="548235"/>
          </a:solidFill>
          <a:ln w="19050" cmpd="sng">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457200"/>
            <a:r>
              <a:rPr lang="ja-JP" altLang="en-US" sz="1600" b="1">
                <a:solidFill>
                  <a:prstClr val="white"/>
                </a:solidFill>
                <a:latin typeface="BIZ UDゴシック" panose="020B0400000000000000" pitchFamily="49" charset="-128"/>
                <a:ea typeface="BIZ UDゴシック" panose="020B0400000000000000" pitchFamily="49" charset="-128"/>
              </a:rPr>
              <a:t>成果指標１</a:t>
            </a:r>
          </a:p>
        </p:txBody>
      </p:sp>
      <p:pic>
        <p:nvPicPr>
          <p:cNvPr id="49" name="図 48">
            <a:extLst>
              <a:ext uri="{FF2B5EF4-FFF2-40B4-BE49-F238E27FC236}">
                <a16:creationId xmlns:a16="http://schemas.microsoft.com/office/drawing/2014/main" id="{58368ADC-1704-4738-8AC0-9B4D9F3710F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831106" y="4675127"/>
            <a:ext cx="1443885" cy="972000"/>
          </a:xfrm>
          <a:prstGeom prst="rect">
            <a:avLst/>
          </a:prstGeom>
        </p:spPr>
      </p:pic>
      <p:pic>
        <p:nvPicPr>
          <p:cNvPr id="50" name="図 49">
            <a:extLst>
              <a:ext uri="{FF2B5EF4-FFF2-40B4-BE49-F238E27FC236}">
                <a16:creationId xmlns:a16="http://schemas.microsoft.com/office/drawing/2014/main" id="{4DA9E813-1EEA-4DC7-AC95-0B3E8ADEDC4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16096" y="4680591"/>
            <a:ext cx="1443886" cy="972000"/>
          </a:xfrm>
          <a:prstGeom prst="rect">
            <a:avLst/>
          </a:prstGeom>
        </p:spPr>
      </p:pic>
      <p:sp>
        <p:nvSpPr>
          <p:cNvPr id="54" name="テキスト ボックス 53">
            <a:extLst>
              <a:ext uri="{FF2B5EF4-FFF2-40B4-BE49-F238E27FC236}">
                <a16:creationId xmlns:a16="http://schemas.microsoft.com/office/drawing/2014/main" id="{3B80DF17-296E-485A-9E35-B34809941912}"/>
              </a:ext>
            </a:extLst>
          </p:cNvPr>
          <p:cNvSpPr txBox="1"/>
          <p:nvPr/>
        </p:nvSpPr>
        <p:spPr>
          <a:xfrm>
            <a:off x="1606447" y="5630518"/>
            <a:ext cx="1924062" cy="215444"/>
          </a:xfrm>
          <a:prstGeom prst="rect">
            <a:avLst/>
          </a:prstGeom>
          <a:noFill/>
        </p:spPr>
        <p:txBody>
          <a:bodyPr wrap="square" rtlCol="0">
            <a:spAutoFit/>
          </a:bodyPr>
          <a:lstStyle>
            <a:defPPr>
              <a:defRPr lang="en-US"/>
            </a:defPPr>
            <a:lvl1pPr algn="ctr">
              <a:defRPr kumimoji="1" sz="900"/>
            </a:lvl1pPr>
          </a:lstStyle>
          <a:p>
            <a:pPr defTabSz="457200"/>
            <a:r>
              <a:rPr lang="en-US" altLang="ja-JP" sz="800">
                <a:solidFill>
                  <a:prstClr val="black"/>
                </a:solidFill>
                <a:latin typeface="Calibri" panose="020F0502020204030204"/>
                <a:ea typeface="游ゴシック" panose="020B0400000000000000" pitchFamily="50" charset="-128"/>
              </a:rPr>
              <a:t>VR</a:t>
            </a:r>
            <a:r>
              <a:rPr lang="ja-JP" altLang="en-US" sz="800">
                <a:solidFill>
                  <a:prstClr val="black"/>
                </a:solidFill>
                <a:latin typeface="Calibri" panose="020F0502020204030204"/>
                <a:ea typeface="游ゴシック" panose="020B0400000000000000" pitchFamily="50" charset="-128"/>
              </a:rPr>
              <a:t>を活用した安全講習（能勢町）</a:t>
            </a:r>
          </a:p>
        </p:txBody>
      </p:sp>
      <p:sp>
        <p:nvSpPr>
          <p:cNvPr id="56" name="テキスト ボックス 55">
            <a:extLst>
              <a:ext uri="{FF2B5EF4-FFF2-40B4-BE49-F238E27FC236}">
                <a16:creationId xmlns:a16="http://schemas.microsoft.com/office/drawing/2014/main" id="{4D2FF665-CDFB-497A-B329-271A1B19B96F}"/>
              </a:ext>
            </a:extLst>
          </p:cNvPr>
          <p:cNvSpPr txBox="1"/>
          <p:nvPr/>
        </p:nvSpPr>
        <p:spPr>
          <a:xfrm>
            <a:off x="216497" y="5647127"/>
            <a:ext cx="1471257" cy="219422"/>
          </a:xfrm>
          <a:prstGeom prst="rect">
            <a:avLst/>
          </a:prstGeom>
          <a:noFill/>
        </p:spPr>
        <p:txBody>
          <a:bodyPr wrap="square" rtlCol="0">
            <a:spAutoFit/>
          </a:bodyPr>
          <a:lstStyle>
            <a:defPPr>
              <a:defRPr lang="en-US"/>
            </a:defPPr>
            <a:lvl1pPr algn="ctr">
              <a:defRPr kumimoji="1" sz="900"/>
            </a:lvl1pPr>
          </a:lstStyle>
          <a:p>
            <a:pPr defTabSz="457200"/>
            <a:r>
              <a:rPr lang="ja-JP" altLang="en-US" sz="800">
                <a:solidFill>
                  <a:prstClr val="black"/>
                </a:solidFill>
                <a:latin typeface="Calibri" panose="020F0502020204030204"/>
                <a:ea typeface="游ゴシック" panose="020B0400000000000000" pitchFamily="50" charset="-128"/>
              </a:rPr>
              <a:t>ドローン実習（高槻市）</a:t>
            </a:r>
          </a:p>
        </p:txBody>
      </p:sp>
      <p:sp>
        <p:nvSpPr>
          <p:cNvPr id="57" name="四角形: 角を丸くする 56">
            <a:extLst>
              <a:ext uri="{FF2B5EF4-FFF2-40B4-BE49-F238E27FC236}">
                <a16:creationId xmlns:a16="http://schemas.microsoft.com/office/drawing/2014/main" id="{F266BDD5-C03C-443B-A50B-3352E63477D2}"/>
              </a:ext>
            </a:extLst>
          </p:cNvPr>
          <p:cNvSpPr/>
          <p:nvPr/>
        </p:nvSpPr>
        <p:spPr>
          <a:xfrm>
            <a:off x="1225797" y="1782396"/>
            <a:ext cx="3649626" cy="540000"/>
          </a:xfrm>
          <a:prstGeom prst="roundRect">
            <a:avLst>
              <a:gd name="adj" fmla="val 4199"/>
            </a:avLst>
          </a:prstGeom>
          <a:noFill/>
          <a:ln w="1905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t" anchorCtr="0"/>
          <a:lstStyle/>
          <a:p>
            <a:pPr defTabSz="457200"/>
            <a:r>
              <a:rPr lang="ja-JP" altLang="en-US" sz="1600" dirty="0">
                <a:solidFill>
                  <a:prstClr val="black"/>
                </a:solidFill>
                <a:latin typeface="BIZ UDゴシック" panose="020B0400000000000000" pitchFamily="49" charset="-128"/>
                <a:ea typeface="BIZ UDゴシック" panose="020B0400000000000000" pitchFamily="49" charset="-128"/>
              </a:rPr>
              <a:t> 林業就業者数</a:t>
            </a:r>
            <a:endParaRPr lang="en-US" altLang="ja-JP" sz="1100" dirty="0">
              <a:solidFill>
                <a:prstClr val="black"/>
              </a:solidFill>
              <a:latin typeface="BIZ UDゴシック" panose="020B0400000000000000" pitchFamily="49" charset="-128"/>
              <a:ea typeface="BIZ UDゴシック" panose="020B0400000000000000" pitchFamily="49" charset="-128"/>
            </a:endParaRPr>
          </a:p>
          <a:p>
            <a:pPr defTabSz="457200"/>
            <a:r>
              <a:rPr lang="ja-JP" altLang="en-US" sz="1100" dirty="0">
                <a:solidFill>
                  <a:prstClr val="black"/>
                </a:solidFill>
                <a:latin typeface="BIZ UDゴシック" panose="020B0400000000000000" pitchFamily="49" charset="-128"/>
                <a:ea typeface="BIZ UDゴシック" panose="020B0400000000000000" pitchFamily="49" charset="-128"/>
              </a:rPr>
              <a:t>　</a:t>
            </a:r>
            <a:r>
              <a:rPr lang="ja-JP" altLang="en-US" sz="1400" dirty="0">
                <a:solidFill>
                  <a:schemeClr val="tx1"/>
                </a:solidFill>
                <a:latin typeface="BIZ UDゴシック" panose="020B0400000000000000" pitchFamily="49" charset="-128"/>
                <a:ea typeface="BIZ UDゴシック" panose="020B0400000000000000" pitchFamily="49" charset="-128"/>
              </a:rPr>
              <a:t>期初 </a:t>
            </a:r>
            <a:r>
              <a:rPr lang="en-US" altLang="ja-JP" sz="1400" dirty="0">
                <a:solidFill>
                  <a:schemeClr val="tx1"/>
                </a:solidFill>
                <a:latin typeface="BIZ UDゴシック" panose="020B0400000000000000" pitchFamily="49" charset="-128"/>
                <a:ea typeface="BIZ UDゴシック" panose="020B0400000000000000" pitchFamily="49" charset="-128"/>
              </a:rPr>
              <a:t>69</a:t>
            </a:r>
            <a:r>
              <a:rPr lang="ja-JP" altLang="en-US" sz="1400" dirty="0">
                <a:solidFill>
                  <a:schemeClr val="tx1"/>
                </a:solidFill>
                <a:latin typeface="BIZ UDゴシック" panose="020B0400000000000000" pitchFamily="49" charset="-128"/>
                <a:ea typeface="BIZ UDゴシック" panose="020B0400000000000000" pitchFamily="49" charset="-128"/>
              </a:rPr>
              <a:t>人⇒中期 </a:t>
            </a:r>
            <a:r>
              <a:rPr lang="en-US" altLang="ja-JP" sz="1400" dirty="0">
                <a:solidFill>
                  <a:schemeClr val="tx1"/>
                </a:solidFill>
                <a:latin typeface="BIZ UDゴシック" panose="020B0400000000000000" pitchFamily="49" charset="-128"/>
                <a:ea typeface="BIZ UDゴシック" panose="020B0400000000000000" pitchFamily="49" charset="-128"/>
              </a:rPr>
              <a:t>70</a:t>
            </a:r>
            <a:r>
              <a:rPr lang="ja-JP" altLang="en-US" sz="1400" dirty="0">
                <a:solidFill>
                  <a:schemeClr val="tx1"/>
                </a:solidFill>
                <a:latin typeface="BIZ UDゴシック" panose="020B0400000000000000" pitchFamily="49" charset="-128"/>
                <a:ea typeface="BIZ UDゴシック" panose="020B0400000000000000" pitchFamily="49" charset="-128"/>
              </a:rPr>
              <a:t>人⇒長期 </a:t>
            </a:r>
            <a:r>
              <a:rPr lang="en-US" altLang="ja-JP" sz="1400" dirty="0">
                <a:solidFill>
                  <a:schemeClr val="tx1"/>
                </a:solidFill>
                <a:latin typeface="BIZ UDゴシック" panose="020B0400000000000000" pitchFamily="49" charset="-128"/>
                <a:ea typeface="BIZ UDゴシック" panose="020B0400000000000000" pitchFamily="49" charset="-128"/>
              </a:rPr>
              <a:t>70</a:t>
            </a:r>
            <a:r>
              <a:rPr lang="ja-JP" altLang="en-US" sz="1400" dirty="0">
                <a:solidFill>
                  <a:schemeClr val="tx1"/>
                </a:solidFill>
                <a:latin typeface="BIZ UDゴシック" panose="020B0400000000000000" pitchFamily="49" charset="-128"/>
                <a:ea typeface="BIZ UDゴシック" panose="020B0400000000000000" pitchFamily="49" charset="-128"/>
              </a:rPr>
              <a:t>人 　</a:t>
            </a:r>
            <a:endParaRPr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58" name="四角形: 角を丸くする 57">
            <a:extLst>
              <a:ext uri="{FF2B5EF4-FFF2-40B4-BE49-F238E27FC236}">
                <a16:creationId xmlns:a16="http://schemas.microsoft.com/office/drawing/2014/main" id="{906F1242-AE6D-40E8-9939-F9D1BB24A342}"/>
              </a:ext>
            </a:extLst>
          </p:cNvPr>
          <p:cNvSpPr/>
          <p:nvPr/>
        </p:nvSpPr>
        <p:spPr>
          <a:xfrm>
            <a:off x="-76531" y="7356676"/>
            <a:ext cx="4827707" cy="977680"/>
          </a:xfrm>
          <a:prstGeom prst="roundRect">
            <a:avLst>
              <a:gd name="adj" fmla="val 4199"/>
            </a:avLst>
          </a:prstGeom>
          <a:solidFill>
            <a:schemeClr val="bg1"/>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defTabSz="457200"/>
            <a:r>
              <a:rPr lang="ja-JP" altLang="en-US" sz="1200">
                <a:solidFill>
                  <a:prstClr val="black"/>
                </a:solidFill>
                <a:latin typeface="BIZ UDゴシック" panose="020B0400000000000000" pitchFamily="49" charset="-128"/>
                <a:ea typeface="BIZ UDゴシック" panose="020B0400000000000000" pitchFamily="49" charset="-128"/>
              </a:rPr>
              <a:t>■指標値算出の考え方</a:t>
            </a:r>
            <a:endParaRPr lang="en-US" altLang="ja-JP" sz="1200">
              <a:solidFill>
                <a:prstClr val="black"/>
              </a:solidFill>
              <a:latin typeface="BIZ UDゴシック" panose="020B0400000000000000" pitchFamily="49" charset="-128"/>
              <a:ea typeface="BIZ UDゴシック" panose="020B0400000000000000" pitchFamily="49" charset="-128"/>
            </a:endParaRPr>
          </a:p>
          <a:p>
            <a:pPr defTabSz="457200"/>
            <a:r>
              <a:rPr lang="ja-JP" altLang="en-US" sz="1200">
                <a:solidFill>
                  <a:prstClr val="black"/>
                </a:solidFill>
                <a:latin typeface="BIZ UDゴシック" panose="020B0400000000000000" pitchFamily="49" charset="-128"/>
                <a:ea typeface="BIZ UDゴシック" panose="020B0400000000000000" pitchFamily="49" charset="-128"/>
              </a:rPr>
              <a:t>　林業就業者１人当たりの１年間の森林作業面積：</a:t>
            </a:r>
            <a:endParaRPr lang="en-US" altLang="ja-JP" sz="1200">
              <a:solidFill>
                <a:prstClr val="black"/>
              </a:solidFill>
              <a:latin typeface="BIZ UDゴシック" panose="020B0400000000000000" pitchFamily="49" charset="-128"/>
              <a:ea typeface="BIZ UDゴシック" panose="020B0400000000000000" pitchFamily="49" charset="-128"/>
            </a:endParaRPr>
          </a:p>
          <a:p>
            <a:pPr defTabSz="457200"/>
            <a:r>
              <a:rPr lang="ja-JP" altLang="en-US" sz="1200">
                <a:solidFill>
                  <a:prstClr val="black"/>
                </a:solidFill>
                <a:latin typeface="BIZ UDゴシック" panose="020B0400000000000000" pitchFamily="49" charset="-128"/>
                <a:ea typeface="BIZ UDゴシック" panose="020B0400000000000000" pitchFamily="49" charset="-128"/>
              </a:rPr>
              <a:t>　　毎月</a:t>
            </a:r>
            <a:r>
              <a:rPr lang="en-US" altLang="ja-JP" sz="1200">
                <a:solidFill>
                  <a:prstClr val="black"/>
                </a:solidFill>
                <a:latin typeface="BIZ UDゴシック" panose="020B0400000000000000" pitchFamily="49" charset="-128"/>
                <a:ea typeface="BIZ UDゴシック" panose="020B0400000000000000" pitchFamily="49" charset="-128"/>
              </a:rPr>
              <a:t>1</a:t>
            </a:r>
            <a:r>
              <a:rPr lang="ja-JP" altLang="en-US" sz="1200">
                <a:solidFill>
                  <a:prstClr val="black"/>
                </a:solidFill>
                <a:latin typeface="BIZ UDゴシック" panose="020B0400000000000000" pitchFamily="49" charset="-128"/>
                <a:ea typeface="BIZ UDゴシック" panose="020B0400000000000000" pitchFamily="49" charset="-128"/>
              </a:rPr>
              <a:t>～</a:t>
            </a:r>
            <a:r>
              <a:rPr lang="en-US" altLang="ja-JP" sz="1200">
                <a:solidFill>
                  <a:prstClr val="black"/>
                </a:solidFill>
                <a:latin typeface="BIZ UDゴシック" panose="020B0400000000000000" pitchFamily="49" charset="-128"/>
                <a:ea typeface="BIZ UDゴシック" panose="020B0400000000000000" pitchFamily="49" charset="-128"/>
              </a:rPr>
              <a:t>2ha</a:t>
            </a:r>
            <a:r>
              <a:rPr lang="ja-JP" altLang="en-US" sz="1200">
                <a:solidFill>
                  <a:prstClr val="black"/>
                </a:solidFill>
                <a:latin typeface="BIZ UDゴシック" panose="020B0400000000000000" pitchFamily="49" charset="-128"/>
                <a:ea typeface="BIZ UDゴシック" panose="020B0400000000000000" pitchFamily="49" charset="-128"/>
              </a:rPr>
              <a:t>を</a:t>
            </a:r>
            <a:r>
              <a:rPr lang="en-US" altLang="ja-JP" sz="1200">
                <a:solidFill>
                  <a:prstClr val="black"/>
                </a:solidFill>
                <a:latin typeface="BIZ UDゴシック" panose="020B0400000000000000" pitchFamily="49" charset="-128"/>
                <a:ea typeface="BIZ UDゴシック" panose="020B0400000000000000" pitchFamily="49" charset="-128"/>
              </a:rPr>
              <a:t>3</a:t>
            </a:r>
            <a:r>
              <a:rPr lang="ja-JP" altLang="en-US" sz="1200">
                <a:solidFill>
                  <a:prstClr val="black"/>
                </a:solidFill>
                <a:latin typeface="BIZ UDゴシック" panose="020B0400000000000000" pitchFamily="49" charset="-128"/>
                <a:ea typeface="BIZ UDゴシック" panose="020B0400000000000000" pitchFamily="49" charset="-128"/>
              </a:rPr>
              <a:t>人の作業班で作業＝平均</a:t>
            </a:r>
            <a:r>
              <a:rPr lang="en-US" altLang="ja-JP" sz="1200">
                <a:solidFill>
                  <a:srgbClr val="FF0000"/>
                </a:solidFill>
                <a:latin typeface="BIZ UDゴシック" panose="020B0400000000000000" pitchFamily="49" charset="-128"/>
                <a:ea typeface="BIZ UDゴシック" panose="020B0400000000000000" pitchFamily="49" charset="-128"/>
              </a:rPr>
              <a:t>5</a:t>
            </a:r>
            <a:r>
              <a:rPr lang="en-US" altLang="ja-JP" sz="1200">
                <a:solidFill>
                  <a:prstClr val="black"/>
                </a:solidFill>
                <a:latin typeface="BIZ UDゴシック" panose="020B0400000000000000" pitchFamily="49" charset="-128"/>
                <a:ea typeface="BIZ UDゴシック" panose="020B0400000000000000" pitchFamily="49" charset="-128"/>
              </a:rPr>
              <a:t>ha/</a:t>
            </a:r>
            <a:r>
              <a:rPr lang="ja-JP" altLang="en-US" sz="1200">
                <a:solidFill>
                  <a:prstClr val="black"/>
                </a:solidFill>
                <a:latin typeface="BIZ UDゴシック" panose="020B0400000000000000" pitchFamily="49" charset="-128"/>
                <a:ea typeface="BIZ UDゴシック" panose="020B0400000000000000" pitchFamily="49" charset="-128"/>
              </a:rPr>
              <a:t>人</a:t>
            </a:r>
            <a:r>
              <a:rPr lang="en-US" altLang="ja-JP" sz="1200">
                <a:solidFill>
                  <a:prstClr val="black"/>
                </a:solidFill>
                <a:latin typeface="BIZ UDゴシック" panose="020B0400000000000000" pitchFamily="49" charset="-128"/>
                <a:ea typeface="BIZ UDゴシック" panose="020B0400000000000000" pitchFamily="49" charset="-128"/>
              </a:rPr>
              <a:t>/</a:t>
            </a:r>
            <a:r>
              <a:rPr lang="ja-JP" altLang="en-US" sz="1200">
                <a:solidFill>
                  <a:prstClr val="black"/>
                </a:solidFill>
                <a:latin typeface="BIZ UDゴシック" panose="020B0400000000000000" pitchFamily="49" charset="-128"/>
                <a:ea typeface="BIZ UDゴシック" panose="020B0400000000000000" pitchFamily="49" charset="-128"/>
              </a:rPr>
              <a:t>年</a:t>
            </a:r>
            <a:endParaRPr lang="en-US" altLang="ja-JP" sz="1200">
              <a:solidFill>
                <a:prstClr val="black"/>
              </a:solidFill>
              <a:latin typeface="BIZ UDゴシック" panose="020B0400000000000000" pitchFamily="49" charset="-128"/>
              <a:ea typeface="BIZ UDゴシック" panose="020B0400000000000000" pitchFamily="49" charset="-128"/>
            </a:endParaRPr>
          </a:p>
          <a:p>
            <a:pPr defTabSz="457200"/>
            <a:r>
              <a:rPr lang="ja-JP" altLang="en-US" sz="1100">
                <a:solidFill>
                  <a:prstClr val="black"/>
                </a:solidFill>
                <a:latin typeface="BIZ UDゴシック" panose="020B0400000000000000" pitchFamily="49" charset="-128"/>
                <a:ea typeface="BIZ UDゴシック" panose="020B0400000000000000" pitchFamily="49" charset="-128"/>
              </a:rPr>
              <a:t>　中期　</a:t>
            </a:r>
            <a:r>
              <a:rPr lang="en-US" altLang="ja-JP" sz="1100">
                <a:solidFill>
                  <a:prstClr val="black"/>
                </a:solidFill>
                <a:latin typeface="BIZ UDゴシック" panose="020B0400000000000000" pitchFamily="49" charset="-128"/>
                <a:ea typeface="BIZ UDゴシック" panose="020B0400000000000000" pitchFamily="49" charset="-128"/>
              </a:rPr>
              <a:t>(</a:t>
            </a:r>
            <a:r>
              <a:rPr lang="ja-JP" altLang="en-US" sz="1100">
                <a:solidFill>
                  <a:prstClr val="black"/>
                </a:solidFill>
                <a:latin typeface="BIZ UDゴシック" panose="020B0400000000000000" pitchFamily="49" charset="-128"/>
                <a:ea typeface="BIZ UDゴシック" panose="020B0400000000000000" pitchFamily="49" charset="-128"/>
              </a:rPr>
              <a:t>間伐面積</a:t>
            </a:r>
            <a:r>
              <a:rPr lang="en-US" altLang="ja-JP" sz="1100">
                <a:solidFill>
                  <a:prstClr val="black"/>
                </a:solidFill>
                <a:latin typeface="BIZ UDゴシック" panose="020B0400000000000000" pitchFamily="49" charset="-128"/>
                <a:ea typeface="BIZ UDゴシック" panose="020B0400000000000000" pitchFamily="49" charset="-128"/>
              </a:rPr>
              <a:t>350ha/</a:t>
            </a:r>
            <a:r>
              <a:rPr lang="ja-JP" altLang="en-US" sz="1100">
                <a:solidFill>
                  <a:prstClr val="black"/>
                </a:solidFill>
                <a:latin typeface="BIZ UDゴシック" panose="020B0400000000000000" pitchFamily="49" charset="-128"/>
                <a:ea typeface="BIZ UDゴシック" panose="020B0400000000000000" pitchFamily="49" charset="-128"/>
              </a:rPr>
              <a:t>年＋主伐面積</a:t>
            </a:r>
            <a:r>
              <a:rPr lang="en-US" altLang="ja-JP" sz="1100">
                <a:solidFill>
                  <a:prstClr val="black"/>
                </a:solidFill>
                <a:latin typeface="BIZ UDゴシック" panose="020B0400000000000000" pitchFamily="49" charset="-128"/>
                <a:ea typeface="BIZ UDゴシック" panose="020B0400000000000000" pitchFamily="49" charset="-128"/>
              </a:rPr>
              <a:t>10ha/</a:t>
            </a:r>
            <a:r>
              <a:rPr lang="ja-JP" altLang="en-US" sz="1100">
                <a:solidFill>
                  <a:prstClr val="black"/>
                </a:solidFill>
                <a:latin typeface="BIZ UDゴシック" panose="020B0400000000000000" pitchFamily="49" charset="-128"/>
                <a:ea typeface="BIZ UDゴシック" panose="020B0400000000000000" pitchFamily="49" charset="-128"/>
              </a:rPr>
              <a:t>年</a:t>
            </a:r>
            <a:r>
              <a:rPr lang="en-US" altLang="ja-JP" sz="1100">
                <a:solidFill>
                  <a:prstClr val="black"/>
                </a:solidFill>
                <a:latin typeface="BIZ UDゴシック" panose="020B0400000000000000" pitchFamily="49" charset="-128"/>
                <a:ea typeface="BIZ UDゴシック" panose="020B0400000000000000" pitchFamily="49" charset="-128"/>
              </a:rPr>
              <a:t>)÷</a:t>
            </a:r>
            <a:r>
              <a:rPr lang="en-US" altLang="ja-JP" sz="1100">
                <a:solidFill>
                  <a:srgbClr val="FF0000"/>
                </a:solidFill>
                <a:latin typeface="BIZ UDゴシック" panose="020B0400000000000000" pitchFamily="49" charset="-128"/>
                <a:ea typeface="BIZ UDゴシック" panose="020B0400000000000000" pitchFamily="49" charset="-128"/>
              </a:rPr>
              <a:t>5</a:t>
            </a:r>
            <a:r>
              <a:rPr lang="en-US" altLang="ja-JP" sz="1100">
                <a:solidFill>
                  <a:prstClr val="black"/>
                </a:solidFill>
                <a:latin typeface="BIZ UDゴシック" panose="020B0400000000000000" pitchFamily="49" charset="-128"/>
                <a:ea typeface="BIZ UDゴシック" panose="020B0400000000000000" pitchFamily="49" charset="-128"/>
              </a:rPr>
              <a:t>ha/</a:t>
            </a:r>
            <a:r>
              <a:rPr lang="ja-JP" altLang="en-US" sz="1100">
                <a:solidFill>
                  <a:prstClr val="black"/>
                </a:solidFill>
                <a:latin typeface="BIZ UDゴシック" panose="020B0400000000000000" pitchFamily="49" charset="-128"/>
                <a:ea typeface="BIZ UDゴシック" panose="020B0400000000000000" pitchFamily="49" charset="-128"/>
              </a:rPr>
              <a:t>人</a:t>
            </a:r>
            <a:r>
              <a:rPr lang="en-US" altLang="ja-JP" sz="1100">
                <a:solidFill>
                  <a:prstClr val="black"/>
                </a:solidFill>
                <a:latin typeface="BIZ UDゴシック" panose="020B0400000000000000" pitchFamily="49" charset="-128"/>
                <a:ea typeface="BIZ UDゴシック" panose="020B0400000000000000" pitchFamily="49" charset="-128"/>
              </a:rPr>
              <a:t>/</a:t>
            </a:r>
            <a:r>
              <a:rPr lang="ja-JP" altLang="en-US" sz="1100">
                <a:solidFill>
                  <a:prstClr val="black"/>
                </a:solidFill>
                <a:latin typeface="BIZ UDゴシック" panose="020B0400000000000000" pitchFamily="49" charset="-128"/>
                <a:ea typeface="BIZ UDゴシック" panose="020B0400000000000000" pitchFamily="49" charset="-128"/>
              </a:rPr>
              <a:t>年＝</a:t>
            </a:r>
            <a:r>
              <a:rPr lang="en-US" altLang="ja-JP" sz="1100">
                <a:solidFill>
                  <a:srgbClr val="FF0000"/>
                </a:solidFill>
                <a:latin typeface="BIZ UDゴシック" panose="020B0400000000000000" pitchFamily="49" charset="-128"/>
                <a:ea typeface="BIZ UDゴシック" panose="020B0400000000000000" pitchFamily="49" charset="-128"/>
              </a:rPr>
              <a:t>70</a:t>
            </a:r>
            <a:r>
              <a:rPr lang="ja-JP" altLang="en-US" sz="1100">
                <a:solidFill>
                  <a:prstClr val="black"/>
                </a:solidFill>
                <a:latin typeface="BIZ UDゴシック" panose="020B0400000000000000" pitchFamily="49" charset="-128"/>
                <a:ea typeface="BIZ UDゴシック" panose="020B0400000000000000" pitchFamily="49" charset="-128"/>
              </a:rPr>
              <a:t>人</a:t>
            </a:r>
            <a:endParaRPr lang="en-US" altLang="ja-JP" sz="1100">
              <a:solidFill>
                <a:prstClr val="black"/>
              </a:solidFill>
              <a:latin typeface="BIZ UDゴシック" panose="020B0400000000000000" pitchFamily="49" charset="-128"/>
              <a:ea typeface="BIZ UDゴシック" panose="020B0400000000000000" pitchFamily="49" charset="-128"/>
            </a:endParaRPr>
          </a:p>
          <a:p>
            <a:pPr defTabSz="457200"/>
            <a:r>
              <a:rPr lang="ja-JP" altLang="en-US" sz="1100">
                <a:solidFill>
                  <a:prstClr val="black"/>
                </a:solidFill>
                <a:latin typeface="BIZ UDゴシック" panose="020B0400000000000000" pitchFamily="49" charset="-128"/>
                <a:ea typeface="BIZ UDゴシック" panose="020B0400000000000000" pitchFamily="49" charset="-128"/>
              </a:rPr>
              <a:t>　長期　</a:t>
            </a:r>
            <a:r>
              <a:rPr lang="en-US" altLang="ja-JP" sz="1100">
                <a:solidFill>
                  <a:prstClr val="black"/>
                </a:solidFill>
                <a:latin typeface="BIZ UDゴシック" panose="020B0400000000000000" pitchFamily="49" charset="-128"/>
                <a:ea typeface="BIZ UDゴシック" panose="020B0400000000000000" pitchFamily="49" charset="-128"/>
              </a:rPr>
              <a:t>(</a:t>
            </a:r>
            <a:r>
              <a:rPr lang="ja-JP" altLang="en-US" sz="1100">
                <a:solidFill>
                  <a:prstClr val="black"/>
                </a:solidFill>
                <a:latin typeface="BIZ UDゴシック" panose="020B0400000000000000" pitchFamily="49" charset="-128"/>
                <a:ea typeface="BIZ UDゴシック" panose="020B0400000000000000" pitchFamily="49" charset="-128"/>
              </a:rPr>
              <a:t>間伐面積</a:t>
            </a:r>
            <a:r>
              <a:rPr lang="en-US" altLang="ja-JP" sz="1100">
                <a:solidFill>
                  <a:prstClr val="black"/>
                </a:solidFill>
                <a:latin typeface="BIZ UDゴシック" panose="020B0400000000000000" pitchFamily="49" charset="-128"/>
                <a:ea typeface="BIZ UDゴシック" panose="020B0400000000000000" pitchFamily="49" charset="-128"/>
              </a:rPr>
              <a:t>500ha/</a:t>
            </a:r>
            <a:r>
              <a:rPr lang="ja-JP" altLang="en-US" sz="1100">
                <a:solidFill>
                  <a:prstClr val="black"/>
                </a:solidFill>
                <a:latin typeface="BIZ UDゴシック" panose="020B0400000000000000" pitchFamily="49" charset="-128"/>
                <a:ea typeface="BIZ UDゴシック" panose="020B0400000000000000" pitchFamily="49" charset="-128"/>
              </a:rPr>
              <a:t>年＋主伐面積</a:t>
            </a:r>
            <a:r>
              <a:rPr lang="en-US" altLang="ja-JP" sz="1100">
                <a:solidFill>
                  <a:prstClr val="black"/>
                </a:solidFill>
                <a:latin typeface="BIZ UDゴシック" panose="020B0400000000000000" pitchFamily="49" charset="-128"/>
                <a:ea typeface="BIZ UDゴシック" panose="020B0400000000000000" pitchFamily="49" charset="-128"/>
              </a:rPr>
              <a:t>30ha/</a:t>
            </a:r>
            <a:r>
              <a:rPr lang="ja-JP" altLang="en-US" sz="1100">
                <a:solidFill>
                  <a:prstClr val="black"/>
                </a:solidFill>
                <a:latin typeface="BIZ UDゴシック" panose="020B0400000000000000" pitchFamily="49" charset="-128"/>
                <a:ea typeface="BIZ UDゴシック" panose="020B0400000000000000" pitchFamily="49" charset="-128"/>
              </a:rPr>
              <a:t>年</a:t>
            </a:r>
            <a:r>
              <a:rPr lang="en-US" altLang="ja-JP" sz="1100">
                <a:solidFill>
                  <a:prstClr val="black"/>
                </a:solidFill>
                <a:latin typeface="BIZ UDゴシック" panose="020B0400000000000000" pitchFamily="49" charset="-128"/>
                <a:ea typeface="BIZ UDゴシック" panose="020B0400000000000000" pitchFamily="49" charset="-128"/>
              </a:rPr>
              <a:t>)÷</a:t>
            </a:r>
            <a:r>
              <a:rPr lang="en-US" altLang="ja-JP" sz="1100">
                <a:solidFill>
                  <a:srgbClr val="FF0000"/>
                </a:solidFill>
                <a:latin typeface="BIZ UDゴシック" panose="020B0400000000000000" pitchFamily="49" charset="-128"/>
                <a:ea typeface="BIZ UDゴシック" panose="020B0400000000000000" pitchFamily="49" charset="-128"/>
              </a:rPr>
              <a:t>7</a:t>
            </a:r>
            <a:r>
              <a:rPr lang="en-US" altLang="ja-JP" sz="1100">
                <a:solidFill>
                  <a:prstClr val="black"/>
                </a:solidFill>
                <a:latin typeface="BIZ UDゴシック" panose="020B0400000000000000" pitchFamily="49" charset="-128"/>
                <a:ea typeface="BIZ UDゴシック" panose="020B0400000000000000" pitchFamily="49" charset="-128"/>
              </a:rPr>
              <a:t>ha/</a:t>
            </a:r>
            <a:r>
              <a:rPr lang="ja-JP" altLang="en-US" sz="1100">
                <a:solidFill>
                  <a:prstClr val="black"/>
                </a:solidFill>
                <a:latin typeface="BIZ UDゴシック" panose="020B0400000000000000" pitchFamily="49" charset="-128"/>
                <a:ea typeface="BIZ UDゴシック" panose="020B0400000000000000" pitchFamily="49" charset="-128"/>
              </a:rPr>
              <a:t>人</a:t>
            </a:r>
            <a:r>
              <a:rPr lang="en-US" altLang="ja-JP" sz="1100">
                <a:solidFill>
                  <a:prstClr val="black"/>
                </a:solidFill>
                <a:latin typeface="BIZ UDゴシック" panose="020B0400000000000000" pitchFamily="49" charset="-128"/>
                <a:ea typeface="BIZ UDゴシック" panose="020B0400000000000000" pitchFamily="49" charset="-128"/>
              </a:rPr>
              <a:t>/</a:t>
            </a:r>
            <a:r>
              <a:rPr lang="ja-JP" altLang="en-US" sz="1100">
                <a:solidFill>
                  <a:prstClr val="black"/>
                </a:solidFill>
                <a:latin typeface="BIZ UDゴシック" panose="020B0400000000000000" pitchFamily="49" charset="-128"/>
                <a:ea typeface="BIZ UDゴシック" panose="020B0400000000000000" pitchFamily="49" charset="-128"/>
              </a:rPr>
              <a:t>年≒</a:t>
            </a:r>
            <a:r>
              <a:rPr lang="en-US" altLang="ja-JP" sz="1100">
                <a:solidFill>
                  <a:srgbClr val="FF0000"/>
                </a:solidFill>
                <a:latin typeface="BIZ UDゴシック" panose="020B0400000000000000" pitchFamily="49" charset="-128"/>
                <a:ea typeface="BIZ UDゴシック" panose="020B0400000000000000" pitchFamily="49" charset="-128"/>
              </a:rPr>
              <a:t>70</a:t>
            </a:r>
            <a:r>
              <a:rPr lang="ja-JP" altLang="en-US" sz="1100">
                <a:solidFill>
                  <a:prstClr val="black"/>
                </a:solidFill>
                <a:latin typeface="BIZ UDゴシック" panose="020B0400000000000000" pitchFamily="49" charset="-128"/>
                <a:ea typeface="BIZ UDゴシック" panose="020B0400000000000000" pitchFamily="49" charset="-128"/>
              </a:rPr>
              <a:t>人</a:t>
            </a:r>
            <a:endParaRPr lang="en-US" altLang="ja-JP" sz="1100">
              <a:solidFill>
                <a:prstClr val="black"/>
              </a:solidFill>
              <a:latin typeface="BIZ UDゴシック" panose="020B0400000000000000" pitchFamily="49" charset="-128"/>
              <a:ea typeface="BIZ UDゴシック" panose="020B0400000000000000" pitchFamily="49" charset="-128"/>
            </a:endParaRPr>
          </a:p>
        </p:txBody>
      </p:sp>
      <p:sp>
        <p:nvSpPr>
          <p:cNvPr id="59" name="正方形/長方形 58">
            <a:extLst>
              <a:ext uri="{FF2B5EF4-FFF2-40B4-BE49-F238E27FC236}">
                <a16:creationId xmlns:a16="http://schemas.microsoft.com/office/drawing/2014/main" id="{B58F1C39-34BE-40C2-95AE-5606B9BE2AB5}"/>
              </a:ext>
            </a:extLst>
          </p:cNvPr>
          <p:cNvSpPr/>
          <p:nvPr/>
        </p:nvSpPr>
        <p:spPr>
          <a:xfrm>
            <a:off x="143217" y="2352996"/>
            <a:ext cx="4678244" cy="2193160"/>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defTabSz="457200"/>
            <a:r>
              <a:rPr lang="ja-JP" altLang="en-US" sz="1200" b="1">
                <a:solidFill>
                  <a:prstClr val="black"/>
                </a:solidFill>
                <a:latin typeface="BIZ UDゴシック" panose="020B0400000000000000" pitchFamily="49" charset="-128"/>
                <a:ea typeface="BIZ UDゴシック" panose="020B0400000000000000" pitchFamily="49" charset="-128"/>
              </a:rPr>
              <a:t>●林業分野におけるこれまでの人材確保</a:t>
            </a:r>
            <a:endParaRPr lang="en-US" altLang="ja-JP" sz="1200" b="1">
              <a:solidFill>
                <a:prstClr val="black"/>
              </a:solidFill>
              <a:latin typeface="BIZ UDゴシック" panose="020B0400000000000000" pitchFamily="49" charset="-128"/>
              <a:ea typeface="BIZ UDゴシック" panose="020B0400000000000000" pitchFamily="49" charset="-128"/>
            </a:endParaRPr>
          </a:p>
          <a:p>
            <a:pPr marL="903288" indent="-820738" defTabSz="457200"/>
            <a:r>
              <a:rPr lang="ja-JP" altLang="en-US" sz="1100" b="1">
                <a:solidFill>
                  <a:prstClr val="black"/>
                </a:solidFill>
                <a:latin typeface="BIZ UDゴシック" panose="020B0400000000000000" pitchFamily="49" charset="-128"/>
                <a:ea typeface="BIZ UDゴシック" panose="020B0400000000000000" pitchFamily="49" charset="-128"/>
              </a:rPr>
              <a:t>（１）新規就業者の確保</a:t>
            </a:r>
            <a:endParaRPr lang="en-US" altLang="ja-JP" sz="1100" b="1">
              <a:solidFill>
                <a:prstClr val="black"/>
              </a:solidFill>
              <a:latin typeface="BIZ UDゴシック" panose="020B0400000000000000" pitchFamily="49" charset="-128"/>
              <a:ea typeface="BIZ UDゴシック" panose="020B0400000000000000" pitchFamily="49" charset="-128"/>
            </a:endParaRPr>
          </a:p>
          <a:p>
            <a:pPr marL="712788" defTabSz="268288"/>
            <a:r>
              <a:rPr lang="ja-JP" altLang="en-US" sz="1100">
                <a:solidFill>
                  <a:prstClr val="black"/>
                </a:solidFill>
                <a:latin typeface="BIZ UDゴシック" panose="020B0400000000000000" pitchFamily="49" charset="-128"/>
                <a:ea typeface="BIZ UDゴシック" panose="020B0400000000000000" pitchFamily="49" charset="-128"/>
              </a:rPr>
              <a:t>「林業労働力の確保の促進に関する法律」に基づき策定した「大阪府林業労働力の確保の促進に関する基本計画」（令和</a:t>
            </a:r>
            <a:r>
              <a:rPr lang="en-US" altLang="ja-JP" sz="1100">
                <a:solidFill>
                  <a:prstClr val="black"/>
                </a:solidFill>
                <a:latin typeface="BIZ UDゴシック" panose="020B0400000000000000" pitchFamily="49" charset="-128"/>
                <a:ea typeface="BIZ UDゴシック" panose="020B0400000000000000" pitchFamily="49" charset="-128"/>
              </a:rPr>
              <a:t>6</a:t>
            </a:r>
            <a:r>
              <a:rPr lang="ja-JP" altLang="en-US" sz="1100">
                <a:solidFill>
                  <a:prstClr val="black"/>
                </a:solidFill>
                <a:latin typeface="BIZ UDゴシック" panose="020B0400000000000000" pitchFamily="49" charset="-128"/>
                <a:ea typeface="BIZ UDゴシック" panose="020B0400000000000000" pitchFamily="49" charset="-128"/>
              </a:rPr>
              <a:t>年</a:t>
            </a:r>
            <a:r>
              <a:rPr lang="en-US" altLang="ja-JP" sz="1100">
                <a:solidFill>
                  <a:prstClr val="black"/>
                </a:solidFill>
                <a:latin typeface="BIZ UDゴシック" panose="020B0400000000000000" pitchFamily="49" charset="-128"/>
                <a:ea typeface="BIZ UDゴシック" panose="020B0400000000000000" pitchFamily="49" charset="-128"/>
              </a:rPr>
              <a:t>4</a:t>
            </a:r>
            <a:r>
              <a:rPr lang="ja-JP" altLang="en-US" sz="1100">
                <a:solidFill>
                  <a:prstClr val="black"/>
                </a:solidFill>
                <a:latin typeface="BIZ UDゴシック" panose="020B0400000000000000" pitchFamily="49" charset="-128"/>
                <a:ea typeface="BIZ UDゴシック" panose="020B0400000000000000" pitchFamily="49" charset="-128"/>
              </a:rPr>
              <a:t>月</a:t>
            </a:r>
            <a:r>
              <a:rPr lang="en-US" altLang="ja-JP" sz="1100">
                <a:solidFill>
                  <a:prstClr val="black"/>
                </a:solidFill>
                <a:latin typeface="BIZ UDゴシック" panose="020B0400000000000000" pitchFamily="49" charset="-128"/>
                <a:ea typeface="BIZ UDゴシック" panose="020B0400000000000000" pitchFamily="49" charset="-128"/>
              </a:rPr>
              <a:t>1</a:t>
            </a:r>
            <a:r>
              <a:rPr lang="ja-JP" altLang="en-US" sz="1100">
                <a:solidFill>
                  <a:prstClr val="black"/>
                </a:solidFill>
                <a:latin typeface="BIZ UDゴシック" panose="020B0400000000000000" pitchFamily="49" charset="-128"/>
                <a:ea typeface="BIZ UDゴシック" panose="020B0400000000000000" pitchFamily="49" charset="-128"/>
              </a:rPr>
              <a:t>日変更）により、大阪府林業労働力確保支援センター等の関係機関と連携し、新規就業者の確保に取り組んでいる。</a:t>
            </a:r>
            <a:endParaRPr lang="en-US" altLang="ja-JP" sz="1100">
              <a:solidFill>
                <a:prstClr val="black"/>
              </a:solidFill>
              <a:latin typeface="BIZ UDゴシック" panose="020B0400000000000000" pitchFamily="49" charset="-128"/>
              <a:ea typeface="BIZ UDゴシック" panose="020B0400000000000000" pitchFamily="49" charset="-128"/>
            </a:endParaRPr>
          </a:p>
          <a:p>
            <a:pPr marL="903288" indent="-820738" defTabSz="457200"/>
            <a:r>
              <a:rPr lang="ja-JP" altLang="en-US" sz="1100" b="1">
                <a:solidFill>
                  <a:prstClr val="black"/>
                </a:solidFill>
                <a:latin typeface="BIZ UDゴシック" panose="020B0400000000000000" pitchFamily="49" charset="-128"/>
                <a:ea typeface="BIZ UDゴシック" panose="020B0400000000000000" pitchFamily="49" charset="-128"/>
              </a:rPr>
              <a:t>（２）担い手の育成</a:t>
            </a:r>
            <a:endParaRPr lang="en-US" altLang="ja-JP" sz="1100" b="1">
              <a:solidFill>
                <a:prstClr val="black"/>
              </a:solidFill>
              <a:latin typeface="BIZ UDゴシック" panose="020B0400000000000000" pitchFamily="49" charset="-128"/>
              <a:ea typeface="BIZ UDゴシック" panose="020B0400000000000000" pitchFamily="49" charset="-128"/>
            </a:endParaRPr>
          </a:p>
          <a:p>
            <a:pPr marL="712788" defTabSz="457200"/>
            <a:r>
              <a:rPr lang="en-US" altLang="ja-JP" sz="1100">
                <a:solidFill>
                  <a:prstClr val="black"/>
                </a:solidFill>
                <a:latin typeface="BIZ UDゴシック" panose="020B0400000000000000" pitchFamily="49" charset="-128"/>
                <a:ea typeface="BIZ UDゴシック" panose="020B0400000000000000" pitchFamily="49" charset="-128"/>
              </a:rPr>
              <a:t>GNSS </a:t>
            </a:r>
            <a:r>
              <a:rPr lang="ja-JP" altLang="en-US" sz="1100">
                <a:solidFill>
                  <a:prstClr val="black"/>
                </a:solidFill>
                <a:latin typeface="BIZ UDゴシック" panose="020B0400000000000000" pitchFamily="49" charset="-128"/>
                <a:ea typeface="BIZ UDゴシック" panose="020B0400000000000000" pitchFamily="49" charset="-128"/>
              </a:rPr>
              <a:t>やドローンを活用した最新の測量技術や労働安全に関する研修を、民間測量会社や国の出先機関等と連携して実施し、省力化・効率化を図っている。</a:t>
            </a:r>
            <a:endParaRPr lang="en-US" altLang="ja-JP" sz="1100">
              <a:solidFill>
                <a:prstClr val="black"/>
              </a:solidFill>
              <a:latin typeface="BIZ UDゴシック" panose="020B0400000000000000" pitchFamily="49" charset="-128"/>
              <a:ea typeface="BIZ UDゴシック" panose="020B0400000000000000" pitchFamily="49" charset="-128"/>
            </a:endParaRPr>
          </a:p>
          <a:p>
            <a:pPr marL="903288" indent="-820738" defTabSz="457200"/>
            <a:r>
              <a:rPr lang="ja-JP" altLang="en-US" sz="1100" b="1">
                <a:solidFill>
                  <a:prstClr val="black"/>
                </a:solidFill>
                <a:latin typeface="BIZ UDゴシック" panose="020B0400000000000000" pitchFamily="49" charset="-128"/>
                <a:ea typeface="BIZ UDゴシック" panose="020B0400000000000000" pitchFamily="49" charset="-128"/>
              </a:rPr>
              <a:t>（３）出前授業による普及活動</a:t>
            </a:r>
            <a:endParaRPr lang="en-US" altLang="ja-JP" sz="1100" b="1">
              <a:solidFill>
                <a:prstClr val="black"/>
              </a:solidFill>
              <a:latin typeface="BIZ UDゴシック" panose="020B0400000000000000" pitchFamily="49" charset="-128"/>
              <a:ea typeface="BIZ UDゴシック" panose="020B0400000000000000" pitchFamily="49" charset="-128"/>
            </a:endParaRPr>
          </a:p>
          <a:p>
            <a:pPr marL="712788" defTabSz="268288"/>
            <a:r>
              <a:rPr lang="ja-JP" altLang="en-US" sz="1100">
                <a:solidFill>
                  <a:prstClr val="black"/>
                </a:solidFill>
                <a:latin typeface="BIZ UDゴシック" panose="020B0400000000000000" pitchFamily="49" charset="-128"/>
                <a:ea typeface="BIZ UDゴシック" panose="020B0400000000000000" pitchFamily="49" charset="-128"/>
              </a:rPr>
              <a:t>林業普及指導員による府立園芸高校や府立農芸高校での出前授業を実施し、林業分野への理解の醸成を図っている。</a:t>
            </a:r>
          </a:p>
          <a:p>
            <a:pPr marL="712788" defTabSz="268288"/>
            <a:endParaRPr lang="en-US" altLang="ja-JP" sz="1100">
              <a:solidFill>
                <a:prstClr val="black"/>
              </a:solidFill>
              <a:latin typeface="BIZ UDゴシック" panose="020B0400000000000000" pitchFamily="49" charset="-128"/>
              <a:ea typeface="BIZ UDゴシック" panose="020B0400000000000000" pitchFamily="49" charset="-128"/>
            </a:endParaRPr>
          </a:p>
          <a:p>
            <a:pPr marL="712788" defTabSz="268288"/>
            <a:endParaRPr lang="en-US" altLang="ja-JP" sz="1100">
              <a:solidFill>
                <a:prstClr val="black"/>
              </a:solidFill>
              <a:latin typeface="BIZ UDゴシック" panose="020B0400000000000000" pitchFamily="49" charset="-128"/>
              <a:ea typeface="BIZ UDゴシック" panose="020B0400000000000000" pitchFamily="49" charset="-128"/>
            </a:endParaRPr>
          </a:p>
        </p:txBody>
      </p:sp>
      <p:sp>
        <p:nvSpPr>
          <p:cNvPr id="61" name="テキスト ボックス 60">
            <a:extLst>
              <a:ext uri="{FF2B5EF4-FFF2-40B4-BE49-F238E27FC236}">
                <a16:creationId xmlns:a16="http://schemas.microsoft.com/office/drawing/2014/main" id="{E561EF43-8AEB-4643-A33E-55B6D7C7D656}"/>
              </a:ext>
            </a:extLst>
          </p:cNvPr>
          <p:cNvSpPr txBox="1"/>
          <p:nvPr/>
        </p:nvSpPr>
        <p:spPr>
          <a:xfrm>
            <a:off x="3416411" y="5621756"/>
            <a:ext cx="1471257" cy="215444"/>
          </a:xfrm>
          <a:prstGeom prst="rect">
            <a:avLst/>
          </a:prstGeom>
          <a:noFill/>
        </p:spPr>
        <p:txBody>
          <a:bodyPr wrap="square" rtlCol="0">
            <a:spAutoFit/>
          </a:bodyPr>
          <a:lstStyle>
            <a:defPPr>
              <a:defRPr lang="en-US"/>
            </a:defPPr>
            <a:lvl1pPr algn="ctr">
              <a:defRPr kumimoji="1" sz="900"/>
            </a:lvl1pPr>
          </a:lstStyle>
          <a:p>
            <a:pPr defTabSz="457200"/>
            <a:r>
              <a:rPr lang="ja-JP" altLang="en-US" sz="800">
                <a:solidFill>
                  <a:prstClr val="black"/>
                </a:solidFill>
                <a:latin typeface="Calibri" panose="020F0502020204030204"/>
                <a:ea typeface="游ゴシック" panose="020B0400000000000000" pitchFamily="50" charset="-128"/>
              </a:rPr>
              <a:t>出前授業（府立園芸高校）</a:t>
            </a:r>
          </a:p>
        </p:txBody>
      </p:sp>
      <p:pic>
        <p:nvPicPr>
          <p:cNvPr id="62" name="図 61">
            <a:extLst>
              <a:ext uri="{FF2B5EF4-FFF2-40B4-BE49-F238E27FC236}">
                <a16:creationId xmlns:a16="http://schemas.microsoft.com/office/drawing/2014/main" id="{1770C5C5-F573-4431-A21E-8A826EB9277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473022" y="4670860"/>
            <a:ext cx="1306024" cy="980623"/>
          </a:xfrm>
          <a:prstGeom prst="rect">
            <a:avLst/>
          </a:prstGeom>
        </p:spPr>
      </p:pic>
      <p:sp>
        <p:nvSpPr>
          <p:cNvPr id="33" name="四角形: 角を丸くする 32">
            <a:extLst>
              <a:ext uri="{FF2B5EF4-FFF2-40B4-BE49-F238E27FC236}">
                <a16:creationId xmlns:a16="http://schemas.microsoft.com/office/drawing/2014/main" id="{11B7496E-F8D5-430E-9B81-C2A9F05D4FFC}"/>
              </a:ext>
            </a:extLst>
          </p:cNvPr>
          <p:cNvSpPr/>
          <p:nvPr/>
        </p:nvSpPr>
        <p:spPr>
          <a:xfrm>
            <a:off x="41422" y="5853809"/>
            <a:ext cx="4827707" cy="952436"/>
          </a:xfrm>
          <a:prstGeom prst="roundRect">
            <a:avLst>
              <a:gd name="adj" fmla="val 4199"/>
            </a:avLst>
          </a:prstGeom>
          <a:solidFill>
            <a:schemeClr val="bg1"/>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■成果指標の考え方</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これまで実施してきた新規就業支援や担い手の育成、普及活動の成果が、大阪府の林業分野における労働力の確保や人材育成につながっているかを客観的に把握するとともに、森林の維持・保全のための体制の維持状況を示す指標として、「林業就業者数」を成果指標として設定した。</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122103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0">
            <a:extLst>
              <a:ext uri="{FF2B5EF4-FFF2-40B4-BE49-F238E27FC236}">
                <a16:creationId xmlns:a16="http://schemas.microsoft.com/office/drawing/2014/main" id="{DA28B996-139E-4179-AC78-FEDAFFBE444D}"/>
              </a:ext>
            </a:extLst>
          </p:cNvPr>
          <p:cNvSpPr txBox="1">
            <a:spLocks/>
          </p:cNvSpPr>
          <p:nvPr/>
        </p:nvSpPr>
        <p:spPr>
          <a:xfrm>
            <a:off x="7658173" y="6480360"/>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2D8002D-B5B0-4BAC-B1F6-782DDCCE6D9C}" type="slidenum">
              <a:rPr kumimoji="1" lang="ja-JP" altLang="en-US" sz="2000" b="1" smtClean="0"/>
              <a:pPr/>
              <a:t>17</a:t>
            </a:fld>
            <a:endParaRPr kumimoji="1" lang="ja-JP" altLang="en-US" sz="2000" b="1" dirty="0"/>
          </a:p>
        </p:txBody>
      </p:sp>
      <p:sp>
        <p:nvSpPr>
          <p:cNvPr id="28" name="テキスト ボックス 27">
            <a:extLst>
              <a:ext uri="{FF2B5EF4-FFF2-40B4-BE49-F238E27FC236}">
                <a16:creationId xmlns:a16="http://schemas.microsoft.com/office/drawing/2014/main" id="{47FC0A03-0870-47EC-946B-2E2814A51D57}"/>
              </a:ext>
            </a:extLst>
          </p:cNvPr>
          <p:cNvSpPr txBox="1"/>
          <p:nvPr/>
        </p:nvSpPr>
        <p:spPr>
          <a:xfrm>
            <a:off x="8486393" y="55099"/>
            <a:ext cx="978542" cy="400110"/>
          </a:xfrm>
          <a:prstGeom prst="rect">
            <a:avLst/>
          </a:prstGeom>
          <a:solidFill>
            <a:schemeClr val="bg1"/>
          </a:solidFill>
        </p:spPr>
        <p:txBody>
          <a:bodyPr wrap="square">
            <a:spAutoFit/>
          </a:bodyPr>
          <a:lstStyle/>
          <a:p>
            <a:pPr algn="ctr"/>
            <a:r>
              <a:rPr lang="en-US" altLang="ja-JP" sz="1000" kern="100" dirty="0">
                <a:latin typeface="BIZ UDゴシック" panose="020B0400000000000000" pitchFamily="49" charset="-128"/>
                <a:ea typeface="BIZ UDゴシック" panose="020B0400000000000000" pitchFamily="49" charset="-128"/>
                <a:cs typeface="Times New Roman"/>
              </a:rPr>
              <a:t>R7.10.20</a:t>
            </a:r>
          </a:p>
          <a:p>
            <a:pPr algn="ctr"/>
            <a:r>
              <a:rPr lang="ja-JP" altLang="en-US" sz="1000" kern="100" dirty="0">
                <a:latin typeface="BIZ UDゴシック" panose="020B0400000000000000" pitchFamily="49" charset="-128"/>
                <a:ea typeface="BIZ UDゴシック" panose="020B0400000000000000" pitchFamily="49" charset="-128"/>
                <a:cs typeface="Times New Roman"/>
              </a:rPr>
              <a:t>みどり推進室</a:t>
            </a:r>
            <a:endParaRPr lang="en-US" altLang="ja-JP" sz="1714" kern="100" dirty="0">
              <a:latin typeface="BIZ UDゴシック" panose="020B0400000000000000" pitchFamily="49" charset="-128"/>
              <a:ea typeface="BIZ UDゴシック" panose="020B0400000000000000" pitchFamily="49" charset="-128"/>
              <a:cs typeface="Times New Roman"/>
            </a:endParaRPr>
          </a:p>
        </p:txBody>
      </p:sp>
      <p:sp>
        <p:nvSpPr>
          <p:cNvPr id="29" name="正方形/長方形 28">
            <a:extLst>
              <a:ext uri="{FF2B5EF4-FFF2-40B4-BE49-F238E27FC236}">
                <a16:creationId xmlns:a16="http://schemas.microsoft.com/office/drawing/2014/main" id="{B5AF3108-2D73-4CBF-9349-28A891D5E081}"/>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latin typeface="BIZ UDゴシック" panose="020B0400000000000000" pitchFamily="49" charset="-128"/>
                <a:ea typeface="BIZ UDゴシック" panose="020B0400000000000000" pitchFamily="49" charset="-128"/>
              </a:rPr>
              <a:t>　第７章　プランの進捗管理</a:t>
            </a:r>
          </a:p>
        </p:txBody>
      </p:sp>
      <p:pic>
        <p:nvPicPr>
          <p:cNvPr id="14" name="図 13">
            <a:extLst>
              <a:ext uri="{FF2B5EF4-FFF2-40B4-BE49-F238E27FC236}">
                <a16:creationId xmlns:a16="http://schemas.microsoft.com/office/drawing/2014/main" id="{B4766AB7-1C04-4317-BCC7-20024F9FC0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75173" y="3157459"/>
            <a:ext cx="2369047" cy="2213070"/>
          </a:xfrm>
          <a:prstGeom prst="rect">
            <a:avLst/>
          </a:prstGeom>
        </p:spPr>
      </p:pic>
      <p:sp>
        <p:nvSpPr>
          <p:cNvPr id="16" name="テキスト ボックス 22">
            <a:extLst>
              <a:ext uri="{FF2B5EF4-FFF2-40B4-BE49-F238E27FC236}">
                <a16:creationId xmlns:a16="http://schemas.microsoft.com/office/drawing/2014/main" id="{D0C38271-953C-452F-A2F0-A38EE6B76C51}"/>
              </a:ext>
            </a:extLst>
          </p:cNvPr>
          <p:cNvSpPr txBox="1">
            <a:spLocks noChangeArrowheads="1"/>
          </p:cNvSpPr>
          <p:nvPr/>
        </p:nvSpPr>
        <p:spPr bwMode="auto">
          <a:xfrm>
            <a:off x="3469042" y="4326195"/>
            <a:ext cx="14839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algn="ctr">
              <a:spcAft>
                <a:spcPts val="0"/>
              </a:spcAft>
            </a:pPr>
            <a:r>
              <a:rPr lang="ja-JP" altLang="en-US" sz="14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取組みの実施</a:t>
            </a:r>
            <a:endParaRPr lang="en-US" altLang="ja-JP" sz="1400" b="1" kern="100"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4733AA0-F301-4555-AC69-C6AAF826B13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744220" y="3639903"/>
            <a:ext cx="723711" cy="751445"/>
          </a:xfrm>
          <a:prstGeom prst="rect">
            <a:avLst/>
          </a:prstGeom>
        </p:spPr>
      </p:pic>
      <p:pic>
        <p:nvPicPr>
          <p:cNvPr id="18" name="図 17">
            <a:extLst>
              <a:ext uri="{FF2B5EF4-FFF2-40B4-BE49-F238E27FC236}">
                <a16:creationId xmlns:a16="http://schemas.microsoft.com/office/drawing/2014/main" id="{734955D8-0F26-4809-AAB2-AE2EC30E57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24551" y="2894002"/>
            <a:ext cx="449825" cy="473950"/>
          </a:xfrm>
          <a:prstGeom prst="rect">
            <a:avLst/>
          </a:prstGeom>
        </p:spPr>
      </p:pic>
      <p:sp>
        <p:nvSpPr>
          <p:cNvPr id="19" name="テキスト ボックス 22">
            <a:extLst>
              <a:ext uri="{FF2B5EF4-FFF2-40B4-BE49-F238E27FC236}">
                <a16:creationId xmlns:a16="http://schemas.microsoft.com/office/drawing/2014/main" id="{EBCCD30B-101E-4F3F-A6E7-FF5A8CAA4DA6}"/>
              </a:ext>
            </a:extLst>
          </p:cNvPr>
          <p:cNvSpPr txBox="1">
            <a:spLocks noChangeArrowheads="1"/>
          </p:cNvSpPr>
          <p:nvPr/>
        </p:nvSpPr>
        <p:spPr bwMode="auto">
          <a:xfrm>
            <a:off x="1797099" y="2825986"/>
            <a:ext cx="1508381" cy="333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algn="ctr">
              <a:spcAft>
                <a:spcPts val="0"/>
              </a:spcAft>
            </a:pPr>
            <a:r>
              <a:rPr lang="en-US" sz="1400" b="1" kern="100"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 </a:t>
            </a:r>
            <a:r>
              <a:rPr lang="ja-JP" altLang="en-US" sz="1400" b="1"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計画</a:t>
            </a:r>
            <a:r>
              <a:rPr lang="ja-JP" altLang="en-US" sz="1400" b="1"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の策定</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0" name="図 19">
            <a:extLst>
              <a:ext uri="{FF2B5EF4-FFF2-40B4-BE49-F238E27FC236}">
                <a16:creationId xmlns:a16="http://schemas.microsoft.com/office/drawing/2014/main" id="{03CA0397-26CA-4301-9CA0-43232DB927E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29769" y="4967838"/>
            <a:ext cx="449825" cy="610205"/>
          </a:xfrm>
          <a:prstGeom prst="rect">
            <a:avLst/>
          </a:prstGeom>
        </p:spPr>
      </p:pic>
      <p:sp>
        <p:nvSpPr>
          <p:cNvPr id="21" name="テキスト ボックス 25">
            <a:extLst>
              <a:ext uri="{FF2B5EF4-FFF2-40B4-BE49-F238E27FC236}">
                <a16:creationId xmlns:a16="http://schemas.microsoft.com/office/drawing/2014/main" id="{99DE9636-9203-42A7-9A84-1FC67291AE63}"/>
              </a:ext>
            </a:extLst>
          </p:cNvPr>
          <p:cNvSpPr txBox="1"/>
          <p:nvPr/>
        </p:nvSpPr>
        <p:spPr>
          <a:xfrm>
            <a:off x="1556364" y="5367737"/>
            <a:ext cx="1916386" cy="47395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ja-JP" altLang="en-US" sz="1400" b="1" kern="100"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進捗状況の把握</a:t>
            </a:r>
            <a:endParaRPr lang="en-US" altLang="ja-JP" sz="1400" b="1" kern="100"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endParaRPr>
          </a:p>
          <a:p>
            <a:pPr algn="ctr">
              <a:spcAft>
                <a:spcPts val="0"/>
              </a:spcAft>
            </a:pPr>
            <a:r>
              <a:rPr lang="ja-JP" altLang="en-US" sz="14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施策の有効性の検証</a:t>
            </a:r>
            <a:r>
              <a:rPr lang="en-US" sz="1400" b="1" kern="100"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 </a:t>
            </a:r>
            <a:endParaRPr lang="ja-JP" sz="1400" b="1"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2" name="図 21">
            <a:extLst>
              <a:ext uri="{FF2B5EF4-FFF2-40B4-BE49-F238E27FC236}">
                <a16:creationId xmlns:a16="http://schemas.microsoft.com/office/drawing/2014/main" id="{B9595817-3586-425B-8219-28FA7A044D4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7862" y="3639903"/>
            <a:ext cx="959482" cy="1019369"/>
          </a:xfrm>
          <a:prstGeom prst="rect">
            <a:avLst/>
          </a:prstGeom>
        </p:spPr>
      </p:pic>
      <p:sp>
        <p:nvSpPr>
          <p:cNvPr id="23" name="テキスト ボックス 28">
            <a:extLst>
              <a:ext uri="{FF2B5EF4-FFF2-40B4-BE49-F238E27FC236}">
                <a16:creationId xmlns:a16="http://schemas.microsoft.com/office/drawing/2014/main" id="{A0F2C359-3299-472A-BDF4-4E68D8A197EB}"/>
              </a:ext>
            </a:extLst>
          </p:cNvPr>
          <p:cNvSpPr txBox="1"/>
          <p:nvPr/>
        </p:nvSpPr>
        <p:spPr>
          <a:xfrm>
            <a:off x="208834" y="3351326"/>
            <a:ext cx="1477538" cy="33956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1400" b="1"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altLang="ja-JP" sz="14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r>
              <a:rPr lang="ja-JP" altLang="ja-JP" sz="1400" b="1" kern="1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取組みの見直し</a:t>
            </a:r>
            <a:endParaRPr lang="ja-JP" altLang="ja-JP" sz="1400" b="1"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正方形/長方形 23">
            <a:extLst>
              <a:ext uri="{FF2B5EF4-FFF2-40B4-BE49-F238E27FC236}">
                <a16:creationId xmlns:a16="http://schemas.microsoft.com/office/drawing/2014/main" id="{BC80C5FA-A9B1-45DA-9E3C-1972E50502B8}"/>
              </a:ext>
            </a:extLst>
          </p:cNvPr>
          <p:cNvSpPr/>
          <p:nvPr/>
        </p:nvSpPr>
        <p:spPr>
          <a:xfrm>
            <a:off x="112651" y="4628334"/>
            <a:ext cx="1669904" cy="646331"/>
          </a:xfrm>
          <a:prstGeom prst="rect">
            <a:avLst/>
          </a:prstGeom>
        </p:spPr>
        <p:txBody>
          <a:bodyPr wrap="square">
            <a:spAutoFit/>
          </a:bodyPr>
          <a:lstStyle/>
          <a:p>
            <a:pPr algn="ctr"/>
            <a:r>
              <a:rPr kumimoji="1" lang="ja-JP" altLang="en-US" sz="1200" b="1" dirty="0">
                <a:latin typeface="Meiryo UI" panose="020B0604030504040204" pitchFamily="50" charset="-128"/>
                <a:ea typeface="Meiryo UI" panose="020B0604030504040204" pitchFamily="50" charset="-128"/>
              </a:rPr>
              <a:t>ゾーニングの移動</a:t>
            </a:r>
            <a:endParaRPr kumimoji="1" lang="en-US" altLang="ja-JP" sz="1200" b="1" dirty="0">
              <a:latin typeface="Meiryo UI" panose="020B0604030504040204" pitchFamily="50" charset="-128"/>
              <a:ea typeface="Meiryo UI" panose="020B0604030504040204" pitchFamily="50" charset="-128"/>
            </a:endParaRPr>
          </a:p>
          <a:p>
            <a:pPr algn="ctr"/>
            <a:r>
              <a:rPr kumimoji="1" lang="ja-JP" altLang="en-US" sz="1200" b="1" dirty="0">
                <a:latin typeface="Meiryo UI" panose="020B0604030504040204" pitchFamily="50" charset="-128"/>
                <a:ea typeface="Meiryo UI" panose="020B0604030504040204" pitchFamily="50" charset="-128"/>
              </a:rPr>
              <a:t>施策の改善・追加</a:t>
            </a:r>
            <a:endParaRPr kumimoji="1" lang="en-US" altLang="ja-JP" sz="1200" b="1" dirty="0">
              <a:latin typeface="Meiryo UI" panose="020B0604030504040204" pitchFamily="50" charset="-128"/>
              <a:ea typeface="Meiryo UI" panose="020B0604030504040204" pitchFamily="50" charset="-128"/>
            </a:endParaRPr>
          </a:p>
          <a:p>
            <a:pPr algn="ctr"/>
            <a:r>
              <a:rPr kumimoji="1" lang="ja-JP" altLang="en-US" sz="1200" b="1" dirty="0">
                <a:latin typeface="Meiryo UI" panose="020B0604030504040204" pitchFamily="50" charset="-128"/>
                <a:ea typeface="Meiryo UI" panose="020B0604030504040204" pitchFamily="50" charset="-128"/>
              </a:rPr>
              <a:t>指標の見直し</a:t>
            </a:r>
            <a:endParaRPr kumimoji="1" lang="en-US" altLang="ja-JP" sz="1200" b="1" dirty="0">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4A6A9A7E-29F8-442E-A120-AA07F783F389}"/>
              </a:ext>
            </a:extLst>
          </p:cNvPr>
          <p:cNvSpPr/>
          <p:nvPr/>
        </p:nvSpPr>
        <p:spPr>
          <a:xfrm>
            <a:off x="1775109" y="5855199"/>
            <a:ext cx="2459327" cy="276999"/>
          </a:xfrm>
          <a:prstGeom prst="rect">
            <a:avLst/>
          </a:prstGeom>
        </p:spPr>
        <p:txBody>
          <a:bodyPr wrap="none">
            <a:spAutoFit/>
          </a:bodyPr>
          <a:lstStyle/>
          <a:p>
            <a:pPr algn="ct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有識者による部会での評価・点検</a:t>
            </a:r>
          </a:p>
        </p:txBody>
      </p:sp>
      <p:sp>
        <p:nvSpPr>
          <p:cNvPr id="26" name="正方形/長方形 25">
            <a:extLst>
              <a:ext uri="{FF2B5EF4-FFF2-40B4-BE49-F238E27FC236}">
                <a16:creationId xmlns:a16="http://schemas.microsoft.com/office/drawing/2014/main" id="{73063FDF-8B20-4F19-9DD9-08BD6EA9047B}"/>
              </a:ext>
            </a:extLst>
          </p:cNvPr>
          <p:cNvSpPr/>
          <p:nvPr/>
        </p:nvSpPr>
        <p:spPr>
          <a:xfrm>
            <a:off x="3602520" y="4532106"/>
            <a:ext cx="1217000" cy="461665"/>
          </a:xfrm>
          <a:prstGeom prst="rect">
            <a:avLst/>
          </a:prstGeom>
        </p:spPr>
        <p:txBody>
          <a:bodyPr wrap="none">
            <a:spAutoFit/>
          </a:bodyPr>
          <a:lstStyle/>
          <a:p>
            <a:pPr algn="ctr"/>
            <a:r>
              <a:rPr kumimoji="1" lang="ja-JP" altLang="en-US" sz="1200" b="1" dirty="0">
                <a:latin typeface="Meiryo UI" panose="020B0604030504040204" pitchFamily="50" charset="-128"/>
                <a:ea typeface="Meiryo UI" panose="020B0604030504040204" pitchFamily="50" charset="-128"/>
              </a:rPr>
              <a:t>＋</a:t>
            </a:r>
            <a:endParaRPr kumimoji="1" lang="en-US" altLang="ja-JP" sz="1200" b="1" dirty="0">
              <a:latin typeface="Meiryo UI" panose="020B0604030504040204" pitchFamily="50" charset="-128"/>
              <a:ea typeface="Meiryo UI" panose="020B0604030504040204" pitchFamily="50" charset="-128"/>
            </a:endParaRPr>
          </a:p>
          <a:p>
            <a:pPr algn="ctr"/>
            <a:r>
              <a:rPr kumimoji="1" lang="ja-JP" altLang="en-US" sz="1200" b="1" dirty="0">
                <a:latin typeface="Meiryo UI" panose="020B0604030504040204" pitchFamily="50" charset="-128"/>
                <a:ea typeface="Meiryo UI" panose="020B0604030504040204" pitchFamily="50" charset="-128"/>
              </a:rPr>
              <a:t>モニタリング調査</a:t>
            </a:r>
          </a:p>
        </p:txBody>
      </p:sp>
      <p:sp>
        <p:nvSpPr>
          <p:cNvPr id="34" name="正方形/長方形 33">
            <a:extLst>
              <a:ext uri="{FF2B5EF4-FFF2-40B4-BE49-F238E27FC236}">
                <a16:creationId xmlns:a16="http://schemas.microsoft.com/office/drawing/2014/main" id="{031785E9-E57F-48B3-B8EE-98B70ECAF334}"/>
              </a:ext>
            </a:extLst>
          </p:cNvPr>
          <p:cNvSpPr/>
          <p:nvPr/>
        </p:nvSpPr>
        <p:spPr>
          <a:xfrm>
            <a:off x="158705" y="581218"/>
            <a:ext cx="9588589" cy="1580881"/>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600" b="1" dirty="0">
                <a:solidFill>
                  <a:schemeClr val="tx1"/>
                </a:solidFill>
                <a:latin typeface="BIZ UDゴシック" panose="020B0400000000000000" pitchFamily="49" charset="-128"/>
                <a:ea typeface="BIZ UDゴシック" panose="020B0400000000000000" pitchFamily="49" charset="-128"/>
              </a:rPr>
              <a:t>　進捗管理の考え方</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pPr>
              <a:lnSpc>
                <a:spcPts val="600"/>
              </a:lnSpc>
            </a:pPr>
            <a:endParaRPr lang="en-US" altLang="ja-JP" sz="1200" dirty="0">
              <a:solidFill>
                <a:schemeClr val="tx1"/>
              </a:solidFill>
              <a:latin typeface="BIZ UDゴシック" panose="020B0400000000000000" pitchFamily="49" charset="-128"/>
              <a:ea typeface="BIZ UDゴシック" panose="020B0400000000000000" pitchFamily="49" charset="-128"/>
            </a:endParaRPr>
          </a:p>
          <a:p>
            <a:r>
              <a:rPr lang="ja-JP" altLang="en-US" sz="1200" dirty="0">
                <a:solidFill>
                  <a:schemeClr val="tx1"/>
                </a:solidFill>
                <a:latin typeface="BIZ UDゴシック" panose="020B0400000000000000" pitchFamily="49" charset="-128"/>
                <a:ea typeface="BIZ UDゴシック" panose="020B0400000000000000" pitchFamily="49" charset="-128"/>
              </a:rPr>
              <a:t>○　</a:t>
            </a:r>
            <a:r>
              <a:rPr lang="ja-JP" altLang="en-US" sz="1200" b="1" u="sng" dirty="0">
                <a:solidFill>
                  <a:schemeClr val="tx1"/>
                </a:solidFill>
                <a:latin typeface="BIZ UDゴシック" panose="020B0400000000000000" pitchFamily="49" charset="-128"/>
                <a:ea typeface="BIZ UDゴシック" panose="020B0400000000000000" pitchFamily="49" charset="-128"/>
              </a:rPr>
              <a:t>毎年、本プランの成果指標に対する実績の検証を行います</a:t>
            </a:r>
            <a:r>
              <a:rPr lang="ja-JP" altLang="en-US" sz="1200" dirty="0">
                <a:solidFill>
                  <a:schemeClr val="tx1"/>
                </a:solidFill>
                <a:latin typeface="BIZ UDゴシック" panose="020B0400000000000000" pitchFamily="49" charset="-128"/>
                <a:ea typeface="BIZ UDゴシック" panose="020B0400000000000000" pitchFamily="49" charset="-128"/>
              </a:rPr>
              <a:t>。検証には、</a:t>
            </a:r>
            <a:r>
              <a:rPr lang="ja-JP" altLang="en-US" sz="1200" b="1" u="sng" dirty="0">
                <a:solidFill>
                  <a:schemeClr val="tx1"/>
                </a:solidFill>
                <a:latin typeface="BIZ UDゴシック" panose="020B0400000000000000" pitchFamily="49" charset="-128"/>
                <a:ea typeface="BIZ UDゴシック" panose="020B0400000000000000" pitchFamily="49" charset="-128"/>
              </a:rPr>
              <a:t>「大阪府森林審議会」に評価･点検するための部会を設置</a:t>
            </a:r>
            <a:r>
              <a:rPr lang="ja-JP" altLang="en-US" sz="1200" dirty="0">
                <a:solidFill>
                  <a:schemeClr val="tx1"/>
                </a:solidFill>
                <a:latin typeface="BIZ UDゴシック" panose="020B0400000000000000" pitchFamily="49" charset="-128"/>
                <a:ea typeface="BIZ UDゴシック" panose="020B0400000000000000" pitchFamily="49" charset="-128"/>
              </a:rPr>
              <a:t>し、</a:t>
            </a:r>
            <a:endParaRPr lang="en-US" altLang="ja-JP" sz="1200" dirty="0">
              <a:solidFill>
                <a:schemeClr val="tx1"/>
              </a:solidFill>
              <a:latin typeface="BIZ UDゴシック" panose="020B0400000000000000" pitchFamily="49" charset="-128"/>
              <a:ea typeface="BIZ UDゴシック" panose="020B0400000000000000" pitchFamily="49" charset="-128"/>
            </a:endParaRPr>
          </a:p>
          <a:p>
            <a:r>
              <a:rPr lang="ja-JP" altLang="en-US" sz="1200" dirty="0">
                <a:solidFill>
                  <a:schemeClr val="tx1"/>
                </a:solidFill>
                <a:latin typeface="BIZ UDゴシック" panose="020B0400000000000000" pitchFamily="49" charset="-128"/>
                <a:ea typeface="BIZ UDゴシック" panose="020B0400000000000000" pitchFamily="49" charset="-128"/>
              </a:rPr>
              <a:t>　　外部の有識者等の意見も含めた評価・点検を行う。</a:t>
            </a:r>
            <a:endParaRPr lang="en-US" altLang="ja-JP" sz="1200" dirty="0">
              <a:solidFill>
                <a:schemeClr val="tx1"/>
              </a:solidFill>
              <a:latin typeface="BIZ UDゴシック" panose="020B0400000000000000" pitchFamily="49" charset="-128"/>
              <a:ea typeface="BIZ UDゴシック" panose="020B0400000000000000" pitchFamily="49" charset="-128"/>
            </a:endParaRPr>
          </a:p>
          <a:p>
            <a:r>
              <a:rPr lang="ja-JP" altLang="en-US" sz="1200" dirty="0">
                <a:solidFill>
                  <a:schemeClr val="tx1"/>
                </a:solidFill>
                <a:latin typeface="BIZ UDゴシック" panose="020B0400000000000000" pitchFamily="49" charset="-128"/>
                <a:ea typeface="BIZ UDゴシック" panose="020B0400000000000000" pitchFamily="49" charset="-128"/>
              </a:rPr>
              <a:t>○　社会情勢の変化や施策及び意向調査の推進に伴うゾーニングの変化等を踏まえ、</a:t>
            </a:r>
            <a:r>
              <a:rPr lang="ja-JP" altLang="en-US" sz="1200" u="sng" dirty="0">
                <a:solidFill>
                  <a:schemeClr val="tx1"/>
                </a:solidFill>
                <a:latin typeface="BIZ UDゴシック" panose="020B0400000000000000" pitchFamily="49" charset="-128"/>
                <a:ea typeface="BIZ UDゴシック" panose="020B0400000000000000" pitchFamily="49" charset="-128"/>
              </a:rPr>
              <a:t>５年ごとに</a:t>
            </a:r>
            <a:r>
              <a:rPr lang="ja-JP" altLang="en-US" sz="1200" dirty="0">
                <a:solidFill>
                  <a:schemeClr val="tx1"/>
                </a:solidFill>
                <a:latin typeface="BIZ UDゴシック" panose="020B0400000000000000" pitchFamily="49" charset="-128"/>
                <a:ea typeface="BIZ UDゴシック" panose="020B0400000000000000" pitchFamily="49" charset="-128"/>
              </a:rPr>
              <a:t>計画の見直しを行います。</a:t>
            </a:r>
          </a:p>
          <a:p>
            <a:r>
              <a:rPr lang="ja-JP" altLang="en-US" sz="1200" dirty="0">
                <a:solidFill>
                  <a:schemeClr val="tx1"/>
                </a:solidFill>
                <a:latin typeface="BIZ UDゴシック" panose="020B0400000000000000" pitchFamily="49" charset="-128"/>
                <a:ea typeface="BIZ UDゴシック" panose="020B0400000000000000" pitchFamily="49" charset="-128"/>
              </a:rPr>
              <a:t>○　国の森林・林業基本計画や全国森林計画、各種指針等に基づき、今後示される制度や施策についても、このサイクルの中で検討し、</a:t>
            </a:r>
            <a:endParaRPr lang="en-US" altLang="ja-JP" sz="1200" dirty="0">
              <a:solidFill>
                <a:schemeClr val="tx1"/>
              </a:solidFill>
              <a:latin typeface="BIZ UDゴシック" panose="020B0400000000000000" pitchFamily="49" charset="-128"/>
              <a:ea typeface="BIZ UDゴシック" panose="020B0400000000000000" pitchFamily="49" charset="-128"/>
            </a:endParaRPr>
          </a:p>
          <a:p>
            <a:r>
              <a:rPr lang="ja-JP" altLang="en-US" sz="1200" dirty="0">
                <a:solidFill>
                  <a:schemeClr val="tx1"/>
                </a:solidFill>
                <a:latin typeface="BIZ UDゴシック" panose="020B0400000000000000" pitchFamily="49" charset="-128"/>
                <a:ea typeface="BIZ UDゴシック" panose="020B0400000000000000" pitchFamily="49" charset="-128"/>
              </a:rPr>
              <a:t>　　大きな見直しが必要な場合は、適宜、取り込んでいきます。</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36" name="正方形/長方形 35">
            <a:extLst>
              <a:ext uri="{FF2B5EF4-FFF2-40B4-BE49-F238E27FC236}">
                <a16:creationId xmlns:a16="http://schemas.microsoft.com/office/drawing/2014/main" id="{AE81A593-A6E1-4098-BDC0-7F502BA4D97A}"/>
              </a:ext>
            </a:extLst>
          </p:cNvPr>
          <p:cNvSpPr/>
          <p:nvPr/>
        </p:nvSpPr>
        <p:spPr>
          <a:xfrm>
            <a:off x="5123754" y="2278622"/>
            <a:ext cx="4560167" cy="620001"/>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400" b="1" dirty="0">
                <a:solidFill>
                  <a:schemeClr val="tx1"/>
                </a:solidFill>
                <a:latin typeface="BIZ UDゴシック" panose="020B0400000000000000" pitchFamily="49" charset="-128"/>
                <a:ea typeface="BIZ UDゴシック" panose="020B0400000000000000" pitchFamily="49" charset="-128"/>
              </a:rPr>
              <a:t>●施策推進の成果に伴うゾーニングの見直し（例）</a:t>
            </a:r>
            <a:endParaRPr kumimoji="1" lang="en-US" altLang="ja-JP" sz="14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b="1" dirty="0">
                <a:solidFill>
                  <a:schemeClr val="tx1"/>
                </a:solidFill>
                <a:latin typeface="BIZ UDゴシック" panose="020B0400000000000000" pitchFamily="49" charset="-128"/>
                <a:ea typeface="BIZ UDゴシック" panose="020B0400000000000000" pitchFamily="49" charset="-128"/>
              </a:rPr>
              <a:t>　</a:t>
            </a:r>
            <a:r>
              <a:rPr kumimoji="1" lang="ja-JP" altLang="en-US" sz="1100" dirty="0">
                <a:solidFill>
                  <a:schemeClr val="tx1"/>
                </a:solidFill>
                <a:latin typeface="BIZ UDゴシック" panose="020B0400000000000000" pitchFamily="49" charset="-128"/>
                <a:ea typeface="BIZ UDゴシック" panose="020B0400000000000000" pitchFamily="49" charset="-128"/>
              </a:rPr>
              <a:t>基軸１（Ａランク低減）：防災減災重点タイプ⇒防災経営協調タイプ</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基軸３（広葉樹林化）　：広葉樹への誘導転換⇒自然遷移林</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37" name="矢印: 下 36">
            <a:extLst>
              <a:ext uri="{FF2B5EF4-FFF2-40B4-BE49-F238E27FC236}">
                <a16:creationId xmlns:a16="http://schemas.microsoft.com/office/drawing/2014/main" id="{30577A85-6685-4BD3-A9BB-0BD1FC28FACC}"/>
              </a:ext>
            </a:extLst>
          </p:cNvPr>
          <p:cNvSpPr/>
          <p:nvPr/>
        </p:nvSpPr>
        <p:spPr>
          <a:xfrm>
            <a:off x="6883521" y="6156163"/>
            <a:ext cx="1331354" cy="92403"/>
          </a:xfrm>
          <a:prstGeom prst="downArrow">
            <a:avLst/>
          </a:prstGeom>
          <a:solidFill>
            <a:srgbClr val="FFFF00"/>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2D4DC609-9088-4C7B-8C90-66AAD7327B49}"/>
              </a:ext>
            </a:extLst>
          </p:cNvPr>
          <p:cNvSpPr/>
          <p:nvPr/>
        </p:nvSpPr>
        <p:spPr>
          <a:xfrm>
            <a:off x="5449364" y="6358399"/>
            <a:ext cx="4060545" cy="225706"/>
          </a:xfrm>
          <a:prstGeom prst="rect">
            <a:avLst/>
          </a:prstGeom>
          <a:solidFill>
            <a:srgbClr val="FFFF00"/>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gn="ctr"/>
            <a:r>
              <a:rPr kumimoji="1" lang="ja-JP" altLang="en-US" sz="1200" b="1" dirty="0">
                <a:solidFill>
                  <a:schemeClr val="tx1"/>
                </a:solidFill>
                <a:latin typeface="BIZ UDゴシック" panose="020B0400000000000000" pitchFamily="49" charset="-128"/>
                <a:ea typeface="BIZ UDゴシック" panose="020B0400000000000000" pitchFamily="49" charset="-128"/>
              </a:rPr>
              <a:t>見直しを重ねることで「あるべき将来像」に近づいていく</a:t>
            </a:r>
            <a:endParaRPr kumimoji="1" lang="en-US" altLang="ja-JP" sz="1200" b="1" dirty="0">
              <a:solidFill>
                <a:schemeClr val="tx1"/>
              </a:solidFill>
              <a:latin typeface="BIZ UDゴシック" panose="020B0400000000000000" pitchFamily="49" charset="-128"/>
              <a:ea typeface="BIZ UDゴシック" panose="020B0400000000000000" pitchFamily="49" charset="-128"/>
            </a:endParaRPr>
          </a:p>
        </p:txBody>
      </p:sp>
      <p:pic>
        <p:nvPicPr>
          <p:cNvPr id="39" name="図 38">
            <a:extLst>
              <a:ext uri="{FF2B5EF4-FFF2-40B4-BE49-F238E27FC236}">
                <a16:creationId xmlns:a16="http://schemas.microsoft.com/office/drawing/2014/main" id="{55B8125E-2F74-4BA3-BA21-FCABB3DF3AB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897794" y="2969342"/>
            <a:ext cx="4912306" cy="3076988"/>
          </a:xfrm>
          <a:prstGeom prst="rect">
            <a:avLst/>
          </a:prstGeom>
        </p:spPr>
      </p:pic>
      <p:sp>
        <p:nvSpPr>
          <p:cNvPr id="40" name="吹き出し: 四角形 39">
            <a:extLst>
              <a:ext uri="{FF2B5EF4-FFF2-40B4-BE49-F238E27FC236}">
                <a16:creationId xmlns:a16="http://schemas.microsoft.com/office/drawing/2014/main" id="{21CE79A9-2CDA-4AA3-B92C-949749FECBCB}"/>
              </a:ext>
            </a:extLst>
          </p:cNvPr>
          <p:cNvSpPr/>
          <p:nvPr/>
        </p:nvSpPr>
        <p:spPr>
          <a:xfrm>
            <a:off x="6825429" y="5450572"/>
            <a:ext cx="1331353" cy="527617"/>
          </a:xfrm>
          <a:prstGeom prst="wedgeRectCallout">
            <a:avLst>
              <a:gd name="adj1" fmla="val -50513"/>
              <a:gd name="adj2" fmla="val -90473"/>
            </a:avLst>
          </a:prstGeom>
          <a:solidFill>
            <a:schemeClr val="accent6">
              <a:lumMod val="50000"/>
              <a:alpha val="83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ts val="1000"/>
              </a:lnSpc>
            </a:pPr>
            <a:r>
              <a:rPr kumimoji="1" lang="ja-JP" altLang="en-US" sz="900" dirty="0">
                <a:latin typeface="BIZ UDゴシック" panose="020B0400000000000000" pitchFamily="49" charset="-128"/>
                <a:ea typeface="BIZ UDゴシック" panose="020B0400000000000000" pitchFamily="49" charset="-128"/>
              </a:rPr>
              <a:t>治山対策完了で</a:t>
            </a:r>
            <a:endParaRPr kumimoji="1" lang="en-US" altLang="ja-JP" sz="900" dirty="0">
              <a:latin typeface="BIZ UDゴシック" panose="020B0400000000000000" pitchFamily="49" charset="-128"/>
              <a:ea typeface="BIZ UDゴシック" panose="020B0400000000000000" pitchFamily="49" charset="-128"/>
            </a:endParaRPr>
          </a:p>
          <a:p>
            <a:pPr>
              <a:lnSpc>
                <a:spcPts val="1000"/>
              </a:lnSpc>
            </a:pPr>
            <a:r>
              <a:rPr kumimoji="1" lang="ja-JP" altLang="en-US" sz="1050" dirty="0">
                <a:latin typeface="BIZ UDゴシック" panose="020B0400000000000000" pitchFamily="49" charset="-128"/>
                <a:ea typeface="BIZ UDゴシック" panose="020B0400000000000000" pitchFamily="49" charset="-128"/>
              </a:rPr>
              <a:t>資源循環林</a:t>
            </a:r>
            <a:endParaRPr kumimoji="1" lang="en-US" altLang="ja-JP" sz="1050" dirty="0">
              <a:latin typeface="BIZ UDゴシック" panose="020B0400000000000000" pitchFamily="49" charset="-128"/>
              <a:ea typeface="BIZ UDゴシック" panose="020B0400000000000000" pitchFamily="49" charset="-128"/>
            </a:endParaRPr>
          </a:p>
          <a:p>
            <a:pPr>
              <a:lnSpc>
                <a:spcPts val="1000"/>
              </a:lnSpc>
            </a:pPr>
            <a:r>
              <a:rPr kumimoji="1" lang="ja-JP" altLang="en-US" sz="900" b="1" dirty="0">
                <a:latin typeface="BIZ UDゴシック" panose="020B0400000000000000" pitchFamily="49" charset="-128"/>
                <a:ea typeface="BIZ UDゴシック" panose="020B0400000000000000" pitchFamily="49" charset="-128"/>
              </a:rPr>
              <a:t>（</a:t>
            </a:r>
            <a:r>
              <a:rPr kumimoji="1" lang="ja-JP" altLang="en-US" sz="900" b="1" dirty="0">
                <a:solidFill>
                  <a:srgbClr val="00FF00"/>
                </a:solidFill>
                <a:latin typeface="BIZ UDゴシック" panose="020B0400000000000000" pitchFamily="49" charset="-128"/>
                <a:ea typeface="BIZ UDゴシック" panose="020B0400000000000000" pitchFamily="49" charset="-128"/>
              </a:rPr>
              <a:t>防災経営協調タイプ</a:t>
            </a:r>
            <a:r>
              <a:rPr kumimoji="1" lang="ja-JP" altLang="en-US" sz="900" b="1" dirty="0">
                <a:latin typeface="BIZ UDゴシック" panose="020B0400000000000000" pitchFamily="49" charset="-128"/>
                <a:ea typeface="BIZ UDゴシック" panose="020B0400000000000000" pitchFamily="49" charset="-128"/>
              </a:rPr>
              <a:t>）</a:t>
            </a:r>
            <a:endParaRPr kumimoji="1" lang="en-US" altLang="ja-JP" sz="1050" b="1" dirty="0">
              <a:latin typeface="BIZ UDゴシック" panose="020B0400000000000000" pitchFamily="49" charset="-128"/>
              <a:ea typeface="BIZ UDゴシック" panose="020B0400000000000000" pitchFamily="49" charset="-128"/>
            </a:endParaRPr>
          </a:p>
          <a:p>
            <a:pPr>
              <a:lnSpc>
                <a:spcPts val="1000"/>
              </a:lnSpc>
            </a:pPr>
            <a:r>
              <a:rPr kumimoji="1" lang="ja-JP" altLang="en-US" sz="1050" dirty="0">
                <a:latin typeface="BIZ UDゴシック" panose="020B0400000000000000" pitchFamily="49" charset="-128"/>
                <a:ea typeface="BIZ UDゴシック" panose="020B0400000000000000" pitchFamily="49" charset="-128"/>
              </a:rPr>
              <a:t>に移動</a:t>
            </a:r>
          </a:p>
        </p:txBody>
      </p:sp>
      <p:sp>
        <p:nvSpPr>
          <p:cNvPr id="41" name="吹き出し: 四角形 40">
            <a:extLst>
              <a:ext uri="{FF2B5EF4-FFF2-40B4-BE49-F238E27FC236}">
                <a16:creationId xmlns:a16="http://schemas.microsoft.com/office/drawing/2014/main" id="{97F49468-8DCB-43A8-BEDB-A4857D268959}"/>
              </a:ext>
            </a:extLst>
          </p:cNvPr>
          <p:cNvSpPr/>
          <p:nvPr/>
        </p:nvSpPr>
        <p:spPr>
          <a:xfrm>
            <a:off x="8513781" y="4180883"/>
            <a:ext cx="1019004" cy="595630"/>
          </a:xfrm>
          <a:prstGeom prst="wedgeRectCallout">
            <a:avLst>
              <a:gd name="adj1" fmla="val -56571"/>
              <a:gd name="adj2" fmla="val 42056"/>
            </a:avLst>
          </a:prstGeom>
          <a:solidFill>
            <a:schemeClr val="accent5">
              <a:lumMod val="40000"/>
              <a:lumOff val="60000"/>
              <a:alpha val="83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nSpc>
                <a:spcPts val="10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林相転換完了で</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a:lnSpc>
                <a:spcPts val="1200"/>
              </a:lnSpc>
            </a:pPr>
            <a:r>
              <a:rPr kumimoji="1" lang="ja-JP" altLang="en-US" sz="1050" b="1" dirty="0">
                <a:solidFill>
                  <a:srgbClr val="FF0000"/>
                </a:solidFill>
                <a:latin typeface="BIZ UDゴシック" panose="020B0400000000000000" pitchFamily="49" charset="-128"/>
                <a:ea typeface="BIZ UDゴシック" panose="020B0400000000000000" pitchFamily="49" charset="-128"/>
              </a:rPr>
              <a:t>自然遷移林</a:t>
            </a:r>
            <a:endParaRPr kumimoji="1" lang="en-US" altLang="ja-JP" sz="1050" b="1" dirty="0">
              <a:solidFill>
                <a:srgbClr val="FF0000"/>
              </a:solidFill>
              <a:latin typeface="BIZ UDゴシック" panose="020B0400000000000000" pitchFamily="49" charset="-128"/>
              <a:ea typeface="BIZ UDゴシック" panose="020B0400000000000000" pitchFamily="49" charset="-128"/>
            </a:endParaRPr>
          </a:p>
          <a:p>
            <a:pPr>
              <a:lnSpc>
                <a:spcPts val="1000"/>
              </a:lnSpc>
            </a:pPr>
            <a:r>
              <a:rPr kumimoji="1" lang="ja-JP" altLang="en-US" sz="800" b="1" dirty="0">
                <a:solidFill>
                  <a:schemeClr val="tx1"/>
                </a:solidFill>
                <a:latin typeface="BIZ UDゴシック" panose="020B0400000000000000" pitchFamily="49" charset="-128"/>
                <a:ea typeface="BIZ UDゴシック" panose="020B0400000000000000" pitchFamily="49" charset="-128"/>
              </a:rPr>
              <a:t>（自然共生タイプ）</a:t>
            </a:r>
            <a:endParaRPr kumimoji="1" lang="en-US" altLang="ja-JP" sz="800" b="1" dirty="0">
              <a:solidFill>
                <a:schemeClr val="tx1"/>
              </a:solidFill>
              <a:latin typeface="BIZ UDゴシック" panose="020B0400000000000000" pitchFamily="49" charset="-128"/>
              <a:ea typeface="BIZ UDゴシック" panose="020B0400000000000000" pitchFamily="49" charset="-128"/>
            </a:endParaRPr>
          </a:p>
          <a:p>
            <a:pPr>
              <a:lnSpc>
                <a:spcPts val="1000"/>
              </a:lnSpc>
            </a:pPr>
            <a:r>
              <a:rPr kumimoji="1" lang="ja-JP" altLang="en-US" sz="1050" dirty="0">
                <a:solidFill>
                  <a:schemeClr val="tx1"/>
                </a:solidFill>
                <a:latin typeface="BIZ UDゴシック" panose="020B0400000000000000" pitchFamily="49" charset="-128"/>
                <a:ea typeface="BIZ UDゴシック" panose="020B0400000000000000" pitchFamily="49" charset="-128"/>
              </a:rPr>
              <a:t>に移動</a:t>
            </a:r>
          </a:p>
        </p:txBody>
      </p:sp>
      <p:sp>
        <p:nvSpPr>
          <p:cNvPr id="5" name="円弧 4">
            <a:extLst>
              <a:ext uri="{FF2B5EF4-FFF2-40B4-BE49-F238E27FC236}">
                <a16:creationId xmlns:a16="http://schemas.microsoft.com/office/drawing/2014/main" id="{1398CCF4-5E63-40B5-837A-8EBFD7079A9D}"/>
              </a:ext>
            </a:extLst>
          </p:cNvPr>
          <p:cNvSpPr/>
          <p:nvPr/>
        </p:nvSpPr>
        <p:spPr>
          <a:xfrm>
            <a:off x="8345316" y="4835603"/>
            <a:ext cx="336930" cy="196644"/>
          </a:xfrm>
          <a:prstGeom prst="arc">
            <a:avLst>
              <a:gd name="adj1" fmla="val 16200000"/>
              <a:gd name="adj2" fmla="val 5590782"/>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3" name="円弧 42">
            <a:extLst>
              <a:ext uri="{FF2B5EF4-FFF2-40B4-BE49-F238E27FC236}">
                <a16:creationId xmlns:a16="http://schemas.microsoft.com/office/drawing/2014/main" id="{E0E00FAA-818A-4E57-9CA8-6D3048BA17D9}"/>
              </a:ext>
            </a:extLst>
          </p:cNvPr>
          <p:cNvSpPr/>
          <p:nvPr/>
        </p:nvSpPr>
        <p:spPr>
          <a:xfrm rot="4918372">
            <a:off x="6435404" y="4994075"/>
            <a:ext cx="336930" cy="196644"/>
          </a:xfrm>
          <a:prstGeom prst="arc">
            <a:avLst>
              <a:gd name="adj1" fmla="val 16200000"/>
              <a:gd name="adj2" fmla="val 5590782"/>
            </a:avLst>
          </a:prstGeom>
          <a:ln w="2540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ED86AD03-4EF9-481A-A41E-6A76F40CDB5D}"/>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3019004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5F5FEF-A307-4055-9090-3D57E1E32FB5}"/>
              </a:ext>
            </a:extLst>
          </p:cNvPr>
          <p:cNvSpPr>
            <a:spLocks noGrp="1"/>
          </p:cNvSpPr>
          <p:nvPr>
            <p:ph type="ctrTitle"/>
          </p:nvPr>
        </p:nvSpPr>
        <p:spPr>
          <a:xfrm>
            <a:off x="536582" y="1693889"/>
            <a:ext cx="8832836" cy="2182099"/>
          </a:xfrm>
        </p:spPr>
        <p:txBody>
          <a:bodyPr>
            <a:noAutofit/>
          </a:bodyPr>
          <a:lstStyle/>
          <a:p>
            <a:pPr>
              <a:lnSpc>
                <a:spcPct val="150000"/>
              </a:lnSpc>
            </a:pPr>
            <a:r>
              <a:rPr lang="ja-JP" altLang="en-US" sz="3429" dirty="0">
                <a:latin typeface="BIZ UDPゴシック" panose="020B0400000000000000" pitchFamily="50" charset="-128"/>
                <a:ea typeface="BIZ UDPゴシック" panose="020B0400000000000000" pitchFamily="50" charset="-128"/>
              </a:rPr>
              <a:t>議事３</a:t>
            </a:r>
            <a:br>
              <a:rPr lang="en-US" altLang="ja-JP" sz="3429" dirty="0">
                <a:latin typeface="BIZ UDPゴシック" panose="020B0400000000000000" pitchFamily="50" charset="-128"/>
                <a:ea typeface="BIZ UDPゴシック" panose="020B0400000000000000" pitchFamily="50" charset="-128"/>
              </a:rPr>
            </a:br>
            <a:r>
              <a:rPr lang="ja-JP" altLang="en-US" sz="3200" b="1" dirty="0">
                <a:latin typeface="MS UI Gothic" panose="020B0600070205080204" pitchFamily="50" charset="-128"/>
                <a:ea typeface="MS UI Gothic" panose="020B0600070205080204" pitchFamily="50" charset="-128"/>
              </a:rPr>
              <a:t>大阪府 森づくり推進アクションプラン（素案）について</a:t>
            </a:r>
            <a:endParaRPr lang="ja-JP" altLang="en-US" sz="3429"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2F190CB9-5301-4918-BA0F-7AE3C484C562}"/>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5" name="スライド番号プレースホルダー 10">
            <a:extLst>
              <a:ext uri="{FF2B5EF4-FFF2-40B4-BE49-F238E27FC236}">
                <a16:creationId xmlns:a16="http://schemas.microsoft.com/office/drawing/2014/main" id="{397EDD1B-2C2F-4227-976F-10222F4A32CC}"/>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18</a:t>
            </a:fld>
            <a:endParaRPr kumimoji="1" lang="ja-JP" altLang="en-US" sz="2000" b="1" dirty="0"/>
          </a:p>
        </p:txBody>
      </p:sp>
    </p:spTree>
    <p:extLst>
      <p:ext uri="{BB962C8B-B14F-4D97-AF65-F5344CB8AC3E}">
        <p14:creationId xmlns:p14="http://schemas.microsoft.com/office/powerpoint/2010/main" val="4066696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021C1-F3F5-82E1-BD17-E1738291AB00}"/>
            </a:ext>
          </a:extLst>
        </p:cNvPr>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831A154E-5F41-47E9-B9CE-C1148B7DEB01}"/>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「大阪府 森づくり推進アクションプラン」案　</a:t>
            </a:r>
            <a:r>
              <a:rPr kumimoji="1" lang="ja-JP" altLang="en-US" dirty="0">
                <a:latin typeface="BIZ UDゴシック" panose="020B0400000000000000" pitchFamily="49" charset="-128"/>
                <a:ea typeface="BIZ UDゴシック" panose="020B0400000000000000" pitchFamily="49" charset="-128"/>
              </a:rPr>
              <a:t>（概要版）</a:t>
            </a:r>
          </a:p>
        </p:txBody>
      </p:sp>
      <p:sp>
        <p:nvSpPr>
          <p:cNvPr id="15" name="正方形/長方形 14">
            <a:extLst>
              <a:ext uri="{FF2B5EF4-FFF2-40B4-BE49-F238E27FC236}">
                <a16:creationId xmlns:a16="http://schemas.microsoft.com/office/drawing/2014/main" id="{4834601E-6273-A212-3FAA-9257F312D8AE}"/>
              </a:ext>
            </a:extLst>
          </p:cNvPr>
          <p:cNvSpPr/>
          <p:nvPr/>
        </p:nvSpPr>
        <p:spPr>
          <a:xfrm>
            <a:off x="158705" y="492613"/>
            <a:ext cx="9588589" cy="769389"/>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600" b="1" dirty="0">
                <a:solidFill>
                  <a:schemeClr val="tx1"/>
                </a:solidFill>
                <a:latin typeface="BIZ UDゴシック" panose="020B0400000000000000" pitchFamily="49" charset="-128"/>
                <a:ea typeface="BIZ UDゴシック" panose="020B0400000000000000" pitchFamily="49" charset="-128"/>
              </a:rPr>
              <a:t>「大阪府 森づくり推進アクションプラン」とは、</a:t>
            </a:r>
            <a:r>
              <a:rPr lang="ja-JP" altLang="en-US" sz="1400" dirty="0">
                <a:solidFill>
                  <a:schemeClr val="tx1"/>
                </a:solidFill>
                <a:latin typeface="BIZ UDゴシック" panose="020B0400000000000000" pitchFamily="49" charset="-128"/>
                <a:ea typeface="BIZ UDゴシック" panose="020B0400000000000000" pitchFamily="49" charset="-128"/>
              </a:rPr>
              <a:t>府域の森林が、将来にわたって水源涵養や土砂流出防止等の森林の多面的機能を発揮していけるよう、各主体の施業や取組みとも連携しながら、</a:t>
            </a:r>
            <a:r>
              <a:rPr lang="ja-JP" altLang="en-US" sz="1400" b="1" dirty="0">
                <a:solidFill>
                  <a:schemeClr val="tx1"/>
                </a:solidFill>
                <a:latin typeface="BIZ UDゴシック" panose="020B0400000000000000" pitchFamily="49" charset="-128"/>
                <a:ea typeface="BIZ UDゴシック" panose="020B0400000000000000" pitchFamily="49" charset="-128"/>
              </a:rPr>
              <a:t>どういった取組みを、どこで、いつまでに、どれくらい進めていくのかといった</a:t>
            </a:r>
            <a:r>
              <a:rPr lang="ja-JP" altLang="en-US" sz="1600" b="1" dirty="0">
                <a:solidFill>
                  <a:schemeClr val="tx1"/>
                </a:solidFill>
                <a:latin typeface="BIZ UDゴシック" panose="020B0400000000000000" pitchFamily="49" charset="-128"/>
                <a:ea typeface="BIZ UDゴシック" panose="020B0400000000000000" pitchFamily="49" charset="-128"/>
              </a:rPr>
              <a:t>「府の取組みの全体像」</a:t>
            </a:r>
            <a:r>
              <a:rPr lang="ja-JP" altLang="en-US" sz="1400" dirty="0">
                <a:solidFill>
                  <a:schemeClr val="tx1"/>
                </a:solidFill>
                <a:latin typeface="BIZ UDゴシック" panose="020B0400000000000000" pitchFamily="49" charset="-128"/>
                <a:ea typeface="BIZ UDゴシック" panose="020B0400000000000000" pitchFamily="49" charset="-128"/>
              </a:rPr>
              <a:t>を示すものです。</a:t>
            </a:r>
          </a:p>
          <a:p>
            <a:endParaRPr lang="en-US" altLang="ja-JP" sz="1600" b="1" dirty="0">
              <a:solidFill>
                <a:schemeClr val="tx1"/>
              </a:solidFill>
              <a:latin typeface="BIZ UDゴシック" panose="020B0400000000000000" pitchFamily="49" charset="-128"/>
              <a:ea typeface="BIZ UDゴシック" panose="020B0400000000000000" pitchFamily="49" charset="-128"/>
            </a:endParaRPr>
          </a:p>
        </p:txBody>
      </p:sp>
      <p:sp>
        <p:nvSpPr>
          <p:cNvPr id="23" name="スライド番号プレースホルダー 10">
            <a:extLst>
              <a:ext uri="{FF2B5EF4-FFF2-40B4-BE49-F238E27FC236}">
                <a16:creationId xmlns:a16="http://schemas.microsoft.com/office/drawing/2014/main" id="{D873EDE8-88FB-AB8D-B9B5-13A5A1F77B96}"/>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19</a:t>
            </a:fld>
            <a:endParaRPr kumimoji="1" lang="ja-JP" altLang="en-US" sz="2000" b="1" dirty="0"/>
          </a:p>
        </p:txBody>
      </p:sp>
      <p:pic>
        <p:nvPicPr>
          <p:cNvPr id="12" name="図 11">
            <a:extLst>
              <a:ext uri="{FF2B5EF4-FFF2-40B4-BE49-F238E27FC236}">
                <a16:creationId xmlns:a16="http://schemas.microsoft.com/office/drawing/2014/main" id="{5649F4B5-F9B5-97E8-A0FF-A2BFCE644E9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77407" y="133702"/>
            <a:ext cx="286022" cy="286022"/>
          </a:xfrm>
          <a:prstGeom prst="rect">
            <a:avLst/>
          </a:prstGeom>
        </p:spPr>
      </p:pic>
      <p:pic>
        <p:nvPicPr>
          <p:cNvPr id="13" name="図 12">
            <a:extLst>
              <a:ext uri="{FF2B5EF4-FFF2-40B4-BE49-F238E27FC236}">
                <a16:creationId xmlns:a16="http://schemas.microsoft.com/office/drawing/2014/main" id="{B06B1225-2304-E4F6-07CA-88BF4755D2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85567" y="133702"/>
            <a:ext cx="286022" cy="286022"/>
          </a:xfrm>
          <a:prstGeom prst="rect">
            <a:avLst/>
          </a:prstGeom>
        </p:spPr>
      </p:pic>
      <p:pic>
        <p:nvPicPr>
          <p:cNvPr id="14" name="図 13">
            <a:extLst>
              <a:ext uri="{FF2B5EF4-FFF2-40B4-BE49-F238E27FC236}">
                <a16:creationId xmlns:a16="http://schemas.microsoft.com/office/drawing/2014/main" id="{8969C801-0826-22B9-720D-6E6A8838A3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96477" y="133702"/>
            <a:ext cx="286022" cy="286022"/>
          </a:xfrm>
          <a:prstGeom prst="rect">
            <a:avLst/>
          </a:prstGeom>
        </p:spPr>
      </p:pic>
      <p:pic>
        <p:nvPicPr>
          <p:cNvPr id="17" name="図 16">
            <a:extLst>
              <a:ext uri="{FF2B5EF4-FFF2-40B4-BE49-F238E27FC236}">
                <a16:creationId xmlns:a16="http://schemas.microsoft.com/office/drawing/2014/main" id="{8193E607-55BA-5291-C5D1-595CEA2F75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04637" y="133702"/>
            <a:ext cx="286022" cy="286022"/>
          </a:xfrm>
          <a:prstGeom prst="rect">
            <a:avLst/>
          </a:prstGeom>
        </p:spPr>
      </p:pic>
      <p:pic>
        <p:nvPicPr>
          <p:cNvPr id="18" name="図 17">
            <a:extLst>
              <a:ext uri="{FF2B5EF4-FFF2-40B4-BE49-F238E27FC236}">
                <a16:creationId xmlns:a16="http://schemas.microsoft.com/office/drawing/2014/main" id="{60869665-61ED-4037-8177-23614C1E5E2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14722" y="133715"/>
            <a:ext cx="286022" cy="286022"/>
          </a:xfrm>
          <a:prstGeom prst="rect">
            <a:avLst/>
          </a:prstGeom>
        </p:spPr>
      </p:pic>
      <p:pic>
        <p:nvPicPr>
          <p:cNvPr id="22" name="図 21">
            <a:extLst>
              <a:ext uri="{FF2B5EF4-FFF2-40B4-BE49-F238E27FC236}">
                <a16:creationId xmlns:a16="http://schemas.microsoft.com/office/drawing/2014/main" id="{6D76C2F7-9EB6-4D9E-1E4D-4DDBF10E9D4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425414" y="133702"/>
            <a:ext cx="286022" cy="286022"/>
          </a:xfrm>
          <a:prstGeom prst="rect">
            <a:avLst/>
          </a:prstGeom>
        </p:spPr>
      </p:pic>
      <p:sp>
        <p:nvSpPr>
          <p:cNvPr id="2" name="正方形/長方形 1">
            <a:extLst>
              <a:ext uri="{FF2B5EF4-FFF2-40B4-BE49-F238E27FC236}">
                <a16:creationId xmlns:a16="http://schemas.microsoft.com/office/drawing/2014/main" id="{AF91080E-7C8E-5F3C-A99D-F7C1A2A4FE7F}"/>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61" name="テキスト ボックス 60">
            <a:extLst>
              <a:ext uri="{FF2B5EF4-FFF2-40B4-BE49-F238E27FC236}">
                <a16:creationId xmlns:a16="http://schemas.microsoft.com/office/drawing/2014/main" id="{1D55FDBA-19C5-4FEA-A7F3-D8DB57F7538D}"/>
              </a:ext>
            </a:extLst>
          </p:cNvPr>
          <p:cNvSpPr txBox="1"/>
          <p:nvPr/>
        </p:nvSpPr>
        <p:spPr>
          <a:xfrm>
            <a:off x="357846" y="4818418"/>
            <a:ext cx="3844647" cy="189350"/>
          </a:xfrm>
          <a:prstGeom prst="rect">
            <a:avLst/>
          </a:prstGeom>
          <a:noFill/>
        </p:spPr>
        <p:txBody>
          <a:bodyPr wrap="square" lIns="0" tIns="0" rIns="0" bIns="0" rtlCol="0">
            <a:noAutofit/>
          </a:bodyPr>
          <a:lstStyle/>
          <a:p>
            <a:r>
              <a:rPr lang="ja-JP" altLang="en-US" sz="1200" b="1" dirty="0">
                <a:solidFill>
                  <a:srgbClr val="002060"/>
                </a:solidFill>
                <a:latin typeface="BIZ UDPゴシック" panose="020B0400000000000000" pitchFamily="50" charset="-128"/>
                <a:ea typeface="BIZ UDPゴシック" panose="020B0400000000000000" pitchFamily="50" charset="-128"/>
              </a:rPr>
              <a:t>● だれが・どこで・どんな取組みを進めればいいのか</a:t>
            </a:r>
          </a:p>
        </p:txBody>
      </p:sp>
      <p:sp>
        <p:nvSpPr>
          <p:cNvPr id="62" name="テキスト ボックス 61">
            <a:extLst>
              <a:ext uri="{FF2B5EF4-FFF2-40B4-BE49-F238E27FC236}">
                <a16:creationId xmlns:a16="http://schemas.microsoft.com/office/drawing/2014/main" id="{66427824-9F12-4BFF-8FAB-DED6C0277401}"/>
              </a:ext>
            </a:extLst>
          </p:cNvPr>
          <p:cNvSpPr txBox="1"/>
          <p:nvPr/>
        </p:nvSpPr>
        <p:spPr>
          <a:xfrm>
            <a:off x="501999" y="2109710"/>
            <a:ext cx="4912306" cy="400110"/>
          </a:xfrm>
          <a:prstGeom prst="rect">
            <a:avLst/>
          </a:prstGeom>
          <a:noFill/>
        </p:spPr>
        <p:txBody>
          <a:bodyPr wrap="square">
            <a:spAutoFit/>
          </a:bodyPr>
          <a:lstStyle/>
          <a:p>
            <a:pPr algn="just">
              <a:lnSpc>
                <a:spcPts val="1200"/>
              </a:lnSpc>
            </a:pP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「公益的機能をもたらす森林」と「経済活動の場としての森林（森林経営）」の二つの側面から府域の森林が担う役割を説明しています。</a:t>
            </a:r>
            <a:endPar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63" name="テキスト ボックス 62">
            <a:extLst>
              <a:ext uri="{FF2B5EF4-FFF2-40B4-BE49-F238E27FC236}">
                <a16:creationId xmlns:a16="http://schemas.microsoft.com/office/drawing/2014/main" id="{6845003E-F35F-4F62-A59D-52C9C4D2DF82}"/>
              </a:ext>
            </a:extLst>
          </p:cNvPr>
          <p:cNvSpPr txBox="1"/>
          <p:nvPr/>
        </p:nvSpPr>
        <p:spPr>
          <a:xfrm>
            <a:off x="322737" y="2782271"/>
            <a:ext cx="3167247" cy="202236"/>
          </a:xfrm>
          <a:prstGeom prst="rect">
            <a:avLst/>
          </a:prstGeom>
          <a:noFill/>
        </p:spPr>
        <p:txBody>
          <a:bodyPr wrap="square" lIns="0" tIns="0" rIns="0" bIns="0" rtlCol="0">
            <a:noAutofit/>
          </a:bodyPr>
          <a:lstStyle/>
          <a:p>
            <a:r>
              <a:rPr lang="ja-JP" altLang="en-US" sz="1200" b="1" dirty="0">
                <a:solidFill>
                  <a:srgbClr val="002060"/>
                </a:solidFill>
                <a:latin typeface="BIZ UDPゴシック" panose="020B0400000000000000" pitchFamily="50" charset="-128"/>
                <a:ea typeface="BIZ UDPゴシック" panose="020B0400000000000000" pitchFamily="50" charset="-128"/>
              </a:rPr>
              <a:t>● 大阪府の森林がどんな状況なのか</a:t>
            </a:r>
          </a:p>
        </p:txBody>
      </p:sp>
      <p:sp>
        <p:nvSpPr>
          <p:cNvPr id="64" name="テキスト ボックス 63">
            <a:extLst>
              <a:ext uri="{FF2B5EF4-FFF2-40B4-BE49-F238E27FC236}">
                <a16:creationId xmlns:a16="http://schemas.microsoft.com/office/drawing/2014/main" id="{1985DB18-A4B9-46EF-BB6B-D31BBA1EB425}"/>
              </a:ext>
            </a:extLst>
          </p:cNvPr>
          <p:cNvSpPr txBox="1"/>
          <p:nvPr/>
        </p:nvSpPr>
        <p:spPr>
          <a:xfrm>
            <a:off x="366135" y="6113127"/>
            <a:ext cx="3254384" cy="180675"/>
          </a:xfrm>
          <a:prstGeom prst="rect">
            <a:avLst/>
          </a:prstGeom>
          <a:noFill/>
        </p:spPr>
        <p:txBody>
          <a:bodyPr wrap="square" lIns="0" tIns="0" rIns="0" bIns="0" rtlCol="0">
            <a:noAutofit/>
          </a:bodyPr>
          <a:lstStyle/>
          <a:p>
            <a:r>
              <a:rPr lang="ja-JP" altLang="en-US" sz="1200" b="1" dirty="0">
                <a:solidFill>
                  <a:srgbClr val="002060"/>
                </a:solidFill>
                <a:latin typeface="BIZ UDPゴシック" panose="020B0400000000000000" pitchFamily="50" charset="-128"/>
                <a:ea typeface="BIZ UDPゴシック" panose="020B0400000000000000" pitchFamily="50" charset="-128"/>
              </a:rPr>
              <a:t>● 取組みの目標と進捗管理の方法</a:t>
            </a:r>
          </a:p>
        </p:txBody>
      </p:sp>
      <p:sp>
        <p:nvSpPr>
          <p:cNvPr id="65" name="テキスト ボックス 64">
            <a:extLst>
              <a:ext uri="{FF2B5EF4-FFF2-40B4-BE49-F238E27FC236}">
                <a16:creationId xmlns:a16="http://schemas.microsoft.com/office/drawing/2014/main" id="{D4CC62E1-3A40-4AF0-AE70-7DCB6EFA671F}"/>
              </a:ext>
            </a:extLst>
          </p:cNvPr>
          <p:cNvSpPr txBox="1"/>
          <p:nvPr/>
        </p:nvSpPr>
        <p:spPr>
          <a:xfrm>
            <a:off x="322737" y="1915767"/>
            <a:ext cx="2301176" cy="218489"/>
          </a:xfrm>
          <a:prstGeom prst="rect">
            <a:avLst/>
          </a:prstGeom>
          <a:noFill/>
        </p:spPr>
        <p:txBody>
          <a:bodyPr wrap="square" lIns="0" tIns="0" rIns="0" bIns="0" rtlCol="0">
            <a:noAutofit/>
          </a:bodyPr>
          <a:lstStyle/>
          <a:p>
            <a:r>
              <a:rPr lang="ja-JP" altLang="en-US" sz="1200" b="1" dirty="0">
                <a:solidFill>
                  <a:srgbClr val="002060"/>
                </a:solidFill>
                <a:latin typeface="BIZ UDPゴシック" panose="020B0400000000000000" pitchFamily="50" charset="-128"/>
                <a:ea typeface="BIZ UDPゴシック" panose="020B0400000000000000" pitchFamily="50" charset="-128"/>
              </a:rPr>
              <a:t>● 森林の役割・大切さ</a:t>
            </a:r>
          </a:p>
        </p:txBody>
      </p:sp>
      <p:sp>
        <p:nvSpPr>
          <p:cNvPr id="66" name="テキスト ボックス 65">
            <a:extLst>
              <a:ext uri="{FF2B5EF4-FFF2-40B4-BE49-F238E27FC236}">
                <a16:creationId xmlns:a16="http://schemas.microsoft.com/office/drawing/2014/main" id="{06F00FF9-BEDC-4432-A9C3-284815B203C4}"/>
              </a:ext>
            </a:extLst>
          </p:cNvPr>
          <p:cNvSpPr txBox="1"/>
          <p:nvPr/>
        </p:nvSpPr>
        <p:spPr>
          <a:xfrm>
            <a:off x="556260" y="2956041"/>
            <a:ext cx="4792926" cy="553998"/>
          </a:xfrm>
          <a:prstGeom prst="rect">
            <a:avLst/>
          </a:prstGeom>
          <a:noFill/>
        </p:spPr>
        <p:txBody>
          <a:bodyPr wrap="square">
            <a:spAutoFit/>
          </a:bodyPr>
          <a:lstStyle/>
          <a:p>
            <a:pPr algn="just">
              <a:lnSpc>
                <a:spcPts val="1200"/>
              </a:lnSpc>
            </a:pP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　大阪府における治山対策や森林経営状況の変遷と、これまでの取組み状況を振り返るとともに、近年の自然・社会状況の変化を踏まえた課題と今後、取り組むべき対策等を説明しています。</a:t>
            </a:r>
            <a:endPar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67" name="テキスト ボックス 66">
            <a:extLst>
              <a:ext uri="{FF2B5EF4-FFF2-40B4-BE49-F238E27FC236}">
                <a16:creationId xmlns:a16="http://schemas.microsoft.com/office/drawing/2014/main" id="{946C1AA7-2EE8-4DB2-A5F1-BF5A68CD2EF6}"/>
              </a:ext>
            </a:extLst>
          </p:cNvPr>
          <p:cNvSpPr txBox="1"/>
          <p:nvPr/>
        </p:nvSpPr>
        <p:spPr>
          <a:xfrm>
            <a:off x="493099" y="5003755"/>
            <a:ext cx="4847187" cy="553998"/>
          </a:xfrm>
          <a:prstGeom prst="rect">
            <a:avLst/>
          </a:prstGeom>
          <a:noFill/>
        </p:spPr>
        <p:txBody>
          <a:bodyPr wrap="square">
            <a:spAutoFit/>
          </a:bodyPr>
          <a:lstStyle/>
          <a:p>
            <a:pPr algn="just">
              <a:lnSpc>
                <a:spcPts val="1200"/>
              </a:lnSpc>
            </a:pP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　各主体の取組みとして、どの基軸が特に重要となるのかや、その取組み対象となる森林がどこにあるのかを、各森林区分別の概念図とゾーニング図で説明しています。</a:t>
            </a:r>
            <a:endPar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68" name="テキスト ボックス 67">
            <a:extLst>
              <a:ext uri="{FF2B5EF4-FFF2-40B4-BE49-F238E27FC236}">
                <a16:creationId xmlns:a16="http://schemas.microsoft.com/office/drawing/2014/main" id="{ADE5208C-536B-4E49-97A7-B57F539A60EC}"/>
              </a:ext>
            </a:extLst>
          </p:cNvPr>
          <p:cNvSpPr txBox="1"/>
          <p:nvPr/>
        </p:nvSpPr>
        <p:spPr>
          <a:xfrm>
            <a:off x="337355" y="3786282"/>
            <a:ext cx="3577960" cy="205774"/>
          </a:xfrm>
          <a:prstGeom prst="rect">
            <a:avLst/>
          </a:prstGeom>
          <a:noFill/>
        </p:spPr>
        <p:txBody>
          <a:bodyPr wrap="square" lIns="0" tIns="0" rIns="0" bIns="0" rtlCol="0">
            <a:noAutofit/>
          </a:bodyPr>
          <a:lstStyle/>
          <a:p>
            <a:r>
              <a:rPr lang="ja-JP" altLang="en-US" sz="1200" b="1" dirty="0">
                <a:solidFill>
                  <a:srgbClr val="002060"/>
                </a:solidFill>
                <a:latin typeface="BIZ UDPゴシック" panose="020B0400000000000000" pitchFamily="50" charset="-128"/>
                <a:ea typeface="BIZ UDPゴシック" panose="020B0400000000000000" pitchFamily="50" charset="-128"/>
              </a:rPr>
              <a:t>● 大阪府は、今後、どのような取組みを進めるのか</a:t>
            </a:r>
          </a:p>
        </p:txBody>
      </p:sp>
      <p:sp>
        <p:nvSpPr>
          <p:cNvPr id="69" name="テキスト ボックス 68">
            <a:extLst>
              <a:ext uri="{FF2B5EF4-FFF2-40B4-BE49-F238E27FC236}">
                <a16:creationId xmlns:a16="http://schemas.microsoft.com/office/drawing/2014/main" id="{EE2B94EC-B4BD-4399-A5FE-CBBDFA8E630C}"/>
              </a:ext>
            </a:extLst>
          </p:cNvPr>
          <p:cNvSpPr txBox="1"/>
          <p:nvPr/>
        </p:nvSpPr>
        <p:spPr>
          <a:xfrm>
            <a:off x="501999" y="3966230"/>
            <a:ext cx="4856086" cy="553998"/>
          </a:xfrm>
          <a:prstGeom prst="rect">
            <a:avLst/>
          </a:prstGeom>
          <a:noFill/>
        </p:spPr>
        <p:txBody>
          <a:bodyPr wrap="square">
            <a:spAutoFit/>
          </a:bodyPr>
          <a:lstStyle/>
          <a:p>
            <a:pPr algn="just">
              <a:lnSpc>
                <a:spcPts val="1200"/>
              </a:lnSpc>
            </a:pP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　本プランの基本的な考えと、あらゆる主体が取り組むべき施策を体系的に取りまとめた施策の柱である「４つの基軸」、各基軸の実現のための取組みである「主要施策」を個別に説明しています。</a:t>
            </a:r>
            <a:endPar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70" name="テキスト ボックス 69">
            <a:extLst>
              <a:ext uri="{FF2B5EF4-FFF2-40B4-BE49-F238E27FC236}">
                <a16:creationId xmlns:a16="http://schemas.microsoft.com/office/drawing/2014/main" id="{FC0FE4B4-A432-4384-AE5B-77AE994E991E}"/>
              </a:ext>
            </a:extLst>
          </p:cNvPr>
          <p:cNvSpPr txBox="1"/>
          <p:nvPr/>
        </p:nvSpPr>
        <p:spPr>
          <a:xfrm>
            <a:off x="122304" y="1632281"/>
            <a:ext cx="3415456" cy="299978"/>
          </a:xfrm>
          <a:prstGeom prst="rect">
            <a:avLst/>
          </a:prstGeom>
          <a:no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第２章　森林の機能と森林が担う役割　</a:t>
            </a:r>
          </a:p>
        </p:txBody>
      </p:sp>
      <p:sp>
        <p:nvSpPr>
          <p:cNvPr id="71" name="テキスト ボックス 70">
            <a:extLst>
              <a:ext uri="{FF2B5EF4-FFF2-40B4-BE49-F238E27FC236}">
                <a16:creationId xmlns:a16="http://schemas.microsoft.com/office/drawing/2014/main" id="{5F0F00B1-F930-49EF-BDB9-032C5A83D152}"/>
              </a:ext>
            </a:extLst>
          </p:cNvPr>
          <p:cNvSpPr txBox="1"/>
          <p:nvPr/>
        </p:nvSpPr>
        <p:spPr>
          <a:xfrm>
            <a:off x="122304" y="2521692"/>
            <a:ext cx="3853621" cy="299978"/>
          </a:xfrm>
          <a:prstGeom prst="rect">
            <a:avLst/>
          </a:prstGeom>
          <a:no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第３章　大阪府の森林・林業を取り巻く状況</a:t>
            </a:r>
          </a:p>
        </p:txBody>
      </p:sp>
      <p:sp>
        <p:nvSpPr>
          <p:cNvPr id="72" name="テキスト ボックス 71">
            <a:extLst>
              <a:ext uri="{FF2B5EF4-FFF2-40B4-BE49-F238E27FC236}">
                <a16:creationId xmlns:a16="http://schemas.microsoft.com/office/drawing/2014/main" id="{6112A9EB-1551-4152-94E4-B195A0580383}"/>
              </a:ext>
            </a:extLst>
          </p:cNvPr>
          <p:cNvSpPr txBox="1"/>
          <p:nvPr/>
        </p:nvSpPr>
        <p:spPr>
          <a:xfrm>
            <a:off x="122304" y="3527292"/>
            <a:ext cx="3371085" cy="299978"/>
          </a:xfrm>
          <a:prstGeom prst="rect">
            <a:avLst/>
          </a:prstGeom>
          <a:no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第４章　「４つの基軸」と「主要施策」</a:t>
            </a:r>
          </a:p>
        </p:txBody>
      </p:sp>
      <p:sp>
        <p:nvSpPr>
          <p:cNvPr id="73" name="テキスト ボックス 72">
            <a:extLst>
              <a:ext uri="{FF2B5EF4-FFF2-40B4-BE49-F238E27FC236}">
                <a16:creationId xmlns:a16="http://schemas.microsoft.com/office/drawing/2014/main" id="{3564228B-4996-4860-A9AC-BD83D1BC4A50}"/>
              </a:ext>
            </a:extLst>
          </p:cNvPr>
          <p:cNvSpPr txBox="1"/>
          <p:nvPr/>
        </p:nvSpPr>
        <p:spPr>
          <a:xfrm>
            <a:off x="122304" y="4550908"/>
            <a:ext cx="2626704" cy="299978"/>
          </a:xfrm>
          <a:prstGeom prst="rect">
            <a:avLst/>
          </a:prstGeom>
          <a:no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第５章　取組みの展開方法</a:t>
            </a:r>
          </a:p>
        </p:txBody>
      </p:sp>
      <p:sp>
        <p:nvSpPr>
          <p:cNvPr id="74" name="テキスト ボックス 73">
            <a:extLst>
              <a:ext uri="{FF2B5EF4-FFF2-40B4-BE49-F238E27FC236}">
                <a16:creationId xmlns:a16="http://schemas.microsoft.com/office/drawing/2014/main" id="{007B6FE5-B69C-4EB6-A263-D40ACFCAEEFB}"/>
              </a:ext>
            </a:extLst>
          </p:cNvPr>
          <p:cNvSpPr txBox="1"/>
          <p:nvPr/>
        </p:nvSpPr>
        <p:spPr>
          <a:xfrm>
            <a:off x="178189" y="5617415"/>
            <a:ext cx="3254384" cy="299978"/>
          </a:xfrm>
          <a:prstGeom prst="rect">
            <a:avLst/>
          </a:prstGeom>
          <a:no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第６章　目標達成に向けた成果指標</a:t>
            </a:r>
          </a:p>
        </p:txBody>
      </p:sp>
      <p:sp>
        <p:nvSpPr>
          <p:cNvPr id="75" name="テキスト ボックス 74">
            <a:extLst>
              <a:ext uri="{FF2B5EF4-FFF2-40B4-BE49-F238E27FC236}">
                <a16:creationId xmlns:a16="http://schemas.microsoft.com/office/drawing/2014/main" id="{207ACBD7-E224-488F-B732-194F1F7039B2}"/>
              </a:ext>
            </a:extLst>
          </p:cNvPr>
          <p:cNvSpPr txBox="1"/>
          <p:nvPr/>
        </p:nvSpPr>
        <p:spPr>
          <a:xfrm>
            <a:off x="178189" y="5875280"/>
            <a:ext cx="3254384" cy="299978"/>
          </a:xfrm>
          <a:prstGeom prst="rect">
            <a:avLst/>
          </a:prstGeom>
          <a:no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第７章　プランの進捗管理</a:t>
            </a:r>
          </a:p>
        </p:txBody>
      </p:sp>
      <p:sp>
        <p:nvSpPr>
          <p:cNvPr id="76" name="テキスト ボックス 75">
            <a:extLst>
              <a:ext uri="{FF2B5EF4-FFF2-40B4-BE49-F238E27FC236}">
                <a16:creationId xmlns:a16="http://schemas.microsoft.com/office/drawing/2014/main" id="{8EEC4EA4-F976-43ED-A33E-2E9EC70AB391}"/>
              </a:ext>
            </a:extLst>
          </p:cNvPr>
          <p:cNvSpPr txBox="1"/>
          <p:nvPr/>
        </p:nvSpPr>
        <p:spPr>
          <a:xfrm>
            <a:off x="493099" y="6290497"/>
            <a:ext cx="4864986" cy="553998"/>
          </a:xfrm>
          <a:prstGeom prst="rect">
            <a:avLst/>
          </a:prstGeom>
          <a:noFill/>
        </p:spPr>
        <p:txBody>
          <a:bodyPr wrap="square">
            <a:spAutoFit/>
          </a:bodyPr>
          <a:lstStyle/>
          <a:p>
            <a:pPr algn="just">
              <a:lnSpc>
                <a:spcPts val="1200"/>
              </a:lnSpc>
            </a:pP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 本プランにおける「４つの基軸」それぞれの計画期間内で達成すべき成果、さらにその</a:t>
            </a:r>
            <a:r>
              <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rPr>
              <a:t>10</a:t>
            </a:r>
            <a:r>
              <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rPr>
              <a:t>年先の長期目標としてめざすべき成果を示すとともに、その進捗管理の方法を説明しています。</a:t>
            </a:r>
            <a:endParaRPr lang="en-US" altLang="ja-JP"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77" name="テキスト ボックス 76">
            <a:extLst>
              <a:ext uri="{FF2B5EF4-FFF2-40B4-BE49-F238E27FC236}">
                <a16:creationId xmlns:a16="http://schemas.microsoft.com/office/drawing/2014/main" id="{F3174982-DB3C-4BB0-99FE-FA59B3A74F97}"/>
              </a:ext>
            </a:extLst>
          </p:cNvPr>
          <p:cNvSpPr txBox="1"/>
          <p:nvPr/>
        </p:nvSpPr>
        <p:spPr>
          <a:xfrm>
            <a:off x="122304" y="1371576"/>
            <a:ext cx="5453536" cy="299978"/>
          </a:xfrm>
          <a:prstGeom prst="rect">
            <a:avLst/>
          </a:prstGeom>
          <a:no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第１章　大阪府 森づくり推進アクションプランの考え方</a:t>
            </a:r>
          </a:p>
        </p:txBody>
      </p:sp>
      <p:pic>
        <p:nvPicPr>
          <p:cNvPr id="102" name="図 101">
            <a:extLst>
              <a:ext uri="{FF2B5EF4-FFF2-40B4-BE49-F238E27FC236}">
                <a16:creationId xmlns:a16="http://schemas.microsoft.com/office/drawing/2014/main" id="{86C3988A-5C5E-4C57-A8E2-8E2CA0D90DE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478714" y="5390195"/>
            <a:ext cx="2265220" cy="1130334"/>
          </a:xfrm>
          <a:prstGeom prst="rect">
            <a:avLst/>
          </a:prstGeom>
        </p:spPr>
      </p:pic>
      <p:sp>
        <p:nvSpPr>
          <p:cNvPr id="103" name="正方形/長方形 17">
            <a:extLst>
              <a:ext uri="{FF2B5EF4-FFF2-40B4-BE49-F238E27FC236}">
                <a16:creationId xmlns:a16="http://schemas.microsoft.com/office/drawing/2014/main" id="{013D4EDC-73F5-489D-990D-B94214A03E7A}"/>
              </a:ext>
            </a:extLst>
          </p:cNvPr>
          <p:cNvSpPr>
            <a:spLocks noChangeArrowheads="1"/>
          </p:cNvSpPr>
          <p:nvPr/>
        </p:nvSpPr>
        <p:spPr bwMode="auto">
          <a:xfrm>
            <a:off x="7669391" y="6567003"/>
            <a:ext cx="19225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0" rIns="36000" bIns="0">
            <a:spAutoFit/>
          </a:bodyPr>
          <a:lstStyle>
            <a:lvl1pPr>
              <a:spcBef>
                <a:spcPct val="20000"/>
              </a:spcBef>
              <a:buFont typeface="Arial" panose="020B0604020202020204" pitchFamily="34" charset="0"/>
              <a:buChar char="•"/>
              <a:defRPr kumimoji="1" sz="48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41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36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9pPr>
          </a:lstStyle>
          <a:p>
            <a:pPr defTabSz="611158">
              <a:spcBef>
                <a:spcPct val="0"/>
              </a:spcBef>
              <a:buNone/>
            </a:pPr>
            <a:r>
              <a:rPr lang="ja-JP" altLang="en-US" sz="800" dirty="0">
                <a:solidFill>
                  <a:prstClr val="black"/>
                </a:solidFill>
                <a:latin typeface="BIZ UDゴシック" panose="020B0400000000000000" pitchFamily="49" charset="-128"/>
                <a:ea typeface="BIZ UDゴシック" panose="020B0400000000000000" pitchFamily="49" charset="-128"/>
              </a:rPr>
              <a:t>●近年の気候変動と災害発生形態の変化 </a:t>
            </a:r>
            <a:endParaRPr lang="en-US" altLang="ja-JP" sz="800" dirty="0">
              <a:solidFill>
                <a:prstClr val="black"/>
              </a:solidFill>
              <a:latin typeface="BIZ UDゴシック" panose="020B0400000000000000" pitchFamily="49" charset="-128"/>
              <a:ea typeface="BIZ UDゴシック" panose="020B0400000000000000" pitchFamily="49" charset="-128"/>
            </a:endParaRPr>
          </a:p>
          <a:p>
            <a:pPr defTabSz="611158">
              <a:spcBef>
                <a:spcPct val="0"/>
              </a:spcBef>
              <a:buNone/>
            </a:pPr>
            <a:r>
              <a:rPr lang="ja-JP" altLang="en-US" sz="800" dirty="0">
                <a:solidFill>
                  <a:prstClr val="black"/>
                </a:solidFill>
                <a:latin typeface="BIZ UDゴシック" panose="020B0400000000000000" pitchFamily="49" charset="-128"/>
                <a:ea typeface="BIZ UDゴシック" panose="020B0400000000000000" pitchFamily="49" charset="-128"/>
              </a:rPr>
              <a:t>　＜大規模風倒被害（</a:t>
            </a:r>
            <a:r>
              <a:rPr lang="en-US" altLang="ja-JP" sz="800" dirty="0">
                <a:solidFill>
                  <a:prstClr val="black"/>
                </a:solidFill>
                <a:latin typeface="BIZ UDゴシック" panose="020B0400000000000000" pitchFamily="49" charset="-128"/>
                <a:ea typeface="BIZ UDゴシック" panose="020B0400000000000000" pitchFamily="49" charset="-128"/>
              </a:rPr>
              <a:t>H30 </a:t>
            </a:r>
            <a:r>
              <a:rPr lang="ja-JP" altLang="en-US" sz="800" dirty="0">
                <a:solidFill>
                  <a:prstClr val="black"/>
                </a:solidFill>
                <a:latin typeface="BIZ UDゴシック" panose="020B0400000000000000" pitchFamily="49" charset="-128"/>
                <a:ea typeface="BIZ UDゴシック" panose="020B0400000000000000" pitchFamily="49" charset="-128"/>
              </a:rPr>
              <a:t>高槻市）＞</a:t>
            </a:r>
            <a:endParaRPr lang="ja-JP" altLang="en-US" sz="800" dirty="0">
              <a:solidFill>
                <a:srgbClr val="000000"/>
              </a:solidFill>
              <a:latin typeface="BIZ UDゴシック" panose="020B0400000000000000" pitchFamily="49" charset="-128"/>
              <a:ea typeface="BIZ UDゴシック" panose="020B0400000000000000" pitchFamily="49" charset="-128"/>
            </a:endParaRPr>
          </a:p>
        </p:txBody>
      </p:sp>
      <p:pic>
        <p:nvPicPr>
          <p:cNvPr id="104" name="図 103">
            <a:extLst>
              <a:ext uri="{FF2B5EF4-FFF2-40B4-BE49-F238E27FC236}">
                <a16:creationId xmlns:a16="http://schemas.microsoft.com/office/drawing/2014/main" id="{37889DA5-B7E6-41DB-AF9E-120D8417780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743934" y="5463804"/>
            <a:ext cx="1875268" cy="1059878"/>
          </a:xfrm>
          <a:prstGeom prst="rect">
            <a:avLst/>
          </a:prstGeom>
        </p:spPr>
      </p:pic>
      <p:sp>
        <p:nvSpPr>
          <p:cNvPr id="105" name="正方形/長方形 17">
            <a:extLst>
              <a:ext uri="{FF2B5EF4-FFF2-40B4-BE49-F238E27FC236}">
                <a16:creationId xmlns:a16="http://schemas.microsoft.com/office/drawing/2014/main" id="{820684C4-66B8-485B-ABB2-1A70E2F4BE28}"/>
              </a:ext>
            </a:extLst>
          </p:cNvPr>
          <p:cNvSpPr>
            <a:spLocks noChangeArrowheads="1"/>
          </p:cNvSpPr>
          <p:nvPr/>
        </p:nvSpPr>
        <p:spPr bwMode="auto">
          <a:xfrm>
            <a:off x="5645000" y="6571841"/>
            <a:ext cx="19225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0" rIns="36000" bIns="0">
            <a:spAutoFit/>
          </a:bodyPr>
          <a:lstStyle>
            <a:lvl1pPr>
              <a:spcBef>
                <a:spcPct val="20000"/>
              </a:spcBef>
              <a:buFont typeface="Arial" panose="020B0604020202020204" pitchFamily="34" charset="0"/>
              <a:buChar char="•"/>
              <a:defRPr kumimoji="1" sz="48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41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36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3000">
                <a:solidFill>
                  <a:schemeClr val="tx1"/>
                </a:solidFill>
                <a:latin typeface="Calibri" panose="020F0502020204030204" pitchFamily="34" charset="0"/>
                <a:ea typeface="ＭＳ Ｐゴシック" panose="020B0600070205080204" pitchFamily="50" charset="-128"/>
              </a:defRPr>
            </a:lvl9pPr>
          </a:lstStyle>
          <a:p>
            <a:pPr defTabSz="611158">
              <a:spcBef>
                <a:spcPct val="0"/>
              </a:spcBef>
              <a:buNone/>
            </a:pPr>
            <a:r>
              <a:rPr lang="ja-JP" altLang="en-US" sz="800" dirty="0">
                <a:solidFill>
                  <a:prstClr val="black"/>
                </a:solidFill>
                <a:latin typeface="BIZ UDゴシック" panose="020B0400000000000000" pitchFamily="49" charset="-128"/>
                <a:ea typeface="BIZ UDゴシック" panose="020B0400000000000000" pitchFamily="49" charset="-128"/>
              </a:rPr>
              <a:t>●利用期を迎え充実する森林の利用促進</a:t>
            </a:r>
            <a:endParaRPr lang="en-US" altLang="ja-JP" sz="800" dirty="0">
              <a:solidFill>
                <a:prstClr val="black"/>
              </a:solidFill>
              <a:latin typeface="BIZ UDゴシック" panose="020B0400000000000000" pitchFamily="49" charset="-128"/>
              <a:ea typeface="BIZ UDゴシック" panose="020B0400000000000000" pitchFamily="49" charset="-128"/>
            </a:endParaRPr>
          </a:p>
          <a:p>
            <a:pPr defTabSz="611158">
              <a:spcBef>
                <a:spcPct val="0"/>
              </a:spcBef>
              <a:buNone/>
            </a:pPr>
            <a:r>
              <a:rPr lang="ja-JP" altLang="en-US" sz="800" dirty="0">
                <a:solidFill>
                  <a:prstClr val="black"/>
                </a:solidFill>
                <a:latin typeface="BIZ UDゴシック" panose="020B0400000000000000" pitchFamily="49" charset="-128"/>
                <a:ea typeface="BIZ UDゴシック" panose="020B0400000000000000" pitchFamily="49" charset="-128"/>
              </a:rPr>
              <a:t>　＜林業は持続可能な「循環産業」 ＞</a:t>
            </a:r>
            <a:endParaRPr lang="ja-JP" altLang="en-US" sz="800" dirty="0">
              <a:solidFill>
                <a:srgbClr val="000000"/>
              </a:solidFill>
              <a:latin typeface="BIZ UDゴシック" panose="020B0400000000000000" pitchFamily="49" charset="-128"/>
              <a:ea typeface="BIZ UDゴシック" panose="020B0400000000000000" pitchFamily="49" charset="-128"/>
            </a:endParaRPr>
          </a:p>
        </p:txBody>
      </p:sp>
      <p:sp>
        <p:nvSpPr>
          <p:cNvPr id="106" name="正方形/長方形 105">
            <a:extLst>
              <a:ext uri="{FF2B5EF4-FFF2-40B4-BE49-F238E27FC236}">
                <a16:creationId xmlns:a16="http://schemas.microsoft.com/office/drawing/2014/main" id="{93F8D0A2-0835-404F-8E83-1E65D71EA217}"/>
              </a:ext>
            </a:extLst>
          </p:cNvPr>
          <p:cNvSpPr/>
          <p:nvPr/>
        </p:nvSpPr>
        <p:spPr>
          <a:xfrm>
            <a:off x="5383296" y="1628678"/>
            <a:ext cx="4465632" cy="63300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100" dirty="0">
                <a:solidFill>
                  <a:schemeClr val="tx1"/>
                </a:solidFill>
                <a:latin typeface="BIZ UDゴシック" panose="020B0400000000000000" pitchFamily="49" charset="-128"/>
                <a:ea typeface="BIZ UDゴシック" panose="020B0400000000000000" pitchFamily="49" charset="-128"/>
              </a:rPr>
              <a:t>　森林は、木材などの物質生産機能だけではなく、土砂災害防止や水源の涵養、近年、注目度の高い生物多様性保全機能や地球環境保全機能といった多面的機能を有する</a:t>
            </a:r>
            <a:r>
              <a:rPr lang="ja-JP" altLang="en-US" sz="1200" b="1" dirty="0">
                <a:solidFill>
                  <a:schemeClr val="tx1"/>
                </a:solidFill>
                <a:latin typeface="BIZ UDゴシック" panose="020B0400000000000000" pitchFamily="49" charset="-128"/>
                <a:ea typeface="BIZ UDゴシック" panose="020B0400000000000000" pitchFamily="49" charset="-128"/>
              </a:rPr>
              <a:t>「緑の社会資本」</a:t>
            </a:r>
            <a:r>
              <a:rPr lang="ja-JP" altLang="en-US" sz="1100" dirty="0">
                <a:solidFill>
                  <a:schemeClr val="tx1"/>
                </a:solidFill>
                <a:latin typeface="BIZ UDゴシック" panose="020B0400000000000000" pitchFamily="49" charset="-128"/>
                <a:ea typeface="BIZ UDゴシック" panose="020B0400000000000000" pitchFamily="49" charset="-128"/>
              </a:rPr>
              <a:t>です。</a:t>
            </a:r>
          </a:p>
        </p:txBody>
      </p:sp>
      <p:sp>
        <p:nvSpPr>
          <p:cNvPr id="107" name="テキスト ボックス 106">
            <a:extLst>
              <a:ext uri="{FF2B5EF4-FFF2-40B4-BE49-F238E27FC236}">
                <a16:creationId xmlns:a16="http://schemas.microsoft.com/office/drawing/2014/main" id="{74E2DEC9-AEDA-4DA7-BE8B-420DBEE300E8}"/>
              </a:ext>
            </a:extLst>
          </p:cNvPr>
          <p:cNvSpPr txBox="1"/>
          <p:nvPr/>
        </p:nvSpPr>
        <p:spPr>
          <a:xfrm>
            <a:off x="5383296" y="1348228"/>
            <a:ext cx="4465632" cy="276999"/>
          </a:xfrm>
          <a:prstGeom prst="rect">
            <a:avLst/>
          </a:prstGeom>
          <a:solidFill>
            <a:schemeClr val="accent6">
              <a:lumMod val="75000"/>
            </a:schemeClr>
          </a:solidFill>
        </p:spPr>
        <p:txBody>
          <a:bodyPr wrap="square">
            <a:spAutoFit/>
          </a:bodyPr>
          <a:lstStyle/>
          <a:p>
            <a:r>
              <a:rPr lang="ja-JP" altLang="en-US" sz="1200" b="1" dirty="0">
                <a:solidFill>
                  <a:schemeClr val="bg1"/>
                </a:solidFill>
                <a:latin typeface="BIZ UDゴシック" panose="020B0400000000000000" pitchFamily="49" charset="-128"/>
                <a:ea typeface="BIZ UDゴシック" panose="020B0400000000000000" pitchFamily="49" charset="-128"/>
              </a:rPr>
              <a:t> 第２章　森林の機能と森林が担う役割</a:t>
            </a:r>
          </a:p>
        </p:txBody>
      </p:sp>
      <p:pic>
        <p:nvPicPr>
          <p:cNvPr id="108" name="図 107">
            <a:extLst>
              <a:ext uri="{FF2B5EF4-FFF2-40B4-BE49-F238E27FC236}">
                <a16:creationId xmlns:a16="http://schemas.microsoft.com/office/drawing/2014/main" id="{A68A0583-7B03-4657-8B7E-760C5B91607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34073" y="2657722"/>
            <a:ext cx="1030864" cy="690270"/>
          </a:xfrm>
          <a:prstGeom prst="rect">
            <a:avLst/>
          </a:prstGeom>
        </p:spPr>
      </p:pic>
      <p:pic>
        <p:nvPicPr>
          <p:cNvPr id="109" name="図 108">
            <a:extLst>
              <a:ext uri="{FF2B5EF4-FFF2-40B4-BE49-F238E27FC236}">
                <a16:creationId xmlns:a16="http://schemas.microsoft.com/office/drawing/2014/main" id="{06E0F83F-7E2F-4BC8-9322-D8BD3CD2EF0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864207" y="2607169"/>
            <a:ext cx="768282" cy="719713"/>
          </a:xfrm>
          <a:prstGeom prst="rect">
            <a:avLst/>
          </a:prstGeom>
        </p:spPr>
      </p:pic>
      <p:pic>
        <p:nvPicPr>
          <p:cNvPr id="110" name="図 109">
            <a:extLst>
              <a:ext uri="{FF2B5EF4-FFF2-40B4-BE49-F238E27FC236}">
                <a16:creationId xmlns:a16="http://schemas.microsoft.com/office/drawing/2014/main" id="{DE7207DF-F4B9-4104-BDF7-A14CD32314CE}"/>
              </a:ext>
            </a:extLst>
          </p:cNvPr>
          <p:cNvPicPr>
            <a:picLocks noChangeAspect="1"/>
          </p:cNvPicPr>
          <p:nvPr/>
        </p:nvPicPr>
        <p:blipFill>
          <a:blip r:embed="rId12"/>
          <a:stretch>
            <a:fillRect/>
          </a:stretch>
        </p:blipFill>
        <p:spPr>
          <a:xfrm>
            <a:off x="8005663" y="2613389"/>
            <a:ext cx="594182" cy="719713"/>
          </a:xfrm>
          <a:prstGeom prst="rect">
            <a:avLst/>
          </a:prstGeom>
        </p:spPr>
      </p:pic>
      <p:sp>
        <p:nvSpPr>
          <p:cNvPr id="111" name="テキスト ボックス 110">
            <a:extLst>
              <a:ext uri="{FF2B5EF4-FFF2-40B4-BE49-F238E27FC236}">
                <a16:creationId xmlns:a16="http://schemas.microsoft.com/office/drawing/2014/main" id="{979FF3F2-B0AE-487B-81E6-E3E71A326307}"/>
              </a:ext>
            </a:extLst>
          </p:cNvPr>
          <p:cNvSpPr txBox="1"/>
          <p:nvPr/>
        </p:nvSpPr>
        <p:spPr>
          <a:xfrm>
            <a:off x="5798087" y="2343060"/>
            <a:ext cx="889907" cy="173074"/>
          </a:xfrm>
          <a:prstGeom prst="rect">
            <a:avLst/>
          </a:prstGeom>
          <a:noFill/>
        </p:spPr>
        <p:txBody>
          <a:bodyPr wrap="square" lIns="0" tIns="0" rIns="0" bIns="0" rtlCol="0">
            <a:noAutofit/>
          </a:bodyPr>
          <a:lstStyle/>
          <a:p>
            <a:r>
              <a:rPr lang="ja-JP" altLang="en-US" sz="1000" b="1" dirty="0">
                <a:latin typeface="BIZ UDPゴシック" panose="020B0400000000000000" pitchFamily="50" charset="-128"/>
                <a:ea typeface="BIZ UDPゴシック" panose="020B0400000000000000" pitchFamily="50" charset="-128"/>
              </a:rPr>
              <a:t>生物多様性保全</a:t>
            </a:r>
          </a:p>
        </p:txBody>
      </p:sp>
      <p:sp>
        <p:nvSpPr>
          <p:cNvPr id="112" name="テキスト ボックス 111">
            <a:extLst>
              <a:ext uri="{FF2B5EF4-FFF2-40B4-BE49-F238E27FC236}">
                <a16:creationId xmlns:a16="http://schemas.microsoft.com/office/drawing/2014/main" id="{A673D897-8FC6-4ED1-9474-B55CC5E03375}"/>
              </a:ext>
            </a:extLst>
          </p:cNvPr>
          <p:cNvSpPr txBox="1"/>
          <p:nvPr/>
        </p:nvSpPr>
        <p:spPr>
          <a:xfrm>
            <a:off x="6892820" y="2343060"/>
            <a:ext cx="768609" cy="173074"/>
          </a:xfrm>
          <a:prstGeom prst="rect">
            <a:avLst/>
          </a:prstGeom>
          <a:noFill/>
        </p:spPr>
        <p:txBody>
          <a:bodyPr wrap="square" lIns="0" tIns="0" rIns="0" bIns="0" rtlCol="0">
            <a:noAutofit/>
          </a:bodyPr>
          <a:lstStyle/>
          <a:p>
            <a:r>
              <a:rPr lang="ja-JP" altLang="en-US" sz="1000" b="1" dirty="0">
                <a:latin typeface="BIZ UDPゴシック" panose="020B0400000000000000" pitchFamily="50" charset="-128"/>
                <a:ea typeface="BIZ UDPゴシック" panose="020B0400000000000000" pitchFamily="50" charset="-128"/>
              </a:rPr>
              <a:t>地球環境保全</a:t>
            </a:r>
          </a:p>
        </p:txBody>
      </p:sp>
      <p:sp>
        <p:nvSpPr>
          <p:cNvPr id="113" name="テキスト ボックス 112">
            <a:extLst>
              <a:ext uri="{FF2B5EF4-FFF2-40B4-BE49-F238E27FC236}">
                <a16:creationId xmlns:a16="http://schemas.microsoft.com/office/drawing/2014/main" id="{055B0BEE-83AD-4C74-A315-C0EF499D4B4F}"/>
              </a:ext>
            </a:extLst>
          </p:cNvPr>
          <p:cNvSpPr txBox="1"/>
          <p:nvPr/>
        </p:nvSpPr>
        <p:spPr>
          <a:xfrm>
            <a:off x="7819359" y="2342392"/>
            <a:ext cx="966789" cy="193312"/>
          </a:xfrm>
          <a:prstGeom prst="rect">
            <a:avLst/>
          </a:prstGeom>
          <a:noFill/>
        </p:spPr>
        <p:txBody>
          <a:bodyPr wrap="square" lIns="0" tIns="0" rIns="0" bIns="0" rtlCol="0">
            <a:noAutofit/>
          </a:bodyPr>
          <a:lstStyle/>
          <a:p>
            <a:r>
              <a:rPr lang="ja-JP" altLang="en-US" sz="1000" b="1" dirty="0">
                <a:latin typeface="BIZ UDPゴシック" panose="020B0400000000000000" pitchFamily="50" charset="-128"/>
                <a:ea typeface="BIZ UDPゴシック" panose="020B0400000000000000" pitchFamily="50" charset="-128"/>
              </a:rPr>
              <a:t>土砂災害防止等</a:t>
            </a:r>
          </a:p>
        </p:txBody>
      </p:sp>
      <p:sp>
        <p:nvSpPr>
          <p:cNvPr id="114" name="テキスト ボックス 113">
            <a:extLst>
              <a:ext uri="{FF2B5EF4-FFF2-40B4-BE49-F238E27FC236}">
                <a16:creationId xmlns:a16="http://schemas.microsoft.com/office/drawing/2014/main" id="{AE96F37D-0E5B-4B90-AEED-C8E388F7A3B6}"/>
              </a:ext>
            </a:extLst>
          </p:cNvPr>
          <p:cNvSpPr txBox="1"/>
          <p:nvPr/>
        </p:nvSpPr>
        <p:spPr>
          <a:xfrm>
            <a:off x="5823315" y="3447039"/>
            <a:ext cx="839450" cy="165170"/>
          </a:xfrm>
          <a:prstGeom prst="rect">
            <a:avLst/>
          </a:prstGeom>
          <a:noFill/>
        </p:spPr>
        <p:txBody>
          <a:bodyPr wrap="square" lIns="0" tIns="0" rIns="0" bIns="0" rtlCol="0">
            <a:noAutofit/>
          </a:bodyPr>
          <a:lstStyle/>
          <a:p>
            <a:r>
              <a:rPr lang="ja-JP" altLang="en-US" sz="1000" b="1" dirty="0">
                <a:latin typeface="BIZ UDPゴシック" panose="020B0400000000000000" pitchFamily="50" charset="-128"/>
                <a:ea typeface="BIZ UDPゴシック" panose="020B0400000000000000" pitchFamily="50" charset="-128"/>
              </a:rPr>
              <a:t>快適環境形成</a:t>
            </a:r>
          </a:p>
        </p:txBody>
      </p:sp>
      <p:pic>
        <p:nvPicPr>
          <p:cNvPr id="115" name="図 114">
            <a:extLst>
              <a:ext uri="{FF2B5EF4-FFF2-40B4-BE49-F238E27FC236}">
                <a16:creationId xmlns:a16="http://schemas.microsoft.com/office/drawing/2014/main" id="{2940C701-0CC7-49D0-8C56-77F72FF45163}"/>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808869" y="2602971"/>
            <a:ext cx="966788" cy="719138"/>
          </a:xfrm>
          <a:prstGeom prst="rect">
            <a:avLst/>
          </a:prstGeom>
        </p:spPr>
      </p:pic>
      <p:sp>
        <p:nvSpPr>
          <p:cNvPr id="116" name="テキスト ボックス 115">
            <a:extLst>
              <a:ext uri="{FF2B5EF4-FFF2-40B4-BE49-F238E27FC236}">
                <a16:creationId xmlns:a16="http://schemas.microsoft.com/office/drawing/2014/main" id="{7D2B9BB1-4005-4E21-88D2-11520F14A749}"/>
              </a:ext>
            </a:extLst>
          </p:cNvPr>
          <p:cNvSpPr txBox="1"/>
          <p:nvPr/>
        </p:nvSpPr>
        <p:spPr>
          <a:xfrm>
            <a:off x="8994882" y="2342392"/>
            <a:ext cx="594182" cy="193312"/>
          </a:xfrm>
          <a:prstGeom prst="rect">
            <a:avLst/>
          </a:prstGeom>
          <a:noFill/>
        </p:spPr>
        <p:txBody>
          <a:bodyPr wrap="square" lIns="0" tIns="0" rIns="0" bIns="0" rtlCol="0">
            <a:noAutofit/>
          </a:bodyPr>
          <a:lstStyle/>
          <a:p>
            <a:r>
              <a:rPr lang="ja-JP" altLang="en-US" sz="1000" b="1" dirty="0">
                <a:latin typeface="BIZ UDPゴシック" panose="020B0400000000000000" pitchFamily="50" charset="-128"/>
                <a:ea typeface="BIZ UDPゴシック" panose="020B0400000000000000" pitchFamily="50" charset="-128"/>
              </a:rPr>
              <a:t>水源涵養</a:t>
            </a:r>
          </a:p>
        </p:txBody>
      </p:sp>
      <p:pic>
        <p:nvPicPr>
          <p:cNvPr id="117" name="図 116">
            <a:extLst>
              <a:ext uri="{FF2B5EF4-FFF2-40B4-BE49-F238E27FC236}">
                <a16:creationId xmlns:a16="http://schemas.microsoft.com/office/drawing/2014/main" id="{678DBD40-D376-4333-82AC-D672B502072B}"/>
              </a:ext>
            </a:extLst>
          </p:cNvPr>
          <p:cNvPicPr>
            <a:picLocks noChangeAspect="1"/>
          </p:cNvPicPr>
          <p:nvPr/>
        </p:nvPicPr>
        <p:blipFill>
          <a:blip r:embed="rId14"/>
          <a:stretch>
            <a:fillRect/>
          </a:stretch>
        </p:blipFill>
        <p:spPr>
          <a:xfrm>
            <a:off x="5780111" y="3756348"/>
            <a:ext cx="932312" cy="584545"/>
          </a:xfrm>
          <a:prstGeom prst="rect">
            <a:avLst/>
          </a:prstGeom>
        </p:spPr>
      </p:pic>
      <p:sp>
        <p:nvSpPr>
          <p:cNvPr id="118" name="テキスト ボックス 117">
            <a:extLst>
              <a:ext uri="{FF2B5EF4-FFF2-40B4-BE49-F238E27FC236}">
                <a16:creationId xmlns:a16="http://schemas.microsoft.com/office/drawing/2014/main" id="{5873A69B-4797-4BA5-A67A-2EDAE974AD57}"/>
              </a:ext>
            </a:extLst>
          </p:cNvPr>
          <p:cNvSpPr txBox="1"/>
          <p:nvPr/>
        </p:nvSpPr>
        <p:spPr>
          <a:xfrm>
            <a:off x="6786467" y="3446884"/>
            <a:ext cx="1300728" cy="145471"/>
          </a:xfrm>
          <a:prstGeom prst="rect">
            <a:avLst/>
          </a:prstGeom>
          <a:noFill/>
        </p:spPr>
        <p:txBody>
          <a:bodyPr wrap="square" lIns="0" tIns="0" rIns="0" bIns="0" rtlCol="0">
            <a:noAutofit/>
          </a:bodyPr>
          <a:lstStyle/>
          <a:p>
            <a:r>
              <a:rPr lang="ja-JP" altLang="en-US" sz="1000" b="1" dirty="0">
                <a:latin typeface="BIZ UDPゴシック" panose="020B0400000000000000" pitchFamily="50" charset="-128"/>
                <a:ea typeface="BIZ UDPゴシック" panose="020B0400000000000000" pitchFamily="50" charset="-128"/>
              </a:rPr>
              <a:t>保健・レクリエーション</a:t>
            </a:r>
          </a:p>
        </p:txBody>
      </p:sp>
      <p:sp>
        <p:nvSpPr>
          <p:cNvPr id="119" name="テキスト ボックス 118">
            <a:extLst>
              <a:ext uri="{FF2B5EF4-FFF2-40B4-BE49-F238E27FC236}">
                <a16:creationId xmlns:a16="http://schemas.microsoft.com/office/drawing/2014/main" id="{D1AAB54B-C68D-4E6B-A536-6431C4A40398}"/>
              </a:ext>
            </a:extLst>
          </p:cNvPr>
          <p:cNvSpPr txBox="1"/>
          <p:nvPr/>
        </p:nvSpPr>
        <p:spPr>
          <a:xfrm>
            <a:off x="8464019" y="3447558"/>
            <a:ext cx="300868" cy="237361"/>
          </a:xfrm>
          <a:prstGeom prst="rect">
            <a:avLst/>
          </a:prstGeom>
          <a:noFill/>
        </p:spPr>
        <p:txBody>
          <a:bodyPr wrap="square" lIns="0" tIns="0" rIns="0" bIns="0" rtlCol="0">
            <a:noAutofit/>
          </a:bodyPr>
          <a:lstStyle/>
          <a:p>
            <a:r>
              <a:rPr lang="ja-JP" altLang="en-US" sz="1000" b="1" dirty="0">
                <a:latin typeface="BIZ UDPゴシック" panose="020B0400000000000000" pitchFamily="50" charset="-128"/>
                <a:ea typeface="BIZ UDPゴシック" panose="020B0400000000000000" pitchFamily="50" charset="-128"/>
              </a:rPr>
              <a:t>文化</a:t>
            </a:r>
          </a:p>
        </p:txBody>
      </p:sp>
      <p:pic>
        <p:nvPicPr>
          <p:cNvPr id="120" name="図 119">
            <a:extLst>
              <a:ext uri="{FF2B5EF4-FFF2-40B4-BE49-F238E27FC236}">
                <a16:creationId xmlns:a16="http://schemas.microsoft.com/office/drawing/2014/main" id="{231BC902-02AD-4635-B1B2-9C23E44FF499}"/>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862721" y="3673927"/>
            <a:ext cx="1147253" cy="684575"/>
          </a:xfrm>
          <a:prstGeom prst="rect">
            <a:avLst/>
          </a:prstGeom>
        </p:spPr>
      </p:pic>
      <p:pic>
        <p:nvPicPr>
          <p:cNvPr id="121" name="図 120">
            <a:extLst>
              <a:ext uri="{FF2B5EF4-FFF2-40B4-BE49-F238E27FC236}">
                <a16:creationId xmlns:a16="http://schemas.microsoft.com/office/drawing/2014/main" id="{DE0A80BE-6EC7-4E6C-A179-186678365BD0}"/>
              </a:ext>
            </a:extLst>
          </p:cNvPr>
          <p:cNvPicPr>
            <a:picLocks noChangeAspect="1"/>
          </p:cNvPicPr>
          <p:nvPr/>
        </p:nvPicPr>
        <p:blipFill>
          <a:blip r:embed="rId16"/>
          <a:stretch>
            <a:fillRect/>
          </a:stretch>
        </p:blipFill>
        <p:spPr>
          <a:xfrm>
            <a:off x="6850210" y="3687352"/>
            <a:ext cx="932312" cy="688735"/>
          </a:xfrm>
          <a:prstGeom prst="rect">
            <a:avLst/>
          </a:prstGeom>
        </p:spPr>
      </p:pic>
      <p:pic>
        <p:nvPicPr>
          <p:cNvPr id="122" name="図 121">
            <a:extLst>
              <a:ext uri="{FF2B5EF4-FFF2-40B4-BE49-F238E27FC236}">
                <a16:creationId xmlns:a16="http://schemas.microsoft.com/office/drawing/2014/main" id="{3145D89C-8281-4BD8-8B3F-13922A810212}"/>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9083447" y="3772014"/>
            <a:ext cx="661777" cy="631967"/>
          </a:xfrm>
          <a:prstGeom prst="rect">
            <a:avLst/>
          </a:prstGeom>
        </p:spPr>
      </p:pic>
      <p:sp>
        <p:nvSpPr>
          <p:cNvPr id="123" name="テキスト ボックス 122">
            <a:extLst>
              <a:ext uri="{FF2B5EF4-FFF2-40B4-BE49-F238E27FC236}">
                <a16:creationId xmlns:a16="http://schemas.microsoft.com/office/drawing/2014/main" id="{0F961642-6D2E-46E9-9595-3EE797E38E20}"/>
              </a:ext>
            </a:extLst>
          </p:cNvPr>
          <p:cNvSpPr txBox="1"/>
          <p:nvPr/>
        </p:nvSpPr>
        <p:spPr>
          <a:xfrm>
            <a:off x="9141711" y="3447989"/>
            <a:ext cx="517097" cy="237361"/>
          </a:xfrm>
          <a:prstGeom prst="rect">
            <a:avLst/>
          </a:prstGeom>
          <a:noFill/>
        </p:spPr>
        <p:txBody>
          <a:bodyPr wrap="square" lIns="0" tIns="0" rIns="0" bIns="0" rtlCol="0">
            <a:noAutofit/>
          </a:bodyPr>
          <a:lstStyle/>
          <a:p>
            <a:r>
              <a:rPr lang="ja-JP" altLang="en-US" sz="1000" b="1" dirty="0">
                <a:latin typeface="BIZ UDPゴシック" panose="020B0400000000000000" pitchFamily="50" charset="-128"/>
                <a:ea typeface="BIZ UDPゴシック" panose="020B0400000000000000" pitchFamily="50" charset="-128"/>
              </a:rPr>
              <a:t>物質生産</a:t>
            </a:r>
          </a:p>
        </p:txBody>
      </p:sp>
      <p:sp>
        <p:nvSpPr>
          <p:cNvPr id="124" name="正方形/長方形 123">
            <a:extLst>
              <a:ext uri="{FF2B5EF4-FFF2-40B4-BE49-F238E27FC236}">
                <a16:creationId xmlns:a16="http://schemas.microsoft.com/office/drawing/2014/main" id="{86642CE0-B018-43B5-973A-BB8C47CBCAF6}"/>
              </a:ext>
            </a:extLst>
          </p:cNvPr>
          <p:cNvSpPr/>
          <p:nvPr/>
        </p:nvSpPr>
        <p:spPr>
          <a:xfrm>
            <a:off x="5399770" y="4748368"/>
            <a:ext cx="4465632" cy="58569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100" dirty="0">
                <a:solidFill>
                  <a:schemeClr val="tx1"/>
                </a:solidFill>
                <a:latin typeface="BIZ UDゴシック" panose="020B0400000000000000" pitchFamily="49" charset="-128"/>
                <a:ea typeface="BIZ UDゴシック" panose="020B0400000000000000" pitchFamily="49" charset="-128"/>
              </a:rPr>
              <a:t>　近年の諸課題を踏まえて、防災・減災、炭素固定、生物多様性保全に関する国の施策展開が進む中、大阪府としても、これらに即した森林づくりをより一層、推進していく必要が生じています。</a:t>
            </a:r>
          </a:p>
        </p:txBody>
      </p:sp>
      <p:sp>
        <p:nvSpPr>
          <p:cNvPr id="125" name="テキスト ボックス 124">
            <a:extLst>
              <a:ext uri="{FF2B5EF4-FFF2-40B4-BE49-F238E27FC236}">
                <a16:creationId xmlns:a16="http://schemas.microsoft.com/office/drawing/2014/main" id="{99C3A771-9C41-4875-9439-308763F4B1FA}"/>
              </a:ext>
            </a:extLst>
          </p:cNvPr>
          <p:cNvSpPr txBox="1"/>
          <p:nvPr/>
        </p:nvSpPr>
        <p:spPr>
          <a:xfrm>
            <a:off x="5399770" y="4467233"/>
            <a:ext cx="4465632" cy="276999"/>
          </a:xfrm>
          <a:prstGeom prst="rect">
            <a:avLst/>
          </a:prstGeom>
          <a:solidFill>
            <a:schemeClr val="accent6">
              <a:lumMod val="75000"/>
            </a:schemeClr>
          </a:solidFill>
        </p:spPr>
        <p:txBody>
          <a:bodyPr wrap="square">
            <a:spAutoFit/>
          </a:bodyPr>
          <a:lstStyle/>
          <a:p>
            <a:r>
              <a:rPr lang="ja-JP" altLang="en-US" sz="1200" b="1" dirty="0">
                <a:solidFill>
                  <a:schemeClr val="bg1"/>
                </a:solidFill>
                <a:latin typeface="BIZ UDゴシック" panose="020B0400000000000000" pitchFamily="49" charset="-128"/>
                <a:ea typeface="BIZ UDゴシック" panose="020B0400000000000000" pitchFamily="49" charset="-128"/>
              </a:rPr>
              <a:t> 第３章　大阪府の森林・林業を取り巻く状況</a:t>
            </a:r>
          </a:p>
        </p:txBody>
      </p:sp>
    </p:spTree>
    <p:extLst>
      <p:ext uri="{BB962C8B-B14F-4D97-AF65-F5344CB8AC3E}">
        <p14:creationId xmlns:p14="http://schemas.microsoft.com/office/powerpoint/2010/main" val="3560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0184A10E-3140-4BEA-B305-83D48AA904DC}"/>
              </a:ext>
            </a:extLst>
          </p:cNvPr>
          <p:cNvSpPr txBox="1"/>
          <p:nvPr/>
        </p:nvSpPr>
        <p:spPr>
          <a:xfrm>
            <a:off x="609096" y="1242525"/>
            <a:ext cx="8884947" cy="2202911"/>
          </a:xfrm>
          <a:prstGeom prst="rect">
            <a:avLst/>
          </a:prstGeom>
          <a:noFill/>
        </p:spPr>
        <p:txBody>
          <a:bodyPr wrap="square" rtlCol="0">
            <a:spAutoFit/>
          </a:bodyPr>
          <a:lstStyle/>
          <a:p>
            <a:r>
              <a:rPr lang="ja-JP" altLang="en-US" sz="2286" b="1" dirty="0"/>
              <a:t>議事１　第４回部会の振り返り</a:t>
            </a:r>
            <a:endParaRPr lang="en-US" altLang="ja-JP" sz="2286" b="1" dirty="0"/>
          </a:p>
          <a:p>
            <a:endParaRPr lang="en-US" altLang="ja-JP" sz="2286" b="1" dirty="0"/>
          </a:p>
          <a:p>
            <a:r>
              <a:rPr lang="ja-JP" altLang="en-US" sz="2286" b="1" dirty="0"/>
              <a:t>議事２　成果指標・進捗管理（まとめ）</a:t>
            </a:r>
            <a:endParaRPr lang="en-US" altLang="ja-JP" sz="2286" b="1" dirty="0"/>
          </a:p>
          <a:p>
            <a:endParaRPr lang="en-US" altLang="ja-JP" sz="2286" b="1" dirty="0"/>
          </a:p>
          <a:p>
            <a:r>
              <a:rPr lang="ja-JP" altLang="en-US" sz="2286" b="1" dirty="0"/>
              <a:t>議事３　大阪府 森づくり推進アクションプラン（素案）について</a:t>
            </a:r>
            <a:endParaRPr lang="en-US" altLang="ja-JP" sz="2286" b="1" dirty="0"/>
          </a:p>
          <a:p>
            <a:endParaRPr lang="en-US" altLang="ja-JP" sz="2286" b="1" dirty="0"/>
          </a:p>
        </p:txBody>
      </p:sp>
      <p:sp>
        <p:nvSpPr>
          <p:cNvPr id="19" name="正方形/長方形 18">
            <a:extLst>
              <a:ext uri="{FF2B5EF4-FFF2-40B4-BE49-F238E27FC236}">
                <a16:creationId xmlns:a16="http://schemas.microsoft.com/office/drawing/2014/main" id="{6DE9CA0E-DF12-480C-9C84-A2EF16A91452}"/>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第５回部会の議事・次第</a:t>
            </a:r>
          </a:p>
        </p:txBody>
      </p:sp>
      <p:sp>
        <p:nvSpPr>
          <p:cNvPr id="6" name="正方形/長方形 5">
            <a:extLst>
              <a:ext uri="{FF2B5EF4-FFF2-40B4-BE49-F238E27FC236}">
                <a16:creationId xmlns:a16="http://schemas.microsoft.com/office/drawing/2014/main" id="{5F6E7DB5-B364-42FB-8BFE-9D831756DF04}"/>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7" name="スライド番号プレースホルダー 10">
            <a:extLst>
              <a:ext uri="{FF2B5EF4-FFF2-40B4-BE49-F238E27FC236}">
                <a16:creationId xmlns:a16="http://schemas.microsoft.com/office/drawing/2014/main" id="{80DC86EC-59D7-4C73-9250-2D0D5BF25457}"/>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2</a:t>
            </a:fld>
            <a:endParaRPr kumimoji="1" lang="ja-JP" altLang="en-US" sz="2000" b="1" dirty="0"/>
          </a:p>
        </p:txBody>
      </p:sp>
    </p:spTree>
    <p:extLst>
      <p:ext uri="{BB962C8B-B14F-4D97-AF65-F5344CB8AC3E}">
        <p14:creationId xmlns:p14="http://schemas.microsoft.com/office/powerpoint/2010/main" val="39038906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021C1-F3F5-82E1-BD17-E1738291AB00}"/>
            </a:ext>
          </a:extLst>
        </p:cNvPr>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F2A43305-1A35-41FD-A22A-54E27E48C791}"/>
              </a:ext>
            </a:extLst>
          </p:cNvPr>
          <p:cNvSpPr/>
          <p:nvPr/>
        </p:nvSpPr>
        <p:spPr>
          <a:xfrm>
            <a:off x="3335555" y="1394384"/>
            <a:ext cx="6454971" cy="5403991"/>
          </a:xfrm>
          <a:prstGeom prst="rect">
            <a:avLst/>
          </a:prstGeom>
          <a:solidFill>
            <a:srgbClr val="E3F3D1"/>
          </a:solidFill>
          <a:ln w="6350">
            <a:noFill/>
          </a:ln>
          <a:effectLst>
            <a:outerShdw blurRad="50800" dist="50800" sx="1000" sy="1000" algn="ctr" rotWithShape="0">
              <a:srgbClr val="007E39"/>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ja-JP" altLang="en-US"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82" name="図 81">
            <a:extLst>
              <a:ext uri="{FF2B5EF4-FFF2-40B4-BE49-F238E27FC236}">
                <a16:creationId xmlns:a16="http://schemas.microsoft.com/office/drawing/2014/main" id="{A4DC5E76-70BA-468D-AAD4-7A9081B88B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51986" y="2603091"/>
            <a:ext cx="6395307" cy="4132217"/>
          </a:xfrm>
          <a:prstGeom prst="rect">
            <a:avLst/>
          </a:prstGeom>
        </p:spPr>
      </p:pic>
      <p:sp>
        <p:nvSpPr>
          <p:cNvPr id="19" name="正方形/長方形 18">
            <a:extLst>
              <a:ext uri="{FF2B5EF4-FFF2-40B4-BE49-F238E27FC236}">
                <a16:creationId xmlns:a16="http://schemas.microsoft.com/office/drawing/2014/main" id="{831A154E-5F41-47E9-B9CE-C1148B7DEB01}"/>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「大阪府 森づくり推進アクションプラン」案　</a:t>
            </a:r>
            <a:r>
              <a:rPr kumimoji="1" lang="ja-JP" altLang="en-US" dirty="0">
                <a:latin typeface="BIZ UDゴシック" panose="020B0400000000000000" pitchFamily="49" charset="-128"/>
                <a:ea typeface="BIZ UDゴシック" panose="020B0400000000000000" pitchFamily="49" charset="-128"/>
              </a:rPr>
              <a:t>（概要版）</a:t>
            </a:r>
          </a:p>
        </p:txBody>
      </p:sp>
      <p:sp>
        <p:nvSpPr>
          <p:cNvPr id="15" name="正方形/長方形 14">
            <a:extLst>
              <a:ext uri="{FF2B5EF4-FFF2-40B4-BE49-F238E27FC236}">
                <a16:creationId xmlns:a16="http://schemas.microsoft.com/office/drawing/2014/main" id="{4834601E-6273-A212-3FAA-9257F312D8AE}"/>
              </a:ext>
            </a:extLst>
          </p:cNvPr>
          <p:cNvSpPr/>
          <p:nvPr/>
        </p:nvSpPr>
        <p:spPr>
          <a:xfrm>
            <a:off x="158705" y="492613"/>
            <a:ext cx="9588589" cy="769389"/>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400" dirty="0">
                <a:solidFill>
                  <a:schemeClr val="tx1"/>
                </a:solidFill>
                <a:latin typeface="BIZ UDゴシック" panose="020B0400000000000000" pitchFamily="49" charset="-128"/>
                <a:ea typeface="BIZ UDゴシック" panose="020B0400000000000000" pitchFamily="49" charset="-128"/>
              </a:rPr>
              <a:t>　第４章では、長期的に健全な森林を維持・保全するために、あらゆる主体が取り組むべき施策を体系的に取りまとめた</a:t>
            </a:r>
            <a:r>
              <a:rPr lang="ja-JP" altLang="en-US" sz="1400" b="1" u="sng" dirty="0">
                <a:solidFill>
                  <a:schemeClr val="tx1"/>
                </a:solidFill>
                <a:latin typeface="BIZ UDゴシック" panose="020B0400000000000000" pitchFamily="49" charset="-128"/>
                <a:ea typeface="BIZ UDゴシック" panose="020B0400000000000000" pitchFamily="49" charset="-128"/>
              </a:rPr>
              <a:t>施策の柱を「４つの基軸」</a:t>
            </a:r>
            <a:r>
              <a:rPr lang="ja-JP" altLang="en-US" sz="1400" dirty="0">
                <a:solidFill>
                  <a:schemeClr val="tx1"/>
                </a:solidFill>
                <a:latin typeface="BIZ UDゴシック" panose="020B0400000000000000" pitchFamily="49" charset="-128"/>
                <a:ea typeface="BIZ UDゴシック" panose="020B0400000000000000" pitchFamily="49" charset="-128"/>
              </a:rPr>
              <a:t>、各基軸の実現のため、大阪府が取り組む</a:t>
            </a:r>
            <a:r>
              <a:rPr lang="ja-JP" altLang="en-US" sz="1400" b="1" u="sng" dirty="0">
                <a:solidFill>
                  <a:schemeClr val="tx1"/>
                </a:solidFill>
                <a:latin typeface="BIZ UDゴシック" panose="020B0400000000000000" pitchFamily="49" charset="-128"/>
                <a:ea typeface="BIZ UDゴシック" panose="020B0400000000000000" pitchFamily="49" charset="-128"/>
              </a:rPr>
              <a:t>特に重要な施策を「主要施策」</a:t>
            </a:r>
            <a:r>
              <a:rPr lang="ja-JP" altLang="en-US" sz="1400" dirty="0">
                <a:solidFill>
                  <a:schemeClr val="tx1"/>
                </a:solidFill>
                <a:latin typeface="BIZ UDゴシック" panose="020B0400000000000000" pitchFamily="49" charset="-128"/>
                <a:ea typeface="BIZ UDゴシック" panose="020B0400000000000000" pitchFamily="49" charset="-128"/>
              </a:rPr>
              <a:t>として示し、 第５章では、</a:t>
            </a:r>
            <a:r>
              <a:rPr lang="ja-JP" altLang="en-US" sz="1400" b="1" u="sng" dirty="0">
                <a:solidFill>
                  <a:schemeClr val="tx1"/>
                </a:solidFill>
                <a:latin typeface="BIZ UDゴシック" panose="020B0400000000000000" pitchFamily="49" charset="-128"/>
                <a:ea typeface="BIZ UDゴシック" panose="020B0400000000000000" pitchFamily="49" charset="-128"/>
              </a:rPr>
              <a:t>森林のあるべき姿と防災配慮の重要性を踏まえたゾーニング</a:t>
            </a:r>
            <a:r>
              <a:rPr lang="ja-JP" altLang="en-US" sz="1400" dirty="0">
                <a:solidFill>
                  <a:schemeClr val="tx1"/>
                </a:solidFill>
                <a:latin typeface="BIZ UDゴシック" panose="020B0400000000000000" pitchFamily="49" charset="-128"/>
                <a:ea typeface="BIZ UDゴシック" panose="020B0400000000000000" pitchFamily="49" charset="-128"/>
              </a:rPr>
              <a:t>により各基軸の展開方法を示しています。</a:t>
            </a:r>
            <a:endParaRPr lang="ja-JP" altLang="en-US" sz="1200" dirty="0">
              <a:solidFill>
                <a:schemeClr val="tx1"/>
              </a:solidFill>
              <a:latin typeface="BIZ UDゴシック" panose="020B0400000000000000" pitchFamily="49" charset="-128"/>
              <a:ea typeface="BIZ UDゴシック" panose="020B0400000000000000" pitchFamily="49" charset="-128"/>
            </a:endParaRPr>
          </a:p>
          <a:p>
            <a:endParaRPr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23" name="スライド番号プレースホルダー 10">
            <a:extLst>
              <a:ext uri="{FF2B5EF4-FFF2-40B4-BE49-F238E27FC236}">
                <a16:creationId xmlns:a16="http://schemas.microsoft.com/office/drawing/2014/main" id="{D873EDE8-88FB-AB8D-B9B5-13A5A1F77B96}"/>
              </a:ext>
            </a:extLst>
          </p:cNvPr>
          <p:cNvSpPr>
            <a:spLocks noGrp="1"/>
          </p:cNvSpPr>
          <p:nvPr>
            <p:ph type="sldNum" sz="quarter" idx="12"/>
          </p:nvPr>
        </p:nvSpPr>
        <p:spPr>
          <a:xfrm>
            <a:off x="7532861" y="6492875"/>
            <a:ext cx="2228850" cy="365125"/>
          </a:xfrm>
        </p:spPr>
        <p:txBody>
          <a:bodyPr/>
          <a:lstStyle/>
          <a:p>
            <a:fld id="{D2D8002D-B5B0-4BAC-B1F6-782DDCCE6D9C}" type="slidenum">
              <a:rPr kumimoji="1" lang="ja-JP" altLang="en-US" sz="2000" b="1"/>
              <a:t>20</a:t>
            </a:fld>
            <a:endParaRPr kumimoji="1" lang="ja-JP" altLang="en-US" sz="2000" b="1" dirty="0"/>
          </a:p>
        </p:txBody>
      </p:sp>
      <p:pic>
        <p:nvPicPr>
          <p:cNvPr id="12" name="図 11">
            <a:extLst>
              <a:ext uri="{FF2B5EF4-FFF2-40B4-BE49-F238E27FC236}">
                <a16:creationId xmlns:a16="http://schemas.microsoft.com/office/drawing/2014/main" id="{5649F4B5-F9B5-97E8-A0FF-A2BFCE644E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77407" y="133702"/>
            <a:ext cx="286022" cy="286022"/>
          </a:xfrm>
          <a:prstGeom prst="rect">
            <a:avLst/>
          </a:prstGeom>
        </p:spPr>
      </p:pic>
      <p:pic>
        <p:nvPicPr>
          <p:cNvPr id="13" name="図 12">
            <a:extLst>
              <a:ext uri="{FF2B5EF4-FFF2-40B4-BE49-F238E27FC236}">
                <a16:creationId xmlns:a16="http://schemas.microsoft.com/office/drawing/2014/main" id="{B06B1225-2304-E4F6-07CA-88BF4755D2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85567" y="133702"/>
            <a:ext cx="286022" cy="286022"/>
          </a:xfrm>
          <a:prstGeom prst="rect">
            <a:avLst/>
          </a:prstGeom>
        </p:spPr>
      </p:pic>
      <p:pic>
        <p:nvPicPr>
          <p:cNvPr id="14" name="図 13">
            <a:extLst>
              <a:ext uri="{FF2B5EF4-FFF2-40B4-BE49-F238E27FC236}">
                <a16:creationId xmlns:a16="http://schemas.microsoft.com/office/drawing/2014/main" id="{8969C801-0826-22B9-720D-6E6A8838A35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96477" y="133702"/>
            <a:ext cx="286022" cy="286022"/>
          </a:xfrm>
          <a:prstGeom prst="rect">
            <a:avLst/>
          </a:prstGeom>
        </p:spPr>
      </p:pic>
      <p:pic>
        <p:nvPicPr>
          <p:cNvPr id="17" name="図 16">
            <a:extLst>
              <a:ext uri="{FF2B5EF4-FFF2-40B4-BE49-F238E27FC236}">
                <a16:creationId xmlns:a16="http://schemas.microsoft.com/office/drawing/2014/main" id="{8193E607-55BA-5291-C5D1-595CEA2F752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04637" y="133702"/>
            <a:ext cx="286022" cy="286022"/>
          </a:xfrm>
          <a:prstGeom prst="rect">
            <a:avLst/>
          </a:prstGeom>
        </p:spPr>
      </p:pic>
      <p:pic>
        <p:nvPicPr>
          <p:cNvPr id="18" name="図 17">
            <a:extLst>
              <a:ext uri="{FF2B5EF4-FFF2-40B4-BE49-F238E27FC236}">
                <a16:creationId xmlns:a16="http://schemas.microsoft.com/office/drawing/2014/main" id="{60869665-61ED-4037-8177-23614C1E5E2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14722" y="133715"/>
            <a:ext cx="286022" cy="286022"/>
          </a:xfrm>
          <a:prstGeom prst="rect">
            <a:avLst/>
          </a:prstGeom>
        </p:spPr>
      </p:pic>
      <p:pic>
        <p:nvPicPr>
          <p:cNvPr id="22" name="図 21">
            <a:extLst>
              <a:ext uri="{FF2B5EF4-FFF2-40B4-BE49-F238E27FC236}">
                <a16:creationId xmlns:a16="http://schemas.microsoft.com/office/drawing/2014/main" id="{6D76C2F7-9EB6-4D9E-1E4D-4DDBF10E9D4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425414" y="133702"/>
            <a:ext cx="286022" cy="286022"/>
          </a:xfrm>
          <a:prstGeom prst="rect">
            <a:avLst/>
          </a:prstGeom>
        </p:spPr>
      </p:pic>
      <p:sp>
        <p:nvSpPr>
          <p:cNvPr id="25" name="正方形/長方形 24">
            <a:extLst>
              <a:ext uri="{FF2B5EF4-FFF2-40B4-BE49-F238E27FC236}">
                <a16:creationId xmlns:a16="http://schemas.microsoft.com/office/drawing/2014/main" id="{158EBBB0-166B-4745-9253-F4C7D1276AB4}"/>
              </a:ext>
            </a:extLst>
          </p:cNvPr>
          <p:cNvSpPr/>
          <p:nvPr/>
        </p:nvSpPr>
        <p:spPr>
          <a:xfrm>
            <a:off x="169265" y="1343176"/>
            <a:ext cx="3080344" cy="5438695"/>
          </a:xfrm>
          <a:prstGeom prst="rect">
            <a:avLst/>
          </a:prstGeom>
          <a:solidFill>
            <a:srgbClr val="E3F3D1"/>
          </a:solidFill>
          <a:ln w="6350">
            <a:noFill/>
          </a:ln>
          <a:effectLst>
            <a:outerShdw blurRad="50800" dist="50800" sx="1000" sy="1000" algn="ctr" rotWithShape="0">
              <a:srgbClr val="007E39"/>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en-US" altLang="ja-JP"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a:p>
            <a:pPr algn="just">
              <a:defRPr/>
            </a:pPr>
            <a:endParaRPr lang="ja-JP" altLang="en-US" dirty="0">
              <a:solidFill>
                <a:schemeClr val="tx1"/>
              </a:solidFill>
              <a:highlight>
                <a:srgbClr val="007E39"/>
              </a:highlight>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6" name="角丸四角形 70">
            <a:extLst>
              <a:ext uri="{FF2B5EF4-FFF2-40B4-BE49-F238E27FC236}">
                <a16:creationId xmlns:a16="http://schemas.microsoft.com/office/drawing/2014/main" id="{45C97821-9E7F-4084-A919-1D11D39BD6B0}"/>
              </a:ext>
            </a:extLst>
          </p:cNvPr>
          <p:cNvSpPr/>
          <p:nvPr/>
        </p:nvSpPr>
        <p:spPr bwMode="auto">
          <a:xfrm>
            <a:off x="169264" y="1314546"/>
            <a:ext cx="3063841" cy="232500"/>
          </a:xfrm>
          <a:prstGeom prst="roundRect">
            <a:avLst>
              <a:gd name="adj" fmla="val 0"/>
            </a:avLst>
          </a:prstGeom>
          <a:solidFill>
            <a:srgbClr val="007E39"/>
          </a:solidFill>
          <a:ln w="25400">
            <a:solidFill>
              <a:srgbClr val="007E39"/>
            </a:solidFill>
          </a:ln>
        </p:spPr>
        <p:style>
          <a:lnRef idx="1">
            <a:schemeClr val="accent2"/>
          </a:lnRef>
          <a:fillRef idx="2">
            <a:schemeClr val="accent2"/>
          </a:fillRef>
          <a:effectRef idx="1">
            <a:schemeClr val="accent2"/>
          </a:effectRef>
          <a:fontRef idx="minor">
            <a:schemeClr val="dk1"/>
          </a:fontRef>
        </p:style>
        <p:txBody>
          <a:bodyPr lIns="0" tIns="36000" rIns="0" bIns="36000" anchor="t" anchorCtr="0"/>
          <a:lstStyle/>
          <a:p>
            <a:pPr eaLnBrk="1" hangingPunct="1">
              <a:lnSpc>
                <a:spcPts val="1600"/>
              </a:lnSpc>
              <a:defRPr/>
            </a:pPr>
            <a:r>
              <a:rPr lang="ja-JP" altLang="en-US" sz="1200" b="1" dirty="0">
                <a:solidFill>
                  <a:schemeClr val="bg1"/>
                </a:solidFill>
                <a:latin typeface="BIZ UDゴシック" panose="020B0400000000000000" pitchFamily="49" charset="-128"/>
                <a:ea typeface="BIZ UDゴシック" panose="020B0400000000000000" pitchFamily="49" charset="-128"/>
                <a:cs typeface="ＭＳ Ｐゴシック" pitchFamily="50" charset="-128"/>
              </a:rPr>
              <a:t> 第４章「</a:t>
            </a:r>
            <a:r>
              <a:rPr lang="en-US" altLang="ja-JP" sz="1200" b="1" i="0" dirty="0">
                <a:solidFill>
                  <a:schemeClr val="bg1"/>
                </a:solidFill>
                <a:latin typeface="BIZ UDゴシック" panose="020B0400000000000000" pitchFamily="49" charset="-128"/>
                <a:ea typeface="BIZ UDゴシック" panose="020B0400000000000000" pitchFamily="49" charset="-128"/>
                <a:cs typeface="ＭＳ Ｐゴシック" pitchFamily="50" charset="-128"/>
              </a:rPr>
              <a:t>4</a:t>
            </a:r>
            <a:r>
              <a:rPr lang="ja-JP" altLang="en-US" sz="1200" b="1" i="0" dirty="0">
                <a:solidFill>
                  <a:schemeClr val="bg1"/>
                </a:solidFill>
                <a:latin typeface="BIZ UDゴシック" panose="020B0400000000000000" pitchFamily="49" charset="-128"/>
                <a:ea typeface="BIZ UDゴシック" panose="020B0400000000000000" pitchFamily="49" charset="-128"/>
                <a:cs typeface="ＭＳ Ｐゴシック" pitchFamily="50" charset="-128"/>
              </a:rPr>
              <a:t>つの基軸」と「主要施策」</a:t>
            </a:r>
            <a:endParaRPr lang="en-US" altLang="ja-JP" sz="1200" b="1" i="0" dirty="0">
              <a:solidFill>
                <a:schemeClr val="bg1"/>
              </a:solidFill>
              <a:latin typeface="BIZ UDゴシック" panose="020B0400000000000000" pitchFamily="49" charset="-128"/>
              <a:ea typeface="BIZ UDゴシック" panose="020B0400000000000000" pitchFamily="49" charset="-128"/>
              <a:cs typeface="ＭＳ Ｐゴシック" pitchFamily="50" charset="-128"/>
            </a:endParaRPr>
          </a:p>
        </p:txBody>
      </p:sp>
      <p:sp>
        <p:nvSpPr>
          <p:cNvPr id="27" name="角丸四角形 70">
            <a:extLst>
              <a:ext uri="{FF2B5EF4-FFF2-40B4-BE49-F238E27FC236}">
                <a16:creationId xmlns:a16="http://schemas.microsoft.com/office/drawing/2014/main" id="{0734863C-00EC-409A-967D-058021D238D9}"/>
              </a:ext>
            </a:extLst>
          </p:cNvPr>
          <p:cNvSpPr/>
          <p:nvPr/>
        </p:nvSpPr>
        <p:spPr bwMode="auto">
          <a:xfrm>
            <a:off x="3335555" y="1314546"/>
            <a:ext cx="6454971" cy="262187"/>
          </a:xfrm>
          <a:prstGeom prst="roundRect">
            <a:avLst>
              <a:gd name="adj" fmla="val 0"/>
            </a:avLst>
          </a:prstGeom>
          <a:solidFill>
            <a:srgbClr val="007E39"/>
          </a:solidFill>
          <a:ln w="25400">
            <a:solidFill>
              <a:srgbClr val="007E39"/>
            </a:solidFill>
          </a:ln>
        </p:spPr>
        <p:style>
          <a:lnRef idx="1">
            <a:schemeClr val="accent2"/>
          </a:lnRef>
          <a:fillRef idx="2">
            <a:schemeClr val="accent2"/>
          </a:fillRef>
          <a:effectRef idx="1">
            <a:schemeClr val="accent2"/>
          </a:effectRef>
          <a:fontRef idx="minor">
            <a:schemeClr val="dk1"/>
          </a:fontRef>
        </p:style>
        <p:txBody>
          <a:bodyPr lIns="91396" tIns="36000" rIns="91396" bIns="36000" anchor="t" anchorCtr="0"/>
          <a:lstStyle/>
          <a:p>
            <a:pPr eaLnBrk="1" hangingPunct="1">
              <a:lnSpc>
                <a:spcPts val="1600"/>
              </a:lnSpc>
              <a:defRPr/>
            </a:pPr>
            <a:r>
              <a:rPr lang="ja-JP" altLang="en-US" sz="1200" b="1" dirty="0">
                <a:solidFill>
                  <a:schemeClr val="bg1"/>
                </a:solidFill>
                <a:latin typeface="BIZ UDゴシック" panose="020B0400000000000000" pitchFamily="49" charset="-128"/>
                <a:ea typeface="BIZ UDゴシック" panose="020B0400000000000000" pitchFamily="49" charset="-128"/>
                <a:cs typeface="ＭＳ Ｐゴシック" pitchFamily="50" charset="-128"/>
              </a:rPr>
              <a:t>第５章　取組の展開方法</a:t>
            </a:r>
            <a:endParaRPr lang="en-US" altLang="ja-JP" sz="1200" b="1" i="0" dirty="0">
              <a:solidFill>
                <a:schemeClr val="bg1"/>
              </a:solidFill>
              <a:latin typeface="BIZ UDゴシック" panose="020B0400000000000000" pitchFamily="49" charset="-128"/>
              <a:ea typeface="BIZ UDゴシック" panose="020B0400000000000000" pitchFamily="49" charset="-128"/>
              <a:cs typeface="ＭＳ Ｐゴシック" pitchFamily="50" charset="-128"/>
            </a:endParaRPr>
          </a:p>
        </p:txBody>
      </p:sp>
      <p:sp>
        <p:nvSpPr>
          <p:cNvPr id="33" name="正方形/長方形 32">
            <a:extLst>
              <a:ext uri="{FF2B5EF4-FFF2-40B4-BE49-F238E27FC236}">
                <a16:creationId xmlns:a16="http://schemas.microsoft.com/office/drawing/2014/main" id="{355E3934-E92A-4018-88A6-03D47A4918C9}"/>
              </a:ext>
            </a:extLst>
          </p:cNvPr>
          <p:cNvSpPr>
            <a:spLocks noChangeArrowheads="1"/>
          </p:cNvSpPr>
          <p:nvPr/>
        </p:nvSpPr>
        <p:spPr bwMode="auto">
          <a:xfrm>
            <a:off x="202651" y="5763333"/>
            <a:ext cx="1333698" cy="139782"/>
          </a:xfrm>
          <a:prstGeom prst="rect">
            <a:avLst/>
          </a:prstGeom>
          <a:solidFill>
            <a:schemeClr val="bg1"/>
          </a:solidFill>
          <a:ln>
            <a:noFill/>
          </a:ln>
        </p:spPr>
        <p:txBody>
          <a:bodyPr wrap="none" lIns="0" tIns="0" rIns="0" bIns="0">
            <a:spAutoFit/>
          </a:bodyPr>
          <a:lstStyle>
            <a:lvl1pPr marL="85725" indent="-85725">
              <a:defRPr kumimoji="1" sz="1200" b="1" i="1">
                <a:solidFill>
                  <a:schemeClr val="tx1"/>
                </a:solidFill>
                <a:latin typeface="Arial" panose="020B0604020202020204" pitchFamily="34" charset="0"/>
                <a:ea typeface="ＭＳ Ｐゴシック" panose="020B0600070205080204" pitchFamily="50" charset="-128"/>
              </a:defRPr>
            </a:lvl1pPr>
            <a:lvl2pPr marL="742950" indent="-285750">
              <a:defRPr kumimoji="1" sz="1200" b="1" i="1">
                <a:solidFill>
                  <a:schemeClr val="tx1"/>
                </a:solidFill>
                <a:latin typeface="Arial" panose="020B0604020202020204" pitchFamily="34" charset="0"/>
                <a:ea typeface="ＭＳ Ｐゴシック" panose="020B0600070205080204" pitchFamily="50" charset="-128"/>
              </a:defRPr>
            </a:lvl2pPr>
            <a:lvl3pPr marL="1143000" indent="-228600">
              <a:defRPr kumimoji="1" sz="1200" b="1" i="1">
                <a:solidFill>
                  <a:schemeClr val="tx1"/>
                </a:solidFill>
                <a:latin typeface="Arial" panose="020B0604020202020204" pitchFamily="34" charset="0"/>
                <a:ea typeface="ＭＳ Ｐゴシック" panose="020B0600070205080204" pitchFamily="50" charset="-128"/>
              </a:defRPr>
            </a:lvl3pPr>
            <a:lvl4pPr marL="1600200" indent="-228600">
              <a:defRPr kumimoji="1" sz="1200" b="1" i="1">
                <a:solidFill>
                  <a:schemeClr val="tx1"/>
                </a:solidFill>
                <a:latin typeface="Arial" panose="020B0604020202020204" pitchFamily="34" charset="0"/>
                <a:ea typeface="ＭＳ Ｐゴシック" panose="020B0600070205080204" pitchFamily="50" charset="-128"/>
              </a:defRPr>
            </a:lvl4pPr>
            <a:lvl5pPr marL="2057400" indent="-228600">
              <a:defRPr kumimoji="1" sz="1200" b="1" 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200" b="1" 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200" b="1" 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200" b="1" 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200" b="1" i="1">
                <a:solidFill>
                  <a:schemeClr val="tx1"/>
                </a:solidFill>
                <a:latin typeface="Arial" panose="020B0604020202020204" pitchFamily="34" charset="0"/>
                <a:ea typeface="ＭＳ Ｐゴシック" panose="020B0600070205080204" pitchFamily="50" charset="-128"/>
              </a:defRPr>
            </a:lvl9pPr>
          </a:lstStyle>
          <a:p>
            <a:pPr algn="just">
              <a:lnSpc>
                <a:spcPts val="1300"/>
              </a:lnSpc>
            </a:pPr>
            <a:r>
              <a:rPr lang="ja-JP" altLang="en-US" sz="800" b="0" i="0" dirty="0">
                <a:latin typeface="BIZ UDゴシック" panose="020B0400000000000000" pitchFamily="49" charset="-128"/>
                <a:ea typeface="BIZ UDゴシック" panose="020B0400000000000000" pitchFamily="49" charset="-128"/>
              </a:rPr>
              <a:t>基軸１～３を下支えする施策</a:t>
            </a:r>
            <a:endParaRPr lang="en-US" altLang="ja-JP" sz="800" b="0" i="0" dirty="0">
              <a:latin typeface="BIZ UDゴシック" panose="020B0400000000000000" pitchFamily="49" charset="-128"/>
              <a:ea typeface="BIZ UDゴシック" panose="020B0400000000000000" pitchFamily="49" charset="-128"/>
            </a:endParaRPr>
          </a:p>
        </p:txBody>
      </p:sp>
      <p:sp>
        <p:nvSpPr>
          <p:cNvPr id="34" name="十字形 33">
            <a:extLst>
              <a:ext uri="{FF2B5EF4-FFF2-40B4-BE49-F238E27FC236}">
                <a16:creationId xmlns:a16="http://schemas.microsoft.com/office/drawing/2014/main" id="{76A4103A-8875-4B0E-AB8D-BC306199F3DA}"/>
              </a:ext>
            </a:extLst>
          </p:cNvPr>
          <p:cNvSpPr/>
          <p:nvPr/>
        </p:nvSpPr>
        <p:spPr bwMode="auto">
          <a:xfrm>
            <a:off x="1560777" y="5651336"/>
            <a:ext cx="216000" cy="216000"/>
          </a:xfrm>
          <a:prstGeom prst="plus">
            <a:avLst>
              <a:gd name="adj" fmla="val 34982"/>
            </a:avLst>
          </a:prstGeom>
          <a:solidFill>
            <a:schemeClr val="tx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9340" tIns="49670" rIns="99340" bIns="49670" rtlCol="0" anchor="ctr"/>
          <a:lstStyle/>
          <a:p>
            <a:pPr algn="l"/>
            <a:endParaRPr kumimoji="1"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35" name="図 34">
            <a:extLst>
              <a:ext uri="{FF2B5EF4-FFF2-40B4-BE49-F238E27FC236}">
                <a16:creationId xmlns:a16="http://schemas.microsoft.com/office/drawing/2014/main" id="{9590BDC1-4177-411B-8C48-CBCC2D11DE5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26237" y="1616147"/>
            <a:ext cx="2961412" cy="3981273"/>
          </a:xfrm>
          <a:prstGeom prst="rect">
            <a:avLst/>
          </a:prstGeom>
        </p:spPr>
      </p:pic>
      <p:pic>
        <p:nvPicPr>
          <p:cNvPr id="36" name="図 35">
            <a:extLst>
              <a:ext uri="{FF2B5EF4-FFF2-40B4-BE49-F238E27FC236}">
                <a16:creationId xmlns:a16="http://schemas.microsoft.com/office/drawing/2014/main" id="{BFFCD73E-198C-4E8C-9FBA-1D01FB564AC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28814" y="5931551"/>
            <a:ext cx="2950091" cy="798197"/>
          </a:xfrm>
          <a:prstGeom prst="rect">
            <a:avLst/>
          </a:prstGeom>
        </p:spPr>
      </p:pic>
      <p:sp>
        <p:nvSpPr>
          <p:cNvPr id="47" name="テキスト ボックス 46">
            <a:extLst>
              <a:ext uri="{FF2B5EF4-FFF2-40B4-BE49-F238E27FC236}">
                <a16:creationId xmlns:a16="http://schemas.microsoft.com/office/drawing/2014/main" id="{EEB5EF53-D673-4133-9B94-D9833894A5F0}"/>
              </a:ext>
            </a:extLst>
          </p:cNvPr>
          <p:cNvSpPr txBox="1"/>
          <p:nvPr/>
        </p:nvSpPr>
        <p:spPr>
          <a:xfrm>
            <a:off x="3836012" y="1677890"/>
            <a:ext cx="1509372" cy="372809"/>
          </a:xfrm>
          <a:prstGeom prst="rect">
            <a:avLst/>
          </a:prstGeom>
          <a:solidFill>
            <a:schemeClr val="bg1"/>
          </a:solidFill>
        </p:spPr>
        <p:txBody>
          <a:bodyPr wrap="square" lIns="0" tIns="0" rIns="0" bIns="0" rtlCol="0">
            <a:noAutofit/>
          </a:bodyPr>
          <a:lstStyle/>
          <a:p>
            <a:pPr algn="ctr"/>
            <a:r>
              <a:rPr lang="ja-JP" altLang="en-US" sz="1050" b="1" dirty="0">
                <a:solidFill>
                  <a:srgbClr val="FF0000"/>
                </a:solidFill>
                <a:latin typeface="BIZ UDPゴシック" panose="020B0400000000000000" pitchFamily="50" charset="-128"/>
                <a:ea typeface="BIZ UDPゴシック" panose="020B0400000000000000" pitchFamily="50" charset="-128"/>
              </a:rPr>
              <a:t>将来の森林のあるべき姿</a:t>
            </a:r>
            <a:endParaRPr lang="en-US" altLang="ja-JP" sz="1050" b="1" dirty="0">
              <a:solidFill>
                <a:srgbClr val="FF0000"/>
              </a:solidFill>
              <a:latin typeface="BIZ UDPゴシック" panose="020B0400000000000000" pitchFamily="50" charset="-128"/>
              <a:ea typeface="BIZ UDPゴシック" panose="020B0400000000000000" pitchFamily="50" charset="-128"/>
            </a:endParaRPr>
          </a:p>
          <a:p>
            <a:pPr algn="ctr"/>
            <a:r>
              <a:rPr lang="ja-JP" altLang="en-US" sz="1050" b="1" dirty="0">
                <a:solidFill>
                  <a:srgbClr val="FF0000"/>
                </a:solidFill>
                <a:latin typeface="BIZ UDPゴシック" panose="020B0400000000000000" pitchFamily="50" charset="-128"/>
                <a:ea typeface="BIZ UDPゴシック" panose="020B0400000000000000" pitchFamily="50" charset="-128"/>
              </a:rPr>
              <a:t>（森林整備指針４区分）</a:t>
            </a:r>
          </a:p>
        </p:txBody>
      </p:sp>
      <p:sp>
        <p:nvSpPr>
          <p:cNvPr id="48" name="テキスト ボックス 47">
            <a:extLst>
              <a:ext uri="{FF2B5EF4-FFF2-40B4-BE49-F238E27FC236}">
                <a16:creationId xmlns:a16="http://schemas.microsoft.com/office/drawing/2014/main" id="{C21D3B10-9702-4787-A156-66D71B481C43}"/>
              </a:ext>
            </a:extLst>
          </p:cNvPr>
          <p:cNvSpPr txBox="1"/>
          <p:nvPr/>
        </p:nvSpPr>
        <p:spPr>
          <a:xfrm>
            <a:off x="3836012" y="2174497"/>
            <a:ext cx="1509372" cy="342614"/>
          </a:xfrm>
          <a:prstGeom prst="rect">
            <a:avLst/>
          </a:prstGeom>
          <a:solidFill>
            <a:schemeClr val="bg1"/>
          </a:solidFill>
        </p:spPr>
        <p:txBody>
          <a:bodyPr wrap="square" lIns="0" tIns="0" rIns="0" bIns="0" rtlCol="0">
            <a:noAutofit/>
          </a:bodyPr>
          <a:lstStyle/>
          <a:p>
            <a:pPr algn="ctr"/>
            <a:r>
              <a:rPr lang="ja-JP" altLang="en-US" sz="1050" b="1" dirty="0">
                <a:solidFill>
                  <a:schemeClr val="accent6">
                    <a:lumMod val="75000"/>
                  </a:schemeClr>
                </a:solidFill>
                <a:latin typeface="BIZ UDPゴシック" panose="020B0400000000000000" pitchFamily="50" charset="-128"/>
                <a:ea typeface="BIZ UDPゴシック" panose="020B0400000000000000" pitchFamily="50" charset="-128"/>
              </a:rPr>
              <a:t>防災配慮の必要度</a:t>
            </a:r>
            <a:endParaRPr lang="en-US" altLang="ja-JP" sz="1050" b="1" dirty="0">
              <a:solidFill>
                <a:schemeClr val="accent6">
                  <a:lumMod val="75000"/>
                </a:schemeClr>
              </a:solidFill>
              <a:latin typeface="BIZ UDPゴシック" panose="020B0400000000000000" pitchFamily="50" charset="-128"/>
              <a:ea typeface="BIZ UDPゴシック" panose="020B0400000000000000" pitchFamily="50" charset="-128"/>
            </a:endParaRPr>
          </a:p>
          <a:p>
            <a:pPr algn="ctr"/>
            <a:r>
              <a:rPr lang="ja-JP" altLang="en-US" sz="1050" b="1" dirty="0">
                <a:solidFill>
                  <a:schemeClr val="accent6">
                    <a:lumMod val="75000"/>
                  </a:schemeClr>
                </a:solidFill>
                <a:latin typeface="BIZ UDPゴシック" panose="020B0400000000000000" pitchFamily="50" charset="-128"/>
                <a:ea typeface="BIZ UDPゴシック" panose="020B0400000000000000" pitchFamily="50" charset="-128"/>
              </a:rPr>
              <a:t>（山地災害危険地区）</a:t>
            </a:r>
            <a:endParaRPr lang="en-US" altLang="ja-JP" sz="1050" b="1" dirty="0">
              <a:solidFill>
                <a:schemeClr val="accent6">
                  <a:lumMod val="75000"/>
                </a:schemeClr>
              </a:solidFill>
              <a:latin typeface="BIZ UDPゴシック" panose="020B0400000000000000" pitchFamily="50" charset="-128"/>
              <a:ea typeface="BIZ UDPゴシック" panose="020B0400000000000000" pitchFamily="50" charset="-128"/>
            </a:endParaRPr>
          </a:p>
        </p:txBody>
      </p:sp>
      <p:pic>
        <p:nvPicPr>
          <p:cNvPr id="51" name="図 50">
            <a:extLst>
              <a:ext uri="{FF2B5EF4-FFF2-40B4-BE49-F238E27FC236}">
                <a16:creationId xmlns:a16="http://schemas.microsoft.com/office/drawing/2014/main" id="{DE6AEEF0-0B27-400D-B716-744B46E7A7E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434531" y="4647355"/>
            <a:ext cx="906992" cy="1247626"/>
          </a:xfrm>
          <a:prstGeom prst="rect">
            <a:avLst/>
          </a:prstGeom>
          <a:solidFill>
            <a:schemeClr val="bg1"/>
          </a:solidFill>
          <a:ln w="19050">
            <a:noFill/>
          </a:ln>
        </p:spPr>
      </p:pic>
      <p:pic>
        <p:nvPicPr>
          <p:cNvPr id="52" name="図 51">
            <a:extLst>
              <a:ext uri="{FF2B5EF4-FFF2-40B4-BE49-F238E27FC236}">
                <a16:creationId xmlns:a16="http://schemas.microsoft.com/office/drawing/2014/main" id="{51BFB6A0-1780-4959-8AF5-45035240ED6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711436" y="5526198"/>
            <a:ext cx="964589" cy="850146"/>
          </a:xfrm>
          <a:prstGeom prst="rect">
            <a:avLst/>
          </a:prstGeom>
          <a:solidFill>
            <a:schemeClr val="bg1"/>
          </a:solidFill>
          <a:ln w="19050">
            <a:noFill/>
          </a:ln>
        </p:spPr>
      </p:pic>
      <p:pic>
        <p:nvPicPr>
          <p:cNvPr id="53" name="図 52">
            <a:extLst>
              <a:ext uri="{FF2B5EF4-FFF2-40B4-BE49-F238E27FC236}">
                <a16:creationId xmlns:a16="http://schemas.microsoft.com/office/drawing/2014/main" id="{C7271278-5631-4994-B063-C302267E96EB}"/>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257947" y="3999494"/>
            <a:ext cx="493573" cy="924208"/>
          </a:xfrm>
          <a:prstGeom prst="rect">
            <a:avLst/>
          </a:prstGeom>
          <a:solidFill>
            <a:schemeClr val="bg1"/>
          </a:solidFill>
          <a:ln w="19050">
            <a:noFill/>
          </a:ln>
        </p:spPr>
      </p:pic>
      <p:sp>
        <p:nvSpPr>
          <p:cNvPr id="54" name="吹き出し: 四角形 53">
            <a:extLst>
              <a:ext uri="{FF2B5EF4-FFF2-40B4-BE49-F238E27FC236}">
                <a16:creationId xmlns:a16="http://schemas.microsoft.com/office/drawing/2014/main" id="{A1DE4BF4-AB66-48DB-8544-ADA31801556E}"/>
              </a:ext>
            </a:extLst>
          </p:cNvPr>
          <p:cNvSpPr/>
          <p:nvPr/>
        </p:nvSpPr>
        <p:spPr>
          <a:xfrm>
            <a:off x="3348921" y="3879865"/>
            <a:ext cx="1487876" cy="728534"/>
          </a:xfrm>
          <a:prstGeom prst="wedgeRectCallout">
            <a:avLst>
              <a:gd name="adj1" fmla="val 4189"/>
              <a:gd name="adj2" fmla="val 5837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000" b="1" dirty="0">
                <a:solidFill>
                  <a:schemeClr val="tx1"/>
                </a:solidFill>
                <a:latin typeface="BIZ UDゴシック" panose="020B0400000000000000" pitchFamily="49" charset="-128"/>
                <a:ea typeface="BIZ UDゴシック" panose="020B0400000000000000" pitchFamily="49" charset="-128"/>
              </a:rPr>
              <a:t>資源循環林</a:t>
            </a:r>
            <a:r>
              <a:rPr kumimoji="1" lang="ja-JP" altLang="en-US" sz="900" dirty="0">
                <a:solidFill>
                  <a:schemeClr val="tx1"/>
                </a:solidFill>
                <a:latin typeface="BIZ UDゴシック" panose="020B0400000000000000" pitchFamily="49" charset="-128"/>
                <a:ea typeface="BIZ UDゴシック" panose="020B0400000000000000" pitchFamily="49" charset="-128"/>
              </a:rPr>
              <a:t>は森林経営で、維持・保全を図ります！</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r>
              <a:rPr kumimoji="1" lang="ja-JP" altLang="en-US" sz="900" dirty="0">
                <a:solidFill>
                  <a:schemeClr val="tx1"/>
                </a:solidFill>
                <a:latin typeface="BIZ UDゴシック" panose="020B0400000000000000" pitchFamily="49" charset="-128"/>
                <a:ea typeface="BIZ UDゴシック" panose="020B0400000000000000" pitchFamily="49" charset="-128"/>
              </a:rPr>
              <a:t> 着色の濃いところでは</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r>
              <a:rPr kumimoji="1" lang="ja-JP" altLang="en-US" sz="900" dirty="0">
                <a:solidFill>
                  <a:schemeClr val="tx1"/>
                </a:solidFill>
                <a:latin typeface="BIZ UDゴシック" panose="020B0400000000000000" pitchFamily="49" charset="-128"/>
                <a:ea typeface="BIZ UDゴシック" panose="020B0400000000000000" pitchFamily="49" charset="-128"/>
              </a:rPr>
              <a:t>防災機能に配慮した施業を行っていきます</a:t>
            </a:r>
            <a:endParaRPr kumimoji="1" lang="ja-JP" altLang="en-US" sz="900" dirty="0"/>
          </a:p>
        </p:txBody>
      </p:sp>
      <p:sp>
        <p:nvSpPr>
          <p:cNvPr id="55" name="吹き出し: 四角形 54">
            <a:extLst>
              <a:ext uri="{FF2B5EF4-FFF2-40B4-BE49-F238E27FC236}">
                <a16:creationId xmlns:a16="http://schemas.microsoft.com/office/drawing/2014/main" id="{B738ED20-6FFC-41A3-BFA8-F95B1A454465}"/>
              </a:ext>
            </a:extLst>
          </p:cNvPr>
          <p:cNvSpPr/>
          <p:nvPr/>
        </p:nvSpPr>
        <p:spPr>
          <a:xfrm>
            <a:off x="6793756" y="4033315"/>
            <a:ext cx="1203827" cy="530666"/>
          </a:xfrm>
          <a:prstGeom prst="wedgeRectCallout">
            <a:avLst>
              <a:gd name="adj1" fmla="val -57889"/>
              <a:gd name="adj2" fmla="val -707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 </a:t>
            </a:r>
            <a:r>
              <a:rPr kumimoji="1" lang="ja-JP" altLang="en-US" sz="1000" b="1" dirty="0">
                <a:solidFill>
                  <a:schemeClr val="tx1"/>
                </a:solidFill>
                <a:latin typeface="BIZ UDゴシック" panose="020B0400000000000000" pitchFamily="49" charset="-128"/>
                <a:ea typeface="BIZ UDゴシック" panose="020B0400000000000000" pitchFamily="49" charset="-128"/>
              </a:rPr>
              <a:t>治山対策</a:t>
            </a:r>
            <a:r>
              <a:rPr kumimoji="1" lang="ja-JP" altLang="en-US" sz="900" dirty="0">
                <a:solidFill>
                  <a:schemeClr val="tx1"/>
                </a:solidFill>
                <a:latin typeface="BIZ UDゴシック" panose="020B0400000000000000" pitchFamily="49" charset="-128"/>
                <a:ea typeface="BIZ UDゴシック" panose="020B0400000000000000" pitchFamily="49" charset="-128"/>
              </a:rPr>
              <a:t>は、着色の濃いところで重点実施します！</a:t>
            </a:r>
            <a:endParaRPr kumimoji="1" lang="ja-JP" altLang="en-US" sz="900" dirty="0"/>
          </a:p>
        </p:txBody>
      </p:sp>
      <p:cxnSp>
        <p:nvCxnSpPr>
          <p:cNvPr id="56" name="直線矢印コネクタ 55">
            <a:extLst>
              <a:ext uri="{FF2B5EF4-FFF2-40B4-BE49-F238E27FC236}">
                <a16:creationId xmlns:a16="http://schemas.microsoft.com/office/drawing/2014/main" id="{F65315EF-8D47-45D8-B044-EF11535B056F}"/>
              </a:ext>
            </a:extLst>
          </p:cNvPr>
          <p:cNvCxnSpPr>
            <a:cxnSpLocks/>
            <a:stCxn id="53" idx="1"/>
          </p:cNvCxnSpPr>
          <p:nvPr/>
        </p:nvCxnSpPr>
        <p:spPr>
          <a:xfrm flipH="1" flipV="1">
            <a:off x="5818708" y="4096380"/>
            <a:ext cx="439239" cy="365218"/>
          </a:xfrm>
          <a:prstGeom prst="straightConnector1">
            <a:avLst/>
          </a:prstGeom>
          <a:ln w="2540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直線矢印コネクタ 56">
            <a:extLst>
              <a:ext uri="{FF2B5EF4-FFF2-40B4-BE49-F238E27FC236}">
                <a16:creationId xmlns:a16="http://schemas.microsoft.com/office/drawing/2014/main" id="{96D65526-F766-45A7-9194-EA437929984F}"/>
              </a:ext>
            </a:extLst>
          </p:cNvPr>
          <p:cNvCxnSpPr>
            <a:cxnSpLocks/>
            <a:stCxn id="53" idx="1"/>
          </p:cNvCxnSpPr>
          <p:nvPr/>
        </p:nvCxnSpPr>
        <p:spPr>
          <a:xfrm flipH="1" flipV="1">
            <a:off x="5556669" y="4307263"/>
            <a:ext cx="701278" cy="154335"/>
          </a:xfrm>
          <a:prstGeom prst="straightConnector1">
            <a:avLst/>
          </a:prstGeom>
          <a:ln w="2540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矢印コネクタ 57">
            <a:extLst>
              <a:ext uri="{FF2B5EF4-FFF2-40B4-BE49-F238E27FC236}">
                <a16:creationId xmlns:a16="http://schemas.microsoft.com/office/drawing/2014/main" id="{95FE0393-9D08-4DAD-97A0-1715F0D45552}"/>
              </a:ext>
            </a:extLst>
          </p:cNvPr>
          <p:cNvCxnSpPr>
            <a:cxnSpLocks/>
            <a:stCxn id="53" idx="1"/>
          </p:cNvCxnSpPr>
          <p:nvPr/>
        </p:nvCxnSpPr>
        <p:spPr>
          <a:xfrm flipH="1">
            <a:off x="5128650" y="4461598"/>
            <a:ext cx="1129297" cy="723820"/>
          </a:xfrm>
          <a:prstGeom prst="straightConnector1">
            <a:avLst/>
          </a:prstGeom>
          <a:ln w="2540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A13058CD-1434-4FD2-9D4C-D29DC63F4451}"/>
              </a:ext>
            </a:extLst>
          </p:cNvPr>
          <p:cNvCxnSpPr>
            <a:cxnSpLocks/>
            <a:stCxn id="51" idx="3"/>
          </p:cNvCxnSpPr>
          <p:nvPr/>
        </p:nvCxnSpPr>
        <p:spPr>
          <a:xfrm flipV="1">
            <a:off x="4341523" y="4547348"/>
            <a:ext cx="662426" cy="72382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直線矢印コネクタ 60">
            <a:extLst>
              <a:ext uri="{FF2B5EF4-FFF2-40B4-BE49-F238E27FC236}">
                <a16:creationId xmlns:a16="http://schemas.microsoft.com/office/drawing/2014/main" id="{59D3EDF3-D452-4626-9053-1C6684357365}"/>
              </a:ext>
            </a:extLst>
          </p:cNvPr>
          <p:cNvCxnSpPr>
            <a:cxnSpLocks/>
            <a:stCxn id="51" idx="3"/>
          </p:cNvCxnSpPr>
          <p:nvPr/>
        </p:nvCxnSpPr>
        <p:spPr>
          <a:xfrm flipV="1">
            <a:off x="4341523" y="4469000"/>
            <a:ext cx="1575209" cy="80216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直線矢印コネクタ 61">
            <a:extLst>
              <a:ext uri="{FF2B5EF4-FFF2-40B4-BE49-F238E27FC236}">
                <a16:creationId xmlns:a16="http://schemas.microsoft.com/office/drawing/2014/main" id="{BCE04622-C264-4358-A428-B5702401279E}"/>
              </a:ext>
            </a:extLst>
          </p:cNvPr>
          <p:cNvCxnSpPr>
            <a:cxnSpLocks/>
            <a:stCxn id="51" idx="3"/>
          </p:cNvCxnSpPr>
          <p:nvPr/>
        </p:nvCxnSpPr>
        <p:spPr>
          <a:xfrm flipV="1">
            <a:off x="4341523" y="4433648"/>
            <a:ext cx="1166264" cy="83752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直線矢印コネクタ 62">
            <a:extLst>
              <a:ext uri="{FF2B5EF4-FFF2-40B4-BE49-F238E27FC236}">
                <a16:creationId xmlns:a16="http://schemas.microsoft.com/office/drawing/2014/main" id="{86819414-2BE1-4EA5-A0A7-776611A1591A}"/>
              </a:ext>
            </a:extLst>
          </p:cNvPr>
          <p:cNvCxnSpPr>
            <a:cxnSpLocks/>
            <a:stCxn id="51" idx="3"/>
          </p:cNvCxnSpPr>
          <p:nvPr/>
        </p:nvCxnSpPr>
        <p:spPr>
          <a:xfrm>
            <a:off x="4341523" y="5271168"/>
            <a:ext cx="2442794" cy="34929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4" name="吹き出し: 四角形 63">
            <a:extLst>
              <a:ext uri="{FF2B5EF4-FFF2-40B4-BE49-F238E27FC236}">
                <a16:creationId xmlns:a16="http://schemas.microsoft.com/office/drawing/2014/main" id="{DD5F81FD-2FF5-45B8-920D-7698389D2144}"/>
              </a:ext>
            </a:extLst>
          </p:cNvPr>
          <p:cNvSpPr/>
          <p:nvPr/>
        </p:nvSpPr>
        <p:spPr>
          <a:xfrm>
            <a:off x="8596892" y="4625742"/>
            <a:ext cx="1115467" cy="771196"/>
          </a:xfrm>
          <a:prstGeom prst="wedgeRectCallout">
            <a:avLst>
              <a:gd name="adj1" fmla="val -4470"/>
              <a:gd name="adj2" fmla="val 6549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 着色の薄い箇所を中心に、森林経営が可能な森林に</a:t>
            </a:r>
            <a:r>
              <a:rPr kumimoji="1" lang="ja-JP" altLang="en-US" sz="1000" b="1" dirty="0">
                <a:solidFill>
                  <a:schemeClr val="tx1"/>
                </a:solidFill>
                <a:latin typeface="BIZ UDゴシック" panose="020B0400000000000000" pitchFamily="49" charset="-128"/>
                <a:ea typeface="BIZ UDゴシック" panose="020B0400000000000000" pitchFamily="49" charset="-128"/>
              </a:rPr>
              <a:t>誘導する支援</a:t>
            </a:r>
            <a:r>
              <a:rPr kumimoji="1" lang="ja-JP" altLang="en-US" sz="900" dirty="0">
                <a:solidFill>
                  <a:schemeClr val="tx1"/>
                </a:solidFill>
                <a:latin typeface="BIZ UDゴシック" panose="020B0400000000000000" pitchFamily="49" charset="-128"/>
                <a:ea typeface="BIZ UDゴシック" panose="020B0400000000000000" pitchFamily="49" charset="-128"/>
              </a:rPr>
              <a:t>を行っていきます</a:t>
            </a:r>
            <a:endParaRPr kumimoji="1" lang="ja-JP" altLang="en-US" sz="900" dirty="0"/>
          </a:p>
        </p:txBody>
      </p:sp>
      <p:sp>
        <p:nvSpPr>
          <p:cNvPr id="65" name="矢印: 左 64">
            <a:extLst>
              <a:ext uri="{FF2B5EF4-FFF2-40B4-BE49-F238E27FC236}">
                <a16:creationId xmlns:a16="http://schemas.microsoft.com/office/drawing/2014/main" id="{EE17EF33-7896-4AB0-B9CD-564B481D4A18}"/>
              </a:ext>
            </a:extLst>
          </p:cNvPr>
          <p:cNvSpPr/>
          <p:nvPr/>
        </p:nvSpPr>
        <p:spPr>
          <a:xfrm rot="850499">
            <a:off x="8437635" y="5903861"/>
            <a:ext cx="332874" cy="73968"/>
          </a:xfrm>
          <a:prstGeom prst="leftArrow">
            <a:avLst>
              <a:gd name="adj1" fmla="val 50000"/>
              <a:gd name="adj2" fmla="val 92070"/>
            </a:avLst>
          </a:prstGeom>
          <a:solidFill>
            <a:schemeClr val="accent4">
              <a:lumMod val="60000"/>
              <a:lumOff val="4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矢印: 左 65">
            <a:extLst>
              <a:ext uri="{FF2B5EF4-FFF2-40B4-BE49-F238E27FC236}">
                <a16:creationId xmlns:a16="http://schemas.microsoft.com/office/drawing/2014/main" id="{2D29F599-D6E7-46EF-96AA-2D3C26A5E15E}"/>
              </a:ext>
            </a:extLst>
          </p:cNvPr>
          <p:cNvSpPr/>
          <p:nvPr/>
        </p:nvSpPr>
        <p:spPr>
          <a:xfrm rot="13331760">
            <a:off x="6511428" y="5255533"/>
            <a:ext cx="1251007" cy="68707"/>
          </a:xfrm>
          <a:prstGeom prst="leftArrow">
            <a:avLst>
              <a:gd name="adj1" fmla="val 50000"/>
              <a:gd name="adj2" fmla="val 92070"/>
            </a:avLst>
          </a:prstGeom>
          <a:solidFill>
            <a:schemeClr val="accent4">
              <a:lumMod val="60000"/>
              <a:lumOff val="4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ボックス 68">
            <a:extLst>
              <a:ext uri="{FF2B5EF4-FFF2-40B4-BE49-F238E27FC236}">
                <a16:creationId xmlns:a16="http://schemas.microsoft.com/office/drawing/2014/main" id="{C16166D9-8250-419C-9BE4-2C310ADB0312}"/>
              </a:ext>
            </a:extLst>
          </p:cNvPr>
          <p:cNvSpPr txBox="1"/>
          <p:nvPr/>
        </p:nvSpPr>
        <p:spPr>
          <a:xfrm>
            <a:off x="5722954" y="6261553"/>
            <a:ext cx="843930" cy="260339"/>
          </a:xfrm>
          <a:prstGeom prst="rect">
            <a:avLst/>
          </a:prstGeom>
          <a:solidFill>
            <a:schemeClr val="bg1"/>
          </a:solidFill>
        </p:spPr>
        <p:txBody>
          <a:bodyPr wrap="square" lIns="0" tIns="0" rIns="0" bIns="0" rtlCol="0">
            <a:noAutofit/>
          </a:bodyPr>
          <a:lstStyle/>
          <a:p>
            <a:r>
              <a:rPr lang="ja-JP" altLang="en-US" sz="800" b="1" dirty="0">
                <a:solidFill>
                  <a:srgbClr val="FF0000"/>
                </a:solidFill>
                <a:latin typeface="BIZ UDPゴシック" panose="020B0400000000000000" pitchFamily="50" charset="-128"/>
                <a:ea typeface="BIZ UDPゴシック" panose="020B0400000000000000" pitchFamily="50" charset="-128"/>
              </a:rPr>
              <a:t>府の実施する</a:t>
            </a:r>
            <a:endParaRPr lang="en-US" altLang="ja-JP" sz="800" b="1" dirty="0">
              <a:solidFill>
                <a:srgbClr val="FF0000"/>
              </a:solidFill>
              <a:latin typeface="BIZ UDPゴシック" panose="020B0400000000000000" pitchFamily="50" charset="-128"/>
              <a:ea typeface="BIZ UDPゴシック" panose="020B0400000000000000" pitchFamily="50" charset="-128"/>
            </a:endParaRPr>
          </a:p>
          <a:p>
            <a:r>
              <a:rPr lang="ja-JP" altLang="en-US" sz="800" b="1" dirty="0">
                <a:solidFill>
                  <a:srgbClr val="FF0000"/>
                </a:solidFill>
                <a:latin typeface="BIZ UDPゴシック" panose="020B0400000000000000" pitchFamily="50" charset="-128"/>
                <a:ea typeface="BIZ UDPゴシック" panose="020B0400000000000000" pitchFamily="50" charset="-128"/>
              </a:rPr>
              <a:t>基軸２は補助中心</a:t>
            </a:r>
            <a:endParaRPr lang="en-US" altLang="ja-JP" sz="800" b="1" dirty="0">
              <a:solidFill>
                <a:srgbClr val="FF0000"/>
              </a:solidFill>
              <a:latin typeface="BIZ UDPゴシック" panose="020B0400000000000000" pitchFamily="50" charset="-128"/>
              <a:ea typeface="BIZ UDPゴシック" panose="020B0400000000000000" pitchFamily="50" charset="-128"/>
            </a:endParaRPr>
          </a:p>
        </p:txBody>
      </p:sp>
      <p:grpSp>
        <p:nvGrpSpPr>
          <p:cNvPr id="70" name="グループ化 69">
            <a:extLst>
              <a:ext uri="{FF2B5EF4-FFF2-40B4-BE49-F238E27FC236}">
                <a16:creationId xmlns:a16="http://schemas.microsoft.com/office/drawing/2014/main" id="{1FD176FD-78EA-41DA-B572-371E820C5D66}"/>
              </a:ext>
            </a:extLst>
          </p:cNvPr>
          <p:cNvGrpSpPr/>
          <p:nvPr/>
        </p:nvGrpSpPr>
        <p:grpSpPr>
          <a:xfrm>
            <a:off x="3434532" y="6066942"/>
            <a:ext cx="748516" cy="658343"/>
            <a:chOff x="4594759" y="2056485"/>
            <a:chExt cx="843929" cy="677605"/>
          </a:xfrm>
        </p:grpSpPr>
        <p:sp>
          <p:nvSpPr>
            <p:cNvPr id="71" name="テキスト ボックス 70">
              <a:extLst>
                <a:ext uri="{FF2B5EF4-FFF2-40B4-BE49-F238E27FC236}">
                  <a16:creationId xmlns:a16="http://schemas.microsoft.com/office/drawing/2014/main" id="{7C0189AA-C4C7-4BF7-A110-4D5277809E9D}"/>
                </a:ext>
              </a:extLst>
            </p:cNvPr>
            <p:cNvSpPr txBox="1"/>
            <p:nvPr/>
          </p:nvSpPr>
          <p:spPr>
            <a:xfrm>
              <a:off x="4594759" y="2056485"/>
              <a:ext cx="843929" cy="677605"/>
            </a:xfrm>
            <a:prstGeom prst="rect">
              <a:avLst/>
            </a:prstGeom>
            <a:solidFill>
              <a:schemeClr val="bg1"/>
            </a:solidFill>
          </p:spPr>
          <p:txBody>
            <a:bodyPr wrap="square" lIns="72000" tIns="36000" rIns="72000" bIns="36000" rtlCol="0">
              <a:noAutofit/>
            </a:bodyPr>
            <a:lstStyle/>
            <a:p>
              <a:pPr>
                <a:lnSpc>
                  <a:spcPct val="150000"/>
                </a:lnSpc>
              </a:pPr>
              <a:r>
                <a:rPr lang="ja-JP" altLang="en-US" sz="900" b="1" dirty="0">
                  <a:solidFill>
                    <a:schemeClr val="accent5">
                      <a:lumMod val="60000"/>
                      <a:lumOff val="40000"/>
                    </a:schemeClr>
                  </a:solidFill>
                  <a:latin typeface="BIZ UDPゴシック" panose="020B0400000000000000" pitchFamily="50" charset="-128"/>
                  <a:ea typeface="BIZ UDPゴシック" panose="020B0400000000000000" pitchFamily="50" charset="-128"/>
                </a:rPr>
                <a:t>基軸１</a:t>
              </a:r>
              <a:endParaRPr lang="en-US" altLang="ja-JP" sz="900" b="1" dirty="0">
                <a:solidFill>
                  <a:schemeClr val="accent5">
                    <a:lumMod val="60000"/>
                    <a:lumOff val="40000"/>
                  </a:schemeClr>
                </a:solidFill>
                <a:latin typeface="BIZ UDPゴシック" panose="020B0400000000000000" pitchFamily="50" charset="-128"/>
                <a:ea typeface="BIZ UDPゴシック" panose="020B0400000000000000" pitchFamily="50" charset="-128"/>
              </a:endParaRPr>
            </a:p>
            <a:p>
              <a:pPr>
                <a:lnSpc>
                  <a:spcPct val="150000"/>
                </a:lnSpc>
              </a:pPr>
              <a:r>
                <a:rPr lang="ja-JP" altLang="en-US" sz="900" b="1" dirty="0">
                  <a:solidFill>
                    <a:srgbClr val="FF0000"/>
                  </a:solidFill>
                  <a:latin typeface="BIZ UDPゴシック" panose="020B0400000000000000" pitchFamily="50" charset="-128"/>
                  <a:ea typeface="BIZ UDPゴシック" panose="020B0400000000000000" pitchFamily="50" charset="-128"/>
                </a:rPr>
                <a:t>基軸２</a:t>
              </a:r>
              <a:endParaRPr lang="en-US" altLang="ja-JP" sz="900" b="1" dirty="0">
                <a:solidFill>
                  <a:srgbClr val="FF0000"/>
                </a:solidFill>
                <a:latin typeface="BIZ UDPゴシック" panose="020B0400000000000000" pitchFamily="50" charset="-128"/>
                <a:ea typeface="BIZ UDPゴシック" panose="020B0400000000000000" pitchFamily="50" charset="-128"/>
              </a:endParaRPr>
            </a:p>
            <a:p>
              <a:pPr>
                <a:lnSpc>
                  <a:spcPct val="150000"/>
                </a:lnSpc>
              </a:pPr>
              <a:r>
                <a:rPr lang="ja-JP" altLang="en-US" sz="900" b="1" dirty="0">
                  <a:solidFill>
                    <a:srgbClr val="FFD966"/>
                  </a:solidFill>
                  <a:latin typeface="BIZ UDPゴシック" panose="020B0400000000000000" pitchFamily="50" charset="-128"/>
                  <a:ea typeface="BIZ UDPゴシック" panose="020B0400000000000000" pitchFamily="50" charset="-128"/>
                </a:rPr>
                <a:t>基軸３</a:t>
              </a:r>
              <a:endParaRPr lang="en-US" altLang="ja-JP" sz="900" b="1" dirty="0">
                <a:solidFill>
                  <a:srgbClr val="FFD966"/>
                </a:solidFill>
                <a:latin typeface="BIZ UDPゴシック" panose="020B0400000000000000" pitchFamily="50" charset="-128"/>
                <a:ea typeface="BIZ UDPゴシック" panose="020B0400000000000000" pitchFamily="50" charset="-128"/>
              </a:endParaRPr>
            </a:p>
          </p:txBody>
        </p:sp>
        <p:cxnSp>
          <p:nvCxnSpPr>
            <p:cNvPr id="72" name="直線矢印コネクタ 71">
              <a:extLst>
                <a:ext uri="{FF2B5EF4-FFF2-40B4-BE49-F238E27FC236}">
                  <a16:creationId xmlns:a16="http://schemas.microsoft.com/office/drawing/2014/main" id="{0B571611-3ED1-442C-ABF9-63E33C9589AF}"/>
                </a:ext>
              </a:extLst>
            </p:cNvPr>
            <p:cNvCxnSpPr>
              <a:cxnSpLocks/>
            </p:cNvCxnSpPr>
            <p:nvPr/>
          </p:nvCxnSpPr>
          <p:spPr>
            <a:xfrm>
              <a:off x="5121027" y="2406850"/>
              <a:ext cx="263325" cy="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直線矢印コネクタ 72">
              <a:extLst>
                <a:ext uri="{FF2B5EF4-FFF2-40B4-BE49-F238E27FC236}">
                  <a16:creationId xmlns:a16="http://schemas.microsoft.com/office/drawing/2014/main" id="{97F2F4BE-8B49-4C48-97D4-3865717A5CB2}"/>
                </a:ext>
              </a:extLst>
            </p:cNvPr>
            <p:cNvCxnSpPr>
              <a:cxnSpLocks/>
            </p:cNvCxnSpPr>
            <p:nvPr/>
          </p:nvCxnSpPr>
          <p:spPr>
            <a:xfrm>
              <a:off x="5098948" y="2200424"/>
              <a:ext cx="263325" cy="1"/>
            </a:xfrm>
            <a:prstGeom prst="straightConnector1">
              <a:avLst/>
            </a:prstGeom>
            <a:ln w="2540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4" name="直線矢印コネクタ 73">
              <a:extLst>
                <a:ext uri="{FF2B5EF4-FFF2-40B4-BE49-F238E27FC236}">
                  <a16:creationId xmlns:a16="http://schemas.microsoft.com/office/drawing/2014/main" id="{99D9F97C-BA60-4B9E-B991-FD91EBB2F859}"/>
                </a:ext>
              </a:extLst>
            </p:cNvPr>
            <p:cNvCxnSpPr>
              <a:cxnSpLocks/>
            </p:cNvCxnSpPr>
            <p:nvPr/>
          </p:nvCxnSpPr>
          <p:spPr>
            <a:xfrm>
              <a:off x="5108733" y="2613276"/>
              <a:ext cx="263325" cy="3070"/>
            </a:xfrm>
            <a:prstGeom prst="straightConnector1">
              <a:avLst/>
            </a:prstGeom>
            <a:ln w="25400">
              <a:solidFill>
                <a:srgbClr val="FFD966"/>
              </a:solidFill>
              <a:tailEnd type="triangle"/>
            </a:ln>
          </p:spPr>
          <p:style>
            <a:lnRef idx="1">
              <a:schemeClr val="accent1"/>
            </a:lnRef>
            <a:fillRef idx="0">
              <a:schemeClr val="accent1"/>
            </a:fillRef>
            <a:effectRef idx="0">
              <a:schemeClr val="accent1"/>
            </a:effectRef>
            <a:fontRef idx="minor">
              <a:schemeClr val="tx1"/>
            </a:fontRef>
          </p:style>
        </p:cxnSp>
      </p:grpSp>
      <p:pic>
        <p:nvPicPr>
          <p:cNvPr id="81" name="図 80">
            <a:extLst>
              <a:ext uri="{FF2B5EF4-FFF2-40B4-BE49-F238E27FC236}">
                <a16:creationId xmlns:a16="http://schemas.microsoft.com/office/drawing/2014/main" id="{AA93CC0D-72D1-4B45-8115-BB03AA6804A7}"/>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728778" y="1673619"/>
            <a:ext cx="4124734" cy="2272099"/>
          </a:xfrm>
          <a:prstGeom prst="rect">
            <a:avLst/>
          </a:prstGeom>
        </p:spPr>
      </p:pic>
      <p:sp>
        <p:nvSpPr>
          <p:cNvPr id="68" name="吹き出し: 四角形 67">
            <a:extLst>
              <a:ext uri="{FF2B5EF4-FFF2-40B4-BE49-F238E27FC236}">
                <a16:creationId xmlns:a16="http://schemas.microsoft.com/office/drawing/2014/main" id="{821FF828-1F33-4ABD-87BD-BC055B7373A9}"/>
              </a:ext>
            </a:extLst>
          </p:cNvPr>
          <p:cNvSpPr/>
          <p:nvPr/>
        </p:nvSpPr>
        <p:spPr>
          <a:xfrm>
            <a:off x="4836797" y="2702081"/>
            <a:ext cx="940285" cy="284440"/>
          </a:xfrm>
          <a:prstGeom prst="wedgeRectCallout">
            <a:avLst>
              <a:gd name="adj1" fmla="val 61188"/>
              <a:gd name="adj2" fmla="val 21382"/>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800" dirty="0">
                <a:solidFill>
                  <a:schemeClr val="tx1"/>
                </a:solidFill>
                <a:latin typeface="BIZ UDゴシック" panose="020B0400000000000000" pitchFamily="49" charset="-128"/>
                <a:ea typeface="BIZ UDゴシック" panose="020B0400000000000000" pitchFamily="49" charset="-128"/>
              </a:rPr>
              <a:t>各基軸の優先度を濃淡で表現</a:t>
            </a:r>
            <a:endParaRPr kumimoji="1" lang="ja-JP" altLang="en-US" sz="800" dirty="0">
              <a:solidFill>
                <a:schemeClr val="tx1"/>
              </a:solidFill>
            </a:endParaRPr>
          </a:p>
        </p:txBody>
      </p:sp>
      <p:sp>
        <p:nvSpPr>
          <p:cNvPr id="83" name="円弧 82">
            <a:extLst>
              <a:ext uri="{FF2B5EF4-FFF2-40B4-BE49-F238E27FC236}">
                <a16:creationId xmlns:a16="http://schemas.microsoft.com/office/drawing/2014/main" id="{4B31FA04-0719-4139-A684-36465312D5F2}"/>
              </a:ext>
            </a:extLst>
          </p:cNvPr>
          <p:cNvSpPr/>
          <p:nvPr/>
        </p:nvSpPr>
        <p:spPr>
          <a:xfrm rot="6226348">
            <a:off x="3455466" y="3460231"/>
            <a:ext cx="3204555" cy="2789321"/>
          </a:xfrm>
          <a:prstGeom prst="arc">
            <a:avLst>
              <a:gd name="adj1" fmla="val 15743380"/>
              <a:gd name="adj2" fmla="val 2083594"/>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0" name="フローチャート: 代替処理 89">
            <a:extLst>
              <a:ext uri="{FF2B5EF4-FFF2-40B4-BE49-F238E27FC236}">
                <a16:creationId xmlns:a16="http://schemas.microsoft.com/office/drawing/2014/main" id="{FEFDF2E7-F6EC-477D-A645-C9B6E8391602}"/>
              </a:ext>
            </a:extLst>
          </p:cNvPr>
          <p:cNvSpPr/>
          <p:nvPr/>
        </p:nvSpPr>
        <p:spPr>
          <a:xfrm>
            <a:off x="6057241" y="1715661"/>
            <a:ext cx="820166" cy="240661"/>
          </a:xfrm>
          <a:prstGeom prst="flowChartAlternateProcess">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フローチャート: 代替処理 90">
            <a:extLst>
              <a:ext uri="{FF2B5EF4-FFF2-40B4-BE49-F238E27FC236}">
                <a16:creationId xmlns:a16="http://schemas.microsoft.com/office/drawing/2014/main" id="{6275E903-11B8-4B92-9176-026283F86A7C}"/>
              </a:ext>
            </a:extLst>
          </p:cNvPr>
          <p:cNvSpPr/>
          <p:nvPr/>
        </p:nvSpPr>
        <p:spPr>
          <a:xfrm>
            <a:off x="5872896" y="2002179"/>
            <a:ext cx="3917630" cy="551822"/>
          </a:xfrm>
          <a:prstGeom prst="flowChartAlternateProcess">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矢印: 右 88">
            <a:extLst>
              <a:ext uri="{FF2B5EF4-FFF2-40B4-BE49-F238E27FC236}">
                <a16:creationId xmlns:a16="http://schemas.microsoft.com/office/drawing/2014/main" id="{47F9546D-6645-4B63-BD31-936E67D20AAA}"/>
              </a:ext>
            </a:extLst>
          </p:cNvPr>
          <p:cNvSpPr/>
          <p:nvPr/>
        </p:nvSpPr>
        <p:spPr>
          <a:xfrm>
            <a:off x="5392854" y="2284613"/>
            <a:ext cx="514453" cy="164498"/>
          </a:xfrm>
          <a:prstGeom prst="rightArrow">
            <a:avLst>
              <a:gd name="adj1" fmla="val 50000"/>
              <a:gd name="adj2" fmla="val 78460"/>
            </a:avLst>
          </a:prstGeom>
          <a:solidFill>
            <a:schemeClr val="accent6">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056C4EAC-608C-48D9-B180-F950ABABF7B5}"/>
              </a:ext>
            </a:extLst>
          </p:cNvPr>
          <p:cNvSpPr txBox="1"/>
          <p:nvPr/>
        </p:nvSpPr>
        <p:spPr>
          <a:xfrm>
            <a:off x="4527176" y="3477615"/>
            <a:ext cx="786148" cy="318924"/>
          </a:xfrm>
          <a:prstGeom prst="rect">
            <a:avLst/>
          </a:prstGeom>
          <a:solidFill>
            <a:srgbClr val="336600"/>
          </a:solidFill>
        </p:spPr>
        <p:txBody>
          <a:bodyPr wrap="square" lIns="36000" tIns="36000" rIns="36000" bIns="36000" rtlCol="0">
            <a:spAutoFit/>
          </a:bodyPr>
          <a:lstStyle/>
          <a:p>
            <a:r>
              <a:rPr kumimoji="1" lang="ja-JP" altLang="en-US" sz="800" b="1" dirty="0">
                <a:solidFill>
                  <a:schemeClr val="bg1"/>
                </a:solidFill>
              </a:rPr>
              <a:t>①防災減災重点</a:t>
            </a:r>
            <a:endParaRPr kumimoji="1" lang="en-US" altLang="ja-JP" sz="800" b="1" dirty="0">
              <a:solidFill>
                <a:schemeClr val="bg1"/>
              </a:solidFill>
            </a:endParaRPr>
          </a:p>
          <a:p>
            <a:r>
              <a:rPr kumimoji="1" lang="ja-JP" altLang="en-US" sz="800" b="1" dirty="0">
                <a:solidFill>
                  <a:schemeClr val="bg1"/>
                </a:solidFill>
              </a:rPr>
              <a:t>　タイプ</a:t>
            </a:r>
          </a:p>
        </p:txBody>
      </p:sp>
      <p:sp>
        <p:nvSpPr>
          <p:cNvPr id="93" name="テキスト ボックス 92">
            <a:extLst>
              <a:ext uri="{FF2B5EF4-FFF2-40B4-BE49-F238E27FC236}">
                <a16:creationId xmlns:a16="http://schemas.microsoft.com/office/drawing/2014/main" id="{736BFD89-8EA9-4648-8F54-EE8BEF74BBC2}"/>
              </a:ext>
            </a:extLst>
          </p:cNvPr>
          <p:cNvSpPr txBox="1"/>
          <p:nvPr/>
        </p:nvSpPr>
        <p:spPr>
          <a:xfrm>
            <a:off x="4475762" y="5851238"/>
            <a:ext cx="784796" cy="318924"/>
          </a:xfrm>
          <a:prstGeom prst="rect">
            <a:avLst/>
          </a:prstGeom>
          <a:solidFill>
            <a:srgbClr val="339933"/>
          </a:solidFill>
        </p:spPr>
        <p:txBody>
          <a:bodyPr wrap="square" lIns="36000" tIns="36000" rIns="36000" bIns="36000" rtlCol="0">
            <a:spAutoFit/>
          </a:bodyPr>
          <a:lstStyle/>
          <a:p>
            <a:r>
              <a:rPr kumimoji="1" lang="ja-JP" altLang="en-US" sz="800" b="1" dirty="0">
                <a:solidFill>
                  <a:schemeClr val="bg1"/>
                </a:solidFill>
              </a:rPr>
              <a:t>②防災経営協調</a:t>
            </a:r>
            <a:endParaRPr kumimoji="1" lang="en-US" altLang="ja-JP" sz="800" b="1" dirty="0">
              <a:solidFill>
                <a:schemeClr val="bg1"/>
              </a:solidFill>
            </a:endParaRPr>
          </a:p>
          <a:p>
            <a:r>
              <a:rPr kumimoji="1" lang="ja-JP" altLang="en-US" sz="800" b="1" dirty="0">
                <a:solidFill>
                  <a:schemeClr val="bg1"/>
                </a:solidFill>
              </a:rPr>
              <a:t>　タイプ</a:t>
            </a:r>
          </a:p>
        </p:txBody>
      </p:sp>
      <p:sp>
        <p:nvSpPr>
          <p:cNvPr id="94" name="テキスト ボックス 93">
            <a:extLst>
              <a:ext uri="{FF2B5EF4-FFF2-40B4-BE49-F238E27FC236}">
                <a16:creationId xmlns:a16="http://schemas.microsoft.com/office/drawing/2014/main" id="{2667647F-4637-4B7E-B2E9-B4D2492B4353}"/>
              </a:ext>
            </a:extLst>
          </p:cNvPr>
          <p:cNvSpPr txBox="1"/>
          <p:nvPr/>
        </p:nvSpPr>
        <p:spPr>
          <a:xfrm>
            <a:off x="7748086" y="5340976"/>
            <a:ext cx="813872" cy="328739"/>
          </a:xfrm>
          <a:prstGeom prst="rect">
            <a:avLst/>
          </a:prstGeom>
          <a:solidFill>
            <a:srgbClr val="00FF00"/>
          </a:solidFill>
        </p:spPr>
        <p:txBody>
          <a:bodyPr wrap="square" lIns="36000" tIns="36000" rIns="36000" bIns="36000" rtlCol="0">
            <a:spAutoFit/>
          </a:bodyPr>
          <a:lstStyle/>
          <a:p>
            <a:r>
              <a:rPr kumimoji="1" lang="ja-JP" altLang="en-US" sz="800" b="1" dirty="0"/>
              <a:t>③経営管理重点</a:t>
            </a:r>
            <a:endParaRPr kumimoji="1" lang="en-US" altLang="ja-JP" sz="800" b="1" dirty="0"/>
          </a:p>
          <a:p>
            <a:r>
              <a:rPr kumimoji="1" lang="ja-JP" altLang="en-US" sz="800" b="1" dirty="0"/>
              <a:t>　タイプ</a:t>
            </a:r>
          </a:p>
        </p:txBody>
      </p:sp>
      <p:sp>
        <p:nvSpPr>
          <p:cNvPr id="95" name="矢印: 右 94">
            <a:extLst>
              <a:ext uri="{FF2B5EF4-FFF2-40B4-BE49-F238E27FC236}">
                <a16:creationId xmlns:a16="http://schemas.microsoft.com/office/drawing/2014/main" id="{4FA737B6-F9C8-4F49-A428-D9056E7ABE3A}"/>
              </a:ext>
            </a:extLst>
          </p:cNvPr>
          <p:cNvSpPr/>
          <p:nvPr/>
        </p:nvSpPr>
        <p:spPr>
          <a:xfrm>
            <a:off x="5392855" y="1746051"/>
            <a:ext cx="561924" cy="168285"/>
          </a:xfrm>
          <a:prstGeom prst="rightArrow">
            <a:avLst>
              <a:gd name="adj1" fmla="val 50000"/>
              <a:gd name="adj2" fmla="val 78460"/>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吹き出し: 四角形 96">
            <a:extLst>
              <a:ext uri="{FF2B5EF4-FFF2-40B4-BE49-F238E27FC236}">
                <a16:creationId xmlns:a16="http://schemas.microsoft.com/office/drawing/2014/main" id="{2D29A06B-12BF-4046-A477-A1686318B04A}"/>
              </a:ext>
            </a:extLst>
          </p:cNvPr>
          <p:cNvSpPr/>
          <p:nvPr/>
        </p:nvSpPr>
        <p:spPr>
          <a:xfrm>
            <a:off x="3383836" y="2659248"/>
            <a:ext cx="1091926" cy="223840"/>
          </a:xfrm>
          <a:prstGeom prst="wedgeRectCallout">
            <a:avLst>
              <a:gd name="adj1" fmla="val 43196"/>
              <a:gd name="adj2" fmla="val -18"/>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1100" b="1" dirty="0">
                <a:solidFill>
                  <a:schemeClr val="tx1"/>
                </a:solidFill>
                <a:latin typeface="BIZ UDゴシック" panose="020B0400000000000000" pitchFamily="49" charset="-128"/>
                <a:ea typeface="BIZ UDゴシック" panose="020B0400000000000000" pitchFamily="49" charset="-128"/>
              </a:rPr>
              <a:t> ゾーニング図</a:t>
            </a:r>
            <a:endParaRPr kumimoji="1" lang="ja-JP" altLang="en-US" sz="1100" b="1" dirty="0">
              <a:solidFill>
                <a:schemeClr val="tx1"/>
              </a:solidFill>
            </a:endParaRPr>
          </a:p>
        </p:txBody>
      </p:sp>
      <p:sp>
        <p:nvSpPr>
          <p:cNvPr id="60" name="正方形/長方形 59">
            <a:extLst>
              <a:ext uri="{FF2B5EF4-FFF2-40B4-BE49-F238E27FC236}">
                <a16:creationId xmlns:a16="http://schemas.microsoft.com/office/drawing/2014/main" id="{1EA44B0F-A846-400D-917D-719972E3F877}"/>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3856568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021C1-F3F5-82E1-BD17-E1738291AB00}"/>
            </a:ext>
          </a:extLst>
        </p:cNvPr>
        <p:cNvGrpSpPr/>
        <p:nvPr/>
      </p:nvGrpSpPr>
      <p:grpSpPr>
        <a:xfrm>
          <a:off x="0" y="0"/>
          <a:ext cx="0" cy="0"/>
          <a:chOff x="0" y="0"/>
          <a:chExt cx="0" cy="0"/>
        </a:xfrm>
      </p:grpSpPr>
      <p:sp>
        <p:nvSpPr>
          <p:cNvPr id="48" name="正方形/長方形 47">
            <a:extLst>
              <a:ext uri="{FF2B5EF4-FFF2-40B4-BE49-F238E27FC236}">
                <a16:creationId xmlns:a16="http://schemas.microsoft.com/office/drawing/2014/main" id="{96929213-577D-45F6-B888-B005EBE9E181}"/>
              </a:ext>
            </a:extLst>
          </p:cNvPr>
          <p:cNvSpPr/>
          <p:nvPr/>
        </p:nvSpPr>
        <p:spPr>
          <a:xfrm>
            <a:off x="6163253" y="1473756"/>
            <a:ext cx="3584041" cy="100137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100" dirty="0">
                <a:solidFill>
                  <a:schemeClr val="tx1"/>
                </a:solidFill>
                <a:latin typeface="BIZ UDゴシック" panose="020B0400000000000000" pitchFamily="49" charset="-128"/>
                <a:ea typeface="BIZ UDゴシック" panose="020B0400000000000000" pitchFamily="49" charset="-128"/>
              </a:rPr>
              <a:t>　森林審議会において、以下の事項について、毎年、進捗管理を行います。</a:t>
            </a:r>
            <a:endParaRPr lang="en-US" altLang="ja-JP" sz="1100" dirty="0">
              <a:solidFill>
                <a:schemeClr val="tx1"/>
              </a:solidFill>
              <a:latin typeface="BIZ UDゴシック" panose="020B0400000000000000" pitchFamily="49" charset="-128"/>
              <a:ea typeface="BIZ UDゴシック" panose="020B0400000000000000" pitchFamily="49" charset="-128"/>
            </a:endParaRPr>
          </a:p>
          <a:p>
            <a:pPr>
              <a:lnSpc>
                <a:spcPts val="600"/>
              </a:lnSpc>
            </a:pPr>
            <a:endParaRPr lang="en-US" altLang="ja-JP" sz="1100" dirty="0">
              <a:solidFill>
                <a:schemeClr val="tx1"/>
              </a:solidFill>
              <a:latin typeface="BIZ UDゴシック" panose="020B0400000000000000" pitchFamily="49" charset="-128"/>
              <a:ea typeface="BIZ UDゴシック" panose="020B0400000000000000" pitchFamily="49" charset="-128"/>
            </a:endParaRPr>
          </a:p>
          <a:p>
            <a:r>
              <a:rPr lang="ja-JP" altLang="en-US" sz="1100" dirty="0">
                <a:solidFill>
                  <a:schemeClr val="tx1"/>
                </a:solidFill>
                <a:latin typeface="BIZ UDゴシック" panose="020B0400000000000000" pitchFamily="49" charset="-128"/>
                <a:ea typeface="BIZ UDゴシック" panose="020B0400000000000000" pitchFamily="49" charset="-128"/>
              </a:rPr>
              <a:t>・成果指標に関する評価・点検</a:t>
            </a:r>
            <a:endParaRPr lang="en-US" altLang="ja-JP" sz="1100" dirty="0">
              <a:solidFill>
                <a:schemeClr val="tx1"/>
              </a:solidFill>
              <a:latin typeface="BIZ UDゴシック" panose="020B0400000000000000" pitchFamily="49" charset="-128"/>
              <a:ea typeface="BIZ UDゴシック" panose="020B0400000000000000" pitchFamily="49" charset="-128"/>
            </a:endParaRPr>
          </a:p>
          <a:p>
            <a:r>
              <a:rPr lang="ja-JP" altLang="en-US" sz="1100" dirty="0">
                <a:solidFill>
                  <a:schemeClr val="tx1"/>
                </a:solidFill>
                <a:latin typeface="BIZ UDゴシック" panose="020B0400000000000000" pitchFamily="49" charset="-128"/>
                <a:ea typeface="BIZ UDゴシック" panose="020B0400000000000000" pitchFamily="49" charset="-128"/>
              </a:rPr>
              <a:t>・社会情勢の変化を踏まえた計画の見直し</a:t>
            </a:r>
            <a:endParaRPr lang="en-US" altLang="ja-JP" sz="1100" dirty="0">
              <a:solidFill>
                <a:schemeClr val="tx1"/>
              </a:solidFill>
              <a:latin typeface="BIZ UDゴシック" panose="020B0400000000000000" pitchFamily="49" charset="-128"/>
              <a:ea typeface="BIZ UDゴシック" panose="020B0400000000000000" pitchFamily="49" charset="-128"/>
            </a:endParaRPr>
          </a:p>
          <a:p>
            <a:r>
              <a:rPr lang="ja-JP" altLang="en-US" sz="1100" dirty="0">
                <a:solidFill>
                  <a:schemeClr val="tx1"/>
                </a:solidFill>
                <a:latin typeface="BIZ UDゴシック" panose="020B0400000000000000" pitchFamily="49" charset="-128"/>
                <a:ea typeface="BIZ UDゴシック" panose="020B0400000000000000" pitchFamily="49" charset="-128"/>
              </a:rPr>
              <a:t>・取組実績を踏まえたゾーニングの見直し</a:t>
            </a:r>
          </a:p>
        </p:txBody>
      </p:sp>
      <p:sp>
        <p:nvSpPr>
          <p:cNvPr id="19" name="正方形/長方形 18">
            <a:extLst>
              <a:ext uri="{FF2B5EF4-FFF2-40B4-BE49-F238E27FC236}">
                <a16:creationId xmlns:a16="http://schemas.microsoft.com/office/drawing/2014/main" id="{831A154E-5F41-47E9-B9CE-C1148B7DEB01}"/>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b="1" dirty="0">
                <a:latin typeface="BIZ UDゴシック" panose="020B0400000000000000" pitchFamily="49" charset="-128"/>
                <a:ea typeface="BIZ UDゴシック" panose="020B0400000000000000" pitchFamily="49" charset="-128"/>
              </a:rPr>
              <a:t>「大阪府 森づくり推進アクションプラン」案　</a:t>
            </a:r>
            <a:r>
              <a:rPr kumimoji="1" lang="ja-JP" altLang="en-US" dirty="0">
                <a:latin typeface="BIZ UDゴシック" panose="020B0400000000000000" pitchFamily="49" charset="-128"/>
                <a:ea typeface="BIZ UDゴシック" panose="020B0400000000000000" pitchFamily="49" charset="-128"/>
              </a:rPr>
              <a:t>（概要版）</a:t>
            </a:r>
          </a:p>
        </p:txBody>
      </p:sp>
      <p:pic>
        <p:nvPicPr>
          <p:cNvPr id="12" name="図 11">
            <a:extLst>
              <a:ext uri="{FF2B5EF4-FFF2-40B4-BE49-F238E27FC236}">
                <a16:creationId xmlns:a16="http://schemas.microsoft.com/office/drawing/2014/main" id="{5649F4B5-F9B5-97E8-A0FF-A2BFCE644E9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77407" y="133702"/>
            <a:ext cx="286022" cy="286022"/>
          </a:xfrm>
          <a:prstGeom prst="rect">
            <a:avLst/>
          </a:prstGeom>
        </p:spPr>
      </p:pic>
      <p:pic>
        <p:nvPicPr>
          <p:cNvPr id="13" name="図 12">
            <a:extLst>
              <a:ext uri="{FF2B5EF4-FFF2-40B4-BE49-F238E27FC236}">
                <a16:creationId xmlns:a16="http://schemas.microsoft.com/office/drawing/2014/main" id="{B06B1225-2304-E4F6-07CA-88BF4755D2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85567" y="133702"/>
            <a:ext cx="286022" cy="286022"/>
          </a:xfrm>
          <a:prstGeom prst="rect">
            <a:avLst/>
          </a:prstGeom>
        </p:spPr>
      </p:pic>
      <p:pic>
        <p:nvPicPr>
          <p:cNvPr id="14" name="図 13">
            <a:extLst>
              <a:ext uri="{FF2B5EF4-FFF2-40B4-BE49-F238E27FC236}">
                <a16:creationId xmlns:a16="http://schemas.microsoft.com/office/drawing/2014/main" id="{8969C801-0826-22B9-720D-6E6A8838A3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96477" y="133702"/>
            <a:ext cx="286022" cy="286022"/>
          </a:xfrm>
          <a:prstGeom prst="rect">
            <a:avLst/>
          </a:prstGeom>
        </p:spPr>
      </p:pic>
      <p:pic>
        <p:nvPicPr>
          <p:cNvPr id="17" name="図 16">
            <a:extLst>
              <a:ext uri="{FF2B5EF4-FFF2-40B4-BE49-F238E27FC236}">
                <a16:creationId xmlns:a16="http://schemas.microsoft.com/office/drawing/2014/main" id="{8193E607-55BA-5291-C5D1-595CEA2F75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04637" y="133702"/>
            <a:ext cx="286022" cy="286022"/>
          </a:xfrm>
          <a:prstGeom prst="rect">
            <a:avLst/>
          </a:prstGeom>
        </p:spPr>
      </p:pic>
      <p:pic>
        <p:nvPicPr>
          <p:cNvPr id="18" name="図 17">
            <a:extLst>
              <a:ext uri="{FF2B5EF4-FFF2-40B4-BE49-F238E27FC236}">
                <a16:creationId xmlns:a16="http://schemas.microsoft.com/office/drawing/2014/main" id="{60869665-61ED-4037-8177-23614C1E5E2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14722" y="133715"/>
            <a:ext cx="286022" cy="286022"/>
          </a:xfrm>
          <a:prstGeom prst="rect">
            <a:avLst/>
          </a:prstGeom>
        </p:spPr>
      </p:pic>
      <p:pic>
        <p:nvPicPr>
          <p:cNvPr id="22" name="図 21">
            <a:extLst>
              <a:ext uri="{FF2B5EF4-FFF2-40B4-BE49-F238E27FC236}">
                <a16:creationId xmlns:a16="http://schemas.microsoft.com/office/drawing/2014/main" id="{6D76C2F7-9EB6-4D9E-1E4D-4DDBF10E9D4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425414" y="133702"/>
            <a:ext cx="286022" cy="286022"/>
          </a:xfrm>
          <a:prstGeom prst="rect">
            <a:avLst/>
          </a:prstGeom>
        </p:spPr>
      </p:pic>
      <p:sp>
        <p:nvSpPr>
          <p:cNvPr id="46" name="角丸四角形 70">
            <a:extLst>
              <a:ext uri="{FF2B5EF4-FFF2-40B4-BE49-F238E27FC236}">
                <a16:creationId xmlns:a16="http://schemas.microsoft.com/office/drawing/2014/main" id="{9F681EF6-0AD7-433A-84C0-5FA4F486E14D}"/>
              </a:ext>
            </a:extLst>
          </p:cNvPr>
          <p:cNvSpPr/>
          <p:nvPr/>
        </p:nvSpPr>
        <p:spPr bwMode="auto">
          <a:xfrm>
            <a:off x="33943" y="1165001"/>
            <a:ext cx="6027192" cy="278700"/>
          </a:xfrm>
          <a:prstGeom prst="roundRect">
            <a:avLst>
              <a:gd name="adj" fmla="val 0"/>
            </a:avLst>
          </a:prstGeom>
          <a:solidFill>
            <a:srgbClr val="007E39"/>
          </a:solidFill>
          <a:ln w="25400">
            <a:solidFill>
              <a:srgbClr val="007E39"/>
            </a:solidFill>
          </a:ln>
        </p:spPr>
        <p:style>
          <a:lnRef idx="1">
            <a:schemeClr val="accent2"/>
          </a:lnRef>
          <a:fillRef idx="2">
            <a:schemeClr val="accent2"/>
          </a:fillRef>
          <a:effectRef idx="1">
            <a:schemeClr val="accent2"/>
          </a:effectRef>
          <a:fontRef idx="minor">
            <a:schemeClr val="dk1"/>
          </a:fontRef>
        </p:style>
        <p:txBody>
          <a:bodyPr lIns="0" tIns="36000" rIns="0" bIns="36000" anchor="t" anchorCtr="0"/>
          <a:lstStyle/>
          <a:p>
            <a:pPr eaLnBrk="1" hangingPunct="1">
              <a:lnSpc>
                <a:spcPts val="1600"/>
              </a:lnSpc>
              <a:defRPr/>
            </a:pPr>
            <a:r>
              <a:rPr lang="ja-JP" altLang="en-US" sz="1200" b="1" dirty="0">
                <a:solidFill>
                  <a:schemeClr val="bg1"/>
                </a:solidFill>
                <a:latin typeface="BIZ UDゴシック" panose="020B0400000000000000" pitchFamily="49" charset="-128"/>
                <a:ea typeface="BIZ UDゴシック" panose="020B0400000000000000" pitchFamily="49" charset="-128"/>
                <a:cs typeface="ＭＳ Ｐゴシック" pitchFamily="50" charset="-128"/>
              </a:rPr>
              <a:t> 第６章 目標達成に向けた成果指標</a:t>
            </a:r>
            <a:endParaRPr lang="en-US" altLang="ja-JP" sz="1200" b="1" i="0" dirty="0">
              <a:solidFill>
                <a:schemeClr val="bg1"/>
              </a:solidFill>
              <a:latin typeface="BIZ UDゴシック" panose="020B0400000000000000" pitchFamily="49" charset="-128"/>
              <a:ea typeface="BIZ UDゴシック" panose="020B0400000000000000" pitchFamily="49" charset="-128"/>
              <a:cs typeface="ＭＳ Ｐゴシック" pitchFamily="50" charset="-128"/>
            </a:endParaRPr>
          </a:p>
        </p:txBody>
      </p:sp>
      <p:sp>
        <p:nvSpPr>
          <p:cNvPr id="47" name="角丸四角形 70">
            <a:extLst>
              <a:ext uri="{FF2B5EF4-FFF2-40B4-BE49-F238E27FC236}">
                <a16:creationId xmlns:a16="http://schemas.microsoft.com/office/drawing/2014/main" id="{BB3EDE90-BB64-4AB6-BC39-062F2DB31BF2}"/>
              </a:ext>
            </a:extLst>
          </p:cNvPr>
          <p:cNvSpPr/>
          <p:nvPr/>
        </p:nvSpPr>
        <p:spPr bwMode="auto">
          <a:xfrm>
            <a:off x="6163253" y="1165001"/>
            <a:ext cx="3564669" cy="278700"/>
          </a:xfrm>
          <a:prstGeom prst="roundRect">
            <a:avLst>
              <a:gd name="adj" fmla="val 0"/>
            </a:avLst>
          </a:prstGeom>
          <a:solidFill>
            <a:srgbClr val="007E39"/>
          </a:solidFill>
          <a:ln w="25400">
            <a:solidFill>
              <a:srgbClr val="007E39"/>
            </a:solidFill>
          </a:ln>
        </p:spPr>
        <p:style>
          <a:lnRef idx="1">
            <a:schemeClr val="accent2"/>
          </a:lnRef>
          <a:fillRef idx="2">
            <a:schemeClr val="accent2"/>
          </a:fillRef>
          <a:effectRef idx="1">
            <a:schemeClr val="accent2"/>
          </a:effectRef>
          <a:fontRef idx="minor">
            <a:schemeClr val="dk1"/>
          </a:fontRef>
        </p:style>
        <p:txBody>
          <a:bodyPr lIns="0" tIns="36000" rIns="0" bIns="36000" anchor="t" anchorCtr="0"/>
          <a:lstStyle/>
          <a:p>
            <a:pPr eaLnBrk="1" hangingPunct="1">
              <a:lnSpc>
                <a:spcPts val="1600"/>
              </a:lnSpc>
              <a:defRPr/>
            </a:pPr>
            <a:r>
              <a:rPr lang="ja-JP" altLang="en-US" sz="1200" b="1" dirty="0">
                <a:solidFill>
                  <a:schemeClr val="bg1"/>
                </a:solidFill>
                <a:latin typeface="BIZ UDゴシック" panose="020B0400000000000000" pitchFamily="49" charset="-128"/>
                <a:ea typeface="BIZ UDゴシック" panose="020B0400000000000000" pitchFamily="49" charset="-128"/>
                <a:cs typeface="ＭＳ Ｐゴシック" pitchFamily="50" charset="-128"/>
              </a:rPr>
              <a:t> 第７章 プランの進捗管理</a:t>
            </a:r>
            <a:endParaRPr lang="en-US" altLang="ja-JP" sz="1200" b="1" i="0" dirty="0">
              <a:solidFill>
                <a:schemeClr val="bg1"/>
              </a:solidFill>
              <a:latin typeface="BIZ UDゴシック" panose="020B0400000000000000" pitchFamily="49" charset="-128"/>
              <a:ea typeface="BIZ UDゴシック" panose="020B0400000000000000" pitchFamily="49" charset="-128"/>
              <a:cs typeface="ＭＳ Ｐゴシック" pitchFamily="50" charset="-128"/>
            </a:endParaRPr>
          </a:p>
        </p:txBody>
      </p:sp>
      <p:pic>
        <p:nvPicPr>
          <p:cNvPr id="3" name="図 2">
            <a:extLst>
              <a:ext uri="{FF2B5EF4-FFF2-40B4-BE49-F238E27FC236}">
                <a16:creationId xmlns:a16="http://schemas.microsoft.com/office/drawing/2014/main" id="{00E75935-74C2-4373-971F-90FE5635EE9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390365" y="2533272"/>
            <a:ext cx="3203934" cy="2223384"/>
          </a:xfrm>
          <a:prstGeom prst="rect">
            <a:avLst/>
          </a:prstGeom>
        </p:spPr>
      </p:pic>
      <p:sp>
        <p:nvSpPr>
          <p:cNvPr id="49" name="正方形/長方形 48">
            <a:extLst>
              <a:ext uri="{FF2B5EF4-FFF2-40B4-BE49-F238E27FC236}">
                <a16:creationId xmlns:a16="http://schemas.microsoft.com/office/drawing/2014/main" id="{A3E63427-0046-4664-BBC6-095A11F8B26E}"/>
              </a:ext>
            </a:extLst>
          </p:cNvPr>
          <p:cNvSpPr/>
          <p:nvPr/>
        </p:nvSpPr>
        <p:spPr>
          <a:xfrm>
            <a:off x="6210132" y="4842395"/>
            <a:ext cx="3551579" cy="1881890"/>
          </a:xfrm>
          <a:prstGeom prst="rect">
            <a:avLst/>
          </a:prstGeom>
          <a:solidFill>
            <a:schemeClr val="accent4">
              <a:lumMod val="20000"/>
              <a:lumOff val="80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050" b="1" dirty="0">
                <a:solidFill>
                  <a:schemeClr val="tx1"/>
                </a:solidFill>
                <a:latin typeface="BIZ UDゴシック" panose="020B0400000000000000" pitchFamily="49" charset="-128"/>
                <a:ea typeface="BIZ UDゴシック" panose="020B0400000000000000" pitchFamily="49" charset="-128"/>
              </a:rPr>
              <a:t>●施策推進の成果に伴うゾーニングの見直し（例）</a:t>
            </a:r>
            <a:endParaRPr kumimoji="1" lang="en-US" altLang="ja-JP" sz="1050" b="1" dirty="0">
              <a:solidFill>
                <a:schemeClr val="tx1"/>
              </a:solidFill>
              <a:latin typeface="BIZ UDゴシック" panose="020B0400000000000000" pitchFamily="49" charset="-128"/>
              <a:ea typeface="BIZ UDゴシック" panose="020B0400000000000000" pitchFamily="49" charset="-128"/>
            </a:endParaRPr>
          </a:p>
          <a:p>
            <a:pPr>
              <a:lnSpc>
                <a:spcPts val="600"/>
              </a:lnSpc>
            </a:pPr>
            <a:endParaRPr kumimoji="1" lang="en-US" altLang="ja-JP" sz="900" b="1" dirty="0">
              <a:solidFill>
                <a:schemeClr val="tx1"/>
              </a:solidFill>
              <a:latin typeface="BIZ UDゴシック" panose="020B0400000000000000" pitchFamily="49" charset="-128"/>
              <a:ea typeface="BIZ UDゴシック" panose="020B0400000000000000" pitchFamily="49" charset="-128"/>
            </a:endParaRPr>
          </a:p>
          <a:p>
            <a:pPr>
              <a:lnSpc>
                <a:spcPts val="1400"/>
              </a:lnSpc>
            </a:pPr>
            <a:r>
              <a:rPr kumimoji="1" lang="ja-JP" altLang="en-US" sz="900" b="1" dirty="0">
                <a:solidFill>
                  <a:schemeClr val="tx1"/>
                </a:solidFill>
                <a:latin typeface="BIZ UDゴシック" panose="020B0400000000000000" pitchFamily="49" charset="-128"/>
                <a:ea typeface="BIZ UDゴシック" panose="020B0400000000000000" pitchFamily="49" charset="-128"/>
              </a:rPr>
              <a:t>　＜資源循環林・防災減災重点タイプ＞　</a:t>
            </a:r>
            <a:endParaRPr kumimoji="1" lang="en-US" altLang="ja-JP" sz="900" b="1" dirty="0">
              <a:solidFill>
                <a:schemeClr val="tx1"/>
              </a:solidFill>
              <a:latin typeface="BIZ UDゴシック" panose="020B0400000000000000" pitchFamily="49" charset="-128"/>
              <a:ea typeface="BIZ UDゴシック" panose="020B0400000000000000" pitchFamily="49" charset="-128"/>
            </a:endParaRPr>
          </a:p>
          <a:p>
            <a:pPr>
              <a:lnSpc>
                <a:spcPts val="14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　基軸１ 施策</a:t>
            </a:r>
            <a:r>
              <a:rPr kumimoji="1" lang="en-US" altLang="ja-JP" sz="900" dirty="0">
                <a:solidFill>
                  <a:schemeClr val="tx1"/>
                </a:solidFill>
                <a:latin typeface="BIZ UDゴシック" panose="020B0400000000000000" pitchFamily="49" charset="-128"/>
                <a:ea typeface="BIZ UDゴシック" panose="020B0400000000000000" pitchFamily="49" charset="-128"/>
              </a:rPr>
              <a:t>1-1</a:t>
            </a:r>
            <a:r>
              <a:rPr kumimoji="1" lang="ja-JP" altLang="en-US" sz="900" dirty="0">
                <a:solidFill>
                  <a:schemeClr val="tx1"/>
                </a:solidFill>
                <a:latin typeface="BIZ UDゴシック" panose="020B0400000000000000" pitchFamily="49" charset="-128"/>
                <a:ea typeface="BIZ UDゴシック" panose="020B0400000000000000" pitchFamily="49" charset="-128"/>
              </a:rPr>
              <a:t>　治山対策の推進による危険地区Ａランク低減</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a:lnSpc>
                <a:spcPts val="14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　⇒山地災害危険地区が　ＡランクからＣランクへ</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a:lnSpc>
                <a:spcPts val="14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　　</a:t>
            </a:r>
            <a:r>
              <a:rPr kumimoji="1" lang="en-US" altLang="ja-JP" sz="900" dirty="0">
                <a:solidFill>
                  <a:schemeClr val="tx1"/>
                </a:solidFill>
                <a:latin typeface="BIZ UDゴシック" panose="020B0400000000000000" pitchFamily="49" charset="-128"/>
                <a:ea typeface="BIZ UDゴシック" panose="020B0400000000000000" pitchFamily="49" charset="-128"/>
              </a:rPr>
              <a:t> </a:t>
            </a:r>
            <a:r>
              <a:rPr kumimoji="1" lang="ja-JP" altLang="en-US" sz="900" dirty="0">
                <a:solidFill>
                  <a:schemeClr val="tx1"/>
                </a:solidFill>
                <a:latin typeface="BIZ UDゴシック" panose="020B0400000000000000" pitchFamily="49" charset="-128"/>
                <a:ea typeface="BIZ UDゴシック" panose="020B0400000000000000" pitchFamily="49" charset="-128"/>
              </a:rPr>
              <a:t>「</a:t>
            </a:r>
            <a:r>
              <a:rPr kumimoji="1" lang="ja-JP" altLang="en-US" sz="900" b="1" dirty="0">
                <a:solidFill>
                  <a:schemeClr val="tx1"/>
                </a:solidFill>
                <a:latin typeface="BIZ UDゴシック" panose="020B0400000000000000" pitchFamily="49" charset="-128"/>
                <a:ea typeface="BIZ UDゴシック" panose="020B0400000000000000" pitchFamily="49" charset="-128"/>
              </a:rPr>
              <a:t>資源循環林・</a:t>
            </a:r>
            <a:r>
              <a:rPr kumimoji="1" lang="ja-JP" altLang="en-US" sz="900" b="1" u="sng" dirty="0">
                <a:solidFill>
                  <a:schemeClr val="tx1"/>
                </a:solidFill>
                <a:latin typeface="BIZ UDゴシック" panose="020B0400000000000000" pitchFamily="49" charset="-128"/>
                <a:ea typeface="BIZ UDゴシック" panose="020B0400000000000000" pitchFamily="49" charset="-128"/>
              </a:rPr>
              <a:t>防災経営協調タイプ」</a:t>
            </a:r>
            <a:r>
              <a:rPr kumimoji="1" lang="ja-JP" altLang="en-US" sz="900" b="1" dirty="0">
                <a:solidFill>
                  <a:schemeClr val="tx1"/>
                </a:solidFill>
                <a:latin typeface="BIZ UDゴシック" panose="020B0400000000000000" pitchFamily="49" charset="-128"/>
                <a:ea typeface="BIZ UDゴシック" panose="020B0400000000000000" pitchFamily="49" charset="-128"/>
              </a:rPr>
              <a:t>へ見直し</a:t>
            </a:r>
            <a:endParaRPr kumimoji="1" lang="en-US" altLang="ja-JP" sz="900" b="1" dirty="0">
              <a:solidFill>
                <a:schemeClr val="tx1"/>
              </a:solidFill>
              <a:latin typeface="BIZ UDゴシック" panose="020B0400000000000000" pitchFamily="49" charset="-128"/>
              <a:ea typeface="BIZ UDゴシック" panose="020B0400000000000000" pitchFamily="49" charset="-128"/>
            </a:endParaRPr>
          </a:p>
          <a:p>
            <a:pPr>
              <a:lnSpc>
                <a:spcPts val="600"/>
              </a:lnSpc>
            </a:pPr>
            <a:r>
              <a:rPr kumimoji="1" lang="en-US" altLang="ja-JP" sz="900" dirty="0">
                <a:solidFill>
                  <a:schemeClr val="tx1"/>
                </a:solidFill>
                <a:latin typeface="BIZ UDゴシック" panose="020B0400000000000000" pitchFamily="49" charset="-128"/>
                <a:ea typeface="BIZ UDゴシック" panose="020B0400000000000000" pitchFamily="49" charset="-128"/>
              </a:rPr>
              <a:t>  </a:t>
            </a:r>
          </a:p>
          <a:p>
            <a:pPr>
              <a:lnSpc>
                <a:spcPts val="14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　</a:t>
            </a:r>
            <a:r>
              <a:rPr kumimoji="1" lang="ja-JP" altLang="en-US" sz="900" b="1" dirty="0">
                <a:solidFill>
                  <a:schemeClr val="tx1"/>
                </a:solidFill>
                <a:latin typeface="BIZ UDゴシック" panose="020B0400000000000000" pitchFamily="49" charset="-128"/>
                <a:ea typeface="BIZ UDゴシック" panose="020B0400000000000000" pitchFamily="49" charset="-128"/>
              </a:rPr>
              <a:t>＜広葉樹への誘導転換・林相転換推進タイプ＞</a:t>
            </a:r>
            <a:endParaRPr kumimoji="1" lang="en-US" altLang="ja-JP" sz="900" b="1" dirty="0">
              <a:solidFill>
                <a:schemeClr val="tx1"/>
              </a:solidFill>
              <a:latin typeface="BIZ UDゴシック" panose="020B0400000000000000" pitchFamily="49" charset="-128"/>
              <a:ea typeface="BIZ UDゴシック" panose="020B0400000000000000" pitchFamily="49" charset="-128"/>
            </a:endParaRPr>
          </a:p>
          <a:p>
            <a:pPr>
              <a:lnSpc>
                <a:spcPts val="14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　基軸３ 施策</a:t>
            </a:r>
            <a:r>
              <a:rPr kumimoji="1" lang="en-US" altLang="ja-JP" sz="900" dirty="0">
                <a:solidFill>
                  <a:schemeClr val="tx1"/>
                </a:solidFill>
                <a:latin typeface="BIZ UDゴシック" panose="020B0400000000000000" pitchFamily="49" charset="-128"/>
                <a:ea typeface="BIZ UDゴシック" panose="020B0400000000000000" pitchFamily="49" charset="-128"/>
              </a:rPr>
              <a:t>3-1</a:t>
            </a:r>
            <a:r>
              <a:rPr kumimoji="1" lang="ja-JP" altLang="en-US" sz="900" dirty="0">
                <a:solidFill>
                  <a:schemeClr val="tx1"/>
                </a:solidFill>
                <a:latin typeface="BIZ UDゴシック" panose="020B0400000000000000" pitchFamily="49" charset="-128"/>
                <a:ea typeface="BIZ UDゴシック" panose="020B0400000000000000" pitchFamily="49" charset="-128"/>
              </a:rPr>
              <a:t>　広葉樹林への誘導・転換による樹種転換</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a:lnSpc>
                <a:spcPts val="14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　⇒樹種が　スギ・ヒノキから広葉樹へ</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a:p>
            <a:pPr>
              <a:lnSpc>
                <a:spcPts val="14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　　　</a:t>
            </a:r>
            <a:r>
              <a:rPr kumimoji="1" lang="ja-JP" altLang="en-US" sz="900" b="1" dirty="0">
                <a:solidFill>
                  <a:schemeClr val="tx1"/>
                </a:solidFill>
                <a:latin typeface="BIZ UDゴシック" panose="020B0400000000000000" pitchFamily="49" charset="-128"/>
                <a:ea typeface="BIZ UDゴシック" panose="020B0400000000000000" pitchFamily="49" charset="-128"/>
              </a:rPr>
              <a:t>「</a:t>
            </a:r>
            <a:r>
              <a:rPr kumimoji="1" lang="ja-JP" altLang="en-US" sz="900" b="1" u="sng" dirty="0">
                <a:solidFill>
                  <a:schemeClr val="tx1"/>
                </a:solidFill>
                <a:latin typeface="BIZ UDゴシック" panose="020B0400000000000000" pitchFamily="49" charset="-128"/>
                <a:ea typeface="BIZ UDゴシック" panose="020B0400000000000000" pitchFamily="49" charset="-128"/>
              </a:rPr>
              <a:t>自然遷移林・防災減災タイプ</a:t>
            </a:r>
            <a:r>
              <a:rPr kumimoji="1" lang="ja-JP" altLang="en-US" sz="900" b="1" dirty="0">
                <a:solidFill>
                  <a:schemeClr val="tx1"/>
                </a:solidFill>
                <a:latin typeface="BIZ UDゴシック" panose="020B0400000000000000" pitchFamily="49" charset="-128"/>
                <a:ea typeface="BIZ UDゴシック" panose="020B0400000000000000" pitchFamily="49" charset="-128"/>
              </a:rPr>
              <a:t>」へ見直し</a:t>
            </a:r>
            <a:endParaRPr kumimoji="1" lang="en-US" altLang="ja-JP" sz="900" b="1" dirty="0">
              <a:solidFill>
                <a:schemeClr val="tx1"/>
              </a:solidFill>
              <a:latin typeface="BIZ UDゴシック" panose="020B0400000000000000" pitchFamily="49" charset="-128"/>
              <a:ea typeface="BIZ UDゴシック" panose="020B0400000000000000" pitchFamily="49" charset="-128"/>
            </a:endParaRPr>
          </a:p>
        </p:txBody>
      </p:sp>
      <p:sp>
        <p:nvSpPr>
          <p:cNvPr id="57" name="四角形: 角を丸くする 56">
            <a:extLst>
              <a:ext uri="{FF2B5EF4-FFF2-40B4-BE49-F238E27FC236}">
                <a16:creationId xmlns:a16="http://schemas.microsoft.com/office/drawing/2014/main" id="{48EEFCF4-38C8-4C8F-8339-90C7B700D6FC}"/>
              </a:ext>
            </a:extLst>
          </p:cNvPr>
          <p:cNvSpPr/>
          <p:nvPr/>
        </p:nvSpPr>
        <p:spPr>
          <a:xfrm>
            <a:off x="365991" y="2742563"/>
            <a:ext cx="2701189" cy="340413"/>
          </a:xfrm>
          <a:prstGeom prst="roundRect">
            <a:avLst>
              <a:gd name="adj" fmla="val 4199"/>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t" anchorCtr="0"/>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 山地災害危険地区Ａランクの</a:t>
            </a:r>
            <a:r>
              <a:rPr kumimoji="1" lang="ja-JP" altLang="en-US" sz="1050" dirty="0">
                <a:solidFill>
                  <a:schemeClr val="tx1"/>
                </a:solidFill>
                <a:latin typeface="BIZ UDゴシック" panose="020B0400000000000000" pitchFamily="49" charset="-128"/>
                <a:ea typeface="BIZ UDゴシック" panose="020B0400000000000000" pitchFamily="49" charset="-128"/>
              </a:rPr>
              <a:t>対策完了箇所数</a:t>
            </a:r>
          </a:p>
          <a:p>
            <a:r>
              <a:rPr kumimoji="1" lang="ja-JP" altLang="en-US" sz="900" dirty="0">
                <a:solidFill>
                  <a:schemeClr val="tx1"/>
                </a:solidFill>
                <a:latin typeface="BIZ UDゴシック" panose="020B0400000000000000" pitchFamily="49" charset="-128"/>
                <a:ea typeface="BIZ UDゴシック" panose="020B0400000000000000" pitchFamily="49" charset="-128"/>
              </a:rPr>
              <a:t> （</a:t>
            </a:r>
            <a:r>
              <a:rPr kumimoji="1" lang="en-US" altLang="ja-JP" sz="900" dirty="0">
                <a:solidFill>
                  <a:schemeClr val="tx1"/>
                </a:solidFill>
                <a:latin typeface="BIZ UDゴシック" panose="020B0400000000000000" pitchFamily="49" charset="-128"/>
                <a:ea typeface="BIZ UDゴシック" panose="020B0400000000000000" pitchFamily="49" charset="-128"/>
              </a:rPr>
              <a:t>R8</a:t>
            </a:r>
            <a:r>
              <a:rPr kumimoji="1" lang="ja-JP" altLang="en-US" sz="900" dirty="0">
                <a:solidFill>
                  <a:schemeClr val="tx1"/>
                </a:solidFill>
                <a:latin typeface="BIZ UDゴシック" panose="020B0400000000000000" pitchFamily="49" charset="-128"/>
                <a:ea typeface="BIZ UDゴシック" panose="020B0400000000000000" pitchFamily="49" charset="-128"/>
              </a:rPr>
              <a:t>年度以降）中期 </a:t>
            </a:r>
            <a:r>
              <a:rPr kumimoji="1" lang="en-US" altLang="ja-JP" sz="900" dirty="0">
                <a:solidFill>
                  <a:schemeClr val="tx1"/>
                </a:solidFill>
                <a:latin typeface="BIZ UDゴシック" panose="020B0400000000000000" pitchFamily="49" charset="-128"/>
                <a:ea typeface="BIZ UDゴシック" panose="020B0400000000000000" pitchFamily="49" charset="-128"/>
              </a:rPr>
              <a:t>90</a:t>
            </a:r>
            <a:r>
              <a:rPr kumimoji="1" lang="ja-JP" altLang="en-US" sz="900" dirty="0">
                <a:solidFill>
                  <a:schemeClr val="tx1"/>
                </a:solidFill>
                <a:latin typeface="BIZ UDゴシック" panose="020B0400000000000000" pitchFamily="49" charset="-128"/>
                <a:ea typeface="BIZ UDゴシック" panose="020B0400000000000000" pitchFamily="49" charset="-128"/>
              </a:rPr>
              <a:t>箇所 ⇒長期 </a:t>
            </a:r>
            <a:r>
              <a:rPr kumimoji="1" lang="en-US" altLang="ja-JP" sz="900" dirty="0">
                <a:solidFill>
                  <a:schemeClr val="tx1"/>
                </a:solidFill>
                <a:latin typeface="BIZ UDゴシック" panose="020B0400000000000000" pitchFamily="49" charset="-128"/>
                <a:ea typeface="BIZ UDゴシック" panose="020B0400000000000000" pitchFamily="49" charset="-128"/>
              </a:rPr>
              <a:t>282</a:t>
            </a:r>
            <a:r>
              <a:rPr kumimoji="1" lang="ja-JP" altLang="en-US" sz="900" dirty="0">
                <a:solidFill>
                  <a:schemeClr val="tx1"/>
                </a:solidFill>
                <a:latin typeface="BIZ UDゴシック" panose="020B0400000000000000" pitchFamily="49" charset="-128"/>
                <a:ea typeface="BIZ UDゴシック" panose="020B0400000000000000" pitchFamily="49" charset="-128"/>
              </a:rPr>
              <a:t>箇所</a:t>
            </a:r>
          </a:p>
        </p:txBody>
      </p:sp>
      <p:sp>
        <p:nvSpPr>
          <p:cNvPr id="58" name="正方形/長方形 57">
            <a:extLst>
              <a:ext uri="{FF2B5EF4-FFF2-40B4-BE49-F238E27FC236}">
                <a16:creationId xmlns:a16="http://schemas.microsoft.com/office/drawing/2014/main" id="{71EBBAE2-B157-4279-B651-3C54830B96EE}"/>
              </a:ext>
            </a:extLst>
          </p:cNvPr>
          <p:cNvSpPr/>
          <p:nvPr/>
        </p:nvSpPr>
        <p:spPr>
          <a:xfrm>
            <a:off x="60941" y="2744860"/>
            <a:ext cx="375286" cy="340413"/>
          </a:xfrm>
          <a:prstGeom prst="rect">
            <a:avLst/>
          </a:prstGeom>
          <a:solidFill>
            <a:srgbClr val="002060"/>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指標</a:t>
            </a:r>
            <a:endParaRPr kumimoji="1" lang="en-US" altLang="ja-JP" sz="11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１</a:t>
            </a:r>
          </a:p>
        </p:txBody>
      </p:sp>
      <p:sp>
        <p:nvSpPr>
          <p:cNvPr id="59" name="正方形/長方形 58">
            <a:extLst>
              <a:ext uri="{FF2B5EF4-FFF2-40B4-BE49-F238E27FC236}">
                <a16:creationId xmlns:a16="http://schemas.microsoft.com/office/drawing/2014/main" id="{13AE725E-99C8-4278-8662-92BF672E10C6}"/>
              </a:ext>
            </a:extLst>
          </p:cNvPr>
          <p:cNvSpPr/>
          <p:nvPr/>
        </p:nvSpPr>
        <p:spPr>
          <a:xfrm>
            <a:off x="58774" y="3164038"/>
            <a:ext cx="375286" cy="342000"/>
          </a:xfrm>
          <a:prstGeom prst="rect">
            <a:avLst/>
          </a:prstGeom>
          <a:solidFill>
            <a:srgbClr val="002060"/>
          </a:solidFill>
          <a:ln w="19050" cmpd="sng">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指標</a:t>
            </a:r>
            <a:endParaRPr kumimoji="1" lang="en-US" altLang="ja-JP" sz="11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２</a:t>
            </a:r>
          </a:p>
        </p:txBody>
      </p:sp>
      <p:sp>
        <p:nvSpPr>
          <p:cNvPr id="61" name="四角形: 角を丸くする 60">
            <a:extLst>
              <a:ext uri="{FF2B5EF4-FFF2-40B4-BE49-F238E27FC236}">
                <a16:creationId xmlns:a16="http://schemas.microsoft.com/office/drawing/2014/main" id="{EB769301-6591-4CB9-9961-1E657E84832C}"/>
              </a:ext>
            </a:extLst>
          </p:cNvPr>
          <p:cNvSpPr/>
          <p:nvPr/>
        </p:nvSpPr>
        <p:spPr>
          <a:xfrm>
            <a:off x="413697" y="3167104"/>
            <a:ext cx="2653484" cy="340413"/>
          </a:xfrm>
          <a:prstGeom prst="roundRect">
            <a:avLst>
              <a:gd name="adj" fmla="val 4199"/>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000" dirty="0">
                <a:solidFill>
                  <a:schemeClr val="tx1"/>
                </a:solidFill>
                <a:latin typeface="BIZ UDゴシック" panose="020B0400000000000000" pitchFamily="49" charset="-128"/>
                <a:ea typeface="BIZ UDゴシック" panose="020B0400000000000000" pitchFamily="49" charset="-128"/>
              </a:rPr>
              <a:t>森林における流域治水対策の</a:t>
            </a:r>
            <a:r>
              <a:rPr kumimoji="1" lang="ja-JP" altLang="en-US" sz="1100" dirty="0">
                <a:solidFill>
                  <a:schemeClr val="tx1"/>
                </a:solidFill>
                <a:latin typeface="BIZ UDゴシック" panose="020B0400000000000000" pitchFamily="49" charset="-128"/>
                <a:ea typeface="BIZ UDゴシック" panose="020B0400000000000000" pitchFamily="49" charset="-128"/>
              </a:rPr>
              <a:t>取組流域数</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000" dirty="0">
                <a:solidFill>
                  <a:schemeClr val="tx1"/>
                </a:solidFill>
                <a:latin typeface="BIZ UDゴシック" panose="020B0400000000000000" pitchFamily="49" charset="-128"/>
                <a:ea typeface="BIZ UDゴシック" panose="020B0400000000000000" pitchFamily="49" charset="-128"/>
              </a:rPr>
              <a:t>期初</a:t>
            </a:r>
            <a:r>
              <a:rPr kumimoji="1" lang="en-US" altLang="ja-JP" sz="1000" dirty="0">
                <a:solidFill>
                  <a:schemeClr val="tx1"/>
                </a:solidFill>
                <a:latin typeface="BIZ UDゴシック" panose="020B0400000000000000" pitchFamily="49" charset="-128"/>
                <a:ea typeface="BIZ UDゴシック" panose="020B0400000000000000" pitchFamily="49" charset="-128"/>
              </a:rPr>
              <a:t>23</a:t>
            </a:r>
            <a:r>
              <a:rPr kumimoji="1" lang="ja-JP" altLang="en-US" sz="1000" dirty="0">
                <a:solidFill>
                  <a:schemeClr val="tx1"/>
                </a:solidFill>
                <a:latin typeface="BIZ UDゴシック" panose="020B0400000000000000" pitchFamily="49" charset="-128"/>
                <a:ea typeface="BIZ UDゴシック" panose="020B0400000000000000" pitchFamily="49" charset="-128"/>
              </a:rPr>
              <a:t>流域 ⇒中期</a:t>
            </a:r>
            <a:r>
              <a:rPr kumimoji="1" lang="en-US" altLang="ja-JP" sz="1000" dirty="0">
                <a:solidFill>
                  <a:schemeClr val="tx1"/>
                </a:solidFill>
                <a:latin typeface="BIZ UDゴシック" panose="020B0400000000000000" pitchFamily="49" charset="-128"/>
                <a:ea typeface="BIZ UDゴシック" panose="020B0400000000000000" pitchFamily="49" charset="-128"/>
              </a:rPr>
              <a:t>45</a:t>
            </a:r>
            <a:r>
              <a:rPr kumimoji="1" lang="ja-JP" altLang="en-US" sz="1000" dirty="0">
                <a:solidFill>
                  <a:schemeClr val="tx1"/>
                </a:solidFill>
                <a:latin typeface="BIZ UDゴシック" panose="020B0400000000000000" pitchFamily="49" charset="-128"/>
                <a:ea typeface="BIZ UDゴシック" panose="020B0400000000000000" pitchFamily="49" charset="-128"/>
              </a:rPr>
              <a:t>流域 ⇒長期</a:t>
            </a:r>
            <a:r>
              <a:rPr kumimoji="1" lang="en-US" altLang="ja-JP" sz="1000" dirty="0">
                <a:solidFill>
                  <a:schemeClr val="tx1"/>
                </a:solidFill>
                <a:latin typeface="BIZ UDゴシック" panose="020B0400000000000000" pitchFamily="49" charset="-128"/>
                <a:ea typeface="BIZ UDゴシック" panose="020B0400000000000000" pitchFamily="49" charset="-128"/>
              </a:rPr>
              <a:t>66</a:t>
            </a:r>
            <a:r>
              <a:rPr kumimoji="1" lang="ja-JP" altLang="en-US" sz="1000" dirty="0">
                <a:solidFill>
                  <a:schemeClr val="tx1"/>
                </a:solidFill>
                <a:latin typeface="BIZ UDゴシック" panose="020B0400000000000000" pitchFamily="49" charset="-128"/>
                <a:ea typeface="BIZ UDゴシック" panose="020B0400000000000000" pitchFamily="49" charset="-128"/>
              </a:rPr>
              <a:t>流域</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69" name="四角形: 角を丸くする 68">
            <a:extLst>
              <a:ext uri="{FF2B5EF4-FFF2-40B4-BE49-F238E27FC236}">
                <a16:creationId xmlns:a16="http://schemas.microsoft.com/office/drawing/2014/main" id="{10D8A5F1-F32D-44E0-97D1-B57B26C3D1A7}"/>
              </a:ext>
            </a:extLst>
          </p:cNvPr>
          <p:cNvSpPr/>
          <p:nvPr/>
        </p:nvSpPr>
        <p:spPr>
          <a:xfrm>
            <a:off x="27177" y="2490704"/>
            <a:ext cx="2942335" cy="268227"/>
          </a:xfrm>
          <a:prstGeom prst="roundRect">
            <a:avLst>
              <a:gd name="adj" fmla="val 5612"/>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200" dirty="0">
                <a:solidFill>
                  <a:schemeClr val="accent5">
                    <a:lumMod val="50000"/>
                  </a:schemeClr>
                </a:solidFill>
                <a:latin typeface="BIZ UDゴシック" panose="020B0400000000000000" pitchFamily="49" charset="-128"/>
                <a:ea typeface="BIZ UDゴシック" panose="020B0400000000000000" pitchFamily="49" charset="-128"/>
              </a:rPr>
              <a:t> </a:t>
            </a:r>
            <a:r>
              <a:rPr kumimoji="1" lang="ja-JP" altLang="en-US" sz="1200" b="1" dirty="0">
                <a:solidFill>
                  <a:schemeClr val="accent5">
                    <a:lumMod val="50000"/>
                  </a:schemeClr>
                </a:solidFill>
                <a:latin typeface="BIZ UDゴシック" panose="020B0400000000000000" pitchFamily="49" charset="-128"/>
                <a:ea typeface="BIZ UDゴシック" panose="020B0400000000000000" pitchFamily="49" charset="-128"/>
              </a:rPr>
              <a:t>基軸１ </a:t>
            </a:r>
            <a:r>
              <a:rPr kumimoji="1" lang="ja-JP" altLang="en-US" sz="1300" b="1" dirty="0">
                <a:solidFill>
                  <a:schemeClr val="accent5">
                    <a:lumMod val="50000"/>
                  </a:schemeClr>
                </a:solidFill>
                <a:latin typeface="BIZ UDゴシック" panose="020B0400000000000000" pitchFamily="49" charset="-128"/>
                <a:ea typeface="BIZ UDゴシック" panose="020B0400000000000000" pitchFamily="49" charset="-128"/>
              </a:rPr>
              <a:t>森林防災・減災力の維持・強化</a:t>
            </a:r>
            <a:endParaRPr kumimoji="1" lang="en-US" altLang="ja-JP" sz="1300" dirty="0">
              <a:solidFill>
                <a:schemeClr val="accent5">
                  <a:lumMod val="50000"/>
                </a:schemeClr>
              </a:solidFill>
              <a:latin typeface="BIZ UDゴシック" panose="020B0400000000000000" pitchFamily="49" charset="-128"/>
              <a:ea typeface="BIZ UDゴシック" panose="020B0400000000000000" pitchFamily="49" charset="-128"/>
            </a:endParaRPr>
          </a:p>
        </p:txBody>
      </p:sp>
      <p:grpSp>
        <p:nvGrpSpPr>
          <p:cNvPr id="5" name="グループ化 4">
            <a:extLst>
              <a:ext uri="{FF2B5EF4-FFF2-40B4-BE49-F238E27FC236}">
                <a16:creationId xmlns:a16="http://schemas.microsoft.com/office/drawing/2014/main" id="{2806A23E-C329-4E40-919E-538EEC358D7A}"/>
              </a:ext>
            </a:extLst>
          </p:cNvPr>
          <p:cNvGrpSpPr/>
          <p:nvPr/>
        </p:nvGrpSpPr>
        <p:grpSpPr>
          <a:xfrm>
            <a:off x="78767" y="1501716"/>
            <a:ext cx="2592737" cy="912557"/>
            <a:chOff x="78767" y="1501716"/>
            <a:chExt cx="2592737" cy="912557"/>
          </a:xfrm>
        </p:grpSpPr>
        <p:sp>
          <p:nvSpPr>
            <p:cNvPr id="70" name="正方形/長方形 69">
              <a:extLst>
                <a:ext uri="{FF2B5EF4-FFF2-40B4-BE49-F238E27FC236}">
                  <a16:creationId xmlns:a16="http://schemas.microsoft.com/office/drawing/2014/main" id="{8CDF89BE-7DEA-4191-8C10-B5F6A1C2A290}"/>
                </a:ext>
              </a:extLst>
            </p:cNvPr>
            <p:cNvSpPr/>
            <p:nvPr/>
          </p:nvSpPr>
          <p:spPr>
            <a:xfrm>
              <a:off x="78767" y="1501716"/>
              <a:ext cx="2592737" cy="912557"/>
            </a:xfrm>
            <a:prstGeom prst="rect">
              <a:avLst/>
            </a:prstGeom>
            <a:solidFill>
              <a:schemeClr val="bg1"/>
            </a:solidFill>
            <a:ln w="12700" cmpd="sng">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t" anchorCtr="0"/>
            <a:lstStyle/>
            <a:p>
              <a:endParaRPr kumimoji="1" lang="en-US" altLang="ja-JP" sz="1000" b="1" dirty="0">
                <a:solidFill>
                  <a:schemeClr val="tx1"/>
                </a:solidFill>
                <a:latin typeface="BIZ UDゴシック" panose="020B0400000000000000" pitchFamily="49" charset="-128"/>
                <a:ea typeface="BIZ UDゴシック" panose="020B0400000000000000" pitchFamily="49" charset="-128"/>
              </a:endParaRPr>
            </a:p>
          </p:txBody>
        </p:sp>
        <p:sp>
          <p:nvSpPr>
            <p:cNvPr id="71" name="正方形/長方形 70">
              <a:extLst>
                <a:ext uri="{FF2B5EF4-FFF2-40B4-BE49-F238E27FC236}">
                  <a16:creationId xmlns:a16="http://schemas.microsoft.com/office/drawing/2014/main" id="{65FF8241-E38B-4AF7-AA95-F76D78456C46}"/>
                </a:ext>
              </a:extLst>
            </p:cNvPr>
            <p:cNvSpPr/>
            <p:nvPr/>
          </p:nvSpPr>
          <p:spPr>
            <a:xfrm>
              <a:off x="132661" y="1781639"/>
              <a:ext cx="860504" cy="601408"/>
            </a:xfrm>
            <a:prstGeom prst="rect">
              <a:avLst/>
            </a:prstGeom>
            <a:solidFill>
              <a:schemeClr val="accent4">
                <a:lumMod val="20000"/>
                <a:lumOff val="80000"/>
                <a:alpha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0" tIns="36000" rIns="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計画期間</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000" b="1" dirty="0">
                  <a:solidFill>
                    <a:schemeClr val="tx1"/>
                  </a:solidFill>
                  <a:latin typeface="BIZ UDゴシック" panose="020B0400000000000000" pitchFamily="49" charset="-128"/>
                  <a:ea typeface="BIZ UDゴシック" panose="020B0400000000000000" pitchFamily="49" charset="-128"/>
                </a:rPr>
                <a:t>Ｒ</a:t>
              </a:r>
              <a:r>
                <a:rPr kumimoji="1" lang="en-US" altLang="ja-JP" sz="1000" b="1" dirty="0">
                  <a:solidFill>
                    <a:schemeClr val="tx1"/>
                  </a:solidFill>
                  <a:latin typeface="BIZ UDゴシック" panose="020B0400000000000000" pitchFamily="49" charset="-128"/>
                  <a:ea typeface="BIZ UDゴシック" panose="020B0400000000000000" pitchFamily="49" charset="-128"/>
                </a:rPr>
                <a:t>8</a:t>
              </a:r>
              <a:r>
                <a:rPr kumimoji="1" lang="ja-JP" altLang="en-US" sz="1000" b="1" dirty="0">
                  <a:solidFill>
                    <a:schemeClr val="tx1"/>
                  </a:solidFill>
                  <a:latin typeface="BIZ UDゴシック" panose="020B0400000000000000" pitchFamily="49" charset="-128"/>
                  <a:ea typeface="BIZ UDゴシック" panose="020B0400000000000000" pitchFamily="49" charset="-128"/>
                </a:rPr>
                <a:t>～</a:t>
              </a:r>
              <a:r>
                <a:rPr kumimoji="1" lang="en-US" altLang="ja-JP" sz="1000" b="1" dirty="0">
                  <a:solidFill>
                    <a:schemeClr val="tx1"/>
                  </a:solidFill>
                  <a:latin typeface="BIZ UDゴシック" panose="020B0400000000000000" pitchFamily="49" charset="-128"/>
                  <a:ea typeface="BIZ UDゴシック" panose="020B0400000000000000" pitchFamily="49" charset="-128"/>
                </a:rPr>
                <a:t>17</a:t>
              </a:r>
              <a:r>
                <a:rPr kumimoji="1" lang="ja-JP" altLang="en-US" sz="1000" b="1" dirty="0">
                  <a:solidFill>
                    <a:schemeClr val="tx1"/>
                  </a:solidFill>
                  <a:latin typeface="BIZ UDゴシック" panose="020B0400000000000000" pitchFamily="49" charset="-128"/>
                  <a:ea typeface="BIZ UDゴシック" panose="020B0400000000000000" pitchFamily="49" charset="-128"/>
                </a:rPr>
                <a:t>年度</a:t>
              </a:r>
              <a:endParaRPr kumimoji="1" lang="en-US" altLang="ja-JP" sz="1000" b="1" dirty="0">
                <a:solidFill>
                  <a:schemeClr val="tx1"/>
                </a:solidFill>
                <a:latin typeface="BIZ UDゴシック" panose="020B0400000000000000" pitchFamily="49" charset="-128"/>
                <a:ea typeface="BIZ UDゴシック" panose="020B0400000000000000" pitchFamily="49" charset="-128"/>
              </a:endParaRPr>
            </a:p>
            <a:p>
              <a:pPr algn="ctr"/>
              <a:r>
                <a:rPr kumimoji="1" lang="en-US" altLang="ja-JP" sz="1000" b="1" dirty="0">
                  <a:solidFill>
                    <a:schemeClr val="tx1"/>
                  </a:solidFill>
                  <a:latin typeface="BIZ UDゴシック" panose="020B0400000000000000" pitchFamily="49" charset="-128"/>
                  <a:ea typeface="BIZ UDゴシック" panose="020B0400000000000000" pitchFamily="49" charset="-128"/>
                </a:rPr>
                <a:t>(10</a:t>
              </a:r>
              <a:r>
                <a:rPr kumimoji="1" lang="ja-JP" altLang="en-US" sz="1000" b="1" dirty="0">
                  <a:solidFill>
                    <a:schemeClr val="tx1"/>
                  </a:solidFill>
                  <a:latin typeface="BIZ UDゴシック" panose="020B0400000000000000" pitchFamily="49" charset="-128"/>
                  <a:ea typeface="BIZ UDゴシック" panose="020B0400000000000000" pitchFamily="49" charset="-128"/>
                </a:rPr>
                <a:t>年間</a:t>
              </a:r>
              <a:r>
                <a:rPr kumimoji="1" lang="en-US" altLang="ja-JP" sz="1000" b="1" dirty="0">
                  <a:solidFill>
                    <a:schemeClr val="tx1"/>
                  </a:solidFill>
                  <a:latin typeface="BIZ UDゴシック" panose="020B0400000000000000" pitchFamily="49" charset="-128"/>
                  <a:ea typeface="BIZ UDゴシック" panose="020B0400000000000000" pitchFamily="49" charset="-128"/>
                </a:rPr>
                <a:t>)</a:t>
              </a:r>
              <a:endParaRPr kumimoji="1" lang="ja-JP" altLang="en-US" b="1" dirty="0">
                <a:solidFill>
                  <a:schemeClr val="tx1"/>
                </a:solidFill>
                <a:latin typeface="BIZ UDゴシック" panose="020B0400000000000000" pitchFamily="49" charset="-128"/>
                <a:ea typeface="BIZ UDゴシック" panose="020B0400000000000000" pitchFamily="49" charset="-128"/>
              </a:endParaRPr>
            </a:p>
          </p:txBody>
        </p:sp>
        <p:sp>
          <p:nvSpPr>
            <p:cNvPr id="72" name="正方形/長方形 71">
              <a:extLst>
                <a:ext uri="{FF2B5EF4-FFF2-40B4-BE49-F238E27FC236}">
                  <a16:creationId xmlns:a16="http://schemas.microsoft.com/office/drawing/2014/main" id="{D4BB87B3-CDE4-4E85-A191-9996583A65A9}"/>
                </a:ext>
              </a:extLst>
            </p:cNvPr>
            <p:cNvSpPr/>
            <p:nvPr/>
          </p:nvSpPr>
          <p:spPr>
            <a:xfrm>
              <a:off x="1030242" y="1788307"/>
              <a:ext cx="860504" cy="601408"/>
            </a:xfrm>
            <a:prstGeom prst="rect">
              <a:avLst/>
            </a:prstGeom>
            <a:solidFill>
              <a:schemeClr val="accent4">
                <a:lumMod val="20000"/>
                <a:lumOff val="80000"/>
                <a:alpha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0" tIns="36000" rIns="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b="1" dirty="0">
                  <a:solidFill>
                    <a:schemeClr val="tx1"/>
                  </a:solidFill>
                  <a:latin typeface="BIZ UDゴシック" panose="020B0400000000000000" pitchFamily="49" charset="-128"/>
                  <a:ea typeface="BIZ UDゴシック" panose="020B0400000000000000" pitchFamily="49" charset="-128"/>
                </a:rPr>
                <a:t>指標設定</a:t>
              </a:r>
              <a:endParaRPr kumimoji="1" lang="en-US" altLang="ja-JP"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000" b="1" dirty="0">
                  <a:solidFill>
                    <a:schemeClr val="tx1"/>
                  </a:solidFill>
                  <a:latin typeface="BIZ UDゴシック" panose="020B0400000000000000" pitchFamily="49" charset="-128"/>
                  <a:ea typeface="BIZ UDゴシック" panose="020B0400000000000000" pitchFamily="49" charset="-128"/>
                </a:rPr>
                <a:t>中期：</a:t>
              </a:r>
              <a:r>
                <a:rPr kumimoji="1" lang="en-US" altLang="ja-JP" sz="1000" b="1" dirty="0">
                  <a:solidFill>
                    <a:schemeClr val="tx1"/>
                  </a:solidFill>
                  <a:latin typeface="BIZ UDゴシック" panose="020B0400000000000000" pitchFamily="49" charset="-128"/>
                  <a:ea typeface="BIZ UDゴシック" panose="020B0400000000000000" pitchFamily="49" charset="-128"/>
                </a:rPr>
                <a:t>10</a:t>
              </a:r>
              <a:r>
                <a:rPr kumimoji="1" lang="ja-JP" altLang="en-US" sz="1000" b="1" dirty="0">
                  <a:solidFill>
                    <a:schemeClr val="tx1"/>
                  </a:solidFill>
                  <a:latin typeface="BIZ UDゴシック" panose="020B0400000000000000" pitchFamily="49" charset="-128"/>
                  <a:ea typeface="BIZ UDゴシック" panose="020B0400000000000000" pitchFamily="49" charset="-128"/>
                </a:rPr>
                <a:t>年</a:t>
              </a:r>
              <a:endParaRPr kumimoji="1" lang="en-US" altLang="ja-JP" sz="1000" b="1" dirty="0">
                <a:solidFill>
                  <a:schemeClr val="tx1"/>
                </a:solidFill>
                <a:latin typeface="BIZ UDゴシック" panose="020B0400000000000000" pitchFamily="49" charset="-128"/>
                <a:ea typeface="BIZ UDゴシック" panose="020B0400000000000000" pitchFamily="49" charset="-128"/>
              </a:endParaRPr>
            </a:p>
            <a:p>
              <a:pPr algn="ctr"/>
              <a:r>
                <a:rPr kumimoji="1" lang="ja-JP" altLang="en-US" sz="1000" b="1" dirty="0">
                  <a:solidFill>
                    <a:schemeClr val="tx1"/>
                  </a:solidFill>
                  <a:latin typeface="BIZ UDゴシック" panose="020B0400000000000000" pitchFamily="49" charset="-128"/>
                  <a:ea typeface="BIZ UDゴシック" panose="020B0400000000000000" pitchFamily="49" charset="-128"/>
                </a:rPr>
                <a:t>長期：</a:t>
              </a:r>
              <a:r>
                <a:rPr kumimoji="1" lang="en-US" altLang="ja-JP" sz="1000" b="1" dirty="0">
                  <a:solidFill>
                    <a:schemeClr val="tx1"/>
                  </a:solidFill>
                  <a:latin typeface="BIZ UDゴシック" panose="020B0400000000000000" pitchFamily="49" charset="-128"/>
                  <a:ea typeface="BIZ UDゴシック" panose="020B0400000000000000" pitchFamily="49" charset="-128"/>
                </a:rPr>
                <a:t>20</a:t>
              </a:r>
              <a:r>
                <a:rPr kumimoji="1" lang="ja-JP" altLang="en-US" sz="1000" b="1" dirty="0">
                  <a:solidFill>
                    <a:schemeClr val="tx1"/>
                  </a:solidFill>
                  <a:latin typeface="BIZ UDゴシック" panose="020B0400000000000000" pitchFamily="49" charset="-128"/>
                  <a:ea typeface="BIZ UDゴシック" panose="020B0400000000000000" pitchFamily="49" charset="-128"/>
                </a:rPr>
                <a:t>年</a:t>
              </a:r>
            </a:p>
          </p:txBody>
        </p:sp>
        <p:sp>
          <p:nvSpPr>
            <p:cNvPr id="73" name="正方形/長方形 72">
              <a:extLst>
                <a:ext uri="{FF2B5EF4-FFF2-40B4-BE49-F238E27FC236}">
                  <a16:creationId xmlns:a16="http://schemas.microsoft.com/office/drawing/2014/main" id="{3030C587-E55D-4119-8F48-76C6A2BA3716}"/>
                </a:ext>
              </a:extLst>
            </p:cNvPr>
            <p:cNvSpPr/>
            <p:nvPr/>
          </p:nvSpPr>
          <p:spPr>
            <a:xfrm>
              <a:off x="1927823" y="1781639"/>
              <a:ext cx="704979" cy="610070"/>
            </a:xfrm>
            <a:prstGeom prst="rect">
              <a:avLst/>
            </a:prstGeom>
            <a:solidFill>
              <a:schemeClr val="accent4">
                <a:lumMod val="20000"/>
                <a:lumOff val="80000"/>
                <a:alpha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0" tIns="36000" rIns="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000" b="1" dirty="0">
                  <a:solidFill>
                    <a:schemeClr val="tx1"/>
                  </a:solidFill>
                  <a:latin typeface="BIZ UDゴシック" panose="020B0400000000000000" pitchFamily="49" charset="-128"/>
                  <a:ea typeface="BIZ UDゴシック" panose="020B0400000000000000" pitchFamily="49" charset="-128"/>
                </a:rPr>
                <a:t>計画見直し</a:t>
              </a:r>
              <a:endParaRPr kumimoji="1" lang="en-US" altLang="ja-JP" sz="1000" b="1" dirty="0">
                <a:solidFill>
                  <a:schemeClr val="tx1"/>
                </a:solidFill>
                <a:latin typeface="BIZ UDゴシック" panose="020B0400000000000000" pitchFamily="49" charset="-128"/>
                <a:ea typeface="BIZ UDゴシック" panose="020B0400000000000000" pitchFamily="49" charset="-128"/>
              </a:endParaRPr>
            </a:p>
            <a:p>
              <a:pPr algn="ctr"/>
              <a:r>
                <a:rPr kumimoji="1" lang="en-US" altLang="ja-JP" sz="1000" b="1" dirty="0">
                  <a:solidFill>
                    <a:schemeClr val="tx1"/>
                  </a:solidFill>
                  <a:latin typeface="BIZ UDゴシック" panose="020B0400000000000000" pitchFamily="49" charset="-128"/>
                  <a:ea typeface="BIZ UDゴシック" panose="020B0400000000000000" pitchFamily="49" charset="-128"/>
                </a:rPr>
                <a:t>5</a:t>
              </a:r>
              <a:r>
                <a:rPr kumimoji="1" lang="ja-JP" altLang="en-US" sz="1000" b="1" dirty="0">
                  <a:solidFill>
                    <a:schemeClr val="tx1"/>
                  </a:solidFill>
                  <a:latin typeface="BIZ UDゴシック" panose="020B0400000000000000" pitchFamily="49" charset="-128"/>
                  <a:ea typeface="BIZ UDゴシック" panose="020B0400000000000000" pitchFamily="49" charset="-128"/>
                </a:rPr>
                <a:t>年ごと</a:t>
              </a:r>
            </a:p>
          </p:txBody>
        </p:sp>
        <p:sp>
          <p:nvSpPr>
            <p:cNvPr id="74" name="正方形/長方形 73">
              <a:extLst>
                <a:ext uri="{FF2B5EF4-FFF2-40B4-BE49-F238E27FC236}">
                  <a16:creationId xmlns:a16="http://schemas.microsoft.com/office/drawing/2014/main" id="{0B2893BF-460F-4181-A728-2652F0DFABC5}"/>
                </a:ext>
              </a:extLst>
            </p:cNvPr>
            <p:cNvSpPr/>
            <p:nvPr/>
          </p:nvSpPr>
          <p:spPr>
            <a:xfrm>
              <a:off x="87732" y="1517754"/>
              <a:ext cx="1242550" cy="232328"/>
            </a:xfrm>
            <a:prstGeom prst="rect">
              <a:avLst/>
            </a:prstGeom>
            <a:solidFill>
              <a:schemeClr val="accent6">
                <a:lumMod val="75000"/>
              </a:schemeClr>
            </a:solidFill>
            <a:ln w="19050" cmpd="sng">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計画期間等の設定</a:t>
              </a:r>
            </a:p>
          </p:txBody>
        </p:sp>
      </p:grpSp>
      <p:grpSp>
        <p:nvGrpSpPr>
          <p:cNvPr id="6" name="グループ化 5">
            <a:extLst>
              <a:ext uri="{FF2B5EF4-FFF2-40B4-BE49-F238E27FC236}">
                <a16:creationId xmlns:a16="http://schemas.microsoft.com/office/drawing/2014/main" id="{8780E38B-A70D-476F-93FD-BB842C395F61}"/>
              </a:ext>
            </a:extLst>
          </p:cNvPr>
          <p:cNvGrpSpPr/>
          <p:nvPr/>
        </p:nvGrpSpPr>
        <p:grpSpPr>
          <a:xfrm>
            <a:off x="2750679" y="1505354"/>
            <a:ext cx="3284765" cy="924956"/>
            <a:chOff x="2714819" y="1505354"/>
            <a:chExt cx="3284765" cy="924956"/>
          </a:xfrm>
        </p:grpSpPr>
        <p:sp>
          <p:nvSpPr>
            <p:cNvPr id="75" name="正方形/長方形 74">
              <a:extLst>
                <a:ext uri="{FF2B5EF4-FFF2-40B4-BE49-F238E27FC236}">
                  <a16:creationId xmlns:a16="http://schemas.microsoft.com/office/drawing/2014/main" id="{D047DCD1-2372-4F6E-979D-F251C15AA495}"/>
                </a:ext>
              </a:extLst>
            </p:cNvPr>
            <p:cNvSpPr/>
            <p:nvPr/>
          </p:nvSpPr>
          <p:spPr>
            <a:xfrm>
              <a:off x="2714819" y="1505355"/>
              <a:ext cx="3284765" cy="924955"/>
            </a:xfrm>
            <a:prstGeom prst="rect">
              <a:avLst/>
            </a:prstGeom>
            <a:solidFill>
              <a:schemeClr val="bg1"/>
            </a:solidFill>
            <a:ln w="12700" cmpd="sng">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t" anchorCtr="0"/>
            <a:lstStyle/>
            <a:p>
              <a:pPr>
                <a:lnSpc>
                  <a:spcPts val="800"/>
                </a:lnSpc>
              </a:pPr>
              <a:endParaRPr kumimoji="1" lang="en-US" altLang="ja-JP" sz="1100" b="1" dirty="0">
                <a:solidFill>
                  <a:schemeClr val="tx1"/>
                </a:solidFill>
                <a:latin typeface="BIZ UDゴシック" panose="020B0400000000000000" pitchFamily="49" charset="-128"/>
                <a:ea typeface="BIZ UDゴシック" panose="020B0400000000000000" pitchFamily="49"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50" b="1" dirty="0">
                <a:solidFill>
                  <a:prstClr val="black"/>
                </a:solidFill>
                <a:latin typeface="BIZ UDゴシック" panose="020B0400000000000000" pitchFamily="49" charset="-128"/>
                <a:ea typeface="BIZ UDゴシック" panose="020B0400000000000000" pitchFamily="49"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dirty="0">
                  <a:solidFill>
                    <a:prstClr val="black"/>
                  </a:solidFill>
                  <a:latin typeface="BIZ UDゴシック" panose="020B0400000000000000" pitchFamily="49" charset="-128"/>
                  <a:ea typeface="BIZ UDゴシック" panose="020B0400000000000000" pitchFamily="49" charset="-128"/>
                </a:rPr>
                <a:t>  </a:t>
              </a:r>
              <a:r>
                <a:rPr kumimoji="1" lang="ja-JP" altLang="en-US" sz="105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中 期：策定後</a:t>
              </a:r>
              <a:r>
                <a:rPr kumimoji="1" lang="en-US" altLang="ja-JP" sz="105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10</a:t>
              </a:r>
              <a:r>
                <a:rPr kumimoji="1" lang="ja-JP" altLang="en-US" sz="105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年間で達成すべき目標値　　　</a:t>
              </a:r>
              <a:endParaRPr kumimoji="1" lang="en-US" altLang="ja-JP" sz="105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（計画期間における取組みの進捗を評価する指標）</a:t>
              </a:r>
              <a:endParaRPr kumimoji="1" lang="en-US" altLang="ja-JP" sz="9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r>
                <a:rPr kumimoji="1" lang="ja-JP" altLang="en-US" sz="1050" b="1" dirty="0">
                  <a:solidFill>
                    <a:schemeClr val="tx1"/>
                  </a:solidFill>
                  <a:latin typeface="BIZ UDゴシック" panose="020B0400000000000000" pitchFamily="49" charset="-128"/>
                  <a:ea typeface="BIZ UDゴシック" panose="020B0400000000000000" pitchFamily="49" charset="-128"/>
                </a:rPr>
                <a:t>  </a:t>
              </a:r>
              <a:r>
                <a:rPr kumimoji="1" lang="ja-JP" altLang="en-US" sz="1000" b="1" dirty="0">
                  <a:solidFill>
                    <a:schemeClr val="tx1"/>
                  </a:solidFill>
                  <a:latin typeface="BIZ UDゴシック" panose="020B0400000000000000" pitchFamily="49" charset="-128"/>
                  <a:ea typeface="BIZ UDゴシック" panose="020B0400000000000000" pitchFamily="49" charset="-128"/>
                </a:rPr>
                <a:t>長 期：策定後</a:t>
              </a:r>
              <a:r>
                <a:rPr kumimoji="1" lang="en-US" altLang="ja-JP" sz="1000" b="1" dirty="0">
                  <a:solidFill>
                    <a:schemeClr val="tx1"/>
                  </a:solidFill>
                  <a:latin typeface="BIZ UDゴシック" panose="020B0400000000000000" pitchFamily="49" charset="-128"/>
                  <a:ea typeface="BIZ UDゴシック" panose="020B0400000000000000" pitchFamily="49" charset="-128"/>
                </a:rPr>
                <a:t>20</a:t>
              </a:r>
              <a:r>
                <a:rPr kumimoji="1" lang="ja-JP" altLang="en-US" sz="1000" b="1" dirty="0">
                  <a:solidFill>
                    <a:schemeClr val="tx1"/>
                  </a:solidFill>
                  <a:latin typeface="BIZ UDゴシック" panose="020B0400000000000000" pitchFamily="49" charset="-128"/>
                  <a:ea typeface="BIZ UDゴシック" panose="020B0400000000000000" pitchFamily="49" charset="-128"/>
                </a:rPr>
                <a:t>年間でめざすべき目標値</a:t>
              </a:r>
              <a:endParaRPr kumimoji="1" lang="en-US" altLang="ja-JP" sz="105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900" b="1" dirty="0">
                  <a:solidFill>
                    <a:schemeClr val="tx1"/>
                  </a:solidFill>
                  <a:latin typeface="BIZ UDゴシック" panose="020B0400000000000000" pitchFamily="49" charset="-128"/>
                  <a:ea typeface="BIZ UDゴシック" panose="020B0400000000000000" pitchFamily="49" charset="-128"/>
                </a:rPr>
                <a:t>　　　　 （計画期初の取組みの進捗を踏まえた将来指標）</a:t>
              </a:r>
              <a:endParaRPr kumimoji="1" lang="en-US" altLang="ja-JP" sz="900" b="1" dirty="0">
                <a:solidFill>
                  <a:schemeClr val="tx1"/>
                </a:solidFill>
                <a:latin typeface="BIZ UDゴシック" panose="020B0400000000000000" pitchFamily="49" charset="-128"/>
                <a:ea typeface="BIZ UDゴシック" panose="020B0400000000000000" pitchFamily="49" charset="-128"/>
              </a:endParaRPr>
            </a:p>
          </p:txBody>
        </p:sp>
        <p:sp>
          <p:nvSpPr>
            <p:cNvPr id="76" name="正方形/長方形 75">
              <a:extLst>
                <a:ext uri="{FF2B5EF4-FFF2-40B4-BE49-F238E27FC236}">
                  <a16:creationId xmlns:a16="http://schemas.microsoft.com/office/drawing/2014/main" id="{AC747EEA-E422-4E4D-80F4-A1DB1AD4FAC8}"/>
                </a:ext>
              </a:extLst>
            </p:cNvPr>
            <p:cNvSpPr/>
            <p:nvPr/>
          </p:nvSpPr>
          <p:spPr>
            <a:xfrm>
              <a:off x="2723784" y="1505354"/>
              <a:ext cx="3266022" cy="244728"/>
            </a:xfrm>
            <a:prstGeom prst="rect">
              <a:avLst/>
            </a:prstGeom>
            <a:solidFill>
              <a:schemeClr val="accent6">
                <a:lumMod val="75000"/>
              </a:schemeClr>
            </a:solidFill>
            <a:ln w="19050" cmpd="sng">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成果指標</a:t>
              </a:r>
              <a:r>
                <a:rPr kumimoji="1" lang="ja-JP" altLang="en-US" sz="1050" b="1" dirty="0">
                  <a:solidFill>
                    <a:schemeClr val="bg1"/>
                  </a:solidFill>
                  <a:latin typeface="BIZ UDゴシック" panose="020B0400000000000000" pitchFamily="49" charset="-128"/>
                  <a:ea typeface="BIZ UDゴシック" panose="020B0400000000000000" pitchFamily="49" charset="-128"/>
                </a:rPr>
                <a:t>（中期・長期）</a:t>
              </a:r>
              <a:r>
                <a:rPr kumimoji="1" lang="ja-JP" altLang="en-US" sz="1100" b="1" dirty="0">
                  <a:solidFill>
                    <a:schemeClr val="bg1"/>
                  </a:solidFill>
                  <a:latin typeface="BIZ UDゴシック" panose="020B0400000000000000" pitchFamily="49" charset="-128"/>
                  <a:ea typeface="BIZ UDゴシック" panose="020B0400000000000000" pitchFamily="49" charset="-128"/>
                </a:rPr>
                <a:t>の考え方</a:t>
              </a:r>
            </a:p>
          </p:txBody>
        </p:sp>
      </p:grpSp>
      <p:sp>
        <p:nvSpPr>
          <p:cNvPr id="81" name="四角形: 角を丸くする 80">
            <a:extLst>
              <a:ext uri="{FF2B5EF4-FFF2-40B4-BE49-F238E27FC236}">
                <a16:creationId xmlns:a16="http://schemas.microsoft.com/office/drawing/2014/main" id="{B2DDCC7E-8937-446E-AAA7-31239B736E10}"/>
              </a:ext>
            </a:extLst>
          </p:cNvPr>
          <p:cNvSpPr/>
          <p:nvPr/>
        </p:nvSpPr>
        <p:spPr>
          <a:xfrm>
            <a:off x="3073973" y="2490705"/>
            <a:ext cx="2984048" cy="251857"/>
          </a:xfrm>
          <a:prstGeom prst="roundRect">
            <a:avLst>
              <a:gd name="adj" fmla="val 5612"/>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200" dirty="0">
                <a:solidFill>
                  <a:srgbClr val="FF0000"/>
                </a:solidFill>
                <a:latin typeface="BIZ UDゴシック" panose="020B0400000000000000" pitchFamily="49" charset="-128"/>
                <a:ea typeface="BIZ UDゴシック" panose="020B0400000000000000" pitchFamily="49" charset="-128"/>
              </a:rPr>
              <a:t> </a:t>
            </a:r>
            <a:r>
              <a:rPr kumimoji="1" lang="ja-JP" altLang="en-US" sz="1200" b="1" dirty="0">
                <a:solidFill>
                  <a:srgbClr val="FF0000"/>
                </a:solidFill>
                <a:latin typeface="BIZ UDゴシック" panose="020B0400000000000000" pitchFamily="49" charset="-128"/>
                <a:ea typeface="BIZ UDゴシック" panose="020B0400000000000000" pitchFamily="49" charset="-128"/>
              </a:rPr>
              <a:t>基軸２ </a:t>
            </a:r>
            <a:r>
              <a:rPr kumimoji="1" lang="ja-JP" altLang="en-US" sz="1300" b="1" dirty="0">
                <a:solidFill>
                  <a:srgbClr val="FF0000"/>
                </a:solidFill>
                <a:latin typeface="BIZ UDゴシック" panose="020B0400000000000000" pitchFamily="49" charset="-128"/>
                <a:ea typeface="BIZ UDゴシック" panose="020B0400000000000000" pitchFamily="49" charset="-128"/>
              </a:rPr>
              <a:t>持続的な森林経営の推進</a:t>
            </a:r>
            <a:endParaRPr kumimoji="1" lang="en-US" altLang="ja-JP" sz="1300" dirty="0">
              <a:solidFill>
                <a:srgbClr val="FF0000"/>
              </a:solidFill>
              <a:latin typeface="BIZ UDゴシック" panose="020B0400000000000000" pitchFamily="49" charset="-128"/>
              <a:ea typeface="BIZ UDゴシック" panose="020B0400000000000000" pitchFamily="49" charset="-128"/>
            </a:endParaRPr>
          </a:p>
        </p:txBody>
      </p:sp>
      <p:sp>
        <p:nvSpPr>
          <p:cNvPr id="82" name="四角形: 角を丸くする 81">
            <a:extLst>
              <a:ext uri="{FF2B5EF4-FFF2-40B4-BE49-F238E27FC236}">
                <a16:creationId xmlns:a16="http://schemas.microsoft.com/office/drawing/2014/main" id="{B608BF96-AAC2-4DFE-B020-7760534B75AC}"/>
              </a:ext>
            </a:extLst>
          </p:cNvPr>
          <p:cNvSpPr/>
          <p:nvPr/>
        </p:nvSpPr>
        <p:spPr>
          <a:xfrm>
            <a:off x="3441883" y="2749459"/>
            <a:ext cx="2593562" cy="340413"/>
          </a:xfrm>
          <a:prstGeom prst="roundRect">
            <a:avLst>
              <a:gd name="adj" fmla="val 4199"/>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050" dirty="0">
                <a:solidFill>
                  <a:schemeClr val="tx1"/>
                </a:solidFill>
                <a:latin typeface="BIZ UDゴシック" panose="020B0400000000000000" pitchFamily="49" charset="-128"/>
                <a:ea typeface="BIZ UDゴシック" panose="020B0400000000000000" pitchFamily="49" charset="-128"/>
              </a:rPr>
              <a:t>森林経営が行われている区域の割合</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r>
              <a:rPr kumimoji="1" lang="ja-JP" altLang="en-US" sz="1050" dirty="0">
                <a:solidFill>
                  <a:schemeClr val="tx1"/>
                </a:solidFill>
                <a:latin typeface="BIZ UDゴシック" panose="020B0400000000000000" pitchFamily="49" charset="-128"/>
                <a:ea typeface="BIZ UDゴシック" panose="020B0400000000000000" pitchFamily="49" charset="-128"/>
              </a:rPr>
              <a:t>  </a:t>
            </a:r>
            <a:r>
              <a:rPr kumimoji="1" lang="ja-JP" altLang="en-US" sz="900" dirty="0">
                <a:solidFill>
                  <a:schemeClr val="tx1"/>
                </a:solidFill>
                <a:latin typeface="BIZ UDゴシック" panose="020B0400000000000000" pitchFamily="49" charset="-128"/>
                <a:ea typeface="BIZ UDゴシック" panose="020B0400000000000000" pitchFamily="49" charset="-128"/>
              </a:rPr>
              <a:t>期初４割 </a:t>
            </a:r>
            <a:r>
              <a:rPr kumimoji="1" lang="en-US" altLang="ja-JP" sz="900" dirty="0">
                <a:solidFill>
                  <a:schemeClr val="tx1"/>
                </a:solidFill>
                <a:latin typeface="BIZ UDゴシック" panose="020B0400000000000000" pitchFamily="49" charset="-128"/>
                <a:ea typeface="BIZ UDゴシック" panose="020B0400000000000000" pitchFamily="49" charset="-128"/>
              </a:rPr>
              <a:t>⇒</a:t>
            </a:r>
            <a:r>
              <a:rPr kumimoji="1" lang="ja-JP" altLang="en-US" sz="900" dirty="0">
                <a:solidFill>
                  <a:schemeClr val="tx1"/>
                </a:solidFill>
                <a:latin typeface="BIZ UDゴシック" panose="020B0400000000000000" pitchFamily="49" charset="-128"/>
                <a:ea typeface="BIZ UDゴシック" panose="020B0400000000000000" pitchFamily="49" charset="-128"/>
              </a:rPr>
              <a:t>中期 ６割 </a:t>
            </a:r>
            <a:r>
              <a:rPr kumimoji="1" lang="en-US" altLang="ja-JP" sz="900" dirty="0">
                <a:solidFill>
                  <a:schemeClr val="tx1"/>
                </a:solidFill>
                <a:latin typeface="BIZ UDゴシック" panose="020B0400000000000000" pitchFamily="49" charset="-128"/>
                <a:ea typeface="BIZ UDゴシック" panose="020B0400000000000000" pitchFamily="49" charset="-128"/>
              </a:rPr>
              <a:t>⇒</a:t>
            </a:r>
            <a:r>
              <a:rPr kumimoji="1" lang="ja-JP" altLang="en-US" sz="900" dirty="0">
                <a:solidFill>
                  <a:schemeClr val="tx1"/>
                </a:solidFill>
                <a:latin typeface="BIZ UDゴシック" panose="020B0400000000000000" pitchFamily="49" charset="-128"/>
                <a:ea typeface="BIZ UDゴシック" panose="020B0400000000000000" pitchFamily="49" charset="-128"/>
              </a:rPr>
              <a:t>長期 </a:t>
            </a:r>
            <a:r>
              <a:rPr kumimoji="1" lang="en-US" altLang="ja-JP" sz="900" dirty="0">
                <a:solidFill>
                  <a:schemeClr val="tx1"/>
                </a:solidFill>
                <a:latin typeface="BIZ UDゴシック" panose="020B0400000000000000" pitchFamily="49" charset="-128"/>
                <a:ea typeface="BIZ UDゴシック" panose="020B0400000000000000" pitchFamily="49" charset="-128"/>
              </a:rPr>
              <a:t>10</a:t>
            </a:r>
            <a:r>
              <a:rPr kumimoji="1" lang="ja-JP" altLang="en-US" sz="900" dirty="0">
                <a:solidFill>
                  <a:schemeClr val="tx1"/>
                </a:solidFill>
                <a:latin typeface="BIZ UDゴシック" panose="020B0400000000000000" pitchFamily="49" charset="-128"/>
                <a:ea typeface="BIZ UDゴシック" panose="020B0400000000000000" pitchFamily="49" charset="-128"/>
              </a:rPr>
              <a:t>割</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83" name="正方形/長方形 82">
            <a:extLst>
              <a:ext uri="{FF2B5EF4-FFF2-40B4-BE49-F238E27FC236}">
                <a16:creationId xmlns:a16="http://schemas.microsoft.com/office/drawing/2014/main" id="{AB052579-F62F-4FF0-BD66-0F680A47B027}"/>
              </a:ext>
            </a:extLst>
          </p:cNvPr>
          <p:cNvSpPr/>
          <p:nvPr/>
        </p:nvSpPr>
        <p:spPr>
          <a:xfrm>
            <a:off x="3136832" y="2751756"/>
            <a:ext cx="375286" cy="340413"/>
          </a:xfrm>
          <a:prstGeom prst="rect">
            <a:avLst/>
          </a:prstGeom>
          <a:solidFill>
            <a:srgbClr val="FF0000"/>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指標</a:t>
            </a:r>
            <a:endParaRPr kumimoji="1" lang="en-US" altLang="ja-JP" sz="11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１</a:t>
            </a:r>
          </a:p>
        </p:txBody>
      </p:sp>
      <p:sp>
        <p:nvSpPr>
          <p:cNvPr id="84" name="正方形/長方形 83">
            <a:extLst>
              <a:ext uri="{FF2B5EF4-FFF2-40B4-BE49-F238E27FC236}">
                <a16:creationId xmlns:a16="http://schemas.microsoft.com/office/drawing/2014/main" id="{28C66325-A3FC-4861-A28E-D5CA76607763}"/>
              </a:ext>
            </a:extLst>
          </p:cNvPr>
          <p:cNvSpPr/>
          <p:nvPr/>
        </p:nvSpPr>
        <p:spPr>
          <a:xfrm>
            <a:off x="3134665" y="3170934"/>
            <a:ext cx="375286" cy="342000"/>
          </a:xfrm>
          <a:prstGeom prst="rect">
            <a:avLst/>
          </a:prstGeom>
          <a:solidFill>
            <a:srgbClr val="FF0000"/>
          </a:solidFill>
          <a:ln w="1905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指標</a:t>
            </a:r>
            <a:endParaRPr kumimoji="1" lang="en-US" altLang="ja-JP" sz="11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２</a:t>
            </a:r>
          </a:p>
        </p:txBody>
      </p:sp>
      <p:sp>
        <p:nvSpPr>
          <p:cNvPr id="85" name="四角形: 角を丸くする 84">
            <a:extLst>
              <a:ext uri="{FF2B5EF4-FFF2-40B4-BE49-F238E27FC236}">
                <a16:creationId xmlns:a16="http://schemas.microsoft.com/office/drawing/2014/main" id="{36EDD3AF-6C37-4587-8D44-3C4B72A4B9AD}"/>
              </a:ext>
            </a:extLst>
          </p:cNvPr>
          <p:cNvSpPr/>
          <p:nvPr/>
        </p:nvSpPr>
        <p:spPr>
          <a:xfrm>
            <a:off x="3489586" y="3174000"/>
            <a:ext cx="2545858" cy="340413"/>
          </a:xfrm>
          <a:prstGeom prst="roundRect">
            <a:avLst>
              <a:gd name="adj" fmla="val 4199"/>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大阪府内産材の年間利用量</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900" dirty="0">
                <a:solidFill>
                  <a:schemeClr val="tx1"/>
                </a:solidFill>
                <a:latin typeface="BIZ UDゴシック" panose="020B0400000000000000" pitchFamily="49" charset="-128"/>
                <a:ea typeface="BIZ UDゴシック" panose="020B0400000000000000" pitchFamily="49" charset="-128"/>
              </a:rPr>
              <a:t> </a:t>
            </a:r>
            <a:r>
              <a:rPr kumimoji="1" lang="zh-TW" altLang="en-US" sz="950" dirty="0">
                <a:solidFill>
                  <a:schemeClr val="tx1"/>
                </a:solidFill>
                <a:latin typeface="BIZ UDゴシック" panose="020B0400000000000000" pitchFamily="49" charset="-128"/>
                <a:ea typeface="BIZ UDゴシック" panose="020B0400000000000000" pitchFamily="49" charset="-128"/>
              </a:rPr>
              <a:t>期初</a:t>
            </a:r>
            <a:r>
              <a:rPr kumimoji="1" lang="en-US" altLang="zh-TW" sz="950" dirty="0">
                <a:solidFill>
                  <a:schemeClr val="tx1"/>
                </a:solidFill>
                <a:latin typeface="BIZ UDゴシック" panose="020B0400000000000000" pitchFamily="49" charset="-128"/>
                <a:ea typeface="BIZ UDゴシック" panose="020B0400000000000000" pitchFamily="49" charset="-128"/>
              </a:rPr>
              <a:t>2,500m³</a:t>
            </a:r>
            <a:r>
              <a:rPr kumimoji="1" lang="zh-TW" altLang="en-US" sz="950" dirty="0">
                <a:solidFill>
                  <a:schemeClr val="tx1"/>
                </a:solidFill>
                <a:latin typeface="BIZ UDゴシック" panose="020B0400000000000000" pitchFamily="49" charset="-128"/>
                <a:ea typeface="BIZ UDゴシック" panose="020B0400000000000000" pitchFamily="49" charset="-128"/>
              </a:rPr>
              <a:t>⇒中期</a:t>
            </a:r>
            <a:r>
              <a:rPr kumimoji="1" lang="en-US" altLang="zh-TW" sz="950" dirty="0">
                <a:solidFill>
                  <a:schemeClr val="tx1"/>
                </a:solidFill>
                <a:latin typeface="BIZ UDゴシック" panose="020B0400000000000000" pitchFamily="49" charset="-128"/>
                <a:ea typeface="BIZ UDゴシック" panose="020B0400000000000000" pitchFamily="49" charset="-128"/>
              </a:rPr>
              <a:t>10,000m³</a:t>
            </a:r>
            <a:r>
              <a:rPr kumimoji="1" lang="zh-TW" altLang="en-US" sz="950" dirty="0">
                <a:solidFill>
                  <a:schemeClr val="tx1"/>
                </a:solidFill>
                <a:latin typeface="BIZ UDゴシック" panose="020B0400000000000000" pitchFamily="49" charset="-128"/>
                <a:ea typeface="BIZ UDゴシック" panose="020B0400000000000000" pitchFamily="49" charset="-128"/>
              </a:rPr>
              <a:t>⇒長期</a:t>
            </a:r>
            <a:r>
              <a:rPr kumimoji="1" lang="en-US" altLang="zh-TW" sz="950" dirty="0">
                <a:solidFill>
                  <a:schemeClr val="tx1"/>
                </a:solidFill>
                <a:latin typeface="BIZ UDゴシック" panose="020B0400000000000000" pitchFamily="49" charset="-128"/>
                <a:ea typeface="BIZ UDゴシック" panose="020B0400000000000000" pitchFamily="49" charset="-128"/>
              </a:rPr>
              <a:t>20,000m³</a:t>
            </a:r>
            <a:endParaRPr kumimoji="1" lang="en-US" altLang="ja-JP" sz="950" dirty="0">
              <a:solidFill>
                <a:schemeClr val="tx1"/>
              </a:solidFill>
              <a:latin typeface="BIZ UDゴシック" panose="020B0400000000000000" pitchFamily="49" charset="-128"/>
              <a:ea typeface="BIZ UDゴシック" panose="020B0400000000000000" pitchFamily="49" charset="-128"/>
            </a:endParaRPr>
          </a:p>
        </p:txBody>
      </p:sp>
      <p:sp>
        <p:nvSpPr>
          <p:cNvPr id="86" name="四角形: 角を丸くする 85">
            <a:extLst>
              <a:ext uri="{FF2B5EF4-FFF2-40B4-BE49-F238E27FC236}">
                <a16:creationId xmlns:a16="http://schemas.microsoft.com/office/drawing/2014/main" id="{55234815-4D6A-4315-80BE-544C19226630}"/>
              </a:ext>
            </a:extLst>
          </p:cNvPr>
          <p:cNvSpPr/>
          <p:nvPr/>
        </p:nvSpPr>
        <p:spPr>
          <a:xfrm>
            <a:off x="378657" y="4939706"/>
            <a:ext cx="2685437" cy="340413"/>
          </a:xfrm>
          <a:prstGeom prst="roundRect">
            <a:avLst>
              <a:gd name="adj" fmla="val 4199"/>
            </a:avLst>
          </a:prstGeom>
          <a:no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050" dirty="0">
                <a:solidFill>
                  <a:schemeClr val="tx1"/>
                </a:solidFill>
                <a:latin typeface="BIZ UDゴシック" panose="020B0400000000000000" pitchFamily="49" charset="-128"/>
                <a:ea typeface="BIZ UDゴシック" panose="020B0400000000000000" pitchFamily="49" charset="-128"/>
              </a:rPr>
              <a:t> 複層林化・広葉樹林化面積　</a:t>
            </a:r>
            <a:r>
              <a:rPr kumimoji="1" lang="en-US" altLang="ja-JP" sz="800" dirty="0">
                <a:solidFill>
                  <a:schemeClr val="tx1"/>
                </a:solidFill>
                <a:latin typeface="BIZ UDゴシック" panose="020B0400000000000000" pitchFamily="49" charset="-128"/>
                <a:ea typeface="BIZ UDゴシック" panose="020B0400000000000000" pitchFamily="49" charset="-128"/>
              </a:rPr>
              <a:t>※R1</a:t>
            </a:r>
            <a:r>
              <a:rPr kumimoji="1" lang="ja-JP" altLang="en-US" sz="800" dirty="0">
                <a:solidFill>
                  <a:schemeClr val="tx1"/>
                </a:solidFill>
                <a:latin typeface="BIZ UDゴシック" panose="020B0400000000000000" pitchFamily="49" charset="-128"/>
                <a:ea typeface="BIZ UDゴシック" panose="020B0400000000000000" pitchFamily="49" charset="-128"/>
              </a:rPr>
              <a:t>以降実績</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r>
              <a:rPr kumimoji="1" lang="ja-JP" altLang="en-US" sz="1050" dirty="0">
                <a:solidFill>
                  <a:schemeClr val="tx1"/>
                </a:solidFill>
                <a:latin typeface="BIZ UDゴシック" panose="020B0400000000000000" pitchFamily="49" charset="-128"/>
                <a:ea typeface="BIZ UDゴシック" panose="020B0400000000000000" pitchFamily="49" charset="-128"/>
              </a:rPr>
              <a:t>　期初</a:t>
            </a:r>
            <a:r>
              <a:rPr kumimoji="1" lang="en-US" altLang="ja-JP" sz="1050" dirty="0">
                <a:solidFill>
                  <a:schemeClr val="tx1"/>
                </a:solidFill>
                <a:latin typeface="BIZ UDゴシック" panose="020B0400000000000000" pitchFamily="49" charset="-128"/>
                <a:ea typeface="BIZ UDゴシック" panose="020B0400000000000000" pitchFamily="49" charset="-128"/>
              </a:rPr>
              <a:t>226ha ⇒</a:t>
            </a:r>
            <a:r>
              <a:rPr kumimoji="1" lang="ja-JP" altLang="en-US" sz="1050" dirty="0">
                <a:solidFill>
                  <a:schemeClr val="tx1"/>
                </a:solidFill>
                <a:latin typeface="BIZ UDゴシック" panose="020B0400000000000000" pitchFamily="49" charset="-128"/>
                <a:ea typeface="BIZ UDゴシック" panose="020B0400000000000000" pitchFamily="49" charset="-128"/>
              </a:rPr>
              <a:t>中期</a:t>
            </a:r>
            <a:r>
              <a:rPr kumimoji="1" lang="en-US" altLang="ja-JP" sz="1050" dirty="0">
                <a:solidFill>
                  <a:schemeClr val="tx1"/>
                </a:solidFill>
                <a:latin typeface="BIZ UDゴシック" panose="020B0400000000000000" pitchFamily="49" charset="-128"/>
                <a:ea typeface="BIZ UDゴシック" panose="020B0400000000000000" pitchFamily="49" charset="-128"/>
              </a:rPr>
              <a:t>800ha ⇒</a:t>
            </a:r>
            <a:r>
              <a:rPr kumimoji="1" lang="ja-JP" altLang="en-US" sz="1050" dirty="0">
                <a:solidFill>
                  <a:schemeClr val="tx1"/>
                </a:solidFill>
                <a:latin typeface="BIZ UDゴシック" panose="020B0400000000000000" pitchFamily="49" charset="-128"/>
                <a:ea typeface="BIZ UDゴシック" panose="020B0400000000000000" pitchFamily="49" charset="-128"/>
              </a:rPr>
              <a:t>長期</a:t>
            </a:r>
            <a:r>
              <a:rPr kumimoji="1" lang="en-US" altLang="ja-JP" sz="1050" dirty="0">
                <a:solidFill>
                  <a:schemeClr val="tx1"/>
                </a:solidFill>
                <a:latin typeface="BIZ UDゴシック" panose="020B0400000000000000" pitchFamily="49" charset="-128"/>
                <a:ea typeface="BIZ UDゴシック" panose="020B0400000000000000" pitchFamily="49" charset="-128"/>
              </a:rPr>
              <a:t>1,800ha</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87" name="正方形/長方形 86">
            <a:extLst>
              <a:ext uri="{FF2B5EF4-FFF2-40B4-BE49-F238E27FC236}">
                <a16:creationId xmlns:a16="http://schemas.microsoft.com/office/drawing/2014/main" id="{3B2A12FD-100D-4D9E-ABE4-C05716E3042E}"/>
              </a:ext>
            </a:extLst>
          </p:cNvPr>
          <p:cNvSpPr/>
          <p:nvPr/>
        </p:nvSpPr>
        <p:spPr>
          <a:xfrm>
            <a:off x="69005" y="4942003"/>
            <a:ext cx="379887" cy="340413"/>
          </a:xfrm>
          <a:prstGeom prst="rect">
            <a:avLst/>
          </a:prstGeom>
          <a:solidFill>
            <a:schemeClr val="accent4">
              <a:lumMod val="75000"/>
            </a:schemeClr>
          </a:solidFill>
          <a:ln w="19050" cmpd="sng">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指標</a:t>
            </a:r>
            <a:endParaRPr kumimoji="1" lang="en-US" altLang="ja-JP" sz="11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１</a:t>
            </a:r>
          </a:p>
        </p:txBody>
      </p:sp>
      <p:sp>
        <p:nvSpPr>
          <p:cNvPr id="88" name="正方形/長方形 87">
            <a:extLst>
              <a:ext uri="{FF2B5EF4-FFF2-40B4-BE49-F238E27FC236}">
                <a16:creationId xmlns:a16="http://schemas.microsoft.com/office/drawing/2014/main" id="{4CEAEF24-C881-42C3-B15E-9C0E643BB833}"/>
              </a:ext>
            </a:extLst>
          </p:cNvPr>
          <p:cNvSpPr/>
          <p:nvPr/>
        </p:nvSpPr>
        <p:spPr>
          <a:xfrm>
            <a:off x="66838" y="5370146"/>
            <a:ext cx="379887" cy="342000"/>
          </a:xfrm>
          <a:prstGeom prst="rect">
            <a:avLst/>
          </a:prstGeom>
          <a:solidFill>
            <a:schemeClr val="accent4">
              <a:lumMod val="75000"/>
            </a:schemeClr>
          </a:solidFill>
          <a:ln w="19050" cmpd="sng">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指標</a:t>
            </a:r>
            <a:endParaRPr kumimoji="1" lang="en-US" altLang="ja-JP" sz="11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２</a:t>
            </a:r>
          </a:p>
        </p:txBody>
      </p:sp>
      <p:sp>
        <p:nvSpPr>
          <p:cNvPr id="89" name="四角形: 角を丸くする 88">
            <a:extLst>
              <a:ext uri="{FF2B5EF4-FFF2-40B4-BE49-F238E27FC236}">
                <a16:creationId xmlns:a16="http://schemas.microsoft.com/office/drawing/2014/main" id="{1FE35B8B-972B-4BFD-AA45-EAE91086977E}"/>
              </a:ext>
            </a:extLst>
          </p:cNvPr>
          <p:cNvSpPr/>
          <p:nvPr/>
        </p:nvSpPr>
        <p:spPr>
          <a:xfrm>
            <a:off x="426362" y="5364247"/>
            <a:ext cx="2637732" cy="340413"/>
          </a:xfrm>
          <a:prstGeom prst="roundRect">
            <a:avLst>
              <a:gd name="adj" fmla="val 4199"/>
            </a:avLst>
          </a:prstGeom>
          <a:no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民間企業等との森林づくり活動箇所数</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000" dirty="0">
                <a:solidFill>
                  <a:schemeClr val="tx1"/>
                </a:solidFill>
                <a:latin typeface="BIZ UDゴシック" panose="020B0400000000000000" pitchFamily="49" charset="-128"/>
                <a:ea typeface="BIZ UDゴシック" panose="020B0400000000000000" pitchFamily="49" charset="-128"/>
              </a:rPr>
              <a:t>期初</a:t>
            </a:r>
            <a:r>
              <a:rPr kumimoji="1" lang="en-US" altLang="ja-JP" sz="1000" dirty="0">
                <a:solidFill>
                  <a:schemeClr val="tx1"/>
                </a:solidFill>
                <a:latin typeface="BIZ UDゴシック" panose="020B0400000000000000" pitchFamily="49" charset="-128"/>
                <a:ea typeface="BIZ UDゴシック" panose="020B0400000000000000" pitchFamily="49" charset="-128"/>
              </a:rPr>
              <a:t>41</a:t>
            </a:r>
            <a:r>
              <a:rPr kumimoji="1" lang="ja-JP" altLang="en-US" sz="800" dirty="0">
                <a:solidFill>
                  <a:schemeClr val="tx1"/>
                </a:solidFill>
                <a:latin typeface="BIZ UDゴシック" panose="020B0400000000000000" pitchFamily="49" charset="-128"/>
                <a:ea typeface="BIZ UDゴシック" panose="020B0400000000000000" pitchFamily="49" charset="-128"/>
              </a:rPr>
              <a:t>ヶ所</a:t>
            </a:r>
            <a:r>
              <a:rPr kumimoji="1" lang="ja-JP" altLang="en-US" sz="1000" dirty="0">
                <a:solidFill>
                  <a:schemeClr val="tx1"/>
                </a:solidFill>
                <a:latin typeface="BIZ UDゴシック" panose="020B0400000000000000" pitchFamily="49" charset="-128"/>
                <a:ea typeface="BIZ UDゴシック" panose="020B0400000000000000" pitchFamily="49" charset="-128"/>
              </a:rPr>
              <a:t>⇒中期</a:t>
            </a:r>
            <a:r>
              <a:rPr kumimoji="1" lang="en-US" altLang="ja-JP" sz="1000" dirty="0">
                <a:solidFill>
                  <a:schemeClr val="tx1"/>
                </a:solidFill>
                <a:latin typeface="BIZ UDゴシック" panose="020B0400000000000000" pitchFamily="49" charset="-128"/>
                <a:ea typeface="BIZ UDゴシック" panose="020B0400000000000000" pitchFamily="49" charset="-128"/>
              </a:rPr>
              <a:t>50</a:t>
            </a:r>
            <a:r>
              <a:rPr kumimoji="1" lang="ja-JP" altLang="en-US" sz="800" dirty="0">
                <a:solidFill>
                  <a:schemeClr val="tx1"/>
                </a:solidFill>
                <a:latin typeface="BIZ UDゴシック" panose="020B0400000000000000" pitchFamily="49" charset="-128"/>
                <a:ea typeface="BIZ UDゴシック" panose="020B0400000000000000" pitchFamily="49" charset="-128"/>
              </a:rPr>
              <a:t>ヶ所</a:t>
            </a:r>
            <a:r>
              <a:rPr kumimoji="1" lang="ja-JP" altLang="en-US" sz="1000" dirty="0">
                <a:solidFill>
                  <a:schemeClr val="tx1"/>
                </a:solidFill>
                <a:latin typeface="BIZ UDゴシック" panose="020B0400000000000000" pitchFamily="49" charset="-128"/>
                <a:ea typeface="BIZ UDゴシック" panose="020B0400000000000000" pitchFamily="49" charset="-128"/>
              </a:rPr>
              <a:t>⇒長期</a:t>
            </a:r>
            <a:r>
              <a:rPr kumimoji="1" lang="en-US" altLang="ja-JP" sz="1000" dirty="0">
                <a:solidFill>
                  <a:schemeClr val="tx1"/>
                </a:solidFill>
                <a:latin typeface="BIZ UDゴシック" panose="020B0400000000000000" pitchFamily="49" charset="-128"/>
                <a:ea typeface="BIZ UDゴシック" panose="020B0400000000000000" pitchFamily="49" charset="-128"/>
              </a:rPr>
              <a:t>50</a:t>
            </a:r>
            <a:r>
              <a:rPr kumimoji="1" lang="ja-JP" altLang="en-US" sz="800" dirty="0">
                <a:solidFill>
                  <a:schemeClr val="tx1"/>
                </a:solidFill>
                <a:latin typeface="BIZ UDゴシック" panose="020B0400000000000000" pitchFamily="49" charset="-128"/>
                <a:ea typeface="BIZ UDゴシック" panose="020B0400000000000000" pitchFamily="49" charset="-128"/>
              </a:rPr>
              <a:t>ヶ所</a:t>
            </a:r>
            <a:r>
              <a:rPr kumimoji="1" lang="en-US" altLang="ja-JP" sz="1000" dirty="0">
                <a:solidFill>
                  <a:schemeClr val="tx1"/>
                </a:solidFill>
                <a:latin typeface="BIZ UDゴシック" panose="020B0400000000000000" pitchFamily="49" charset="-128"/>
                <a:ea typeface="BIZ UDゴシック" panose="020B0400000000000000" pitchFamily="49" charset="-128"/>
              </a:rPr>
              <a:t>(/</a:t>
            </a:r>
            <a:r>
              <a:rPr kumimoji="1" lang="ja-JP" altLang="en-US" sz="1000" dirty="0">
                <a:solidFill>
                  <a:schemeClr val="tx1"/>
                </a:solidFill>
                <a:latin typeface="BIZ UDゴシック" panose="020B0400000000000000" pitchFamily="49" charset="-128"/>
                <a:ea typeface="BIZ UDゴシック" panose="020B0400000000000000" pitchFamily="49" charset="-128"/>
              </a:rPr>
              <a:t>年</a:t>
            </a:r>
            <a:r>
              <a:rPr kumimoji="1" lang="en-US" altLang="ja-JP" sz="1000" dirty="0">
                <a:solidFill>
                  <a:schemeClr val="tx1"/>
                </a:solidFill>
                <a:latin typeface="BIZ UDゴシック" panose="020B0400000000000000" pitchFamily="49" charset="-128"/>
                <a:ea typeface="BIZ UDゴシック" panose="020B0400000000000000" pitchFamily="49" charset="-128"/>
              </a:rPr>
              <a:t>)</a:t>
            </a:r>
            <a:r>
              <a:rPr kumimoji="1" lang="ja-JP" altLang="en-US" sz="1000" dirty="0">
                <a:solidFill>
                  <a:schemeClr val="tx1"/>
                </a:solidFill>
                <a:latin typeface="BIZ UDゴシック" panose="020B0400000000000000" pitchFamily="49" charset="-128"/>
                <a:ea typeface="BIZ UDゴシック" panose="020B0400000000000000" pitchFamily="49" charset="-128"/>
              </a:rPr>
              <a:t> </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90" name="四角形: 角を丸くする 89">
            <a:extLst>
              <a:ext uri="{FF2B5EF4-FFF2-40B4-BE49-F238E27FC236}">
                <a16:creationId xmlns:a16="http://schemas.microsoft.com/office/drawing/2014/main" id="{44D079A7-15C0-4822-95C6-3D0B9D70CD91}"/>
              </a:ext>
            </a:extLst>
          </p:cNvPr>
          <p:cNvSpPr/>
          <p:nvPr/>
        </p:nvSpPr>
        <p:spPr>
          <a:xfrm>
            <a:off x="29611" y="4671479"/>
            <a:ext cx="3034483" cy="268227"/>
          </a:xfrm>
          <a:prstGeom prst="roundRect">
            <a:avLst>
              <a:gd name="adj" fmla="val 5612"/>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200" dirty="0">
                <a:solidFill>
                  <a:schemeClr val="accent4">
                    <a:lumMod val="75000"/>
                  </a:schemeClr>
                </a:solidFill>
                <a:latin typeface="BIZ UDゴシック" panose="020B0400000000000000" pitchFamily="49" charset="-128"/>
                <a:ea typeface="BIZ UDゴシック" panose="020B0400000000000000" pitchFamily="49" charset="-128"/>
              </a:rPr>
              <a:t> </a:t>
            </a:r>
            <a:r>
              <a:rPr kumimoji="1" lang="ja-JP" altLang="en-US" sz="1200" b="1" dirty="0">
                <a:solidFill>
                  <a:schemeClr val="accent4">
                    <a:lumMod val="75000"/>
                  </a:schemeClr>
                </a:solidFill>
                <a:latin typeface="BIZ UDゴシック" panose="020B0400000000000000" pitchFamily="49" charset="-128"/>
                <a:ea typeface="BIZ UDゴシック" panose="020B0400000000000000" pitchFamily="49" charset="-128"/>
              </a:rPr>
              <a:t>基軸３ </a:t>
            </a:r>
            <a:r>
              <a:rPr kumimoji="1" lang="ja-JP" altLang="en-US" sz="1300" b="1" dirty="0">
                <a:solidFill>
                  <a:schemeClr val="accent4">
                    <a:lumMod val="75000"/>
                  </a:schemeClr>
                </a:solidFill>
                <a:latin typeface="BIZ UDゴシック" panose="020B0400000000000000" pitchFamily="49" charset="-128"/>
                <a:ea typeface="BIZ UDゴシック" panose="020B0400000000000000" pitchFamily="49" charset="-128"/>
              </a:rPr>
              <a:t>多様性の高い森林の維持・増進</a:t>
            </a:r>
            <a:endParaRPr kumimoji="1" lang="en-US" altLang="ja-JP" sz="1300" dirty="0">
              <a:solidFill>
                <a:schemeClr val="accent4">
                  <a:lumMod val="75000"/>
                </a:schemeClr>
              </a:solidFill>
              <a:latin typeface="BIZ UDゴシック" panose="020B0400000000000000" pitchFamily="49" charset="-128"/>
              <a:ea typeface="BIZ UDゴシック" panose="020B0400000000000000" pitchFamily="49" charset="-128"/>
            </a:endParaRPr>
          </a:p>
        </p:txBody>
      </p:sp>
      <p:sp>
        <p:nvSpPr>
          <p:cNvPr id="91" name="四角形: 角を丸くする 90">
            <a:extLst>
              <a:ext uri="{FF2B5EF4-FFF2-40B4-BE49-F238E27FC236}">
                <a16:creationId xmlns:a16="http://schemas.microsoft.com/office/drawing/2014/main" id="{1297B154-3D7C-4457-BCFA-CB1972560E03}"/>
              </a:ext>
            </a:extLst>
          </p:cNvPr>
          <p:cNvSpPr/>
          <p:nvPr/>
        </p:nvSpPr>
        <p:spPr>
          <a:xfrm>
            <a:off x="3452051" y="4941160"/>
            <a:ext cx="2605970" cy="340413"/>
          </a:xfrm>
          <a:prstGeom prst="roundRect">
            <a:avLst>
              <a:gd name="adj" fmla="val 4199"/>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a:t>
            </a:r>
            <a:r>
              <a:rPr kumimoji="1" lang="ja-JP" altLang="en-US" sz="1050" dirty="0">
                <a:solidFill>
                  <a:schemeClr val="tx1"/>
                </a:solidFill>
                <a:latin typeface="BIZ UDゴシック" panose="020B0400000000000000" pitchFamily="49" charset="-128"/>
                <a:ea typeface="BIZ UDゴシック" panose="020B0400000000000000" pitchFamily="49" charset="-128"/>
              </a:rPr>
              <a:t> 林業就業者数</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r>
              <a:rPr kumimoji="1" lang="ja-JP" altLang="en-US" sz="1050" dirty="0">
                <a:solidFill>
                  <a:schemeClr val="tx1"/>
                </a:solidFill>
                <a:latin typeface="BIZ UDゴシック" panose="020B0400000000000000" pitchFamily="49" charset="-128"/>
                <a:ea typeface="BIZ UDゴシック" panose="020B0400000000000000" pitchFamily="49" charset="-128"/>
              </a:rPr>
              <a:t>　</a:t>
            </a:r>
            <a:r>
              <a:rPr kumimoji="1" lang="ja-JP" altLang="en-US" sz="1000" dirty="0">
                <a:solidFill>
                  <a:schemeClr val="tx1"/>
                </a:solidFill>
                <a:latin typeface="BIZ UDゴシック" panose="020B0400000000000000" pitchFamily="49" charset="-128"/>
                <a:ea typeface="BIZ UDゴシック" panose="020B0400000000000000" pitchFamily="49" charset="-128"/>
              </a:rPr>
              <a:t>期初 </a:t>
            </a:r>
            <a:r>
              <a:rPr kumimoji="1" lang="en-US" altLang="ja-JP" sz="1000" dirty="0">
                <a:solidFill>
                  <a:schemeClr val="tx1"/>
                </a:solidFill>
                <a:latin typeface="BIZ UDゴシック" panose="020B0400000000000000" pitchFamily="49" charset="-128"/>
                <a:ea typeface="BIZ UDゴシック" panose="020B0400000000000000" pitchFamily="49" charset="-128"/>
              </a:rPr>
              <a:t>69</a:t>
            </a:r>
            <a:r>
              <a:rPr kumimoji="1" lang="ja-JP" altLang="en-US" sz="1000" dirty="0">
                <a:solidFill>
                  <a:schemeClr val="tx1"/>
                </a:solidFill>
                <a:latin typeface="BIZ UDゴシック" panose="020B0400000000000000" pitchFamily="49" charset="-128"/>
                <a:ea typeface="BIZ UDゴシック" panose="020B0400000000000000" pitchFamily="49" charset="-128"/>
              </a:rPr>
              <a:t>人 </a:t>
            </a:r>
            <a:r>
              <a:rPr kumimoji="1" lang="en-US" altLang="zh-TW" sz="1000" dirty="0">
                <a:solidFill>
                  <a:schemeClr val="tx1"/>
                </a:solidFill>
                <a:latin typeface="BIZ UDゴシック" panose="020B0400000000000000" pitchFamily="49" charset="-128"/>
                <a:ea typeface="BIZ UDゴシック" panose="020B0400000000000000" pitchFamily="49" charset="-128"/>
              </a:rPr>
              <a:t>⇒</a:t>
            </a:r>
            <a:r>
              <a:rPr kumimoji="1" lang="zh-TW" altLang="en-US" sz="1000" dirty="0">
                <a:solidFill>
                  <a:schemeClr val="tx1"/>
                </a:solidFill>
                <a:latin typeface="BIZ UDゴシック" panose="020B0400000000000000" pitchFamily="49" charset="-128"/>
                <a:ea typeface="BIZ UDゴシック" panose="020B0400000000000000" pitchFamily="49" charset="-128"/>
              </a:rPr>
              <a:t>中期 </a:t>
            </a:r>
            <a:r>
              <a:rPr kumimoji="1" lang="en-US" altLang="zh-TW" sz="1000" dirty="0">
                <a:solidFill>
                  <a:schemeClr val="tx1"/>
                </a:solidFill>
                <a:latin typeface="BIZ UDゴシック" panose="020B0400000000000000" pitchFamily="49" charset="-128"/>
                <a:ea typeface="BIZ UDゴシック" panose="020B0400000000000000" pitchFamily="49" charset="-128"/>
              </a:rPr>
              <a:t>70</a:t>
            </a:r>
            <a:r>
              <a:rPr kumimoji="1" lang="ja-JP" altLang="en-US" sz="1000" dirty="0">
                <a:solidFill>
                  <a:schemeClr val="tx1"/>
                </a:solidFill>
                <a:latin typeface="BIZ UDゴシック" panose="020B0400000000000000" pitchFamily="49" charset="-128"/>
                <a:ea typeface="BIZ UDゴシック" panose="020B0400000000000000" pitchFamily="49" charset="-128"/>
              </a:rPr>
              <a:t>人</a:t>
            </a:r>
            <a:r>
              <a:rPr kumimoji="1" lang="en-US" altLang="zh-TW" sz="1000" dirty="0">
                <a:solidFill>
                  <a:schemeClr val="tx1"/>
                </a:solidFill>
                <a:latin typeface="BIZ UDゴシック" panose="020B0400000000000000" pitchFamily="49" charset="-128"/>
                <a:ea typeface="BIZ UDゴシック" panose="020B0400000000000000" pitchFamily="49" charset="-128"/>
              </a:rPr>
              <a:t>⇒</a:t>
            </a:r>
            <a:r>
              <a:rPr kumimoji="1" lang="zh-TW" altLang="en-US" sz="1000" dirty="0">
                <a:solidFill>
                  <a:schemeClr val="tx1"/>
                </a:solidFill>
                <a:latin typeface="BIZ UDゴシック" panose="020B0400000000000000" pitchFamily="49" charset="-128"/>
                <a:ea typeface="BIZ UDゴシック" panose="020B0400000000000000" pitchFamily="49" charset="-128"/>
              </a:rPr>
              <a:t>長期 </a:t>
            </a:r>
            <a:r>
              <a:rPr kumimoji="1" lang="en-US" altLang="ja-JP" sz="1000" dirty="0">
                <a:solidFill>
                  <a:schemeClr val="tx1"/>
                </a:solidFill>
                <a:latin typeface="BIZ UDゴシック" panose="020B0400000000000000" pitchFamily="49" charset="-128"/>
                <a:ea typeface="BIZ UDゴシック" panose="020B0400000000000000" pitchFamily="49" charset="-128"/>
              </a:rPr>
              <a:t>70</a:t>
            </a:r>
            <a:r>
              <a:rPr kumimoji="1" lang="ja-JP" altLang="en-US" sz="1000" dirty="0">
                <a:solidFill>
                  <a:schemeClr val="tx1"/>
                </a:solidFill>
                <a:latin typeface="BIZ UDゴシック" panose="020B0400000000000000" pitchFamily="49" charset="-128"/>
                <a:ea typeface="BIZ UDゴシック" panose="020B0400000000000000" pitchFamily="49" charset="-128"/>
              </a:rPr>
              <a:t>人 　</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p:txBody>
      </p:sp>
      <p:sp>
        <p:nvSpPr>
          <p:cNvPr id="92" name="正方形/長方形 91">
            <a:extLst>
              <a:ext uri="{FF2B5EF4-FFF2-40B4-BE49-F238E27FC236}">
                <a16:creationId xmlns:a16="http://schemas.microsoft.com/office/drawing/2014/main" id="{C7001942-0113-42E4-848D-E1190CD55D57}"/>
              </a:ext>
            </a:extLst>
          </p:cNvPr>
          <p:cNvSpPr/>
          <p:nvPr/>
        </p:nvSpPr>
        <p:spPr>
          <a:xfrm>
            <a:off x="3149065" y="4943457"/>
            <a:ext cx="373221" cy="340413"/>
          </a:xfrm>
          <a:prstGeom prst="rect">
            <a:avLst/>
          </a:prstGeom>
          <a:solidFill>
            <a:schemeClr val="accent6">
              <a:lumMod val="75000"/>
            </a:schemeClr>
          </a:solidFill>
          <a:ln w="19050" cmpd="sng">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指標</a:t>
            </a:r>
            <a:endParaRPr kumimoji="1" lang="en-US" altLang="ja-JP" sz="11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１</a:t>
            </a:r>
          </a:p>
        </p:txBody>
      </p:sp>
      <p:sp>
        <p:nvSpPr>
          <p:cNvPr id="93" name="正方形/長方形 92">
            <a:extLst>
              <a:ext uri="{FF2B5EF4-FFF2-40B4-BE49-F238E27FC236}">
                <a16:creationId xmlns:a16="http://schemas.microsoft.com/office/drawing/2014/main" id="{18393709-12A5-4FEB-A10D-45B3FE346E80}"/>
              </a:ext>
            </a:extLst>
          </p:cNvPr>
          <p:cNvSpPr/>
          <p:nvPr/>
        </p:nvSpPr>
        <p:spPr>
          <a:xfrm>
            <a:off x="3146898" y="5371600"/>
            <a:ext cx="373222" cy="342000"/>
          </a:xfrm>
          <a:prstGeom prst="rect">
            <a:avLst/>
          </a:prstGeom>
          <a:solidFill>
            <a:schemeClr val="accent6">
              <a:lumMod val="75000"/>
            </a:schemeClr>
          </a:solidFill>
          <a:ln w="19050" cmpd="sng">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指標</a:t>
            </a:r>
            <a:endParaRPr kumimoji="1" lang="en-US" altLang="ja-JP" sz="11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1100" b="1" dirty="0">
                <a:solidFill>
                  <a:schemeClr val="bg1"/>
                </a:solidFill>
                <a:latin typeface="BIZ UDゴシック" panose="020B0400000000000000" pitchFamily="49" charset="-128"/>
                <a:ea typeface="BIZ UDゴシック" panose="020B0400000000000000" pitchFamily="49" charset="-128"/>
              </a:rPr>
              <a:t>２</a:t>
            </a:r>
          </a:p>
        </p:txBody>
      </p:sp>
      <p:sp>
        <p:nvSpPr>
          <p:cNvPr id="94" name="四角形: 角を丸くする 93">
            <a:extLst>
              <a:ext uri="{FF2B5EF4-FFF2-40B4-BE49-F238E27FC236}">
                <a16:creationId xmlns:a16="http://schemas.microsoft.com/office/drawing/2014/main" id="{AF724E72-9982-4DA5-BA14-3FBA13EEBA39}"/>
              </a:ext>
            </a:extLst>
          </p:cNvPr>
          <p:cNvSpPr/>
          <p:nvPr/>
        </p:nvSpPr>
        <p:spPr>
          <a:xfrm>
            <a:off x="3499756" y="5365701"/>
            <a:ext cx="2558265" cy="340413"/>
          </a:xfrm>
          <a:prstGeom prst="roundRect">
            <a:avLst>
              <a:gd name="adj" fmla="val 4199"/>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t" anchorCtr="0"/>
          <a:lstStyle/>
          <a:p>
            <a:r>
              <a:rPr kumimoji="1" lang="ja-JP" altLang="en-US" sz="1100" dirty="0">
                <a:solidFill>
                  <a:schemeClr val="tx1"/>
                </a:solidFill>
                <a:latin typeface="BIZ UDゴシック" panose="020B0400000000000000" pitchFamily="49" charset="-128"/>
                <a:ea typeface="BIZ UDゴシック" panose="020B0400000000000000" pitchFamily="49" charset="-128"/>
              </a:rPr>
              <a:t> 府民への広報・啓発活動</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a:p>
            <a:r>
              <a:rPr kumimoji="1" lang="ja-JP" altLang="en-US" sz="1100" dirty="0">
                <a:solidFill>
                  <a:schemeClr val="tx1"/>
                </a:solidFill>
                <a:latin typeface="BIZ UDゴシック" panose="020B0400000000000000" pitchFamily="49" charset="-128"/>
                <a:ea typeface="BIZ UDゴシック" panose="020B0400000000000000" pitchFamily="49" charset="-128"/>
              </a:rPr>
              <a:t> </a:t>
            </a:r>
            <a:r>
              <a:rPr kumimoji="1" lang="en-US" altLang="ja-JP" sz="1100" dirty="0">
                <a:solidFill>
                  <a:schemeClr val="tx1"/>
                </a:solidFill>
                <a:latin typeface="BIZ UDゴシック" panose="020B0400000000000000" pitchFamily="49" charset="-128"/>
                <a:ea typeface="BIZ UDゴシック" panose="020B0400000000000000" pitchFamily="49" charset="-128"/>
              </a:rPr>
              <a:t>(</a:t>
            </a:r>
            <a:r>
              <a:rPr kumimoji="1" lang="zh-TW" altLang="en-US" sz="1000" dirty="0">
                <a:solidFill>
                  <a:schemeClr val="tx1"/>
                </a:solidFill>
                <a:latin typeface="BIZ UDゴシック" panose="020B0400000000000000" pitchFamily="49" charset="-128"/>
                <a:ea typeface="BIZ UDゴシック" panose="020B0400000000000000" pitchFamily="49" charset="-128"/>
              </a:rPr>
              <a:t>計画期間累計</a:t>
            </a:r>
            <a:r>
              <a:rPr kumimoji="1" lang="en-US" altLang="zh-TW" sz="1000" dirty="0">
                <a:solidFill>
                  <a:schemeClr val="tx1"/>
                </a:solidFill>
                <a:latin typeface="BIZ UDゴシック" panose="020B0400000000000000" pitchFamily="49" charset="-128"/>
                <a:ea typeface="BIZ UDゴシック" panose="020B0400000000000000" pitchFamily="49" charset="-128"/>
              </a:rPr>
              <a:t>) </a:t>
            </a:r>
            <a:r>
              <a:rPr kumimoji="1" lang="zh-TW" altLang="en-US" sz="1000" dirty="0">
                <a:solidFill>
                  <a:schemeClr val="tx1"/>
                </a:solidFill>
                <a:latin typeface="BIZ UDゴシック" panose="020B0400000000000000" pitchFamily="49" charset="-128"/>
                <a:ea typeface="BIZ UDゴシック" panose="020B0400000000000000" pitchFamily="49" charset="-128"/>
              </a:rPr>
              <a:t>中期</a:t>
            </a:r>
            <a:r>
              <a:rPr kumimoji="1" lang="en-US" altLang="zh-TW" sz="1000" dirty="0">
                <a:solidFill>
                  <a:schemeClr val="tx1"/>
                </a:solidFill>
                <a:latin typeface="BIZ UDゴシック" panose="020B0400000000000000" pitchFamily="49" charset="-128"/>
                <a:ea typeface="BIZ UDゴシック" panose="020B0400000000000000" pitchFamily="49" charset="-128"/>
              </a:rPr>
              <a:t>300</a:t>
            </a:r>
            <a:r>
              <a:rPr kumimoji="1" lang="zh-TW" altLang="en-US" sz="1000" dirty="0">
                <a:solidFill>
                  <a:schemeClr val="tx1"/>
                </a:solidFill>
                <a:latin typeface="BIZ UDゴシック" panose="020B0400000000000000" pitchFamily="49" charset="-128"/>
                <a:ea typeface="BIZ UDゴシック" panose="020B0400000000000000" pitchFamily="49" charset="-128"/>
              </a:rPr>
              <a:t>件⇒長期</a:t>
            </a:r>
            <a:r>
              <a:rPr kumimoji="1" lang="en-US" altLang="zh-TW" sz="1000" dirty="0">
                <a:solidFill>
                  <a:schemeClr val="tx1"/>
                </a:solidFill>
                <a:latin typeface="BIZ UDゴシック" panose="020B0400000000000000" pitchFamily="49" charset="-128"/>
                <a:ea typeface="BIZ UDゴシック" panose="020B0400000000000000" pitchFamily="49" charset="-128"/>
              </a:rPr>
              <a:t>600</a:t>
            </a:r>
            <a:r>
              <a:rPr kumimoji="1" lang="zh-TW" altLang="en-US" sz="1000" dirty="0">
                <a:solidFill>
                  <a:schemeClr val="tx1"/>
                </a:solidFill>
                <a:latin typeface="BIZ UDゴシック" panose="020B0400000000000000" pitchFamily="49" charset="-128"/>
                <a:ea typeface="BIZ UDゴシック" panose="020B0400000000000000" pitchFamily="49" charset="-128"/>
              </a:rPr>
              <a:t>件</a:t>
            </a:r>
            <a:endParaRPr kumimoji="1" lang="en-US" altLang="ja-JP" sz="1100" dirty="0">
              <a:solidFill>
                <a:schemeClr val="tx1"/>
              </a:solidFill>
              <a:latin typeface="BIZ UDゴシック" panose="020B0400000000000000" pitchFamily="49" charset="-128"/>
              <a:ea typeface="BIZ UDゴシック" panose="020B0400000000000000" pitchFamily="49" charset="-128"/>
            </a:endParaRPr>
          </a:p>
        </p:txBody>
      </p:sp>
      <p:sp>
        <p:nvSpPr>
          <p:cNvPr id="95" name="四角形: 角を丸くする 94">
            <a:extLst>
              <a:ext uri="{FF2B5EF4-FFF2-40B4-BE49-F238E27FC236}">
                <a16:creationId xmlns:a16="http://schemas.microsoft.com/office/drawing/2014/main" id="{750B1A5A-6A50-4980-AE9F-53913E9DCAA9}"/>
              </a:ext>
            </a:extLst>
          </p:cNvPr>
          <p:cNvSpPr/>
          <p:nvPr/>
        </p:nvSpPr>
        <p:spPr>
          <a:xfrm>
            <a:off x="3067180" y="4671479"/>
            <a:ext cx="2990841" cy="268227"/>
          </a:xfrm>
          <a:prstGeom prst="roundRect">
            <a:avLst>
              <a:gd name="adj" fmla="val 5612"/>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1200" dirty="0">
                <a:solidFill>
                  <a:schemeClr val="accent6">
                    <a:lumMod val="75000"/>
                  </a:schemeClr>
                </a:solidFill>
                <a:latin typeface="BIZ UDゴシック" panose="020B0400000000000000" pitchFamily="49" charset="-128"/>
                <a:ea typeface="BIZ UDゴシック" panose="020B0400000000000000" pitchFamily="49" charset="-128"/>
              </a:rPr>
              <a:t> </a:t>
            </a:r>
            <a:r>
              <a:rPr kumimoji="1" lang="ja-JP" altLang="en-US" sz="1200" b="1" dirty="0">
                <a:solidFill>
                  <a:schemeClr val="accent6">
                    <a:lumMod val="75000"/>
                  </a:schemeClr>
                </a:solidFill>
                <a:latin typeface="BIZ UDゴシック" panose="020B0400000000000000" pitchFamily="49" charset="-128"/>
                <a:ea typeface="BIZ UDゴシック" panose="020B0400000000000000" pitchFamily="49" charset="-128"/>
              </a:rPr>
              <a:t>基軸４</a:t>
            </a:r>
            <a:r>
              <a:rPr kumimoji="1" lang="ja-JP" altLang="en-US" sz="1050" b="1" dirty="0">
                <a:solidFill>
                  <a:schemeClr val="accent6">
                    <a:lumMod val="75000"/>
                  </a:schemeClr>
                </a:solidFill>
                <a:latin typeface="BIZ UDゴシック" panose="020B0400000000000000" pitchFamily="49" charset="-128"/>
                <a:ea typeface="BIZ UDゴシック" panose="020B0400000000000000" pitchFamily="49" charset="-128"/>
              </a:rPr>
              <a:t> </a:t>
            </a:r>
            <a:r>
              <a:rPr kumimoji="1" lang="ja-JP" altLang="en-US" sz="1100" b="1" dirty="0">
                <a:solidFill>
                  <a:schemeClr val="accent6">
                    <a:lumMod val="75000"/>
                  </a:schemeClr>
                </a:solidFill>
                <a:latin typeface="BIZ UDゴシック" panose="020B0400000000000000" pitchFamily="49" charset="-128"/>
                <a:ea typeface="BIZ UDゴシック" panose="020B0400000000000000" pitchFamily="49" charset="-128"/>
              </a:rPr>
              <a:t>森林の維持・保全のための体制づくり</a:t>
            </a:r>
            <a:endParaRPr kumimoji="1" lang="en-US" altLang="ja-JP" sz="1300" dirty="0">
              <a:solidFill>
                <a:schemeClr val="accent6">
                  <a:lumMod val="75000"/>
                </a:schemeClr>
              </a:solidFill>
              <a:latin typeface="BIZ UDゴシック" panose="020B0400000000000000" pitchFamily="49" charset="-128"/>
              <a:ea typeface="BIZ UDゴシック" panose="020B0400000000000000" pitchFamily="49" charset="-128"/>
            </a:endParaRPr>
          </a:p>
        </p:txBody>
      </p:sp>
      <p:pic>
        <p:nvPicPr>
          <p:cNvPr id="96" name="図 95">
            <a:extLst>
              <a:ext uri="{FF2B5EF4-FFF2-40B4-BE49-F238E27FC236}">
                <a16:creationId xmlns:a16="http://schemas.microsoft.com/office/drawing/2014/main" id="{0E72AFBA-8A33-4890-BB18-8F08F58A29D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294046" y="3574379"/>
            <a:ext cx="1312250" cy="874834"/>
          </a:xfrm>
          <a:prstGeom prst="rect">
            <a:avLst/>
          </a:prstGeom>
        </p:spPr>
      </p:pic>
      <p:pic>
        <p:nvPicPr>
          <p:cNvPr id="7" name="図 6">
            <a:extLst>
              <a:ext uri="{FF2B5EF4-FFF2-40B4-BE49-F238E27FC236}">
                <a16:creationId xmlns:a16="http://schemas.microsoft.com/office/drawing/2014/main" id="{9C9B1C3F-7EF6-4E24-BCFE-22F46962116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725921" y="3574379"/>
            <a:ext cx="1221466" cy="874834"/>
          </a:xfrm>
          <a:prstGeom prst="rect">
            <a:avLst/>
          </a:prstGeom>
        </p:spPr>
      </p:pic>
      <p:sp>
        <p:nvSpPr>
          <p:cNvPr id="98" name="テキスト ボックス 8">
            <a:extLst>
              <a:ext uri="{FF2B5EF4-FFF2-40B4-BE49-F238E27FC236}">
                <a16:creationId xmlns:a16="http://schemas.microsoft.com/office/drawing/2014/main" id="{7CFB102E-2184-4732-8C8A-7CC7EF9D52D2}"/>
              </a:ext>
            </a:extLst>
          </p:cNvPr>
          <p:cNvSpPr txBox="1"/>
          <p:nvPr/>
        </p:nvSpPr>
        <p:spPr>
          <a:xfrm>
            <a:off x="4543483" y="4472760"/>
            <a:ext cx="1544470" cy="123111"/>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大阪公立大学森ノ宮キャンパス</a:t>
            </a:r>
          </a:p>
        </p:txBody>
      </p:sp>
      <p:sp>
        <p:nvSpPr>
          <p:cNvPr id="100" name="テキスト ボックス 8">
            <a:extLst>
              <a:ext uri="{FF2B5EF4-FFF2-40B4-BE49-F238E27FC236}">
                <a16:creationId xmlns:a16="http://schemas.microsoft.com/office/drawing/2014/main" id="{9FB90ED4-3EF8-45E8-A482-C00D16CF21FA}"/>
              </a:ext>
            </a:extLst>
          </p:cNvPr>
          <p:cNvSpPr txBox="1"/>
          <p:nvPr/>
        </p:nvSpPr>
        <p:spPr>
          <a:xfrm>
            <a:off x="3325338" y="4482065"/>
            <a:ext cx="1237252" cy="123111"/>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大径木の択伐施業</a:t>
            </a:r>
          </a:p>
        </p:txBody>
      </p:sp>
      <p:pic>
        <p:nvPicPr>
          <p:cNvPr id="101" name="図 40">
            <a:extLst>
              <a:ext uri="{FF2B5EF4-FFF2-40B4-BE49-F238E27FC236}">
                <a16:creationId xmlns:a16="http://schemas.microsoft.com/office/drawing/2014/main" id="{C8EAA850-2256-4573-9A67-6AC72C10559C}"/>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1704579" y="3550815"/>
            <a:ext cx="1221466" cy="898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 name="テキスト ボックス 8">
            <a:extLst>
              <a:ext uri="{FF2B5EF4-FFF2-40B4-BE49-F238E27FC236}">
                <a16:creationId xmlns:a16="http://schemas.microsoft.com/office/drawing/2014/main" id="{CE5FC6A5-F849-4CBA-ABF0-82F7F1F8D9D7}"/>
              </a:ext>
            </a:extLst>
          </p:cNvPr>
          <p:cNvSpPr txBox="1"/>
          <p:nvPr/>
        </p:nvSpPr>
        <p:spPr>
          <a:xfrm>
            <a:off x="1545362" y="4463796"/>
            <a:ext cx="1544470" cy="123111"/>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保水力向上のための間伐・筋工</a:t>
            </a:r>
          </a:p>
        </p:txBody>
      </p:sp>
      <p:pic>
        <p:nvPicPr>
          <p:cNvPr id="8" name="図 7">
            <a:extLst>
              <a:ext uri="{FF2B5EF4-FFF2-40B4-BE49-F238E27FC236}">
                <a16:creationId xmlns:a16="http://schemas.microsoft.com/office/drawing/2014/main" id="{A0980BCF-E776-4F31-A585-FB97C5FC0D2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49095" y="3547860"/>
            <a:ext cx="1221466" cy="914139"/>
          </a:xfrm>
          <a:prstGeom prst="rect">
            <a:avLst/>
          </a:prstGeom>
        </p:spPr>
      </p:pic>
      <p:sp>
        <p:nvSpPr>
          <p:cNvPr id="103" name="テキスト ボックス 8">
            <a:extLst>
              <a:ext uri="{FF2B5EF4-FFF2-40B4-BE49-F238E27FC236}">
                <a16:creationId xmlns:a16="http://schemas.microsoft.com/office/drawing/2014/main" id="{F6454B69-FE5C-4C8B-A4EC-FEF3C556636A}"/>
              </a:ext>
            </a:extLst>
          </p:cNvPr>
          <p:cNvSpPr txBox="1"/>
          <p:nvPr/>
        </p:nvSpPr>
        <p:spPr>
          <a:xfrm>
            <a:off x="49002" y="4483587"/>
            <a:ext cx="1544470" cy="123111"/>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土砂流出を抑制する治山ダム</a:t>
            </a:r>
          </a:p>
        </p:txBody>
      </p:sp>
      <p:pic>
        <p:nvPicPr>
          <p:cNvPr id="10" name="図 9">
            <a:extLst>
              <a:ext uri="{FF2B5EF4-FFF2-40B4-BE49-F238E27FC236}">
                <a16:creationId xmlns:a16="http://schemas.microsoft.com/office/drawing/2014/main" id="{7731BCB2-F368-4A5B-8F1F-EFDFF0EAB349}"/>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04579" y="5764719"/>
            <a:ext cx="1221466" cy="917825"/>
          </a:xfrm>
          <a:prstGeom prst="rect">
            <a:avLst/>
          </a:prstGeom>
        </p:spPr>
      </p:pic>
      <p:sp>
        <p:nvSpPr>
          <p:cNvPr id="104" name="テキスト ボックス 8">
            <a:extLst>
              <a:ext uri="{FF2B5EF4-FFF2-40B4-BE49-F238E27FC236}">
                <a16:creationId xmlns:a16="http://schemas.microsoft.com/office/drawing/2014/main" id="{32836858-EA2E-4B17-A556-A50226AF3320}"/>
              </a:ext>
            </a:extLst>
          </p:cNvPr>
          <p:cNvSpPr txBox="1"/>
          <p:nvPr/>
        </p:nvSpPr>
        <p:spPr>
          <a:xfrm>
            <a:off x="1545362" y="6692083"/>
            <a:ext cx="1544470" cy="123111"/>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企業による森づくり活動</a:t>
            </a:r>
          </a:p>
        </p:txBody>
      </p:sp>
      <p:pic>
        <p:nvPicPr>
          <p:cNvPr id="105" name="図 104">
            <a:extLst>
              <a:ext uri="{FF2B5EF4-FFF2-40B4-BE49-F238E27FC236}">
                <a16:creationId xmlns:a16="http://schemas.microsoft.com/office/drawing/2014/main" id="{E041DF5F-C36D-42D4-A160-B8FC8839C2E6}"/>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115152" y="5948586"/>
            <a:ext cx="1478320" cy="707510"/>
          </a:xfrm>
          <a:prstGeom prst="rect">
            <a:avLst/>
          </a:prstGeom>
          <a:solidFill>
            <a:schemeClr val="bg1"/>
          </a:solidFill>
        </p:spPr>
      </p:pic>
      <p:sp>
        <p:nvSpPr>
          <p:cNvPr id="106" name="テキスト ボックス 105">
            <a:extLst>
              <a:ext uri="{FF2B5EF4-FFF2-40B4-BE49-F238E27FC236}">
                <a16:creationId xmlns:a16="http://schemas.microsoft.com/office/drawing/2014/main" id="{6CDD7560-1F7A-44E7-8062-CF6D5D21BB91}"/>
              </a:ext>
            </a:extLst>
          </p:cNvPr>
          <p:cNvSpPr txBox="1"/>
          <p:nvPr/>
        </p:nvSpPr>
        <p:spPr>
          <a:xfrm>
            <a:off x="147948" y="6692083"/>
            <a:ext cx="1429937" cy="136913"/>
          </a:xfrm>
          <a:prstGeom prst="rect">
            <a:avLst/>
          </a:prstGeom>
          <a:solidFill>
            <a:schemeClr val="bg1"/>
          </a:solidFill>
        </p:spPr>
        <p:txBody>
          <a:bodyPr wrap="square" lIns="0" tIns="0" rIns="0" bIns="0" rtlCol="0">
            <a:noAutofit/>
          </a:bodyPr>
          <a:lstStyle/>
          <a:p>
            <a:pPr algn="ctr"/>
            <a:r>
              <a:rPr lang="ja-JP" altLang="en-US" sz="800" dirty="0">
                <a:latin typeface="BIZ UDPゴシック" panose="020B0400000000000000" pitchFamily="50" charset="-128"/>
                <a:ea typeface="BIZ UDPゴシック" panose="020B0400000000000000" pitchFamily="50" charset="-128"/>
              </a:rPr>
              <a:t>広葉樹林への誘導・転換　</a:t>
            </a:r>
          </a:p>
        </p:txBody>
      </p:sp>
      <p:pic>
        <p:nvPicPr>
          <p:cNvPr id="11" name="図 10">
            <a:extLst>
              <a:ext uri="{FF2B5EF4-FFF2-40B4-BE49-F238E27FC236}">
                <a16:creationId xmlns:a16="http://schemas.microsoft.com/office/drawing/2014/main" id="{8A08D4F7-E201-4495-BE24-3FB70558F19D}"/>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294046" y="5763721"/>
            <a:ext cx="1225097" cy="918823"/>
          </a:xfrm>
          <a:prstGeom prst="rect">
            <a:avLst/>
          </a:prstGeom>
        </p:spPr>
      </p:pic>
      <p:sp>
        <p:nvSpPr>
          <p:cNvPr id="107" name="テキスト ボックス 8">
            <a:extLst>
              <a:ext uri="{FF2B5EF4-FFF2-40B4-BE49-F238E27FC236}">
                <a16:creationId xmlns:a16="http://schemas.microsoft.com/office/drawing/2014/main" id="{E70BC73F-14A4-4884-8480-70D42517D96E}"/>
              </a:ext>
            </a:extLst>
          </p:cNvPr>
          <p:cNvSpPr txBox="1"/>
          <p:nvPr/>
        </p:nvSpPr>
        <p:spPr>
          <a:xfrm>
            <a:off x="3105512" y="6698983"/>
            <a:ext cx="1544470" cy="123111"/>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防災教室（防災マップづくり）</a:t>
            </a:r>
          </a:p>
        </p:txBody>
      </p:sp>
      <p:pic>
        <p:nvPicPr>
          <p:cNvPr id="16" name="図 15">
            <a:extLst>
              <a:ext uri="{FF2B5EF4-FFF2-40B4-BE49-F238E27FC236}">
                <a16:creationId xmlns:a16="http://schemas.microsoft.com/office/drawing/2014/main" id="{0679ED1C-F5F1-4C3D-A1AF-26B7BBC45AAE}"/>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4580790" y="5774761"/>
            <a:ext cx="1344653" cy="907783"/>
          </a:xfrm>
          <a:prstGeom prst="rect">
            <a:avLst/>
          </a:prstGeom>
        </p:spPr>
      </p:pic>
      <p:sp>
        <p:nvSpPr>
          <p:cNvPr id="108" name="テキスト ボックス 8">
            <a:extLst>
              <a:ext uri="{FF2B5EF4-FFF2-40B4-BE49-F238E27FC236}">
                <a16:creationId xmlns:a16="http://schemas.microsoft.com/office/drawing/2014/main" id="{116C94FB-39E7-4077-9A0A-BD823869F8CA}"/>
              </a:ext>
            </a:extLst>
          </p:cNvPr>
          <p:cNvSpPr txBox="1"/>
          <p:nvPr/>
        </p:nvSpPr>
        <p:spPr>
          <a:xfrm>
            <a:off x="4487246" y="6698983"/>
            <a:ext cx="1544470" cy="123111"/>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dirty="0">
                <a:latin typeface="BIZ UDPゴシック" panose="020B0400000000000000" pitchFamily="50" charset="-128"/>
                <a:ea typeface="BIZ UDPゴシック" panose="020B0400000000000000" pitchFamily="50" charset="-128"/>
              </a:rPr>
              <a:t>ドローン実習（高槻市）</a:t>
            </a:r>
          </a:p>
        </p:txBody>
      </p:sp>
      <p:sp>
        <p:nvSpPr>
          <p:cNvPr id="23" name="スライド番号プレースホルダー 10">
            <a:extLst>
              <a:ext uri="{FF2B5EF4-FFF2-40B4-BE49-F238E27FC236}">
                <a16:creationId xmlns:a16="http://schemas.microsoft.com/office/drawing/2014/main" id="{D873EDE8-88FB-AB8D-B9B5-13A5A1F77B96}"/>
              </a:ext>
            </a:extLst>
          </p:cNvPr>
          <p:cNvSpPr>
            <a:spLocks noGrp="1"/>
          </p:cNvSpPr>
          <p:nvPr>
            <p:ph type="sldNum" sz="quarter" idx="12"/>
          </p:nvPr>
        </p:nvSpPr>
        <p:spPr>
          <a:xfrm>
            <a:off x="7532861" y="6492875"/>
            <a:ext cx="2228850" cy="365125"/>
          </a:xfrm>
        </p:spPr>
        <p:txBody>
          <a:bodyPr/>
          <a:lstStyle/>
          <a:p>
            <a:fld id="{D2D8002D-B5B0-4BAC-B1F6-782DDCCE6D9C}" type="slidenum">
              <a:rPr kumimoji="1" lang="ja-JP" altLang="en-US" sz="2000" b="1"/>
              <a:t>21</a:t>
            </a:fld>
            <a:endParaRPr kumimoji="1" lang="ja-JP" altLang="en-US" sz="2000" b="1" dirty="0"/>
          </a:p>
        </p:txBody>
      </p:sp>
      <p:sp>
        <p:nvSpPr>
          <p:cNvPr id="109" name="正方形/長方形 108">
            <a:extLst>
              <a:ext uri="{FF2B5EF4-FFF2-40B4-BE49-F238E27FC236}">
                <a16:creationId xmlns:a16="http://schemas.microsoft.com/office/drawing/2014/main" id="{ACB4F4E9-7782-4D02-A334-EAA946E7EF06}"/>
              </a:ext>
            </a:extLst>
          </p:cNvPr>
          <p:cNvSpPr/>
          <p:nvPr/>
        </p:nvSpPr>
        <p:spPr>
          <a:xfrm>
            <a:off x="78767" y="492613"/>
            <a:ext cx="9702317" cy="603741"/>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400" dirty="0">
                <a:solidFill>
                  <a:schemeClr val="tx1"/>
                </a:solidFill>
                <a:latin typeface="BIZ UDゴシック" panose="020B0400000000000000" pitchFamily="49" charset="-128"/>
                <a:ea typeface="BIZ UDゴシック" panose="020B0400000000000000" pitchFamily="49" charset="-128"/>
              </a:rPr>
              <a:t>　第６章では計画期間（</a:t>
            </a:r>
            <a:r>
              <a:rPr lang="en-US" altLang="ja-JP" sz="1400" dirty="0">
                <a:solidFill>
                  <a:schemeClr val="tx1"/>
                </a:solidFill>
                <a:latin typeface="BIZ UDゴシック" panose="020B0400000000000000" pitchFamily="49" charset="-128"/>
                <a:ea typeface="BIZ UDゴシック" panose="020B0400000000000000" pitchFamily="49" charset="-128"/>
              </a:rPr>
              <a:t>R17</a:t>
            </a:r>
            <a:r>
              <a:rPr lang="ja-JP" altLang="en-US" sz="1400" dirty="0">
                <a:solidFill>
                  <a:schemeClr val="tx1"/>
                </a:solidFill>
                <a:latin typeface="BIZ UDゴシック" panose="020B0400000000000000" pitchFamily="49" charset="-128"/>
                <a:ea typeface="BIZ UDゴシック" panose="020B0400000000000000" pitchFamily="49" charset="-128"/>
              </a:rPr>
              <a:t>年度まで）で達成すべき到達点を「中期指標」、策定時から</a:t>
            </a:r>
            <a:r>
              <a:rPr lang="en-US" altLang="ja-JP" sz="1400" dirty="0">
                <a:solidFill>
                  <a:schemeClr val="tx1"/>
                </a:solidFill>
                <a:latin typeface="BIZ UDゴシック" panose="020B0400000000000000" pitchFamily="49" charset="-128"/>
                <a:ea typeface="BIZ UDゴシック" panose="020B0400000000000000" pitchFamily="49" charset="-128"/>
              </a:rPr>
              <a:t>20</a:t>
            </a:r>
            <a:r>
              <a:rPr lang="ja-JP" altLang="en-US" sz="1400" dirty="0">
                <a:solidFill>
                  <a:schemeClr val="tx1"/>
                </a:solidFill>
                <a:latin typeface="BIZ UDゴシック" panose="020B0400000000000000" pitchFamily="49" charset="-128"/>
                <a:ea typeface="BIZ UDゴシック" panose="020B0400000000000000" pitchFamily="49" charset="-128"/>
              </a:rPr>
              <a:t>年後となる令和</a:t>
            </a:r>
            <a:r>
              <a:rPr lang="en-US" altLang="ja-JP" sz="1400" dirty="0">
                <a:solidFill>
                  <a:schemeClr val="tx1"/>
                </a:solidFill>
                <a:latin typeface="BIZ UDゴシック" panose="020B0400000000000000" pitchFamily="49" charset="-128"/>
                <a:ea typeface="BIZ UDゴシック" panose="020B0400000000000000" pitchFamily="49" charset="-128"/>
              </a:rPr>
              <a:t>27</a:t>
            </a:r>
            <a:r>
              <a:rPr lang="ja-JP" altLang="en-US" sz="1400" dirty="0">
                <a:solidFill>
                  <a:schemeClr val="tx1"/>
                </a:solidFill>
                <a:latin typeface="BIZ UDゴシック" panose="020B0400000000000000" pitchFamily="49" charset="-128"/>
                <a:ea typeface="BIZ UDゴシック" panose="020B0400000000000000" pitchFamily="49" charset="-128"/>
              </a:rPr>
              <a:t>年度までのめざすべき到達点を「長期指標」として設定し、第７章ではその進捗管理方法を示しています。</a:t>
            </a:r>
            <a:endParaRPr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62" name="正方形/長方形 61">
            <a:extLst>
              <a:ext uri="{FF2B5EF4-FFF2-40B4-BE49-F238E27FC236}">
                <a16:creationId xmlns:a16="http://schemas.microsoft.com/office/drawing/2014/main" id="{313817F9-BBFF-4F00-88D5-11768716B80E}"/>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Tree>
    <p:extLst>
      <p:ext uri="{BB962C8B-B14F-4D97-AF65-F5344CB8AC3E}">
        <p14:creationId xmlns:p14="http://schemas.microsoft.com/office/powerpoint/2010/main" val="4133696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5F5FEF-A307-4055-9090-3D57E1E32FB5}"/>
              </a:ext>
            </a:extLst>
          </p:cNvPr>
          <p:cNvSpPr>
            <a:spLocks noGrp="1"/>
          </p:cNvSpPr>
          <p:nvPr>
            <p:ph type="ctrTitle"/>
          </p:nvPr>
        </p:nvSpPr>
        <p:spPr>
          <a:xfrm>
            <a:off x="536582" y="1693889"/>
            <a:ext cx="8832836" cy="2182099"/>
          </a:xfrm>
        </p:spPr>
        <p:txBody>
          <a:bodyPr>
            <a:noAutofit/>
          </a:bodyPr>
          <a:lstStyle/>
          <a:p>
            <a:pPr>
              <a:lnSpc>
                <a:spcPct val="150000"/>
              </a:lnSpc>
            </a:pPr>
            <a:r>
              <a:rPr lang="ja-JP" altLang="en-US" sz="3429" dirty="0">
                <a:latin typeface="BIZ UDPゴシック" panose="020B0400000000000000" pitchFamily="50" charset="-128"/>
                <a:ea typeface="BIZ UDPゴシック" panose="020B0400000000000000" pitchFamily="50" charset="-128"/>
              </a:rPr>
              <a:t>議事１</a:t>
            </a:r>
            <a:br>
              <a:rPr lang="en-US" altLang="ja-JP" sz="3429" dirty="0">
                <a:latin typeface="BIZ UDPゴシック" panose="020B0400000000000000" pitchFamily="50" charset="-128"/>
                <a:ea typeface="BIZ UDPゴシック" panose="020B0400000000000000" pitchFamily="50" charset="-128"/>
              </a:rPr>
            </a:br>
            <a:r>
              <a:rPr lang="ja-JP" altLang="en-US" sz="3200" b="1" dirty="0">
                <a:latin typeface="MS UI Gothic" panose="020B0600070205080204" pitchFamily="50" charset="-128"/>
                <a:ea typeface="MS UI Gothic" panose="020B0600070205080204" pitchFamily="50" charset="-128"/>
              </a:rPr>
              <a:t>第４回部会の振り返り</a:t>
            </a:r>
            <a:endParaRPr lang="ja-JP" altLang="en-US" sz="3429"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2F190CB9-5301-4918-BA0F-7AE3C484C562}"/>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5" name="スライド番号プレースホルダー 10">
            <a:extLst>
              <a:ext uri="{FF2B5EF4-FFF2-40B4-BE49-F238E27FC236}">
                <a16:creationId xmlns:a16="http://schemas.microsoft.com/office/drawing/2014/main" id="{9A0C2BDA-310D-4E28-A662-213FE0ED8C32}"/>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3</a:t>
            </a:fld>
            <a:endParaRPr kumimoji="1" lang="ja-JP" altLang="en-US" sz="2000" b="1" dirty="0"/>
          </a:p>
        </p:txBody>
      </p:sp>
    </p:spTree>
    <p:extLst>
      <p:ext uri="{BB962C8B-B14F-4D97-AF65-F5344CB8AC3E}">
        <p14:creationId xmlns:p14="http://schemas.microsoft.com/office/powerpoint/2010/main" val="334478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65357211-088E-4E5D-81C8-1052F6785AC4}"/>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latin typeface="BIZ UDゴシック" panose="020B0400000000000000" pitchFamily="49" charset="-128"/>
                <a:ea typeface="BIZ UDゴシック" panose="020B0400000000000000" pitchFamily="49" charset="-128"/>
              </a:rPr>
              <a:t> 　議事１</a:t>
            </a:r>
            <a:r>
              <a:rPr kumimoji="1" lang="ja-JP" altLang="en-US" b="1" dirty="0">
                <a:latin typeface="BIZ UDゴシック" panose="020B0400000000000000" pitchFamily="49" charset="-128"/>
                <a:ea typeface="BIZ UDゴシック" panose="020B0400000000000000" pitchFamily="49" charset="-128"/>
              </a:rPr>
              <a:t>　第４回部会の振り返り</a:t>
            </a:r>
            <a:endParaRPr kumimoji="1" lang="en-US" altLang="ja-JP" b="1" dirty="0">
              <a:latin typeface="BIZ UDゴシック" panose="020B0400000000000000" pitchFamily="49" charset="-128"/>
              <a:ea typeface="BIZ UDゴシック" panose="020B0400000000000000" pitchFamily="49" charset="-128"/>
            </a:endParaRPr>
          </a:p>
        </p:txBody>
      </p:sp>
      <p:pic>
        <p:nvPicPr>
          <p:cNvPr id="19" name="図 18">
            <a:extLst>
              <a:ext uri="{FF2B5EF4-FFF2-40B4-BE49-F238E27FC236}">
                <a16:creationId xmlns:a16="http://schemas.microsoft.com/office/drawing/2014/main" id="{1DEEEF33-D22E-4080-9442-ED90925DC6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77407" y="133702"/>
            <a:ext cx="286022" cy="286022"/>
          </a:xfrm>
          <a:prstGeom prst="rect">
            <a:avLst/>
          </a:prstGeom>
        </p:spPr>
      </p:pic>
      <p:pic>
        <p:nvPicPr>
          <p:cNvPr id="20" name="図 19">
            <a:extLst>
              <a:ext uri="{FF2B5EF4-FFF2-40B4-BE49-F238E27FC236}">
                <a16:creationId xmlns:a16="http://schemas.microsoft.com/office/drawing/2014/main" id="{72D07647-89A5-47A7-A8B7-8A3E654E3F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85567" y="133702"/>
            <a:ext cx="286022" cy="286022"/>
          </a:xfrm>
          <a:prstGeom prst="rect">
            <a:avLst/>
          </a:prstGeom>
        </p:spPr>
      </p:pic>
      <p:pic>
        <p:nvPicPr>
          <p:cNvPr id="21" name="図 20">
            <a:extLst>
              <a:ext uri="{FF2B5EF4-FFF2-40B4-BE49-F238E27FC236}">
                <a16:creationId xmlns:a16="http://schemas.microsoft.com/office/drawing/2014/main" id="{D82A9551-8E30-438F-ACDF-50347F1A2B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96477" y="133702"/>
            <a:ext cx="286022" cy="286022"/>
          </a:xfrm>
          <a:prstGeom prst="rect">
            <a:avLst/>
          </a:prstGeom>
        </p:spPr>
      </p:pic>
      <p:pic>
        <p:nvPicPr>
          <p:cNvPr id="24" name="図 23">
            <a:extLst>
              <a:ext uri="{FF2B5EF4-FFF2-40B4-BE49-F238E27FC236}">
                <a16:creationId xmlns:a16="http://schemas.microsoft.com/office/drawing/2014/main" id="{D0DD00AC-E6CA-4FA1-90FB-5969E1A12AC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04637" y="133702"/>
            <a:ext cx="286022" cy="286022"/>
          </a:xfrm>
          <a:prstGeom prst="rect">
            <a:avLst/>
          </a:prstGeom>
        </p:spPr>
      </p:pic>
      <p:pic>
        <p:nvPicPr>
          <p:cNvPr id="26" name="図 25">
            <a:extLst>
              <a:ext uri="{FF2B5EF4-FFF2-40B4-BE49-F238E27FC236}">
                <a16:creationId xmlns:a16="http://schemas.microsoft.com/office/drawing/2014/main" id="{E655E3D6-979F-4D3E-9933-B7AE10A0C4A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17254" y="133702"/>
            <a:ext cx="286022" cy="286022"/>
          </a:xfrm>
          <a:prstGeom prst="rect">
            <a:avLst/>
          </a:prstGeom>
        </p:spPr>
      </p:pic>
      <p:pic>
        <p:nvPicPr>
          <p:cNvPr id="30" name="図 29">
            <a:extLst>
              <a:ext uri="{FF2B5EF4-FFF2-40B4-BE49-F238E27FC236}">
                <a16:creationId xmlns:a16="http://schemas.microsoft.com/office/drawing/2014/main" id="{45714B45-DB03-4C64-A9CB-E2B61CC521F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425414" y="133702"/>
            <a:ext cx="286022" cy="286022"/>
          </a:xfrm>
          <a:prstGeom prst="rect">
            <a:avLst/>
          </a:prstGeom>
        </p:spPr>
      </p:pic>
      <p:sp>
        <p:nvSpPr>
          <p:cNvPr id="17" name="正方形/長方形 16">
            <a:extLst>
              <a:ext uri="{FF2B5EF4-FFF2-40B4-BE49-F238E27FC236}">
                <a16:creationId xmlns:a16="http://schemas.microsoft.com/office/drawing/2014/main" id="{89326BCD-128A-4120-AB1E-D6D3C8CCE01B}"/>
              </a:ext>
            </a:extLst>
          </p:cNvPr>
          <p:cNvSpPr/>
          <p:nvPr/>
        </p:nvSpPr>
        <p:spPr>
          <a:xfrm>
            <a:off x="158702" y="4266364"/>
            <a:ext cx="9588589" cy="2224492"/>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600" b="1" dirty="0">
                <a:solidFill>
                  <a:schemeClr val="tx1"/>
                </a:solidFill>
                <a:latin typeface="BIZ UDゴシック" panose="020B0400000000000000" pitchFamily="49" charset="-128"/>
                <a:ea typeface="BIZ UDゴシック" panose="020B0400000000000000" pitchFamily="49" charset="-128"/>
              </a:rPr>
              <a:t>● その他ご意見、ご提案等</a:t>
            </a:r>
            <a:endParaRPr lang="en-US" altLang="ja-JP" sz="9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・タイプ、基軸、区分などの色々な用語で分類しているので、整理しておくべき。</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・ネイチャーポジティブや生物多様性についても概念を提示しておくべきではないか。</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・ゾーニング図だけでなく、その解説や説明があると分かり易い。</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・森林審議会での中間報告はこれまでの資料をまとめて報告する事で了解。</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endParaRPr kumimoji="1" lang="ja-JP" altLang="en-US" sz="1600" dirty="0">
              <a:solidFill>
                <a:schemeClr val="tx1"/>
              </a:solidFill>
              <a:latin typeface="BIZ UDゴシック" panose="020B0400000000000000" pitchFamily="49" charset="-128"/>
              <a:ea typeface="BIZ UDゴシック" panose="020B0400000000000000" pitchFamily="49" charset="-128"/>
            </a:endParaRPr>
          </a:p>
        </p:txBody>
      </p:sp>
      <p:sp>
        <p:nvSpPr>
          <p:cNvPr id="15" name="正方形/長方形 14">
            <a:extLst>
              <a:ext uri="{FF2B5EF4-FFF2-40B4-BE49-F238E27FC236}">
                <a16:creationId xmlns:a16="http://schemas.microsoft.com/office/drawing/2014/main" id="{A94FCD20-75A3-44EE-A28A-ECFDCB0CE392}"/>
              </a:ext>
            </a:extLst>
          </p:cNvPr>
          <p:cNvSpPr/>
          <p:nvPr/>
        </p:nvSpPr>
        <p:spPr>
          <a:xfrm>
            <a:off x="158703" y="586859"/>
            <a:ext cx="9588589" cy="3524544"/>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600" b="1" dirty="0">
                <a:solidFill>
                  <a:schemeClr val="tx1"/>
                </a:solidFill>
                <a:latin typeface="BIZ UDゴシック" panose="020B0400000000000000" pitchFamily="49" charset="-128"/>
                <a:ea typeface="BIZ UDゴシック" panose="020B0400000000000000" pitchFamily="49" charset="-128"/>
              </a:rPr>
              <a:t>● 成果指標に関するご意見等</a:t>
            </a:r>
            <a:endParaRPr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・成果指標として、前段で議論してきた、ゾーニング、タイプ分けというものの中で成果指標をもう少　</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しうまく反映できないか。</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・重点施策と成果指標がリンクしているのかどうか分かりにくいところがあるので、成果指標の考え方</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を整理するなどできないか。</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・ゾーニングの見直しだけだと進捗状況や府がどのような施策を進めているのか少し分かりにくいので、</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広報を工夫する等を指標として挙げてはどうか。</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・見直しについては、</a:t>
            </a:r>
            <a:r>
              <a:rPr kumimoji="1" lang="en-US" altLang="ja-JP" sz="1600" dirty="0">
                <a:solidFill>
                  <a:schemeClr val="tx1"/>
                </a:solidFill>
                <a:latin typeface="BIZ UDゴシック" panose="020B0400000000000000" pitchFamily="49" charset="-128"/>
                <a:ea typeface="BIZ UDゴシック" panose="020B0400000000000000" pitchFamily="49" charset="-128"/>
              </a:rPr>
              <a:t>PDCA</a:t>
            </a:r>
            <a:r>
              <a:rPr kumimoji="1" lang="ja-JP" altLang="en-US" sz="1600" dirty="0">
                <a:solidFill>
                  <a:schemeClr val="tx1"/>
                </a:solidFill>
                <a:latin typeface="BIZ UDゴシック" panose="020B0400000000000000" pitchFamily="49" charset="-128"/>
                <a:ea typeface="BIZ UDゴシック" panose="020B0400000000000000" pitchFamily="49" charset="-128"/>
              </a:rPr>
              <a:t>サイクルで回していくという事を明示すると分かりやすくなるのではないか。</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・企業の森づくり等は今後、面積的に広がりがあるならば、指標として先々入れていくということを想</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定して、数値を把握できるような形で対応頂きたい。</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14" name="正方形/長方形 13">
            <a:extLst>
              <a:ext uri="{FF2B5EF4-FFF2-40B4-BE49-F238E27FC236}">
                <a16:creationId xmlns:a16="http://schemas.microsoft.com/office/drawing/2014/main" id="{0BBDC61D-BD46-4DF6-A907-FB23F1949AAE}"/>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13" name="スライド番号プレースホルダー 10">
            <a:extLst>
              <a:ext uri="{FF2B5EF4-FFF2-40B4-BE49-F238E27FC236}">
                <a16:creationId xmlns:a16="http://schemas.microsoft.com/office/drawing/2014/main" id="{284FBA12-281A-482B-8357-492696B0A057}"/>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4</a:t>
            </a:fld>
            <a:endParaRPr kumimoji="1" lang="ja-JP" altLang="en-US" sz="2000" b="1" dirty="0"/>
          </a:p>
        </p:txBody>
      </p:sp>
    </p:spTree>
    <p:extLst>
      <p:ext uri="{BB962C8B-B14F-4D97-AF65-F5344CB8AC3E}">
        <p14:creationId xmlns:p14="http://schemas.microsoft.com/office/powerpoint/2010/main" val="3922356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021C1-F3F5-82E1-BD17-E1738291AB00}"/>
            </a:ext>
          </a:extLst>
        </p:cNvPr>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831A154E-5F41-47E9-B9CE-C1148B7DEB01}"/>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参考</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dirty="0">
                <a:latin typeface="BIZ UDゴシック" panose="020B0400000000000000" pitchFamily="49" charset="-128"/>
                <a:ea typeface="BIZ UDゴシック" panose="020B0400000000000000" pitchFamily="49" charset="-128"/>
              </a:rPr>
              <a:t>第１章　大阪府 森づくり推進アクションプランの考え方</a:t>
            </a:r>
          </a:p>
        </p:txBody>
      </p:sp>
      <p:sp>
        <p:nvSpPr>
          <p:cNvPr id="15" name="正方形/長方形 14">
            <a:extLst>
              <a:ext uri="{FF2B5EF4-FFF2-40B4-BE49-F238E27FC236}">
                <a16:creationId xmlns:a16="http://schemas.microsoft.com/office/drawing/2014/main" id="{4834601E-6273-A212-3FAA-9257F312D8AE}"/>
              </a:ext>
            </a:extLst>
          </p:cNvPr>
          <p:cNvSpPr/>
          <p:nvPr/>
        </p:nvSpPr>
        <p:spPr>
          <a:xfrm>
            <a:off x="158705" y="554795"/>
            <a:ext cx="9588589" cy="1111043"/>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b="1" dirty="0">
                <a:solidFill>
                  <a:schemeClr val="tx1"/>
                </a:solidFill>
                <a:latin typeface="BIZ UDゴシック" panose="020B0400000000000000" pitchFamily="49" charset="-128"/>
                <a:ea typeface="BIZ UDゴシック" panose="020B0400000000000000" pitchFamily="49" charset="-128"/>
              </a:rPr>
              <a:t>　２．大阪府 森づくり推進アクションプランとは</a:t>
            </a:r>
            <a:endParaRPr lang="en-US" altLang="ja-JP" b="1"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　　令和元年に策定した「大阪府森林整備指針」に則して、府域の森林が、将来にわたって水源涵養や</a:t>
            </a:r>
          </a:p>
          <a:p>
            <a:r>
              <a:rPr lang="ja-JP" altLang="en-US" sz="1600" dirty="0">
                <a:solidFill>
                  <a:schemeClr val="tx1"/>
                </a:solidFill>
                <a:latin typeface="BIZ UDゴシック" panose="020B0400000000000000" pitchFamily="49" charset="-128"/>
                <a:ea typeface="BIZ UDゴシック" panose="020B0400000000000000" pitchFamily="49" charset="-128"/>
              </a:rPr>
              <a:t>　土砂流出防止等の公益的機能を発揮していけるよう、府が各主体の施業や取組みとも連携しながら、</a:t>
            </a:r>
          </a:p>
          <a:p>
            <a:r>
              <a:rPr lang="ja-JP" altLang="en-US" sz="1600" dirty="0">
                <a:solidFill>
                  <a:schemeClr val="tx1"/>
                </a:solidFill>
                <a:latin typeface="BIZ UDゴシック" panose="020B0400000000000000" pitchFamily="49" charset="-128"/>
                <a:ea typeface="BIZ UDゴシック" panose="020B0400000000000000" pitchFamily="49" charset="-128"/>
              </a:rPr>
              <a:t>　</a:t>
            </a:r>
            <a:r>
              <a:rPr lang="ja-JP" altLang="en-US" sz="1600" b="1" u="sng" dirty="0">
                <a:solidFill>
                  <a:schemeClr val="tx1"/>
                </a:solidFill>
                <a:latin typeface="BIZ UDゴシック" panose="020B0400000000000000" pitchFamily="49" charset="-128"/>
                <a:ea typeface="BIZ UDゴシック" panose="020B0400000000000000" pitchFamily="49" charset="-128"/>
              </a:rPr>
              <a:t>どういった取組みを、どこで、いつまでに、どれくらい進めていくのか</a:t>
            </a:r>
            <a:r>
              <a:rPr lang="ja-JP" altLang="en-US" sz="1600" dirty="0">
                <a:solidFill>
                  <a:schemeClr val="tx1"/>
                </a:solidFill>
                <a:latin typeface="BIZ UDゴシック" panose="020B0400000000000000" pitchFamily="49" charset="-128"/>
                <a:ea typeface="BIZ UDゴシック" panose="020B0400000000000000" pitchFamily="49" charset="-128"/>
              </a:rPr>
              <a:t>を示すものです。</a:t>
            </a:r>
          </a:p>
          <a:p>
            <a:endParaRPr lang="en-US" altLang="ja-JP" sz="1600" b="1" dirty="0">
              <a:solidFill>
                <a:schemeClr val="tx1"/>
              </a:solidFill>
              <a:latin typeface="BIZ UDゴシック" panose="020B0400000000000000" pitchFamily="49" charset="-128"/>
              <a:ea typeface="BIZ UDゴシック" panose="020B0400000000000000" pitchFamily="49" charset="-128"/>
            </a:endParaRPr>
          </a:p>
        </p:txBody>
      </p:sp>
      <p:sp>
        <p:nvSpPr>
          <p:cNvPr id="5" name="テキスト ボックス 4">
            <a:extLst>
              <a:ext uri="{FF2B5EF4-FFF2-40B4-BE49-F238E27FC236}">
                <a16:creationId xmlns:a16="http://schemas.microsoft.com/office/drawing/2014/main" id="{8E5F223F-ED32-6B2E-7F1F-7259F22FF0FB}"/>
              </a:ext>
            </a:extLst>
          </p:cNvPr>
          <p:cNvSpPr txBox="1"/>
          <p:nvPr/>
        </p:nvSpPr>
        <p:spPr>
          <a:xfrm>
            <a:off x="253929" y="3105194"/>
            <a:ext cx="4626913" cy="299978"/>
          </a:xfrm>
          <a:prstGeom prst="rect">
            <a:avLst/>
          </a:prstGeom>
          <a:solidFill>
            <a:schemeClr val="bg1"/>
          </a:solidFill>
        </p:spPr>
        <p:txBody>
          <a:bodyPr wrap="square" lIns="0" tIns="0" rIns="0" bIns="0" rtlCol="0">
            <a:noAutofit/>
          </a:bodyPr>
          <a:lstStyle/>
          <a:p>
            <a:r>
              <a:rPr lang="en-US" altLang="ja-JP" b="1" dirty="0">
                <a:latin typeface="BIZ UDPゴシック" panose="020B0400000000000000" pitchFamily="50" charset="-128"/>
                <a:ea typeface="BIZ UDPゴシック" panose="020B0400000000000000" pitchFamily="50" charset="-128"/>
              </a:rPr>
              <a:t>(2) </a:t>
            </a:r>
            <a:r>
              <a:rPr lang="ja-JP" altLang="en-US" b="1" dirty="0">
                <a:latin typeface="BIZ UDPゴシック" panose="020B0400000000000000" pitchFamily="50" charset="-128"/>
                <a:ea typeface="BIZ UDPゴシック" panose="020B0400000000000000" pitchFamily="50" charset="-128"/>
              </a:rPr>
              <a:t>本プランで示そうとすること</a:t>
            </a:r>
          </a:p>
        </p:txBody>
      </p:sp>
      <p:sp>
        <p:nvSpPr>
          <p:cNvPr id="6" name="テキスト ボックス 5">
            <a:extLst>
              <a:ext uri="{FF2B5EF4-FFF2-40B4-BE49-F238E27FC236}">
                <a16:creationId xmlns:a16="http://schemas.microsoft.com/office/drawing/2014/main" id="{8B710503-E4DF-B7D4-07C2-C62D3C3FCD4E}"/>
              </a:ext>
            </a:extLst>
          </p:cNvPr>
          <p:cNvSpPr txBox="1"/>
          <p:nvPr/>
        </p:nvSpPr>
        <p:spPr>
          <a:xfrm>
            <a:off x="253929" y="3405172"/>
            <a:ext cx="9493365" cy="1323439"/>
          </a:xfrm>
          <a:prstGeom prst="rect">
            <a:avLst/>
          </a:prstGeom>
          <a:noFill/>
        </p:spPr>
        <p:txBody>
          <a:bodyPr wrap="square">
            <a:spAutoFit/>
          </a:bodyPr>
          <a:lstStyle/>
          <a:p>
            <a:pPr algn="just"/>
            <a:r>
              <a:rPr lang="ja-JP" altLang="en-US" sz="1600" kern="100" dirty="0">
                <a:latin typeface="游明朝" panose="02020400000000000000" pitchFamily="18" charset="-128"/>
                <a:ea typeface="HG丸ｺﾞｼｯｸM-PRO" panose="020F0600000000000000" pitchFamily="50" charset="-128"/>
                <a:cs typeface="Times New Roman" panose="02020603050405020304" pitchFamily="18" charset="0"/>
              </a:rPr>
              <a:t>　 本プランでは、森林整備指針に則した森林の長期的に健全な森林の維持・保全を実現するために、</a:t>
            </a:r>
            <a:endParaRPr lang="en-US" altLang="ja-JP" sz="1600" kern="100" dirty="0">
              <a:latin typeface="游明朝" panose="02020400000000000000" pitchFamily="18" charset="-128"/>
              <a:ea typeface="HG丸ｺﾞｼｯｸM-PRO" panose="020F0600000000000000" pitchFamily="50" charset="-128"/>
              <a:cs typeface="Times New Roman" panose="02020603050405020304" pitchFamily="18" charset="0"/>
            </a:endParaRPr>
          </a:p>
          <a:p>
            <a:pPr algn="just"/>
            <a:r>
              <a:rPr lang="ja-JP" altLang="en-US" sz="1600" kern="100" dirty="0">
                <a:latin typeface="游明朝" panose="02020400000000000000" pitchFamily="18" charset="-128"/>
                <a:ea typeface="HG丸ｺﾞｼｯｸM-PRO" panose="020F0600000000000000" pitchFamily="50" charset="-128"/>
                <a:cs typeface="Times New Roman" panose="02020603050405020304" pitchFamily="18" charset="0"/>
              </a:rPr>
              <a:t>　以下の内容を具体的に示していきます。</a:t>
            </a:r>
            <a:endParaRPr lang="en-US" altLang="ja-JP" sz="1600" kern="100" dirty="0">
              <a:latin typeface="游明朝" panose="02020400000000000000" pitchFamily="18" charset="-128"/>
              <a:ea typeface="HG丸ｺﾞｼｯｸM-PRO" panose="020F0600000000000000" pitchFamily="50" charset="-128"/>
              <a:cs typeface="Times New Roman" panose="02020603050405020304" pitchFamily="18" charset="0"/>
            </a:endParaRPr>
          </a:p>
          <a:p>
            <a:pPr algn="just"/>
            <a:r>
              <a:rPr lang="ja-JP" altLang="en-US" sz="1600" b="1" kern="100" dirty="0">
                <a:latin typeface="BIZ UDゴシック" panose="020B0400000000000000" pitchFamily="49" charset="-128"/>
                <a:ea typeface="BIZ UDゴシック" panose="020B0400000000000000" pitchFamily="49" charset="-128"/>
                <a:cs typeface="Times New Roman" panose="02020603050405020304" pitchFamily="18" charset="0"/>
              </a:rPr>
              <a:t>（１）重点的に取組む施策の内容　　　　　　　　　・・・第５章 </a:t>
            </a:r>
            <a:r>
              <a:rPr lang="ja-JP" altLang="en-US" sz="1600" b="1" kern="100" dirty="0">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rPr>
              <a:t>「４つの基軸と主要施策」</a:t>
            </a:r>
            <a:endParaRPr lang="en-US" altLang="ja-JP" sz="1600" b="1" kern="100" dirty="0">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600" b="1" kern="100" dirty="0">
                <a:latin typeface="BIZ UDゴシック" panose="020B0400000000000000" pitchFamily="49" charset="-128"/>
                <a:ea typeface="BIZ UDゴシック" panose="020B0400000000000000" pitchFamily="49" charset="-128"/>
                <a:cs typeface="Times New Roman" panose="02020603050405020304" pitchFamily="18" charset="0"/>
              </a:rPr>
              <a:t>（２）どの取組みをどういった場所で推進するのか　・・・第６章</a:t>
            </a:r>
            <a:r>
              <a:rPr lang="ja-JP" altLang="en-US" sz="16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1600" b="1" kern="100" dirty="0">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rPr>
              <a:t>「４つの基軸の展開方法」</a:t>
            </a:r>
            <a:endParaRPr lang="en-US" altLang="ja-JP" sz="1600" b="1" kern="100" dirty="0">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600" b="1" kern="100" dirty="0">
                <a:latin typeface="BIZ UDゴシック" panose="020B0400000000000000" pitchFamily="49" charset="-128"/>
                <a:ea typeface="BIZ UDゴシック" panose="020B0400000000000000" pitchFamily="49" charset="-128"/>
                <a:cs typeface="Times New Roman" panose="02020603050405020304" pitchFamily="18" charset="0"/>
              </a:rPr>
              <a:t>（３）いつまでに・どれくらい進めていくのか　　　・・・第７章 </a:t>
            </a:r>
            <a:r>
              <a:rPr lang="ja-JP" altLang="en-US" sz="1600" b="1" kern="100" dirty="0">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rPr>
              <a:t>「目標達成に向けた成果指標」</a:t>
            </a:r>
            <a:endParaRPr lang="ja-JP" altLang="ja-JP" sz="1600" b="1" kern="100" dirty="0">
              <a:effectLst/>
              <a:highlight>
                <a:srgbClr val="FFFF00"/>
              </a:highlight>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6056031B-67CB-D98E-3553-6D1EE7AB04FD}"/>
              </a:ext>
            </a:extLst>
          </p:cNvPr>
          <p:cNvSpPr txBox="1"/>
          <p:nvPr/>
        </p:nvSpPr>
        <p:spPr>
          <a:xfrm>
            <a:off x="253929" y="1765692"/>
            <a:ext cx="3839352" cy="299978"/>
          </a:xfrm>
          <a:prstGeom prst="rect">
            <a:avLst/>
          </a:prstGeom>
          <a:solidFill>
            <a:schemeClr val="bg1"/>
          </a:solidFill>
        </p:spPr>
        <p:txBody>
          <a:bodyPr wrap="square" lIns="0" tIns="0" rIns="0" bIns="0" rtlCol="0">
            <a:noAutofit/>
          </a:bodyPr>
          <a:lstStyle/>
          <a:p>
            <a:r>
              <a:rPr lang="ja-JP" altLang="en-US" b="1" dirty="0">
                <a:latin typeface="BIZ UDPゴシック" panose="020B0400000000000000" pitchFamily="50" charset="-128"/>
                <a:ea typeface="BIZ UDPゴシック" panose="020B0400000000000000" pitchFamily="50" charset="-128"/>
              </a:rPr>
              <a:t>（１） 本プランの対象</a:t>
            </a:r>
          </a:p>
        </p:txBody>
      </p:sp>
      <p:sp>
        <p:nvSpPr>
          <p:cNvPr id="8" name="テキスト ボックス 7">
            <a:extLst>
              <a:ext uri="{FF2B5EF4-FFF2-40B4-BE49-F238E27FC236}">
                <a16:creationId xmlns:a16="http://schemas.microsoft.com/office/drawing/2014/main" id="{7A69B7DF-AB73-EF62-0BF5-6E4FDF9B9122}"/>
              </a:ext>
            </a:extLst>
          </p:cNvPr>
          <p:cNvSpPr txBox="1"/>
          <p:nvPr/>
        </p:nvSpPr>
        <p:spPr>
          <a:xfrm>
            <a:off x="242270" y="2100508"/>
            <a:ext cx="9555417" cy="830997"/>
          </a:xfrm>
          <a:prstGeom prst="rect">
            <a:avLst/>
          </a:prstGeom>
          <a:noFill/>
        </p:spPr>
        <p:txBody>
          <a:bodyPr wrap="square">
            <a:spAutoFit/>
          </a:bodyPr>
          <a:lstStyle/>
          <a:p>
            <a:pPr algn="just"/>
            <a:r>
              <a:rPr lang="ja-JP" altLang="en-US" sz="1600" kern="100" dirty="0">
                <a:latin typeface="游明朝" panose="02020400000000000000" pitchFamily="18" charset="-128"/>
                <a:ea typeface="HG丸ｺﾞｼｯｸM-PRO" panose="020F0600000000000000" pitchFamily="50" charset="-128"/>
                <a:cs typeface="Times New Roman" panose="02020603050405020304" pitchFamily="18" charset="0"/>
              </a:rPr>
              <a:t> 府域の森林のほとんどは民有林であることから、本プランは、本府はもちろん、府域の森林保全、</a:t>
            </a:r>
            <a:endParaRPr lang="en-US" altLang="ja-JP" sz="1600" kern="100" dirty="0">
              <a:latin typeface="游明朝" panose="02020400000000000000" pitchFamily="18" charset="-128"/>
              <a:ea typeface="HG丸ｺﾞｼｯｸM-PRO" panose="020F0600000000000000" pitchFamily="50" charset="-128"/>
              <a:cs typeface="Times New Roman" panose="02020603050405020304" pitchFamily="18" charset="0"/>
            </a:endParaRPr>
          </a:p>
          <a:p>
            <a:pPr algn="just"/>
            <a:r>
              <a:rPr lang="ja-JP" altLang="en-US" sz="1600" kern="100" dirty="0">
                <a:latin typeface="游明朝" panose="02020400000000000000" pitchFamily="18" charset="-128"/>
                <a:ea typeface="HG丸ｺﾞｼｯｸM-PRO" panose="020F0600000000000000" pitchFamily="50" charset="-128"/>
                <a:cs typeface="Times New Roman" panose="02020603050405020304" pitchFamily="18" charset="0"/>
              </a:rPr>
              <a:t>森林経営に携わる市町村や森林所有者、林業経営体、府の施策を支える府民、団体、企業等、</a:t>
            </a:r>
            <a:r>
              <a:rPr lang="ja-JP" altLang="en-US" sz="1600" b="1" u="sng" kern="100" dirty="0">
                <a:latin typeface="BIZ UDゴシック" panose="020B0400000000000000" pitchFamily="49" charset="-128"/>
                <a:ea typeface="BIZ UDゴシック" panose="020B0400000000000000" pitchFamily="49" charset="-128"/>
                <a:cs typeface="Times New Roman" panose="02020603050405020304" pitchFamily="18" charset="0"/>
              </a:rPr>
              <a:t>府域の</a:t>
            </a:r>
            <a:endParaRPr lang="en-US" altLang="ja-JP" sz="1600" b="1" u="sng"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600" b="1" u="sng" kern="100" dirty="0">
                <a:latin typeface="BIZ UDゴシック" panose="020B0400000000000000" pitchFamily="49" charset="-128"/>
                <a:ea typeface="BIZ UDゴシック" panose="020B0400000000000000" pitchFamily="49" charset="-128"/>
                <a:cs typeface="Times New Roman" panose="02020603050405020304" pitchFamily="18" charset="0"/>
              </a:rPr>
              <a:t>森林の長期的な維持・保全に関わるあらゆる主体を対象に、府の取組みの全体像を示すもの</a:t>
            </a:r>
            <a:r>
              <a:rPr lang="ja-JP" altLang="en-US" sz="1600" kern="100" dirty="0">
                <a:latin typeface="游明朝" panose="02020400000000000000" pitchFamily="18" charset="-128"/>
                <a:ea typeface="HG丸ｺﾞｼｯｸM-PRO" panose="020F0600000000000000" pitchFamily="50" charset="-128"/>
                <a:cs typeface="Times New Roman" panose="02020603050405020304" pitchFamily="18" charset="0"/>
              </a:rPr>
              <a:t>となります。</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F1C84857-00FF-6E25-E3DD-524F4E9C02DF}"/>
              </a:ext>
            </a:extLst>
          </p:cNvPr>
          <p:cNvSpPr txBox="1"/>
          <p:nvPr/>
        </p:nvSpPr>
        <p:spPr>
          <a:xfrm>
            <a:off x="237326" y="5028588"/>
            <a:ext cx="9543758" cy="1492716"/>
          </a:xfrm>
          <a:prstGeom prst="rect">
            <a:avLst/>
          </a:prstGeom>
          <a:solidFill>
            <a:schemeClr val="accent5">
              <a:lumMod val="20000"/>
              <a:lumOff val="80000"/>
            </a:schemeClr>
          </a:solidFill>
        </p:spPr>
        <p:txBody>
          <a:bodyPr wrap="square">
            <a:spAutoFit/>
          </a:bodyPr>
          <a:lstStyle/>
          <a:p>
            <a:pPr algn="just"/>
            <a:r>
              <a:rPr lang="en-US" altLang="ja-JP" sz="16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1600" kern="100" dirty="0">
                <a:latin typeface="BIZ UDゴシック" panose="020B0400000000000000" pitchFamily="49" charset="-128"/>
                <a:ea typeface="BIZ UDゴシック" panose="020B0400000000000000" pitchFamily="49" charset="-128"/>
                <a:cs typeface="Times New Roman" panose="02020603050405020304" pitchFamily="18" charset="0"/>
              </a:rPr>
              <a:t>参考</a:t>
            </a:r>
            <a:r>
              <a:rPr lang="en-US" altLang="ja-JP" sz="1600" kern="100" dirty="0">
                <a:latin typeface="BIZ UDゴシック" panose="020B0400000000000000" pitchFamily="49" charset="-128"/>
                <a:ea typeface="BIZ UDゴシック" panose="020B0400000000000000" pitchFamily="49" charset="-128"/>
                <a:cs typeface="Times New Roman" panose="02020603050405020304" pitchFamily="18" charset="0"/>
              </a:rPr>
              <a:t>】</a:t>
            </a:r>
            <a:r>
              <a:rPr lang="ja-JP" altLang="en-US" sz="1600" kern="100" dirty="0">
                <a:latin typeface="BIZ UDゴシック" panose="020B0400000000000000" pitchFamily="49" charset="-128"/>
                <a:ea typeface="BIZ UDゴシック" panose="020B0400000000000000" pitchFamily="49" charset="-128"/>
                <a:cs typeface="Times New Roman" panose="02020603050405020304" pitchFamily="18" charset="0"/>
              </a:rPr>
              <a:t>大阪府森林整備指針（令和元年</a:t>
            </a:r>
            <a:r>
              <a:rPr lang="en-US" altLang="ja-JP" sz="1600" kern="100" dirty="0">
                <a:latin typeface="BIZ UDゴシック" panose="020B0400000000000000" pitchFamily="49" charset="-128"/>
                <a:ea typeface="BIZ UDゴシック" panose="020B0400000000000000" pitchFamily="49" charset="-128"/>
                <a:cs typeface="Times New Roman" panose="02020603050405020304" pitchFamily="18" charset="0"/>
              </a:rPr>
              <a:t>12</a:t>
            </a:r>
            <a:r>
              <a:rPr lang="ja-JP" altLang="en-US" sz="1600" kern="100" dirty="0">
                <a:latin typeface="BIZ UDゴシック" panose="020B0400000000000000" pitchFamily="49" charset="-128"/>
                <a:ea typeface="BIZ UDゴシック" panose="020B0400000000000000" pitchFamily="49" charset="-128"/>
                <a:cs typeface="Times New Roman" panose="02020603050405020304" pitchFamily="18" charset="0"/>
              </a:rPr>
              <a:t>月策定）の概要</a:t>
            </a:r>
            <a:endParaRPr lang="en-US" altLang="ja-JP" sz="16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lnSpc>
                <a:spcPts val="600"/>
              </a:lnSpc>
            </a:pPr>
            <a:endParaRPr lang="en-US" altLang="ja-JP" sz="16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・大阪府域の森林を対象に、将来の望ましい森林の姿と、それを実現するための技術的な手法等を示し、府、市町</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村が連携・協調して府域の森林の保全整備を進めることを目的に策定したものです。</a:t>
            </a:r>
            <a:endParaRPr lang="en-US" altLang="ja-JP" sz="14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　・将来の森林の在り方と管理の方向性から府域の森林のうち、森林経営を通じての維持管理が見込まれるスギ・ヒ</a:t>
            </a:r>
            <a:endParaRPr lang="en-US" altLang="ja-JP" sz="14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1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ノキ人工林を「資源循環林」、見込まれないスギ・ヒノキ人工林を「広葉樹への誘導転換」、資源活用を通じた</a:t>
            </a:r>
            <a:endParaRPr lang="en-US" altLang="ja-JP" sz="14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14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管理が見込める広葉樹林を「資源管理林」、見込まれない広葉樹林を「自然遷移林」の４つに区分しています。</a:t>
            </a:r>
            <a:endParaRPr lang="ja-JP" altLang="ja-JP" sz="14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p:txBody>
      </p:sp>
      <p:pic>
        <p:nvPicPr>
          <p:cNvPr id="12" name="図 11">
            <a:extLst>
              <a:ext uri="{FF2B5EF4-FFF2-40B4-BE49-F238E27FC236}">
                <a16:creationId xmlns:a16="http://schemas.microsoft.com/office/drawing/2014/main" id="{5649F4B5-F9B5-97E8-A0FF-A2BFCE644E9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77407" y="133702"/>
            <a:ext cx="286022" cy="286022"/>
          </a:xfrm>
          <a:prstGeom prst="rect">
            <a:avLst/>
          </a:prstGeom>
        </p:spPr>
      </p:pic>
      <p:pic>
        <p:nvPicPr>
          <p:cNvPr id="13" name="図 12">
            <a:extLst>
              <a:ext uri="{FF2B5EF4-FFF2-40B4-BE49-F238E27FC236}">
                <a16:creationId xmlns:a16="http://schemas.microsoft.com/office/drawing/2014/main" id="{B06B1225-2304-E4F6-07CA-88BF4755D2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85567" y="133702"/>
            <a:ext cx="286022" cy="286022"/>
          </a:xfrm>
          <a:prstGeom prst="rect">
            <a:avLst/>
          </a:prstGeom>
        </p:spPr>
      </p:pic>
      <p:pic>
        <p:nvPicPr>
          <p:cNvPr id="14" name="図 13">
            <a:extLst>
              <a:ext uri="{FF2B5EF4-FFF2-40B4-BE49-F238E27FC236}">
                <a16:creationId xmlns:a16="http://schemas.microsoft.com/office/drawing/2014/main" id="{8969C801-0826-22B9-720D-6E6A8838A3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96477" y="133702"/>
            <a:ext cx="286022" cy="286022"/>
          </a:xfrm>
          <a:prstGeom prst="rect">
            <a:avLst/>
          </a:prstGeom>
        </p:spPr>
      </p:pic>
      <p:pic>
        <p:nvPicPr>
          <p:cNvPr id="17" name="図 16">
            <a:extLst>
              <a:ext uri="{FF2B5EF4-FFF2-40B4-BE49-F238E27FC236}">
                <a16:creationId xmlns:a16="http://schemas.microsoft.com/office/drawing/2014/main" id="{8193E607-55BA-5291-C5D1-595CEA2F75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04637" y="133702"/>
            <a:ext cx="286022" cy="286022"/>
          </a:xfrm>
          <a:prstGeom prst="rect">
            <a:avLst/>
          </a:prstGeom>
        </p:spPr>
      </p:pic>
      <p:pic>
        <p:nvPicPr>
          <p:cNvPr id="18" name="図 17">
            <a:extLst>
              <a:ext uri="{FF2B5EF4-FFF2-40B4-BE49-F238E27FC236}">
                <a16:creationId xmlns:a16="http://schemas.microsoft.com/office/drawing/2014/main" id="{60869665-61ED-4037-8177-23614C1E5E2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14722" y="133715"/>
            <a:ext cx="286022" cy="286022"/>
          </a:xfrm>
          <a:prstGeom prst="rect">
            <a:avLst/>
          </a:prstGeom>
        </p:spPr>
      </p:pic>
      <p:pic>
        <p:nvPicPr>
          <p:cNvPr id="22" name="図 21">
            <a:extLst>
              <a:ext uri="{FF2B5EF4-FFF2-40B4-BE49-F238E27FC236}">
                <a16:creationId xmlns:a16="http://schemas.microsoft.com/office/drawing/2014/main" id="{6D76C2F7-9EB6-4D9E-1E4D-4DDBF10E9D4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425414" y="133702"/>
            <a:ext cx="286022" cy="286022"/>
          </a:xfrm>
          <a:prstGeom prst="rect">
            <a:avLst/>
          </a:prstGeom>
        </p:spPr>
      </p:pic>
      <p:sp>
        <p:nvSpPr>
          <p:cNvPr id="20" name="正方形/長方形 19">
            <a:extLst>
              <a:ext uri="{FF2B5EF4-FFF2-40B4-BE49-F238E27FC236}">
                <a16:creationId xmlns:a16="http://schemas.microsoft.com/office/drawing/2014/main" id="{62092AE5-424E-4B32-AE60-DAF7AE172024}"/>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25" name="スライド番号プレースホルダー 10">
            <a:extLst>
              <a:ext uri="{FF2B5EF4-FFF2-40B4-BE49-F238E27FC236}">
                <a16:creationId xmlns:a16="http://schemas.microsoft.com/office/drawing/2014/main" id="{16ED93F7-9AF7-4791-90D2-8D4F90A55ABF}"/>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5</a:t>
            </a:fld>
            <a:endParaRPr kumimoji="1" lang="ja-JP" altLang="en-US" sz="2000" b="1" dirty="0"/>
          </a:p>
        </p:txBody>
      </p:sp>
    </p:spTree>
    <p:extLst>
      <p:ext uri="{BB962C8B-B14F-4D97-AF65-F5344CB8AC3E}">
        <p14:creationId xmlns:p14="http://schemas.microsoft.com/office/powerpoint/2010/main" val="1977943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0389A-6ED8-5F8A-A61E-8401DB6E7859}"/>
            </a:ext>
          </a:extLst>
        </p:cNvPr>
        <p:cNvGrpSpPr/>
        <p:nvPr/>
      </p:nvGrpSpPr>
      <p:grpSpPr>
        <a:xfrm>
          <a:off x="0" y="0"/>
          <a:ext cx="0" cy="0"/>
          <a:chOff x="0" y="0"/>
          <a:chExt cx="0" cy="0"/>
        </a:xfrm>
      </p:grpSpPr>
      <p:sp>
        <p:nvSpPr>
          <p:cNvPr id="29" name="正方形/長方形 28">
            <a:extLst>
              <a:ext uri="{FF2B5EF4-FFF2-40B4-BE49-F238E27FC236}">
                <a16:creationId xmlns:a16="http://schemas.microsoft.com/office/drawing/2014/main" id="{2664672D-C79F-424E-85C3-05E8D2A3C3F2}"/>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参考</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dirty="0">
                <a:latin typeface="BIZ UDゴシック" panose="020B0400000000000000" pitchFamily="49" charset="-128"/>
                <a:ea typeface="BIZ UDゴシック" panose="020B0400000000000000" pitchFamily="49" charset="-128"/>
              </a:rPr>
              <a:t>第１章　大阪府 森づくり推進アクションプランの考え方</a:t>
            </a:r>
          </a:p>
        </p:txBody>
      </p:sp>
      <p:sp>
        <p:nvSpPr>
          <p:cNvPr id="15" name="正方形/長方形 14">
            <a:extLst>
              <a:ext uri="{FF2B5EF4-FFF2-40B4-BE49-F238E27FC236}">
                <a16:creationId xmlns:a16="http://schemas.microsoft.com/office/drawing/2014/main" id="{842A3FBD-08B4-3CF9-AC98-99FC119C2AE2}"/>
              </a:ext>
            </a:extLst>
          </p:cNvPr>
          <p:cNvSpPr/>
          <p:nvPr/>
        </p:nvSpPr>
        <p:spPr>
          <a:xfrm>
            <a:off x="158705" y="554796"/>
            <a:ext cx="9588589" cy="861272"/>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b="1" dirty="0">
                <a:solidFill>
                  <a:schemeClr val="tx1"/>
                </a:solidFill>
                <a:latin typeface="BIZ UDゴシック" panose="020B0400000000000000" pitchFamily="49" charset="-128"/>
                <a:ea typeface="BIZ UDゴシック" panose="020B0400000000000000" pitchFamily="49" charset="-128"/>
              </a:rPr>
              <a:t> ４．本プランの使い方</a:t>
            </a:r>
          </a:p>
          <a:p>
            <a:pPr algn="just"/>
            <a:r>
              <a:rPr lang="ja-JP" altLang="en-US" sz="1600" dirty="0">
                <a:solidFill>
                  <a:schemeClr val="tx1"/>
                </a:solidFill>
                <a:latin typeface="BIZ UDゴシック" panose="020B0400000000000000" pitchFamily="49" charset="-128"/>
                <a:ea typeface="BIZ UDゴシック" panose="020B0400000000000000" pitchFamily="49" charset="-128"/>
              </a:rPr>
              <a:t>　　本プランは、</a:t>
            </a:r>
            <a:r>
              <a:rPr lang="ja-JP" altLang="en-US" sz="16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府域の森林の長期的な維持・保全に関わるあらゆる主体に示すものとなることから、</a:t>
            </a:r>
            <a:endParaRPr lang="en-US" altLang="ja-JP" sz="16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just"/>
            <a:r>
              <a:rPr lang="ja-JP" altLang="en-US" sz="1600" kern="100" dirty="0">
                <a:solidFill>
                  <a:schemeClr val="tx1"/>
                </a:solidFill>
                <a:latin typeface="BIZ UDゴシック" panose="020B0400000000000000" pitchFamily="49" charset="-128"/>
                <a:ea typeface="BIZ UDゴシック" panose="020B0400000000000000" pitchFamily="49" charset="-128"/>
                <a:cs typeface="Times New Roman" panose="02020603050405020304" pitchFamily="18" charset="0"/>
              </a:rPr>
              <a:t>　ご覧になる方の「何を知りたい」に重きを置いて各章を構成しています。</a:t>
            </a:r>
            <a:endParaRPr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7" name="テキスト ボックス 6">
            <a:extLst>
              <a:ext uri="{FF2B5EF4-FFF2-40B4-BE49-F238E27FC236}">
                <a16:creationId xmlns:a16="http://schemas.microsoft.com/office/drawing/2014/main" id="{D05D48DD-CED6-06B6-6405-05031BCACA19}"/>
              </a:ext>
            </a:extLst>
          </p:cNvPr>
          <p:cNvSpPr txBox="1"/>
          <p:nvPr/>
        </p:nvSpPr>
        <p:spPr>
          <a:xfrm>
            <a:off x="252057" y="4313325"/>
            <a:ext cx="5685576" cy="299978"/>
          </a:xfrm>
          <a:prstGeom prst="rect">
            <a:avLst/>
          </a:prstGeom>
          <a:solidFill>
            <a:schemeClr val="bg1"/>
          </a:solidFill>
        </p:spPr>
        <p:txBody>
          <a:bodyPr wrap="square" lIns="0" tIns="0" rIns="0" bIns="0" rtlCol="0">
            <a:noAutofit/>
          </a:bodyPr>
          <a:lstStyle/>
          <a:p>
            <a:r>
              <a:rPr lang="ja-JP" altLang="en-US" b="1" dirty="0">
                <a:solidFill>
                  <a:srgbClr val="002060"/>
                </a:solidFill>
                <a:latin typeface="BIZ UDPゴシック" panose="020B0400000000000000" pitchFamily="50" charset="-128"/>
                <a:ea typeface="BIZ UDPゴシック" panose="020B0400000000000000" pitchFamily="50" charset="-128"/>
              </a:rPr>
              <a:t>● どこで・どんな取組みを進めればいいかを知りたい</a:t>
            </a:r>
          </a:p>
        </p:txBody>
      </p:sp>
      <p:sp>
        <p:nvSpPr>
          <p:cNvPr id="8" name="テキスト ボックス 7">
            <a:extLst>
              <a:ext uri="{FF2B5EF4-FFF2-40B4-BE49-F238E27FC236}">
                <a16:creationId xmlns:a16="http://schemas.microsoft.com/office/drawing/2014/main" id="{B29641DB-C53E-0F50-F8C0-173A466535E5}"/>
              </a:ext>
            </a:extLst>
          </p:cNvPr>
          <p:cNvSpPr txBox="1"/>
          <p:nvPr/>
        </p:nvSpPr>
        <p:spPr>
          <a:xfrm>
            <a:off x="499179" y="1805913"/>
            <a:ext cx="9149641" cy="584775"/>
          </a:xfrm>
          <a:prstGeom prst="rect">
            <a:avLst/>
          </a:prstGeom>
          <a:noFill/>
        </p:spPr>
        <p:txBody>
          <a:bodyPr wrap="square">
            <a:spAutoFit/>
          </a:bodyPr>
          <a:lstStyle/>
          <a:p>
            <a:pPr algn="just"/>
            <a:r>
              <a:rPr lang="ja-JP" altLang="en-US"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 「緑の社会資本としての森林」と「経済活動の場としての森林（森林経営）」の二つの側面から</a:t>
            </a:r>
            <a:endParaRPr lang="en-US" altLang="ja-JP"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lgn="just"/>
            <a:r>
              <a:rPr lang="en-US" altLang="ja-JP"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ja-JP" altLang="en-US"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府域の森林が担う役割を説明しています。</a:t>
            </a:r>
            <a:endParaRPr lang="en-US" altLang="ja-JP" sz="1600" kern="100" dirty="0">
              <a:latin typeface="游明朝" panose="02020400000000000000" pitchFamily="18" charset="-128"/>
              <a:ea typeface="HG丸ｺﾞｼｯｸM-PRO" panose="020F0600000000000000"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707EC261-7A12-00CF-3F7E-B7D85775B1E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77407" y="133702"/>
            <a:ext cx="286022" cy="286022"/>
          </a:xfrm>
          <a:prstGeom prst="rect">
            <a:avLst/>
          </a:prstGeom>
        </p:spPr>
      </p:pic>
      <p:pic>
        <p:nvPicPr>
          <p:cNvPr id="13" name="図 12">
            <a:extLst>
              <a:ext uri="{FF2B5EF4-FFF2-40B4-BE49-F238E27FC236}">
                <a16:creationId xmlns:a16="http://schemas.microsoft.com/office/drawing/2014/main" id="{47AD9ADD-0899-E49D-800F-3C74ADDEE6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85567" y="133702"/>
            <a:ext cx="286022" cy="286022"/>
          </a:xfrm>
          <a:prstGeom prst="rect">
            <a:avLst/>
          </a:prstGeom>
        </p:spPr>
      </p:pic>
      <p:pic>
        <p:nvPicPr>
          <p:cNvPr id="14" name="図 13">
            <a:extLst>
              <a:ext uri="{FF2B5EF4-FFF2-40B4-BE49-F238E27FC236}">
                <a16:creationId xmlns:a16="http://schemas.microsoft.com/office/drawing/2014/main" id="{528A0E9C-7AA1-62FA-A9D9-F3F07986EF2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96477" y="133702"/>
            <a:ext cx="286022" cy="286022"/>
          </a:xfrm>
          <a:prstGeom prst="rect">
            <a:avLst/>
          </a:prstGeom>
        </p:spPr>
      </p:pic>
      <p:pic>
        <p:nvPicPr>
          <p:cNvPr id="17" name="図 16">
            <a:extLst>
              <a:ext uri="{FF2B5EF4-FFF2-40B4-BE49-F238E27FC236}">
                <a16:creationId xmlns:a16="http://schemas.microsoft.com/office/drawing/2014/main" id="{ED44AC14-8354-5045-D767-B5E359EE837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04637" y="133702"/>
            <a:ext cx="286022" cy="286022"/>
          </a:xfrm>
          <a:prstGeom prst="rect">
            <a:avLst/>
          </a:prstGeom>
        </p:spPr>
      </p:pic>
      <p:pic>
        <p:nvPicPr>
          <p:cNvPr id="18" name="図 17">
            <a:extLst>
              <a:ext uri="{FF2B5EF4-FFF2-40B4-BE49-F238E27FC236}">
                <a16:creationId xmlns:a16="http://schemas.microsoft.com/office/drawing/2014/main" id="{27A0F9E6-990D-3D41-6CD8-57B0C6F6431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17254" y="133702"/>
            <a:ext cx="286022" cy="286022"/>
          </a:xfrm>
          <a:prstGeom prst="rect">
            <a:avLst/>
          </a:prstGeom>
        </p:spPr>
      </p:pic>
      <p:pic>
        <p:nvPicPr>
          <p:cNvPr id="22" name="図 21">
            <a:extLst>
              <a:ext uri="{FF2B5EF4-FFF2-40B4-BE49-F238E27FC236}">
                <a16:creationId xmlns:a16="http://schemas.microsoft.com/office/drawing/2014/main" id="{EF8B6856-7287-C81D-2C58-AA34973D594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425414" y="133702"/>
            <a:ext cx="286022" cy="286022"/>
          </a:xfrm>
          <a:prstGeom prst="rect">
            <a:avLst/>
          </a:prstGeom>
        </p:spPr>
      </p:pic>
      <p:sp>
        <p:nvSpPr>
          <p:cNvPr id="2" name="テキスト ボックス 1">
            <a:extLst>
              <a:ext uri="{FF2B5EF4-FFF2-40B4-BE49-F238E27FC236}">
                <a16:creationId xmlns:a16="http://schemas.microsoft.com/office/drawing/2014/main" id="{8E2244F0-A265-3F54-DF86-6DBE1F527BBA}"/>
              </a:ext>
            </a:extLst>
          </p:cNvPr>
          <p:cNvSpPr txBox="1"/>
          <p:nvPr/>
        </p:nvSpPr>
        <p:spPr>
          <a:xfrm>
            <a:off x="233033" y="2423856"/>
            <a:ext cx="4646602" cy="299978"/>
          </a:xfrm>
          <a:prstGeom prst="rect">
            <a:avLst/>
          </a:prstGeom>
          <a:solidFill>
            <a:schemeClr val="bg1"/>
          </a:solidFill>
        </p:spPr>
        <p:txBody>
          <a:bodyPr wrap="square" lIns="0" tIns="0" rIns="0" bIns="0" rtlCol="0">
            <a:noAutofit/>
          </a:bodyPr>
          <a:lstStyle/>
          <a:p>
            <a:r>
              <a:rPr lang="ja-JP" altLang="en-US" b="1" dirty="0">
                <a:solidFill>
                  <a:srgbClr val="002060"/>
                </a:solidFill>
                <a:latin typeface="BIZ UDPゴシック" panose="020B0400000000000000" pitchFamily="50" charset="-128"/>
                <a:ea typeface="BIZ UDPゴシック" panose="020B0400000000000000" pitchFamily="50" charset="-128"/>
              </a:rPr>
              <a:t>● 大阪の森林がどんな状況なのかを知りたい　</a:t>
            </a:r>
          </a:p>
        </p:txBody>
      </p:sp>
      <p:sp>
        <p:nvSpPr>
          <p:cNvPr id="3" name="テキスト ボックス 2">
            <a:extLst>
              <a:ext uri="{FF2B5EF4-FFF2-40B4-BE49-F238E27FC236}">
                <a16:creationId xmlns:a16="http://schemas.microsoft.com/office/drawing/2014/main" id="{02CC8A21-54B7-34C7-2032-69A2C7A85E39}"/>
              </a:ext>
            </a:extLst>
          </p:cNvPr>
          <p:cNvSpPr txBox="1"/>
          <p:nvPr/>
        </p:nvSpPr>
        <p:spPr>
          <a:xfrm>
            <a:off x="252057" y="5670371"/>
            <a:ext cx="6819433" cy="299978"/>
          </a:xfrm>
          <a:prstGeom prst="rect">
            <a:avLst/>
          </a:prstGeom>
          <a:solidFill>
            <a:schemeClr val="bg1"/>
          </a:solidFill>
        </p:spPr>
        <p:txBody>
          <a:bodyPr wrap="square" lIns="0" tIns="0" rIns="0" bIns="0" rtlCol="0">
            <a:noAutofit/>
          </a:bodyPr>
          <a:lstStyle/>
          <a:p>
            <a:r>
              <a:rPr lang="ja-JP" altLang="en-US" b="1" dirty="0">
                <a:solidFill>
                  <a:srgbClr val="002060"/>
                </a:solidFill>
                <a:latin typeface="BIZ UDPゴシック" panose="020B0400000000000000" pitchFamily="50" charset="-128"/>
                <a:ea typeface="BIZ UDPゴシック" panose="020B0400000000000000" pitchFamily="50" charset="-128"/>
              </a:rPr>
              <a:t>● 取組みの目標、進捗状況を知りたい</a:t>
            </a:r>
          </a:p>
        </p:txBody>
      </p:sp>
      <p:sp>
        <p:nvSpPr>
          <p:cNvPr id="4" name="テキスト ボックス 3">
            <a:extLst>
              <a:ext uri="{FF2B5EF4-FFF2-40B4-BE49-F238E27FC236}">
                <a16:creationId xmlns:a16="http://schemas.microsoft.com/office/drawing/2014/main" id="{8B8879EB-D37B-6FC8-AEDE-8E32874812D0}"/>
              </a:ext>
            </a:extLst>
          </p:cNvPr>
          <p:cNvSpPr txBox="1"/>
          <p:nvPr/>
        </p:nvSpPr>
        <p:spPr>
          <a:xfrm>
            <a:off x="231041" y="1559728"/>
            <a:ext cx="3725323" cy="299978"/>
          </a:xfrm>
          <a:prstGeom prst="rect">
            <a:avLst/>
          </a:prstGeom>
          <a:solidFill>
            <a:schemeClr val="bg1"/>
          </a:solidFill>
        </p:spPr>
        <p:txBody>
          <a:bodyPr wrap="square" lIns="0" tIns="0" rIns="0" bIns="0" rtlCol="0">
            <a:noAutofit/>
          </a:bodyPr>
          <a:lstStyle/>
          <a:p>
            <a:r>
              <a:rPr lang="ja-JP" altLang="en-US" b="1" dirty="0">
                <a:solidFill>
                  <a:srgbClr val="002060"/>
                </a:solidFill>
                <a:latin typeface="BIZ UDPゴシック" panose="020B0400000000000000" pitchFamily="50" charset="-128"/>
                <a:ea typeface="BIZ UDPゴシック" panose="020B0400000000000000" pitchFamily="50" charset="-128"/>
              </a:rPr>
              <a:t>● 森林の役割・大切さを知りたい</a:t>
            </a:r>
          </a:p>
        </p:txBody>
      </p:sp>
      <p:sp>
        <p:nvSpPr>
          <p:cNvPr id="9" name="テキスト ボックス 8">
            <a:extLst>
              <a:ext uri="{FF2B5EF4-FFF2-40B4-BE49-F238E27FC236}">
                <a16:creationId xmlns:a16="http://schemas.microsoft.com/office/drawing/2014/main" id="{41180BF2-74B3-9192-649C-DF1551121CD7}"/>
              </a:ext>
            </a:extLst>
          </p:cNvPr>
          <p:cNvSpPr txBox="1"/>
          <p:nvPr/>
        </p:nvSpPr>
        <p:spPr>
          <a:xfrm>
            <a:off x="252057" y="4605798"/>
            <a:ext cx="5008740" cy="299978"/>
          </a:xfrm>
          <a:prstGeom prst="rect">
            <a:avLst/>
          </a:prstGeom>
          <a:solidFill>
            <a:schemeClr val="bg1"/>
          </a:solidFill>
        </p:spPr>
        <p:txBody>
          <a:bodyPr wrap="square" lIns="0" tIns="0" rIns="0" bIns="0" rtlCol="0">
            <a:noAutofit/>
          </a:bodyPr>
          <a:lstStyle/>
          <a:p>
            <a:r>
              <a:rPr lang="ja-JP" altLang="en-US" b="1" dirty="0">
                <a:solidFill>
                  <a:srgbClr val="002060"/>
                </a:solidFill>
                <a:latin typeface="BIZ UDPゴシック" panose="020B0400000000000000" pitchFamily="50" charset="-128"/>
                <a:ea typeface="BIZ UDPゴシック" panose="020B0400000000000000" pitchFamily="50" charset="-128"/>
              </a:rPr>
              <a:t>● 防災上、重要な森林がどこにあるのか知りたい</a:t>
            </a:r>
          </a:p>
        </p:txBody>
      </p:sp>
      <p:sp>
        <p:nvSpPr>
          <p:cNvPr id="6" name="テキスト ボックス 5">
            <a:extLst>
              <a:ext uri="{FF2B5EF4-FFF2-40B4-BE49-F238E27FC236}">
                <a16:creationId xmlns:a16="http://schemas.microsoft.com/office/drawing/2014/main" id="{F4BD3522-7E02-9028-9A18-CB3A3939CECA}"/>
              </a:ext>
            </a:extLst>
          </p:cNvPr>
          <p:cNvSpPr txBox="1"/>
          <p:nvPr/>
        </p:nvSpPr>
        <p:spPr>
          <a:xfrm>
            <a:off x="521634" y="2685569"/>
            <a:ext cx="9149641" cy="584775"/>
          </a:xfrm>
          <a:prstGeom prst="rect">
            <a:avLst/>
          </a:prstGeom>
          <a:noFill/>
        </p:spPr>
        <p:txBody>
          <a:bodyPr wrap="square">
            <a:spAutoFit/>
          </a:bodyPr>
          <a:lstStyle/>
          <a:p>
            <a:pPr algn="just"/>
            <a:r>
              <a:rPr lang="ja-JP" altLang="en-US"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　大阪府における治山対策や森林経営状況の変遷と、これまでの取組み状況を振り返るとともに、</a:t>
            </a:r>
            <a:endParaRPr lang="en-US" altLang="ja-JP"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lgn="just"/>
            <a:r>
              <a:rPr lang="ja-JP" altLang="en-US"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近年の自然・社会状況の変化を踏まえた課題と今後、取り組むべき対策等を説明しています。</a:t>
            </a:r>
            <a:endParaRPr lang="en-US" altLang="ja-JP" sz="1600" kern="100" dirty="0">
              <a:latin typeface="游明朝" panose="02020400000000000000" pitchFamily="18" charset="-128"/>
              <a:ea typeface="HG丸ｺﾞｼｯｸM-PRO" panose="020F0600000000000000" pitchFamily="50"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F2B25DA3-292F-2DBD-4107-5DD1A072A609}"/>
              </a:ext>
            </a:extLst>
          </p:cNvPr>
          <p:cNvSpPr txBox="1"/>
          <p:nvPr/>
        </p:nvSpPr>
        <p:spPr>
          <a:xfrm>
            <a:off x="499175" y="4864400"/>
            <a:ext cx="9149641" cy="584775"/>
          </a:xfrm>
          <a:prstGeom prst="rect">
            <a:avLst/>
          </a:prstGeom>
          <a:noFill/>
        </p:spPr>
        <p:txBody>
          <a:bodyPr wrap="square">
            <a:spAutoFit/>
          </a:bodyPr>
          <a:lstStyle/>
          <a:p>
            <a:pPr algn="just"/>
            <a:r>
              <a:rPr lang="ja-JP" altLang="en-US"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　各主体の取組みとして、どの基軸が特に重要となるのかや、その取組み対象となる森林がどこにあるのかを、各森林区分別の概念図とゾーニング図で説明しています。</a:t>
            </a:r>
            <a:endParaRPr lang="en-US" altLang="ja-JP" sz="1600" kern="100" dirty="0">
              <a:latin typeface="游明朝" panose="02020400000000000000" pitchFamily="18" charset="-128"/>
              <a:ea typeface="HG丸ｺﾞｼｯｸM-PRO" panose="020F0600000000000000" pitchFamily="50" charset="-128"/>
              <a:cs typeface="Times New Roman" panose="02020603050405020304" pitchFamily="18" charset="0"/>
            </a:endParaRPr>
          </a:p>
        </p:txBody>
      </p:sp>
      <p:sp>
        <p:nvSpPr>
          <p:cNvPr id="16" name="テキスト ボックス 15">
            <a:extLst>
              <a:ext uri="{FF2B5EF4-FFF2-40B4-BE49-F238E27FC236}">
                <a16:creationId xmlns:a16="http://schemas.microsoft.com/office/drawing/2014/main" id="{D4960472-3742-5828-1E4F-9921B5EF1B7A}"/>
              </a:ext>
            </a:extLst>
          </p:cNvPr>
          <p:cNvSpPr txBox="1"/>
          <p:nvPr/>
        </p:nvSpPr>
        <p:spPr>
          <a:xfrm>
            <a:off x="231041" y="3389607"/>
            <a:ext cx="4903512" cy="299978"/>
          </a:xfrm>
          <a:prstGeom prst="rect">
            <a:avLst/>
          </a:prstGeom>
          <a:solidFill>
            <a:schemeClr val="bg1"/>
          </a:solidFill>
        </p:spPr>
        <p:txBody>
          <a:bodyPr wrap="square" lIns="0" tIns="0" rIns="0" bIns="0" rtlCol="0">
            <a:noAutofit/>
          </a:bodyPr>
          <a:lstStyle/>
          <a:p>
            <a:r>
              <a:rPr lang="ja-JP" altLang="en-US" b="1" dirty="0">
                <a:solidFill>
                  <a:srgbClr val="002060"/>
                </a:solidFill>
                <a:latin typeface="BIZ UDPゴシック" panose="020B0400000000000000" pitchFamily="50" charset="-128"/>
                <a:ea typeface="BIZ UDPゴシック" panose="020B0400000000000000" pitchFamily="50" charset="-128"/>
              </a:rPr>
              <a:t>● 府は、どういう取組みを進めるのか知りたい</a:t>
            </a:r>
          </a:p>
        </p:txBody>
      </p:sp>
      <p:sp>
        <p:nvSpPr>
          <p:cNvPr id="19" name="テキスト ボックス 18">
            <a:extLst>
              <a:ext uri="{FF2B5EF4-FFF2-40B4-BE49-F238E27FC236}">
                <a16:creationId xmlns:a16="http://schemas.microsoft.com/office/drawing/2014/main" id="{554D8C4A-836A-B002-C438-E97FEFB45492}"/>
              </a:ext>
            </a:extLst>
          </p:cNvPr>
          <p:cNvSpPr txBox="1"/>
          <p:nvPr/>
        </p:nvSpPr>
        <p:spPr>
          <a:xfrm>
            <a:off x="499175" y="3684052"/>
            <a:ext cx="9149641" cy="584775"/>
          </a:xfrm>
          <a:prstGeom prst="rect">
            <a:avLst/>
          </a:prstGeom>
          <a:noFill/>
        </p:spPr>
        <p:txBody>
          <a:bodyPr wrap="square">
            <a:spAutoFit/>
          </a:bodyPr>
          <a:lstStyle/>
          <a:p>
            <a:pPr algn="just"/>
            <a:r>
              <a:rPr lang="ja-JP" altLang="en-US"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　本プランの基本的な考えと、あらゆる主体が取り組むべき施策を体系的に取りまとめた施策の柱である「４つの基軸」、各基軸の実現のための取組みである「主要施策」を個別に説明しています。</a:t>
            </a:r>
            <a:endParaRPr lang="en-US" altLang="ja-JP" sz="1600" kern="100" dirty="0">
              <a:latin typeface="游明朝" panose="02020400000000000000" pitchFamily="18" charset="-128"/>
              <a:ea typeface="HG丸ｺﾞｼｯｸM-PRO" panose="020F0600000000000000" pitchFamily="50" charset="-128"/>
              <a:cs typeface="Times New Roman" panose="02020603050405020304" pitchFamily="18" charset="0"/>
            </a:endParaRPr>
          </a:p>
        </p:txBody>
      </p:sp>
      <p:sp>
        <p:nvSpPr>
          <p:cNvPr id="20" name="テキスト ボックス 19">
            <a:extLst>
              <a:ext uri="{FF2B5EF4-FFF2-40B4-BE49-F238E27FC236}">
                <a16:creationId xmlns:a16="http://schemas.microsoft.com/office/drawing/2014/main" id="{492F6BAC-E6D9-C02E-C865-B215A1A665EB}"/>
              </a:ext>
            </a:extLst>
          </p:cNvPr>
          <p:cNvSpPr txBox="1"/>
          <p:nvPr/>
        </p:nvSpPr>
        <p:spPr>
          <a:xfrm>
            <a:off x="5949638" y="1569827"/>
            <a:ext cx="3415456" cy="299978"/>
          </a:xfrm>
          <a:prstGeom prst="rect">
            <a:avLst/>
          </a:prstGeom>
          <a:solidFill>
            <a:schemeClr val="bg1"/>
          </a:solid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第２章　森林の機能と森林が担う役割　</a:t>
            </a:r>
          </a:p>
        </p:txBody>
      </p:sp>
      <p:sp>
        <p:nvSpPr>
          <p:cNvPr id="21" name="テキスト ボックス 20">
            <a:extLst>
              <a:ext uri="{FF2B5EF4-FFF2-40B4-BE49-F238E27FC236}">
                <a16:creationId xmlns:a16="http://schemas.microsoft.com/office/drawing/2014/main" id="{660AA554-C413-B9F6-1ADD-16DD387D30AD}"/>
              </a:ext>
            </a:extLst>
          </p:cNvPr>
          <p:cNvSpPr txBox="1"/>
          <p:nvPr/>
        </p:nvSpPr>
        <p:spPr>
          <a:xfrm>
            <a:off x="5945034" y="2396037"/>
            <a:ext cx="3853621" cy="299978"/>
          </a:xfrm>
          <a:prstGeom prst="rect">
            <a:avLst/>
          </a:prstGeom>
          <a:solidFill>
            <a:schemeClr val="bg1"/>
          </a:solid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第３章　大阪府の森林・林業を取り巻く状況</a:t>
            </a:r>
          </a:p>
        </p:txBody>
      </p:sp>
      <p:sp>
        <p:nvSpPr>
          <p:cNvPr id="24" name="テキスト ボックス 23">
            <a:extLst>
              <a:ext uri="{FF2B5EF4-FFF2-40B4-BE49-F238E27FC236}">
                <a16:creationId xmlns:a16="http://schemas.microsoft.com/office/drawing/2014/main" id="{F49D0686-8073-8395-ADA4-EE1D82DE139A}"/>
              </a:ext>
            </a:extLst>
          </p:cNvPr>
          <p:cNvSpPr txBox="1"/>
          <p:nvPr/>
        </p:nvSpPr>
        <p:spPr>
          <a:xfrm>
            <a:off x="5937633" y="3376006"/>
            <a:ext cx="3371085" cy="299978"/>
          </a:xfrm>
          <a:prstGeom prst="rect">
            <a:avLst/>
          </a:prstGeom>
          <a:solidFill>
            <a:schemeClr val="bg1"/>
          </a:solid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第４章　「４つの基軸」と「主要施策」</a:t>
            </a:r>
          </a:p>
        </p:txBody>
      </p:sp>
      <p:sp>
        <p:nvSpPr>
          <p:cNvPr id="28" name="テキスト ボックス 27">
            <a:extLst>
              <a:ext uri="{FF2B5EF4-FFF2-40B4-BE49-F238E27FC236}">
                <a16:creationId xmlns:a16="http://schemas.microsoft.com/office/drawing/2014/main" id="{586563F2-DC09-A4CC-8142-A0CE7A9FBF9F}"/>
              </a:ext>
            </a:extLst>
          </p:cNvPr>
          <p:cNvSpPr txBox="1"/>
          <p:nvPr/>
        </p:nvSpPr>
        <p:spPr>
          <a:xfrm>
            <a:off x="5941721" y="4455905"/>
            <a:ext cx="2626704" cy="299978"/>
          </a:xfrm>
          <a:prstGeom prst="rect">
            <a:avLst/>
          </a:prstGeom>
          <a:solidFill>
            <a:schemeClr val="bg1"/>
          </a:solid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第５章　取組みの展開方法</a:t>
            </a:r>
          </a:p>
        </p:txBody>
      </p:sp>
      <p:sp>
        <p:nvSpPr>
          <p:cNvPr id="30" name="テキスト ボックス 29">
            <a:extLst>
              <a:ext uri="{FF2B5EF4-FFF2-40B4-BE49-F238E27FC236}">
                <a16:creationId xmlns:a16="http://schemas.microsoft.com/office/drawing/2014/main" id="{6D120817-76F2-43A9-9B95-2B98A4024089}"/>
              </a:ext>
            </a:extLst>
          </p:cNvPr>
          <p:cNvSpPr txBox="1"/>
          <p:nvPr/>
        </p:nvSpPr>
        <p:spPr>
          <a:xfrm>
            <a:off x="5945034" y="5541346"/>
            <a:ext cx="3254384" cy="299978"/>
          </a:xfrm>
          <a:prstGeom prst="rect">
            <a:avLst/>
          </a:prstGeom>
          <a:solidFill>
            <a:schemeClr val="bg1"/>
          </a:solid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第６章　目標達成に向けた成果指標</a:t>
            </a:r>
          </a:p>
        </p:txBody>
      </p:sp>
      <p:sp>
        <p:nvSpPr>
          <p:cNvPr id="31" name="テキスト ボックス 30">
            <a:extLst>
              <a:ext uri="{FF2B5EF4-FFF2-40B4-BE49-F238E27FC236}">
                <a16:creationId xmlns:a16="http://schemas.microsoft.com/office/drawing/2014/main" id="{43BC10EA-B168-41B9-B954-AC0BFAB4F678}"/>
              </a:ext>
            </a:extLst>
          </p:cNvPr>
          <p:cNvSpPr txBox="1"/>
          <p:nvPr/>
        </p:nvSpPr>
        <p:spPr>
          <a:xfrm>
            <a:off x="5937633" y="5820360"/>
            <a:ext cx="3254384" cy="299978"/>
          </a:xfrm>
          <a:prstGeom prst="rect">
            <a:avLst/>
          </a:prstGeom>
          <a:solidFill>
            <a:schemeClr val="bg1"/>
          </a:solidFill>
        </p:spPr>
        <p:txBody>
          <a:bodyPr wrap="square" lIns="0" tIns="0" rIns="0" bIns="0" rtlCol="0">
            <a:noAutofit/>
          </a:bodyPr>
          <a:lstStyle/>
          <a:p>
            <a:r>
              <a:rPr lang="ja-JP" altLang="en-US" sz="1600" b="1" dirty="0">
                <a:solidFill>
                  <a:srgbClr val="002060"/>
                </a:solidFill>
                <a:latin typeface="BIZ UDPゴシック" panose="020B0400000000000000" pitchFamily="50" charset="-128"/>
                <a:ea typeface="BIZ UDPゴシック" panose="020B0400000000000000" pitchFamily="50" charset="-128"/>
              </a:rPr>
              <a:t>第７章　プランの進捗管理</a:t>
            </a:r>
          </a:p>
        </p:txBody>
      </p:sp>
      <p:sp>
        <p:nvSpPr>
          <p:cNvPr id="32" name="テキスト ボックス 31">
            <a:extLst>
              <a:ext uri="{FF2B5EF4-FFF2-40B4-BE49-F238E27FC236}">
                <a16:creationId xmlns:a16="http://schemas.microsoft.com/office/drawing/2014/main" id="{D9FC0BEB-533C-4684-87BD-5C4759BE7133}"/>
              </a:ext>
            </a:extLst>
          </p:cNvPr>
          <p:cNvSpPr txBox="1"/>
          <p:nvPr/>
        </p:nvSpPr>
        <p:spPr>
          <a:xfrm>
            <a:off x="521634" y="6060706"/>
            <a:ext cx="9149641" cy="584775"/>
          </a:xfrm>
          <a:prstGeom prst="rect">
            <a:avLst/>
          </a:prstGeom>
          <a:noFill/>
        </p:spPr>
        <p:txBody>
          <a:bodyPr wrap="square">
            <a:spAutoFit/>
          </a:bodyPr>
          <a:lstStyle/>
          <a:p>
            <a:pPr algn="just"/>
            <a:r>
              <a:rPr lang="ja-JP" altLang="en-US"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 本プランにおける「４つの基軸」それぞれの計画期間内で達成すべき成果、さらにその</a:t>
            </a:r>
            <a:r>
              <a:rPr lang="en-US" altLang="ja-JP"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10</a:t>
            </a:r>
            <a:r>
              <a:rPr lang="ja-JP" altLang="en-US"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年先の長期目標としてめざすべき成果を示すとともに、その進捗管理の方法を説明しています。</a:t>
            </a:r>
            <a:endParaRPr lang="en-US" altLang="ja-JP" sz="160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33" name="正方形/長方形 32">
            <a:extLst>
              <a:ext uri="{FF2B5EF4-FFF2-40B4-BE49-F238E27FC236}">
                <a16:creationId xmlns:a16="http://schemas.microsoft.com/office/drawing/2014/main" id="{93219C76-B6AD-473D-BC50-634E5446D2C5}"/>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34" name="スライド番号プレースホルダー 10">
            <a:extLst>
              <a:ext uri="{FF2B5EF4-FFF2-40B4-BE49-F238E27FC236}">
                <a16:creationId xmlns:a16="http://schemas.microsoft.com/office/drawing/2014/main" id="{651504D6-DF3B-4750-BFA0-72100483058A}"/>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6</a:t>
            </a:fld>
            <a:endParaRPr kumimoji="1" lang="ja-JP" altLang="en-US" sz="2000" b="1" dirty="0"/>
          </a:p>
        </p:txBody>
      </p:sp>
    </p:spTree>
    <p:extLst>
      <p:ext uri="{BB962C8B-B14F-4D97-AF65-F5344CB8AC3E}">
        <p14:creationId xmlns:p14="http://schemas.microsoft.com/office/powerpoint/2010/main" val="689398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四角形: 角を丸くする 10">
            <a:extLst>
              <a:ext uri="{FF2B5EF4-FFF2-40B4-BE49-F238E27FC236}">
                <a16:creationId xmlns:a16="http://schemas.microsoft.com/office/drawing/2014/main" id="{85314BE4-407F-4A25-8672-B72E109ED397}"/>
              </a:ext>
            </a:extLst>
          </p:cNvPr>
          <p:cNvSpPr/>
          <p:nvPr/>
        </p:nvSpPr>
        <p:spPr>
          <a:xfrm>
            <a:off x="142220" y="5298618"/>
            <a:ext cx="5453595" cy="1495391"/>
          </a:xfrm>
          <a:prstGeom prst="roundRect">
            <a:avLst>
              <a:gd name="adj" fmla="val 5612"/>
            </a:avLst>
          </a:prstGeom>
          <a:solidFill>
            <a:schemeClr val="accent4">
              <a:lumMod val="20000"/>
              <a:lumOff val="8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　●取組みの方向性</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・森林経営による維持・管理が困難な風倒被害地については、</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森林復旧に伴う広葉樹林化を着実に実施していきます。</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en-US" altLang="ja-JP" sz="1400" dirty="0">
                <a:solidFill>
                  <a:schemeClr val="tx1"/>
                </a:solidFill>
                <a:latin typeface="BIZ UDゴシック" panose="020B0400000000000000" pitchFamily="49" charset="-128"/>
                <a:ea typeface="BIZ UDゴシック" panose="020B0400000000000000" pitchFamily="49" charset="-128"/>
              </a:rPr>
              <a:t> </a:t>
            </a:r>
            <a:r>
              <a:rPr kumimoji="1" lang="ja-JP" altLang="en-US" sz="1400" dirty="0">
                <a:solidFill>
                  <a:schemeClr val="tx1"/>
                </a:solidFill>
                <a:latin typeface="BIZ UDゴシック" panose="020B0400000000000000" pitchFamily="49" charset="-128"/>
                <a:ea typeface="BIZ UDゴシック" panose="020B0400000000000000" pitchFamily="49" charset="-128"/>
              </a:rPr>
              <a:t>・森林経営不適地における治山事業等の公共事業の実施にあたっ</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ては、複層林化や林相転換を見据えた森林整備を行い、多様性</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の高い森林への誘導を行います。</a:t>
            </a:r>
          </a:p>
        </p:txBody>
      </p:sp>
      <p:sp>
        <p:nvSpPr>
          <p:cNvPr id="9" name="正方形/長方形 8">
            <a:extLst>
              <a:ext uri="{FF2B5EF4-FFF2-40B4-BE49-F238E27FC236}">
                <a16:creationId xmlns:a16="http://schemas.microsoft.com/office/drawing/2014/main" id="{95A0CB5E-75C6-466D-8E52-D234E0A64958}"/>
              </a:ext>
            </a:extLst>
          </p:cNvPr>
          <p:cNvSpPr/>
          <p:nvPr/>
        </p:nvSpPr>
        <p:spPr>
          <a:xfrm>
            <a:off x="0" y="517546"/>
            <a:ext cx="9906000" cy="464695"/>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bIns="36000" rtlCol="0" anchor="ctr" anchorCtr="0"/>
          <a:lstStyle/>
          <a:p>
            <a:r>
              <a:rPr kumimoji="1" lang="ja-JP" altLang="en-US" dirty="0">
                <a:latin typeface="BIZ UDゴシック" panose="020B0400000000000000" pitchFamily="49" charset="-128"/>
                <a:ea typeface="BIZ UDゴシック" panose="020B0400000000000000" pitchFamily="49" charset="-128"/>
              </a:rPr>
              <a:t> </a:t>
            </a:r>
            <a:r>
              <a:rPr kumimoji="1" lang="ja-JP" altLang="en-US" sz="1600" dirty="0">
                <a:latin typeface="BIZ UDゴシック" panose="020B0400000000000000" pitchFamily="49" charset="-128"/>
                <a:ea typeface="BIZ UDゴシック" panose="020B0400000000000000" pitchFamily="49" charset="-128"/>
              </a:rPr>
              <a:t>基軸３</a:t>
            </a:r>
            <a:r>
              <a:rPr kumimoji="1" lang="ja-JP" altLang="en-US" sz="2000" dirty="0">
                <a:latin typeface="BIZ UDゴシック" panose="020B0400000000000000" pitchFamily="49" charset="-128"/>
                <a:ea typeface="BIZ UDゴシック" panose="020B0400000000000000" pitchFamily="49" charset="-128"/>
              </a:rPr>
              <a:t>「</a:t>
            </a:r>
            <a:r>
              <a:rPr kumimoji="1" lang="ja-JP" altLang="en-US" sz="2000" b="1" dirty="0">
                <a:latin typeface="BIZ UDゴシック" panose="020B0400000000000000" pitchFamily="49" charset="-128"/>
                <a:ea typeface="BIZ UDゴシック" panose="020B0400000000000000" pitchFamily="49" charset="-128"/>
              </a:rPr>
              <a:t>多様性の高い森林の維持・増進」</a:t>
            </a:r>
            <a:endParaRPr kumimoji="1" lang="ja-JP" altLang="en-US" b="1" dirty="0">
              <a:latin typeface="BIZ UDゴシック" panose="020B0400000000000000" pitchFamily="49" charset="-128"/>
              <a:ea typeface="BIZ UDゴシック" panose="020B0400000000000000" pitchFamily="49" charset="-128"/>
            </a:endParaRPr>
          </a:p>
        </p:txBody>
      </p:sp>
      <p:sp>
        <p:nvSpPr>
          <p:cNvPr id="12" name="四角形: 角を丸くする 11">
            <a:extLst>
              <a:ext uri="{FF2B5EF4-FFF2-40B4-BE49-F238E27FC236}">
                <a16:creationId xmlns:a16="http://schemas.microsoft.com/office/drawing/2014/main" id="{04838BA4-4C29-4C2D-83E2-39596ABB78B1}"/>
              </a:ext>
            </a:extLst>
          </p:cNvPr>
          <p:cNvSpPr/>
          <p:nvPr/>
        </p:nvSpPr>
        <p:spPr>
          <a:xfrm>
            <a:off x="142218" y="1466332"/>
            <a:ext cx="5453595" cy="1485420"/>
          </a:xfrm>
          <a:prstGeom prst="roundRect">
            <a:avLst>
              <a:gd name="adj" fmla="val 5612"/>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 ●現状</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・府内のスギ・ヒノキ人工林面積 約</a:t>
            </a:r>
            <a:r>
              <a:rPr kumimoji="1" lang="en-US" altLang="ja-JP" sz="1200" dirty="0">
                <a:solidFill>
                  <a:schemeClr val="tx1"/>
                </a:solidFill>
                <a:latin typeface="BIZ UDゴシック" panose="020B0400000000000000" pitchFamily="49" charset="-128"/>
                <a:ea typeface="BIZ UDゴシック" panose="020B0400000000000000" pitchFamily="49" charset="-128"/>
              </a:rPr>
              <a:t>22,500ha</a:t>
            </a:r>
            <a:r>
              <a:rPr kumimoji="1" lang="ja-JP" altLang="en-US" sz="1200" dirty="0">
                <a:solidFill>
                  <a:schemeClr val="tx1"/>
                </a:solidFill>
                <a:latin typeface="BIZ UDゴシック" panose="020B0400000000000000" pitchFamily="49" charset="-128"/>
                <a:ea typeface="BIZ UDゴシック" panose="020B0400000000000000" pitchFamily="49" charset="-128"/>
              </a:rPr>
              <a:t>のうち、森林経営が見込まれる</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en-US" altLang="ja-JP" sz="1200" dirty="0">
                <a:solidFill>
                  <a:schemeClr val="tx1"/>
                </a:solidFill>
                <a:latin typeface="BIZ UDゴシック" panose="020B0400000000000000" pitchFamily="49" charset="-128"/>
                <a:ea typeface="BIZ UDゴシック" panose="020B0400000000000000" pitchFamily="49" charset="-128"/>
              </a:rPr>
              <a:t>   </a:t>
            </a:r>
            <a:r>
              <a:rPr kumimoji="1" lang="ja-JP" altLang="en-US" sz="1200" dirty="0">
                <a:solidFill>
                  <a:schemeClr val="tx1"/>
                </a:solidFill>
                <a:latin typeface="BIZ UDゴシック" panose="020B0400000000000000" pitchFamily="49" charset="-128"/>
                <a:ea typeface="BIZ UDゴシック" panose="020B0400000000000000" pitchFamily="49" charset="-128"/>
              </a:rPr>
              <a:t>森林経営計画が作成されているものは、約</a:t>
            </a:r>
            <a:r>
              <a:rPr kumimoji="1" lang="en-US" altLang="ja-JP" sz="1200" dirty="0">
                <a:solidFill>
                  <a:schemeClr val="tx1"/>
                </a:solidFill>
                <a:latin typeface="BIZ UDゴシック" panose="020B0400000000000000" pitchFamily="49" charset="-128"/>
                <a:ea typeface="BIZ UDゴシック" panose="020B0400000000000000" pitchFamily="49" charset="-128"/>
              </a:rPr>
              <a:t>4,500ha</a:t>
            </a:r>
            <a:r>
              <a:rPr kumimoji="1" lang="ja-JP" altLang="en-US" sz="1200" dirty="0">
                <a:solidFill>
                  <a:schemeClr val="tx1"/>
                </a:solidFill>
                <a:latin typeface="BIZ UDゴシック" panose="020B0400000000000000" pitchFamily="49" charset="-128"/>
                <a:ea typeface="BIZ UDゴシック" panose="020B0400000000000000" pitchFamily="49" charset="-128"/>
              </a:rPr>
              <a:t>と全体の２割程度。</a:t>
            </a:r>
          </a:p>
          <a:p>
            <a:r>
              <a:rPr kumimoji="1" lang="ja-JP" altLang="en-US" sz="1200" dirty="0">
                <a:solidFill>
                  <a:schemeClr val="tx1"/>
                </a:solidFill>
                <a:latin typeface="BIZ UDゴシック" panose="020B0400000000000000" pitchFamily="49" charset="-128"/>
                <a:ea typeface="BIZ UDゴシック" panose="020B0400000000000000" pitchFamily="49" charset="-128"/>
              </a:rPr>
              <a:t> ・昆明・モントリオール生物多様性枠組による</a:t>
            </a:r>
            <a:r>
              <a:rPr kumimoji="1" lang="en-US" altLang="ja-JP" sz="1200" dirty="0">
                <a:solidFill>
                  <a:schemeClr val="tx1"/>
                </a:solidFill>
                <a:latin typeface="BIZ UDゴシック" panose="020B0400000000000000" pitchFamily="49" charset="-128"/>
                <a:ea typeface="BIZ UDゴシック" panose="020B0400000000000000" pitchFamily="49" charset="-128"/>
              </a:rPr>
              <a:t>30by30</a:t>
            </a:r>
            <a:r>
              <a:rPr kumimoji="1" lang="ja-JP" altLang="en-US" sz="1100" dirty="0">
                <a:solidFill>
                  <a:schemeClr val="tx1"/>
                </a:solidFill>
                <a:latin typeface="BIZ UDゴシック" panose="020B0400000000000000" pitchFamily="49" charset="-128"/>
                <a:ea typeface="BIZ UDゴシック" panose="020B0400000000000000" pitchFamily="49" charset="-128"/>
              </a:rPr>
              <a:t>（</a:t>
            </a:r>
            <a:r>
              <a:rPr kumimoji="1" lang="en-US" altLang="ja-JP" sz="1100" dirty="0">
                <a:solidFill>
                  <a:schemeClr val="tx1"/>
                </a:solidFill>
                <a:latin typeface="BIZ UDゴシック" panose="020B0400000000000000" pitchFamily="49" charset="-128"/>
                <a:ea typeface="BIZ UDゴシック" panose="020B0400000000000000" pitchFamily="49" charset="-128"/>
              </a:rPr>
              <a:t>2022.12</a:t>
            </a:r>
            <a:r>
              <a:rPr kumimoji="1" lang="ja-JP" altLang="en-US" sz="1100" dirty="0">
                <a:solidFill>
                  <a:schemeClr val="tx1"/>
                </a:solidFill>
                <a:latin typeface="BIZ UDゴシック" panose="020B0400000000000000" pitchFamily="49" charset="-128"/>
                <a:ea typeface="BIZ UDゴシック" panose="020B0400000000000000" pitchFamily="49" charset="-128"/>
              </a:rPr>
              <a:t>採択）</a:t>
            </a:r>
            <a:r>
              <a:rPr kumimoji="1" lang="ja-JP" altLang="en-US" sz="1200" dirty="0">
                <a:solidFill>
                  <a:schemeClr val="tx1"/>
                </a:solidFill>
                <a:latin typeface="BIZ UDゴシック" panose="020B0400000000000000" pitchFamily="49" charset="-128"/>
                <a:ea typeface="BIZ UDゴシック" panose="020B0400000000000000" pitchFamily="49" charset="-128"/>
              </a:rPr>
              <a:t>の目標</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en-US" altLang="ja-JP" sz="1200" dirty="0">
                <a:solidFill>
                  <a:schemeClr val="tx1"/>
                </a:solidFill>
                <a:latin typeface="BIZ UDゴシック" panose="020B0400000000000000" pitchFamily="49" charset="-128"/>
                <a:ea typeface="BIZ UDゴシック" panose="020B0400000000000000" pitchFamily="49" charset="-128"/>
              </a:rPr>
              <a:t>   </a:t>
            </a:r>
            <a:r>
              <a:rPr kumimoji="1" lang="ja-JP" altLang="en-US" sz="1200" dirty="0">
                <a:solidFill>
                  <a:schemeClr val="tx1"/>
                </a:solidFill>
                <a:latin typeface="BIZ UDゴシック" panose="020B0400000000000000" pitchFamily="49" charset="-128"/>
                <a:ea typeface="BIZ UDゴシック" panose="020B0400000000000000" pitchFamily="49" charset="-128"/>
              </a:rPr>
              <a:t>設定等を受け、林野庁が森林の生物多様性を高めるための林業経営の指針</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en-US" altLang="ja-JP" sz="1200" dirty="0">
                <a:solidFill>
                  <a:schemeClr val="tx1"/>
                </a:solidFill>
                <a:latin typeface="BIZ UDゴシック" panose="020B0400000000000000" pitchFamily="49" charset="-128"/>
                <a:ea typeface="BIZ UDゴシック" panose="020B0400000000000000" pitchFamily="49" charset="-128"/>
              </a:rPr>
              <a:t>   </a:t>
            </a:r>
            <a:r>
              <a:rPr kumimoji="1" lang="ja-JP" altLang="en-US" sz="1200" dirty="0">
                <a:solidFill>
                  <a:schemeClr val="tx1"/>
                </a:solidFill>
                <a:latin typeface="BIZ UDゴシック" panose="020B0400000000000000" pitchFamily="49" charset="-128"/>
                <a:ea typeface="BIZ UDゴシック" panose="020B0400000000000000" pitchFamily="49" charset="-128"/>
              </a:rPr>
              <a:t>を策定</a:t>
            </a:r>
            <a:r>
              <a:rPr kumimoji="1" lang="en-US" altLang="ja-JP" sz="1200" dirty="0">
                <a:solidFill>
                  <a:schemeClr val="tx1"/>
                </a:solidFill>
                <a:latin typeface="BIZ UDゴシック" panose="020B0400000000000000" pitchFamily="49" charset="-128"/>
                <a:ea typeface="BIZ UDゴシック" panose="020B0400000000000000" pitchFamily="49" charset="-128"/>
              </a:rPr>
              <a:t>(R6.3)</a:t>
            </a:r>
            <a:r>
              <a:rPr kumimoji="1" lang="ja-JP" altLang="en-US" sz="1200" dirty="0">
                <a:solidFill>
                  <a:schemeClr val="tx1"/>
                </a:solidFill>
                <a:latin typeface="BIZ UDゴシック" panose="020B0400000000000000" pitchFamily="49" charset="-128"/>
                <a:ea typeface="BIZ UDゴシック" panose="020B0400000000000000" pitchFamily="49" charset="-128"/>
              </a:rPr>
              <a:t>するなど、水源涵養、防災・減災以外の森林機能や生態系上</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en-US" altLang="ja-JP" sz="1200" dirty="0">
                <a:solidFill>
                  <a:schemeClr val="tx1"/>
                </a:solidFill>
                <a:latin typeface="BIZ UDゴシック" panose="020B0400000000000000" pitchFamily="49" charset="-128"/>
                <a:ea typeface="BIZ UDゴシック" panose="020B0400000000000000" pitchFamily="49" charset="-128"/>
              </a:rPr>
              <a:t>   </a:t>
            </a:r>
            <a:r>
              <a:rPr kumimoji="1" lang="ja-JP" altLang="en-US" sz="1200" dirty="0">
                <a:solidFill>
                  <a:schemeClr val="tx1"/>
                </a:solidFill>
                <a:latin typeface="BIZ UDゴシック" panose="020B0400000000000000" pitchFamily="49" charset="-128"/>
                <a:ea typeface="BIZ UDゴシック" panose="020B0400000000000000" pitchFamily="49" charset="-128"/>
              </a:rPr>
              <a:t>の役割への関心が高まっている。</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13" name="四角形: 角を丸くする 12">
            <a:extLst>
              <a:ext uri="{FF2B5EF4-FFF2-40B4-BE49-F238E27FC236}">
                <a16:creationId xmlns:a16="http://schemas.microsoft.com/office/drawing/2014/main" id="{13D8BC4B-E8A5-4272-AE98-57D90C67B17C}"/>
              </a:ext>
            </a:extLst>
          </p:cNvPr>
          <p:cNvSpPr/>
          <p:nvPr/>
        </p:nvSpPr>
        <p:spPr>
          <a:xfrm>
            <a:off x="142218" y="3221258"/>
            <a:ext cx="5453595" cy="1809083"/>
          </a:xfrm>
          <a:prstGeom prst="roundRect">
            <a:avLst>
              <a:gd name="adj" fmla="val 5612"/>
            </a:avLst>
          </a:prstGeom>
          <a:solidFill>
            <a:schemeClr val="bg1"/>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r>
              <a:rPr kumimoji="1" lang="ja-JP" altLang="en-US" sz="1200" dirty="0">
                <a:solidFill>
                  <a:schemeClr val="tx1"/>
                </a:solidFill>
                <a:latin typeface="BIZ UDゴシック" panose="020B0400000000000000" pitchFamily="49" charset="-128"/>
                <a:ea typeface="BIZ UDゴシック" panose="020B0400000000000000" pitchFamily="49" charset="-128"/>
              </a:rPr>
              <a:t> ●課題</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・持続的な資源利用の見込みがなくなった人工林を放置することは、災害発</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en-US" altLang="ja-JP" sz="1200" dirty="0">
                <a:solidFill>
                  <a:schemeClr val="tx1"/>
                </a:solidFill>
                <a:latin typeface="BIZ UDゴシック" panose="020B0400000000000000" pitchFamily="49" charset="-128"/>
                <a:ea typeface="BIZ UDゴシック" panose="020B0400000000000000" pitchFamily="49" charset="-128"/>
              </a:rPr>
              <a:t>   </a:t>
            </a:r>
            <a:r>
              <a:rPr kumimoji="1" lang="ja-JP" altLang="en-US" sz="1200" dirty="0">
                <a:solidFill>
                  <a:schemeClr val="tx1"/>
                </a:solidFill>
                <a:latin typeface="BIZ UDゴシック" panose="020B0400000000000000" pitchFamily="49" charset="-128"/>
                <a:ea typeface="BIZ UDゴシック" panose="020B0400000000000000" pitchFamily="49" charset="-128"/>
              </a:rPr>
              <a:t>生の危険性や、多面的機能の低下といった問題が生じる。</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・「大阪府森林整備指針」</a:t>
            </a:r>
            <a:r>
              <a:rPr kumimoji="1" lang="ja-JP" altLang="en-US" sz="1100" dirty="0">
                <a:solidFill>
                  <a:schemeClr val="tx1"/>
                </a:solidFill>
                <a:latin typeface="BIZ UDゴシック" panose="020B0400000000000000" pitchFamily="49" charset="-128"/>
                <a:ea typeface="BIZ UDゴシック" panose="020B0400000000000000" pitchFamily="49" charset="-128"/>
              </a:rPr>
              <a:t>（</a:t>
            </a:r>
            <a:r>
              <a:rPr kumimoji="1" lang="en-US" altLang="ja-JP" sz="1100" dirty="0">
                <a:solidFill>
                  <a:schemeClr val="tx1"/>
                </a:solidFill>
                <a:latin typeface="BIZ UDゴシック" panose="020B0400000000000000" pitchFamily="49" charset="-128"/>
                <a:ea typeface="BIZ UDゴシック" panose="020B0400000000000000" pitchFamily="49" charset="-128"/>
              </a:rPr>
              <a:t>R</a:t>
            </a:r>
            <a:r>
              <a:rPr kumimoji="1" lang="ja-JP" altLang="en-US" sz="1100" dirty="0">
                <a:solidFill>
                  <a:schemeClr val="tx1"/>
                </a:solidFill>
                <a:latin typeface="BIZ UDゴシック" panose="020B0400000000000000" pitchFamily="49" charset="-128"/>
                <a:ea typeface="BIZ UDゴシック" panose="020B0400000000000000" pitchFamily="49" charset="-128"/>
              </a:rPr>
              <a:t>元</a:t>
            </a:r>
            <a:r>
              <a:rPr kumimoji="1" lang="en-US" altLang="ja-JP" sz="1100" dirty="0">
                <a:solidFill>
                  <a:schemeClr val="tx1"/>
                </a:solidFill>
                <a:latin typeface="BIZ UDゴシック" panose="020B0400000000000000" pitchFamily="49" charset="-128"/>
                <a:ea typeface="BIZ UDゴシック" panose="020B0400000000000000" pitchFamily="49" charset="-128"/>
              </a:rPr>
              <a:t>.12</a:t>
            </a:r>
            <a:r>
              <a:rPr kumimoji="1" lang="ja-JP" altLang="en-US" sz="1100" dirty="0">
                <a:solidFill>
                  <a:schemeClr val="tx1"/>
                </a:solidFill>
                <a:latin typeface="BIZ UDゴシック" panose="020B0400000000000000" pitchFamily="49" charset="-128"/>
                <a:ea typeface="BIZ UDゴシック" panose="020B0400000000000000" pitchFamily="49" charset="-128"/>
              </a:rPr>
              <a:t>策定）</a:t>
            </a:r>
            <a:r>
              <a:rPr kumimoji="1" lang="ja-JP" altLang="en-US" sz="1200" dirty="0">
                <a:solidFill>
                  <a:schemeClr val="tx1"/>
                </a:solidFill>
                <a:latin typeface="BIZ UDゴシック" panose="020B0400000000000000" pitchFamily="49" charset="-128"/>
                <a:ea typeface="BIZ UDゴシック" panose="020B0400000000000000" pitchFamily="49" charset="-128"/>
              </a:rPr>
              <a:t>において、森林経営不適地の人工林</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を「広葉樹への誘導転換」と位置づけたものの、風倒被害地の森林復旧に</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en-US" altLang="ja-JP" sz="1200" dirty="0">
                <a:solidFill>
                  <a:schemeClr val="tx1"/>
                </a:solidFill>
                <a:latin typeface="BIZ UDゴシック" panose="020B0400000000000000" pitchFamily="49" charset="-128"/>
                <a:ea typeface="BIZ UDゴシック" panose="020B0400000000000000" pitchFamily="49" charset="-128"/>
              </a:rPr>
              <a:t>   </a:t>
            </a:r>
            <a:r>
              <a:rPr kumimoji="1" lang="ja-JP" altLang="en-US" sz="1200" dirty="0">
                <a:solidFill>
                  <a:schemeClr val="tx1"/>
                </a:solidFill>
                <a:latin typeface="BIZ UDゴシック" panose="020B0400000000000000" pitchFamily="49" charset="-128"/>
                <a:ea typeface="BIZ UDゴシック" panose="020B0400000000000000" pitchFamily="49" charset="-128"/>
              </a:rPr>
              <a:t>伴う広葉樹林化（約</a:t>
            </a:r>
            <a:r>
              <a:rPr kumimoji="1" lang="en-US" altLang="ja-JP" sz="1200" dirty="0">
                <a:solidFill>
                  <a:schemeClr val="tx1"/>
                </a:solidFill>
                <a:latin typeface="BIZ UDゴシック" panose="020B0400000000000000" pitchFamily="49" charset="-128"/>
                <a:ea typeface="BIZ UDゴシック" panose="020B0400000000000000" pitchFamily="49" charset="-128"/>
              </a:rPr>
              <a:t>200ha</a:t>
            </a:r>
            <a:r>
              <a:rPr kumimoji="1" lang="ja-JP" altLang="en-US" sz="1200" dirty="0">
                <a:solidFill>
                  <a:schemeClr val="tx1"/>
                </a:solidFill>
                <a:latin typeface="BIZ UDゴシック" panose="020B0400000000000000" pitchFamily="49" charset="-128"/>
                <a:ea typeface="BIZ UDゴシック" panose="020B0400000000000000" pitchFamily="49" charset="-128"/>
              </a:rPr>
              <a:t>）を除き、林相転換を図った実績がない状況</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・国は、花粉症対策として、スギ人工林の伐採・植替えの推進を示しており、</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全域をスギ人工林伐採重点区域に指定されている本府では、こうした側面</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a:p>
            <a:r>
              <a:rPr kumimoji="1" lang="ja-JP" altLang="en-US" sz="1200" dirty="0">
                <a:solidFill>
                  <a:schemeClr val="tx1"/>
                </a:solidFill>
                <a:latin typeface="BIZ UDゴシック" panose="020B0400000000000000" pitchFamily="49" charset="-128"/>
                <a:ea typeface="BIZ UDゴシック" panose="020B0400000000000000" pitchFamily="49" charset="-128"/>
              </a:rPr>
              <a:t>　 からも林相転換の推進が必要となっている。</a:t>
            </a:r>
            <a:endParaRPr kumimoji="1" lang="en-US" altLang="ja-JP" sz="1200" dirty="0">
              <a:solidFill>
                <a:schemeClr val="tx1"/>
              </a:solidFill>
              <a:latin typeface="BIZ UDゴシック" panose="020B0400000000000000" pitchFamily="49" charset="-128"/>
              <a:ea typeface="BIZ UDゴシック" panose="020B0400000000000000" pitchFamily="49" charset="-128"/>
            </a:endParaRPr>
          </a:p>
        </p:txBody>
      </p:sp>
      <p:sp>
        <p:nvSpPr>
          <p:cNvPr id="2" name="矢印: 下 1">
            <a:extLst>
              <a:ext uri="{FF2B5EF4-FFF2-40B4-BE49-F238E27FC236}">
                <a16:creationId xmlns:a16="http://schemas.microsoft.com/office/drawing/2014/main" id="{2D72CEF0-BD96-47CB-A1D9-4561F66B64EA}"/>
              </a:ext>
            </a:extLst>
          </p:cNvPr>
          <p:cNvSpPr/>
          <p:nvPr/>
        </p:nvSpPr>
        <p:spPr>
          <a:xfrm>
            <a:off x="1805601" y="2992525"/>
            <a:ext cx="2126827" cy="187960"/>
          </a:xfrm>
          <a:prstGeom prst="downArrow">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下 20">
            <a:extLst>
              <a:ext uri="{FF2B5EF4-FFF2-40B4-BE49-F238E27FC236}">
                <a16:creationId xmlns:a16="http://schemas.microsoft.com/office/drawing/2014/main" id="{6DCF3D11-5D59-401F-813C-432DFEC3FA02}"/>
              </a:ext>
            </a:extLst>
          </p:cNvPr>
          <p:cNvSpPr/>
          <p:nvPr/>
        </p:nvSpPr>
        <p:spPr>
          <a:xfrm>
            <a:off x="1805603" y="5071114"/>
            <a:ext cx="2126827" cy="187960"/>
          </a:xfrm>
          <a:prstGeom prst="downArrow">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5" name="四角形: 角を丸くする 14">
            <a:extLst>
              <a:ext uri="{FF2B5EF4-FFF2-40B4-BE49-F238E27FC236}">
                <a16:creationId xmlns:a16="http://schemas.microsoft.com/office/drawing/2014/main" id="{01A16C58-EF70-4D81-86F4-28D69A0992DD}"/>
              </a:ext>
            </a:extLst>
          </p:cNvPr>
          <p:cNvSpPr/>
          <p:nvPr/>
        </p:nvSpPr>
        <p:spPr>
          <a:xfrm>
            <a:off x="56472" y="1018002"/>
            <a:ext cx="5631428" cy="408950"/>
          </a:xfrm>
          <a:prstGeom prst="roundRect">
            <a:avLst>
              <a:gd name="adj" fmla="val 5612"/>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r>
              <a:rPr kumimoji="1" lang="ja-JP" altLang="en-US" sz="1050" dirty="0">
                <a:solidFill>
                  <a:schemeClr val="accent4">
                    <a:lumMod val="75000"/>
                  </a:schemeClr>
                </a:solidFill>
                <a:latin typeface="BIZ UDゴシック" panose="020B0400000000000000" pitchFamily="49" charset="-128"/>
                <a:ea typeface="BIZ UDゴシック" panose="020B0400000000000000" pitchFamily="49" charset="-128"/>
              </a:rPr>
              <a:t> 　</a:t>
            </a:r>
            <a:r>
              <a:rPr kumimoji="1" lang="ja-JP" altLang="en-US" sz="1050" b="1" dirty="0">
                <a:solidFill>
                  <a:schemeClr val="accent4">
                    <a:lumMod val="75000"/>
                  </a:schemeClr>
                </a:solidFill>
                <a:latin typeface="BIZ UDゴシック" panose="020B0400000000000000" pitchFamily="49" charset="-128"/>
                <a:ea typeface="BIZ UDゴシック" panose="020B0400000000000000" pitchFamily="49" charset="-128"/>
              </a:rPr>
              <a:t>施策３</a:t>
            </a:r>
            <a:r>
              <a:rPr kumimoji="1" lang="en-US" altLang="ja-JP" sz="1050" b="1" dirty="0">
                <a:solidFill>
                  <a:schemeClr val="accent4">
                    <a:lumMod val="75000"/>
                  </a:schemeClr>
                </a:solidFill>
                <a:latin typeface="BIZ UDゴシック" panose="020B0400000000000000" pitchFamily="49" charset="-128"/>
                <a:ea typeface="BIZ UDゴシック" panose="020B0400000000000000" pitchFamily="49" charset="-128"/>
              </a:rPr>
              <a:t>-</a:t>
            </a:r>
            <a:r>
              <a:rPr kumimoji="1" lang="ja-JP" altLang="en-US" sz="1050" b="1" dirty="0">
                <a:solidFill>
                  <a:schemeClr val="accent4">
                    <a:lumMod val="75000"/>
                  </a:schemeClr>
                </a:solidFill>
                <a:latin typeface="BIZ UDゴシック" panose="020B0400000000000000" pitchFamily="49" charset="-128"/>
                <a:ea typeface="BIZ UDゴシック" panose="020B0400000000000000" pitchFamily="49" charset="-128"/>
              </a:rPr>
              <a:t>１　</a:t>
            </a:r>
            <a:r>
              <a:rPr kumimoji="1" lang="ja-JP" altLang="en-US" dirty="0">
                <a:solidFill>
                  <a:schemeClr val="accent4">
                    <a:lumMod val="75000"/>
                  </a:schemeClr>
                </a:solidFill>
                <a:latin typeface="BIZ UDゴシック" panose="020B0400000000000000" pitchFamily="49" charset="-128"/>
                <a:ea typeface="BIZ UDゴシック" panose="020B0400000000000000" pitchFamily="49" charset="-128"/>
              </a:rPr>
              <a:t>広葉樹林への誘導・転換</a:t>
            </a:r>
            <a:endParaRPr kumimoji="1" lang="en-US" altLang="ja-JP" sz="1050" dirty="0">
              <a:solidFill>
                <a:schemeClr val="accent4">
                  <a:lumMod val="75000"/>
                </a:schemeClr>
              </a:solidFill>
              <a:latin typeface="BIZ UDゴシック" panose="020B0400000000000000" pitchFamily="49" charset="-128"/>
              <a:ea typeface="BIZ UDゴシック" panose="020B0400000000000000" pitchFamily="49" charset="-128"/>
            </a:endParaRPr>
          </a:p>
          <a:p>
            <a:r>
              <a:rPr kumimoji="1" lang="ja-JP" altLang="en-US" sz="1000" dirty="0">
                <a:solidFill>
                  <a:schemeClr val="accent4">
                    <a:lumMod val="75000"/>
                  </a:schemeClr>
                </a:solidFill>
                <a:latin typeface="+mn-ea"/>
              </a:rPr>
              <a:t>   </a:t>
            </a:r>
            <a:endParaRPr kumimoji="1" lang="en-US" altLang="ja-JP" sz="1400" dirty="0">
              <a:solidFill>
                <a:schemeClr val="accent4">
                  <a:lumMod val="7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accent4">
                    <a:lumMod val="75000"/>
                  </a:schemeClr>
                </a:solidFill>
                <a:latin typeface="BIZ UDゴシック" panose="020B0400000000000000" pitchFamily="49" charset="-128"/>
                <a:ea typeface="BIZ UDゴシック" panose="020B0400000000000000" pitchFamily="49" charset="-128"/>
              </a:rPr>
              <a:t> </a:t>
            </a:r>
            <a:endParaRPr kumimoji="1" lang="en-US" altLang="ja-JP" sz="1400" dirty="0">
              <a:solidFill>
                <a:schemeClr val="accent4">
                  <a:lumMod val="75000"/>
                </a:schemeClr>
              </a:solidFill>
            </a:endParaRPr>
          </a:p>
        </p:txBody>
      </p:sp>
      <p:sp>
        <p:nvSpPr>
          <p:cNvPr id="20" name="テキスト ボックス 19">
            <a:extLst>
              <a:ext uri="{FF2B5EF4-FFF2-40B4-BE49-F238E27FC236}">
                <a16:creationId xmlns:a16="http://schemas.microsoft.com/office/drawing/2014/main" id="{EF271ED3-E0CB-48B8-A1C3-2130FC07EE4C}"/>
              </a:ext>
            </a:extLst>
          </p:cNvPr>
          <p:cNvSpPr txBox="1"/>
          <p:nvPr/>
        </p:nvSpPr>
        <p:spPr>
          <a:xfrm>
            <a:off x="5702303" y="4663224"/>
            <a:ext cx="4107581" cy="130679"/>
          </a:xfrm>
          <a:prstGeom prst="rect">
            <a:avLst/>
          </a:prstGeom>
          <a:solidFill>
            <a:schemeClr val="bg1"/>
          </a:solidFill>
        </p:spPr>
        <p:txBody>
          <a:bodyPr wrap="square" lIns="0" tIns="0" rIns="0" bIns="0">
            <a:spAutoFit/>
          </a:bodyPr>
          <a:lstStyle/>
          <a:p>
            <a:r>
              <a:rPr lang="ja-JP" altLang="en-US" sz="850" dirty="0"/>
              <a:t>「森林の生物多様性を高めるための林業経営の指針（林野庁</a:t>
            </a:r>
            <a:r>
              <a:rPr lang="en-US" altLang="ja-JP" sz="850" dirty="0"/>
              <a:t>R7.3</a:t>
            </a:r>
            <a:r>
              <a:rPr lang="ja-JP" altLang="en-US" sz="850" dirty="0"/>
              <a:t>改定）」より作成</a:t>
            </a:r>
          </a:p>
        </p:txBody>
      </p:sp>
      <p:graphicFrame>
        <p:nvGraphicFramePr>
          <p:cNvPr id="10" name="表 13">
            <a:extLst>
              <a:ext uri="{FF2B5EF4-FFF2-40B4-BE49-F238E27FC236}">
                <a16:creationId xmlns:a16="http://schemas.microsoft.com/office/drawing/2014/main" id="{3A8A951A-817B-4C13-9D71-AB634CA13CD6}"/>
              </a:ext>
            </a:extLst>
          </p:cNvPr>
          <p:cNvGraphicFramePr>
            <a:graphicFrameLocks noGrp="1"/>
          </p:cNvGraphicFramePr>
          <p:nvPr/>
        </p:nvGraphicFramePr>
        <p:xfrm>
          <a:off x="5702303" y="1261654"/>
          <a:ext cx="4161628" cy="3358952"/>
        </p:xfrm>
        <a:graphic>
          <a:graphicData uri="http://schemas.openxmlformats.org/drawingml/2006/table">
            <a:tbl>
              <a:tblPr firstRow="1" bandRow="1">
                <a:tableStyleId>{5C22544A-7EE6-4342-B048-85BDC9FD1C3A}</a:tableStyleId>
              </a:tblPr>
              <a:tblGrid>
                <a:gridCol w="951439">
                  <a:extLst>
                    <a:ext uri="{9D8B030D-6E8A-4147-A177-3AD203B41FA5}">
                      <a16:colId xmlns:a16="http://schemas.microsoft.com/office/drawing/2014/main" val="4045534538"/>
                    </a:ext>
                  </a:extLst>
                </a:gridCol>
                <a:gridCol w="3210189">
                  <a:extLst>
                    <a:ext uri="{9D8B030D-6E8A-4147-A177-3AD203B41FA5}">
                      <a16:colId xmlns:a16="http://schemas.microsoft.com/office/drawing/2014/main" val="1036167813"/>
                    </a:ext>
                  </a:extLst>
                </a:gridCol>
              </a:tblGrid>
              <a:tr h="192985">
                <a:tc>
                  <a:txBody>
                    <a:bodyPr/>
                    <a:lstStyle/>
                    <a:p>
                      <a:pPr algn="ctr"/>
                      <a:r>
                        <a:rPr kumimoji="1" lang="ja-JP" altLang="en-US" sz="1100" dirty="0">
                          <a:solidFill>
                            <a:schemeClr val="bg1"/>
                          </a:solidFill>
                        </a:rPr>
                        <a:t>事 項</a:t>
                      </a:r>
                    </a:p>
                  </a:txBody>
                  <a:tcPr marL="0" marR="0" marT="36000" marB="36000"/>
                </a:tc>
                <a:tc>
                  <a:txBody>
                    <a:bodyPr/>
                    <a:lstStyle/>
                    <a:p>
                      <a:pPr algn="ctr"/>
                      <a:r>
                        <a:rPr kumimoji="1" lang="ja-JP" altLang="en-US" sz="1100" dirty="0">
                          <a:solidFill>
                            <a:schemeClr val="bg1"/>
                          </a:solidFill>
                        </a:rPr>
                        <a:t>取組事項</a:t>
                      </a:r>
                    </a:p>
                  </a:txBody>
                  <a:tcPr marL="0" marR="0" marT="36000" marB="36000"/>
                </a:tc>
                <a:extLst>
                  <a:ext uri="{0D108BD9-81ED-4DB2-BD59-A6C34878D82A}">
                    <a16:rowId xmlns:a16="http://schemas.microsoft.com/office/drawing/2014/main" val="1874716908"/>
                  </a:ext>
                </a:extLst>
              </a:tr>
              <a:tr h="325312">
                <a:tc>
                  <a:txBody>
                    <a:bodyPr/>
                    <a:lstStyle/>
                    <a:p>
                      <a:pPr algn="ctr">
                        <a:lnSpc>
                          <a:spcPts val="10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面的な管理</a:t>
                      </a:r>
                    </a:p>
                  </a:txBody>
                  <a:tcPr marL="0" marR="0" marT="36000" marB="36000" anchor="ctr"/>
                </a:tc>
                <a:tc>
                  <a:txBody>
                    <a:bodyPr/>
                    <a:lstStyle/>
                    <a:p>
                      <a:pPr>
                        <a:lnSpc>
                          <a:spcPts val="1000"/>
                        </a:lnSpc>
                      </a:pPr>
                      <a:r>
                        <a:rPr kumimoji="1" lang="ja-JP" altLang="en-US" sz="1100" dirty="0">
                          <a:solidFill>
                            <a:schemeClr val="tx1"/>
                          </a:solidFill>
                        </a:rPr>
                        <a:t>様々な樹種、林分構造、林齢、遷移段階などから構成される森林配置を計画する</a:t>
                      </a:r>
                    </a:p>
                  </a:txBody>
                  <a:tcPr marL="36000" marR="36000" marT="36000" marB="36000" anchor="ctr"/>
                </a:tc>
                <a:extLst>
                  <a:ext uri="{0D108BD9-81ED-4DB2-BD59-A6C34878D82A}">
                    <a16:rowId xmlns:a16="http://schemas.microsoft.com/office/drawing/2014/main" val="366536230"/>
                  </a:ext>
                </a:extLst>
              </a:tr>
              <a:tr h="370840">
                <a:tc>
                  <a:txBody>
                    <a:bodyPr/>
                    <a:lstStyle/>
                    <a:p>
                      <a:pPr algn="ctr">
                        <a:lnSpc>
                          <a:spcPts val="10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施業手法</a:t>
                      </a:r>
                    </a:p>
                  </a:txBody>
                  <a:tcPr marL="0" marR="0" marT="36000" marB="36000" anchor="ctr"/>
                </a:tc>
                <a:tc>
                  <a:txBody>
                    <a:bodyPr/>
                    <a:lstStyle/>
                    <a:p>
                      <a:pPr>
                        <a:lnSpc>
                          <a:spcPts val="1000"/>
                        </a:lnSpc>
                      </a:pPr>
                      <a:r>
                        <a:rPr kumimoji="1" lang="ja-JP" altLang="en-US" sz="1100" dirty="0">
                          <a:solidFill>
                            <a:schemeClr val="tx1"/>
                          </a:solidFill>
                        </a:rPr>
                        <a:t>長伐期化を図る</a:t>
                      </a:r>
                      <a:endParaRPr kumimoji="1" lang="en-US" altLang="ja-JP" sz="1100" dirty="0">
                        <a:solidFill>
                          <a:schemeClr val="tx1"/>
                        </a:solidFill>
                      </a:endParaRPr>
                    </a:p>
                    <a:p>
                      <a:pPr>
                        <a:lnSpc>
                          <a:spcPts val="1000"/>
                        </a:lnSpc>
                      </a:pPr>
                      <a:r>
                        <a:rPr kumimoji="1" lang="ja-JP" altLang="en-US" sz="1100" dirty="0">
                          <a:solidFill>
                            <a:schemeClr val="tx1"/>
                          </a:solidFill>
                        </a:rPr>
                        <a:t>複層林を造成する</a:t>
                      </a:r>
                      <a:endParaRPr kumimoji="1" lang="en-US" altLang="ja-JP" sz="1100" dirty="0">
                        <a:solidFill>
                          <a:schemeClr val="tx1"/>
                        </a:solidFill>
                      </a:endParaRPr>
                    </a:p>
                    <a:p>
                      <a:pPr>
                        <a:lnSpc>
                          <a:spcPts val="1000"/>
                        </a:lnSpc>
                      </a:pPr>
                      <a:r>
                        <a:rPr kumimoji="1" lang="ja-JP" altLang="en-US" sz="1100" dirty="0">
                          <a:solidFill>
                            <a:schemeClr val="tx1"/>
                          </a:solidFill>
                        </a:rPr>
                        <a:t>保護樹帯を設定・保存する</a:t>
                      </a:r>
                      <a:endParaRPr kumimoji="1" lang="en-US" altLang="ja-JP" sz="1100" dirty="0">
                        <a:solidFill>
                          <a:schemeClr val="tx1"/>
                        </a:solidFill>
                      </a:endParaRPr>
                    </a:p>
                    <a:p>
                      <a:pPr>
                        <a:lnSpc>
                          <a:spcPts val="1000"/>
                        </a:lnSpc>
                      </a:pPr>
                      <a:r>
                        <a:rPr kumimoji="1" lang="ja-JP" altLang="en-US" sz="1100" dirty="0">
                          <a:solidFill>
                            <a:schemeClr val="tx1"/>
                          </a:solidFill>
                        </a:rPr>
                        <a:t>生物多様性に配慮した伐採・更新方法とする</a:t>
                      </a:r>
                      <a:endParaRPr kumimoji="1" lang="en-US" altLang="ja-JP" sz="1100" dirty="0">
                        <a:solidFill>
                          <a:schemeClr val="tx1"/>
                        </a:solidFill>
                      </a:endParaRPr>
                    </a:p>
                    <a:p>
                      <a:pPr algn="r">
                        <a:lnSpc>
                          <a:spcPts val="1000"/>
                        </a:lnSpc>
                      </a:pPr>
                      <a:r>
                        <a:rPr kumimoji="1" lang="ja-JP" altLang="en-US" sz="1100" dirty="0">
                          <a:solidFill>
                            <a:schemeClr val="tx1"/>
                          </a:solidFill>
                        </a:rPr>
                        <a:t>ほか</a:t>
                      </a:r>
                    </a:p>
                  </a:txBody>
                  <a:tcPr marL="36000" marR="36000" marT="36000" marB="36000" anchor="ctr"/>
                </a:tc>
                <a:extLst>
                  <a:ext uri="{0D108BD9-81ED-4DB2-BD59-A6C34878D82A}">
                    <a16:rowId xmlns:a16="http://schemas.microsoft.com/office/drawing/2014/main" val="299217740"/>
                  </a:ext>
                </a:extLst>
              </a:tr>
              <a:tr h="370840">
                <a:tc>
                  <a:txBody>
                    <a:bodyPr/>
                    <a:lstStyle/>
                    <a:p>
                      <a:pPr algn="ctr">
                        <a:lnSpc>
                          <a:spcPts val="10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病虫獣害への</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pPr algn="ctr">
                        <a:lnSpc>
                          <a:spcPts val="10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対応</a:t>
                      </a:r>
                    </a:p>
                  </a:txBody>
                  <a:tcPr marL="0" marR="0" marT="36000" marB="36000" anchor="ctr"/>
                </a:tc>
                <a:tc>
                  <a:txBody>
                    <a:bodyPr/>
                    <a:lstStyle/>
                    <a:p>
                      <a:pPr>
                        <a:lnSpc>
                          <a:spcPts val="1000"/>
                        </a:lnSpc>
                      </a:pPr>
                      <a:r>
                        <a:rPr kumimoji="1" lang="ja-JP" altLang="en-US" sz="1100" dirty="0">
                          <a:solidFill>
                            <a:schemeClr val="tx1"/>
                          </a:solidFill>
                        </a:rPr>
                        <a:t>（シカ食害対応として）</a:t>
                      </a:r>
                      <a:endParaRPr kumimoji="1" lang="en-US" altLang="ja-JP" sz="1100" dirty="0">
                        <a:solidFill>
                          <a:schemeClr val="tx1"/>
                        </a:solidFill>
                      </a:endParaRPr>
                    </a:p>
                    <a:p>
                      <a:pPr>
                        <a:lnSpc>
                          <a:spcPts val="1000"/>
                        </a:lnSpc>
                      </a:pPr>
                      <a:r>
                        <a:rPr kumimoji="1" lang="ja-JP" altLang="en-US" sz="1100" dirty="0">
                          <a:solidFill>
                            <a:schemeClr val="tx1"/>
                          </a:solidFill>
                        </a:rPr>
                        <a:t>絶滅危惧種等を保護すべき場合は、防護柵の設置や単木保護資材の設置等を行う　　　　　　ほか</a:t>
                      </a:r>
                    </a:p>
                  </a:txBody>
                  <a:tcPr marL="36000" marR="36000" marT="36000" marB="36000" anchor="ctr"/>
                </a:tc>
                <a:extLst>
                  <a:ext uri="{0D108BD9-81ED-4DB2-BD59-A6C34878D82A}">
                    <a16:rowId xmlns:a16="http://schemas.microsoft.com/office/drawing/2014/main" val="839669867"/>
                  </a:ext>
                </a:extLst>
              </a:tr>
              <a:tr h="389585">
                <a:tc>
                  <a:txBody>
                    <a:bodyPr/>
                    <a:lstStyle/>
                    <a:p>
                      <a:pPr algn="ctr">
                        <a:lnSpc>
                          <a:spcPts val="10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外来種等への</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pPr algn="ctr">
                        <a:lnSpc>
                          <a:spcPts val="10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対応</a:t>
                      </a:r>
                    </a:p>
                  </a:txBody>
                  <a:tcPr marL="0" marR="0" marT="36000" marB="36000" anchor="ctr"/>
                </a:tc>
                <a:tc>
                  <a:txBody>
                    <a:bodyPr/>
                    <a:lstStyle/>
                    <a:p>
                      <a:pPr>
                        <a:lnSpc>
                          <a:spcPts val="1000"/>
                        </a:lnSpc>
                      </a:pPr>
                      <a:r>
                        <a:rPr kumimoji="1" lang="ja-JP" altLang="en-US" sz="1100" dirty="0">
                          <a:solidFill>
                            <a:schemeClr val="tx1"/>
                          </a:solidFill>
                        </a:rPr>
                        <a:t>生態系等への影響や同種の生物導入による遺伝的攪乱が生じるおそれのあるものは極力選定することを避ける　　　　　　　　　　　　　　　ほか</a:t>
                      </a:r>
                    </a:p>
                  </a:txBody>
                  <a:tcPr marL="36000" marR="36000" marT="36000" marB="36000" anchor="ctr"/>
                </a:tc>
                <a:extLst>
                  <a:ext uri="{0D108BD9-81ED-4DB2-BD59-A6C34878D82A}">
                    <a16:rowId xmlns:a16="http://schemas.microsoft.com/office/drawing/2014/main" val="4148215779"/>
                  </a:ext>
                </a:extLst>
              </a:tr>
              <a:tr h="410436">
                <a:tc>
                  <a:txBody>
                    <a:bodyPr/>
                    <a:lstStyle/>
                    <a:p>
                      <a:pPr algn="ctr">
                        <a:lnSpc>
                          <a:spcPts val="10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絶滅危惧種への</a:t>
                      </a: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a:p>
                      <a:pPr algn="ctr">
                        <a:lnSpc>
                          <a:spcPts val="10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対応</a:t>
                      </a:r>
                    </a:p>
                  </a:txBody>
                  <a:tcPr marL="0" marR="0" marT="36000" marB="36000" anchor="ctr"/>
                </a:tc>
                <a:tc>
                  <a:txBody>
                    <a:bodyPr/>
                    <a:lstStyle/>
                    <a:p>
                      <a:pPr>
                        <a:lnSpc>
                          <a:spcPts val="1000"/>
                        </a:lnSpc>
                      </a:pPr>
                      <a:r>
                        <a:rPr kumimoji="1" lang="ja-JP" altLang="en-US" sz="1100" dirty="0">
                          <a:solidFill>
                            <a:schemeClr val="tx1"/>
                          </a:solidFill>
                        </a:rPr>
                        <a:t>絶滅危惧種等の生育・生息が「認められた」場合は、専門家に相談し、その保全に努める</a:t>
                      </a:r>
                    </a:p>
                  </a:txBody>
                  <a:tcPr marL="36000" marR="36000" marT="36000" marB="36000" anchor="ctr"/>
                </a:tc>
                <a:extLst>
                  <a:ext uri="{0D108BD9-81ED-4DB2-BD59-A6C34878D82A}">
                    <a16:rowId xmlns:a16="http://schemas.microsoft.com/office/drawing/2014/main" val="3545181248"/>
                  </a:ext>
                </a:extLst>
              </a:tr>
              <a:tr h="370840">
                <a:tc>
                  <a:txBody>
                    <a:bodyPr/>
                    <a:lstStyle/>
                    <a:p>
                      <a:pPr algn="ctr">
                        <a:lnSpc>
                          <a:spcPts val="10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里山林の整備</a:t>
                      </a:r>
                    </a:p>
                  </a:txBody>
                  <a:tcPr marL="0" marR="0" marT="36000" marB="36000" anchor="ctr"/>
                </a:tc>
                <a:tc>
                  <a:txBody>
                    <a:bodyPr/>
                    <a:lstStyle/>
                    <a:p>
                      <a:pPr>
                        <a:lnSpc>
                          <a:spcPts val="1000"/>
                        </a:lnSpc>
                      </a:pPr>
                      <a:r>
                        <a:rPr kumimoji="1" lang="ja-JP" altLang="en-US" sz="1100" dirty="0">
                          <a:solidFill>
                            <a:schemeClr val="tx1"/>
                          </a:solidFill>
                        </a:rPr>
                        <a:t>資源利用の実態や樹種構成により広葉樹用材林への誘導を図る　　　　　　　　　　　　　　ほか</a:t>
                      </a:r>
                    </a:p>
                  </a:txBody>
                  <a:tcPr marL="36000" marR="36000" marT="36000" marB="36000" anchor="ctr"/>
                </a:tc>
                <a:extLst>
                  <a:ext uri="{0D108BD9-81ED-4DB2-BD59-A6C34878D82A}">
                    <a16:rowId xmlns:a16="http://schemas.microsoft.com/office/drawing/2014/main" val="3945887055"/>
                  </a:ext>
                </a:extLst>
              </a:tr>
              <a:tr h="370840">
                <a:tc>
                  <a:txBody>
                    <a:bodyPr/>
                    <a:lstStyle/>
                    <a:p>
                      <a:pPr algn="ctr">
                        <a:lnSpc>
                          <a:spcPts val="1000"/>
                        </a:lnSpc>
                      </a:pPr>
                      <a:r>
                        <a:rPr kumimoji="1" lang="ja-JP" altLang="en-US" sz="1000" dirty="0">
                          <a:solidFill>
                            <a:schemeClr val="tx1"/>
                          </a:solidFill>
                          <a:latin typeface="BIZ UDゴシック" panose="020B0400000000000000" pitchFamily="49" charset="-128"/>
                          <a:ea typeface="BIZ UDゴシック" panose="020B0400000000000000" pitchFamily="49" charset="-128"/>
                        </a:rPr>
                        <a:t>火入れ</a:t>
                      </a:r>
                    </a:p>
                  </a:txBody>
                  <a:tcPr marL="0" marR="0" marT="36000" marB="36000" anchor="ctr"/>
                </a:tc>
                <a:tc>
                  <a:txBody>
                    <a:bodyPr/>
                    <a:lstStyle/>
                    <a:p>
                      <a:pPr>
                        <a:lnSpc>
                          <a:spcPts val="1000"/>
                        </a:lnSpc>
                      </a:pPr>
                      <a:r>
                        <a:rPr kumimoji="1" lang="ja-JP" altLang="en-US" sz="1100" dirty="0">
                          <a:solidFill>
                            <a:schemeClr val="tx1"/>
                          </a:solidFill>
                        </a:rPr>
                        <a:t>火入れの計画を立て、火が広</a:t>
                      </a:r>
                    </a:p>
                    <a:p>
                      <a:pPr>
                        <a:lnSpc>
                          <a:spcPts val="1000"/>
                        </a:lnSpc>
                      </a:pPr>
                      <a:r>
                        <a:rPr kumimoji="1" lang="ja-JP" altLang="en-US" sz="1100" dirty="0">
                          <a:solidFill>
                            <a:schemeClr val="tx1"/>
                          </a:solidFill>
                        </a:rPr>
                        <a:t>がらないように十分配慮して実施する　</a:t>
                      </a:r>
                    </a:p>
                  </a:txBody>
                  <a:tcPr marL="36000" marR="36000" marT="36000" marB="36000" anchor="ctr"/>
                </a:tc>
                <a:extLst>
                  <a:ext uri="{0D108BD9-81ED-4DB2-BD59-A6C34878D82A}">
                    <a16:rowId xmlns:a16="http://schemas.microsoft.com/office/drawing/2014/main" val="3785097998"/>
                  </a:ext>
                </a:extLst>
              </a:tr>
            </a:tbl>
          </a:graphicData>
        </a:graphic>
      </p:graphicFrame>
      <p:sp>
        <p:nvSpPr>
          <p:cNvPr id="23" name="テキスト ボックス 22">
            <a:extLst>
              <a:ext uri="{FF2B5EF4-FFF2-40B4-BE49-F238E27FC236}">
                <a16:creationId xmlns:a16="http://schemas.microsoft.com/office/drawing/2014/main" id="{AEBE1967-37B8-4E54-9472-062462B1FCE2}"/>
              </a:ext>
            </a:extLst>
          </p:cNvPr>
          <p:cNvSpPr txBox="1"/>
          <p:nvPr/>
        </p:nvSpPr>
        <p:spPr>
          <a:xfrm>
            <a:off x="5674997" y="1006040"/>
            <a:ext cx="4161628" cy="246221"/>
          </a:xfrm>
          <a:prstGeom prst="rect">
            <a:avLst/>
          </a:prstGeom>
          <a:noFill/>
        </p:spPr>
        <p:txBody>
          <a:bodyPr wrap="square">
            <a:spAutoFit/>
          </a:bodyPr>
          <a:lstStyle/>
          <a:p>
            <a:pPr algn="ctr"/>
            <a:r>
              <a:rPr lang="ja-JP" altLang="en-US" sz="1000" dirty="0">
                <a:latin typeface="BIZ UDゴシック" panose="020B0400000000000000" pitchFamily="49" charset="-128"/>
                <a:ea typeface="BIZ UDゴシック" panose="020B0400000000000000" pitchFamily="49" charset="-128"/>
              </a:rPr>
              <a:t>森林管理における生物多様性保全の取組手法例（ポジティブリスト）</a:t>
            </a:r>
          </a:p>
        </p:txBody>
      </p:sp>
      <p:pic>
        <p:nvPicPr>
          <p:cNvPr id="24" name="図 23">
            <a:extLst>
              <a:ext uri="{FF2B5EF4-FFF2-40B4-BE49-F238E27FC236}">
                <a16:creationId xmlns:a16="http://schemas.microsoft.com/office/drawing/2014/main" id="{3C0377FA-9D4E-48ED-A624-11E857AFAA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17933" y="4898690"/>
            <a:ext cx="4020446" cy="1583812"/>
          </a:xfrm>
          <a:prstGeom prst="rect">
            <a:avLst/>
          </a:prstGeom>
        </p:spPr>
      </p:pic>
      <p:sp>
        <p:nvSpPr>
          <p:cNvPr id="25" name="正方形/長方形 24">
            <a:extLst>
              <a:ext uri="{FF2B5EF4-FFF2-40B4-BE49-F238E27FC236}">
                <a16:creationId xmlns:a16="http://schemas.microsoft.com/office/drawing/2014/main" id="{FFEBA35F-AD3A-4AE1-9FF9-3445B79B903D}"/>
              </a:ext>
            </a:extLst>
          </p:cNvPr>
          <p:cNvSpPr/>
          <p:nvPr/>
        </p:nvSpPr>
        <p:spPr>
          <a:xfrm>
            <a:off x="7394902" y="6482502"/>
            <a:ext cx="2368878" cy="232174"/>
          </a:xfrm>
          <a:prstGeom prst="rect">
            <a:avLst/>
          </a:prstGeom>
          <a:no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900" dirty="0">
                <a:solidFill>
                  <a:schemeClr val="tx1"/>
                </a:solidFill>
                <a:latin typeface="BIZ UDゴシック" panose="020B0400000000000000" pitchFamily="49" charset="-128"/>
                <a:ea typeface="BIZ UDゴシック" panose="020B0400000000000000" pitchFamily="49" charset="-128"/>
              </a:rPr>
              <a:t>大阪府広葉樹林化技術マニュアル（</a:t>
            </a:r>
            <a:r>
              <a:rPr kumimoji="1" lang="en-US" altLang="ja-JP" sz="900" dirty="0">
                <a:solidFill>
                  <a:schemeClr val="tx1"/>
                </a:solidFill>
                <a:latin typeface="BIZ UDゴシック" panose="020B0400000000000000" pitchFamily="49" charset="-128"/>
                <a:ea typeface="BIZ UDゴシック" panose="020B0400000000000000" pitchFamily="49" charset="-128"/>
              </a:rPr>
              <a:t>2020.6</a:t>
            </a:r>
            <a:r>
              <a:rPr kumimoji="1" lang="ja-JP" altLang="en-US" sz="900" dirty="0">
                <a:solidFill>
                  <a:schemeClr val="tx1"/>
                </a:solidFill>
                <a:latin typeface="BIZ UDゴシック" panose="020B0400000000000000" pitchFamily="49" charset="-128"/>
                <a:ea typeface="BIZ UDゴシック" panose="020B0400000000000000" pitchFamily="49" charset="-128"/>
              </a:rPr>
              <a:t>）</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p:txBody>
      </p:sp>
      <p:sp>
        <p:nvSpPr>
          <p:cNvPr id="17" name="正方形/長方形 16">
            <a:extLst>
              <a:ext uri="{FF2B5EF4-FFF2-40B4-BE49-F238E27FC236}">
                <a16:creationId xmlns:a16="http://schemas.microsoft.com/office/drawing/2014/main" id="{4CD668AF-9E3E-48B1-A809-B15BB517660D}"/>
              </a:ext>
            </a:extLst>
          </p:cNvPr>
          <p:cNvSpPr/>
          <p:nvPr/>
        </p:nvSpPr>
        <p:spPr>
          <a:xfrm>
            <a:off x="0" y="-22644"/>
            <a:ext cx="9906000" cy="54509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400"/>
              </a:lnSpc>
            </a:pPr>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参考</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dirty="0">
                <a:latin typeface="BIZ UDゴシック" panose="020B0400000000000000" pitchFamily="49" charset="-128"/>
                <a:ea typeface="BIZ UDゴシック" panose="020B0400000000000000" pitchFamily="49" charset="-128"/>
              </a:rPr>
              <a:t>第４章　</a:t>
            </a:r>
            <a:r>
              <a:rPr kumimoji="1" lang="ja-JP" altLang="en-US" sz="1600" dirty="0">
                <a:latin typeface="BIZ UDゴシック" panose="020B0400000000000000" pitchFamily="49" charset="-128"/>
                <a:ea typeface="BIZ UDゴシック" panose="020B0400000000000000" pitchFamily="49" charset="-128"/>
              </a:rPr>
              <a:t>森林の長期的な維持・保全に向けた「</a:t>
            </a:r>
            <a:r>
              <a:rPr kumimoji="1" lang="ja-JP" altLang="en-US" dirty="0">
                <a:latin typeface="BIZ UDゴシック" panose="020B0400000000000000" pitchFamily="49" charset="-128"/>
                <a:ea typeface="BIZ UDゴシック" panose="020B0400000000000000" pitchFamily="49" charset="-128"/>
              </a:rPr>
              <a:t>４つの基軸」と「主要施策」</a:t>
            </a:r>
            <a:endParaRPr kumimoji="1" lang="en-US" altLang="ja-JP" dirty="0">
              <a:latin typeface="BIZ UDゴシック" panose="020B0400000000000000" pitchFamily="49" charset="-128"/>
              <a:ea typeface="BIZ UDゴシック" panose="020B0400000000000000" pitchFamily="49" charset="-128"/>
            </a:endParaRPr>
          </a:p>
        </p:txBody>
      </p:sp>
      <p:sp>
        <p:nvSpPr>
          <p:cNvPr id="19" name="正方形/長方形 18">
            <a:extLst>
              <a:ext uri="{FF2B5EF4-FFF2-40B4-BE49-F238E27FC236}">
                <a16:creationId xmlns:a16="http://schemas.microsoft.com/office/drawing/2014/main" id="{073A434A-7384-4DCB-8E0D-BA15E0A36BFC}"/>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18" name="スライド番号プレースホルダー 10">
            <a:extLst>
              <a:ext uri="{FF2B5EF4-FFF2-40B4-BE49-F238E27FC236}">
                <a16:creationId xmlns:a16="http://schemas.microsoft.com/office/drawing/2014/main" id="{F1450206-3796-4C1A-B5B9-C3945FB7ADCD}"/>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7</a:t>
            </a:fld>
            <a:endParaRPr kumimoji="1" lang="ja-JP" altLang="en-US" sz="2000" b="1" dirty="0"/>
          </a:p>
        </p:txBody>
      </p:sp>
    </p:spTree>
    <p:extLst>
      <p:ext uri="{BB962C8B-B14F-4D97-AF65-F5344CB8AC3E}">
        <p14:creationId xmlns:p14="http://schemas.microsoft.com/office/powerpoint/2010/main" val="1420988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95A0CB5E-75C6-466D-8E52-D234E0A64958}"/>
              </a:ext>
            </a:extLst>
          </p:cNvPr>
          <p:cNvSpPr/>
          <p:nvPr/>
        </p:nvSpPr>
        <p:spPr>
          <a:xfrm>
            <a:off x="-6094" y="537901"/>
            <a:ext cx="9906000" cy="464695"/>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78"/>
            <a:r>
              <a:rPr lang="ja-JP" altLang="en-US" sz="2000">
                <a:solidFill>
                  <a:prstClr val="white"/>
                </a:solidFill>
                <a:latin typeface="BIZ UDゴシック" panose="020B0400000000000000" pitchFamily="49" charset="-128"/>
                <a:ea typeface="BIZ UDゴシック" panose="020B0400000000000000" pitchFamily="49" charset="-128"/>
              </a:rPr>
              <a:t> </a:t>
            </a:r>
            <a:r>
              <a:rPr lang="ja-JP" altLang="en-US" sz="1600">
                <a:solidFill>
                  <a:prstClr val="white"/>
                </a:solidFill>
                <a:latin typeface="BIZ UDゴシック" panose="020B0400000000000000" pitchFamily="49" charset="-128"/>
                <a:ea typeface="BIZ UDゴシック" panose="020B0400000000000000" pitchFamily="49" charset="-128"/>
              </a:rPr>
              <a:t>基軸４</a:t>
            </a:r>
            <a:r>
              <a:rPr lang="ja-JP" altLang="en-US" sz="2000">
                <a:solidFill>
                  <a:prstClr val="white"/>
                </a:solidFill>
                <a:latin typeface="BIZ UDゴシック" panose="020B0400000000000000" pitchFamily="49" charset="-128"/>
                <a:ea typeface="BIZ UDゴシック" panose="020B0400000000000000" pitchFamily="49" charset="-128"/>
              </a:rPr>
              <a:t>「長期的な維持・保全を支える取組み」</a:t>
            </a:r>
            <a:endParaRPr lang="ja-JP" altLang="en-US" b="1">
              <a:solidFill>
                <a:prstClr val="white"/>
              </a:solidFill>
              <a:latin typeface="BIZ UDゴシック" panose="020B0400000000000000" pitchFamily="49" charset="-128"/>
              <a:ea typeface="BIZ UDゴシック" panose="020B0400000000000000" pitchFamily="49" charset="-128"/>
            </a:endParaRPr>
          </a:p>
        </p:txBody>
      </p:sp>
      <p:sp>
        <p:nvSpPr>
          <p:cNvPr id="34" name="正方形/長方形 33">
            <a:extLst>
              <a:ext uri="{FF2B5EF4-FFF2-40B4-BE49-F238E27FC236}">
                <a16:creationId xmlns:a16="http://schemas.microsoft.com/office/drawing/2014/main" id="{71BD671D-BFD0-4802-BF31-55E41DB89A38}"/>
              </a:ext>
            </a:extLst>
          </p:cNvPr>
          <p:cNvSpPr/>
          <p:nvPr/>
        </p:nvSpPr>
        <p:spPr>
          <a:xfrm>
            <a:off x="0" y="0"/>
            <a:ext cx="9906000" cy="54509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2400"/>
              </a:lnSpc>
            </a:pPr>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参考</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dirty="0">
                <a:latin typeface="BIZ UDゴシック" panose="020B0400000000000000" pitchFamily="49" charset="-128"/>
                <a:ea typeface="BIZ UDゴシック" panose="020B0400000000000000" pitchFamily="49" charset="-128"/>
              </a:rPr>
              <a:t>第４章　</a:t>
            </a:r>
            <a:r>
              <a:rPr kumimoji="1" lang="ja-JP" altLang="en-US" sz="1600" dirty="0">
                <a:latin typeface="BIZ UDゴシック" panose="020B0400000000000000" pitchFamily="49" charset="-128"/>
                <a:ea typeface="BIZ UDゴシック" panose="020B0400000000000000" pitchFamily="49" charset="-128"/>
              </a:rPr>
              <a:t>森林の長期的な維持・保全に向けた「</a:t>
            </a:r>
            <a:r>
              <a:rPr kumimoji="1" lang="ja-JP" altLang="en-US" dirty="0">
                <a:latin typeface="BIZ UDゴシック" panose="020B0400000000000000" pitchFamily="49" charset="-128"/>
                <a:ea typeface="BIZ UDゴシック" panose="020B0400000000000000" pitchFamily="49" charset="-128"/>
              </a:rPr>
              <a:t>４つの基軸」と「主要施策」</a:t>
            </a:r>
            <a:endParaRPr kumimoji="1" lang="en-US" altLang="ja-JP" dirty="0">
              <a:latin typeface="BIZ UDゴシック" panose="020B0400000000000000" pitchFamily="49" charset="-128"/>
              <a:ea typeface="BIZ UDゴシック" panose="020B0400000000000000" pitchFamily="49" charset="-128"/>
            </a:endParaRPr>
          </a:p>
        </p:txBody>
      </p:sp>
      <p:sp>
        <p:nvSpPr>
          <p:cNvPr id="35" name="正方形/長方形 34">
            <a:extLst>
              <a:ext uri="{FF2B5EF4-FFF2-40B4-BE49-F238E27FC236}">
                <a16:creationId xmlns:a16="http://schemas.microsoft.com/office/drawing/2014/main" id="{74B84E97-CB24-431D-B420-C0AA657ABF1B}"/>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28" name="四角形: 角を丸くする 27">
            <a:extLst>
              <a:ext uri="{FF2B5EF4-FFF2-40B4-BE49-F238E27FC236}">
                <a16:creationId xmlns:a16="http://schemas.microsoft.com/office/drawing/2014/main" id="{AB2966AE-A559-40CA-B49B-CA54FB7FC4DB}"/>
              </a:ext>
            </a:extLst>
          </p:cNvPr>
          <p:cNvSpPr/>
          <p:nvPr/>
        </p:nvSpPr>
        <p:spPr>
          <a:xfrm>
            <a:off x="78275" y="975590"/>
            <a:ext cx="5631428" cy="408951"/>
          </a:xfrm>
          <a:prstGeom prst="roundRect">
            <a:avLst>
              <a:gd name="adj" fmla="val 5612"/>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defTabSz="457178"/>
            <a:r>
              <a:rPr kumimoji="0" lang="ja-JP" altLang="en-US" sz="1051">
                <a:solidFill>
                  <a:srgbClr val="70AD47">
                    <a:lumMod val="75000"/>
                  </a:srgbClr>
                </a:solidFill>
                <a:latin typeface="BIZ UDゴシック" panose="020B0400000000000000" pitchFamily="49" charset="-128"/>
                <a:ea typeface="BIZ UDゴシック" panose="020B0400000000000000" pitchFamily="49" charset="-128"/>
              </a:rPr>
              <a:t> 　</a:t>
            </a:r>
            <a:r>
              <a:rPr kumimoji="0" lang="ja-JP" altLang="en-US" sz="1051" b="1">
                <a:solidFill>
                  <a:srgbClr val="70AD47">
                    <a:lumMod val="75000"/>
                  </a:srgbClr>
                </a:solidFill>
                <a:latin typeface="BIZ UDゴシック" panose="020B0400000000000000" pitchFamily="49" charset="-128"/>
                <a:ea typeface="BIZ UDゴシック" panose="020B0400000000000000" pitchFamily="49" charset="-128"/>
              </a:rPr>
              <a:t>施策４</a:t>
            </a:r>
            <a:r>
              <a:rPr kumimoji="0" lang="en-US" altLang="ja-JP" sz="1051" b="1">
                <a:solidFill>
                  <a:srgbClr val="70AD47">
                    <a:lumMod val="75000"/>
                  </a:srgbClr>
                </a:solidFill>
                <a:latin typeface="BIZ UDゴシック" panose="020B0400000000000000" pitchFamily="49" charset="-128"/>
                <a:ea typeface="BIZ UDゴシック" panose="020B0400000000000000" pitchFamily="49" charset="-128"/>
              </a:rPr>
              <a:t>-</a:t>
            </a:r>
            <a:r>
              <a:rPr kumimoji="0" lang="ja-JP" altLang="en-US" sz="1051" b="1">
                <a:solidFill>
                  <a:srgbClr val="70AD47">
                    <a:lumMod val="75000"/>
                  </a:srgbClr>
                </a:solidFill>
                <a:latin typeface="BIZ UDゴシック" panose="020B0400000000000000" pitchFamily="49" charset="-128"/>
                <a:ea typeface="BIZ UDゴシック" panose="020B0400000000000000" pitchFamily="49" charset="-128"/>
              </a:rPr>
              <a:t>１　</a:t>
            </a:r>
            <a:r>
              <a:rPr kumimoji="0" lang="ja-JP" altLang="en-US">
                <a:solidFill>
                  <a:srgbClr val="70AD47">
                    <a:lumMod val="75000"/>
                  </a:srgbClr>
                </a:solidFill>
                <a:latin typeface="BIZ UDゴシック" panose="020B0400000000000000" pitchFamily="49" charset="-128"/>
                <a:ea typeface="BIZ UDゴシック" panose="020B0400000000000000" pitchFamily="49" charset="-128"/>
              </a:rPr>
              <a:t>労働力の確保・人材育成</a:t>
            </a:r>
            <a:endParaRPr kumimoji="0" lang="en-US" altLang="ja-JP" sz="1051">
              <a:solidFill>
                <a:srgbClr val="70AD47">
                  <a:lumMod val="75000"/>
                </a:srgbClr>
              </a:solidFill>
              <a:latin typeface="BIZ UDゴシック" panose="020B0400000000000000" pitchFamily="49" charset="-128"/>
              <a:ea typeface="BIZ UDゴシック" panose="020B0400000000000000" pitchFamily="49" charset="-128"/>
            </a:endParaRPr>
          </a:p>
          <a:p>
            <a:pPr defTabSz="457178"/>
            <a:r>
              <a:rPr kumimoji="0" lang="ja-JP" altLang="en-US" sz="1000">
                <a:solidFill>
                  <a:srgbClr val="70AD47">
                    <a:lumMod val="75000"/>
                  </a:srgbClr>
                </a:solidFill>
                <a:latin typeface="游ゴシック" panose="020B0400000000000000" pitchFamily="50" charset="-128"/>
                <a:ea typeface="游ゴシック" panose="020B0400000000000000" pitchFamily="50" charset="-128"/>
              </a:rPr>
              <a:t>   </a:t>
            </a:r>
            <a:endParaRPr kumimoji="0" lang="en-US" altLang="ja-JP" sz="1400">
              <a:solidFill>
                <a:srgbClr val="70AD47">
                  <a:lumMod val="75000"/>
                </a:srgbClr>
              </a:solidFill>
              <a:latin typeface="BIZ UDゴシック" panose="020B0400000000000000" pitchFamily="49" charset="-128"/>
              <a:ea typeface="BIZ UDゴシック" panose="020B0400000000000000" pitchFamily="49" charset="-128"/>
            </a:endParaRPr>
          </a:p>
          <a:p>
            <a:pPr defTabSz="457178"/>
            <a:r>
              <a:rPr kumimoji="0" lang="ja-JP" altLang="en-US" sz="1400">
                <a:solidFill>
                  <a:srgbClr val="70AD47">
                    <a:lumMod val="75000"/>
                  </a:srgbClr>
                </a:solidFill>
                <a:latin typeface="BIZ UDゴシック" panose="020B0400000000000000" pitchFamily="49" charset="-128"/>
                <a:ea typeface="BIZ UDゴシック" panose="020B0400000000000000" pitchFamily="49" charset="-128"/>
              </a:rPr>
              <a:t> </a:t>
            </a:r>
            <a:endParaRPr kumimoji="0" lang="en-US" altLang="ja-JP" sz="1400">
              <a:solidFill>
                <a:srgbClr val="70AD47">
                  <a:lumMod val="75000"/>
                </a:srgbClr>
              </a:solidFill>
              <a:latin typeface="Calibri" panose="020F0502020204030204"/>
              <a:ea typeface="游ゴシック" panose="020B0400000000000000" pitchFamily="50" charset="-128"/>
            </a:endParaRPr>
          </a:p>
        </p:txBody>
      </p:sp>
      <p:sp>
        <p:nvSpPr>
          <p:cNvPr id="36" name="四角形: 角を丸くする 35">
            <a:extLst>
              <a:ext uri="{FF2B5EF4-FFF2-40B4-BE49-F238E27FC236}">
                <a16:creationId xmlns:a16="http://schemas.microsoft.com/office/drawing/2014/main" id="{F106FED7-57C1-42AF-B975-3047F88AAE32}"/>
              </a:ext>
            </a:extLst>
          </p:cNvPr>
          <p:cNvSpPr/>
          <p:nvPr/>
        </p:nvSpPr>
        <p:spPr>
          <a:xfrm>
            <a:off x="78275" y="1330883"/>
            <a:ext cx="5940005" cy="1034201"/>
          </a:xfrm>
          <a:prstGeom prst="roundRect">
            <a:avLst>
              <a:gd name="adj" fmla="val 7557"/>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t" anchorCtr="0"/>
          <a:lstStyle/>
          <a:p>
            <a:pPr defTabSz="457178">
              <a:lnSpc>
                <a:spcPts val="2200"/>
              </a:lnSpc>
            </a:pPr>
            <a:r>
              <a:rPr kumimoji="0" lang="ja-JP" altLang="en-US" sz="1400" dirty="0">
                <a:solidFill>
                  <a:prstClr val="black"/>
                </a:solidFill>
                <a:latin typeface="BIZ UDゴシック" panose="020B0400000000000000" pitchFamily="49" charset="-128"/>
                <a:ea typeface="BIZ UDゴシック" panose="020B0400000000000000" pitchFamily="49" charset="-128"/>
              </a:rPr>
              <a:t> </a:t>
            </a:r>
            <a:r>
              <a:rPr lang="ja-JP" altLang="en-US" sz="1400" dirty="0">
                <a:solidFill>
                  <a:prstClr val="black"/>
                </a:solidFill>
                <a:latin typeface="BIZ UDゴシック" panose="020B0400000000000000" pitchFamily="49" charset="-128"/>
                <a:ea typeface="BIZ UDゴシック" panose="020B0400000000000000" pitchFamily="49" charset="-128"/>
              </a:rPr>
              <a:t>●現状</a:t>
            </a:r>
            <a:endParaRPr lang="en-US" altLang="ja-JP" sz="1400" dirty="0">
              <a:solidFill>
                <a:prstClr val="black"/>
              </a:solidFill>
              <a:latin typeface="BIZ UDゴシック" panose="020B0400000000000000" pitchFamily="49" charset="-128"/>
              <a:ea typeface="BIZ UDゴシック" panose="020B0400000000000000" pitchFamily="49" charset="-128"/>
            </a:endParaRPr>
          </a:p>
          <a:p>
            <a:pPr defTabSz="457178">
              <a:lnSpc>
                <a:spcPts val="1800"/>
              </a:lnSpc>
            </a:pPr>
            <a:r>
              <a:rPr lang="en-US" altLang="ja-JP" sz="1400" dirty="0">
                <a:solidFill>
                  <a:prstClr val="black"/>
                </a:solidFill>
                <a:latin typeface="BIZ UDゴシック" panose="020B0400000000000000" pitchFamily="49" charset="-128"/>
                <a:ea typeface="BIZ UDゴシック" panose="020B0400000000000000" pitchFamily="49" charset="-128"/>
              </a:rPr>
              <a:t> </a:t>
            </a:r>
            <a:r>
              <a:rPr lang="ja-JP" altLang="en-US" sz="1400" dirty="0">
                <a:solidFill>
                  <a:prstClr val="black"/>
                </a:solidFill>
                <a:latin typeface="BIZ UDゴシック" panose="020B0400000000000000" pitchFamily="49" charset="-128"/>
                <a:ea typeface="BIZ UDゴシック" panose="020B0400000000000000" pitchFamily="49" charset="-128"/>
              </a:rPr>
              <a:t>・大阪府の林業従事者数は減少傾向で、</a:t>
            </a:r>
            <a:r>
              <a:rPr lang="ja-JP" altLang="en-US" sz="1400" dirty="0">
                <a:solidFill>
                  <a:schemeClr val="tx1"/>
                </a:solidFill>
                <a:latin typeface="BIZ UDゴシック" panose="020B0400000000000000" pitchFamily="49" charset="-128"/>
                <a:ea typeface="BIZ UDゴシック" panose="020B0400000000000000" pitchFamily="49" charset="-128"/>
              </a:rPr>
              <a:t>大阪府意欲と能力のある林業経</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pPr defTabSz="457178">
              <a:lnSpc>
                <a:spcPts val="1800"/>
              </a:lnSpc>
            </a:pPr>
            <a:r>
              <a:rPr lang="ja-JP" altLang="en-US" sz="1400" dirty="0">
                <a:solidFill>
                  <a:schemeClr val="tx1"/>
                </a:solidFill>
                <a:latin typeface="BIZ UDゴシック" panose="020B0400000000000000" pitchFamily="49" charset="-128"/>
                <a:ea typeface="BIZ UDゴシック" panose="020B0400000000000000" pitchFamily="49" charset="-128"/>
              </a:rPr>
              <a:t>　 営体の従事者数は </a:t>
            </a:r>
            <a:r>
              <a:rPr lang="en-US" altLang="ja-JP" sz="1400" dirty="0">
                <a:solidFill>
                  <a:schemeClr val="tx1"/>
                </a:solidFill>
                <a:latin typeface="BIZ UDゴシック" panose="020B0400000000000000" pitchFamily="49" charset="-128"/>
                <a:ea typeface="BIZ UDゴシック" panose="020B0400000000000000" pitchFamily="49" charset="-128"/>
              </a:rPr>
              <a:t>69</a:t>
            </a:r>
            <a:r>
              <a:rPr lang="ja-JP" altLang="en-US" sz="1400" dirty="0">
                <a:solidFill>
                  <a:schemeClr val="tx1"/>
                </a:solidFill>
                <a:latin typeface="BIZ UDゴシック" panose="020B0400000000000000" pitchFamily="49" charset="-128"/>
                <a:ea typeface="BIZ UDゴシック" panose="020B0400000000000000" pitchFamily="49" charset="-128"/>
              </a:rPr>
              <a:t>人</a:t>
            </a:r>
            <a:r>
              <a:rPr lang="en-US" altLang="ja-JP" sz="1400" dirty="0">
                <a:solidFill>
                  <a:schemeClr val="tx1"/>
                </a:solidFill>
                <a:latin typeface="BIZ UDゴシック" panose="020B0400000000000000" pitchFamily="49" charset="-128"/>
                <a:ea typeface="BIZ UDゴシック" panose="020B0400000000000000" pitchFamily="49" charset="-128"/>
              </a:rPr>
              <a:t>(</a:t>
            </a:r>
            <a:r>
              <a:rPr lang="ja-JP" altLang="en-US" sz="1400" dirty="0">
                <a:solidFill>
                  <a:schemeClr val="tx1"/>
                </a:solidFill>
                <a:latin typeface="BIZ UDゴシック" panose="020B0400000000000000" pitchFamily="49" charset="-128"/>
                <a:ea typeface="BIZ UDゴシック" panose="020B0400000000000000" pitchFamily="49" charset="-128"/>
              </a:rPr>
              <a:t>うち</a:t>
            </a:r>
            <a:r>
              <a:rPr lang="en-US" altLang="ja-JP" sz="1400" dirty="0">
                <a:solidFill>
                  <a:schemeClr val="tx1"/>
                </a:solidFill>
                <a:latin typeface="BIZ UDゴシック" panose="020B0400000000000000" pitchFamily="49" charset="-128"/>
                <a:ea typeface="BIZ UDゴシック" panose="020B0400000000000000" pitchFamily="49" charset="-128"/>
              </a:rPr>
              <a:t>50</a:t>
            </a:r>
            <a:r>
              <a:rPr lang="ja-JP" altLang="en-US" sz="1400" dirty="0">
                <a:solidFill>
                  <a:schemeClr val="tx1"/>
                </a:solidFill>
                <a:latin typeface="BIZ UDゴシック" panose="020B0400000000000000" pitchFamily="49" charset="-128"/>
                <a:ea typeface="BIZ UDゴシック" panose="020B0400000000000000" pitchFamily="49" charset="-128"/>
              </a:rPr>
              <a:t>歳以上の割合 約６割、</a:t>
            </a:r>
            <a:r>
              <a:rPr lang="en-US" altLang="ja-JP" sz="1400" dirty="0">
                <a:solidFill>
                  <a:schemeClr val="tx1"/>
                </a:solidFill>
                <a:latin typeface="BIZ UDゴシック" panose="020B0400000000000000" pitchFamily="49" charset="-128"/>
                <a:ea typeface="BIZ UDゴシック" panose="020B0400000000000000" pitchFamily="49" charset="-128"/>
              </a:rPr>
              <a:t>R7</a:t>
            </a:r>
            <a:r>
              <a:rPr lang="ja-JP" altLang="en-US" sz="1400" dirty="0">
                <a:solidFill>
                  <a:schemeClr val="tx1"/>
                </a:solidFill>
                <a:latin typeface="BIZ UDゴシック" panose="020B0400000000000000" pitchFamily="49" charset="-128"/>
                <a:ea typeface="BIZ UDゴシック" panose="020B0400000000000000" pitchFamily="49" charset="-128"/>
              </a:rPr>
              <a:t>年</a:t>
            </a:r>
            <a:r>
              <a:rPr lang="en-US" altLang="ja-JP" sz="1400" dirty="0">
                <a:solidFill>
                  <a:schemeClr val="tx1"/>
                </a:solidFill>
                <a:latin typeface="BIZ UDゴシック" panose="020B0400000000000000" pitchFamily="49" charset="-128"/>
                <a:ea typeface="BIZ UDゴシック" panose="020B0400000000000000" pitchFamily="49" charset="-128"/>
              </a:rPr>
              <a:t>12</a:t>
            </a:r>
            <a:r>
              <a:rPr lang="ja-JP" altLang="en-US" sz="1400" dirty="0">
                <a:solidFill>
                  <a:schemeClr val="tx1"/>
                </a:solidFill>
                <a:latin typeface="BIZ UDゴシック" panose="020B0400000000000000" pitchFamily="49" charset="-128"/>
                <a:ea typeface="BIZ UDゴシック" panose="020B0400000000000000" pitchFamily="49" charset="-128"/>
              </a:rPr>
              <a:t>月時点</a:t>
            </a:r>
            <a:r>
              <a:rPr lang="en-US" altLang="ja-JP" sz="1400" dirty="0">
                <a:solidFill>
                  <a:schemeClr val="tx1"/>
                </a:solidFill>
                <a:latin typeface="BIZ UDゴシック" panose="020B0400000000000000" pitchFamily="49" charset="-128"/>
                <a:ea typeface="BIZ UDゴシック" panose="020B0400000000000000" pitchFamily="49" charset="-128"/>
              </a:rPr>
              <a:t>)</a:t>
            </a:r>
          </a:p>
          <a:p>
            <a:pPr defTabSz="457178">
              <a:lnSpc>
                <a:spcPts val="1800"/>
              </a:lnSpc>
            </a:pPr>
            <a:r>
              <a:rPr lang="ja-JP" altLang="en-US" sz="1400" dirty="0">
                <a:solidFill>
                  <a:schemeClr val="tx1"/>
                </a:solidFill>
                <a:latin typeface="BIZ UDゴシック" panose="020B0400000000000000" pitchFamily="49" charset="-128"/>
                <a:ea typeface="BIZ UDゴシック" panose="020B0400000000000000" pitchFamily="49" charset="-128"/>
              </a:rPr>
              <a:t> ・令和元年度以降の新規就業者は、年平均</a:t>
            </a:r>
            <a:r>
              <a:rPr lang="en-US" altLang="ja-JP" sz="1400" dirty="0">
                <a:solidFill>
                  <a:schemeClr val="tx1"/>
                </a:solidFill>
                <a:latin typeface="BIZ UDゴシック" panose="020B0400000000000000" pitchFamily="49" charset="-128"/>
                <a:ea typeface="BIZ UDゴシック" panose="020B0400000000000000" pitchFamily="49" charset="-128"/>
              </a:rPr>
              <a:t>2.0</a:t>
            </a:r>
            <a:r>
              <a:rPr lang="ja-JP" altLang="en-US" sz="1400" dirty="0">
                <a:solidFill>
                  <a:schemeClr val="tx1"/>
                </a:solidFill>
                <a:latin typeface="BIZ UDゴシック" panose="020B0400000000000000" pitchFamily="49" charset="-128"/>
                <a:ea typeface="BIZ UDゴシック" panose="020B0400000000000000" pitchFamily="49" charset="-128"/>
              </a:rPr>
              <a:t>人に留まって</a:t>
            </a:r>
            <a:r>
              <a:rPr lang="ja-JP" altLang="en-US" sz="1400" dirty="0">
                <a:solidFill>
                  <a:prstClr val="black"/>
                </a:solidFill>
                <a:latin typeface="BIZ UDゴシック" panose="020B0400000000000000" pitchFamily="49" charset="-128"/>
                <a:ea typeface="BIZ UDゴシック" panose="020B0400000000000000" pitchFamily="49" charset="-128"/>
              </a:rPr>
              <a:t>いる。</a:t>
            </a:r>
            <a:endParaRPr lang="en-US" altLang="ja-JP" sz="1400" dirty="0">
              <a:solidFill>
                <a:prstClr val="black"/>
              </a:solidFill>
              <a:latin typeface="BIZ UDゴシック" panose="020B0400000000000000" pitchFamily="49" charset="-128"/>
              <a:ea typeface="BIZ UDゴシック" panose="020B0400000000000000" pitchFamily="49" charset="-128"/>
            </a:endParaRPr>
          </a:p>
        </p:txBody>
      </p:sp>
      <p:sp>
        <p:nvSpPr>
          <p:cNvPr id="37" name="四角形: 角を丸くする 36">
            <a:extLst>
              <a:ext uri="{FF2B5EF4-FFF2-40B4-BE49-F238E27FC236}">
                <a16:creationId xmlns:a16="http://schemas.microsoft.com/office/drawing/2014/main" id="{3D709B3C-2606-448E-9246-506E68F73944}"/>
              </a:ext>
            </a:extLst>
          </p:cNvPr>
          <p:cNvSpPr/>
          <p:nvPr/>
        </p:nvSpPr>
        <p:spPr>
          <a:xfrm>
            <a:off x="60551" y="2407397"/>
            <a:ext cx="6053928" cy="845600"/>
          </a:xfrm>
          <a:prstGeom prst="roundRect">
            <a:avLst>
              <a:gd name="adj" fmla="val 12534"/>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t" anchorCtr="0"/>
          <a:lstStyle/>
          <a:p>
            <a:pPr defTabSz="457178">
              <a:lnSpc>
                <a:spcPts val="2200"/>
              </a:lnSpc>
            </a:pPr>
            <a:r>
              <a:rPr kumimoji="0" lang="ja-JP" altLang="en-US" sz="1400" dirty="0">
                <a:solidFill>
                  <a:prstClr val="black"/>
                </a:solidFill>
                <a:latin typeface="BIZ UDゴシック" panose="020B0400000000000000" pitchFamily="49" charset="-128"/>
                <a:ea typeface="BIZ UDゴシック" panose="020B0400000000000000" pitchFamily="49" charset="-128"/>
              </a:rPr>
              <a:t> ●課題</a:t>
            </a:r>
            <a:endParaRPr kumimoji="0" lang="en-US" altLang="ja-JP" sz="1400" dirty="0">
              <a:solidFill>
                <a:prstClr val="black"/>
              </a:solidFill>
              <a:latin typeface="BIZ UDゴシック" panose="020B0400000000000000" pitchFamily="49" charset="-128"/>
              <a:ea typeface="BIZ UDゴシック" panose="020B0400000000000000" pitchFamily="49" charset="-128"/>
            </a:endParaRPr>
          </a:p>
          <a:p>
            <a:pPr defTabSz="457178">
              <a:lnSpc>
                <a:spcPts val="1800"/>
              </a:lnSpc>
            </a:pPr>
            <a:r>
              <a:rPr kumimoji="0" lang="ja-JP" altLang="en-US" sz="1400" dirty="0">
                <a:solidFill>
                  <a:prstClr val="black"/>
                </a:solidFill>
                <a:latin typeface="BIZ UDゴシック" panose="020B0400000000000000" pitchFamily="49" charset="-128"/>
                <a:ea typeface="BIZ UDゴシック" panose="020B0400000000000000" pitchFamily="49" charset="-128"/>
              </a:rPr>
              <a:t> ・森林整備の推進や持続可能な森林経営のため、</a:t>
            </a:r>
            <a:r>
              <a:rPr kumimoji="0" lang="ja-JP" altLang="en-US" sz="1400" b="1" u="sng" dirty="0">
                <a:solidFill>
                  <a:schemeClr val="tx1"/>
                </a:solidFill>
                <a:latin typeface="BIZ UDゴシック" panose="020B0400000000000000" pitchFamily="49" charset="-128"/>
                <a:ea typeface="BIZ UDゴシック" panose="020B0400000000000000" pitchFamily="49" charset="-128"/>
              </a:rPr>
              <a:t>林業就業者の確保</a:t>
            </a:r>
            <a:r>
              <a:rPr kumimoji="0" lang="ja-JP" altLang="en-US" sz="1400" dirty="0">
                <a:solidFill>
                  <a:schemeClr val="tx1"/>
                </a:solidFill>
                <a:latin typeface="BIZ UDゴシック" panose="020B0400000000000000" pitchFamily="49" charset="-128"/>
                <a:ea typeface="BIZ UDゴシック" panose="020B0400000000000000" pitchFamily="49" charset="-128"/>
              </a:rPr>
              <a:t>や将来</a:t>
            </a:r>
            <a:endParaRPr kumimoji="0" lang="en-US" altLang="ja-JP" sz="1400" dirty="0">
              <a:solidFill>
                <a:schemeClr val="tx1"/>
              </a:solidFill>
              <a:latin typeface="BIZ UDゴシック" panose="020B0400000000000000" pitchFamily="49" charset="-128"/>
              <a:ea typeface="BIZ UDゴシック" panose="020B0400000000000000" pitchFamily="49" charset="-128"/>
            </a:endParaRPr>
          </a:p>
          <a:p>
            <a:pPr defTabSz="457178">
              <a:lnSpc>
                <a:spcPts val="1800"/>
              </a:lnSpc>
            </a:pPr>
            <a:r>
              <a:rPr lang="ja-JP" altLang="en-US" sz="1400" dirty="0">
                <a:solidFill>
                  <a:schemeClr val="tx1"/>
                </a:solidFill>
                <a:latin typeface="BIZ UDゴシック" panose="020B0400000000000000" pitchFamily="49" charset="-128"/>
                <a:ea typeface="BIZ UDゴシック" panose="020B0400000000000000" pitchFamily="49" charset="-128"/>
              </a:rPr>
              <a:t>　</a:t>
            </a:r>
            <a:r>
              <a:rPr kumimoji="0" lang="ja-JP" altLang="en-US" sz="1400" dirty="0">
                <a:solidFill>
                  <a:schemeClr val="tx1"/>
                </a:solidFill>
                <a:latin typeface="BIZ UDゴシック" panose="020B0400000000000000" pitchFamily="49" charset="-128"/>
                <a:ea typeface="BIZ UDゴシック" panose="020B0400000000000000" pitchFamily="49" charset="-128"/>
              </a:rPr>
              <a:t>を担う</a:t>
            </a:r>
            <a:r>
              <a:rPr kumimoji="0" lang="ja-JP" altLang="en-US" sz="1400" b="1" u="sng" dirty="0">
                <a:solidFill>
                  <a:schemeClr val="tx1"/>
                </a:solidFill>
                <a:latin typeface="BIZ UDゴシック" panose="020B0400000000000000" pitchFamily="49" charset="-128"/>
                <a:ea typeface="BIZ UDゴシック" panose="020B0400000000000000" pitchFamily="49" charset="-128"/>
              </a:rPr>
              <a:t>若手従事者</a:t>
            </a:r>
            <a:r>
              <a:rPr lang="ja-JP" altLang="en-US" sz="1400" b="1" u="sng" dirty="0">
                <a:solidFill>
                  <a:schemeClr val="tx1"/>
                </a:solidFill>
                <a:latin typeface="BIZ UDゴシック" panose="020B0400000000000000" pitchFamily="49" charset="-128"/>
                <a:ea typeface="BIZ UDゴシック" panose="020B0400000000000000" pitchFamily="49" charset="-128"/>
              </a:rPr>
              <a:t>の育成</a:t>
            </a:r>
            <a:r>
              <a:rPr lang="ja-JP" altLang="en-US" sz="1400" dirty="0">
                <a:solidFill>
                  <a:schemeClr val="tx1"/>
                </a:solidFill>
                <a:latin typeface="BIZ UDゴシック" panose="020B0400000000000000" pitchFamily="49" charset="-128"/>
                <a:ea typeface="BIZ UDゴシック" panose="020B0400000000000000" pitchFamily="49" charset="-128"/>
              </a:rPr>
              <a:t>が課題</a:t>
            </a:r>
            <a:r>
              <a:rPr kumimoji="0" lang="ja-JP" altLang="en-US" sz="1400" dirty="0">
                <a:solidFill>
                  <a:schemeClr val="tx1"/>
                </a:solidFill>
                <a:latin typeface="BIZ UDゴシック" panose="020B0400000000000000" pitchFamily="49" charset="-128"/>
                <a:ea typeface="BIZ UDゴシック" panose="020B0400000000000000" pitchFamily="49" charset="-128"/>
              </a:rPr>
              <a:t>。</a:t>
            </a:r>
            <a:endParaRPr kumimoji="0" lang="en-US" altLang="ja-JP" sz="1400" dirty="0">
              <a:solidFill>
                <a:schemeClr val="tx1"/>
              </a:solidFill>
              <a:latin typeface="BIZ UDゴシック" panose="020B0400000000000000" pitchFamily="49" charset="-128"/>
              <a:ea typeface="BIZ UDゴシック" panose="020B0400000000000000" pitchFamily="49" charset="-128"/>
            </a:endParaRPr>
          </a:p>
          <a:p>
            <a:pPr defTabSz="457178">
              <a:lnSpc>
                <a:spcPts val="2200"/>
              </a:lnSpc>
            </a:pPr>
            <a:r>
              <a:rPr kumimoji="0" lang="ja-JP" altLang="en-US" sz="1400" dirty="0">
                <a:solidFill>
                  <a:prstClr val="black"/>
                </a:solidFill>
                <a:latin typeface="BIZ UDゴシック" panose="020B0400000000000000" pitchFamily="49" charset="-128"/>
                <a:ea typeface="BIZ UDゴシック" panose="020B0400000000000000" pitchFamily="49" charset="-128"/>
              </a:rPr>
              <a:t> </a:t>
            </a:r>
            <a:endParaRPr kumimoji="0" lang="en-US" altLang="ja-JP" sz="1400" dirty="0">
              <a:solidFill>
                <a:prstClr val="black"/>
              </a:solidFill>
              <a:highlight>
                <a:srgbClr val="FFD966"/>
              </a:highlight>
              <a:latin typeface="BIZ UDゴシック" panose="020B0400000000000000" pitchFamily="49" charset="-128"/>
              <a:ea typeface="BIZ UDゴシック" panose="020B0400000000000000" pitchFamily="49" charset="-128"/>
            </a:endParaRPr>
          </a:p>
        </p:txBody>
      </p:sp>
      <p:sp>
        <p:nvSpPr>
          <p:cNvPr id="38" name="四角形: 角を丸くする 37">
            <a:extLst>
              <a:ext uri="{FF2B5EF4-FFF2-40B4-BE49-F238E27FC236}">
                <a16:creationId xmlns:a16="http://schemas.microsoft.com/office/drawing/2014/main" id="{2F1AC86A-95B6-4D41-B7FA-AF2FE746437A}"/>
              </a:ext>
            </a:extLst>
          </p:cNvPr>
          <p:cNvSpPr/>
          <p:nvPr/>
        </p:nvSpPr>
        <p:spPr>
          <a:xfrm>
            <a:off x="78275" y="3345628"/>
            <a:ext cx="6053929" cy="1730303"/>
          </a:xfrm>
          <a:prstGeom prst="roundRect">
            <a:avLst>
              <a:gd name="adj" fmla="val 8401"/>
            </a:avLst>
          </a:prstGeom>
          <a:solidFill>
            <a:schemeClr val="accent6">
              <a:lumMod val="20000"/>
              <a:lumOff val="8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t" anchorCtr="0"/>
          <a:lstStyle/>
          <a:p>
            <a:pPr defTabSz="457178">
              <a:lnSpc>
                <a:spcPts val="2200"/>
              </a:lnSpc>
            </a:pPr>
            <a:r>
              <a:rPr kumimoji="0" lang="ja-JP" altLang="en-US" sz="1400" dirty="0">
                <a:solidFill>
                  <a:prstClr val="black"/>
                </a:solidFill>
                <a:latin typeface="BIZ UDゴシック" panose="020B0400000000000000" pitchFamily="49" charset="-128"/>
                <a:ea typeface="BIZ UDゴシック" panose="020B0400000000000000" pitchFamily="49" charset="-128"/>
              </a:rPr>
              <a:t> ●</a:t>
            </a:r>
            <a:r>
              <a:rPr lang="ja-JP" altLang="en-US" sz="1400" dirty="0">
                <a:solidFill>
                  <a:prstClr val="black"/>
                </a:solidFill>
                <a:latin typeface="BIZ UDゴシック" panose="020B0400000000000000" pitchFamily="49" charset="-128"/>
                <a:ea typeface="BIZ UDゴシック" panose="020B0400000000000000" pitchFamily="49" charset="-128"/>
              </a:rPr>
              <a:t>取組みの方向性</a:t>
            </a:r>
            <a:endParaRPr kumimoji="0" lang="en-US" altLang="ja-JP" sz="1400" dirty="0">
              <a:solidFill>
                <a:prstClr val="black"/>
              </a:solidFill>
              <a:latin typeface="BIZ UDゴシック" panose="020B0400000000000000" pitchFamily="49" charset="-128"/>
              <a:ea typeface="BIZ UDゴシック" panose="020B0400000000000000" pitchFamily="49" charset="-128"/>
            </a:endParaRPr>
          </a:p>
          <a:p>
            <a:pPr defTabSz="457178">
              <a:lnSpc>
                <a:spcPts val="1800"/>
              </a:lnSpc>
            </a:pPr>
            <a:r>
              <a:rPr kumimoji="0" lang="ja-JP" altLang="en-US" sz="1400" dirty="0">
                <a:solidFill>
                  <a:prstClr val="black"/>
                </a:solidFill>
                <a:latin typeface="BIZ UDゴシック" panose="020B0400000000000000" pitchFamily="49" charset="-128"/>
                <a:ea typeface="BIZ UDゴシック" panose="020B0400000000000000" pitchFamily="49" charset="-128"/>
              </a:rPr>
              <a:t>・「大阪府林業労働力の確保の促進に関する基本計画」に基づき、</a:t>
            </a:r>
            <a:endParaRPr kumimoji="0" lang="en-US" altLang="ja-JP" sz="1400" dirty="0">
              <a:solidFill>
                <a:prstClr val="black"/>
              </a:solidFill>
              <a:latin typeface="BIZ UDゴシック" panose="020B0400000000000000" pitchFamily="49" charset="-128"/>
              <a:ea typeface="BIZ UDゴシック" panose="020B0400000000000000" pitchFamily="49" charset="-128"/>
            </a:endParaRPr>
          </a:p>
          <a:p>
            <a:pPr defTabSz="457178">
              <a:lnSpc>
                <a:spcPts val="1800"/>
              </a:lnSpc>
            </a:pPr>
            <a:r>
              <a:rPr kumimoji="0" lang="ja-JP" altLang="en-US" sz="1400" dirty="0">
                <a:solidFill>
                  <a:prstClr val="black"/>
                </a:solidFill>
                <a:latin typeface="BIZ UDゴシック" panose="020B0400000000000000" pitchFamily="49" charset="-128"/>
                <a:ea typeface="BIZ UDゴシック" panose="020B0400000000000000" pitchFamily="49" charset="-128"/>
              </a:rPr>
              <a:t>　</a:t>
            </a:r>
            <a:r>
              <a:rPr lang="ja-JP" altLang="en-US" sz="1400" dirty="0">
                <a:solidFill>
                  <a:schemeClr val="tx1"/>
                </a:solidFill>
                <a:latin typeface="BIZ UDゴシック" panose="020B0400000000000000" pitchFamily="49" charset="-128"/>
                <a:ea typeface="BIZ UDゴシック" panose="020B0400000000000000" pitchFamily="49" charset="-128"/>
              </a:rPr>
              <a:t>大阪府林業労働力確保支援センター等と連携した</a:t>
            </a:r>
            <a:r>
              <a:rPr kumimoji="0" lang="ja-JP" altLang="en-US" sz="1400" dirty="0">
                <a:solidFill>
                  <a:schemeClr val="tx1"/>
                </a:solidFill>
                <a:latin typeface="BIZ UDゴシック" panose="020B0400000000000000" pitchFamily="49" charset="-128"/>
                <a:ea typeface="BIZ UDゴシック" panose="020B0400000000000000" pitchFamily="49" charset="-128"/>
              </a:rPr>
              <a:t>就業支援</a:t>
            </a:r>
            <a:r>
              <a:rPr lang="ja-JP" altLang="en-US" sz="1400" dirty="0">
                <a:solidFill>
                  <a:schemeClr val="tx1"/>
                </a:solidFill>
                <a:latin typeface="BIZ UDゴシック" panose="020B0400000000000000" pitchFamily="49" charset="-128"/>
                <a:ea typeface="BIZ UDゴシック" panose="020B0400000000000000" pitchFamily="49" charset="-128"/>
              </a:rPr>
              <a:t>、</a:t>
            </a:r>
            <a:r>
              <a:rPr kumimoji="0" lang="ja-JP" altLang="en-US" sz="1400" dirty="0">
                <a:solidFill>
                  <a:schemeClr val="tx1"/>
                </a:solidFill>
                <a:latin typeface="BIZ UDゴシック" panose="020B0400000000000000" pitchFamily="49" charset="-128"/>
                <a:ea typeface="BIZ UDゴシック" panose="020B0400000000000000" pitchFamily="49" charset="-128"/>
              </a:rPr>
              <a:t>建設業など</a:t>
            </a:r>
            <a:endParaRPr kumimoji="0" lang="en-US" altLang="ja-JP" sz="1400" dirty="0">
              <a:solidFill>
                <a:schemeClr val="tx1"/>
              </a:solidFill>
              <a:latin typeface="BIZ UDゴシック" panose="020B0400000000000000" pitchFamily="49" charset="-128"/>
              <a:ea typeface="BIZ UDゴシック" panose="020B0400000000000000" pitchFamily="49" charset="-128"/>
            </a:endParaRPr>
          </a:p>
          <a:p>
            <a:pPr defTabSz="457178">
              <a:lnSpc>
                <a:spcPts val="1800"/>
              </a:lnSpc>
            </a:pPr>
            <a:r>
              <a:rPr lang="ja-JP" altLang="en-US" sz="1400" dirty="0">
                <a:solidFill>
                  <a:schemeClr val="tx1"/>
                </a:solidFill>
                <a:latin typeface="BIZ UDゴシック" panose="020B0400000000000000" pitchFamily="49" charset="-128"/>
                <a:ea typeface="BIZ UDゴシック" panose="020B0400000000000000" pitchFamily="49" charset="-128"/>
              </a:rPr>
              <a:t>　</a:t>
            </a:r>
            <a:r>
              <a:rPr kumimoji="0" lang="ja-JP" altLang="en-US" sz="1400" dirty="0">
                <a:solidFill>
                  <a:schemeClr val="tx1"/>
                </a:solidFill>
                <a:latin typeface="BIZ UDゴシック" panose="020B0400000000000000" pitchFamily="49" charset="-128"/>
                <a:ea typeface="BIZ UDゴシック" panose="020B0400000000000000" pitchFamily="49" charset="-128"/>
              </a:rPr>
              <a:t>他業種や近隣府県の事業体と連携した新たな人材の確保など</a:t>
            </a:r>
            <a:r>
              <a:rPr lang="ja-JP" altLang="en-US" sz="1400" dirty="0">
                <a:solidFill>
                  <a:schemeClr val="tx1"/>
                </a:solidFill>
                <a:latin typeface="BIZ UDゴシック" panose="020B0400000000000000" pitchFamily="49" charset="-128"/>
                <a:ea typeface="BIZ UDゴシック" panose="020B0400000000000000" pitchFamily="49" charset="-128"/>
              </a:rPr>
              <a:t>林業</a:t>
            </a:r>
            <a:r>
              <a:rPr kumimoji="0" lang="ja-JP" altLang="en-US" sz="1400" dirty="0">
                <a:solidFill>
                  <a:schemeClr val="tx1"/>
                </a:solidFill>
                <a:latin typeface="BIZ UDゴシック" panose="020B0400000000000000" pitchFamily="49" charset="-128"/>
                <a:ea typeface="BIZ UDゴシック" panose="020B0400000000000000" pitchFamily="49" charset="-128"/>
              </a:rPr>
              <a:t>労働力</a:t>
            </a:r>
            <a:endParaRPr kumimoji="0" lang="en-US" altLang="ja-JP" sz="1400" dirty="0">
              <a:solidFill>
                <a:schemeClr val="tx1"/>
              </a:solidFill>
              <a:latin typeface="BIZ UDゴシック" panose="020B0400000000000000" pitchFamily="49" charset="-128"/>
              <a:ea typeface="BIZ UDゴシック" panose="020B0400000000000000" pitchFamily="49" charset="-128"/>
            </a:endParaRPr>
          </a:p>
          <a:p>
            <a:pPr defTabSz="457178">
              <a:lnSpc>
                <a:spcPts val="1800"/>
              </a:lnSpc>
            </a:pPr>
            <a:r>
              <a:rPr lang="ja-JP" altLang="en-US" sz="1400" dirty="0">
                <a:solidFill>
                  <a:schemeClr val="tx1"/>
                </a:solidFill>
                <a:latin typeface="BIZ UDゴシック" panose="020B0400000000000000" pitchFamily="49" charset="-128"/>
                <a:ea typeface="BIZ UDゴシック" panose="020B0400000000000000" pitchFamily="49" charset="-128"/>
              </a:rPr>
              <a:t>　</a:t>
            </a:r>
            <a:r>
              <a:rPr kumimoji="0" lang="ja-JP" altLang="en-US" sz="1400" dirty="0">
                <a:solidFill>
                  <a:schemeClr val="tx1"/>
                </a:solidFill>
                <a:latin typeface="BIZ UDゴシック" panose="020B0400000000000000" pitchFamily="49" charset="-128"/>
                <a:ea typeface="BIZ UDゴシック" panose="020B0400000000000000" pitchFamily="49" charset="-128"/>
              </a:rPr>
              <a:t>の確保の強化に取組みます。</a:t>
            </a:r>
            <a:endParaRPr kumimoji="0" lang="en-US" altLang="ja-JP" sz="1400" dirty="0">
              <a:solidFill>
                <a:schemeClr val="tx1"/>
              </a:solidFill>
              <a:latin typeface="BIZ UDゴシック" panose="020B0400000000000000" pitchFamily="49" charset="-128"/>
              <a:ea typeface="BIZ UDゴシック" panose="020B0400000000000000" pitchFamily="49" charset="-128"/>
            </a:endParaRPr>
          </a:p>
          <a:p>
            <a:pPr defTabSz="457178">
              <a:lnSpc>
                <a:spcPts val="1800"/>
              </a:lnSpc>
            </a:pPr>
            <a:r>
              <a:rPr kumimoji="0" lang="ja-JP" altLang="en-US" sz="1400" dirty="0">
                <a:solidFill>
                  <a:schemeClr val="tx1"/>
                </a:solidFill>
                <a:latin typeface="BIZ UDゴシック" panose="020B0400000000000000" pitchFamily="49" charset="-128"/>
                <a:ea typeface="BIZ UDゴシック" panose="020B0400000000000000" pitchFamily="49" charset="-128"/>
              </a:rPr>
              <a:t>・府立環境農林水産総合研究所などの</a:t>
            </a:r>
            <a:r>
              <a:rPr kumimoji="0" lang="ja-JP" altLang="en-US" sz="1400" dirty="0">
                <a:solidFill>
                  <a:prstClr val="black"/>
                </a:solidFill>
                <a:latin typeface="BIZ UDゴシック" panose="020B0400000000000000" pitchFamily="49" charset="-128"/>
                <a:ea typeface="BIZ UDゴシック" panose="020B0400000000000000" pitchFamily="49" charset="-128"/>
              </a:rPr>
              <a:t>関係機関と連携し、最新の技術・知</a:t>
            </a:r>
            <a:endParaRPr kumimoji="0" lang="en-US" altLang="ja-JP" sz="1400" dirty="0">
              <a:solidFill>
                <a:prstClr val="black"/>
              </a:solidFill>
              <a:latin typeface="BIZ UDゴシック" panose="020B0400000000000000" pitchFamily="49" charset="-128"/>
              <a:ea typeface="BIZ UDゴシック" panose="020B0400000000000000" pitchFamily="49" charset="-128"/>
            </a:endParaRPr>
          </a:p>
          <a:p>
            <a:pPr defTabSz="457178">
              <a:lnSpc>
                <a:spcPts val="1800"/>
              </a:lnSpc>
            </a:pPr>
            <a:r>
              <a:rPr lang="ja-JP" altLang="en-US" sz="1400" dirty="0">
                <a:solidFill>
                  <a:prstClr val="black"/>
                </a:solidFill>
                <a:latin typeface="BIZ UDゴシック" panose="020B0400000000000000" pitchFamily="49" charset="-128"/>
                <a:ea typeface="BIZ UDゴシック" panose="020B0400000000000000" pitchFamily="49" charset="-128"/>
              </a:rPr>
              <a:t>　</a:t>
            </a:r>
            <a:r>
              <a:rPr kumimoji="0" lang="ja-JP" altLang="en-US" sz="1400" dirty="0">
                <a:solidFill>
                  <a:prstClr val="black"/>
                </a:solidFill>
                <a:latin typeface="BIZ UDゴシック" panose="020B0400000000000000" pitchFamily="49" charset="-128"/>
                <a:ea typeface="BIZ UDゴシック" panose="020B0400000000000000" pitchFamily="49" charset="-128"/>
              </a:rPr>
              <a:t>識を有する人材の育成に取組みます。</a:t>
            </a:r>
            <a:endParaRPr kumimoji="0" lang="en-US" altLang="ja-JP" sz="1400" dirty="0">
              <a:solidFill>
                <a:prstClr val="black"/>
              </a:solidFill>
              <a:latin typeface="BIZ UDゴシック" panose="020B0400000000000000" pitchFamily="49" charset="-128"/>
              <a:ea typeface="BIZ UDゴシック" panose="020B0400000000000000" pitchFamily="49" charset="-128"/>
            </a:endParaRPr>
          </a:p>
          <a:p>
            <a:pPr defTabSz="457178">
              <a:lnSpc>
                <a:spcPts val="1800"/>
              </a:lnSpc>
            </a:pPr>
            <a:endParaRPr kumimoji="0" lang="ja-JP" altLang="en-US" sz="1400" dirty="0">
              <a:solidFill>
                <a:prstClr val="black"/>
              </a:solidFill>
              <a:highlight>
                <a:srgbClr val="FFD966"/>
              </a:highlight>
              <a:latin typeface="BIZ UDゴシック" panose="020B0400000000000000" pitchFamily="49" charset="-128"/>
              <a:ea typeface="BIZ UDゴシック" panose="020B0400000000000000" pitchFamily="49" charset="-128"/>
            </a:endParaRPr>
          </a:p>
          <a:p>
            <a:pPr defTabSz="457178">
              <a:lnSpc>
                <a:spcPts val="2200"/>
              </a:lnSpc>
            </a:pPr>
            <a:endParaRPr kumimoji="0" lang="ja-JP" altLang="en-US" sz="1400" dirty="0">
              <a:solidFill>
                <a:prstClr val="black"/>
              </a:solidFill>
              <a:highlight>
                <a:srgbClr val="FFD966"/>
              </a:highlight>
              <a:latin typeface="BIZ UDゴシック" panose="020B0400000000000000" pitchFamily="49" charset="-128"/>
              <a:ea typeface="BIZ UDゴシック" panose="020B0400000000000000" pitchFamily="49" charset="-128"/>
            </a:endParaRPr>
          </a:p>
        </p:txBody>
      </p:sp>
      <p:sp>
        <p:nvSpPr>
          <p:cNvPr id="39" name="テキスト ボックス 38">
            <a:extLst>
              <a:ext uri="{FF2B5EF4-FFF2-40B4-BE49-F238E27FC236}">
                <a16:creationId xmlns:a16="http://schemas.microsoft.com/office/drawing/2014/main" id="{4412575A-AC63-49A5-8FAA-9924D2B289DC}"/>
              </a:ext>
            </a:extLst>
          </p:cNvPr>
          <p:cNvSpPr txBox="1"/>
          <p:nvPr/>
        </p:nvSpPr>
        <p:spPr>
          <a:xfrm>
            <a:off x="7764276" y="4111433"/>
            <a:ext cx="1984877" cy="215444"/>
          </a:xfrm>
          <a:prstGeom prst="rect">
            <a:avLst/>
          </a:prstGeom>
          <a:noFill/>
        </p:spPr>
        <p:txBody>
          <a:bodyPr wrap="square" rtlCol="0">
            <a:spAutoFit/>
          </a:bodyPr>
          <a:lstStyle/>
          <a:p>
            <a:pPr defTabSz="457200"/>
            <a:r>
              <a:rPr kumimoji="0" lang="en-US" altLang="ja-JP" sz="800">
                <a:solidFill>
                  <a:prstClr val="black"/>
                </a:solidFill>
                <a:latin typeface="HG丸ｺﾞｼｯｸM-PRO" panose="020F0600000000000000" pitchFamily="50" charset="-128"/>
                <a:ea typeface="HG丸ｺﾞｼｯｸM-PRO" panose="020F0600000000000000" pitchFamily="50" charset="-128"/>
              </a:rPr>
              <a:t>※</a:t>
            </a:r>
            <a:r>
              <a:rPr kumimoji="0" lang="ja-JP" altLang="en-US" sz="800">
                <a:solidFill>
                  <a:prstClr val="black"/>
                </a:solidFill>
                <a:latin typeface="HG丸ｺﾞｼｯｸM-PRO" panose="020F0600000000000000" pitchFamily="50" charset="-128"/>
                <a:ea typeface="HG丸ｺﾞｼｯｸM-PRO" panose="020F0600000000000000" pitchFamily="50" charset="-128"/>
              </a:rPr>
              <a:t>緑の雇用事業による新規就業者数</a:t>
            </a:r>
            <a:endParaRPr lang="en-US" altLang="ja-JP" sz="800">
              <a:solidFill>
                <a:prstClr val="black"/>
              </a:solidFill>
              <a:latin typeface="HG丸ｺﾞｼｯｸM-PRO" panose="020F0600000000000000" pitchFamily="50" charset="-128"/>
              <a:ea typeface="HG丸ｺﾞｼｯｸM-PRO" panose="020F0600000000000000" pitchFamily="50" charset="-128"/>
            </a:endParaRPr>
          </a:p>
        </p:txBody>
      </p:sp>
      <p:pic>
        <p:nvPicPr>
          <p:cNvPr id="40" name="図 39">
            <a:extLst>
              <a:ext uri="{FF2B5EF4-FFF2-40B4-BE49-F238E27FC236}">
                <a16:creationId xmlns:a16="http://schemas.microsoft.com/office/drawing/2014/main" id="{53C033FE-751A-4D1C-ADFE-1E3E7D3E48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04821" y="5358097"/>
            <a:ext cx="1865506" cy="1401867"/>
          </a:xfrm>
          <a:prstGeom prst="rect">
            <a:avLst/>
          </a:prstGeom>
        </p:spPr>
      </p:pic>
      <p:pic>
        <p:nvPicPr>
          <p:cNvPr id="41" name="図 40">
            <a:extLst>
              <a:ext uri="{FF2B5EF4-FFF2-40B4-BE49-F238E27FC236}">
                <a16:creationId xmlns:a16="http://schemas.microsoft.com/office/drawing/2014/main" id="{376602B0-7356-47A0-AAD1-86B98ADA54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3460" y="5368145"/>
            <a:ext cx="1865506" cy="1401867"/>
          </a:xfrm>
          <a:prstGeom prst="rect">
            <a:avLst/>
          </a:prstGeom>
        </p:spPr>
      </p:pic>
      <p:pic>
        <p:nvPicPr>
          <p:cNvPr id="42" name="図 41">
            <a:extLst>
              <a:ext uri="{FF2B5EF4-FFF2-40B4-BE49-F238E27FC236}">
                <a16:creationId xmlns:a16="http://schemas.microsoft.com/office/drawing/2014/main" id="{6CBF91D7-BEEA-49F0-B7F6-5F69FCA70F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536" y="5350063"/>
            <a:ext cx="1893265" cy="1419949"/>
          </a:xfrm>
          <a:prstGeom prst="rect">
            <a:avLst/>
          </a:prstGeom>
        </p:spPr>
      </p:pic>
      <p:sp>
        <p:nvSpPr>
          <p:cNvPr id="45" name="テキスト ボックス 44">
            <a:extLst>
              <a:ext uri="{FF2B5EF4-FFF2-40B4-BE49-F238E27FC236}">
                <a16:creationId xmlns:a16="http://schemas.microsoft.com/office/drawing/2014/main" id="{39FDCC0C-7524-4DAE-A7AD-0D38916C78EE}"/>
              </a:ext>
            </a:extLst>
          </p:cNvPr>
          <p:cNvSpPr txBox="1"/>
          <p:nvPr/>
        </p:nvSpPr>
        <p:spPr>
          <a:xfrm>
            <a:off x="6288964" y="1298101"/>
            <a:ext cx="1923049" cy="193746"/>
          </a:xfrm>
          <a:prstGeom prst="rect">
            <a:avLst/>
          </a:prstGeom>
          <a:solidFill>
            <a:schemeClr val="bg1"/>
          </a:solidFill>
        </p:spPr>
        <p:txBody>
          <a:bodyPr wrap="square" lIns="0" tIns="0" rIns="0" bIns="0" rtlCol="0">
            <a:noAutofit/>
          </a:bodyPr>
          <a:lstStyle/>
          <a:p>
            <a:pPr defTabSz="457200"/>
            <a:r>
              <a:rPr kumimoji="0" lang="ja-JP" altLang="en-US" sz="1000">
                <a:solidFill>
                  <a:prstClr val="black"/>
                </a:solidFill>
                <a:latin typeface="BIZ UDPゴシック" panose="020B0400000000000000" pitchFamily="50" charset="-128"/>
                <a:ea typeface="BIZ UDPゴシック" panose="020B0400000000000000" pitchFamily="50" charset="-128"/>
              </a:rPr>
              <a:t>■</a:t>
            </a:r>
            <a:r>
              <a:rPr lang="ja-JP" altLang="en-US" sz="1000">
                <a:solidFill>
                  <a:prstClr val="black"/>
                </a:solidFill>
                <a:latin typeface="BIZ UDPゴシック" panose="020B0400000000000000" pitchFamily="50" charset="-128"/>
                <a:ea typeface="BIZ UDPゴシック" panose="020B0400000000000000" pitchFamily="50" charset="-128"/>
              </a:rPr>
              <a:t>大阪府の林業就業者数の推移</a:t>
            </a:r>
            <a:r>
              <a:rPr kumimoji="0" lang="ja-JP" altLang="en-US" sz="1000">
                <a:solidFill>
                  <a:prstClr val="black"/>
                </a:solidFill>
                <a:latin typeface="BIZ UDPゴシック" panose="020B0400000000000000" pitchFamily="50" charset="-128"/>
                <a:ea typeface="BIZ UDPゴシック" panose="020B0400000000000000" pitchFamily="50" charset="-128"/>
              </a:rPr>
              <a:t>　</a:t>
            </a:r>
          </a:p>
        </p:txBody>
      </p:sp>
      <p:sp>
        <p:nvSpPr>
          <p:cNvPr id="46" name="テキスト ボックス 45">
            <a:extLst>
              <a:ext uri="{FF2B5EF4-FFF2-40B4-BE49-F238E27FC236}">
                <a16:creationId xmlns:a16="http://schemas.microsoft.com/office/drawing/2014/main" id="{097A7A41-36FC-44A3-8B98-7049F656D5C0}"/>
              </a:ext>
            </a:extLst>
          </p:cNvPr>
          <p:cNvSpPr txBox="1"/>
          <p:nvPr/>
        </p:nvSpPr>
        <p:spPr>
          <a:xfrm>
            <a:off x="83665" y="5160122"/>
            <a:ext cx="4824000" cy="189940"/>
          </a:xfrm>
          <a:prstGeom prst="rect">
            <a:avLst/>
          </a:prstGeom>
          <a:solidFill>
            <a:schemeClr val="bg1"/>
          </a:solidFill>
        </p:spPr>
        <p:txBody>
          <a:bodyPr wrap="square" lIns="0" tIns="0" rIns="0" bIns="0" rtlCol="0">
            <a:noAutofit/>
          </a:bodyPr>
          <a:lstStyle/>
          <a:p>
            <a:pPr defTabSz="457200"/>
            <a:r>
              <a:rPr kumimoji="0" lang="ja-JP" altLang="en-US" sz="1000">
                <a:solidFill>
                  <a:prstClr val="black"/>
                </a:solidFill>
                <a:latin typeface="BIZ UDPゴシック" panose="020B0400000000000000" pitchFamily="50" charset="-128"/>
                <a:ea typeface="BIZ UDPゴシック" panose="020B0400000000000000" pitchFamily="50" charset="-128"/>
              </a:rPr>
              <a:t>■</a:t>
            </a:r>
            <a:r>
              <a:rPr lang="ja-JP" altLang="en-US" sz="1000">
                <a:solidFill>
                  <a:prstClr val="black"/>
                </a:solidFill>
                <a:latin typeface="BIZ UDPゴシック" panose="020B0400000000000000" pitchFamily="50" charset="-128"/>
                <a:ea typeface="BIZ UDPゴシック" panose="020B0400000000000000" pitchFamily="50" charset="-128"/>
              </a:rPr>
              <a:t>ドローン操作・</a:t>
            </a:r>
            <a:r>
              <a:rPr lang="en-US" altLang="ja-JP" sz="1000">
                <a:solidFill>
                  <a:prstClr val="black"/>
                </a:solidFill>
                <a:latin typeface="BIZ UDPゴシック" panose="020B0400000000000000" pitchFamily="50" charset="-128"/>
                <a:ea typeface="BIZ UDPゴシック" panose="020B0400000000000000" pitchFamily="50" charset="-128"/>
              </a:rPr>
              <a:t>GNSS</a:t>
            </a:r>
            <a:r>
              <a:rPr lang="ja-JP" altLang="en-US" sz="1000">
                <a:solidFill>
                  <a:prstClr val="black"/>
                </a:solidFill>
                <a:latin typeface="BIZ UDPゴシック" panose="020B0400000000000000" pitchFamily="50" charset="-128"/>
                <a:ea typeface="BIZ UDPゴシック" panose="020B0400000000000000" pitchFamily="50" charset="-128"/>
              </a:rPr>
              <a:t>測量などのデジタル技術操作実習や木材利用に関する研修</a:t>
            </a:r>
          </a:p>
          <a:p>
            <a:pPr defTabSz="457200"/>
            <a:endParaRPr lang="ja-JP" altLang="en-US" sz="1000">
              <a:solidFill>
                <a:prstClr val="black"/>
              </a:solidFill>
              <a:latin typeface="BIZ UDPゴシック" panose="020B0400000000000000" pitchFamily="50" charset="-128"/>
              <a:ea typeface="BIZ UDPゴシック" panose="020B0400000000000000" pitchFamily="50" charset="-128"/>
            </a:endParaRPr>
          </a:p>
          <a:p>
            <a:pPr defTabSz="457200"/>
            <a:r>
              <a:rPr kumimoji="0" lang="ja-JP" altLang="en-US" sz="1000">
                <a:solidFill>
                  <a:prstClr val="black"/>
                </a:solidFill>
                <a:latin typeface="BIZ UDPゴシック" panose="020B0400000000000000" pitchFamily="50" charset="-128"/>
                <a:ea typeface="BIZ UDPゴシック" panose="020B0400000000000000" pitchFamily="50" charset="-128"/>
              </a:rPr>
              <a:t>　　</a:t>
            </a:r>
          </a:p>
        </p:txBody>
      </p:sp>
      <p:sp>
        <p:nvSpPr>
          <p:cNvPr id="47" name="矢印: 下 46">
            <a:extLst>
              <a:ext uri="{FF2B5EF4-FFF2-40B4-BE49-F238E27FC236}">
                <a16:creationId xmlns:a16="http://schemas.microsoft.com/office/drawing/2014/main" id="{1E010416-8A55-4F1A-9464-F9A1B8969D45}"/>
              </a:ext>
            </a:extLst>
          </p:cNvPr>
          <p:cNvSpPr/>
          <p:nvPr/>
        </p:nvSpPr>
        <p:spPr>
          <a:xfrm>
            <a:off x="1951618" y="3196483"/>
            <a:ext cx="2126827" cy="220575"/>
          </a:xfrm>
          <a:prstGeom prst="downArrow">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latin typeface="Calibri" panose="020F0502020204030204"/>
              <a:ea typeface="游ゴシック" panose="020B0400000000000000" pitchFamily="50" charset="-128"/>
            </a:endParaRPr>
          </a:p>
        </p:txBody>
      </p:sp>
      <p:sp>
        <p:nvSpPr>
          <p:cNvPr id="48" name="矢印: 下 47">
            <a:extLst>
              <a:ext uri="{FF2B5EF4-FFF2-40B4-BE49-F238E27FC236}">
                <a16:creationId xmlns:a16="http://schemas.microsoft.com/office/drawing/2014/main" id="{79D7965A-B4D8-4E59-80FD-90D6654D0F86}"/>
              </a:ext>
            </a:extLst>
          </p:cNvPr>
          <p:cNvSpPr/>
          <p:nvPr/>
        </p:nvSpPr>
        <p:spPr>
          <a:xfrm>
            <a:off x="1983741" y="2349519"/>
            <a:ext cx="2126827" cy="210801"/>
          </a:xfrm>
          <a:prstGeom prst="downArrow">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ja-JP" altLang="en-US">
              <a:solidFill>
                <a:prstClr val="white"/>
              </a:solidFill>
              <a:latin typeface="Calibri" panose="020F0502020204030204"/>
              <a:ea typeface="游ゴシック" panose="020B0400000000000000" pitchFamily="50" charset="-128"/>
            </a:endParaRPr>
          </a:p>
        </p:txBody>
      </p:sp>
      <p:graphicFrame>
        <p:nvGraphicFramePr>
          <p:cNvPr id="50" name="表 7">
            <a:extLst>
              <a:ext uri="{FF2B5EF4-FFF2-40B4-BE49-F238E27FC236}">
                <a16:creationId xmlns:a16="http://schemas.microsoft.com/office/drawing/2014/main" id="{2BE94EC5-1799-426C-A4F6-1A1A4EAD8B4D}"/>
              </a:ext>
            </a:extLst>
          </p:cNvPr>
          <p:cNvGraphicFramePr>
            <a:graphicFrameLocks noGrp="1"/>
          </p:cNvGraphicFramePr>
          <p:nvPr/>
        </p:nvGraphicFramePr>
        <p:xfrm>
          <a:off x="6288964" y="1562353"/>
          <a:ext cx="3481797" cy="2538296"/>
        </p:xfrm>
        <a:graphic>
          <a:graphicData uri="http://schemas.openxmlformats.org/drawingml/2006/table">
            <a:tbl>
              <a:tblPr firstRow="1" bandRow="1">
                <a:tableStyleId>{93296810-A885-4BE3-A3E7-6D5BEEA58F35}</a:tableStyleId>
              </a:tblPr>
              <a:tblGrid>
                <a:gridCol w="1037904">
                  <a:extLst>
                    <a:ext uri="{9D8B030D-6E8A-4147-A177-3AD203B41FA5}">
                      <a16:colId xmlns:a16="http://schemas.microsoft.com/office/drawing/2014/main" val="3968695872"/>
                    </a:ext>
                  </a:extLst>
                </a:gridCol>
                <a:gridCol w="2443893">
                  <a:extLst>
                    <a:ext uri="{9D8B030D-6E8A-4147-A177-3AD203B41FA5}">
                      <a16:colId xmlns:a16="http://schemas.microsoft.com/office/drawing/2014/main" val="3670484766"/>
                    </a:ext>
                  </a:extLst>
                </a:gridCol>
              </a:tblGrid>
              <a:tr h="317287">
                <a:tc>
                  <a:txBody>
                    <a:bodyPr/>
                    <a:lstStyle/>
                    <a:p>
                      <a:pPr algn="ctr">
                        <a:lnSpc>
                          <a:spcPts val="1600"/>
                        </a:lnSpc>
                      </a:pPr>
                      <a:r>
                        <a:rPr kumimoji="1" lang="ja-JP" altLang="en-US"/>
                        <a:t>年度</a:t>
                      </a:r>
                    </a:p>
                  </a:txBody>
                  <a:tcPr marL="36000" marR="36000" marT="36000" marB="36000" anchor="ctr"/>
                </a:tc>
                <a:tc>
                  <a:txBody>
                    <a:bodyPr/>
                    <a:lstStyle/>
                    <a:p>
                      <a:pPr algn="ctr">
                        <a:lnSpc>
                          <a:spcPts val="1600"/>
                        </a:lnSpc>
                      </a:pPr>
                      <a:r>
                        <a:rPr kumimoji="1" lang="ja-JP" altLang="en-US"/>
                        <a:t>新規就業者</a:t>
                      </a:r>
                    </a:p>
                  </a:txBody>
                  <a:tcPr marL="36000" marR="36000" marT="36000" marB="36000" anchor="ctr"/>
                </a:tc>
                <a:extLst>
                  <a:ext uri="{0D108BD9-81ED-4DB2-BD59-A6C34878D82A}">
                    <a16:rowId xmlns:a16="http://schemas.microsoft.com/office/drawing/2014/main" val="2261520133"/>
                  </a:ext>
                </a:extLst>
              </a:tr>
              <a:tr h="317287">
                <a:tc>
                  <a:txBody>
                    <a:bodyPr/>
                    <a:lstStyle/>
                    <a:p>
                      <a:pPr algn="ctr">
                        <a:lnSpc>
                          <a:spcPts val="1600"/>
                        </a:lnSpc>
                      </a:pPr>
                      <a:r>
                        <a:rPr kumimoji="1" lang="en-US" altLang="ja-JP"/>
                        <a:t>R1</a:t>
                      </a:r>
                      <a:endParaRPr kumimoji="1" lang="ja-JP" altLang="en-US"/>
                    </a:p>
                  </a:txBody>
                  <a:tcPr marL="36000" marR="36000" marT="36000" marB="36000" anchor="ctr"/>
                </a:tc>
                <a:tc>
                  <a:txBody>
                    <a:bodyPr/>
                    <a:lstStyle/>
                    <a:p>
                      <a:pPr algn="ctr">
                        <a:lnSpc>
                          <a:spcPts val="1600"/>
                        </a:lnSpc>
                      </a:pPr>
                      <a:r>
                        <a:rPr kumimoji="1" lang="en-US" altLang="ja-JP"/>
                        <a:t>4</a:t>
                      </a:r>
                      <a:r>
                        <a:rPr kumimoji="1" lang="ja-JP" altLang="en-US"/>
                        <a:t>人</a:t>
                      </a:r>
                    </a:p>
                  </a:txBody>
                  <a:tcPr marL="36000" marR="36000" marT="36000" marB="36000" anchor="ctr"/>
                </a:tc>
                <a:extLst>
                  <a:ext uri="{0D108BD9-81ED-4DB2-BD59-A6C34878D82A}">
                    <a16:rowId xmlns:a16="http://schemas.microsoft.com/office/drawing/2014/main" val="3026169747"/>
                  </a:ext>
                </a:extLst>
              </a:tr>
              <a:tr h="317287">
                <a:tc>
                  <a:txBody>
                    <a:bodyPr/>
                    <a:lstStyle/>
                    <a:p>
                      <a:pPr algn="ctr">
                        <a:lnSpc>
                          <a:spcPts val="1600"/>
                        </a:lnSpc>
                      </a:pPr>
                      <a:r>
                        <a:rPr kumimoji="1" lang="en-US" altLang="ja-JP"/>
                        <a:t>R2</a:t>
                      </a:r>
                    </a:p>
                  </a:txBody>
                  <a:tcPr marL="36000" marR="36000" marT="36000" marB="36000" anchor="ctr"/>
                </a:tc>
                <a:tc>
                  <a:txBody>
                    <a:bodyPr/>
                    <a:lstStyle/>
                    <a:p>
                      <a:pPr algn="ctr">
                        <a:lnSpc>
                          <a:spcPts val="1600"/>
                        </a:lnSpc>
                      </a:pPr>
                      <a:r>
                        <a:rPr kumimoji="1" lang="en-US" altLang="ja-JP"/>
                        <a:t>2</a:t>
                      </a:r>
                      <a:r>
                        <a:rPr kumimoji="1" lang="ja-JP" altLang="en-US"/>
                        <a:t>人</a:t>
                      </a:r>
                    </a:p>
                  </a:txBody>
                  <a:tcPr marL="36000" marR="36000" marT="36000" marB="36000" anchor="ctr"/>
                </a:tc>
                <a:extLst>
                  <a:ext uri="{0D108BD9-81ED-4DB2-BD59-A6C34878D82A}">
                    <a16:rowId xmlns:a16="http://schemas.microsoft.com/office/drawing/2014/main" val="1596546559"/>
                  </a:ext>
                </a:extLst>
              </a:tr>
              <a:tr h="317287">
                <a:tc>
                  <a:txBody>
                    <a:bodyPr/>
                    <a:lstStyle/>
                    <a:p>
                      <a:pPr algn="ctr">
                        <a:lnSpc>
                          <a:spcPts val="1600"/>
                        </a:lnSpc>
                      </a:pPr>
                      <a:r>
                        <a:rPr kumimoji="1" lang="en-US" altLang="ja-JP"/>
                        <a:t>R3</a:t>
                      </a:r>
                      <a:endParaRPr kumimoji="1" lang="ja-JP" altLang="en-US"/>
                    </a:p>
                  </a:txBody>
                  <a:tcPr marL="36000" marR="36000" marT="36000" marB="36000" anchor="ctr"/>
                </a:tc>
                <a:tc>
                  <a:txBody>
                    <a:bodyPr/>
                    <a:lstStyle/>
                    <a:p>
                      <a:pPr algn="ctr">
                        <a:lnSpc>
                          <a:spcPts val="1600"/>
                        </a:lnSpc>
                      </a:pPr>
                      <a:r>
                        <a:rPr kumimoji="1" lang="en-US" altLang="ja-JP"/>
                        <a:t>2</a:t>
                      </a:r>
                      <a:r>
                        <a:rPr kumimoji="1" lang="ja-JP" altLang="en-US"/>
                        <a:t>人</a:t>
                      </a:r>
                    </a:p>
                  </a:txBody>
                  <a:tcPr marL="36000" marR="36000" marT="36000" marB="36000" anchor="ctr"/>
                </a:tc>
                <a:extLst>
                  <a:ext uri="{0D108BD9-81ED-4DB2-BD59-A6C34878D82A}">
                    <a16:rowId xmlns:a16="http://schemas.microsoft.com/office/drawing/2014/main" val="3280811033"/>
                  </a:ext>
                </a:extLst>
              </a:tr>
              <a:tr h="317287">
                <a:tc>
                  <a:txBody>
                    <a:bodyPr/>
                    <a:lstStyle/>
                    <a:p>
                      <a:pPr algn="ctr">
                        <a:lnSpc>
                          <a:spcPts val="1600"/>
                        </a:lnSpc>
                      </a:pPr>
                      <a:r>
                        <a:rPr kumimoji="1" lang="en-US" altLang="ja-JP"/>
                        <a:t>R4</a:t>
                      </a:r>
                    </a:p>
                  </a:txBody>
                  <a:tcPr marL="36000" marR="36000" marT="36000" marB="36000" anchor="ctr"/>
                </a:tc>
                <a:tc>
                  <a:txBody>
                    <a:bodyPr/>
                    <a:lstStyle/>
                    <a:p>
                      <a:pPr algn="ctr">
                        <a:lnSpc>
                          <a:spcPts val="1600"/>
                        </a:lnSpc>
                      </a:pPr>
                      <a:r>
                        <a:rPr kumimoji="1" lang="en-US" altLang="ja-JP"/>
                        <a:t>3</a:t>
                      </a:r>
                      <a:r>
                        <a:rPr kumimoji="1" lang="ja-JP" altLang="en-US"/>
                        <a:t>人</a:t>
                      </a:r>
                      <a:endParaRPr kumimoji="1" lang="en-US" altLang="ja-JP"/>
                    </a:p>
                  </a:txBody>
                  <a:tcPr marL="36000" marR="36000" marT="36000" marB="36000" anchor="ctr"/>
                </a:tc>
                <a:extLst>
                  <a:ext uri="{0D108BD9-81ED-4DB2-BD59-A6C34878D82A}">
                    <a16:rowId xmlns:a16="http://schemas.microsoft.com/office/drawing/2014/main" val="1295256313"/>
                  </a:ext>
                </a:extLst>
              </a:tr>
              <a:tr h="317287">
                <a:tc>
                  <a:txBody>
                    <a:bodyPr/>
                    <a:lstStyle/>
                    <a:p>
                      <a:pPr algn="ctr">
                        <a:lnSpc>
                          <a:spcPts val="1600"/>
                        </a:lnSpc>
                      </a:pPr>
                      <a:r>
                        <a:rPr kumimoji="1" lang="en-US" altLang="ja-JP"/>
                        <a:t>R5</a:t>
                      </a:r>
                      <a:endParaRPr kumimoji="1" lang="ja-JP" altLang="en-US"/>
                    </a:p>
                  </a:txBody>
                  <a:tcPr marL="36000" marR="36000" marT="36000" marB="36000" anchor="ctr"/>
                </a:tc>
                <a:tc>
                  <a:txBody>
                    <a:bodyPr/>
                    <a:lstStyle/>
                    <a:p>
                      <a:pPr algn="ctr">
                        <a:lnSpc>
                          <a:spcPts val="1600"/>
                        </a:lnSpc>
                      </a:pPr>
                      <a:r>
                        <a:rPr kumimoji="1" lang="en-US" altLang="ja-JP"/>
                        <a:t>1</a:t>
                      </a:r>
                      <a:r>
                        <a:rPr kumimoji="1" lang="ja-JP" altLang="en-US"/>
                        <a:t>人</a:t>
                      </a:r>
                      <a:endParaRPr kumimoji="1" lang="en-US" altLang="ja-JP"/>
                    </a:p>
                  </a:txBody>
                  <a:tcPr marL="36000" marR="36000" marT="36000" marB="36000" anchor="ctr"/>
                </a:tc>
                <a:extLst>
                  <a:ext uri="{0D108BD9-81ED-4DB2-BD59-A6C34878D82A}">
                    <a16:rowId xmlns:a16="http://schemas.microsoft.com/office/drawing/2014/main" val="1502548536"/>
                  </a:ext>
                </a:extLst>
              </a:tr>
              <a:tr h="317287">
                <a:tc>
                  <a:txBody>
                    <a:bodyPr/>
                    <a:lstStyle/>
                    <a:p>
                      <a:pPr algn="ctr">
                        <a:lnSpc>
                          <a:spcPts val="1600"/>
                        </a:lnSpc>
                      </a:pPr>
                      <a:r>
                        <a:rPr kumimoji="1" lang="en-US" altLang="ja-JP"/>
                        <a:t>R6</a:t>
                      </a:r>
                    </a:p>
                  </a:txBody>
                  <a:tcPr marL="36000" marR="36000" marT="36000" marB="36000" anchor="ctr"/>
                </a:tc>
                <a:tc>
                  <a:txBody>
                    <a:bodyPr/>
                    <a:lstStyle/>
                    <a:p>
                      <a:pPr algn="ctr">
                        <a:lnSpc>
                          <a:spcPts val="1600"/>
                        </a:lnSpc>
                      </a:pPr>
                      <a:r>
                        <a:rPr kumimoji="1" lang="en-US" altLang="ja-JP"/>
                        <a:t>0</a:t>
                      </a:r>
                      <a:r>
                        <a:rPr kumimoji="1" lang="ja-JP" altLang="en-US"/>
                        <a:t>人</a:t>
                      </a:r>
                      <a:endParaRPr kumimoji="1" lang="en-US" altLang="ja-JP"/>
                    </a:p>
                  </a:txBody>
                  <a:tcPr marL="36000" marR="36000" marT="36000" marB="36000" anchor="ctr"/>
                </a:tc>
                <a:extLst>
                  <a:ext uri="{0D108BD9-81ED-4DB2-BD59-A6C34878D82A}">
                    <a16:rowId xmlns:a16="http://schemas.microsoft.com/office/drawing/2014/main" val="1135345545"/>
                  </a:ext>
                </a:extLst>
              </a:tr>
              <a:tr h="317287">
                <a:tc>
                  <a:txBody>
                    <a:bodyPr/>
                    <a:lstStyle/>
                    <a:p>
                      <a:pPr algn="ctr">
                        <a:lnSpc>
                          <a:spcPts val="1600"/>
                        </a:lnSpc>
                      </a:pPr>
                      <a:r>
                        <a:rPr kumimoji="1" lang="en-US" altLang="ja-JP"/>
                        <a:t>R7</a:t>
                      </a:r>
                    </a:p>
                  </a:txBody>
                  <a:tcPr marL="36000" marR="36000" marT="36000" marB="36000" anchor="ctr"/>
                </a:tc>
                <a:tc>
                  <a:txBody>
                    <a:bodyPr/>
                    <a:lstStyle/>
                    <a:p>
                      <a:pPr algn="ctr">
                        <a:lnSpc>
                          <a:spcPts val="1600"/>
                        </a:lnSpc>
                      </a:pPr>
                      <a:r>
                        <a:rPr kumimoji="1" lang="en-US" altLang="ja-JP"/>
                        <a:t>2</a:t>
                      </a:r>
                      <a:r>
                        <a:rPr kumimoji="1" lang="ja-JP" altLang="en-US"/>
                        <a:t>人</a:t>
                      </a:r>
                      <a:endParaRPr kumimoji="1" lang="en-US" altLang="ja-JP"/>
                    </a:p>
                  </a:txBody>
                  <a:tcPr marL="36000" marR="36000" marT="36000" marB="36000" anchor="ctr"/>
                </a:tc>
                <a:extLst>
                  <a:ext uri="{0D108BD9-81ED-4DB2-BD59-A6C34878D82A}">
                    <a16:rowId xmlns:a16="http://schemas.microsoft.com/office/drawing/2014/main" val="862753162"/>
                  </a:ext>
                </a:extLst>
              </a:tr>
            </a:tbl>
          </a:graphicData>
        </a:graphic>
      </p:graphicFrame>
      <p:pic>
        <p:nvPicPr>
          <p:cNvPr id="2" name="Picture 1">
            <a:extLst>
              <a:ext uri="{FF2B5EF4-FFF2-40B4-BE49-F238E27FC236}">
                <a16:creationId xmlns:a16="http://schemas.microsoft.com/office/drawing/2014/main" id="{A406BED5-1D48-FEBB-38BA-F8AE4A852C0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73038" y="4660406"/>
            <a:ext cx="3476115" cy="1836640"/>
          </a:xfrm>
          <a:prstGeom prst="rect">
            <a:avLst/>
          </a:prstGeom>
        </p:spPr>
      </p:pic>
      <p:sp>
        <p:nvSpPr>
          <p:cNvPr id="20" name="テキスト ボックス 19">
            <a:extLst>
              <a:ext uri="{FF2B5EF4-FFF2-40B4-BE49-F238E27FC236}">
                <a16:creationId xmlns:a16="http://schemas.microsoft.com/office/drawing/2014/main" id="{9C8219D2-EC24-4A28-92EF-0C948E8E360D}"/>
              </a:ext>
            </a:extLst>
          </p:cNvPr>
          <p:cNvSpPr txBox="1"/>
          <p:nvPr/>
        </p:nvSpPr>
        <p:spPr>
          <a:xfrm>
            <a:off x="6288964" y="4409154"/>
            <a:ext cx="2720565" cy="215443"/>
          </a:xfrm>
          <a:prstGeom prst="rect">
            <a:avLst/>
          </a:prstGeom>
          <a:solidFill>
            <a:schemeClr val="bg1"/>
          </a:solidFill>
        </p:spPr>
        <p:txBody>
          <a:bodyPr wrap="square" lIns="0" tIns="0" rIns="0" bIns="0" rtlCol="0">
            <a:noAutofit/>
          </a:bodyPr>
          <a:lstStyle/>
          <a:p>
            <a:pPr defTabSz="457200"/>
            <a:r>
              <a:rPr kumimoji="0" lang="ja-JP" altLang="en-US" sz="1000" dirty="0">
                <a:solidFill>
                  <a:prstClr val="black"/>
                </a:solidFill>
                <a:latin typeface="BIZ UDPゴシック" panose="020B0400000000000000" pitchFamily="50" charset="-128"/>
                <a:ea typeface="BIZ UDPゴシック" panose="020B0400000000000000" pitchFamily="50" charset="-128"/>
              </a:rPr>
              <a:t>■府内</a:t>
            </a:r>
            <a:r>
              <a:rPr lang="ja-JP" altLang="en-US" sz="1000" dirty="0">
                <a:solidFill>
                  <a:prstClr val="black"/>
                </a:solidFill>
                <a:latin typeface="BIZ UDPゴシック" panose="020B0400000000000000" pitchFamily="50" charset="-128"/>
                <a:ea typeface="BIZ UDPゴシック" panose="020B0400000000000000" pitchFamily="50" charset="-128"/>
              </a:rPr>
              <a:t>林業経営体の従事者の年齢構成</a:t>
            </a:r>
            <a:r>
              <a:rPr kumimoji="0" lang="ja-JP" altLang="en-US" sz="1000" dirty="0">
                <a:solidFill>
                  <a:prstClr val="black"/>
                </a:solidFill>
                <a:latin typeface="BIZ UDPゴシック" panose="020B0400000000000000" pitchFamily="50" charset="-128"/>
                <a:ea typeface="BIZ UDPゴシック" panose="020B0400000000000000" pitchFamily="50" charset="-128"/>
              </a:rPr>
              <a:t>　</a:t>
            </a:r>
          </a:p>
        </p:txBody>
      </p:sp>
      <p:sp>
        <p:nvSpPr>
          <p:cNvPr id="21" name="スライド番号プレースホルダー 10">
            <a:extLst>
              <a:ext uri="{FF2B5EF4-FFF2-40B4-BE49-F238E27FC236}">
                <a16:creationId xmlns:a16="http://schemas.microsoft.com/office/drawing/2014/main" id="{24523CCF-A692-4B06-9DE9-281B07833038}"/>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8</a:t>
            </a:fld>
            <a:endParaRPr kumimoji="1" lang="ja-JP" altLang="en-US" sz="2000" b="1" dirty="0"/>
          </a:p>
        </p:txBody>
      </p:sp>
    </p:spTree>
    <p:extLst>
      <p:ext uri="{BB962C8B-B14F-4D97-AF65-F5344CB8AC3E}">
        <p14:creationId xmlns:p14="http://schemas.microsoft.com/office/powerpoint/2010/main" val="4192805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正方形/長方形 47">
            <a:extLst>
              <a:ext uri="{FF2B5EF4-FFF2-40B4-BE49-F238E27FC236}">
                <a16:creationId xmlns:a16="http://schemas.microsoft.com/office/drawing/2014/main" id="{199D7CD5-08DD-4197-A022-489D6F68748B}"/>
              </a:ext>
            </a:extLst>
          </p:cNvPr>
          <p:cNvSpPr/>
          <p:nvPr/>
        </p:nvSpPr>
        <p:spPr>
          <a:xfrm>
            <a:off x="113258" y="527577"/>
            <a:ext cx="9679484" cy="821176"/>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600" dirty="0">
                <a:solidFill>
                  <a:schemeClr val="tx1"/>
                </a:solidFill>
                <a:latin typeface="BIZ UDゴシック" panose="020B0400000000000000" pitchFamily="49" charset="-128"/>
                <a:ea typeface="BIZ UDゴシック" panose="020B0400000000000000" pitchFamily="49" charset="-128"/>
              </a:rPr>
              <a:t>　ゾーニングのベースとなる森林整備指針の４区分（将来の森林のあるべき姿）は、本プランの策定にあたって、社会的条件を可能な限り反映させ、再精査しています。森林経営意向の未確認地（暫定区分）については、今後、アクションプランによる施策推進と並行してさらに精査を進めていきます。　</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r>
              <a:rPr lang="ja-JP" altLang="en-US" sz="1600" dirty="0">
                <a:solidFill>
                  <a:schemeClr val="tx1"/>
                </a:solidFill>
                <a:latin typeface="BIZ UDゴシック" panose="020B0400000000000000" pitchFamily="49" charset="-128"/>
                <a:ea typeface="BIZ UDゴシック" panose="020B0400000000000000" pitchFamily="49" charset="-128"/>
              </a:rPr>
              <a:t>　</a:t>
            </a:r>
            <a:endParaRPr lang="en-US" altLang="ja-JP" sz="1600" dirty="0">
              <a:solidFill>
                <a:schemeClr val="tx1"/>
              </a:solidFill>
              <a:latin typeface="BIZ UDゴシック" panose="020B0400000000000000" pitchFamily="49" charset="-128"/>
              <a:ea typeface="BIZ UDゴシック" panose="020B0400000000000000" pitchFamily="49" charset="-128"/>
            </a:endParaRPr>
          </a:p>
        </p:txBody>
      </p:sp>
      <p:pic>
        <p:nvPicPr>
          <p:cNvPr id="4" name="図 3">
            <a:extLst>
              <a:ext uri="{FF2B5EF4-FFF2-40B4-BE49-F238E27FC236}">
                <a16:creationId xmlns:a16="http://schemas.microsoft.com/office/drawing/2014/main" id="{2A3FAE03-8BEC-4448-882B-60B36C1D3C1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654" y="2074109"/>
            <a:ext cx="3600596" cy="2390502"/>
          </a:xfrm>
          <a:prstGeom prst="rect">
            <a:avLst/>
          </a:prstGeom>
          <a:solidFill>
            <a:srgbClr val="20AF51"/>
          </a:solidFill>
        </p:spPr>
      </p:pic>
      <p:sp>
        <p:nvSpPr>
          <p:cNvPr id="5" name="四角形: 角を丸くする 4">
            <a:extLst>
              <a:ext uri="{FF2B5EF4-FFF2-40B4-BE49-F238E27FC236}">
                <a16:creationId xmlns:a16="http://schemas.microsoft.com/office/drawing/2014/main" id="{14E890AD-5F4F-45B9-BAEE-A220DE8ADC13}"/>
              </a:ext>
            </a:extLst>
          </p:cNvPr>
          <p:cNvSpPr/>
          <p:nvPr/>
        </p:nvSpPr>
        <p:spPr>
          <a:xfrm>
            <a:off x="730787" y="5006525"/>
            <a:ext cx="2678264" cy="667653"/>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sz="1200" dirty="0">
              <a:solidFill>
                <a:schemeClr val="tx1"/>
              </a:solidFill>
              <a:latin typeface="HGP創英角ｺﾞｼｯｸUB" panose="020B0900000000000000" pitchFamily="50" charset="-128"/>
              <a:ea typeface="HGP創英角ｺﾞｼｯｸUB" panose="020B0900000000000000" pitchFamily="50" charset="-128"/>
            </a:endParaRPr>
          </a:p>
        </p:txBody>
      </p:sp>
      <p:cxnSp>
        <p:nvCxnSpPr>
          <p:cNvPr id="8" name="直線コネクタ 7">
            <a:extLst>
              <a:ext uri="{FF2B5EF4-FFF2-40B4-BE49-F238E27FC236}">
                <a16:creationId xmlns:a16="http://schemas.microsoft.com/office/drawing/2014/main" id="{55EB4B62-669A-4CDE-8C81-A86E492A88A1}"/>
              </a:ext>
            </a:extLst>
          </p:cNvPr>
          <p:cNvCxnSpPr>
            <a:cxnSpLocks/>
          </p:cNvCxnSpPr>
          <p:nvPr/>
        </p:nvCxnSpPr>
        <p:spPr>
          <a:xfrm>
            <a:off x="730787" y="5374856"/>
            <a:ext cx="26782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3FC6810A-255E-410E-995E-86AF8AC94127}"/>
              </a:ext>
            </a:extLst>
          </p:cNvPr>
          <p:cNvCxnSpPr>
            <a:stCxn id="5" idx="2"/>
          </p:cNvCxnSpPr>
          <p:nvPr/>
        </p:nvCxnSpPr>
        <p:spPr>
          <a:xfrm flipV="1">
            <a:off x="2069919" y="5006525"/>
            <a:ext cx="0" cy="667653"/>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212B48C2-782B-45D1-86F2-1D5E94F448EA}"/>
              </a:ext>
            </a:extLst>
          </p:cNvPr>
          <p:cNvSpPr txBox="1"/>
          <p:nvPr/>
        </p:nvSpPr>
        <p:spPr>
          <a:xfrm>
            <a:off x="1452543" y="4790744"/>
            <a:ext cx="1224951" cy="307777"/>
          </a:xfrm>
          <a:prstGeom prst="rect">
            <a:avLst/>
          </a:prstGeom>
          <a:solidFill>
            <a:schemeClr val="bg1"/>
          </a:solidFill>
        </p:spPr>
        <p:txBody>
          <a:bodyPr wrap="square" rtlCol="0">
            <a:spAutoFit/>
          </a:bodyPr>
          <a:lstStyle/>
          <a:p>
            <a:pPr algn="ctr"/>
            <a:r>
              <a:rPr kumimoji="1" lang="ja-JP" altLang="en-US" sz="1400" dirty="0">
                <a:latin typeface="HGP創英角ｺﾞｼｯｸUB" panose="020B0900000000000000" pitchFamily="50" charset="-128"/>
                <a:ea typeface="HGP創英角ｺﾞｼｯｸUB" panose="020B0900000000000000" pitchFamily="50" charset="-128"/>
              </a:rPr>
              <a:t>社会的条件</a:t>
            </a:r>
          </a:p>
        </p:txBody>
      </p:sp>
      <p:sp>
        <p:nvSpPr>
          <p:cNvPr id="32" name="テキスト ボックス 31">
            <a:extLst>
              <a:ext uri="{FF2B5EF4-FFF2-40B4-BE49-F238E27FC236}">
                <a16:creationId xmlns:a16="http://schemas.microsoft.com/office/drawing/2014/main" id="{C80656C2-DC14-48AE-963C-4CA25BFFC19D}"/>
              </a:ext>
            </a:extLst>
          </p:cNvPr>
          <p:cNvSpPr txBox="1"/>
          <p:nvPr/>
        </p:nvSpPr>
        <p:spPr>
          <a:xfrm>
            <a:off x="798157" y="5114378"/>
            <a:ext cx="1224951" cy="285605"/>
          </a:xfrm>
          <a:prstGeom prst="rect">
            <a:avLst/>
          </a:prstGeom>
          <a:noFill/>
        </p:spPr>
        <p:txBody>
          <a:bodyPr wrap="square">
            <a:spAutoFit/>
          </a:bodyPr>
          <a:lstStyle/>
          <a:p>
            <a:pPr algn="ctr"/>
            <a:r>
              <a:rPr kumimoji="1" lang="ja-JP" altLang="en-US" sz="1200" dirty="0">
                <a:solidFill>
                  <a:schemeClr val="tx1"/>
                </a:solidFill>
                <a:latin typeface="HGP創英角ｺﾞｼｯｸUB" panose="020B0900000000000000" pitchFamily="50" charset="-128"/>
                <a:ea typeface="HGP創英角ｺﾞｼｯｸUB" panose="020B0900000000000000" pitchFamily="50" charset="-128"/>
              </a:rPr>
              <a:t>路網からの距離</a:t>
            </a:r>
          </a:p>
        </p:txBody>
      </p:sp>
      <p:sp>
        <p:nvSpPr>
          <p:cNvPr id="36" name="テキスト ボックス 35">
            <a:extLst>
              <a:ext uri="{FF2B5EF4-FFF2-40B4-BE49-F238E27FC236}">
                <a16:creationId xmlns:a16="http://schemas.microsoft.com/office/drawing/2014/main" id="{AA28F33A-578A-42E8-A1C8-38E1482777EC}"/>
              </a:ext>
            </a:extLst>
          </p:cNvPr>
          <p:cNvSpPr txBox="1"/>
          <p:nvPr/>
        </p:nvSpPr>
        <p:spPr>
          <a:xfrm>
            <a:off x="687656" y="5383238"/>
            <a:ext cx="1458087" cy="261610"/>
          </a:xfrm>
          <a:prstGeom prst="rect">
            <a:avLst/>
          </a:prstGeom>
          <a:noFill/>
        </p:spPr>
        <p:txBody>
          <a:bodyPr wrap="square">
            <a:spAutoFit/>
          </a:bodyPr>
          <a:lstStyle/>
          <a:p>
            <a:pPr algn="ctr"/>
            <a:r>
              <a:rPr kumimoji="1" lang="ja-JP" altLang="en-US" sz="1100" dirty="0">
                <a:solidFill>
                  <a:schemeClr val="tx1"/>
                </a:solidFill>
                <a:latin typeface="HGP創英角ｺﾞｼｯｸUB" panose="020B0900000000000000" pitchFamily="50" charset="-128"/>
                <a:ea typeface="HGP創英角ｺﾞｼｯｸUB" panose="020B0900000000000000" pitchFamily="50" charset="-128"/>
              </a:rPr>
              <a:t>森林経営計画の策定</a:t>
            </a:r>
            <a:endParaRPr kumimoji="1" lang="en-US" altLang="ja-JP" sz="1100"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39" name="テキスト ボックス 38">
            <a:extLst>
              <a:ext uri="{FF2B5EF4-FFF2-40B4-BE49-F238E27FC236}">
                <a16:creationId xmlns:a16="http://schemas.microsoft.com/office/drawing/2014/main" id="{041A49AA-2327-4C19-958F-AA67714F1F40}"/>
              </a:ext>
            </a:extLst>
          </p:cNvPr>
          <p:cNvSpPr txBox="1"/>
          <p:nvPr/>
        </p:nvSpPr>
        <p:spPr>
          <a:xfrm>
            <a:off x="2023850" y="5386750"/>
            <a:ext cx="1393827" cy="276999"/>
          </a:xfrm>
          <a:prstGeom prst="rect">
            <a:avLst/>
          </a:prstGeom>
          <a:noFill/>
        </p:spPr>
        <p:txBody>
          <a:bodyPr wrap="square">
            <a:spAutoFit/>
          </a:bodyPr>
          <a:lstStyle/>
          <a:p>
            <a:pPr algn="ctr"/>
            <a:r>
              <a:rPr kumimoji="1" lang="ja-JP" altLang="en-US" sz="1200" dirty="0">
                <a:solidFill>
                  <a:schemeClr val="tx1"/>
                </a:solidFill>
                <a:latin typeface="HGP創英角ｺﾞｼｯｸUB" panose="020B0900000000000000" pitchFamily="50" charset="-128"/>
                <a:ea typeface="HGP創英角ｺﾞｼｯｸUB" panose="020B0900000000000000" pitchFamily="50" charset="-128"/>
              </a:rPr>
              <a:t>森林所有者の意向</a:t>
            </a:r>
          </a:p>
        </p:txBody>
      </p:sp>
      <p:sp>
        <p:nvSpPr>
          <p:cNvPr id="40" name="テキスト ボックス 39">
            <a:extLst>
              <a:ext uri="{FF2B5EF4-FFF2-40B4-BE49-F238E27FC236}">
                <a16:creationId xmlns:a16="http://schemas.microsoft.com/office/drawing/2014/main" id="{771440A5-0926-432F-A423-2906D5BCA41E}"/>
              </a:ext>
            </a:extLst>
          </p:cNvPr>
          <p:cNvSpPr txBox="1"/>
          <p:nvPr/>
        </p:nvSpPr>
        <p:spPr>
          <a:xfrm>
            <a:off x="2081852" y="5115231"/>
            <a:ext cx="1337282" cy="276999"/>
          </a:xfrm>
          <a:prstGeom prst="rect">
            <a:avLst/>
          </a:prstGeom>
          <a:noFill/>
        </p:spPr>
        <p:txBody>
          <a:bodyPr wrap="square">
            <a:spAutoFit/>
          </a:bodyPr>
          <a:lstStyle/>
          <a:p>
            <a:pPr algn="ctr"/>
            <a:r>
              <a:rPr kumimoji="1" lang="ja-JP" altLang="en-US" sz="1200" dirty="0">
                <a:solidFill>
                  <a:schemeClr val="tx1"/>
                </a:solidFill>
                <a:latin typeface="HGP創英角ｺﾞｼｯｸUB" panose="020B0900000000000000" pitchFamily="50" charset="-128"/>
                <a:ea typeface="HGP創英角ｺﾞｼｯｸUB" panose="020B0900000000000000" pitchFamily="50" charset="-128"/>
              </a:rPr>
              <a:t>人工林のまとまり</a:t>
            </a:r>
          </a:p>
        </p:txBody>
      </p:sp>
      <p:sp>
        <p:nvSpPr>
          <p:cNvPr id="31" name="矢印: 右 30">
            <a:extLst>
              <a:ext uri="{FF2B5EF4-FFF2-40B4-BE49-F238E27FC236}">
                <a16:creationId xmlns:a16="http://schemas.microsoft.com/office/drawing/2014/main" id="{05F72967-599F-4E5C-A0B6-D601EA69E01F}"/>
              </a:ext>
            </a:extLst>
          </p:cNvPr>
          <p:cNvSpPr/>
          <p:nvPr/>
        </p:nvSpPr>
        <p:spPr>
          <a:xfrm rot="5400000">
            <a:off x="1994894" y="4107808"/>
            <a:ext cx="165460" cy="1148102"/>
          </a:xfrm>
          <a:prstGeom prst="rightArrow">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66D80580-7765-4003-804E-3C0751FFE5B6}"/>
              </a:ext>
            </a:extLst>
          </p:cNvPr>
          <p:cNvSpPr txBox="1"/>
          <p:nvPr/>
        </p:nvSpPr>
        <p:spPr>
          <a:xfrm>
            <a:off x="782801" y="5761180"/>
            <a:ext cx="2589647" cy="695624"/>
          </a:xfrm>
          <a:prstGeom prst="rect">
            <a:avLst/>
          </a:prstGeom>
          <a:solidFill>
            <a:schemeClr val="bg1"/>
          </a:solidFill>
        </p:spPr>
        <p:txBody>
          <a:bodyPr wrap="square" lIns="0" tIns="0" rIns="0" bIns="0" rtlCol="0">
            <a:noAutofit/>
          </a:bodyPr>
          <a:lstStyle/>
          <a:p>
            <a:pPr algn="ctr"/>
            <a:r>
              <a:rPr lang="ja-JP" altLang="en-US" sz="1200" dirty="0">
                <a:latin typeface="HGS創英角ｺﾞｼｯｸUB" panose="020B0900000000000000" pitchFamily="50" charset="-128"/>
                <a:ea typeface="HGS創英角ｺﾞｼｯｸUB" panose="020B0900000000000000" pitchFamily="50" charset="-128"/>
              </a:rPr>
              <a:t>特に対応が必要な森林</a:t>
            </a:r>
            <a:endParaRPr lang="en-US" altLang="ja-JP" sz="1200" dirty="0">
              <a:latin typeface="HGS創英角ｺﾞｼｯｸUB" panose="020B0900000000000000" pitchFamily="50" charset="-128"/>
              <a:ea typeface="HGS創英角ｺﾞｼｯｸUB" panose="020B0900000000000000" pitchFamily="50" charset="-128"/>
            </a:endParaRPr>
          </a:p>
          <a:p>
            <a:r>
              <a:rPr lang="ja-JP" altLang="en-US" sz="1050" dirty="0">
                <a:solidFill>
                  <a:srgbClr val="002060"/>
                </a:solidFill>
                <a:latin typeface="HGS創英角ｺﾞｼｯｸUB" panose="020B0900000000000000" pitchFamily="50" charset="-128"/>
                <a:ea typeface="HGS創英角ｺﾞｼｯｸUB" panose="020B0900000000000000" pitchFamily="50" charset="-128"/>
              </a:rPr>
              <a:t>・風倒木被害地</a:t>
            </a:r>
            <a:endParaRPr lang="en-US" altLang="ja-JP" sz="1050" dirty="0">
              <a:solidFill>
                <a:srgbClr val="002060"/>
              </a:solidFill>
              <a:latin typeface="HGS創英角ｺﾞｼｯｸUB" panose="020B0900000000000000" pitchFamily="50" charset="-128"/>
              <a:ea typeface="HGS創英角ｺﾞｼｯｸUB" panose="020B0900000000000000" pitchFamily="50" charset="-128"/>
            </a:endParaRPr>
          </a:p>
          <a:p>
            <a:r>
              <a:rPr lang="ja-JP" altLang="en-US" sz="1050" dirty="0">
                <a:solidFill>
                  <a:srgbClr val="002060"/>
                </a:solidFill>
                <a:latin typeface="HGS創英角ｺﾞｼｯｸUB" panose="020B0900000000000000" pitchFamily="50" charset="-128"/>
                <a:ea typeface="HGS創英角ｺﾞｼｯｸUB" panose="020B0900000000000000" pitchFamily="50" charset="-128"/>
              </a:rPr>
              <a:t>・ナラ枯れ被害地</a:t>
            </a:r>
            <a:endParaRPr lang="en-US" altLang="ja-JP" sz="1050" dirty="0">
              <a:solidFill>
                <a:srgbClr val="002060"/>
              </a:solidFill>
              <a:latin typeface="HGS創英角ｺﾞｼｯｸUB" panose="020B0900000000000000" pitchFamily="50" charset="-128"/>
              <a:ea typeface="HGS創英角ｺﾞｼｯｸUB" panose="020B0900000000000000" pitchFamily="50" charset="-128"/>
            </a:endParaRPr>
          </a:p>
          <a:p>
            <a:r>
              <a:rPr lang="ja-JP" altLang="en-US" sz="1050" dirty="0">
                <a:solidFill>
                  <a:srgbClr val="002060"/>
                </a:solidFill>
                <a:latin typeface="HGS創英角ｺﾞｼｯｸUB" panose="020B0900000000000000" pitchFamily="50" charset="-128"/>
                <a:ea typeface="HGS創英角ｺﾞｼｯｸUB" panose="020B0900000000000000" pitchFamily="50" charset="-128"/>
              </a:rPr>
              <a:t>・拡大竹林</a:t>
            </a:r>
          </a:p>
        </p:txBody>
      </p:sp>
      <p:sp>
        <p:nvSpPr>
          <p:cNvPr id="50" name="テキスト ボックス 49">
            <a:extLst>
              <a:ext uri="{FF2B5EF4-FFF2-40B4-BE49-F238E27FC236}">
                <a16:creationId xmlns:a16="http://schemas.microsoft.com/office/drawing/2014/main" id="{593A0630-0629-44EA-BAB8-2AE2261DB5AC}"/>
              </a:ext>
            </a:extLst>
          </p:cNvPr>
          <p:cNvSpPr txBox="1"/>
          <p:nvPr/>
        </p:nvSpPr>
        <p:spPr>
          <a:xfrm>
            <a:off x="1045076" y="1598546"/>
            <a:ext cx="2201334" cy="299978"/>
          </a:xfrm>
          <a:prstGeom prst="rect">
            <a:avLst/>
          </a:prstGeom>
          <a:solidFill>
            <a:schemeClr val="bg1"/>
          </a:solidFill>
        </p:spPr>
        <p:txBody>
          <a:bodyPr wrap="square" lIns="0" tIns="0" rIns="0" bIns="0" rtlCol="0">
            <a:noAutofit/>
          </a:bodyPr>
          <a:lstStyle/>
          <a:p>
            <a:pPr algn="ctr"/>
            <a:r>
              <a:rPr lang="ja-JP" altLang="en-US" sz="1600" b="1" dirty="0">
                <a:solidFill>
                  <a:srgbClr val="002060"/>
                </a:solidFill>
                <a:latin typeface="BIZ UDPゴシック" panose="020B0400000000000000" pitchFamily="50" charset="-128"/>
                <a:ea typeface="BIZ UDPゴシック" panose="020B0400000000000000" pitchFamily="50" charset="-128"/>
              </a:rPr>
              <a:t>森林区分の考え方</a:t>
            </a:r>
          </a:p>
        </p:txBody>
      </p:sp>
      <p:graphicFrame>
        <p:nvGraphicFramePr>
          <p:cNvPr id="2" name="表 6">
            <a:extLst>
              <a:ext uri="{FF2B5EF4-FFF2-40B4-BE49-F238E27FC236}">
                <a16:creationId xmlns:a16="http://schemas.microsoft.com/office/drawing/2014/main" id="{14F03042-95AB-4F2B-B8F6-2B28787AF768}"/>
              </a:ext>
            </a:extLst>
          </p:cNvPr>
          <p:cNvGraphicFramePr>
            <a:graphicFrameLocks noGrp="1"/>
          </p:cNvGraphicFramePr>
          <p:nvPr/>
        </p:nvGraphicFramePr>
        <p:xfrm>
          <a:off x="3770867" y="3039217"/>
          <a:ext cx="5934420" cy="2585720"/>
        </p:xfrm>
        <a:graphic>
          <a:graphicData uri="http://schemas.openxmlformats.org/drawingml/2006/table">
            <a:tbl>
              <a:tblPr firstRow="1" bandRow="1">
                <a:tableStyleId>{5C22544A-7EE6-4342-B048-85BDC9FD1C3A}</a:tableStyleId>
              </a:tblPr>
              <a:tblGrid>
                <a:gridCol w="2036956">
                  <a:extLst>
                    <a:ext uri="{9D8B030D-6E8A-4147-A177-3AD203B41FA5}">
                      <a16:colId xmlns:a16="http://schemas.microsoft.com/office/drawing/2014/main" val="767383348"/>
                    </a:ext>
                  </a:extLst>
                </a:gridCol>
                <a:gridCol w="1412488">
                  <a:extLst>
                    <a:ext uri="{9D8B030D-6E8A-4147-A177-3AD203B41FA5}">
                      <a16:colId xmlns:a16="http://schemas.microsoft.com/office/drawing/2014/main" val="1284246203"/>
                    </a:ext>
                  </a:extLst>
                </a:gridCol>
                <a:gridCol w="1359170">
                  <a:extLst>
                    <a:ext uri="{9D8B030D-6E8A-4147-A177-3AD203B41FA5}">
                      <a16:colId xmlns:a16="http://schemas.microsoft.com/office/drawing/2014/main" val="961598809"/>
                    </a:ext>
                  </a:extLst>
                </a:gridCol>
                <a:gridCol w="1125806">
                  <a:extLst>
                    <a:ext uri="{9D8B030D-6E8A-4147-A177-3AD203B41FA5}">
                      <a16:colId xmlns:a16="http://schemas.microsoft.com/office/drawing/2014/main" val="1627773314"/>
                    </a:ext>
                  </a:extLst>
                </a:gridCol>
              </a:tblGrid>
              <a:tr h="370840">
                <a:tc>
                  <a:txBody>
                    <a:bodyPr/>
                    <a:lstStyle/>
                    <a:p>
                      <a:endParaRPr kumimoji="1" lang="ja-JP" altLang="en-US"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kumimoji="1" lang="ja-JP" altLang="en-US" dirty="0"/>
                        <a:t>整備指針</a:t>
                      </a:r>
                      <a:endParaRPr kumimoji="1" lang="en-US" altLang="ja-JP" dirty="0"/>
                    </a:p>
                    <a:p>
                      <a:pPr algn="ctr"/>
                      <a:r>
                        <a:rPr kumimoji="1" lang="en-US" altLang="ja-JP" sz="1400" dirty="0"/>
                        <a:t>(</a:t>
                      </a:r>
                      <a:r>
                        <a:rPr kumimoji="1" lang="ja-JP" altLang="en-US" sz="1400" dirty="0"/>
                        <a:t>自然的条件</a:t>
                      </a:r>
                      <a:r>
                        <a:rPr kumimoji="1" lang="en-US" altLang="ja-JP" sz="1400" dirty="0"/>
                        <a:t>)</a:t>
                      </a:r>
                      <a:endParaRPr kumimoji="1" lang="ja-JP"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kumimoji="1" lang="ja-JP" altLang="en-US" sz="1600" dirty="0"/>
                        <a:t>社会的条件</a:t>
                      </a:r>
                      <a:r>
                        <a:rPr kumimoji="1" lang="en-US" altLang="ja-JP" sz="1400" dirty="0"/>
                        <a:t>(</a:t>
                      </a:r>
                      <a:r>
                        <a:rPr kumimoji="1" lang="ja-JP" altLang="en-US" sz="1400" dirty="0"/>
                        <a:t>１</a:t>
                      </a:r>
                      <a:r>
                        <a:rPr kumimoji="1" lang="en-US" altLang="ja-JP" sz="1400" dirty="0"/>
                        <a:t>)(</a:t>
                      </a:r>
                      <a:r>
                        <a:rPr kumimoji="1" lang="ja-JP" altLang="en-US" sz="1400" dirty="0"/>
                        <a:t>２</a:t>
                      </a:r>
                      <a:r>
                        <a:rPr kumimoji="1" lang="en-US" altLang="ja-JP" sz="1400" dirty="0"/>
                        <a:t>)</a:t>
                      </a:r>
                      <a:r>
                        <a:rPr kumimoji="1" lang="ja-JP" altLang="en-US" sz="1400" dirty="0"/>
                        <a:t>を反映</a:t>
                      </a:r>
                      <a:endParaRPr kumimoji="1" lang="en-US" altLang="ja-JP"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kumimoji="1" lang="ja-JP" altLang="en-US" sz="1400" dirty="0"/>
                        <a:t>うち</a:t>
                      </a:r>
                      <a:endParaRPr kumimoji="1" lang="en-US" altLang="ja-JP" sz="1400" dirty="0"/>
                    </a:p>
                    <a:p>
                      <a:pPr algn="ctr"/>
                      <a:r>
                        <a:rPr kumimoji="1" lang="ja-JP" altLang="en-US" sz="1400" dirty="0"/>
                        <a:t>経営意向</a:t>
                      </a:r>
                      <a:endParaRPr kumimoji="1" lang="en-US" altLang="ja-JP" sz="1400" dirty="0"/>
                    </a:p>
                    <a:p>
                      <a:pPr algn="ctr"/>
                      <a:r>
                        <a:rPr kumimoji="1" lang="ja-JP" altLang="en-US" sz="1400" dirty="0"/>
                        <a:t>未確認</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1491689"/>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資源循環林</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16,300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13,800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9,100</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6139276"/>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広葉樹への誘導転換</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6,200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6,000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6,000</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tcPr>
                </a:tc>
                <a:extLst>
                  <a:ext uri="{0D108BD9-81ED-4DB2-BD59-A6C34878D82A}">
                    <a16:rowId xmlns:a16="http://schemas.microsoft.com/office/drawing/2014/main" val="3032370292"/>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資源管理林</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23,400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19,100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16,600</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2980585"/>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自然遷移林</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4,600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14,100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dirty="0"/>
                        <a:t>14,100</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noFill/>
                      <a:prstDash val="solid"/>
                      <a:round/>
                      <a:headEnd type="none" w="med" len="med"/>
                      <a:tailEnd type="none" w="med" len="med"/>
                    </a:lnBlToTr>
                  </a:tcPr>
                </a:tc>
                <a:extLst>
                  <a:ext uri="{0D108BD9-81ED-4DB2-BD59-A6C34878D82A}">
                    <a16:rowId xmlns:a16="http://schemas.microsoft.com/office/drawing/2014/main" val="3379474045"/>
                  </a:ext>
                </a:extLst>
              </a:tr>
              <a:tr h="370840">
                <a:tc>
                  <a:txBody>
                    <a:bodyPr/>
                    <a:lstStyle/>
                    <a:p>
                      <a:r>
                        <a:rPr kumimoji="1" lang="ja-JP" altLang="en-US" sz="1600" b="0" dirty="0">
                          <a:latin typeface="BIZ UDゴシック" panose="020B0400000000000000" pitchFamily="49" charset="-128"/>
                          <a:ea typeface="BIZ UDゴシック" panose="020B0400000000000000" pitchFamily="49" charset="-128"/>
                        </a:rPr>
                        <a:t>合計</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dirty="0"/>
                        <a:t>50,500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dirty="0"/>
                        <a:t>53,000</a:t>
                      </a: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dirty="0"/>
                        <a:t>45,800</a:t>
                      </a:r>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lToTr w="12700" cap="flat" cmpd="sng" algn="ctr">
                      <a:noFill/>
                      <a:prstDash val="solid"/>
                      <a:round/>
                      <a:headEnd type="none" w="med" len="med"/>
                      <a:tailEnd type="none" w="med" len="med"/>
                    </a:lnBlToTr>
                  </a:tcPr>
                </a:tc>
                <a:extLst>
                  <a:ext uri="{0D108BD9-81ED-4DB2-BD59-A6C34878D82A}">
                    <a16:rowId xmlns:a16="http://schemas.microsoft.com/office/drawing/2014/main" val="48899078"/>
                  </a:ext>
                </a:extLst>
              </a:tr>
            </a:tbl>
          </a:graphicData>
        </a:graphic>
      </p:graphicFrame>
      <p:sp>
        <p:nvSpPr>
          <p:cNvPr id="58" name="テキスト ボックス 57">
            <a:extLst>
              <a:ext uri="{FF2B5EF4-FFF2-40B4-BE49-F238E27FC236}">
                <a16:creationId xmlns:a16="http://schemas.microsoft.com/office/drawing/2014/main" id="{DE4B56D3-0DBF-49A2-945F-C3BF5AB78615}"/>
              </a:ext>
            </a:extLst>
          </p:cNvPr>
          <p:cNvSpPr txBox="1"/>
          <p:nvPr/>
        </p:nvSpPr>
        <p:spPr>
          <a:xfrm>
            <a:off x="3770867" y="1405431"/>
            <a:ext cx="5934420" cy="1594338"/>
          </a:xfrm>
          <a:prstGeom prst="rect">
            <a:avLst/>
          </a:prstGeom>
          <a:solidFill>
            <a:schemeClr val="accent6">
              <a:lumMod val="40000"/>
              <a:lumOff val="60000"/>
            </a:schemeClr>
          </a:solidFill>
        </p:spPr>
        <p:txBody>
          <a:bodyPr wrap="square" lIns="0" tIns="0" rIns="0" bIns="0" rtlCol="0">
            <a:noAutofit/>
          </a:bodyPr>
          <a:lstStyle/>
          <a:p>
            <a:r>
              <a:rPr lang="ja-JP" altLang="en-US" sz="1400" dirty="0">
                <a:latin typeface="HGS創英角ｺﾞｼｯｸUB" panose="020B0900000000000000" pitchFamily="50" charset="-128"/>
                <a:ea typeface="HGS創英角ｺﾞｼｯｸUB" panose="020B0900000000000000" pitchFamily="50" charset="-128"/>
              </a:rPr>
              <a:t>＜社会的条件の反映＞</a:t>
            </a:r>
            <a:endParaRPr lang="en-US" altLang="ja-JP" sz="1400" dirty="0">
              <a:latin typeface="HGS創英角ｺﾞｼｯｸUB" panose="020B0900000000000000" pitchFamily="50" charset="-128"/>
              <a:ea typeface="HGS創英角ｺﾞｼｯｸUB" panose="020B0900000000000000" pitchFamily="50" charset="-128"/>
            </a:endParaRPr>
          </a:p>
          <a:p>
            <a:r>
              <a:rPr lang="ja-JP" altLang="en-US" sz="1400" dirty="0">
                <a:latin typeface="HGS創英角ｺﾞｼｯｸUB" panose="020B0900000000000000" pitchFamily="50" charset="-128"/>
                <a:ea typeface="HGS創英角ｺﾞｼｯｸUB" panose="020B0900000000000000" pitchFamily="50" charset="-128"/>
              </a:rPr>
              <a:t>（１）以下の①②のいずれかを満たす森林を「不適地」側に区分</a:t>
            </a:r>
            <a:endParaRPr lang="en-US" altLang="ja-JP" sz="1400" dirty="0">
              <a:latin typeface="HGS創英角ｺﾞｼｯｸUB" panose="020B0900000000000000" pitchFamily="50" charset="-128"/>
              <a:ea typeface="HGS創英角ｺﾞｼｯｸUB" panose="020B0900000000000000" pitchFamily="50" charset="-128"/>
            </a:endParaRPr>
          </a:p>
          <a:p>
            <a:r>
              <a:rPr lang="ja-JP" altLang="en-US" sz="1400" dirty="0">
                <a:latin typeface="HGS創英角ｺﾞｼｯｸUB" panose="020B0900000000000000" pitchFamily="50" charset="-128"/>
                <a:ea typeface="HGS創英角ｺﾞｼｯｸUB" panose="020B0900000000000000" pitchFamily="50" charset="-128"/>
              </a:rPr>
              <a:t>　　① 路網からの距離　　：</a:t>
            </a:r>
            <a:r>
              <a:rPr lang="en-US" altLang="ja-JP" sz="1400" dirty="0">
                <a:latin typeface="HGS創英角ｺﾞｼｯｸUB" panose="020B0900000000000000" pitchFamily="50" charset="-128"/>
                <a:ea typeface="HGS創英角ｺﾞｼｯｸUB" panose="020B0900000000000000" pitchFamily="50" charset="-128"/>
              </a:rPr>
              <a:t>200</a:t>
            </a:r>
            <a:r>
              <a:rPr lang="ja-JP" altLang="en-US" sz="1400" dirty="0">
                <a:latin typeface="HGS創英角ｺﾞｼｯｸUB" panose="020B0900000000000000" pitchFamily="50" charset="-128"/>
                <a:ea typeface="HGS創英角ｺﾞｼｯｸUB" panose="020B0900000000000000" pitchFamily="50" charset="-128"/>
              </a:rPr>
              <a:t>ｍ以上の林分</a:t>
            </a:r>
            <a:endParaRPr lang="en-US" altLang="ja-JP" sz="1400" dirty="0">
              <a:latin typeface="HGS創英角ｺﾞｼｯｸUB" panose="020B0900000000000000" pitchFamily="50" charset="-128"/>
              <a:ea typeface="HGS創英角ｺﾞｼｯｸUB" panose="020B0900000000000000" pitchFamily="50" charset="-128"/>
            </a:endParaRPr>
          </a:p>
          <a:p>
            <a:r>
              <a:rPr lang="ja-JP" altLang="en-US" sz="1400" dirty="0">
                <a:latin typeface="HGS創英角ｺﾞｼｯｸUB" panose="020B0900000000000000" pitchFamily="50" charset="-128"/>
                <a:ea typeface="HGS創英角ｺﾞｼｯｸUB" panose="020B0900000000000000" pitchFamily="50" charset="-128"/>
              </a:rPr>
              <a:t>　　② 人工林のまとまり　：</a:t>
            </a:r>
            <a:r>
              <a:rPr lang="en-US" altLang="ja-JP" sz="1400" dirty="0">
                <a:latin typeface="HGS創英角ｺﾞｼｯｸUB" panose="020B0900000000000000" pitchFamily="50" charset="-128"/>
                <a:ea typeface="HGS創英角ｺﾞｼｯｸUB" panose="020B0900000000000000" pitchFamily="50" charset="-128"/>
              </a:rPr>
              <a:t>1ha</a:t>
            </a:r>
            <a:r>
              <a:rPr lang="ja-JP" altLang="en-US" sz="1400" dirty="0">
                <a:latin typeface="HGS創英角ｺﾞｼｯｸUB" panose="020B0900000000000000" pitchFamily="50" charset="-128"/>
                <a:ea typeface="HGS創英角ｺﾞｼｯｸUB" panose="020B0900000000000000" pitchFamily="50" charset="-128"/>
              </a:rPr>
              <a:t>未満の孤立林分</a:t>
            </a:r>
            <a:endParaRPr lang="en-US" altLang="ja-JP" sz="1400" dirty="0">
              <a:latin typeface="HGS創英角ｺﾞｼｯｸUB" panose="020B0900000000000000" pitchFamily="50" charset="-128"/>
              <a:ea typeface="HGS創英角ｺﾞｼｯｸUB" panose="020B0900000000000000" pitchFamily="50" charset="-128"/>
            </a:endParaRPr>
          </a:p>
          <a:p>
            <a:endParaRPr lang="en-US" altLang="ja-JP" sz="1400" dirty="0">
              <a:latin typeface="HGS創英角ｺﾞｼｯｸUB" panose="020B0900000000000000" pitchFamily="50" charset="-128"/>
              <a:ea typeface="HGS創英角ｺﾞｼｯｸUB" panose="020B0900000000000000" pitchFamily="50" charset="-128"/>
            </a:endParaRPr>
          </a:p>
          <a:p>
            <a:r>
              <a:rPr lang="ja-JP" altLang="en-US" sz="1400" dirty="0">
                <a:latin typeface="HGS創英角ｺﾞｼｯｸUB" panose="020B0900000000000000" pitchFamily="50" charset="-128"/>
                <a:ea typeface="HGS創英角ｺﾞｼｯｸUB" panose="020B0900000000000000" pitchFamily="50" charset="-128"/>
              </a:rPr>
              <a:t>（２）森林経営計画作成地や森林所有者の経営意向が明確に示されている</a:t>
            </a:r>
            <a:endParaRPr lang="en-US" altLang="ja-JP" sz="1400" dirty="0">
              <a:latin typeface="HGS創英角ｺﾞｼｯｸUB" panose="020B0900000000000000" pitchFamily="50" charset="-128"/>
              <a:ea typeface="HGS創英角ｺﾞｼｯｸUB" panose="020B0900000000000000" pitchFamily="50" charset="-128"/>
            </a:endParaRPr>
          </a:p>
          <a:p>
            <a:r>
              <a:rPr lang="ja-JP" altLang="en-US" sz="1400" dirty="0">
                <a:latin typeface="HGS創英角ｺﾞｼｯｸUB" panose="020B0900000000000000" pitchFamily="50" charset="-128"/>
                <a:ea typeface="HGS創英角ｺﾞｼｯｸUB" panose="020B0900000000000000" pitchFamily="50" charset="-128"/>
              </a:rPr>
              <a:t>　　　森林を自然的条件や上記（１）に関わらず「適地」側に区分</a:t>
            </a:r>
            <a:endParaRPr lang="en-US" altLang="ja-JP" sz="1400" dirty="0">
              <a:latin typeface="HGS創英角ｺﾞｼｯｸUB" panose="020B0900000000000000" pitchFamily="50" charset="-128"/>
              <a:ea typeface="HGS創英角ｺﾞｼｯｸUB" panose="020B0900000000000000" pitchFamily="50" charset="-128"/>
            </a:endParaRPr>
          </a:p>
          <a:p>
            <a:endParaRPr lang="ja-JP" altLang="en-US" sz="1600" dirty="0">
              <a:latin typeface="HGS創英角ｺﾞｼｯｸUB" panose="020B0900000000000000" pitchFamily="50" charset="-128"/>
              <a:ea typeface="HGS創英角ｺﾞｼｯｸUB" panose="020B0900000000000000" pitchFamily="50" charset="-128"/>
            </a:endParaRPr>
          </a:p>
        </p:txBody>
      </p:sp>
      <p:sp>
        <p:nvSpPr>
          <p:cNvPr id="9" name="正方形/長方形 8">
            <a:extLst>
              <a:ext uri="{FF2B5EF4-FFF2-40B4-BE49-F238E27FC236}">
                <a16:creationId xmlns:a16="http://schemas.microsoft.com/office/drawing/2014/main" id="{62503C45-42B9-4AD4-AD1F-8880230EE214}"/>
              </a:ext>
            </a:extLst>
          </p:cNvPr>
          <p:cNvSpPr/>
          <p:nvPr/>
        </p:nvSpPr>
        <p:spPr>
          <a:xfrm>
            <a:off x="8575712" y="3070588"/>
            <a:ext cx="1089742" cy="25447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正方形/長方形 61">
            <a:extLst>
              <a:ext uri="{FF2B5EF4-FFF2-40B4-BE49-F238E27FC236}">
                <a16:creationId xmlns:a16="http://schemas.microsoft.com/office/drawing/2014/main" id="{DC0546B8-C6A2-4351-B289-7B20C6C170C2}"/>
              </a:ext>
            </a:extLst>
          </p:cNvPr>
          <p:cNvSpPr/>
          <p:nvPr/>
        </p:nvSpPr>
        <p:spPr>
          <a:xfrm>
            <a:off x="7219452" y="3067521"/>
            <a:ext cx="1324974" cy="2547779"/>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吹き出し: 四角形 27">
            <a:extLst>
              <a:ext uri="{FF2B5EF4-FFF2-40B4-BE49-F238E27FC236}">
                <a16:creationId xmlns:a16="http://schemas.microsoft.com/office/drawing/2014/main" id="{8D0585D7-DE87-4AFB-9098-37D41BBEEC9C}"/>
              </a:ext>
            </a:extLst>
          </p:cNvPr>
          <p:cNvSpPr/>
          <p:nvPr/>
        </p:nvSpPr>
        <p:spPr>
          <a:xfrm>
            <a:off x="3900379" y="5711408"/>
            <a:ext cx="5804908" cy="1113003"/>
          </a:xfrm>
          <a:prstGeom prst="wedgeRectCallout">
            <a:avLst>
              <a:gd name="adj1" fmla="val 41621"/>
              <a:gd name="adj2" fmla="val -664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r>
              <a:rPr kumimoji="1" lang="ja-JP" altLang="en-US" sz="1400" b="1" dirty="0">
                <a:solidFill>
                  <a:srgbClr val="002060"/>
                </a:solidFill>
              </a:rPr>
              <a:t>　</a:t>
            </a:r>
            <a:r>
              <a:rPr kumimoji="1" lang="en-US" altLang="ja-JP" sz="1400" b="1" dirty="0">
                <a:solidFill>
                  <a:srgbClr val="002060"/>
                </a:solidFill>
              </a:rPr>
              <a:t>R</a:t>
            </a:r>
            <a:r>
              <a:rPr kumimoji="1" lang="ja-JP" altLang="en-US" sz="1400" b="1" dirty="0">
                <a:solidFill>
                  <a:srgbClr val="002060"/>
                </a:solidFill>
              </a:rPr>
              <a:t>元、</a:t>
            </a:r>
            <a:r>
              <a:rPr kumimoji="1" lang="en-US" altLang="ja-JP" sz="1400" b="1" dirty="0">
                <a:solidFill>
                  <a:srgbClr val="002060"/>
                </a:solidFill>
              </a:rPr>
              <a:t>2</a:t>
            </a:r>
            <a:r>
              <a:rPr kumimoji="1" lang="ja-JP" altLang="en-US" sz="1400" b="1" dirty="0">
                <a:solidFill>
                  <a:srgbClr val="002060"/>
                </a:solidFill>
              </a:rPr>
              <a:t>年に整備した航空レーザ計測データを活用し、改めて自然的</a:t>
            </a:r>
            <a:endParaRPr kumimoji="1" lang="en-US" altLang="ja-JP" sz="1400" b="1" dirty="0">
              <a:solidFill>
                <a:srgbClr val="002060"/>
              </a:solidFill>
            </a:endParaRPr>
          </a:p>
          <a:p>
            <a:r>
              <a:rPr kumimoji="1" lang="ja-JP" altLang="en-US" sz="1400" b="1" dirty="0">
                <a:solidFill>
                  <a:srgbClr val="002060"/>
                </a:solidFill>
              </a:rPr>
              <a:t>条件を精査し、社会的条件も可能な限り反映したものです。</a:t>
            </a:r>
            <a:endParaRPr kumimoji="1" lang="en-US" altLang="ja-JP" sz="1400" b="1" dirty="0">
              <a:solidFill>
                <a:srgbClr val="002060"/>
              </a:solidFill>
            </a:endParaRPr>
          </a:p>
          <a:p>
            <a:r>
              <a:rPr kumimoji="1" lang="ja-JP" altLang="en-US" sz="1400" b="1" dirty="0">
                <a:solidFill>
                  <a:srgbClr val="002060"/>
                </a:solidFill>
              </a:rPr>
              <a:t>　暫定区分とは、社会的条件（２）の経営意向が未確認のものです。</a:t>
            </a:r>
            <a:endParaRPr kumimoji="1" lang="en-US" altLang="ja-JP" sz="1400" b="1" dirty="0">
              <a:solidFill>
                <a:srgbClr val="002060"/>
              </a:solidFill>
            </a:endParaRPr>
          </a:p>
          <a:p>
            <a:r>
              <a:rPr kumimoji="1" lang="ja-JP" altLang="en-US" sz="1400" b="1" dirty="0">
                <a:solidFill>
                  <a:srgbClr val="002060"/>
                </a:solidFill>
              </a:rPr>
              <a:t>　地域森林計画との合計面積の相違は、林道や土場、林内の水面等が</a:t>
            </a:r>
            <a:endParaRPr kumimoji="1" lang="en-US" altLang="ja-JP" sz="1400" b="1" dirty="0">
              <a:solidFill>
                <a:srgbClr val="002060"/>
              </a:solidFill>
            </a:endParaRPr>
          </a:p>
          <a:p>
            <a:r>
              <a:rPr kumimoji="1" lang="ja-JP" altLang="en-US" sz="1400" b="1" dirty="0">
                <a:solidFill>
                  <a:srgbClr val="002060"/>
                </a:solidFill>
              </a:rPr>
              <a:t>除かれているためです。</a:t>
            </a:r>
            <a:endParaRPr kumimoji="1" lang="en-US" altLang="ja-JP" sz="1400" b="1" dirty="0">
              <a:solidFill>
                <a:srgbClr val="002060"/>
              </a:solidFill>
            </a:endParaRPr>
          </a:p>
        </p:txBody>
      </p:sp>
      <p:sp>
        <p:nvSpPr>
          <p:cNvPr id="33" name="正方形/長方形 32">
            <a:extLst>
              <a:ext uri="{FF2B5EF4-FFF2-40B4-BE49-F238E27FC236}">
                <a16:creationId xmlns:a16="http://schemas.microsoft.com/office/drawing/2014/main" id="{2CAA22E0-B3AF-4C31-9120-187F3FA5E570}"/>
              </a:ext>
            </a:extLst>
          </p:cNvPr>
          <p:cNvSpPr/>
          <p:nvPr/>
        </p:nvSpPr>
        <p:spPr>
          <a:xfrm>
            <a:off x="2336080" y="1767454"/>
            <a:ext cx="1295170" cy="374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a:t>
            </a:r>
            <a:r>
              <a:rPr kumimoji="1" lang="ja-JP" altLang="en-US" sz="1100" dirty="0">
                <a:solidFill>
                  <a:schemeClr val="tx1"/>
                </a:solidFill>
                <a:latin typeface="BIZ UDゴシック" panose="020B0400000000000000" pitchFamily="49" charset="-128"/>
                <a:ea typeface="BIZ UDゴシック" panose="020B0400000000000000" pitchFamily="49" charset="-128"/>
              </a:rPr>
              <a:t>元</a:t>
            </a:r>
            <a:r>
              <a:rPr kumimoji="1" lang="en-US" altLang="ja-JP" sz="1100" dirty="0">
                <a:solidFill>
                  <a:schemeClr val="tx1"/>
                </a:solidFill>
                <a:latin typeface="BIZ UDゴシック" panose="020B0400000000000000" pitchFamily="49" charset="-128"/>
                <a:ea typeface="BIZ UDゴシック" panose="020B0400000000000000" pitchFamily="49" charset="-128"/>
              </a:rPr>
              <a:t>.12</a:t>
            </a:r>
            <a:r>
              <a:rPr kumimoji="1" lang="ja-JP" altLang="en-US" sz="1100" dirty="0">
                <a:solidFill>
                  <a:schemeClr val="tx1"/>
                </a:solidFill>
                <a:latin typeface="BIZ UDゴシック" panose="020B0400000000000000" pitchFamily="49" charset="-128"/>
                <a:ea typeface="BIZ UDゴシック" panose="020B0400000000000000" pitchFamily="49" charset="-128"/>
              </a:rPr>
              <a:t>（策定時）</a:t>
            </a:r>
          </a:p>
        </p:txBody>
      </p:sp>
      <p:sp>
        <p:nvSpPr>
          <p:cNvPr id="25" name="テキスト ボックス 24">
            <a:extLst>
              <a:ext uri="{FF2B5EF4-FFF2-40B4-BE49-F238E27FC236}">
                <a16:creationId xmlns:a16="http://schemas.microsoft.com/office/drawing/2014/main" id="{A6A48F7C-7930-4F64-845A-C172BF5A39F1}"/>
              </a:ext>
            </a:extLst>
          </p:cNvPr>
          <p:cNvSpPr txBox="1"/>
          <p:nvPr/>
        </p:nvSpPr>
        <p:spPr>
          <a:xfrm>
            <a:off x="8486393" y="55099"/>
            <a:ext cx="978542" cy="400110"/>
          </a:xfrm>
          <a:prstGeom prst="rect">
            <a:avLst/>
          </a:prstGeom>
          <a:solidFill>
            <a:schemeClr val="bg1"/>
          </a:solidFill>
        </p:spPr>
        <p:txBody>
          <a:bodyPr wrap="square">
            <a:spAutoFit/>
          </a:bodyPr>
          <a:lstStyle/>
          <a:p>
            <a:pPr algn="ctr"/>
            <a:r>
              <a:rPr lang="en-US" altLang="ja-JP" sz="1000" kern="100" dirty="0">
                <a:latin typeface="BIZ UDゴシック" panose="020B0400000000000000" pitchFamily="49" charset="-128"/>
                <a:ea typeface="BIZ UDゴシック" panose="020B0400000000000000" pitchFamily="49" charset="-128"/>
                <a:cs typeface="Times New Roman"/>
              </a:rPr>
              <a:t>R7.10.20</a:t>
            </a:r>
          </a:p>
          <a:p>
            <a:pPr algn="ctr"/>
            <a:r>
              <a:rPr lang="ja-JP" altLang="en-US" sz="1000" kern="100" dirty="0">
                <a:latin typeface="BIZ UDゴシック" panose="020B0400000000000000" pitchFamily="49" charset="-128"/>
                <a:ea typeface="BIZ UDゴシック" panose="020B0400000000000000" pitchFamily="49" charset="-128"/>
                <a:cs typeface="Times New Roman"/>
              </a:rPr>
              <a:t>みどり推進室</a:t>
            </a:r>
            <a:endParaRPr lang="en-US" altLang="ja-JP" sz="1714" kern="100" dirty="0">
              <a:latin typeface="BIZ UDゴシック" panose="020B0400000000000000" pitchFamily="49" charset="-128"/>
              <a:ea typeface="BIZ UDゴシック" panose="020B0400000000000000" pitchFamily="49" charset="-128"/>
              <a:cs typeface="Times New Roman"/>
            </a:endParaRPr>
          </a:p>
        </p:txBody>
      </p:sp>
      <p:sp>
        <p:nvSpPr>
          <p:cNvPr id="26" name="正方形/長方形 25">
            <a:extLst>
              <a:ext uri="{FF2B5EF4-FFF2-40B4-BE49-F238E27FC236}">
                <a16:creationId xmlns:a16="http://schemas.microsoft.com/office/drawing/2014/main" id="{99B5C7E2-5360-4AEE-A28D-1CA0C5FA717C}"/>
              </a:ext>
            </a:extLst>
          </p:cNvPr>
          <p:cNvSpPr/>
          <p:nvPr/>
        </p:nvSpPr>
        <p:spPr>
          <a:xfrm>
            <a:off x="0" y="0"/>
            <a:ext cx="9906000" cy="46469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参考</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b="1" dirty="0">
                <a:latin typeface="BIZ UDゴシック" panose="020B0400000000000000" pitchFamily="49" charset="-128"/>
                <a:ea typeface="BIZ UDゴシック" panose="020B0400000000000000" pitchFamily="49" charset="-128"/>
              </a:rPr>
              <a:t>第５章　取り組みの展開方法</a:t>
            </a:r>
          </a:p>
        </p:txBody>
      </p:sp>
      <p:sp>
        <p:nvSpPr>
          <p:cNvPr id="29" name="正方形/長方形 28">
            <a:extLst>
              <a:ext uri="{FF2B5EF4-FFF2-40B4-BE49-F238E27FC236}">
                <a16:creationId xmlns:a16="http://schemas.microsoft.com/office/drawing/2014/main" id="{C47B908F-B3DA-40B5-A68F-2D74642BF594}"/>
              </a:ext>
            </a:extLst>
          </p:cNvPr>
          <p:cNvSpPr/>
          <p:nvPr/>
        </p:nvSpPr>
        <p:spPr>
          <a:xfrm>
            <a:off x="8836352" y="44970"/>
            <a:ext cx="944732" cy="374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kumimoji="1" lang="en-US" altLang="ja-JP" sz="1100" dirty="0">
                <a:solidFill>
                  <a:schemeClr val="tx1"/>
                </a:solidFill>
                <a:latin typeface="BIZ UDゴシック" panose="020B0400000000000000" pitchFamily="49" charset="-128"/>
                <a:ea typeface="BIZ UDゴシック" panose="020B0400000000000000" pitchFamily="49" charset="-128"/>
              </a:rPr>
              <a:t>R8.1.20</a:t>
            </a:r>
          </a:p>
          <a:p>
            <a:pPr algn="ctr"/>
            <a:r>
              <a:rPr kumimoji="1" lang="ja-JP" altLang="en-US" sz="1100" dirty="0">
                <a:solidFill>
                  <a:schemeClr val="tx1"/>
                </a:solidFill>
                <a:latin typeface="BIZ UDゴシック" panose="020B0400000000000000" pitchFamily="49" charset="-128"/>
                <a:ea typeface="BIZ UDゴシック" panose="020B0400000000000000" pitchFamily="49" charset="-128"/>
              </a:rPr>
              <a:t>みどり推進室</a:t>
            </a:r>
          </a:p>
        </p:txBody>
      </p:sp>
      <p:sp>
        <p:nvSpPr>
          <p:cNvPr id="30" name="スライド番号プレースホルダー 10">
            <a:extLst>
              <a:ext uri="{FF2B5EF4-FFF2-40B4-BE49-F238E27FC236}">
                <a16:creationId xmlns:a16="http://schemas.microsoft.com/office/drawing/2014/main" id="{48CC6792-F253-46D3-AE44-F19BB024746A}"/>
              </a:ext>
            </a:extLst>
          </p:cNvPr>
          <p:cNvSpPr>
            <a:spLocks noGrp="1"/>
          </p:cNvSpPr>
          <p:nvPr>
            <p:ph type="sldNum" sz="quarter" idx="12"/>
          </p:nvPr>
        </p:nvSpPr>
        <p:spPr>
          <a:xfrm>
            <a:off x="7650462" y="6479370"/>
            <a:ext cx="2228850" cy="365125"/>
          </a:xfrm>
        </p:spPr>
        <p:txBody>
          <a:bodyPr/>
          <a:lstStyle/>
          <a:p>
            <a:fld id="{D2D8002D-B5B0-4BAC-B1F6-782DDCCE6D9C}" type="slidenum">
              <a:rPr kumimoji="1" lang="ja-JP" altLang="en-US" sz="2000" b="1"/>
              <a:t>9</a:t>
            </a:fld>
            <a:endParaRPr kumimoji="1" lang="ja-JP" altLang="en-US" sz="2000" b="1" dirty="0"/>
          </a:p>
        </p:txBody>
      </p:sp>
    </p:spTree>
    <p:extLst>
      <p:ext uri="{BB962C8B-B14F-4D97-AF65-F5344CB8AC3E}">
        <p14:creationId xmlns:p14="http://schemas.microsoft.com/office/powerpoint/2010/main" val="124661260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25661</TotalTime>
  <Words>7337</Words>
  <Application>Microsoft Office PowerPoint</Application>
  <PresentationFormat>A4 210 x 297 mm</PresentationFormat>
  <Paragraphs>851</Paragraphs>
  <Slides>21</Slides>
  <Notes>7</Notes>
  <HiddenSlides>0</HiddenSlides>
  <MMClips>0</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21</vt:i4>
      </vt:variant>
    </vt:vector>
  </HeadingPairs>
  <TitlesOfParts>
    <vt:vector size="37" baseType="lpstr">
      <vt:lpstr>BIZ UDPゴシック</vt:lpstr>
      <vt:lpstr>BIZ UDゴシック</vt:lpstr>
      <vt:lpstr>HGP創英角ｺﾞｼｯｸUB</vt:lpstr>
      <vt:lpstr>HGS創英角ｺﾞｼｯｸUB</vt:lpstr>
      <vt:lpstr>HG丸ｺﾞｼｯｸM-PRO</vt:lpstr>
      <vt:lpstr>Meiryo UI</vt:lpstr>
      <vt:lpstr>ＭＳ Ｐゴシック</vt:lpstr>
      <vt:lpstr>MS UI Gothic</vt:lpstr>
      <vt:lpstr>メイリオ</vt:lpstr>
      <vt:lpstr>游ゴシック</vt:lpstr>
      <vt:lpstr>游ゴシック Light</vt:lpstr>
      <vt:lpstr>游明朝</vt:lpstr>
      <vt:lpstr>Arial</vt:lpstr>
      <vt:lpstr>Calibri</vt:lpstr>
      <vt:lpstr>Calibri Light</vt:lpstr>
      <vt:lpstr>Office テーマ</vt:lpstr>
      <vt:lpstr>第５回 大阪府森林防災・減災アクションプラン 検討部会</vt:lpstr>
      <vt:lpstr>PowerPoint プレゼンテーション</vt:lpstr>
      <vt:lpstr>議事１ 第４回部会の振り返り</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議事２ 成果指標・進捗管理（まとめ）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議事３ 大阪府 森づくり推進アクションプラン（素案）について</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樋口　典和</dc:creator>
  <cp:lastModifiedBy>杉山　直人</cp:lastModifiedBy>
  <cp:revision>1530</cp:revision>
  <cp:lastPrinted>2025-11-26T04:12:48Z</cp:lastPrinted>
  <dcterms:created xsi:type="dcterms:W3CDTF">2025-03-27T07:41:11Z</dcterms:created>
  <dcterms:modified xsi:type="dcterms:W3CDTF">2026-01-29T05:20:04Z</dcterms:modified>
</cp:coreProperties>
</file>