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sldIdLst>
    <p:sldId id="256" r:id="rId2"/>
    <p:sldId id="259" r:id="rId3"/>
    <p:sldId id="262" r:id="rId4"/>
    <p:sldId id="260" r:id="rId5"/>
    <p:sldId id="264" r:id="rId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6324" autoAdjust="0"/>
  </p:normalViewPr>
  <p:slideViewPr>
    <p:cSldViewPr snapToGrid="0">
      <p:cViewPr varScale="1">
        <p:scale>
          <a:sx n="71" d="100"/>
          <a:sy n="71" d="100"/>
        </p:scale>
        <p:origin x="1502" y="6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6BE207-6AFD-480F-A165-CDC3F7D6FA3B}" type="datetimeFigureOut">
              <a:rPr kumimoji="1" lang="ja-JP" altLang="en-US" smtClean="0"/>
              <a:t>2024/10/24</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E8C5F2-42A2-46DE-AE41-31EA2E57FFAA}" type="slidenum">
              <a:rPr kumimoji="1" lang="ja-JP" altLang="en-US" smtClean="0"/>
              <a:t>‹#›</a:t>
            </a:fld>
            <a:endParaRPr kumimoji="1" lang="ja-JP" altLang="en-US"/>
          </a:p>
        </p:txBody>
      </p:sp>
    </p:spTree>
    <p:extLst>
      <p:ext uri="{BB962C8B-B14F-4D97-AF65-F5344CB8AC3E}">
        <p14:creationId xmlns:p14="http://schemas.microsoft.com/office/powerpoint/2010/main" val="19303777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F0E8C5F2-42A2-46DE-AE41-31EA2E57FFAA}" type="slidenum">
              <a:rPr kumimoji="1" lang="ja-JP" altLang="en-US" smtClean="0"/>
              <a:t>1</a:t>
            </a:fld>
            <a:endParaRPr kumimoji="1" lang="ja-JP" altLang="en-US"/>
          </a:p>
        </p:txBody>
      </p:sp>
    </p:spTree>
    <p:extLst>
      <p:ext uri="{BB962C8B-B14F-4D97-AF65-F5344CB8AC3E}">
        <p14:creationId xmlns:p14="http://schemas.microsoft.com/office/powerpoint/2010/main" val="1028623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35B2617-1CF1-49A8-B7B7-DA289DCC0E1C}"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1AF1AB-1B23-4726-87EE-A6F371389BE5}" type="slidenum">
              <a:rPr kumimoji="1" lang="ja-JP" altLang="en-US" smtClean="0"/>
              <a:t>‹#›</a:t>
            </a:fld>
            <a:endParaRPr kumimoji="1" lang="ja-JP" altLang="en-US"/>
          </a:p>
        </p:txBody>
      </p:sp>
    </p:spTree>
    <p:extLst>
      <p:ext uri="{BB962C8B-B14F-4D97-AF65-F5344CB8AC3E}">
        <p14:creationId xmlns:p14="http://schemas.microsoft.com/office/powerpoint/2010/main" val="2937006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35B2617-1CF1-49A8-B7B7-DA289DCC0E1C}"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1AF1AB-1B23-4726-87EE-A6F371389BE5}" type="slidenum">
              <a:rPr kumimoji="1" lang="ja-JP" altLang="en-US" smtClean="0"/>
              <a:t>‹#›</a:t>
            </a:fld>
            <a:endParaRPr kumimoji="1" lang="ja-JP" altLang="en-US"/>
          </a:p>
        </p:txBody>
      </p:sp>
    </p:spTree>
    <p:extLst>
      <p:ext uri="{BB962C8B-B14F-4D97-AF65-F5344CB8AC3E}">
        <p14:creationId xmlns:p14="http://schemas.microsoft.com/office/powerpoint/2010/main" val="3100502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35B2617-1CF1-49A8-B7B7-DA289DCC0E1C}"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1AF1AB-1B23-4726-87EE-A6F371389BE5}" type="slidenum">
              <a:rPr kumimoji="1" lang="ja-JP" altLang="en-US" smtClean="0"/>
              <a:t>‹#›</a:t>
            </a:fld>
            <a:endParaRPr kumimoji="1" lang="ja-JP" altLang="en-US"/>
          </a:p>
        </p:txBody>
      </p:sp>
    </p:spTree>
    <p:extLst>
      <p:ext uri="{BB962C8B-B14F-4D97-AF65-F5344CB8AC3E}">
        <p14:creationId xmlns:p14="http://schemas.microsoft.com/office/powerpoint/2010/main" val="1040809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35B2617-1CF1-49A8-B7B7-DA289DCC0E1C}"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1AF1AB-1B23-4726-87EE-A6F371389BE5}" type="slidenum">
              <a:rPr kumimoji="1" lang="ja-JP" altLang="en-US" smtClean="0"/>
              <a:t>‹#›</a:t>
            </a:fld>
            <a:endParaRPr kumimoji="1" lang="ja-JP" altLang="en-US"/>
          </a:p>
        </p:txBody>
      </p:sp>
    </p:spTree>
    <p:extLst>
      <p:ext uri="{BB962C8B-B14F-4D97-AF65-F5344CB8AC3E}">
        <p14:creationId xmlns:p14="http://schemas.microsoft.com/office/powerpoint/2010/main" val="552137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35B2617-1CF1-49A8-B7B7-DA289DCC0E1C}"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1AF1AB-1B23-4726-87EE-A6F371389BE5}" type="slidenum">
              <a:rPr kumimoji="1" lang="ja-JP" altLang="en-US" smtClean="0"/>
              <a:t>‹#›</a:t>
            </a:fld>
            <a:endParaRPr kumimoji="1" lang="ja-JP" altLang="en-US"/>
          </a:p>
        </p:txBody>
      </p:sp>
    </p:spTree>
    <p:extLst>
      <p:ext uri="{BB962C8B-B14F-4D97-AF65-F5344CB8AC3E}">
        <p14:creationId xmlns:p14="http://schemas.microsoft.com/office/powerpoint/2010/main" val="3785963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35B2617-1CF1-49A8-B7B7-DA289DCC0E1C}" type="datetimeFigureOut">
              <a:rPr kumimoji="1" lang="ja-JP" altLang="en-US" smtClean="0"/>
              <a:t>2024/10/24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1AF1AB-1B23-4726-87EE-A6F371389BE5}" type="slidenum">
              <a:rPr kumimoji="1" lang="ja-JP" altLang="en-US" smtClean="0"/>
              <a:t>‹#›</a:t>
            </a:fld>
            <a:endParaRPr kumimoji="1" lang="ja-JP" altLang="en-US"/>
          </a:p>
        </p:txBody>
      </p:sp>
    </p:spTree>
    <p:extLst>
      <p:ext uri="{BB962C8B-B14F-4D97-AF65-F5344CB8AC3E}">
        <p14:creationId xmlns:p14="http://schemas.microsoft.com/office/powerpoint/2010/main" val="2466029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35B2617-1CF1-49A8-B7B7-DA289DCC0E1C}" type="datetimeFigureOut">
              <a:rPr kumimoji="1" lang="ja-JP" altLang="en-US" smtClean="0"/>
              <a:t>2024/10/24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41AF1AB-1B23-4726-87EE-A6F371389BE5}" type="slidenum">
              <a:rPr kumimoji="1" lang="ja-JP" altLang="en-US" smtClean="0"/>
              <a:t>‹#›</a:t>
            </a:fld>
            <a:endParaRPr kumimoji="1" lang="ja-JP" altLang="en-US"/>
          </a:p>
        </p:txBody>
      </p:sp>
    </p:spTree>
    <p:extLst>
      <p:ext uri="{BB962C8B-B14F-4D97-AF65-F5344CB8AC3E}">
        <p14:creationId xmlns:p14="http://schemas.microsoft.com/office/powerpoint/2010/main" val="1060608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35B2617-1CF1-49A8-B7B7-DA289DCC0E1C}" type="datetimeFigureOut">
              <a:rPr kumimoji="1" lang="ja-JP" altLang="en-US" smtClean="0"/>
              <a:t>2024/10/24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41AF1AB-1B23-4726-87EE-A6F371389BE5}" type="slidenum">
              <a:rPr kumimoji="1" lang="ja-JP" altLang="en-US" smtClean="0"/>
              <a:t>‹#›</a:t>
            </a:fld>
            <a:endParaRPr kumimoji="1" lang="ja-JP" altLang="en-US"/>
          </a:p>
        </p:txBody>
      </p:sp>
    </p:spTree>
    <p:extLst>
      <p:ext uri="{BB962C8B-B14F-4D97-AF65-F5344CB8AC3E}">
        <p14:creationId xmlns:p14="http://schemas.microsoft.com/office/powerpoint/2010/main" val="19632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5B2617-1CF1-49A8-B7B7-DA289DCC0E1C}" type="datetimeFigureOut">
              <a:rPr kumimoji="1" lang="ja-JP" altLang="en-US" smtClean="0"/>
              <a:t>2024/10/24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41AF1AB-1B23-4726-87EE-A6F371389BE5}" type="slidenum">
              <a:rPr kumimoji="1" lang="ja-JP" altLang="en-US" smtClean="0"/>
              <a:t>‹#›</a:t>
            </a:fld>
            <a:endParaRPr kumimoji="1" lang="ja-JP" altLang="en-US"/>
          </a:p>
        </p:txBody>
      </p:sp>
    </p:spTree>
    <p:extLst>
      <p:ext uri="{BB962C8B-B14F-4D97-AF65-F5344CB8AC3E}">
        <p14:creationId xmlns:p14="http://schemas.microsoft.com/office/powerpoint/2010/main" val="793746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35B2617-1CF1-49A8-B7B7-DA289DCC0E1C}" type="datetimeFigureOut">
              <a:rPr kumimoji="1" lang="ja-JP" altLang="en-US" smtClean="0"/>
              <a:t>2024/10/24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1AF1AB-1B23-4726-87EE-A6F371389BE5}" type="slidenum">
              <a:rPr kumimoji="1" lang="ja-JP" altLang="en-US" smtClean="0"/>
              <a:t>‹#›</a:t>
            </a:fld>
            <a:endParaRPr kumimoji="1" lang="ja-JP" altLang="en-US"/>
          </a:p>
        </p:txBody>
      </p:sp>
    </p:spTree>
    <p:extLst>
      <p:ext uri="{BB962C8B-B14F-4D97-AF65-F5344CB8AC3E}">
        <p14:creationId xmlns:p14="http://schemas.microsoft.com/office/powerpoint/2010/main" val="1560777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35B2617-1CF1-49A8-B7B7-DA289DCC0E1C}" type="datetimeFigureOut">
              <a:rPr kumimoji="1" lang="ja-JP" altLang="en-US" smtClean="0"/>
              <a:t>2024/10/24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1AF1AB-1B23-4726-87EE-A6F371389BE5}" type="slidenum">
              <a:rPr kumimoji="1" lang="ja-JP" altLang="en-US" smtClean="0"/>
              <a:t>‹#›</a:t>
            </a:fld>
            <a:endParaRPr kumimoji="1" lang="ja-JP" altLang="en-US"/>
          </a:p>
        </p:txBody>
      </p:sp>
    </p:spTree>
    <p:extLst>
      <p:ext uri="{BB962C8B-B14F-4D97-AF65-F5344CB8AC3E}">
        <p14:creationId xmlns:p14="http://schemas.microsoft.com/office/powerpoint/2010/main" val="3388304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5B2617-1CF1-49A8-B7B7-DA289DCC0E1C}" type="datetimeFigureOut">
              <a:rPr kumimoji="1" lang="ja-JP" altLang="en-US" smtClean="0"/>
              <a:t>2024/10/24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1AF1AB-1B23-4726-87EE-A6F371389BE5}" type="slidenum">
              <a:rPr kumimoji="1" lang="ja-JP" altLang="en-US" smtClean="0"/>
              <a:t>‹#›</a:t>
            </a:fld>
            <a:endParaRPr kumimoji="1" lang="ja-JP" altLang="en-US"/>
          </a:p>
        </p:txBody>
      </p:sp>
    </p:spTree>
    <p:extLst>
      <p:ext uri="{BB962C8B-B14F-4D97-AF65-F5344CB8AC3E}">
        <p14:creationId xmlns:p14="http://schemas.microsoft.com/office/powerpoint/2010/main" val="1704103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311D48DB-76C1-45CF-BAFE-D3145982D980}"/>
              </a:ext>
            </a:extLst>
          </p:cNvPr>
          <p:cNvGraphicFramePr>
            <a:graphicFrameLocks noGrp="1"/>
          </p:cNvGraphicFramePr>
          <p:nvPr>
            <p:extLst>
              <p:ext uri="{D42A27DB-BD31-4B8C-83A1-F6EECF244321}">
                <p14:modId xmlns:p14="http://schemas.microsoft.com/office/powerpoint/2010/main" val="1076615956"/>
              </p:ext>
            </p:extLst>
          </p:nvPr>
        </p:nvGraphicFramePr>
        <p:xfrm>
          <a:off x="215516" y="1268760"/>
          <a:ext cx="9538084" cy="5114880"/>
        </p:xfrm>
        <a:graphic>
          <a:graphicData uri="http://schemas.openxmlformats.org/drawingml/2006/table">
            <a:tbl>
              <a:tblPr firstRow="1" bandRow="1">
                <a:tableStyleId>{5940675A-B579-460E-94D1-54222C63F5DA}</a:tableStyleId>
              </a:tblPr>
              <a:tblGrid>
                <a:gridCol w="843280">
                  <a:extLst>
                    <a:ext uri="{9D8B030D-6E8A-4147-A177-3AD203B41FA5}">
                      <a16:colId xmlns:a16="http://schemas.microsoft.com/office/drawing/2014/main" val="3541077402"/>
                    </a:ext>
                  </a:extLst>
                </a:gridCol>
                <a:gridCol w="1235701">
                  <a:extLst>
                    <a:ext uri="{9D8B030D-6E8A-4147-A177-3AD203B41FA5}">
                      <a16:colId xmlns:a16="http://schemas.microsoft.com/office/drawing/2014/main" val="1064019246"/>
                    </a:ext>
                  </a:extLst>
                </a:gridCol>
                <a:gridCol w="1332623">
                  <a:extLst>
                    <a:ext uri="{9D8B030D-6E8A-4147-A177-3AD203B41FA5}">
                      <a16:colId xmlns:a16="http://schemas.microsoft.com/office/drawing/2014/main" val="758171563"/>
                    </a:ext>
                  </a:extLst>
                </a:gridCol>
                <a:gridCol w="2203726">
                  <a:extLst>
                    <a:ext uri="{9D8B030D-6E8A-4147-A177-3AD203B41FA5}">
                      <a16:colId xmlns:a16="http://schemas.microsoft.com/office/drawing/2014/main" val="3851909271"/>
                    </a:ext>
                  </a:extLst>
                </a:gridCol>
                <a:gridCol w="2906754">
                  <a:extLst>
                    <a:ext uri="{9D8B030D-6E8A-4147-A177-3AD203B41FA5}">
                      <a16:colId xmlns:a16="http://schemas.microsoft.com/office/drawing/2014/main" val="28033122"/>
                    </a:ext>
                  </a:extLst>
                </a:gridCol>
                <a:gridCol w="1016000">
                  <a:extLst>
                    <a:ext uri="{9D8B030D-6E8A-4147-A177-3AD203B41FA5}">
                      <a16:colId xmlns:a16="http://schemas.microsoft.com/office/drawing/2014/main" val="472811577"/>
                    </a:ext>
                  </a:extLst>
                </a:gridCol>
              </a:tblGrid>
              <a:tr h="360000">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カテゴリ</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施策名</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対象</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要件</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支援内容、補助額等</a:t>
                      </a:r>
                    </a:p>
                  </a:txBody>
                  <a:tcPr anchor="ctr">
                    <a:solidFill>
                      <a:schemeClr val="tx2">
                        <a:lumMod val="60000"/>
                        <a:lumOff val="40000"/>
                      </a:schemeClr>
                    </a:solidFill>
                  </a:tcPr>
                </a:tc>
                <a:tc>
                  <a:txBody>
                    <a:bodyPr/>
                    <a:lstStyle/>
                    <a:p>
                      <a:pPr algn="ctr"/>
                      <a:r>
                        <a:rPr kumimoji="1" lang="en-US" altLang="ja-JP" sz="1200" b="1" dirty="0">
                          <a:solidFill>
                            <a:schemeClr val="bg1"/>
                          </a:solidFill>
                          <a:latin typeface="BIZ UDPゴシック" panose="020B0400000000000000" pitchFamily="50" charset="-128"/>
                          <a:ea typeface="BIZ UDPゴシック" panose="020B0400000000000000" pitchFamily="50" charset="-128"/>
                        </a:rPr>
                        <a:t>QR</a:t>
                      </a:r>
                      <a:r>
                        <a:rPr kumimoji="1" lang="ja-JP" altLang="en-US" sz="1200" b="1" dirty="0">
                          <a:solidFill>
                            <a:schemeClr val="bg1"/>
                          </a:solidFill>
                          <a:latin typeface="BIZ UDPゴシック" panose="020B0400000000000000" pitchFamily="50" charset="-128"/>
                          <a:ea typeface="BIZ UDPゴシック" panose="020B0400000000000000" pitchFamily="50" charset="-128"/>
                        </a:rPr>
                        <a:t>コード</a:t>
                      </a:r>
                    </a:p>
                  </a:txBody>
                  <a:tcPr anchor="ctr">
                    <a:solidFill>
                      <a:schemeClr val="tx2">
                        <a:lumMod val="60000"/>
                        <a:lumOff val="40000"/>
                      </a:schemeClr>
                    </a:solidFill>
                  </a:tcPr>
                </a:tc>
                <a:extLst>
                  <a:ext uri="{0D108BD9-81ED-4DB2-BD59-A6C34878D82A}">
                    <a16:rowId xmlns:a16="http://schemas.microsoft.com/office/drawing/2014/main" val="1277115818"/>
                  </a:ext>
                </a:extLst>
              </a:tr>
              <a:tr h="2175177">
                <a:tc>
                  <a:txBody>
                    <a:bodyPr/>
                    <a:lstStyle/>
                    <a:p>
                      <a:r>
                        <a:rPr kumimoji="1" lang="ja-JP" altLang="en-US" sz="1200" dirty="0">
                          <a:latin typeface="BIZ UDPゴシック" panose="020B0400000000000000" pitchFamily="50" charset="-128"/>
                          <a:ea typeface="BIZ UDPゴシック" panose="020B0400000000000000" pitchFamily="50" charset="-128"/>
                        </a:rPr>
                        <a:t>補助金</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設備導入</a:t>
                      </a:r>
                      <a:endParaRPr kumimoji="1" lang="en-US" altLang="ja-JP" sz="1200" dirty="0">
                        <a:latin typeface="BIZ UDPゴシック" panose="020B0400000000000000" pitchFamily="50" charset="-128"/>
                        <a:ea typeface="BIZ UDPゴシック" panose="020B0400000000000000" pitchFamily="50" charset="-128"/>
                      </a:endParaRPr>
                    </a:p>
                    <a:p>
                      <a:br>
                        <a:rPr kumimoji="1" lang="en-US" altLang="ja-JP" sz="1200" dirty="0">
                          <a:latin typeface="BIZ UDPゴシック" panose="020B0400000000000000" pitchFamily="50" charset="-128"/>
                          <a:ea typeface="BIZ UDPゴシック" panose="020B0400000000000000" pitchFamily="50" charset="-128"/>
                        </a:rPr>
                      </a:b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中小事業者の対策計画書に基づく省エネ・再エネ設備の導入支援補助金</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中小事業者</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みなし大企業は除く</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年間エネルギー量が原油換算</a:t>
                      </a:r>
                      <a:r>
                        <a:rPr kumimoji="1" lang="en-US" altLang="ja-JP" sz="1200" dirty="0">
                          <a:latin typeface="BIZ UDPゴシック" panose="020B0400000000000000" pitchFamily="50" charset="-128"/>
                          <a:ea typeface="BIZ UDPゴシック" panose="020B0400000000000000" pitchFamily="50" charset="-128"/>
                        </a:rPr>
                        <a:t>1,500kL</a:t>
                      </a:r>
                      <a:r>
                        <a:rPr kumimoji="1" lang="ja-JP" altLang="en-US" sz="1200" dirty="0">
                          <a:latin typeface="BIZ UDPゴシック" panose="020B0400000000000000" pitchFamily="50" charset="-128"/>
                          <a:ea typeface="BIZ UDPゴシック" panose="020B0400000000000000" pitchFamily="50" charset="-128"/>
                        </a:rPr>
                        <a:t>を超える中小事業者は除く</a:t>
                      </a:r>
                    </a:p>
                  </a:txBody>
                  <a:tcPr/>
                </a:tc>
                <a:tc>
                  <a:txBody>
                    <a:bodyPr/>
                    <a:lstStyle/>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設備更新前後において、以下のいずれかを満たすこと</a:t>
                      </a:r>
                      <a:endParaRPr kumimoji="1" lang="en-US" altLang="ja-JP" sz="1200" dirty="0">
                        <a:latin typeface="BIZ UDPゴシック" panose="020B0400000000000000" pitchFamily="50" charset="-128"/>
                        <a:ea typeface="BIZ UDPゴシック" panose="020B0400000000000000" pitchFamily="50" charset="-128"/>
                      </a:endParaRPr>
                    </a:p>
                    <a:p>
                      <a:pPr marL="180000" indent="-457200">
                        <a:buFont typeface="Wingdings" panose="05000000000000000000" pitchFamily="2" charset="2"/>
                        <a:buNone/>
                      </a:pP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1</a:t>
                      </a:r>
                      <a:r>
                        <a:rPr kumimoji="1" lang="ja-JP" altLang="en-US" sz="1200" dirty="0">
                          <a:latin typeface="BIZ UDPゴシック" panose="020B0400000000000000" pitchFamily="50" charset="-128"/>
                          <a:ea typeface="BIZ UDPゴシック" panose="020B0400000000000000" pitchFamily="50" charset="-128"/>
                        </a:rPr>
                        <a:t>）事業所全体の年間エネルギー使用量を１％以上削減する事業</a:t>
                      </a:r>
                      <a:endParaRPr kumimoji="1" lang="en-US" altLang="ja-JP" sz="1200" dirty="0">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latin typeface="BIZ UDPゴシック" panose="020B0400000000000000" pitchFamily="50" charset="-128"/>
                          <a:ea typeface="BIZ UDPゴシック" panose="020B0400000000000000" pitchFamily="50" charset="-128"/>
                        </a:rPr>
                        <a:t>（２）事業所全体の</a:t>
                      </a:r>
                      <a:r>
                        <a:rPr kumimoji="1" lang="en-US" altLang="ja-JP" sz="1200" dirty="0">
                          <a:latin typeface="BIZ UDPゴシック" panose="020B0400000000000000" pitchFamily="50" charset="-128"/>
                          <a:ea typeface="BIZ UDPゴシック" panose="020B0400000000000000" pitchFamily="50" charset="-128"/>
                        </a:rPr>
                        <a:t>CO</a:t>
                      </a:r>
                      <a:r>
                        <a:rPr kumimoji="1" lang="ja-JP" altLang="en-US" sz="1200" dirty="0">
                          <a:latin typeface="BIZ UDPゴシック" panose="020B0400000000000000" pitchFamily="50" charset="-128"/>
                          <a:ea typeface="BIZ UDPゴシック" panose="020B0400000000000000" pitchFamily="50" charset="-128"/>
                        </a:rPr>
                        <a:t>₂を年間</a:t>
                      </a:r>
                      <a:endParaRPr kumimoji="1" lang="en-US" altLang="ja-JP" sz="1200" dirty="0">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latin typeface="BIZ UDPゴシック" panose="020B0400000000000000" pitchFamily="50" charset="-128"/>
                          <a:ea typeface="BIZ UDPゴシック" panose="020B0400000000000000" pitchFamily="50" charset="-128"/>
                        </a:rPr>
                        <a:t>　　１ｔ</a:t>
                      </a:r>
                      <a:r>
                        <a:rPr kumimoji="1" lang="en-US" altLang="ja-JP" sz="1200" dirty="0">
                          <a:latin typeface="BIZ UDPゴシック" panose="020B0400000000000000" pitchFamily="50" charset="-128"/>
                          <a:ea typeface="BIZ UDPゴシック" panose="020B0400000000000000" pitchFamily="50" charset="-128"/>
                        </a:rPr>
                        <a:t>-CO</a:t>
                      </a:r>
                      <a:r>
                        <a:rPr kumimoji="1" lang="ja-JP" altLang="en-US" sz="1200" dirty="0">
                          <a:latin typeface="BIZ UDPゴシック" panose="020B0400000000000000" pitchFamily="50" charset="-128"/>
                          <a:ea typeface="BIZ UDPゴシック" panose="020B0400000000000000" pitchFamily="50" charset="-128"/>
                        </a:rPr>
                        <a:t>₂以上削減する事業</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大阪府気候変動対策推進条例に基づく対策計画書の届出を行い、この計画に基づき設備更新等を行うこと</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大阪府脱炭素経営宣言登録制度に登録すること</a:t>
                      </a:r>
                      <a:endParaRPr kumimoji="1" lang="en-US" altLang="ja-JP" sz="12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dirty="0">
                          <a:latin typeface="BIZ UDPゴシック" panose="020B0400000000000000" pitchFamily="50" charset="-128"/>
                          <a:ea typeface="BIZ UDPゴシック" panose="020B0400000000000000" pitchFamily="50" charset="-128"/>
                        </a:rPr>
                        <a:t>省エネ・再エネ設備に対して補助を行います。（太陽光発電設備の場合リース、オンサイト</a:t>
                      </a:r>
                      <a:r>
                        <a:rPr kumimoji="1" lang="en-US" altLang="ja-JP" sz="1200" dirty="0">
                          <a:latin typeface="BIZ UDPゴシック" panose="020B0400000000000000" pitchFamily="50" charset="-128"/>
                          <a:ea typeface="BIZ UDPゴシック" panose="020B0400000000000000" pitchFamily="50" charset="-128"/>
                        </a:rPr>
                        <a:t>PPA</a:t>
                      </a:r>
                      <a:r>
                        <a:rPr kumimoji="1" lang="ja-JP" altLang="en-US" sz="1200" dirty="0">
                          <a:latin typeface="BIZ UDPゴシック" panose="020B0400000000000000" pitchFamily="50" charset="-128"/>
                          <a:ea typeface="BIZ UDPゴシック" panose="020B0400000000000000" pitchFamily="50" charset="-128"/>
                        </a:rPr>
                        <a:t>モデルを活用する場合も申請可能）</a:t>
                      </a:r>
                      <a:endParaRPr kumimoji="1" lang="en-US" altLang="ja-JP" sz="1200" dirty="0">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endParaRPr kumimoji="1" lang="en-US" altLang="ja-JP" sz="1200" dirty="0">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latin typeface="BIZ UDPゴシック" panose="020B0400000000000000" pitchFamily="50" charset="-128"/>
                          <a:ea typeface="BIZ UDPゴシック" panose="020B0400000000000000" pitchFamily="50" charset="-128"/>
                        </a:rPr>
                        <a:t>（補助額等）</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lgn="l">
                        <a:buFont typeface="Wingdings" panose="05000000000000000000" pitchFamily="2" charset="2"/>
                        <a:buChar char="ü"/>
                      </a:pPr>
                      <a:r>
                        <a:rPr kumimoji="1" lang="ja-JP" altLang="en-US" sz="1200" spc="250" baseline="0" dirty="0">
                          <a:latin typeface="BIZ UDPゴシック" panose="020B0400000000000000" pitchFamily="50" charset="-128"/>
                          <a:ea typeface="BIZ UDPゴシック" panose="020B0400000000000000" pitchFamily="50" charset="-128"/>
                        </a:rPr>
                        <a:t>省エネ設備</a:t>
                      </a:r>
                      <a:r>
                        <a:rPr kumimoji="1" lang="ja-JP" altLang="en-US" sz="1200" dirty="0">
                          <a:latin typeface="BIZ UDPゴシック" panose="020B0400000000000000" pitchFamily="50" charset="-128"/>
                          <a:ea typeface="BIZ UDPゴシック" panose="020B0400000000000000" pitchFamily="50" charset="-128"/>
                        </a:rPr>
                        <a:t>：設備費の３分の１以内</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太陽光パネル：２万円</a:t>
                      </a:r>
                      <a:r>
                        <a:rPr kumimoji="1" lang="en-US" altLang="ja-JP" sz="1200" dirty="0">
                          <a:latin typeface="BIZ UDPゴシック" panose="020B0400000000000000" pitchFamily="50" charset="-128"/>
                          <a:ea typeface="BIZ UDPゴシック" panose="020B0400000000000000" pitchFamily="50" charset="-128"/>
                        </a:rPr>
                        <a:t>/Kw</a:t>
                      </a: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定置用蓄電池：設備費の３分の１以内</a:t>
                      </a:r>
                      <a:endParaRPr kumimoji="1" lang="en-US" altLang="ja-JP" sz="1200" dirty="0">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latin typeface="BIZ UDPゴシック" panose="020B0400000000000000" pitchFamily="50" charset="-128"/>
                          <a:ea typeface="BIZ UDPゴシック" panose="020B0400000000000000" pitchFamily="50" charset="-128"/>
                        </a:rPr>
                        <a:t>　＊補助金の額の上限３００万円</a:t>
                      </a:r>
                    </a:p>
                  </a:txBody>
                  <a:tcPr/>
                </a:tc>
                <a:tc>
                  <a:txBody>
                    <a:bodyPr/>
                    <a:lstStyle/>
                    <a:p>
                      <a:endParaRPr kumimoji="1" lang="en-US" altLang="ja-JP"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815746486"/>
                  </a:ext>
                </a:extLst>
              </a:tr>
              <a:tr h="2283497">
                <a:tc>
                  <a:txBody>
                    <a:bodyPr/>
                    <a:lstStyle/>
                    <a:p>
                      <a:r>
                        <a:rPr kumimoji="1" lang="ja-JP" altLang="en-US" sz="1200" dirty="0">
                          <a:latin typeface="BIZ UDPゴシック" panose="020B0400000000000000" pitchFamily="50" charset="-128"/>
                          <a:ea typeface="BIZ UDPゴシック" panose="020B0400000000000000" pitchFamily="50" charset="-128"/>
                        </a:rPr>
                        <a:t>補助金</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省エネ</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見える化</a:t>
                      </a:r>
                      <a:endParaRPr kumimoji="1" lang="en-US" altLang="ja-JP"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省エネコストカットまるごとサポート事業</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200" b="0" i="0" kern="1200" dirty="0">
                          <a:solidFill>
                            <a:schemeClr val="tx1"/>
                          </a:solidFill>
                          <a:effectLst/>
                          <a:latin typeface="BIZ UDPゴシック" panose="020B0400000000000000" pitchFamily="50" charset="-128"/>
                          <a:ea typeface="BIZ UDPゴシック" panose="020B0400000000000000" pitchFamily="50" charset="-128"/>
                          <a:cs typeface="+mn-cs"/>
                        </a:rPr>
                        <a:t>中小企業基本法に定める中小企業者（</a:t>
                      </a:r>
                      <a:r>
                        <a:rPr kumimoji="1" lang="ja-JP" altLang="en-US" sz="1200" dirty="0">
                          <a:latin typeface="BIZ UDPゴシック" panose="020B0400000000000000" pitchFamily="50" charset="-128"/>
                          <a:ea typeface="BIZ UDPゴシック" panose="020B0400000000000000" pitchFamily="50" charset="-128"/>
                        </a:rPr>
                        <a:t>みなし大企業は除く）</a:t>
                      </a:r>
                      <a:endParaRPr kumimoji="1" lang="en-US" altLang="ja-JP" sz="1200" b="0" i="0" kern="1200" dirty="0">
                        <a:solidFill>
                          <a:schemeClr val="tx1"/>
                        </a:solidFill>
                        <a:effectLst/>
                        <a:latin typeface="BIZ UDPゴシック" panose="020B0400000000000000" pitchFamily="50" charset="-128"/>
                        <a:ea typeface="BIZ UDPゴシック" panose="020B0400000000000000" pitchFamily="50" charset="-128"/>
                        <a:cs typeface="+mn-cs"/>
                      </a:endParaRPr>
                    </a:p>
                    <a:p>
                      <a:pPr marL="171450" indent="-171450">
                        <a:buFont typeface="Wingdings" panose="05000000000000000000" pitchFamily="2" charset="2"/>
                        <a:buChar char="ü"/>
                      </a:pPr>
                      <a:r>
                        <a:rPr kumimoji="1" lang="ja-JP" altLang="en-US" sz="1200" b="0" i="0" kern="1200" dirty="0">
                          <a:solidFill>
                            <a:schemeClr val="tx1"/>
                          </a:solidFill>
                          <a:effectLst/>
                          <a:latin typeface="BIZ UDPゴシック" panose="020B0400000000000000" pitchFamily="50" charset="-128"/>
                          <a:ea typeface="BIZ UDPゴシック" panose="020B0400000000000000" pitchFamily="50" charset="-128"/>
                          <a:cs typeface="+mn-cs"/>
                        </a:rPr>
                        <a:t>会社法上の会社に該当しないもので、</a:t>
                      </a:r>
                      <a:r>
                        <a:rPr kumimoji="1" lang="ja-JP" altLang="en-US" sz="1200" dirty="0">
                          <a:latin typeface="BIZ UDPゴシック" panose="020B0400000000000000" pitchFamily="50" charset="-128"/>
                          <a:ea typeface="BIZ UDPゴシック" panose="020B0400000000000000" pitchFamily="50" charset="-128"/>
                        </a:rPr>
                        <a:t>年間エネルギー量が原油換算</a:t>
                      </a:r>
                      <a:r>
                        <a:rPr kumimoji="1" lang="en-US" altLang="ja-JP" sz="1200" dirty="0">
                          <a:latin typeface="BIZ UDPゴシック" panose="020B0400000000000000" pitchFamily="50" charset="-128"/>
                          <a:ea typeface="BIZ UDPゴシック" panose="020B0400000000000000" pitchFamily="50" charset="-128"/>
                        </a:rPr>
                        <a:t>1,500kL</a:t>
                      </a:r>
                      <a:r>
                        <a:rPr kumimoji="1" lang="ja-JP" altLang="en-US" sz="1200" dirty="0">
                          <a:latin typeface="BIZ UDPゴシック" panose="020B0400000000000000" pitchFamily="50" charset="-128"/>
                          <a:ea typeface="BIZ UDPゴシック" panose="020B0400000000000000" pitchFamily="50" charset="-128"/>
                        </a:rPr>
                        <a:t>未満の事業所</a:t>
                      </a:r>
                    </a:p>
                  </a:txBody>
                  <a:tcPr/>
                </a:tc>
                <a:tc>
                  <a:txBody>
                    <a:bodyPr/>
                    <a:lstStyle/>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電気・ガス・その他エネルギー使用量の月別明細１年間分を用意可能なこと</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国の補助金を活用して、省エネのプロが省エネ診断から省エネ伴走支援（運用改善の指導・設備更新の支援・補助金申請への助言）をサポートします。</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（支援対象者負担額）</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省エネ診断・省エネ伴走支援に係る　　経費総額の１割</a:t>
                      </a:r>
                      <a:endParaRPr kumimoji="1" lang="en-US" altLang="ja-JP" sz="12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747764884"/>
                  </a:ext>
                </a:extLst>
              </a:tr>
            </a:tbl>
          </a:graphicData>
        </a:graphic>
      </p:graphicFrame>
      <p:sp>
        <p:nvSpPr>
          <p:cNvPr id="6" name="正方形/長方形 5">
            <a:extLst>
              <a:ext uri="{FF2B5EF4-FFF2-40B4-BE49-F238E27FC236}">
                <a16:creationId xmlns:a16="http://schemas.microsoft.com/office/drawing/2014/main" id="{439BEACC-2D6E-45C8-8D51-5349C6ED2EE5}"/>
              </a:ext>
            </a:extLst>
          </p:cNvPr>
          <p:cNvSpPr/>
          <p:nvPr/>
        </p:nvSpPr>
        <p:spPr>
          <a:xfrm>
            <a:off x="0" y="0"/>
            <a:ext cx="9906000" cy="451958"/>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rPr>
              <a:t>大阪府カーボンニュートラル関連支援策一覧表</a:t>
            </a:r>
            <a:endParaRPr kumimoji="1" lang="ja-JP" altLang="en-US" b="1" dirty="0">
              <a:solidFill>
                <a:schemeClr val="bg1"/>
              </a:solidFill>
            </a:endParaRPr>
          </a:p>
        </p:txBody>
      </p:sp>
      <p:sp>
        <p:nvSpPr>
          <p:cNvPr id="7" name="テキスト ボックス 6">
            <a:extLst>
              <a:ext uri="{FF2B5EF4-FFF2-40B4-BE49-F238E27FC236}">
                <a16:creationId xmlns:a16="http://schemas.microsoft.com/office/drawing/2014/main" id="{7382F1DF-E2A2-44DF-A609-47F7F7ED90F9}"/>
              </a:ext>
            </a:extLst>
          </p:cNvPr>
          <p:cNvSpPr txBox="1"/>
          <p:nvPr/>
        </p:nvSpPr>
        <p:spPr>
          <a:xfrm>
            <a:off x="295718" y="508676"/>
            <a:ext cx="9314563" cy="709284"/>
          </a:xfrm>
          <a:prstGeom prst="rect">
            <a:avLst/>
          </a:prstGeom>
          <a:noFill/>
        </p:spPr>
        <p:txBody>
          <a:bodyPr wrap="square" rtlCol="0">
            <a:noAutofit/>
          </a:bodyPr>
          <a:lstStyle/>
          <a:p>
            <a:r>
              <a:rPr kumimoji="1" lang="ja-JP" altLang="en-US" sz="1200" dirty="0">
                <a:latin typeface="BIZ UDPゴシック" panose="020B0400000000000000" pitchFamily="50" charset="-128"/>
                <a:ea typeface="BIZ UDPゴシック" panose="020B0400000000000000" pitchFamily="50" charset="-128"/>
              </a:rPr>
              <a:t>　大阪府では、府内事業者の脱炭素に向けた取組みを支援すべく、大阪府が行っている予算事業のうち、脱炭素に関連する支援策についてまとめた支援策一覧表を作成しました。</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予算額到達次第、終了するものもありますので、ＱＲコード先の大阪府ホームページにて、</a:t>
            </a:r>
            <a:r>
              <a:rPr lang="ja-JP" altLang="en-US" sz="1200" dirty="0">
                <a:latin typeface="BIZ UDPゴシック" panose="020B0400000000000000" pitchFamily="50" charset="-128"/>
                <a:ea typeface="BIZ UDPゴシック" panose="020B0400000000000000" pitchFamily="50" charset="-128"/>
              </a:rPr>
              <a:t>最新</a:t>
            </a:r>
            <a:r>
              <a:rPr kumimoji="1" lang="ja-JP" altLang="en-US" sz="1200" dirty="0">
                <a:latin typeface="BIZ UDPゴシック" panose="020B0400000000000000" pitchFamily="50" charset="-128"/>
                <a:ea typeface="BIZ UDPゴシック" panose="020B0400000000000000" pitchFamily="50" charset="-128"/>
              </a:rPr>
              <a:t>状況をご確認ください。</a:t>
            </a:r>
          </a:p>
        </p:txBody>
      </p:sp>
      <p:pic>
        <p:nvPicPr>
          <p:cNvPr id="9" name="図 8">
            <a:extLst>
              <a:ext uri="{FF2B5EF4-FFF2-40B4-BE49-F238E27FC236}">
                <a16:creationId xmlns:a16="http://schemas.microsoft.com/office/drawing/2014/main" id="{BF40CDAA-6656-446F-B61E-F8E475B069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5323" y="2262792"/>
            <a:ext cx="848143" cy="848143"/>
          </a:xfrm>
          <a:prstGeom prst="rect">
            <a:avLst/>
          </a:prstGeom>
        </p:spPr>
      </p:pic>
      <p:pic>
        <p:nvPicPr>
          <p:cNvPr id="11" name="図 10">
            <a:extLst>
              <a:ext uri="{FF2B5EF4-FFF2-40B4-BE49-F238E27FC236}">
                <a16:creationId xmlns:a16="http://schemas.microsoft.com/office/drawing/2014/main" id="{DD1821E9-51EF-4946-B9EA-3D6DC03B4D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06322" y="4836934"/>
            <a:ext cx="887614" cy="887614"/>
          </a:xfrm>
          <a:prstGeom prst="rect">
            <a:avLst/>
          </a:prstGeom>
        </p:spPr>
      </p:pic>
      <p:sp>
        <p:nvSpPr>
          <p:cNvPr id="5" name="テキスト ボックス 4">
            <a:extLst>
              <a:ext uri="{FF2B5EF4-FFF2-40B4-BE49-F238E27FC236}">
                <a16:creationId xmlns:a16="http://schemas.microsoft.com/office/drawing/2014/main" id="{46F45036-9152-44D4-AF3F-63DC1839C95D}"/>
              </a:ext>
            </a:extLst>
          </p:cNvPr>
          <p:cNvSpPr txBox="1"/>
          <p:nvPr/>
        </p:nvSpPr>
        <p:spPr>
          <a:xfrm>
            <a:off x="8483959" y="966361"/>
            <a:ext cx="1271502" cy="276999"/>
          </a:xfrm>
          <a:prstGeom prst="rect">
            <a:avLst/>
          </a:prstGeom>
          <a:noFill/>
        </p:spPr>
        <p:txBody>
          <a:bodyPr wrap="none" rtlCol="0">
            <a:spAutoFit/>
          </a:bodyPr>
          <a:lstStyle/>
          <a:p>
            <a:r>
              <a:rPr kumimoji="1" lang="en-US" altLang="ja-JP" sz="1200" dirty="0"/>
              <a:t>2024</a:t>
            </a:r>
            <a:r>
              <a:rPr kumimoji="1" lang="ja-JP" altLang="en-US" sz="1200" dirty="0"/>
              <a:t>年</a:t>
            </a:r>
            <a:r>
              <a:rPr kumimoji="1" lang="en-US" altLang="ja-JP" sz="1200" dirty="0"/>
              <a:t>10</a:t>
            </a:r>
            <a:r>
              <a:rPr kumimoji="1" lang="ja-JP" altLang="en-US" sz="1200" dirty="0"/>
              <a:t>月現在</a:t>
            </a:r>
            <a:endParaRPr kumimoji="1" lang="en-US" altLang="ja-JP" sz="1200" dirty="0"/>
          </a:p>
        </p:txBody>
      </p:sp>
    </p:spTree>
    <p:extLst>
      <p:ext uri="{BB962C8B-B14F-4D97-AF65-F5344CB8AC3E}">
        <p14:creationId xmlns:p14="http://schemas.microsoft.com/office/powerpoint/2010/main" val="3523638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311D48DB-76C1-45CF-BAFE-D3145982D980}"/>
              </a:ext>
            </a:extLst>
          </p:cNvPr>
          <p:cNvGraphicFramePr>
            <a:graphicFrameLocks noGrp="1"/>
          </p:cNvGraphicFramePr>
          <p:nvPr>
            <p:extLst>
              <p:ext uri="{D42A27DB-BD31-4B8C-83A1-F6EECF244321}">
                <p14:modId xmlns:p14="http://schemas.microsoft.com/office/powerpoint/2010/main" val="2235399362"/>
              </p:ext>
            </p:extLst>
          </p:nvPr>
        </p:nvGraphicFramePr>
        <p:xfrm>
          <a:off x="215516" y="588040"/>
          <a:ext cx="9538084" cy="5253960"/>
        </p:xfrm>
        <a:graphic>
          <a:graphicData uri="http://schemas.openxmlformats.org/drawingml/2006/table">
            <a:tbl>
              <a:tblPr firstRow="1" bandRow="1">
                <a:tableStyleId>{5940675A-B579-460E-94D1-54222C63F5DA}</a:tableStyleId>
              </a:tblPr>
              <a:tblGrid>
                <a:gridCol w="843280">
                  <a:extLst>
                    <a:ext uri="{9D8B030D-6E8A-4147-A177-3AD203B41FA5}">
                      <a16:colId xmlns:a16="http://schemas.microsoft.com/office/drawing/2014/main" val="3541077402"/>
                    </a:ext>
                  </a:extLst>
                </a:gridCol>
                <a:gridCol w="1235701">
                  <a:extLst>
                    <a:ext uri="{9D8B030D-6E8A-4147-A177-3AD203B41FA5}">
                      <a16:colId xmlns:a16="http://schemas.microsoft.com/office/drawing/2014/main" val="1064019246"/>
                    </a:ext>
                  </a:extLst>
                </a:gridCol>
                <a:gridCol w="1312932">
                  <a:extLst>
                    <a:ext uri="{9D8B030D-6E8A-4147-A177-3AD203B41FA5}">
                      <a16:colId xmlns:a16="http://schemas.microsoft.com/office/drawing/2014/main" val="758171563"/>
                    </a:ext>
                  </a:extLst>
                </a:gridCol>
                <a:gridCol w="2223417">
                  <a:extLst>
                    <a:ext uri="{9D8B030D-6E8A-4147-A177-3AD203B41FA5}">
                      <a16:colId xmlns:a16="http://schemas.microsoft.com/office/drawing/2014/main" val="3851909271"/>
                    </a:ext>
                  </a:extLst>
                </a:gridCol>
                <a:gridCol w="2906754">
                  <a:extLst>
                    <a:ext uri="{9D8B030D-6E8A-4147-A177-3AD203B41FA5}">
                      <a16:colId xmlns:a16="http://schemas.microsoft.com/office/drawing/2014/main" val="28033122"/>
                    </a:ext>
                  </a:extLst>
                </a:gridCol>
                <a:gridCol w="1016000">
                  <a:extLst>
                    <a:ext uri="{9D8B030D-6E8A-4147-A177-3AD203B41FA5}">
                      <a16:colId xmlns:a16="http://schemas.microsoft.com/office/drawing/2014/main" val="472811577"/>
                    </a:ext>
                  </a:extLst>
                </a:gridCol>
              </a:tblGrid>
              <a:tr h="360000">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カテゴリ</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施策名</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対象</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要件</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支援内容、補助額等</a:t>
                      </a:r>
                    </a:p>
                  </a:txBody>
                  <a:tcPr anchor="ctr">
                    <a:solidFill>
                      <a:schemeClr val="tx2">
                        <a:lumMod val="60000"/>
                        <a:lumOff val="40000"/>
                      </a:schemeClr>
                    </a:solidFill>
                  </a:tcPr>
                </a:tc>
                <a:tc>
                  <a:txBody>
                    <a:bodyPr/>
                    <a:lstStyle/>
                    <a:p>
                      <a:pPr algn="ctr"/>
                      <a:r>
                        <a:rPr kumimoji="1" lang="en-US" altLang="ja-JP" sz="1200" b="1" dirty="0">
                          <a:solidFill>
                            <a:schemeClr val="bg1"/>
                          </a:solidFill>
                          <a:latin typeface="BIZ UDPゴシック" panose="020B0400000000000000" pitchFamily="50" charset="-128"/>
                          <a:ea typeface="BIZ UDPゴシック" panose="020B0400000000000000" pitchFamily="50" charset="-128"/>
                        </a:rPr>
                        <a:t>QR</a:t>
                      </a:r>
                      <a:r>
                        <a:rPr kumimoji="1" lang="ja-JP" altLang="en-US" sz="1200" b="1" dirty="0">
                          <a:solidFill>
                            <a:schemeClr val="bg1"/>
                          </a:solidFill>
                          <a:latin typeface="BIZ UDPゴシック" panose="020B0400000000000000" pitchFamily="50" charset="-128"/>
                          <a:ea typeface="BIZ UDPゴシック" panose="020B0400000000000000" pitchFamily="50" charset="-128"/>
                        </a:rPr>
                        <a:t>コード</a:t>
                      </a:r>
                    </a:p>
                  </a:txBody>
                  <a:tcPr anchor="ctr">
                    <a:solidFill>
                      <a:schemeClr val="tx2">
                        <a:lumMod val="60000"/>
                        <a:lumOff val="40000"/>
                      </a:schemeClr>
                    </a:solidFill>
                  </a:tcPr>
                </a:tc>
                <a:extLst>
                  <a:ext uri="{0D108BD9-81ED-4DB2-BD59-A6C34878D82A}">
                    <a16:rowId xmlns:a16="http://schemas.microsoft.com/office/drawing/2014/main" val="1277115818"/>
                  </a:ext>
                </a:extLst>
              </a:tr>
              <a:tr h="2059320">
                <a:tc>
                  <a:txBody>
                    <a:bodyPr/>
                    <a:lstStyle/>
                    <a:p>
                      <a:r>
                        <a:rPr kumimoji="1" lang="ja-JP" altLang="en-US" sz="1200" dirty="0">
                          <a:latin typeface="BIZ UDPゴシック" panose="020B0400000000000000" pitchFamily="50" charset="-128"/>
                          <a:ea typeface="BIZ UDPゴシック" panose="020B0400000000000000" pitchFamily="50" charset="-128"/>
                        </a:rPr>
                        <a:t>補助金</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設備導入</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事業者向け太陽光発電の共同調達支援事業</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大阪府内に事業所を有する事業者</a:t>
                      </a:r>
                    </a:p>
                  </a:txBody>
                  <a:tcPr/>
                </a:tc>
                <a:tc>
                  <a:txBody>
                    <a:bodyPr/>
                    <a:lstStyle/>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設置を希望する建物が</a:t>
                      </a:r>
                      <a:r>
                        <a:rPr kumimoji="1" lang="en-US" altLang="ja-JP" sz="1200" dirty="0">
                          <a:latin typeface="BIZ UDPゴシック" panose="020B0400000000000000" pitchFamily="50" charset="-128"/>
                          <a:ea typeface="BIZ UDPゴシック" panose="020B0400000000000000" pitchFamily="50" charset="-128"/>
                        </a:rPr>
                        <a:t>1981</a:t>
                      </a:r>
                      <a:r>
                        <a:rPr kumimoji="1" lang="ja-JP" altLang="en-US" sz="1200" dirty="0">
                          <a:latin typeface="BIZ UDPゴシック" panose="020B0400000000000000" pitchFamily="50" charset="-128"/>
                          <a:ea typeface="BIZ UDPゴシック" panose="020B0400000000000000" pitchFamily="50" charset="-128"/>
                        </a:rPr>
                        <a:t>年以降の新耐震基準を満たしていること</a:t>
                      </a: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建物図面の提供が可能であること</a:t>
                      </a:r>
                      <a:endParaRPr kumimoji="1" lang="en-US" altLang="ja-JP" sz="12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dirty="0">
                          <a:latin typeface="BIZ UDPゴシック" panose="020B0400000000000000" pitchFamily="50" charset="-128"/>
                          <a:ea typeface="BIZ UDPゴシック" panose="020B0400000000000000" pitchFamily="50" charset="-128"/>
                        </a:rPr>
                        <a:t>自家消費型太陽光発電の導入を希望する事業者と太陽光発電設備設置事業者のマッチング等を行う共同調達支援を行います。</a:t>
                      </a:r>
                    </a:p>
                    <a:p>
                      <a:pPr marL="18000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dirty="0">
                          <a:latin typeface="BIZ UDPゴシック" panose="020B0400000000000000" pitchFamily="50" charset="-128"/>
                          <a:ea typeface="BIZ UDPゴシック" panose="020B0400000000000000" pitchFamily="50" charset="-128"/>
                        </a:rPr>
                        <a:t>（１）</a:t>
                      </a:r>
                      <a:r>
                        <a:rPr kumimoji="1" lang="en-US" altLang="ja-JP" sz="1200" dirty="0">
                          <a:latin typeface="BIZ UDPゴシック" panose="020B0400000000000000" pitchFamily="50" charset="-128"/>
                          <a:ea typeface="BIZ UDPゴシック" panose="020B0400000000000000" pitchFamily="50" charset="-128"/>
                        </a:rPr>
                        <a:t>PPA</a:t>
                      </a:r>
                      <a:r>
                        <a:rPr kumimoji="1" lang="ja-JP" altLang="en-US" sz="1200" dirty="0">
                          <a:latin typeface="BIZ UDPゴシック" panose="020B0400000000000000" pitchFamily="50" charset="-128"/>
                          <a:ea typeface="BIZ UDPゴシック" panose="020B0400000000000000" pitchFamily="50" charset="-128"/>
                        </a:rPr>
                        <a:t>プラン</a:t>
                      </a:r>
                    </a:p>
                    <a:p>
                      <a:pPr marL="18000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dirty="0">
                          <a:latin typeface="BIZ UDPゴシック" panose="020B0400000000000000" pitchFamily="50" charset="-128"/>
                          <a:ea typeface="BIZ UDPゴシック" panose="020B0400000000000000" pitchFamily="50" charset="-128"/>
                        </a:rPr>
                        <a:t>　　導入希望者の所有地に設置事業者が太陽光発電設備を設置、維持管理するプランです。　　　　　　　　　　　　　　　　　　　　　　　　　　　　　　　　　　　　　　　　　　　　　　　　　　　　　　　　　　　　　　　　　　　　　　　　　　　　　　　　　　　　　　　　　　　　　</a:t>
                      </a:r>
                    </a:p>
                    <a:p>
                      <a:pPr marL="18000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dirty="0">
                          <a:latin typeface="BIZ UDPゴシック" panose="020B0400000000000000" pitchFamily="50" charset="-128"/>
                          <a:ea typeface="BIZ UDPゴシック" panose="020B0400000000000000" pitchFamily="50" charset="-128"/>
                        </a:rPr>
                        <a:t>（２）リースプラン　</a:t>
                      </a:r>
                    </a:p>
                    <a:p>
                      <a:pPr marL="18000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dirty="0">
                          <a:latin typeface="BIZ UDPゴシック" panose="020B0400000000000000" pitchFamily="50" charset="-128"/>
                          <a:ea typeface="BIZ UDPゴシック" panose="020B0400000000000000" pitchFamily="50" charset="-128"/>
                        </a:rPr>
                        <a:t>　導入希望者の所有地に設置事業者が太陽光発電設備を設置するプランです</a:t>
                      </a:r>
                      <a:endParaRPr kumimoji="1" lang="en-US" altLang="ja-JP" sz="1200" dirty="0">
                        <a:latin typeface="BIZ UDPゴシック" panose="020B0400000000000000" pitchFamily="50" charset="-128"/>
                        <a:ea typeface="BIZ UDPゴシック" panose="020B0400000000000000" pitchFamily="50" charset="-128"/>
                      </a:endParaRPr>
                    </a:p>
                    <a:p>
                      <a:pPr marL="18000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dirty="0">
                          <a:latin typeface="BIZ UDPゴシック" panose="020B0400000000000000" pitchFamily="50" charset="-128"/>
                          <a:ea typeface="BIZ UDPゴシック" panose="020B0400000000000000" pitchFamily="50" charset="-128"/>
                        </a:rPr>
                        <a:t>（３）自己所有プラン</a:t>
                      </a:r>
                    </a:p>
                    <a:p>
                      <a:pPr marL="18000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dirty="0">
                          <a:latin typeface="BIZ UDPゴシック" panose="020B0400000000000000" pitchFamily="50" charset="-128"/>
                          <a:ea typeface="BIZ UDPゴシック" panose="020B0400000000000000" pitchFamily="50" charset="-128"/>
                        </a:rPr>
                        <a:t>　導入希望者の所有地に自社の負担で太陽光発電設備を設置、維持管理するプランです。</a:t>
                      </a:r>
                    </a:p>
                  </a:txBody>
                  <a:tcPr/>
                </a:tc>
                <a:tc>
                  <a:txBody>
                    <a:bodyPr/>
                    <a:lstStyle/>
                    <a:p>
                      <a:endParaRPr kumimoji="1" lang="en-US" altLang="ja-JP" sz="1200" dirty="0">
                        <a:latin typeface="BIZ UDPゴシック" panose="020B0400000000000000" pitchFamily="50" charset="-128"/>
                        <a:ea typeface="BIZ UDPゴシック" panose="020B0400000000000000" pitchFamily="50" charset="-128"/>
                      </a:endParaRPr>
                    </a:p>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815746486"/>
                  </a:ext>
                </a:extLst>
              </a:tr>
              <a:tr h="2059320">
                <a:tc>
                  <a:txBody>
                    <a:bodyP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補助金</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省エネ</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トラック事業者に対するエコタイヤ（低燃費タイヤ・再生タイヤ）等の導入に係る</a:t>
                      </a:r>
                      <a:r>
                        <a:rPr kumimoji="1" lang="ja-JP" altLang="en-US" sz="1200" strike="noStrike" dirty="0">
                          <a:solidFill>
                            <a:schemeClr val="tx1"/>
                          </a:solidFill>
                          <a:latin typeface="BIZ UDPゴシック" panose="020B0400000000000000" pitchFamily="50" charset="-128"/>
                          <a:ea typeface="BIZ UDPゴシック" panose="020B0400000000000000" pitchFamily="50" charset="-128"/>
                        </a:rPr>
                        <a:t>補助</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府内の貨物運送事業者</a:t>
                      </a:r>
                    </a:p>
                  </a:txBody>
                  <a:tcPr/>
                </a:tc>
                <a:tc>
                  <a:txBody>
                    <a:bodyPr/>
                    <a:lstStyle/>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府内の貨物運送事業者が、自社で保有する営業用貨物車両に対して令和６年</a:t>
                      </a:r>
                      <a:r>
                        <a:rPr kumimoji="1" lang="en-US" altLang="ja-JP" sz="1200" dirty="0">
                          <a:solidFill>
                            <a:schemeClr val="tx1"/>
                          </a:solidFill>
                          <a:latin typeface="BIZ UDPゴシック" panose="020B0400000000000000" pitchFamily="50" charset="-128"/>
                          <a:ea typeface="BIZ UDPゴシック" panose="020B0400000000000000" pitchFamily="50" charset="-128"/>
                        </a:rPr>
                        <a:t>4</a:t>
                      </a:r>
                      <a:r>
                        <a:rPr kumimoji="1" lang="ja-JP" altLang="en-US" sz="1200" dirty="0">
                          <a:solidFill>
                            <a:schemeClr val="tx1"/>
                          </a:solidFill>
                          <a:latin typeface="BIZ UDPゴシック" panose="020B0400000000000000" pitchFamily="50" charset="-128"/>
                          <a:ea typeface="BIZ UDPゴシック" panose="020B0400000000000000" pitchFamily="50" charset="-128"/>
                        </a:rPr>
                        <a:t>月</a:t>
                      </a:r>
                      <a:r>
                        <a:rPr kumimoji="1" lang="en-US" altLang="ja-JP" sz="1200" dirty="0">
                          <a:solidFill>
                            <a:schemeClr val="tx1"/>
                          </a:solidFill>
                          <a:latin typeface="BIZ UDPゴシック" panose="020B0400000000000000" pitchFamily="50" charset="-128"/>
                          <a:ea typeface="BIZ UDPゴシック" panose="020B0400000000000000" pitchFamily="50" charset="-128"/>
                        </a:rPr>
                        <a:t>1</a:t>
                      </a:r>
                      <a:r>
                        <a:rPr kumimoji="1" lang="ja-JP" altLang="en-US" sz="1200" dirty="0">
                          <a:solidFill>
                            <a:schemeClr val="tx1"/>
                          </a:solidFill>
                          <a:latin typeface="BIZ UDPゴシック" panose="020B0400000000000000" pitchFamily="50" charset="-128"/>
                          <a:ea typeface="BIZ UDPゴシック" panose="020B0400000000000000" pitchFamily="50" charset="-128"/>
                        </a:rPr>
                        <a:t>日以降に補助対象エコタイヤを購入していること</a:t>
                      </a:r>
                      <a:br>
                        <a:rPr kumimoji="1" lang="en-US" altLang="ja-JP" sz="1200" dirty="0">
                          <a:solidFill>
                            <a:schemeClr val="tx1"/>
                          </a:solidFill>
                          <a:latin typeface="BIZ UDPゴシック" panose="020B0400000000000000" pitchFamily="50" charset="-128"/>
                          <a:ea typeface="BIZ UDPゴシック" panose="020B0400000000000000" pitchFamily="50" charset="-128"/>
                        </a:rPr>
                      </a:b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他府県ナンバー車両、軽貨物車両、自家用車を除く </a:t>
                      </a:r>
                      <a:br>
                        <a:rPr kumimoji="1" lang="en-US" altLang="ja-JP" sz="1200" dirty="0">
                          <a:solidFill>
                            <a:schemeClr val="tx1"/>
                          </a:solidFill>
                          <a:latin typeface="BIZ UDPゴシック" panose="020B0400000000000000" pitchFamily="50" charset="-128"/>
                          <a:ea typeface="BIZ UDPゴシック" panose="020B0400000000000000" pitchFamily="50" charset="-128"/>
                        </a:rPr>
                      </a:br>
                      <a:r>
                        <a:rPr kumimoji="1" lang="ja-JP" altLang="en-US" sz="1200" dirty="0">
                          <a:solidFill>
                            <a:schemeClr val="tx1"/>
                          </a:solidFill>
                          <a:latin typeface="BIZ UDPゴシック" panose="020B0400000000000000" pitchFamily="50" charset="-128"/>
                          <a:ea typeface="BIZ UDPゴシック" panose="020B0400000000000000" pitchFamily="50" charset="-128"/>
                        </a:rPr>
                        <a:t>助成対象期間：令和６年４月１日～令和７年２月２８日</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タイヤ </a:t>
                      </a:r>
                      <a:r>
                        <a:rPr kumimoji="1" lang="en-US" altLang="ja-JP" sz="1200" dirty="0">
                          <a:solidFill>
                            <a:schemeClr val="tx1"/>
                          </a:solidFill>
                          <a:latin typeface="BIZ UDPゴシック" panose="020B0400000000000000" pitchFamily="50" charset="-128"/>
                          <a:ea typeface="BIZ UDPゴシック" panose="020B0400000000000000" pitchFamily="50" charset="-128"/>
                        </a:rPr>
                        <a:t>1 </a:t>
                      </a:r>
                      <a:r>
                        <a:rPr kumimoji="1" lang="ja-JP" altLang="en-US" sz="1200" dirty="0">
                          <a:solidFill>
                            <a:schemeClr val="tx1"/>
                          </a:solidFill>
                          <a:latin typeface="BIZ UDPゴシック" panose="020B0400000000000000" pitchFamily="50" charset="-128"/>
                          <a:ea typeface="BIZ UDPゴシック" panose="020B0400000000000000" pitchFamily="50" charset="-128"/>
                        </a:rPr>
                        <a:t>本につきタイヤ本体の購入価格（消費税込み）の</a:t>
                      </a:r>
                      <a:r>
                        <a:rPr kumimoji="1" lang="en-US" altLang="ja-JP" sz="1200" dirty="0">
                          <a:solidFill>
                            <a:schemeClr val="tx1"/>
                          </a:solidFill>
                          <a:latin typeface="BIZ UDPゴシック" panose="020B0400000000000000" pitchFamily="50" charset="-128"/>
                          <a:ea typeface="BIZ UDPゴシック" panose="020B0400000000000000" pitchFamily="50" charset="-128"/>
                        </a:rPr>
                        <a:t>1/2</a:t>
                      </a:r>
                    </a:p>
                    <a:p>
                      <a:pPr marL="0" indent="0">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　　＊１本につき補助金の額の上限</a:t>
                      </a:r>
                      <a:r>
                        <a:rPr kumimoji="1" lang="en-US" altLang="ja-JP" sz="1200" dirty="0">
                          <a:solidFill>
                            <a:schemeClr val="tx1"/>
                          </a:solidFill>
                          <a:latin typeface="BIZ UDPゴシック" panose="020B0400000000000000" pitchFamily="50" charset="-128"/>
                          <a:ea typeface="BIZ UDPゴシック" panose="020B0400000000000000" pitchFamily="50" charset="-128"/>
                        </a:rPr>
                        <a:t>7,000</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1</a:t>
                      </a:r>
                      <a:r>
                        <a:rPr kumimoji="1" lang="ja-JP" altLang="en-US" sz="1200" dirty="0">
                          <a:solidFill>
                            <a:schemeClr val="tx1"/>
                          </a:solidFill>
                          <a:latin typeface="BIZ UDPゴシック" panose="020B0400000000000000" pitchFamily="50" charset="-128"/>
                          <a:ea typeface="BIZ UDPゴシック" panose="020B0400000000000000" pitchFamily="50" charset="-128"/>
                        </a:rPr>
                        <a:t>社あたり</a:t>
                      </a:r>
                      <a:r>
                        <a:rPr kumimoji="1" lang="en-US" altLang="ja-JP" sz="1200" dirty="0">
                          <a:solidFill>
                            <a:schemeClr val="tx1"/>
                          </a:solidFill>
                          <a:latin typeface="BIZ UDPゴシック" panose="020B0400000000000000" pitchFamily="50" charset="-128"/>
                          <a:ea typeface="BIZ UDPゴシック" panose="020B0400000000000000" pitchFamily="50" charset="-128"/>
                        </a:rPr>
                        <a:t>20</a:t>
                      </a:r>
                      <a:r>
                        <a:rPr kumimoji="1" lang="ja-JP" altLang="en-US" sz="1200" dirty="0">
                          <a:solidFill>
                            <a:schemeClr val="tx1"/>
                          </a:solidFill>
                          <a:latin typeface="BIZ UDPゴシック" panose="020B0400000000000000" pitchFamily="50" charset="-128"/>
                          <a:ea typeface="BIZ UDPゴシック" panose="020B0400000000000000" pitchFamily="50" charset="-128"/>
                        </a:rPr>
                        <a:t>本まで</a:t>
                      </a:r>
                      <a:endParaRPr kumimoji="1" lang="en-US" altLang="ja-JP" sz="1200" strike="noStrike"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endParaRPr kumimoji="1" lang="en-US" altLang="ja-JP" sz="1200" strike="noStrike"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ja-JP" sz="1200" kern="1200" dirty="0">
                          <a:solidFill>
                            <a:schemeClr val="tx1"/>
                          </a:solidFill>
                          <a:effectLst/>
                          <a:latin typeface="BIZ UDPゴシック" panose="020B0400000000000000" pitchFamily="50" charset="-128"/>
                          <a:ea typeface="BIZ UDPゴシック" panose="020B0400000000000000" pitchFamily="50" charset="-128"/>
                          <a:cs typeface="+mn-cs"/>
                        </a:rPr>
                        <a:t>詳しくは</a:t>
                      </a:r>
                      <a:r>
                        <a:rPr kumimoji="1" lang="ja-JP" altLang="en-US" sz="1200" kern="1200" dirty="0">
                          <a:solidFill>
                            <a:schemeClr val="tx1"/>
                          </a:solidFill>
                          <a:effectLst/>
                          <a:latin typeface="BIZ UDPゴシック" panose="020B0400000000000000" pitchFamily="50" charset="-128"/>
                          <a:ea typeface="BIZ UDPゴシック" panose="020B0400000000000000" pitchFamily="50" charset="-128"/>
                          <a:cs typeface="+mn-cs"/>
                        </a:rPr>
                        <a:t>一般社団法人大阪府トラック協会</a:t>
                      </a:r>
                      <a:r>
                        <a:rPr kumimoji="1" lang="ja-JP" altLang="ja-JP" sz="1200" kern="1200" dirty="0">
                          <a:solidFill>
                            <a:schemeClr val="tx1"/>
                          </a:solidFill>
                          <a:effectLst/>
                          <a:latin typeface="BIZ UDPゴシック" panose="020B0400000000000000" pitchFamily="50" charset="-128"/>
                          <a:ea typeface="BIZ UDPゴシック" panose="020B0400000000000000" pitchFamily="50" charset="-128"/>
                          <a:cs typeface="+mn-cs"/>
                        </a:rPr>
                        <a:t>のホームページをご覧ください</a:t>
                      </a:r>
                      <a:r>
                        <a:rPr kumimoji="1" lang="ja-JP" altLang="en-US" sz="1200" kern="1200" dirty="0">
                          <a:solidFill>
                            <a:schemeClr val="tx1"/>
                          </a:solidFill>
                          <a:effectLst/>
                          <a:latin typeface="BIZ UDPゴシック" panose="020B0400000000000000" pitchFamily="50" charset="-128"/>
                          <a:ea typeface="BIZ UDPゴシック" panose="020B0400000000000000" pitchFamily="50" charset="-128"/>
                          <a:cs typeface="+mn-cs"/>
                        </a:rPr>
                        <a:t>。</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p>
                  </a:txBody>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4238662"/>
                  </a:ext>
                </a:extLst>
              </a:tr>
            </a:tbl>
          </a:graphicData>
        </a:graphic>
      </p:graphicFrame>
      <p:pic>
        <p:nvPicPr>
          <p:cNvPr id="3" name="図 2">
            <a:extLst>
              <a:ext uri="{FF2B5EF4-FFF2-40B4-BE49-F238E27FC236}">
                <a16:creationId xmlns:a16="http://schemas.microsoft.com/office/drawing/2014/main" id="{7DC1C979-89D8-4818-B0AE-0C4C344FC2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1021" y="1911927"/>
            <a:ext cx="872837" cy="872837"/>
          </a:xfrm>
          <a:prstGeom prst="rect">
            <a:avLst/>
          </a:prstGeom>
        </p:spPr>
      </p:pic>
      <p:sp>
        <p:nvSpPr>
          <p:cNvPr id="7" name="正方形/長方形 6">
            <a:extLst>
              <a:ext uri="{FF2B5EF4-FFF2-40B4-BE49-F238E27FC236}">
                <a16:creationId xmlns:a16="http://schemas.microsoft.com/office/drawing/2014/main" id="{B5EB65F9-7587-49DA-BA9B-DCB1DA91480B}"/>
              </a:ext>
            </a:extLst>
          </p:cNvPr>
          <p:cNvSpPr/>
          <p:nvPr/>
        </p:nvSpPr>
        <p:spPr>
          <a:xfrm>
            <a:off x="0" y="0"/>
            <a:ext cx="9906000" cy="451958"/>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rPr>
              <a:t>大阪府カーボンニュートラル関連支援策一覧表</a:t>
            </a:r>
            <a:endParaRPr kumimoji="1" lang="ja-JP" altLang="en-US" b="1" dirty="0">
              <a:solidFill>
                <a:schemeClr val="bg1"/>
              </a:solidFill>
            </a:endParaRPr>
          </a:p>
        </p:txBody>
      </p:sp>
      <p:pic>
        <p:nvPicPr>
          <p:cNvPr id="5" name="図 4">
            <a:extLst>
              <a:ext uri="{FF2B5EF4-FFF2-40B4-BE49-F238E27FC236}">
                <a16:creationId xmlns:a16="http://schemas.microsoft.com/office/drawing/2014/main" id="{D1D33873-7BBC-4CE5-BB2A-9260B0C3DF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18339" y="4344317"/>
            <a:ext cx="838200" cy="838200"/>
          </a:xfrm>
          <a:prstGeom prst="rect">
            <a:avLst/>
          </a:prstGeom>
        </p:spPr>
      </p:pic>
    </p:spTree>
    <p:extLst>
      <p:ext uri="{BB962C8B-B14F-4D97-AF65-F5344CB8AC3E}">
        <p14:creationId xmlns:p14="http://schemas.microsoft.com/office/powerpoint/2010/main" val="3942798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311D48DB-76C1-45CF-BAFE-D3145982D980}"/>
              </a:ext>
            </a:extLst>
          </p:cNvPr>
          <p:cNvGraphicFramePr>
            <a:graphicFrameLocks noGrp="1"/>
          </p:cNvGraphicFramePr>
          <p:nvPr>
            <p:extLst>
              <p:ext uri="{D42A27DB-BD31-4B8C-83A1-F6EECF244321}">
                <p14:modId xmlns:p14="http://schemas.microsoft.com/office/powerpoint/2010/main" val="1288371856"/>
              </p:ext>
            </p:extLst>
          </p:nvPr>
        </p:nvGraphicFramePr>
        <p:xfrm>
          <a:off x="224575" y="472741"/>
          <a:ext cx="9574051" cy="6346670"/>
        </p:xfrm>
        <a:graphic>
          <a:graphicData uri="http://schemas.openxmlformats.org/drawingml/2006/table">
            <a:tbl>
              <a:tblPr firstRow="1" bandRow="1">
                <a:tableStyleId>{5940675A-B579-460E-94D1-54222C63F5DA}</a:tableStyleId>
              </a:tblPr>
              <a:tblGrid>
                <a:gridCol w="846460">
                  <a:extLst>
                    <a:ext uri="{9D8B030D-6E8A-4147-A177-3AD203B41FA5}">
                      <a16:colId xmlns:a16="http://schemas.microsoft.com/office/drawing/2014/main" val="3541077402"/>
                    </a:ext>
                  </a:extLst>
                </a:gridCol>
                <a:gridCol w="1240360">
                  <a:extLst>
                    <a:ext uri="{9D8B030D-6E8A-4147-A177-3AD203B41FA5}">
                      <a16:colId xmlns:a16="http://schemas.microsoft.com/office/drawing/2014/main" val="1064019246"/>
                    </a:ext>
                  </a:extLst>
                </a:gridCol>
                <a:gridCol w="1317883">
                  <a:extLst>
                    <a:ext uri="{9D8B030D-6E8A-4147-A177-3AD203B41FA5}">
                      <a16:colId xmlns:a16="http://schemas.microsoft.com/office/drawing/2014/main" val="758171563"/>
                    </a:ext>
                  </a:extLst>
                </a:gridCol>
                <a:gridCol w="2231801">
                  <a:extLst>
                    <a:ext uri="{9D8B030D-6E8A-4147-A177-3AD203B41FA5}">
                      <a16:colId xmlns:a16="http://schemas.microsoft.com/office/drawing/2014/main" val="3851909271"/>
                    </a:ext>
                  </a:extLst>
                </a:gridCol>
                <a:gridCol w="2917716">
                  <a:extLst>
                    <a:ext uri="{9D8B030D-6E8A-4147-A177-3AD203B41FA5}">
                      <a16:colId xmlns:a16="http://schemas.microsoft.com/office/drawing/2014/main" val="28033122"/>
                    </a:ext>
                  </a:extLst>
                </a:gridCol>
                <a:gridCol w="1019831">
                  <a:extLst>
                    <a:ext uri="{9D8B030D-6E8A-4147-A177-3AD203B41FA5}">
                      <a16:colId xmlns:a16="http://schemas.microsoft.com/office/drawing/2014/main" val="472811577"/>
                    </a:ext>
                  </a:extLst>
                </a:gridCol>
              </a:tblGrid>
              <a:tr h="294529">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カテゴリ</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施策名</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対象</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要件</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支援内容、補助額等</a:t>
                      </a:r>
                    </a:p>
                  </a:txBody>
                  <a:tcPr anchor="ctr">
                    <a:solidFill>
                      <a:schemeClr val="tx2">
                        <a:lumMod val="60000"/>
                        <a:lumOff val="40000"/>
                      </a:schemeClr>
                    </a:solidFill>
                  </a:tcPr>
                </a:tc>
                <a:tc>
                  <a:txBody>
                    <a:bodyPr/>
                    <a:lstStyle/>
                    <a:p>
                      <a:pPr algn="ctr"/>
                      <a:r>
                        <a:rPr kumimoji="1" lang="en-US" altLang="ja-JP" sz="1200" b="1" dirty="0">
                          <a:solidFill>
                            <a:schemeClr val="bg1"/>
                          </a:solidFill>
                          <a:latin typeface="BIZ UDPゴシック" panose="020B0400000000000000" pitchFamily="50" charset="-128"/>
                          <a:ea typeface="BIZ UDPゴシック" panose="020B0400000000000000" pitchFamily="50" charset="-128"/>
                        </a:rPr>
                        <a:t>QR</a:t>
                      </a:r>
                      <a:r>
                        <a:rPr kumimoji="1" lang="ja-JP" altLang="en-US" sz="1200" b="1" dirty="0">
                          <a:solidFill>
                            <a:schemeClr val="bg1"/>
                          </a:solidFill>
                          <a:latin typeface="BIZ UDPゴシック" panose="020B0400000000000000" pitchFamily="50" charset="-128"/>
                          <a:ea typeface="BIZ UDPゴシック" panose="020B0400000000000000" pitchFamily="50" charset="-128"/>
                        </a:rPr>
                        <a:t>コード</a:t>
                      </a:r>
                    </a:p>
                  </a:txBody>
                  <a:tcPr anchor="ctr">
                    <a:solidFill>
                      <a:schemeClr val="tx2">
                        <a:lumMod val="60000"/>
                        <a:lumOff val="40000"/>
                      </a:schemeClr>
                    </a:solidFill>
                  </a:tcPr>
                </a:tc>
                <a:extLst>
                  <a:ext uri="{0D108BD9-81ED-4DB2-BD59-A6C34878D82A}">
                    <a16:rowId xmlns:a16="http://schemas.microsoft.com/office/drawing/2014/main" val="1277115818"/>
                  </a:ext>
                </a:extLst>
              </a:tr>
              <a:tr h="3469667">
                <a:tc>
                  <a:txBody>
                    <a:bodyP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補助金</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技術開発</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BIZ UDPゴシック" panose="020B0400000000000000" pitchFamily="50" charset="-128"/>
                          <a:ea typeface="BIZ UDPゴシック" panose="020B0400000000000000" pitchFamily="50" charset="-128"/>
                        </a:rPr>
                        <a:t>大阪府ものづくりイノベーション支援プロジェクト認定・助成金</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BIZ UDPゴシック" panose="020B0400000000000000" pitchFamily="50" charset="-128"/>
                          <a:ea typeface="BIZ UDPゴシック" panose="020B0400000000000000" pitchFamily="50" charset="-128"/>
                        </a:rPr>
                        <a:t>府内に主たる事務所（登記簿上の本店）を有する中小企業者</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大阪ものづくりイノベーションネットワークに入会している企業会員と支援機関会員の共同事業体</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技術開発の主な拠点が大阪府内</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製造業に属する事業を主たる事業としていること</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産学連携枠</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p>
                    <a:p>
                      <a:pPr marL="0" indent="0">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（補助対象）</a:t>
                      </a:r>
                    </a:p>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中小企業者が自らの技術を活用して行う新たな製品や技術の開発等のうち、大学または国立研究開発法人や（地独）大阪産業技術研究所などの公設試験研究機関等と連携するもの</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新たな製品・技術開発を伴うものに　　　</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　　 限る</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（補助金額）</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助成限度額</a:t>
                      </a:r>
                      <a:r>
                        <a:rPr kumimoji="1" lang="en-US" altLang="ja-JP" sz="1200" dirty="0">
                          <a:solidFill>
                            <a:schemeClr val="tx1"/>
                          </a:solidFill>
                          <a:latin typeface="BIZ UDPゴシック" panose="020B0400000000000000" pitchFamily="50" charset="-128"/>
                          <a:ea typeface="BIZ UDPゴシック" panose="020B0400000000000000" pitchFamily="50" charset="-128"/>
                        </a:rPr>
                        <a:t>200</a:t>
                      </a:r>
                      <a:r>
                        <a:rPr kumimoji="1" lang="ja-JP" altLang="en-US" sz="1200" dirty="0">
                          <a:solidFill>
                            <a:schemeClr val="tx1"/>
                          </a:solidFill>
                          <a:latin typeface="BIZ UDPゴシック" panose="020B0400000000000000" pitchFamily="50" charset="-128"/>
                          <a:ea typeface="BIZ UDPゴシック" panose="020B0400000000000000" pitchFamily="50" charset="-128"/>
                        </a:rPr>
                        <a:t>万円</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件</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　　（助成率</a:t>
                      </a:r>
                      <a:r>
                        <a:rPr kumimoji="1" lang="en-US" altLang="ja-JP" sz="1200" dirty="0">
                          <a:solidFill>
                            <a:schemeClr val="tx1"/>
                          </a:solidFill>
                          <a:latin typeface="BIZ UDPゴシック" panose="020B0400000000000000" pitchFamily="50" charset="-128"/>
                          <a:ea typeface="BIZ UDPゴシック" panose="020B0400000000000000" pitchFamily="50" charset="-128"/>
                        </a:rPr>
                        <a:t>1/2</a:t>
                      </a:r>
                      <a:r>
                        <a:rPr kumimoji="1" lang="ja-JP" altLang="en-US" sz="1200" dirty="0">
                          <a:solidFill>
                            <a:schemeClr val="tx1"/>
                          </a:solidFill>
                          <a:latin typeface="BIZ UDPゴシック" panose="020B0400000000000000" pitchFamily="50" charset="-128"/>
                          <a:ea typeface="BIZ UDPゴシック" panose="020B0400000000000000" pitchFamily="50" charset="-128"/>
                        </a:rPr>
                        <a:t>以内）</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基盤技術開発枠</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p>
                    <a:p>
                      <a:pPr marL="0" indent="0">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（補助対象）</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新たな製品・技術を開発するもの</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（補助金額）</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助成限度額</a:t>
                      </a:r>
                      <a:r>
                        <a:rPr kumimoji="1" lang="en-US" altLang="ja-JP" sz="1200" dirty="0">
                          <a:solidFill>
                            <a:schemeClr val="tx1"/>
                          </a:solidFill>
                          <a:latin typeface="BIZ UDPゴシック" panose="020B0400000000000000" pitchFamily="50" charset="-128"/>
                          <a:ea typeface="BIZ UDPゴシック" panose="020B0400000000000000" pitchFamily="50" charset="-128"/>
                        </a:rPr>
                        <a:t>150</a:t>
                      </a:r>
                      <a:r>
                        <a:rPr kumimoji="1" lang="ja-JP" altLang="en-US" sz="1200" dirty="0">
                          <a:solidFill>
                            <a:schemeClr val="tx1"/>
                          </a:solidFill>
                          <a:latin typeface="BIZ UDPゴシック" panose="020B0400000000000000" pitchFamily="50" charset="-128"/>
                          <a:ea typeface="BIZ UDPゴシック" panose="020B0400000000000000" pitchFamily="50" charset="-128"/>
                        </a:rPr>
                        <a:t>万円</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件</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　　（助成率</a:t>
                      </a:r>
                      <a:r>
                        <a:rPr kumimoji="1" lang="en-US" altLang="ja-JP" sz="1200" dirty="0">
                          <a:solidFill>
                            <a:schemeClr val="tx1"/>
                          </a:solidFill>
                          <a:latin typeface="BIZ UDPゴシック" panose="020B0400000000000000" pitchFamily="50" charset="-128"/>
                          <a:ea typeface="BIZ UDPゴシック" panose="020B0400000000000000" pitchFamily="50" charset="-128"/>
                        </a:rPr>
                        <a:t>1/2</a:t>
                      </a:r>
                      <a:r>
                        <a:rPr kumimoji="1" lang="ja-JP" altLang="en-US" sz="1200" dirty="0">
                          <a:solidFill>
                            <a:schemeClr val="tx1"/>
                          </a:solidFill>
                          <a:latin typeface="BIZ UDPゴシック" panose="020B0400000000000000" pitchFamily="50" charset="-128"/>
                          <a:ea typeface="BIZ UDPゴシック" panose="020B0400000000000000" pitchFamily="50" charset="-128"/>
                        </a:rPr>
                        <a:t>以内）</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815746486"/>
                  </a:ext>
                </a:extLst>
              </a:tr>
              <a:tr h="2485981">
                <a:tc>
                  <a:txBody>
                    <a:bodyP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普及啓発</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36000" marR="36000"/>
                </a:tc>
                <a:tc>
                  <a:txBody>
                    <a:bodyPr/>
                    <a:lstStyle/>
                    <a:p>
                      <a:r>
                        <a:rPr kumimoji="1" lang="en-US" altLang="ja-JP" sz="1200" dirty="0">
                          <a:solidFill>
                            <a:schemeClr val="tx1"/>
                          </a:solidFill>
                          <a:latin typeface="BIZ UDPゴシック" panose="020B0400000000000000" pitchFamily="50" charset="-128"/>
                          <a:ea typeface="BIZ UDPゴシック" panose="020B0400000000000000" pitchFamily="50" charset="-128"/>
                        </a:rPr>
                        <a:t>MOBIO-Cafe</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txBody>
                  <a:tcPr marL="36000" marR="36000"/>
                </a:tc>
                <a:tc>
                  <a:txBody>
                    <a:bodyP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府内ものづくり中小企業等</a:t>
                      </a:r>
                    </a:p>
                  </a:txBody>
                  <a:tcPr marL="36000" marR="36000"/>
                </a:tc>
                <a:tc>
                  <a:txBody>
                    <a:bodyPr/>
                    <a:lstStyle/>
                    <a:p>
                      <a:pPr marL="171450" indent="-171450">
                        <a:buFont typeface="Wingdings" panose="05000000000000000000" pitchFamily="2" charset="2"/>
                        <a:buChar char="ü"/>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36000" marR="36000"/>
                </a:tc>
                <a:tc>
                  <a:txBody>
                    <a:bodyPr/>
                    <a:lstStyle/>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様々なテーマでセミナーやワークショップなどを開催</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indent="-171450">
                        <a:spcAft>
                          <a:spcPts val="600"/>
                        </a:spcAft>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セミナー後は交流会を開催し、ものづくり中小企業同士等の新たな出会いの場を提供</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（脱炭素をテーマとしたセミナー実績）</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spcAft>
                          <a:spcPts val="300"/>
                        </a:spcAft>
                        <a:buFont typeface="Wingdings" panose="05000000000000000000" pitchFamily="2" charset="2"/>
                        <a:buNone/>
                      </a:pPr>
                      <a:r>
                        <a:rPr kumimoji="1" lang="en-US" altLang="ja-JP" sz="1200" dirty="0">
                          <a:solidFill>
                            <a:schemeClr val="tx1"/>
                          </a:solidFill>
                          <a:latin typeface="BIZ UDPゴシック" panose="020B0400000000000000" pitchFamily="50" charset="-128"/>
                          <a:ea typeface="BIZ UDPゴシック" panose="020B0400000000000000" pitchFamily="50" charset="-128"/>
                        </a:rPr>
                        <a:t>R4</a:t>
                      </a:r>
                      <a:r>
                        <a:rPr kumimoji="1" lang="ja-JP" altLang="en-US" sz="1200" dirty="0">
                          <a:solidFill>
                            <a:schemeClr val="tx1"/>
                          </a:solidFill>
                          <a:latin typeface="BIZ UDPゴシック" panose="020B0400000000000000" pitchFamily="50" charset="-128"/>
                          <a:ea typeface="BIZ UDPゴシック" panose="020B0400000000000000" pitchFamily="50" charset="-128"/>
                        </a:rPr>
                        <a:t>：３回　</a:t>
                      </a:r>
                      <a:r>
                        <a:rPr kumimoji="1" lang="en-US" altLang="ja-JP" sz="1200" dirty="0">
                          <a:solidFill>
                            <a:schemeClr val="tx1"/>
                          </a:solidFill>
                          <a:latin typeface="BIZ UDPゴシック" panose="020B0400000000000000" pitchFamily="50" charset="-128"/>
                          <a:ea typeface="BIZ UDPゴシック" panose="020B0400000000000000" pitchFamily="50" charset="-128"/>
                        </a:rPr>
                        <a:t>  6/29</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7/26</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9/13</a:t>
                      </a:r>
                    </a:p>
                    <a:p>
                      <a:pPr marL="0" indent="0" algn="l">
                        <a:buFont typeface="Wingdings" panose="05000000000000000000" pitchFamily="2" charset="2"/>
                        <a:buNone/>
                      </a:pPr>
                      <a:r>
                        <a:rPr kumimoji="1" lang="en-US" altLang="ja-JP" sz="1200" dirty="0">
                          <a:solidFill>
                            <a:schemeClr val="tx1"/>
                          </a:solidFill>
                          <a:latin typeface="BIZ UDPゴシック" panose="020B0400000000000000" pitchFamily="50" charset="-128"/>
                          <a:ea typeface="BIZ UDPゴシック" panose="020B0400000000000000" pitchFamily="50" charset="-128"/>
                        </a:rPr>
                        <a:t>R5</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10</a:t>
                      </a:r>
                      <a:r>
                        <a:rPr kumimoji="1" lang="ja-JP" altLang="en-US" sz="1200" dirty="0">
                          <a:solidFill>
                            <a:schemeClr val="tx1"/>
                          </a:solidFill>
                          <a:latin typeface="BIZ UDPゴシック" panose="020B0400000000000000" pitchFamily="50" charset="-128"/>
                          <a:ea typeface="BIZ UDPゴシック" panose="020B0400000000000000" pitchFamily="50" charset="-128"/>
                        </a:rPr>
                        <a:t>回　</a:t>
                      </a:r>
                      <a:r>
                        <a:rPr kumimoji="1" lang="en-US" altLang="ja-JP" sz="1200" dirty="0">
                          <a:solidFill>
                            <a:schemeClr val="tx1"/>
                          </a:solidFill>
                          <a:latin typeface="BIZ UDPゴシック" panose="020B0400000000000000" pitchFamily="50" charset="-128"/>
                          <a:ea typeface="BIZ UDPゴシック" panose="020B0400000000000000" pitchFamily="50" charset="-128"/>
                        </a:rPr>
                        <a:t>4/21</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5/31</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6/14</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6/19</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br>
                        <a:rPr kumimoji="1" lang="en-US" altLang="ja-JP" sz="1200" dirty="0">
                          <a:solidFill>
                            <a:schemeClr val="tx1"/>
                          </a:solidFill>
                          <a:latin typeface="BIZ UDPゴシック" panose="020B0400000000000000" pitchFamily="50" charset="-128"/>
                          <a:ea typeface="BIZ UDPゴシック" panose="020B0400000000000000" pitchFamily="50" charset="-128"/>
                        </a:rPr>
                      </a:b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7/28</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8/9</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8/23</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10/25</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gn="l">
                        <a:buFont typeface="Wingdings" panose="05000000000000000000" pitchFamily="2" charset="2"/>
                        <a:buNone/>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2/21</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3/25</a:t>
                      </a:r>
                    </a:p>
                    <a:p>
                      <a:pPr marL="0" indent="0" algn="l">
                        <a:buFont typeface="Wingdings" panose="05000000000000000000" pitchFamily="2" charset="2"/>
                        <a:buNone/>
                      </a:pPr>
                      <a:r>
                        <a:rPr kumimoji="1" lang="en-US" altLang="ja-JP" sz="1200" dirty="0">
                          <a:solidFill>
                            <a:schemeClr val="tx1"/>
                          </a:solidFill>
                          <a:latin typeface="BIZ UDPゴシック" panose="020B0400000000000000" pitchFamily="50" charset="-128"/>
                          <a:ea typeface="BIZ UDPゴシック" panose="020B0400000000000000" pitchFamily="50" charset="-128"/>
                        </a:rPr>
                        <a:t>R6:3</a:t>
                      </a:r>
                      <a:r>
                        <a:rPr kumimoji="1" lang="ja-JP" altLang="en-US" sz="1200" dirty="0">
                          <a:solidFill>
                            <a:schemeClr val="tx1"/>
                          </a:solidFill>
                          <a:latin typeface="BIZ UDPゴシック" panose="020B0400000000000000" pitchFamily="50" charset="-128"/>
                          <a:ea typeface="BIZ UDPゴシック" panose="020B0400000000000000" pitchFamily="50" charset="-128"/>
                        </a:rPr>
                        <a:t>回予定 </a:t>
                      </a:r>
                      <a:r>
                        <a:rPr kumimoji="1" lang="en-US" altLang="ja-JP" sz="1200" dirty="0">
                          <a:solidFill>
                            <a:schemeClr val="tx1"/>
                          </a:solidFill>
                          <a:latin typeface="BIZ UDPゴシック" panose="020B0400000000000000" pitchFamily="50" charset="-128"/>
                          <a:ea typeface="BIZ UDPゴシック" panose="020B0400000000000000" pitchFamily="50" charset="-128"/>
                        </a:rPr>
                        <a:t>11</a:t>
                      </a:r>
                      <a:r>
                        <a:rPr kumimoji="1" lang="ja-JP" altLang="en-US" sz="1200" dirty="0">
                          <a:solidFill>
                            <a:schemeClr val="tx1"/>
                          </a:solidFill>
                          <a:latin typeface="BIZ UDPゴシック" panose="020B0400000000000000" pitchFamily="50" charset="-128"/>
                          <a:ea typeface="BIZ UDPゴシック" panose="020B0400000000000000" pitchFamily="50" charset="-128"/>
                        </a:rPr>
                        <a:t>月末～</a:t>
                      </a:r>
                      <a:r>
                        <a:rPr kumimoji="1" lang="en-US" altLang="ja-JP" sz="1200" dirty="0">
                          <a:solidFill>
                            <a:schemeClr val="tx1"/>
                          </a:solidFill>
                          <a:latin typeface="BIZ UDPゴシック" panose="020B0400000000000000" pitchFamily="50" charset="-128"/>
                          <a:ea typeface="BIZ UDPゴシック" panose="020B0400000000000000" pitchFamily="50" charset="-128"/>
                        </a:rPr>
                        <a:t>12</a:t>
                      </a:r>
                      <a:r>
                        <a:rPr kumimoji="1" lang="ja-JP" altLang="en-US" sz="1200" dirty="0">
                          <a:solidFill>
                            <a:schemeClr val="tx1"/>
                          </a:solidFill>
                          <a:latin typeface="BIZ UDPゴシック" panose="020B0400000000000000" pitchFamily="50" charset="-128"/>
                          <a:ea typeface="BIZ UDPゴシック" panose="020B0400000000000000" pitchFamily="50" charset="-128"/>
                        </a:rPr>
                        <a:t>月末、</a:t>
                      </a:r>
                      <a:r>
                        <a:rPr kumimoji="1" lang="en-US" altLang="ja-JP" sz="1200" dirty="0">
                          <a:solidFill>
                            <a:schemeClr val="tx1"/>
                          </a:solidFill>
                          <a:latin typeface="BIZ UDPゴシック" panose="020B0400000000000000" pitchFamily="50" charset="-128"/>
                          <a:ea typeface="BIZ UDPゴシック" panose="020B0400000000000000" pitchFamily="50" charset="-128"/>
                        </a:rPr>
                        <a:t>11/25</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gn="l">
                        <a:buFont typeface="Wingdings" panose="05000000000000000000" pitchFamily="2" charset="2"/>
                        <a:buNone/>
                      </a:pPr>
                      <a:r>
                        <a:rPr kumimoji="1" lang="en-US" altLang="ja-JP" sz="1200" dirty="0">
                          <a:solidFill>
                            <a:schemeClr val="tx1"/>
                          </a:solidFill>
                          <a:latin typeface="BIZ UDPゴシック" panose="020B0400000000000000" pitchFamily="50" charset="-128"/>
                          <a:ea typeface="BIZ UDPゴシック" panose="020B0400000000000000" pitchFamily="50" charset="-128"/>
                        </a:rPr>
                        <a:t>                 12/16</a:t>
                      </a:r>
                      <a:r>
                        <a:rPr kumimoji="1" lang="ja-JP" altLang="en-US" sz="1200" dirty="0">
                          <a:solidFill>
                            <a:schemeClr val="tx1"/>
                          </a:solidFill>
                          <a:latin typeface="BIZ UDPゴシック" panose="020B0400000000000000" pitchFamily="50" charset="-128"/>
                          <a:ea typeface="BIZ UDPゴシック" panose="020B0400000000000000" pitchFamily="50" charset="-128"/>
                        </a:rPr>
                        <a:t>（令和</a:t>
                      </a:r>
                      <a:r>
                        <a:rPr kumimoji="1" lang="en-US" altLang="ja-JP" sz="1200" dirty="0">
                          <a:solidFill>
                            <a:schemeClr val="tx1"/>
                          </a:solidFill>
                          <a:latin typeface="BIZ UDPゴシック" panose="020B0400000000000000" pitchFamily="50" charset="-128"/>
                          <a:ea typeface="BIZ UDPゴシック" panose="020B0400000000000000" pitchFamily="50" charset="-128"/>
                        </a:rPr>
                        <a:t>6</a:t>
                      </a:r>
                      <a:r>
                        <a:rPr kumimoji="1" lang="ja-JP" altLang="en-US" sz="1200" dirty="0">
                          <a:solidFill>
                            <a:schemeClr val="tx1"/>
                          </a:solidFill>
                          <a:latin typeface="BIZ UDPゴシック" panose="020B0400000000000000" pitchFamily="50" charset="-128"/>
                          <a:ea typeface="BIZ UDPゴシック" panose="020B0400000000000000" pitchFamily="50" charset="-128"/>
                        </a:rPr>
                        <a:t>年</a:t>
                      </a:r>
                      <a:r>
                        <a:rPr kumimoji="1" lang="en-US" altLang="ja-JP" sz="1200" dirty="0">
                          <a:solidFill>
                            <a:schemeClr val="tx1"/>
                          </a:solidFill>
                          <a:latin typeface="BIZ UDPゴシック" panose="020B0400000000000000" pitchFamily="50" charset="-128"/>
                          <a:ea typeface="BIZ UDPゴシック" panose="020B0400000000000000" pitchFamily="50" charset="-128"/>
                        </a:rPr>
                        <a:t>9</a:t>
                      </a:r>
                      <a:r>
                        <a:rPr kumimoji="1" lang="ja-JP" altLang="en-US" sz="1200" dirty="0">
                          <a:solidFill>
                            <a:schemeClr val="tx1"/>
                          </a:solidFill>
                          <a:latin typeface="BIZ UDPゴシック" panose="020B0400000000000000" pitchFamily="50" charset="-128"/>
                          <a:ea typeface="BIZ UDPゴシック" panose="020B0400000000000000" pitchFamily="50" charset="-128"/>
                        </a:rPr>
                        <a:t>月末現在）</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36000" marR="36000"/>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653993562"/>
                  </a:ext>
                </a:extLst>
              </a:tr>
            </a:tbl>
          </a:graphicData>
        </a:graphic>
      </p:graphicFrame>
      <p:sp>
        <p:nvSpPr>
          <p:cNvPr id="7" name="正方形/長方形 6">
            <a:extLst>
              <a:ext uri="{FF2B5EF4-FFF2-40B4-BE49-F238E27FC236}">
                <a16:creationId xmlns:a16="http://schemas.microsoft.com/office/drawing/2014/main" id="{8ACF240F-A920-42C4-8ADD-DFD78BEE05AB}"/>
              </a:ext>
            </a:extLst>
          </p:cNvPr>
          <p:cNvSpPr/>
          <p:nvPr/>
        </p:nvSpPr>
        <p:spPr>
          <a:xfrm>
            <a:off x="0" y="0"/>
            <a:ext cx="9906000" cy="451958"/>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rPr>
              <a:t>大阪府カーボンニュートラル関連支援策一覧表</a:t>
            </a:r>
            <a:endParaRPr kumimoji="1" lang="ja-JP" altLang="en-US" b="1" dirty="0">
              <a:solidFill>
                <a:schemeClr val="bg1"/>
              </a:solidFill>
            </a:endParaRPr>
          </a:p>
        </p:txBody>
      </p:sp>
      <p:pic>
        <p:nvPicPr>
          <p:cNvPr id="5" name="図 4">
            <a:extLst>
              <a:ext uri="{FF2B5EF4-FFF2-40B4-BE49-F238E27FC236}">
                <a16:creationId xmlns:a16="http://schemas.microsoft.com/office/drawing/2014/main" id="{5C3E8EF5-B026-4EB3-B716-E2A6D0CC3A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1466" y="1357838"/>
            <a:ext cx="869018" cy="869018"/>
          </a:xfrm>
          <a:prstGeom prst="rect">
            <a:avLst/>
          </a:prstGeom>
        </p:spPr>
      </p:pic>
      <p:pic>
        <p:nvPicPr>
          <p:cNvPr id="8" name="図 7">
            <a:extLst>
              <a:ext uri="{FF2B5EF4-FFF2-40B4-BE49-F238E27FC236}">
                <a16:creationId xmlns:a16="http://schemas.microsoft.com/office/drawing/2014/main" id="{71B0D201-40D4-450F-BB6A-6E41033839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0525" y="5185127"/>
            <a:ext cx="850900" cy="850900"/>
          </a:xfrm>
          <a:prstGeom prst="rect">
            <a:avLst/>
          </a:prstGeom>
        </p:spPr>
      </p:pic>
    </p:spTree>
    <p:extLst>
      <p:ext uri="{BB962C8B-B14F-4D97-AF65-F5344CB8AC3E}">
        <p14:creationId xmlns:p14="http://schemas.microsoft.com/office/powerpoint/2010/main" val="4259855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311D48DB-76C1-45CF-BAFE-D3145982D980}"/>
              </a:ext>
            </a:extLst>
          </p:cNvPr>
          <p:cNvGraphicFramePr>
            <a:graphicFrameLocks noGrp="1"/>
          </p:cNvGraphicFramePr>
          <p:nvPr>
            <p:extLst>
              <p:ext uri="{D42A27DB-BD31-4B8C-83A1-F6EECF244321}">
                <p14:modId xmlns:p14="http://schemas.microsoft.com/office/powerpoint/2010/main" val="955006159"/>
              </p:ext>
            </p:extLst>
          </p:nvPr>
        </p:nvGraphicFramePr>
        <p:xfrm>
          <a:off x="215516" y="588041"/>
          <a:ext cx="9538084" cy="5174029"/>
        </p:xfrm>
        <a:graphic>
          <a:graphicData uri="http://schemas.openxmlformats.org/drawingml/2006/table">
            <a:tbl>
              <a:tblPr firstRow="1" bandRow="1">
                <a:tableStyleId>{5940675A-B579-460E-94D1-54222C63F5DA}</a:tableStyleId>
              </a:tblPr>
              <a:tblGrid>
                <a:gridCol w="843280">
                  <a:extLst>
                    <a:ext uri="{9D8B030D-6E8A-4147-A177-3AD203B41FA5}">
                      <a16:colId xmlns:a16="http://schemas.microsoft.com/office/drawing/2014/main" val="3541077402"/>
                    </a:ext>
                  </a:extLst>
                </a:gridCol>
                <a:gridCol w="1235701">
                  <a:extLst>
                    <a:ext uri="{9D8B030D-6E8A-4147-A177-3AD203B41FA5}">
                      <a16:colId xmlns:a16="http://schemas.microsoft.com/office/drawing/2014/main" val="1064019246"/>
                    </a:ext>
                  </a:extLst>
                </a:gridCol>
                <a:gridCol w="1312932">
                  <a:extLst>
                    <a:ext uri="{9D8B030D-6E8A-4147-A177-3AD203B41FA5}">
                      <a16:colId xmlns:a16="http://schemas.microsoft.com/office/drawing/2014/main" val="758171563"/>
                    </a:ext>
                  </a:extLst>
                </a:gridCol>
                <a:gridCol w="2223417">
                  <a:extLst>
                    <a:ext uri="{9D8B030D-6E8A-4147-A177-3AD203B41FA5}">
                      <a16:colId xmlns:a16="http://schemas.microsoft.com/office/drawing/2014/main" val="3851909271"/>
                    </a:ext>
                  </a:extLst>
                </a:gridCol>
                <a:gridCol w="2906754">
                  <a:extLst>
                    <a:ext uri="{9D8B030D-6E8A-4147-A177-3AD203B41FA5}">
                      <a16:colId xmlns:a16="http://schemas.microsoft.com/office/drawing/2014/main" val="28033122"/>
                    </a:ext>
                  </a:extLst>
                </a:gridCol>
                <a:gridCol w="1016000">
                  <a:extLst>
                    <a:ext uri="{9D8B030D-6E8A-4147-A177-3AD203B41FA5}">
                      <a16:colId xmlns:a16="http://schemas.microsoft.com/office/drawing/2014/main" val="472811577"/>
                    </a:ext>
                  </a:extLst>
                </a:gridCol>
              </a:tblGrid>
              <a:tr h="289269">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カテゴリ</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施策名</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対象</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要件</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支援内容、補助額等</a:t>
                      </a:r>
                    </a:p>
                  </a:txBody>
                  <a:tcPr anchor="ctr">
                    <a:solidFill>
                      <a:schemeClr val="tx2">
                        <a:lumMod val="60000"/>
                        <a:lumOff val="40000"/>
                      </a:schemeClr>
                    </a:solidFill>
                  </a:tcPr>
                </a:tc>
                <a:tc>
                  <a:txBody>
                    <a:bodyPr/>
                    <a:lstStyle/>
                    <a:p>
                      <a:pPr algn="ctr"/>
                      <a:r>
                        <a:rPr kumimoji="1" lang="en-US" altLang="ja-JP" sz="1200" b="1" dirty="0">
                          <a:solidFill>
                            <a:schemeClr val="bg1"/>
                          </a:solidFill>
                          <a:latin typeface="BIZ UDPゴシック" panose="020B0400000000000000" pitchFamily="50" charset="-128"/>
                          <a:ea typeface="BIZ UDPゴシック" panose="020B0400000000000000" pitchFamily="50" charset="-128"/>
                        </a:rPr>
                        <a:t>QR</a:t>
                      </a:r>
                      <a:r>
                        <a:rPr kumimoji="1" lang="ja-JP" altLang="en-US" sz="1200" b="1" dirty="0">
                          <a:solidFill>
                            <a:schemeClr val="bg1"/>
                          </a:solidFill>
                          <a:latin typeface="BIZ UDPゴシック" panose="020B0400000000000000" pitchFamily="50" charset="-128"/>
                          <a:ea typeface="BIZ UDPゴシック" panose="020B0400000000000000" pitchFamily="50" charset="-128"/>
                        </a:rPr>
                        <a:t>コード</a:t>
                      </a:r>
                    </a:p>
                  </a:txBody>
                  <a:tcPr anchor="ctr">
                    <a:solidFill>
                      <a:schemeClr val="tx2">
                        <a:lumMod val="60000"/>
                        <a:lumOff val="40000"/>
                      </a:schemeClr>
                    </a:solidFill>
                  </a:tcPr>
                </a:tc>
                <a:extLst>
                  <a:ext uri="{0D108BD9-81ED-4DB2-BD59-A6C34878D82A}">
                    <a16:rowId xmlns:a16="http://schemas.microsoft.com/office/drawing/2014/main" val="1277115818"/>
                  </a:ext>
                </a:extLst>
              </a:tr>
              <a:tr h="1867240">
                <a:tc>
                  <a:txBody>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BIZ UDPゴシック" panose="020B0400000000000000" pitchFamily="50" charset="-128"/>
                          <a:ea typeface="BIZ UDPゴシック" panose="020B0400000000000000" pitchFamily="50" charset="-128"/>
                        </a:rPr>
                        <a:t>支援機関</a:t>
                      </a: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技術開発</a:t>
                      </a:r>
                    </a:p>
                  </a:txBody>
                  <a:tcPr marL="36000" marR="36000"/>
                </a:tc>
                <a:tc>
                  <a:txBody>
                    <a:bodyP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（地独）大阪産業技術研究所</a:t>
                      </a:r>
                    </a:p>
                  </a:txBody>
                  <a:tcPr marL="36000" marR="36000"/>
                </a:tc>
                <a:tc>
                  <a:txBody>
                    <a:bodyP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府内中小企業者等</a:t>
                      </a:r>
                    </a:p>
                  </a:txBody>
                  <a:tcPr marL="36000" marR="36000"/>
                </a:tc>
                <a:tc>
                  <a:txBody>
                    <a:bodyPr/>
                    <a:lstStyle/>
                    <a:p>
                      <a:pPr algn="ct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要件はありませんが、ご利</a:t>
                      </a:r>
                      <a:br>
                        <a:rPr kumimoji="1" lang="en-US" altLang="ja-JP" sz="1200" dirty="0">
                          <a:solidFill>
                            <a:schemeClr val="tx1"/>
                          </a:solidFill>
                          <a:latin typeface="BIZ UDPゴシック" panose="020B0400000000000000" pitchFamily="50" charset="-128"/>
                          <a:ea typeface="BIZ UDPゴシック" panose="020B0400000000000000" pitchFamily="50" charset="-128"/>
                        </a:rPr>
                      </a:br>
                      <a:r>
                        <a:rPr kumimoji="1" lang="ja-JP" altLang="en-US" sz="1200" dirty="0">
                          <a:solidFill>
                            <a:schemeClr val="tx1"/>
                          </a:solidFill>
                          <a:latin typeface="BIZ UDPゴシック" panose="020B0400000000000000" pitchFamily="50" charset="-128"/>
                          <a:ea typeface="BIZ UDPゴシック" panose="020B0400000000000000" pitchFamily="50" charset="-128"/>
                        </a:rPr>
                        <a:t>   用にあたっては、「利用者</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   登録」が必要となります。</a:t>
                      </a:r>
                    </a:p>
                  </a:txBody>
                  <a:tcPr marL="36000" marR="36000"/>
                </a:tc>
                <a:tc>
                  <a:txBody>
                    <a:bodyPr/>
                    <a:lstStyle/>
                    <a:p>
                      <a:pPr marL="0" indent="0">
                        <a:buFont typeface="Wingdings" panose="05000000000000000000" pitchFamily="2" charset="2"/>
                        <a:buNone/>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ものづくり企業の技術支援</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p>
                      <a:pPr marL="171450" lvl="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専門研究員による技術相談（無料）</a:t>
                      </a:r>
                    </a:p>
                    <a:p>
                      <a:pPr marL="171450" lvl="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保有装置を活用した依頼試験、装置使用</a:t>
                      </a:r>
                    </a:p>
                    <a:p>
                      <a:pPr marL="171450" lvl="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開発課題解決に向けた受託研究、共同研究</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lvl="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技術者育成研修（オーダーメード対応有り）</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インキュベーション施設併設</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36000" marR="36000"/>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36000" marR="36000"/>
                </a:tc>
                <a:extLst>
                  <a:ext uri="{0D108BD9-81ED-4DB2-BD59-A6C34878D82A}">
                    <a16:rowId xmlns:a16="http://schemas.microsoft.com/office/drawing/2014/main" val="3494471489"/>
                  </a:ext>
                </a:extLst>
              </a:tr>
              <a:tr h="2106060">
                <a:tc>
                  <a:txBody>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融資等</a:t>
                      </a:r>
                    </a:p>
                    <a:p>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設備導入</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小</a:t>
                      </a:r>
                      <a:r>
                        <a:rPr kumimoji="1" lang="zh-TW" altLang="en-US" sz="1200" dirty="0">
                          <a:latin typeface="BIZ UDPゴシック" panose="020B0400000000000000" pitchFamily="50" charset="-128"/>
                          <a:ea typeface="BIZ UDPゴシック" panose="020B0400000000000000" pitchFamily="50" charset="-128"/>
                        </a:rPr>
                        <a:t>規模企業者等設備貸与</a:t>
                      </a:r>
                      <a:r>
                        <a:rPr kumimoji="1" lang="ja-JP" altLang="en-US" sz="1200" dirty="0">
                          <a:latin typeface="BIZ UDPゴシック" panose="020B0400000000000000" pitchFamily="50" charset="-128"/>
                          <a:ea typeface="BIZ UDPゴシック" panose="020B0400000000000000" pitchFamily="50" charset="-128"/>
                        </a:rPr>
                        <a:t>制度</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創業者、小規模企業者</a:t>
                      </a:r>
                    </a:p>
                    <a:p>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対象設備：大阪府内に設置する設備（新品に限る）で、</a:t>
                      </a:r>
                    </a:p>
                    <a:p>
                      <a:r>
                        <a:rPr kumimoji="1" lang="ja-JP" altLang="en-US" sz="1200" dirty="0">
                          <a:latin typeface="BIZ UDPゴシック" panose="020B0400000000000000" pitchFamily="50" charset="-128"/>
                          <a:ea typeface="BIZ UDPゴシック" panose="020B0400000000000000" pitchFamily="50" charset="-128"/>
                        </a:rPr>
                        <a:t>法定</a:t>
                      </a:r>
                      <a:r>
                        <a:rPr kumimoji="1" lang="ja-JP" altLang="en-US" sz="1200" dirty="0">
                          <a:solidFill>
                            <a:schemeClr val="tx1"/>
                          </a:solidFill>
                          <a:latin typeface="BIZ UDPゴシック" panose="020B0400000000000000" pitchFamily="50" charset="-128"/>
                          <a:ea typeface="BIZ UDPゴシック" panose="020B0400000000000000" pitchFamily="50" charset="-128"/>
                        </a:rPr>
                        <a:t>耐用年数が３年以上かつ資産計上できる</a:t>
                      </a:r>
                      <a:r>
                        <a:rPr kumimoji="1" lang="ja-JP" altLang="en-US" sz="1200" dirty="0">
                          <a:latin typeface="BIZ UDPゴシック" panose="020B0400000000000000" pitchFamily="50" charset="-128"/>
                          <a:ea typeface="BIZ UDPゴシック" panose="020B0400000000000000" pitchFamily="50" charset="-128"/>
                        </a:rPr>
                        <a:t>設備</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設備価格：１</a:t>
                      </a:r>
                      <a:r>
                        <a:rPr kumimoji="1" lang="en-US" altLang="ja-JP" sz="1200" dirty="0">
                          <a:latin typeface="BIZ UDPゴシック" panose="020B0400000000000000" pitchFamily="50" charset="-128"/>
                          <a:ea typeface="BIZ UDPゴシック" panose="020B0400000000000000" pitchFamily="50" charset="-128"/>
                        </a:rPr>
                        <a:t>00</a:t>
                      </a:r>
                      <a:r>
                        <a:rPr kumimoji="1" lang="ja-JP" altLang="en-US" sz="1200" dirty="0">
                          <a:latin typeface="BIZ UDPゴシック" panose="020B0400000000000000" pitchFamily="50" charset="-128"/>
                          <a:ea typeface="BIZ UDPゴシック" panose="020B0400000000000000" pitchFamily="50" charset="-128"/>
                        </a:rPr>
                        <a:t>万円以上１億円以下であること</a:t>
                      </a:r>
                      <a:endParaRPr kumimoji="1" lang="en-US" altLang="ja-JP" sz="1200" dirty="0">
                        <a:latin typeface="BIZ UDPゴシック" panose="020B0400000000000000" pitchFamily="50" charset="-128"/>
                        <a:ea typeface="BIZ UDPゴシック" panose="020B0400000000000000" pitchFamily="50" charset="-128"/>
                      </a:endParaRPr>
                    </a:p>
                    <a:p>
                      <a:endParaRPr kumimoji="1" lang="ja-JP" altLang="en-US"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＊単品価格が</a:t>
                      </a:r>
                      <a:r>
                        <a:rPr kumimoji="1" lang="en-US" altLang="ja-JP" sz="1200" dirty="0">
                          <a:latin typeface="BIZ UDPゴシック" panose="020B0400000000000000" pitchFamily="50" charset="-128"/>
                          <a:ea typeface="BIZ UDPゴシック" panose="020B0400000000000000" pitchFamily="50" charset="-128"/>
                        </a:rPr>
                        <a:t>100</a:t>
                      </a:r>
                      <a:r>
                        <a:rPr kumimoji="1" lang="ja-JP" altLang="en-US" sz="1200" dirty="0">
                          <a:latin typeface="BIZ UDPゴシック" panose="020B0400000000000000" pitchFamily="50" charset="-128"/>
                          <a:ea typeface="BIZ UDPゴシック" panose="020B0400000000000000" pitchFamily="50" charset="-128"/>
                        </a:rPr>
                        <a:t>万円未満でも、複数設備の合算で</a:t>
                      </a:r>
                      <a:r>
                        <a:rPr kumimoji="1" lang="en-US" altLang="ja-JP" sz="1200" dirty="0">
                          <a:latin typeface="BIZ UDPゴシック" panose="020B0400000000000000" pitchFamily="50" charset="-128"/>
                          <a:ea typeface="BIZ UDPゴシック" panose="020B0400000000000000" pitchFamily="50" charset="-128"/>
                        </a:rPr>
                        <a:t>100</a:t>
                      </a:r>
                      <a:r>
                        <a:rPr kumimoji="1" lang="ja-JP" altLang="en-US" sz="1200" dirty="0">
                          <a:latin typeface="BIZ UDPゴシック" panose="020B0400000000000000" pitchFamily="50" charset="-128"/>
                          <a:ea typeface="BIZ UDPゴシック" panose="020B0400000000000000" pitchFamily="50" charset="-128"/>
                        </a:rPr>
                        <a:t>万円以上となれば申込可能</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＊割賦の場合、最大</a:t>
                      </a:r>
                      <a:r>
                        <a:rPr kumimoji="1" lang="en-US" altLang="ja-JP" sz="1200" dirty="0">
                          <a:latin typeface="BIZ UDPゴシック" panose="020B0400000000000000" pitchFamily="50" charset="-128"/>
                          <a:ea typeface="BIZ UDPゴシック" panose="020B0400000000000000" pitchFamily="50" charset="-128"/>
                        </a:rPr>
                        <a:t>1</a:t>
                      </a:r>
                      <a:r>
                        <a:rPr kumimoji="1" lang="ja-JP" altLang="en-US" sz="1200" dirty="0">
                          <a:latin typeface="BIZ UDPゴシック" panose="020B0400000000000000" pitchFamily="50" charset="-128"/>
                          <a:ea typeface="BIZ UDPゴシック" panose="020B0400000000000000" pitchFamily="50" charset="-128"/>
                        </a:rPr>
                        <a:t>億</a:t>
                      </a:r>
                      <a:r>
                        <a:rPr kumimoji="1" lang="en-US" altLang="ja-JP" sz="1200" dirty="0">
                          <a:latin typeface="BIZ UDPゴシック" panose="020B0400000000000000" pitchFamily="50" charset="-128"/>
                          <a:ea typeface="BIZ UDPゴシック" panose="020B0400000000000000" pitchFamily="50" charset="-128"/>
                        </a:rPr>
                        <a:t>2</a:t>
                      </a:r>
                      <a:r>
                        <a:rPr kumimoji="1" lang="ja-JP" altLang="en-US" sz="1200" dirty="0">
                          <a:latin typeface="BIZ UDPゴシック" panose="020B0400000000000000" pitchFamily="50" charset="-128"/>
                          <a:ea typeface="BIZ UDPゴシック" panose="020B0400000000000000" pitchFamily="50" charset="-128"/>
                        </a:rPr>
                        <a:t>千万円まで申込可能。</a:t>
                      </a:r>
                    </a:p>
                    <a:p>
                      <a:r>
                        <a:rPr kumimoji="1" lang="ja-JP" altLang="en-US" sz="1200" dirty="0">
                          <a:latin typeface="BIZ UDPゴシック" panose="020B0400000000000000" pitchFamily="50" charset="-128"/>
                          <a:ea typeface="BIZ UDPゴシック" panose="020B0400000000000000" pitchFamily="50" charset="-128"/>
                        </a:rPr>
                        <a:t>ただし、</a:t>
                      </a:r>
                      <a:r>
                        <a:rPr kumimoji="1" lang="en-US" altLang="ja-JP" sz="1200" dirty="0">
                          <a:solidFill>
                            <a:schemeClr val="tx1"/>
                          </a:solidFill>
                          <a:latin typeface="BIZ UDPゴシック" panose="020B0400000000000000" pitchFamily="50" charset="-128"/>
                          <a:ea typeface="BIZ UDPゴシック" panose="020B0400000000000000" pitchFamily="50" charset="-128"/>
                        </a:rPr>
                        <a:t>1</a:t>
                      </a:r>
                      <a:r>
                        <a:rPr kumimoji="1" lang="ja-JP" altLang="en-US" sz="1200" dirty="0">
                          <a:solidFill>
                            <a:schemeClr val="tx1"/>
                          </a:solidFill>
                          <a:latin typeface="BIZ UDPゴシック" panose="020B0400000000000000" pitchFamily="50" charset="-128"/>
                          <a:ea typeface="BIZ UDPゴシック" panose="020B0400000000000000" pitchFamily="50" charset="-128"/>
                        </a:rPr>
                        <a:t>億円を超える金額（最大</a:t>
                      </a:r>
                      <a:r>
                        <a:rPr kumimoji="1" lang="en-US" altLang="ja-JP" sz="1200" dirty="0">
                          <a:solidFill>
                            <a:schemeClr val="tx1"/>
                          </a:solidFill>
                          <a:latin typeface="BIZ UDPゴシック" panose="020B0400000000000000" pitchFamily="50" charset="-128"/>
                          <a:ea typeface="BIZ UDPゴシック" panose="020B0400000000000000" pitchFamily="50" charset="-128"/>
                        </a:rPr>
                        <a:t>2</a:t>
                      </a:r>
                      <a:r>
                        <a:rPr kumimoji="1" lang="ja-JP" altLang="en-US" sz="1200" dirty="0">
                          <a:solidFill>
                            <a:schemeClr val="tx1"/>
                          </a:solidFill>
                          <a:latin typeface="BIZ UDPゴシック" panose="020B0400000000000000" pitchFamily="50" charset="-128"/>
                          <a:ea typeface="BIZ UDPゴシック" panose="020B0400000000000000" pitchFamily="50" charset="-128"/>
                        </a:rPr>
                        <a:t>千</a:t>
                      </a:r>
                      <a:r>
                        <a:rPr kumimoji="1" lang="ja-JP" altLang="en-US" sz="1200" dirty="0">
                          <a:latin typeface="BIZ UDPゴシック" panose="020B0400000000000000" pitchFamily="50" charset="-128"/>
                          <a:ea typeface="BIZ UDPゴシック" panose="020B0400000000000000" pitchFamily="50" charset="-128"/>
                        </a:rPr>
                        <a:t>万円）は、契約時に前納</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公益財団法人大阪産業局が小規模企業者</a:t>
                      </a:r>
                      <a:r>
                        <a:rPr kumimoji="1" lang="ja-JP" altLang="en-US" sz="1200" dirty="0">
                          <a:solidFill>
                            <a:schemeClr val="tx1"/>
                          </a:solidFill>
                          <a:latin typeface="BIZ UDPゴシック" panose="020B0400000000000000" pitchFamily="50" charset="-128"/>
                          <a:ea typeface="BIZ UDPゴシック" panose="020B0400000000000000" pitchFamily="50" charset="-128"/>
                        </a:rPr>
                        <a:t>等に代わって設備を購入し、長期かつ低利で割賦販売（分割払い）またはリースにて提供します。</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（支払期間・料率）</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200" dirty="0">
                          <a:solidFill>
                            <a:schemeClr val="tx1"/>
                          </a:solidFill>
                          <a:latin typeface="BIZ UDPゴシック" panose="020B0400000000000000" pitchFamily="50" charset="-128"/>
                          <a:ea typeface="BIZ UDPゴシック" panose="020B0400000000000000" pitchFamily="50" charset="-128"/>
                        </a:rPr>
                        <a:t>&lt;</a:t>
                      </a:r>
                      <a:r>
                        <a:rPr kumimoji="1" lang="ja-JP" altLang="en-US" sz="1200" dirty="0">
                          <a:solidFill>
                            <a:schemeClr val="tx1"/>
                          </a:solidFill>
                          <a:latin typeface="BIZ UDPゴシック" panose="020B0400000000000000" pitchFamily="50" charset="-128"/>
                          <a:ea typeface="BIZ UDPゴシック" panose="020B0400000000000000" pitchFamily="50" charset="-128"/>
                        </a:rPr>
                        <a:t>割賦（分割払い）</a:t>
                      </a:r>
                      <a:r>
                        <a:rPr kumimoji="1" lang="en-US" altLang="ja-JP" sz="1200" dirty="0">
                          <a:solidFill>
                            <a:schemeClr val="tx1"/>
                          </a:solidFill>
                          <a:latin typeface="BIZ UDPゴシック" panose="020B0400000000000000" pitchFamily="50" charset="-128"/>
                          <a:ea typeface="BIZ UDPゴシック" panose="020B0400000000000000" pitchFamily="50" charset="-128"/>
                        </a:rPr>
                        <a:t>&gt;</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支払期間：３</a:t>
                      </a:r>
                      <a:r>
                        <a:rPr kumimoji="1" lang="en-US" altLang="ja-JP" sz="1200" dirty="0">
                          <a:solidFill>
                            <a:schemeClr val="tx1"/>
                          </a:solidFill>
                          <a:latin typeface="BIZ UDPゴシック" panose="020B0400000000000000" pitchFamily="50" charset="-128"/>
                          <a:ea typeface="BIZ UDPゴシック" panose="020B0400000000000000" pitchFamily="50" charset="-128"/>
                        </a:rPr>
                        <a:t>〜10</a:t>
                      </a:r>
                      <a:r>
                        <a:rPr kumimoji="1" lang="ja-JP" altLang="en-US" sz="1200" dirty="0">
                          <a:solidFill>
                            <a:schemeClr val="tx1"/>
                          </a:solidFill>
                          <a:latin typeface="BIZ UDPゴシック" panose="020B0400000000000000" pitchFamily="50" charset="-128"/>
                          <a:ea typeface="BIZ UDPゴシック" panose="020B0400000000000000" pitchFamily="50" charset="-128"/>
                        </a:rPr>
                        <a:t>年</a:t>
                      </a:r>
                    </a:p>
                    <a:p>
                      <a:pPr marL="252000" indent="-252000"/>
                      <a:r>
                        <a:rPr kumimoji="1" lang="ja-JP" altLang="en-US" sz="1200" dirty="0">
                          <a:solidFill>
                            <a:schemeClr val="tx1"/>
                          </a:solidFill>
                          <a:latin typeface="BIZ UDPゴシック" panose="020B0400000000000000" pitchFamily="50" charset="-128"/>
                          <a:ea typeface="BIZ UDPゴシック" panose="020B0400000000000000" pitchFamily="50" charset="-128"/>
                        </a:rPr>
                        <a:t>　＊設備の法定耐用年数以内で任意設定</a:t>
                      </a:r>
                    </a:p>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損料率：年</a:t>
                      </a:r>
                      <a:r>
                        <a:rPr kumimoji="1" lang="en-US" altLang="ja-JP" sz="1200" dirty="0">
                          <a:solidFill>
                            <a:schemeClr val="tx1"/>
                          </a:solidFill>
                          <a:latin typeface="BIZ UDPゴシック" panose="020B0400000000000000" pitchFamily="50" charset="-128"/>
                          <a:ea typeface="BIZ UDPゴシック" panose="020B0400000000000000" pitchFamily="50" charset="-128"/>
                        </a:rPr>
                        <a:t>0.7</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1.5</a:t>
                      </a:r>
                      <a:r>
                        <a:rPr kumimoji="1" lang="ja-JP" altLang="en-US" sz="1200" dirty="0">
                          <a:solidFill>
                            <a:schemeClr val="tx1"/>
                          </a:solidFill>
                          <a:latin typeface="BIZ UDPゴシック" panose="020B0400000000000000" pitchFamily="50" charset="-128"/>
                          <a:ea typeface="BIZ UDPゴシック" panose="020B0400000000000000" pitchFamily="50" charset="-128"/>
                        </a:rPr>
                        <a:t>％（５段階）</a:t>
                      </a:r>
                    </a:p>
                    <a:p>
                      <a:r>
                        <a:rPr kumimoji="1" lang="ja-JP" altLang="en-US" sz="1200" dirty="0">
                          <a:solidFill>
                            <a:schemeClr val="tx1"/>
                          </a:solidFill>
                          <a:latin typeface="BIZ UDPゴシック" panose="020B0400000000000000" pitchFamily="50" charset="-128"/>
                          <a:ea typeface="BIZ UDPゴシック" panose="020B0400000000000000" pitchFamily="50" charset="-128"/>
                        </a:rPr>
                        <a:t>　＊審査時に財務内容等を踏まえ決定</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200" dirty="0">
                          <a:solidFill>
                            <a:schemeClr val="tx1"/>
                          </a:solidFill>
                          <a:latin typeface="BIZ UDPゴシック" panose="020B0400000000000000" pitchFamily="50" charset="-128"/>
                          <a:ea typeface="BIZ UDPゴシック" panose="020B0400000000000000" pitchFamily="50" charset="-128"/>
                        </a:rPr>
                        <a:t>&lt;</a:t>
                      </a:r>
                      <a:r>
                        <a:rPr kumimoji="1" lang="ja-JP" altLang="en-US" sz="1200" dirty="0">
                          <a:solidFill>
                            <a:schemeClr val="tx1"/>
                          </a:solidFill>
                          <a:latin typeface="BIZ UDPゴシック" panose="020B0400000000000000" pitchFamily="50" charset="-128"/>
                          <a:ea typeface="BIZ UDPゴシック" panose="020B0400000000000000" pitchFamily="50" charset="-128"/>
                        </a:rPr>
                        <a:t>リース</a:t>
                      </a:r>
                      <a:r>
                        <a:rPr kumimoji="1" lang="en-US" altLang="ja-JP" sz="1200" dirty="0">
                          <a:solidFill>
                            <a:schemeClr val="tx1"/>
                          </a:solidFill>
                          <a:latin typeface="BIZ UDPゴシック" panose="020B0400000000000000" pitchFamily="50" charset="-128"/>
                          <a:ea typeface="BIZ UDPゴシック" panose="020B0400000000000000" pitchFamily="50" charset="-128"/>
                        </a:rPr>
                        <a:t>&gt;</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リース期間：３</a:t>
                      </a:r>
                      <a:r>
                        <a:rPr kumimoji="1" lang="en-US" altLang="ja-JP" sz="1200" dirty="0">
                          <a:solidFill>
                            <a:schemeClr val="tx1"/>
                          </a:solidFill>
                          <a:latin typeface="BIZ UDPゴシック" panose="020B0400000000000000" pitchFamily="50" charset="-128"/>
                          <a:ea typeface="BIZ UDPゴシック" panose="020B0400000000000000" pitchFamily="50" charset="-128"/>
                        </a:rPr>
                        <a:t>〜10</a:t>
                      </a:r>
                      <a:r>
                        <a:rPr kumimoji="1" lang="ja-JP" altLang="en-US" sz="1200" dirty="0">
                          <a:solidFill>
                            <a:schemeClr val="tx1"/>
                          </a:solidFill>
                          <a:latin typeface="BIZ UDPゴシック" panose="020B0400000000000000" pitchFamily="50" charset="-128"/>
                          <a:ea typeface="BIZ UDPゴシック" panose="020B0400000000000000" pitchFamily="50" charset="-128"/>
                        </a:rPr>
                        <a:t>年</a:t>
                      </a:r>
                    </a:p>
                    <a:p>
                      <a:pPr marL="252000" indent="-252000"/>
                      <a:r>
                        <a:rPr kumimoji="1" lang="ja-JP" altLang="en-US" sz="1200" dirty="0">
                          <a:solidFill>
                            <a:schemeClr val="tx1"/>
                          </a:solidFill>
                          <a:latin typeface="BIZ UDPゴシック" panose="020B0400000000000000" pitchFamily="50" charset="-128"/>
                          <a:ea typeface="BIZ UDPゴシック" panose="020B0400000000000000" pitchFamily="50" charset="-128"/>
                        </a:rPr>
                        <a:t>　＊設備の法定耐用年数以内で任意設定</a:t>
                      </a:r>
                    </a:p>
                    <a:p>
                      <a:pPr marL="171450" indent="-171450">
                        <a:buFont typeface="Wingdings" panose="05000000000000000000" pitchFamily="2" charset="2"/>
                        <a:buChar char="ü"/>
                      </a:pPr>
                      <a:r>
                        <a:rPr kumimoji="1" lang="ja-JP" altLang="en-US" sz="1200" dirty="0">
                          <a:solidFill>
                            <a:schemeClr val="tx1"/>
                          </a:solidFill>
                          <a:latin typeface="BIZ UDPゴシック" panose="020B0400000000000000" pitchFamily="50" charset="-128"/>
                          <a:ea typeface="BIZ UDPゴシック" panose="020B0400000000000000" pitchFamily="50" charset="-128"/>
                        </a:rPr>
                        <a:t>リース料率：</a:t>
                      </a:r>
                      <a:r>
                        <a:rPr kumimoji="1" lang="en-US" altLang="ja-JP" sz="1200" dirty="0">
                          <a:solidFill>
                            <a:schemeClr val="tx1"/>
                          </a:solidFill>
                          <a:latin typeface="BIZ UDPゴシック" panose="020B0400000000000000" pitchFamily="50" charset="-128"/>
                          <a:ea typeface="BIZ UDPゴシック" panose="020B0400000000000000" pitchFamily="50" charset="-128"/>
                        </a:rPr>
                        <a:t>1.297%</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1.335%/</a:t>
                      </a:r>
                      <a:r>
                        <a:rPr kumimoji="1" lang="ja-JP" altLang="en-US" sz="1200" dirty="0">
                          <a:solidFill>
                            <a:schemeClr val="tx1"/>
                          </a:solidFill>
                          <a:latin typeface="BIZ UDPゴシック" panose="020B0400000000000000" pitchFamily="50" charset="-128"/>
                          <a:ea typeface="BIZ UDPゴシック" panose="020B0400000000000000" pitchFamily="50" charset="-128"/>
                        </a:rPr>
                        <a:t>月（リース期間７年の場合）</a:t>
                      </a:r>
                    </a:p>
                    <a:p>
                      <a:r>
                        <a:rPr kumimoji="1" lang="ja-JP" altLang="en-US" sz="1200" dirty="0">
                          <a:solidFill>
                            <a:schemeClr val="tx1"/>
                          </a:solidFill>
                          <a:latin typeface="BIZ UDPゴシック" panose="020B0400000000000000" pitchFamily="50" charset="-128"/>
                          <a:ea typeface="BIZ UDPゴシック" panose="020B0400000000000000" pitchFamily="50" charset="-128"/>
                        </a:rPr>
                        <a:t>　＊審査時に財務内容等を踏まえ決定</a:t>
                      </a:r>
                    </a:p>
                  </a:txBody>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36000" marR="36000"/>
                </a:tc>
                <a:extLst>
                  <a:ext uri="{0D108BD9-81ED-4DB2-BD59-A6C34878D82A}">
                    <a16:rowId xmlns:a16="http://schemas.microsoft.com/office/drawing/2014/main" val="3747764884"/>
                  </a:ext>
                </a:extLst>
              </a:tr>
            </a:tbl>
          </a:graphicData>
        </a:graphic>
      </p:graphicFrame>
      <p:pic>
        <p:nvPicPr>
          <p:cNvPr id="9" name="図 8">
            <a:extLst>
              <a:ext uri="{FF2B5EF4-FFF2-40B4-BE49-F238E27FC236}">
                <a16:creationId xmlns:a16="http://schemas.microsoft.com/office/drawing/2014/main" id="{3B00B77D-C7D8-4D04-9A50-9B0F061615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14184" y="1355103"/>
            <a:ext cx="876300" cy="876300"/>
          </a:xfrm>
          <a:prstGeom prst="rect">
            <a:avLst/>
          </a:prstGeom>
        </p:spPr>
      </p:pic>
      <p:sp>
        <p:nvSpPr>
          <p:cNvPr id="10" name="正方形/長方形 9">
            <a:extLst>
              <a:ext uri="{FF2B5EF4-FFF2-40B4-BE49-F238E27FC236}">
                <a16:creationId xmlns:a16="http://schemas.microsoft.com/office/drawing/2014/main" id="{BA6FA54C-D6EA-4C5C-BA87-5BE4746AAEDC}"/>
              </a:ext>
            </a:extLst>
          </p:cNvPr>
          <p:cNvSpPr/>
          <p:nvPr/>
        </p:nvSpPr>
        <p:spPr>
          <a:xfrm>
            <a:off x="0" y="0"/>
            <a:ext cx="9906000" cy="451958"/>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rPr>
              <a:t>大阪府カーボンニュートラル関連支援策一覧表</a:t>
            </a:r>
            <a:endParaRPr kumimoji="1" lang="ja-JP" altLang="en-US" b="1" dirty="0">
              <a:solidFill>
                <a:schemeClr val="bg1"/>
              </a:solidFill>
            </a:endParaRPr>
          </a:p>
        </p:txBody>
      </p:sp>
      <p:pic>
        <p:nvPicPr>
          <p:cNvPr id="6" name="図 5">
            <a:extLst>
              <a:ext uri="{FF2B5EF4-FFF2-40B4-BE49-F238E27FC236}">
                <a16:creationId xmlns:a16="http://schemas.microsoft.com/office/drawing/2014/main" id="{D1501CE5-22A8-4399-94D7-9B06684801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14184" y="3922170"/>
            <a:ext cx="838200" cy="838200"/>
          </a:xfrm>
          <a:prstGeom prst="rect">
            <a:avLst/>
          </a:prstGeom>
        </p:spPr>
      </p:pic>
    </p:spTree>
    <p:extLst>
      <p:ext uri="{BB962C8B-B14F-4D97-AF65-F5344CB8AC3E}">
        <p14:creationId xmlns:p14="http://schemas.microsoft.com/office/powerpoint/2010/main" val="1057643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311D48DB-76C1-45CF-BAFE-D3145982D980}"/>
              </a:ext>
            </a:extLst>
          </p:cNvPr>
          <p:cNvGraphicFramePr>
            <a:graphicFrameLocks noGrp="1"/>
          </p:cNvGraphicFramePr>
          <p:nvPr>
            <p:extLst>
              <p:ext uri="{D42A27DB-BD31-4B8C-83A1-F6EECF244321}">
                <p14:modId xmlns:p14="http://schemas.microsoft.com/office/powerpoint/2010/main" val="3681100038"/>
              </p:ext>
            </p:extLst>
          </p:nvPr>
        </p:nvGraphicFramePr>
        <p:xfrm>
          <a:off x="215516" y="588040"/>
          <a:ext cx="9538084" cy="4547840"/>
        </p:xfrm>
        <a:graphic>
          <a:graphicData uri="http://schemas.openxmlformats.org/drawingml/2006/table">
            <a:tbl>
              <a:tblPr firstRow="1" bandRow="1">
                <a:tableStyleId>{5940675A-B579-460E-94D1-54222C63F5DA}</a:tableStyleId>
              </a:tblPr>
              <a:tblGrid>
                <a:gridCol w="843280">
                  <a:extLst>
                    <a:ext uri="{9D8B030D-6E8A-4147-A177-3AD203B41FA5}">
                      <a16:colId xmlns:a16="http://schemas.microsoft.com/office/drawing/2014/main" val="3541077402"/>
                    </a:ext>
                  </a:extLst>
                </a:gridCol>
                <a:gridCol w="1235701">
                  <a:extLst>
                    <a:ext uri="{9D8B030D-6E8A-4147-A177-3AD203B41FA5}">
                      <a16:colId xmlns:a16="http://schemas.microsoft.com/office/drawing/2014/main" val="1064019246"/>
                    </a:ext>
                  </a:extLst>
                </a:gridCol>
                <a:gridCol w="1312932">
                  <a:extLst>
                    <a:ext uri="{9D8B030D-6E8A-4147-A177-3AD203B41FA5}">
                      <a16:colId xmlns:a16="http://schemas.microsoft.com/office/drawing/2014/main" val="758171563"/>
                    </a:ext>
                  </a:extLst>
                </a:gridCol>
                <a:gridCol w="2223417">
                  <a:extLst>
                    <a:ext uri="{9D8B030D-6E8A-4147-A177-3AD203B41FA5}">
                      <a16:colId xmlns:a16="http://schemas.microsoft.com/office/drawing/2014/main" val="3851909271"/>
                    </a:ext>
                  </a:extLst>
                </a:gridCol>
                <a:gridCol w="2906754">
                  <a:extLst>
                    <a:ext uri="{9D8B030D-6E8A-4147-A177-3AD203B41FA5}">
                      <a16:colId xmlns:a16="http://schemas.microsoft.com/office/drawing/2014/main" val="28033122"/>
                    </a:ext>
                  </a:extLst>
                </a:gridCol>
                <a:gridCol w="1016000">
                  <a:extLst>
                    <a:ext uri="{9D8B030D-6E8A-4147-A177-3AD203B41FA5}">
                      <a16:colId xmlns:a16="http://schemas.microsoft.com/office/drawing/2014/main" val="472811577"/>
                    </a:ext>
                  </a:extLst>
                </a:gridCol>
              </a:tblGrid>
              <a:tr h="357010">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カテゴリ</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施策名</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対象</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要件</a:t>
                      </a:r>
                    </a:p>
                  </a:txBody>
                  <a:tcPr anchor="ctr">
                    <a:solidFill>
                      <a:schemeClr val="tx2">
                        <a:lumMod val="60000"/>
                        <a:lumOff val="40000"/>
                      </a:schemeClr>
                    </a:solidFill>
                  </a:tcPr>
                </a:tc>
                <a:tc>
                  <a:txBody>
                    <a:body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支援内容、補助額等</a:t>
                      </a:r>
                    </a:p>
                  </a:txBody>
                  <a:tcPr anchor="ctr">
                    <a:solidFill>
                      <a:schemeClr val="tx2">
                        <a:lumMod val="60000"/>
                        <a:lumOff val="40000"/>
                      </a:schemeClr>
                    </a:solidFill>
                  </a:tcPr>
                </a:tc>
                <a:tc>
                  <a:txBody>
                    <a:bodyPr/>
                    <a:lstStyle/>
                    <a:p>
                      <a:pPr algn="ctr"/>
                      <a:r>
                        <a:rPr kumimoji="1" lang="en-US" altLang="ja-JP" sz="1200" b="1" dirty="0">
                          <a:solidFill>
                            <a:schemeClr val="bg1"/>
                          </a:solidFill>
                          <a:latin typeface="BIZ UDPゴシック" panose="020B0400000000000000" pitchFamily="50" charset="-128"/>
                          <a:ea typeface="BIZ UDPゴシック" panose="020B0400000000000000" pitchFamily="50" charset="-128"/>
                        </a:rPr>
                        <a:t>QR</a:t>
                      </a:r>
                      <a:r>
                        <a:rPr kumimoji="1" lang="ja-JP" altLang="en-US" sz="1200" b="1" dirty="0">
                          <a:solidFill>
                            <a:schemeClr val="bg1"/>
                          </a:solidFill>
                          <a:latin typeface="BIZ UDPゴシック" panose="020B0400000000000000" pitchFamily="50" charset="-128"/>
                          <a:ea typeface="BIZ UDPゴシック" panose="020B0400000000000000" pitchFamily="50" charset="-128"/>
                        </a:rPr>
                        <a:t>コード</a:t>
                      </a:r>
                    </a:p>
                  </a:txBody>
                  <a:tcPr anchor="ctr">
                    <a:solidFill>
                      <a:schemeClr val="tx2">
                        <a:lumMod val="60000"/>
                        <a:lumOff val="40000"/>
                      </a:schemeClr>
                    </a:solidFill>
                  </a:tcPr>
                </a:tc>
                <a:extLst>
                  <a:ext uri="{0D108BD9-81ED-4DB2-BD59-A6C34878D82A}">
                    <a16:rowId xmlns:a16="http://schemas.microsoft.com/office/drawing/2014/main" val="1277115818"/>
                  </a:ext>
                </a:extLst>
              </a:tr>
              <a:tr h="2042210">
                <a:tc>
                  <a:txBody>
                    <a:bodyPr/>
                    <a:lstStyle/>
                    <a:p>
                      <a:r>
                        <a:rPr kumimoji="1" lang="ja-JP" altLang="en-US" sz="1200" dirty="0">
                          <a:latin typeface="BIZ UDPゴシック" panose="020B0400000000000000" pitchFamily="50" charset="-128"/>
                          <a:ea typeface="BIZ UDPゴシック" panose="020B0400000000000000" pitchFamily="50" charset="-128"/>
                        </a:rPr>
                        <a:t>融資等</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設備導入</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チャレンジ応援資金</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設備投資応援融資（</a:t>
                      </a:r>
                      <a:r>
                        <a:rPr kumimoji="1" lang="en-US" altLang="zh-TW" sz="1200" dirty="0">
                          <a:solidFill>
                            <a:schemeClr val="tx1"/>
                          </a:solidFill>
                          <a:latin typeface="BIZ UDPゴシック" panose="020B0400000000000000" pitchFamily="50" charset="-128"/>
                          <a:ea typeface="BIZ UDPゴシック" panose="020B0400000000000000" pitchFamily="50" charset="-128"/>
                        </a:rPr>
                        <a:t>DX</a:t>
                      </a:r>
                      <a:r>
                        <a:rPr kumimoji="1" lang="zh-TW" altLang="en-US"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カーボンニュートラル</a:t>
                      </a:r>
                      <a:r>
                        <a:rPr kumimoji="1" lang="zh-TW" altLang="en-US" sz="1200" dirty="0">
                          <a:solidFill>
                            <a:schemeClr val="tx1"/>
                          </a:solidFill>
                          <a:latin typeface="BIZ UDPゴシック" panose="020B0400000000000000" pitchFamily="50" charset="-128"/>
                          <a:ea typeface="BIZ UDPゴシック" panose="020B0400000000000000" pitchFamily="50" charset="-128"/>
                        </a:rPr>
                        <a:t>型</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府内において事業を営んでいる中小企業者</a:t>
                      </a:r>
                    </a:p>
                  </a:txBody>
                  <a:tcPr/>
                </a:tc>
                <a:tc>
                  <a:txBody>
                    <a:bodyPr/>
                    <a:lstStyle/>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経営基盤の強化等に必要な</a:t>
                      </a:r>
                      <a:r>
                        <a:rPr kumimoji="1" lang="en-US" altLang="ja-JP" sz="1200" dirty="0">
                          <a:latin typeface="BIZ UDPゴシック" panose="020B0400000000000000" pitchFamily="50" charset="-128"/>
                          <a:ea typeface="BIZ UDPゴシック" panose="020B0400000000000000" pitchFamily="50" charset="-128"/>
                        </a:rPr>
                        <a:t>DX</a:t>
                      </a:r>
                      <a:r>
                        <a:rPr kumimoji="1" lang="ja-JP" altLang="en-US" sz="1200" dirty="0">
                          <a:latin typeface="BIZ UDPゴシック" panose="020B0400000000000000" pitchFamily="50" charset="-128"/>
                          <a:ea typeface="BIZ UDPゴシック" panose="020B0400000000000000" pitchFamily="50" charset="-128"/>
                        </a:rPr>
                        <a:t>・カーボンニュートラル関連設備を導入し、かつ金融機関等による融資後のサポートを受けることが可能な方</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国・府の関連支援事業の利用（確認書の提出）が必要</a:t>
                      </a:r>
                      <a:endParaRPr kumimoji="1" lang="en-US" altLang="ja-JP" sz="1200" dirty="0">
                        <a:latin typeface="BIZ UDPゴシック" panose="020B0400000000000000" pitchFamily="50" charset="-128"/>
                        <a:ea typeface="BIZ UDPゴシック" panose="020B0400000000000000" pitchFamily="50" charset="-128"/>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200" dirty="0">
                          <a:latin typeface="BIZ UDPゴシック" panose="020B0400000000000000" pitchFamily="50" charset="-128"/>
                          <a:ea typeface="BIZ UDPゴシック" panose="020B0400000000000000" pitchFamily="50" charset="-128"/>
                        </a:rPr>
                        <a:t>限度額：</a:t>
                      </a:r>
                      <a:r>
                        <a:rPr kumimoji="1" lang="en-US" altLang="ja-JP" sz="1200" dirty="0">
                          <a:latin typeface="BIZ UDPゴシック" panose="020B0400000000000000" pitchFamily="50" charset="-128"/>
                          <a:ea typeface="BIZ UDPゴシック" panose="020B0400000000000000" pitchFamily="50" charset="-128"/>
                        </a:rPr>
                        <a:t>2</a:t>
                      </a:r>
                      <a:r>
                        <a:rPr kumimoji="1" lang="ja-JP" altLang="en-US" sz="1200" dirty="0">
                          <a:latin typeface="BIZ UDPゴシック" panose="020B0400000000000000" pitchFamily="50" charset="-128"/>
                          <a:ea typeface="BIZ UDPゴシック" panose="020B0400000000000000" pitchFamily="50" charset="-128"/>
                        </a:rPr>
                        <a:t>億円（うち無担保</a:t>
                      </a:r>
                      <a:r>
                        <a:rPr kumimoji="1" lang="en-US" altLang="ja-JP" sz="1200" dirty="0">
                          <a:latin typeface="BIZ UDPゴシック" panose="020B0400000000000000" pitchFamily="50" charset="-128"/>
                          <a:ea typeface="BIZ UDPゴシック" panose="020B0400000000000000" pitchFamily="50" charset="-128"/>
                        </a:rPr>
                        <a:t>8,000</a:t>
                      </a:r>
                      <a:r>
                        <a:rPr kumimoji="1" lang="ja-JP" altLang="en-US" sz="1200" dirty="0">
                          <a:latin typeface="BIZ UDPゴシック" panose="020B0400000000000000" pitchFamily="50" charset="-128"/>
                          <a:ea typeface="BIZ UDPゴシック" panose="020B0400000000000000" pitchFamily="50" charset="-128"/>
                        </a:rPr>
                        <a:t>万円）</a:t>
                      </a:r>
                      <a:endParaRPr kumimoji="1" lang="en-US" altLang="ja-JP" sz="1200" dirty="0">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200" dirty="0">
                          <a:latin typeface="BIZ UDPゴシック" panose="020B0400000000000000" pitchFamily="50" charset="-128"/>
                          <a:ea typeface="BIZ UDPゴシック" panose="020B0400000000000000" pitchFamily="50" charset="-128"/>
                        </a:rPr>
                        <a:t>融資期間：</a:t>
                      </a:r>
                      <a:r>
                        <a:rPr kumimoji="1" lang="en-US" altLang="ja-JP" sz="1200" dirty="0">
                          <a:latin typeface="BIZ UDPゴシック" panose="020B0400000000000000" pitchFamily="50" charset="-128"/>
                          <a:ea typeface="BIZ UDPゴシック" panose="020B0400000000000000" pitchFamily="50" charset="-128"/>
                        </a:rPr>
                        <a:t>10</a:t>
                      </a:r>
                      <a:r>
                        <a:rPr kumimoji="1" lang="ja-JP" altLang="en-US" sz="1200" dirty="0">
                          <a:latin typeface="BIZ UDPゴシック" panose="020B0400000000000000" pitchFamily="50" charset="-128"/>
                          <a:ea typeface="BIZ UDPゴシック" panose="020B0400000000000000" pitchFamily="50" charset="-128"/>
                        </a:rPr>
                        <a:t>年以内</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無担保</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20</a:t>
                      </a:r>
                      <a:r>
                        <a:rPr kumimoji="1" lang="ja-JP" altLang="en-US" sz="1200" dirty="0">
                          <a:latin typeface="BIZ UDPゴシック" panose="020B0400000000000000" pitchFamily="50" charset="-128"/>
                          <a:ea typeface="BIZ UDPゴシック" panose="020B0400000000000000" pitchFamily="50" charset="-128"/>
                        </a:rPr>
                        <a:t>年以内</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有担保</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（いずれも据置期間</a:t>
                      </a:r>
                      <a:r>
                        <a:rPr kumimoji="1" lang="en-US" altLang="ja-JP" sz="1200" dirty="0">
                          <a:latin typeface="BIZ UDPゴシック" panose="020B0400000000000000" pitchFamily="50" charset="-128"/>
                          <a:ea typeface="BIZ UDPゴシック" panose="020B0400000000000000" pitchFamily="50" charset="-128"/>
                        </a:rPr>
                        <a:t>12</a:t>
                      </a:r>
                      <a:r>
                        <a:rPr kumimoji="1" lang="ja-JP" altLang="en-US" sz="1200" dirty="0">
                          <a:latin typeface="BIZ UDPゴシック" panose="020B0400000000000000" pitchFamily="50" charset="-128"/>
                          <a:ea typeface="BIZ UDPゴシック" panose="020B0400000000000000" pitchFamily="50" charset="-128"/>
                        </a:rPr>
                        <a:t>カ月以内）</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金利：年</a:t>
                      </a:r>
                      <a:r>
                        <a:rPr kumimoji="1" lang="en-US" altLang="ja-JP" sz="1200" dirty="0">
                          <a:latin typeface="BIZ UDPゴシック" panose="020B0400000000000000" pitchFamily="50" charset="-128"/>
                          <a:ea typeface="BIZ UDPゴシック" panose="020B0400000000000000" pitchFamily="50" charset="-128"/>
                        </a:rPr>
                        <a:t>1.2%</a:t>
                      </a:r>
                      <a:r>
                        <a:rPr kumimoji="1" lang="ja-JP" altLang="en-US" sz="1200" dirty="0">
                          <a:latin typeface="BIZ UDPゴシック" panose="020B0400000000000000" pitchFamily="50" charset="-128"/>
                          <a:ea typeface="BIZ UDPゴシック" panose="020B0400000000000000" pitchFamily="50" charset="-128"/>
                        </a:rPr>
                        <a:t>以下</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金融機関所定</a:t>
                      </a:r>
                      <a:r>
                        <a:rPr kumimoji="1" lang="en-US" altLang="ja-JP" sz="1200" dirty="0">
                          <a:latin typeface="BIZ UDPゴシック" panose="020B0400000000000000" pitchFamily="50" charset="-128"/>
                          <a:ea typeface="BIZ UDPゴシック" panose="020B0400000000000000" pitchFamily="50" charset="-128"/>
                        </a:rPr>
                        <a:t>)</a:t>
                      </a: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保証料：保証協会所定より約</a:t>
                      </a:r>
                      <a:r>
                        <a:rPr kumimoji="1" lang="en-US" altLang="ja-JP" sz="1200" dirty="0">
                          <a:latin typeface="BIZ UDPゴシック" panose="020B0400000000000000" pitchFamily="50" charset="-128"/>
                          <a:ea typeface="BIZ UDPゴシック" panose="020B0400000000000000" pitchFamily="50" charset="-128"/>
                        </a:rPr>
                        <a:t>10%</a:t>
                      </a:r>
                      <a:r>
                        <a:rPr kumimoji="1" lang="ja-JP" altLang="en-US" sz="1200" dirty="0">
                          <a:latin typeface="BIZ UDPゴシック" panose="020B0400000000000000" pitchFamily="50" charset="-128"/>
                          <a:ea typeface="BIZ UDPゴシック" panose="020B0400000000000000" pitchFamily="50" charset="-128"/>
                        </a:rPr>
                        <a:t>割引</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資金使途：</a:t>
                      </a:r>
                      <a:r>
                        <a:rPr kumimoji="1" lang="en-US" altLang="ja-JP" sz="1200" dirty="0">
                          <a:latin typeface="BIZ UDPゴシック" panose="020B0400000000000000" pitchFamily="50" charset="-128"/>
                          <a:ea typeface="BIZ UDPゴシック" panose="020B0400000000000000" pitchFamily="50" charset="-128"/>
                        </a:rPr>
                        <a:t>DX</a:t>
                      </a:r>
                      <a:r>
                        <a:rPr kumimoji="1" lang="ja-JP" altLang="en-US" sz="1200" dirty="0">
                          <a:latin typeface="BIZ UDPゴシック" panose="020B0400000000000000" pitchFamily="50" charset="-128"/>
                          <a:ea typeface="BIZ UDPゴシック" panose="020B0400000000000000" pitchFamily="50" charset="-128"/>
                        </a:rPr>
                        <a:t>・カーボンニュートラルに関する設備資金（＊設備に付随する運転資金を含む）</a:t>
                      </a:r>
                    </a:p>
                  </a:txBody>
                  <a:tcPr/>
                </a:tc>
                <a:tc rowSpan="2">
                  <a:txBody>
                    <a:bodyPr/>
                    <a:lstStyle/>
                    <a:p>
                      <a:endParaRPr kumimoji="1" lang="en-US" altLang="ja-JP" sz="1200" dirty="0">
                        <a:latin typeface="BIZ UDPゴシック" panose="020B0400000000000000" pitchFamily="50" charset="-128"/>
                        <a:ea typeface="BIZ UDPゴシック" panose="020B0400000000000000" pitchFamily="50" charset="-128"/>
                      </a:endParaRPr>
                    </a:p>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815746486"/>
                  </a:ext>
                </a:extLst>
              </a:tr>
              <a:tr h="2148620">
                <a:tc>
                  <a:txBody>
                    <a:bodyPr/>
                    <a:lstStyle/>
                    <a:p>
                      <a:r>
                        <a:rPr kumimoji="1" lang="ja-JP" altLang="en-US" sz="1200" dirty="0">
                          <a:latin typeface="BIZ UDPゴシック" panose="020B0400000000000000" pitchFamily="50" charset="-128"/>
                          <a:ea typeface="BIZ UDPゴシック" panose="020B0400000000000000" pitchFamily="50" charset="-128"/>
                        </a:rPr>
                        <a:t>融資等</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設備導入等</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チャレンジ応援資金</a:t>
                      </a:r>
                      <a:r>
                        <a:rPr kumimoji="1" lang="en-US" altLang="ja-JP" sz="1200" dirty="0">
                          <a:solidFill>
                            <a:schemeClr val="tx1"/>
                          </a:solidFill>
                          <a:latin typeface="BIZ UDPゴシック" panose="020B0400000000000000" pitchFamily="50" charset="-128"/>
                          <a:ea typeface="BIZ UDPゴシック" panose="020B0400000000000000" pitchFamily="50" charset="-128"/>
                        </a:rPr>
                        <a:t>【SDG</a:t>
                      </a:r>
                      <a:r>
                        <a:rPr kumimoji="1" lang="ja-JP" altLang="en-US" sz="1200" dirty="0">
                          <a:solidFill>
                            <a:schemeClr val="tx1"/>
                          </a:solidFill>
                          <a:latin typeface="BIZ UDPゴシック" panose="020B0400000000000000" pitchFamily="50" charset="-128"/>
                          <a:ea typeface="BIZ UDPゴシック" panose="020B0400000000000000" pitchFamily="50" charset="-128"/>
                        </a:rPr>
                        <a:t>ｓビジネス支援資金</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府内において事業を営んでいる中小企業者</a:t>
                      </a:r>
                    </a:p>
                  </a:txBody>
                  <a:tcPr/>
                </a:tc>
                <a:tc>
                  <a:txBody>
                    <a:bodyPr/>
                    <a:lstStyle/>
                    <a:p>
                      <a:pPr marL="171450" indent="-171450">
                        <a:buFont typeface="Wingdings" panose="05000000000000000000" pitchFamily="2" charset="2"/>
                        <a:buChar char="ü"/>
                      </a:pPr>
                      <a:r>
                        <a:rPr kumimoji="1" lang="en-US" altLang="ja-JP" sz="1200" dirty="0">
                          <a:latin typeface="BIZ UDPゴシック" panose="020B0400000000000000" pitchFamily="50" charset="-128"/>
                          <a:ea typeface="BIZ UDPゴシック" panose="020B0400000000000000" pitchFamily="50" charset="-128"/>
                        </a:rPr>
                        <a:t>SDGs</a:t>
                      </a:r>
                      <a:r>
                        <a:rPr kumimoji="1" lang="ja-JP" altLang="en-US" sz="1200" dirty="0">
                          <a:latin typeface="BIZ UDPゴシック" panose="020B0400000000000000" pitchFamily="50" charset="-128"/>
                          <a:ea typeface="BIZ UDPゴシック" panose="020B0400000000000000" pitchFamily="50" charset="-128"/>
                        </a:rPr>
                        <a:t>の取り組みに関する事業計画を策定し、その実行に取り組む方</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計画に記載した目標の達成状況を自己評価し、金融機関及び大阪信用保証協会に対し報告（融資後</a:t>
                      </a:r>
                      <a:r>
                        <a:rPr kumimoji="1" lang="en-US" altLang="ja-JP" sz="1200" dirty="0">
                          <a:latin typeface="BIZ UDPゴシック" panose="020B0400000000000000" pitchFamily="50" charset="-128"/>
                          <a:ea typeface="BIZ UDPゴシック" panose="020B0400000000000000" pitchFamily="50" charset="-128"/>
                        </a:rPr>
                        <a:t>3</a:t>
                      </a:r>
                      <a:r>
                        <a:rPr kumimoji="1" lang="ja-JP" altLang="en-US" sz="1200" dirty="0">
                          <a:latin typeface="BIZ UDPゴシック" panose="020B0400000000000000" pitchFamily="50" charset="-128"/>
                          <a:ea typeface="BIZ UDPゴシック" panose="020B0400000000000000" pitchFamily="50" charset="-128"/>
                        </a:rPr>
                        <a:t>年間・年</a:t>
                      </a:r>
                      <a:r>
                        <a:rPr kumimoji="1" lang="en-US" altLang="ja-JP" sz="1200" dirty="0">
                          <a:latin typeface="BIZ UDPゴシック" panose="020B0400000000000000" pitchFamily="50" charset="-128"/>
                          <a:ea typeface="BIZ UDPゴシック" panose="020B0400000000000000" pitchFamily="50" charset="-128"/>
                        </a:rPr>
                        <a:t>1</a:t>
                      </a:r>
                      <a:r>
                        <a:rPr kumimoji="1" lang="ja-JP" altLang="en-US" sz="1200" dirty="0">
                          <a:latin typeface="BIZ UDPゴシック" panose="020B0400000000000000" pitchFamily="50" charset="-128"/>
                          <a:ea typeface="BIZ UDPゴシック" panose="020B0400000000000000" pitchFamily="50" charset="-128"/>
                        </a:rPr>
                        <a:t>回）することが可能な方</a:t>
                      </a:r>
                      <a:endParaRPr kumimoji="1" lang="en-US" altLang="ja-JP" sz="1200" dirty="0">
                        <a:latin typeface="BIZ UDPゴシック" panose="020B0400000000000000" pitchFamily="50" charset="-128"/>
                        <a:ea typeface="BIZ UDPゴシック" panose="020B0400000000000000" pitchFamily="50" charset="-128"/>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200" dirty="0">
                          <a:latin typeface="BIZ UDPゴシック" panose="020B0400000000000000" pitchFamily="50" charset="-128"/>
                          <a:ea typeface="BIZ UDPゴシック" panose="020B0400000000000000" pitchFamily="50" charset="-128"/>
                        </a:rPr>
                        <a:t>限度額：</a:t>
                      </a:r>
                      <a:r>
                        <a:rPr kumimoji="1" lang="en-US" altLang="ja-JP" sz="1200" dirty="0">
                          <a:latin typeface="BIZ UDPゴシック" panose="020B0400000000000000" pitchFamily="50" charset="-128"/>
                          <a:ea typeface="BIZ UDPゴシック" panose="020B0400000000000000" pitchFamily="50" charset="-128"/>
                        </a:rPr>
                        <a:t>2</a:t>
                      </a:r>
                      <a:r>
                        <a:rPr kumimoji="1" lang="ja-JP" altLang="en-US" sz="1200" dirty="0">
                          <a:latin typeface="BIZ UDPゴシック" panose="020B0400000000000000" pitchFamily="50" charset="-128"/>
                          <a:ea typeface="BIZ UDPゴシック" panose="020B0400000000000000" pitchFamily="50" charset="-128"/>
                        </a:rPr>
                        <a:t>億円（うち無担保</a:t>
                      </a:r>
                      <a:r>
                        <a:rPr kumimoji="1" lang="en-US" altLang="ja-JP" sz="1200" dirty="0">
                          <a:latin typeface="BIZ UDPゴシック" panose="020B0400000000000000" pitchFamily="50" charset="-128"/>
                          <a:ea typeface="BIZ UDPゴシック" panose="020B0400000000000000" pitchFamily="50" charset="-128"/>
                        </a:rPr>
                        <a:t>8,000</a:t>
                      </a:r>
                      <a:r>
                        <a:rPr kumimoji="1" lang="ja-JP" altLang="en-US" sz="1200" dirty="0">
                          <a:latin typeface="BIZ UDPゴシック" panose="020B0400000000000000" pitchFamily="50" charset="-128"/>
                          <a:ea typeface="BIZ UDPゴシック" panose="020B0400000000000000" pitchFamily="50" charset="-128"/>
                        </a:rPr>
                        <a:t>万円）</a:t>
                      </a:r>
                      <a:endParaRPr kumimoji="1" lang="en-US" altLang="ja-JP" sz="1200" dirty="0">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200" dirty="0">
                          <a:latin typeface="BIZ UDPゴシック" panose="020B0400000000000000" pitchFamily="50" charset="-128"/>
                          <a:ea typeface="BIZ UDPゴシック" panose="020B0400000000000000" pitchFamily="50" charset="-128"/>
                        </a:rPr>
                        <a:t>融資期間：７年以内（据置期間６カ月以内）</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金利：年</a:t>
                      </a:r>
                      <a:r>
                        <a:rPr kumimoji="1" lang="en-US" altLang="ja-JP" sz="1200" dirty="0">
                          <a:latin typeface="BIZ UDPゴシック" panose="020B0400000000000000" pitchFamily="50" charset="-128"/>
                          <a:ea typeface="BIZ UDPゴシック" panose="020B0400000000000000" pitchFamily="50" charset="-128"/>
                        </a:rPr>
                        <a:t>1.</a:t>
                      </a:r>
                      <a:r>
                        <a:rPr kumimoji="1" lang="ja-JP" altLang="en-US" sz="1200" dirty="0">
                          <a:latin typeface="BIZ UDPゴシック" panose="020B0400000000000000" pitchFamily="50" charset="-128"/>
                          <a:ea typeface="BIZ UDPゴシック" panose="020B0400000000000000" pitchFamily="50" charset="-128"/>
                        </a:rPr>
                        <a:t>４</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以下</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金融機関所定</a:t>
                      </a:r>
                      <a:r>
                        <a:rPr kumimoji="1" lang="en-US" altLang="ja-JP" sz="1200" dirty="0">
                          <a:latin typeface="BIZ UDPゴシック" panose="020B0400000000000000" pitchFamily="50" charset="-128"/>
                          <a:ea typeface="BIZ UDPゴシック" panose="020B0400000000000000" pitchFamily="50" charset="-128"/>
                        </a:rPr>
                        <a:t>)</a:t>
                      </a: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保証料：保証協会所定</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kumimoji="1" lang="ja-JP" altLang="en-US" sz="1200" dirty="0">
                          <a:latin typeface="BIZ UDPゴシック" panose="020B0400000000000000" pitchFamily="50" charset="-128"/>
                          <a:ea typeface="BIZ UDPゴシック" panose="020B0400000000000000" pitchFamily="50" charset="-128"/>
                        </a:rPr>
                        <a:t>資金使途：事業計画に必要な運転資金、設備資金（＊新規資金に限る）</a:t>
                      </a:r>
                    </a:p>
                  </a:txBody>
                  <a:tcPr/>
                </a:tc>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747764884"/>
                  </a:ext>
                </a:extLst>
              </a:tr>
            </a:tbl>
          </a:graphicData>
        </a:graphic>
      </p:graphicFrame>
      <p:pic>
        <p:nvPicPr>
          <p:cNvPr id="3" name="図 2">
            <a:extLst>
              <a:ext uri="{FF2B5EF4-FFF2-40B4-BE49-F238E27FC236}">
                <a16:creationId xmlns:a16="http://schemas.microsoft.com/office/drawing/2014/main" id="{012532F9-BABC-4811-B036-95C3A9D12E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76084" y="2404760"/>
            <a:ext cx="914400" cy="914400"/>
          </a:xfrm>
          <a:prstGeom prst="rect">
            <a:avLst/>
          </a:prstGeom>
        </p:spPr>
      </p:pic>
      <p:sp>
        <p:nvSpPr>
          <p:cNvPr id="9" name="正方形/長方形 8">
            <a:extLst>
              <a:ext uri="{FF2B5EF4-FFF2-40B4-BE49-F238E27FC236}">
                <a16:creationId xmlns:a16="http://schemas.microsoft.com/office/drawing/2014/main" id="{721FC1D2-4194-4A89-810C-EC6CF24BE96B}"/>
              </a:ext>
            </a:extLst>
          </p:cNvPr>
          <p:cNvSpPr/>
          <p:nvPr/>
        </p:nvSpPr>
        <p:spPr>
          <a:xfrm>
            <a:off x="0" y="0"/>
            <a:ext cx="9906000" cy="451958"/>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rPr>
              <a:t>大阪府カーボンニュートラル関連支援策一覧表</a:t>
            </a:r>
            <a:endParaRPr kumimoji="1" lang="ja-JP" altLang="en-US" b="1" dirty="0">
              <a:solidFill>
                <a:schemeClr val="bg1"/>
              </a:solidFill>
            </a:endParaRPr>
          </a:p>
        </p:txBody>
      </p:sp>
    </p:spTree>
    <p:extLst>
      <p:ext uri="{BB962C8B-B14F-4D97-AF65-F5344CB8AC3E}">
        <p14:creationId xmlns:p14="http://schemas.microsoft.com/office/powerpoint/2010/main" val="36948251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1689</Words>
  <Application>Microsoft Office PowerPoint</Application>
  <PresentationFormat>A4 210 x 297 mm</PresentationFormat>
  <Paragraphs>198</Paragraphs>
  <Slides>5</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BIZ UDPゴシック</vt:lpstr>
      <vt:lpstr>Meiryo UI</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2024-01-05T05:26:26Z</dcterms:created>
  <dcterms:modified xsi:type="dcterms:W3CDTF">2024-10-24T01:24:26Z</dcterms:modified>
</cp:coreProperties>
</file>