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7" r:id="rId3"/>
    <p:sldId id="260" r:id="rId4"/>
    <p:sldId id="256" r:id="rId5"/>
    <p:sldId id="262" r:id="rId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0" d="100"/>
          <a:sy n="100" d="100"/>
        </p:scale>
        <p:origin x="88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2771304-FD96-4B97-A93E-CA5C7D92EC49}"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94471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771304-FD96-4B97-A93E-CA5C7D92EC49}"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142590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771304-FD96-4B97-A93E-CA5C7D92EC49}"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285201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771304-FD96-4B97-A93E-CA5C7D92EC49}"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6057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2771304-FD96-4B97-A93E-CA5C7D92EC49}" type="datetimeFigureOut">
              <a:rPr kumimoji="1" lang="ja-JP" altLang="en-US" smtClean="0"/>
              <a:t>2024/1/17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354687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2771304-FD96-4B97-A93E-CA5C7D92EC49}" type="datetimeFigureOut">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292574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2771304-FD96-4B97-A93E-CA5C7D92EC49}" type="datetimeFigureOut">
              <a:rPr kumimoji="1" lang="ja-JP" altLang="en-US" smtClean="0"/>
              <a:t>2024/1/17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296812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2771304-FD96-4B97-A93E-CA5C7D92EC49}" type="datetimeFigureOut">
              <a:rPr kumimoji="1" lang="ja-JP" altLang="en-US" smtClean="0"/>
              <a:t>2024/1/17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113763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71304-FD96-4B97-A93E-CA5C7D92EC49}" type="datetimeFigureOut">
              <a:rPr kumimoji="1" lang="ja-JP" altLang="en-US" smtClean="0"/>
              <a:t>2024/1/17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135383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771304-FD96-4B97-A93E-CA5C7D92EC49}" type="datetimeFigureOut">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170262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771304-FD96-4B97-A93E-CA5C7D92EC49}" type="datetimeFigureOut">
              <a:rPr kumimoji="1" lang="ja-JP" altLang="en-US" smtClean="0"/>
              <a:t>2024/1/17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386525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71304-FD96-4B97-A93E-CA5C7D92EC49}" type="datetimeFigureOut">
              <a:rPr kumimoji="1" lang="ja-JP" altLang="en-US" smtClean="0"/>
              <a:t>2024/1/17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4560A-C326-40F9-A3A6-AD08042C0415}" type="slidenum">
              <a:rPr kumimoji="1" lang="ja-JP" altLang="en-US" smtClean="0"/>
              <a:t>‹#›</a:t>
            </a:fld>
            <a:endParaRPr kumimoji="1" lang="ja-JP" altLang="en-US"/>
          </a:p>
        </p:txBody>
      </p:sp>
    </p:spTree>
    <p:extLst>
      <p:ext uri="{BB962C8B-B14F-4D97-AF65-F5344CB8AC3E}">
        <p14:creationId xmlns:p14="http://schemas.microsoft.com/office/powerpoint/2010/main" val="4154490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FD3520C-9940-4005-BD3B-ED16D8B6B403}"/>
              </a:ext>
            </a:extLst>
          </p:cNvPr>
          <p:cNvSpPr txBox="1"/>
          <p:nvPr/>
        </p:nvSpPr>
        <p:spPr>
          <a:xfrm>
            <a:off x="0" y="0"/>
            <a:ext cx="9144000" cy="461665"/>
          </a:xfrm>
          <a:prstGeom prst="rect">
            <a:avLst/>
          </a:prstGeom>
          <a:solidFill>
            <a:schemeClr val="accent1"/>
          </a:solidFill>
        </p:spPr>
        <p:txBody>
          <a:bodyPr wrap="square" rtlCol="0">
            <a:spAutoFit/>
          </a:bodyPr>
          <a:lstStyle/>
          <a:p>
            <a:pPr algn="ctr"/>
            <a:r>
              <a:rPr kumimoji="1" lang="ja-JP" altLang="en-US" sz="2400" b="1" dirty="0">
                <a:solidFill>
                  <a:schemeClr val="bg1"/>
                </a:solidFill>
                <a:latin typeface="+mn-ea"/>
              </a:rPr>
              <a:t>ＤＨＥＡＴ</a:t>
            </a:r>
            <a:r>
              <a:rPr kumimoji="1" lang="en-US" altLang="ja-JP" sz="1400" b="1" dirty="0">
                <a:solidFill>
                  <a:schemeClr val="bg1"/>
                </a:solidFill>
                <a:latin typeface="+mn-ea"/>
              </a:rPr>
              <a:t>(</a:t>
            </a:r>
            <a:r>
              <a:rPr kumimoji="1" lang="ja-JP" altLang="en-US" sz="1400" b="1" dirty="0">
                <a:solidFill>
                  <a:schemeClr val="bg1"/>
                </a:solidFill>
                <a:latin typeface="+mn-ea"/>
              </a:rPr>
              <a:t>災害時健康危機管理支援チーム</a:t>
            </a:r>
            <a:r>
              <a:rPr kumimoji="1" lang="en-US" altLang="ja-JP" sz="1400" b="1" dirty="0">
                <a:solidFill>
                  <a:schemeClr val="bg1"/>
                </a:solidFill>
                <a:latin typeface="+mn-ea"/>
              </a:rPr>
              <a:t>)</a:t>
            </a:r>
            <a:r>
              <a:rPr kumimoji="1" lang="ja-JP" altLang="en-US" sz="2400" b="1" dirty="0">
                <a:solidFill>
                  <a:schemeClr val="bg1"/>
                </a:solidFill>
                <a:latin typeface="+mn-ea"/>
              </a:rPr>
              <a:t>の派遣報告について</a:t>
            </a:r>
          </a:p>
        </p:txBody>
      </p:sp>
      <p:sp>
        <p:nvSpPr>
          <p:cNvPr id="5" name="テキスト ボックス 4">
            <a:extLst>
              <a:ext uri="{FF2B5EF4-FFF2-40B4-BE49-F238E27FC236}">
                <a16:creationId xmlns:a16="http://schemas.microsoft.com/office/drawing/2014/main" id="{1A0DFB23-8210-48EE-B3F4-83154C7D5979}"/>
              </a:ext>
            </a:extLst>
          </p:cNvPr>
          <p:cNvSpPr txBox="1"/>
          <p:nvPr/>
        </p:nvSpPr>
        <p:spPr>
          <a:xfrm>
            <a:off x="8061652" y="110227"/>
            <a:ext cx="1082348" cy="307777"/>
          </a:xfrm>
          <a:prstGeom prst="rect">
            <a:avLst/>
          </a:prstGeom>
          <a:noFill/>
        </p:spPr>
        <p:txBody>
          <a:bodyPr wrap="none" rtlCol="0">
            <a:spAutoFit/>
          </a:bodyPr>
          <a:lstStyle/>
          <a:p>
            <a:r>
              <a:rPr kumimoji="1" lang="ja-JP" altLang="en-US" sz="1400" b="1" dirty="0">
                <a:solidFill>
                  <a:schemeClr val="bg1"/>
                </a:solidFill>
                <a:latin typeface="+mn-ea"/>
              </a:rPr>
              <a:t>健康医療部</a:t>
            </a:r>
          </a:p>
        </p:txBody>
      </p:sp>
      <p:sp>
        <p:nvSpPr>
          <p:cNvPr id="7" name="テキスト ボックス 6">
            <a:extLst>
              <a:ext uri="{FF2B5EF4-FFF2-40B4-BE49-F238E27FC236}">
                <a16:creationId xmlns:a16="http://schemas.microsoft.com/office/drawing/2014/main" id="{332FE91F-EDE5-4901-9F21-03227DD1DD98}"/>
              </a:ext>
            </a:extLst>
          </p:cNvPr>
          <p:cNvSpPr txBox="1"/>
          <p:nvPr/>
        </p:nvSpPr>
        <p:spPr>
          <a:xfrm>
            <a:off x="24064" y="501770"/>
            <a:ext cx="9143999" cy="1277273"/>
          </a:xfrm>
          <a:prstGeom prst="rect">
            <a:avLst/>
          </a:prstGeom>
          <a:noFill/>
        </p:spPr>
        <p:txBody>
          <a:bodyPr wrap="square">
            <a:spAutoFit/>
          </a:bodyPr>
          <a:lstStyle/>
          <a:p>
            <a:r>
              <a:rPr lang="ja-JP" altLang="en-US" sz="1600" dirty="0">
                <a:solidFill>
                  <a:srgbClr val="000000"/>
                </a:solidFill>
                <a:latin typeface="+mn-ea"/>
              </a:rPr>
              <a:t>　</a:t>
            </a:r>
            <a:r>
              <a:rPr lang="ja-JP" altLang="en-US" sz="1600" b="1" i="0" u="none" strike="noStrike" baseline="0" dirty="0">
                <a:solidFill>
                  <a:srgbClr val="000000"/>
                </a:solidFill>
                <a:latin typeface="+mn-ea"/>
              </a:rPr>
              <a:t>令和６年能登半島地震における対応につ</a:t>
            </a:r>
            <a:r>
              <a:rPr lang="ja-JP" altLang="en-US" sz="1600" b="1" dirty="0">
                <a:solidFill>
                  <a:srgbClr val="000000"/>
                </a:solidFill>
                <a:latin typeface="+mn-ea"/>
              </a:rPr>
              <a:t>い</a:t>
            </a:r>
            <a:r>
              <a:rPr lang="ja-JP" altLang="en-US" sz="1600" b="1" i="0" u="none" strike="noStrike" baseline="0" dirty="0">
                <a:solidFill>
                  <a:srgbClr val="000000"/>
                </a:solidFill>
                <a:latin typeface="+mn-ea"/>
              </a:rPr>
              <a:t>て、</a:t>
            </a:r>
            <a:r>
              <a:rPr lang="ja-JP" altLang="en-US" sz="1600" b="1" i="0" dirty="0">
                <a:solidFill>
                  <a:srgbClr val="000000"/>
                </a:solidFill>
                <a:effectLst/>
                <a:latin typeface="+mn-ea"/>
              </a:rPr>
              <a:t>石川県から厚生労働省を通じて、</a:t>
            </a:r>
            <a:r>
              <a:rPr lang="en-US" altLang="ja-JP" sz="1600" b="1" i="0" dirty="0">
                <a:solidFill>
                  <a:srgbClr val="000000"/>
                </a:solidFill>
                <a:effectLst/>
                <a:latin typeface="+mn-ea"/>
              </a:rPr>
              <a:t> DHEAT</a:t>
            </a:r>
            <a:r>
              <a:rPr lang="en-US" altLang="ja-JP" sz="1200" b="1" i="0" dirty="0">
                <a:solidFill>
                  <a:srgbClr val="000000"/>
                </a:solidFill>
                <a:effectLst/>
                <a:latin typeface="+mn-ea"/>
              </a:rPr>
              <a:t>(※)</a:t>
            </a:r>
            <a:r>
              <a:rPr lang="ja-JP" altLang="en-US" sz="1600" b="1" i="0" dirty="0">
                <a:solidFill>
                  <a:srgbClr val="000000"/>
                </a:solidFill>
                <a:effectLst/>
                <a:latin typeface="+mn-ea"/>
              </a:rPr>
              <a:t>の</a:t>
            </a:r>
            <a:endParaRPr lang="en-US" altLang="ja-JP" sz="1600" b="1" i="0" dirty="0">
              <a:solidFill>
                <a:srgbClr val="000000"/>
              </a:solidFill>
              <a:effectLst/>
              <a:latin typeface="+mn-ea"/>
            </a:endParaRPr>
          </a:p>
          <a:p>
            <a:r>
              <a:rPr lang="en-US" altLang="ja-JP" sz="1600" b="1" dirty="0">
                <a:solidFill>
                  <a:srgbClr val="000000"/>
                </a:solidFill>
                <a:latin typeface="+mn-ea"/>
              </a:rPr>
              <a:t> </a:t>
            </a:r>
            <a:r>
              <a:rPr lang="ja-JP" altLang="en-US" sz="1600" b="1" i="0" dirty="0">
                <a:solidFill>
                  <a:srgbClr val="000000"/>
                </a:solidFill>
                <a:effectLst/>
                <a:latin typeface="+mn-ea"/>
              </a:rPr>
              <a:t>派遣要請</a:t>
            </a:r>
            <a:r>
              <a:rPr lang="ja-JP" altLang="en-US" sz="1600" b="1" dirty="0">
                <a:solidFill>
                  <a:srgbClr val="000000"/>
                </a:solidFill>
                <a:latin typeface="+mn-ea"/>
              </a:rPr>
              <a:t>があり</a:t>
            </a:r>
            <a:r>
              <a:rPr lang="ja-JP" altLang="en-US" sz="1600" b="1" i="0" dirty="0">
                <a:solidFill>
                  <a:srgbClr val="000000"/>
                </a:solidFill>
                <a:effectLst/>
                <a:latin typeface="+mn-ea"/>
              </a:rPr>
              <a:t>、１月</a:t>
            </a:r>
            <a:r>
              <a:rPr lang="ja-JP" altLang="en-US" sz="1600" b="1" dirty="0">
                <a:solidFill>
                  <a:srgbClr val="000000"/>
                </a:solidFill>
                <a:latin typeface="+mn-ea"/>
              </a:rPr>
              <a:t>６</a:t>
            </a:r>
            <a:r>
              <a:rPr lang="ja-JP" altLang="en-US" sz="1600" b="1" i="0" dirty="0">
                <a:solidFill>
                  <a:srgbClr val="000000"/>
                </a:solidFill>
                <a:effectLst/>
                <a:latin typeface="+mn-ea"/>
              </a:rPr>
              <a:t>日（土）から下記のとおり</a:t>
            </a:r>
            <a:r>
              <a:rPr lang="en-US" altLang="ja-JP" sz="1600" b="1" i="0" dirty="0">
                <a:solidFill>
                  <a:srgbClr val="000000"/>
                </a:solidFill>
                <a:effectLst/>
                <a:latin typeface="+mn-ea"/>
              </a:rPr>
              <a:t>DHEAT</a:t>
            </a:r>
            <a:r>
              <a:rPr lang="ja-JP" altLang="en-US" sz="1600" b="1" i="0" dirty="0">
                <a:solidFill>
                  <a:srgbClr val="000000"/>
                </a:solidFill>
                <a:effectLst/>
                <a:latin typeface="+mn-ea"/>
              </a:rPr>
              <a:t>派遣。</a:t>
            </a:r>
            <a:endParaRPr lang="en-US" altLang="ja-JP" sz="1600" b="1" i="0" dirty="0">
              <a:solidFill>
                <a:srgbClr val="000000"/>
              </a:solidFill>
              <a:effectLst/>
              <a:latin typeface="+mn-ea"/>
            </a:endParaRPr>
          </a:p>
          <a:p>
            <a:pPr>
              <a:spcBef>
                <a:spcPts val="600"/>
              </a:spcBef>
            </a:pPr>
            <a:r>
              <a:rPr lang="en-US" altLang="ja-JP" sz="1000" b="0" i="0" dirty="0">
                <a:solidFill>
                  <a:srgbClr val="000000"/>
                </a:solidFill>
                <a:effectLst/>
                <a:latin typeface="+mn-ea"/>
              </a:rPr>
              <a:t>      ※ DHEAT</a:t>
            </a:r>
            <a:r>
              <a:rPr lang="ja-JP" altLang="en-US" sz="1000" b="0" i="0" dirty="0">
                <a:solidFill>
                  <a:srgbClr val="000000"/>
                </a:solidFill>
                <a:effectLst/>
                <a:latin typeface="+mn-ea"/>
              </a:rPr>
              <a:t>とは、一定規模以上の災害が発生した際に、被災都道府県庁の保健医療福祉調整本部及び</a:t>
            </a:r>
            <a:br>
              <a:rPr lang="en-US" altLang="ja-JP" sz="1000" dirty="0">
                <a:solidFill>
                  <a:srgbClr val="000000"/>
                </a:solidFill>
                <a:latin typeface="+mn-ea"/>
              </a:rPr>
            </a:br>
            <a:r>
              <a:rPr lang="ja-JP" altLang="en-US" sz="1000" dirty="0">
                <a:solidFill>
                  <a:srgbClr val="000000"/>
                </a:solidFill>
                <a:latin typeface="+mn-ea"/>
              </a:rPr>
              <a:t>　　　</a:t>
            </a:r>
            <a:r>
              <a:rPr lang="ja-JP" altLang="en-US" sz="1000" b="0" i="0" dirty="0">
                <a:solidFill>
                  <a:srgbClr val="000000"/>
                </a:solidFill>
                <a:effectLst/>
                <a:latin typeface="+mn-ea"/>
              </a:rPr>
              <a:t>保健所が担う指揮・総合調整（マネジメント）機能等を支援するため、専門的な研修・訓練を受けた</a:t>
            </a:r>
            <a:br>
              <a:rPr lang="en-US" altLang="ja-JP" sz="1000" b="0" i="0" dirty="0">
                <a:solidFill>
                  <a:srgbClr val="000000"/>
                </a:solidFill>
                <a:effectLst/>
                <a:latin typeface="+mn-ea"/>
              </a:rPr>
            </a:br>
            <a:r>
              <a:rPr lang="ja-JP" altLang="en-US" sz="1000" b="0" i="0" dirty="0">
                <a:solidFill>
                  <a:srgbClr val="000000"/>
                </a:solidFill>
                <a:effectLst/>
                <a:latin typeface="+mn-ea"/>
              </a:rPr>
              <a:t>　　　都道府県等の職員により構成される応援派遣チーム</a:t>
            </a:r>
            <a:endParaRPr lang="en-US" altLang="ja-JP" sz="1000" dirty="0">
              <a:solidFill>
                <a:srgbClr val="000000"/>
              </a:solidFill>
              <a:latin typeface="+mn-ea"/>
            </a:endParaRPr>
          </a:p>
          <a:p>
            <a:r>
              <a:rPr lang="en-US" altLang="ja-JP" sz="1000" dirty="0">
                <a:solidFill>
                  <a:srgbClr val="000000"/>
                </a:solidFill>
                <a:latin typeface="+mn-ea"/>
              </a:rPr>
              <a:t>          </a:t>
            </a:r>
            <a:r>
              <a:rPr lang="ja-JP" altLang="en-US" sz="1000" b="0" i="0" dirty="0">
                <a:solidFill>
                  <a:srgbClr val="000000"/>
                </a:solidFill>
                <a:effectLst/>
                <a:latin typeface="+mn-ea"/>
              </a:rPr>
              <a:t>チームは、医師</a:t>
            </a:r>
            <a:r>
              <a:rPr lang="en-US" altLang="ja-JP" sz="1000" b="0" i="0" dirty="0">
                <a:solidFill>
                  <a:srgbClr val="000000"/>
                </a:solidFill>
                <a:effectLst/>
                <a:latin typeface="+mn-ea"/>
              </a:rPr>
              <a:t>1</a:t>
            </a:r>
            <a:r>
              <a:rPr lang="ja-JP" altLang="en-US" sz="1000" b="0" i="0" dirty="0">
                <a:solidFill>
                  <a:srgbClr val="000000"/>
                </a:solidFill>
                <a:effectLst/>
                <a:latin typeface="+mn-ea"/>
              </a:rPr>
              <a:t>名、保健師</a:t>
            </a:r>
            <a:r>
              <a:rPr lang="en-US" altLang="ja-JP" sz="1000" b="0" i="0" dirty="0">
                <a:solidFill>
                  <a:srgbClr val="000000"/>
                </a:solidFill>
                <a:effectLst/>
                <a:latin typeface="+mn-ea"/>
              </a:rPr>
              <a:t>2</a:t>
            </a:r>
            <a:r>
              <a:rPr lang="ja-JP" altLang="en-US" sz="1000" b="0" i="0" dirty="0">
                <a:solidFill>
                  <a:srgbClr val="000000"/>
                </a:solidFill>
                <a:effectLst/>
                <a:latin typeface="+mn-ea"/>
              </a:rPr>
              <a:t>名、ロジ</a:t>
            </a:r>
            <a:r>
              <a:rPr lang="en-US" altLang="ja-JP" sz="1000" b="0" i="0" dirty="0">
                <a:solidFill>
                  <a:srgbClr val="000000"/>
                </a:solidFill>
                <a:effectLst/>
                <a:latin typeface="+mn-ea"/>
              </a:rPr>
              <a:t>2</a:t>
            </a:r>
            <a:r>
              <a:rPr lang="ja-JP" altLang="en-US" sz="1000" b="0" i="0" dirty="0">
                <a:solidFill>
                  <a:srgbClr val="000000"/>
                </a:solidFill>
                <a:effectLst/>
                <a:latin typeface="+mn-ea"/>
              </a:rPr>
              <a:t>名の</a:t>
            </a:r>
            <a:r>
              <a:rPr lang="en-US" altLang="ja-JP" sz="1000" b="0" i="0" dirty="0">
                <a:solidFill>
                  <a:srgbClr val="000000"/>
                </a:solidFill>
                <a:effectLst/>
                <a:latin typeface="+mn-ea"/>
              </a:rPr>
              <a:t>5</a:t>
            </a:r>
            <a:r>
              <a:rPr lang="ja-JP" altLang="en-US" sz="1000" b="0" i="0" dirty="0">
                <a:solidFill>
                  <a:srgbClr val="000000"/>
                </a:solidFill>
                <a:effectLst/>
                <a:latin typeface="+mn-ea"/>
              </a:rPr>
              <a:t>名で構成　</a:t>
            </a:r>
            <a:endParaRPr lang="en-US" altLang="ja-JP" sz="1000" b="0" i="0" dirty="0">
              <a:solidFill>
                <a:srgbClr val="000000"/>
              </a:solidFill>
              <a:effectLst/>
              <a:latin typeface="+mn-ea"/>
            </a:endParaRPr>
          </a:p>
        </p:txBody>
      </p:sp>
      <p:pic>
        <p:nvPicPr>
          <p:cNvPr id="10" name="図形 2" descr="public">
            <a:extLst>
              <a:ext uri="{FF2B5EF4-FFF2-40B4-BE49-F238E27FC236}">
                <a16:creationId xmlns:a16="http://schemas.microsoft.com/office/drawing/2014/main" id="{24845042-1164-4FE2-B152-3C3DC845789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82148" y="4701482"/>
            <a:ext cx="2579704" cy="1935013"/>
          </a:xfrm>
          <a:prstGeom prst="rect">
            <a:avLst/>
          </a:prstGeom>
        </p:spPr>
      </p:pic>
      <p:pic>
        <p:nvPicPr>
          <p:cNvPr id="11" name="図 10">
            <a:extLst>
              <a:ext uri="{FF2B5EF4-FFF2-40B4-BE49-F238E27FC236}">
                <a16:creationId xmlns:a16="http://schemas.microsoft.com/office/drawing/2014/main" id="{41FE140E-4560-4130-ADED-C4F30A3019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27416" y="4701717"/>
            <a:ext cx="2579704" cy="1934778"/>
          </a:xfrm>
          <a:prstGeom prst="rect">
            <a:avLst/>
          </a:prstGeom>
        </p:spPr>
      </p:pic>
      <p:pic>
        <p:nvPicPr>
          <p:cNvPr id="12" name="図 11">
            <a:extLst>
              <a:ext uri="{FF2B5EF4-FFF2-40B4-BE49-F238E27FC236}">
                <a16:creationId xmlns:a16="http://schemas.microsoft.com/office/drawing/2014/main" id="{C58FBB12-B13D-40EC-87CC-3571C7DD37F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336" y="4701482"/>
            <a:ext cx="2556101" cy="1917075"/>
          </a:xfrm>
          <a:prstGeom prst="rect">
            <a:avLst/>
          </a:prstGeom>
        </p:spPr>
      </p:pic>
      <p:sp>
        <p:nvSpPr>
          <p:cNvPr id="13" name="テキスト ボックス 12">
            <a:extLst>
              <a:ext uri="{FF2B5EF4-FFF2-40B4-BE49-F238E27FC236}">
                <a16:creationId xmlns:a16="http://schemas.microsoft.com/office/drawing/2014/main" id="{D8EAB4B8-6ACE-4BE4-B453-7ECE24599CA0}"/>
              </a:ext>
            </a:extLst>
          </p:cNvPr>
          <p:cNvSpPr txBox="1"/>
          <p:nvPr/>
        </p:nvSpPr>
        <p:spPr>
          <a:xfrm>
            <a:off x="3633280" y="6596390"/>
            <a:ext cx="1877437" cy="261610"/>
          </a:xfrm>
          <a:prstGeom prst="rect">
            <a:avLst/>
          </a:prstGeom>
          <a:noFill/>
        </p:spPr>
        <p:txBody>
          <a:bodyPr wrap="none" rtlCol="0">
            <a:spAutoFit/>
          </a:bodyPr>
          <a:lstStyle/>
          <a:p>
            <a:r>
              <a:rPr lang="ja-JP" altLang="en-US" sz="1100" b="1" dirty="0">
                <a:latin typeface="+mn-ea"/>
              </a:rPr>
              <a:t>穴水保健医療調整本部会議</a:t>
            </a:r>
          </a:p>
        </p:txBody>
      </p:sp>
      <p:sp>
        <p:nvSpPr>
          <p:cNvPr id="15" name="テキスト ボックス 14">
            <a:extLst>
              <a:ext uri="{FF2B5EF4-FFF2-40B4-BE49-F238E27FC236}">
                <a16:creationId xmlns:a16="http://schemas.microsoft.com/office/drawing/2014/main" id="{3FF19B9A-93C2-49D0-B29C-B253DFDB10F3}"/>
              </a:ext>
            </a:extLst>
          </p:cNvPr>
          <p:cNvSpPr txBox="1"/>
          <p:nvPr/>
        </p:nvSpPr>
        <p:spPr>
          <a:xfrm>
            <a:off x="6379812" y="6612248"/>
            <a:ext cx="2579704" cy="261610"/>
          </a:xfrm>
          <a:prstGeom prst="rect">
            <a:avLst/>
          </a:prstGeom>
          <a:noFill/>
        </p:spPr>
        <p:txBody>
          <a:bodyPr wrap="square">
            <a:spAutoFit/>
          </a:bodyPr>
          <a:lstStyle/>
          <a:p>
            <a:pPr algn="ctr"/>
            <a:r>
              <a:rPr lang="ja-JP" altLang="en-US" sz="1100" b="1" dirty="0">
                <a:latin typeface="+mn-ea"/>
              </a:rPr>
              <a:t>穴水町・他府県応援保健師との会議</a:t>
            </a:r>
          </a:p>
        </p:txBody>
      </p:sp>
      <p:sp>
        <p:nvSpPr>
          <p:cNvPr id="17" name="テキスト ボックス 16">
            <a:extLst>
              <a:ext uri="{FF2B5EF4-FFF2-40B4-BE49-F238E27FC236}">
                <a16:creationId xmlns:a16="http://schemas.microsoft.com/office/drawing/2014/main" id="{E6D98E60-A7A8-4BD9-9BF6-33CA08FFCA55}"/>
              </a:ext>
            </a:extLst>
          </p:cNvPr>
          <p:cNvSpPr txBox="1"/>
          <p:nvPr/>
        </p:nvSpPr>
        <p:spPr>
          <a:xfrm>
            <a:off x="1019477" y="6612308"/>
            <a:ext cx="1030704" cy="261610"/>
          </a:xfrm>
          <a:prstGeom prst="rect">
            <a:avLst/>
          </a:prstGeom>
          <a:noFill/>
        </p:spPr>
        <p:txBody>
          <a:bodyPr wrap="square">
            <a:spAutoFit/>
          </a:bodyPr>
          <a:lstStyle/>
          <a:p>
            <a:r>
              <a:rPr lang="ja-JP" altLang="en-US" sz="1100" b="1" dirty="0">
                <a:latin typeface="+mn-ea"/>
              </a:rPr>
              <a:t>現地での作業</a:t>
            </a:r>
          </a:p>
        </p:txBody>
      </p:sp>
      <p:sp>
        <p:nvSpPr>
          <p:cNvPr id="14" name="テキスト ボックス 13">
            <a:extLst>
              <a:ext uri="{FF2B5EF4-FFF2-40B4-BE49-F238E27FC236}">
                <a16:creationId xmlns:a16="http://schemas.microsoft.com/office/drawing/2014/main" id="{844CB056-1FC0-4A34-BB79-A7FC1E68ED44}"/>
              </a:ext>
            </a:extLst>
          </p:cNvPr>
          <p:cNvSpPr txBox="1"/>
          <p:nvPr/>
        </p:nvSpPr>
        <p:spPr>
          <a:xfrm>
            <a:off x="24064" y="1811052"/>
            <a:ext cx="9023683" cy="2846933"/>
          </a:xfrm>
          <a:prstGeom prst="rect">
            <a:avLst/>
          </a:prstGeom>
          <a:noFill/>
        </p:spPr>
        <p:txBody>
          <a:bodyPr wrap="square">
            <a:spAutoFit/>
          </a:bodyPr>
          <a:lstStyle/>
          <a:p>
            <a:r>
              <a:rPr lang="en-US" altLang="ja-JP" sz="1600" b="1" dirty="0">
                <a:solidFill>
                  <a:srgbClr val="000000"/>
                </a:solidFill>
                <a:latin typeface="+mn-ea"/>
              </a:rPr>
              <a:t>【</a:t>
            </a:r>
            <a:r>
              <a:rPr lang="ja-JP" altLang="en-US" sz="1600" b="1" dirty="0">
                <a:solidFill>
                  <a:srgbClr val="000000"/>
                </a:solidFill>
                <a:latin typeface="+mn-ea"/>
              </a:rPr>
              <a:t>派遣期間</a:t>
            </a:r>
            <a:r>
              <a:rPr lang="en-US" altLang="ja-JP" sz="1600" b="1" dirty="0">
                <a:solidFill>
                  <a:srgbClr val="000000"/>
                </a:solidFill>
                <a:latin typeface="+mn-ea"/>
              </a:rPr>
              <a:t>】</a:t>
            </a:r>
            <a:r>
              <a:rPr lang="ja-JP" altLang="en-US" sz="1600" b="1" dirty="0">
                <a:solidFill>
                  <a:srgbClr val="000000"/>
                </a:solidFill>
                <a:latin typeface="+mn-ea"/>
              </a:rPr>
              <a:t>令和６年１月６日</a:t>
            </a:r>
            <a:r>
              <a:rPr lang="en-US" altLang="ja-JP" sz="1600" b="1" dirty="0">
                <a:solidFill>
                  <a:srgbClr val="000000"/>
                </a:solidFill>
                <a:latin typeface="+mn-ea"/>
              </a:rPr>
              <a:t>(</a:t>
            </a:r>
            <a:r>
              <a:rPr lang="ja-JP" altLang="en-US" sz="1600" b="1" dirty="0">
                <a:solidFill>
                  <a:srgbClr val="000000"/>
                </a:solidFill>
                <a:latin typeface="+mn-ea"/>
              </a:rPr>
              <a:t>土</a:t>
            </a:r>
            <a:r>
              <a:rPr lang="en-US" altLang="ja-JP" sz="1600" b="1" dirty="0">
                <a:solidFill>
                  <a:srgbClr val="000000"/>
                </a:solidFill>
                <a:latin typeface="+mn-ea"/>
              </a:rPr>
              <a:t>)</a:t>
            </a:r>
            <a:r>
              <a:rPr lang="ja-JP" altLang="en-US" sz="1600" b="1" dirty="0">
                <a:solidFill>
                  <a:srgbClr val="000000"/>
                </a:solidFill>
                <a:latin typeface="+mn-ea"/>
              </a:rPr>
              <a:t>から</a:t>
            </a:r>
            <a:r>
              <a:rPr lang="en-US" altLang="ja-JP" sz="1600" b="1" dirty="0">
                <a:solidFill>
                  <a:srgbClr val="000000"/>
                </a:solidFill>
                <a:latin typeface="+mn-ea"/>
              </a:rPr>
              <a:t> </a:t>
            </a:r>
            <a:r>
              <a:rPr lang="ja-JP" altLang="en-US" sz="1600" b="1" dirty="0">
                <a:solidFill>
                  <a:srgbClr val="000000"/>
                </a:solidFill>
                <a:latin typeface="+mn-ea"/>
              </a:rPr>
              <a:t>同月</a:t>
            </a:r>
            <a:r>
              <a:rPr lang="en-US" altLang="ja-JP" sz="1600" b="1" dirty="0">
                <a:solidFill>
                  <a:srgbClr val="000000"/>
                </a:solidFill>
                <a:latin typeface="+mn-ea"/>
              </a:rPr>
              <a:t>24</a:t>
            </a:r>
            <a:r>
              <a:rPr lang="ja-JP" altLang="en-US" sz="1600" b="1" dirty="0">
                <a:solidFill>
                  <a:srgbClr val="000000"/>
                </a:solidFill>
                <a:latin typeface="+mn-ea"/>
              </a:rPr>
              <a:t>日</a:t>
            </a:r>
            <a:r>
              <a:rPr lang="en-US" altLang="ja-JP" sz="1600" b="1" dirty="0">
                <a:solidFill>
                  <a:srgbClr val="000000"/>
                </a:solidFill>
                <a:latin typeface="+mn-ea"/>
              </a:rPr>
              <a:t>(</a:t>
            </a:r>
            <a:r>
              <a:rPr lang="ja-JP" altLang="en-US" sz="1600" b="1" dirty="0">
                <a:solidFill>
                  <a:srgbClr val="000000"/>
                </a:solidFill>
                <a:latin typeface="+mn-ea"/>
              </a:rPr>
              <a:t>水</a:t>
            </a:r>
            <a:r>
              <a:rPr lang="en-US" altLang="ja-JP" sz="1600" b="1" dirty="0">
                <a:solidFill>
                  <a:srgbClr val="000000"/>
                </a:solidFill>
                <a:latin typeface="+mn-ea"/>
              </a:rPr>
              <a:t>)</a:t>
            </a:r>
            <a:r>
              <a:rPr lang="ja-JP" altLang="en-US" sz="1600" b="1" dirty="0">
                <a:solidFill>
                  <a:srgbClr val="000000"/>
                </a:solidFill>
                <a:latin typeface="+mn-ea"/>
              </a:rPr>
              <a:t>まで</a:t>
            </a:r>
            <a:endParaRPr lang="en-US" altLang="ja-JP" sz="1600" b="1" dirty="0">
              <a:solidFill>
                <a:srgbClr val="000000"/>
              </a:solidFill>
              <a:latin typeface="+mn-ea"/>
            </a:endParaRPr>
          </a:p>
          <a:p>
            <a:r>
              <a:rPr lang="ja-JP" altLang="en-US" sz="1600" dirty="0">
                <a:solidFill>
                  <a:srgbClr val="000000"/>
                </a:solidFill>
                <a:latin typeface="+mn-ea"/>
              </a:rPr>
              <a:t>　　　　　　</a:t>
            </a:r>
            <a:r>
              <a:rPr lang="ja-JP" altLang="en-US" sz="1400" dirty="0">
                <a:solidFill>
                  <a:srgbClr val="000000"/>
                </a:solidFill>
                <a:latin typeface="+mn-ea"/>
              </a:rPr>
              <a:t>（期間中、１週間交代で３チームを派遣）</a:t>
            </a:r>
            <a:endParaRPr lang="en-US" altLang="ja-JP" sz="1400" dirty="0">
              <a:solidFill>
                <a:srgbClr val="000000"/>
              </a:solidFill>
              <a:latin typeface="+mn-ea"/>
            </a:endParaRPr>
          </a:p>
          <a:p>
            <a:pPr>
              <a:spcBef>
                <a:spcPts val="600"/>
              </a:spcBef>
            </a:pPr>
            <a:r>
              <a:rPr lang="en-US" altLang="ja-JP" sz="1600" dirty="0">
                <a:solidFill>
                  <a:srgbClr val="000000"/>
                </a:solidFill>
                <a:latin typeface="+mn-ea"/>
              </a:rPr>
              <a:t>【</a:t>
            </a:r>
            <a:r>
              <a:rPr lang="ja-JP" altLang="en-US" sz="1600" b="1" dirty="0">
                <a:solidFill>
                  <a:srgbClr val="000000"/>
                </a:solidFill>
                <a:latin typeface="+mn-ea"/>
              </a:rPr>
              <a:t>派遣場所</a:t>
            </a:r>
            <a:r>
              <a:rPr lang="en-US" altLang="ja-JP" sz="1600" b="1" dirty="0">
                <a:solidFill>
                  <a:srgbClr val="000000"/>
                </a:solidFill>
                <a:latin typeface="+mn-ea"/>
              </a:rPr>
              <a:t>】</a:t>
            </a:r>
            <a:r>
              <a:rPr lang="ja-JP" altLang="en-US" sz="1600" b="1" dirty="0">
                <a:solidFill>
                  <a:srgbClr val="000000"/>
                </a:solidFill>
                <a:latin typeface="+mn-ea"/>
              </a:rPr>
              <a:t>穴水町保健センター </a:t>
            </a:r>
            <a:endParaRPr lang="en-US" altLang="ja-JP" sz="1400" b="1" dirty="0">
              <a:solidFill>
                <a:srgbClr val="000000"/>
              </a:solidFill>
              <a:latin typeface="+mn-ea"/>
            </a:endParaRPr>
          </a:p>
          <a:p>
            <a:pPr>
              <a:spcBef>
                <a:spcPts val="600"/>
              </a:spcBef>
            </a:pPr>
            <a:r>
              <a:rPr lang="en-US" altLang="ja-JP" sz="1600" b="1" dirty="0">
                <a:solidFill>
                  <a:srgbClr val="000000"/>
                </a:solidFill>
                <a:latin typeface="+mn-ea"/>
              </a:rPr>
              <a:t>【</a:t>
            </a:r>
            <a:r>
              <a:rPr lang="ja-JP" altLang="en-US" sz="1600" b="1" dirty="0">
                <a:solidFill>
                  <a:srgbClr val="000000"/>
                </a:solidFill>
                <a:latin typeface="+mn-ea"/>
              </a:rPr>
              <a:t>活動内容</a:t>
            </a:r>
            <a:r>
              <a:rPr lang="en-US" altLang="ja-JP" sz="1600" b="1" dirty="0">
                <a:solidFill>
                  <a:srgbClr val="000000"/>
                </a:solidFill>
                <a:latin typeface="+mn-ea"/>
              </a:rPr>
              <a:t>】</a:t>
            </a:r>
            <a:r>
              <a:rPr lang="ja-JP" altLang="en-US" sz="1600" b="1" dirty="0">
                <a:solidFill>
                  <a:srgbClr val="000000"/>
                </a:solidFill>
                <a:latin typeface="+mn-ea"/>
              </a:rPr>
              <a:t>　➣ </a:t>
            </a:r>
            <a:r>
              <a:rPr lang="zh-TW" altLang="en-US" sz="1600" b="1" dirty="0">
                <a:solidFill>
                  <a:srgbClr val="000000"/>
                </a:solidFill>
                <a:latin typeface="游ゴシック" panose="020B0400000000000000" pitchFamily="50" charset="-128"/>
                <a:ea typeface="游ゴシック" panose="020B0400000000000000" pitchFamily="50" charset="-128"/>
              </a:rPr>
              <a:t>穴水町保健医療福祉調整会議</a:t>
            </a:r>
            <a:r>
              <a:rPr lang="ja-JP" altLang="en-US" sz="1600" b="1" dirty="0">
                <a:solidFill>
                  <a:srgbClr val="000000"/>
                </a:solidFill>
                <a:latin typeface="游ゴシック" panose="020B0400000000000000" pitchFamily="50" charset="-128"/>
                <a:ea typeface="游ゴシック" panose="020B0400000000000000" pitchFamily="50" charset="-128"/>
              </a:rPr>
              <a:t>の</a:t>
            </a:r>
            <a:r>
              <a:rPr lang="ja-JP" altLang="en-US" sz="1600" b="1" dirty="0">
                <a:solidFill>
                  <a:srgbClr val="000000"/>
                </a:solidFill>
                <a:latin typeface="+mn-ea"/>
              </a:rPr>
              <a:t>立ち上げ、町災害対策本部との連携</a:t>
            </a:r>
            <a:endParaRPr lang="en-US" altLang="ja-JP" sz="1600" b="1" dirty="0">
              <a:solidFill>
                <a:srgbClr val="000000"/>
              </a:solidFill>
              <a:latin typeface="+mn-ea"/>
            </a:endParaRPr>
          </a:p>
          <a:p>
            <a:pPr>
              <a:spcBef>
                <a:spcPts val="600"/>
              </a:spcBef>
            </a:pPr>
            <a:r>
              <a:rPr lang="ja-JP" altLang="en-US" sz="1600" b="1" dirty="0">
                <a:solidFill>
                  <a:srgbClr val="000000"/>
                </a:solidFill>
                <a:latin typeface="+mn-ea"/>
              </a:rPr>
              <a:t>　　　　　　　➣ 石川県庁との調整</a:t>
            </a:r>
            <a:endParaRPr lang="en-US" altLang="ja-JP" sz="1600" b="1" dirty="0">
              <a:solidFill>
                <a:srgbClr val="000000"/>
              </a:solidFill>
              <a:latin typeface="+mn-ea"/>
            </a:endParaRPr>
          </a:p>
          <a:p>
            <a:pPr>
              <a:spcBef>
                <a:spcPts val="600"/>
              </a:spcBef>
            </a:pPr>
            <a:r>
              <a:rPr lang="ja-JP" altLang="en-US" sz="1600" b="1" dirty="0">
                <a:solidFill>
                  <a:srgbClr val="000000"/>
                </a:solidFill>
                <a:latin typeface="+mn-ea"/>
              </a:rPr>
              <a:t>　　　　　　　➣ 保健師チーム、関係機関</a:t>
            </a:r>
            <a:r>
              <a:rPr lang="en-US" altLang="ja-JP" sz="1200" b="1" dirty="0">
                <a:solidFill>
                  <a:srgbClr val="000000"/>
                </a:solidFill>
                <a:latin typeface="+mn-ea"/>
              </a:rPr>
              <a:t>(DMAT</a:t>
            </a:r>
            <a:r>
              <a:rPr lang="ja-JP" altLang="en-US" sz="1200" b="1" dirty="0">
                <a:solidFill>
                  <a:srgbClr val="000000"/>
                </a:solidFill>
                <a:latin typeface="+mn-ea"/>
              </a:rPr>
              <a:t>等</a:t>
            </a:r>
            <a:r>
              <a:rPr lang="en-US" altLang="ja-JP" sz="1200" b="1" dirty="0">
                <a:solidFill>
                  <a:srgbClr val="000000"/>
                </a:solidFill>
                <a:latin typeface="+mn-ea"/>
              </a:rPr>
              <a:t>)</a:t>
            </a:r>
            <a:r>
              <a:rPr lang="ja-JP" altLang="en-US" sz="1600" b="1" dirty="0">
                <a:solidFill>
                  <a:srgbClr val="000000"/>
                </a:solidFill>
                <a:latin typeface="+mn-ea"/>
              </a:rPr>
              <a:t>と避難所支援の調整</a:t>
            </a:r>
            <a:endParaRPr lang="en-US" altLang="ja-JP" sz="1600" b="1" dirty="0">
              <a:solidFill>
                <a:srgbClr val="000000"/>
              </a:solidFill>
              <a:latin typeface="+mn-ea"/>
            </a:endParaRPr>
          </a:p>
          <a:p>
            <a:pPr>
              <a:spcBef>
                <a:spcPts val="600"/>
              </a:spcBef>
            </a:pPr>
            <a:r>
              <a:rPr lang="ja-JP" altLang="en-US" sz="1600" b="1" dirty="0">
                <a:solidFill>
                  <a:srgbClr val="000000"/>
                </a:solidFill>
                <a:latin typeface="+mn-ea"/>
              </a:rPr>
              <a:t>　　　　　　　➣ </a:t>
            </a:r>
            <a:r>
              <a:rPr lang="en-US" altLang="ja-JP" sz="1600" b="1" dirty="0">
                <a:solidFill>
                  <a:srgbClr val="000000"/>
                </a:solidFill>
                <a:latin typeface="+mn-ea"/>
              </a:rPr>
              <a:t>1.5</a:t>
            </a:r>
            <a:r>
              <a:rPr lang="ja-JP" altLang="en-US" sz="1600" b="1" dirty="0">
                <a:solidFill>
                  <a:srgbClr val="000000"/>
                </a:solidFill>
                <a:latin typeface="+mn-ea"/>
              </a:rPr>
              <a:t>次、</a:t>
            </a:r>
            <a:r>
              <a:rPr lang="en-US" altLang="ja-JP" sz="1600" b="1" dirty="0">
                <a:solidFill>
                  <a:srgbClr val="000000"/>
                </a:solidFill>
                <a:latin typeface="+mn-ea"/>
              </a:rPr>
              <a:t>2</a:t>
            </a:r>
            <a:r>
              <a:rPr lang="ja-JP" altLang="en-US" sz="1600" b="1" dirty="0">
                <a:solidFill>
                  <a:srgbClr val="000000"/>
                </a:solidFill>
                <a:latin typeface="+mn-ea"/>
              </a:rPr>
              <a:t>次避難所への対象者の選定</a:t>
            </a:r>
            <a:endParaRPr lang="en-US" altLang="ja-JP" sz="1600" b="1" dirty="0">
              <a:solidFill>
                <a:srgbClr val="000000"/>
              </a:solidFill>
              <a:latin typeface="+mn-ea"/>
            </a:endParaRPr>
          </a:p>
          <a:p>
            <a:pPr>
              <a:spcBef>
                <a:spcPts val="600"/>
              </a:spcBef>
            </a:pPr>
            <a:r>
              <a:rPr lang="en-US" altLang="ja-JP" sz="1600" b="1" dirty="0">
                <a:solidFill>
                  <a:srgbClr val="000000"/>
                </a:solidFill>
                <a:latin typeface="+mn-ea"/>
              </a:rPr>
              <a:t>【</a:t>
            </a:r>
            <a:r>
              <a:rPr lang="ja-JP" altLang="en-US" sz="1600" b="1" dirty="0">
                <a:solidFill>
                  <a:srgbClr val="000000"/>
                </a:solidFill>
                <a:latin typeface="+mn-ea"/>
              </a:rPr>
              <a:t>今後の対応</a:t>
            </a:r>
            <a:r>
              <a:rPr lang="en-US" altLang="ja-JP" sz="1600" b="1" dirty="0">
                <a:solidFill>
                  <a:srgbClr val="000000"/>
                </a:solidFill>
                <a:latin typeface="+mn-ea"/>
              </a:rPr>
              <a:t>】</a:t>
            </a:r>
            <a:r>
              <a:rPr lang="ja-JP" altLang="en-US" sz="1600" b="1" dirty="0">
                <a:solidFill>
                  <a:srgbClr val="000000"/>
                </a:solidFill>
                <a:latin typeface="+mn-ea"/>
              </a:rPr>
              <a:t>➣ 未就学児へのケアを支援団体等と実施</a:t>
            </a:r>
            <a:endParaRPr lang="en-US" altLang="ja-JP" sz="1600" b="1" dirty="0">
              <a:solidFill>
                <a:srgbClr val="000000"/>
              </a:solidFill>
              <a:latin typeface="+mn-ea"/>
            </a:endParaRPr>
          </a:p>
          <a:p>
            <a:pPr>
              <a:spcBef>
                <a:spcPts val="600"/>
              </a:spcBef>
            </a:pPr>
            <a:r>
              <a:rPr lang="ja-JP" altLang="en-US" sz="1600" b="1" dirty="0">
                <a:solidFill>
                  <a:srgbClr val="000000"/>
                </a:solidFill>
                <a:latin typeface="+mn-ea"/>
              </a:rPr>
              <a:t>　　　　　　　➣ 在宅避難者の情報収集</a:t>
            </a:r>
            <a:endParaRPr lang="en-US" altLang="ja-JP" sz="1600" b="1" dirty="0">
              <a:solidFill>
                <a:srgbClr val="000000"/>
              </a:solidFill>
              <a:latin typeface="+mn-ea"/>
            </a:endParaRPr>
          </a:p>
        </p:txBody>
      </p:sp>
      <p:pic>
        <p:nvPicPr>
          <p:cNvPr id="18" name="図形 1">
            <a:extLst>
              <a:ext uri="{FF2B5EF4-FFF2-40B4-BE49-F238E27FC236}">
                <a16:creationId xmlns:a16="http://schemas.microsoft.com/office/drawing/2014/main" id="{E168C4A3-159C-4AE1-8698-D02FDE2A2443}"/>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766560" y="1054349"/>
            <a:ext cx="2313271" cy="1613702"/>
          </a:xfrm>
          <a:prstGeom prst="rect">
            <a:avLst/>
          </a:prstGeom>
          <a:ln>
            <a:solidFill>
              <a:schemeClr val="tx1"/>
            </a:solidFill>
          </a:ln>
        </p:spPr>
      </p:pic>
      <p:sp>
        <p:nvSpPr>
          <p:cNvPr id="19" name="楕円 18">
            <a:extLst>
              <a:ext uri="{FF2B5EF4-FFF2-40B4-BE49-F238E27FC236}">
                <a16:creationId xmlns:a16="http://schemas.microsoft.com/office/drawing/2014/main" id="{498D3CBB-7B17-4A13-A5E3-967EBD3690A7}"/>
              </a:ext>
            </a:extLst>
          </p:cNvPr>
          <p:cNvSpPr/>
          <p:nvPr/>
        </p:nvSpPr>
        <p:spPr>
          <a:xfrm>
            <a:off x="7563016" y="1992799"/>
            <a:ext cx="752441" cy="425117"/>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吹き出し: 線 24">
            <a:extLst>
              <a:ext uri="{FF2B5EF4-FFF2-40B4-BE49-F238E27FC236}">
                <a16:creationId xmlns:a16="http://schemas.microsoft.com/office/drawing/2014/main" id="{9CF0C14F-1682-4918-90EF-03EBF38E6937}"/>
              </a:ext>
            </a:extLst>
          </p:cNvPr>
          <p:cNvSpPr/>
          <p:nvPr/>
        </p:nvSpPr>
        <p:spPr>
          <a:xfrm>
            <a:off x="6807805" y="1484127"/>
            <a:ext cx="609596" cy="275376"/>
          </a:xfrm>
          <a:prstGeom prst="borderCallout1">
            <a:avLst>
              <a:gd name="adj1" fmla="val 97394"/>
              <a:gd name="adj2" fmla="val 94299"/>
              <a:gd name="adj3" fmla="val 223186"/>
              <a:gd name="adj4" fmla="val 15377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solidFill>
                  <a:srgbClr val="FF0000"/>
                </a:solidFill>
              </a:rPr>
              <a:t>穴水町</a:t>
            </a:r>
          </a:p>
        </p:txBody>
      </p:sp>
    </p:spTree>
    <p:extLst>
      <p:ext uri="{BB962C8B-B14F-4D97-AF65-F5344CB8AC3E}">
        <p14:creationId xmlns:p14="http://schemas.microsoft.com/office/powerpoint/2010/main" val="231973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FD3520C-9940-4005-BD3B-ED16D8B6B403}"/>
              </a:ext>
            </a:extLst>
          </p:cNvPr>
          <p:cNvSpPr txBox="1"/>
          <p:nvPr/>
        </p:nvSpPr>
        <p:spPr>
          <a:xfrm>
            <a:off x="0" y="0"/>
            <a:ext cx="9144000" cy="461665"/>
          </a:xfrm>
          <a:prstGeom prst="rect">
            <a:avLst/>
          </a:prstGeom>
          <a:solidFill>
            <a:schemeClr val="accent1"/>
          </a:solidFill>
        </p:spPr>
        <p:txBody>
          <a:bodyPr wrap="square" rtlCol="0">
            <a:spAutoFit/>
          </a:bodyPr>
          <a:lstStyle/>
          <a:p>
            <a:pPr algn="ctr"/>
            <a:r>
              <a:rPr kumimoji="1" lang="ja-JP" altLang="en-US" sz="2400" b="1" dirty="0">
                <a:solidFill>
                  <a:schemeClr val="bg1"/>
                </a:solidFill>
                <a:latin typeface="+mn-ea"/>
              </a:rPr>
              <a:t>保健師等チームの派遣報告について</a:t>
            </a:r>
          </a:p>
        </p:txBody>
      </p:sp>
      <p:sp>
        <p:nvSpPr>
          <p:cNvPr id="5" name="テキスト ボックス 4">
            <a:extLst>
              <a:ext uri="{FF2B5EF4-FFF2-40B4-BE49-F238E27FC236}">
                <a16:creationId xmlns:a16="http://schemas.microsoft.com/office/drawing/2014/main" id="{1A0DFB23-8210-48EE-B3F4-83154C7D5979}"/>
              </a:ext>
            </a:extLst>
          </p:cNvPr>
          <p:cNvSpPr txBox="1"/>
          <p:nvPr/>
        </p:nvSpPr>
        <p:spPr>
          <a:xfrm>
            <a:off x="8061652" y="110227"/>
            <a:ext cx="1082348" cy="307777"/>
          </a:xfrm>
          <a:prstGeom prst="rect">
            <a:avLst/>
          </a:prstGeom>
          <a:noFill/>
        </p:spPr>
        <p:txBody>
          <a:bodyPr wrap="none" rtlCol="0">
            <a:spAutoFit/>
          </a:bodyPr>
          <a:lstStyle/>
          <a:p>
            <a:r>
              <a:rPr kumimoji="1" lang="ja-JP" altLang="en-US" sz="1400" b="1" dirty="0">
                <a:solidFill>
                  <a:schemeClr val="bg1"/>
                </a:solidFill>
                <a:latin typeface="+mn-ea"/>
              </a:rPr>
              <a:t>健康医療部</a:t>
            </a:r>
          </a:p>
        </p:txBody>
      </p:sp>
      <p:sp>
        <p:nvSpPr>
          <p:cNvPr id="7" name="テキスト ボックス 6">
            <a:extLst>
              <a:ext uri="{FF2B5EF4-FFF2-40B4-BE49-F238E27FC236}">
                <a16:creationId xmlns:a16="http://schemas.microsoft.com/office/drawing/2014/main" id="{332FE91F-EDE5-4901-9F21-03227DD1DD98}"/>
              </a:ext>
            </a:extLst>
          </p:cNvPr>
          <p:cNvSpPr txBox="1"/>
          <p:nvPr/>
        </p:nvSpPr>
        <p:spPr>
          <a:xfrm>
            <a:off x="1" y="493749"/>
            <a:ext cx="9143999" cy="584775"/>
          </a:xfrm>
          <a:prstGeom prst="rect">
            <a:avLst/>
          </a:prstGeom>
          <a:noFill/>
        </p:spPr>
        <p:txBody>
          <a:bodyPr wrap="square">
            <a:spAutoFit/>
          </a:bodyPr>
          <a:lstStyle/>
          <a:p>
            <a:r>
              <a:rPr lang="ja-JP" altLang="en-US" sz="1600" dirty="0">
                <a:solidFill>
                  <a:srgbClr val="000000"/>
                </a:solidFill>
                <a:latin typeface="+mn-ea"/>
              </a:rPr>
              <a:t>　</a:t>
            </a:r>
            <a:r>
              <a:rPr lang="ja-JP" altLang="en-US" sz="1600" b="1" i="0" u="none" strike="noStrike" baseline="0" dirty="0">
                <a:solidFill>
                  <a:srgbClr val="000000"/>
                </a:solidFill>
                <a:latin typeface="+mn-ea"/>
              </a:rPr>
              <a:t>令和６年能登半島地震における対応につ</a:t>
            </a:r>
            <a:r>
              <a:rPr lang="ja-JP" altLang="en-US" sz="1600" b="1" dirty="0">
                <a:solidFill>
                  <a:srgbClr val="000000"/>
                </a:solidFill>
                <a:latin typeface="+mn-ea"/>
              </a:rPr>
              <a:t>い</a:t>
            </a:r>
            <a:r>
              <a:rPr lang="ja-JP" altLang="en-US" sz="1600" b="1" i="0" u="none" strike="noStrike" baseline="0" dirty="0">
                <a:solidFill>
                  <a:srgbClr val="000000"/>
                </a:solidFill>
                <a:latin typeface="+mn-ea"/>
              </a:rPr>
              <a:t>て、</a:t>
            </a:r>
            <a:r>
              <a:rPr lang="ja-JP" altLang="en-US" sz="1600" b="1" i="0" dirty="0">
                <a:solidFill>
                  <a:srgbClr val="000000"/>
                </a:solidFill>
                <a:effectLst/>
                <a:latin typeface="+mn-ea"/>
              </a:rPr>
              <a:t>石川県から厚生労働省を通じて、</a:t>
            </a:r>
            <a:r>
              <a:rPr lang="en-US" altLang="ja-JP" sz="1600" b="1" i="0" dirty="0">
                <a:solidFill>
                  <a:srgbClr val="000000"/>
                </a:solidFill>
                <a:effectLst/>
                <a:latin typeface="+mn-ea"/>
              </a:rPr>
              <a:t> </a:t>
            </a:r>
            <a:r>
              <a:rPr lang="ja-JP" altLang="en-US" sz="1600" b="1" i="0" dirty="0">
                <a:solidFill>
                  <a:srgbClr val="000000"/>
                </a:solidFill>
                <a:effectLst/>
                <a:latin typeface="+mn-ea"/>
              </a:rPr>
              <a:t>保健師等チームの派遣要請</a:t>
            </a:r>
            <a:r>
              <a:rPr lang="ja-JP" altLang="en-US" sz="1600" b="1" dirty="0">
                <a:solidFill>
                  <a:srgbClr val="000000"/>
                </a:solidFill>
                <a:latin typeface="+mn-ea"/>
              </a:rPr>
              <a:t>があり</a:t>
            </a:r>
            <a:r>
              <a:rPr lang="ja-JP" altLang="en-US" sz="1600" b="1" i="0" dirty="0">
                <a:solidFill>
                  <a:srgbClr val="000000"/>
                </a:solidFill>
                <a:effectLst/>
                <a:latin typeface="+mn-ea"/>
              </a:rPr>
              <a:t>、１月</a:t>
            </a:r>
            <a:r>
              <a:rPr lang="en-US" altLang="ja-JP" sz="1600" b="1" i="0" dirty="0">
                <a:solidFill>
                  <a:srgbClr val="000000"/>
                </a:solidFill>
                <a:effectLst/>
                <a:latin typeface="+mn-ea"/>
              </a:rPr>
              <a:t>7</a:t>
            </a:r>
            <a:r>
              <a:rPr lang="ja-JP" altLang="en-US" sz="1600" b="1" i="0" dirty="0">
                <a:solidFill>
                  <a:srgbClr val="000000"/>
                </a:solidFill>
                <a:effectLst/>
                <a:latin typeface="+mn-ea"/>
              </a:rPr>
              <a:t>日（日）から下記のとおり派遣。</a:t>
            </a:r>
            <a:endParaRPr lang="en-US" altLang="ja-JP" sz="1600" b="1" i="0" dirty="0">
              <a:solidFill>
                <a:srgbClr val="000000"/>
              </a:solidFill>
              <a:effectLst/>
              <a:latin typeface="+mn-ea"/>
            </a:endParaRPr>
          </a:p>
        </p:txBody>
      </p:sp>
      <p:pic>
        <p:nvPicPr>
          <p:cNvPr id="18" name="図形 1">
            <a:extLst>
              <a:ext uri="{FF2B5EF4-FFF2-40B4-BE49-F238E27FC236}">
                <a16:creationId xmlns:a16="http://schemas.microsoft.com/office/drawing/2014/main" id="{E168C4A3-159C-4AE1-8698-D02FDE2A244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261398" y="1081130"/>
            <a:ext cx="2831046" cy="1974895"/>
          </a:xfrm>
          <a:prstGeom prst="rect">
            <a:avLst/>
          </a:prstGeom>
          <a:ln>
            <a:solidFill>
              <a:schemeClr val="tx1"/>
            </a:solidFill>
          </a:ln>
        </p:spPr>
      </p:pic>
      <p:sp>
        <p:nvSpPr>
          <p:cNvPr id="19" name="楕円 18">
            <a:extLst>
              <a:ext uri="{FF2B5EF4-FFF2-40B4-BE49-F238E27FC236}">
                <a16:creationId xmlns:a16="http://schemas.microsoft.com/office/drawing/2014/main" id="{498D3CBB-7B17-4A13-A5E3-967EBD3690A7}"/>
              </a:ext>
            </a:extLst>
          </p:cNvPr>
          <p:cNvSpPr/>
          <p:nvPr/>
        </p:nvSpPr>
        <p:spPr>
          <a:xfrm>
            <a:off x="7446379" y="1745924"/>
            <a:ext cx="253352" cy="256419"/>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吹き出し: 線 24">
            <a:extLst>
              <a:ext uri="{FF2B5EF4-FFF2-40B4-BE49-F238E27FC236}">
                <a16:creationId xmlns:a16="http://schemas.microsoft.com/office/drawing/2014/main" id="{9CF0C14F-1682-4918-90EF-03EBF38E6937}"/>
              </a:ext>
            </a:extLst>
          </p:cNvPr>
          <p:cNvSpPr/>
          <p:nvPr/>
        </p:nvSpPr>
        <p:spPr>
          <a:xfrm>
            <a:off x="6294120" y="1531620"/>
            <a:ext cx="830580" cy="434020"/>
          </a:xfrm>
          <a:prstGeom prst="borderCallout1">
            <a:avLst>
              <a:gd name="adj1" fmla="val 47705"/>
              <a:gd name="adj2" fmla="val 101238"/>
              <a:gd name="adj3" fmla="val 82419"/>
              <a:gd name="adj4" fmla="val 1499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1100"/>
              </a:lnSpc>
            </a:pPr>
            <a:r>
              <a:rPr kumimoji="1" lang="ja-JP" altLang="en-US" sz="1100" b="1" dirty="0">
                <a:solidFill>
                  <a:srgbClr val="FF0000"/>
                </a:solidFill>
              </a:rPr>
              <a:t>輪島市</a:t>
            </a:r>
            <a:endParaRPr kumimoji="1" lang="en-US" altLang="ja-JP" sz="1100" b="1" dirty="0">
              <a:solidFill>
                <a:srgbClr val="FF0000"/>
              </a:solidFill>
            </a:endParaRPr>
          </a:p>
          <a:p>
            <a:pPr>
              <a:lnSpc>
                <a:spcPts val="1100"/>
              </a:lnSpc>
            </a:pPr>
            <a:r>
              <a:rPr kumimoji="1" lang="ja-JP" altLang="en-US" sz="1100" b="1" dirty="0">
                <a:solidFill>
                  <a:srgbClr val="FF0000"/>
                </a:solidFill>
              </a:rPr>
              <a:t>輪島地区</a:t>
            </a:r>
            <a:endParaRPr kumimoji="1" lang="en-US" altLang="ja-JP" sz="1100" b="1" dirty="0">
              <a:solidFill>
                <a:srgbClr val="FF0000"/>
              </a:solidFill>
            </a:endParaRPr>
          </a:p>
          <a:p>
            <a:pPr>
              <a:lnSpc>
                <a:spcPts val="1100"/>
              </a:lnSpc>
            </a:pPr>
            <a:r>
              <a:rPr kumimoji="1" lang="en-US" altLang="ja-JP" sz="1100" b="1" dirty="0">
                <a:solidFill>
                  <a:srgbClr val="FF0000"/>
                </a:solidFill>
              </a:rPr>
              <a:t>(</a:t>
            </a:r>
            <a:r>
              <a:rPr kumimoji="1" lang="ja-JP" altLang="en-US" sz="1100" b="1" dirty="0">
                <a:solidFill>
                  <a:srgbClr val="FF0000"/>
                </a:solidFill>
              </a:rPr>
              <a:t>大阪府</a:t>
            </a:r>
            <a:r>
              <a:rPr kumimoji="1" lang="en-US" altLang="ja-JP" sz="1100" b="1" dirty="0">
                <a:solidFill>
                  <a:srgbClr val="FF0000"/>
                </a:solidFill>
              </a:rPr>
              <a:t>)</a:t>
            </a:r>
          </a:p>
        </p:txBody>
      </p:sp>
      <p:sp>
        <p:nvSpPr>
          <p:cNvPr id="9" name="テキスト ボックス 8">
            <a:extLst>
              <a:ext uri="{FF2B5EF4-FFF2-40B4-BE49-F238E27FC236}">
                <a16:creationId xmlns:a16="http://schemas.microsoft.com/office/drawing/2014/main" id="{4868430F-06E4-4AF1-B7B1-5B6289A873E1}"/>
              </a:ext>
            </a:extLst>
          </p:cNvPr>
          <p:cNvSpPr txBox="1"/>
          <p:nvPr/>
        </p:nvSpPr>
        <p:spPr>
          <a:xfrm>
            <a:off x="144379" y="1063719"/>
            <a:ext cx="7052046" cy="2031325"/>
          </a:xfrm>
          <a:prstGeom prst="rect">
            <a:avLst/>
          </a:prstGeom>
          <a:noFill/>
        </p:spPr>
        <p:txBody>
          <a:bodyPr wrap="square">
            <a:spAutoFit/>
          </a:bodyPr>
          <a:lstStyle/>
          <a:p>
            <a:pPr>
              <a:spcBef>
                <a:spcPts val="600"/>
              </a:spcBef>
            </a:pPr>
            <a:r>
              <a:rPr lang="en-US" altLang="ja-JP" sz="1600" b="1" dirty="0">
                <a:solidFill>
                  <a:srgbClr val="000000"/>
                </a:solidFill>
                <a:latin typeface="+mn-ea"/>
              </a:rPr>
              <a:t>【</a:t>
            </a:r>
            <a:r>
              <a:rPr lang="ja-JP" altLang="en-US" sz="1600" b="1" dirty="0">
                <a:solidFill>
                  <a:srgbClr val="000000"/>
                </a:solidFill>
                <a:latin typeface="+mn-ea"/>
              </a:rPr>
              <a:t>大阪市・堺市</a:t>
            </a:r>
            <a:r>
              <a:rPr lang="en-US" altLang="ja-JP" sz="1600" b="1" dirty="0">
                <a:solidFill>
                  <a:srgbClr val="000000"/>
                </a:solidFill>
                <a:latin typeface="+mn-ea"/>
              </a:rPr>
              <a:t>】</a:t>
            </a:r>
          </a:p>
          <a:p>
            <a:r>
              <a:rPr lang="ja-JP" altLang="en-US" sz="1400" dirty="0">
                <a:solidFill>
                  <a:srgbClr val="000000"/>
                </a:solidFill>
                <a:latin typeface="+mn-ea"/>
              </a:rPr>
              <a:t>  　</a:t>
            </a:r>
            <a:r>
              <a:rPr lang="ja-JP" altLang="en-US" sz="1400" b="1" dirty="0">
                <a:solidFill>
                  <a:srgbClr val="000000"/>
                </a:solidFill>
                <a:latin typeface="+mn-ea"/>
              </a:rPr>
              <a:t>派遣期間：令和６年１月７日</a:t>
            </a:r>
            <a:r>
              <a:rPr lang="en-US" altLang="ja-JP" sz="1400" b="1" dirty="0">
                <a:solidFill>
                  <a:srgbClr val="000000"/>
                </a:solidFill>
                <a:latin typeface="+mn-ea"/>
              </a:rPr>
              <a:t>(</a:t>
            </a:r>
            <a:r>
              <a:rPr lang="ja-JP" altLang="en-US" sz="1400" b="1" dirty="0">
                <a:solidFill>
                  <a:srgbClr val="000000"/>
                </a:solidFill>
                <a:latin typeface="+mn-ea"/>
              </a:rPr>
              <a:t>月</a:t>
            </a:r>
            <a:r>
              <a:rPr lang="en-US" altLang="ja-JP" sz="1400" b="1" dirty="0">
                <a:solidFill>
                  <a:srgbClr val="000000"/>
                </a:solidFill>
                <a:latin typeface="+mn-ea"/>
              </a:rPr>
              <a:t>)</a:t>
            </a:r>
            <a:r>
              <a:rPr lang="ja-JP" altLang="en-US" sz="1400" b="1" dirty="0">
                <a:solidFill>
                  <a:srgbClr val="000000"/>
                </a:solidFill>
                <a:latin typeface="+mn-ea"/>
              </a:rPr>
              <a:t>から</a:t>
            </a:r>
            <a:r>
              <a:rPr lang="en-US" altLang="ja-JP" sz="1400" b="1" dirty="0">
                <a:solidFill>
                  <a:srgbClr val="000000"/>
                </a:solidFill>
                <a:latin typeface="+mn-ea"/>
              </a:rPr>
              <a:t> 2</a:t>
            </a:r>
            <a:r>
              <a:rPr lang="ja-JP" altLang="en-US" sz="1400" b="1" dirty="0">
                <a:solidFill>
                  <a:srgbClr val="000000"/>
                </a:solidFill>
                <a:latin typeface="+mn-ea"/>
              </a:rPr>
              <a:t>月</a:t>
            </a:r>
            <a:r>
              <a:rPr lang="en-US" altLang="ja-JP" sz="1400" b="1" dirty="0">
                <a:solidFill>
                  <a:srgbClr val="000000"/>
                </a:solidFill>
                <a:latin typeface="+mn-ea"/>
              </a:rPr>
              <a:t>29</a:t>
            </a:r>
            <a:r>
              <a:rPr lang="ja-JP" altLang="en-US" sz="1400" b="1" dirty="0">
                <a:solidFill>
                  <a:srgbClr val="000000"/>
                </a:solidFill>
                <a:latin typeface="+mn-ea"/>
              </a:rPr>
              <a:t>日</a:t>
            </a:r>
            <a:r>
              <a:rPr lang="en-US" altLang="ja-JP" sz="1400" b="1" dirty="0">
                <a:solidFill>
                  <a:srgbClr val="000000"/>
                </a:solidFill>
                <a:latin typeface="+mn-ea"/>
              </a:rPr>
              <a:t>(</a:t>
            </a:r>
            <a:r>
              <a:rPr lang="ja-JP" altLang="en-US" sz="1400" b="1" dirty="0">
                <a:solidFill>
                  <a:srgbClr val="000000"/>
                </a:solidFill>
                <a:latin typeface="+mn-ea"/>
              </a:rPr>
              <a:t>木</a:t>
            </a:r>
            <a:r>
              <a:rPr lang="en-US" altLang="ja-JP" sz="1400" b="1" dirty="0">
                <a:solidFill>
                  <a:srgbClr val="000000"/>
                </a:solidFill>
                <a:latin typeface="+mn-ea"/>
              </a:rPr>
              <a:t>)</a:t>
            </a:r>
            <a:r>
              <a:rPr lang="ja-JP" altLang="en-US" sz="1400" b="1" dirty="0">
                <a:solidFill>
                  <a:srgbClr val="000000"/>
                </a:solidFill>
                <a:latin typeface="+mn-ea"/>
              </a:rPr>
              <a:t>まで</a:t>
            </a:r>
            <a:endParaRPr lang="en-US" altLang="ja-JP" sz="1400" dirty="0">
              <a:latin typeface="+mn-ea"/>
            </a:endParaRPr>
          </a:p>
          <a:p>
            <a:r>
              <a:rPr lang="ja-JP" altLang="en-US" sz="1400" b="1" dirty="0">
                <a:solidFill>
                  <a:srgbClr val="000000"/>
                </a:solidFill>
                <a:latin typeface="+mn-ea"/>
              </a:rPr>
              <a:t>　  </a:t>
            </a:r>
            <a:r>
              <a:rPr lang="ja-JP" altLang="en-US" sz="1100" b="1" dirty="0">
                <a:solidFill>
                  <a:srgbClr val="000000"/>
                </a:solidFill>
                <a:latin typeface="+mn-ea"/>
              </a:rPr>
              <a:t> </a:t>
            </a:r>
            <a:r>
              <a:rPr lang="en-US" altLang="ja-JP" sz="1100" dirty="0">
                <a:solidFill>
                  <a:srgbClr val="000000"/>
                </a:solidFill>
                <a:latin typeface="+mn-ea"/>
              </a:rPr>
              <a:t>(</a:t>
            </a:r>
            <a:r>
              <a:rPr lang="ja-JP" altLang="en-US" sz="1100" dirty="0">
                <a:solidFill>
                  <a:srgbClr val="000000"/>
                </a:solidFill>
                <a:latin typeface="+mn-ea"/>
              </a:rPr>
              <a:t>保健師２名、ロジ１～</a:t>
            </a:r>
            <a:r>
              <a:rPr lang="en-US" altLang="ja-JP" sz="1100" dirty="0">
                <a:solidFill>
                  <a:srgbClr val="000000"/>
                </a:solidFill>
                <a:latin typeface="+mn-ea"/>
              </a:rPr>
              <a:t>2</a:t>
            </a:r>
            <a:r>
              <a:rPr lang="ja-JP" altLang="en-US" sz="1100" dirty="0">
                <a:solidFill>
                  <a:srgbClr val="000000"/>
                </a:solidFill>
                <a:latin typeface="+mn-ea"/>
              </a:rPr>
              <a:t>名を１チームとし、大阪市は</a:t>
            </a:r>
            <a:r>
              <a:rPr lang="en-US" altLang="ja-JP" sz="1100" dirty="0">
                <a:solidFill>
                  <a:srgbClr val="000000"/>
                </a:solidFill>
                <a:latin typeface="+mn-ea"/>
              </a:rPr>
              <a:t>13</a:t>
            </a:r>
            <a:r>
              <a:rPr lang="ja-JP" altLang="en-US" sz="1100" dirty="0">
                <a:solidFill>
                  <a:srgbClr val="000000"/>
                </a:solidFill>
                <a:latin typeface="+mn-ea"/>
              </a:rPr>
              <a:t>チーム、堺市は</a:t>
            </a:r>
            <a:r>
              <a:rPr lang="en-US" altLang="ja-JP" sz="1100" dirty="0">
                <a:solidFill>
                  <a:srgbClr val="000000"/>
                </a:solidFill>
                <a:latin typeface="+mn-ea"/>
              </a:rPr>
              <a:t>27</a:t>
            </a:r>
            <a:r>
              <a:rPr lang="ja-JP" altLang="en-US" sz="1100" dirty="0">
                <a:solidFill>
                  <a:srgbClr val="000000"/>
                </a:solidFill>
                <a:latin typeface="+mn-ea"/>
              </a:rPr>
              <a:t>チームを派遣）</a:t>
            </a:r>
            <a:endParaRPr lang="en-US" altLang="ja-JP" sz="1100" dirty="0">
              <a:solidFill>
                <a:srgbClr val="000000"/>
              </a:solidFill>
              <a:latin typeface="+mn-ea"/>
            </a:endParaRPr>
          </a:p>
          <a:p>
            <a:r>
              <a:rPr lang="en-US" altLang="ja-JP" sz="1400" b="1" dirty="0">
                <a:solidFill>
                  <a:srgbClr val="000000"/>
                </a:solidFill>
                <a:latin typeface="+mn-ea"/>
              </a:rPr>
              <a:t>  </a:t>
            </a:r>
            <a:r>
              <a:rPr lang="ja-JP" altLang="en-US" sz="1400" b="1" dirty="0">
                <a:solidFill>
                  <a:srgbClr val="000000"/>
                </a:solidFill>
                <a:latin typeface="+mn-ea"/>
              </a:rPr>
              <a:t>　派遣場所：能登町の避難所</a:t>
            </a:r>
            <a:r>
              <a:rPr lang="ja-JP" altLang="en-US" sz="1200" dirty="0">
                <a:solidFill>
                  <a:srgbClr val="000000"/>
                </a:solidFill>
                <a:latin typeface="+mn-ea"/>
              </a:rPr>
              <a:t>（活動拠点 町立宇出津</a:t>
            </a:r>
            <a:r>
              <a:rPr lang="en-US" altLang="ja-JP" sz="800" dirty="0">
                <a:solidFill>
                  <a:srgbClr val="000000"/>
                </a:solidFill>
                <a:latin typeface="+mn-ea"/>
              </a:rPr>
              <a:t>(</a:t>
            </a:r>
            <a:r>
              <a:rPr lang="ja-JP" altLang="en-US" sz="800" dirty="0">
                <a:solidFill>
                  <a:srgbClr val="000000"/>
                </a:solidFill>
                <a:latin typeface="+mn-ea"/>
              </a:rPr>
              <a:t>ウシツ</a:t>
            </a:r>
            <a:r>
              <a:rPr lang="en-US" altLang="ja-JP" sz="800" dirty="0">
                <a:solidFill>
                  <a:srgbClr val="000000"/>
                </a:solidFill>
                <a:latin typeface="+mn-ea"/>
              </a:rPr>
              <a:t>)</a:t>
            </a:r>
            <a:r>
              <a:rPr lang="ja-JP" altLang="en-US" sz="1200" dirty="0">
                <a:solidFill>
                  <a:srgbClr val="000000"/>
                </a:solidFill>
                <a:latin typeface="+mn-ea"/>
              </a:rPr>
              <a:t>小学校</a:t>
            </a:r>
            <a:r>
              <a:rPr lang="ja-JP" altLang="en-US" sz="1200" b="1" dirty="0">
                <a:solidFill>
                  <a:srgbClr val="000000"/>
                </a:solidFill>
                <a:latin typeface="+mn-ea"/>
              </a:rPr>
              <a:t>）</a:t>
            </a:r>
            <a:endParaRPr lang="en-US" altLang="ja-JP" sz="1200" b="1" dirty="0">
              <a:solidFill>
                <a:srgbClr val="000000"/>
              </a:solidFill>
              <a:latin typeface="+mn-ea"/>
            </a:endParaRPr>
          </a:p>
          <a:p>
            <a:pPr>
              <a:spcBef>
                <a:spcPts val="600"/>
              </a:spcBef>
            </a:pPr>
            <a:r>
              <a:rPr lang="en-US" altLang="ja-JP" sz="1600" b="1" dirty="0">
                <a:solidFill>
                  <a:srgbClr val="000000"/>
                </a:solidFill>
                <a:latin typeface="+mn-ea"/>
              </a:rPr>
              <a:t>【</a:t>
            </a:r>
            <a:r>
              <a:rPr lang="ja-JP" altLang="en-US" sz="1600" b="1" dirty="0">
                <a:solidFill>
                  <a:srgbClr val="000000"/>
                </a:solidFill>
                <a:latin typeface="+mn-ea"/>
              </a:rPr>
              <a:t>大阪府</a:t>
            </a:r>
            <a:r>
              <a:rPr lang="en-US" altLang="ja-JP" sz="1600" b="1" dirty="0">
                <a:solidFill>
                  <a:srgbClr val="000000"/>
                </a:solidFill>
                <a:latin typeface="+mn-ea"/>
              </a:rPr>
              <a:t>】</a:t>
            </a:r>
            <a:endParaRPr lang="en-US" altLang="ja-JP" sz="1400" dirty="0">
              <a:solidFill>
                <a:srgbClr val="000000"/>
              </a:solidFill>
              <a:latin typeface="+mn-ea"/>
            </a:endParaRPr>
          </a:p>
          <a:p>
            <a:r>
              <a:rPr lang="ja-JP" altLang="en-US" sz="1400" dirty="0">
                <a:solidFill>
                  <a:srgbClr val="000000"/>
                </a:solidFill>
                <a:latin typeface="+mn-ea"/>
              </a:rPr>
              <a:t>  　</a:t>
            </a:r>
            <a:r>
              <a:rPr lang="ja-JP" altLang="en-US" sz="1400" b="1" dirty="0">
                <a:solidFill>
                  <a:srgbClr val="000000"/>
                </a:solidFill>
                <a:latin typeface="+mn-ea"/>
              </a:rPr>
              <a:t>派遣期間：令和６年１月</a:t>
            </a:r>
            <a:r>
              <a:rPr lang="en-US" altLang="ja-JP" sz="1400" b="1" dirty="0">
                <a:solidFill>
                  <a:srgbClr val="000000"/>
                </a:solidFill>
                <a:latin typeface="+mn-ea"/>
              </a:rPr>
              <a:t>15</a:t>
            </a:r>
            <a:r>
              <a:rPr lang="ja-JP" altLang="en-US" sz="1400" b="1" dirty="0">
                <a:solidFill>
                  <a:srgbClr val="000000"/>
                </a:solidFill>
                <a:latin typeface="+mn-ea"/>
              </a:rPr>
              <a:t>日</a:t>
            </a:r>
            <a:r>
              <a:rPr lang="en-US" altLang="ja-JP" sz="1400" b="1" dirty="0">
                <a:solidFill>
                  <a:srgbClr val="000000"/>
                </a:solidFill>
                <a:latin typeface="+mn-ea"/>
              </a:rPr>
              <a:t>(</a:t>
            </a:r>
            <a:r>
              <a:rPr lang="ja-JP" altLang="en-US" sz="1400" b="1" dirty="0">
                <a:solidFill>
                  <a:srgbClr val="000000"/>
                </a:solidFill>
                <a:latin typeface="+mn-ea"/>
              </a:rPr>
              <a:t>月</a:t>
            </a:r>
            <a:r>
              <a:rPr lang="en-US" altLang="ja-JP" sz="1400" b="1" dirty="0">
                <a:solidFill>
                  <a:srgbClr val="000000"/>
                </a:solidFill>
                <a:latin typeface="+mn-ea"/>
              </a:rPr>
              <a:t>)</a:t>
            </a:r>
            <a:r>
              <a:rPr lang="ja-JP" altLang="en-US" sz="1400" b="1" dirty="0">
                <a:solidFill>
                  <a:srgbClr val="000000"/>
                </a:solidFill>
                <a:latin typeface="+mn-ea"/>
              </a:rPr>
              <a:t>から</a:t>
            </a:r>
            <a:r>
              <a:rPr lang="en-US" altLang="ja-JP" sz="1400" b="1" dirty="0">
                <a:solidFill>
                  <a:srgbClr val="000000"/>
                </a:solidFill>
                <a:latin typeface="+mn-ea"/>
              </a:rPr>
              <a:t> 2</a:t>
            </a:r>
            <a:r>
              <a:rPr lang="ja-JP" altLang="en-US" sz="1400" b="1" dirty="0">
                <a:solidFill>
                  <a:srgbClr val="000000"/>
                </a:solidFill>
                <a:latin typeface="+mn-ea"/>
              </a:rPr>
              <a:t>月</a:t>
            </a:r>
            <a:r>
              <a:rPr lang="en-US" altLang="ja-JP" sz="1400" b="1" dirty="0">
                <a:solidFill>
                  <a:srgbClr val="000000"/>
                </a:solidFill>
                <a:latin typeface="+mn-ea"/>
              </a:rPr>
              <a:t>29</a:t>
            </a:r>
            <a:r>
              <a:rPr lang="ja-JP" altLang="en-US" sz="1400" b="1" dirty="0">
                <a:solidFill>
                  <a:srgbClr val="000000"/>
                </a:solidFill>
                <a:latin typeface="+mn-ea"/>
              </a:rPr>
              <a:t>日</a:t>
            </a:r>
            <a:r>
              <a:rPr lang="en-US" altLang="ja-JP" sz="1400" b="1" dirty="0">
                <a:solidFill>
                  <a:srgbClr val="000000"/>
                </a:solidFill>
                <a:latin typeface="+mn-ea"/>
              </a:rPr>
              <a:t>(</a:t>
            </a:r>
            <a:r>
              <a:rPr lang="ja-JP" altLang="en-US" sz="1400" b="1" dirty="0">
                <a:solidFill>
                  <a:srgbClr val="000000"/>
                </a:solidFill>
                <a:latin typeface="+mn-ea"/>
              </a:rPr>
              <a:t>木</a:t>
            </a:r>
            <a:r>
              <a:rPr lang="en-US" altLang="ja-JP" sz="1400" b="1" dirty="0">
                <a:solidFill>
                  <a:srgbClr val="000000"/>
                </a:solidFill>
                <a:latin typeface="+mn-ea"/>
              </a:rPr>
              <a:t>)</a:t>
            </a:r>
            <a:r>
              <a:rPr lang="ja-JP" altLang="en-US" sz="1400" b="1" dirty="0">
                <a:solidFill>
                  <a:srgbClr val="000000"/>
                </a:solidFill>
                <a:latin typeface="+mn-ea"/>
              </a:rPr>
              <a:t>まで</a:t>
            </a:r>
            <a:endParaRPr lang="en-US" altLang="ja-JP" sz="1400" dirty="0">
              <a:latin typeface="+mn-ea"/>
            </a:endParaRPr>
          </a:p>
          <a:p>
            <a:r>
              <a:rPr lang="ja-JP" altLang="en-US" sz="1400" b="1" dirty="0">
                <a:solidFill>
                  <a:srgbClr val="000000"/>
                </a:solidFill>
                <a:latin typeface="+mn-ea"/>
              </a:rPr>
              <a:t>　</a:t>
            </a:r>
            <a:r>
              <a:rPr lang="ja-JP" altLang="en-US" sz="1100" b="1" dirty="0">
                <a:solidFill>
                  <a:srgbClr val="000000"/>
                </a:solidFill>
                <a:latin typeface="+mn-ea"/>
              </a:rPr>
              <a:t>   </a:t>
            </a:r>
            <a:r>
              <a:rPr lang="en-US" altLang="ja-JP" sz="1100" dirty="0">
                <a:solidFill>
                  <a:srgbClr val="000000"/>
                </a:solidFill>
                <a:latin typeface="+mn-ea"/>
              </a:rPr>
              <a:t>(</a:t>
            </a:r>
            <a:r>
              <a:rPr lang="ja-JP" altLang="en-US" sz="1100" dirty="0">
                <a:solidFill>
                  <a:srgbClr val="000000"/>
                </a:solidFill>
                <a:latin typeface="+mn-ea"/>
              </a:rPr>
              <a:t>保健師２名、衛生管理１名、ロジ１名を１チームとし、期間中</a:t>
            </a:r>
            <a:r>
              <a:rPr lang="en-US" altLang="ja-JP" sz="1100" dirty="0">
                <a:solidFill>
                  <a:srgbClr val="000000"/>
                </a:solidFill>
                <a:latin typeface="+mn-ea"/>
              </a:rPr>
              <a:t>22</a:t>
            </a:r>
            <a:r>
              <a:rPr lang="ja-JP" altLang="en-US" sz="1100" dirty="0">
                <a:solidFill>
                  <a:srgbClr val="000000"/>
                </a:solidFill>
                <a:latin typeface="+mn-ea"/>
              </a:rPr>
              <a:t>チームを派遣）</a:t>
            </a:r>
            <a:endParaRPr lang="en-US" altLang="ja-JP" sz="1100" dirty="0">
              <a:solidFill>
                <a:srgbClr val="000000"/>
              </a:solidFill>
              <a:latin typeface="+mn-ea"/>
            </a:endParaRPr>
          </a:p>
          <a:p>
            <a:pPr>
              <a:spcBef>
                <a:spcPts val="600"/>
              </a:spcBef>
            </a:pPr>
            <a:r>
              <a:rPr lang="ja-JP" altLang="en-US" sz="1400" b="1" dirty="0">
                <a:solidFill>
                  <a:srgbClr val="000000"/>
                </a:solidFill>
                <a:latin typeface="+mn-ea"/>
              </a:rPr>
              <a:t>  　派遣場所：輪島市輪島地区の避難所</a:t>
            </a:r>
            <a:r>
              <a:rPr lang="ja-JP" altLang="en-US" sz="1200" dirty="0">
                <a:solidFill>
                  <a:srgbClr val="000000"/>
                </a:solidFill>
                <a:latin typeface="+mn-ea"/>
              </a:rPr>
              <a:t>（活動拠点 石川県能登北部保健所）</a:t>
            </a:r>
            <a:endParaRPr lang="en-US" altLang="ja-JP" sz="1400" dirty="0">
              <a:solidFill>
                <a:srgbClr val="000000"/>
              </a:solidFill>
              <a:latin typeface="+mn-ea"/>
            </a:endParaRPr>
          </a:p>
        </p:txBody>
      </p:sp>
      <p:sp>
        <p:nvSpPr>
          <p:cNvPr id="12" name="テキスト ボックス 11">
            <a:extLst>
              <a:ext uri="{FF2B5EF4-FFF2-40B4-BE49-F238E27FC236}">
                <a16:creationId xmlns:a16="http://schemas.microsoft.com/office/drawing/2014/main" id="{3654FEC3-8F9C-4137-B08F-1203D94997BC}"/>
              </a:ext>
            </a:extLst>
          </p:cNvPr>
          <p:cNvSpPr txBox="1"/>
          <p:nvPr/>
        </p:nvSpPr>
        <p:spPr>
          <a:xfrm>
            <a:off x="956508" y="6475998"/>
            <a:ext cx="1554079" cy="415498"/>
          </a:xfrm>
          <a:prstGeom prst="rect">
            <a:avLst/>
          </a:prstGeom>
          <a:noFill/>
        </p:spPr>
        <p:txBody>
          <a:bodyPr wrap="square">
            <a:spAutoFit/>
          </a:bodyPr>
          <a:lstStyle/>
          <a:p>
            <a:r>
              <a:rPr lang="ja-JP" altLang="en-US" sz="1050" b="1" dirty="0">
                <a:solidFill>
                  <a:srgbClr val="000000"/>
                </a:solidFill>
                <a:latin typeface="+mn-ea"/>
              </a:rPr>
              <a:t>保健師ミーテイング（能登北部保健所）</a:t>
            </a:r>
            <a:endParaRPr lang="ja-JP" altLang="en-US" sz="1050" b="1" dirty="0"/>
          </a:p>
        </p:txBody>
      </p:sp>
      <p:pic>
        <p:nvPicPr>
          <p:cNvPr id="8" name="図 7">
            <a:extLst>
              <a:ext uri="{FF2B5EF4-FFF2-40B4-BE49-F238E27FC236}">
                <a16:creationId xmlns:a16="http://schemas.microsoft.com/office/drawing/2014/main" id="{93322DCA-4150-42A9-9255-0AEEC572E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9" y="4334858"/>
            <a:ext cx="2854853" cy="2141140"/>
          </a:xfrm>
          <a:prstGeom prst="rect">
            <a:avLst/>
          </a:prstGeom>
        </p:spPr>
      </p:pic>
      <p:sp>
        <p:nvSpPr>
          <p:cNvPr id="16" name="楕円 15">
            <a:extLst>
              <a:ext uri="{FF2B5EF4-FFF2-40B4-BE49-F238E27FC236}">
                <a16:creationId xmlns:a16="http://schemas.microsoft.com/office/drawing/2014/main" id="{8FFCEFED-9355-4C4B-BC80-FA682A00F770}"/>
              </a:ext>
            </a:extLst>
          </p:cNvPr>
          <p:cNvSpPr/>
          <p:nvPr/>
        </p:nvSpPr>
        <p:spPr>
          <a:xfrm rot="21365577">
            <a:off x="7717899" y="1794157"/>
            <a:ext cx="1045008" cy="672550"/>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吹き出し: 線 16">
            <a:extLst>
              <a:ext uri="{FF2B5EF4-FFF2-40B4-BE49-F238E27FC236}">
                <a16:creationId xmlns:a16="http://schemas.microsoft.com/office/drawing/2014/main" id="{7886B6EA-943B-4822-8F83-B707F110AB94}"/>
              </a:ext>
            </a:extLst>
          </p:cNvPr>
          <p:cNvSpPr/>
          <p:nvPr/>
        </p:nvSpPr>
        <p:spPr>
          <a:xfrm>
            <a:off x="7959617" y="2626927"/>
            <a:ext cx="1132827" cy="303698"/>
          </a:xfrm>
          <a:prstGeom prst="borderCallout1">
            <a:avLst>
              <a:gd name="adj1" fmla="val -7824"/>
              <a:gd name="adj2" fmla="val 45163"/>
              <a:gd name="adj3" fmla="val -143426"/>
              <a:gd name="adj4" fmla="val 2373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1000"/>
              </a:lnSpc>
              <a:spcBef>
                <a:spcPts val="200"/>
              </a:spcBef>
            </a:pPr>
            <a:r>
              <a:rPr kumimoji="1" lang="ja-JP" altLang="en-US" sz="1100" b="1" dirty="0">
                <a:solidFill>
                  <a:srgbClr val="FF0000"/>
                </a:solidFill>
              </a:rPr>
              <a:t>能登町</a:t>
            </a:r>
            <a:endParaRPr kumimoji="1" lang="en-US" altLang="ja-JP" sz="1100" b="1" dirty="0">
              <a:solidFill>
                <a:srgbClr val="FF0000"/>
              </a:solidFill>
            </a:endParaRPr>
          </a:p>
          <a:p>
            <a:pPr>
              <a:lnSpc>
                <a:spcPts val="1000"/>
              </a:lnSpc>
            </a:pPr>
            <a:r>
              <a:rPr kumimoji="1" lang="en-US" altLang="ja-JP" sz="1100" b="1" dirty="0">
                <a:solidFill>
                  <a:srgbClr val="FF0000"/>
                </a:solidFill>
              </a:rPr>
              <a:t>(</a:t>
            </a:r>
            <a:r>
              <a:rPr kumimoji="1" lang="ja-JP" altLang="en-US" sz="1100" b="1" dirty="0">
                <a:solidFill>
                  <a:srgbClr val="FF0000"/>
                </a:solidFill>
              </a:rPr>
              <a:t>大阪市・堺市</a:t>
            </a:r>
            <a:r>
              <a:rPr kumimoji="1" lang="en-US" altLang="ja-JP" sz="1100" b="1" dirty="0">
                <a:solidFill>
                  <a:srgbClr val="FF0000"/>
                </a:solidFill>
              </a:rPr>
              <a:t>)</a:t>
            </a:r>
          </a:p>
        </p:txBody>
      </p:sp>
      <p:grpSp>
        <p:nvGrpSpPr>
          <p:cNvPr id="14" name="グループ化 13">
            <a:extLst>
              <a:ext uri="{FF2B5EF4-FFF2-40B4-BE49-F238E27FC236}">
                <a16:creationId xmlns:a16="http://schemas.microsoft.com/office/drawing/2014/main" id="{3657439F-3314-43D9-A5B5-A67B3FAC3FD8}"/>
              </a:ext>
            </a:extLst>
          </p:cNvPr>
          <p:cNvGrpSpPr/>
          <p:nvPr/>
        </p:nvGrpSpPr>
        <p:grpSpPr>
          <a:xfrm>
            <a:off x="6165906" y="4393390"/>
            <a:ext cx="2854853" cy="2126489"/>
            <a:chOff x="5983026" y="4393390"/>
            <a:chExt cx="2854853" cy="2126489"/>
          </a:xfrm>
        </p:grpSpPr>
        <p:pic>
          <p:nvPicPr>
            <p:cNvPr id="11" name="図 10">
              <a:extLst>
                <a:ext uri="{FF2B5EF4-FFF2-40B4-BE49-F238E27FC236}">
                  <a16:creationId xmlns:a16="http://schemas.microsoft.com/office/drawing/2014/main" id="{85E05C3C-9ED7-4A93-A76E-19D29498C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3026" y="4393390"/>
              <a:ext cx="2854853" cy="2126489"/>
            </a:xfrm>
            <a:prstGeom prst="rect">
              <a:avLst/>
            </a:prstGeom>
          </p:spPr>
        </p:pic>
        <p:sp>
          <p:nvSpPr>
            <p:cNvPr id="13" name="フローチャート: 結合子 12">
              <a:extLst>
                <a:ext uri="{FF2B5EF4-FFF2-40B4-BE49-F238E27FC236}">
                  <a16:creationId xmlns:a16="http://schemas.microsoft.com/office/drawing/2014/main" id="{D1852404-E4A1-4786-809B-DC849534E953}"/>
                </a:ext>
              </a:extLst>
            </p:cNvPr>
            <p:cNvSpPr/>
            <p:nvPr/>
          </p:nvSpPr>
          <p:spPr>
            <a:xfrm>
              <a:off x="7268263" y="4688205"/>
              <a:ext cx="245057" cy="203835"/>
            </a:xfrm>
            <a:prstGeom prst="flowChartConnector">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結合子 19">
              <a:extLst>
                <a:ext uri="{FF2B5EF4-FFF2-40B4-BE49-F238E27FC236}">
                  <a16:creationId xmlns:a16="http://schemas.microsoft.com/office/drawing/2014/main" id="{555E3613-5DB3-4D26-A21C-AC02B88C2424}"/>
                </a:ext>
              </a:extLst>
            </p:cNvPr>
            <p:cNvSpPr/>
            <p:nvPr/>
          </p:nvSpPr>
          <p:spPr>
            <a:xfrm rot="20265257">
              <a:off x="7694437" y="4740019"/>
              <a:ext cx="291339" cy="299568"/>
            </a:xfrm>
            <a:prstGeom prst="flowChartConnector">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a:extLst>
              <a:ext uri="{FF2B5EF4-FFF2-40B4-BE49-F238E27FC236}">
                <a16:creationId xmlns:a16="http://schemas.microsoft.com/office/drawing/2014/main" id="{8A235B50-F0F8-4D79-AE90-E227628CFCEE}"/>
              </a:ext>
            </a:extLst>
          </p:cNvPr>
          <p:cNvSpPr txBox="1"/>
          <p:nvPr/>
        </p:nvSpPr>
        <p:spPr>
          <a:xfrm>
            <a:off x="7010601" y="6557383"/>
            <a:ext cx="1394260" cy="253916"/>
          </a:xfrm>
          <a:prstGeom prst="rect">
            <a:avLst/>
          </a:prstGeom>
          <a:noFill/>
        </p:spPr>
        <p:txBody>
          <a:bodyPr wrap="square">
            <a:spAutoFit/>
          </a:bodyPr>
          <a:lstStyle/>
          <a:p>
            <a:r>
              <a:rPr lang="ja-JP" altLang="en-US" sz="1050" b="1" dirty="0">
                <a:solidFill>
                  <a:srgbClr val="000000"/>
                </a:solidFill>
                <a:latin typeface="+mn-ea"/>
              </a:rPr>
              <a:t>避難所での健康支援</a:t>
            </a:r>
            <a:endParaRPr lang="ja-JP" altLang="en-US" sz="1050" b="1" dirty="0"/>
          </a:p>
        </p:txBody>
      </p:sp>
      <p:pic>
        <p:nvPicPr>
          <p:cNvPr id="22" name="図 21">
            <a:extLst>
              <a:ext uri="{FF2B5EF4-FFF2-40B4-BE49-F238E27FC236}">
                <a16:creationId xmlns:a16="http://schemas.microsoft.com/office/drawing/2014/main" id="{352D52B0-1192-403A-B878-95ECC7CB27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9434" y="4402305"/>
            <a:ext cx="2954078" cy="2088933"/>
          </a:xfrm>
          <a:prstGeom prst="rect">
            <a:avLst/>
          </a:prstGeom>
        </p:spPr>
      </p:pic>
      <p:sp>
        <p:nvSpPr>
          <p:cNvPr id="24" name="テキスト ボックス 23">
            <a:extLst>
              <a:ext uri="{FF2B5EF4-FFF2-40B4-BE49-F238E27FC236}">
                <a16:creationId xmlns:a16="http://schemas.microsoft.com/office/drawing/2014/main" id="{5E4FCF76-369D-4B3C-AE74-F623DA182CB1}"/>
              </a:ext>
            </a:extLst>
          </p:cNvPr>
          <p:cNvSpPr txBox="1"/>
          <p:nvPr/>
        </p:nvSpPr>
        <p:spPr>
          <a:xfrm>
            <a:off x="4134713" y="6556789"/>
            <a:ext cx="1054507" cy="253916"/>
          </a:xfrm>
          <a:prstGeom prst="rect">
            <a:avLst/>
          </a:prstGeom>
          <a:noFill/>
        </p:spPr>
        <p:txBody>
          <a:bodyPr wrap="square">
            <a:spAutoFit/>
          </a:bodyPr>
          <a:lstStyle/>
          <a:p>
            <a:r>
              <a:rPr lang="ja-JP" altLang="en-US" sz="1050" b="1" dirty="0">
                <a:solidFill>
                  <a:srgbClr val="000000"/>
                </a:solidFill>
                <a:latin typeface="+mn-ea"/>
              </a:rPr>
              <a:t>避難所の様子</a:t>
            </a:r>
            <a:endParaRPr lang="ja-JP" altLang="en-US" sz="1050" b="1" dirty="0"/>
          </a:p>
        </p:txBody>
      </p:sp>
      <p:sp>
        <p:nvSpPr>
          <p:cNvPr id="26" name="テキスト ボックス 25">
            <a:extLst>
              <a:ext uri="{FF2B5EF4-FFF2-40B4-BE49-F238E27FC236}">
                <a16:creationId xmlns:a16="http://schemas.microsoft.com/office/drawing/2014/main" id="{00CBDCE8-48DB-40A0-8F49-C70158BCD217}"/>
              </a:ext>
            </a:extLst>
          </p:cNvPr>
          <p:cNvSpPr txBox="1"/>
          <p:nvPr/>
        </p:nvSpPr>
        <p:spPr>
          <a:xfrm>
            <a:off x="182479" y="3124841"/>
            <a:ext cx="7052046" cy="1246495"/>
          </a:xfrm>
          <a:prstGeom prst="rect">
            <a:avLst/>
          </a:prstGeom>
          <a:noFill/>
        </p:spPr>
        <p:txBody>
          <a:bodyPr wrap="square">
            <a:spAutoFit/>
          </a:bodyPr>
          <a:lstStyle/>
          <a:p>
            <a:pPr>
              <a:spcBef>
                <a:spcPts val="600"/>
              </a:spcBef>
            </a:pPr>
            <a:r>
              <a:rPr lang="en-US" altLang="ja-JP" sz="1400" dirty="0">
                <a:solidFill>
                  <a:srgbClr val="000000"/>
                </a:solidFill>
                <a:latin typeface="+mn-ea"/>
              </a:rPr>
              <a:t>【</a:t>
            </a:r>
            <a:r>
              <a:rPr lang="ja-JP" altLang="en-US" sz="1400" b="1" dirty="0">
                <a:solidFill>
                  <a:srgbClr val="000000"/>
                </a:solidFill>
                <a:latin typeface="+mn-ea"/>
              </a:rPr>
              <a:t>活動内容</a:t>
            </a:r>
            <a:r>
              <a:rPr lang="en-US" altLang="ja-JP" sz="1400" b="1" dirty="0">
                <a:solidFill>
                  <a:srgbClr val="000000"/>
                </a:solidFill>
                <a:latin typeface="+mn-ea"/>
              </a:rPr>
              <a:t>】</a:t>
            </a:r>
            <a:r>
              <a:rPr lang="ja-JP" altLang="en-US" sz="1400" b="1" dirty="0">
                <a:solidFill>
                  <a:srgbClr val="000000"/>
                </a:solidFill>
                <a:latin typeface="+mn-ea"/>
              </a:rPr>
              <a:t>　➣避難者の健康</a:t>
            </a:r>
            <a:r>
              <a:rPr lang="ja-JP" altLang="en-US" sz="1400" b="1" dirty="0">
                <a:latin typeface="+mn-ea"/>
              </a:rPr>
              <a:t>支援</a:t>
            </a:r>
            <a:endParaRPr lang="en-US" altLang="ja-JP" sz="1400" b="1" dirty="0">
              <a:latin typeface="+mn-ea"/>
            </a:endParaRPr>
          </a:p>
          <a:p>
            <a:r>
              <a:rPr lang="ja-JP" altLang="en-US" sz="1400" b="1" dirty="0">
                <a:solidFill>
                  <a:srgbClr val="000000"/>
                </a:solidFill>
                <a:latin typeface="+mn-ea"/>
              </a:rPr>
              <a:t>　　　　　　　➣避難所の感染症対策</a:t>
            </a:r>
            <a:endParaRPr lang="en-US" altLang="ja-JP" sz="1400" b="1" dirty="0">
              <a:solidFill>
                <a:srgbClr val="000000"/>
              </a:solidFill>
              <a:latin typeface="+mn-ea"/>
            </a:endParaRPr>
          </a:p>
          <a:p>
            <a:r>
              <a:rPr lang="en-US" altLang="ja-JP" sz="1400" b="1" dirty="0">
                <a:solidFill>
                  <a:srgbClr val="000000"/>
                </a:solidFill>
                <a:latin typeface="+mn-ea"/>
              </a:rPr>
              <a:t>       </a:t>
            </a:r>
            <a:r>
              <a:rPr lang="ja-JP" altLang="en-US" sz="1400" b="1" dirty="0">
                <a:solidFill>
                  <a:srgbClr val="000000"/>
                </a:solidFill>
                <a:latin typeface="+mn-ea"/>
              </a:rPr>
              <a:t>　</a:t>
            </a:r>
            <a:r>
              <a:rPr lang="en-US" altLang="ja-JP" sz="1400" b="1" dirty="0">
                <a:solidFill>
                  <a:srgbClr val="000000"/>
                </a:solidFill>
                <a:latin typeface="+mn-ea"/>
              </a:rPr>
              <a:t>           </a:t>
            </a:r>
            <a:r>
              <a:rPr lang="ja-JP" altLang="en-US" sz="1400" b="1" dirty="0">
                <a:solidFill>
                  <a:srgbClr val="000000"/>
                </a:solidFill>
                <a:latin typeface="+mn-ea"/>
              </a:rPr>
              <a:t>　➣避難所の生活衛生の管理</a:t>
            </a:r>
          </a:p>
          <a:p>
            <a:pPr>
              <a:spcBef>
                <a:spcPts val="600"/>
              </a:spcBef>
            </a:pPr>
            <a:r>
              <a:rPr lang="en-US" altLang="ja-JP" sz="1400" b="1" dirty="0">
                <a:solidFill>
                  <a:srgbClr val="000000"/>
                </a:solidFill>
                <a:latin typeface="+mn-ea"/>
              </a:rPr>
              <a:t>【</a:t>
            </a:r>
            <a:r>
              <a:rPr lang="ja-JP" altLang="en-US" sz="1400" b="1" dirty="0">
                <a:solidFill>
                  <a:srgbClr val="000000"/>
                </a:solidFill>
                <a:latin typeface="+mn-ea"/>
              </a:rPr>
              <a:t>今後の対応</a:t>
            </a:r>
            <a:r>
              <a:rPr lang="en-US" altLang="ja-JP" sz="1400" b="1" dirty="0">
                <a:solidFill>
                  <a:srgbClr val="000000"/>
                </a:solidFill>
                <a:latin typeface="+mn-ea"/>
              </a:rPr>
              <a:t>】</a:t>
            </a:r>
            <a:r>
              <a:rPr lang="ja-JP" altLang="en-US" sz="1400" b="1" dirty="0">
                <a:solidFill>
                  <a:srgbClr val="000000"/>
                </a:solidFill>
                <a:latin typeface="+mn-ea"/>
              </a:rPr>
              <a:t>➣効率的な巡回のため、現地医療班と連携して巡回実施</a:t>
            </a:r>
            <a:endParaRPr lang="en-US" altLang="ja-JP" sz="1400" b="1" dirty="0">
              <a:solidFill>
                <a:srgbClr val="000000"/>
              </a:solidFill>
              <a:latin typeface="+mn-ea"/>
            </a:endParaRPr>
          </a:p>
          <a:p>
            <a:r>
              <a:rPr lang="ja-JP" altLang="en-US" sz="1400" b="1" dirty="0">
                <a:solidFill>
                  <a:srgbClr val="000000"/>
                </a:solidFill>
                <a:latin typeface="+mn-ea"/>
              </a:rPr>
              <a:t>　　　　　　　➣避難所運営スタッフも被災者であり、配慮が必要</a:t>
            </a:r>
            <a:endParaRPr lang="en-US" altLang="ja-JP" sz="1400" b="1" dirty="0">
              <a:solidFill>
                <a:srgbClr val="000000"/>
              </a:solidFill>
              <a:latin typeface="+mn-ea"/>
            </a:endParaRPr>
          </a:p>
        </p:txBody>
      </p:sp>
    </p:spTree>
    <p:extLst>
      <p:ext uri="{BB962C8B-B14F-4D97-AF65-F5344CB8AC3E}">
        <p14:creationId xmlns:p14="http://schemas.microsoft.com/office/powerpoint/2010/main" val="382796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FD3520C-9940-4005-BD3B-ED16D8B6B403}"/>
              </a:ext>
            </a:extLst>
          </p:cNvPr>
          <p:cNvSpPr txBox="1"/>
          <p:nvPr/>
        </p:nvSpPr>
        <p:spPr>
          <a:xfrm>
            <a:off x="0" y="0"/>
            <a:ext cx="9144000" cy="461665"/>
          </a:xfrm>
          <a:prstGeom prst="rect">
            <a:avLst/>
          </a:prstGeom>
          <a:solidFill>
            <a:schemeClr val="accent1"/>
          </a:solidFill>
        </p:spPr>
        <p:txBody>
          <a:bodyPr wrap="square" rtlCol="0">
            <a:spAutoFit/>
          </a:bodyPr>
          <a:lstStyle/>
          <a:p>
            <a:pPr algn="ctr"/>
            <a:r>
              <a:rPr kumimoji="1" lang="ja-JP" altLang="en-US" sz="2400" b="1" dirty="0">
                <a:solidFill>
                  <a:schemeClr val="bg1"/>
                </a:solidFill>
                <a:latin typeface="+mn-ea"/>
              </a:rPr>
              <a:t>Ｄ</a:t>
            </a:r>
            <a:r>
              <a:rPr kumimoji="1" lang="en-US" altLang="ja-JP" sz="2400" b="1" dirty="0">
                <a:solidFill>
                  <a:schemeClr val="bg1"/>
                </a:solidFill>
                <a:latin typeface="+mn-ea"/>
              </a:rPr>
              <a:t>MAT</a:t>
            </a:r>
            <a:r>
              <a:rPr kumimoji="1" lang="ja-JP" altLang="en-US" sz="1400" b="1" dirty="0">
                <a:solidFill>
                  <a:schemeClr val="bg1"/>
                </a:solidFill>
                <a:latin typeface="+mn-ea"/>
              </a:rPr>
              <a:t>（災害派遣医療チーム）</a:t>
            </a:r>
            <a:r>
              <a:rPr kumimoji="1" lang="ja-JP" altLang="en-US" sz="2400" b="1" dirty="0">
                <a:solidFill>
                  <a:schemeClr val="bg1"/>
                </a:solidFill>
                <a:latin typeface="+mn-ea"/>
              </a:rPr>
              <a:t>の派遣報告について</a:t>
            </a:r>
          </a:p>
        </p:txBody>
      </p:sp>
      <p:sp>
        <p:nvSpPr>
          <p:cNvPr id="5" name="テキスト ボックス 4">
            <a:extLst>
              <a:ext uri="{FF2B5EF4-FFF2-40B4-BE49-F238E27FC236}">
                <a16:creationId xmlns:a16="http://schemas.microsoft.com/office/drawing/2014/main" id="{1A0DFB23-8210-48EE-B3F4-83154C7D5979}"/>
              </a:ext>
            </a:extLst>
          </p:cNvPr>
          <p:cNvSpPr txBox="1"/>
          <p:nvPr/>
        </p:nvSpPr>
        <p:spPr>
          <a:xfrm>
            <a:off x="8061652" y="110227"/>
            <a:ext cx="1082348" cy="307777"/>
          </a:xfrm>
          <a:prstGeom prst="rect">
            <a:avLst/>
          </a:prstGeom>
          <a:noFill/>
        </p:spPr>
        <p:txBody>
          <a:bodyPr wrap="none" rtlCol="0">
            <a:spAutoFit/>
          </a:bodyPr>
          <a:lstStyle/>
          <a:p>
            <a:r>
              <a:rPr kumimoji="1" lang="ja-JP" altLang="en-US" sz="1400" b="1" dirty="0">
                <a:solidFill>
                  <a:schemeClr val="bg1"/>
                </a:solidFill>
                <a:latin typeface="+mn-ea"/>
              </a:rPr>
              <a:t>健康医療部</a:t>
            </a:r>
          </a:p>
        </p:txBody>
      </p:sp>
      <p:sp>
        <p:nvSpPr>
          <p:cNvPr id="7" name="テキスト ボックス 6">
            <a:extLst>
              <a:ext uri="{FF2B5EF4-FFF2-40B4-BE49-F238E27FC236}">
                <a16:creationId xmlns:a16="http://schemas.microsoft.com/office/drawing/2014/main" id="{332FE91F-EDE5-4901-9F21-03227DD1DD98}"/>
              </a:ext>
            </a:extLst>
          </p:cNvPr>
          <p:cNvSpPr txBox="1"/>
          <p:nvPr/>
        </p:nvSpPr>
        <p:spPr>
          <a:xfrm>
            <a:off x="1" y="493749"/>
            <a:ext cx="9143999" cy="643894"/>
          </a:xfrm>
          <a:prstGeom prst="rect">
            <a:avLst/>
          </a:prstGeom>
          <a:noFill/>
        </p:spPr>
        <p:txBody>
          <a:bodyPr wrap="square">
            <a:spAutoFit/>
          </a:bodyPr>
          <a:lstStyle/>
          <a:p>
            <a:pPr>
              <a:lnSpc>
                <a:spcPts val="2200"/>
              </a:lnSpc>
            </a:pPr>
            <a:r>
              <a:rPr lang="ja-JP" altLang="en-US" sz="1600" dirty="0">
                <a:solidFill>
                  <a:srgbClr val="000000"/>
                </a:solidFill>
                <a:latin typeface="+mn-ea"/>
              </a:rPr>
              <a:t>　</a:t>
            </a:r>
            <a:r>
              <a:rPr lang="ja-JP" altLang="en-US" sz="1600" b="1" i="0" dirty="0">
                <a:solidFill>
                  <a:srgbClr val="000000"/>
                </a:solidFill>
                <a:effectLst/>
                <a:latin typeface="+mn-ea"/>
              </a:rPr>
              <a:t>厚生労働省</a:t>
            </a:r>
            <a:r>
              <a:rPr lang="ja-JP" altLang="en-US" sz="1600" b="1" dirty="0">
                <a:solidFill>
                  <a:srgbClr val="000000"/>
                </a:solidFill>
                <a:latin typeface="+mn-ea"/>
              </a:rPr>
              <a:t>からの</a:t>
            </a:r>
            <a:r>
              <a:rPr lang="en-US" altLang="ja-JP" sz="1600" b="1" dirty="0">
                <a:solidFill>
                  <a:srgbClr val="000000"/>
                </a:solidFill>
                <a:latin typeface="+mn-ea"/>
              </a:rPr>
              <a:t>DMAT</a:t>
            </a:r>
            <a:r>
              <a:rPr lang="ja-JP" altLang="en-US" sz="1600" b="1" dirty="0">
                <a:solidFill>
                  <a:srgbClr val="000000"/>
                </a:solidFill>
                <a:latin typeface="+mn-ea"/>
              </a:rPr>
              <a:t>及び</a:t>
            </a:r>
            <a:r>
              <a:rPr lang="en-US" altLang="ja-JP" sz="1600" b="1" dirty="0">
                <a:solidFill>
                  <a:srgbClr val="000000"/>
                </a:solidFill>
                <a:latin typeface="+mn-ea"/>
              </a:rPr>
              <a:t>DMAT</a:t>
            </a:r>
            <a:r>
              <a:rPr lang="ja-JP" altLang="en-US" sz="1600" b="1" dirty="0">
                <a:solidFill>
                  <a:srgbClr val="000000"/>
                </a:solidFill>
                <a:latin typeface="+mn-ea"/>
              </a:rPr>
              <a:t>ロジスティックチーム隊員（</a:t>
            </a:r>
            <a:r>
              <a:rPr lang="en-US" altLang="ja-JP" sz="1600" b="1" dirty="0">
                <a:solidFill>
                  <a:srgbClr val="000000"/>
                </a:solidFill>
                <a:latin typeface="+mn-ea"/>
              </a:rPr>
              <a:t>※</a:t>
            </a:r>
            <a:r>
              <a:rPr lang="ja-JP" altLang="en-US" sz="1600" b="1" dirty="0">
                <a:solidFill>
                  <a:srgbClr val="000000"/>
                </a:solidFill>
                <a:latin typeface="+mn-ea"/>
              </a:rPr>
              <a:t>）の派遣要請を受け、</a:t>
            </a:r>
            <a:endParaRPr lang="en-US" altLang="ja-JP" sz="1600" b="1" dirty="0">
              <a:solidFill>
                <a:srgbClr val="000000"/>
              </a:solidFill>
              <a:latin typeface="+mn-ea"/>
            </a:endParaRPr>
          </a:p>
          <a:p>
            <a:pPr>
              <a:lnSpc>
                <a:spcPts val="2200"/>
              </a:lnSpc>
            </a:pPr>
            <a:r>
              <a:rPr lang="ja-JP" altLang="en-US" sz="1600" b="1" i="0" dirty="0">
                <a:solidFill>
                  <a:srgbClr val="000000"/>
                </a:solidFill>
                <a:effectLst/>
                <a:latin typeface="+mn-ea"/>
              </a:rPr>
              <a:t>１月</a:t>
            </a:r>
            <a:r>
              <a:rPr lang="en-US" altLang="ja-JP" sz="1600" b="1" dirty="0">
                <a:solidFill>
                  <a:srgbClr val="000000"/>
                </a:solidFill>
                <a:latin typeface="+mn-ea"/>
              </a:rPr>
              <a:t>10</a:t>
            </a:r>
            <a:r>
              <a:rPr lang="ja-JP" altLang="en-US" sz="1600" b="1" i="0" dirty="0">
                <a:solidFill>
                  <a:srgbClr val="000000"/>
                </a:solidFill>
                <a:effectLst/>
                <a:latin typeface="+mn-ea"/>
              </a:rPr>
              <a:t>日（水）から下記のとおり</a:t>
            </a:r>
            <a:r>
              <a:rPr lang="en-US" altLang="ja-JP" sz="1600" b="1" dirty="0">
                <a:solidFill>
                  <a:srgbClr val="000000"/>
                </a:solidFill>
                <a:latin typeface="+mn-ea"/>
              </a:rPr>
              <a:t>DMAT</a:t>
            </a:r>
            <a:r>
              <a:rPr lang="ja-JP" altLang="en-US" sz="1600" b="1" dirty="0">
                <a:solidFill>
                  <a:srgbClr val="000000"/>
                </a:solidFill>
                <a:latin typeface="+mn-ea"/>
              </a:rPr>
              <a:t>隊員等を</a:t>
            </a:r>
            <a:r>
              <a:rPr lang="ja-JP" altLang="en-US" sz="1600" b="1" i="0" dirty="0">
                <a:solidFill>
                  <a:srgbClr val="000000"/>
                </a:solidFill>
                <a:effectLst/>
                <a:latin typeface="+mn-ea"/>
              </a:rPr>
              <a:t>派遣。</a:t>
            </a:r>
            <a:endParaRPr lang="en-US" altLang="ja-JP" sz="1600" b="1" i="0" dirty="0">
              <a:solidFill>
                <a:srgbClr val="000000"/>
              </a:solidFill>
              <a:effectLst/>
              <a:latin typeface="+mn-ea"/>
            </a:endParaRPr>
          </a:p>
        </p:txBody>
      </p:sp>
      <p:sp>
        <p:nvSpPr>
          <p:cNvPr id="16" name="テキスト ボックス 15">
            <a:extLst>
              <a:ext uri="{FF2B5EF4-FFF2-40B4-BE49-F238E27FC236}">
                <a16:creationId xmlns:a16="http://schemas.microsoft.com/office/drawing/2014/main" id="{624E4A55-15A6-41E4-88A3-3A0193D04B3C}"/>
              </a:ext>
            </a:extLst>
          </p:cNvPr>
          <p:cNvSpPr txBox="1"/>
          <p:nvPr/>
        </p:nvSpPr>
        <p:spPr>
          <a:xfrm>
            <a:off x="2262684" y="2446015"/>
            <a:ext cx="5627691" cy="760208"/>
          </a:xfrm>
          <a:prstGeom prst="rect">
            <a:avLst/>
          </a:prstGeom>
          <a:noFill/>
          <a:ln w="28575">
            <a:noFill/>
            <a:prstDash val="sysDot"/>
          </a:ln>
        </p:spPr>
        <p:txBody>
          <a:bodyPr wrap="square" rtlCol="0">
            <a:spAutoFit/>
          </a:bodyPr>
          <a:lstStyle/>
          <a:p>
            <a:pPr>
              <a:lnSpc>
                <a:spcPts val="1800"/>
              </a:lnSpc>
            </a:pPr>
            <a:r>
              <a:rPr lang="en-US" altLang="ja-JP" sz="1300" b="1" dirty="0">
                <a:latin typeface="Meiryo UI" panose="020B0604030504040204" pitchFamily="50" charset="-128"/>
                <a:ea typeface="Meiryo UI" panose="020B0604030504040204" pitchFamily="50" charset="-128"/>
              </a:rPr>
              <a:t>【DMAT</a:t>
            </a:r>
            <a:r>
              <a:rPr lang="ja-JP" altLang="en-US" sz="1300" b="1" dirty="0">
                <a:latin typeface="Meiryo UI" panose="020B0604030504040204" pitchFamily="50" charset="-128"/>
                <a:ea typeface="Meiryo UI" panose="020B0604030504040204" pitchFamily="50" charset="-128"/>
              </a:rPr>
              <a:t>隊の現時点での主な業務</a:t>
            </a: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今後変更の可能性あり</a:t>
            </a:r>
            <a:endParaRPr lang="en-US" altLang="ja-JP" sz="1300" b="1" dirty="0">
              <a:latin typeface="Meiryo UI" panose="020B0604030504040204" pitchFamily="50" charset="-128"/>
              <a:ea typeface="Meiryo UI" panose="020B0604030504040204" pitchFamily="50" charset="-128"/>
            </a:endParaRPr>
          </a:p>
          <a:p>
            <a:pPr>
              <a:lnSpc>
                <a:spcPts val="1800"/>
              </a:lnSpc>
            </a:pPr>
            <a:r>
              <a:rPr lang="ja-JP" altLang="en-US" sz="1300" b="1" dirty="0">
                <a:latin typeface="Meiryo UI" panose="020B0604030504040204" pitchFamily="50" charset="-128"/>
                <a:ea typeface="Meiryo UI" panose="020B0604030504040204" pitchFamily="50" charset="-128"/>
              </a:rPr>
              <a:t> 　　　   </a:t>
            </a:r>
            <a:r>
              <a:rPr lang="ja-JP" altLang="en-US" sz="1300" b="1" u="sng" dirty="0">
                <a:latin typeface="Meiryo UI" panose="020B0604030504040204" pitchFamily="50" charset="-128"/>
                <a:ea typeface="Meiryo UI" panose="020B0604030504040204" pitchFamily="50" charset="-128"/>
              </a:rPr>
              <a:t>①石川県立中央病院にある</a:t>
            </a:r>
            <a:r>
              <a:rPr lang="en-US" altLang="ja-JP" sz="1300" b="1" u="sng" dirty="0">
                <a:latin typeface="Meiryo UI" panose="020B0604030504040204" pitchFamily="50" charset="-128"/>
                <a:ea typeface="Meiryo UI" panose="020B0604030504040204" pitchFamily="50" charset="-128"/>
              </a:rPr>
              <a:t>DMAT</a:t>
            </a:r>
            <a:r>
              <a:rPr lang="ja-JP" altLang="en-US" sz="1300" b="1" u="sng" dirty="0">
                <a:latin typeface="Meiryo UI" panose="020B0604030504040204" pitchFamily="50" charset="-128"/>
                <a:ea typeface="Meiryo UI" panose="020B0604030504040204" pitchFamily="50" charset="-128"/>
              </a:rPr>
              <a:t>活動拠点本部における本部業務</a:t>
            </a:r>
          </a:p>
          <a:p>
            <a:pPr>
              <a:lnSpc>
                <a:spcPts val="1800"/>
              </a:lnSpc>
            </a:pPr>
            <a:r>
              <a:rPr lang="ja-JP" altLang="en-US" sz="1300" b="1" dirty="0">
                <a:latin typeface="Meiryo UI" panose="020B0604030504040204" pitchFamily="50" charset="-128"/>
                <a:ea typeface="Meiryo UI" panose="020B0604030504040204" pitchFamily="50" charset="-128"/>
              </a:rPr>
              <a:t>   　　　 </a:t>
            </a:r>
            <a:r>
              <a:rPr lang="ja-JP" altLang="en-US" sz="1300" b="1" u="sng" dirty="0">
                <a:latin typeface="Meiryo UI" panose="020B0604030504040204" pitchFamily="50" charset="-128"/>
                <a:ea typeface="Meiryo UI" panose="020B0604030504040204" pitchFamily="50" charset="-128"/>
              </a:rPr>
              <a:t>②金沢市内の臨時の医療施設（待機ステーション）での救護活動</a:t>
            </a:r>
          </a:p>
        </p:txBody>
      </p:sp>
      <p:sp>
        <p:nvSpPr>
          <p:cNvPr id="24" name="テキスト ボックス 23">
            <a:extLst>
              <a:ext uri="{FF2B5EF4-FFF2-40B4-BE49-F238E27FC236}">
                <a16:creationId xmlns:a16="http://schemas.microsoft.com/office/drawing/2014/main" id="{50043014-C29A-4807-8EB2-F7490A5635D9}"/>
              </a:ext>
            </a:extLst>
          </p:cNvPr>
          <p:cNvSpPr txBox="1"/>
          <p:nvPr/>
        </p:nvSpPr>
        <p:spPr>
          <a:xfrm>
            <a:off x="178748" y="4847252"/>
            <a:ext cx="5802952" cy="259045"/>
          </a:xfrm>
          <a:prstGeom prst="rect">
            <a:avLst/>
          </a:prstGeom>
          <a:noFill/>
          <a:ln w="28575">
            <a:noFill/>
          </a:ln>
        </p:spPr>
        <p:txBody>
          <a:bodyPr wrap="square" rtlCol="0">
            <a:spAutoFit/>
          </a:bodyPr>
          <a:lstStyle/>
          <a:p>
            <a:pPr>
              <a:lnSpc>
                <a:spcPts val="1300"/>
              </a:lnSpc>
            </a:pP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DMAT</a:t>
            </a:r>
            <a:r>
              <a:rPr lang="ja-JP" altLang="en-US" sz="1400" b="1" dirty="0">
                <a:latin typeface="Meiryo UI" panose="020B0604030504040204" pitchFamily="50" charset="-128"/>
                <a:ea typeface="Meiryo UI" panose="020B0604030504040204" pitchFamily="50" charset="-128"/>
              </a:rPr>
              <a:t>及びロジチーム隊員派遣状況（１月</a:t>
            </a:r>
            <a:r>
              <a:rPr lang="en-US" altLang="ja-JP" sz="1400" b="1" dirty="0">
                <a:latin typeface="Meiryo UI" panose="020B0604030504040204" pitchFamily="50" charset="-128"/>
                <a:ea typeface="Meiryo UI" panose="020B0604030504040204" pitchFamily="50" charset="-128"/>
              </a:rPr>
              <a:t>21</a:t>
            </a:r>
            <a:r>
              <a:rPr lang="ja-JP" altLang="en-US" sz="1400" b="1" dirty="0">
                <a:latin typeface="Meiryo UI" panose="020B0604030504040204" pitchFamily="50" charset="-128"/>
                <a:ea typeface="Meiryo UI" panose="020B0604030504040204" pitchFamily="50" charset="-128"/>
              </a:rPr>
              <a:t>日までの派遣分）判明分</a:t>
            </a:r>
          </a:p>
        </p:txBody>
      </p:sp>
      <p:graphicFrame>
        <p:nvGraphicFramePr>
          <p:cNvPr id="33" name="表 6">
            <a:extLst>
              <a:ext uri="{FF2B5EF4-FFF2-40B4-BE49-F238E27FC236}">
                <a16:creationId xmlns:a16="http://schemas.microsoft.com/office/drawing/2014/main" id="{1AD9764E-A177-4DA9-8FB5-3A0D18487639}"/>
              </a:ext>
            </a:extLst>
          </p:cNvPr>
          <p:cNvGraphicFramePr>
            <a:graphicFrameLocks noGrp="1"/>
          </p:cNvGraphicFramePr>
          <p:nvPr>
            <p:extLst>
              <p:ext uri="{D42A27DB-BD31-4B8C-83A1-F6EECF244321}">
                <p14:modId xmlns:p14="http://schemas.microsoft.com/office/powerpoint/2010/main" val="1449465177"/>
              </p:ext>
            </p:extLst>
          </p:nvPr>
        </p:nvGraphicFramePr>
        <p:xfrm>
          <a:off x="254949" y="5075817"/>
          <a:ext cx="5642931" cy="1138544"/>
        </p:xfrm>
        <a:graphic>
          <a:graphicData uri="http://schemas.openxmlformats.org/drawingml/2006/table">
            <a:tbl>
              <a:tblPr firstRow="1" bandRow="1">
                <a:tableStyleId>{5C22544A-7EE6-4342-B048-85BDC9FD1C3A}</a:tableStyleId>
              </a:tblPr>
              <a:tblGrid>
                <a:gridCol w="1014741">
                  <a:extLst>
                    <a:ext uri="{9D8B030D-6E8A-4147-A177-3AD203B41FA5}">
                      <a16:colId xmlns:a16="http://schemas.microsoft.com/office/drawing/2014/main" val="3618787603"/>
                    </a:ext>
                  </a:extLst>
                </a:gridCol>
                <a:gridCol w="1288837">
                  <a:extLst>
                    <a:ext uri="{9D8B030D-6E8A-4147-A177-3AD203B41FA5}">
                      <a16:colId xmlns:a16="http://schemas.microsoft.com/office/drawing/2014/main" val="2377722906"/>
                    </a:ext>
                  </a:extLst>
                </a:gridCol>
                <a:gridCol w="975777">
                  <a:extLst>
                    <a:ext uri="{9D8B030D-6E8A-4147-A177-3AD203B41FA5}">
                      <a16:colId xmlns:a16="http://schemas.microsoft.com/office/drawing/2014/main" val="819827710"/>
                    </a:ext>
                  </a:extLst>
                </a:gridCol>
                <a:gridCol w="1133885">
                  <a:extLst>
                    <a:ext uri="{9D8B030D-6E8A-4147-A177-3AD203B41FA5}">
                      <a16:colId xmlns:a16="http://schemas.microsoft.com/office/drawing/2014/main" val="2659148726"/>
                    </a:ext>
                  </a:extLst>
                </a:gridCol>
                <a:gridCol w="1229691">
                  <a:extLst>
                    <a:ext uri="{9D8B030D-6E8A-4147-A177-3AD203B41FA5}">
                      <a16:colId xmlns:a16="http://schemas.microsoft.com/office/drawing/2014/main" val="1659910662"/>
                    </a:ext>
                  </a:extLst>
                </a:gridCol>
              </a:tblGrid>
              <a:tr h="284636">
                <a:tc>
                  <a:txBody>
                    <a:bodyPr/>
                    <a:lstStyle/>
                    <a:p>
                      <a:pPr algn="ctr"/>
                      <a:endParaRPr kumimoji="1" lang="ja-JP" altLang="en-US" sz="1200" dirty="0"/>
                    </a:p>
                  </a:txBody>
                  <a:tcPr anchor="ctr"/>
                </a:tc>
                <a:tc>
                  <a:txBody>
                    <a:bodyPr/>
                    <a:lstStyle/>
                    <a:p>
                      <a:pPr algn="ctr"/>
                      <a:r>
                        <a:rPr kumimoji="1" lang="ja-JP" altLang="en-US" sz="1200" dirty="0"/>
                        <a:t>医療機関数</a:t>
                      </a:r>
                    </a:p>
                  </a:txBody>
                  <a:tcPr anchor="ctr"/>
                </a:tc>
                <a:tc>
                  <a:txBody>
                    <a:bodyPr/>
                    <a:lstStyle/>
                    <a:p>
                      <a:pPr algn="ctr"/>
                      <a:r>
                        <a:rPr kumimoji="1" lang="ja-JP" altLang="en-US" sz="1200" dirty="0"/>
                        <a:t>医師</a:t>
                      </a:r>
                    </a:p>
                  </a:txBody>
                  <a:tcPr anchor="ctr"/>
                </a:tc>
                <a:tc>
                  <a:txBody>
                    <a:bodyPr/>
                    <a:lstStyle/>
                    <a:p>
                      <a:pPr algn="ctr"/>
                      <a:r>
                        <a:rPr kumimoji="1" lang="ja-JP" altLang="en-US" sz="1200" dirty="0"/>
                        <a:t>看護師</a:t>
                      </a:r>
                    </a:p>
                  </a:txBody>
                  <a:tcPr anchor="ctr"/>
                </a:tc>
                <a:tc>
                  <a:txBody>
                    <a:bodyPr/>
                    <a:lstStyle/>
                    <a:p>
                      <a:pPr algn="ctr"/>
                      <a:r>
                        <a:rPr kumimoji="1" lang="ja-JP" altLang="en-US" sz="1200" dirty="0"/>
                        <a:t>業務調整員</a:t>
                      </a:r>
                    </a:p>
                  </a:txBody>
                  <a:tcPr anchor="ctr"/>
                </a:tc>
                <a:extLst>
                  <a:ext uri="{0D108BD9-81ED-4DB2-BD59-A6C34878D82A}">
                    <a16:rowId xmlns:a16="http://schemas.microsoft.com/office/drawing/2014/main" val="4018350266"/>
                  </a:ext>
                </a:extLst>
              </a:tr>
              <a:tr h="284636">
                <a:tc>
                  <a:txBody>
                    <a:bodyPr/>
                    <a:lstStyle/>
                    <a:p>
                      <a:pPr algn="ctr"/>
                      <a:r>
                        <a:rPr kumimoji="1" lang="en-US" altLang="ja-JP" sz="1200" dirty="0"/>
                        <a:t>DMAT</a:t>
                      </a:r>
                    </a:p>
                  </a:txBody>
                  <a:tcPr anchor="ctr"/>
                </a:tc>
                <a:tc>
                  <a:txBody>
                    <a:bodyPr/>
                    <a:lstStyle/>
                    <a:p>
                      <a:pPr algn="ctr"/>
                      <a:r>
                        <a:rPr kumimoji="1" lang="en-US" altLang="ja-JP" sz="1200" dirty="0"/>
                        <a:t>10</a:t>
                      </a:r>
                      <a:r>
                        <a:rPr kumimoji="1" lang="ja-JP" altLang="en-US" sz="1200" dirty="0"/>
                        <a:t>医療機関</a:t>
                      </a:r>
                      <a:endParaRPr kumimoji="1" lang="en-US" altLang="ja-JP" sz="1200" dirty="0"/>
                    </a:p>
                  </a:txBody>
                  <a:tcPr anchor="ctr"/>
                </a:tc>
                <a:tc>
                  <a:txBody>
                    <a:bodyPr/>
                    <a:lstStyle/>
                    <a:p>
                      <a:pPr algn="ctr"/>
                      <a:r>
                        <a:rPr kumimoji="1" lang="en-US" altLang="ja-JP" sz="1200" dirty="0"/>
                        <a:t>14</a:t>
                      </a:r>
                      <a:r>
                        <a:rPr kumimoji="1" lang="ja-JP" altLang="en-US" sz="1200" dirty="0"/>
                        <a:t>名</a:t>
                      </a:r>
                    </a:p>
                  </a:txBody>
                  <a:tcPr anchor="ctr"/>
                </a:tc>
                <a:tc>
                  <a:txBody>
                    <a:bodyPr/>
                    <a:lstStyle/>
                    <a:p>
                      <a:pPr algn="ctr"/>
                      <a:r>
                        <a:rPr kumimoji="1" lang="en-US" altLang="ja-JP" sz="1200" dirty="0"/>
                        <a:t>17</a:t>
                      </a:r>
                      <a:r>
                        <a:rPr kumimoji="1" lang="ja-JP" altLang="en-US" sz="1200" dirty="0"/>
                        <a:t>名</a:t>
                      </a:r>
                    </a:p>
                  </a:txBody>
                  <a:tcPr anchor="ctr"/>
                </a:tc>
                <a:tc>
                  <a:txBody>
                    <a:bodyPr/>
                    <a:lstStyle/>
                    <a:p>
                      <a:pPr algn="ctr"/>
                      <a:r>
                        <a:rPr kumimoji="1" lang="en-US" altLang="ja-JP" sz="1200" dirty="0"/>
                        <a:t>17</a:t>
                      </a:r>
                      <a:r>
                        <a:rPr kumimoji="1" lang="ja-JP" altLang="en-US" sz="1200" dirty="0"/>
                        <a:t>名</a:t>
                      </a:r>
                    </a:p>
                  </a:txBody>
                  <a:tcPr anchor="ctr"/>
                </a:tc>
                <a:extLst>
                  <a:ext uri="{0D108BD9-81ED-4DB2-BD59-A6C34878D82A}">
                    <a16:rowId xmlns:a16="http://schemas.microsoft.com/office/drawing/2014/main" val="1093845539"/>
                  </a:ext>
                </a:extLst>
              </a:tr>
              <a:tr h="284636">
                <a:tc>
                  <a:txBody>
                    <a:bodyPr/>
                    <a:lstStyle/>
                    <a:p>
                      <a:pPr algn="ctr"/>
                      <a:r>
                        <a:rPr kumimoji="1" lang="ja-JP" altLang="en-US" sz="1200" dirty="0"/>
                        <a:t>ﾛｼﾞﾁｰﾑ隊員</a:t>
                      </a:r>
                    </a:p>
                  </a:txBody>
                  <a:tcPr anchor="ctr"/>
                </a:tc>
                <a:tc>
                  <a:txBody>
                    <a:bodyPr/>
                    <a:lstStyle/>
                    <a:p>
                      <a:pPr algn="ctr"/>
                      <a:r>
                        <a:rPr kumimoji="1" lang="ja-JP" altLang="en-US" sz="1200" dirty="0"/>
                        <a:t>５医療機関</a:t>
                      </a:r>
                    </a:p>
                  </a:txBody>
                  <a:tcPr anchor="ctr"/>
                </a:tc>
                <a:tc>
                  <a:txBody>
                    <a:bodyPr/>
                    <a:lstStyle/>
                    <a:p>
                      <a:pPr algn="ctr"/>
                      <a:r>
                        <a:rPr kumimoji="1" lang="en-US" altLang="ja-JP" sz="1200" dirty="0"/>
                        <a:t>1</a:t>
                      </a:r>
                      <a:r>
                        <a:rPr kumimoji="1" lang="ja-JP" altLang="en-US" sz="1200" dirty="0"/>
                        <a:t>名</a:t>
                      </a:r>
                    </a:p>
                  </a:txBody>
                  <a:tcPr anchor="ctr"/>
                </a:tc>
                <a:tc>
                  <a:txBody>
                    <a:bodyPr/>
                    <a:lstStyle/>
                    <a:p>
                      <a:pPr algn="ctr"/>
                      <a:r>
                        <a:rPr kumimoji="1" lang="en-US" altLang="ja-JP" sz="1200" dirty="0"/>
                        <a:t>2</a:t>
                      </a:r>
                      <a:r>
                        <a:rPr kumimoji="1" lang="ja-JP" altLang="en-US" sz="1200" dirty="0"/>
                        <a:t>名</a:t>
                      </a:r>
                    </a:p>
                  </a:txBody>
                  <a:tcPr anchor="ctr"/>
                </a:tc>
                <a:tc>
                  <a:txBody>
                    <a:bodyPr/>
                    <a:lstStyle/>
                    <a:p>
                      <a:pPr algn="ctr"/>
                      <a:r>
                        <a:rPr kumimoji="1" lang="en-US" altLang="ja-JP" sz="1200" dirty="0"/>
                        <a:t>3</a:t>
                      </a:r>
                      <a:r>
                        <a:rPr kumimoji="1" lang="ja-JP" altLang="en-US" sz="1200" dirty="0"/>
                        <a:t>名</a:t>
                      </a:r>
                    </a:p>
                  </a:txBody>
                  <a:tcPr anchor="ctr"/>
                </a:tc>
                <a:extLst>
                  <a:ext uri="{0D108BD9-81ED-4DB2-BD59-A6C34878D82A}">
                    <a16:rowId xmlns:a16="http://schemas.microsoft.com/office/drawing/2014/main" val="3275918705"/>
                  </a:ext>
                </a:extLst>
              </a:tr>
              <a:tr h="284636">
                <a:tc>
                  <a:txBody>
                    <a:bodyPr/>
                    <a:lstStyle/>
                    <a:p>
                      <a:pPr algn="ctr"/>
                      <a:r>
                        <a:rPr kumimoji="1" lang="ja-JP" altLang="en-US" sz="1200" b="1" u="sng" dirty="0"/>
                        <a:t>計</a:t>
                      </a:r>
                    </a:p>
                  </a:txBody>
                  <a:tcPr anchor="ctr"/>
                </a:tc>
                <a:tc>
                  <a:txBody>
                    <a:bodyPr/>
                    <a:lstStyle/>
                    <a:p>
                      <a:pPr algn="ctr"/>
                      <a:r>
                        <a:rPr kumimoji="1" lang="ja-JP" altLang="en-US" sz="1200" b="1" u="sng" dirty="0"/>
                        <a:t>のべ</a:t>
                      </a:r>
                      <a:r>
                        <a:rPr kumimoji="1" lang="en-US" altLang="ja-JP" sz="1200" b="1" u="sng" dirty="0"/>
                        <a:t>17</a:t>
                      </a:r>
                      <a:r>
                        <a:rPr kumimoji="1" lang="ja-JP" altLang="en-US" sz="1200" b="1" u="sng" dirty="0"/>
                        <a:t>医療機関</a:t>
                      </a:r>
                    </a:p>
                  </a:txBody>
                  <a:tcPr anchor="ctr"/>
                </a:tc>
                <a:tc>
                  <a:txBody>
                    <a:bodyPr/>
                    <a:lstStyle/>
                    <a:p>
                      <a:pPr algn="ctr"/>
                      <a:r>
                        <a:rPr kumimoji="1" lang="en-US" altLang="ja-JP" sz="1200" b="1" u="sng" dirty="0"/>
                        <a:t>15</a:t>
                      </a:r>
                      <a:r>
                        <a:rPr kumimoji="1" lang="ja-JP" altLang="en-US" sz="1200" b="1" u="sng" dirty="0"/>
                        <a:t>名</a:t>
                      </a:r>
                    </a:p>
                  </a:txBody>
                  <a:tcPr anchor="ctr"/>
                </a:tc>
                <a:tc>
                  <a:txBody>
                    <a:bodyPr/>
                    <a:lstStyle/>
                    <a:p>
                      <a:pPr algn="ctr"/>
                      <a:r>
                        <a:rPr kumimoji="1" lang="en-US" altLang="ja-JP" sz="1200" b="1" u="sng" dirty="0"/>
                        <a:t>19</a:t>
                      </a:r>
                      <a:r>
                        <a:rPr kumimoji="1" lang="ja-JP" altLang="en-US" sz="1200" b="1" u="sng" dirty="0"/>
                        <a:t>名</a:t>
                      </a:r>
                    </a:p>
                  </a:txBody>
                  <a:tcPr anchor="ctr"/>
                </a:tc>
                <a:tc>
                  <a:txBody>
                    <a:bodyPr/>
                    <a:lstStyle/>
                    <a:p>
                      <a:pPr algn="ctr"/>
                      <a:r>
                        <a:rPr kumimoji="1" lang="en-US" altLang="ja-JP" sz="1200" b="1" u="sng" dirty="0"/>
                        <a:t>20</a:t>
                      </a:r>
                      <a:r>
                        <a:rPr kumimoji="1" lang="ja-JP" altLang="en-US" sz="1200" b="1" u="sng" dirty="0"/>
                        <a:t>名</a:t>
                      </a:r>
                    </a:p>
                  </a:txBody>
                  <a:tcPr anchor="ctr"/>
                </a:tc>
                <a:extLst>
                  <a:ext uri="{0D108BD9-81ED-4DB2-BD59-A6C34878D82A}">
                    <a16:rowId xmlns:a16="http://schemas.microsoft.com/office/drawing/2014/main" val="2843248019"/>
                  </a:ext>
                </a:extLst>
              </a:tr>
            </a:tbl>
          </a:graphicData>
        </a:graphic>
      </p:graphicFrame>
      <p:sp>
        <p:nvSpPr>
          <p:cNvPr id="25" name="テキスト ボックス 24">
            <a:extLst>
              <a:ext uri="{FF2B5EF4-FFF2-40B4-BE49-F238E27FC236}">
                <a16:creationId xmlns:a16="http://schemas.microsoft.com/office/drawing/2014/main" id="{5F755B70-2071-4BCA-953F-500BBA0C9480}"/>
              </a:ext>
            </a:extLst>
          </p:cNvPr>
          <p:cNvSpPr txBox="1"/>
          <p:nvPr/>
        </p:nvSpPr>
        <p:spPr>
          <a:xfrm>
            <a:off x="-213630" y="1434788"/>
            <a:ext cx="8618489" cy="1077218"/>
          </a:xfrm>
          <a:prstGeom prst="rect">
            <a:avLst/>
          </a:prstGeom>
          <a:noFill/>
        </p:spPr>
        <p:txBody>
          <a:bodyPr wrap="square">
            <a:spAutoFit/>
          </a:bodyPr>
          <a:lstStyle/>
          <a:p>
            <a:endParaRPr lang="ja-JP" altLang="en-US" sz="1600" b="0" i="0" dirty="0">
              <a:solidFill>
                <a:srgbClr val="000000"/>
              </a:solidFill>
              <a:effectLst/>
              <a:latin typeface="+mn-ea"/>
            </a:endParaRPr>
          </a:p>
          <a:p>
            <a:r>
              <a:rPr lang="ja-JP" altLang="en-US" sz="1600" dirty="0">
                <a:solidFill>
                  <a:srgbClr val="000000"/>
                </a:solidFill>
                <a:latin typeface="+mn-ea"/>
              </a:rPr>
              <a:t>　    </a:t>
            </a:r>
            <a:r>
              <a:rPr lang="ja-JP" altLang="en-US" sz="1600" b="1" dirty="0">
                <a:solidFill>
                  <a:srgbClr val="000000"/>
                </a:solidFill>
                <a:latin typeface="+mn-ea"/>
              </a:rPr>
              <a:t>（１）</a:t>
            </a:r>
            <a:r>
              <a:rPr lang="en-US" altLang="ja-JP" sz="1600" b="1" dirty="0">
                <a:solidFill>
                  <a:srgbClr val="000000"/>
                </a:solidFill>
                <a:latin typeface="+mn-ea"/>
              </a:rPr>
              <a:t>DMAT</a:t>
            </a:r>
            <a:r>
              <a:rPr lang="ja-JP" altLang="en-US" sz="1600" b="1" dirty="0">
                <a:solidFill>
                  <a:srgbClr val="000000"/>
                </a:solidFill>
                <a:latin typeface="+mn-ea"/>
              </a:rPr>
              <a:t>　　</a:t>
            </a:r>
            <a:r>
              <a:rPr lang="en-US" altLang="ja-JP" sz="1600" b="1" dirty="0">
                <a:solidFill>
                  <a:srgbClr val="000000"/>
                </a:solidFill>
                <a:latin typeface="+mn-ea"/>
              </a:rPr>
              <a:t>【</a:t>
            </a:r>
            <a:r>
              <a:rPr lang="ja-JP" altLang="en-US" sz="1600" b="1" dirty="0">
                <a:solidFill>
                  <a:srgbClr val="000000"/>
                </a:solidFill>
                <a:latin typeface="+mn-ea"/>
              </a:rPr>
              <a:t>派遣期間</a:t>
            </a:r>
            <a:r>
              <a:rPr lang="en-US" altLang="ja-JP" sz="1600" b="1" dirty="0">
                <a:solidFill>
                  <a:srgbClr val="000000"/>
                </a:solidFill>
                <a:latin typeface="+mn-ea"/>
              </a:rPr>
              <a:t>】</a:t>
            </a:r>
            <a:r>
              <a:rPr lang="ja-JP" altLang="en-US" sz="1600" b="1" dirty="0">
                <a:solidFill>
                  <a:srgbClr val="000000"/>
                </a:solidFill>
                <a:latin typeface="+mn-ea"/>
              </a:rPr>
              <a:t>令和６年１月</a:t>
            </a:r>
            <a:r>
              <a:rPr lang="en-US" altLang="ja-JP" sz="1600" b="1" dirty="0">
                <a:solidFill>
                  <a:srgbClr val="000000"/>
                </a:solidFill>
                <a:latin typeface="+mn-ea"/>
              </a:rPr>
              <a:t>10</a:t>
            </a:r>
            <a:r>
              <a:rPr lang="ja-JP" altLang="en-US" sz="1600" b="1" dirty="0">
                <a:solidFill>
                  <a:srgbClr val="000000"/>
                </a:solidFill>
                <a:latin typeface="+mn-ea"/>
              </a:rPr>
              <a:t>日</a:t>
            </a:r>
            <a:r>
              <a:rPr lang="en-US" altLang="ja-JP" sz="1600" b="1" dirty="0">
                <a:solidFill>
                  <a:srgbClr val="000000"/>
                </a:solidFill>
                <a:latin typeface="+mn-ea"/>
              </a:rPr>
              <a:t>(</a:t>
            </a:r>
            <a:r>
              <a:rPr lang="ja-JP" altLang="en-US" sz="1600" b="1" dirty="0">
                <a:solidFill>
                  <a:srgbClr val="000000"/>
                </a:solidFill>
                <a:latin typeface="+mn-ea"/>
              </a:rPr>
              <a:t>水</a:t>
            </a:r>
            <a:r>
              <a:rPr lang="en-US" altLang="ja-JP" sz="1600" b="1" dirty="0">
                <a:solidFill>
                  <a:srgbClr val="000000"/>
                </a:solidFill>
                <a:latin typeface="+mn-ea"/>
              </a:rPr>
              <a:t>)</a:t>
            </a:r>
            <a:r>
              <a:rPr lang="ja-JP" altLang="en-US" sz="1600" b="1" dirty="0">
                <a:solidFill>
                  <a:srgbClr val="000000"/>
                </a:solidFill>
                <a:latin typeface="+mn-ea"/>
              </a:rPr>
              <a:t>から２月４日</a:t>
            </a:r>
            <a:r>
              <a:rPr lang="en-US" altLang="ja-JP" sz="1600" b="1" dirty="0">
                <a:solidFill>
                  <a:srgbClr val="000000"/>
                </a:solidFill>
                <a:latin typeface="+mn-ea"/>
              </a:rPr>
              <a:t>(</a:t>
            </a:r>
            <a:r>
              <a:rPr lang="ja-JP" altLang="en-US" sz="1600" b="1" dirty="0">
                <a:solidFill>
                  <a:srgbClr val="000000"/>
                </a:solidFill>
                <a:latin typeface="+mn-ea"/>
              </a:rPr>
              <a:t>日</a:t>
            </a:r>
            <a:r>
              <a:rPr lang="en-US" altLang="ja-JP" sz="1600" b="1" dirty="0">
                <a:solidFill>
                  <a:srgbClr val="000000"/>
                </a:solidFill>
                <a:latin typeface="+mn-ea"/>
              </a:rPr>
              <a:t>)</a:t>
            </a:r>
            <a:r>
              <a:rPr lang="ja-JP" altLang="en-US" sz="1600" b="1" dirty="0">
                <a:solidFill>
                  <a:srgbClr val="000000"/>
                </a:solidFill>
                <a:latin typeface="+mn-ea"/>
              </a:rPr>
              <a:t>まで</a:t>
            </a:r>
            <a:endParaRPr lang="en-US" altLang="ja-JP" sz="1600" b="1" dirty="0">
              <a:solidFill>
                <a:srgbClr val="000000"/>
              </a:solidFill>
              <a:latin typeface="+mn-ea"/>
            </a:endParaRPr>
          </a:p>
          <a:p>
            <a:r>
              <a:rPr lang="ja-JP" altLang="en-US" sz="1100" b="1" dirty="0">
                <a:solidFill>
                  <a:srgbClr val="000000"/>
                </a:solidFill>
                <a:latin typeface="+mn-ea"/>
              </a:rPr>
              <a:t>　　　　　　　　　　　　　　　　　　　　　（１月９日（火）に厚生労働省より派遣要請）</a:t>
            </a:r>
            <a:endParaRPr lang="en-US" altLang="ja-JP" sz="1100" b="1" dirty="0">
              <a:solidFill>
                <a:srgbClr val="000000"/>
              </a:solidFill>
              <a:latin typeface="+mn-ea"/>
            </a:endParaRPr>
          </a:p>
          <a:p>
            <a:pPr>
              <a:spcBef>
                <a:spcPts val="600"/>
              </a:spcBef>
            </a:pPr>
            <a:r>
              <a:rPr lang="en-US" altLang="ja-JP" sz="1600" b="1" dirty="0">
                <a:solidFill>
                  <a:srgbClr val="000000"/>
                </a:solidFill>
                <a:latin typeface="+mn-ea"/>
              </a:rPr>
              <a:t> </a:t>
            </a:r>
            <a:r>
              <a:rPr lang="ja-JP" altLang="en-US" sz="1600" b="1" dirty="0">
                <a:solidFill>
                  <a:srgbClr val="000000"/>
                </a:solidFill>
                <a:latin typeface="+mn-ea"/>
              </a:rPr>
              <a:t>　　　　　　    　　　</a:t>
            </a:r>
            <a:r>
              <a:rPr lang="en-US" altLang="ja-JP" sz="1600" b="1" dirty="0">
                <a:solidFill>
                  <a:srgbClr val="000000"/>
                </a:solidFill>
                <a:latin typeface="+mn-ea"/>
              </a:rPr>
              <a:t>【</a:t>
            </a:r>
            <a:r>
              <a:rPr lang="ja-JP" altLang="en-US" sz="1600" b="1" dirty="0">
                <a:solidFill>
                  <a:srgbClr val="000000"/>
                </a:solidFill>
                <a:latin typeface="+mn-ea"/>
              </a:rPr>
              <a:t>派遣場所</a:t>
            </a:r>
            <a:r>
              <a:rPr lang="en-US" altLang="ja-JP" sz="1600" b="1" dirty="0">
                <a:solidFill>
                  <a:srgbClr val="000000"/>
                </a:solidFill>
                <a:latin typeface="+mn-ea"/>
              </a:rPr>
              <a:t>】</a:t>
            </a:r>
            <a:r>
              <a:rPr lang="ja-JP" altLang="en-US" sz="1600" b="1" dirty="0">
                <a:solidFill>
                  <a:srgbClr val="000000"/>
                </a:solidFill>
                <a:latin typeface="+mn-ea"/>
              </a:rPr>
              <a:t>石川中央</a:t>
            </a:r>
            <a:r>
              <a:rPr lang="en-US" altLang="ja-JP" sz="1600" b="1" dirty="0">
                <a:solidFill>
                  <a:srgbClr val="000000"/>
                </a:solidFill>
                <a:latin typeface="+mn-ea"/>
              </a:rPr>
              <a:t>DMAT</a:t>
            </a:r>
            <a:r>
              <a:rPr lang="ja-JP" altLang="en-US" sz="1600" b="1" dirty="0">
                <a:solidFill>
                  <a:srgbClr val="000000"/>
                </a:solidFill>
                <a:latin typeface="+mn-ea"/>
              </a:rPr>
              <a:t>活動拠点本部（石川県立中央病院内）</a:t>
            </a:r>
            <a:endParaRPr lang="en-US" altLang="ja-JP" sz="1600" b="1" dirty="0">
              <a:solidFill>
                <a:srgbClr val="000000"/>
              </a:solidFill>
              <a:latin typeface="+mn-ea"/>
            </a:endParaRPr>
          </a:p>
        </p:txBody>
      </p:sp>
      <p:sp>
        <p:nvSpPr>
          <p:cNvPr id="34" name="テキスト ボックス 33">
            <a:extLst>
              <a:ext uri="{FF2B5EF4-FFF2-40B4-BE49-F238E27FC236}">
                <a16:creationId xmlns:a16="http://schemas.microsoft.com/office/drawing/2014/main" id="{07A334BA-0006-48A1-9A44-BF7EE1DFB807}"/>
              </a:ext>
            </a:extLst>
          </p:cNvPr>
          <p:cNvSpPr txBox="1"/>
          <p:nvPr/>
        </p:nvSpPr>
        <p:spPr>
          <a:xfrm>
            <a:off x="647428" y="1126984"/>
            <a:ext cx="8450851" cy="600164"/>
          </a:xfrm>
          <a:prstGeom prst="rect">
            <a:avLst/>
          </a:prstGeom>
          <a:noFill/>
        </p:spPr>
        <p:txBody>
          <a:bodyPr wrap="square">
            <a:spAutoFit/>
          </a:bodyPr>
          <a:lstStyle/>
          <a:p>
            <a:pPr>
              <a:lnSpc>
                <a:spcPts val="800"/>
              </a:lnSpc>
              <a:spcBef>
                <a:spcPts val="600"/>
              </a:spcBef>
            </a:pPr>
            <a:r>
              <a:rPr lang="en-US" altLang="ja-JP" sz="1000" b="0" i="0" dirty="0">
                <a:solidFill>
                  <a:srgbClr val="000000"/>
                </a:solidFill>
                <a:effectLst/>
                <a:latin typeface="+mn-ea"/>
              </a:rPr>
              <a:t>※ DMAT</a:t>
            </a:r>
            <a:r>
              <a:rPr lang="ja-JP" altLang="en-US" sz="1000" b="0" i="0" dirty="0">
                <a:solidFill>
                  <a:srgbClr val="000000"/>
                </a:solidFill>
                <a:effectLst/>
                <a:latin typeface="+mn-ea"/>
              </a:rPr>
              <a:t>と</a:t>
            </a:r>
            <a:r>
              <a:rPr lang="ja-JP" altLang="en-US" sz="1000" dirty="0">
                <a:solidFill>
                  <a:srgbClr val="000000"/>
                </a:solidFill>
                <a:latin typeface="+mn-ea"/>
              </a:rPr>
              <a:t>は、</a:t>
            </a:r>
            <a:r>
              <a:rPr lang="ja-JP" altLang="en-US" sz="1000" b="0" i="0" dirty="0">
                <a:solidFill>
                  <a:srgbClr val="000000"/>
                </a:solidFill>
                <a:effectLst/>
                <a:latin typeface="+mn-ea"/>
              </a:rPr>
              <a:t>医師・看護師</a:t>
            </a:r>
            <a:r>
              <a:rPr lang="ja-JP" altLang="en-US" sz="1000" dirty="0">
                <a:solidFill>
                  <a:srgbClr val="000000"/>
                </a:solidFill>
                <a:latin typeface="+mn-ea"/>
              </a:rPr>
              <a:t>・</a:t>
            </a:r>
            <a:r>
              <a:rPr lang="ja-JP" altLang="en-US" sz="1000" b="0" i="0" dirty="0">
                <a:solidFill>
                  <a:srgbClr val="000000"/>
                </a:solidFill>
                <a:effectLst/>
                <a:latin typeface="+mn-ea"/>
              </a:rPr>
              <a:t>業務調整員等概ね５名で構成され、大規模災害や多傷病者が発生した事故などの現場に、 </a:t>
            </a:r>
            <a:r>
              <a:rPr lang="ja-JP" altLang="en-US" sz="1000" dirty="0">
                <a:solidFill>
                  <a:srgbClr val="000000"/>
                </a:solidFill>
                <a:latin typeface="+mn-ea"/>
              </a:rPr>
              <a:t>　　　　</a:t>
            </a:r>
            <a:endParaRPr lang="en-US" altLang="ja-JP" sz="1000" dirty="0">
              <a:solidFill>
                <a:srgbClr val="000000"/>
              </a:solidFill>
              <a:latin typeface="+mn-ea"/>
            </a:endParaRPr>
          </a:p>
          <a:p>
            <a:pPr>
              <a:lnSpc>
                <a:spcPts val="800"/>
              </a:lnSpc>
              <a:spcBef>
                <a:spcPts val="600"/>
              </a:spcBef>
            </a:pPr>
            <a:r>
              <a:rPr lang="ja-JP" altLang="en-US" sz="1000" b="0" i="0" dirty="0">
                <a:solidFill>
                  <a:srgbClr val="000000"/>
                </a:solidFill>
                <a:effectLst/>
                <a:latin typeface="+mn-ea"/>
              </a:rPr>
              <a:t>　　急性期（</a:t>
            </a:r>
            <a:r>
              <a:rPr lang="ja-JP" altLang="en-US" sz="1000" dirty="0">
                <a:solidFill>
                  <a:srgbClr val="000000"/>
                </a:solidFill>
                <a:latin typeface="+mn-ea"/>
              </a:rPr>
              <a:t>概ね</a:t>
            </a:r>
            <a:r>
              <a:rPr lang="en-US" altLang="ja-JP" sz="1000" b="0" i="0" dirty="0">
                <a:solidFill>
                  <a:srgbClr val="000000"/>
                </a:solidFill>
                <a:effectLst/>
                <a:latin typeface="+mn-ea"/>
              </a:rPr>
              <a:t>48</a:t>
            </a:r>
            <a:r>
              <a:rPr lang="ja-JP" altLang="en-US" sz="1000" b="0" i="0" dirty="0">
                <a:solidFill>
                  <a:srgbClr val="000000"/>
                </a:solidFill>
                <a:effectLst/>
                <a:latin typeface="+mn-ea"/>
              </a:rPr>
              <a:t>時間以内）から活動</a:t>
            </a:r>
            <a:r>
              <a:rPr lang="ja-JP" altLang="en-US" sz="1000" dirty="0">
                <a:solidFill>
                  <a:srgbClr val="000000"/>
                </a:solidFill>
                <a:latin typeface="+mn-ea"/>
              </a:rPr>
              <a:t>できる</a:t>
            </a:r>
            <a:r>
              <a:rPr lang="ja-JP" altLang="en-US" sz="1000" b="0" i="0" dirty="0">
                <a:solidFill>
                  <a:srgbClr val="000000"/>
                </a:solidFill>
                <a:effectLst/>
                <a:latin typeface="+mn-ea"/>
              </a:rPr>
              <a:t>機動性を持った、専門的な訓練を受けた医療チーム。</a:t>
            </a:r>
            <a:endParaRPr lang="en-US" altLang="ja-JP" sz="1000" b="0" i="0" dirty="0">
              <a:solidFill>
                <a:srgbClr val="000000"/>
              </a:solidFill>
              <a:effectLst/>
              <a:latin typeface="+mn-ea"/>
            </a:endParaRPr>
          </a:p>
          <a:p>
            <a:pPr>
              <a:lnSpc>
                <a:spcPts val="800"/>
              </a:lnSpc>
              <a:spcBef>
                <a:spcPts val="600"/>
              </a:spcBef>
            </a:pPr>
            <a:r>
              <a:rPr lang="ja-JP" altLang="en-US" sz="1000" dirty="0">
                <a:solidFill>
                  <a:srgbClr val="000000"/>
                </a:solidFill>
                <a:latin typeface="+mn-ea"/>
              </a:rPr>
              <a:t>　　</a:t>
            </a:r>
            <a:r>
              <a:rPr lang="en-US" altLang="ja-JP" sz="1000" b="0" i="0" dirty="0">
                <a:solidFill>
                  <a:srgbClr val="000000"/>
                </a:solidFill>
                <a:effectLst/>
                <a:latin typeface="+mn-ea"/>
              </a:rPr>
              <a:t>DMAT</a:t>
            </a:r>
            <a:r>
              <a:rPr lang="ja-JP" altLang="en-US" sz="1000" b="0" i="0" dirty="0">
                <a:solidFill>
                  <a:srgbClr val="000000"/>
                </a:solidFill>
                <a:effectLst/>
                <a:latin typeface="+mn-ea"/>
              </a:rPr>
              <a:t>ロジスティックチームは、医療活動本部業務をサポートする専門チーム。</a:t>
            </a:r>
            <a:endParaRPr lang="en-US" altLang="ja-JP" sz="1000" b="0" i="0" dirty="0">
              <a:solidFill>
                <a:srgbClr val="000000"/>
              </a:solidFill>
              <a:effectLst/>
              <a:latin typeface="+mn-ea"/>
            </a:endParaRPr>
          </a:p>
          <a:p>
            <a:endParaRPr lang="en-US" altLang="ja-JP" sz="300" dirty="0">
              <a:solidFill>
                <a:srgbClr val="000000"/>
              </a:solidFill>
              <a:latin typeface="+mn-ea"/>
            </a:endParaRPr>
          </a:p>
        </p:txBody>
      </p:sp>
      <p:sp>
        <p:nvSpPr>
          <p:cNvPr id="35" name="テキスト ボックス 34">
            <a:extLst>
              <a:ext uri="{FF2B5EF4-FFF2-40B4-BE49-F238E27FC236}">
                <a16:creationId xmlns:a16="http://schemas.microsoft.com/office/drawing/2014/main" id="{E4CEDAFA-1110-4172-A6EB-99257886862B}"/>
              </a:ext>
            </a:extLst>
          </p:cNvPr>
          <p:cNvSpPr txBox="1"/>
          <p:nvPr/>
        </p:nvSpPr>
        <p:spPr>
          <a:xfrm>
            <a:off x="-213630" y="3158008"/>
            <a:ext cx="8488949" cy="949042"/>
          </a:xfrm>
          <a:prstGeom prst="rect">
            <a:avLst/>
          </a:prstGeom>
          <a:noFill/>
        </p:spPr>
        <p:txBody>
          <a:bodyPr wrap="square">
            <a:spAutoFit/>
          </a:bodyPr>
          <a:lstStyle/>
          <a:p>
            <a:pPr>
              <a:lnSpc>
                <a:spcPts val="500"/>
              </a:lnSpc>
            </a:pPr>
            <a:endParaRPr lang="ja-JP" altLang="en-US" sz="300" b="0" i="0" dirty="0">
              <a:solidFill>
                <a:srgbClr val="000000"/>
              </a:solidFill>
              <a:effectLst/>
              <a:latin typeface="+mn-ea"/>
            </a:endParaRPr>
          </a:p>
          <a:p>
            <a:endParaRPr lang="en-US" altLang="ja-JP" sz="300" dirty="0">
              <a:solidFill>
                <a:srgbClr val="000000"/>
              </a:solidFill>
              <a:latin typeface="+mn-ea"/>
            </a:endParaRPr>
          </a:p>
          <a:p>
            <a:pPr>
              <a:lnSpc>
                <a:spcPts val="1300"/>
              </a:lnSpc>
              <a:spcBef>
                <a:spcPts val="600"/>
              </a:spcBef>
            </a:pPr>
            <a:r>
              <a:rPr lang="ja-JP" altLang="en-US" sz="1600" b="1" dirty="0">
                <a:solidFill>
                  <a:srgbClr val="000000"/>
                </a:solidFill>
                <a:latin typeface="+mn-ea"/>
              </a:rPr>
              <a:t>　    （２）ﾛｼﾞﾁｰﾑ隊員 </a:t>
            </a:r>
            <a:r>
              <a:rPr lang="en-US" altLang="ja-JP" sz="1600" b="1" dirty="0">
                <a:solidFill>
                  <a:srgbClr val="000000"/>
                </a:solidFill>
                <a:latin typeface="+mn-ea"/>
              </a:rPr>
              <a:t>【</a:t>
            </a:r>
            <a:r>
              <a:rPr lang="ja-JP" altLang="en-US" sz="1600" b="1" dirty="0">
                <a:solidFill>
                  <a:srgbClr val="000000"/>
                </a:solidFill>
                <a:latin typeface="+mn-ea"/>
              </a:rPr>
              <a:t>派遣期間</a:t>
            </a:r>
            <a:r>
              <a:rPr lang="en-US" altLang="ja-JP" sz="1600" b="1" dirty="0">
                <a:solidFill>
                  <a:srgbClr val="000000"/>
                </a:solidFill>
                <a:latin typeface="+mn-ea"/>
              </a:rPr>
              <a:t>】</a:t>
            </a:r>
            <a:r>
              <a:rPr lang="ja-JP" altLang="en-US" sz="1600" b="1" dirty="0">
                <a:solidFill>
                  <a:srgbClr val="000000"/>
                </a:solidFill>
                <a:latin typeface="+mn-ea"/>
              </a:rPr>
              <a:t>令和６年１月</a:t>
            </a:r>
            <a:r>
              <a:rPr lang="en-US" altLang="ja-JP" sz="1600" b="1" dirty="0">
                <a:solidFill>
                  <a:srgbClr val="000000"/>
                </a:solidFill>
                <a:latin typeface="+mn-ea"/>
              </a:rPr>
              <a:t>12</a:t>
            </a:r>
            <a:r>
              <a:rPr lang="ja-JP" altLang="en-US" sz="1600" b="1" dirty="0">
                <a:solidFill>
                  <a:srgbClr val="000000"/>
                </a:solidFill>
                <a:latin typeface="+mn-ea"/>
              </a:rPr>
              <a:t>日</a:t>
            </a:r>
            <a:r>
              <a:rPr lang="en-US" altLang="ja-JP" sz="1600" b="1" dirty="0">
                <a:solidFill>
                  <a:srgbClr val="000000"/>
                </a:solidFill>
                <a:latin typeface="+mn-ea"/>
              </a:rPr>
              <a:t>(</a:t>
            </a:r>
            <a:r>
              <a:rPr lang="ja-JP" altLang="en-US" sz="1600" b="1" dirty="0">
                <a:solidFill>
                  <a:srgbClr val="000000"/>
                </a:solidFill>
                <a:latin typeface="+mn-ea"/>
              </a:rPr>
              <a:t>金</a:t>
            </a:r>
            <a:r>
              <a:rPr lang="en-US" altLang="ja-JP" sz="1600" b="1" dirty="0">
                <a:solidFill>
                  <a:srgbClr val="000000"/>
                </a:solidFill>
                <a:latin typeface="+mn-ea"/>
              </a:rPr>
              <a:t>)</a:t>
            </a:r>
            <a:r>
              <a:rPr lang="ja-JP" altLang="en-US" sz="1600" b="1" dirty="0">
                <a:solidFill>
                  <a:srgbClr val="000000"/>
                </a:solidFill>
                <a:latin typeface="+mn-ea"/>
              </a:rPr>
              <a:t>から１月</a:t>
            </a:r>
            <a:r>
              <a:rPr lang="en-US" altLang="ja-JP" sz="1600" b="1" dirty="0">
                <a:solidFill>
                  <a:srgbClr val="000000"/>
                </a:solidFill>
                <a:latin typeface="+mn-ea"/>
              </a:rPr>
              <a:t>28</a:t>
            </a:r>
            <a:r>
              <a:rPr lang="ja-JP" altLang="en-US" sz="1600" b="1" dirty="0">
                <a:solidFill>
                  <a:srgbClr val="000000"/>
                </a:solidFill>
                <a:latin typeface="+mn-ea"/>
              </a:rPr>
              <a:t>日</a:t>
            </a:r>
            <a:r>
              <a:rPr lang="en-US" altLang="ja-JP" sz="1600" b="1" dirty="0">
                <a:solidFill>
                  <a:srgbClr val="000000"/>
                </a:solidFill>
                <a:latin typeface="+mn-ea"/>
              </a:rPr>
              <a:t>(</a:t>
            </a:r>
            <a:r>
              <a:rPr lang="ja-JP" altLang="en-US" sz="1600" b="1" dirty="0">
                <a:solidFill>
                  <a:srgbClr val="000000"/>
                </a:solidFill>
                <a:latin typeface="+mn-ea"/>
              </a:rPr>
              <a:t>日</a:t>
            </a:r>
            <a:r>
              <a:rPr lang="en-US" altLang="ja-JP" sz="1600" b="1" dirty="0">
                <a:solidFill>
                  <a:srgbClr val="000000"/>
                </a:solidFill>
                <a:latin typeface="+mn-ea"/>
              </a:rPr>
              <a:t>)</a:t>
            </a:r>
            <a:r>
              <a:rPr lang="ja-JP" altLang="en-US" sz="1600" b="1" dirty="0">
                <a:solidFill>
                  <a:srgbClr val="000000"/>
                </a:solidFill>
                <a:latin typeface="+mn-ea"/>
              </a:rPr>
              <a:t>まで</a:t>
            </a:r>
            <a:endParaRPr lang="en-US" altLang="ja-JP" sz="1600" b="1" dirty="0">
              <a:solidFill>
                <a:srgbClr val="000000"/>
              </a:solidFill>
              <a:latin typeface="+mn-ea"/>
            </a:endParaRPr>
          </a:p>
          <a:p>
            <a:pPr>
              <a:lnSpc>
                <a:spcPts val="1300"/>
              </a:lnSpc>
              <a:spcBef>
                <a:spcPts val="600"/>
              </a:spcBef>
            </a:pPr>
            <a:r>
              <a:rPr lang="ja-JP" altLang="en-US" sz="1100" b="1" dirty="0">
                <a:solidFill>
                  <a:srgbClr val="000000"/>
                </a:solidFill>
                <a:latin typeface="+mn-ea"/>
              </a:rPr>
              <a:t>　　　　　　　　　　　　　　　　　　　　　（１月</a:t>
            </a:r>
            <a:r>
              <a:rPr lang="en-US" altLang="ja-JP" sz="1100" b="1" dirty="0">
                <a:solidFill>
                  <a:srgbClr val="000000"/>
                </a:solidFill>
                <a:latin typeface="+mn-ea"/>
              </a:rPr>
              <a:t>10</a:t>
            </a:r>
            <a:r>
              <a:rPr lang="ja-JP" altLang="en-US" sz="1100" b="1" dirty="0">
                <a:solidFill>
                  <a:srgbClr val="000000"/>
                </a:solidFill>
                <a:latin typeface="+mn-ea"/>
              </a:rPr>
              <a:t>日（水）に厚生労働省より派遣要請）</a:t>
            </a:r>
            <a:endParaRPr lang="en-US" altLang="ja-JP" sz="1600" b="1" dirty="0">
              <a:solidFill>
                <a:srgbClr val="000000"/>
              </a:solidFill>
              <a:latin typeface="+mn-ea"/>
            </a:endParaRPr>
          </a:p>
          <a:p>
            <a:pPr>
              <a:lnSpc>
                <a:spcPts val="1300"/>
              </a:lnSpc>
              <a:spcBef>
                <a:spcPts val="600"/>
              </a:spcBef>
            </a:pPr>
            <a:r>
              <a:rPr lang="en-US" altLang="ja-JP" sz="1600" b="1" dirty="0">
                <a:solidFill>
                  <a:srgbClr val="000000"/>
                </a:solidFill>
                <a:latin typeface="+mn-ea"/>
              </a:rPr>
              <a:t> </a:t>
            </a:r>
            <a:r>
              <a:rPr lang="ja-JP" altLang="en-US" sz="1600" b="1" dirty="0">
                <a:solidFill>
                  <a:srgbClr val="000000"/>
                </a:solidFill>
                <a:latin typeface="+mn-ea"/>
              </a:rPr>
              <a:t>　　　  　　　　</a:t>
            </a:r>
            <a:r>
              <a:rPr lang="en-US" altLang="ja-JP" sz="1600" b="1" dirty="0">
                <a:solidFill>
                  <a:srgbClr val="000000"/>
                </a:solidFill>
                <a:latin typeface="+mn-ea"/>
              </a:rPr>
              <a:t>  </a:t>
            </a:r>
            <a:r>
              <a:rPr lang="ja-JP" altLang="en-US" sz="1600" b="1" dirty="0">
                <a:solidFill>
                  <a:srgbClr val="000000"/>
                </a:solidFill>
                <a:latin typeface="+mn-ea"/>
              </a:rPr>
              <a:t>　　</a:t>
            </a:r>
            <a:r>
              <a:rPr lang="en-US" altLang="ja-JP" sz="1600" b="1" dirty="0">
                <a:solidFill>
                  <a:srgbClr val="000000"/>
                </a:solidFill>
                <a:latin typeface="+mn-ea"/>
              </a:rPr>
              <a:t>【</a:t>
            </a:r>
            <a:r>
              <a:rPr lang="ja-JP" altLang="en-US" sz="1600" b="1" dirty="0">
                <a:solidFill>
                  <a:srgbClr val="000000"/>
                </a:solidFill>
                <a:latin typeface="+mn-ea"/>
              </a:rPr>
              <a:t>派遣場所</a:t>
            </a:r>
            <a:r>
              <a:rPr lang="en-US" altLang="ja-JP" sz="1600" b="1" dirty="0">
                <a:solidFill>
                  <a:srgbClr val="000000"/>
                </a:solidFill>
                <a:latin typeface="+mn-ea"/>
              </a:rPr>
              <a:t>】</a:t>
            </a:r>
            <a:r>
              <a:rPr lang="ja-JP" altLang="en-US" sz="1600" b="1" dirty="0">
                <a:solidFill>
                  <a:srgbClr val="000000"/>
                </a:solidFill>
                <a:latin typeface="+mn-ea"/>
              </a:rPr>
              <a:t>各医療圏活動拠点本部</a:t>
            </a:r>
            <a:endParaRPr lang="en-US" altLang="ja-JP" sz="1600" b="1" dirty="0">
              <a:solidFill>
                <a:srgbClr val="000000"/>
              </a:solidFill>
              <a:latin typeface="+mn-ea"/>
            </a:endParaRPr>
          </a:p>
        </p:txBody>
      </p:sp>
      <p:sp>
        <p:nvSpPr>
          <p:cNvPr id="36" name="テキスト ボックス 35">
            <a:extLst>
              <a:ext uri="{FF2B5EF4-FFF2-40B4-BE49-F238E27FC236}">
                <a16:creationId xmlns:a16="http://schemas.microsoft.com/office/drawing/2014/main" id="{1B1A6BC7-BEAD-4E78-9E97-E49B22521F99}"/>
              </a:ext>
            </a:extLst>
          </p:cNvPr>
          <p:cNvSpPr txBox="1"/>
          <p:nvPr/>
        </p:nvSpPr>
        <p:spPr>
          <a:xfrm>
            <a:off x="1964977" y="4026271"/>
            <a:ext cx="6310342" cy="529376"/>
          </a:xfrm>
          <a:prstGeom prst="rect">
            <a:avLst/>
          </a:prstGeom>
          <a:noFill/>
          <a:ln w="28575">
            <a:noFill/>
            <a:prstDash val="sysDot"/>
          </a:ln>
        </p:spPr>
        <p:txBody>
          <a:bodyPr wrap="square" rtlCol="0">
            <a:spAutoFit/>
          </a:bodyPr>
          <a:lstStyle/>
          <a:p>
            <a:pPr>
              <a:lnSpc>
                <a:spcPts val="1800"/>
              </a:lnSpc>
            </a:pPr>
            <a:r>
              <a:rPr lang="ja-JP" altLang="en-US" sz="1300" b="1" dirty="0">
                <a:latin typeface="Meiryo UI" panose="020B0604030504040204" pitchFamily="50" charset="-128"/>
                <a:ea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ロジチームの主な業務</a:t>
            </a: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　</a:t>
            </a:r>
            <a:endParaRPr lang="en-US" altLang="ja-JP" sz="1300" b="1" dirty="0">
              <a:latin typeface="Meiryo UI" panose="020B0604030504040204" pitchFamily="50" charset="-128"/>
              <a:ea typeface="Meiryo UI" panose="020B0604030504040204" pitchFamily="50" charset="-128"/>
            </a:endParaRPr>
          </a:p>
          <a:p>
            <a:pPr>
              <a:lnSpc>
                <a:spcPts val="1800"/>
              </a:lnSpc>
            </a:pPr>
            <a:r>
              <a:rPr lang="ja-JP" altLang="en-US" sz="1300" b="1" dirty="0">
                <a:latin typeface="Meiryo UI" panose="020B0604030504040204" pitchFamily="50" charset="-128"/>
                <a:ea typeface="Meiryo UI" panose="020B0604030504040204" pitchFamily="50" charset="-128"/>
              </a:rPr>
              <a:t>   　　　　　　 </a:t>
            </a:r>
            <a:r>
              <a:rPr lang="ja-JP" altLang="en-US" sz="1300" b="1" u="sng" dirty="0">
                <a:latin typeface="Meiryo UI" panose="020B0604030504040204" pitchFamily="50" charset="-128"/>
                <a:ea typeface="Meiryo UI" panose="020B0604030504040204" pitchFamily="50" charset="-128"/>
              </a:rPr>
              <a:t>各活動拠点本部での後方支援（穴水町、能登町、輪島市、珠洲市など）</a:t>
            </a:r>
          </a:p>
        </p:txBody>
      </p:sp>
      <p:sp>
        <p:nvSpPr>
          <p:cNvPr id="37" name="テキスト ボックス 36">
            <a:extLst>
              <a:ext uri="{FF2B5EF4-FFF2-40B4-BE49-F238E27FC236}">
                <a16:creationId xmlns:a16="http://schemas.microsoft.com/office/drawing/2014/main" id="{C2988370-9200-4DC2-BF70-86B0F0260AF5}"/>
              </a:ext>
            </a:extLst>
          </p:cNvPr>
          <p:cNvSpPr txBox="1"/>
          <p:nvPr/>
        </p:nvSpPr>
        <p:spPr>
          <a:xfrm>
            <a:off x="1306508" y="6214722"/>
            <a:ext cx="4720912" cy="576825"/>
          </a:xfrm>
          <a:prstGeom prst="rect">
            <a:avLst/>
          </a:prstGeom>
          <a:noFill/>
          <a:ln w="28575">
            <a:noFill/>
          </a:ln>
        </p:spPr>
        <p:txBody>
          <a:bodyPr wrap="square" rtlCol="0">
            <a:spAutoFit/>
          </a:bodyPr>
          <a:lstStyle/>
          <a:p>
            <a:pPr>
              <a:lnSpc>
                <a:spcPts val="2000"/>
              </a:lnSpc>
            </a:pPr>
            <a:r>
              <a:rPr lang="en-US" altLang="ja-JP" sz="1400" b="1" dirty="0">
                <a:latin typeface="Meiryo UI" panose="020B0604030504040204" pitchFamily="50" charset="-128"/>
                <a:ea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rPr>
              <a:t>月上旬までで、すべての災害拠点病院からの派遣となる</a:t>
            </a:r>
            <a:endParaRPr lang="en-US" altLang="ja-JP" sz="1400" b="1" dirty="0">
              <a:latin typeface="Meiryo UI" panose="020B0604030504040204" pitchFamily="50" charset="-128"/>
              <a:ea typeface="Meiryo UI" panose="020B0604030504040204" pitchFamily="50" charset="-128"/>
            </a:endParaRPr>
          </a:p>
          <a:p>
            <a:pPr>
              <a:lnSpc>
                <a:spcPts val="2000"/>
              </a:lnSpc>
            </a:pP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ただし、大阪赤十字病院は他枠で派遣</a:t>
            </a:r>
          </a:p>
        </p:txBody>
      </p:sp>
      <p:sp>
        <p:nvSpPr>
          <p:cNvPr id="15" name="テキスト ボックス 14">
            <a:extLst>
              <a:ext uri="{FF2B5EF4-FFF2-40B4-BE49-F238E27FC236}">
                <a16:creationId xmlns:a16="http://schemas.microsoft.com/office/drawing/2014/main" id="{FABC07CA-83A5-4122-948A-9A69E82B2047}"/>
              </a:ext>
            </a:extLst>
          </p:cNvPr>
          <p:cNvSpPr txBox="1"/>
          <p:nvPr/>
        </p:nvSpPr>
        <p:spPr>
          <a:xfrm>
            <a:off x="6724663" y="6618250"/>
            <a:ext cx="1585268" cy="259045"/>
          </a:xfrm>
          <a:prstGeom prst="rect">
            <a:avLst/>
          </a:prstGeom>
          <a:noFill/>
          <a:ln w="28575">
            <a:noFill/>
          </a:ln>
        </p:spPr>
        <p:txBody>
          <a:bodyPr wrap="square" rtlCol="0">
            <a:spAutoFit/>
          </a:bodyPr>
          <a:lstStyle/>
          <a:p>
            <a:pPr>
              <a:lnSpc>
                <a:spcPts val="1300"/>
              </a:lnSpc>
            </a:pPr>
            <a:r>
              <a:rPr lang="en-US" altLang="ja-JP" sz="1200" dirty="0">
                <a:latin typeface="Meiryo UI" panose="020B0604030504040204" pitchFamily="50" charset="-128"/>
                <a:ea typeface="Meiryo UI" panose="020B0604030504040204" pitchFamily="50" charset="-128"/>
              </a:rPr>
              <a:t>DMAT</a:t>
            </a:r>
            <a:r>
              <a:rPr lang="ja-JP" altLang="en-US" sz="1200" dirty="0">
                <a:latin typeface="Meiryo UI" panose="020B0604030504040204" pitchFamily="50" charset="-128"/>
                <a:ea typeface="Meiryo UI" panose="020B0604030504040204" pitchFamily="50" charset="-128"/>
              </a:rPr>
              <a:t>活動拠点本部</a:t>
            </a:r>
          </a:p>
        </p:txBody>
      </p:sp>
      <p:pic>
        <p:nvPicPr>
          <p:cNvPr id="6" name="図 5">
            <a:extLst>
              <a:ext uri="{FF2B5EF4-FFF2-40B4-BE49-F238E27FC236}">
                <a16:creationId xmlns:a16="http://schemas.microsoft.com/office/drawing/2014/main" id="{B46A302A-5709-4172-A693-CDEDA80239E3}"/>
              </a:ext>
            </a:extLst>
          </p:cNvPr>
          <p:cNvPicPr>
            <a:picLocks noChangeAspect="1"/>
          </p:cNvPicPr>
          <p:nvPr/>
        </p:nvPicPr>
        <p:blipFill rotWithShape="1">
          <a:blip r:embed="rId2">
            <a:extLst>
              <a:ext uri="{28A0092B-C50C-407E-A947-70E740481C1C}">
                <a14:useLocalDpi xmlns:a14="http://schemas.microsoft.com/office/drawing/2010/main" val="0"/>
              </a:ext>
            </a:extLst>
          </a:blip>
          <a:srcRect l="15947" t="28865" r="38242" b="28277"/>
          <a:stretch/>
        </p:blipFill>
        <p:spPr>
          <a:xfrm>
            <a:off x="6118860" y="4809035"/>
            <a:ext cx="2583180" cy="1809215"/>
          </a:xfrm>
          <a:prstGeom prst="rect">
            <a:avLst/>
          </a:prstGeom>
        </p:spPr>
      </p:pic>
    </p:spTree>
    <p:extLst>
      <p:ext uri="{BB962C8B-B14F-4D97-AF65-F5344CB8AC3E}">
        <p14:creationId xmlns:p14="http://schemas.microsoft.com/office/powerpoint/2010/main" val="355763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FD3520C-9940-4005-BD3B-ED16D8B6B403}"/>
              </a:ext>
            </a:extLst>
          </p:cNvPr>
          <p:cNvSpPr txBox="1"/>
          <p:nvPr/>
        </p:nvSpPr>
        <p:spPr>
          <a:xfrm>
            <a:off x="0" y="0"/>
            <a:ext cx="9144000" cy="461665"/>
          </a:xfrm>
          <a:prstGeom prst="rect">
            <a:avLst/>
          </a:prstGeom>
          <a:solidFill>
            <a:schemeClr val="accent1"/>
          </a:solidFill>
        </p:spPr>
        <p:txBody>
          <a:bodyPr wrap="square" rtlCol="0">
            <a:spAutoFit/>
          </a:bodyPr>
          <a:lstStyle/>
          <a:p>
            <a:pPr algn="ctr"/>
            <a:r>
              <a:rPr kumimoji="1" lang="ja-JP" altLang="en-US" sz="2400" b="1" dirty="0">
                <a:solidFill>
                  <a:schemeClr val="bg1"/>
                </a:solidFill>
                <a:latin typeface="+mn-ea"/>
              </a:rPr>
              <a:t>Ｄ</a:t>
            </a:r>
            <a:r>
              <a:rPr kumimoji="1" lang="en-US" altLang="ja-JP" sz="2400" b="1" dirty="0">
                <a:solidFill>
                  <a:schemeClr val="bg1"/>
                </a:solidFill>
                <a:latin typeface="+mn-ea"/>
              </a:rPr>
              <a:t>PAT</a:t>
            </a:r>
            <a:r>
              <a:rPr kumimoji="1" lang="ja-JP" altLang="en-US" sz="1400" b="1" dirty="0">
                <a:solidFill>
                  <a:schemeClr val="bg1"/>
                </a:solidFill>
                <a:latin typeface="+mn-ea"/>
              </a:rPr>
              <a:t>（災害派遣精神医療チーム）</a:t>
            </a:r>
            <a:r>
              <a:rPr kumimoji="1" lang="ja-JP" altLang="en-US" sz="2400" b="1" dirty="0">
                <a:solidFill>
                  <a:schemeClr val="bg1"/>
                </a:solidFill>
                <a:latin typeface="+mn-ea"/>
              </a:rPr>
              <a:t>の派遣報告について</a:t>
            </a:r>
          </a:p>
        </p:txBody>
      </p:sp>
      <p:sp>
        <p:nvSpPr>
          <p:cNvPr id="5" name="テキスト ボックス 4">
            <a:extLst>
              <a:ext uri="{FF2B5EF4-FFF2-40B4-BE49-F238E27FC236}">
                <a16:creationId xmlns:a16="http://schemas.microsoft.com/office/drawing/2014/main" id="{1A0DFB23-8210-48EE-B3F4-83154C7D5979}"/>
              </a:ext>
            </a:extLst>
          </p:cNvPr>
          <p:cNvSpPr txBox="1"/>
          <p:nvPr/>
        </p:nvSpPr>
        <p:spPr>
          <a:xfrm>
            <a:off x="8061652" y="110227"/>
            <a:ext cx="1082348" cy="307777"/>
          </a:xfrm>
          <a:prstGeom prst="rect">
            <a:avLst/>
          </a:prstGeom>
          <a:noFill/>
        </p:spPr>
        <p:txBody>
          <a:bodyPr wrap="none" rtlCol="0">
            <a:spAutoFit/>
          </a:bodyPr>
          <a:lstStyle/>
          <a:p>
            <a:r>
              <a:rPr kumimoji="1" lang="ja-JP" altLang="en-US" sz="1400" b="1" dirty="0">
                <a:solidFill>
                  <a:schemeClr val="bg1"/>
                </a:solidFill>
                <a:latin typeface="+mn-ea"/>
              </a:rPr>
              <a:t>健康医療部</a:t>
            </a:r>
          </a:p>
        </p:txBody>
      </p:sp>
      <p:sp>
        <p:nvSpPr>
          <p:cNvPr id="7" name="テキスト ボックス 6">
            <a:extLst>
              <a:ext uri="{FF2B5EF4-FFF2-40B4-BE49-F238E27FC236}">
                <a16:creationId xmlns:a16="http://schemas.microsoft.com/office/drawing/2014/main" id="{332FE91F-EDE5-4901-9F21-03227DD1DD98}"/>
              </a:ext>
            </a:extLst>
          </p:cNvPr>
          <p:cNvSpPr txBox="1"/>
          <p:nvPr/>
        </p:nvSpPr>
        <p:spPr>
          <a:xfrm>
            <a:off x="1" y="493749"/>
            <a:ext cx="9143999" cy="3893374"/>
          </a:xfrm>
          <a:prstGeom prst="rect">
            <a:avLst/>
          </a:prstGeom>
          <a:noFill/>
        </p:spPr>
        <p:txBody>
          <a:bodyPr wrap="square">
            <a:spAutoFit/>
          </a:bodyPr>
          <a:lstStyle/>
          <a:p>
            <a:r>
              <a:rPr lang="ja-JP" altLang="en-US" sz="1600" dirty="0">
                <a:solidFill>
                  <a:srgbClr val="000000"/>
                </a:solidFill>
                <a:latin typeface="+mn-ea"/>
              </a:rPr>
              <a:t>　</a:t>
            </a:r>
            <a:r>
              <a:rPr lang="ja-JP" altLang="en-US" sz="1600" b="1" i="0" strike="noStrike" baseline="0" dirty="0">
                <a:solidFill>
                  <a:srgbClr val="000000"/>
                </a:solidFill>
                <a:latin typeface="+mn-ea"/>
              </a:rPr>
              <a:t>令和６年能登半島地震における対応につ</a:t>
            </a:r>
            <a:r>
              <a:rPr lang="ja-JP" altLang="en-US" sz="1600" b="1" dirty="0">
                <a:solidFill>
                  <a:srgbClr val="000000"/>
                </a:solidFill>
                <a:latin typeface="+mn-ea"/>
              </a:rPr>
              <a:t>い</a:t>
            </a:r>
            <a:r>
              <a:rPr lang="ja-JP" altLang="en-US" sz="1600" b="1" i="0" strike="noStrike" baseline="0" dirty="0">
                <a:solidFill>
                  <a:srgbClr val="000000"/>
                </a:solidFill>
                <a:latin typeface="+mn-ea"/>
              </a:rPr>
              <a:t>て、</a:t>
            </a:r>
            <a:r>
              <a:rPr lang="ja-JP" altLang="en-US" sz="1600" b="1" i="0" dirty="0">
                <a:solidFill>
                  <a:srgbClr val="000000"/>
                </a:solidFill>
                <a:effectLst/>
                <a:latin typeface="+mn-ea"/>
              </a:rPr>
              <a:t>厚生労働省</a:t>
            </a:r>
            <a:r>
              <a:rPr lang="en-US" altLang="ja-JP" sz="1600" b="1" dirty="0">
                <a:solidFill>
                  <a:srgbClr val="000000"/>
                </a:solidFill>
                <a:latin typeface="+mn-ea"/>
              </a:rPr>
              <a:t>(DPAT</a:t>
            </a:r>
            <a:r>
              <a:rPr lang="ja-JP" altLang="en-US" sz="1600" b="1" dirty="0">
                <a:solidFill>
                  <a:srgbClr val="000000"/>
                </a:solidFill>
                <a:latin typeface="+mn-ea"/>
              </a:rPr>
              <a:t>事務局</a:t>
            </a:r>
            <a:r>
              <a:rPr lang="en-US" altLang="ja-JP" sz="1600" b="1" dirty="0">
                <a:solidFill>
                  <a:srgbClr val="000000"/>
                </a:solidFill>
                <a:latin typeface="+mn-ea"/>
              </a:rPr>
              <a:t>)</a:t>
            </a:r>
            <a:r>
              <a:rPr lang="ja-JP" altLang="en-US" sz="1600" b="1" dirty="0">
                <a:solidFill>
                  <a:srgbClr val="000000"/>
                </a:solidFill>
                <a:latin typeface="+mn-ea"/>
              </a:rPr>
              <a:t>から</a:t>
            </a:r>
            <a:r>
              <a:rPr lang="ja-JP" altLang="en-US" sz="1600" b="1" i="0" dirty="0">
                <a:solidFill>
                  <a:srgbClr val="000000"/>
                </a:solidFill>
                <a:effectLst/>
                <a:latin typeface="+mn-ea"/>
              </a:rPr>
              <a:t>、</a:t>
            </a:r>
            <a:r>
              <a:rPr lang="en-US" altLang="ja-JP" sz="1600" b="1" i="0" dirty="0">
                <a:solidFill>
                  <a:srgbClr val="000000"/>
                </a:solidFill>
                <a:effectLst/>
                <a:latin typeface="+mn-ea"/>
              </a:rPr>
              <a:t>DPAT</a:t>
            </a:r>
            <a:r>
              <a:rPr lang="en-US" altLang="ja-JP" sz="1200" b="1" i="0" dirty="0">
                <a:solidFill>
                  <a:srgbClr val="000000"/>
                </a:solidFill>
                <a:effectLst/>
                <a:latin typeface="+mn-ea"/>
              </a:rPr>
              <a:t>(※)</a:t>
            </a:r>
            <a:r>
              <a:rPr lang="ja-JP" altLang="en-US" sz="1600" b="1" i="0" dirty="0">
                <a:solidFill>
                  <a:srgbClr val="000000"/>
                </a:solidFill>
                <a:effectLst/>
                <a:latin typeface="+mn-ea"/>
              </a:rPr>
              <a:t>の派遣要請</a:t>
            </a:r>
            <a:r>
              <a:rPr lang="ja-JP" altLang="en-US" sz="1600" b="1" dirty="0">
                <a:solidFill>
                  <a:srgbClr val="000000"/>
                </a:solidFill>
                <a:latin typeface="+mn-ea"/>
              </a:rPr>
              <a:t>があり</a:t>
            </a:r>
            <a:r>
              <a:rPr lang="ja-JP" altLang="en-US" sz="1600" b="1" i="0" dirty="0">
                <a:solidFill>
                  <a:srgbClr val="000000"/>
                </a:solidFill>
                <a:effectLst/>
                <a:latin typeface="+mn-ea"/>
              </a:rPr>
              <a:t>、１月</a:t>
            </a:r>
            <a:r>
              <a:rPr lang="ja-JP" altLang="en-US" sz="1600" b="1" dirty="0">
                <a:solidFill>
                  <a:srgbClr val="000000"/>
                </a:solidFill>
                <a:latin typeface="+mn-ea"/>
              </a:rPr>
              <a:t>９</a:t>
            </a:r>
            <a:r>
              <a:rPr lang="ja-JP" altLang="en-US" sz="1600" b="1" i="0" dirty="0">
                <a:solidFill>
                  <a:srgbClr val="000000"/>
                </a:solidFill>
                <a:effectLst/>
                <a:latin typeface="+mn-ea"/>
              </a:rPr>
              <a:t>日（火）から下記のとおり</a:t>
            </a:r>
            <a:r>
              <a:rPr lang="en-US" altLang="ja-JP" sz="1600" b="1" dirty="0">
                <a:solidFill>
                  <a:srgbClr val="000000"/>
                </a:solidFill>
                <a:latin typeface="+mn-ea"/>
              </a:rPr>
              <a:t>DPAT</a:t>
            </a:r>
            <a:r>
              <a:rPr lang="ja-JP" altLang="en-US" sz="1600" b="1" i="0" dirty="0">
                <a:solidFill>
                  <a:srgbClr val="000000"/>
                </a:solidFill>
                <a:effectLst/>
                <a:latin typeface="+mn-ea"/>
              </a:rPr>
              <a:t>派遣。</a:t>
            </a:r>
            <a:r>
              <a:rPr lang="en-US" altLang="ja-JP" sz="1200" b="1" i="0" dirty="0">
                <a:solidFill>
                  <a:srgbClr val="000000"/>
                </a:solidFill>
                <a:effectLst/>
                <a:latin typeface="+mn-ea"/>
              </a:rPr>
              <a:t>      </a:t>
            </a:r>
          </a:p>
          <a:p>
            <a:r>
              <a:rPr lang="ja-JP" altLang="en-US" sz="1200" dirty="0">
                <a:solidFill>
                  <a:srgbClr val="000000"/>
                </a:solidFill>
                <a:latin typeface="+mn-ea"/>
              </a:rPr>
              <a:t>　　 </a:t>
            </a:r>
            <a:r>
              <a:rPr lang="en-US" altLang="ja-JP" sz="1050" b="0" i="0" dirty="0">
                <a:solidFill>
                  <a:srgbClr val="000000"/>
                </a:solidFill>
                <a:effectLst/>
                <a:latin typeface="+mn-ea"/>
              </a:rPr>
              <a:t>※ DPAT</a:t>
            </a:r>
            <a:r>
              <a:rPr lang="ja-JP" altLang="en-US" sz="1050" dirty="0">
                <a:solidFill>
                  <a:srgbClr val="000000"/>
                </a:solidFill>
                <a:latin typeface="+mn-ea"/>
              </a:rPr>
              <a:t>とは、</a:t>
            </a:r>
            <a:r>
              <a:rPr lang="ja-JP" altLang="en-US" sz="1050" b="0" i="0" dirty="0">
                <a:solidFill>
                  <a:srgbClr val="000000"/>
                </a:solidFill>
                <a:effectLst/>
                <a:latin typeface="+mn-ea"/>
              </a:rPr>
              <a:t>自然災害や航空機・列車事故、犯罪事件などの集団災害の後、被災地域に入り、精神科医療および精神</a:t>
            </a:r>
            <a:endParaRPr lang="en-US" altLang="ja-JP" sz="1050" b="0" i="0" dirty="0">
              <a:solidFill>
                <a:srgbClr val="000000"/>
              </a:solidFill>
              <a:effectLst/>
              <a:latin typeface="+mn-ea"/>
            </a:endParaRPr>
          </a:p>
          <a:p>
            <a:r>
              <a:rPr lang="ja-JP" altLang="en-US" sz="1050" dirty="0">
                <a:solidFill>
                  <a:srgbClr val="000000"/>
                </a:solidFill>
                <a:latin typeface="+mn-ea"/>
              </a:rPr>
              <a:t>　　　　</a:t>
            </a:r>
            <a:r>
              <a:rPr lang="ja-JP" altLang="en-US" sz="1050" b="0" i="0" dirty="0">
                <a:solidFill>
                  <a:srgbClr val="000000"/>
                </a:solidFill>
                <a:effectLst/>
                <a:latin typeface="+mn-ea"/>
              </a:rPr>
              <a:t>保健活動の支援を行うチーム</a:t>
            </a:r>
            <a:r>
              <a:rPr lang="ja-JP" altLang="en-US" sz="1050" dirty="0">
                <a:solidFill>
                  <a:srgbClr val="000000"/>
                </a:solidFill>
                <a:latin typeface="+mn-ea"/>
              </a:rPr>
              <a:t>。精神科</a:t>
            </a:r>
            <a:r>
              <a:rPr lang="ja-JP" altLang="en-US" sz="1050" b="0" i="0" dirty="0">
                <a:solidFill>
                  <a:srgbClr val="000000"/>
                </a:solidFill>
                <a:effectLst/>
                <a:latin typeface="+mn-ea"/>
              </a:rPr>
              <a:t>医師、</a:t>
            </a:r>
            <a:r>
              <a:rPr lang="ja-JP" altLang="en-US" sz="1050" dirty="0">
                <a:solidFill>
                  <a:srgbClr val="000000"/>
                </a:solidFill>
                <a:latin typeface="+mn-ea"/>
              </a:rPr>
              <a:t>看護師</a:t>
            </a:r>
            <a:r>
              <a:rPr lang="ja-JP" altLang="en-US" sz="1050" b="0" i="0" dirty="0">
                <a:solidFill>
                  <a:srgbClr val="000000"/>
                </a:solidFill>
                <a:effectLst/>
                <a:latin typeface="+mn-ea"/>
              </a:rPr>
              <a:t>、ロジ等</a:t>
            </a:r>
            <a:r>
              <a:rPr lang="ja-JP" altLang="en-US" sz="1050" dirty="0">
                <a:solidFill>
                  <a:srgbClr val="000000"/>
                </a:solidFill>
                <a:latin typeface="+mn-ea"/>
              </a:rPr>
              <a:t>で</a:t>
            </a:r>
            <a:r>
              <a:rPr lang="ja-JP" altLang="en-US" sz="1050" b="0" i="0" dirty="0">
                <a:solidFill>
                  <a:srgbClr val="000000"/>
                </a:solidFill>
                <a:effectLst/>
                <a:latin typeface="+mn-ea"/>
              </a:rPr>
              <a:t>構成される。</a:t>
            </a:r>
            <a:endParaRPr lang="en-US" altLang="ja-JP" sz="1050" b="0" i="0" dirty="0">
              <a:solidFill>
                <a:srgbClr val="000000"/>
              </a:solidFill>
              <a:effectLst/>
              <a:latin typeface="+mn-ea"/>
            </a:endParaRPr>
          </a:p>
          <a:p>
            <a:r>
              <a:rPr lang="ja-JP" altLang="en-US" sz="1050" dirty="0">
                <a:solidFill>
                  <a:srgbClr val="000000"/>
                </a:solidFill>
                <a:latin typeface="+mn-ea"/>
              </a:rPr>
              <a:t>　　　　</a:t>
            </a:r>
            <a:r>
              <a:rPr lang="en-US" altLang="ja-JP" sz="1050" b="0" i="0" dirty="0">
                <a:solidFill>
                  <a:srgbClr val="000000"/>
                </a:solidFill>
                <a:effectLst/>
                <a:latin typeface="+mn-ea"/>
              </a:rPr>
              <a:t>1</a:t>
            </a:r>
            <a:r>
              <a:rPr lang="ja-JP" altLang="en-US" sz="1050" b="0" i="0" dirty="0">
                <a:solidFill>
                  <a:srgbClr val="000000"/>
                </a:solidFill>
                <a:effectLst/>
                <a:latin typeface="+mn-ea"/>
              </a:rPr>
              <a:t>チーム</a:t>
            </a:r>
            <a:r>
              <a:rPr lang="en-US" altLang="ja-JP" sz="1050" b="0" i="0" dirty="0">
                <a:solidFill>
                  <a:srgbClr val="000000"/>
                </a:solidFill>
                <a:effectLst/>
                <a:latin typeface="+mn-ea"/>
              </a:rPr>
              <a:t>:</a:t>
            </a:r>
            <a:r>
              <a:rPr lang="ja-JP" altLang="en-US" sz="1050" b="0" i="0" dirty="0">
                <a:solidFill>
                  <a:srgbClr val="000000"/>
                </a:solidFill>
                <a:effectLst/>
                <a:latin typeface="+mn-ea"/>
              </a:rPr>
              <a:t>精神科医師、看護師、ロジにて構成する３～</a:t>
            </a:r>
            <a:r>
              <a:rPr lang="en-US" altLang="ja-JP" sz="1050" b="0" i="0" dirty="0">
                <a:solidFill>
                  <a:srgbClr val="000000"/>
                </a:solidFill>
                <a:effectLst/>
                <a:latin typeface="+mn-ea"/>
              </a:rPr>
              <a:t>5</a:t>
            </a:r>
            <a:r>
              <a:rPr lang="ja-JP" altLang="en-US" sz="1050" b="0" i="0" dirty="0">
                <a:solidFill>
                  <a:srgbClr val="000000"/>
                </a:solidFill>
                <a:effectLst/>
                <a:latin typeface="+mn-ea"/>
              </a:rPr>
              <a:t>名　</a:t>
            </a:r>
            <a:endParaRPr lang="en-US" altLang="ja-JP" sz="1050" b="0" i="0" dirty="0">
              <a:solidFill>
                <a:srgbClr val="000000"/>
              </a:solidFill>
              <a:effectLst/>
              <a:latin typeface="+mn-ea"/>
            </a:endParaRPr>
          </a:p>
          <a:p>
            <a:pPr>
              <a:spcBef>
                <a:spcPts val="600"/>
              </a:spcBef>
            </a:pPr>
            <a:r>
              <a:rPr lang="en-US" altLang="ja-JP" sz="1600" dirty="0">
                <a:solidFill>
                  <a:srgbClr val="000000"/>
                </a:solidFill>
                <a:latin typeface="+mn-ea"/>
              </a:rPr>
              <a:t> </a:t>
            </a:r>
            <a:r>
              <a:rPr lang="en-US" altLang="ja-JP" sz="1600" b="1" dirty="0">
                <a:solidFill>
                  <a:srgbClr val="000000"/>
                </a:solidFill>
                <a:latin typeface="+mn-ea"/>
              </a:rPr>
              <a:t>【</a:t>
            </a:r>
            <a:r>
              <a:rPr lang="ja-JP" altLang="en-US" sz="1600" b="1" dirty="0">
                <a:solidFill>
                  <a:srgbClr val="000000"/>
                </a:solidFill>
                <a:latin typeface="+mn-ea"/>
              </a:rPr>
              <a:t>派遣期間</a:t>
            </a:r>
            <a:r>
              <a:rPr lang="en-US" altLang="ja-JP" sz="1600" b="1" dirty="0">
                <a:solidFill>
                  <a:srgbClr val="000000"/>
                </a:solidFill>
                <a:latin typeface="+mn-ea"/>
              </a:rPr>
              <a:t>】</a:t>
            </a:r>
            <a:r>
              <a:rPr lang="ja-JP" altLang="en-US" sz="1600" b="1" dirty="0">
                <a:solidFill>
                  <a:srgbClr val="000000"/>
                </a:solidFill>
                <a:latin typeface="+mn-ea"/>
              </a:rPr>
              <a:t>令和６年１月９日</a:t>
            </a:r>
            <a:r>
              <a:rPr lang="en-US" altLang="ja-JP" sz="1600" b="1" dirty="0">
                <a:solidFill>
                  <a:srgbClr val="000000"/>
                </a:solidFill>
                <a:latin typeface="+mn-ea"/>
              </a:rPr>
              <a:t>(</a:t>
            </a:r>
            <a:r>
              <a:rPr lang="ja-JP" altLang="en-US" sz="1600" b="1" dirty="0">
                <a:solidFill>
                  <a:srgbClr val="000000"/>
                </a:solidFill>
                <a:latin typeface="+mn-ea"/>
              </a:rPr>
              <a:t>火</a:t>
            </a:r>
            <a:r>
              <a:rPr lang="en-US" altLang="ja-JP" sz="1600" b="1" dirty="0">
                <a:solidFill>
                  <a:srgbClr val="000000"/>
                </a:solidFill>
                <a:latin typeface="+mn-ea"/>
              </a:rPr>
              <a:t>)</a:t>
            </a:r>
            <a:r>
              <a:rPr lang="ja-JP" altLang="en-US" sz="1600" b="1" dirty="0">
                <a:solidFill>
                  <a:srgbClr val="000000"/>
                </a:solidFill>
                <a:latin typeface="+mn-ea"/>
              </a:rPr>
              <a:t>から</a:t>
            </a:r>
            <a:r>
              <a:rPr lang="en-US" altLang="ja-JP" sz="1600" b="1" dirty="0">
                <a:solidFill>
                  <a:srgbClr val="000000"/>
                </a:solidFill>
                <a:latin typeface="+mn-ea"/>
              </a:rPr>
              <a:t>DPAT</a:t>
            </a:r>
            <a:r>
              <a:rPr lang="ja-JP" altLang="en-US" sz="1600" b="1" dirty="0">
                <a:solidFill>
                  <a:srgbClr val="000000"/>
                </a:solidFill>
                <a:latin typeface="+mn-ea"/>
              </a:rPr>
              <a:t>事務局の派遣要請に従い順次派遣</a:t>
            </a:r>
            <a:endParaRPr lang="en-US" altLang="ja-JP" sz="1600" b="1" dirty="0">
              <a:solidFill>
                <a:srgbClr val="000000"/>
              </a:solidFill>
              <a:latin typeface="+mn-ea"/>
            </a:endParaRPr>
          </a:p>
          <a:p>
            <a:r>
              <a:rPr lang="ja-JP" altLang="en-US" sz="1400" b="1" dirty="0">
                <a:solidFill>
                  <a:srgbClr val="000000"/>
                </a:solidFill>
                <a:latin typeface="+mn-ea"/>
              </a:rPr>
              <a:t>　 ［活動期間］  大阪精神医療センター　     </a:t>
            </a:r>
            <a:r>
              <a:rPr lang="en-US" altLang="ja-JP" sz="1400" b="1" dirty="0">
                <a:solidFill>
                  <a:srgbClr val="000000"/>
                </a:solidFill>
                <a:latin typeface="+mn-ea"/>
              </a:rPr>
              <a:t>1/10</a:t>
            </a:r>
            <a:r>
              <a:rPr lang="ja-JP" altLang="en-US" sz="1400" b="1" dirty="0">
                <a:solidFill>
                  <a:srgbClr val="000000"/>
                </a:solidFill>
                <a:latin typeface="+mn-ea"/>
              </a:rPr>
              <a:t>～</a:t>
            </a:r>
            <a:r>
              <a:rPr lang="en-US" altLang="ja-JP" sz="1400" b="1" dirty="0">
                <a:solidFill>
                  <a:srgbClr val="000000"/>
                </a:solidFill>
                <a:latin typeface="+mn-ea"/>
              </a:rPr>
              <a:t>1/13</a:t>
            </a:r>
            <a:r>
              <a:rPr lang="ja-JP" altLang="en-US" sz="1400" b="1" dirty="0">
                <a:solidFill>
                  <a:srgbClr val="000000"/>
                </a:solidFill>
                <a:latin typeface="+mn-ea"/>
              </a:rPr>
              <a:t>　［</a:t>
            </a:r>
            <a:r>
              <a:rPr lang="en-US" altLang="ja-JP" sz="1400" b="1" dirty="0">
                <a:solidFill>
                  <a:srgbClr val="000000"/>
                </a:solidFill>
                <a:latin typeface="+mn-ea"/>
              </a:rPr>
              <a:t>Dr</a:t>
            </a:r>
            <a:r>
              <a:rPr lang="ja-JP" altLang="en-US" sz="1400" b="1" dirty="0">
                <a:solidFill>
                  <a:srgbClr val="000000"/>
                </a:solidFill>
                <a:latin typeface="+mn-ea"/>
              </a:rPr>
              <a:t>１名、</a:t>
            </a:r>
            <a:r>
              <a:rPr lang="en-US" altLang="ja-JP" sz="1400" b="1" dirty="0">
                <a:solidFill>
                  <a:srgbClr val="000000"/>
                </a:solidFill>
                <a:latin typeface="+mn-ea"/>
              </a:rPr>
              <a:t>Ns</a:t>
            </a:r>
            <a:r>
              <a:rPr lang="ja-JP" altLang="en-US" sz="1400" b="1" dirty="0">
                <a:solidFill>
                  <a:srgbClr val="000000"/>
                </a:solidFill>
                <a:latin typeface="+mn-ea"/>
              </a:rPr>
              <a:t>２名、ロジ１名］</a:t>
            </a:r>
            <a:endParaRPr lang="en-US" altLang="ja-JP" sz="1400" b="1" dirty="0">
              <a:solidFill>
                <a:srgbClr val="000000"/>
              </a:solidFill>
              <a:latin typeface="+mn-ea"/>
            </a:endParaRPr>
          </a:p>
          <a:p>
            <a:r>
              <a:rPr lang="ja-JP" altLang="en-US" sz="1400" b="1" dirty="0">
                <a:solidFill>
                  <a:srgbClr val="000000"/>
                </a:solidFill>
                <a:latin typeface="+mn-ea"/>
              </a:rPr>
              <a:t>　　　　　　      さわ病院　　　　　　　　  </a:t>
            </a:r>
            <a:r>
              <a:rPr lang="en-US" altLang="ja-JP" sz="1400" b="1" dirty="0">
                <a:solidFill>
                  <a:srgbClr val="000000"/>
                </a:solidFill>
                <a:latin typeface="+mn-ea"/>
              </a:rPr>
              <a:t>1/13</a:t>
            </a:r>
            <a:r>
              <a:rPr lang="ja-JP" altLang="en-US" sz="1400" b="1" dirty="0">
                <a:solidFill>
                  <a:srgbClr val="000000"/>
                </a:solidFill>
                <a:latin typeface="+mn-ea"/>
              </a:rPr>
              <a:t>～</a:t>
            </a:r>
            <a:r>
              <a:rPr lang="en-US" altLang="ja-JP" sz="1400" b="1" dirty="0">
                <a:solidFill>
                  <a:srgbClr val="000000"/>
                </a:solidFill>
                <a:latin typeface="+mn-ea"/>
              </a:rPr>
              <a:t>1/15    </a:t>
            </a:r>
            <a:r>
              <a:rPr lang="ja-JP" altLang="en-US" sz="1400" b="1" dirty="0">
                <a:solidFill>
                  <a:srgbClr val="000000"/>
                </a:solidFill>
                <a:latin typeface="+mn-ea"/>
              </a:rPr>
              <a:t>［</a:t>
            </a:r>
            <a:r>
              <a:rPr lang="en-US" altLang="ja-JP" sz="1400" b="1" dirty="0">
                <a:solidFill>
                  <a:srgbClr val="000000"/>
                </a:solidFill>
                <a:latin typeface="+mn-ea"/>
              </a:rPr>
              <a:t>Dr</a:t>
            </a:r>
            <a:r>
              <a:rPr lang="ja-JP" altLang="en-US" sz="1400" b="1" dirty="0">
                <a:solidFill>
                  <a:srgbClr val="000000"/>
                </a:solidFill>
                <a:latin typeface="+mn-ea"/>
              </a:rPr>
              <a:t>１名、</a:t>
            </a:r>
            <a:r>
              <a:rPr lang="en-US" altLang="ja-JP" sz="1400" b="1" dirty="0">
                <a:solidFill>
                  <a:srgbClr val="000000"/>
                </a:solidFill>
                <a:latin typeface="+mn-ea"/>
              </a:rPr>
              <a:t>Ns 1</a:t>
            </a:r>
            <a:r>
              <a:rPr lang="ja-JP" altLang="en-US" sz="1400" b="1" dirty="0">
                <a:solidFill>
                  <a:srgbClr val="000000"/>
                </a:solidFill>
                <a:latin typeface="+mn-ea"/>
              </a:rPr>
              <a:t>名、 ロジ１名］</a:t>
            </a:r>
          </a:p>
          <a:p>
            <a:r>
              <a:rPr lang="ja-JP" altLang="en-US" sz="1400" b="1" dirty="0">
                <a:solidFill>
                  <a:srgbClr val="000000"/>
                </a:solidFill>
                <a:latin typeface="+mn-ea"/>
              </a:rPr>
              <a:t>                            阪南病院　　　　　　 　    </a:t>
            </a:r>
            <a:r>
              <a:rPr lang="en-US" altLang="ja-JP" sz="1400" b="1" dirty="0">
                <a:solidFill>
                  <a:srgbClr val="000000"/>
                </a:solidFill>
                <a:latin typeface="+mn-ea"/>
              </a:rPr>
              <a:t>1/18</a:t>
            </a:r>
            <a:r>
              <a:rPr lang="ja-JP" altLang="en-US" sz="1400" b="1" dirty="0">
                <a:solidFill>
                  <a:srgbClr val="000000"/>
                </a:solidFill>
                <a:latin typeface="+mn-ea"/>
              </a:rPr>
              <a:t>～</a:t>
            </a:r>
            <a:r>
              <a:rPr lang="en-US" altLang="ja-JP" sz="1400" b="1" dirty="0">
                <a:solidFill>
                  <a:srgbClr val="000000"/>
                </a:solidFill>
                <a:latin typeface="+mn-ea"/>
              </a:rPr>
              <a:t>1/21    </a:t>
            </a:r>
            <a:r>
              <a:rPr lang="ja-JP" altLang="en-US" sz="1400" b="1" dirty="0">
                <a:solidFill>
                  <a:srgbClr val="000000"/>
                </a:solidFill>
                <a:latin typeface="+mn-ea"/>
              </a:rPr>
              <a:t>［</a:t>
            </a:r>
            <a:r>
              <a:rPr lang="en-US" altLang="ja-JP" sz="1400" b="1" dirty="0">
                <a:solidFill>
                  <a:srgbClr val="000000"/>
                </a:solidFill>
                <a:latin typeface="+mn-ea"/>
              </a:rPr>
              <a:t>Dr</a:t>
            </a:r>
            <a:r>
              <a:rPr lang="ja-JP" altLang="en-US" sz="1400" b="1" dirty="0">
                <a:solidFill>
                  <a:srgbClr val="000000"/>
                </a:solidFill>
                <a:latin typeface="+mn-ea"/>
              </a:rPr>
              <a:t>１名、</a:t>
            </a:r>
            <a:r>
              <a:rPr lang="en-US" altLang="ja-JP" sz="1400" b="1" dirty="0">
                <a:solidFill>
                  <a:srgbClr val="000000"/>
                </a:solidFill>
                <a:latin typeface="+mn-ea"/>
              </a:rPr>
              <a:t>Ns 2</a:t>
            </a:r>
            <a:r>
              <a:rPr lang="ja-JP" altLang="en-US" sz="1400" b="1" dirty="0">
                <a:solidFill>
                  <a:srgbClr val="000000"/>
                </a:solidFill>
                <a:latin typeface="+mn-ea"/>
              </a:rPr>
              <a:t>名、ロジ２名］</a:t>
            </a:r>
            <a:endParaRPr lang="en-US" altLang="ja-JP" sz="1400" b="1" dirty="0">
              <a:solidFill>
                <a:srgbClr val="000000"/>
              </a:solidFill>
              <a:latin typeface="+mn-ea"/>
            </a:endParaRPr>
          </a:p>
          <a:p>
            <a:r>
              <a:rPr lang="ja-JP" altLang="en-US" sz="1400" b="1" dirty="0">
                <a:solidFill>
                  <a:srgbClr val="000000"/>
                </a:solidFill>
                <a:latin typeface="+mn-ea"/>
              </a:rPr>
              <a:t>                            大阪精神医療センター②     </a:t>
            </a:r>
            <a:r>
              <a:rPr lang="en-US" altLang="ja-JP" sz="1400" b="1" dirty="0">
                <a:solidFill>
                  <a:srgbClr val="000000"/>
                </a:solidFill>
                <a:latin typeface="+mn-ea"/>
              </a:rPr>
              <a:t>1/18</a:t>
            </a:r>
            <a:r>
              <a:rPr lang="ja-JP" altLang="en-US" sz="1400" b="1" dirty="0">
                <a:solidFill>
                  <a:srgbClr val="000000"/>
                </a:solidFill>
                <a:latin typeface="+mn-ea"/>
              </a:rPr>
              <a:t>～</a:t>
            </a:r>
            <a:r>
              <a:rPr lang="en-US" altLang="ja-JP" sz="1400" b="1" dirty="0">
                <a:solidFill>
                  <a:srgbClr val="000000"/>
                </a:solidFill>
                <a:latin typeface="+mn-ea"/>
              </a:rPr>
              <a:t>1/20</a:t>
            </a:r>
            <a:r>
              <a:rPr lang="ja-JP" altLang="en-US" sz="1400" b="1" dirty="0">
                <a:solidFill>
                  <a:srgbClr val="000000"/>
                </a:solidFill>
                <a:latin typeface="+mn-ea"/>
              </a:rPr>
              <a:t>　［</a:t>
            </a:r>
            <a:r>
              <a:rPr lang="en-US" altLang="ja-JP" sz="1400" b="1" dirty="0">
                <a:solidFill>
                  <a:srgbClr val="000000"/>
                </a:solidFill>
                <a:latin typeface="+mn-ea"/>
              </a:rPr>
              <a:t>Dr</a:t>
            </a:r>
            <a:r>
              <a:rPr lang="ja-JP" altLang="en-US" sz="1400" b="1" dirty="0">
                <a:solidFill>
                  <a:srgbClr val="000000"/>
                </a:solidFill>
                <a:latin typeface="+mn-ea"/>
              </a:rPr>
              <a:t>１名、</a:t>
            </a:r>
            <a:r>
              <a:rPr lang="en-US" altLang="ja-JP" sz="1400" b="1" dirty="0">
                <a:solidFill>
                  <a:srgbClr val="000000"/>
                </a:solidFill>
                <a:latin typeface="+mn-ea"/>
              </a:rPr>
              <a:t>Ns</a:t>
            </a:r>
            <a:r>
              <a:rPr lang="ja-JP" altLang="en-US" sz="1400" b="1" dirty="0">
                <a:solidFill>
                  <a:srgbClr val="000000"/>
                </a:solidFill>
                <a:latin typeface="+mn-ea"/>
              </a:rPr>
              <a:t> </a:t>
            </a:r>
            <a:r>
              <a:rPr lang="en-US" altLang="ja-JP" sz="1400" b="1" dirty="0">
                <a:solidFill>
                  <a:srgbClr val="000000"/>
                </a:solidFill>
                <a:latin typeface="+mn-ea"/>
              </a:rPr>
              <a:t>2</a:t>
            </a:r>
            <a:r>
              <a:rPr lang="ja-JP" altLang="en-US" sz="1400" b="1" dirty="0">
                <a:solidFill>
                  <a:srgbClr val="000000"/>
                </a:solidFill>
                <a:latin typeface="+mn-ea"/>
              </a:rPr>
              <a:t>名、 ロジ１名］以後調整中</a:t>
            </a:r>
            <a:endParaRPr lang="en-US" altLang="ja-JP" sz="1400" b="1" dirty="0">
              <a:solidFill>
                <a:srgbClr val="000000"/>
              </a:solidFill>
              <a:latin typeface="+mn-ea"/>
            </a:endParaRPr>
          </a:p>
          <a:p>
            <a:pPr>
              <a:spcBef>
                <a:spcPts val="600"/>
              </a:spcBef>
            </a:pPr>
            <a:r>
              <a:rPr lang="en-US" altLang="ja-JP" sz="1600" b="1" dirty="0">
                <a:solidFill>
                  <a:srgbClr val="000000"/>
                </a:solidFill>
                <a:latin typeface="+mn-ea"/>
              </a:rPr>
              <a:t> 【</a:t>
            </a:r>
            <a:r>
              <a:rPr lang="ja-JP" altLang="en-US" sz="1600" b="1" dirty="0">
                <a:solidFill>
                  <a:srgbClr val="000000"/>
                </a:solidFill>
                <a:latin typeface="+mn-ea"/>
              </a:rPr>
              <a:t>派遣場所</a:t>
            </a:r>
            <a:r>
              <a:rPr lang="en-US" altLang="ja-JP" sz="1600" b="1" dirty="0">
                <a:solidFill>
                  <a:srgbClr val="000000"/>
                </a:solidFill>
                <a:latin typeface="+mn-ea"/>
              </a:rPr>
              <a:t>】</a:t>
            </a:r>
            <a:r>
              <a:rPr lang="ja-JP" altLang="en-US" sz="1600" b="1" dirty="0">
                <a:solidFill>
                  <a:srgbClr val="000000"/>
                </a:solidFill>
                <a:latin typeface="+mn-ea"/>
              </a:rPr>
              <a:t>石川県</a:t>
            </a:r>
            <a:r>
              <a:rPr lang="en-US" altLang="ja-JP" sz="1600" b="1" dirty="0">
                <a:solidFill>
                  <a:srgbClr val="000000"/>
                </a:solidFill>
                <a:latin typeface="+mn-ea"/>
              </a:rPr>
              <a:t>DPAT</a:t>
            </a:r>
            <a:r>
              <a:rPr lang="ja-JP" altLang="en-US" sz="1600" b="1" dirty="0">
                <a:solidFill>
                  <a:srgbClr val="000000"/>
                </a:solidFill>
                <a:latin typeface="+mn-ea"/>
              </a:rPr>
              <a:t>調整本部</a:t>
            </a:r>
            <a:r>
              <a:rPr lang="en-US" altLang="ja-JP" sz="1600" b="1" dirty="0">
                <a:solidFill>
                  <a:srgbClr val="000000"/>
                </a:solidFill>
                <a:latin typeface="+mn-ea"/>
              </a:rPr>
              <a:t>(</a:t>
            </a:r>
            <a:r>
              <a:rPr lang="ja-JP" altLang="en-US" sz="1600" b="1" dirty="0">
                <a:solidFill>
                  <a:srgbClr val="000000"/>
                </a:solidFill>
                <a:latin typeface="+mn-ea"/>
              </a:rPr>
              <a:t>県庁内</a:t>
            </a:r>
            <a:r>
              <a:rPr lang="en-US" altLang="ja-JP" sz="1600" b="1" dirty="0">
                <a:solidFill>
                  <a:srgbClr val="000000"/>
                </a:solidFill>
                <a:latin typeface="+mn-ea"/>
              </a:rPr>
              <a:t>)</a:t>
            </a:r>
            <a:r>
              <a:rPr lang="ja-JP" altLang="en-US" sz="1600" b="1" dirty="0">
                <a:solidFill>
                  <a:srgbClr val="000000"/>
                </a:solidFill>
                <a:latin typeface="+mn-ea"/>
              </a:rPr>
              <a:t>、</a:t>
            </a:r>
            <a:r>
              <a:rPr lang="zh-CN" altLang="en-US" sz="1600" b="1" dirty="0">
                <a:solidFill>
                  <a:srgbClr val="000000"/>
                </a:solidFill>
                <a:latin typeface="游ゴシック" panose="020B0400000000000000" pitchFamily="50" charset="-128"/>
                <a:ea typeface="游ゴシック" panose="020B0400000000000000" pitchFamily="50" charset="-128"/>
              </a:rPr>
              <a:t>能登医療圏</a:t>
            </a:r>
            <a:r>
              <a:rPr lang="en-US" altLang="zh-CN" sz="1600" b="1" dirty="0">
                <a:solidFill>
                  <a:srgbClr val="000000"/>
                </a:solidFill>
                <a:latin typeface="游ゴシック" panose="020B0400000000000000" pitchFamily="50" charset="-128"/>
                <a:ea typeface="游ゴシック" panose="020B0400000000000000" pitchFamily="50" charset="-128"/>
              </a:rPr>
              <a:t>DPAT</a:t>
            </a:r>
            <a:r>
              <a:rPr lang="zh-CN" altLang="en-US" sz="1600" b="1" dirty="0">
                <a:solidFill>
                  <a:srgbClr val="000000"/>
                </a:solidFill>
                <a:latin typeface="游ゴシック" panose="020B0400000000000000" pitchFamily="50" charset="-128"/>
                <a:ea typeface="游ゴシック" panose="020B0400000000000000" pitchFamily="50" charset="-128"/>
              </a:rPr>
              <a:t>活動拠点本部</a:t>
            </a:r>
            <a:r>
              <a:rPr lang="en-US" altLang="zh-CN" sz="1400" b="1" dirty="0">
                <a:solidFill>
                  <a:srgbClr val="000000"/>
                </a:solidFill>
                <a:latin typeface="游ゴシック" panose="020B0400000000000000" pitchFamily="50" charset="-128"/>
                <a:ea typeface="游ゴシック" panose="020B0400000000000000" pitchFamily="50" charset="-128"/>
              </a:rPr>
              <a:t>(</a:t>
            </a:r>
            <a:r>
              <a:rPr lang="zh-CN" altLang="en-US" sz="1400" b="1" dirty="0">
                <a:solidFill>
                  <a:srgbClr val="000000"/>
                </a:solidFill>
                <a:latin typeface="游ゴシック" panose="020B0400000000000000" pitchFamily="50" charset="-128"/>
                <a:ea typeface="游ゴシック" panose="020B0400000000000000" pitchFamily="50" charset="-128"/>
              </a:rPr>
              <a:t>公立能登総合病院内</a:t>
            </a:r>
            <a:r>
              <a:rPr lang="en-US" altLang="zh-CN" sz="1400" b="1" dirty="0">
                <a:solidFill>
                  <a:srgbClr val="000000"/>
                </a:solidFill>
                <a:latin typeface="游ゴシック" panose="020B0400000000000000" pitchFamily="50" charset="-128"/>
                <a:ea typeface="游ゴシック" panose="020B0400000000000000" pitchFamily="50" charset="-128"/>
              </a:rPr>
              <a:t>) </a:t>
            </a:r>
            <a:r>
              <a:rPr lang="ja-JP" altLang="en-US" sz="1400" b="1" dirty="0">
                <a:solidFill>
                  <a:srgbClr val="000000"/>
                </a:solidFill>
                <a:latin typeface="游ゴシック" panose="020B0400000000000000" pitchFamily="50" charset="-128"/>
                <a:ea typeface="游ゴシック" panose="020B0400000000000000" pitchFamily="50" charset="-128"/>
              </a:rPr>
              <a:t>　　　　　　 </a:t>
            </a:r>
            <a:endParaRPr lang="en-US" altLang="ja-JP" sz="1400" b="1" dirty="0">
              <a:solidFill>
                <a:srgbClr val="000000"/>
              </a:solidFill>
              <a:latin typeface="游ゴシック" panose="020B0400000000000000" pitchFamily="50" charset="-128"/>
              <a:ea typeface="游ゴシック" panose="020B0400000000000000" pitchFamily="50" charset="-128"/>
            </a:endParaRPr>
          </a:p>
          <a:p>
            <a:pPr>
              <a:spcBef>
                <a:spcPts val="600"/>
              </a:spcBef>
            </a:pPr>
            <a:r>
              <a:rPr lang="ja-JP" altLang="en-US" sz="1400" b="1" dirty="0">
                <a:solidFill>
                  <a:srgbClr val="000000"/>
                </a:solidFill>
                <a:latin typeface="+mn-ea"/>
              </a:rPr>
              <a:t> </a:t>
            </a:r>
            <a:r>
              <a:rPr lang="en-US" altLang="ja-JP" sz="1600" b="1" dirty="0">
                <a:solidFill>
                  <a:srgbClr val="000000"/>
                </a:solidFill>
                <a:latin typeface="+mn-ea"/>
              </a:rPr>
              <a:t>【</a:t>
            </a:r>
            <a:r>
              <a:rPr lang="ja-JP" altLang="en-US" sz="1600" b="1" dirty="0">
                <a:solidFill>
                  <a:srgbClr val="000000"/>
                </a:solidFill>
                <a:latin typeface="+mn-ea"/>
              </a:rPr>
              <a:t>活動内容</a:t>
            </a:r>
            <a:r>
              <a:rPr lang="en-US" altLang="ja-JP" sz="1600" b="1" dirty="0">
                <a:solidFill>
                  <a:srgbClr val="000000"/>
                </a:solidFill>
                <a:latin typeface="+mn-ea"/>
              </a:rPr>
              <a:t>】</a:t>
            </a:r>
            <a:r>
              <a:rPr lang="ja-JP" altLang="en-US" sz="1600" b="1" dirty="0">
                <a:solidFill>
                  <a:srgbClr val="000000"/>
                </a:solidFill>
                <a:latin typeface="+mn-ea"/>
              </a:rPr>
              <a:t>・本部支援業務：連絡調整、記録、データ整理に従事し、本部の現状分析と課題</a:t>
            </a:r>
            <a:endParaRPr lang="en-US" altLang="ja-JP" sz="1600" b="1" dirty="0">
              <a:solidFill>
                <a:srgbClr val="000000"/>
              </a:solidFill>
              <a:latin typeface="+mn-ea"/>
            </a:endParaRPr>
          </a:p>
          <a:p>
            <a:pPr>
              <a:spcBef>
                <a:spcPts val="600"/>
              </a:spcBef>
            </a:pPr>
            <a:r>
              <a:rPr lang="ja-JP" altLang="en-US" sz="1600" b="1" dirty="0">
                <a:solidFill>
                  <a:srgbClr val="000000"/>
                </a:solidFill>
                <a:latin typeface="+mn-ea"/>
              </a:rPr>
              <a:t>　　　　　　　抽出および活動方針立案ができるよう支援</a:t>
            </a:r>
            <a:endParaRPr lang="en-US" altLang="ja-JP" sz="1600" b="1" dirty="0">
              <a:solidFill>
                <a:srgbClr val="000000"/>
              </a:solidFill>
              <a:latin typeface="+mn-ea"/>
            </a:endParaRPr>
          </a:p>
          <a:p>
            <a:pPr>
              <a:spcBef>
                <a:spcPts val="600"/>
              </a:spcBef>
            </a:pPr>
            <a:r>
              <a:rPr lang="ja-JP" altLang="en-US" sz="1600" b="1" dirty="0">
                <a:solidFill>
                  <a:srgbClr val="000000"/>
                </a:solidFill>
                <a:latin typeface="+mn-ea"/>
              </a:rPr>
              <a:t>　　　　　　 ・避難所等支援業務：精神科ニーズの把握、診察等</a:t>
            </a:r>
            <a:endParaRPr lang="en-US" altLang="ja-JP" sz="1600" b="1" dirty="0">
              <a:solidFill>
                <a:srgbClr val="000000"/>
              </a:solidFill>
              <a:latin typeface="+mn-ea"/>
            </a:endParaRPr>
          </a:p>
          <a:p>
            <a:pPr>
              <a:spcBef>
                <a:spcPts val="600"/>
              </a:spcBef>
            </a:pPr>
            <a:r>
              <a:rPr lang="ja-JP" altLang="en-US" sz="1600" b="1" dirty="0">
                <a:solidFill>
                  <a:srgbClr val="000000"/>
                </a:solidFill>
                <a:latin typeface="+mn-ea"/>
              </a:rPr>
              <a:t> </a:t>
            </a:r>
            <a:r>
              <a:rPr lang="en-US" altLang="ja-JP" sz="1600" b="1" dirty="0">
                <a:solidFill>
                  <a:srgbClr val="000000"/>
                </a:solidFill>
                <a:latin typeface="+mn-ea"/>
              </a:rPr>
              <a:t>【</a:t>
            </a:r>
            <a:r>
              <a:rPr lang="ja-JP" altLang="en-US" sz="1600" b="1" dirty="0">
                <a:solidFill>
                  <a:srgbClr val="000000"/>
                </a:solidFill>
                <a:latin typeface="+mn-ea"/>
              </a:rPr>
              <a:t>課題</a:t>
            </a:r>
            <a:r>
              <a:rPr lang="en-US" altLang="ja-JP" sz="1600" b="1" dirty="0">
                <a:solidFill>
                  <a:srgbClr val="000000"/>
                </a:solidFill>
                <a:latin typeface="+mn-ea"/>
              </a:rPr>
              <a:t>】        </a:t>
            </a:r>
            <a:r>
              <a:rPr lang="ja-JP" altLang="en-US" sz="1600" b="1" dirty="0">
                <a:solidFill>
                  <a:srgbClr val="000000"/>
                </a:solidFill>
                <a:latin typeface="+mn-ea"/>
              </a:rPr>
              <a:t>現地での体制が未だ整っておらず、継続的な支援要請が見込まれる。</a:t>
            </a:r>
            <a:endParaRPr lang="en-US" altLang="ja-JP" sz="1400" b="1" dirty="0">
              <a:solidFill>
                <a:srgbClr val="000000"/>
              </a:solidFill>
              <a:latin typeface="+mn-ea"/>
            </a:endParaRPr>
          </a:p>
        </p:txBody>
      </p:sp>
      <p:sp>
        <p:nvSpPr>
          <p:cNvPr id="13" name="テキスト ボックス 12">
            <a:extLst>
              <a:ext uri="{FF2B5EF4-FFF2-40B4-BE49-F238E27FC236}">
                <a16:creationId xmlns:a16="http://schemas.microsoft.com/office/drawing/2014/main" id="{D8EAB4B8-6ACE-4BE4-B453-7ECE24599CA0}"/>
              </a:ext>
            </a:extLst>
          </p:cNvPr>
          <p:cNvSpPr txBox="1"/>
          <p:nvPr/>
        </p:nvSpPr>
        <p:spPr>
          <a:xfrm>
            <a:off x="3514481" y="6563380"/>
            <a:ext cx="2114681" cy="261610"/>
          </a:xfrm>
          <a:prstGeom prst="rect">
            <a:avLst/>
          </a:prstGeom>
          <a:noFill/>
        </p:spPr>
        <p:txBody>
          <a:bodyPr wrap="none" rtlCol="0">
            <a:spAutoFit/>
          </a:bodyPr>
          <a:lstStyle/>
          <a:p>
            <a:r>
              <a:rPr lang="ja-JP" altLang="en-US" sz="1100" dirty="0">
                <a:latin typeface="+mn-ea"/>
              </a:rPr>
              <a:t>能登医療圏</a:t>
            </a:r>
            <a:r>
              <a:rPr lang="en-US" altLang="ja-JP" sz="1100" dirty="0">
                <a:latin typeface="+mn-ea"/>
              </a:rPr>
              <a:t>DPAT</a:t>
            </a:r>
            <a:r>
              <a:rPr lang="ja-JP" altLang="en-US" sz="1100" dirty="0">
                <a:latin typeface="+mn-ea"/>
              </a:rPr>
              <a:t>活動拠点本部</a:t>
            </a:r>
          </a:p>
        </p:txBody>
      </p:sp>
      <p:sp>
        <p:nvSpPr>
          <p:cNvPr id="17" name="テキスト ボックス 16">
            <a:extLst>
              <a:ext uri="{FF2B5EF4-FFF2-40B4-BE49-F238E27FC236}">
                <a16:creationId xmlns:a16="http://schemas.microsoft.com/office/drawing/2014/main" id="{E6D98E60-A7A8-4BD9-9BF6-33CA08FFCA55}"/>
              </a:ext>
            </a:extLst>
          </p:cNvPr>
          <p:cNvSpPr txBox="1"/>
          <p:nvPr/>
        </p:nvSpPr>
        <p:spPr>
          <a:xfrm>
            <a:off x="975225" y="6563380"/>
            <a:ext cx="1243663" cy="261610"/>
          </a:xfrm>
          <a:prstGeom prst="rect">
            <a:avLst/>
          </a:prstGeom>
          <a:noFill/>
        </p:spPr>
        <p:txBody>
          <a:bodyPr wrap="square">
            <a:spAutoFit/>
          </a:bodyPr>
          <a:lstStyle/>
          <a:p>
            <a:r>
              <a:rPr lang="en-US" altLang="ja-JP" sz="1100" dirty="0">
                <a:latin typeface="+mn-ea"/>
              </a:rPr>
              <a:t>DPAT</a:t>
            </a:r>
            <a:r>
              <a:rPr lang="ja-JP" altLang="en-US" sz="1100" dirty="0">
                <a:latin typeface="+mn-ea"/>
              </a:rPr>
              <a:t>調整本部</a:t>
            </a:r>
          </a:p>
        </p:txBody>
      </p:sp>
      <p:pic>
        <p:nvPicPr>
          <p:cNvPr id="2" name="図 1">
            <a:extLst>
              <a:ext uri="{FF2B5EF4-FFF2-40B4-BE49-F238E27FC236}">
                <a16:creationId xmlns:a16="http://schemas.microsoft.com/office/drawing/2014/main" id="{7E597EC3-090A-4750-BDDC-27E2026DEB89}"/>
              </a:ext>
            </a:extLst>
          </p:cNvPr>
          <p:cNvPicPr>
            <a:picLocks noChangeAspect="1"/>
          </p:cNvPicPr>
          <p:nvPr/>
        </p:nvPicPr>
        <p:blipFill>
          <a:blip r:embed="rId2"/>
          <a:stretch>
            <a:fillRect/>
          </a:stretch>
        </p:blipFill>
        <p:spPr>
          <a:xfrm>
            <a:off x="363822" y="4513170"/>
            <a:ext cx="2632509" cy="1975695"/>
          </a:xfrm>
          <a:prstGeom prst="rect">
            <a:avLst/>
          </a:prstGeom>
        </p:spPr>
      </p:pic>
      <p:pic>
        <p:nvPicPr>
          <p:cNvPr id="3" name="図 2">
            <a:extLst>
              <a:ext uri="{FF2B5EF4-FFF2-40B4-BE49-F238E27FC236}">
                <a16:creationId xmlns:a16="http://schemas.microsoft.com/office/drawing/2014/main" id="{36ADAF63-5E24-4382-88D6-D478F4DB8E64}"/>
              </a:ext>
            </a:extLst>
          </p:cNvPr>
          <p:cNvPicPr>
            <a:picLocks noChangeAspect="1"/>
          </p:cNvPicPr>
          <p:nvPr/>
        </p:nvPicPr>
        <p:blipFill>
          <a:blip r:embed="rId3"/>
          <a:stretch>
            <a:fillRect/>
          </a:stretch>
        </p:blipFill>
        <p:spPr>
          <a:xfrm>
            <a:off x="6147671" y="4513170"/>
            <a:ext cx="2634259" cy="1975694"/>
          </a:xfrm>
          <a:prstGeom prst="rect">
            <a:avLst/>
          </a:prstGeom>
        </p:spPr>
      </p:pic>
      <p:sp>
        <p:nvSpPr>
          <p:cNvPr id="16" name="テキスト ボックス 15">
            <a:extLst>
              <a:ext uri="{FF2B5EF4-FFF2-40B4-BE49-F238E27FC236}">
                <a16:creationId xmlns:a16="http://schemas.microsoft.com/office/drawing/2014/main" id="{495F8EA6-47AD-4916-AB1A-E64745028244}"/>
              </a:ext>
            </a:extLst>
          </p:cNvPr>
          <p:cNvSpPr txBox="1"/>
          <p:nvPr/>
        </p:nvSpPr>
        <p:spPr>
          <a:xfrm>
            <a:off x="6376757" y="6565940"/>
            <a:ext cx="2114681" cy="261610"/>
          </a:xfrm>
          <a:prstGeom prst="rect">
            <a:avLst/>
          </a:prstGeom>
          <a:noFill/>
        </p:spPr>
        <p:txBody>
          <a:bodyPr wrap="none" rtlCol="0">
            <a:spAutoFit/>
          </a:bodyPr>
          <a:lstStyle/>
          <a:p>
            <a:r>
              <a:rPr lang="ja-JP" altLang="en-US" sz="1100" dirty="0">
                <a:latin typeface="+mn-ea"/>
              </a:rPr>
              <a:t>能登医療圏</a:t>
            </a:r>
            <a:r>
              <a:rPr lang="en-US" altLang="ja-JP" sz="1100" dirty="0">
                <a:latin typeface="+mn-ea"/>
              </a:rPr>
              <a:t>DPAT</a:t>
            </a:r>
            <a:r>
              <a:rPr lang="ja-JP" altLang="en-US" sz="1100" dirty="0">
                <a:latin typeface="+mn-ea"/>
              </a:rPr>
              <a:t>活動拠点本部</a:t>
            </a:r>
          </a:p>
        </p:txBody>
      </p:sp>
      <p:pic>
        <p:nvPicPr>
          <p:cNvPr id="6" name="図 5">
            <a:extLst>
              <a:ext uri="{FF2B5EF4-FFF2-40B4-BE49-F238E27FC236}">
                <a16:creationId xmlns:a16="http://schemas.microsoft.com/office/drawing/2014/main" id="{C1EC52B4-729D-4364-A911-4678265238E1}"/>
              </a:ext>
            </a:extLst>
          </p:cNvPr>
          <p:cNvPicPr>
            <a:picLocks noChangeAspect="1"/>
          </p:cNvPicPr>
          <p:nvPr/>
        </p:nvPicPr>
        <p:blipFill>
          <a:blip r:embed="rId4"/>
          <a:stretch>
            <a:fillRect/>
          </a:stretch>
        </p:blipFill>
        <p:spPr>
          <a:xfrm>
            <a:off x="3257727" y="4513170"/>
            <a:ext cx="2634258" cy="1975694"/>
          </a:xfrm>
          <a:prstGeom prst="rect">
            <a:avLst/>
          </a:prstGeom>
        </p:spPr>
      </p:pic>
    </p:spTree>
    <p:extLst>
      <p:ext uri="{BB962C8B-B14F-4D97-AF65-F5344CB8AC3E}">
        <p14:creationId xmlns:p14="http://schemas.microsoft.com/office/powerpoint/2010/main" val="154860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4D8EA2D-AFC7-47BB-B470-642D3AF284BB}"/>
              </a:ext>
            </a:extLst>
          </p:cNvPr>
          <p:cNvSpPr/>
          <p:nvPr/>
        </p:nvSpPr>
        <p:spPr>
          <a:xfrm>
            <a:off x="216976" y="665944"/>
            <a:ext cx="8710048" cy="511001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FD3520C-9940-4005-BD3B-ED16D8B6B403}"/>
              </a:ext>
            </a:extLst>
          </p:cNvPr>
          <p:cNvSpPr txBox="1"/>
          <p:nvPr/>
        </p:nvSpPr>
        <p:spPr>
          <a:xfrm>
            <a:off x="0" y="0"/>
            <a:ext cx="9144000" cy="461665"/>
          </a:xfrm>
          <a:prstGeom prst="rect">
            <a:avLst/>
          </a:prstGeom>
          <a:solidFill>
            <a:schemeClr val="accent1"/>
          </a:solidFill>
        </p:spPr>
        <p:txBody>
          <a:bodyPr wrap="square" rtlCol="0">
            <a:spAutoFit/>
          </a:bodyPr>
          <a:lstStyle/>
          <a:p>
            <a:pPr algn="ctr"/>
            <a:r>
              <a:rPr kumimoji="1" lang="ja-JP" altLang="en-US" sz="2400" b="1" dirty="0">
                <a:solidFill>
                  <a:schemeClr val="bg1"/>
                </a:solidFill>
                <a:latin typeface="+mn-ea"/>
              </a:rPr>
              <a:t>団体の支援状況について</a:t>
            </a:r>
            <a:r>
              <a:rPr kumimoji="1" lang="ja-JP" altLang="en-US" sz="1400" b="1" dirty="0">
                <a:solidFill>
                  <a:schemeClr val="bg1"/>
                </a:solidFill>
                <a:latin typeface="+mn-ea"/>
              </a:rPr>
              <a:t>（健康医療部関係）</a:t>
            </a:r>
            <a:endParaRPr kumimoji="1" lang="ja-JP" altLang="en-US" sz="2400" b="1" dirty="0">
              <a:solidFill>
                <a:schemeClr val="bg1"/>
              </a:solidFill>
              <a:latin typeface="+mn-ea"/>
            </a:endParaRPr>
          </a:p>
        </p:txBody>
      </p:sp>
      <p:sp>
        <p:nvSpPr>
          <p:cNvPr id="5" name="テキスト ボックス 4">
            <a:extLst>
              <a:ext uri="{FF2B5EF4-FFF2-40B4-BE49-F238E27FC236}">
                <a16:creationId xmlns:a16="http://schemas.microsoft.com/office/drawing/2014/main" id="{1A0DFB23-8210-48EE-B3F4-83154C7D5979}"/>
              </a:ext>
            </a:extLst>
          </p:cNvPr>
          <p:cNvSpPr txBox="1"/>
          <p:nvPr/>
        </p:nvSpPr>
        <p:spPr>
          <a:xfrm>
            <a:off x="8061652" y="110227"/>
            <a:ext cx="1082348" cy="307777"/>
          </a:xfrm>
          <a:prstGeom prst="rect">
            <a:avLst/>
          </a:prstGeom>
          <a:noFill/>
        </p:spPr>
        <p:txBody>
          <a:bodyPr wrap="none" rtlCol="0">
            <a:spAutoFit/>
          </a:bodyPr>
          <a:lstStyle/>
          <a:p>
            <a:r>
              <a:rPr kumimoji="1" lang="ja-JP" altLang="en-US" sz="1400" b="1" dirty="0">
                <a:solidFill>
                  <a:schemeClr val="bg1"/>
                </a:solidFill>
                <a:latin typeface="+mn-ea"/>
              </a:rPr>
              <a:t>健康医療部</a:t>
            </a:r>
          </a:p>
        </p:txBody>
      </p:sp>
      <p:sp>
        <p:nvSpPr>
          <p:cNvPr id="7" name="テキスト ボックス 6">
            <a:extLst>
              <a:ext uri="{FF2B5EF4-FFF2-40B4-BE49-F238E27FC236}">
                <a16:creationId xmlns:a16="http://schemas.microsoft.com/office/drawing/2014/main" id="{332FE91F-EDE5-4901-9F21-03227DD1DD98}"/>
              </a:ext>
            </a:extLst>
          </p:cNvPr>
          <p:cNvSpPr txBox="1"/>
          <p:nvPr/>
        </p:nvSpPr>
        <p:spPr>
          <a:xfrm>
            <a:off x="262309" y="761291"/>
            <a:ext cx="8779789" cy="4915320"/>
          </a:xfrm>
          <a:prstGeom prst="rect">
            <a:avLst/>
          </a:prstGeom>
          <a:noFill/>
        </p:spPr>
        <p:txBody>
          <a:bodyPr wrap="square">
            <a:spAutoFit/>
          </a:bodyPr>
          <a:lstStyle/>
          <a:p>
            <a:pPr algn="just">
              <a:lnSpc>
                <a:spcPts val="2100"/>
              </a:lnSpc>
            </a:pPr>
            <a:r>
              <a:rPr lang="ja-JP" altLang="ja-JP" sz="1400" b="1" kern="100" dirty="0">
                <a:effectLst/>
                <a:latin typeface="+mn-ea"/>
                <a:cs typeface="Times New Roman" panose="02020603050405020304" pitchFamily="18" charset="0"/>
              </a:rPr>
              <a:t>大阪府医師会</a:t>
            </a:r>
            <a:r>
              <a:rPr lang="ja-JP" altLang="en-US" sz="1400" b="1" kern="100" dirty="0">
                <a:effectLst/>
                <a:latin typeface="+mn-ea"/>
                <a:cs typeface="Times New Roman" panose="02020603050405020304" pitchFamily="18" charset="0"/>
              </a:rPr>
              <a:t>　　　　　　　　　　　　　　　　　　　</a:t>
            </a:r>
            <a:endParaRPr lang="en-US" altLang="ja-JP" sz="1000" b="1" kern="100" dirty="0">
              <a:latin typeface="+mn-ea"/>
              <a:cs typeface="Times New Roman" panose="02020603050405020304" pitchFamily="18" charset="0"/>
            </a:endParaRPr>
          </a:p>
          <a:p>
            <a:pPr algn="just">
              <a:lnSpc>
                <a:spcPts val="2100"/>
              </a:lnSpc>
            </a:pPr>
            <a:r>
              <a:rPr lang="ja-JP" altLang="en-US" sz="1400" b="1" kern="100" dirty="0">
                <a:latin typeface="+mn-ea"/>
                <a:cs typeface="Times New Roman" panose="02020603050405020304" pitchFamily="18" charset="0"/>
              </a:rPr>
              <a:t> </a:t>
            </a:r>
            <a:r>
              <a:rPr lang="ja-JP" altLang="ja-JP" sz="1200" b="1" kern="100" dirty="0">
                <a:effectLst/>
                <a:latin typeface="+mn-ea"/>
                <a:cs typeface="Times New Roman" panose="02020603050405020304" pitchFamily="18" charset="0"/>
              </a:rPr>
              <a:t>・</a:t>
            </a:r>
            <a:r>
              <a:rPr lang="en-US" altLang="ja-JP" sz="1200" b="1" kern="100" dirty="0">
                <a:effectLst/>
                <a:latin typeface="+mn-ea"/>
                <a:cs typeface="Times New Roman" panose="02020603050405020304" pitchFamily="18" charset="0"/>
              </a:rPr>
              <a:t>KISA2</a:t>
            </a:r>
            <a:r>
              <a:rPr lang="ja-JP" altLang="ja-JP" sz="1200" b="1" kern="100" dirty="0">
                <a:effectLst/>
                <a:latin typeface="+mn-ea"/>
                <a:cs typeface="Times New Roman" panose="02020603050405020304" pitchFamily="18" charset="0"/>
              </a:rPr>
              <a:t>隊　</a:t>
            </a:r>
            <a:r>
              <a:rPr lang="en-US" altLang="ja-JP" sz="1200" b="1" kern="100" dirty="0">
                <a:effectLst/>
                <a:latin typeface="+mn-ea"/>
                <a:cs typeface="Times New Roman" panose="02020603050405020304" pitchFamily="18" charset="0"/>
              </a:rPr>
              <a:t>1</a:t>
            </a:r>
            <a:r>
              <a:rPr lang="ja-JP" altLang="ja-JP" sz="1200" b="1" kern="100" dirty="0">
                <a:effectLst/>
                <a:latin typeface="+mn-ea"/>
                <a:cs typeface="Times New Roman" panose="02020603050405020304" pitchFamily="18" charset="0"/>
              </a:rPr>
              <a:t>月</a:t>
            </a:r>
            <a:r>
              <a:rPr lang="en-US" altLang="ja-JP" sz="1200" b="1" kern="100" dirty="0">
                <a:effectLst/>
                <a:latin typeface="+mn-ea"/>
                <a:cs typeface="Times New Roman" panose="02020603050405020304" pitchFamily="18" charset="0"/>
              </a:rPr>
              <a:t>8</a:t>
            </a:r>
            <a:r>
              <a:rPr lang="ja-JP" altLang="ja-JP" sz="1200" b="1" kern="100" dirty="0">
                <a:effectLst/>
                <a:latin typeface="+mn-ea"/>
                <a:cs typeface="Times New Roman" panose="02020603050405020304" pitchFamily="18" charset="0"/>
              </a:rPr>
              <a:t>日から穴水町で医療福祉支援活動</a:t>
            </a:r>
            <a:endParaRPr lang="en-US" altLang="ja-JP" sz="1200" b="1" kern="100" dirty="0">
              <a:effectLst/>
              <a:latin typeface="+mn-ea"/>
              <a:cs typeface="Times New Roman" panose="02020603050405020304" pitchFamily="18" charset="0"/>
            </a:endParaRPr>
          </a:p>
          <a:p>
            <a:pPr algn="just">
              <a:lnSpc>
                <a:spcPts val="2100"/>
              </a:lnSpc>
            </a:pPr>
            <a:r>
              <a:rPr lang="en-US" altLang="ja-JP" sz="1200" b="1" kern="100" dirty="0">
                <a:latin typeface="+mn-ea"/>
                <a:cs typeface="Times New Roman" panose="02020603050405020304" pitchFamily="18" charset="0"/>
              </a:rPr>
              <a:t> </a:t>
            </a:r>
            <a:r>
              <a:rPr lang="ja-JP" altLang="ja-JP" sz="1200" b="1" kern="100" dirty="0">
                <a:effectLst/>
                <a:latin typeface="+mn-ea"/>
                <a:cs typeface="Times New Roman" panose="02020603050405020304" pitchFamily="18" charset="0"/>
              </a:rPr>
              <a:t>・</a:t>
            </a:r>
            <a:r>
              <a:rPr lang="en-US" altLang="ja-JP" sz="1200" b="1" kern="100" dirty="0">
                <a:effectLst/>
                <a:latin typeface="+mn-ea"/>
                <a:cs typeface="Times New Roman" panose="02020603050405020304" pitchFamily="18" charset="0"/>
              </a:rPr>
              <a:t>JMAT</a:t>
            </a:r>
            <a:r>
              <a:rPr lang="ja-JP" altLang="ja-JP" sz="1200" b="1" kern="100" dirty="0">
                <a:effectLst/>
                <a:latin typeface="+mn-ea"/>
                <a:cs typeface="Times New Roman" panose="02020603050405020304" pitchFamily="18" charset="0"/>
              </a:rPr>
              <a:t>派遣</a:t>
            </a:r>
            <a:r>
              <a:rPr lang="ja-JP" altLang="en-US" sz="1200" b="1" kern="100" dirty="0">
                <a:effectLst/>
                <a:latin typeface="+mn-ea"/>
                <a:cs typeface="Times New Roman" panose="02020603050405020304" pitchFamily="18" charset="0"/>
              </a:rPr>
              <a:t>　</a:t>
            </a:r>
            <a:r>
              <a:rPr lang="en-US" altLang="ja-JP" sz="1200" b="1" kern="100" dirty="0">
                <a:effectLst/>
                <a:latin typeface="+mn-ea"/>
                <a:cs typeface="Times New Roman" panose="02020603050405020304" pitchFamily="18" charset="0"/>
              </a:rPr>
              <a:t>1</a:t>
            </a:r>
            <a:r>
              <a:rPr lang="ja-JP" altLang="ja-JP" sz="1200" b="1" kern="100" dirty="0">
                <a:effectLst/>
                <a:latin typeface="+mn-ea"/>
                <a:cs typeface="Times New Roman" panose="02020603050405020304" pitchFamily="18" charset="0"/>
              </a:rPr>
              <a:t>月</a:t>
            </a:r>
            <a:r>
              <a:rPr lang="en-US" altLang="ja-JP" sz="1200" b="1" kern="100" dirty="0">
                <a:effectLst/>
                <a:latin typeface="+mn-ea"/>
                <a:cs typeface="Times New Roman" panose="02020603050405020304" pitchFamily="18" charset="0"/>
              </a:rPr>
              <a:t>13</a:t>
            </a:r>
            <a:r>
              <a:rPr lang="ja-JP" altLang="ja-JP" sz="1200" b="1" kern="100" dirty="0">
                <a:effectLst/>
                <a:latin typeface="+mn-ea"/>
                <a:cs typeface="Times New Roman" panose="02020603050405020304" pitchFamily="18" charset="0"/>
              </a:rPr>
              <a:t>日か</a:t>
            </a:r>
            <a:r>
              <a:rPr lang="ja-JP" altLang="en-US" sz="1200" b="1" kern="100" dirty="0">
                <a:latin typeface="+mn-ea"/>
                <a:cs typeface="Times New Roman" panose="02020603050405020304" pitchFamily="18" charset="0"/>
              </a:rPr>
              <a:t>ら志賀町で活動　</a:t>
            </a:r>
            <a:r>
              <a:rPr lang="ja-JP" altLang="ja-JP" sz="1200" b="1" kern="100" dirty="0">
                <a:effectLst/>
                <a:latin typeface="+mn-ea"/>
                <a:cs typeface="Times New Roman" panose="02020603050405020304" pitchFamily="18" charset="0"/>
              </a:rPr>
              <a:t>活動にあたり、コロナインフルコンボ検査キットを</a:t>
            </a:r>
            <a:r>
              <a:rPr lang="en-US" altLang="ja-JP" sz="1200" b="1" kern="100" dirty="0">
                <a:effectLst/>
                <a:latin typeface="+mn-ea"/>
                <a:cs typeface="Times New Roman" panose="02020603050405020304" pitchFamily="18" charset="0"/>
              </a:rPr>
              <a:t>2,400</a:t>
            </a:r>
            <a:r>
              <a:rPr lang="ja-JP" altLang="ja-JP" sz="1200" b="1" kern="100" dirty="0">
                <a:effectLst/>
                <a:latin typeface="+mn-ea"/>
                <a:cs typeface="Times New Roman" panose="02020603050405020304" pitchFamily="18" charset="0"/>
              </a:rPr>
              <a:t>キット、府から提供済</a:t>
            </a:r>
          </a:p>
          <a:p>
            <a:pPr algn="just">
              <a:lnSpc>
                <a:spcPts val="2100"/>
              </a:lnSpc>
            </a:pPr>
            <a:r>
              <a:rPr lang="ja-JP" altLang="ja-JP" sz="1400" b="1" kern="100" dirty="0">
                <a:effectLst/>
                <a:latin typeface="+mn-ea"/>
                <a:cs typeface="Times New Roman" panose="02020603050405020304" pitchFamily="18" charset="0"/>
              </a:rPr>
              <a:t>大阪府歯科医師会</a:t>
            </a:r>
            <a:endParaRPr lang="en-US" altLang="ja-JP" sz="1400" b="1" kern="100" dirty="0">
              <a:latin typeface="+mn-ea"/>
              <a:cs typeface="Times New Roman" panose="02020603050405020304" pitchFamily="18" charset="0"/>
            </a:endParaRPr>
          </a:p>
          <a:p>
            <a:pPr algn="just">
              <a:lnSpc>
                <a:spcPts val="2100"/>
              </a:lnSpc>
            </a:pPr>
            <a:r>
              <a:rPr lang="en-US" altLang="ja-JP" sz="1400" b="1" kern="100" dirty="0">
                <a:effectLst/>
                <a:latin typeface="+mn-ea"/>
                <a:cs typeface="Times New Roman" panose="02020603050405020304" pitchFamily="18" charset="0"/>
              </a:rPr>
              <a:t> </a:t>
            </a:r>
            <a:r>
              <a:rPr lang="ja-JP" altLang="ja-JP" sz="1200" b="1" kern="100" dirty="0">
                <a:effectLst/>
                <a:latin typeface="+mn-ea"/>
                <a:cs typeface="Times New Roman" panose="02020603050405020304" pitchFamily="18" charset="0"/>
              </a:rPr>
              <a:t>・府歯科医師会寄贈ハブラシ</a:t>
            </a:r>
            <a:r>
              <a:rPr lang="en-US" altLang="ja-JP" sz="1200" b="1" kern="100" dirty="0">
                <a:effectLst/>
                <a:latin typeface="+mn-ea"/>
                <a:cs typeface="Times New Roman" panose="02020603050405020304" pitchFamily="18" charset="0"/>
              </a:rPr>
              <a:t>2,000</a:t>
            </a:r>
            <a:r>
              <a:rPr lang="ja-JP" altLang="ja-JP" sz="1200" b="1" kern="100" dirty="0">
                <a:effectLst/>
                <a:latin typeface="+mn-ea"/>
                <a:cs typeface="Times New Roman" panose="02020603050405020304" pitchFamily="18" charset="0"/>
              </a:rPr>
              <a:t>本送付（避難所となっている輪島中学校）</a:t>
            </a:r>
          </a:p>
          <a:p>
            <a:pPr algn="just">
              <a:lnSpc>
                <a:spcPts val="2100"/>
              </a:lnSpc>
            </a:pPr>
            <a:r>
              <a:rPr lang="ja-JP" altLang="ja-JP" sz="1400" b="1" kern="100" dirty="0">
                <a:effectLst/>
                <a:latin typeface="+mn-ea"/>
                <a:cs typeface="Times New Roman" panose="02020603050405020304" pitchFamily="18" charset="0"/>
              </a:rPr>
              <a:t>大阪府薬剤師会</a:t>
            </a:r>
            <a:endParaRPr lang="en-US" altLang="ja-JP" sz="1400" b="1" kern="100" dirty="0">
              <a:latin typeface="+mn-ea"/>
              <a:cs typeface="Times New Roman" panose="02020603050405020304" pitchFamily="18" charset="0"/>
            </a:endParaRPr>
          </a:p>
          <a:p>
            <a:pPr algn="just">
              <a:lnSpc>
                <a:spcPts val="2100"/>
              </a:lnSpc>
            </a:pPr>
            <a:r>
              <a:rPr lang="en-US" altLang="ja-JP" sz="1400" b="1" kern="100" dirty="0">
                <a:effectLst/>
                <a:latin typeface="+mn-ea"/>
                <a:cs typeface="Times New Roman" panose="02020603050405020304" pitchFamily="18" charset="0"/>
              </a:rPr>
              <a:t> </a:t>
            </a:r>
            <a:r>
              <a:rPr lang="ja-JP" altLang="en-US" sz="1200" b="1" kern="100" dirty="0">
                <a:effectLst/>
                <a:latin typeface="+mn-ea"/>
                <a:cs typeface="Times New Roman" panose="02020603050405020304" pitchFamily="18" charset="0"/>
              </a:rPr>
              <a:t>・</a:t>
            </a:r>
            <a:r>
              <a:rPr lang="en-US" altLang="ja-JP" sz="1200" b="1" kern="100" dirty="0">
                <a:effectLst/>
                <a:latin typeface="+mn-ea"/>
                <a:cs typeface="Times New Roman" panose="02020603050405020304" pitchFamily="18" charset="0"/>
              </a:rPr>
              <a:t>1</a:t>
            </a:r>
            <a:r>
              <a:rPr lang="ja-JP" altLang="en-US" sz="1200" b="1" kern="100" dirty="0">
                <a:effectLst/>
                <a:latin typeface="+mn-ea"/>
                <a:cs typeface="Times New Roman" panose="02020603050405020304" pitchFamily="18" charset="0"/>
              </a:rPr>
              <a:t>月</a:t>
            </a:r>
            <a:r>
              <a:rPr lang="en-US" altLang="ja-JP" sz="1200" b="1" kern="100" dirty="0">
                <a:effectLst/>
                <a:latin typeface="+mn-ea"/>
                <a:cs typeface="Times New Roman" panose="02020603050405020304" pitchFamily="18" charset="0"/>
              </a:rPr>
              <a:t>10</a:t>
            </a:r>
            <a:r>
              <a:rPr lang="ja-JP" altLang="en-US" sz="1200" b="1" kern="100" dirty="0">
                <a:effectLst/>
                <a:latin typeface="+mn-ea"/>
                <a:cs typeface="Times New Roman" panose="02020603050405020304" pitchFamily="18" charset="0"/>
              </a:rPr>
              <a:t>日から避難所へ薬剤師を</a:t>
            </a:r>
            <a:r>
              <a:rPr lang="ja-JP" altLang="en-US" sz="1200" b="1" kern="100" dirty="0">
                <a:latin typeface="+mn-ea"/>
                <a:cs typeface="Times New Roman" panose="02020603050405020304" pitchFamily="18" charset="0"/>
              </a:rPr>
              <a:t>派遣</a:t>
            </a:r>
            <a:endParaRPr lang="en-US" altLang="ja-JP" sz="1200" b="1" kern="100" dirty="0">
              <a:effectLst/>
              <a:latin typeface="+mn-ea"/>
              <a:cs typeface="Times New Roman" panose="02020603050405020304" pitchFamily="18" charset="0"/>
            </a:endParaRPr>
          </a:p>
          <a:p>
            <a:pPr algn="just">
              <a:lnSpc>
                <a:spcPts val="2100"/>
              </a:lnSpc>
            </a:pPr>
            <a:r>
              <a:rPr lang="en-US" altLang="ja-JP" sz="1200" b="1" kern="100" dirty="0">
                <a:latin typeface="+mn-ea"/>
                <a:cs typeface="Times New Roman" panose="02020603050405020304" pitchFamily="18" charset="0"/>
              </a:rPr>
              <a:t> </a:t>
            </a:r>
            <a:r>
              <a:rPr lang="ja-JP" altLang="en-US" sz="1200" b="1" kern="100" dirty="0">
                <a:effectLst/>
                <a:latin typeface="+mn-ea"/>
                <a:cs typeface="Times New Roman" panose="02020603050405020304" pitchFamily="18" charset="0"/>
              </a:rPr>
              <a:t>・</a:t>
            </a:r>
            <a:r>
              <a:rPr lang="en-US" altLang="ja-JP" sz="1200" b="1" kern="100" dirty="0">
                <a:latin typeface="+mn-ea"/>
                <a:cs typeface="Times New Roman" panose="02020603050405020304" pitchFamily="18" charset="0"/>
              </a:rPr>
              <a:t>1</a:t>
            </a:r>
            <a:r>
              <a:rPr lang="ja-JP" altLang="en-US" sz="1200" b="1" kern="100" dirty="0">
                <a:latin typeface="+mn-ea"/>
                <a:cs typeface="Times New Roman" panose="02020603050405020304" pitchFamily="18" charset="0"/>
              </a:rPr>
              <a:t>月</a:t>
            </a:r>
            <a:r>
              <a:rPr lang="en-US" altLang="ja-JP" sz="1200" b="1" kern="100" dirty="0">
                <a:latin typeface="+mn-ea"/>
                <a:cs typeface="Times New Roman" panose="02020603050405020304" pitchFamily="18" charset="0"/>
              </a:rPr>
              <a:t>18</a:t>
            </a:r>
            <a:r>
              <a:rPr lang="ja-JP" altLang="en-US" sz="1200" b="1" kern="100" dirty="0">
                <a:latin typeface="+mn-ea"/>
                <a:cs typeface="Times New Roman" panose="02020603050405020304" pitchFamily="18" charset="0"/>
              </a:rPr>
              <a:t>日から輪島市門前町に府薬のモバイルファーマシー（災害対策医薬品供給車両）を設置し、活動開始</a:t>
            </a:r>
            <a:endParaRPr lang="ja-JP" altLang="ja-JP" sz="1200" b="1" kern="100" dirty="0">
              <a:effectLst/>
              <a:latin typeface="+mn-ea"/>
              <a:cs typeface="Times New Roman" panose="02020603050405020304" pitchFamily="18" charset="0"/>
            </a:endParaRPr>
          </a:p>
          <a:p>
            <a:pPr algn="just">
              <a:lnSpc>
                <a:spcPts val="2100"/>
              </a:lnSpc>
            </a:pPr>
            <a:r>
              <a:rPr lang="ja-JP" altLang="ja-JP" sz="1400" b="1" kern="100" dirty="0">
                <a:effectLst/>
                <a:latin typeface="+mn-ea"/>
                <a:cs typeface="Times New Roman" panose="02020603050405020304" pitchFamily="18" charset="0"/>
              </a:rPr>
              <a:t>大阪府看護協会</a:t>
            </a:r>
            <a:endParaRPr lang="en-US" altLang="ja-JP" sz="1400" b="1" kern="100" dirty="0">
              <a:effectLst/>
              <a:latin typeface="+mn-ea"/>
              <a:cs typeface="Times New Roman" panose="02020603050405020304" pitchFamily="18" charset="0"/>
            </a:endParaRPr>
          </a:p>
          <a:p>
            <a:pPr algn="just">
              <a:lnSpc>
                <a:spcPts val="2100"/>
              </a:lnSpc>
            </a:pPr>
            <a:r>
              <a:rPr lang="en-US" altLang="ja-JP" sz="1400" b="1" kern="100" dirty="0">
                <a:latin typeface="+mn-ea"/>
                <a:cs typeface="Times New Roman" panose="02020603050405020304" pitchFamily="18" charset="0"/>
              </a:rPr>
              <a:t> </a:t>
            </a:r>
            <a:r>
              <a:rPr lang="ja-JP" altLang="en-US" sz="1200" b="1" kern="100" dirty="0">
                <a:effectLst/>
                <a:latin typeface="+mn-ea"/>
                <a:cs typeface="Times New Roman" panose="02020603050405020304" pitchFamily="18" charset="0"/>
              </a:rPr>
              <a:t>・</a:t>
            </a:r>
            <a:r>
              <a:rPr lang="ja-JP" altLang="ja-JP" sz="1200" b="1" kern="100" dirty="0">
                <a:effectLst/>
                <a:latin typeface="+mn-ea"/>
                <a:cs typeface="Times New Roman" panose="02020603050405020304" pitchFamily="18" charset="0"/>
              </a:rPr>
              <a:t>災害支援ナース派遣</a:t>
            </a:r>
            <a:r>
              <a:rPr lang="ja-JP" altLang="en-US" sz="1200" b="1" kern="100" dirty="0">
                <a:effectLst/>
                <a:latin typeface="+mn-ea"/>
                <a:cs typeface="Times New Roman" panose="02020603050405020304" pitchFamily="18" charset="0"/>
              </a:rPr>
              <a:t>　</a:t>
            </a:r>
            <a:r>
              <a:rPr lang="en-US" altLang="ja-JP" sz="1200" b="1" kern="100" dirty="0">
                <a:effectLst/>
                <a:latin typeface="+mn-ea"/>
                <a:cs typeface="Times New Roman" panose="02020603050405020304" pitchFamily="18" charset="0"/>
              </a:rPr>
              <a:t>1</a:t>
            </a:r>
            <a:r>
              <a:rPr lang="ja-JP" altLang="ja-JP" sz="1200" b="1" kern="100" dirty="0">
                <a:effectLst/>
                <a:latin typeface="+mn-ea"/>
                <a:cs typeface="Times New Roman" panose="02020603050405020304" pitchFamily="18" charset="0"/>
              </a:rPr>
              <a:t>月</a:t>
            </a:r>
            <a:r>
              <a:rPr lang="en-US" altLang="ja-JP" sz="1200" b="1" kern="100" dirty="0">
                <a:effectLst/>
                <a:latin typeface="+mn-ea"/>
                <a:cs typeface="Times New Roman" panose="02020603050405020304" pitchFamily="18" charset="0"/>
              </a:rPr>
              <a:t>9</a:t>
            </a:r>
            <a:r>
              <a:rPr lang="ja-JP" altLang="ja-JP" sz="1200" b="1" kern="100" dirty="0">
                <a:effectLst/>
                <a:latin typeface="+mn-ea"/>
                <a:cs typeface="Times New Roman" panose="02020603050405020304" pitchFamily="18" charset="0"/>
              </a:rPr>
              <a:t>日から市立輪島病院、宇出津（うしつ）総合病院（能登町）</a:t>
            </a:r>
            <a:r>
              <a:rPr lang="ja-JP" altLang="en-US" sz="1200" b="1" kern="100" dirty="0">
                <a:effectLst/>
                <a:latin typeface="+mn-ea"/>
                <a:cs typeface="Times New Roman" panose="02020603050405020304" pitchFamily="18" charset="0"/>
              </a:rPr>
              <a:t>などで活動</a:t>
            </a:r>
            <a:endParaRPr lang="ja-JP" altLang="ja-JP" sz="1200" b="1" kern="100" dirty="0">
              <a:effectLst/>
              <a:latin typeface="+mn-ea"/>
              <a:cs typeface="Times New Roman" panose="02020603050405020304" pitchFamily="18" charset="0"/>
            </a:endParaRPr>
          </a:p>
          <a:p>
            <a:pPr algn="just">
              <a:lnSpc>
                <a:spcPts val="2100"/>
              </a:lnSpc>
            </a:pPr>
            <a:r>
              <a:rPr lang="ja-JP" altLang="ja-JP" sz="1400" b="1" kern="100" dirty="0">
                <a:effectLst/>
                <a:latin typeface="+mn-ea"/>
                <a:cs typeface="Times New Roman" panose="02020603050405020304" pitchFamily="18" charset="0"/>
              </a:rPr>
              <a:t>日本赤十字社大阪府支部</a:t>
            </a:r>
            <a:endParaRPr lang="en-US" altLang="ja-JP" sz="1400" b="1" kern="100" dirty="0">
              <a:latin typeface="+mn-ea"/>
              <a:cs typeface="Times New Roman" panose="02020603050405020304" pitchFamily="18" charset="0"/>
            </a:endParaRPr>
          </a:p>
          <a:p>
            <a:pPr algn="just">
              <a:lnSpc>
                <a:spcPts val="2100"/>
              </a:lnSpc>
            </a:pPr>
            <a:r>
              <a:rPr lang="en-US" altLang="ja-JP" sz="1400" b="1" kern="100" dirty="0">
                <a:effectLst/>
                <a:latin typeface="+mn-ea"/>
                <a:cs typeface="Times New Roman" panose="02020603050405020304" pitchFamily="18" charset="0"/>
              </a:rPr>
              <a:t> </a:t>
            </a:r>
            <a:r>
              <a:rPr lang="ja-JP" altLang="en-US" sz="1200" b="1" kern="100" dirty="0">
                <a:effectLst/>
                <a:latin typeface="+mn-ea"/>
                <a:cs typeface="Times New Roman" panose="02020603050405020304" pitchFamily="18" charset="0"/>
              </a:rPr>
              <a:t>・</a:t>
            </a:r>
            <a:r>
              <a:rPr lang="ja-JP" altLang="ja-JP" sz="1200" b="1" kern="100" dirty="0">
                <a:effectLst/>
                <a:latin typeface="+mn-ea"/>
                <a:cs typeface="Times New Roman" panose="02020603050405020304" pitchFamily="18" charset="0"/>
              </a:rPr>
              <a:t>大阪府支部（大阪赤十字病院）より</a:t>
            </a:r>
            <a:r>
              <a:rPr lang="en-US" altLang="ja-JP" sz="1200" b="1" kern="100" dirty="0">
                <a:effectLst/>
                <a:latin typeface="+mn-ea"/>
                <a:cs typeface="Times New Roman" panose="02020603050405020304" pitchFamily="18" charset="0"/>
              </a:rPr>
              <a:t>1</a:t>
            </a:r>
            <a:r>
              <a:rPr lang="ja-JP" altLang="en-US" sz="1200" b="1" kern="100" dirty="0">
                <a:effectLst/>
                <a:latin typeface="+mn-ea"/>
                <a:cs typeface="Times New Roman" panose="02020603050405020304" pitchFamily="18" charset="0"/>
              </a:rPr>
              <a:t>月</a:t>
            </a:r>
            <a:r>
              <a:rPr lang="en-US" altLang="ja-JP" sz="1200" b="1" kern="100" dirty="0">
                <a:effectLst/>
                <a:latin typeface="+mn-ea"/>
                <a:cs typeface="Times New Roman" panose="02020603050405020304" pitchFamily="18" charset="0"/>
              </a:rPr>
              <a:t>2</a:t>
            </a:r>
            <a:r>
              <a:rPr lang="ja-JP" altLang="en-US" sz="1200" b="1" kern="100" dirty="0">
                <a:effectLst/>
                <a:latin typeface="+mn-ea"/>
                <a:cs typeface="Times New Roman" panose="02020603050405020304" pitchFamily="18" charset="0"/>
              </a:rPr>
              <a:t>日から</a:t>
            </a:r>
            <a:r>
              <a:rPr lang="ja-JP" altLang="ja-JP" sz="1200" b="1" kern="100" dirty="0">
                <a:effectLst/>
                <a:latin typeface="+mn-ea"/>
                <a:cs typeface="Times New Roman" panose="02020603050405020304" pitchFamily="18" charset="0"/>
              </a:rPr>
              <a:t>災害医療コーディネートチーム</a:t>
            </a:r>
            <a:r>
              <a:rPr lang="ja-JP" altLang="en-US" sz="1200" b="1" kern="100" dirty="0">
                <a:effectLst/>
                <a:latin typeface="+mn-ea"/>
                <a:cs typeface="Times New Roman" panose="02020603050405020304" pitchFamily="18" charset="0"/>
              </a:rPr>
              <a:t>、</a:t>
            </a:r>
            <a:r>
              <a:rPr lang="ja-JP" altLang="ja-JP" sz="1200" b="1" kern="100" dirty="0">
                <a:effectLst/>
                <a:latin typeface="+mn-ea"/>
                <a:cs typeface="Times New Roman" panose="02020603050405020304" pitchFamily="18" charset="0"/>
              </a:rPr>
              <a:t>救護班</a:t>
            </a:r>
            <a:r>
              <a:rPr lang="ja-JP" altLang="en-US" sz="1200" b="1" kern="100" dirty="0">
                <a:effectLst/>
                <a:latin typeface="+mn-ea"/>
                <a:cs typeface="Times New Roman" panose="02020603050405020304" pitchFamily="18" charset="0"/>
              </a:rPr>
              <a:t>を</a:t>
            </a:r>
            <a:r>
              <a:rPr lang="ja-JP" altLang="ja-JP" sz="1200" b="1" kern="100" dirty="0">
                <a:effectLst/>
                <a:latin typeface="+mn-ea"/>
                <a:cs typeface="Times New Roman" panose="02020603050405020304" pitchFamily="18" charset="0"/>
              </a:rPr>
              <a:t>派遣</a:t>
            </a:r>
          </a:p>
          <a:p>
            <a:pPr algn="just">
              <a:lnSpc>
                <a:spcPts val="2100"/>
              </a:lnSpc>
            </a:pPr>
            <a:r>
              <a:rPr lang="en-US" altLang="ja-JP" sz="1400" b="1" kern="100" dirty="0">
                <a:effectLst/>
                <a:latin typeface="+mn-ea"/>
                <a:cs typeface="Times New Roman" panose="02020603050405020304" pitchFamily="18" charset="0"/>
              </a:rPr>
              <a:t>AMAT</a:t>
            </a:r>
            <a:r>
              <a:rPr lang="ja-JP" altLang="ja-JP" sz="1400" b="1" kern="100" dirty="0">
                <a:effectLst/>
                <a:latin typeface="+mn-ea"/>
                <a:cs typeface="Times New Roman" panose="02020603050405020304" pitchFamily="18" charset="0"/>
              </a:rPr>
              <a:t>（全日本病院医療支援班）</a:t>
            </a:r>
            <a:endParaRPr lang="en-US" altLang="ja-JP" sz="1200" b="1" kern="100" dirty="0">
              <a:latin typeface="+mn-ea"/>
              <a:cs typeface="Times New Roman" panose="02020603050405020304" pitchFamily="18" charset="0"/>
            </a:endParaRPr>
          </a:p>
          <a:p>
            <a:pPr algn="just">
              <a:lnSpc>
                <a:spcPts val="2100"/>
              </a:lnSpc>
            </a:pPr>
            <a:r>
              <a:rPr lang="en-US" altLang="ja-JP" sz="1200" b="1" kern="100" dirty="0">
                <a:effectLst/>
                <a:latin typeface="+mn-ea"/>
                <a:cs typeface="Times New Roman" panose="02020603050405020304" pitchFamily="18" charset="0"/>
              </a:rPr>
              <a:t> </a:t>
            </a:r>
            <a:r>
              <a:rPr lang="ja-JP" altLang="en-US" sz="1200" b="1" kern="100" dirty="0">
                <a:effectLst/>
                <a:latin typeface="+mn-ea"/>
                <a:cs typeface="Times New Roman" panose="02020603050405020304" pitchFamily="18" charset="0"/>
              </a:rPr>
              <a:t>・</a:t>
            </a:r>
            <a:r>
              <a:rPr lang="en-US" altLang="ja-JP" sz="1200" b="1" kern="100" dirty="0">
                <a:effectLst/>
                <a:latin typeface="+mn-ea"/>
                <a:cs typeface="Times New Roman" panose="02020603050405020304" pitchFamily="18" charset="0"/>
              </a:rPr>
              <a:t>1</a:t>
            </a:r>
            <a:r>
              <a:rPr lang="ja-JP" altLang="en-US" sz="1200" b="1" kern="100" dirty="0">
                <a:effectLst/>
                <a:latin typeface="+mn-ea"/>
                <a:cs typeface="Times New Roman" panose="02020603050405020304" pitchFamily="18" charset="0"/>
              </a:rPr>
              <a:t>月</a:t>
            </a:r>
            <a:r>
              <a:rPr lang="en-US" altLang="ja-JP" sz="1200" b="1" kern="100" dirty="0">
                <a:effectLst/>
                <a:latin typeface="+mn-ea"/>
                <a:cs typeface="Times New Roman" panose="02020603050405020304" pitchFamily="18" charset="0"/>
              </a:rPr>
              <a:t>2</a:t>
            </a:r>
            <a:r>
              <a:rPr lang="ja-JP" altLang="en-US" sz="1200" b="1" kern="100" dirty="0">
                <a:effectLst/>
                <a:latin typeface="+mn-ea"/>
                <a:cs typeface="Times New Roman" panose="02020603050405020304" pitchFamily="18" charset="0"/>
              </a:rPr>
              <a:t>日から</a:t>
            </a:r>
            <a:r>
              <a:rPr lang="en-US" altLang="ja-JP" sz="1200" b="1" kern="100" dirty="0">
                <a:effectLst/>
                <a:latin typeface="+mn-ea"/>
                <a:cs typeface="Times New Roman" panose="02020603050405020304" pitchFamily="18" charset="0"/>
              </a:rPr>
              <a:t>11</a:t>
            </a:r>
            <a:r>
              <a:rPr lang="ja-JP" altLang="en-US" sz="1200" b="1" kern="100" dirty="0">
                <a:effectLst/>
                <a:latin typeface="+mn-ea"/>
                <a:cs typeface="Times New Roman" panose="02020603050405020304" pitchFamily="18" charset="0"/>
              </a:rPr>
              <a:t>日まで</a:t>
            </a:r>
            <a:r>
              <a:rPr lang="ja-JP" altLang="ja-JP" sz="1200" b="1" kern="100" dirty="0">
                <a:effectLst/>
                <a:latin typeface="+mn-ea"/>
                <a:cs typeface="Times New Roman" panose="02020603050405020304" pitchFamily="18" charset="0"/>
              </a:rPr>
              <a:t>大阪府内の病院から</a:t>
            </a:r>
            <a:r>
              <a:rPr lang="en-US" altLang="ja-JP" sz="1200" b="1" kern="100" dirty="0">
                <a:effectLst/>
                <a:latin typeface="+mn-ea"/>
                <a:cs typeface="Times New Roman" panose="02020603050405020304" pitchFamily="18" charset="0"/>
              </a:rPr>
              <a:t>4</a:t>
            </a:r>
            <a:r>
              <a:rPr lang="ja-JP" altLang="ja-JP" sz="1200" b="1" kern="100" dirty="0">
                <a:effectLst/>
                <a:latin typeface="+mn-ea"/>
                <a:cs typeface="Times New Roman" panose="02020603050405020304" pitchFamily="18" charset="0"/>
              </a:rPr>
              <a:t>隊活動</a:t>
            </a:r>
            <a:endParaRPr lang="en-US" altLang="ja-JP" sz="1200" b="1" kern="100" dirty="0">
              <a:effectLst/>
              <a:latin typeface="+mn-ea"/>
              <a:cs typeface="Times New Roman" panose="02020603050405020304" pitchFamily="18" charset="0"/>
            </a:endParaRPr>
          </a:p>
          <a:p>
            <a:pPr algn="just">
              <a:lnSpc>
                <a:spcPts val="2100"/>
              </a:lnSpc>
            </a:pPr>
            <a:r>
              <a:rPr lang="ja-JP" altLang="en-US" sz="1400" b="1" kern="100" dirty="0">
                <a:latin typeface="+mn-ea"/>
                <a:cs typeface="Times New Roman" panose="02020603050405020304" pitchFamily="18" charset="0"/>
              </a:rPr>
              <a:t>水道関係</a:t>
            </a:r>
            <a:endParaRPr lang="en-US" altLang="ja-JP" sz="1400" b="1" kern="100" dirty="0">
              <a:latin typeface="+mn-ea"/>
              <a:cs typeface="Times New Roman" panose="02020603050405020304" pitchFamily="18" charset="0"/>
            </a:endParaRPr>
          </a:p>
          <a:p>
            <a:pPr algn="just">
              <a:lnSpc>
                <a:spcPts val="2100"/>
              </a:lnSpc>
            </a:pPr>
            <a:r>
              <a:rPr lang="en-US" altLang="ja-JP" sz="1400" b="1" kern="100" dirty="0">
                <a:effectLst/>
                <a:latin typeface="+mn-ea"/>
                <a:cs typeface="Times New Roman" panose="02020603050405020304" pitchFamily="18" charset="0"/>
              </a:rPr>
              <a:t> </a:t>
            </a:r>
            <a:r>
              <a:rPr lang="ja-JP" altLang="en-US" sz="1200" b="1" kern="100" dirty="0">
                <a:effectLst/>
                <a:latin typeface="+mn-ea"/>
                <a:cs typeface="Times New Roman" panose="02020603050405020304" pitchFamily="18" charset="0"/>
              </a:rPr>
              <a:t>・</a:t>
            </a:r>
            <a:r>
              <a:rPr lang="en-US" altLang="ja-JP" sz="1200" b="1" kern="100" dirty="0">
                <a:effectLst/>
                <a:latin typeface="+mn-ea"/>
                <a:cs typeface="Times New Roman" panose="02020603050405020304" pitchFamily="18" charset="0"/>
              </a:rPr>
              <a:t>1</a:t>
            </a:r>
            <a:r>
              <a:rPr lang="ja-JP" altLang="en-US" sz="1200" b="1" kern="100" dirty="0">
                <a:effectLst/>
                <a:latin typeface="+mn-ea"/>
                <a:cs typeface="Times New Roman" panose="02020603050405020304" pitchFamily="18" charset="0"/>
              </a:rPr>
              <a:t>月</a:t>
            </a:r>
            <a:r>
              <a:rPr lang="en-US" altLang="ja-JP" sz="1200" b="1" kern="100" dirty="0">
                <a:latin typeface="+mn-ea"/>
                <a:cs typeface="Times New Roman" panose="02020603050405020304" pitchFamily="18" charset="0"/>
              </a:rPr>
              <a:t>3</a:t>
            </a:r>
            <a:r>
              <a:rPr lang="ja-JP" altLang="en-US" sz="1200" b="1" kern="100" dirty="0">
                <a:latin typeface="+mn-ea"/>
                <a:cs typeface="Times New Roman" panose="02020603050405020304" pitchFamily="18" charset="0"/>
              </a:rPr>
              <a:t>日から日水協の要請により、府内水道事業体</a:t>
            </a:r>
            <a:r>
              <a:rPr lang="en-US" altLang="ja-JP" sz="1200" b="1" kern="100" dirty="0">
                <a:latin typeface="+mn-ea"/>
                <a:cs typeface="Times New Roman" panose="02020603050405020304" pitchFamily="18" charset="0"/>
              </a:rPr>
              <a:t>※</a:t>
            </a:r>
            <a:r>
              <a:rPr lang="ja-JP" altLang="en-US" sz="1200" b="1" kern="100" dirty="0">
                <a:latin typeface="+mn-ea"/>
                <a:cs typeface="Times New Roman" panose="02020603050405020304" pitchFamily="18" charset="0"/>
              </a:rPr>
              <a:t>が石川県へ給水車等を派遣</a:t>
            </a:r>
            <a:endParaRPr lang="en-US" altLang="ja-JP" sz="1200" b="1" kern="100" dirty="0">
              <a:latin typeface="+mn-ea"/>
              <a:cs typeface="Times New Roman" panose="02020603050405020304" pitchFamily="18" charset="0"/>
            </a:endParaRPr>
          </a:p>
          <a:p>
            <a:pPr algn="just">
              <a:lnSpc>
                <a:spcPts val="2100"/>
              </a:lnSpc>
            </a:pPr>
            <a:r>
              <a:rPr lang="ja-JP" altLang="en-US" sz="1200" b="1" kern="100" dirty="0">
                <a:latin typeface="+mn-ea"/>
                <a:cs typeface="Times New Roman" panose="02020603050405020304" pitchFamily="18" charset="0"/>
              </a:rPr>
              <a:t>　</a:t>
            </a:r>
            <a:r>
              <a:rPr lang="en-US" altLang="ja-JP" sz="1200" b="1" kern="100" dirty="0">
                <a:latin typeface="+mn-ea"/>
                <a:cs typeface="Times New Roman" panose="02020603050405020304" pitchFamily="18" charset="0"/>
              </a:rPr>
              <a:t>※</a:t>
            </a:r>
            <a:r>
              <a:rPr lang="ja-JP" altLang="en-US" sz="1200" b="1" kern="100" dirty="0">
                <a:latin typeface="+mn-ea"/>
                <a:cs typeface="Times New Roman" panose="02020603050405020304" pitchFamily="18" charset="0"/>
              </a:rPr>
              <a:t>大阪市、大阪広域水道企業団、堺市、豊中市、泉大津市、高石市</a:t>
            </a:r>
            <a:endParaRPr lang="en-US" altLang="ja-JP" sz="1200" b="1" kern="100" dirty="0">
              <a:latin typeface="+mn-ea"/>
              <a:cs typeface="Times New Roman" panose="02020603050405020304" pitchFamily="18" charset="0"/>
            </a:endParaRPr>
          </a:p>
          <a:p>
            <a:pPr algn="just">
              <a:lnSpc>
                <a:spcPts val="2100"/>
              </a:lnSpc>
            </a:pPr>
            <a:r>
              <a:rPr lang="ja-JP" altLang="en-US" sz="1200" b="1" kern="100" dirty="0">
                <a:latin typeface="+mn-ea"/>
                <a:cs typeface="Times New Roman" panose="02020603050405020304" pitchFamily="18" charset="0"/>
              </a:rPr>
              <a:t>  ・この他、１月２日に泉佐野市、１月３日に交野市が富山県（高岡市）へ給水車等を派遣</a:t>
            </a:r>
            <a:endParaRPr lang="en-US" altLang="ja-JP" sz="1200" b="1" kern="100" dirty="0">
              <a:latin typeface="+mn-ea"/>
              <a:cs typeface="Times New Roman" panose="02020603050405020304" pitchFamily="18" charset="0"/>
            </a:endParaRPr>
          </a:p>
        </p:txBody>
      </p:sp>
      <p:sp>
        <p:nvSpPr>
          <p:cNvPr id="6" name="テキスト ボックス 5">
            <a:extLst>
              <a:ext uri="{FF2B5EF4-FFF2-40B4-BE49-F238E27FC236}">
                <a16:creationId xmlns:a16="http://schemas.microsoft.com/office/drawing/2014/main" id="{B4941980-1E01-42F4-A3E6-3C7AFE767191}"/>
              </a:ext>
            </a:extLst>
          </p:cNvPr>
          <p:cNvSpPr txBox="1"/>
          <p:nvPr/>
        </p:nvSpPr>
        <p:spPr>
          <a:xfrm>
            <a:off x="216976" y="5526110"/>
            <a:ext cx="8710048" cy="1952073"/>
          </a:xfrm>
          <a:prstGeom prst="rect">
            <a:avLst/>
          </a:prstGeom>
          <a:noFill/>
        </p:spPr>
        <p:txBody>
          <a:bodyPr wrap="square">
            <a:spAutoFit/>
          </a:bodyPr>
          <a:lstStyle/>
          <a:p>
            <a:pPr algn="just">
              <a:lnSpc>
                <a:spcPts val="2100"/>
              </a:lnSpc>
            </a:pPr>
            <a:endParaRPr lang="en-US" altLang="ja-JP" sz="1200" kern="100" dirty="0">
              <a:latin typeface="游明朝" panose="02020400000000000000" pitchFamily="18" charset="-128"/>
              <a:ea typeface="ＭＳ ゴシック" panose="020B0609070205080204" pitchFamily="49" charset="-128"/>
              <a:cs typeface="Times New Roman" panose="02020603050405020304" pitchFamily="18" charset="0"/>
            </a:endParaRPr>
          </a:p>
          <a:p>
            <a:pPr algn="just">
              <a:lnSpc>
                <a:spcPts val="2100"/>
              </a:lnSpc>
            </a:pPr>
            <a:r>
              <a:rPr lang="en-US" altLang="ja-JP" sz="1400" b="1" kern="100" dirty="0">
                <a:latin typeface="+mn-ea"/>
                <a:cs typeface="Times New Roman" panose="02020603050405020304" pitchFamily="18" charset="0"/>
              </a:rPr>
              <a:t>【</a:t>
            </a:r>
            <a:r>
              <a:rPr lang="ja-JP" altLang="en-US" sz="1400" b="1" kern="100" dirty="0">
                <a:latin typeface="+mn-ea"/>
                <a:cs typeface="Times New Roman" panose="02020603050405020304" pitchFamily="18" charset="0"/>
              </a:rPr>
              <a:t>その他健康医療部における支援</a:t>
            </a:r>
            <a:r>
              <a:rPr lang="en-US" altLang="ja-JP" sz="1400" b="1" kern="100" dirty="0">
                <a:latin typeface="+mn-ea"/>
                <a:cs typeface="Times New Roman" panose="02020603050405020304" pitchFamily="18" charset="0"/>
              </a:rPr>
              <a:t>】</a:t>
            </a:r>
          </a:p>
          <a:p>
            <a:pPr algn="just">
              <a:lnSpc>
                <a:spcPts val="2100"/>
              </a:lnSpc>
            </a:pPr>
            <a:r>
              <a:rPr lang="en-US" altLang="ja-JP" sz="1400" b="1" kern="100" dirty="0">
                <a:latin typeface="+mn-ea"/>
                <a:cs typeface="Times New Roman" panose="02020603050405020304" pitchFamily="18" charset="0"/>
              </a:rPr>
              <a:t> </a:t>
            </a:r>
            <a:r>
              <a:rPr lang="ja-JP" altLang="en-US" sz="1200" b="1" kern="100" dirty="0">
                <a:latin typeface="+mn-ea"/>
                <a:cs typeface="Times New Roman" panose="02020603050405020304" pitchFamily="18" charset="0"/>
              </a:rPr>
              <a:t>・府内に避難された被災者の健康保険証や医療機関での窓口負担に関する相談対応を、国の通知に基づき市町村国保に要請</a:t>
            </a:r>
            <a:endParaRPr lang="en-US" altLang="ja-JP" sz="1200" b="1" kern="100" dirty="0">
              <a:latin typeface="+mn-ea"/>
              <a:cs typeface="Times New Roman" panose="02020603050405020304" pitchFamily="18" charset="0"/>
            </a:endParaRPr>
          </a:p>
          <a:p>
            <a:pPr algn="just">
              <a:lnSpc>
                <a:spcPts val="2100"/>
              </a:lnSpc>
            </a:pPr>
            <a:r>
              <a:rPr lang="en-US" altLang="ja-JP" sz="1200" b="1" kern="100" dirty="0">
                <a:latin typeface="+mn-ea"/>
                <a:cs typeface="Times New Roman" panose="02020603050405020304" pitchFamily="18" charset="0"/>
              </a:rPr>
              <a:t> </a:t>
            </a:r>
            <a:r>
              <a:rPr lang="ja-JP" altLang="en-US" sz="1200" b="1" kern="100" dirty="0">
                <a:latin typeface="+mn-ea"/>
                <a:cs typeface="Times New Roman" panose="02020603050405020304" pitchFamily="18" charset="0"/>
              </a:rPr>
              <a:t>・府営住宅等へ入居される被災者への医療・教育等の生活支援窓口を設置</a:t>
            </a:r>
            <a:endParaRPr lang="en-US" altLang="ja-JP" sz="1200" b="1" kern="100" dirty="0">
              <a:latin typeface="+mn-ea"/>
              <a:cs typeface="Times New Roman" panose="02020603050405020304" pitchFamily="18" charset="0"/>
            </a:endParaRPr>
          </a:p>
          <a:p>
            <a:pPr algn="just">
              <a:lnSpc>
                <a:spcPts val="2100"/>
              </a:lnSpc>
            </a:pP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　　　</a:t>
            </a:r>
            <a:endParaRPr lang="en-US" altLang="ja-JP" sz="1200" kern="100" dirty="0">
              <a:latin typeface="游明朝" panose="02020400000000000000" pitchFamily="18" charset="-128"/>
              <a:ea typeface="ＭＳ ゴシック" panose="020B0609070205080204" pitchFamily="49" charset="-128"/>
              <a:cs typeface="Times New Roman" panose="02020603050405020304" pitchFamily="18" charset="0"/>
            </a:endParaRPr>
          </a:p>
          <a:p>
            <a:pPr algn="just">
              <a:lnSpc>
                <a:spcPts val="2100"/>
              </a:lnSpc>
            </a:pPr>
            <a:r>
              <a:rPr lang="ja-JP" altLang="en-US" sz="1200" kern="100" dirty="0">
                <a:latin typeface="游明朝" panose="02020400000000000000" pitchFamily="18" charset="-128"/>
                <a:ea typeface="ＭＳ ゴシック" panose="020B0609070205080204" pitchFamily="49" charset="-128"/>
                <a:cs typeface="Times New Roman" panose="02020603050405020304" pitchFamily="18" charset="0"/>
              </a:rPr>
              <a:t>　　</a:t>
            </a:r>
            <a:endParaRPr lang="en-US" altLang="ja-JP" sz="1200" kern="100" dirty="0">
              <a:latin typeface="游明朝" panose="02020400000000000000" pitchFamily="18" charset="-128"/>
              <a:ea typeface="ＭＳ ゴシック" panose="020B0609070205080204" pitchFamily="49" charset="-128"/>
              <a:cs typeface="Times New Roman" panose="02020603050405020304" pitchFamily="18" charset="0"/>
            </a:endParaRPr>
          </a:p>
          <a:p>
            <a:pPr indent="292100" algn="just">
              <a:lnSpc>
                <a:spcPts val="2100"/>
              </a:lnSpc>
            </a:pPr>
            <a:endParaRPr lang="en-US" altLang="ja-JP" sz="1200" kern="100" dirty="0">
              <a:latin typeface="游明朝" panose="02020400000000000000" pitchFamily="18" charset="-128"/>
              <a:ea typeface="ＭＳ ゴシック" panose="020B0609070205080204" pitchFamily="49"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EB096D81-AC3A-43E8-8463-7D8A4F268319}"/>
              </a:ext>
            </a:extLst>
          </p:cNvPr>
          <p:cNvSpPr txBox="1"/>
          <p:nvPr/>
        </p:nvSpPr>
        <p:spPr>
          <a:xfrm>
            <a:off x="4046413" y="717630"/>
            <a:ext cx="5041018" cy="246221"/>
          </a:xfrm>
          <a:prstGeom prst="rect">
            <a:avLst/>
          </a:prstGeom>
          <a:noFill/>
        </p:spPr>
        <p:txBody>
          <a:bodyPr wrap="square" rtlCol="0">
            <a:spAutoFit/>
          </a:bodyPr>
          <a:lstStyle/>
          <a:p>
            <a:r>
              <a:rPr lang="en-US" altLang="ja-JP" sz="1000" b="1" kern="100" dirty="0">
                <a:latin typeface="+mn-ea"/>
                <a:cs typeface="Times New Roman" panose="02020603050405020304" pitchFamily="18" charset="0"/>
              </a:rPr>
              <a:t>※</a:t>
            </a:r>
            <a:r>
              <a:rPr lang="ja-JP" altLang="en-US" sz="1000" b="1" kern="100" dirty="0">
                <a:latin typeface="+mn-ea"/>
                <a:cs typeface="Times New Roman" panose="02020603050405020304" pitchFamily="18" charset="0"/>
              </a:rPr>
              <a:t>詳細は別紙</a:t>
            </a:r>
            <a:r>
              <a:rPr lang="en-US" altLang="ja-JP" sz="1000" b="1" kern="100" dirty="0">
                <a:latin typeface="+mn-ea"/>
                <a:cs typeface="Times New Roman" panose="02020603050405020304" pitchFamily="18" charset="0"/>
              </a:rPr>
              <a:t>『</a:t>
            </a:r>
            <a:r>
              <a:rPr lang="ja-JP" altLang="en-US" sz="1000" b="1" kern="100" dirty="0">
                <a:effectLst/>
                <a:latin typeface="+mn-ea"/>
                <a:cs typeface="Times New Roman" panose="02020603050405020304" pitchFamily="18" charset="0"/>
              </a:rPr>
              <a:t>令和６年能登半島地震に対するその他団体等の支援の状況</a:t>
            </a:r>
            <a:r>
              <a:rPr lang="en-US" altLang="ja-JP" sz="1000" b="1" kern="100" dirty="0">
                <a:latin typeface="+mn-ea"/>
                <a:cs typeface="Times New Roman" panose="02020603050405020304" pitchFamily="18" charset="0"/>
              </a:rPr>
              <a:t>』</a:t>
            </a:r>
            <a:r>
              <a:rPr lang="ja-JP" altLang="en-US" sz="1000" b="1" kern="100" dirty="0">
                <a:latin typeface="+mn-ea"/>
                <a:cs typeface="Times New Roman" panose="02020603050405020304" pitchFamily="18" charset="0"/>
              </a:rPr>
              <a:t>を参照</a:t>
            </a:r>
            <a:endParaRPr lang="en-US" altLang="ja-JP" sz="1000" b="1"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5557525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TotalTime>
  <Words>1770</Words>
  <Application>Microsoft Office PowerPoint</Application>
  <PresentationFormat>画面に合わせる (4:3)</PresentationFormat>
  <Paragraphs>133</Paragraphs>
  <Slides>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Meiryo UI</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菊田　真也</dc:creator>
  <cp:lastModifiedBy>犬伏　威之</cp:lastModifiedBy>
  <cp:revision>29</cp:revision>
  <cp:lastPrinted>2024-01-17T08:33:37Z</cp:lastPrinted>
  <dcterms:created xsi:type="dcterms:W3CDTF">2024-01-15T04:56:54Z</dcterms:created>
  <dcterms:modified xsi:type="dcterms:W3CDTF">2024-01-17T09:26:26Z</dcterms:modified>
</cp:coreProperties>
</file>