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18" autoAdjust="0"/>
    <p:restoredTop sz="94660"/>
  </p:normalViewPr>
  <p:slideViewPr>
    <p:cSldViewPr snapToGrid="0">
      <p:cViewPr varScale="1">
        <p:scale>
          <a:sx n="100" d="100"/>
          <a:sy n="100" d="100"/>
        </p:scale>
        <p:origin x="13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944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42590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285201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6057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354687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292574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296812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13763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35383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70262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771304-FD96-4B97-A93E-CA5C7D92EC49}" type="datetimeFigureOut">
              <a:rPr kumimoji="1" lang="ja-JP" altLang="en-US" smtClean="0"/>
              <a:t>2024/3/12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386525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71304-FD96-4B97-A93E-CA5C7D92EC49}" type="datetimeFigureOut">
              <a:rPr kumimoji="1" lang="ja-JP" altLang="en-US" smtClean="0"/>
              <a:t>2024/3/12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4154490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7019E541-35CC-4F6A-AE3A-8F95EBA3D9FC}"/>
              </a:ext>
            </a:extLst>
          </p:cNvPr>
          <p:cNvSpPr txBox="1"/>
          <p:nvPr/>
        </p:nvSpPr>
        <p:spPr>
          <a:xfrm>
            <a:off x="67135" y="4558080"/>
            <a:ext cx="4428000" cy="2354491"/>
          </a:xfrm>
          <a:prstGeom prst="rect">
            <a:avLst/>
          </a:prstGeom>
          <a:solidFill>
            <a:schemeClr val="bg1">
              <a:lumMod val="85000"/>
            </a:schemeClr>
          </a:solidFill>
          <a:ln w="19050">
            <a:noFill/>
          </a:ln>
        </p:spPr>
        <p:txBody>
          <a:bodyPr wrap="square" lIns="0" tIns="0" rIns="0" bIns="0">
            <a:spAutoFit/>
          </a:bodyPr>
          <a:lstStyle/>
          <a:p>
            <a:r>
              <a:rPr lang="ja-JP" altLang="en-US" sz="1100" dirty="0">
                <a:latin typeface="HGSｺﾞｼｯｸE" panose="020B0900000000000000" pitchFamily="50" charset="-128"/>
                <a:ea typeface="HGSｺﾞｼｯｸE" panose="020B0900000000000000" pitchFamily="50" charset="-128"/>
              </a:rPr>
              <a:t> </a:t>
            </a:r>
            <a:r>
              <a:rPr lang="ja-JP" altLang="en-US" sz="1100" b="1" u="sng" dirty="0">
                <a:latin typeface="HGSｺﾞｼｯｸE" panose="020B0900000000000000" pitchFamily="50" charset="-128"/>
                <a:ea typeface="HGSｺﾞｼｯｸE" panose="020B0900000000000000" pitchFamily="50" charset="-128"/>
              </a:rPr>
              <a:t>○ </a:t>
            </a:r>
            <a:r>
              <a:rPr lang="en-US" altLang="ja-JP" sz="1100" b="1" u="sng" dirty="0">
                <a:latin typeface="HGSｺﾞｼｯｸE" panose="020B0900000000000000" pitchFamily="50" charset="-128"/>
                <a:ea typeface="HGSｺﾞｼｯｸE" panose="020B0900000000000000" pitchFamily="50" charset="-128"/>
              </a:rPr>
              <a:t>DMAT</a:t>
            </a:r>
            <a:r>
              <a:rPr lang="ja-JP" altLang="en-US" sz="1100" b="1" u="sng" dirty="0">
                <a:latin typeface="HGSｺﾞｼｯｸE" panose="020B0900000000000000" pitchFamily="50" charset="-128"/>
                <a:ea typeface="HGSｺﾞｼｯｸE" panose="020B0900000000000000" pitchFamily="50" charset="-128"/>
              </a:rPr>
              <a:t>（災害派遣医療チーム）　</a:t>
            </a:r>
            <a:endParaRPr lang="en-US" altLang="ja-JP" sz="1100" b="1" u="sng" dirty="0">
              <a:latin typeface="HGSｺﾞｼｯｸE" panose="020B0900000000000000" pitchFamily="50" charset="-128"/>
              <a:ea typeface="HGSｺﾞｼｯｸE" panose="020B0900000000000000" pitchFamily="50" charset="-128"/>
            </a:endParaRPr>
          </a:p>
          <a:p>
            <a:r>
              <a:rPr lang="ja-JP" altLang="en-US" sz="1050" dirty="0">
                <a:latin typeface="HGSｺﾞｼｯｸE" panose="020B0900000000000000" pitchFamily="50" charset="-128"/>
                <a:ea typeface="HGSｺﾞｼｯｸE" panose="020B0900000000000000" pitchFamily="50" charset="-128"/>
              </a:rPr>
              <a:t>  </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医師１～２名、看護師１～２名、業務調整員１～３名</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班</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a:t>
            </a:r>
            <a:r>
              <a:rPr lang="en-US" altLang="ja-JP" sz="1000" b="1" u="sng" dirty="0">
                <a:latin typeface="HGSｺﾞｼｯｸE" panose="020B0900000000000000" pitchFamily="50" charset="-128"/>
                <a:ea typeface="HGSｺﾞｼｯｸE" panose="020B0900000000000000" pitchFamily="50" charset="-128"/>
              </a:rPr>
              <a:t>37</a:t>
            </a:r>
            <a:r>
              <a:rPr lang="ja-JP" altLang="en-US" sz="800" b="1" u="sng" dirty="0">
                <a:latin typeface="HGSｺﾞｼｯｸE" panose="020B0900000000000000" pitchFamily="50" charset="-128"/>
                <a:ea typeface="HGSｺﾞｼｯｸE" panose="020B0900000000000000" pitchFamily="50" charset="-128"/>
              </a:rPr>
              <a:t>班、延べ 約</a:t>
            </a:r>
            <a:r>
              <a:rPr lang="en-US" altLang="ja-JP" sz="1000" b="1" u="sng" dirty="0">
                <a:latin typeface="HGSｺﾞｼｯｸE" panose="020B0900000000000000" pitchFamily="50" charset="-128"/>
                <a:ea typeface="HGSｺﾞｼｯｸE" panose="020B0900000000000000" pitchFamily="50" charset="-128"/>
              </a:rPr>
              <a:t>810</a:t>
            </a:r>
            <a:r>
              <a:rPr lang="ja-JP" altLang="en-US" sz="800" b="1" u="sng" dirty="0">
                <a:latin typeface="HGSｺﾞｼｯｸE" panose="020B0900000000000000" pitchFamily="50" charset="-128"/>
                <a:ea typeface="HGSｺﾞｼｯｸE" panose="020B0900000000000000" pitchFamily="50" charset="-128"/>
              </a:rPr>
              <a:t>人</a:t>
            </a:r>
            <a:br>
              <a:rPr lang="en-US" altLang="ja-JP" sz="1050" dirty="0">
                <a:latin typeface="HGSｺﾞｼｯｸE" panose="020B0900000000000000" pitchFamily="50" charset="-128"/>
                <a:ea typeface="HGSｺﾞｼｯｸE" panose="020B0900000000000000" pitchFamily="50" charset="-128"/>
              </a:rPr>
            </a:br>
            <a:endParaRPr lang="en-US" altLang="ja-JP" sz="200" dirty="0">
              <a:latin typeface="HGSｺﾞｼｯｸE" panose="020B0900000000000000" pitchFamily="50" charset="-128"/>
              <a:ea typeface="HGSｺﾞｼｯｸE" panose="020B0900000000000000" pitchFamily="50" charset="-128"/>
            </a:endParaRPr>
          </a:p>
          <a:p>
            <a:r>
              <a:rPr lang="ja-JP" altLang="en-US" sz="1050" dirty="0">
                <a:latin typeface="HGSｺﾞｼｯｸE" panose="020B0900000000000000" pitchFamily="50" charset="-128"/>
                <a:ea typeface="HGSｺﾞｼｯｸE" panose="020B0900000000000000" pitchFamily="50" charset="-128"/>
              </a:rPr>
              <a:t>▷派遣期間　令和６年１月</a:t>
            </a:r>
            <a:r>
              <a:rPr lang="en-US" altLang="ja-JP" sz="1050" dirty="0">
                <a:latin typeface="HGSｺﾞｼｯｸE" panose="020B0900000000000000" pitchFamily="50" charset="-128"/>
                <a:ea typeface="HGSｺﾞｼｯｸE" panose="020B0900000000000000" pitchFamily="50" charset="-128"/>
              </a:rPr>
              <a:t>10</a:t>
            </a:r>
            <a:r>
              <a:rPr lang="ja-JP" altLang="en-US" sz="1050" dirty="0">
                <a:latin typeface="HGSｺﾞｼｯｸE" panose="020B0900000000000000" pitchFamily="50" charset="-128"/>
                <a:ea typeface="HGSｺﾞｼｯｸE" panose="020B0900000000000000" pitchFamily="50" charset="-128"/>
              </a:rPr>
              <a:t>日</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水</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から２月４日</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日</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まで</a:t>
            </a:r>
          </a:p>
          <a:p>
            <a:r>
              <a:rPr lang="ja-JP" altLang="en-US" sz="1050" dirty="0">
                <a:latin typeface="HGSｺﾞｼｯｸE" panose="020B0900000000000000" pitchFamily="50" charset="-128"/>
                <a:ea typeface="HGSｺﾞｼｯｸE" panose="020B0900000000000000" pitchFamily="50" charset="-128"/>
              </a:rPr>
              <a:t>▷派遣場所　金沢以南保健医療福祉調整本部</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石川県庁内</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など</a:t>
            </a:r>
          </a:p>
          <a:p>
            <a:r>
              <a:rPr lang="ja-JP" altLang="en-US" sz="1050" dirty="0">
                <a:latin typeface="HGSｺﾞｼｯｸE" panose="020B0900000000000000" pitchFamily="50" charset="-128"/>
                <a:ea typeface="HGSｺﾞｼｯｸE" panose="020B0900000000000000" pitchFamily="50" charset="-128"/>
              </a:rPr>
              <a:t>▷活動内容　金沢市内の臨時の医療施設での救護活動など</a:t>
            </a:r>
          </a:p>
          <a:p>
            <a:r>
              <a:rPr lang="en-US" altLang="ja-JP" sz="1050" dirty="0">
                <a:latin typeface="HGSｺﾞｼｯｸE" panose="020B0900000000000000" pitchFamily="50" charset="-128"/>
                <a:ea typeface="HGSｺﾞｼｯｸE" panose="020B0900000000000000" pitchFamily="50" charset="-128"/>
              </a:rPr>
              <a:t>				</a:t>
            </a:r>
          </a:p>
          <a:p>
            <a:r>
              <a:rPr lang="en-US" altLang="ja-JP" sz="1050" dirty="0">
                <a:latin typeface="HGSｺﾞｼｯｸE" panose="020B0900000000000000" pitchFamily="50" charset="-128"/>
                <a:ea typeface="HGSｺﾞｼｯｸE" panose="020B0900000000000000" pitchFamily="50" charset="-128"/>
              </a:rPr>
              <a:t>					</a:t>
            </a:r>
          </a:p>
          <a:p>
            <a:endParaRPr lang="en-US" altLang="ja-JP" sz="100" b="1" u="sng" dirty="0">
              <a:latin typeface="HGSｺﾞｼｯｸE" panose="020B0900000000000000" pitchFamily="50" charset="-128"/>
              <a:ea typeface="HGSｺﾞｼｯｸE" panose="020B0900000000000000" pitchFamily="50" charset="-128"/>
            </a:endParaRPr>
          </a:p>
          <a:p>
            <a:r>
              <a:rPr lang="ja-JP" altLang="en-US" sz="1100" b="1" u="sng" dirty="0">
                <a:latin typeface="HGSｺﾞｼｯｸE" panose="020B0900000000000000" pitchFamily="50" charset="-128"/>
                <a:ea typeface="HGSｺﾞｼｯｸE" panose="020B0900000000000000" pitchFamily="50" charset="-128"/>
              </a:rPr>
              <a:t> 〇 </a:t>
            </a:r>
            <a:r>
              <a:rPr lang="en-US" altLang="ja-JP" sz="1100" b="1" u="sng" dirty="0">
                <a:latin typeface="HGSｺﾞｼｯｸE" panose="020B0900000000000000" pitchFamily="50" charset="-128"/>
                <a:ea typeface="HGSｺﾞｼｯｸE" panose="020B0900000000000000" pitchFamily="50" charset="-128"/>
              </a:rPr>
              <a:t>DMAT</a:t>
            </a:r>
            <a:r>
              <a:rPr lang="ja-JP" altLang="en-US" sz="1100" b="1" u="sng" dirty="0">
                <a:latin typeface="HGSｺﾞｼｯｸE" panose="020B0900000000000000" pitchFamily="50" charset="-128"/>
                <a:ea typeface="HGSｺﾞｼｯｸE" panose="020B0900000000000000" pitchFamily="50" charset="-128"/>
              </a:rPr>
              <a:t>ロジスティックチーム</a:t>
            </a:r>
            <a:endParaRPr lang="en-US" altLang="ja-JP" sz="800" b="1" u="sng" dirty="0">
              <a:latin typeface="HGSｺﾞｼｯｸE" panose="020B0900000000000000" pitchFamily="50" charset="-128"/>
              <a:ea typeface="HGSｺﾞｼｯｸE" panose="020B0900000000000000" pitchFamily="50" charset="-128"/>
            </a:endParaRPr>
          </a:p>
          <a:p>
            <a:r>
              <a:rPr lang="ja-JP" altLang="en-US" sz="800" dirty="0">
                <a:latin typeface="HGSｺﾞｼｯｸE" panose="020B0900000000000000" pitchFamily="50" charset="-128"/>
                <a:ea typeface="HGSｺﾞｼｯｸE" panose="020B0900000000000000" pitchFamily="50" charset="-128"/>
              </a:rPr>
              <a:t> （医師、看護師、業務調整員のうち１名） ：</a:t>
            </a:r>
            <a:r>
              <a:rPr lang="ja-JP" altLang="en-US" sz="800" b="1" u="sng" dirty="0">
                <a:latin typeface="HGSｺﾞｼｯｸE" panose="020B0900000000000000" pitchFamily="50" charset="-128"/>
                <a:ea typeface="HGSｺﾞｼｯｸE" panose="020B0900000000000000" pitchFamily="50" charset="-128"/>
              </a:rPr>
              <a:t>延べ 約</a:t>
            </a:r>
            <a:r>
              <a:rPr lang="en-US" altLang="ja-JP" sz="1000" b="1" u="sng" dirty="0">
                <a:latin typeface="HGSｺﾞｼｯｸE" panose="020B0900000000000000" pitchFamily="50" charset="-128"/>
                <a:ea typeface="HGSｺﾞｼｯｸE" panose="020B0900000000000000" pitchFamily="50" charset="-128"/>
              </a:rPr>
              <a:t>120</a:t>
            </a:r>
            <a:r>
              <a:rPr lang="ja-JP" altLang="en-US" sz="800" b="1" u="sng" dirty="0">
                <a:latin typeface="HGSｺﾞｼｯｸE" panose="020B0900000000000000" pitchFamily="50" charset="-128"/>
                <a:ea typeface="HGSｺﾞｼｯｸE" panose="020B0900000000000000" pitchFamily="50" charset="-128"/>
              </a:rPr>
              <a:t>人</a:t>
            </a:r>
            <a:endParaRPr lang="en-US" altLang="ja-JP" sz="800" b="1" u="sng" dirty="0">
              <a:latin typeface="HGSｺﾞｼｯｸE" panose="020B0900000000000000" pitchFamily="50" charset="-128"/>
              <a:ea typeface="HGSｺﾞｼｯｸE" panose="020B0900000000000000" pitchFamily="50" charset="-128"/>
            </a:endParaRPr>
          </a:p>
          <a:p>
            <a:r>
              <a:rPr lang="ja-JP" altLang="en-US" sz="1050" dirty="0">
                <a:latin typeface="HGSｺﾞｼｯｸE" panose="020B0900000000000000" pitchFamily="50" charset="-128"/>
                <a:ea typeface="HGSｺﾞｼｯｸE" panose="020B0900000000000000" pitchFamily="50" charset="-128"/>
              </a:rPr>
              <a:t>▷派遣期間　令和６年１月</a:t>
            </a:r>
            <a:r>
              <a:rPr lang="en-US" altLang="ja-JP" sz="1050" dirty="0">
                <a:latin typeface="HGSｺﾞｼｯｸE" panose="020B0900000000000000" pitchFamily="50" charset="-128"/>
                <a:ea typeface="HGSｺﾞｼｯｸE" panose="020B0900000000000000" pitchFamily="50" charset="-128"/>
              </a:rPr>
              <a:t>12</a:t>
            </a:r>
            <a:r>
              <a:rPr lang="ja-JP" altLang="en-US" sz="1050" dirty="0">
                <a:latin typeface="HGSｺﾞｼｯｸE" panose="020B0900000000000000" pitchFamily="50" charset="-128"/>
                <a:ea typeface="HGSｺﾞｼｯｸE" panose="020B0900000000000000" pitchFamily="50" charset="-128"/>
              </a:rPr>
              <a:t>日</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金</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から２月</a:t>
            </a:r>
            <a:r>
              <a:rPr lang="en-US" altLang="ja-JP" sz="1050" dirty="0">
                <a:latin typeface="HGSｺﾞｼｯｸE" panose="020B0900000000000000" pitchFamily="50" charset="-128"/>
                <a:ea typeface="HGSｺﾞｼｯｸE" panose="020B0900000000000000" pitchFamily="50" charset="-128"/>
              </a:rPr>
              <a:t>15</a:t>
            </a:r>
            <a:r>
              <a:rPr lang="ja-JP" altLang="en-US" sz="1050" dirty="0">
                <a:latin typeface="HGSｺﾞｼｯｸE" panose="020B0900000000000000" pitchFamily="50" charset="-128"/>
                <a:ea typeface="HGSｺﾞｼｯｸE" panose="020B0900000000000000" pitchFamily="50" charset="-128"/>
              </a:rPr>
              <a:t>日まで</a:t>
            </a:r>
          </a:p>
          <a:p>
            <a:r>
              <a:rPr lang="ja-JP" altLang="en-US" sz="1050" dirty="0">
                <a:latin typeface="HGSｺﾞｼｯｸE" panose="020B0900000000000000" pitchFamily="50" charset="-128"/>
                <a:ea typeface="HGSｺﾞｼｯｸE" panose="020B0900000000000000" pitchFamily="50" charset="-128"/>
              </a:rPr>
              <a:t>▷活動場所　輪島市、穴水町、能登町などの</a:t>
            </a:r>
            <a:endParaRPr lang="en-US" altLang="ja-JP" sz="1050" dirty="0">
              <a:latin typeface="HGSｺﾞｼｯｸE" panose="020B0900000000000000" pitchFamily="50" charset="-128"/>
              <a:ea typeface="HGSｺﾞｼｯｸE" panose="020B0900000000000000" pitchFamily="50" charset="-128"/>
            </a:endParaRPr>
          </a:p>
          <a:p>
            <a:r>
              <a:rPr lang="ja-JP" altLang="en-US" sz="1050" dirty="0">
                <a:latin typeface="HGSｺﾞｼｯｸE" panose="020B0900000000000000" pitchFamily="50" charset="-128"/>
                <a:ea typeface="HGSｺﾞｼｯｸE" panose="020B0900000000000000" pitchFamily="50" charset="-128"/>
              </a:rPr>
              <a:t>　　　　　　 各医療圏活動拠点本部</a:t>
            </a:r>
          </a:p>
          <a:p>
            <a:r>
              <a:rPr lang="ja-JP" altLang="en-US" sz="1050" dirty="0">
                <a:latin typeface="HGSｺﾞｼｯｸE" panose="020B0900000000000000" pitchFamily="50" charset="-128"/>
                <a:ea typeface="HGSｺﾞｼｯｸE" panose="020B0900000000000000" pitchFamily="50" charset="-128"/>
              </a:rPr>
              <a:t>▷活動内容　各活動拠点本部での後方支援</a:t>
            </a: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p:txBody>
      </p:sp>
      <p:sp>
        <p:nvSpPr>
          <p:cNvPr id="37" name="テキスト ボックス 36">
            <a:extLst>
              <a:ext uri="{FF2B5EF4-FFF2-40B4-BE49-F238E27FC236}">
                <a16:creationId xmlns:a16="http://schemas.microsoft.com/office/drawing/2014/main" id="{09D0222C-6BC7-4CE7-90BA-77A5FA94ADF2}"/>
              </a:ext>
            </a:extLst>
          </p:cNvPr>
          <p:cNvSpPr txBox="1"/>
          <p:nvPr/>
        </p:nvSpPr>
        <p:spPr>
          <a:xfrm>
            <a:off x="4532194" y="4546650"/>
            <a:ext cx="4536000" cy="2277547"/>
          </a:xfrm>
          <a:prstGeom prst="rect">
            <a:avLst/>
          </a:prstGeom>
          <a:solidFill>
            <a:schemeClr val="bg1">
              <a:lumMod val="85000"/>
            </a:schemeClr>
          </a:solidFill>
          <a:ln w="19050">
            <a:noFill/>
          </a:ln>
        </p:spPr>
        <p:txBody>
          <a:bodyPr wrap="square" lIns="0" tIns="0" rIns="0" bIns="0">
            <a:spAutoFit/>
          </a:bodyPr>
          <a:lstStyle/>
          <a:p>
            <a:pPr>
              <a:lnSpc>
                <a:spcPts val="1800"/>
              </a:lnSpc>
            </a:pPr>
            <a:r>
              <a:rPr lang="ja-JP" altLang="en-US" sz="1100" dirty="0">
                <a:latin typeface="HGSｺﾞｼｯｸE" panose="020B0900000000000000" pitchFamily="50" charset="-128"/>
                <a:ea typeface="HGSｺﾞｼｯｸE" panose="020B0900000000000000" pitchFamily="50" charset="-128"/>
              </a:rPr>
              <a:t> </a:t>
            </a:r>
            <a:r>
              <a:rPr lang="ja-JP" altLang="en-US" sz="1100" b="1" u="sng" dirty="0">
                <a:latin typeface="HGSｺﾞｼｯｸE" panose="020B0900000000000000" pitchFamily="50" charset="-128"/>
                <a:ea typeface="HGSｺﾞｼｯｸE" panose="020B0900000000000000" pitchFamily="50" charset="-128"/>
              </a:rPr>
              <a:t>○ </a:t>
            </a:r>
            <a:r>
              <a:rPr lang="en-US" altLang="ja-JP" sz="1100" b="1" u="sng" dirty="0">
                <a:latin typeface="HGSｺﾞｼｯｸE" panose="020B0900000000000000" pitchFamily="50" charset="-128"/>
                <a:ea typeface="HGSｺﾞｼｯｸE" panose="020B0900000000000000" pitchFamily="50" charset="-128"/>
              </a:rPr>
              <a:t>DPAT</a:t>
            </a:r>
            <a:r>
              <a:rPr lang="ja-JP" altLang="en-US" sz="1100" b="1" u="sng" dirty="0">
                <a:latin typeface="HGSｺﾞｼｯｸE" panose="020B0900000000000000" pitchFamily="50" charset="-128"/>
                <a:ea typeface="HGSｺﾞｼｯｸE" panose="020B0900000000000000" pitchFamily="50" charset="-128"/>
              </a:rPr>
              <a:t>（災害派遣精神医療チーム）</a:t>
            </a:r>
            <a:endParaRPr lang="en-US" altLang="ja-JP" sz="1100" b="1" u="sng" dirty="0">
              <a:latin typeface="HGSｺﾞｼｯｸE" panose="020B0900000000000000" pitchFamily="50" charset="-128"/>
              <a:ea typeface="HGSｺﾞｼｯｸE" panose="020B0900000000000000" pitchFamily="50" charset="-128"/>
            </a:endParaRPr>
          </a:p>
          <a:p>
            <a:r>
              <a:rPr lang="ja-JP" altLang="en-US" sz="800" dirty="0">
                <a:latin typeface="HGSｺﾞｼｯｸE" panose="020B0900000000000000" pitchFamily="50" charset="-128"/>
                <a:ea typeface="HGSｺﾞｼｯｸE" panose="020B0900000000000000" pitchFamily="50" charset="-128"/>
              </a:rPr>
              <a:t>　</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医師１名、看護師１～２名、業務調整員１～２名</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班</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a:t>
            </a:r>
            <a:r>
              <a:rPr lang="en-US" altLang="ja-JP" sz="1000" dirty="0">
                <a:latin typeface="HGSｺﾞｼｯｸE" panose="020B0900000000000000" pitchFamily="50" charset="-128"/>
                <a:ea typeface="HGSｺﾞｼｯｸE" panose="020B0900000000000000" pitchFamily="50" charset="-128"/>
              </a:rPr>
              <a:t>7</a:t>
            </a:r>
            <a:r>
              <a:rPr lang="ja-JP" altLang="en-US" sz="800" b="1" u="sng" dirty="0">
                <a:latin typeface="HGSｺﾞｼｯｸE" panose="020B0900000000000000" pitchFamily="50" charset="-128"/>
                <a:ea typeface="HGSｺﾞｼｯｸE" panose="020B0900000000000000" pitchFamily="50" charset="-128"/>
              </a:rPr>
              <a:t>班、延べ 約</a:t>
            </a:r>
            <a:r>
              <a:rPr lang="en-US" altLang="ja-JP" sz="1000" b="1" u="sng">
                <a:latin typeface="HGSｺﾞｼｯｸE" panose="020B0900000000000000" pitchFamily="50" charset="-128"/>
                <a:ea typeface="HGSｺﾞｼｯｸE" panose="020B0900000000000000" pitchFamily="50" charset="-128"/>
              </a:rPr>
              <a:t>100</a:t>
            </a:r>
            <a:r>
              <a:rPr lang="ja-JP" altLang="en-US" sz="800" b="1" u="sng" dirty="0">
                <a:latin typeface="HGSｺﾞｼｯｸE" panose="020B0900000000000000" pitchFamily="50" charset="-128"/>
                <a:ea typeface="HGSｺﾞｼｯｸE" panose="020B0900000000000000" pitchFamily="50" charset="-128"/>
              </a:rPr>
              <a:t>人</a:t>
            </a:r>
            <a:br>
              <a:rPr lang="en-US" altLang="ja-JP" sz="1400" dirty="0">
                <a:latin typeface="HGSｺﾞｼｯｸE" panose="020B0900000000000000" pitchFamily="50" charset="-128"/>
                <a:ea typeface="HGSｺﾞｼｯｸE" panose="020B0900000000000000" pitchFamily="50" charset="-128"/>
              </a:rPr>
            </a:br>
            <a:endParaRPr lang="en-US" altLang="ja-JP" sz="200" dirty="0">
              <a:latin typeface="HGSｺﾞｼｯｸE" panose="020B0900000000000000" pitchFamily="50" charset="-128"/>
              <a:ea typeface="HGSｺﾞｼｯｸE" panose="020B0900000000000000" pitchFamily="50" charset="-128"/>
            </a:endParaRPr>
          </a:p>
          <a:p>
            <a:r>
              <a:rPr lang="ja-JP" altLang="en-US" sz="1050" dirty="0">
                <a:latin typeface="HGSｺﾞｼｯｸE" panose="020B0900000000000000" pitchFamily="50" charset="-128"/>
                <a:ea typeface="HGSｺﾞｼｯｸE" panose="020B0900000000000000" pitchFamily="50" charset="-128"/>
              </a:rPr>
              <a:t>▷活動期間　令和６年１月９日</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火</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から１月</a:t>
            </a:r>
            <a:r>
              <a:rPr lang="en-US" altLang="ja-JP" sz="1050" dirty="0">
                <a:latin typeface="HGSｺﾞｼｯｸE" panose="020B0900000000000000" pitchFamily="50" charset="-128"/>
                <a:ea typeface="HGSｺﾞｼｯｸE" panose="020B0900000000000000" pitchFamily="50" charset="-128"/>
              </a:rPr>
              <a:t>27</a:t>
            </a:r>
            <a:r>
              <a:rPr lang="ja-JP" altLang="en-US" sz="1050" dirty="0">
                <a:latin typeface="HGSｺﾞｼｯｸE" panose="020B0900000000000000" pitchFamily="50" charset="-128"/>
                <a:ea typeface="HGSｺﾞｼｯｸE" panose="020B0900000000000000" pitchFamily="50" charset="-128"/>
              </a:rPr>
              <a:t>日（土）まで</a:t>
            </a:r>
          </a:p>
          <a:p>
            <a:r>
              <a:rPr lang="ja-JP" altLang="en-US" sz="1050" dirty="0">
                <a:latin typeface="HGSｺﾞｼｯｸE" panose="020B0900000000000000" pitchFamily="50" charset="-128"/>
                <a:ea typeface="HGSｺﾞｼｯｸE" panose="020B0900000000000000" pitchFamily="50" charset="-128"/>
              </a:rPr>
              <a:t>　 </a:t>
            </a:r>
            <a:r>
              <a:rPr lang="en-US" altLang="ja-JP" sz="900" dirty="0">
                <a:latin typeface="HGSｺﾞｼｯｸE" panose="020B0900000000000000" pitchFamily="50" charset="-128"/>
                <a:ea typeface="HGSｺﾞｼｯｸE" panose="020B0900000000000000" pitchFamily="50" charset="-128"/>
              </a:rPr>
              <a:t>※</a:t>
            </a:r>
            <a:r>
              <a:rPr lang="ja-JP" altLang="en-US" sz="900" dirty="0">
                <a:latin typeface="HGSｺﾞｼｯｸE" panose="020B0900000000000000" pitchFamily="50" charset="-128"/>
                <a:ea typeface="HGSｺﾞｼｯｸE" panose="020B0900000000000000" pitchFamily="50" charset="-128"/>
              </a:rPr>
              <a:t>大阪精神医療センター、さわ病院、阪南病院、浜寺病院を派遣</a:t>
            </a:r>
          </a:p>
          <a:p>
            <a:r>
              <a:rPr lang="ja-JP" altLang="en-US" sz="1050" dirty="0">
                <a:latin typeface="HGSｺﾞｼｯｸE" panose="020B0900000000000000" pitchFamily="50" charset="-128"/>
                <a:ea typeface="HGSｺﾞｼｯｸE" panose="020B0900000000000000" pitchFamily="50" charset="-128"/>
              </a:rPr>
              <a:t>▷活動場所　石川県</a:t>
            </a:r>
            <a:r>
              <a:rPr lang="en-US" altLang="ja-JP" sz="1050" dirty="0">
                <a:latin typeface="HGSｺﾞｼｯｸE" panose="020B0900000000000000" pitchFamily="50" charset="-128"/>
                <a:ea typeface="HGSｺﾞｼｯｸE" panose="020B0900000000000000" pitchFamily="50" charset="-128"/>
              </a:rPr>
              <a:t>DPAT</a:t>
            </a:r>
            <a:r>
              <a:rPr lang="ja-JP" altLang="en-US" sz="1050" dirty="0">
                <a:latin typeface="HGSｺﾞｼｯｸE" panose="020B0900000000000000" pitchFamily="50" charset="-128"/>
                <a:ea typeface="HGSｺﾞｼｯｸE" panose="020B0900000000000000" pitchFamily="50" charset="-128"/>
              </a:rPr>
              <a:t>調整本部（石川県庁内）など</a:t>
            </a:r>
            <a:br>
              <a:rPr lang="ja-JP" altLang="en-US" sz="1050" dirty="0">
                <a:latin typeface="HGSｺﾞｼｯｸE" panose="020B0900000000000000" pitchFamily="50" charset="-128"/>
                <a:ea typeface="HGSｺﾞｼｯｸE" panose="020B0900000000000000" pitchFamily="50" charset="-128"/>
              </a:rPr>
            </a:br>
            <a:r>
              <a:rPr lang="ja-JP" altLang="en-US" sz="1050" dirty="0">
                <a:latin typeface="HGSｺﾞｼｯｸE" panose="020B0900000000000000" pitchFamily="50" charset="-128"/>
                <a:ea typeface="HGSｺﾞｼｯｸE" panose="020B0900000000000000" pitchFamily="50" charset="-128"/>
              </a:rPr>
              <a:t>▷活動内容</a:t>
            </a:r>
          </a:p>
          <a:p>
            <a:r>
              <a:rPr lang="ja-JP" altLang="en-US" sz="1050" dirty="0">
                <a:latin typeface="HGSｺﾞｼｯｸE" panose="020B0900000000000000" pitchFamily="50" charset="-128"/>
                <a:ea typeface="HGSｺﾞｼｯｸE" panose="020B0900000000000000" pitchFamily="50" charset="-128"/>
              </a:rPr>
              <a:t>　　・本部支援業務　</a:t>
            </a:r>
            <a:endParaRPr lang="en-US" altLang="ja-JP" sz="1050" dirty="0">
              <a:latin typeface="HGSｺﾞｼｯｸE" panose="020B0900000000000000" pitchFamily="50" charset="-128"/>
              <a:ea typeface="HGSｺﾞｼｯｸE" panose="020B0900000000000000" pitchFamily="50" charset="-128"/>
            </a:endParaRPr>
          </a:p>
          <a:p>
            <a:r>
              <a:rPr lang="en-US" altLang="ja-JP" sz="1050" dirty="0">
                <a:latin typeface="HGSｺﾞｼｯｸE" panose="020B0900000000000000" pitchFamily="50" charset="-128"/>
                <a:ea typeface="HGSｺﾞｼｯｸE" panose="020B0900000000000000" pitchFamily="50" charset="-128"/>
              </a:rPr>
              <a:t>         </a:t>
            </a:r>
            <a:r>
              <a:rPr lang="ja-JP" altLang="en-US" sz="1050" dirty="0">
                <a:latin typeface="HGSｺﾞｼｯｸE" panose="020B0900000000000000" pitchFamily="50" charset="-128"/>
                <a:ea typeface="HGSｺﾞｼｯｸE" panose="020B0900000000000000" pitchFamily="50" charset="-128"/>
              </a:rPr>
              <a:t>連絡調整、記録、データ整理に従事</a:t>
            </a:r>
            <a:br>
              <a:rPr lang="ja-JP" altLang="en-US" sz="1050" dirty="0">
                <a:latin typeface="HGSｺﾞｼｯｸE" panose="020B0900000000000000" pitchFamily="50" charset="-128"/>
                <a:ea typeface="HGSｺﾞｼｯｸE" panose="020B0900000000000000" pitchFamily="50" charset="-128"/>
              </a:rPr>
            </a:br>
            <a:r>
              <a:rPr lang="ja-JP" altLang="en-US" sz="1050" dirty="0">
                <a:latin typeface="HGSｺﾞｼｯｸE" panose="020B0900000000000000" pitchFamily="50" charset="-128"/>
                <a:ea typeface="HGSｺﾞｼｯｸE" panose="020B0900000000000000" pitchFamily="50" charset="-128"/>
              </a:rPr>
              <a:t>  　　 本部の現状分析と課題抽出及び</a:t>
            </a:r>
          </a:p>
          <a:p>
            <a:r>
              <a:rPr lang="ja-JP" altLang="en-US" sz="1050" dirty="0">
                <a:latin typeface="HGSｺﾞｼｯｸE" panose="020B0900000000000000" pitchFamily="50" charset="-128"/>
                <a:ea typeface="HGSｺﾞｼｯｸE" panose="020B0900000000000000" pitchFamily="50" charset="-128"/>
              </a:rPr>
              <a:t>　　　活動方針立案ができるよう支援</a:t>
            </a:r>
            <a:br>
              <a:rPr lang="ja-JP" altLang="en-US" sz="1050" dirty="0">
                <a:latin typeface="HGSｺﾞｼｯｸE" panose="020B0900000000000000" pitchFamily="50" charset="-128"/>
                <a:ea typeface="HGSｺﾞｼｯｸE" panose="020B0900000000000000" pitchFamily="50" charset="-128"/>
              </a:rPr>
            </a:br>
            <a:r>
              <a:rPr lang="ja-JP" altLang="en-US" sz="1050" dirty="0">
                <a:latin typeface="HGSｺﾞｼｯｸE" panose="020B0900000000000000" pitchFamily="50" charset="-128"/>
                <a:ea typeface="HGSｺﾞｼｯｸE" panose="020B0900000000000000" pitchFamily="50" charset="-128"/>
              </a:rPr>
              <a:t>　　・避難所等支援業務</a:t>
            </a:r>
            <a:endParaRPr lang="en-US" altLang="ja-JP" sz="1050" dirty="0">
              <a:latin typeface="HGSｺﾞｼｯｸE" panose="020B0900000000000000" pitchFamily="50" charset="-128"/>
              <a:ea typeface="HGSｺﾞｼｯｸE" panose="020B0900000000000000" pitchFamily="50" charset="-128"/>
            </a:endParaRPr>
          </a:p>
          <a:p>
            <a:r>
              <a:rPr lang="en-US" altLang="ja-JP" sz="1050" dirty="0">
                <a:latin typeface="HGSｺﾞｼｯｸE" panose="020B0900000000000000" pitchFamily="50" charset="-128"/>
                <a:ea typeface="HGSｺﾞｼｯｸE" panose="020B0900000000000000" pitchFamily="50" charset="-128"/>
              </a:rPr>
              <a:t>         </a:t>
            </a:r>
            <a:r>
              <a:rPr lang="ja-JP" altLang="en-US" sz="1050" dirty="0">
                <a:latin typeface="HGSｺﾞｼｯｸE" panose="020B0900000000000000" pitchFamily="50" charset="-128"/>
                <a:ea typeface="HGSｺﾞｼｯｸE" panose="020B0900000000000000" pitchFamily="50" charset="-128"/>
              </a:rPr>
              <a:t>精神科ニーズの把握、診察等</a:t>
            </a:r>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4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100" dirty="0">
              <a:latin typeface="HGSｺﾞｼｯｸE" panose="020B0900000000000000" pitchFamily="50" charset="-128"/>
              <a:ea typeface="HGSｺﾞｼｯｸE" panose="020B0900000000000000" pitchFamily="50" charset="-128"/>
            </a:endParaRPr>
          </a:p>
          <a:p>
            <a:endParaRPr lang="en-US" altLang="ja-JP" sz="200" dirty="0">
              <a:latin typeface="HGSｺﾞｼｯｸE" panose="020B0900000000000000" pitchFamily="50" charset="-128"/>
              <a:ea typeface="HGSｺﾞｼｯｸE" panose="020B0900000000000000" pitchFamily="50" charset="-128"/>
            </a:endParaRPr>
          </a:p>
        </p:txBody>
      </p:sp>
      <p:sp>
        <p:nvSpPr>
          <p:cNvPr id="33" name="テキスト ボックス 32">
            <a:extLst>
              <a:ext uri="{FF2B5EF4-FFF2-40B4-BE49-F238E27FC236}">
                <a16:creationId xmlns:a16="http://schemas.microsoft.com/office/drawing/2014/main" id="{C1EF7566-2778-4059-8089-8DFA575E77C8}"/>
              </a:ext>
            </a:extLst>
          </p:cNvPr>
          <p:cNvSpPr txBox="1"/>
          <p:nvPr/>
        </p:nvSpPr>
        <p:spPr>
          <a:xfrm>
            <a:off x="62891" y="2230808"/>
            <a:ext cx="4428000" cy="2231380"/>
          </a:xfrm>
          <a:prstGeom prst="rect">
            <a:avLst/>
          </a:prstGeom>
          <a:solidFill>
            <a:schemeClr val="bg1">
              <a:lumMod val="85000"/>
            </a:schemeClr>
          </a:solidFill>
          <a:ln w="19050">
            <a:noFill/>
          </a:ln>
        </p:spPr>
        <p:txBody>
          <a:bodyPr wrap="square" lIns="0" tIns="0" rIns="0" bIns="0">
            <a:spAutoFit/>
          </a:bodyPr>
          <a:lstStyle/>
          <a:p>
            <a:endParaRPr lang="en-US" altLang="ja-JP" sz="100" b="1" u="sng" dirty="0">
              <a:latin typeface="HGSｺﾞｼｯｸE" panose="020B0900000000000000" pitchFamily="50" charset="-128"/>
              <a:ea typeface="HGSｺﾞｼｯｸE" panose="020B0900000000000000" pitchFamily="50" charset="-128"/>
            </a:endParaRPr>
          </a:p>
          <a:p>
            <a:r>
              <a:rPr lang="ja-JP" altLang="en-US" sz="200" b="1" u="sng" dirty="0">
                <a:latin typeface="HGSｺﾞｼｯｸE" panose="020B0900000000000000" pitchFamily="50" charset="-128"/>
                <a:ea typeface="HGSｺﾞｼｯｸE" panose="020B0900000000000000" pitchFamily="50" charset="-128"/>
              </a:rPr>
              <a:t> </a:t>
            </a:r>
            <a:endParaRPr lang="en-US" altLang="ja-JP" sz="400" b="1" u="sng" dirty="0">
              <a:latin typeface="HGSｺﾞｼｯｸE" panose="020B0900000000000000" pitchFamily="50" charset="-128"/>
              <a:ea typeface="HGSｺﾞｼｯｸE" panose="020B0900000000000000" pitchFamily="50" charset="-128"/>
            </a:endParaRPr>
          </a:p>
          <a:p>
            <a:r>
              <a:rPr lang="en-US" altLang="ja-JP" sz="1100" b="1" dirty="0">
                <a:latin typeface="HGSｺﾞｼｯｸE" panose="020B0900000000000000" pitchFamily="50" charset="-128"/>
                <a:ea typeface="HGSｺﾞｼｯｸE" panose="020B0900000000000000" pitchFamily="50" charset="-128"/>
              </a:rPr>
              <a:t> </a:t>
            </a:r>
            <a:r>
              <a:rPr lang="ja-JP" altLang="en-US" sz="1100" b="1" u="sng" dirty="0">
                <a:latin typeface="HGSｺﾞｼｯｸE" panose="020B0900000000000000" pitchFamily="50" charset="-128"/>
                <a:ea typeface="HGSｺﾞｼｯｸE" panose="020B0900000000000000" pitchFamily="50" charset="-128"/>
              </a:rPr>
              <a:t>○ </a:t>
            </a:r>
            <a:r>
              <a:rPr lang="en-US" altLang="ja-JP" sz="1100" b="1" u="sng" dirty="0">
                <a:latin typeface="HGSｺﾞｼｯｸE" panose="020B0900000000000000" pitchFamily="50" charset="-128"/>
                <a:ea typeface="HGSｺﾞｼｯｸE" panose="020B0900000000000000" pitchFamily="50" charset="-128"/>
              </a:rPr>
              <a:t>DHEAT</a:t>
            </a:r>
            <a:r>
              <a:rPr lang="ja-JP" altLang="en-US" sz="1100" b="1" u="sng" dirty="0">
                <a:latin typeface="HGSｺﾞｼｯｸE" panose="020B0900000000000000" pitchFamily="50" charset="-128"/>
                <a:ea typeface="HGSｺﾞｼｯｸE" panose="020B0900000000000000" pitchFamily="50" charset="-128"/>
              </a:rPr>
              <a:t>（災害時健康危機管理支援チーム）</a:t>
            </a:r>
            <a:endParaRPr lang="en-US" altLang="ja-JP" sz="1100" b="1" u="sng" dirty="0">
              <a:latin typeface="HGSｺﾞｼｯｸE" panose="020B0900000000000000" pitchFamily="50" charset="-128"/>
              <a:ea typeface="HGSｺﾞｼｯｸE" panose="020B0900000000000000" pitchFamily="50" charset="-128"/>
            </a:endParaRPr>
          </a:p>
          <a:p>
            <a:r>
              <a:rPr lang="ja-JP" altLang="en-US" sz="900" dirty="0">
                <a:latin typeface="HGSｺﾞｼｯｸE" panose="020B0900000000000000" pitchFamily="50" charset="-128"/>
                <a:ea typeface="HGSｺﾞｼｯｸE" panose="020B0900000000000000" pitchFamily="50" charset="-128"/>
              </a:rPr>
              <a:t>   </a:t>
            </a:r>
            <a:r>
              <a:rPr lang="ja-JP" altLang="en-US" sz="800" dirty="0">
                <a:latin typeface="HGSｺﾞｼｯｸE" panose="020B0900000000000000" pitchFamily="50" charset="-128"/>
                <a:ea typeface="HGSｺﾞｼｯｸE" panose="020B0900000000000000" pitchFamily="50" charset="-128"/>
              </a:rPr>
              <a:t>（医師１名、保健師２名、ロジ担２名</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班）：</a:t>
            </a:r>
            <a:r>
              <a:rPr lang="en-US" altLang="ja-JP" sz="800" dirty="0">
                <a:latin typeface="HGSｺﾞｼｯｸE" panose="020B0900000000000000" pitchFamily="50" charset="-128"/>
                <a:ea typeface="HGSｺﾞｼｯｸE" panose="020B0900000000000000" pitchFamily="50" charset="-128"/>
              </a:rPr>
              <a:t>6</a:t>
            </a:r>
            <a:r>
              <a:rPr lang="ja-JP" altLang="en-US" sz="800" b="1" u="sng" dirty="0">
                <a:latin typeface="HGSｺﾞｼｯｸE" panose="020B0900000000000000" pitchFamily="50" charset="-128"/>
                <a:ea typeface="HGSｺﾞｼｯｸE" panose="020B0900000000000000" pitchFamily="50" charset="-128"/>
              </a:rPr>
              <a:t>班、延べ 約</a:t>
            </a:r>
            <a:r>
              <a:rPr lang="en-US" altLang="ja-JP" sz="1000" b="1" u="sng" dirty="0">
                <a:latin typeface="HGSｺﾞｼｯｸE" panose="020B0900000000000000" pitchFamily="50" charset="-128"/>
                <a:ea typeface="HGSｺﾞｼｯｸE" panose="020B0900000000000000" pitchFamily="50" charset="-128"/>
              </a:rPr>
              <a:t>220</a:t>
            </a:r>
            <a:r>
              <a:rPr lang="ja-JP" altLang="en-US" sz="800" b="1" u="sng" dirty="0">
                <a:latin typeface="HGSｺﾞｼｯｸE" panose="020B0900000000000000" pitchFamily="50" charset="-128"/>
                <a:ea typeface="HGSｺﾞｼｯｸE" panose="020B0900000000000000" pitchFamily="50" charset="-128"/>
              </a:rPr>
              <a:t>人</a:t>
            </a:r>
            <a:r>
              <a:rPr lang="en-US" altLang="ja-JP" sz="600" b="1" u="sng" dirty="0">
                <a:latin typeface="HGSｺﾞｼｯｸE" panose="020B0900000000000000" pitchFamily="50" charset="-128"/>
                <a:ea typeface="HGSｺﾞｼｯｸE" panose="020B0900000000000000" pitchFamily="50" charset="-128"/>
              </a:rPr>
              <a:t>※</a:t>
            </a:r>
            <a:endParaRPr lang="en-US" altLang="ja-JP" sz="800" b="1" u="sng" dirty="0">
              <a:latin typeface="HGSｺﾞｼｯｸE" panose="020B0900000000000000" pitchFamily="50" charset="-128"/>
              <a:ea typeface="HGSｺﾞｼｯｸE" panose="020B0900000000000000" pitchFamily="50" charset="-128"/>
            </a:endParaRPr>
          </a:p>
          <a:p>
            <a:r>
              <a:rPr lang="ja-JP" altLang="en-US" sz="900" dirty="0">
                <a:latin typeface="HGSｺﾞｼｯｸE" panose="020B0900000000000000" pitchFamily="50" charset="-128"/>
                <a:ea typeface="HGSｺﾞｼｯｸE" panose="020B0900000000000000" pitchFamily="50" charset="-128"/>
              </a:rPr>
              <a:t>　  </a:t>
            </a:r>
            <a:r>
              <a:rPr lang="en-US" altLang="ja-JP" sz="800" dirty="0">
                <a:latin typeface="HGSｺﾞｼｯｸE" panose="020B0900000000000000" pitchFamily="50" charset="-128"/>
                <a:ea typeface="HGSｺﾞｼｯｸE" panose="020B0900000000000000" pitchFamily="50" charset="-128"/>
              </a:rPr>
              <a:t>※ </a:t>
            </a:r>
            <a:r>
              <a:rPr lang="ja-JP" altLang="en-US" sz="800" dirty="0">
                <a:latin typeface="HGSｺﾞｼｯｸE" panose="020B0900000000000000" pitchFamily="50" charset="-128"/>
                <a:ea typeface="HGSｺﾞｼｯｸE" panose="020B0900000000000000" pitchFamily="50" charset="-128"/>
              </a:rPr>
              <a:t>延べは、堺市、寝屋川市、豊中市、吹田市の職員を含む</a:t>
            </a:r>
            <a:endParaRPr lang="en-US" altLang="ja-JP" sz="800" dirty="0">
              <a:latin typeface="HGSｺﾞｼｯｸE" panose="020B0900000000000000" pitchFamily="50" charset="-128"/>
              <a:ea typeface="HGSｺﾞｼｯｸE" panose="020B0900000000000000" pitchFamily="50" charset="-128"/>
            </a:endParaRPr>
          </a:p>
          <a:p>
            <a:endParaRPr lang="en-US" altLang="ja-JP" sz="200" dirty="0">
              <a:latin typeface="HGSｺﾞｼｯｸE" panose="020B0900000000000000" pitchFamily="50" charset="-128"/>
              <a:ea typeface="HGSｺﾞｼｯｸE" panose="020B0900000000000000" pitchFamily="50" charset="-128"/>
            </a:endParaRPr>
          </a:p>
          <a:p>
            <a:pPr>
              <a:spcBef>
                <a:spcPts val="300"/>
              </a:spcBef>
            </a:pPr>
            <a:r>
              <a:rPr kumimoji="1" lang="ja-JP" altLang="en-US" sz="1050" dirty="0">
                <a:latin typeface="HGSｺﾞｼｯｸE" panose="020B0900000000000000" pitchFamily="50" charset="-128"/>
                <a:ea typeface="HGSｺﾞｼｯｸE" panose="020B0900000000000000" pitchFamily="50" charset="-128"/>
              </a:rPr>
              <a:t>▷派遣期間  令和６年１月６日</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土</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から</a:t>
            </a:r>
            <a:r>
              <a:rPr kumimoji="1" lang="en-US" altLang="ja-JP" sz="1050" dirty="0">
                <a:latin typeface="HGSｺﾞｼｯｸE" panose="020B0900000000000000" pitchFamily="50" charset="-128"/>
                <a:ea typeface="HGSｺﾞｼｯｸE" panose="020B0900000000000000" pitchFamily="50" charset="-128"/>
              </a:rPr>
              <a:t>24</a:t>
            </a:r>
            <a:r>
              <a:rPr kumimoji="1" lang="ja-JP" altLang="en-US" sz="1050" dirty="0">
                <a:latin typeface="HGSｺﾞｼｯｸE" panose="020B0900000000000000" pitchFamily="50" charset="-128"/>
                <a:ea typeface="HGSｺﾞｼｯｸE" panose="020B0900000000000000" pitchFamily="50" charset="-128"/>
              </a:rPr>
              <a:t>日</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水</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まで（第１弾）</a:t>
            </a:r>
            <a:endParaRPr kumimoji="1" lang="en-US" altLang="ja-JP" sz="1050" dirty="0">
              <a:latin typeface="HGSｺﾞｼｯｸE" panose="020B0900000000000000" pitchFamily="50" charset="-128"/>
              <a:ea typeface="HGSｺﾞｼｯｸE" panose="020B0900000000000000" pitchFamily="50" charset="-128"/>
            </a:endParaRPr>
          </a:p>
          <a:p>
            <a:pPr>
              <a:spcBef>
                <a:spcPts val="300"/>
              </a:spcBef>
            </a:pPr>
            <a:r>
              <a:rPr kumimoji="1" lang="ja-JP" altLang="en-US" sz="1050" dirty="0">
                <a:latin typeface="HGSｺﾞｼｯｸE" panose="020B0900000000000000" pitchFamily="50" charset="-128"/>
                <a:ea typeface="HGSｺﾞｼｯｸE" panose="020B0900000000000000" pitchFamily="50" charset="-128"/>
              </a:rPr>
              <a:t>　　 　　　  令和６年２月７日</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水</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から</a:t>
            </a:r>
            <a:r>
              <a:rPr kumimoji="1" lang="en-US" altLang="ja-JP" sz="1050" dirty="0">
                <a:latin typeface="HGSｺﾞｼｯｸE" panose="020B0900000000000000" pitchFamily="50" charset="-128"/>
                <a:ea typeface="HGSｺﾞｼｯｸE" panose="020B0900000000000000" pitchFamily="50" charset="-128"/>
              </a:rPr>
              <a:t>25</a:t>
            </a:r>
            <a:r>
              <a:rPr kumimoji="1" lang="ja-JP" altLang="en-US" sz="1050" dirty="0">
                <a:latin typeface="HGSｺﾞｼｯｸE" panose="020B0900000000000000" pitchFamily="50" charset="-128"/>
                <a:ea typeface="HGSｺﾞｼｯｸE" panose="020B0900000000000000" pitchFamily="50" charset="-128"/>
              </a:rPr>
              <a:t>日</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日</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まで（第２弾）</a:t>
            </a:r>
            <a:endParaRPr kumimoji="1" lang="en-US" altLang="ja-JP" sz="1050" dirty="0">
              <a:latin typeface="HGSｺﾞｼｯｸE" panose="020B0900000000000000" pitchFamily="50" charset="-128"/>
              <a:ea typeface="HGSｺﾞｼｯｸE" panose="020B0900000000000000" pitchFamily="50" charset="-128"/>
            </a:endParaRPr>
          </a:p>
          <a:p>
            <a:pPr>
              <a:spcBef>
                <a:spcPts val="300"/>
              </a:spcBef>
            </a:pPr>
            <a:r>
              <a:rPr kumimoji="1" lang="ja-JP" altLang="en-US" sz="1050" dirty="0">
                <a:latin typeface="HGSｺﾞｼｯｸE" panose="020B0900000000000000" pitchFamily="50" charset="-128"/>
                <a:ea typeface="HGSｺﾞｼｯｸE" panose="020B0900000000000000" pitchFamily="50" charset="-128"/>
              </a:rPr>
              <a:t>▷派遣場所　能登北部保健所穴水出張所 </a:t>
            </a:r>
            <a:r>
              <a:rPr kumimoji="1" lang="en-US" altLang="ja-JP" sz="1050" dirty="0">
                <a:latin typeface="HGSｺﾞｼｯｸE" panose="020B0900000000000000" pitchFamily="50" charset="-128"/>
                <a:ea typeface="HGSｺﾞｼｯｸE" panose="020B0900000000000000" pitchFamily="50" charset="-128"/>
              </a:rPr>
              <a:t>(</a:t>
            </a:r>
            <a:r>
              <a:rPr kumimoji="1" lang="ja-JP" altLang="en-US" sz="1050" dirty="0">
                <a:latin typeface="HGSｺﾞｼｯｸE" panose="020B0900000000000000" pitchFamily="50" charset="-128"/>
                <a:ea typeface="HGSｺﾞｼｯｸE" panose="020B0900000000000000" pitchFamily="50" charset="-128"/>
              </a:rPr>
              <a:t>穴水町保健センター</a:t>
            </a:r>
            <a:r>
              <a:rPr kumimoji="1" lang="en-US" altLang="ja-JP" sz="1050" dirty="0">
                <a:latin typeface="HGSｺﾞｼｯｸE" panose="020B0900000000000000" pitchFamily="50" charset="-128"/>
                <a:ea typeface="HGSｺﾞｼｯｸE" panose="020B0900000000000000" pitchFamily="50" charset="-128"/>
              </a:rPr>
              <a:t>)</a:t>
            </a:r>
          </a:p>
          <a:p>
            <a:pPr>
              <a:spcBef>
                <a:spcPts val="300"/>
              </a:spcBef>
            </a:pPr>
            <a:r>
              <a:rPr kumimoji="1" lang="ja-JP" altLang="en-US" sz="1050" dirty="0">
                <a:latin typeface="HGSｺﾞｼｯｸE" panose="020B0900000000000000" pitchFamily="50" charset="-128"/>
                <a:ea typeface="HGSｺﾞｼｯｸE" panose="020B0900000000000000" pitchFamily="50" charset="-128"/>
              </a:rPr>
              <a:t>▷活動内容</a:t>
            </a:r>
            <a:endParaRPr kumimoji="1" lang="en-US" altLang="ja-JP" sz="1050" dirty="0">
              <a:latin typeface="HGSｺﾞｼｯｸE" panose="020B0900000000000000" pitchFamily="50" charset="-128"/>
              <a:ea typeface="HGSｺﾞｼｯｸE" panose="020B0900000000000000" pitchFamily="50" charset="-128"/>
            </a:endParaRPr>
          </a:p>
          <a:p>
            <a:pPr>
              <a:spcBef>
                <a:spcPts val="300"/>
              </a:spcBef>
            </a:pPr>
            <a:r>
              <a:rPr kumimoji="1" lang="ja-JP" altLang="en-US" sz="1050" dirty="0">
                <a:latin typeface="HGSｺﾞｼｯｸE" panose="020B0900000000000000" pitchFamily="50" charset="-128"/>
                <a:ea typeface="HGSｺﾞｼｯｸE" panose="020B0900000000000000" pitchFamily="50" charset="-128"/>
              </a:rPr>
              <a:t>　・穴水町保健医療福祉調整本部会議等の運営、</a:t>
            </a:r>
            <a:endParaRPr kumimoji="1" lang="en-US" altLang="ja-JP" sz="1050" dirty="0">
              <a:latin typeface="HGSｺﾞｼｯｸE" panose="020B0900000000000000" pitchFamily="50" charset="-128"/>
              <a:ea typeface="HGSｺﾞｼｯｸE" panose="020B0900000000000000" pitchFamily="50" charset="-128"/>
            </a:endParaRPr>
          </a:p>
          <a:p>
            <a:pPr>
              <a:spcBef>
                <a:spcPts val="300"/>
              </a:spcBef>
            </a:pPr>
            <a:r>
              <a:rPr kumimoji="1" lang="en-US" altLang="ja-JP" sz="1050" dirty="0">
                <a:latin typeface="HGSｺﾞｼｯｸE" panose="020B0900000000000000" pitchFamily="50" charset="-128"/>
                <a:ea typeface="HGSｺﾞｼｯｸE" panose="020B0900000000000000" pitchFamily="50" charset="-128"/>
              </a:rPr>
              <a:t>      </a:t>
            </a:r>
            <a:r>
              <a:rPr kumimoji="1" lang="ja-JP" altLang="en-US" sz="1050" dirty="0">
                <a:latin typeface="HGSｺﾞｼｯｸE" panose="020B0900000000000000" pitchFamily="50" charset="-128"/>
                <a:ea typeface="HGSｺﾞｼｯｸE" panose="020B0900000000000000" pitchFamily="50" charset="-128"/>
              </a:rPr>
              <a:t>町災害対策本部との連携など</a:t>
            </a:r>
          </a:p>
          <a:p>
            <a:pPr>
              <a:spcBef>
                <a:spcPts val="300"/>
              </a:spcBef>
            </a:pPr>
            <a:r>
              <a:rPr kumimoji="1" lang="ja-JP" altLang="en-US" sz="1050" dirty="0">
                <a:latin typeface="HGSｺﾞｼｯｸE" panose="020B0900000000000000" pitchFamily="50" charset="-128"/>
                <a:ea typeface="HGSｺﾞｼｯｸE" panose="020B0900000000000000" pitchFamily="50" charset="-128"/>
              </a:rPr>
              <a:t>　・保健医療福祉調整本部の移行</a:t>
            </a:r>
            <a:endParaRPr kumimoji="1" lang="en-US" altLang="ja-JP" sz="1050" dirty="0">
              <a:latin typeface="HGSｺﾞｼｯｸE" panose="020B0900000000000000" pitchFamily="50" charset="-128"/>
              <a:ea typeface="HGSｺﾞｼｯｸE" panose="020B0900000000000000" pitchFamily="50" charset="-128"/>
            </a:endParaRPr>
          </a:p>
          <a:p>
            <a:pPr>
              <a:spcBef>
                <a:spcPts val="300"/>
              </a:spcBef>
            </a:pPr>
            <a:r>
              <a:rPr kumimoji="1" lang="en-US" altLang="ja-JP" sz="1050" dirty="0">
                <a:latin typeface="HGSｺﾞｼｯｸE" panose="020B0900000000000000" pitchFamily="50" charset="-128"/>
                <a:ea typeface="HGSｺﾞｼｯｸE" panose="020B0900000000000000" pitchFamily="50" charset="-128"/>
              </a:rPr>
              <a:t>     </a:t>
            </a:r>
            <a:r>
              <a:rPr kumimoji="1" lang="ja-JP" altLang="en-US" sz="1050" dirty="0">
                <a:latin typeface="HGSｺﾞｼｯｸE" panose="020B0900000000000000" pitchFamily="50" charset="-128"/>
                <a:ea typeface="HGSｺﾞｼｯｸE" panose="020B0900000000000000" pitchFamily="50" charset="-128"/>
              </a:rPr>
              <a:t>（</a:t>
            </a:r>
            <a:r>
              <a:rPr kumimoji="1" lang="en-US" altLang="ja-JP" sz="1050" dirty="0">
                <a:latin typeface="HGSｺﾞｼｯｸE" panose="020B0900000000000000" pitchFamily="50" charset="-128"/>
                <a:ea typeface="HGSｺﾞｼｯｸE" panose="020B0900000000000000" pitchFamily="50" charset="-128"/>
              </a:rPr>
              <a:t>DHEAT</a:t>
            </a:r>
            <a:r>
              <a:rPr kumimoji="1" lang="ja-JP" altLang="en-US" sz="1050" dirty="0">
                <a:latin typeface="HGSｺﾞｼｯｸE" panose="020B0900000000000000" pitchFamily="50" charset="-128"/>
                <a:ea typeface="HGSｺﾞｼｯｸE" panose="020B0900000000000000" pitchFamily="50" charset="-128"/>
              </a:rPr>
              <a:t>⇒石川県・穴水町）に向けた取組み</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200" dirty="0">
              <a:latin typeface="HGSｺﾞｼｯｸE" panose="020B0900000000000000" pitchFamily="50" charset="-128"/>
              <a:ea typeface="HGSｺﾞｼｯｸE" panose="020B09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200" dirty="0">
              <a:latin typeface="HGSｺﾞｼｯｸE" panose="020B0900000000000000" pitchFamily="50" charset="-128"/>
              <a:ea typeface="HGSｺﾞｼｯｸE" panose="020B09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200" dirty="0">
              <a:latin typeface="HGSｺﾞｼｯｸE" panose="020B0900000000000000" pitchFamily="50" charset="-128"/>
              <a:ea typeface="HGSｺﾞｼｯｸE" panose="020B0900000000000000" pitchFamily="50" charset="-128"/>
            </a:endParaRPr>
          </a:p>
        </p:txBody>
      </p:sp>
      <p:sp>
        <p:nvSpPr>
          <p:cNvPr id="34" name="テキスト ボックス 33">
            <a:extLst>
              <a:ext uri="{FF2B5EF4-FFF2-40B4-BE49-F238E27FC236}">
                <a16:creationId xmlns:a16="http://schemas.microsoft.com/office/drawing/2014/main" id="{071B1FFB-B4E7-41E4-A56C-975084385622}"/>
              </a:ext>
            </a:extLst>
          </p:cNvPr>
          <p:cNvSpPr txBox="1"/>
          <p:nvPr/>
        </p:nvSpPr>
        <p:spPr>
          <a:xfrm>
            <a:off x="4536623" y="2234456"/>
            <a:ext cx="4536000" cy="2221121"/>
          </a:xfrm>
          <a:prstGeom prst="rect">
            <a:avLst/>
          </a:prstGeom>
          <a:solidFill>
            <a:schemeClr val="bg1">
              <a:lumMod val="85000"/>
            </a:schemeClr>
          </a:solidFill>
          <a:ln w="19050">
            <a:noFill/>
          </a:ln>
        </p:spPr>
        <p:txBody>
          <a:bodyPr wrap="square" lIns="0" tIns="0" rIns="0" bIns="0">
            <a:spAutoFit/>
          </a:bodyPr>
          <a:lstStyle/>
          <a:p>
            <a:r>
              <a:rPr lang="ja-JP" altLang="en-US" sz="200" b="1" u="sng" dirty="0">
                <a:latin typeface="HGSｺﾞｼｯｸE" panose="020B0900000000000000" pitchFamily="50" charset="-128"/>
                <a:ea typeface="HGSｺﾞｼｯｸE" panose="020B0900000000000000" pitchFamily="50" charset="-128"/>
              </a:rPr>
              <a:t> </a:t>
            </a:r>
            <a:endParaRPr lang="en-US" altLang="ja-JP" sz="200" b="1" u="sng" dirty="0">
              <a:latin typeface="HGSｺﾞｼｯｸE" panose="020B0900000000000000" pitchFamily="50" charset="-128"/>
              <a:ea typeface="HGSｺﾞｼｯｸE" panose="020B0900000000000000" pitchFamily="50" charset="-128"/>
            </a:endParaRPr>
          </a:p>
          <a:p>
            <a:r>
              <a:rPr lang="en-US" altLang="ja-JP" sz="1100" b="1" dirty="0">
                <a:latin typeface="HGSｺﾞｼｯｸE" panose="020B0900000000000000" pitchFamily="50" charset="-128"/>
                <a:ea typeface="HGSｺﾞｼｯｸE" panose="020B0900000000000000" pitchFamily="50" charset="-128"/>
              </a:rPr>
              <a:t> </a:t>
            </a:r>
            <a:r>
              <a:rPr lang="ja-JP" altLang="en-US" sz="1100" b="1" u="sng" dirty="0">
                <a:latin typeface="HGSｺﾞｼｯｸE" panose="020B0900000000000000" pitchFamily="50" charset="-128"/>
                <a:ea typeface="HGSｺﾞｼｯｸE" panose="020B0900000000000000" pitchFamily="50" charset="-128"/>
              </a:rPr>
              <a:t>○ 公衆衛生（保健師等）チーム</a:t>
            </a:r>
            <a:endParaRPr lang="en-US" altLang="ja-JP" sz="1100" b="1" u="sng" dirty="0">
              <a:latin typeface="HGSｺﾞｼｯｸE" panose="020B0900000000000000" pitchFamily="50" charset="-128"/>
              <a:ea typeface="HGSｺﾞｼｯｸE" panose="020B0900000000000000" pitchFamily="50" charset="-128"/>
            </a:endParaRPr>
          </a:p>
          <a:p>
            <a:r>
              <a:rPr lang="ja-JP" altLang="en-US" sz="900" dirty="0">
                <a:latin typeface="HGSｺﾞｼｯｸE" panose="020B0900000000000000" pitchFamily="50" charset="-128"/>
                <a:ea typeface="HGSｺﾞｼｯｸE" panose="020B0900000000000000" pitchFamily="50" charset="-128"/>
              </a:rPr>
              <a:t>   </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保健師２名、食品衛生</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環境衛生監視員</a:t>
            </a:r>
            <a:r>
              <a:rPr lang="en-US" altLang="ja-JP" sz="800" dirty="0">
                <a:latin typeface="HGSｺﾞｼｯｸE" panose="020B0900000000000000" pitchFamily="50" charset="-128"/>
                <a:ea typeface="HGSｺﾞｼｯｸE" panose="020B0900000000000000" pitchFamily="50" charset="-128"/>
              </a:rPr>
              <a:t>1</a:t>
            </a:r>
            <a:r>
              <a:rPr lang="ja-JP" altLang="en-US" sz="800" dirty="0">
                <a:latin typeface="HGSｺﾞｼｯｸE" panose="020B0900000000000000" pitchFamily="50" charset="-128"/>
                <a:ea typeface="HGSｺﾞｼｯｸE" panose="020B0900000000000000" pitchFamily="50" charset="-128"/>
              </a:rPr>
              <a:t>名、業務調整員１名</a:t>
            </a:r>
            <a:r>
              <a:rPr lang="en-US" altLang="ja-JP" sz="800" dirty="0">
                <a:latin typeface="HGSｺﾞｼｯｸE" panose="020B0900000000000000" pitchFamily="50" charset="-128"/>
                <a:ea typeface="HGSｺﾞｼｯｸE" panose="020B0900000000000000" pitchFamily="50" charset="-128"/>
              </a:rPr>
              <a:t>/</a:t>
            </a:r>
            <a:r>
              <a:rPr lang="ja-JP" altLang="en-US" sz="800" dirty="0">
                <a:latin typeface="HGSｺﾞｼｯｸE" panose="020B0900000000000000" pitchFamily="50" charset="-128"/>
                <a:ea typeface="HGSｺﾞｼｯｸE" panose="020B0900000000000000" pitchFamily="50" charset="-128"/>
              </a:rPr>
              <a:t>班</a:t>
            </a:r>
            <a:r>
              <a:rPr lang="en-US" altLang="ja-JP" sz="800" dirty="0">
                <a:latin typeface="HGSｺﾞｼｯｸE" panose="020B0900000000000000" pitchFamily="50" charset="-128"/>
                <a:ea typeface="HGSｺﾞｼｯｸE" panose="020B0900000000000000" pitchFamily="50" charset="-128"/>
              </a:rPr>
              <a:t>)</a:t>
            </a:r>
            <a:r>
              <a:rPr lang="ja-JP" altLang="en-US" sz="800" b="1" u="sng" dirty="0">
                <a:latin typeface="HGSｺﾞｼｯｸE" panose="020B0900000000000000" pitchFamily="50" charset="-128"/>
                <a:ea typeface="HGSｺﾞｼｯｸE" panose="020B0900000000000000" pitchFamily="50" charset="-128"/>
              </a:rPr>
              <a:t>：</a:t>
            </a:r>
            <a:r>
              <a:rPr lang="en-US" altLang="ja-JP" sz="1000" b="1" u="sng" dirty="0">
                <a:latin typeface="HGSｺﾞｼｯｸE" panose="020B0900000000000000" pitchFamily="50" charset="-128"/>
                <a:ea typeface="HGSｺﾞｼｯｸE" panose="020B0900000000000000" pitchFamily="50" charset="-128"/>
              </a:rPr>
              <a:t>77</a:t>
            </a:r>
            <a:r>
              <a:rPr lang="ja-JP" altLang="en-US" sz="800" b="1" u="sng" dirty="0">
                <a:latin typeface="HGSｺﾞｼｯｸE" panose="020B0900000000000000" pitchFamily="50" charset="-128"/>
                <a:ea typeface="HGSｺﾞｼｯｸE" panose="020B0900000000000000" pitchFamily="50" charset="-128"/>
              </a:rPr>
              <a:t>班、延べ 約</a:t>
            </a:r>
            <a:r>
              <a:rPr lang="en-US" altLang="ja-JP" sz="1000" b="1" u="sng" dirty="0">
                <a:latin typeface="HGSｺﾞｼｯｸE" panose="020B0900000000000000" pitchFamily="50" charset="-128"/>
                <a:ea typeface="HGSｺﾞｼｯｸE" panose="020B0900000000000000" pitchFamily="50" charset="-128"/>
              </a:rPr>
              <a:t>1400</a:t>
            </a:r>
            <a:r>
              <a:rPr lang="ja-JP" altLang="en-US" sz="800" b="1" u="sng" dirty="0">
                <a:latin typeface="HGSｺﾞｼｯｸE" panose="020B0900000000000000" pitchFamily="50" charset="-128"/>
                <a:ea typeface="HGSｺﾞｼｯｸE" panose="020B0900000000000000" pitchFamily="50" charset="-128"/>
              </a:rPr>
              <a:t>人</a:t>
            </a:r>
            <a:r>
              <a:rPr lang="en-US" altLang="ja-JP" sz="600" b="1" u="sng" dirty="0">
                <a:latin typeface="HGSｺﾞｼｯｸE" panose="020B0900000000000000" pitchFamily="50" charset="-128"/>
                <a:ea typeface="HGSｺﾞｼｯｸE" panose="020B0900000000000000" pitchFamily="50" charset="-128"/>
              </a:rPr>
              <a:t>※</a:t>
            </a:r>
            <a:endParaRPr lang="en-US" altLang="ja-JP" sz="800" dirty="0">
              <a:latin typeface="HGSｺﾞｼｯｸE" panose="020B0900000000000000" pitchFamily="50" charset="-128"/>
              <a:ea typeface="HGSｺﾞｼｯｸE" panose="020B0900000000000000" pitchFamily="50" charset="-128"/>
            </a:endParaRPr>
          </a:p>
          <a:p>
            <a:pPr>
              <a:lnSpc>
                <a:spcPts val="1000"/>
              </a:lnSpc>
            </a:pPr>
            <a:r>
              <a:rPr lang="en-US" altLang="ja-JP" sz="1050" dirty="0">
                <a:latin typeface="HGSｺﾞｼｯｸE" panose="020B0900000000000000" pitchFamily="50" charset="-128"/>
                <a:ea typeface="HGSｺﾞｼｯｸE" panose="020B0900000000000000" pitchFamily="50" charset="-128"/>
              </a:rPr>
              <a:t> </a:t>
            </a:r>
            <a:r>
              <a:rPr lang="ja-JP" altLang="en-US" sz="1050" dirty="0">
                <a:latin typeface="HGSｺﾞｼｯｸE" panose="020B0900000000000000" pitchFamily="50" charset="-128"/>
                <a:ea typeface="HGSｺﾞｼｯｸE" panose="020B0900000000000000" pitchFamily="50" charset="-128"/>
              </a:rPr>
              <a:t>   </a:t>
            </a:r>
            <a:r>
              <a:rPr lang="en-US" altLang="ja-JP" sz="800" dirty="0">
                <a:latin typeface="HGSｺﾞｼｯｸE" panose="020B0900000000000000" pitchFamily="50" charset="-128"/>
                <a:ea typeface="HGSｺﾞｼｯｸE" panose="020B0900000000000000" pitchFamily="50" charset="-128"/>
              </a:rPr>
              <a:t>※ </a:t>
            </a:r>
            <a:r>
              <a:rPr lang="ja-JP" altLang="en-US" sz="800" dirty="0">
                <a:latin typeface="HGSｺﾞｼｯｸE" panose="020B0900000000000000" pitchFamily="50" charset="-128"/>
                <a:ea typeface="HGSｺﾞｼｯｸE" panose="020B0900000000000000" pitchFamily="50" charset="-128"/>
              </a:rPr>
              <a:t>大阪市、堺市からは、</a:t>
            </a:r>
            <a:r>
              <a:rPr lang="en-US" altLang="ja-JP" sz="900" dirty="0">
                <a:latin typeface="HGSｺﾞｼｯｸE" panose="020B0900000000000000" pitchFamily="50" charset="-128"/>
                <a:ea typeface="HGSｺﾞｼｯｸE" panose="020B0900000000000000" pitchFamily="50" charset="-128"/>
              </a:rPr>
              <a:t>54</a:t>
            </a:r>
            <a:r>
              <a:rPr lang="ja-JP" altLang="en-US" sz="800" dirty="0">
                <a:latin typeface="HGSｺﾞｼｯｸE" panose="020B0900000000000000" pitchFamily="50" charset="-128"/>
                <a:ea typeface="HGSｺﾞｼｯｸE" panose="020B0900000000000000" pitchFamily="50" charset="-128"/>
              </a:rPr>
              <a:t>班派遣</a:t>
            </a:r>
            <a:endParaRPr lang="en-US" altLang="ja-JP" sz="800" dirty="0">
              <a:latin typeface="HGSｺﾞｼｯｸE" panose="020B0900000000000000" pitchFamily="50" charset="-128"/>
              <a:ea typeface="HGSｺﾞｼｯｸE" panose="020B0900000000000000" pitchFamily="50" charset="-128"/>
            </a:endParaRPr>
          </a:p>
          <a:p>
            <a:pPr>
              <a:lnSpc>
                <a:spcPts val="1000"/>
              </a:lnSpc>
            </a:pPr>
            <a:r>
              <a:rPr lang="ja-JP" altLang="en-US" sz="800" dirty="0">
                <a:latin typeface="HGSｺﾞｼｯｸE" panose="020B0900000000000000" pitchFamily="50" charset="-128"/>
                <a:ea typeface="HGSｺﾞｼｯｸE" panose="020B0900000000000000" pitchFamily="50" charset="-128"/>
              </a:rPr>
              <a:t>　　   延べは、東大阪市、高槻市、枚方市、寝屋川市、豊中市、八尾市</a:t>
            </a:r>
            <a:endParaRPr lang="en-US" altLang="ja-JP" sz="800" dirty="0">
              <a:latin typeface="HGSｺﾞｼｯｸE" panose="020B0900000000000000" pitchFamily="50" charset="-128"/>
              <a:ea typeface="HGSｺﾞｼｯｸE" panose="020B0900000000000000" pitchFamily="50" charset="-128"/>
            </a:endParaRPr>
          </a:p>
          <a:p>
            <a:pPr>
              <a:lnSpc>
                <a:spcPts val="1000"/>
              </a:lnSpc>
            </a:pPr>
            <a:r>
              <a:rPr lang="ja-JP" altLang="en-US" sz="800" dirty="0">
                <a:latin typeface="HGSｺﾞｼｯｸE" panose="020B0900000000000000" pitchFamily="50" charset="-128"/>
                <a:ea typeface="HGSｺﾞｼｯｸE" panose="020B0900000000000000" pitchFamily="50" charset="-128"/>
              </a:rPr>
              <a:t>　　   吹田市の職員も含む</a:t>
            </a:r>
            <a:endParaRPr lang="en-US" altLang="ja-JP" sz="800" dirty="0">
              <a:latin typeface="HGSｺﾞｼｯｸE" panose="020B0900000000000000" pitchFamily="50" charset="-128"/>
              <a:ea typeface="HGSｺﾞｼｯｸE" panose="020B0900000000000000" pitchFamily="50" charset="-128"/>
            </a:endParaRPr>
          </a:p>
          <a:p>
            <a:pPr>
              <a:spcBef>
                <a:spcPts val="300"/>
              </a:spcBef>
            </a:pPr>
            <a:r>
              <a:rPr lang="ja-JP" altLang="en-US" sz="1050" dirty="0">
                <a:latin typeface="HGSｺﾞｼｯｸE" panose="020B0900000000000000" pitchFamily="50" charset="-128"/>
                <a:ea typeface="HGSｺﾞｼｯｸE" panose="020B0900000000000000" pitchFamily="50" charset="-128"/>
              </a:rPr>
              <a:t>大阪府チーム（中核市含む）</a:t>
            </a:r>
          </a:p>
          <a:p>
            <a:pPr>
              <a:lnSpc>
                <a:spcPts val="1000"/>
              </a:lnSpc>
            </a:pPr>
            <a:r>
              <a:rPr lang="ja-JP" altLang="en-US" sz="1050" dirty="0">
                <a:latin typeface="HGSｺﾞｼｯｸE" panose="020B0900000000000000" pitchFamily="50" charset="-128"/>
                <a:ea typeface="HGSｺﾞｼｯｸE" panose="020B0900000000000000" pitchFamily="50" charset="-128"/>
              </a:rPr>
              <a:t>▷派遣期間　令和６年１月</a:t>
            </a:r>
            <a:r>
              <a:rPr lang="en-US" altLang="ja-JP" sz="1050" dirty="0">
                <a:latin typeface="HGSｺﾞｼｯｸE" panose="020B0900000000000000" pitchFamily="50" charset="-128"/>
                <a:ea typeface="HGSｺﾞｼｯｸE" panose="020B0900000000000000" pitchFamily="50" charset="-128"/>
              </a:rPr>
              <a:t>15</a:t>
            </a:r>
            <a:r>
              <a:rPr lang="ja-JP" altLang="en-US" sz="1050" dirty="0">
                <a:latin typeface="HGSｺﾞｼｯｸE" panose="020B0900000000000000" pitchFamily="50" charset="-128"/>
                <a:ea typeface="HGSｺﾞｼｯｸE" panose="020B0900000000000000" pitchFamily="50" charset="-128"/>
              </a:rPr>
              <a:t>日</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月</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から３月</a:t>
            </a:r>
            <a:r>
              <a:rPr lang="en-US" altLang="ja-JP" sz="1050" dirty="0">
                <a:latin typeface="HGSｺﾞｼｯｸE" panose="020B0900000000000000" pitchFamily="50" charset="-128"/>
                <a:ea typeface="HGSｺﾞｼｯｸE" panose="020B0900000000000000" pitchFamily="50" charset="-128"/>
              </a:rPr>
              <a:t>27</a:t>
            </a:r>
            <a:r>
              <a:rPr lang="ja-JP" altLang="en-US" sz="1050" dirty="0">
                <a:latin typeface="HGSｺﾞｼｯｸE" panose="020B0900000000000000" pitchFamily="50" charset="-128"/>
                <a:ea typeface="HGSｺﾞｼｯｸE" panose="020B0900000000000000" pitchFamily="50" charset="-128"/>
              </a:rPr>
              <a:t>日</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水</a:t>
            </a:r>
            <a:r>
              <a:rPr lang="en-US" altLang="ja-JP" sz="1050" dirty="0">
                <a:latin typeface="HGSｺﾞｼｯｸE" panose="020B0900000000000000" pitchFamily="50" charset="-128"/>
                <a:ea typeface="HGSｺﾞｼｯｸE" panose="020B0900000000000000" pitchFamily="50" charset="-128"/>
              </a:rPr>
              <a:t>)</a:t>
            </a:r>
            <a:r>
              <a:rPr lang="ja-JP" altLang="en-US" sz="1050" dirty="0">
                <a:latin typeface="HGSｺﾞｼｯｸE" panose="020B0900000000000000" pitchFamily="50" charset="-128"/>
                <a:ea typeface="HGSｺﾞｼｯｸE" panose="020B0900000000000000" pitchFamily="50" charset="-128"/>
              </a:rPr>
              <a:t>まで</a:t>
            </a:r>
          </a:p>
          <a:p>
            <a:pPr>
              <a:lnSpc>
                <a:spcPts val="1000"/>
              </a:lnSpc>
            </a:pPr>
            <a:r>
              <a:rPr lang="ja-JP" altLang="en-US" sz="1050" dirty="0">
                <a:latin typeface="HGSｺﾞｼｯｸE" panose="020B0900000000000000" pitchFamily="50" charset="-128"/>
                <a:ea typeface="HGSｺﾞｼｯｸE" panose="020B0900000000000000" pitchFamily="50" charset="-128"/>
              </a:rPr>
              <a:t>▷派遣場所　輪島市（能登北部保健所） </a:t>
            </a:r>
          </a:p>
          <a:p>
            <a:pPr>
              <a:lnSpc>
                <a:spcPts val="1000"/>
              </a:lnSpc>
            </a:pPr>
            <a:r>
              <a:rPr lang="ja-JP" altLang="en-US" sz="1050" dirty="0">
                <a:latin typeface="HGSｺﾞｼｯｸE" panose="020B0900000000000000" pitchFamily="50" charset="-128"/>
                <a:ea typeface="HGSｺﾞｼｯｸE" panose="020B0900000000000000" pitchFamily="50" charset="-128"/>
              </a:rPr>
              <a:t>▷活動内容　</a:t>
            </a:r>
            <a:endParaRPr lang="en-US" altLang="ja-JP" sz="1050" dirty="0">
              <a:latin typeface="HGSｺﾞｼｯｸE" panose="020B0900000000000000" pitchFamily="50" charset="-128"/>
              <a:ea typeface="HGSｺﾞｼｯｸE" panose="020B0900000000000000" pitchFamily="50" charset="-128"/>
            </a:endParaRPr>
          </a:p>
          <a:p>
            <a:pPr>
              <a:lnSpc>
                <a:spcPts val="1000"/>
              </a:lnSpc>
            </a:pPr>
            <a:r>
              <a:rPr lang="ja-JP" altLang="en-US" sz="1050" dirty="0">
                <a:latin typeface="HGSｺﾞｼｯｸE" panose="020B0900000000000000" pitchFamily="50" charset="-128"/>
                <a:ea typeface="HGSｺﾞｼｯｸE" panose="020B0900000000000000" pitchFamily="50" charset="-128"/>
              </a:rPr>
              <a:t>　・避難者の健康支援</a:t>
            </a:r>
          </a:p>
          <a:p>
            <a:pPr>
              <a:lnSpc>
                <a:spcPts val="1000"/>
              </a:lnSpc>
            </a:pPr>
            <a:r>
              <a:rPr lang="ja-JP" altLang="en-US" sz="1050" dirty="0">
                <a:latin typeface="HGSｺﾞｼｯｸE" panose="020B0900000000000000" pitchFamily="50" charset="-128"/>
                <a:ea typeface="HGSｺﾞｼｯｸE" panose="020B0900000000000000" pitchFamily="50" charset="-128"/>
              </a:rPr>
              <a:t>　・避難所の感染症対策、生活衛生の管理等の活動</a:t>
            </a:r>
          </a:p>
          <a:p>
            <a:pPr>
              <a:lnSpc>
                <a:spcPts val="1000"/>
              </a:lnSpc>
            </a:pPr>
            <a:r>
              <a:rPr lang="ja-JP" altLang="en-US" sz="1050" dirty="0">
                <a:latin typeface="HGSｺﾞｼｯｸE" panose="020B0900000000000000" pitchFamily="50" charset="-128"/>
                <a:ea typeface="HGSｺﾞｼｯｸE" panose="020B0900000000000000" pitchFamily="50" charset="-128"/>
              </a:rPr>
              <a:t>　・避難所への巡回訪問とともに、高齢者等の要支援者</a:t>
            </a:r>
            <a:endParaRPr lang="en-US" altLang="ja-JP" sz="1050" dirty="0">
              <a:latin typeface="HGSｺﾞｼｯｸE" panose="020B0900000000000000" pitchFamily="50" charset="-128"/>
              <a:ea typeface="HGSｺﾞｼｯｸE" panose="020B0900000000000000" pitchFamily="50" charset="-128"/>
            </a:endParaRPr>
          </a:p>
          <a:p>
            <a:pPr>
              <a:lnSpc>
                <a:spcPts val="1000"/>
              </a:lnSpc>
            </a:pPr>
            <a:r>
              <a:rPr lang="ja-JP" altLang="en-US" sz="1050" dirty="0">
                <a:latin typeface="HGSｺﾞｼｯｸE" panose="020B0900000000000000" pitchFamily="50" charset="-128"/>
                <a:ea typeface="HGSｺﾞｼｯｸE" panose="020B0900000000000000" pitchFamily="50" charset="-128"/>
              </a:rPr>
              <a:t>　　把握及び支援のための戸別訪問も実施</a:t>
            </a:r>
            <a:endParaRPr lang="en-US" altLang="ja-JP" sz="1050" dirty="0">
              <a:latin typeface="HGSｺﾞｼｯｸE" panose="020B0900000000000000" pitchFamily="50" charset="-128"/>
              <a:ea typeface="HGSｺﾞｼｯｸE" panose="020B0900000000000000" pitchFamily="50" charset="-128"/>
            </a:endParaRPr>
          </a:p>
          <a:p>
            <a:pPr>
              <a:lnSpc>
                <a:spcPts val="1000"/>
              </a:lnSpc>
            </a:pPr>
            <a:endParaRPr lang="en-US" altLang="ja-JP" sz="1050" dirty="0">
              <a:latin typeface="HGSｺﾞｼｯｸE" panose="020B0900000000000000" pitchFamily="50" charset="-128"/>
              <a:ea typeface="HGSｺﾞｼｯｸE" panose="020B0900000000000000" pitchFamily="50" charset="-128"/>
            </a:endParaRPr>
          </a:p>
          <a:p>
            <a:pPr>
              <a:lnSpc>
                <a:spcPts val="1000"/>
              </a:lnSpc>
            </a:pPr>
            <a:endParaRPr lang="en-US" altLang="ja-JP" sz="1050" dirty="0">
              <a:latin typeface="HGSｺﾞｼｯｸE" panose="020B0900000000000000" pitchFamily="50" charset="-128"/>
              <a:ea typeface="HGSｺﾞｼｯｸE" panose="020B0900000000000000" pitchFamily="50" charset="-128"/>
            </a:endParaRPr>
          </a:p>
          <a:p>
            <a:pPr>
              <a:lnSpc>
                <a:spcPts val="1000"/>
              </a:lnSpc>
            </a:pPr>
            <a:endParaRPr lang="ja-JP" altLang="en-US" sz="1050" dirty="0">
              <a:latin typeface="HGSｺﾞｼｯｸE" panose="020B0900000000000000" pitchFamily="50" charset="-128"/>
              <a:ea typeface="HGSｺﾞｼｯｸE" panose="020B0900000000000000" pitchFamily="50" charset="-128"/>
            </a:endParaRPr>
          </a:p>
        </p:txBody>
      </p:sp>
      <p:sp>
        <p:nvSpPr>
          <p:cNvPr id="23" name="正方形/長方形 22">
            <a:extLst>
              <a:ext uri="{FF2B5EF4-FFF2-40B4-BE49-F238E27FC236}">
                <a16:creationId xmlns:a16="http://schemas.microsoft.com/office/drawing/2014/main" id="{4E1711D4-B361-499A-977D-41A6DB544334}"/>
              </a:ext>
            </a:extLst>
          </p:cNvPr>
          <p:cNvSpPr/>
          <p:nvPr/>
        </p:nvSpPr>
        <p:spPr>
          <a:xfrm>
            <a:off x="15881" y="2019946"/>
            <a:ext cx="9115979" cy="4838054"/>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00" dirty="0">
              <a:solidFill>
                <a:schemeClr val="tx1"/>
              </a:solidFill>
            </a:endParaRPr>
          </a:p>
          <a:p>
            <a:pPr algn="ctr"/>
            <a:endParaRPr kumimoji="1" lang="ja-JP" altLang="en-US" sz="200" dirty="0">
              <a:solidFill>
                <a:schemeClr val="tx1"/>
              </a:solidFill>
            </a:endParaRPr>
          </a:p>
        </p:txBody>
      </p:sp>
      <p:sp>
        <p:nvSpPr>
          <p:cNvPr id="4" name="テキスト ボックス 3">
            <a:extLst>
              <a:ext uri="{FF2B5EF4-FFF2-40B4-BE49-F238E27FC236}">
                <a16:creationId xmlns:a16="http://schemas.microsoft.com/office/drawing/2014/main" id="{AB7B4FED-D91E-4BB8-8BA7-312E7434B301}"/>
              </a:ext>
            </a:extLst>
          </p:cNvPr>
          <p:cNvSpPr txBox="1"/>
          <p:nvPr/>
        </p:nvSpPr>
        <p:spPr>
          <a:xfrm>
            <a:off x="0" y="0"/>
            <a:ext cx="9144000" cy="369332"/>
          </a:xfrm>
          <a:prstGeom prst="rect">
            <a:avLst/>
          </a:prstGeom>
          <a:solidFill>
            <a:schemeClr val="accent1"/>
          </a:solidFill>
        </p:spPr>
        <p:txBody>
          <a:bodyPr wrap="square" rtlCol="0">
            <a:spAutoFit/>
          </a:bodyPr>
          <a:lstStyle/>
          <a:p>
            <a:pPr algn="ctr"/>
            <a:r>
              <a:rPr kumimoji="1" lang="ja-JP" altLang="en-US" b="1" dirty="0">
                <a:solidFill>
                  <a:schemeClr val="bg1"/>
                </a:solidFill>
                <a:latin typeface="HGSｺﾞｼｯｸE" panose="020B0900000000000000" pitchFamily="50" charset="-128"/>
                <a:ea typeface="HGSｺﾞｼｯｸE" panose="020B0900000000000000" pitchFamily="50" charset="-128"/>
              </a:rPr>
              <a:t>令和６年能登半島地震における被災地支援について（健康医療部関連）</a:t>
            </a:r>
          </a:p>
        </p:txBody>
      </p:sp>
      <p:pic>
        <p:nvPicPr>
          <p:cNvPr id="14" name="図形 2">
            <a:extLst>
              <a:ext uri="{FF2B5EF4-FFF2-40B4-BE49-F238E27FC236}">
                <a16:creationId xmlns:a16="http://schemas.microsoft.com/office/drawing/2014/main" id="{E9E207A5-061D-4195-96A5-C83F6FF87E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175047" y="3505228"/>
            <a:ext cx="1257656" cy="786142"/>
          </a:xfrm>
          <a:prstGeom prst="rect">
            <a:avLst/>
          </a:prstGeom>
        </p:spPr>
      </p:pic>
      <p:sp>
        <p:nvSpPr>
          <p:cNvPr id="16" name="テキスト ボックス 15">
            <a:extLst>
              <a:ext uri="{FF2B5EF4-FFF2-40B4-BE49-F238E27FC236}">
                <a16:creationId xmlns:a16="http://schemas.microsoft.com/office/drawing/2014/main" id="{B4D3DEFC-32EB-49B8-9875-746393E89E2C}"/>
              </a:ext>
            </a:extLst>
          </p:cNvPr>
          <p:cNvSpPr txBox="1"/>
          <p:nvPr/>
        </p:nvSpPr>
        <p:spPr>
          <a:xfrm>
            <a:off x="3026198" y="4262739"/>
            <a:ext cx="1555354" cy="200055"/>
          </a:xfrm>
          <a:prstGeom prst="rect">
            <a:avLst/>
          </a:prstGeom>
          <a:noFill/>
        </p:spPr>
        <p:txBody>
          <a:bodyPr wrap="square">
            <a:spAutoFit/>
          </a:bodyPr>
          <a:lstStyle/>
          <a:p>
            <a:r>
              <a:rPr lang="ja-JP" altLang="en-US" sz="700" dirty="0">
                <a:latin typeface="HGSｺﾞｼｯｸE" panose="020B0900000000000000" pitchFamily="50" charset="-128"/>
                <a:ea typeface="HGSｺﾞｼｯｸE" panose="020B0900000000000000" pitchFamily="50" charset="-128"/>
              </a:rPr>
              <a:t>穴水町保健医療福祉調整本部会議</a:t>
            </a:r>
          </a:p>
        </p:txBody>
      </p:sp>
      <p:graphicFrame>
        <p:nvGraphicFramePr>
          <p:cNvPr id="3" name="表 4">
            <a:extLst>
              <a:ext uri="{FF2B5EF4-FFF2-40B4-BE49-F238E27FC236}">
                <a16:creationId xmlns:a16="http://schemas.microsoft.com/office/drawing/2014/main" id="{2FD0F3CF-2205-4FB9-841D-273353AD57C3}"/>
              </a:ext>
            </a:extLst>
          </p:cNvPr>
          <p:cNvGraphicFramePr>
            <a:graphicFrameLocks noGrp="1"/>
          </p:cNvGraphicFramePr>
          <p:nvPr>
            <p:extLst>
              <p:ext uri="{D42A27DB-BD31-4B8C-83A1-F6EECF244321}">
                <p14:modId xmlns:p14="http://schemas.microsoft.com/office/powerpoint/2010/main" val="3907237000"/>
              </p:ext>
            </p:extLst>
          </p:nvPr>
        </p:nvGraphicFramePr>
        <p:xfrm>
          <a:off x="24879" y="691395"/>
          <a:ext cx="9095145" cy="1074420"/>
        </p:xfrm>
        <a:graphic>
          <a:graphicData uri="http://schemas.openxmlformats.org/drawingml/2006/table">
            <a:tbl>
              <a:tblPr firstRow="1" bandRow="1">
                <a:tableStyleId>{5C22544A-7EE6-4342-B048-85BDC9FD1C3A}</a:tableStyleId>
              </a:tblPr>
              <a:tblGrid>
                <a:gridCol w="730079">
                  <a:extLst>
                    <a:ext uri="{9D8B030D-6E8A-4147-A177-3AD203B41FA5}">
                      <a16:colId xmlns:a16="http://schemas.microsoft.com/office/drawing/2014/main" val="1124164279"/>
                    </a:ext>
                  </a:extLst>
                </a:gridCol>
                <a:gridCol w="8365066">
                  <a:extLst>
                    <a:ext uri="{9D8B030D-6E8A-4147-A177-3AD203B41FA5}">
                      <a16:colId xmlns:a16="http://schemas.microsoft.com/office/drawing/2014/main" val="2483743944"/>
                    </a:ext>
                  </a:extLst>
                </a:gridCol>
              </a:tblGrid>
              <a:tr h="242398">
                <a:tc>
                  <a:txBody>
                    <a:bodyPr/>
                    <a:lstStyle/>
                    <a:p>
                      <a:r>
                        <a:rPr kumimoji="1" lang="en-US" altLang="ja-JP" sz="1050" b="0" dirty="0">
                          <a:solidFill>
                            <a:schemeClr val="tx1"/>
                          </a:solidFill>
                          <a:latin typeface="HGSｺﾞｼｯｸE" panose="020B0900000000000000" pitchFamily="50" charset="-128"/>
                          <a:ea typeface="HGSｺﾞｼｯｸE" panose="020B0900000000000000" pitchFamily="50" charset="-128"/>
                        </a:rPr>
                        <a:t>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月</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日</a:t>
                      </a:r>
                      <a:endParaRPr kumimoji="1" lang="en-US" altLang="ja-JP" sz="1050" b="0" dirty="0">
                        <a:solidFill>
                          <a:schemeClr val="tx1"/>
                        </a:solidFill>
                        <a:latin typeface="HGSｺﾞｼｯｸE" panose="020B0900000000000000" pitchFamily="50" charset="-128"/>
                        <a:ea typeface="HGSｺﾞｼｯｸE" panose="020B0900000000000000" pitchFamily="50" charset="-128"/>
                      </a:endParaRPr>
                    </a:p>
                  </a:txBody>
                  <a:tcPr>
                    <a:solidFill>
                      <a:schemeClr val="bg1">
                        <a:lumMod val="85000"/>
                      </a:schemeClr>
                    </a:solidFill>
                  </a:tcPr>
                </a:tc>
                <a:tc>
                  <a:txBody>
                    <a:bodyPr/>
                    <a:lstStyle/>
                    <a:p>
                      <a:r>
                        <a:rPr kumimoji="1" lang="ja-JP" altLang="en-US" sz="1050" b="0" dirty="0">
                          <a:solidFill>
                            <a:schemeClr val="tx1"/>
                          </a:solidFill>
                          <a:latin typeface="HGSｺﾞｼｯｸE" panose="020B0900000000000000" pitchFamily="50" charset="-128"/>
                          <a:ea typeface="HGSｺﾞｼｯｸE" panose="020B0900000000000000" pitchFamily="50" charset="-128"/>
                        </a:rPr>
                        <a:t>・部内の対応状況を共有開始</a:t>
                      </a:r>
                    </a:p>
                  </a:txBody>
                  <a:tcPr>
                    <a:solidFill>
                      <a:schemeClr val="bg1">
                        <a:lumMod val="85000"/>
                      </a:schemeClr>
                    </a:solidFill>
                  </a:tcPr>
                </a:tc>
                <a:extLst>
                  <a:ext uri="{0D108BD9-81ED-4DB2-BD59-A6C34878D82A}">
                    <a16:rowId xmlns:a16="http://schemas.microsoft.com/office/drawing/2014/main" val="438838282"/>
                  </a:ext>
                </a:extLst>
              </a:tr>
              <a:tr h="393896">
                <a:tc>
                  <a:txBody>
                    <a:bodyPr/>
                    <a:lstStyle/>
                    <a:p>
                      <a:r>
                        <a:rPr kumimoji="1" lang="en-US" altLang="ja-JP" sz="1050" b="0" dirty="0">
                          <a:solidFill>
                            <a:schemeClr val="tx1"/>
                          </a:solidFill>
                          <a:latin typeface="HGSｺﾞｼｯｸE" panose="020B0900000000000000" pitchFamily="50" charset="-128"/>
                          <a:ea typeface="HGSｺﾞｼｯｸE" panose="020B0900000000000000" pitchFamily="50" charset="-128"/>
                        </a:rPr>
                        <a:t>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月</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9</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日</a:t>
                      </a:r>
                    </a:p>
                  </a:txBody>
                  <a:tcPr/>
                </a:tc>
                <a:tc>
                  <a:txBody>
                    <a:bodyPr/>
                    <a:lstStyle/>
                    <a:p>
                      <a:r>
                        <a:rPr kumimoji="1" lang="ja-JP" altLang="en-US" sz="1050" b="0" dirty="0">
                          <a:solidFill>
                            <a:schemeClr val="tx1"/>
                          </a:solidFill>
                          <a:latin typeface="HGSｺﾞｼｯｸE" panose="020B0900000000000000" pitchFamily="50" charset="-128"/>
                          <a:ea typeface="HGSｺﾞｼｯｸE" panose="020B0900000000000000" pitchFamily="50" charset="-128"/>
                        </a:rPr>
                        <a:t>・健康医療部能登半島地震支援班（部内各幹部職員で構成）の設置、支援班会議の開催（計</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9</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回開催）</a:t>
                      </a:r>
                      <a:endParaRPr kumimoji="1" lang="en-US" altLang="ja-JP" sz="1050" b="0" dirty="0">
                        <a:solidFill>
                          <a:schemeClr val="tx1"/>
                        </a:solidFill>
                        <a:latin typeface="HGSｺﾞｼｯｸE" panose="020B0900000000000000" pitchFamily="50" charset="-128"/>
                        <a:ea typeface="HGSｺﾞｼｯｸE" panose="020B0900000000000000" pitchFamily="50" charset="-128"/>
                      </a:endParaRPr>
                    </a:p>
                    <a:p>
                      <a:r>
                        <a:rPr kumimoji="1" lang="ja-JP" altLang="en-US" sz="1050" b="0" dirty="0">
                          <a:solidFill>
                            <a:schemeClr val="tx1"/>
                          </a:solidFill>
                          <a:latin typeface="HGSｺﾞｼｯｸE" panose="020B0900000000000000" pitchFamily="50" charset="-128"/>
                          <a:ea typeface="HGSｺﾞｼｯｸE" panose="020B0900000000000000" pitchFamily="50" charset="-128"/>
                        </a:rPr>
                        <a:t>・府内に避難された被災者の健康保険証や医療機関での窓口負担に関する相談対応を、国の通知に基づき市町村国保や後期高齢者医療に　 </a:t>
                      </a:r>
                      <a:endParaRPr kumimoji="1" lang="en-US" altLang="ja-JP" sz="1050" b="0" dirty="0">
                        <a:solidFill>
                          <a:schemeClr val="tx1"/>
                        </a:solidFill>
                        <a:latin typeface="HGSｺﾞｼｯｸE" panose="020B0900000000000000" pitchFamily="50" charset="-128"/>
                        <a:ea typeface="HGSｺﾞｼｯｸE" panose="020B0900000000000000" pitchFamily="50" charset="-128"/>
                      </a:endParaRPr>
                    </a:p>
                    <a:p>
                      <a:r>
                        <a:rPr kumimoji="1" lang="en-US" altLang="ja-JP" sz="1050" b="0" dirty="0">
                          <a:solidFill>
                            <a:schemeClr val="tx1"/>
                          </a:solidFill>
                          <a:latin typeface="HGSｺﾞｼｯｸE" panose="020B0900000000000000" pitchFamily="50" charset="-128"/>
                          <a:ea typeface="HGSｺﾞｼｯｸE" panose="020B0900000000000000" pitchFamily="50" charset="-128"/>
                        </a:rPr>
                        <a:t>   </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要請</a:t>
                      </a:r>
                    </a:p>
                  </a:txBody>
                  <a:tcPr/>
                </a:tc>
                <a:extLst>
                  <a:ext uri="{0D108BD9-81ED-4DB2-BD59-A6C34878D82A}">
                    <a16:rowId xmlns:a16="http://schemas.microsoft.com/office/drawing/2014/main" val="1221280771"/>
                  </a:ext>
                </a:extLst>
              </a:tr>
              <a:tr h="245764">
                <a:tc>
                  <a:txBody>
                    <a:bodyPr/>
                    <a:lstStyle/>
                    <a:p>
                      <a:r>
                        <a:rPr kumimoji="1" lang="en-US" altLang="ja-JP" sz="1050" b="0" dirty="0">
                          <a:solidFill>
                            <a:schemeClr val="tx1"/>
                          </a:solidFill>
                          <a:latin typeface="HGSｺﾞｼｯｸE" panose="020B0900000000000000" pitchFamily="50" charset="-128"/>
                          <a:ea typeface="HGSｺﾞｼｯｸE" panose="020B0900000000000000" pitchFamily="50" charset="-128"/>
                        </a:rPr>
                        <a:t>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月</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15</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日</a:t>
                      </a:r>
                    </a:p>
                  </a:txBody>
                  <a:tcPr>
                    <a:solidFill>
                      <a:schemeClr val="bg1">
                        <a:lumMod val="85000"/>
                      </a:schemeClr>
                    </a:solidFill>
                  </a:tcPr>
                </a:tc>
                <a:tc>
                  <a:txBody>
                    <a:bodyPr/>
                    <a:lstStyle/>
                    <a:p>
                      <a:r>
                        <a:rPr kumimoji="1" lang="ja-JP" altLang="en-US" sz="1050" b="0" dirty="0">
                          <a:solidFill>
                            <a:schemeClr val="tx1"/>
                          </a:solidFill>
                          <a:latin typeface="HGSｺﾞｼｯｸE" panose="020B0900000000000000" pitchFamily="50" charset="-128"/>
                          <a:ea typeface="HGSｺﾞｼｯｸE" panose="020B0900000000000000" pitchFamily="50" charset="-128"/>
                        </a:rPr>
                        <a:t>・府営住宅等へ入居される被災者への医療・教育等の生活支援窓口を設置</a:t>
                      </a:r>
                    </a:p>
                  </a:txBody>
                  <a:tcPr>
                    <a:solidFill>
                      <a:schemeClr val="bg1">
                        <a:lumMod val="85000"/>
                      </a:schemeClr>
                    </a:solidFill>
                  </a:tcPr>
                </a:tc>
                <a:extLst>
                  <a:ext uri="{0D108BD9-81ED-4DB2-BD59-A6C34878D82A}">
                    <a16:rowId xmlns:a16="http://schemas.microsoft.com/office/drawing/2014/main" val="2891289087"/>
                  </a:ext>
                </a:extLst>
              </a:tr>
            </a:tbl>
          </a:graphicData>
        </a:graphic>
      </p:graphicFrame>
      <p:sp>
        <p:nvSpPr>
          <p:cNvPr id="10" name="四角形: 角を丸くする 9">
            <a:extLst>
              <a:ext uri="{FF2B5EF4-FFF2-40B4-BE49-F238E27FC236}">
                <a16:creationId xmlns:a16="http://schemas.microsoft.com/office/drawing/2014/main" id="{066E6488-E3C4-4AA2-AB71-1D8D2838217E}"/>
              </a:ext>
            </a:extLst>
          </p:cNvPr>
          <p:cNvSpPr/>
          <p:nvPr/>
        </p:nvSpPr>
        <p:spPr>
          <a:xfrm>
            <a:off x="-3809" y="1963285"/>
            <a:ext cx="1828800" cy="23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i="0" dirty="0">
                <a:solidFill>
                  <a:schemeClr val="tx1"/>
                </a:solidFill>
                <a:effectLst/>
                <a:latin typeface="HGSｺﾞｼｯｸE" panose="020B0900000000000000" pitchFamily="50" charset="-128"/>
                <a:ea typeface="HGSｺﾞｼｯｸE" panose="020B0900000000000000" pitchFamily="50" charset="-128"/>
              </a:rPr>
              <a:t>各支援状況</a:t>
            </a:r>
            <a:r>
              <a:rPr lang="ja-JP" altLang="en-US" sz="800" i="0" dirty="0">
                <a:solidFill>
                  <a:schemeClr val="tx1"/>
                </a:solidFill>
                <a:effectLst/>
                <a:latin typeface="HGSｺﾞｼｯｸE" panose="020B0900000000000000" pitchFamily="50" charset="-128"/>
                <a:ea typeface="HGSｺﾞｼｯｸE" panose="020B0900000000000000" pitchFamily="50" charset="-128"/>
              </a:rPr>
              <a:t>（</a:t>
            </a:r>
            <a:r>
              <a:rPr lang="en-US" altLang="ja-JP" sz="800" i="0" dirty="0">
                <a:solidFill>
                  <a:schemeClr val="tx1"/>
                </a:solidFill>
                <a:effectLst/>
                <a:latin typeface="HGSｺﾞｼｯｸE" panose="020B0900000000000000" pitchFamily="50" charset="-128"/>
                <a:ea typeface="HGSｺﾞｼｯｸE" panose="020B0900000000000000" pitchFamily="50" charset="-128"/>
              </a:rPr>
              <a:t>3/11</a:t>
            </a:r>
            <a:r>
              <a:rPr lang="ja-JP" altLang="en-US" sz="800" dirty="0">
                <a:solidFill>
                  <a:schemeClr val="tx1"/>
                </a:solidFill>
                <a:latin typeface="HGSｺﾞｼｯｸE" panose="020B0900000000000000" pitchFamily="50" charset="-128"/>
                <a:ea typeface="HGSｺﾞｼｯｸE" panose="020B0900000000000000" pitchFamily="50" charset="-128"/>
              </a:rPr>
              <a:t>時点</a:t>
            </a:r>
            <a:r>
              <a:rPr lang="ja-JP" altLang="en-US" sz="800" i="0" dirty="0">
                <a:solidFill>
                  <a:schemeClr val="tx1"/>
                </a:solidFill>
                <a:effectLst/>
                <a:latin typeface="HGSｺﾞｼｯｸE" panose="020B0900000000000000" pitchFamily="50" charset="-128"/>
                <a:ea typeface="HGSｺﾞｼｯｸE" panose="020B0900000000000000" pitchFamily="50" charset="-128"/>
              </a:rPr>
              <a:t>）</a:t>
            </a:r>
            <a:endParaRPr lang="en-US" altLang="ja-JP" sz="1200" i="0" dirty="0">
              <a:solidFill>
                <a:schemeClr val="tx1"/>
              </a:solidFill>
              <a:effectLst/>
              <a:latin typeface="HGSｺﾞｼｯｸE" panose="020B0900000000000000" pitchFamily="50" charset="-128"/>
              <a:ea typeface="HGSｺﾞｼｯｸE" panose="020B0900000000000000" pitchFamily="50" charset="-128"/>
            </a:endParaRPr>
          </a:p>
        </p:txBody>
      </p:sp>
      <p:pic>
        <p:nvPicPr>
          <p:cNvPr id="25" name="図 24">
            <a:extLst>
              <a:ext uri="{FF2B5EF4-FFF2-40B4-BE49-F238E27FC236}">
                <a16:creationId xmlns:a16="http://schemas.microsoft.com/office/drawing/2014/main" id="{72A52A5D-1A8D-4598-8D31-B2F0161F5D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96791" y="5794101"/>
            <a:ext cx="1192051" cy="839377"/>
          </a:xfrm>
          <a:prstGeom prst="rect">
            <a:avLst/>
          </a:prstGeom>
        </p:spPr>
      </p:pic>
      <p:sp>
        <p:nvSpPr>
          <p:cNvPr id="30" name="テキスト ボックス 29">
            <a:extLst>
              <a:ext uri="{FF2B5EF4-FFF2-40B4-BE49-F238E27FC236}">
                <a16:creationId xmlns:a16="http://schemas.microsoft.com/office/drawing/2014/main" id="{051F55E0-7D3E-4728-868E-5E4A00A1C258}"/>
              </a:ext>
            </a:extLst>
          </p:cNvPr>
          <p:cNvSpPr txBox="1"/>
          <p:nvPr/>
        </p:nvSpPr>
        <p:spPr>
          <a:xfrm>
            <a:off x="3410166" y="6590111"/>
            <a:ext cx="1058362" cy="200055"/>
          </a:xfrm>
          <a:prstGeom prst="rect">
            <a:avLst/>
          </a:prstGeom>
          <a:noFill/>
        </p:spPr>
        <p:txBody>
          <a:bodyPr wrap="square">
            <a:spAutoFit/>
          </a:bodyPr>
          <a:lstStyle/>
          <a:p>
            <a:r>
              <a:rPr lang="en-US" altLang="ja-JP" sz="700" dirty="0">
                <a:latin typeface="HGSｺﾞｼｯｸE" panose="020B0900000000000000" pitchFamily="50" charset="-128"/>
                <a:ea typeface="HGSｺﾞｼｯｸE" panose="020B0900000000000000" pitchFamily="50" charset="-128"/>
              </a:rPr>
              <a:t>DMAT</a:t>
            </a:r>
            <a:r>
              <a:rPr lang="ja-JP" altLang="en-US" sz="700" dirty="0">
                <a:latin typeface="HGSｺﾞｼｯｸE" panose="020B0900000000000000" pitchFamily="50" charset="-128"/>
                <a:ea typeface="HGSｺﾞｼｯｸE" panose="020B0900000000000000" pitchFamily="50" charset="-128"/>
              </a:rPr>
              <a:t>活動拠点本部</a:t>
            </a:r>
          </a:p>
        </p:txBody>
      </p:sp>
      <p:pic>
        <p:nvPicPr>
          <p:cNvPr id="31" name="図 30">
            <a:extLst>
              <a:ext uri="{FF2B5EF4-FFF2-40B4-BE49-F238E27FC236}">
                <a16:creationId xmlns:a16="http://schemas.microsoft.com/office/drawing/2014/main" id="{0C8D7EA3-8FBA-4BDD-9C34-587EBA3D25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55464" y="5665763"/>
            <a:ext cx="1177470" cy="883311"/>
          </a:xfrm>
          <a:prstGeom prst="rect">
            <a:avLst/>
          </a:prstGeom>
        </p:spPr>
      </p:pic>
      <p:sp>
        <p:nvSpPr>
          <p:cNvPr id="32" name="テキスト ボックス 31">
            <a:extLst>
              <a:ext uri="{FF2B5EF4-FFF2-40B4-BE49-F238E27FC236}">
                <a16:creationId xmlns:a16="http://schemas.microsoft.com/office/drawing/2014/main" id="{330454A2-9766-49C6-A551-4C45159818F9}"/>
              </a:ext>
            </a:extLst>
          </p:cNvPr>
          <p:cNvSpPr txBox="1"/>
          <p:nvPr/>
        </p:nvSpPr>
        <p:spPr>
          <a:xfrm>
            <a:off x="7811559" y="6577405"/>
            <a:ext cx="865281" cy="200055"/>
          </a:xfrm>
          <a:prstGeom prst="rect">
            <a:avLst/>
          </a:prstGeom>
          <a:noFill/>
        </p:spPr>
        <p:txBody>
          <a:bodyPr wrap="square">
            <a:spAutoFit/>
          </a:bodyPr>
          <a:lstStyle/>
          <a:p>
            <a:r>
              <a:rPr lang="en-US" altLang="ja-JP" sz="700" dirty="0">
                <a:latin typeface="HGSｺﾞｼｯｸE" panose="020B0900000000000000" pitchFamily="50" charset="-128"/>
                <a:ea typeface="HGSｺﾞｼｯｸE" panose="020B0900000000000000" pitchFamily="50" charset="-128"/>
              </a:rPr>
              <a:t>DPAT</a:t>
            </a:r>
            <a:r>
              <a:rPr lang="ja-JP" altLang="en-US" sz="700" dirty="0">
                <a:latin typeface="HGSｺﾞｼｯｸE" panose="020B0900000000000000" pitchFamily="50" charset="-128"/>
                <a:ea typeface="HGSｺﾞｼｯｸE" panose="020B0900000000000000" pitchFamily="50" charset="-128"/>
              </a:rPr>
              <a:t>調整本部</a:t>
            </a:r>
          </a:p>
        </p:txBody>
      </p:sp>
      <p:sp>
        <p:nvSpPr>
          <p:cNvPr id="6" name="四角形: 角を丸くする 5">
            <a:extLst>
              <a:ext uri="{FF2B5EF4-FFF2-40B4-BE49-F238E27FC236}">
                <a16:creationId xmlns:a16="http://schemas.microsoft.com/office/drawing/2014/main" id="{829767C9-27B9-4DF2-B375-037E43B99306}"/>
              </a:ext>
            </a:extLst>
          </p:cNvPr>
          <p:cNvSpPr/>
          <p:nvPr/>
        </p:nvSpPr>
        <p:spPr>
          <a:xfrm>
            <a:off x="1" y="431191"/>
            <a:ext cx="1828800" cy="235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i="0" dirty="0">
                <a:solidFill>
                  <a:schemeClr val="tx1"/>
                </a:solidFill>
                <a:effectLst/>
                <a:latin typeface="HGSｺﾞｼｯｸE" panose="020B0900000000000000" pitchFamily="50" charset="-128"/>
                <a:ea typeface="HGSｺﾞｼｯｸE" panose="020B0900000000000000" pitchFamily="50" charset="-128"/>
              </a:rPr>
              <a:t>能登半島地震支援班</a:t>
            </a:r>
            <a:endParaRPr lang="en-US" altLang="ja-JP" sz="1100" i="0" dirty="0">
              <a:solidFill>
                <a:schemeClr val="tx1"/>
              </a:solidFill>
              <a:effectLst/>
              <a:latin typeface="HGSｺﾞｼｯｸE" panose="020B0900000000000000" pitchFamily="50" charset="-128"/>
              <a:ea typeface="HGSｺﾞｼｯｸE" panose="020B0900000000000000" pitchFamily="50" charset="-128"/>
            </a:endParaRPr>
          </a:p>
        </p:txBody>
      </p:sp>
      <p:sp>
        <p:nvSpPr>
          <p:cNvPr id="38" name="テキスト ボックス 37">
            <a:extLst>
              <a:ext uri="{FF2B5EF4-FFF2-40B4-BE49-F238E27FC236}">
                <a16:creationId xmlns:a16="http://schemas.microsoft.com/office/drawing/2014/main" id="{E010DFFD-749A-48C5-A5EA-E3BAE94B5954}"/>
              </a:ext>
            </a:extLst>
          </p:cNvPr>
          <p:cNvSpPr txBox="1"/>
          <p:nvPr/>
        </p:nvSpPr>
        <p:spPr>
          <a:xfrm>
            <a:off x="7968416" y="3405201"/>
            <a:ext cx="1083935" cy="200055"/>
          </a:xfrm>
          <a:prstGeom prst="rect">
            <a:avLst/>
          </a:prstGeom>
          <a:noFill/>
        </p:spPr>
        <p:txBody>
          <a:bodyPr wrap="square">
            <a:spAutoFit/>
          </a:bodyPr>
          <a:lstStyle/>
          <a:p>
            <a:r>
              <a:rPr lang="ja-JP" altLang="en-US" sz="700" b="1" dirty="0">
                <a:latin typeface="+mn-ea"/>
              </a:rPr>
              <a:t>　　避難所での支援</a:t>
            </a:r>
            <a:endParaRPr lang="ja-JP" altLang="en-US" sz="700" b="1" dirty="0"/>
          </a:p>
        </p:txBody>
      </p:sp>
      <p:grpSp>
        <p:nvGrpSpPr>
          <p:cNvPr id="19" name="グループ化 18">
            <a:extLst>
              <a:ext uri="{FF2B5EF4-FFF2-40B4-BE49-F238E27FC236}">
                <a16:creationId xmlns:a16="http://schemas.microsoft.com/office/drawing/2014/main" id="{F4C9CCB9-7FFF-4767-B403-B97EA1CCB8E4}"/>
              </a:ext>
            </a:extLst>
          </p:cNvPr>
          <p:cNvGrpSpPr>
            <a:grpSpLocks noChangeAspect="1"/>
          </p:cNvGrpSpPr>
          <p:nvPr/>
        </p:nvGrpSpPr>
        <p:grpSpPr>
          <a:xfrm>
            <a:off x="8003286" y="3559800"/>
            <a:ext cx="1083934" cy="818319"/>
            <a:chOff x="8545032" y="3872951"/>
            <a:chExt cx="2935351" cy="2216036"/>
          </a:xfrm>
        </p:grpSpPr>
        <p:pic>
          <p:nvPicPr>
            <p:cNvPr id="20" name="図 19">
              <a:extLst>
                <a:ext uri="{FF2B5EF4-FFF2-40B4-BE49-F238E27FC236}">
                  <a16:creationId xmlns:a16="http://schemas.microsoft.com/office/drawing/2014/main" id="{360D78D8-E38F-4972-BCC0-8346E569E1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45032" y="3872951"/>
              <a:ext cx="2935351" cy="2216036"/>
            </a:xfrm>
            <a:prstGeom prst="rect">
              <a:avLst/>
            </a:prstGeom>
          </p:spPr>
        </p:pic>
        <p:sp>
          <p:nvSpPr>
            <p:cNvPr id="21" name="四角形: 角を丸くする 20">
              <a:extLst>
                <a:ext uri="{FF2B5EF4-FFF2-40B4-BE49-F238E27FC236}">
                  <a16:creationId xmlns:a16="http://schemas.microsoft.com/office/drawing/2014/main" id="{07F545B4-6A7E-44C7-AAFA-FBE4F05D8FFD}"/>
                </a:ext>
              </a:extLst>
            </p:cNvPr>
            <p:cNvSpPr/>
            <p:nvPr/>
          </p:nvSpPr>
          <p:spPr>
            <a:xfrm>
              <a:off x="9739667" y="4422322"/>
              <a:ext cx="108000" cy="108000"/>
            </a:xfrm>
            <a:prstGeom prst="roundRect">
              <a:avLst/>
            </a:prstGeom>
            <a:solidFill>
              <a:srgbClr val="9E7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B02EF077-421F-4F38-AD13-D931207566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6731" y="2623323"/>
            <a:ext cx="1081463" cy="811509"/>
          </a:xfrm>
          <a:prstGeom prst="rect">
            <a:avLst/>
          </a:prstGeom>
        </p:spPr>
      </p:pic>
      <p:sp>
        <p:nvSpPr>
          <p:cNvPr id="24" name="テキスト ボックス 23">
            <a:extLst>
              <a:ext uri="{FF2B5EF4-FFF2-40B4-BE49-F238E27FC236}">
                <a16:creationId xmlns:a16="http://schemas.microsoft.com/office/drawing/2014/main" id="{764A6B62-E61A-4798-A0A9-1A1A236639F2}"/>
              </a:ext>
            </a:extLst>
          </p:cNvPr>
          <p:cNvSpPr txBox="1"/>
          <p:nvPr/>
        </p:nvSpPr>
        <p:spPr>
          <a:xfrm>
            <a:off x="8139966" y="4332429"/>
            <a:ext cx="810573" cy="200055"/>
          </a:xfrm>
          <a:prstGeom prst="rect">
            <a:avLst/>
          </a:prstGeom>
          <a:noFill/>
        </p:spPr>
        <p:txBody>
          <a:bodyPr wrap="square">
            <a:spAutoFit/>
          </a:bodyPr>
          <a:lstStyle/>
          <a:p>
            <a:r>
              <a:rPr lang="ja-JP" altLang="en-US" sz="700" b="1" dirty="0">
                <a:latin typeface="+mn-ea"/>
              </a:rPr>
              <a:t>　　戸別訪問</a:t>
            </a:r>
            <a:endParaRPr lang="ja-JP" altLang="en-US" sz="700" b="1" dirty="0"/>
          </a:p>
        </p:txBody>
      </p:sp>
      <p:sp>
        <p:nvSpPr>
          <p:cNvPr id="5" name="四角形: 角を丸くする 4">
            <a:extLst>
              <a:ext uri="{FF2B5EF4-FFF2-40B4-BE49-F238E27FC236}">
                <a16:creationId xmlns:a16="http://schemas.microsoft.com/office/drawing/2014/main" id="{7434E2FA-B004-4F37-A2B0-EDBA099E47A5}"/>
              </a:ext>
            </a:extLst>
          </p:cNvPr>
          <p:cNvSpPr/>
          <p:nvPr/>
        </p:nvSpPr>
        <p:spPr>
          <a:xfrm>
            <a:off x="6934200" y="1849671"/>
            <a:ext cx="2016339" cy="33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t>合計延べ約</a:t>
            </a:r>
            <a:r>
              <a:rPr kumimoji="1" lang="en-US" altLang="ja-JP" sz="1200" b="1" u="sng" dirty="0"/>
              <a:t>2,530</a:t>
            </a:r>
            <a:r>
              <a:rPr kumimoji="1" lang="ja-JP" altLang="en-US" sz="1200" b="1" u="sng" dirty="0"/>
              <a:t>名を派遣</a:t>
            </a:r>
          </a:p>
        </p:txBody>
      </p:sp>
    </p:spTree>
    <p:extLst>
      <p:ext uri="{BB962C8B-B14F-4D97-AF65-F5344CB8AC3E}">
        <p14:creationId xmlns:p14="http://schemas.microsoft.com/office/powerpoint/2010/main" val="269781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B7B4FED-D91E-4BB8-8BA7-312E7434B301}"/>
              </a:ext>
            </a:extLst>
          </p:cNvPr>
          <p:cNvSpPr txBox="1"/>
          <p:nvPr/>
        </p:nvSpPr>
        <p:spPr>
          <a:xfrm>
            <a:off x="0" y="0"/>
            <a:ext cx="9144000" cy="369332"/>
          </a:xfrm>
          <a:prstGeom prst="rect">
            <a:avLst/>
          </a:prstGeom>
          <a:solidFill>
            <a:schemeClr val="accent1"/>
          </a:solidFill>
        </p:spPr>
        <p:txBody>
          <a:bodyPr wrap="square" rtlCol="0">
            <a:spAutoFit/>
          </a:bodyPr>
          <a:lstStyle/>
          <a:p>
            <a:pPr algn="ctr"/>
            <a:r>
              <a:rPr kumimoji="1" lang="ja-JP" altLang="en-US" b="1" dirty="0">
                <a:solidFill>
                  <a:schemeClr val="bg1"/>
                </a:solidFill>
                <a:latin typeface="HGSｺﾞｼｯｸE" panose="020B0900000000000000" pitchFamily="50" charset="-128"/>
                <a:ea typeface="HGSｺﾞｼｯｸE" panose="020B0900000000000000" pitchFamily="50" charset="-128"/>
              </a:rPr>
              <a:t>令和６年能登半島地震における被災地支援について（健康医療部関連）</a:t>
            </a:r>
          </a:p>
        </p:txBody>
      </p:sp>
      <p:sp>
        <p:nvSpPr>
          <p:cNvPr id="29" name="四角形: 角を丸くする 28">
            <a:extLst>
              <a:ext uri="{FF2B5EF4-FFF2-40B4-BE49-F238E27FC236}">
                <a16:creationId xmlns:a16="http://schemas.microsoft.com/office/drawing/2014/main" id="{69D4E253-E710-40F0-97D3-AF9ACB48BE0C}"/>
              </a:ext>
            </a:extLst>
          </p:cNvPr>
          <p:cNvSpPr/>
          <p:nvPr/>
        </p:nvSpPr>
        <p:spPr>
          <a:xfrm>
            <a:off x="0" y="441522"/>
            <a:ext cx="1868905" cy="256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SｺﾞｼｯｸE" panose="020B0900000000000000" pitchFamily="50" charset="-128"/>
                <a:ea typeface="HGSｺﾞｼｯｸE" panose="020B0900000000000000" pitchFamily="50" charset="-128"/>
              </a:rPr>
              <a:t>団体の支援状況</a:t>
            </a:r>
            <a:r>
              <a:rPr lang="ja-JP" altLang="en-US" sz="800" i="0" dirty="0">
                <a:solidFill>
                  <a:schemeClr val="tx1"/>
                </a:solidFill>
                <a:effectLst/>
                <a:latin typeface="HGSｺﾞｼｯｸE" panose="020B0900000000000000" pitchFamily="50" charset="-128"/>
                <a:ea typeface="HGSｺﾞｼｯｸE" panose="020B0900000000000000" pitchFamily="50" charset="-128"/>
              </a:rPr>
              <a:t>（</a:t>
            </a:r>
            <a:r>
              <a:rPr lang="en-US" altLang="ja-JP" sz="800" i="0" dirty="0">
                <a:solidFill>
                  <a:schemeClr val="tx1"/>
                </a:solidFill>
                <a:effectLst/>
                <a:latin typeface="HGSｺﾞｼｯｸE" panose="020B0900000000000000" pitchFamily="50" charset="-128"/>
                <a:ea typeface="HGSｺﾞｼｯｸE" panose="020B0900000000000000" pitchFamily="50" charset="-128"/>
              </a:rPr>
              <a:t>3</a:t>
            </a:r>
            <a:r>
              <a:rPr lang="en-US" altLang="ja-JP" sz="800" dirty="0">
                <a:solidFill>
                  <a:schemeClr val="tx1"/>
                </a:solidFill>
                <a:latin typeface="HGSｺﾞｼｯｸE" panose="020B0900000000000000" pitchFamily="50" charset="-128"/>
                <a:ea typeface="HGSｺﾞｼｯｸE" panose="020B0900000000000000" pitchFamily="50" charset="-128"/>
              </a:rPr>
              <a:t>/11</a:t>
            </a:r>
          </a:p>
          <a:p>
            <a:pPr algn="ctr"/>
            <a:r>
              <a:rPr lang="ja-JP" altLang="en-US" sz="800" dirty="0">
                <a:solidFill>
                  <a:schemeClr val="tx1"/>
                </a:solidFill>
                <a:latin typeface="HGSｺﾞｼｯｸE" panose="020B0900000000000000" pitchFamily="50" charset="-128"/>
                <a:ea typeface="HGSｺﾞｼｯｸE" panose="020B0900000000000000" pitchFamily="50" charset="-128"/>
              </a:rPr>
              <a:t>時点</a:t>
            </a:r>
            <a:r>
              <a:rPr lang="ja-JP" altLang="en-US" sz="800" i="0" dirty="0">
                <a:solidFill>
                  <a:schemeClr val="tx1"/>
                </a:solidFill>
                <a:effectLst/>
                <a:latin typeface="HGSｺﾞｼｯｸE" panose="020B0900000000000000" pitchFamily="50" charset="-128"/>
                <a:ea typeface="HGSｺﾞｼｯｸE" panose="020B0900000000000000" pitchFamily="50" charset="-128"/>
              </a:rPr>
              <a:t>）</a:t>
            </a:r>
            <a:endParaRPr lang="en-US" altLang="ja-JP" sz="1200" i="0" dirty="0">
              <a:solidFill>
                <a:schemeClr val="tx1"/>
              </a:solidFill>
              <a:effectLst/>
              <a:latin typeface="HGSｺﾞｼｯｸE" panose="020B0900000000000000" pitchFamily="50" charset="-128"/>
              <a:ea typeface="HGSｺﾞｼｯｸE" panose="020B0900000000000000" pitchFamily="50" charset="-128"/>
            </a:endParaRPr>
          </a:p>
        </p:txBody>
      </p:sp>
      <p:graphicFrame>
        <p:nvGraphicFramePr>
          <p:cNvPr id="5" name="表 6">
            <a:extLst>
              <a:ext uri="{FF2B5EF4-FFF2-40B4-BE49-F238E27FC236}">
                <a16:creationId xmlns:a16="http://schemas.microsoft.com/office/drawing/2014/main" id="{F2A889F0-AF49-45B5-9AA4-5BCA953AABBD}"/>
              </a:ext>
            </a:extLst>
          </p:cNvPr>
          <p:cNvGraphicFramePr>
            <a:graphicFrameLocks noGrp="1"/>
          </p:cNvGraphicFramePr>
          <p:nvPr>
            <p:extLst>
              <p:ext uri="{D42A27DB-BD31-4B8C-83A1-F6EECF244321}">
                <p14:modId xmlns:p14="http://schemas.microsoft.com/office/powerpoint/2010/main" val="3603377077"/>
              </p:ext>
            </p:extLst>
          </p:nvPr>
        </p:nvGraphicFramePr>
        <p:xfrm>
          <a:off x="99060" y="770020"/>
          <a:ext cx="6667500" cy="5982233"/>
        </p:xfrm>
        <a:graphic>
          <a:graphicData uri="http://schemas.openxmlformats.org/drawingml/2006/table">
            <a:tbl>
              <a:tblPr bandRow="1">
                <a:tableStyleId>{5C22544A-7EE6-4342-B048-85BDC9FD1C3A}</a:tableStyleId>
              </a:tblPr>
              <a:tblGrid>
                <a:gridCol w="1958633">
                  <a:extLst>
                    <a:ext uri="{9D8B030D-6E8A-4147-A177-3AD203B41FA5}">
                      <a16:colId xmlns:a16="http://schemas.microsoft.com/office/drawing/2014/main" val="2716395392"/>
                    </a:ext>
                  </a:extLst>
                </a:gridCol>
                <a:gridCol w="4708867">
                  <a:extLst>
                    <a:ext uri="{9D8B030D-6E8A-4147-A177-3AD203B41FA5}">
                      <a16:colId xmlns:a16="http://schemas.microsoft.com/office/drawing/2014/main" val="2476510769"/>
                    </a:ext>
                  </a:extLst>
                </a:gridCol>
              </a:tblGrid>
              <a:tr h="724825">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大阪府医師会 </a:t>
                      </a:r>
                      <a:endPar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KISA2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隊（大阪隊） </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8</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日から穴水町で医療福祉支援活動開始</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JMAT</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派遣</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 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日から志賀町他にて５名１チーム３日交替で活動</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延べ約</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400</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名を派遣　</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・コロナインフルコンボ検査キットを</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2,400</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キットを府から提供済</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bg1">
                        <a:lumMod val="85000"/>
                      </a:schemeClr>
                    </a:solidFill>
                  </a:tcPr>
                </a:tc>
                <a:extLst>
                  <a:ext uri="{0D108BD9-81ED-4DB2-BD59-A6C34878D82A}">
                    <a16:rowId xmlns:a16="http://schemas.microsoft.com/office/drawing/2014/main" val="3962078345"/>
                  </a:ext>
                </a:extLst>
              </a:tr>
              <a:tr h="555929">
                <a:tc>
                  <a:txBody>
                    <a:bodyPr/>
                    <a:lstStyle/>
                    <a:p>
                      <a:pPr algn="l"/>
                      <a:r>
                        <a:rPr kumimoji="1" lang="zh-CN" altLang="en-US" sz="1100" b="0" dirty="0">
                          <a:solidFill>
                            <a:schemeClr val="tx1"/>
                          </a:solidFill>
                          <a:latin typeface="UD デジタル 教科書体 N-B" panose="02020700000000000000" pitchFamily="17" charset="-128"/>
                          <a:ea typeface="UD デジタル 教科書体 N-B" panose="02020700000000000000" pitchFamily="17" charset="-128"/>
                        </a:rPr>
                        <a:t>大阪府歯科医師会 </a:t>
                      </a:r>
                      <a:endPar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JDAT</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派遣 </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31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日から</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9</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日まで七尾市へ計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6</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班延べ</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26</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名を派遣　　　　　　　　　　　　　　　　　　　　　　　　　　　　　　　　</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・歯ブラシ</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8,000</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本を寄贈（府から被災地へ提供済）</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accent1">
                        <a:lumMod val="20000"/>
                        <a:lumOff val="80000"/>
                      </a:schemeClr>
                    </a:solidFill>
                  </a:tcPr>
                </a:tc>
                <a:extLst>
                  <a:ext uri="{0D108BD9-81ED-4DB2-BD59-A6C34878D82A}">
                    <a16:rowId xmlns:a16="http://schemas.microsoft.com/office/drawing/2014/main" val="2063241973"/>
                  </a:ext>
                </a:extLst>
              </a:tr>
              <a:tr h="714770">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大阪府薬剤師会　 </a:t>
                      </a:r>
                      <a:endPar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・薬剤師派遣 </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9</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日から</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15</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日まで輪島市を中心に延べ約</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40</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名を派遣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・モバイルファーマシー（災害対策医薬品供給車両）の出動</a:t>
                      </a:r>
                      <a:endPar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　</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18</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日から</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日まで輪島市で活動</a:t>
                      </a:r>
                      <a:endParaRPr kumimoji="1" lang="en-US" altLang="ja-JP" sz="1100" b="0" kern="12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bg1">
                        <a:lumMod val="85000"/>
                      </a:schemeClr>
                    </a:solidFill>
                  </a:tcPr>
                </a:tc>
                <a:extLst>
                  <a:ext uri="{0D108BD9-81ED-4DB2-BD59-A6C34878D82A}">
                    <a16:rowId xmlns:a16="http://schemas.microsoft.com/office/drawing/2014/main" val="589231213"/>
                  </a:ext>
                </a:extLst>
              </a:tr>
              <a:tr h="646190">
                <a:tc>
                  <a:txBody>
                    <a:bodyPr/>
                    <a:lstStyle/>
                    <a:p>
                      <a:pPr algn="l"/>
                      <a:r>
                        <a:rPr kumimoji="1" lang="zh-TW" altLang="en-US" sz="1100" b="0" dirty="0">
                          <a:solidFill>
                            <a:schemeClr val="tx1"/>
                          </a:solidFill>
                          <a:latin typeface="UD デジタル 教科書体 N-B" panose="02020700000000000000" pitchFamily="17" charset="-128"/>
                          <a:ea typeface="UD デジタル 教科書体 N-B" panose="02020700000000000000" pitchFamily="17" charset="-128"/>
                        </a:rPr>
                        <a:t>大阪府看護協会 </a:t>
                      </a:r>
                      <a:endPar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accent1">
                        <a:lumMod val="20000"/>
                        <a:lumOff val="80000"/>
                      </a:schemeClr>
                    </a:solidFill>
                  </a:tcPr>
                </a:tc>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・災害支援ナース派遣　</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9</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日から</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20</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日まで金沢市、輪島市、能登　　</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　町で活動</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algn="l"/>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延べ約</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170</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名を派遣</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accent1">
                        <a:lumMod val="20000"/>
                        <a:lumOff val="80000"/>
                      </a:schemeClr>
                    </a:solidFill>
                  </a:tcPr>
                </a:tc>
                <a:extLst>
                  <a:ext uri="{0D108BD9-81ED-4DB2-BD59-A6C34878D82A}">
                    <a16:rowId xmlns:a16="http://schemas.microsoft.com/office/drawing/2014/main" val="2587929304"/>
                  </a:ext>
                </a:extLst>
              </a:tr>
              <a:tr h="678180">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日本赤十字社大阪府支部</a:t>
                      </a:r>
                      <a:endPar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bg1">
                        <a:lumMod val="85000"/>
                      </a:schemeClr>
                    </a:solidFill>
                  </a:tcPr>
                </a:tc>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・大阪府支部（大阪赤十字病院）より</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日から災害医療コーディネー 　</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　トチーム計４班、救護班計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班などを輪島市等へ派遣</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algn="l"/>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延べ約</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640</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名を派遣</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bg1">
                        <a:lumMod val="85000"/>
                      </a:schemeClr>
                    </a:solidFill>
                  </a:tcPr>
                </a:tc>
                <a:extLst>
                  <a:ext uri="{0D108BD9-81ED-4DB2-BD59-A6C34878D82A}">
                    <a16:rowId xmlns:a16="http://schemas.microsoft.com/office/drawing/2014/main" val="3495607463"/>
                  </a:ext>
                </a:extLst>
              </a:tr>
              <a:tr h="473209">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全日本病院協会</a:t>
                      </a:r>
                      <a:endPar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accent1">
                        <a:lumMod val="20000"/>
                        <a:lumOff val="80000"/>
                      </a:schemeClr>
                    </a:solidFill>
                  </a:tcPr>
                </a:tc>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AMAT </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派遣 </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日から</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日まで大阪府内の病院から</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隊活動</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accent1">
                        <a:lumMod val="20000"/>
                        <a:lumOff val="80000"/>
                      </a:schemeClr>
                    </a:solidFill>
                  </a:tcPr>
                </a:tc>
                <a:extLst>
                  <a:ext uri="{0D108BD9-81ED-4DB2-BD59-A6C34878D82A}">
                    <a16:rowId xmlns:a16="http://schemas.microsoft.com/office/drawing/2014/main" val="1442792704"/>
                  </a:ext>
                </a:extLst>
              </a:tr>
              <a:tr h="43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rPr>
                        <a:t>大阪府栄養師会　 </a:t>
                      </a:r>
                      <a:endParaRPr kumimoji="1" lang="ja-JP" altLang="en-US" sz="1100" b="0" kern="1200" dirty="0">
                        <a:solidFill>
                          <a:schemeClr val="tx1"/>
                        </a:solidFill>
                        <a:latin typeface="UD デジタル 教科書体 N-B" panose="02020700000000000000" pitchFamily="17" charset="-128"/>
                        <a:ea typeface="UD デジタル 教科書体 N-B" panose="02020700000000000000" pitchFamily="17" charset="-128"/>
                        <a:cs typeface="+mn-cs"/>
                      </a:endParaRPr>
                    </a:p>
                  </a:txBody>
                  <a:tcPr anchor="ctr">
                    <a:solidFill>
                      <a:schemeClr val="bg1">
                        <a:lumMod val="85000"/>
                      </a:schemeClr>
                    </a:solidFill>
                  </a:tcPr>
                </a:tc>
                <a:tc>
                  <a:txBody>
                    <a:bodyPr/>
                    <a:lstStyle/>
                    <a:p>
                      <a:pPr algn="l"/>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・派遣チームを</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月</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日から金沢市、七尾市等へ派遣</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延べ</a:t>
                      </a:r>
                      <a:r>
                        <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rPr>
                        <a:t>42</a:t>
                      </a: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名を派遣</a:t>
                      </a:r>
                      <a:endParaRPr kumimoji="1" lang="en-US" altLang="ja-JP" sz="11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solidFill>
                      <a:schemeClr val="bg1">
                        <a:lumMod val="85000"/>
                      </a:schemeClr>
                    </a:solidFill>
                  </a:tcPr>
                </a:tc>
                <a:extLst>
                  <a:ext uri="{0D108BD9-81ED-4DB2-BD59-A6C34878D82A}">
                    <a16:rowId xmlns:a16="http://schemas.microsoft.com/office/drawing/2014/main" val="2332143030"/>
                  </a:ext>
                </a:extLst>
              </a:tr>
              <a:tr h="0">
                <a:tc>
                  <a:txBody>
                    <a:bodyPr/>
                    <a:lstStyle/>
                    <a:p>
                      <a:pPr algn="l"/>
                      <a:r>
                        <a:rPr kumimoji="1" lang="ja-JP" altLang="en-US" sz="1200" b="0" dirty="0">
                          <a:solidFill>
                            <a:schemeClr val="tx1"/>
                          </a:solidFill>
                          <a:latin typeface="HGSｺﾞｼｯｸE" panose="020B0900000000000000" pitchFamily="50" charset="-128"/>
                          <a:ea typeface="HGSｺﾞｼｯｸE" panose="020B0900000000000000" pitchFamily="50" charset="-128"/>
                        </a:rPr>
                        <a:t>水道関係　　　　</a:t>
                      </a:r>
                      <a:endParaRPr kumimoji="1" lang="ja-JP" altLang="en-US" sz="1200" dirty="0"/>
                    </a:p>
                  </a:txBody>
                  <a:tcPr anchor="ctr">
                    <a:solidFill>
                      <a:schemeClr val="accent1">
                        <a:lumMod val="20000"/>
                        <a:lumOff val="80000"/>
                      </a:schemeClr>
                    </a:solidFill>
                  </a:tcPr>
                </a:tc>
                <a:tc>
                  <a:txBody>
                    <a:bodyPr/>
                    <a:lstStyle/>
                    <a:p>
                      <a:pPr algn="l"/>
                      <a:r>
                        <a:rPr kumimoji="1" lang="ja-JP" altLang="en-US" sz="1050" b="0" dirty="0">
                          <a:solidFill>
                            <a:schemeClr val="tx1"/>
                          </a:solidFill>
                          <a:latin typeface="HGSｺﾞｼｯｸE" panose="020B0900000000000000" pitchFamily="50" charset="-128"/>
                          <a:ea typeface="HGSｺﾞｼｯｸE" panose="020B0900000000000000" pitchFamily="50" charset="-128"/>
                        </a:rPr>
                        <a:t>・</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月</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3</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日から日本水道協会の要請により、府内水道事業体</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が石川県へ　　  </a:t>
                      </a:r>
                    </a:p>
                    <a:p>
                      <a:pPr algn="l"/>
                      <a:r>
                        <a:rPr kumimoji="1" lang="ja-JP" altLang="en-US" sz="1050" b="0" dirty="0">
                          <a:solidFill>
                            <a:schemeClr val="tx1"/>
                          </a:solidFill>
                          <a:latin typeface="HGSｺﾞｼｯｸE" panose="020B0900000000000000" pitchFamily="50" charset="-128"/>
                          <a:ea typeface="HGSｺﾞｼｯｸE" panose="020B0900000000000000" pitchFamily="50" charset="-128"/>
                        </a:rPr>
                        <a:t>   給水車等を派遣（３月</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11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日時点、給水車</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41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台、支援車</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30</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台）　</a:t>
                      </a:r>
                    </a:p>
                    <a:p>
                      <a:pPr algn="l"/>
                      <a:r>
                        <a:rPr kumimoji="1" lang="ja-JP" altLang="en-US" sz="1050" b="0" dirty="0">
                          <a:solidFill>
                            <a:schemeClr val="tx1"/>
                          </a:solidFill>
                          <a:latin typeface="HGSｺﾞｼｯｸE" panose="020B0900000000000000" pitchFamily="50" charset="-128"/>
                          <a:ea typeface="HGSｺﾞｼｯｸE" panose="020B0900000000000000" pitchFamily="50" charset="-128"/>
                        </a:rPr>
                        <a:t>・</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1</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月</a:t>
                      </a:r>
                      <a:r>
                        <a:rPr kumimoji="1" lang="en-US" altLang="ja-JP" sz="1050" b="0" dirty="0">
                          <a:solidFill>
                            <a:schemeClr val="tx1"/>
                          </a:solidFill>
                          <a:latin typeface="HGSｺﾞｼｯｸE" panose="020B0900000000000000" pitchFamily="50" charset="-128"/>
                          <a:ea typeface="HGSｺﾞｼｯｸE" panose="020B0900000000000000" pitchFamily="50" charset="-128"/>
                        </a:rPr>
                        <a:t>10</a:t>
                      </a:r>
                      <a:r>
                        <a:rPr kumimoji="1" lang="ja-JP" altLang="en-US" sz="1050" b="0" dirty="0">
                          <a:solidFill>
                            <a:schemeClr val="tx1"/>
                          </a:solidFill>
                          <a:latin typeface="HGSｺﾞｼｯｸE" panose="020B0900000000000000" pitchFamily="50" charset="-128"/>
                          <a:ea typeface="HGSｺﾞｼｯｸE" panose="020B0900000000000000" pitchFamily="50" charset="-128"/>
                        </a:rPr>
                        <a:t>日から日本水道協会の要請により、一部事業体が応急復旧活動を</a:t>
                      </a:r>
                      <a:endParaRPr kumimoji="1" lang="en-US" altLang="ja-JP" sz="1050" b="0" dirty="0">
                        <a:solidFill>
                          <a:schemeClr val="tx1"/>
                        </a:solidFill>
                        <a:latin typeface="HGSｺﾞｼｯｸE" panose="020B0900000000000000" pitchFamily="50" charset="-128"/>
                        <a:ea typeface="HGSｺﾞｼｯｸE" panose="020B0900000000000000" pitchFamily="50" charset="-128"/>
                      </a:endParaRPr>
                    </a:p>
                    <a:p>
                      <a:pPr algn="l"/>
                      <a:r>
                        <a:rPr kumimoji="1" lang="ja-JP" altLang="en-US" sz="1050" b="0" dirty="0">
                          <a:solidFill>
                            <a:schemeClr val="tx1"/>
                          </a:solidFill>
                          <a:latin typeface="HGSｺﾞｼｯｸE" panose="020B0900000000000000" pitchFamily="50" charset="-128"/>
                          <a:ea typeface="HGSｺﾞｼｯｸE" panose="020B0900000000000000" pitchFamily="50" charset="-128"/>
                        </a:rPr>
                        <a:t>　実施</a:t>
                      </a:r>
                    </a:p>
                    <a:p>
                      <a:pPr algn="l"/>
                      <a:r>
                        <a:rPr kumimoji="1" lang="ja-JP" altLang="en-US" sz="1050" b="0" dirty="0">
                          <a:solidFill>
                            <a:schemeClr val="tx1"/>
                          </a:solidFill>
                          <a:latin typeface="HGSｺﾞｼｯｸE" panose="020B0900000000000000" pitchFamily="50" charset="-128"/>
                          <a:ea typeface="HGSｺﾞｼｯｸE" panose="020B0900000000000000" pitchFamily="50" charset="-128"/>
                        </a:rPr>
                        <a:t> </a:t>
                      </a:r>
                      <a:r>
                        <a:rPr kumimoji="1" lang="en-US" altLang="ja-JP" sz="900" b="0" dirty="0">
                          <a:solidFill>
                            <a:schemeClr val="tx1"/>
                          </a:solidFill>
                          <a:latin typeface="HGSｺﾞｼｯｸE" panose="020B0900000000000000" pitchFamily="50" charset="-128"/>
                          <a:ea typeface="HGSｺﾞｼｯｸE" panose="020B0900000000000000" pitchFamily="50" charset="-128"/>
                        </a:rPr>
                        <a:t>※</a:t>
                      </a:r>
                      <a:r>
                        <a:rPr kumimoji="1" lang="ja-JP" altLang="en-US" sz="900" b="0" dirty="0">
                          <a:solidFill>
                            <a:schemeClr val="tx1"/>
                          </a:solidFill>
                          <a:latin typeface="HGSｺﾞｼｯｸE" panose="020B0900000000000000" pitchFamily="50" charset="-128"/>
                          <a:ea typeface="HGSｺﾞｼｯｸE" panose="020B0900000000000000" pitchFamily="50" charset="-128"/>
                        </a:rPr>
                        <a:t>大阪市、堺市、岸和田市、豊中市、池田市、吹田市、泉大津市、高槻市、</a:t>
                      </a:r>
                    </a:p>
                    <a:p>
                      <a:pPr algn="l"/>
                      <a:r>
                        <a:rPr kumimoji="1" lang="ja-JP" altLang="en-US" sz="900" b="0" dirty="0">
                          <a:solidFill>
                            <a:schemeClr val="tx1"/>
                          </a:solidFill>
                          <a:latin typeface="HGSｺﾞｼｯｸE" panose="020B0900000000000000" pitchFamily="50" charset="-128"/>
                          <a:ea typeface="HGSｺﾞｼｯｸE" panose="020B0900000000000000" pitchFamily="50" charset="-128"/>
                        </a:rPr>
                        <a:t>     貝塚市、守口市、枚方市、茨木市、八尾市、泉佐野市、富田林市、寝屋川市、</a:t>
                      </a:r>
                    </a:p>
                    <a:p>
                      <a:pPr algn="l"/>
                      <a:r>
                        <a:rPr kumimoji="1" lang="ja-JP" altLang="en-US" sz="900" b="0" dirty="0">
                          <a:solidFill>
                            <a:schemeClr val="tx1"/>
                          </a:solidFill>
                          <a:latin typeface="HGSｺﾞｼｯｸE" panose="020B0900000000000000" pitchFamily="50" charset="-128"/>
                          <a:ea typeface="HGSｺﾞｼｯｸE" panose="020B0900000000000000" pitchFamily="50" charset="-128"/>
                        </a:rPr>
                        <a:t>     河内長野市、松原市、大東市、 和泉市、柏原市、羽曳野市、門真市、摂津市、      </a:t>
                      </a:r>
                    </a:p>
                    <a:p>
                      <a:pPr algn="l"/>
                      <a:r>
                        <a:rPr kumimoji="1" lang="ja-JP" altLang="en-US" sz="900" b="0" dirty="0">
                          <a:solidFill>
                            <a:schemeClr val="tx1"/>
                          </a:solidFill>
                          <a:latin typeface="HGSｺﾞｼｯｸE" panose="020B0900000000000000" pitchFamily="50" charset="-128"/>
                          <a:ea typeface="HGSｺﾞｼｯｸE" panose="020B0900000000000000" pitchFamily="50" charset="-128"/>
                        </a:rPr>
                        <a:t>     高石市、東大阪市、交野市、大阪広域水道企業団（応急復旧は大阪市、</a:t>
                      </a:r>
                    </a:p>
                    <a:p>
                      <a:pPr algn="l"/>
                      <a:r>
                        <a:rPr kumimoji="1" lang="ja-JP" altLang="en-US" sz="900" b="0" dirty="0">
                          <a:solidFill>
                            <a:schemeClr val="tx1"/>
                          </a:solidFill>
                          <a:latin typeface="HGSｺﾞｼｯｸE" panose="020B0900000000000000" pitchFamily="50" charset="-128"/>
                          <a:ea typeface="HGSｺﾞｼｯｸE" panose="020B0900000000000000" pitchFamily="50" charset="-128"/>
                        </a:rPr>
                        <a:t>     豊中市、池田市、吹田市、高槻市、枚方市、茨木市、八尾市、寝屋川市、箕面市、</a:t>
                      </a:r>
                      <a:endParaRPr kumimoji="1" lang="en-US" altLang="ja-JP" sz="900" b="0" dirty="0">
                        <a:solidFill>
                          <a:schemeClr val="tx1"/>
                        </a:solidFill>
                        <a:latin typeface="HGSｺﾞｼｯｸE" panose="020B0900000000000000" pitchFamily="50" charset="-128"/>
                        <a:ea typeface="HGSｺﾞｼｯｸE" panose="020B0900000000000000" pitchFamily="50" charset="-128"/>
                      </a:endParaRPr>
                    </a:p>
                    <a:p>
                      <a:pPr algn="l"/>
                      <a:r>
                        <a:rPr kumimoji="1" lang="ja-JP" altLang="en-US" sz="900" b="0" dirty="0">
                          <a:solidFill>
                            <a:schemeClr val="tx1"/>
                          </a:solidFill>
                          <a:latin typeface="HGSｺﾞｼｯｸE" panose="020B0900000000000000" pitchFamily="50" charset="-128"/>
                          <a:ea typeface="HGSｺﾞｼｯｸE" panose="020B0900000000000000" pitchFamily="50" charset="-128"/>
                        </a:rPr>
                        <a:t>　  摂津市、東大阪市）</a:t>
                      </a:r>
                    </a:p>
                    <a:p>
                      <a:pPr algn="l"/>
                      <a:endParaRPr kumimoji="1" lang="ja-JP" altLang="en-US" sz="900" b="0" dirty="0">
                        <a:solidFill>
                          <a:schemeClr val="tx1"/>
                        </a:solidFill>
                        <a:latin typeface="HGSｺﾞｼｯｸE" panose="020B0900000000000000" pitchFamily="50" charset="-128"/>
                        <a:ea typeface="HGSｺﾞｼｯｸE" panose="020B0900000000000000" pitchFamily="50" charset="-128"/>
                      </a:endParaRPr>
                    </a:p>
                  </a:txBody>
                  <a:tcPr anchor="ctr">
                    <a:solidFill>
                      <a:schemeClr val="accent1">
                        <a:lumMod val="20000"/>
                        <a:lumOff val="80000"/>
                      </a:schemeClr>
                    </a:solidFill>
                  </a:tcPr>
                </a:tc>
                <a:extLst>
                  <a:ext uri="{0D108BD9-81ED-4DB2-BD59-A6C34878D82A}">
                    <a16:rowId xmlns:a16="http://schemas.microsoft.com/office/drawing/2014/main" val="1672824396"/>
                  </a:ext>
                </a:extLst>
              </a:tr>
            </a:tbl>
          </a:graphicData>
        </a:graphic>
      </p:graphicFrame>
      <p:pic>
        <p:nvPicPr>
          <p:cNvPr id="7" name="図 6">
            <a:extLst>
              <a:ext uri="{FF2B5EF4-FFF2-40B4-BE49-F238E27FC236}">
                <a16:creationId xmlns:a16="http://schemas.microsoft.com/office/drawing/2014/main" id="{694D197B-6037-48F1-8620-5B3BFEA98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077" y="419248"/>
            <a:ext cx="1868905" cy="1401679"/>
          </a:xfrm>
          <a:prstGeom prst="rect">
            <a:avLst/>
          </a:prstGeom>
        </p:spPr>
      </p:pic>
      <p:pic>
        <p:nvPicPr>
          <p:cNvPr id="9" name="図 8">
            <a:extLst>
              <a:ext uri="{FF2B5EF4-FFF2-40B4-BE49-F238E27FC236}">
                <a16:creationId xmlns:a16="http://schemas.microsoft.com/office/drawing/2014/main" id="{1FF3BAB9-3FC6-4B24-B67A-5D1A0C384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076" y="3678767"/>
            <a:ext cx="1901005" cy="1426759"/>
          </a:xfrm>
          <a:prstGeom prst="rect">
            <a:avLst/>
          </a:prstGeom>
        </p:spPr>
      </p:pic>
      <p:sp>
        <p:nvSpPr>
          <p:cNvPr id="28" name="正方形/長方形 27">
            <a:extLst>
              <a:ext uri="{FF2B5EF4-FFF2-40B4-BE49-F238E27FC236}">
                <a16:creationId xmlns:a16="http://schemas.microsoft.com/office/drawing/2014/main" id="{E93A3AC6-0E9D-483C-B29D-EF8D9C5B37D4}"/>
              </a:ext>
            </a:extLst>
          </p:cNvPr>
          <p:cNvSpPr/>
          <p:nvPr/>
        </p:nvSpPr>
        <p:spPr>
          <a:xfrm>
            <a:off x="6950596" y="1820042"/>
            <a:ext cx="1793866" cy="172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モバイルファーマシーの活動</a:t>
            </a:r>
            <a:endParaRPr kumimoji="1" lang="en-US" altLang="ja-JP" sz="900" dirty="0">
              <a:solidFill>
                <a:schemeClr val="tx1"/>
              </a:solidFill>
            </a:endParaRPr>
          </a:p>
        </p:txBody>
      </p:sp>
      <p:sp>
        <p:nvSpPr>
          <p:cNvPr id="30" name="正方形/長方形 29">
            <a:extLst>
              <a:ext uri="{FF2B5EF4-FFF2-40B4-BE49-F238E27FC236}">
                <a16:creationId xmlns:a16="http://schemas.microsoft.com/office/drawing/2014/main" id="{9323AE4B-6EA2-4F1B-AA3A-E19B6AFA97B3}"/>
              </a:ext>
            </a:extLst>
          </p:cNvPr>
          <p:cNvSpPr/>
          <p:nvPr/>
        </p:nvSpPr>
        <p:spPr>
          <a:xfrm>
            <a:off x="7025202" y="5105526"/>
            <a:ext cx="1793866" cy="172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日本赤十字社の支援</a:t>
            </a:r>
            <a:endParaRPr kumimoji="1" lang="en-US" altLang="ja-JP" sz="900" dirty="0">
              <a:solidFill>
                <a:schemeClr val="tx1"/>
              </a:solidFill>
            </a:endParaRPr>
          </a:p>
        </p:txBody>
      </p:sp>
      <p:sp>
        <p:nvSpPr>
          <p:cNvPr id="31" name="正方形/長方形 30">
            <a:extLst>
              <a:ext uri="{FF2B5EF4-FFF2-40B4-BE49-F238E27FC236}">
                <a16:creationId xmlns:a16="http://schemas.microsoft.com/office/drawing/2014/main" id="{D8A85C67-BDF4-422B-A83B-3393E87B59B0}"/>
              </a:ext>
            </a:extLst>
          </p:cNvPr>
          <p:cNvSpPr/>
          <p:nvPr/>
        </p:nvSpPr>
        <p:spPr>
          <a:xfrm>
            <a:off x="6988115" y="6688332"/>
            <a:ext cx="1793866" cy="172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給水支援</a:t>
            </a:r>
            <a:endParaRPr kumimoji="1" lang="en-US" altLang="ja-JP" sz="900" dirty="0">
              <a:solidFill>
                <a:schemeClr val="tx1"/>
              </a:solidFill>
            </a:endParaRPr>
          </a:p>
        </p:txBody>
      </p:sp>
      <p:pic>
        <p:nvPicPr>
          <p:cNvPr id="14" name="図 13">
            <a:extLst>
              <a:ext uri="{FF2B5EF4-FFF2-40B4-BE49-F238E27FC236}">
                <a16:creationId xmlns:a16="http://schemas.microsoft.com/office/drawing/2014/main" id="{E1972EFC-8235-463F-AB62-3D990038D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076" y="5266047"/>
            <a:ext cx="1911976" cy="1433982"/>
          </a:xfrm>
          <a:prstGeom prst="rect">
            <a:avLst/>
          </a:prstGeom>
        </p:spPr>
      </p:pic>
      <p:pic>
        <p:nvPicPr>
          <p:cNvPr id="15" name="Picture 2" descr="令和6年能登半島地震_災害支援ナース_富山_0117">
            <a:extLst>
              <a:ext uri="{FF2B5EF4-FFF2-40B4-BE49-F238E27FC236}">
                <a16:creationId xmlns:a16="http://schemas.microsoft.com/office/drawing/2014/main" id="{D7CB423D-014D-43F7-B046-61AFB97EB6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13076" y="1991699"/>
            <a:ext cx="1868905" cy="1401354"/>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4D875B72-59FD-440C-BAEE-9F37293CD9F6}"/>
              </a:ext>
            </a:extLst>
          </p:cNvPr>
          <p:cNvSpPr/>
          <p:nvPr/>
        </p:nvSpPr>
        <p:spPr>
          <a:xfrm>
            <a:off x="6964633" y="3457847"/>
            <a:ext cx="179386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大阪府看護協会の活動</a:t>
            </a:r>
            <a:endParaRPr kumimoji="1" lang="en-US" altLang="ja-JP" sz="900" dirty="0">
              <a:solidFill>
                <a:schemeClr val="tx1"/>
              </a:solidFill>
            </a:endParaRPr>
          </a:p>
          <a:p>
            <a:pPr algn="ctr"/>
            <a:r>
              <a:rPr kumimoji="1" lang="ja-JP" altLang="en-US" sz="900" dirty="0">
                <a:solidFill>
                  <a:schemeClr val="tx1"/>
                </a:solidFill>
              </a:rPr>
              <a:t>（出典：日本看護協会</a:t>
            </a:r>
            <a:r>
              <a:rPr kumimoji="1" lang="en-US" altLang="ja-JP" sz="900" dirty="0">
                <a:solidFill>
                  <a:schemeClr val="tx1"/>
                </a:solidFill>
              </a:rPr>
              <a:t>HP</a:t>
            </a:r>
            <a:r>
              <a:rPr kumimoji="1" lang="ja-JP" altLang="en-US" sz="900" dirty="0">
                <a:solidFill>
                  <a:schemeClr val="tx1"/>
                </a:solidFill>
              </a:rPr>
              <a:t>）</a:t>
            </a:r>
            <a:endParaRPr kumimoji="1" lang="en-US" altLang="ja-JP" sz="900" dirty="0">
              <a:solidFill>
                <a:schemeClr val="tx1"/>
              </a:solidFill>
            </a:endParaRPr>
          </a:p>
        </p:txBody>
      </p:sp>
    </p:spTree>
    <p:extLst>
      <p:ext uri="{BB962C8B-B14F-4D97-AF65-F5344CB8AC3E}">
        <p14:creationId xmlns:p14="http://schemas.microsoft.com/office/powerpoint/2010/main" val="26978057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TotalTime>
  <Words>1262</Words>
  <Application>Microsoft Office PowerPoint</Application>
  <PresentationFormat>画面に合わせる (4:3)</PresentationFormat>
  <Paragraphs>131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HGSｺﾞｼｯｸE</vt:lpstr>
      <vt:lpstr>UD デジタル 教科書体 N-B</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菊田　真也</dc:creator>
  <cp:lastModifiedBy>山本　耕平</cp:lastModifiedBy>
  <cp:revision>211</cp:revision>
  <cp:lastPrinted>2024-02-29T01:40:46Z</cp:lastPrinted>
  <dcterms:created xsi:type="dcterms:W3CDTF">2024-01-15T04:56:54Z</dcterms:created>
  <dcterms:modified xsi:type="dcterms:W3CDTF">2024-03-12T10:21:51Z</dcterms:modified>
</cp:coreProperties>
</file>