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0"/>
  </p:notesMasterIdLst>
  <p:handoutMasterIdLst>
    <p:handoutMasterId r:id="rId31"/>
  </p:handoutMasterIdLst>
  <p:sldIdLst>
    <p:sldId id="263" r:id="rId2"/>
    <p:sldId id="294" r:id="rId3"/>
    <p:sldId id="273" r:id="rId4"/>
    <p:sldId id="285" r:id="rId5"/>
    <p:sldId id="291" r:id="rId6"/>
    <p:sldId id="292" r:id="rId7"/>
    <p:sldId id="287" r:id="rId8"/>
    <p:sldId id="268" r:id="rId9"/>
    <p:sldId id="290" r:id="rId10"/>
    <p:sldId id="286" r:id="rId11"/>
    <p:sldId id="270" r:id="rId12"/>
    <p:sldId id="271" r:id="rId13"/>
    <p:sldId id="272" r:id="rId14"/>
    <p:sldId id="274" r:id="rId15"/>
    <p:sldId id="293" r:id="rId16"/>
    <p:sldId id="275" r:id="rId17"/>
    <p:sldId id="276" r:id="rId18"/>
    <p:sldId id="277" r:id="rId19"/>
    <p:sldId id="278" r:id="rId20"/>
    <p:sldId id="283" r:id="rId21"/>
    <p:sldId id="280" r:id="rId22"/>
    <p:sldId id="279" r:id="rId23"/>
    <p:sldId id="284" r:id="rId24"/>
    <p:sldId id="282" r:id="rId25"/>
    <p:sldId id="257" r:id="rId26"/>
    <p:sldId id="289" r:id="rId27"/>
    <p:sldId id="296" r:id="rId28"/>
    <p:sldId id="281" r:id="rId29"/>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894"/>
    <a:srgbClr val="3A76CE"/>
    <a:srgbClr val="3A68CE"/>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21" autoAdjust="0"/>
    <p:restoredTop sz="94238" autoAdjust="0"/>
  </p:normalViewPr>
  <p:slideViewPr>
    <p:cSldViewPr snapToGrid="0">
      <p:cViewPr varScale="1">
        <p:scale>
          <a:sx n="65" d="100"/>
          <a:sy n="65" d="100"/>
        </p:scale>
        <p:origin x="2669" y="67"/>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7504"/>
    </p:cViewPr>
  </p:sorterViewPr>
  <p:notesViewPr>
    <p:cSldViewPr snapToGrid="0">
      <p:cViewPr varScale="1">
        <p:scale>
          <a:sx n="50" d="100"/>
          <a:sy n="50" d="100"/>
        </p:scale>
        <p:origin x="297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082" y="0"/>
            <a:ext cx="2950529" cy="497524"/>
          </a:xfrm>
          <a:prstGeom prst="rect">
            <a:avLst/>
          </a:prstGeom>
        </p:spPr>
        <p:txBody>
          <a:bodyPr vert="horz" lIns="91559" tIns="45779" rIns="91559" bIns="45779" rtlCol="0"/>
          <a:lstStyle>
            <a:lvl1pPr algn="r">
              <a:defRPr sz="1200"/>
            </a:lvl1pPr>
          </a:lstStyle>
          <a:p>
            <a:fld id="{9E3F4CB4-7D06-4077-A699-FB5A349DB51B}" type="datetimeFigureOut">
              <a:rPr kumimoji="1" lang="ja-JP" altLang="en-US" smtClean="0"/>
              <a:t>2025/1/30</a:t>
            </a:fld>
            <a:endParaRPr kumimoji="1" lang="ja-JP" altLang="en-US"/>
          </a:p>
        </p:txBody>
      </p:sp>
      <p:sp>
        <p:nvSpPr>
          <p:cNvPr id="4" name="フッター プレースホルダー 3"/>
          <p:cNvSpPr>
            <a:spLocks noGrp="1"/>
          </p:cNvSpPr>
          <p:nvPr>
            <p:ph type="ftr" sz="quarter" idx="2"/>
          </p:nvPr>
        </p:nvSpPr>
        <p:spPr>
          <a:xfrm>
            <a:off x="0" y="9441814"/>
            <a:ext cx="2950529" cy="497524"/>
          </a:xfrm>
          <a:prstGeom prst="rect">
            <a:avLst/>
          </a:prstGeom>
        </p:spPr>
        <p:txBody>
          <a:bodyPr vert="horz" lIns="91559" tIns="45779" rIns="91559" bIns="457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082" y="9441814"/>
            <a:ext cx="2950529" cy="497524"/>
          </a:xfrm>
          <a:prstGeom prst="rect">
            <a:avLst/>
          </a:prstGeom>
        </p:spPr>
        <p:txBody>
          <a:bodyPr vert="horz" lIns="91559" tIns="45779" rIns="91559" bIns="45779" rtlCol="0" anchor="b"/>
          <a:lstStyle>
            <a:lvl1pPr algn="r">
              <a:defRPr sz="1200"/>
            </a:lvl1pPr>
          </a:lstStyle>
          <a:p>
            <a:fld id="{87C539F7-8595-409E-9F12-79A345E77281}" type="slidenum">
              <a:rPr kumimoji="1" lang="ja-JP" altLang="en-US" smtClean="0"/>
              <a:t>‹#›</a:t>
            </a:fld>
            <a:endParaRPr kumimoji="1" lang="ja-JP" altLang="en-US"/>
          </a:p>
        </p:txBody>
      </p:sp>
    </p:spTree>
    <p:extLst>
      <p:ext uri="{BB962C8B-B14F-4D97-AF65-F5344CB8AC3E}">
        <p14:creationId xmlns:p14="http://schemas.microsoft.com/office/powerpoint/2010/main" val="1263611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575" cy="498475"/>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31" tIns="45715" rIns="91431" bIns="45715" rtlCol="0"/>
          <a:lstStyle>
            <a:lvl1pPr algn="r">
              <a:defRPr sz="1200"/>
            </a:lvl1pPr>
          </a:lstStyle>
          <a:p>
            <a:fld id="{742C249E-E747-4BDF-A7DB-8D85EE7F17FA}" type="datetimeFigureOut">
              <a:rPr kumimoji="1" lang="ja-JP" altLang="en-US" smtClean="0"/>
              <a:t>2025/1/30</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4"/>
            <a:ext cx="2949575" cy="498475"/>
          </a:xfrm>
          <a:prstGeom prst="rect">
            <a:avLst/>
          </a:prstGeom>
        </p:spPr>
        <p:txBody>
          <a:bodyPr vert="horz" lIns="91431" tIns="45715" rIns="91431" bIns="45715" rtlCol="0" anchor="b"/>
          <a:lstStyle>
            <a:lvl1pPr algn="r">
              <a:defRPr sz="1200"/>
            </a:lvl1pPr>
          </a:lstStyle>
          <a:p>
            <a:fld id="{19C18050-7F5D-4021-8ED0-C6F4A5C89CAE}" type="slidenum">
              <a:rPr kumimoji="1" lang="ja-JP" altLang="en-US" smtClean="0"/>
              <a:t>‹#›</a:t>
            </a:fld>
            <a:endParaRPr kumimoji="1" lang="ja-JP" altLang="en-US"/>
          </a:p>
        </p:txBody>
      </p:sp>
    </p:spTree>
    <p:extLst>
      <p:ext uri="{BB962C8B-B14F-4D97-AF65-F5344CB8AC3E}">
        <p14:creationId xmlns:p14="http://schemas.microsoft.com/office/powerpoint/2010/main" val="2586511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1948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C18050-7F5D-4021-8ED0-C6F4A5C89CAE}" type="slidenum">
              <a:rPr kumimoji="1" lang="ja-JP" altLang="en-US" smtClean="0"/>
              <a:t>5</a:t>
            </a:fld>
            <a:endParaRPr kumimoji="1" lang="ja-JP" altLang="en-US"/>
          </a:p>
        </p:txBody>
      </p:sp>
    </p:spTree>
    <p:extLst>
      <p:ext uri="{BB962C8B-B14F-4D97-AF65-F5344CB8AC3E}">
        <p14:creationId xmlns:p14="http://schemas.microsoft.com/office/powerpoint/2010/main" val="414093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4FDA9C3-1E04-9348-A39B-AE56FF8EC810}" type="slidenum">
              <a:rPr kumimoji="1" lang="ja-JP" altLang="en-US" smtClean="0"/>
              <a:t>25</a:t>
            </a:fld>
            <a:endParaRPr kumimoji="1" lang="ja-JP" altLang="en-US"/>
          </a:p>
        </p:txBody>
      </p:sp>
    </p:spTree>
    <p:extLst>
      <p:ext uri="{BB962C8B-B14F-4D97-AF65-F5344CB8AC3E}">
        <p14:creationId xmlns:p14="http://schemas.microsoft.com/office/powerpoint/2010/main" val="2267538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AFF88D-307C-43AA-9D3D-859A970DB482}" type="datetime1">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1087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A631E0-8D89-48A1-ABFF-4ED37E412406}" type="datetime1">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11669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237332-E181-4B37-ADB0-C98C08D9E6DD}" type="datetime1">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042309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140360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E2A9A9-6FF5-44A6-A364-4FDC0DD07922}" type="datetime1">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98861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BD3632-B9A8-45E7-B989-282B7103B581}" type="datetime1">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3145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86422C-7E9D-48A1-A67D-DD5F13439DA5}" type="datetime1">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1304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2643F6C-0F71-45F7-BAD0-C16A8B2CE7B2}" type="datetime1">
              <a:rPr kumimoji="1" lang="ja-JP" altLang="en-US" smtClean="0"/>
              <a:t>2025/1/30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39621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281CA5-3169-4B9B-8D21-AEF37F3554CC}" type="datetime1">
              <a:rPr kumimoji="1" lang="ja-JP" altLang="en-US" smtClean="0"/>
              <a:t>2025/1/30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23144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53746-68D8-416B-BE53-327A1CF98F69}" type="datetime1">
              <a:rPr kumimoji="1" lang="ja-JP" altLang="en-US" smtClean="0"/>
              <a:t>2025/1/30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0793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7F228B-00D4-4C90-8D99-98266876E904}" type="datetime1">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32065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B9597F-9AD3-49E8-93CE-FB1AD0496645}" type="datetime1">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40496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BF5E699-BA0A-4868-A61C-769407A349D3}" type="datetime1">
              <a:rPr kumimoji="1" lang="ja-JP" altLang="en-US" smtClean="0"/>
              <a:t>2025/1/30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968189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7.jp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mailto:jouhou-c@ofix.or.jp" TargetMode="External"/><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jpg"/><Relationship Id="rId9" Type="http://schemas.openxmlformats.org/officeDocument/2006/relationships/image" Target="../media/image32.png"/><Relationship Id="rId14"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79780" y="96648"/>
            <a:ext cx="6726706" cy="9694962"/>
          </a:xfrm>
          <a:prstGeom prst="rect">
            <a:avLst/>
          </a:prstGeom>
          <a:noFill/>
          <a:ln w="76200">
            <a:solidFill>
              <a:schemeClr val="accent2">
                <a:lumMod val="60000"/>
                <a:lumOff val="40000"/>
              </a:schemeClr>
            </a:solidFill>
          </a:ln>
        </p:spPr>
        <p:txBody>
          <a:bodyPr wrap="square" rtlCol="0">
            <a:spAutoFit/>
          </a:bodyPr>
          <a:lstStyle/>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p:txBody>
      </p:sp>
      <p:sp>
        <p:nvSpPr>
          <p:cNvPr id="3" name="サブタイトル 2"/>
          <p:cNvSpPr>
            <a:spLocks noGrp="1"/>
          </p:cNvSpPr>
          <p:nvPr>
            <p:ph type="subTitle" idx="1"/>
          </p:nvPr>
        </p:nvSpPr>
        <p:spPr>
          <a:xfrm>
            <a:off x="137076" y="8514382"/>
            <a:ext cx="6720924" cy="1168088"/>
          </a:xfrm>
        </p:spPr>
        <p:txBody>
          <a:bodyPr>
            <a:normAutofit fontScale="92500" lnSpcReduction="20000"/>
          </a:bodyPr>
          <a:lstStyle/>
          <a:p>
            <a:endParaRPr kumimoji="1" lang="en-US" altLang="ja-JP" dirty="0">
              <a:solidFill>
                <a:srgbClr val="0000CC"/>
              </a:solidFill>
            </a:endParaRPr>
          </a:p>
          <a:p>
            <a:pPr>
              <a:lnSpc>
                <a:spcPct val="150000"/>
              </a:lnSpc>
            </a:pPr>
            <a:r>
              <a:rPr lang="uk-UA" b="1" dirty="0"/>
              <a:t>Консультаційний центр Осаки з питань зайнятості</a:t>
            </a:r>
            <a:r>
              <a:rPr lang="cs-CZ" b="1" dirty="0"/>
              <a:t> </a:t>
            </a:r>
            <a:r>
              <a:rPr lang="cs-CZ" sz="1200" b="1" dirty="0"/>
              <a:t>(</a:t>
            </a:r>
            <a:r>
              <a:rPr lang="uk-UA" sz="1200" dirty="0"/>
              <a:t>підрозділ трудового середовища, управління зі сприяння зайнятості, департамент торгівлі, промисловості та праці, уряд префектури Осаки</a:t>
            </a:r>
            <a:r>
              <a:rPr lang="cs-CZ" sz="1200" b="1" dirty="0"/>
              <a:t>)</a:t>
            </a:r>
            <a:endParaRPr lang="uk-UA" sz="1200" b="1" dirty="0"/>
          </a:p>
        </p:txBody>
      </p:sp>
      <p:sp>
        <p:nvSpPr>
          <p:cNvPr id="17" name="テキスト ボックス 21"/>
          <p:cNvSpPr txBox="1"/>
          <p:nvPr/>
        </p:nvSpPr>
        <p:spPr>
          <a:xfrm>
            <a:off x="3013189" y="1042189"/>
            <a:ext cx="3918529" cy="2056450"/>
          </a:xfrm>
          <a:prstGeom prst="rect">
            <a:avLst/>
          </a:prstGeom>
          <a:noFill/>
          <a:ln w="6350">
            <a:noFill/>
          </a:ln>
        </p:spPr>
        <p:txBody>
          <a:bodyPr rot="0" spcFirstLastPara="0" vert="horz" wrap="square" lIns="132080" tIns="66040" rIns="132080" bIns="66040" numCol="1" spcCol="0" rtlCol="0" fromWordArt="0" anchor="t" anchorCtr="0" forceAA="0" compatLnSpc="1">
            <a:prstTxWarp prst="textNoShape">
              <a:avLst/>
            </a:prstTxWarp>
            <a:noAutofit/>
          </a:bodyPr>
          <a:lstStyle/>
          <a:p>
            <a:pPr algn="just"/>
            <a:endParaRPr lang="ja-JP" altLang="en-US" sz="1011" kern="100" dirty="0">
              <a:ea typeface="HG丸ｺﾞｼｯｸM-PRO" panose="020F0600000000000000" pitchFamily="50" charset="-128"/>
              <a:cs typeface="Times New Roman" panose="02020603050405020304" pitchFamily="18" charset="0"/>
            </a:endParaRPr>
          </a:p>
          <a:p>
            <a:r>
              <a:rPr lang="uk-UA" sz="6933" b="1" dirty="0">
                <a:solidFill>
                  <a:srgbClr val="FF0000"/>
                </a:solidFill>
                <a:ea typeface="メイリオ" panose="020B0604030504040204" pitchFamily="50" charset="-128"/>
                <a:cs typeface="Times New Roman" panose="02020603050405020304" pitchFamily="18" charset="0"/>
              </a:rPr>
              <a:t>Сім </a:t>
            </a:r>
            <a:r>
              <a:rPr lang="uk-UA" sz="3200" b="1" dirty="0">
                <a:ea typeface="メイリオ" panose="020B0604030504040204" pitchFamily="50" charset="-128"/>
                <a:cs typeface="Times New Roman" panose="02020603050405020304" pitchFamily="18" charset="0"/>
              </a:rPr>
              <a:t>аспектів, які необхідно знати, якщо ви маєте </a:t>
            </a:r>
          </a:p>
          <a:p>
            <a:pPr algn="just"/>
            <a:r>
              <a:rPr lang="uk-UA" sz="5200" dirty="0">
                <a:solidFill>
                  <a:srgbClr val="FFFFFF"/>
                </a:solidFill>
                <a:ea typeface="HG丸ｺﾞｼｯｸM-PRO" panose="020F0600000000000000" pitchFamily="50" charset="-128"/>
                <a:cs typeface="Times New Roman" panose="02020603050405020304" pitchFamily="18" charset="0"/>
              </a:rPr>
              <a:t> </a:t>
            </a:r>
          </a:p>
        </p:txBody>
      </p:sp>
      <p:sp>
        <p:nvSpPr>
          <p:cNvPr id="18" name="テキスト ボックス 27"/>
          <p:cNvSpPr txBox="1"/>
          <p:nvPr/>
        </p:nvSpPr>
        <p:spPr>
          <a:xfrm rot="20587889">
            <a:off x="652675" y="5949722"/>
            <a:ext cx="2391544" cy="914737"/>
          </a:xfrm>
          <a:prstGeom prst="rect">
            <a:avLst/>
          </a:prstGeom>
          <a:noFill/>
          <a:ln w="6350">
            <a:noFill/>
          </a:ln>
        </p:spPr>
        <p:txBody>
          <a:bodyPr rot="0" spcFirstLastPara="0" vert="horz" wrap="square" lIns="132080" tIns="66040" rIns="132080" bIns="66040" numCol="1" spcCol="0" rtlCol="0" fromWordArt="0" anchor="t" anchorCtr="0" forceAA="0" compatLnSpc="1">
            <a:prstTxWarp prst="textNoShape">
              <a:avLst/>
            </a:prstTxWarp>
            <a:noAutofit/>
          </a:bodyPr>
          <a:lstStyle/>
          <a:p>
            <a:r>
              <a:rPr lang="uk-UA" sz="2400" b="1">
                <a:solidFill>
                  <a:srgbClr val="FF0000"/>
                </a:solidFill>
                <a:ea typeface="UD デジタル 教科書体 NK-B" panose="02020700000000000000" pitchFamily="18" charset="-128"/>
                <a:cs typeface="Times New Roman" panose="02020603050405020304" pitchFamily="18" charset="0"/>
              </a:rPr>
              <a:t>Для іноземців!</a:t>
            </a:r>
          </a:p>
        </p:txBody>
      </p:sp>
      <p:sp>
        <p:nvSpPr>
          <p:cNvPr id="21" name="正方形/長方形 20"/>
          <p:cNvSpPr/>
          <p:nvPr/>
        </p:nvSpPr>
        <p:spPr>
          <a:xfrm rot="20511778">
            <a:off x="-1031183" y="6806319"/>
            <a:ext cx="6343003" cy="1241365"/>
          </a:xfrm>
          <a:prstGeom prst="rect">
            <a:avLst/>
          </a:prstGeom>
          <a:noFill/>
        </p:spPr>
        <p:txBody>
          <a:bodyPr wrap="square" lIns="132080" tIns="66040" rIns="132080" bIns="66040">
            <a:spAutoFit/>
          </a:bodyPr>
          <a:lstStyle/>
          <a:p>
            <a:pPr algn="ctr"/>
            <a:r>
              <a:rPr lang="uk-UA" b="1">
                <a:ln w="12700">
                  <a:solidFill>
                    <a:schemeClr val="tx2">
                      <a:lumMod val="75000"/>
                    </a:schemeClr>
                  </a:solidFill>
                  <a:prstDash val="solid"/>
                </a:ln>
              </a:rPr>
              <a:t>За допомогою цієї брошури </a:t>
            </a:r>
          </a:p>
          <a:p>
            <a:pPr algn="ctr"/>
            <a:r>
              <a:rPr lang="uk-UA" b="1">
                <a:ln w="12700">
                  <a:solidFill>
                    <a:schemeClr val="tx2">
                      <a:lumMod val="75000"/>
                    </a:schemeClr>
                  </a:solidFill>
                  <a:prstDash val="solid"/>
                </a:ln>
              </a:rPr>
              <a:t>ви набудете впевненості, отримавши </a:t>
            </a:r>
          </a:p>
          <a:p>
            <a:pPr algn="ctr"/>
            <a:r>
              <a:rPr lang="uk-UA" b="1">
                <a:ln w="12700">
                  <a:solidFill>
                    <a:schemeClr val="tx2">
                      <a:lumMod val="75000"/>
                    </a:schemeClr>
                  </a:solidFill>
                  <a:prstDash val="solid"/>
                </a:ln>
              </a:rPr>
              <a:t>основні знання, необхідні </a:t>
            </a:r>
          </a:p>
          <a:p>
            <a:pPr algn="ctr"/>
            <a:r>
              <a:rPr lang="uk-UA" b="1">
                <a:ln w="12700">
                  <a:solidFill>
                    <a:schemeClr val="tx2">
                      <a:lumMod val="75000"/>
                    </a:schemeClr>
                  </a:solidFill>
                  <a:prstDash val="solid"/>
                </a:ln>
              </a:rPr>
              <a:t>для роботи в Японії</a:t>
            </a:r>
          </a:p>
        </p:txBody>
      </p:sp>
      <p:sp>
        <p:nvSpPr>
          <p:cNvPr id="2" name="テキスト ボックス 1"/>
          <p:cNvSpPr txBox="1"/>
          <p:nvPr/>
        </p:nvSpPr>
        <p:spPr>
          <a:xfrm>
            <a:off x="571408" y="3447253"/>
            <a:ext cx="6360310" cy="2308324"/>
          </a:xfrm>
          <a:prstGeom prst="rect">
            <a:avLst/>
          </a:prstGeom>
          <a:noFill/>
        </p:spPr>
        <p:txBody>
          <a:bodyPr wrap="square" rtlCol="0">
            <a:spAutoFit/>
          </a:bodyPr>
          <a:lstStyle/>
          <a:p>
            <a:r>
              <a:rPr lang="uk-UA" sz="9600" b="1" dirty="0">
                <a:ea typeface="メイリオ" panose="020B0604030504040204" pitchFamily="50" charset="-128"/>
                <a:cs typeface="Times New Roman" panose="02020603050405020304" pitchFamily="18" charset="0"/>
              </a:rPr>
              <a:t>працювати</a:t>
            </a:r>
            <a:endParaRPr lang="uk-UA" sz="28700" b="1" dirty="0">
              <a:ea typeface="メイリオ" panose="020B0604030504040204" pitchFamily="50" charset="-128"/>
              <a:cs typeface="Times New Roman" panose="02020603050405020304" pitchFamily="18" charset="0"/>
            </a:endParaRPr>
          </a:p>
          <a:p>
            <a:r>
              <a:rPr kumimoji="1" lang="uk-UA" sz="4800" b="1" dirty="0"/>
              <a:t>　 </a:t>
            </a:r>
            <a:r>
              <a:rPr kumimoji="1" lang="cs-CZ" sz="4800" b="1" dirty="0"/>
              <a:t>					</a:t>
            </a:r>
            <a:r>
              <a:rPr kumimoji="1" lang="uk-UA" sz="4000" b="1" dirty="0"/>
              <a:t>В Японії</a:t>
            </a:r>
            <a:endParaRPr kumimoji="1" lang="uk-UA" sz="4400" b="1" dirty="0"/>
          </a:p>
        </p:txBody>
      </p:sp>
      <p:sp>
        <p:nvSpPr>
          <p:cNvPr id="4" name="テキスト ボックス 3"/>
          <p:cNvSpPr txBox="1"/>
          <p:nvPr/>
        </p:nvSpPr>
        <p:spPr>
          <a:xfrm>
            <a:off x="1051026" y="394746"/>
            <a:ext cx="2203420" cy="369332"/>
          </a:xfrm>
          <a:prstGeom prst="rect">
            <a:avLst/>
          </a:prstGeom>
          <a:solidFill>
            <a:schemeClr val="bg1"/>
          </a:solidFill>
        </p:spPr>
        <p:txBody>
          <a:bodyPr wrap="square" rtlCol="0">
            <a:spAutoFit/>
          </a:bodyPr>
          <a:lstStyle/>
          <a:p>
            <a:r>
              <a:rPr kumimoji="1" lang="uk-UA" dirty="0">
                <a:solidFill>
                  <a:srgbClr val="023894"/>
                </a:solidFill>
              </a:rPr>
              <a:t>Префектура Осака</a:t>
            </a:r>
          </a:p>
        </p:txBody>
      </p:sp>
      <p:pic>
        <p:nvPicPr>
          <p:cNvPr id="11" name="図 10">
            <a:extLst>
              <a:ext uri="{FF2B5EF4-FFF2-40B4-BE49-F238E27FC236}">
                <a16:creationId xmlns:a16="http://schemas.microsoft.com/office/drawing/2014/main" id="{12ED7A32-D380-44E8-9D25-2F8B6EF263D9}"/>
              </a:ext>
            </a:extLst>
          </p:cNvPr>
          <p:cNvPicPr>
            <a:picLocks noChangeAspect="1"/>
          </p:cNvPicPr>
          <p:nvPr/>
        </p:nvPicPr>
        <p:blipFill rotWithShape="1">
          <a:blip r:embed="rId3">
            <a:extLst>
              <a:ext uri="{28A0092B-C50C-407E-A947-70E740481C1C}">
                <a14:useLocalDpi xmlns:a14="http://schemas.microsoft.com/office/drawing/2010/main" val="0"/>
              </a:ext>
            </a:extLst>
          </a:blip>
          <a:srcRect t="1" r="61347" b="-3699"/>
          <a:stretch/>
        </p:blipFill>
        <p:spPr>
          <a:xfrm>
            <a:off x="201238" y="242007"/>
            <a:ext cx="849788" cy="657242"/>
          </a:xfrm>
          <a:prstGeom prst="rect">
            <a:avLst/>
          </a:prstGeom>
        </p:spPr>
      </p:pic>
      <p:sp>
        <p:nvSpPr>
          <p:cNvPr id="13" name="正方形/長方形 12">
            <a:extLst>
              <a:ext uri="{FF2B5EF4-FFF2-40B4-BE49-F238E27FC236}">
                <a16:creationId xmlns:a16="http://schemas.microsoft.com/office/drawing/2014/main" id="{E7011A00-1D6D-4EB4-A288-18E2C89A7D3F}"/>
              </a:ext>
            </a:extLst>
          </p:cNvPr>
          <p:cNvSpPr/>
          <p:nvPr/>
        </p:nvSpPr>
        <p:spPr>
          <a:xfrm>
            <a:off x="5307528" y="341927"/>
            <a:ext cx="1197764"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ウクライナ語版</a:t>
            </a:r>
          </a:p>
        </p:txBody>
      </p:sp>
    </p:spTree>
    <p:extLst>
      <p:ext uri="{BB962C8B-B14F-4D97-AF65-F5344CB8AC3E}">
        <p14:creationId xmlns:p14="http://schemas.microsoft.com/office/powerpoint/2010/main" val="54745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4" name="テキスト ボックス 3"/>
          <p:cNvSpPr txBox="1"/>
          <p:nvPr/>
        </p:nvSpPr>
        <p:spPr>
          <a:xfrm>
            <a:off x="63510" y="1438264"/>
            <a:ext cx="553473" cy="41969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400" dirty="0"/>
          </a:p>
        </p:txBody>
      </p:sp>
      <p:sp>
        <p:nvSpPr>
          <p:cNvPr id="5" name="コンテンツ プレースホルダー 5"/>
          <p:cNvSpPr txBox="1">
            <a:spLocks/>
          </p:cNvSpPr>
          <p:nvPr/>
        </p:nvSpPr>
        <p:spPr>
          <a:xfrm>
            <a:off x="790228" y="1333244"/>
            <a:ext cx="5364207" cy="64372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a:t>Повідомлення про умови роботи</a:t>
            </a:r>
          </a:p>
        </p:txBody>
      </p:sp>
      <p:sp>
        <p:nvSpPr>
          <p:cNvPr id="7" name="正方形/長方形 2"/>
          <p:cNvSpPr txBox="1"/>
          <p:nvPr/>
        </p:nvSpPr>
        <p:spPr>
          <a:xfrm>
            <a:off x="-106205" y="1344108"/>
            <a:ext cx="89992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3</a:t>
            </a:r>
          </a:p>
        </p:txBody>
      </p:sp>
      <p:sp>
        <p:nvSpPr>
          <p:cNvPr id="8" name="テキスト ボックス 7"/>
          <p:cNvSpPr txBox="1"/>
          <p:nvPr/>
        </p:nvSpPr>
        <p:spPr>
          <a:xfrm>
            <a:off x="84426" y="2137697"/>
            <a:ext cx="6714869" cy="3996094"/>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Компанія зобов'язана повідомити вам (співробітнику) про наступні шість умов </a:t>
            </a:r>
            <a:r>
              <a:rPr lang="uk-UA" sz="2000" dirty="0">
                <a:solidFill>
                  <a:srgbClr val="FF0000"/>
                </a:solidFill>
                <a:ea typeface="HG丸ｺﾞｼｯｸM-PRO" panose="020F0600000000000000" pitchFamily="50" charset="-128"/>
                <a:cs typeface="Arial" panose="020B0604020202020204" pitchFamily="34" charset="0"/>
              </a:rPr>
              <a:t>у письмовій формі</a:t>
            </a:r>
            <a:r>
              <a:rPr lang="uk-UA" sz="1200" dirty="0">
                <a:solidFill>
                  <a:srgbClr val="FF0000"/>
                </a:solidFill>
                <a:ea typeface="HG丸ｺﾞｼｯｸM-PRO" panose="020F0600000000000000" pitchFamily="50" charset="-128"/>
                <a:cs typeface="Arial" panose="020B0604020202020204" pitchFamily="34" charset="0"/>
              </a:rPr>
              <a:t>☆</a:t>
            </a:r>
            <a:r>
              <a:rPr lang="uk-UA" sz="2000" dirty="0">
                <a:ea typeface="HG丸ｺﾞｼｯｸM-PRO" panose="020F0600000000000000" pitchFamily="50" charset="-128"/>
                <a:cs typeface="Arial" panose="020B0604020202020204" pitchFamily="34" charset="0"/>
              </a:rPr>
              <a:t>.</a:t>
            </a:r>
            <a:r>
              <a:rPr lang="uk-UA" sz="2800" dirty="0">
                <a:ea typeface="HG丸ｺﾞｼｯｸM-PRO" panose="020F0600000000000000" pitchFamily="50" charset="-128"/>
                <a:cs typeface="Arial" panose="020B0604020202020204" pitchFamily="34" charset="0"/>
              </a:rPr>
              <a:t> </a:t>
            </a:r>
          </a:p>
          <a:p>
            <a:endParaRPr kumimoji="1" lang="en-US" altLang="ja-JP" sz="2889" dirty="0">
              <a:ea typeface="HG丸ｺﾞｼｯｸM-PRO" panose="020F0600000000000000" pitchFamily="50" charset="-128"/>
              <a:cs typeface="Arial" panose="020B0604020202020204" pitchFamily="34" charset="0"/>
            </a:endParaRPr>
          </a:p>
          <a:p>
            <a:endParaRPr kumimoji="1" lang="en-US" altLang="ja-JP" sz="2889" dirty="0">
              <a:ea typeface="HG丸ｺﾞｼｯｸM-PRO" panose="020F0600000000000000" pitchFamily="50" charset="-128"/>
              <a:cs typeface="Arial" panose="020B0604020202020204" pitchFamily="34" charset="0"/>
            </a:endParaRPr>
          </a:p>
          <a:p>
            <a:r>
              <a:rPr kumimoji="1" lang="uk-UA" sz="2889" dirty="0">
                <a:ea typeface="HG丸ｺﾞｼｯｸM-PRO" panose="020F0600000000000000" pitchFamily="50" charset="-128"/>
              </a:rPr>
              <a:t>　</a:t>
            </a:r>
          </a:p>
          <a:p>
            <a:r>
              <a:rPr kumimoji="1" lang="uk-UA" sz="1700" dirty="0">
                <a:ea typeface="HG丸ｺﾞｼｯｸM-PRO" panose="020F0600000000000000" pitchFamily="50" charset="-128"/>
                <a:cs typeface="Arial" panose="020B0604020202020204" pitchFamily="34" charset="0"/>
              </a:rPr>
              <a:t>　①</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Період роботи (дата початку та закінчення</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працевлаштування)</a:t>
            </a:r>
          </a:p>
          <a:p>
            <a:r>
              <a:rPr kumimoji="1" lang="uk-UA" sz="1700" dirty="0">
                <a:ea typeface="HG丸ｺﾞｼｯｸM-PRO" panose="020F0600000000000000" pitchFamily="50" charset="-128"/>
                <a:cs typeface="Arial" panose="020B0604020202020204" pitchFamily="34" charset="0"/>
              </a:rPr>
              <a:t>　②</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Можливості продовження трудового договору</a:t>
            </a:r>
          </a:p>
          <a:p>
            <a:r>
              <a:rPr kumimoji="1" lang="uk-UA" sz="1700" dirty="0">
                <a:ea typeface="HG丸ｺﾞｼｯｸM-PRO" panose="020F0600000000000000" pitchFamily="50" charset="-128"/>
                <a:cs typeface="Arial" panose="020B0604020202020204" pitchFamily="34" charset="0"/>
              </a:rPr>
              <a:t>　　</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чи є ваш період роботи фіксованим)</a:t>
            </a:r>
          </a:p>
          <a:p>
            <a:r>
              <a:rPr kumimoji="1" lang="uk-UA" sz="1700" dirty="0">
                <a:ea typeface="HG丸ｺﾞｼｯｸM-PRO" panose="020F0600000000000000" pitchFamily="50" charset="-128"/>
                <a:cs typeface="Arial" panose="020B0604020202020204" pitchFamily="34" charset="0"/>
              </a:rPr>
              <a:t>　③</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Місце роботи та рід діяльності</a:t>
            </a:r>
          </a:p>
          <a:p>
            <a:r>
              <a:rPr kumimoji="1" lang="uk-UA" sz="1700" dirty="0">
                <a:ea typeface="HG丸ｺﾞｼｯｸM-PRO" panose="020F0600000000000000" pitchFamily="50" charset="-128"/>
                <a:cs typeface="Arial" panose="020B0604020202020204" pitchFamily="34" charset="0"/>
              </a:rPr>
              <a:t>　④</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Робочі години, перерви та свята </a:t>
            </a:r>
          </a:p>
          <a:p>
            <a:r>
              <a:rPr kumimoji="1" lang="uk-UA" sz="1700" dirty="0">
                <a:ea typeface="HG丸ｺﾞｼｯｸM-PRO" panose="020F0600000000000000" pitchFamily="50" charset="-128"/>
                <a:cs typeface="Arial" panose="020B0604020202020204" pitchFamily="34" charset="0"/>
              </a:rPr>
              <a:t>　⑤</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Розмір та порядок виплати заробітної плати </a:t>
            </a:r>
          </a:p>
          <a:p>
            <a:r>
              <a:rPr kumimoji="1" lang="uk-UA" sz="1700" dirty="0">
                <a:ea typeface="HG丸ｺﾞｼｯｸM-PRO" panose="020F0600000000000000" pitchFamily="50" charset="-128"/>
                <a:cs typeface="Arial" panose="020B0604020202020204" pitchFamily="34" charset="0"/>
              </a:rPr>
              <a:t>    ⑥</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Процедури та правила при звільненні з компанії</a:t>
            </a:r>
          </a:p>
        </p:txBody>
      </p:sp>
      <p:sp>
        <p:nvSpPr>
          <p:cNvPr id="11" name="テキスト ボックス 10"/>
          <p:cNvSpPr txBox="1"/>
          <p:nvPr/>
        </p:nvSpPr>
        <p:spPr>
          <a:xfrm>
            <a:off x="2426252" y="2935568"/>
            <a:ext cx="4253330" cy="461665"/>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 Закон про трудові стандарти, стаття 15, Виконання приписів </a:t>
            </a:r>
            <a:br>
              <a:rPr lang="cs-CZ" sz="1200" dirty="0">
                <a:ea typeface="HG丸ｺﾞｼｯｸM-PRO" panose="020F0600000000000000" pitchFamily="50" charset="-128"/>
                <a:cs typeface="Arial" panose="020B0604020202020204" pitchFamily="34" charset="0"/>
              </a:rPr>
            </a:br>
            <a:r>
              <a:rPr lang="cs-CZ" sz="1200" dirty="0">
                <a:ea typeface="HG丸ｺﾞｼｯｸM-PRO" panose="020F0600000000000000" pitchFamily="50" charset="-128"/>
                <a:cs typeface="Arial" panose="020B0604020202020204" pitchFamily="34" charset="0"/>
              </a:rPr>
              <a:t>   </a:t>
            </a:r>
            <a:r>
              <a:rPr lang="uk-UA" sz="1200" dirty="0">
                <a:ea typeface="HG丸ｺﾞｼｯｸM-PRO" panose="020F0600000000000000" pitchFamily="50" charset="-128"/>
                <a:cs typeface="Arial" panose="020B0604020202020204" pitchFamily="34" charset="0"/>
              </a:rPr>
              <a:t>Закону про трудові стандарти, стаття 5.(1)</a:t>
            </a:r>
          </a:p>
        </p:txBody>
      </p:sp>
      <p:pic>
        <p:nvPicPr>
          <p:cNvPr id="12" name="図 11"/>
          <p:cNvPicPr>
            <a:picLocks noChangeAspect="1"/>
          </p:cNvPicPr>
          <p:nvPr/>
        </p:nvPicPr>
        <p:blipFill>
          <a:blip r:embed="rId2"/>
          <a:stretch>
            <a:fillRect/>
          </a:stretch>
        </p:blipFill>
        <p:spPr>
          <a:xfrm>
            <a:off x="177752" y="7651493"/>
            <a:ext cx="1407059" cy="1407059"/>
          </a:xfrm>
          <a:prstGeom prst="rect">
            <a:avLst/>
          </a:prstGeom>
        </p:spPr>
      </p:pic>
      <p:sp>
        <p:nvSpPr>
          <p:cNvPr id="13" name="角丸四角形吹き出し 12"/>
          <p:cNvSpPr/>
          <p:nvPr/>
        </p:nvSpPr>
        <p:spPr>
          <a:xfrm>
            <a:off x="1697985" y="7106541"/>
            <a:ext cx="2488683" cy="1060131"/>
          </a:xfrm>
          <a:prstGeom prst="wedgeRoundRectCallout">
            <a:avLst>
              <a:gd name="adj1" fmla="val -63136"/>
              <a:gd name="adj2" fmla="val 717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400" dirty="0">
                <a:ea typeface="HG丸ｺﾞｼｯｸM-PRO" panose="020F0600000000000000" pitchFamily="50" charset="-128"/>
                <a:cs typeface="Arial" panose="020B0604020202020204" pitchFamily="34" charset="0"/>
              </a:rPr>
              <a:t>Умови праці були змінені до того, як мені стало про це відомо...</a:t>
            </a:r>
          </a:p>
        </p:txBody>
      </p:sp>
      <p:sp>
        <p:nvSpPr>
          <p:cNvPr id="14" name="テキスト ボックス 13"/>
          <p:cNvSpPr txBox="1"/>
          <p:nvPr/>
        </p:nvSpPr>
        <p:spPr>
          <a:xfrm>
            <a:off x="207777" y="6418175"/>
            <a:ext cx="3847941" cy="353943"/>
          </a:xfrm>
          <a:prstGeom prst="rect">
            <a:avLst/>
          </a:prstGeom>
          <a:noFill/>
        </p:spPr>
        <p:txBody>
          <a:bodyPr wrap="square" rtlCol="0">
            <a:spAutoFit/>
          </a:bodyPr>
          <a:lstStyle/>
          <a:p>
            <a:r>
              <a:rPr lang="uk-UA" sz="1700" dirty="0"/>
              <a:t>Наприклад, у такому разі...</a:t>
            </a:r>
          </a:p>
        </p:txBody>
      </p:sp>
      <p:sp>
        <p:nvSpPr>
          <p:cNvPr id="16" name="テキスト ボックス 15"/>
          <p:cNvSpPr txBox="1"/>
          <p:nvPr/>
        </p:nvSpPr>
        <p:spPr>
          <a:xfrm>
            <a:off x="84426" y="3516900"/>
            <a:ext cx="8021443" cy="523220"/>
          </a:xfrm>
          <a:prstGeom prst="rect">
            <a:avLst/>
          </a:prstGeom>
          <a:noFill/>
        </p:spPr>
        <p:txBody>
          <a:bodyPr wrap="square" rtlCol="0">
            <a:spAutoFit/>
          </a:bodyPr>
          <a:lstStyle/>
          <a:p>
            <a:r>
              <a:rPr lang="uk-UA" sz="1400" dirty="0">
                <a:ea typeface="HG丸ｺﾞｼｯｸM-PRO" panose="020F0600000000000000" pitchFamily="50" charset="-128"/>
                <a:cs typeface="Arial" panose="020B0604020202020204" pitchFamily="34" charset="0"/>
              </a:rPr>
              <a:t>☆Ви (співробітник) також можете надіслати повідомлення факсом, електронною</a:t>
            </a:r>
            <a:br>
              <a:rPr lang="cs-CZ" sz="1400" dirty="0">
                <a:ea typeface="HG丸ｺﾞｼｯｸM-PRO" panose="020F0600000000000000" pitchFamily="50" charset="-128"/>
                <a:cs typeface="Arial" panose="020B0604020202020204" pitchFamily="34" charset="0"/>
              </a:rPr>
            </a:br>
            <a:r>
              <a:rPr lang="cs-CZ" sz="1400" dirty="0">
                <a:ea typeface="HG丸ｺﾞｼｯｸM-PRO" panose="020F0600000000000000" pitchFamily="50" charset="-128"/>
                <a:cs typeface="Arial" panose="020B0604020202020204" pitchFamily="34" charset="0"/>
              </a:rPr>
              <a:t>   </a:t>
            </a:r>
            <a:r>
              <a:rPr lang="uk-UA" sz="1400" dirty="0">
                <a:ea typeface="HG丸ｺﾞｼｯｸM-PRO" panose="020F0600000000000000" pitchFamily="50" charset="-128"/>
                <a:cs typeface="Arial" panose="020B0604020202020204" pitchFamily="34" charset="0"/>
              </a:rPr>
              <a:t> поштою та в соціальних мережах</a:t>
            </a:r>
          </a:p>
        </p:txBody>
      </p:sp>
      <p:sp>
        <p:nvSpPr>
          <p:cNvPr id="17" name="テキスト ボックス 16">
            <a:extLst>
              <a:ext uri="{FF2B5EF4-FFF2-40B4-BE49-F238E27FC236}">
                <a16:creationId xmlns:a16="http://schemas.microsoft.com/office/drawing/2014/main" id="{A8DF3568-EF64-4B75-8ED5-0F966065F421}"/>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1</a:t>
            </a:r>
          </a:p>
        </p:txBody>
      </p:sp>
      <p:sp>
        <p:nvSpPr>
          <p:cNvPr id="18" name="正方形/長方形 17"/>
          <p:cNvSpPr/>
          <p:nvPr/>
        </p:nvSpPr>
        <p:spPr>
          <a:xfrm>
            <a:off x="1982136" y="8521123"/>
            <a:ext cx="4730650" cy="78019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dirty="0">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dirty="0">
                <a:solidFill>
                  <a:schemeClr val="tx1"/>
                </a:solidFill>
                <a:ea typeface="HG丸ｺﾞｼｯｸM-PRO" panose="020F0600000000000000" pitchFamily="50" charset="-128"/>
                <a:cs typeface="Arial" panose="020B0604020202020204" pitchFamily="34" charset="0"/>
              </a:rPr>
              <a:t>☎06-6946-2600</a:t>
            </a:r>
          </a:p>
        </p:txBody>
      </p:sp>
    </p:spTree>
    <p:extLst>
      <p:ext uri="{BB962C8B-B14F-4D97-AF65-F5344CB8AC3E}">
        <p14:creationId xmlns:p14="http://schemas.microsoft.com/office/powerpoint/2010/main" val="33686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769770" y="7935148"/>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889">
                <a:ea typeface="HG丸ｺﾞｼｯｸM-PRO" panose="020F0600000000000000" pitchFamily="50" charset="-128"/>
              </a:rPr>
              <a:t>　</a:t>
            </a:r>
            <a:r>
              <a:rPr lang="uk-UA" sz="4044"/>
              <a:t>　　　　　　　　　　　　　　　　　　　　　</a:t>
            </a:r>
          </a:p>
          <a:p>
            <a:pPr marL="0" indent="0">
              <a:buNone/>
            </a:pPr>
            <a:r>
              <a:rPr lang="uk-UA" sz="4044"/>
              <a:t>　　　　　　　　　　　　　　　　　　　　　　</a:t>
            </a:r>
          </a:p>
          <a:p>
            <a:pPr marL="0" indent="0">
              <a:buNone/>
            </a:pPr>
            <a:endParaRPr lang="ja-JP" altLang="en-US" sz="4044" dirty="0"/>
          </a:p>
        </p:txBody>
      </p:sp>
      <p:sp>
        <p:nvSpPr>
          <p:cNvPr id="14" name="テキスト ボックス 13"/>
          <p:cNvSpPr txBox="1"/>
          <p:nvPr/>
        </p:nvSpPr>
        <p:spPr>
          <a:xfrm>
            <a:off x="273885" y="1147986"/>
            <a:ext cx="4261735"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latin typeface="Arial" panose="020B0604020202020204" pitchFamily="34" charset="0"/>
              <a:cs typeface="Arial" panose="020B0604020202020204" pitchFamily="34" charset="0"/>
            </a:endParaRPr>
          </a:p>
        </p:txBody>
      </p:sp>
      <p:sp>
        <p:nvSpPr>
          <p:cNvPr id="17" name="正方形/長方形 16"/>
          <p:cNvSpPr/>
          <p:nvPr/>
        </p:nvSpPr>
        <p:spPr>
          <a:xfrm>
            <a:off x="489907" y="1123959"/>
            <a:ext cx="8208274" cy="523220"/>
          </a:xfrm>
          <a:prstGeom prst="rect">
            <a:avLst/>
          </a:prstGeom>
        </p:spPr>
        <p:txBody>
          <a:bodyPr wrap="square">
            <a:spAutoFit/>
          </a:bodyPr>
          <a:lstStyle/>
          <a:p>
            <a:r>
              <a:rPr lang="uk-UA" sz="2800" b="1">
                <a:ea typeface="HG丸ｺﾞｼｯｸM-PRO" panose="020F0600000000000000" pitchFamily="50" charset="-128"/>
                <a:cs typeface="Arial" panose="020B0604020202020204" pitchFamily="34" charset="0"/>
              </a:rPr>
              <a:t>Оплата праці (зарплата)</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5126621" y="3937775"/>
            <a:ext cx="1550318" cy="1805444"/>
          </a:xfrm>
          <a:prstGeom prst="rect">
            <a:avLst/>
          </a:prstGeom>
          <a:noFill/>
        </p:spPr>
      </p:pic>
      <p:pic>
        <p:nvPicPr>
          <p:cNvPr id="16" name="図 15"/>
          <p:cNvPicPr/>
          <p:nvPr/>
        </p:nvPicPr>
        <p:blipFill>
          <a:blip r:embed="rId3" cstate="print">
            <a:extLst>
              <a:ext uri="{28A0092B-C50C-407E-A947-70E740481C1C}">
                <a14:useLocalDpi xmlns:a14="http://schemas.microsoft.com/office/drawing/2010/main" val="0"/>
              </a:ext>
            </a:extLst>
          </a:blip>
          <a:stretch>
            <a:fillRect/>
          </a:stretch>
        </p:blipFill>
        <p:spPr>
          <a:xfrm>
            <a:off x="226714" y="2879422"/>
            <a:ext cx="1742693" cy="1805444"/>
          </a:xfrm>
          <a:prstGeom prst="rect">
            <a:avLst/>
          </a:prstGeom>
        </p:spPr>
      </p:pic>
      <p:pic>
        <p:nvPicPr>
          <p:cNvPr id="18" name="図 17"/>
          <p:cNvPicPr/>
          <p:nvPr/>
        </p:nvPicPr>
        <p:blipFill>
          <a:blip r:embed="rId4" cstate="print">
            <a:extLst>
              <a:ext uri="{28A0092B-C50C-407E-A947-70E740481C1C}">
                <a14:useLocalDpi xmlns:a14="http://schemas.microsoft.com/office/drawing/2010/main" val="0"/>
              </a:ext>
            </a:extLst>
          </a:blip>
          <a:stretch>
            <a:fillRect/>
          </a:stretch>
        </p:blipFill>
        <p:spPr>
          <a:xfrm>
            <a:off x="90747" y="5953528"/>
            <a:ext cx="1560331" cy="2277888"/>
          </a:xfrm>
          <a:prstGeom prst="rect">
            <a:avLst/>
          </a:prstGeom>
        </p:spPr>
      </p:pic>
      <p:pic>
        <p:nvPicPr>
          <p:cNvPr id="22" name="図 21"/>
          <p:cNvPicPr/>
          <p:nvPr/>
        </p:nvPicPr>
        <p:blipFill>
          <a:blip r:embed="rId5" cstate="print">
            <a:extLst>
              <a:ext uri="{28A0092B-C50C-407E-A947-70E740481C1C}">
                <a14:useLocalDpi xmlns:a14="http://schemas.microsoft.com/office/drawing/2010/main" val="0"/>
              </a:ext>
            </a:extLst>
          </a:blip>
          <a:stretch>
            <a:fillRect/>
          </a:stretch>
        </p:blipFill>
        <p:spPr>
          <a:xfrm>
            <a:off x="5126676" y="6885992"/>
            <a:ext cx="1408308" cy="1729278"/>
          </a:xfrm>
          <a:prstGeom prst="rect">
            <a:avLst/>
          </a:prstGeom>
        </p:spPr>
      </p:pic>
      <p:sp>
        <p:nvSpPr>
          <p:cNvPr id="19" name="角丸四角形吹き出し 18"/>
          <p:cNvSpPr/>
          <p:nvPr/>
        </p:nvSpPr>
        <p:spPr>
          <a:xfrm>
            <a:off x="1924564" y="2399625"/>
            <a:ext cx="2291177" cy="1078548"/>
          </a:xfrm>
          <a:prstGeom prst="wedgeRoundRectCallout">
            <a:avLst>
              <a:gd name="adj1" fmla="val -65090"/>
              <a:gd name="adj2" fmla="val -2898"/>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lang="uk-UA" dirty="0">
                <a:solidFill>
                  <a:srgbClr val="FF0000"/>
                </a:solidFill>
                <a:ea typeface="UD デジタル 教科書体 N-B" panose="02020700000000000000" pitchFamily="17" charset="-128"/>
                <a:cs typeface="Arial" panose="020B0604020202020204" pitchFamily="34" charset="0"/>
              </a:rPr>
              <a:t>Ви отримуватимете 1 </a:t>
            </a:r>
            <a:r>
              <a:rPr lang="en-US" dirty="0">
                <a:solidFill>
                  <a:srgbClr val="FF0000"/>
                </a:solidFill>
                <a:ea typeface="UD デジタル 教科書体 N-B" panose="02020700000000000000" pitchFamily="17" charset="-128"/>
                <a:cs typeface="Arial" panose="020B0604020202020204" pitchFamily="34" charset="0"/>
              </a:rPr>
              <a:t>2</a:t>
            </a:r>
            <a:r>
              <a:rPr lang="uk-UA" dirty="0">
                <a:solidFill>
                  <a:srgbClr val="FF0000"/>
                </a:solidFill>
                <a:ea typeface="UD デジタル 教科書体 N-B" panose="02020700000000000000" pitchFamily="17" charset="-128"/>
                <a:cs typeface="Arial" panose="020B0604020202020204" pitchFamily="34" charset="0"/>
              </a:rPr>
              <a:t>00 єн на годину. </a:t>
            </a:r>
          </a:p>
        </p:txBody>
      </p:sp>
      <p:sp>
        <p:nvSpPr>
          <p:cNvPr id="20" name="下矢印 19"/>
          <p:cNvSpPr/>
          <p:nvPr/>
        </p:nvSpPr>
        <p:spPr>
          <a:xfrm>
            <a:off x="1717389" y="5157313"/>
            <a:ext cx="3041161" cy="100245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uk-UA" sz="2000" b="1">
                <a:solidFill>
                  <a:schemeClr val="tx1"/>
                </a:solidFill>
                <a:ea typeface="UD デジタル 教科書体 N-B" panose="02020700000000000000" pitchFamily="17" charset="-128"/>
                <a:cs typeface="Arial" panose="020B0604020202020204" pitchFamily="34" charset="0"/>
              </a:rPr>
              <a:t>День виплати</a:t>
            </a:r>
          </a:p>
        </p:txBody>
      </p:sp>
      <p:sp>
        <p:nvSpPr>
          <p:cNvPr id="21" name="角丸四角形吹き出し 20"/>
          <p:cNvSpPr/>
          <p:nvPr/>
        </p:nvSpPr>
        <p:spPr>
          <a:xfrm>
            <a:off x="1733940" y="6471584"/>
            <a:ext cx="2796316" cy="1353235"/>
          </a:xfrm>
          <a:prstGeom prst="wedgeRoundRectCallout">
            <a:avLst>
              <a:gd name="adj1" fmla="val -55736"/>
              <a:gd name="adj2" fmla="val -3641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lang="uk-UA" dirty="0">
                <a:solidFill>
                  <a:srgbClr val="FF0000"/>
                </a:solidFill>
                <a:ea typeface="UD デジタル 教科書体 N-B" panose="02020700000000000000" pitchFamily="17" charset="-128"/>
                <a:cs typeface="Arial" panose="020B0604020202020204" pitchFamily="34" charset="0"/>
              </a:rPr>
              <a:t>Ми платитимемо вам 800 єн, тому що показники нашої компанії погіршилися.</a:t>
            </a:r>
          </a:p>
        </p:txBody>
      </p:sp>
      <p:sp>
        <p:nvSpPr>
          <p:cNvPr id="25" name="角丸四角形吹き出し 24"/>
          <p:cNvSpPr/>
          <p:nvPr/>
        </p:nvSpPr>
        <p:spPr>
          <a:xfrm>
            <a:off x="3462986" y="3577502"/>
            <a:ext cx="1692184" cy="841665"/>
          </a:xfrm>
          <a:prstGeom prst="wedgeRoundRectCallout">
            <a:avLst>
              <a:gd name="adj1" fmla="val 64741"/>
              <a:gd name="adj2" fmla="val -467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kumimoji="1" lang="uk-UA">
                <a:solidFill>
                  <a:srgbClr val="000099"/>
                </a:solidFill>
                <a:ea typeface="UD デジタル 教科書体 N-B" panose="02020700000000000000" pitchFamily="17" charset="-128"/>
              </a:rPr>
              <a:t>Згоден.</a:t>
            </a:r>
          </a:p>
        </p:txBody>
      </p:sp>
      <p:sp>
        <p:nvSpPr>
          <p:cNvPr id="26" name="正方形/長方形 25"/>
          <p:cNvSpPr/>
          <p:nvPr/>
        </p:nvSpPr>
        <p:spPr>
          <a:xfrm>
            <a:off x="300389" y="4771972"/>
            <a:ext cx="1584266" cy="642868"/>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b="1">
                <a:solidFill>
                  <a:schemeClr val="bg1"/>
                </a:solidFill>
                <a:ea typeface="UD デジタル 教科書体 N-B" panose="02020700000000000000" pitchFamily="17" charset="-128"/>
                <a:cs typeface="Arial" panose="020B0604020202020204" pitchFamily="34" charset="0"/>
              </a:rPr>
              <a:t>На співбесіді</a:t>
            </a:r>
          </a:p>
        </p:txBody>
      </p:sp>
      <p:sp>
        <p:nvSpPr>
          <p:cNvPr id="27" name="角丸四角形 26"/>
          <p:cNvSpPr/>
          <p:nvPr/>
        </p:nvSpPr>
        <p:spPr>
          <a:xfrm>
            <a:off x="743277" y="8715355"/>
            <a:ext cx="5306518" cy="614112"/>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2000">
                <a:solidFill>
                  <a:schemeClr val="tx1"/>
                </a:solidFill>
                <a:ea typeface="HG丸ｺﾞｼｯｸM-PRO" panose="020F0600000000000000" pitchFamily="50" charset="-128"/>
                <a:cs typeface="Arial" panose="020B0604020202020204" pitchFamily="34" charset="0"/>
              </a:rPr>
              <a:t>Що робити у такому разі?</a:t>
            </a:r>
          </a:p>
        </p:txBody>
      </p:sp>
      <p:pic>
        <p:nvPicPr>
          <p:cNvPr id="28" name="図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9360" y="8695224"/>
            <a:ext cx="528113" cy="670297"/>
          </a:xfrm>
          <a:prstGeom prst="rect">
            <a:avLst/>
          </a:prstGeom>
        </p:spPr>
      </p:pic>
      <p:sp>
        <p:nvSpPr>
          <p:cNvPr id="29" name="角丸四角形吹き出し 28"/>
          <p:cNvSpPr/>
          <p:nvPr/>
        </p:nvSpPr>
        <p:spPr>
          <a:xfrm>
            <a:off x="3509068" y="7877464"/>
            <a:ext cx="1538349" cy="765150"/>
          </a:xfrm>
          <a:prstGeom prst="wedgeRoundRectCallout">
            <a:avLst>
              <a:gd name="adj1" fmla="val 63528"/>
              <a:gd name="adj2" fmla="val -53449"/>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kumimoji="1" lang="uk-UA">
                <a:solidFill>
                  <a:srgbClr val="000099"/>
                </a:solidFill>
                <a:ea typeface="UD デジタル 教科書体 N-B" panose="02020700000000000000" pitchFamily="17" charset="-128"/>
              </a:rPr>
              <a:t>Що?!</a:t>
            </a:r>
          </a:p>
        </p:txBody>
      </p:sp>
      <p:sp>
        <p:nvSpPr>
          <p:cNvPr id="23" name="テキスト ボックス 22">
            <a:extLst>
              <a:ext uri="{FF2B5EF4-FFF2-40B4-BE49-F238E27FC236}">
                <a16:creationId xmlns:a16="http://schemas.microsoft.com/office/drawing/2014/main" id="{1259BB0F-DA96-429E-A36A-56140B3E3CCD}"/>
              </a:ext>
            </a:extLst>
          </p:cNvPr>
          <p:cNvSpPr txBox="1"/>
          <p:nvPr/>
        </p:nvSpPr>
        <p:spPr>
          <a:xfrm>
            <a:off x="40105" y="172694"/>
            <a:ext cx="3662100"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2</a:t>
            </a:r>
          </a:p>
        </p:txBody>
      </p:sp>
    </p:spTree>
    <p:extLst>
      <p:ext uri="{BB962C8B-B14F-4D97-AF65-F5344CB8AC3E}">
        <p14:creationId xmlns:p14="http://schemas.microsoft.com/office/powerpoint/2010/main" val="126872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66931" y="8142355"/>
            <a:ext cx="1410274" cy="1276296"/>
          </a:xfrm>
          <a:prstGeom prst="rect">
            <a:avLst/>
          </a:prstGeom>
        </p:spPr>
      </p:pic>
      <p:sp>
        <p:nvSpPr>
          <p:cNvPr id="8" name="テキスト ボックス 7"/>
          <p:cNvSpPr txBox="1"/>
          <p:nvPr/>
        </p:nvSpPr>
        <p:spPr>
          <a:xfrm rot="668862">
            <a:off x="388419" y="8328536"/>
            <a:ext cx="1167296" cy="284993"/>
          </a:xfrm>
          <a:prstGeom prst="roundRect">
            <a:avLst/>
          </a:prstGeom>
          <a:solidFill>
            <a:schemeClr val="bg1"/>
          </a:solidFill>
        </p:spPr>
        <p:txBody>
          <a:bodyPr wrap="none" rtlCol="0" anchor="ctr">
            <a:noAutofit/>
          </a:bodyPr>
          <a:lstStyle/>
          <a:p>
            <a:r>
              <a:rPr kumimoji="1" lang="uk-UA" sz="1000" b="1" dirty="0"/>
              <a:t>Платіжна відомість</a:t>
            </a:r>
          </a:p>
        </p:txBody>
      </p:sp>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68525" y="1315176"/>
            <a:ext cx="3403534"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i="1">
                <a:ea typeface="HG丸ｺﾞｼｯｸM-PRO" panose="020F0600000000000000" pitchFamily="50" charset="-128"/>
                <a:cs typeface="Arial" panose="020B0604020202020204" pitchFamily="34" charset="0"/>
              </a:rPr>
              <a:t>Чінгін </a:t>
            </a:r>
            <a:r>
              <a:rPr lang="uk-UA"/>
              <a:t>(Зарплата)</a:t>
            </a:r>
          </a:p>
        </p:txBody>
      </p:sp>
      <p:sp>
        <p:nvSpPr>
          <p:cNvPr id="17" name="テキスト ボックス 16"/>
          <p:cNvSpPr txBox="1"/>
          <p:nvPr/>
        </p:nvSpPr>
        <p:spPr>
          <a:xfrm>
            <a:off x="137157" y="136807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36069" y="1256127"/>
            <a:ext cx="89992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1</a:t>
            </a:r>
          </a:p>
        </p:txBody>
      </p:sp>
      <p:sp>
        <p:nvSpPr>
          <p:cNvPr id="19" name="テキスト ボックス 18"/>
          <p:cNvSpPr txBox="1"/>
          <p:nvPr/>
        </p:nvSpPr>
        <p:spPr>
          <a:xfrm>
            <a:off x="389275" y="2069074"/>
            <a:ext cx="6470748" cy="1754326"/>
          </a:xfrm>
          <a:prstGeom prst="rect">
            <a:avLst/>
          </a:prstGeom>
          <a:noFill/>
        </p:spPr>
        <p:txBody>
          <a:bodyPr wrap="square" rtlCol="0">
            <a:spAutoFit/>
          </a:bodyPr>
          <a:lstStyle/>
          <a:p>
            <a:r>
              <a:rPr lang="uk-UA" dirty="0"/>
              <a:t>«</a:t>
            </a:r>
            <a:r>
              <a:rPr lang="uk-UA" i="1" dirty="0"/>
              <a:t>Чінгін</a:t>
            </a:r>
            <a:r>
              <a:rPr lang="uk-UA" dirty="0"/>
              <a:t>» означає оплату роботи, заробітну плату, надбавки, премії та інші виплати працівникам як винагороду за роботу, незалежно від назви.</a:t>
            </a:r>
          </a:p>
          <a:p>
            <a:r>
              <a:rPr lang="uk-UA" dirty="0"/>
              <a:t>Роботодавець зобов'язаний виплачувати заробітну плату </a:t>
            </a:r>
            <a:br>
              <a:rPr lang="cs-CZ" dirty="0"/>
            </a:br>
            <a:r>
              <a:rPr lang="uk-UA" dirty="0">
                <a:solidFill>
                  <a:srgbClr val="FF0000"/>
                </a:solidFill>
                <a:ea typeface="HG丸ｺﾞｼｯｸM-PRO" panose="020F0600000000000000" pitchFamily="50" charset="-128"/>
              </a:rPr>
              <a:t>①</a:t>
            </a:r>
            <a:r>
              <a:rPr lang="cs-CZ" dirty="0">
                <a:solidFill>
                  <a:srgbClr val="FF0000"/>
                </a:solidFill>
                <a:ea typeface="HG丸ｺﾞｼｯｸM-PRO" panose="020F0600000000000000" pitchFamily="50" charset="-128"/>
              </a:rPr>
              <a:t> </a:t>
            </a:r>
            <a:r>
              <a:rPr lang="uk-UA" dirty="0">
                <a:solidFill>
                  <a:srgbClr val="FF0000"/>
                </a:solidFill>
                <a:ea typeface="HG丸ｺﾞｼｯｸM-PRO" panose="020F0600000000000000" pitchFamily="50" charset="-128"/>
              </a:rPr>
              <a:t>у валюті ②</a:t>
            </a:r>
            <a:r>
              <a:rPr lang="cs-CZ" dirty="0">
                <a:solidFill>
                  <a:srgbClr val="FF0000"/>
                </a:solidFill>
                <a:ea typeface="HG丸ｺﾞｼｯｸM-PRO" panose="020F0600000000000000" pitchFamily="50" charset="-128"/>
              </a:rPr>
              <a:t> </a:t>
            </a:r>
            <a:r>
              <a:rPr lang="uk-UA" dirty="0">
                <a:solidFill>
                  <a:srgbClr val="FF0000"/>
                </a:solidFill>
                <a:ea typeface="HG丸ｺﾞｼｯｸM-PRO" panose="020F0600000000000000" pitchFamily="50" charset="-128"/>
              </a:rPr>
              <a:t>безпосередньо вам ③ у повному розмірі</a:t>
            </a:r>
            <a:r>
              <a:rPr lang="cs-CZ" dirty="0">
                <a:solidFill>
                  <a:srgbClr val="FF0000"/>
                </a:solidFill>
                <a:ea typeface="HG丸ｺﾞｼｯｸM-PRO" panose="020F0600000000000000" pitchFamily="50" charset="-128"/>
              </a:rPr>
              <a:t> </a:t>
            </a:r>
            <a:r>
              <a:rPr lang="uk-UA" dirty="0">
                <a:solidFill>
                  <a:srgbClr val="FF0000"/>
                </a:solidFill>
                <a:ea typeface="HG丸ｺﾞｼｯｸM-PRO" panose="020F0600000000000000" pitchFamily="50" charset="-128"/>
              </a:rPr>
              <a:t>④</a:t>
            </a:r>
            <a:r>
              <a:rPr lang="cs-CZ" dirty="0">
                <a:solidFill>
                  <a:srgbClr val="FF0000"/>
                </a:solidFill>
                <a:ea typeface="HG丸ｺﾞｼｯｸM-PRO" panose="020F0600000000000000" pitchFamily="50" charset="-128"/>
              </a:rPr>
              <a:t> </a:t>
            </a:r>
            <a:r>
              <a:rPr lang="uk-UA" dirty="0">
                <a:solidFill>
                  <a:srgbClr val="FF0000"/>
                </a:solidFill>
                <a:ea typeface="HG丸ｺﾞｼｯｸM-PRO" panose="020F0600000000000000" pitchFamily="50" charset="-128"/>
              </a:rPr>
              <a:t>не рідше одного разу на місяць ⑤ у встановлену дату.</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189293" y="4202302"/>
            <a:ext cx="546752" cy="483636"/>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880617" y="4219832"/>
            <a:ext cx="4014768" cy="5320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a:t>Мінімальна оплата праці</a:t>
            </a:r>
          </a:p>
        </p:txBody>
      </p:sp>
      <p:sp>
        <p:nvSpPr>
          <p:cNvPr id="14" name="テキスト ボックス 13"/>
          <p:cNvSpPr txBox="1"/>
          <p:nvPr/>
        </p:nvSpPr>
        <p:spPr>
          <a:xfrm>
            <a:off x="311229" y="4940275"/>
            <a:ext cx="7023029" cy="923330"/>
          </a:xfrm>
          <a:prstGeom prst="rect">
            <a:avLst/>
          </a:prstGeom>
          <a:noFill/>
        </p:spPr>
        <p:txBody>
          <a:bodyPr wrap="square" rtlCol="0">
            <a:spAutoFit/>
          </a:bodyPr>
          <a:lstStyle/>
          <a:p>
            <a:r>
              <a:rPr lang="uk-UA" dirty="0"/>
              <a:t>Роботодавець зобов'язаний виплачувати кожному співробітнику заробітну плату в розмірі, не меншому за мінімальний розмір</a:t>
            </a:r>
            <a:br>
              <a:rPr lang="cs-CZ" dirty="0"/>
            </a:br>
            <a:r>
              <a:rPr lang="uk-UA" dirty="0"/>
              <a:t>оплати праці, встановленого законом.</a:t>
            </a:r>
          </a:p>
        </p:txBody>
      </p:sp>
      <p:sp>
        <p:nvSpPr>
          <p:cNvPr id="15" name="テキスト ボックス 14"/>
          <p:cNvSpPr txBox="1"/>
          <p:nvPr/>
        </p:nvSpPr>
        <p:spPr>
          <a:xfrm>
            <a:off x="311229" y="5888747"/>
            <a:ext cx="6361729" cy="1200329"/>
          </a:xfrm>
          <a:prstGeom prst="rect">
            <a:avLst/>
          </a:prstGeom>
          <a:noFill/>
        </p:spPr>
        <p:txBody>
          <a:bodyPr wrap="square" rtlCol="0">
            <a:spAutoFit/>
          </a:bodyPr>
          <a:lstStyle/>
          <a:p>
            <a:r>
              <a:rPr lang="uk-UA" dirty="0">
                <a:ea typeface="HG丸ｺﾞｼｯｸM-PRO" panose="020F0600000000000000" pitchFamily="50" charset="-128"/>
              </a:rPr>
              <a:t>Розмір мінімальної заробітної плати у префектурі Осака: </a:t>
            </a:r>
            <a:r>
              <a:rPr lang="en-US" b="1" dirty="0">
                <a:solidFill>
                  <a:srgbClr val="FF0000"/>
                </a:solidFill>
                <a:ea typeface="HG丸ｺﾞｼｯｸM-PRO" panose="020F0600000000000000" pitchFamily="50" charset="-128"/>
              </a:rPr>
              <a:t>1,</a:t>
            </a:r>
            <a:r>
              <a:rPr lang="en-US" altLang="ja-JP" b="1" dirty="0">
                <a:solidFill>
                  <a:srgbClr val="FF0000"/>
                </a:solidFill>
                <a:ea typeface="HG丸ｺﾞｼｯｸM-PRO" panose="020F0600000000000000" pitchFamily="50" charset="-128"/>
              </a:rPr>
              <a:t>11</a:t>
            </a:r>
            <a:r>
              <a:rPr lang="en-US" b="1" dirty="0">
                <a:solidFill>
                  <a:srgbClr val="FF0000"/>
                </a:solidFill>
                <a:ea typeface="HG丸ｺﾞｼｯｸM-PRO" panose="020F0600000000000000" pitchFamily="50" charset="-128"/>
              </a:rPr>
              <a:t>4</a:t>
            </a:r>
            <a:r>
              <a:rPr lang="uk-UA" b="1" dirty="0">
                <a:solidFill>
                  <a:srgbClr val="FF0000"/>
                </a:solidFill>
                <a:ea typeface="HG丸ｺﾞｼｯｸM-PRO" panose="020F0600000000000000" pitchFamily="50" charset="-128"/>
              </a:rPr>
              <a:t> єни на годину</a:t>
            </a:r>
            <a:r>
              <a:rPr lang="cs-CZ" b="1" dirty="0">
                <a:solidFill>
                  <a:srgbClr val="FF0000"/>
                </a:solidFill>
                <a:ea typeface="HG丸ｺﾞｼｯｸM-PRO" panose="020F0600000000000000" pitchFamily="50" charset="-128"/>
              </a:rPr>
              <a:t> </a:t>
            </a:r>
            <a:r>
              <a:rPr lang="uk-UA" dirty="0">
                <a:ea typeface="HG丸ｺﾞｼｯｸM-PRO" panose="020F0600000000000000" pitchFamily="50" charset="-128"/>
              </a:rPr>
              <a:t>(з жовтня 202</a:t>
            </a:r>
            <a:r>
              <a:rPr lang="en-US" altLang="ja-JP">
                <a:ea typeface="HG丸ｺﾞｼｯｸM-PRO" panose="020F0600000000000000" pitchFamily="50" charset="-128"/>
              </a:rPr>
              <a:t>4</a:t>
            </a:r>
            <a:r>
              <a:rPr lang="uk-UA">
                <a:ea typeface="HG丸ｺﾞｼｯｸM-PRO" panose="020F0600000000000000" pitchFamily="50" charset="-128"/>
              </a:rPr>
              <a:t> </a:t>
            </a:r>
            <a:r>
              <a:rPr lang="uk-UA" dirty="0">
                <a:ea typeface="HG丸ｺﾞｼｯｸM-PRO" panose="020F0600000000000000" pitchFamily="50" charset="-128"/>
              </a:rPr>
              <a:t>року)</a:t>
            </a:r>
          </a:p>
          <a:p>
            <a:r>
              <a:rPr kumimoji="1" lang="uk-UA" u="sng" dirty="0">
                <a:ea typeface="HG丸ｺﾞｼｯｸM-PRO" panose="020F0600000000000000" pitchFamily="50" charset="-128"/>
              </a:rPr>
              <a:t>Якщо ваша заробітна плата менша за цю суму, ви можете вимагати у компанії виплати суми, якої бракує.</a:t>
            </a:r>
          </a:p>
        </p:txBody>
      </p:sp>
      <p:sp>
        <p:nvSpPr>
          <p:cNvPr id="16" name="正方形/長方形 2"/>
          <p:cNvSpPr txBox="1"/>
          <p:nvPr/>
        </p:nvSpPr>
        <p:spPr>
          <a:xfrm>
            <a:off x="27358" y="4137385"/>
            <a:ext cx="888996" cy="5875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2</a:t>
            </a:r>
          </a:p>
        </p:txBody>
      </p:sp>
      <p:sp>
        <p:nvSpPr>
          <p:cNvPr id="22" name="角丸四角形吹き出し 21"/>
          <p:cNvSpPr/>
          <p:nvPr/>
        </p:nvSpPr>
        <p:spPr>
          <a:xfrm>
            <a:off x="1742520" y="7649335"/>
            <a:ext cx="2121685" cy="705527"/>
          </a:xfrm>
          <a:prstGeom prst="wedgeRoundRectCallout">
            <a:avLst>
              <a:gd name="adj1" fmla="val -68309"/>
              <a:gd name="adj2" fmla="val 662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200">
                <a:ea typeface="HG丸ｺﾞｼｯｸM-PRO" panose="020F0600000000000000" pitchFamily="50" charset="-128"/>
                <a:cs typeface="Arial" panose="020B0604020202020204" pitchFamily="34" charset="0"/>
              </a:rPr>
              <a:t> </a:t>
            </a:r>
            <a:r>
              <a:rPr kumimoji="1" lang="uk-UA" sz="1600" b="1">
                <a:ea typeface="HG丸ｺﾞｼｯｸM-PRO" panose="020F0600000000000000" pitchFamily="50" charset="-128"/>
                <a:cs typeface="Arial" panose="020B0604020202020204" pitchFamily="34" charset="0"/>
              </a:rPr>
              <a:t>Тільки 800 єн на годину...</a:t>
            </a:r>
          </a:p>
        </p:txBody>
      </p:sp>
      <p:sp>
        <p:nvSpPr>
          <p:cNvPr id="23" name="テキスト ボックス 22"/>
          <p:cNvSpPr txBox="1"/>
          <p:nvPr/>
        </p:nvSpPr>
        <p:spPr>
          <a:xfrm>
            <a:off x="114625" y="7245561"/>
            <a:ext cx="3847941" cy="369332"/>
          </a:xfrm>
          <a:prstGeom prst="rect">
            <a:avLst/>
          </a:prstGeom>
          <a:noFill/>
        </p:spPr>
        <p:txBody>
          <a:bodyPr wrap="square" rtlCol="0">
            <a:spAutoFit/>
          </a:bodyPr>
          <a:lstStyle/>
          <a:p>
            <a:r>
              <a:rPr lang="uk-UA"/>
              <a:t>Наприклад, у такому разі...</a:t>
            </a:r>
          </a:p>
        </p:txBody>
      </p:sp>
      <p:sp>
        <p:nvSpPr>
          <p:cNvPr id="24" name="正方形/長方形 23"/>
          <p:cNvSpPr/>
          <p:nvPr/>
        </p:nvSpPr>
        <p:spPr>
          <a:xfrm>
            <a:off x="1982136" y="8521123"/>
            <a:ext cx="4730650" cy="78019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dirty="0">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dirty="0">
                <a:solidFill>
                  <a:schemeClr val="tx1"/>
                </a:solidFill>
                <a:ea typeface="HG丸ｺﾞｼｯｸM-PRO" panose="020F0600000000000000" pitchFamily="50" charset="-128"/>
                <a:cs typeface="Arial" panose="020B0604020202020204" pitchFamily="34" charset="0"/>
              </a:rPr>
              <a:t>☎06-6946-2600</a:t>
            </a:r>
          </a:p>
        </p:txBody>
      </p:sp>
      <p:sp>
        <p:nvSpPr>
          <p:cNvPr id="21" name="テキスト ボックス 20"/>
          <p:cNvSpPr txBox="1"/>
          <p:nvPr/>
        </p:nvSpPr>
        <p:spPr>
          <a:xfrm>
            <a:off x="3624649" y="3768031"/>
            <a:ext cx="3843033"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11 і 24</a:t>
            </a:r>
          </a:p>
        </p:txBody>
      </p:sp>
      <p:sp>
        <p:nvSpPr>
          <p:cNvPr id="25" name="テキスト ボックス 24"/>
          <p:cNvSpPr txBox="1"/>
          <p:nvPr/>
        </p:nvSpPr>
        <p:spPr>
          <a:xfrm>
            <a:off x="3133611" y="7072619"/>
            <a:ext cx="4028993"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 Закон про мінімальну заробітну плату, стаття 4.(1)</a:t>
            </a:r>
          </a:p>
        </p:txBody>
      </p:sp>
      <p:sp>
        <p:nvSpPr>
          <p:cNvPr id="26" name="テキスト ボックス 25">
            <a:extLst>
              <a:ext uri="{FF2B5EF4-FFF2-40B4-BE49-F238E27FC236}">
                <a16:creationId xmlns:a16="http://schemas.microsoft.com/office/drawing/2014/main" id="{B16FD738-E76D-4AB7-A068-09F092708366}"/>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2</a:t>
            </a:r>
          </a:p>
        </p:txBody>
      </p:sp>
    </p:spTree>
    <p:extLst>
      <p:ext uri="{BB962C8B-B14F-4D97-AF65-F5344CB8AC3E}">
        <p14:creationId xmlns:p14="http://schemas.microsoft.com/office/powerpoint/2010/main" val="400040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8439"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889">
                <a:ea typeface="HG丸ｺﾞｼｯｸM-PRO" panose="020F0600000000000000" pitchFamily="50" charset="-128"/>
                <a:cs typeface="Arial" panose="020B0604020202020204" pitchFamily="34" charset="0"/>
              </a:rPr>
              <a:t>　</a:t>
            </a:r>
            <a:r>
              <a:rPr lang="uk-UA" sz="4044">
                <a:cs typeface="Arial" panose="020B0604020202020204" pitchFamily="34" charset="0"/>
              </a:rPr>
              <a:t>　　　　　　　　　　　　　　　　　　　　　</a:t>
            </a:r>
          </a:p>
          <a:p>
            <a:pPr marL="0" indent="0">
              <a:buNone/>
            </a:pPr>
            <a:r>
              <a:rPr lang="uk-UA" sz="4044">
                <a:cs typeface="Arial" panose="020B0604020202020204" pitchFamily="34" charset="0"/>
              </a:rPr>
              <a:t>　　　　　　　　　　　　　　　　　　　　　　</a:t>
            </a:r>
          </a:p>
          <a:p>
            <a:pPr marL="0" indent="0">
              <a:buNone/>
            </a:pPr>
            <a:endParaRPr lang="ja-JP" altLang="en-US" sz="4044" dirty="0">
              <a:cs typeface="Arial" panose="020B0604020202020204" pitchFamily="34" charset="0"/>
            </a:endParaRPr>
          </a:p>
        </p:txBody>
      </p:sp>
      <p:sp>
        <p:nvSpPr>
          <p:cNvPr id="14" name="テキスト ボックス 13"/>
          <p:cNvSpPr txBox="1"/>
          <p:nvPr/>
        </p:nvSpPr>
        <p:spPr>
          <a:xfrm>
            <a:off x="269321" y="1112616"/>
            <a:ext cx="4280377"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7" name="正方形/長方形 16"/>
          <p:cNvSpPr/>
          <p:nvPr/>
        </p:nvSpPr>
        <p:spPr>
          <a:xfrm>
            <a:off x="418741" y="1123751"/>
            <a:ext cx="4861558" cy="523220"/>
          </a:xfrm>
          <a:prstGeom prst="rect">
            <a:avLst/>
          </a:prstGeom>
        </p:spPr>
        <p:txBody>
          <a:bodyPr wrap="square">
            <a:spAutoFit/>
          </a:bodyPr>
          <a:lstStyle/>
          <a:p>
            <a:r>
              <a:rPr lang="uk-UA" sz="2800" b="1" dirty="0">
                <a:ea typeface="HG丸ｺﾞｼｯｸM-PRO" panose="020F0600000000000000" pitchFamily="50" charset="-128"/>
                <a:cs typeface="Arial" panose="020B0604020202020204" pitchFamily="34" charset="0"/>
              </a:rPr>
              <a:t>Тривалість робочого часу</a:t>
            </a:r>
          </a:p>
        </p:txBody>
      </p:sp>
      <p:pic>
        <p:nvPicPr>
          <p:cNvPr id="2" name="図 1"/>
          <p:cNvPicPr>
            <a:picLocks noChangeAspect="1"/>
          </p:cNvPicPr>
          <p:nvPr/>
        </p:nvPicPr>
        <p:blipFill>
          <a:blip r:embed="rId2"/>
          <a:stretch>
            <a:fillRect/>
          </a:stretch>
        </p:blipFill>
        <p:spPr>
          <a:xfrm>
            <a:off x="540741" y="4187157"/>
            <a:ext cx="3519587" cy="3519587"/>
          </a:xfrm>
          <a:prstGeom prst="rect">
            <a:avLst/>
          </a:prstGeom>
        </p:spPr>
      </p:pic>
      <p:sp>
        <p:nvSpPr>
          <p:cNvPr id="20" name="円形吹き出し 19"/>
          <p:cNvSpPr/>
          <p:nvPr/>
        </p:nvSpPr>
        <p:spPr>
          <a:xfrm>
            <a:off x="3323187" y="2868675"/>
            <a:ext cx="3339333" cy="2256636"/>
          </a:xfrm>
          <a:prstGeom prst="wedgeEllipseCallout">
            <a:avLst>
              <a:gd name="adj1" fmla="val -66067"/>
              <a:gd name="adj2" fmla="val 3421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uk-UA">
                <a:solidFill>
                  <a:srgbClr val="000000"/>
                </a:solidFill>
                <a:ea typeface="UD デジタル 教科書体 NK-R" panose="02020400000000000000" pitchFamily="18" charset="-128"/>
                <a:cs typeface="Arial" panose="020B0604020202020204" pitchFamily="34" charset="0"/>
              </a:rPr>
              <a:t>Я працюю 10 годин без перерви...</a:t>
            </a:r>
          </a:p>
        </p:txBody>
      </p:sp>
      <p:sp>
        <p:nvSpPr>
          <p:cNvPr id="10" name="角丸四角形 9"/>
          <p:cNvSpPr/>
          <p:nvPr/>
        </p:nvSpPr>
        <p:spPr>
          <a:xfrm>
            <a:off x="702761" y="8570135"/>
            <a:ext cx="5837170" cy="687898"/>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2400">
                <a:solidFill>
                  <a:schemeClr val="tx1"/>
                </a:solidFill>
                <a:ea typeface="HG丸ｺﾞｼｯｸM-PRO" panose="020F0600000000000000" pitchFamily="50" charset="-128"/>
                <a:cs typeface="Arial" panose="020B0604020202020204" pitchFamily="34" charset="0"/>
              </a:rPr>
              <a:t>Що робити у такому разі?</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30" y="8574637"/>
            <a:ext cx="554102" cy="703283"/>
          </a:xfrm>
          <a:prstGeom prst="rect">
            <a:avLst/>
          </a:prstGeom>
        </p:spPr>
      </p:pic>
      <p:sp>
        <p:nvSpPr>
          <p:cNvPr id="15" name="テキスト ボックス 14">
            <a:extLst>
              <a:ext uri="{FF2B5EF4-FFF2-40B4-BE49-F238E27FC236}">
                <a16:creationId xmlns:a16="http://schemas.microsoft.com/office/drawing/2014/main" id="{26FF5F89-F3D9-47F0-ABBF-8655BD3887E9}"/>
              </a:ext>
            </a:extLst>
          </p:cNvPr>
          <p:cNvSpPr txBox="1"/>
          <p:nvPr/>
        </p:nvSpPr>
        <p:spPr>
          <a:xfrm>
            <a:off x="40104" y="172694"/>
            <a:ext cx="3549725"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3</a:t>
            </a:r>
          </a:p>
        </p:txBody>
      </p:sp>
    </p:spTree>
    <p:extLst>
      <p:ext uri="{BB962C8B-B14F-4D97-AF65-F5344CB8AC3E}">
        <p14:creationId xmlns:p14="http://schemas.microsoft.com/office/powerpoint/2010/main" val="233680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786765" y="1435655"/>
            <a:ext cx="4064015" cy="64372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dirty="0"/>
              <a:t>Тривалість робочого часу </a:t>
            </a:r>
          </a:p>
        </p:txBody>
      </p:sp>
      <p:sp>
        <p:nvSpPr>
          <p:cNvPr id="17" name="テキスト ボックス 16"/>
          <p:cNvSpPr txBox="1"/>
          <p:nvPr/>
        </p:nvSpPr>
        <p:spPr>
          <a:xfrm>
            <a:off x="60067" y="150758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113159" y="1401166"/>
            <a:ext cx="89992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60068" y="4166113"/>
            <a:ext cx="553473"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786765" y="3925361"/>
            <a:ext cx="5039495" cy="113607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400" dirty="0">
                <a:ea typeface="HG丸ｺﾞｼｯｸM-PRO" panose="020F0600000000000000" pitchFamily="50" charset="-128"/>
                <a:cs typeface="Arial" panose="020B0604020202020204" pitchFamily="34" charset="0"/>
              </a:rPr>
              <a:t>«Тривалість робочого часу згідно з</a:t>
            </a:r>
            <a:r>
              <a:rPr lang="cs-CZ" sz="2400" dirty="0">
                <a:ea typeface="HG丸ｺﾞｼｯｸM-PRO" panose="020F0600000000000000" pitchFamily="50" charset="-128"/>
                <a:cs typeface="Arial" panose="020B0604020202020204" pitchFamily="34" charset="0"/>
              </a:rPr>
              <a:t> </a:t>
            </a:r>
            <a:r>
              <a:rPr lang="uk-UA" sz="2400" dirty="0">
                <a:ea typeface="HG丸ｺﾞｼｯｸM-PRO" panose="020F0600000000000000" pitchFamily="50" charset="-128"/>
                <a:cs typeface="Arial" panose="020B0604020202020204" pitchFamily="34" charset="0"/>
              </a:rPr>
              <a:t>законом»: Тривалість робочого часу, встановлена законом</a:t>
            </a:r>
          </a:p>
        </p:txBody>
      </p:sp>
      <p:sp>
        <p:nvSpPr>
          <p:cNvPr id="14" name="テキスト ボックス 13"/>
          <p:cNvSpPr txBox="1"/>
          <p:nvPr/>
        </p:nvSpPr>
        <p:spPr>
          <a:xfrm>
            <a:off x="442268" y="2215441"/>
            <a:ext cx="6215866" cy="1015663"/>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Це означає час, протягом якого ви домовилися працювати, відповідно до «трудового договору» з компанією. Ви повинні сумлінно працювати у цей час. </a:t>
            </a:r>
          </a:p>
          <a:p>
            <a:r>
              <a:rPr lang="uk-UA" sz="2000" dirty="0">
                <a:ea typeface="HG丸ｺﾞｼｯｸM-PRO" panose="020F0600000000000000" pitchFamily="50" charset="-128"/>
                <a:cs typeface="Arial" panose="020B0604020202020204" pitchFamily="34" charset="0"/>
              </a:rPr>
              <a:t>Верхня межа тривалості робочого часу встановлена законом.</a:t>
            </a:r>
          </a:p>
        </p:txBody>
      </p:sp>
      <p:sp>
        <p:nvSpPr>
          <p:cNvPr id="16" name="テキスト ボックス 15"/>
          <p:cNvSpPr txBox="1"/>
          <p:nvPr/>
        </p:nvSpPr>
        <p:spPr>
          <a:xfrm>
            <a:off x="446127" y="5139251"/>
            <a:ext cx="5843638" cy="1323439"/>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Тривалість робочого дня: </a:t>
            </a:r>
            <a:r>
              <a:rPr lang="uk-UA" sz="2000" dirty="0">
                <a:solidFill>
                  <a:srgbClr val="FF0000"/>
                </a:solidFill>
                <a:ea typeface="HG丸ｺﾞｼｯｸM-PRO" panose="020F0600000000000000" pitchFamily="50" charset="-128"/>
                <a:cs typeface="Arial" panose="020B0604020202020204" pitchFamily="34" charset="0"/>
              </a:rPr>
              <a:t>8 годин</a:t>
            </a:r>
            <a:br>
              <a:rPr lang="cs-CZ" sz="2000" dirty="0">
                <a:solidFill>
                  <a:srgbClr val="FF0000"/>
                </a:solidFill>
                <a:ea typeface="HG丸ｺﾞｼｯｸM-PRO" panose="020F0600000000000000" pitchFamily="50" charset="-128"/>
                <a:cs typeface="Arial" panose="020B0604020202020204" pitchFamily="34" charset="0"/>
              </a:rPr>
            </a:br>
            <a:r>
              <a:rPr lang="uk-UA" sz="2000" dirty="0">
                <a:ea typeface="HG丸ｺﾞｼｯｸM-PRO" panose="020F0600000000000000" pitchFamily="50" charset="-128"/>
                <a:cs typeface="Arial" panose="020B0604020202020204" pitchFamily="34" charset="0"/>
              </a:rPr>
              <a:t>(без урахування перерв)</a:t>
            </a:r>
          </a:p>
          <a:p>
            <a:r>
              <a:rPr kumimoji="1" lang="uk-UA" sz="2000" dirty="0">
                <a:ea typeface="HG丸ｺﾞｼｯｸM-PRO" panose="020F0600000000000000" pitchFamily="50" charset="-128"/>
                <a:cs typeface="Arial" panose="020B0604020202020204" pitchFamily="34" charset="0"/>
              </a:rPr>
              <a:t>Тривалість робочого тижня: </a:t>
            </a:r>
            <a:r>
              <a:rPr kumimoji="1" lang="uk-UA" sz="2000" dirty="0">
                <a:solidFill>
                  <a:srgbClr val="FF0000"/>
                </a:solidFill>
                <a:ea typeface="HG丸ｺﾞｼｯｸM-PRO" panose="020F0600000000000000" pitchFamily="50" charset="-128"/>
                <a:cs typeface="Arial" panose="020B0604020202020204" pitchFamily="34" charset="0"/>
              </a:rPr>
              <a:t>40 годин</a:t>
            </a:r>
            <a:br>
              <a:rPr kumimoji="1" lang="cs-CZ" sz="2000" dirty="0">
                <a:solidFill>
                  <a:srgbClr val="FF0000"/>
                </a:solidFill>
                <a:ea typeface="HG丸ｺﾞｼｯｸM-PRO" panose="020F0600000000000000" pitchFamily="50" charset="-128"/>
                <a:cs typeface="Arial" panose="020B0604020202020204" pitchFamily="34" charset="0"/>
              </a:rPr>
            </a:br>
            <a:r>
              <a:rPr kumimoji="1" lang="uk-UA" sz="2000" dirty="0">
                <a:ea typeface="HG丸ｺﾞｼｯｸM-PRO" panose="020F0600000000000000" pitchFamily="50" charset="-128"/>
                <a:cs typeface="Arial" panose="020B0604020202020204" pitchFamily="34" charset="0"/>
              </a:rPr>
              <a:t>(</a:t>
            </a:r>
            <a:r>
              <a:rPr lang="uk-UA" sz="2000" dirty="0">
                <a:ea typeface="HG丸ｺﾞｼｯｸM-PRO" panose="020F0600000000000000" pitchFamily="50" charset="-128"/>
                <a:cs typeface="Arial" panose="020B0604020202020204" pitchFamily="34" charset="0"/>
              </a:rPr>
              <a:t>без урахування перерв</a:t>
            </a:r>
            <a:r>
              <a:rPr kumimoji="1" lang="cs-CZ" sz="2000" dirty="0">
                <a:ea typeface="HG丸ｺﾞｼｯｸM-PRO" panose="020F0600000000000000" pitchFamily="50" charset="-128"/>
                <a:cs typeface="Arial" panose="020B0604020202020204" pitchFamily="34" charset="0"/>
              </a:rPr>
              <a:t>)</a:t>
            </a:r>
            <a:endParaRPr kumimoji="1" lang="uk-UA" sz="2000" dirty="0">
              <a:ea typeface="HG丸ｺﾞｼｯｸM-PRO" panose="020F0600000000000000" pitchFamily="50" charset="-128"/>
              <a:cs typeface="Arial" panose="020B0604020202020204" pitchFamily="34" charset="0"/>
            </a:endParaRPr>
          </a:p>
        </p:txBody>
      </p:sp>
      <p:sp>
        <p:nvSpPr>
          <p:cNvPr id="21" name="コンテンツ プレースホルダー 5"/>
          <p:cNvSpPr txBox="1">
            <a:spLocks/>
          </p:cNvSpPr>
          <p:nvPr/>
        </p:nvSpPr>
        <p:spPr>
          <a:xfrm>
            <a:off x="833851" y="6619508"/>
            <a:ext cx="1608266" cy="5320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a:t>Перерви</a:t>
            </a:r>
          </a:p>
        </p:txBody>
      </p:sp>
      <p:sp>
        <p:nvSpPr>
          <p:cNvPr id="22" name="テキスト ボックス 21"/>
          <p:cNvSpPr txBox="1"/>
          <p:nvPr/>
        </p:nvSpPr>
        <p:spPr>
          <a:xfrm>
            <a:off x="67749" y="6619508"/>
            <a:ext cx="553473"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23" name="テキスト ボックス 22"/>
          <p:cNvSpPr txBox="1"/>
          <p:nvPr/>
        </p:nvSpPr>
        <p:spPr>
          <a:xfrm>
            <a:off x="486051" y="7735240"/>
            <a:ext cx="6158268" cy="1323439"/>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Коли тривалість робочого дня </a:t>
            </a:r>
            <a:r>
              <a:rPr lang="uk-UA" sz="2000" dirty="0">
                <a:solidFill>
                  <a:srgbClr val="FF0000"/>
                </a:solidFill>
                <a:ea typeface="HG丸ｺﾞｼｯｸM-PRO" panose="020F0600000000000000" pitchFamily="50" charset="-128"/>
                <a:cs typeface="Arial" panose="020B0604020202020204" pitchFamily="34" charset="0"/>
              </a:rPr>
              <a:t>перевищує 6 годин</a:t>
            </a:r>
            <a:r>
              <a:rPr lang="uk-UA" sz="2000" dirty="0">
                <a:ea typeface="HG丸ｺﾞｼｯｸM-PRO" panose="020F0600000000000000" pitchFamily="50" charset="-128"/>
                <a:cs typeface="Arial" panose="020B0604020202020204" pitchFamily="34" charset="0"/>
              </a:rPr>
              <a:t> : </a:t>
            </a:r>
          </a:p>
          <a:p>
            <a:r>
              <a:rPr lang="uk-UA" sz="2000" dirty="0">
                <a:ea typeface="HG丸ｺﾞｼｯｸM-PRO" panose="020F0600000000000000" pitchFamily="50" charset="-128"/>
                <a:cs typeface="Arial" panose="020B0604020202020204" pitchFamily="34" charset="0"/>
              </a:rPr>
              <a:t>Мінімум </a:t>
            </a:r>
            <a:r>
              <a:rPr lang="uk-UA" sz="2000" b="1" dirty="0">
                <a:solidFill>
                  <a:srgbClr val="FF0000"/>
                </a:solidFill>
                <a:ea typeface="HG丸ｺﾞｼｯｸM-PRO" panose="020F0600000000000000" pitchFamily="50" charset="-128"/>
                <a:cs typeface="Arial" panose="020B0604020202020204" pitchFamily="34" charset="0"/>
              </a:rPr>
              <a:t>45 хвилин</a:t>
            </a:r>
          </a:p>
          <a:p>
            <a:r>
              <a:rPr lang="uk-UA" sz="2000" dirty="0">
                <a:ea typeface="HG丸ｺﾞｼｯｸM-PRO" panose="020F0600000000000000" pitchFamily="50" charset="-128"/>
                <a:cs typeface="Arial" panose="020B0604020202020204" pitchFamily="34" charset="0"/>
              </a:rPr>
              <a:t>Коли тривалість робочого дня </a:t>
            </a:r>
            <a:r>
              <a:rPr lang="uk-UA" sz="2000" dirty="0">
                <a:solidFill>
                  <a:srgbClr val="FF0000"/>
                </a:solidFill>
                <a:ea typeface="HG丸ｺﾞｼｯｸM-PRO" panose="020F0600000000000000" pitchFamily="50" charset="-128"/>
                <a:cs typeface="Arial" panose="020B0604020202020204" pitchFamily="34" charset="0"/>
              </a:rPr>
              <a:t>перевищує 8 годин</a:t>
            </a:r>
            <a:r>
              <a:rPr lang="uk-UA" sz="2000" dirty="0">
                <a:ea typeface="HG丸ｺﾞｼｯｸM-PRO" panose="020F0600000000000000" pitchFamily="50" charset="-128"/>
                <a:cs typeface="Arial" panose="020B0604020202020204" pitchFamily="34" charset="0"/>
              </a:rPr>
              <a:t> : </a:t>
            </a:r>
            <a:br>
              <a:rPr lang="cs-CZ" sz="2000" dirty="0">
                <a:ea typeface="HG丸ｺﾞｼｯｸM-PRO" panose="020F0600000000000000" pitchFamily="50" charset="-128"/>
                <a:cs typeface="Arial" panose="020B0604020202020204" pitchFamily="34" charset="0"/>
              </a:rPr>
            </a:br>
            <a:r>
              <a:rPr lang="uk-UA" sz="2000" dirty="0">
                <a:ea typeface="HG丸ｺﾞｼｯｸM-PRO" panose="020F0600000000000000" pitchFamily="50" charset="-128"/>
                <a:cs typeface="Arial" panose="020B0604020202020204" pitchFamily="34" charset="0"/>
              </a:rPr>
              <a:t>мінімум </a:t>
            </a:r>
            <a:r>
              <a:rPr lang="uk-UA" sz="2000" b="1" dirty="0">
                <a:solidFill>
                  <a:srgbClr val="FF0000"/>
                </a:solidFill>
                <a:ea typeface="HG丸ｺﾞｼｯｸM-PRO" panose="020F0600000000000000" pitchFamily="50" charset="-128"/>
                <a:cs typeface="Arial" panose="020B0604020202020204" pitchFamily="34" charset="0"/>
              </a:rPr>
              <a:t>1 година</a:t>
            </a:r>
          </a:p>
        </p:txBody>
      </p:sp>
      <p:sp>
        <p:nvSpPr>
          <p:cNvPr id="19" name="正方形/長方形 2"/>
          <p:cNvSpPr txBox="1"/>
          <p:nvPr/>
        </p:nvSpPr>
        <p:spPr>
          <a:xfrm>
            <a:off x="-113159" y="4083082"/>
            <a:ext cx="89992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2</a:t>
            </a:r>
          </a:p>
        </p:txBody>
      </p:sp>
      <p:sp>
        <p:nvSpPr>
          <p:cNvPr id="24" name="正方形/長方形 2"/>
          <p:cNvSpPr txBox="1"/>
          <p:nvPr/>
        </p:nvSpPr>
        <p:spPr>
          <a:xfrm>
            <a:off x="-100096" y="6575399"/>
            <a:ext cx="89992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3</a:t>
            </a:r>
          </a:p>
        </p:txBody>
      </p:sp>
      <p:sp>
        <p:nvSpPr>
          <p:cNvPr id="25" name="テキスト ボックス 24"/>
          <p:cNvSpPr txBox="1"/>
          <p:nvPr/>
        </p:nvSpPr>
        <p:spPr>
          <a:xfrm>
            <a:off x="3957658" y="6331095"/>
            <a:ext cx="3414941"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32</a:t>
            </a:r>
          </a:p>
        </p:txBody>
      </p:sp>
      <p:sp>
        <p:nvSpPr>
          <p:cNvPr id="26" name="テキスト ボックス 25"/>
          <p:cNvSpPr txBox="1"/>
          <p:nvPr/>
        </p:nvSpPr>
        <p:spPr>
          <a:xfrm>
            <a:off x="3930641" y="9112561"/>
            <a:ext cx="3414941"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34</a:t>
            </a:r>
          </a:p>
        </p:txBody>
      </p:sp>
      <p:sp>
        <p:nvSpPr>
          <p:cNvPr id="2" name="テキスト ボックス 1"/>
          <p:cNvSpPr txBox="1"/>
          <p:nvPr/>
        </p:nvSpPr>
        <p:spPr>
          <a:xfrm>
            <a:off x="486051" y="7373582"/>
            <a:ext cx="7161550" cy="400110"/>
          </a:xfrm>
          <a:prstGeom prst="rect">
            <a:avLst/>
          </a:prstGeom>
          <a:noFill/>
        </p:spPr>
        <p:txBody>
          <a:bodyPr wrap="square" rtlCol="0">
            <a:spAutoFit/>
          </a:bodyPr>
          <a:lstStyle/>
          <a:p>
            <a:r>
              <a:rPr kumimoji="1" lang="uk-UA" sz="2000" dirty="0">
                <a:cs typeface="Arial" panose="020B0604020202020204" pitchFamily="34" charset="0"/>
              </a:rPr>
              <a:t>Відповідно до закону необхідні такі перерви: </a:t>
            </a:r>
          </a:p>
        </p:txBody>
      </p:sp>
      <p:sp>
        <p:nvSpPr>
          <p:cNvPr id="27" name="テキスト ボックス 26">
            <a:extLst>
              <a:ext uri="{FF2B5EF4-FFF2-40B4-BE49-F238E27FC236}">
                <a16:creationId xmlns:a16="http://schemas.microsoft.com/office/drawing/2014/main" id="{CB40B395-F598-43C6-97C5-513871F965F9}"/>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3</a:t>
            </a:r>
          </a:p>
        </p:txBody>
      </p:sp>
    </p:spTree>
    <p:extLst>
      <p:ext uri="{BB962C8B-B14F-4D97-AF65-F5344CB8AC3E}">
        <p14:creationId xmlns:p14="http://schemas.microsoft.com/office/powerpoint/2010/main" val="84599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336557" y="7651102"/>
            <a:ext cx="1340885" cy="1572886"/>
          </a:xfrm>
          <a:prstGeom prst="rect">
            <a:avLst/>
          </a:prstGeom>
        </p:spPr>
      </p:pic>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1502" y="115229"/>
            <a:ext cx="7129854" cy="830997"/>
          </a:xfrm>
          <a:prstGeom prst="rect">
            <a:avLst/>
          </a:prstGeom>
          <a:noFill/>
        </p:spPr>
        <p:txBody>
          <a:bodyPr wrap="square" rtlCol="0">
            <a:spAutoFit/>
          </a:bodyPr>
          <a:lstStyle/>
          <a:p>
            <a:r>
              <a:rPr kumimoji="1" lang="uk-UA" sz="2400" b="1" dirty="0">
                <a:latin typeface="Arial" panose="020B0604020202020204" pitchFamily="34" charset="0"/>
                <a:ea typeface="HG丸ｺﾞｼｯｸM-PRO" panose="020F0600000000000000" pitchFamily="50" charset="-128"/>
                <a:cs typeface="Arial" panose="020B0604020202020204" pitchFamily="34" charset="0"/>
              </a:rPr>
              <a:t>Додаток:        </a:t>
            </a:r>
            <a:r>
              <a:rPr kumimoji="1" lang="cs-CZ" sz="2400" b="1" dirty="0">
                <a:latin typeface="Arial" panose="020B0604020202020204" pitchFamily="34" charset="0"/>
                <a:ea typeface="HG丸ｺﾞｼｯｸM-PRO" panose="020F0600000000000000" pitchFamily="50" charset="-128"/>
                <a:cs typeface="Arial" panose="020B0604020202020204" pitchFamily="34" charset="0"/>
              </a:rPr>
              <a:t> </a:t>
            </a:r>
            <a:r>
              <a:rPr kumimoji="1" lang="uk-UA" sz="2400" b="1" dirty="0">
                <a:latin typeface="Arial" panose="020B0604020202020204" pitchFamily="34" charset="0"/>
                <a:ea typeface="HG丸ｺﾞｼｯｸM-PRO" panose="020F0600000000000000" pitchFamily="50" charset="-128"/>
                <a:cs typeface="Arial" panose="020B0604020202020204" pitchFamily="34" charset="0"/>
              </a:rPr>
              <a:t>дозвіл на роботу на неповний робочий день для іноземних студентів</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848" y="140814"/>
            <a:ext cx="497106" cy="389913"/>
          </a:xfrm>
          <a:prstGeom prst="rect">
            <a:avLst/>
          </a:prstGeom>
        </p:spPr>
      </p:pic>
      <p:sp>
        <p:nvSpPr>
          <p:cNvPr id="6" name="テキスト ボックス 5"/>
          <p:cNvSpPr txBox="1"/>
          <p:nvPr/>
        </p:nvSpPr>
        <p:spPr>
          <a:xfrm>
            <a:off x="724485" y="1536178"/>
            <a:ext cx="5881525" cy="2800767"/>
          </a:xfrm>
          <a:prstGeom prst="rect">
            <a:avLst/>
          </a:prstGeom>
          <a:noFill/>
        </p:spPr>
        <p:txBody>
          <a:bodyPr wrap="square" rtlCol="0">
            <a:spAutoFit/>
          </a:bodyPr>
          <a:lstStyle/>
          <a:p>
            <a:r>
              <a:rPr lang="uk-UA" dirty="0">
                <a:ea typeface="HG丸ｺﾞｼｯｸM-PRO" panose="020F0600000000000000" pitchFamily="50" charset="-128"/>
                <a:cs typeface="Arial" panose="020B0604020202020204" pitchFamily="34" charset="0"/>
              </a:rPr>
              <a:t>Наприклад, якщо ви маєте статус «Студент» та </a:t>
            </a:r>
            <a:r>
              <a:rPr lang="uk-UA" dirty="0">
                <a:solidFill>
                  <a:srgbClr val="FF0000"/>
                </a:solidFill>
                <a:ea typeface="HG丸ｺﾞｼｯｸM-PRO" panose="020F0600000000000000" pitchFamily="50" charset="-128"/>
                <a:cs typeface="Arial" panose="020B0604020202020204" pitchFamily="34" charset="0"/>
              </a:rPr>
              <a:t>працюєте неповний робочий день </a:t>
            </a:r>
            <a:r>
              <a:rPr lang="uk-UA" dirty="0">
                <a:ea typeface="HG丸ｺﾞｼｯｸM-PRO" panose="020F0600000000000000" pitchFamily="50" charset="-128"/>
                <a:cs typeface="Arial" panose="020B0604020202020204" pitchFamily="34" charset="0"/>
              </a:rPr>
              <a:t>згідно з дозволом на роботу, ваш роботодавець зобов'язаний дотримуватися таких умов: дозвіл на роботу на неповний робочий день для іноземних студентів</a:t>
            </a:r>
            <a:r>
              <a:rPr lang="cs-CZ" dirty="0">
                <a:ea typeface="HG丸ｺﾞｼｯｸM-PRO" panose="020F0600000000000000" pitchFamily="50" charset="-128"/>
                <a:cs typeface="Arial" panose="020B0604020202020204" pitchFamily="34" charset="0"/>
              </a:rPr>
              <a:t>:</a:t>
            </a:r>
            <a:endParaRPr lang="uk-UA" dirty="0">
              <a:ea typeface="HG丸ｺﾞｼｯｸM-PRO" panose="020F0600000000000000" pitchFamily="50" charset="-128"/>
              <a:cs typeface="Arial" panose="020B0604020202020204" pitchFamily="34" charset="0"/>
            </a:endParaRPr>
          </a:p>
          <a:p>
            <a:r>
              <a:rPr lang="uk-UA" dirty="0">
                <a:ea typeface="HG丸ｺﾞｼｯｸM-PRO" panose="020F0600000000000000" pitchFamily="50" charset="-128"/>
                <a:cs typeface="Arial" panose="020B0604020202020204" pitchFamily="34" charset="0"/>
              </a:rPr>
              <a:t>-тривалість робочого тижня: в межах</a:t>
            </a:r>
            <a:r>
              <a:rPr lang="cs-CZ" dirty="0">
                <a:ea typeface="HG丸ｺﾞｼｯｸM-PRO" panose="020F0600000000000000" pitchFamily="50" charset="-128"/>
                <a:cs typeface="Arial" panose="020B0604020202020204" pitchFamily="34" charset="0"/>
              </a:rPr>
              <a:t> </a:t>
            </a:r>
            <a:r>
              <a:rPr lang="uk-UA" sz="2400" dirty="0">
                <a:solidFill>
                  <a:srgbClr val="FF0000"/>
                </a:solidFill>
                <a:ea typeface="HG丸ｺﾞｼｯｸM-PRO" panose="020F0600000000000000" pitchFamily="50" charset="-128"/>
                <a:cs typeface="Arial" panose="020B0604020202020204" pitchFamily="34" charset="0"/>
              </a:rPr>
              <a:t>28</a:t>
            </a:r>
            <a:r>
              <a:rPr lang="uk-UA" sz="2400" dirty="0">
                <a:ea typeface="HG丸ｺﾞｼｯｸM-PRO" panose="020F0600000000000000" pitchFamily="50" charset="-128"/>
                <a:cs typeface="Arial" panose="020B0604020202020204" pitchFamily="34" charset="0"/>
              </a:rPr>
              <a:t> </a:t>
            </a:r>
            <a:r>
              <a:rPr lang="uk-UA" dirty="0">
                <a:ea typeface="HG丸ｺﾞｼｯｸM-PRO" panose="020F0600000000000000" pitchFamily="50" charset="-128"/>
                <a:cs typeface="Arial" panose="020B0604020202020204" pitchFamily="34" charset="0"/>
              </a:rPr>
              <a:t>годин</a:t>
            </a:r>
          </a:p>
          <a:p>
            <a:r>
              <a:rPr kumimoji="1" lang="uk-UA" dirty="0">
                <a:ea typeface="HG丸ｺﾞｼｯｸM-PRO" panose="020F0600000000000000" pitchFamily="50" charset="-128"/>
                <a:cs typeface="Arial" panose="020B0604020202020204" pitchFamily="34" charset="0"/>
              </a:rPr>
              <a:t>-тривалість робочого дня в період закриття навчального закладу, наприклад, під час літніх канікул: у межах </a:t>
            </a:r>
            <a:r>
              <a:rPr lang="uk-UA" sz="2400" dirty="0">
                <a:solidFill>
                  <a:srgbClr val="FF0000"/>
                </a:solidFill>
                <a:ea typeface="HG丸ｺﾞｼｯｸM-PRO" panose="020F0600000000000000" pitchFamily="50" charset="-128"/>
                <a:cs typeface="Arial" panose="020B0604020202020204" pitchFamily="34" charset="0"/>
              </a:rPr>
              <a:t>8</a:t>
            </a:r>
            <a:r>
              <a:rPr kumimoji="1" lang="uk-UA" dirty="0">
                <a:ea typeface="HG丸ｺﾞｼｯｸM-PRO" panose="020F0600000000000000" pitchFamily="50" charset="-128"/>
                <a:cs typeface="Arial" panose="020B0604020202020204" pitchFamily="34" charset="0"/>
              </a:rPr>
              <a:t> годин</a:t>
            </a:r>
          </a:p>
        </p:txBody>
      </p:sp>
      <p:sp>
        <p:nvSpPr>
          <p:cNvPr id="7" name="テキスト ボックス 6"/>
          <p:cNvSpPr txBox="1"/>
          <p:nvPr/>
        </p:nvSpPr>
        <p:spPr>
          <a:xfrm>
            <a:off x="724485" y="4278045"/>
            <a:ext cx="6905809" cy="646331"/>
          </a:xfrm>
          <a:prstGeom prst="rect">
            <a:avLst/>
          </a:prstGeom>
          <a:noFill/>
        </p:spPr>
        <p:txBody>
          <a:bodyPr wrap="square" rtlCol="0">
            <a:spAutoFit/>
          </a:bodyPr>
          <a:lstStyle/>
          <a:p>
            <a:r>
              <a:rPr lang="uk-UA" dirty="0">
                <a:ea typeface="HG丸ｺﾞｼｯｸM-PRO" panose="020F0600000000000000" pitchFamily="50" charset="-128"/>
                <a:cs typeface="Arial" panose="020B0604020202020204" pitchFamily="34" charset="0"/>
              </a:rPr>
              <a:t>Щоб отримати дозвіл на роботу, пройдіть відповідну </a:t>
            </a:r>
            <a:br>
              <a:rPr lang="cs-CZ" dirty="0">
                <a:ea typeface="HG丸ｺﾞｼｯｸM-PRO" panose="020F0600000000000000" pitchFamily="50" charset="-128"/>
                <a:cs typeface="Arial" panose="020B0604020202020204" pitchFamily="34" charset="0"/>
              </a:rPr>
            </a:br>
            <a:r>
              <a:rPr lang="uk-UA" dirty="0">
                <a:ea typeface="HG丸ｺﾞｼｯｸM-PRO" panose="020F0600000000000000" pitchFamily="50" charset="-128"/>
                <a:cs typeface="Arial" panose="020B0604020202020204" pitchFamily="34" charset="0"/>
              </a:rPr>
              <a:t>процедуру в імміграційному бюро.</a:t>
            </a:r>
          </a:p>
        </p:txBody>
      </p:sp>
      <p:sp>
        <p:nvSpPr>
          <p:cNvPr id="9" name="二等辺三角形 8"/>
          <p:cNvSpPr/>
          <p:nvPr/>
        </p:nvSpPr>
        <p:spPr>
          <a:xfrm rot="5400000">
            <a:off x="132473" y="1565067"/>
            <a:ext cx="622721" cy="34062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0" name="二等辺三角形 9"/>
          <p:cNvSpPr/>
          <p:nvPr/>
        </p:nvSpPr>
        <p:spPr>
          <a:xfrm rot="5400000">
            <a:off x="195508" y="4361461"/>
            <a:ext cx="622721" cy="34062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2" name="角丸四角形吹き出し 11"/>
          <p:cNvSpPr/>
          <p:nvPr/>
        </p:nvSpPr>
        <p:spPr>
          <a:xfrm>
            <a:off x="1725178" y="7520218"/>
            <a:ext cx="1753459" cy="705527"/>
          </a:xfrm>
          <a:prstGeom prst="wedgeRoundRectCallout">
            <a:avLst>
              <a:gd name="adj1" fmla="val -66929"/>
              <a:gd name="adj2" fmla="val 79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400" b="1">
                <a:ea typeface="HG丸ｺﾞｼｯｸM-PRO" panose="020F0600000000000000" pitchFamily="50" charset="-128"/>
                <a:cs typeface="Arial" panose="020B0604020202020204" pitchFamily="34" charset="0"/>
              </a:rPr>
              <a:t>Я працюю по 12 годин щодня...</a:t>
            </a:r>
          </a:p>
        </p:txBody>
      </p:sp>
      <p:sp>
        <p:nvSpPr>
          <p:cNvPr id="13" name="テキスト ボックス 12"/>
          <p:cNvSpPr txBox="1"/>
          <p:nvPr/>
        </p:nvSpPr>
        <p:spPr>
          <a:xfrm>
            <a:off x="225437" y="7194159"/>
            <a:ext cx="3498128" cy="307776"/>
          </a:xfrm>
          <a:prstGeom prst="rect">
            <a:avLst/>
          </a:prstGeom>
          <a:noFill/>
        </p:spPr>
        <p:txBody>
          <a:bodyPr wrap="square" rtlCol="0">
            <a:spAutoFit/>
          </a:bodyPr>
          <a:lstStyle/>
          <a:p>
            <a:r>
              <a:rPr lang="uk-UA" sz="1600">
                <a:ea typeface="HG丸ｺﾞｼｯｸM-PRO" panose="020F0600000000000000" pitchFamily="50" charset="-128"/>
                <a:cs typeface="Arial" panose="020B0604020202020204" pitchFamily="34" charset="0"/>
              </a:rPr>
              <a:t>Наприклад, у такому разі...</a:t>
            </a:r>
          </a:p>
        </p:txBody>
      </p:sp>
      <p:sp>
        <p:nvSpPr>
          <p:cNvPr id="14" name="正方形/長方形 13"/>
          <p:cNvSpPr/>
          <p:nvPr/>
        </p:nvSpPr>
        <p:spPr>
          <a:xfrm>
            <a:off x="2023892" y="8484175"/>
            <a:ext cx="4730650" cy="85379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a:solidFill>
                  <a:schemeClr val="tx1"/>
                </a:solidFill>
                <a:ea typeface="HG丸ｺﾞｼｯｸM-PRO" panose="020F0600000000000000" pitchFamily="50" charset="-128"/>
                <a:cs typeface="Arial" panose="020B0604020202020204" pitchFamily="34" charset="0"/>
              </a:rPr>
              <a:t>☎06-6946-2600</a:t>
            </a:r>
          </a:p>
        </p:txBody>
      </p:sp>
      <p:sp>
        <p:nvSpPr>
          <p:cNvPr id="17" name="テキスト ボックス 16"/>
          <p:cNvSpPr txBox="1"/>
          <p:nvPr/>
        </p:nvSpPr>
        <p:spPr>
          <a:xfrm>
            <a:off x="1802401" y="1075888"/>
            <a:ext cx="7065523"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※Закон про імміграційний контроль та визнання біженців, стаття 19–2.,(2)</a:t>
            </a:r>
          </a:p>
        </p:txBody>
      </p:sp>
      <p:sp>
        <p:nvSpPr>
          <p:cNvPr id="19" name="テキスト ボックス 18"/>
          <p:cNvSpPr txBox="1"/>
          <p:nvPr/>
        </p:nvSpPr>
        <p:spPr>
          <a:xfrm>
            <a:off x="271662" y="4992300"/>
            <a:ext cx="6498377" cy="2092881"/>
          </a:xfrm>
          <a:prstGeom prst="rect">
            <a:avLst/>
          </a:prstGeom>
          <a:noFill/>
        </p:spPr>
        <p:txBody>
          <a:bodyPr wrap="square" rtlCol="0">
            <a:spAutoFit/>
          </a:bodyPr>
          <a:lstStyle/>
          <a:p>
            <a:r>
              <a:rPr lang="uk-UA" sz="1600" dirty="0"/>
              <a:t>＜Необхідні документи для подання заяви:＞</a:t>
            </a:r>
          </a:p>
          <a:p>
            <a:r>
              <a:rPr lang="uk-UA" sz="1600" dirty="0"/>
              <a:t>　</a:t>
            </a:r>
            <a:r>
              <a:rPr kumimoji="1" lang="uk-UA" sz="1600" dirty="0">
                <a:ea typeface="HG丸ｺﾞｼｯｸM-PRO" panose="020F0600000000000000" pitchFamily="50" charset="-128"/>
                <a:cs typeface="Arial" panose="020B0604020202020204" pitchFamily="34" charset="0"/>
              </a:rPr>
              <a:t>・Форма заяви　　</a:t>
            </a:r>
          </a:p>
          <a:p>
            <a:r>
              <a:rPr kumimoji="1" lang="uk-UA" sz="1600" dirty="0">
                <a:ea typeface="HG丸ｺﾞｼｯｸM-PRO" panose="020F0600000000000000" pitchFamily="50" charset="-128"/>
                <a:cs typeface="Arial" panose="020B0604020202020204" pitchFamily="34" charset="0"/>
              </a:rPr>
              <a:t>　・Документи</a:t>
            </a:r>
            <a:r>
              <a:rPr lang="uk-UA" sz="1600" dirty="0"/>
              <a:t>, що підтверджують діяльність, для здійснення якої ви подаєте заяву</a:t>
            </a:r>
          </a:p>
          <a:p>
            <a:r>
              <a:rPr kumimoji="1" lang="uk-UA" sz="1600" dirty="0">
                <a:ea typeface="HG丸ｺﾞｼｯｸM-PRO" panose="020F0600000000000000" pitchFamily="50" charset="-128"/>
                <a:cs typeface="Arial" panose="020B0604020202020204" pitchFamily="34" charset="0"/>
              </a:rPr>
              <a:t>　・Картка резидента</a:t>
            </a:r>
          </a:p>
          <a:p>
            <a:r>
              <a:rPr kumimoji="1" lang="uk-UA" sz="1600" dirty="0">
                <a:ea typeface="HG丸ｺﾞｼｯｸM-PRO" panose="020F0600000000000000" pitchFamily="50" charset="-128"/>
                <a:cs typeface="Arial" panose="020B0604020202020204" pitchFamily="34" charset="0"/>
              </a:rPr>
              <a:t>　・Віза або довідка про статус перебування</a:t>
            </a:r>
          </a:p>
          <a:p>
            <a:r>
              <a:rPr kumimoji="1" lang="uk-UA" sz="1600" dirty="0">
                <a:ea typeface="HG丸ｺﾞｼｯｸM-PRO" panose="020F0600000000000000" pitchFamily="50" charset="-128"/>
                <a:cs typeface="Arial" panose="020B0604020202020204" pitchFamily="34" charset="0"/>
              </a:rPr>
              <a:t> 　* Процедури безкоштовні　</a:t>
            </a:r>
          </a:p>
          <a:p>
            <a:endParaRPr kumimoji="1" lang="en-US" altLang="ja-JP" sz="1600" dirty="0">
              <a:ea typeface="HG丸ｺﾞｼｯｸM-PRO" panose="020F0600000000000000" pitchFamily="50" charset="-128"/>
              <a:cs typeface="Arial" panose="020B0604020202020204" pitchFamily="34" charset="0"/>
            </a:endParaRPr>
          </a:p>
        </p:txBody>
      </p:sp>
      <p:sp>
        <p:nvSpPr>
          <p:cNvPr id="18" name="正方形/長方形 17">
            <a:extLst>
              <a:ext uri="{FF2B5EF4-FFF2-40B4-BE49-F238E27FC236}">
                <a16:creationId xmlns:a16="http://schemas.microsoft.com/office/drawing/2014/main" id="{43D07948-5953-462C-82B8-10AB69D1234A}"/>
              </a:ext>
            </a:extLst>
          </p:cNvPr>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Tree>
    <p:extLst>
      <p:ext uri="{BB962C8B-B14F-4D97-AF65-F5344CB8AC3E}">
        <p14:creationId xmlns:p14="http://schemas.microsoft.com/office/powerpoint/2010/main" val="2471272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284881" y="1256149"/>
            <a:ext cx="5096692"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422753" y="1251497"/>
            <a:ext cx="5096692" cy="523221"/>
          </a:xfrm>
          <a:prstGeom prst="rect">
            <a:avLst/>
          </a:prstGeom>
        </p:spPr>
        <p:txBody>
          <a:bodyPr wrap="square">
            <a:spAutoFit/>
          </a:bodyPr>
          <a:lstStyle/>
          <a:p>
            <a:r>
              <a:rPr lang="uk-UA" sz="2800" b="1" i="1">
                <a:ea typeface="HG丸ｺﾞｼｯｸM-PRO" panose="020F0600000000000000" pitchFamily="50" charset="-128"/>
                <a:cs typeface="Arial" panose="020B0604020202020204" pitchFamily="34" charset="0"/>
              </a:rPr>
              <a:t>Занге</a:t>
            </a:r>
            <a:r>
              <a:rPr lang="uk-UA" sz="2800">
                <a:ea typeface="HG丸ｺﾞｼｯｸM-PRO" panose="020F0600000000000000" pitchFamily="50" charset="-128"/>
                <a:cs typeface="Arial" panose="020B0604020202020204" pitchFamily="34" charset="0"/>
              </a:rPr>
              <a:t> (</a:t>
            </a:r>
            <a:r>
              <a:rPr lang="uk-UA" sz="2800" b="1">
                <a:ea typeface="HG丸ｺﾞｼｯｸM-PRO" panose="020F0600000000000000" pitchFamily="50" charset="-128"/>
                <a:cs typeface="Arial" panose="020B0604020202020204" pitchFamily="34" charset="0"/>
              </a:rPr>
              <a:t>Понаднормова робота)</a:t>
            </a:r>
          </a:p>
        </p:txBody>
      </p:sp>
      <p:sp>
        <p:nvSpPr>
          <p:cNvPr id="20" name="円形吹き出し 19"/>
          <p:cNvSpPr/>
          <p:nvPr/>
        </p:nvSpPr>
        <p:spPr>
          <a:xfrm>
            <a:off x="3208429" y="3041632"/>
            <a:ext cx="3496648" cy="1804175"/>
          </a:xfrm>
          <a:prstGeom prst="wedgeEllipseCallout">
            <a:avLst>
              <a:gd name="adj1" fmla="val -58204"/>
              <a:gd name="adj2" fmla="val 5154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uk-UA" dirty="0">
                <a:solidFill>
                  <a:srgbClr val="000000"/>
                </a:solidFill>
                <a:ea typeface="UD デジタル 教科書体 NK-R" panose="02020400000000000000" pitchFamily="18" charset="-128"/>
                <a:cs typeface="Times New Roman" panose="02020603050405020304" pitchFamily="18" charset="0"/>
              </a:rPr>
              <a:t>Щодня я працюю понаднормово...</a:t>
            </a:r>
          </a:p>
          <a:p>
            <a:pPr algn="ctr"/>
            <a:r>
              <a:rPr lang="uk-UA" dirty="0">
                <a:solidFill>
                  <a:srgbClr val="000000"/>
                </a:solidFill>
                <a:ea typeface="UD デジタル 教科書体 NK-R" panose="02020400000000000000" pitchFamily="18" charset="-128"/>
                <a:cs typeface="Times New Roman" panose="02020603050405020304" pitchFamily="18" charset="0"/>
              </a:rPr>
              <a:t>Але </a:t>
            </a:r>
            <a:r>
              <a:rPr lang="cs-CZ" dirty="0">
                <a:solidFill>
                  <a:srgbClr val="000000"/>
                </a:solidFill>
                <a:ea typeface="UD デジタル 教科書体 NK-R" panose="02020400000000000000" pitchFamily="18" charset="-128"/>
                <a:cs typeface="Times New Roman" panose="02020603050405020304" pitchFamily="18" charset="0"/>
              </a:rPr>
              <a:t>A</a:t>
            </a:r>
            <a:r>
              <a:rPr lang="uk-UA" dirty="0">
                <a:solidFill>
                  <a:srgbClr val="000000"/>
                </a:solidFill>
                <a:ea typeface="UD デジタル 教科書体 NK-R" panose="02020400000000000000" pitchFamily="18" charset="-128"/>
                <a:cs typeface="Times New Roman" panose="02020603050405020304" pitchFamily="18" charset="0"/>
              </a:rPr>
              <a:t>не отримую за це плату.</a:t>
            </a:r>
          </a:p>
        </p:txBody>
      </p:sp>
      <p:pic>
        <p:nvPicPr>
          <p:cNvPr id="11" name="図 10"/>
          <p:cNvPicPr/>
          <p:nvPr/>
        </p:nvPicPr>
        <p:blipFill>
          <a:blip r:embed="rId2" cstate="print">
            <a:extLst>
              <a:ext uri="{28A0092B-C50C-407E-A947-70E740481C1C}">
                <a14:useLocalDpi xmlns:a14="http://schemas.microsoft.com/office/drawing/2010/main" val="0"/>
              </a:ext>
            </a:extLst>
          </a:blip>
          <a:stretch>
            <a:fillRect/>
          </a:stretch>
        </p:blipFill>
        <p:spPr>
          <a:xfrm>
            <a:off x="581956" y="4065686"/>
            <a:ext cx="3179773" cy="3073326"/>
          </a:xfrm>
          <a:prstGeom prst="rect">
            <a:avLst/>
          </a:prstGeom>
        </p:spPr>
      </p:pic>
      <p:sp>
        <p:nvSpPr>
          <p:cNvPr id="10" name="角丸四角形 9"/>
          <p:cNvSpPr/>
          <p:nvPr/>
        </p:nvSpPr>
        <p:spPr>
          <a:xfrm>
            <a:off x="607253" y="8244601"/>
            <a:ext cx="5643493" cy="1013309"/>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uk-UA" dirty="0">
                <a:solidFill>
                  <a:schemeClr val="tx1"/>
                </a:solidFill>
                <a:latin typeface="HG丸ｺﾞｼｯｸM-PRO" panose="020F0600000000000000" pitchFamily="50" charset="-128"/>
                <a:ea typeface="HG丸ｺﾞｼｯｸM-PRO" panose="020F0600000000000000" pitchFamily="50" charset="-128"/>
              </a:rPr>
              <a:t>　  　　</a:t>
            </a:r>
            <a:r>
              <a:rPr kumimoji="1" lang="cs-CZ" dirty="0">
                <a:solidFill>
                  <a:schemeClr val="tx1"/>
                </a:solidFill>
                <a:latin typeface="HG丸ｺﾞｼｯｸM-PRO" panose="020F0600000000000000" pitchFamily="50" charset="-128"/>
                <a:ea typeface="HG丸ｺﾞｼｯｸM-PRO" panose="020F0600000000000000" pitchFamily="50" charset="-128"/>
              </a:rPr>
              <a:t>	</a:t>
            </a:r>
            <a:r>
              <a:rPr lang="uk-UA" dirty="0">
                <a:solidFill>
                  <a:srgbClr val="000000"/>
                </a:solidFill>
                <a:ea typeface="UD デジタル 教科書体 NK-R" panose="02020400000000000000" pitchFamily="18" charset="-128"/>
                <a:cs typeface="Times New Roman" panose="02020603050405020304" pitchFamily="18" charset="0"/>
              </a:rPr>
              <a:t>Чи правильно ви розумієте та підтверджуєте </a:t>
            </a:r>
            <a:r>
              <a:rPr lang="cs-CZ" dirty="0">
                <a:solidFill>
                  <a:srgbClr val="000000"/>
                </a:solidFill>
                <a:ea typeface="UD デジタル 教科書体 NK-R" panose="02020400000000000000" pitchFamily="18" charset="-128"/>
                <a:cs typeface="Times New Roman" panose="02020603050405020304" pitchFamily="18" charset="0"/>
              </a:rPr>
              <a:t>		</a:t>
            </a:r>
            <a:r>
              <a:rPr lang="uk-UA" dirty="0">
                <a:solidFill>
                  <a:srgbClr val="000000"/>
                </a:solidFill>
                <a:ea typeface="UD デジタル 教科書体 NK-R" panose="02020400000000000000" pitchFamily="18" charset="-128"/>
                <a:cs typeface="Times New Roman" panose="02020603050405020304" pitchFamily="18" charset="0"/>
              </a:rPr>
              <a:t>трудові </a:t>
            </a:r>
            <a:r>
              <a:rPr kumimoji="1" lang="uk-UA" dirty="0">
                <a:solidFill>
                  <a:schemeClr val="tx1"/>
                </a:solidFill>
                <a:ea typeface="HG丸ｺﾞｼｯｸM-PRO" panose="020F0600000000000000" pitchFamily="50" charset="-128"/>
              </a:rPr>
              <a:t>умови та договори (домовленості)? </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496" y="8347142"/>
            <a:ext cx="652470" cy="828135"/>
          </a:xfrm>
          <a:prstGeom prst="rect">
            <a:avLst/>
          </a:prstGeom>
        </p:spPr>
      </p:pic>
      <p:sp>
        <p:nvSpPr>
          <p:cNvPr id="15" name="テキスト ボックス 14">
            <a:extLst>
              <a:ext uri="{FF2B5EF4-FFF2-40B4-BE49-F238E27FC236}">
                <a16:creationId xmlns:a16="http://schemas.microsoft.com/office/drawing/2014/main" id="{8BD05B4C-D38E-4B82-A598-E152257748B7}"/>
              </a:ext>
            </a:extLst>
          </p:cNvPr>
          <p:cNvSpPr txBox="1"/>
          <p:nvPr/>
        </p:nvSpPr>
        <p:spPr>
          <a:xfrm>
            <a:off x="40104" y="172694"/>
            <a:ext cx="3528285"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Справа № 4</a:t>
            </a:r>
          </a:p>
        </p:txBody>
      </p:sp>
    </p:spTree>
    <p:extLst>
      <p:ext uri="{BB962C8B-B14F-4D97-AF65-F5344CB8AC3E}">
        <p14:creationId xmlns:p14="http://schemas.microsoft.com/office/powerpoint/2010/main" val="107655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124248" y="7768848"/>
            <a:ext cx="1652520" cy="1495530"/>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947022" y="1095803"/>
            <a:ext cx="5706106" cy="94247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i="1" dirty="0">
                <a:ea typeface="HG丸ｺﾞｼｯｸM-PRO" panose="020F0600000000000000" pitchFamily="50" charset="-128"/>
                <a:cs typeface="Arial" panose="020B0604020202020204" pitchFamily="34" charset="0"/>
              </a:rPr>
              <a:t>Занге</a:t>
            </a:r>
            <a:r>
              <a:rPr lang="cs-CZ" i="1" dirty="0">
                <a:ea typeface="HG丸ｺﾞｼｯｸM-PRO" panose="020F0600000000000000" pitchFamily="50" charset="-128"/>
                <a:cs typeface="Arial" panose="020B0604020202020204" pitchFamily="34" charset="0"/>
              </a:rPr>
              <a:t> </a:t>
            </a:r>
            <a:r>
              <a:rPr lang="uk-UA" dirty="0"/>
              <a:t>(Понаднормова робота або робота в неробочий час)</a:t>
            </a:r>
          </a:p>
        </p:txBody>
      </p:sp>
      <p:sp>
        <p:nvSpPr>
          <p:cNvPr id="17" name="テキスト ボックス 16"/>
          <p:cNvSpPr txBox="1"/>
          <p:nvPr/>
        </p:nvSpPr>
        <p:spPr>
          <a:xfrm>
            <a:off x="197053" y="1355912"/>
            <a:ext cx="608820"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54924" y="1258663"/>
            <a:ext cx="89992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197832" y="3839985"/>
            <a:ext cx="585389" cy="49852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961052" y="3810049"/>
            <a:ext cx="326526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a:t>Преміальна оплата</a:t>
            </a:r>
          </a:p>
        </p:txBody>
      </p:sp>
      <p:sp>
        <p:nvSpPr>
          <p:cNvPr id="14" name="テキスト ボックス 13"/>
          <p:cNvSpPr txBox="1"/>
          <p:nvPr/>
        </p:nvSpPr>
        <p:spPr>
          <a:xfrm>
            <a:off x="331933" y="2146283"/>
            <a:ext cx="6215866" cy="923330"/>
          </a:xfrm>
          <a:prstGeom prst="rect">
            <a:avLst/>
          </a:prstGeom>
          <a:noFill/>
        </p:spPr>
        <p:txBody>
          <a:bodyPr wrap="square" rtlCol="0">
            <a:spAutoFit/>
          </a:bodyPr>
          <a:lstStyle/>
          <a:p>
            <a:r>
              <a:rPr lang="uk-UA" i="1" dirty="0">
                <a:ea typeface="HG丸ｺﾞｼｯｸM-PRO" panose="020F0600000000000000" pitchFamily="50" charset="-128"/>
                <a:cs typeface="Arial" panose="020B0604020202020204" pitchFamily="34" charset="0"/>
              </a:rPr>
              <a:t>Занге</a:t>
            </a:r>
            <a:r>
              <a:rPr lang="uk-UA" dirty="0">
                <a:ea typeface="HG丸ｺﾞｼｯｸM-PRO" panose="020F0600000000000000" pitchFamily="50" charset="-128"/>
                <a:cs typeface="Arial" panose="020B0604020202020204" pitchFamily="34" charset="0"/>
              </a:rPr>
              <a:t> означає, що ви працюєте більше годин, ніж було зазначено у трудовому договорі. У цьому разі компанія має платити більше (преміальна оплата). (Існують винятки).</a:t>
            </a:r>
          </a:p>
        </p:txBody>
      </p:sp>
      <p:sp>
        <p:nvSpPr>
          <p:cNvPr id="15" name="正方形/長方形 2"/>
          <p:cNvSpPr txBox="1"/>
          <p:nvPr/>
        </p:nvSpPr>
        <p:spPr>
          <a:xfrm>
            <a:off x="132332" y="3773778"/>
            <a:ext cx="71511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2</a:t>
            </a:r>
          </a:p>
        </p:txBody>
      </p:sp>
      <p:sp>
        <p:nvSpPr>
          <p:cNvPr id="16" name="テキスト ボックス 15"/>
          <p:cNvSpPr txBox="1"/>
          <p:nvPr/>
        </p:nvSpPr>
        <p:spPr>
          <a:xfrm>
            <a:off x="262176" y="4524971"/>
            <a:ext cx="6390952" cy="1754326"/>
          </a:xfrm>
          <a:prstGeom prst="rect">
            <a:avLst/>
          </a:prstGeom>
          <a:noFill/>
        </p:spPr>
        <p:txBody>
          <a:bodyPr wrap="square" rtlCol="0">
            <a:spAutoFit/>
          </a:bodyPr>
          <a:lstStyle/>
          <a:p>
            <a:r>
              <a:rPr lang="uk-UA" dirty="0">
                <a:ea typeface="HG丸ｺﾞｼｯｸM-PRO" panose="020F0600000000000000" pitchFamily="50" charset="-128"/>
                <a:cs typeface="Arial" panose="020B0604020202020204" pitchFamily="34" charset="0"/>
              </a:rPr>
              <a:t>Наприклад, якщо ви працюєте понад 8 годин на день/40 годин на тиждень, понаднормові години оплачуються з коефіцієнтом не нижче </a:t>
            </a:r>
            <a:r>
              <a:rPr lang="uk-UA" dirty="0">
                <a:solidFill>
                  <a:srgbClr val="FF0000"/>
                </a:solidFill>
                <a:ea typeface="HG丸ｺﾞｼｯｸM-PRO" panose="020F0600000000000000" pitchFamily="50" charset="-128"/>
                <a:cs typeface="Arial" panose="020B0604020202020204" pitchFamily="34" charset="0"/>
              </a:rPr>
              <a:t>1.25 </a:t>
            </a:r>
            <a:r>
              <a:rPr lang="uk-UA" dirty="0">
                <a:ea typeface="HG丸ｺﾞｼｯｸM-PRO" panose="020F0600000000000000" pitchFamily="50" charset="-128"/>
                <a:cs typeface="Arial" panose="020B0604020202020204" pitchFamily="34" charset="0"/>
              </a:rPr>
              <a:t>до «звичайного» рівня зарплати. Ця умова також застосовна, якщо ви працюєте вночі (з 22:00 до 5:00). </a:t>
            </a:r>
          </a:p>
          <a:p>
            <a:r>
              <a:rPr lang="uk-UA" dirty="0">
                <a:ea typeface="HG丸ｺﾞｼｯｸM-PRO" panose="020F0600000000000000" pitchFamily="50" charset="-128"/>
              </a:rPr>
              <a:t>У разі виходу на роботу </a:t>
            </a:r>
            <a:r>
              <a:rPr lang="uk-UA" dirty="0"/>
              <a:t>у вихідний день, оплата проводиться</a:t>
            </a:r>
            <a:br>
              <a:rPr lang="cs-CZ" dirty="0"/>
            </a:br>
            <a:r>
              <a:rPr lang="uk-UA" dirty="0"/>
              <a:t>з коефіцієнтом не нижче </a:t>
            </a:r>
            <a:r>
              <a:rPr lang="uk-UA" dirty="0">
                <a:solidFill>
                  <a:srgbClr val="FF0000"/>
                </a:solidFill>
              </a:rPr>
              <a:t>1.35 </a:t>
            </a:r>
            <a:r>
              <a:rPr lang="uk-UA" dirty="0"/>
              <a:t>до «звичайного» рівня зарплати.</a:t>
            </a:r>
          </a:p>
        </p:txBody>
      </p:sp>
      <p:sp>
        <p:nvSpPr>
          <p:cNvPr id="21" name="角丸四角形吹き出し 20"/>
          <p:cNvSpPr/>
          <p:nvPr/>
        </p:nvSpPr>
        <p:spPr>
          <a:xfrm>
            <a:off x="1864025" y="7300982"/>
            <a:ext cx="2930999" cy="951147"/>
          </a:xfrm>
          <a:prstGeom prst="wedgeRoundRectCallout">
            <a:avLst>
              <a:gd name="adj1" fmla="val -65751"/>
              <a:gd name="adj2" fmla="val 360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600" dirty="0">
                <a:ea typeface="HG丸ｺﾞｼｯｸM-PRO" panose="020F0600000000000000" pitchFamily="50" charset="-128"/>
                <a:cs typeface="Arial" panose="020B0604020202020204" pitchFamily="34" charset="0"/>
              </a:rPr>
              <a:t>Мій начальник наказав мені працювати понаднормово. Чи зобов'язаний я беззаперечно підкоритися?</a:t>
            </a:r>
          </a:p>
        </p:txBody>
      </p:sp>
      <p:sp>
        <p:nvSpPr>
          <p:cNvPr id="22" name="テキスト ボックス 21"/>
          <p:cNvSpPr txBox="1"/>
          <p:nvPr/>
        </p:nvSpPr>
        <p:spPr>
          <a:xfrm>
            <a:off x="138931" y="6743090"/>
            <a:ext cx="3847941" cy="338554"/>
          </a:xfrm>
          <a:prstGeom prst="rect">
            <a:avLst/>
          </a:prstGeom>
          <a:noFill/>
        </p:spPr>
        <p:txBody>
          <a:bodyPr wrap="square" rtlCol="0">
            <a:spAutoFit/>
          </a:bodyPr>
          <a:lstStyle/>
          <a:p>
            <a:r>
              <a:rPr lang="uk-UA" sz="1600" dirty="0"/>
              <a:t>Наприклад, у такому разі...</a:t>
            </a:r>
          </a:p>
        </p:txBody>
      </p:sp>
      <p:sp>
        <p:nvSpPr>
          <p:cNvPr id="23" name="正方形/長方形 22"/>
          <p:cNvSpPr/>
          <p:nvPr/>
        </p:nvSpPr>
        <p:spPr>
          <a:xfrm>
            <a:off x="2029557" y="8356728"/>
            <a:ext cx="4730650" cy="9493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a:solidFill>
                  <a:schemeClr val="tx1"/>
                </a:solidFill>
                <a:ea typeface="HG丸ｺﾞｼｯｸM-PRO" panose="020F0600000000000000" pitchFamily="50" charset="-128"/>
                <a:cs typeface="Arial" panose="020B0604020202020204" pitchFamily="34" charset="0"/>
              </a:rPr>
              <a:t>☎06-6946-2600</a:t>
            </a:r>
          </a:p>
        </p:txBody>
      </p:sp>
      <p:sp>
        <p:nvSpPr>
          <p:cNvPr id="25" name="テキスト ボックス 24"/>
          <p:cNvSpPr txBox="1"/>
          <p:nvPr/>
        </p:nvSpPr>
        <p:spPr>
          <a:xfrm>
            <a:off x="3800075" y="6334180"/>
            <a:ext cx="3414941"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37</a:t>
            </a:r>
          </a:p>
        </p:txBody>
      </p:sp>
      <p:sp>
        <p:nvSpPr>
          <p:cNvPr id="19" name="テキスト ボックス 18">
            <a:extLst>
              <a:ext uri="{FF2B5EF4-FFF2-40B4-BE49-F238E27FC236}">
                <a16:creationId xmlns:a16="http://schemas.microsoft.com/office/drawing/2014/main" id="{761DAAC8-E451-4BB6-8EEA-E1DAE1862561}"/>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4</a:t>
            </a:r>
          </a:p>
        </p:txBody>
      </p:sp>
    </p:spTree>
    <p:extLst>
      <p:ext uri="{BB962C8B-B14F-4D97-AF65-F5344CB8AC3E}">
        <p14:creationId xmlns:p14="http://schemas.microsoft.com/office/powerpoint/2010/main" val="417499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889">
                <a:ea typeface="HG丸ｺﾞｼｯｸM-PRO" panose="020F0600000000000000" pitchFamily="50" charset="-128"/>
              </a:rPr>
              <a:t>　</a:t>
            </a:r>
            <a:r>
              <a:rPr lang="uk-UA" sz="4044"/>
              <a:t>　　　　　　　　　　　　　　　　　　　　　</a:t>
            </a:r>
          </a:p>
          <a:p>
            <a:pPr marL="0" indent="0">
              <a:buNone/>
            </a:pPr>
            <a:r>
              <a:rPr lang="uk-UA" sz="4044"/>
              <a:t>　　　　　　　　　　　　　　　　　　　　　　</a:t>
            </a:r>
          </a:p>
          <a:p>
            <a:pPr marL="0" indent="0">
              <a:buNone/>
            </a:pPr>
            <a:endParaRPr lang="ja-JP" altLang="en-US" sz="4044" dirty="0"/>
          </a:p>
        </p:txBody>
      </p:sp>
      <p:sp>
        <p:nvSpPr>
          <p:cNvPr id="14" name="テキスト ボックス 13"/>
          <p:cNvSpPr txBox="1"/>
          <p:nvPr/>
        </p:nvSpPr>
        <p:spPr>
          <a:xfrm>
            <a:off x="297849" y="1229288"/>
            <a:ext cx="5433877"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endParaRPr kumimoji="1" lang="ja-JP" altLang="en-US" sz="2600" dirty="0"/>
          </a:p>
        </p:txBody>
      </p:sp>
      <p:sp>
        <p:nvSpPr>
          <p:cNvPr id="17" name="正方形/長方形 16"/>
          <p:cNvSpPr/>
          <p:nvPr/>
        </p:nvSpPr>
        <p:spPr>
          <a:xfrm>
            <a:off x="538799" y="1200033"/>
            <a:ext cx="5103717" cy="523220"/>
          </a:xfrm>
          <a:prstGeom prst="rect">
            <a:avLst/>
          </a:prstGeom>
        </p:spPr>
        <p:txBody>
          <a:bodyPr wrap="square">
            <a:spAutoFit/>
          </a:bodyPr>
          <a:lstStyle/>
          <a:p>
            <a:r>
              <a:rPr lang="uk-UA" sz="2800" b="1" dirty="0">
                <a:ea typeface="HG丸ｺﾞｼｯｸM-PRO" panose="020F0600000000000000" pitchFamily="50" charset="-128"/>
                <a:cs typeface="Arial" panose="020B0604020202020204" pitchFamily="34" charset="0"/>
              </a:rPr>
              <a:t>Щорічна оплачувана відпустка</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179648" y="3122398"/>
            <a:ext cx="2075960" cy="2684671"/>
          </a:xfrm>
          <a:prstGeom prst="rect">
            <a:avLst/>
          </a:prstGeom>
        </p:spPr>
      </p:pic>
      <p:sp>
        <p:nvSpPr>
          <p:cNvPr id="16" name="円形吹き出し 15"/>
          <p:cNvSpPr/>
          <p:nvPr/>
        </p:nvSpPr>
        <p:spPr>
          <a:xfrm>
            <a:off x="2072114" y="2085158"/>
            <a:ext cx="4284111" cy="1970590"/>
          </a:xfrm>
          <a:prstGeom prst="wedgeEllipseCallout">
            <a:avLst>
              <a:gd name="adj1" fmla="val -46760"/>
              <a:gd name="adj2" fmla="val 62951"/>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ctr" defTabSz="1320759">
              <a:defRPr/>
            </a:pPr>
            <a:r>
              <a:rPr lang="uk-UA" sz="1600" dirty="0">
                <a:solidFill>
                  <a:srgbClr val="000000"/>
                </a:solidFill>
                <a:ea typeface="UD デジタル 教科書体 NK-R" panose="02020400000000000000" pitchFamily="18" charset="-128"/>
                <a:cs typeface="Arial" panose="020B0604020202020204" pitchFamily="34" charset="0"/>
              </a:rPr>
              <a:t>Моя компанія надає щорічну оплачувану відпустку лише працівникам, зайнятим повний робочий день, але не тим, хто працює неповний робочий день!</a:t>
            </a:r>
          </a:p>
        </p:txBody>
      </p:sp>
      <p:sp>
        <p:nvSpPr>
          <p:cNvPr id="18" name="円形吹き出し 17"/>
          <p:cNvSpPr/>
          <p:nvPr/>
        </p:nvSpPr>
        <p:spPr>
          <a:xfrm>
            <a:off x="1231232" y="5837126"/>
            <a:ext cx="2329092" cy="1673133"/>
          </a:xfrm>
          <a:prstGeom prst="wedgeEllipseCallout">
            <a:avLst>
              <a:gd name="adj1" fmla="val 67108"/>
              <a:gd name="adj2" fmla="val -13819"/>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uk-UA" sz="3200" dirty="0">
                <a:solidFill>
                  <a:srgbClr val="000000"/>
                </a:solidFill>
                <a:ea typeface="UD デジタル 教科書体 NK-R" panose="02020400000000000000" pitchFamily="18" charset="-128"/>
                <a:cs typeface="Times New Roman" panose="02020603050405020304" pitchFamily="18" charset="0"/>
              </a:rPr>
              <a:t>Дійсно?</a:t>
            </a:r>
          </a:p>
        </p:txBody>
      </p:sp>
      <p:pic>
        <p:nvPicPr>
          <p:cNvPr id="19" name="図 18"/>
          <p:cNvPicPr/>
          <p:nvPr/>
        </p:nvPicPr>
        <p:blipFill>
          <a:blip r:embed="rId3" cstate="print">
            <a:extLst>
              <a:ext uri="{28A0092B-C50C-407E-A947-70E740481C1C}">
                <a14:useLocalDpi xmlns:a14="http://schemas.microsoft.com/office/drawing/2010/main" val="0"/>
              </a:ext>
            </a:extLst>
          </a:blip>
          <a:stretch>
            <a:fillRect/>
          </a:stretch>
        </p:blipFill>
        <p:spPr>
          <a:xfrm>
            <a:off x="3809038" y="4959976"/>
            <a:ext cx="2722653" cy="3036205"/>
          </a:xfrm>
          <a:prstGeom prst="rect">
            <a:avLst/>
          </a:prstGeom>
        </p:spPr>
      </p:pic>
      <p:sp>
        <p:nvSpPr>
          <p:cNvPr id="13" name="角丸四角形 12"/>
          <p:cNvSpPr/>
          <p:nvPr/>
        </p:nvSpPr>
        <p:spPr>
          <a:xfrm>
            <a:off x="1176797" y="8561936"/>
            <a:ext cx="5192715" cy="65718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cs-CZ" dirty="0">
                <a:solidFill>
                  <a:schemeClr val="tx1"/>
                </a:solidFill>
                <a:ea typeface="HG丸ｺﾞｼｯｸM-PRO" panose="020F0600000000000000" pitchFamily="50" charset="-128"/>
                <a:cs typeface="Arial" panose="020B0604020202020204" pitchFamily="34" charset="0"/>
              </a:rPr>
              <a:t>	</a:t>
            </a:r>
            <a:r>
              <a:rPr kumimoji="1" lang="uk-UA" dirty="0">
                <a:solidFill>
                  <a:schemeClr val="tx1"/>
                </a:solidFill>
                <a:ea typeface="HG丸ｺﾞｼｯｸM-PRO" panose="020F0600000000000000" pitchFamily="50" charset="-128"/>
                <a:cs typeface="Arial" panose="020B0604020202020204" pitchFamily="34" charset="0"/>
              </a:rPr>
              <a:t>Чи правильне те, що каже роботодавець?</a:t>
            </a: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1116" y="8604601"/>
            <a:ext cx="534275" cy="678119"/>
          </a:xfrm>
          <a:prstGeom prst="rect">
            <a:avLst/>
          </a:prstGeom>
        </p:spPr>
      </p:pic>
      <p:sp>
        <p:nvSpPr>
          <p:cNvPr id="22" name="テキスト ボックス 21">
            <a:extLst>
              <a:ext uri="{FF2B5EF4-FFF2-40B4-BE49-F238E27FC236}">
                <a16:creationId xmlns:a16="http://schemas.microsoft.com/office/drawing/2014/main" id="{EFF63035-CC23-4C23-8D54-7EE35AADEF1D}"/>
              </a:ext>
            </a:extLst>
          </p:cNvPr>
          <p:cNvSpPr txBox="1"/>
          <p:nvPr/>
        </p:nvSpPr>
        <p:spPr>
          <a:xfrm>
            <a:off x="40104" y="172694"/>
            <a:ext cx="3520219"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5</a:t>
            </a:r>
          </a:p>
        </p:txBody>
      </p:sp>
    </p:spTree>
    <p:extLst>
      <p:ext uri="{BB962C8B-B14F-4D97-AF65-F5344CB8AC3E}">
        <p14:creationId xmlns:p14="http://schemas.microsoft.com/office/powerpoint/2010/main" val="242217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231332" y="7821992"/>
            <a:ext cx="1427174" cy="1427174"/>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987549" y="1271750"/>
            <a:ext cx="564511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3200">
                <a:ea typeface="HG丸ｺﾞｼｯｸM-PRO" panose="020F0600000000000000" pitchFamily="50" charset="-128"/>
                <a:cs typeface="Arial" panose="020B0604020202020204" pitchFamily="34" charset="0"/>
              </a:rPr>
              <a:t>Щорічна оплачувана відпустка</a:t>
            </a:r>
          </a:p>
        </p:txBody>
      </p:sp>
      <p:sp>
        <p:nvSpPr>
          <p:cNvPr id="17" name="テキスト ボックス 16"/>
          <p:cNvSpPr txBox="1"/>
          <p:nvPr/>
        </p:nvSpPr>
        <p:spPr>
          <a:xfrm>
            <a:off x="213330" y="1300420"/>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8" name="正方形/長方形 2"/>
          <p:cNvSpPr txBox="1"/>
          <p:nvPr/>
        </p:nvSpPr>
        <p:spPr>
          <a:xfrm>
            <a:off x="40104" y="1205330"/>
            <a:ext cx="89992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cs typeface="Arial" panose="020B0604020202020204" pitchFamily="34" charset="0"/>
              </a:rPr>
              <a:t>1</a:t>
            </a:r>
          </a:p>
        </p:txBody>
      </p:sp>
      <p:sp>
        <p:nvSpPr>
          <p:cNvPr id="20" name="正方形/長方形 19"/>
          <p:cNvSpPr/>
          <p:nvPr/>
        </p:nvSpPr>
        <p:spPr>
          <a:xfrm>
            <a:off x="47628"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4" name="テキスト ボックス 13"/>
          <p:cNvSpPr txBox="1"/>
          <p:nvPr/>
        </p:nvSpPr>
        <p:spPr>
          <a:xfrm>
            <a:off x="327596" y="2168235"/>
            <a:ext cx="6306654" cy="1477328"/>
          </a:xfrm>
          <a:prstGeom prst="rect">
            <a:avLst/>
          </a:prstGeom>
          <a:noFill/>
        </p:spPr>
        <p:txBody>
          <a:bodyPr wrap="square" rtlCol="0">
            <a:spAutoFit/>
          </a:bodyPr>
          <a:lstStyle/>
          <a:p>
            <a:r>
              <a:rPr lang="uk-UA" dirty="0">
                <a:ea typeface="HG丸ｺﾞｼｯｸM-PRO" panose="020F0600000000000000" pitchFamily="50" charset="-128"/>
                <a:cs typeface="Arial" panose="020B0604020202020204" pitchFamily="34" charset="0"/>
              </a:rPr>
              <a:t>Ви маєте право брати відпустку, якщо забажаєте, із збереженням заробітної плати.  Це передбачено законом. Право на відпустку мають усі працівники, які відповідають наведеним нижче умовам, зокрема ті, хто працює неповний робочий день.</a:t>
            </a:r>
          </a:p>
        </p:txBody>
      </p:sp>
      <p:sp>
        <p:nvSpPr>
          <p:cNvPr id="13" name="テキスト ボックス 12"/>
          <p:cNvSpPr txBox="1"/>
          <p:nvPr/>
        </p:nvSpPr>
        <p:spPr>
          <a:xfrm>
            <a:off x="331576" y="3691421"/>
            <a:ext cx="6493845" cy="1446550"/>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Умови: </a:t>
            </a:r>
            <a:r>
              <a:rPr lang="uk-UA" dirty="0"/>
              <a:t>Право на оплачувану відпустку мають працівники, що пропрацювали в компанії </a:t>
            </a:r>
            <a:r>
              <a:rPr lang="uk-UA" dirty="0">
                <a:solidFill>
                  <a:srgbClr val="FF0000"/>
                </a:solidFill>
              </a:rPr>
              <a:t>6 місяців поспіль</a:t>
            </a:r>
            <a:r>
              <a:rPr lang="uk-UA" dirty="0"/>
              <a:t> та </a:t>
            </a:r>
            <a:r>
              <a:rPr lang="uk-UA" dirty="0">
                <a:solidFill>
                  <a:srgbClr val="FF0000"/>
                </a:solidFill>
              </a:rPr>
              <a:t>були присутні на робочому місці не менше 80% </a:t>
            </a:r>
            <a:r>
              <a:rPr lang="uk-UA" dirty="0"/>
              <a:t>протягом цього періоду.</a:t>
            </a:r>
          </a:p>
          <a:p>
            <a:r>
              <a:rPr lang="cs-CZ" sz="1600" dirty="0"/>
              <a:t>(</a:t>
            </a:r>
            <a:r>
              <a:rPr lang="uk-UA" sz="1600" dirty="0"/>
              <a:t>→ Наприклад, якщо ви працюєте 5 днів на тиждень, ви можете взяти 10 днів оплачуваної відпустки на рік.</a:t>
            </a:r>
            <a:r>
              <a:rPr lang="cs-CZ" sz="1600" dirty="0"/>
              <a:t>)</a:t>
            </a:r>
            <a:endParaRPr lang="uk-UA" sz="1600" dirty="0"/>
          </a:p>
        </p:txBody>
      </p:sp>
      <p:sp>
        <p:nvSpPr>
          <p:cNvPr id="11" name="テキスト ボックス 10"/>
          <p:cNvSpPr txBox="1"/>
          <p:nvPr/>
        </p:nvSpPr>
        <p:spPr>
          <a:xfrm>
            <a:off x="337424" y="5230955"/>
            <a:ext cx="6295235" cy="1169551"/>
          </a:xfrm>
          <a:prstGeom prst="rect">
            <a:avLst/>
          </a:prstGeom>
          <a:noFill/>
        </p:spPr>
        <p:txBody>
          <a:bodyPr wrap="square" rtlCol="0">
            <a:spAutoFit/>
          </a:bodyPr>
          <a:lstStyle/>
          <a:p>
            <a:r>
              <a:rPr lang="uk-UA" dirty="0">
                <a:ea typeface="HG丸ｺﾞｼｯｸM-PRO" panose="020F0600000000000000" pitchFamily="50" charset="-128"/>
                <a:cs typeface="Arial" panose="020B0604020202020204" pitchFamily="34" charset="0"/>
              </a:rPr>
              <a:t>Причини відпустки</a:t>
            </a:r>
            <a:r>
              <a:rPr lang="uk-UA" sz="2000" dirty="0">
                <a:ea typeface="HG丸ｺﾞｼｯｸM-PRO" panose="020F0600000000000000" pitchFamily="50" charset="-128"/>
                <a:cs typeface="Arial" panose="020B0604020202020204" pitchFamily="34" charset="0"/>
              </a:rPr>
              <a:t>: </a:t>
            </a:r>
            <a:r>
              <a:rPr lang="uk-UA" dirty="0"/>
              <a:t>Ви можете взяти оплачувану відпустку без вказівки причин.</a:t>
            </a:r>
          </a:p>
          <a:p>
            <a:r>
              <a:rPr lang="cs-CZ" sz="1600" dirty="0"/>
              <a:t>(*</a:t>
            </a:r>
            <a:r>
              <a:rPr lang="uk-UA" sz="1600" dirty="0"/>
              <a:t> Однак, якщо ваша відпустка вплине на нормальну роботу компанії, компанія може змусити вас змінити дати оплачуваної відпустки.</a:t>
            </a:r>
            <a:r>
              <a:rPr lang="cs-CZ" sz="1600" dirty="0"/>
              <a:t>)</a:t>
            </a:r>
            <a:endParaRPr lang="uk-UA" sz="1600" dirty="0"/>
          </a:p>
        </p:txBody>
      </p:sp>
      <p:sp>
        <p:nvSpPr>
          <p:cNvPr id="19" name="角丸四角形吹き出し 18"/>
          <p:cNvSpPr/>
          <p:nvPr/>
        </p:nvSpPr>
        <p:spPr>
          <a:xfrm>
            <a:off x="1733150" y="7348174"/>
            <a:ext cx="2333854" cy="870218"/>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600">
                <a:ea typeface="HG丸ｺﾞｼｯｸM-PRO" panose="020F0600000000000000" pitchFamily="50" charset="-128"/>
                <a:cs typeface="Arial" panose="020B0604020202020204" pitchFamily="34" charset="0"/>
              </a:rPr>
              <a:t>Компанія не надає мені оплачувану відпустку.</a:t>
            </a:r>
          </a:p>
        </p:txBody>
      </p:sp>
      <p:sp>
        <p:nvSpPr>
          <p:cNvPr id="21" name="テキスト ボックス 20"/>
          <p:cNvSpPr txBox="1"/>
          <p:nvPr/>
        </p:nvSpPr>
        <p:spPr>
          <a:xfrm>
            <a:off x="219063" y="7001806"/>
            <a:ext cx="3847941" cy="338554"/>
          </a:xfrm>
          <a:prstGeom prst="rect">
            <a:avLst/>
          </a:prstGeom>
          <a:noFill/>
        </p:spPr>
        <p:txBody>
          <a:bodyPr wrap="square" rtlCol="0">
            <a:spAutoFit/>
          </a:bodyPr>
          <a:lstStyle/>
          <a:p>
            <a:r>
              <a:rPr lang="uk-UA" sz="1600" dirty="0"/>
              <a:t>Наприклад, у такому разі...</a:t>
            </a:r>
          </a:p>
        </p:txBody>
      </p:sp>
      <p:sp>
        <p:nvSpPr>
          <p:cNvPr id="22" name="正方形/長方形 21"/>
          <p:cNvSpPr/>
          <p:nvPr/>
        </p:nvSpPr>
        <p:spPr>
          <a:xfrm>
            <a:off x="2082371" y="8522084"/>
            <a:ext cx="4730650" cy="78462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a:solidFill>
                  <a:schemeClr val="tx1"/>
                </a:solidFill>
                <a:ea typeface="HG丸ｺﾞｼｯｸM-PRO" panose="020F0600000000000000" pitchFamily="50" charset="-128"/>
                <a:cs typeface="Arial" panose="020B0604020202020204" pitchFamily="34" charset="0"/>
              </a:rPr>
              <a:t>☎06-6946-2600</a:t>
            </a:r>
          </a:p>
        </p:txBody>
      </p:sp>
      <p:sp>
        <p:nvSpPr>
          <p:cNvPr id="16" name="テキスト ボックス 15"/>
          <p:cNvSpPr txBox="1"/>
          <p:nvPr/>
        </p:nvSpPr>
        <p:spPr>
          <a:xfrm>
            <a:off x="4067004" y="1936828"/>
            <a:ext cx="3414941"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a:t>
            </a:r>
            <a:r>
              <a:rPr lang="uk-UA" sz="1200" dirty="0"/>
              <a:t>*Закон про трудові договори, стаття 39</a:t>
            </a:r>
          </a:p>
        </p:txBody>
      </p:sp>
      <p:sp>
        <p:nvSpPr>
          <p:cNvPr id="23" name="テキスト ボックス 22">
            <a:extLst>
              <a:ext uri="{FF2B5EF4-FFF2-40B4-BE49-F238E27FC236}">
                <a16:creationId xmlns:a16="http://schemas.microsoft.com/office/drawing/2014/main" id="{93FE3B0A-080D-43B0-A964-96F36D49E37F}"/>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5</a:t>
            </a:r>
          </a:p>
        </p:txBody>
      </p:sp>
    </p:spTree>
    <p:extLst>
      <p:ext uri="{BB962C8B-B14F-4D97-AF65-F5344CB8AC3E}">
        <p14:creationId xmlns:p14="http://schemas.microsoft.com/office/powerpoint/2010/main" val="280790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418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889" dirty="0">
                <a:ea typeface="HG丸ｺﾞｼｯｸM-PRO" panose="020F0600000000000000" pitchFamily="50" charset="-128"/>
                <a:cs typeface="Arial" panose="020B0604020202020204" pitchFamily="34" charset="0"/>
              </a:rPr>
              <a:t>　</a:t>
            </a:r>
            <a:r>
              <a:rPr lang="uk-UA" sz="4044" dirty="0">
                <a:cs typeface="Arial" panose="020B0604020202020204" pitchFamily="34" charset="0"/>
              </a:rPr>
              <a:t>　　　　　　　　　　　　　　　　　　　　　</a:t>
            </a:r>
          </a:p>
          <a:p>
            <a:pPr marL="0" indent="0">
              <a:buNone/>
            </a:pPr>
            <a:r>
              <a:rPr lang="uk-UA" sz="4044" dirty="0">
                <a:cs typeface="Arial" panose="020B0604020202020204" pitchFamily="34" charset="0"/>
              </a:rPr>
              <a:t>　　　　　　　　　　　　　　　　　　　　　　</a:t>
            </a:r>
          </a:p>
          <a:p>
            <a:pPr marL="0" indent="0">
              <a:buNone/>
            </a:pPr>
            <a:endParaRPr lang="ja-JP" altLang="en-US" sz="4044" dirty="0">
              <a:cs typeface="Arial" panose="020B0604020202020204" pitchFamily="34" charset="0"/>
            </a:endParaRPr>
          </a:p>
        </p:txBody>
      </p:sp>
      <p:sp>
        <p:nvSpPr>
          <p:cNvPr id="14" name="テキスト ボックス 13"/>
          <p:cNvSpPr txBox="1"/>
          <p:nvPr/>
        </p:nvSpPr>
        <p:spPr>
          <a:xfrm>
            <a:off x="191357" y="1106512"/>
            <a:ext cx="5018519" cy="116115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7" name="正方形/長方形 16"/>
          <p:cNvSpPr/>
          <p:nvPr/>
        </p:nvSpPr>
        <p:spPr>
          <a:xfrm>
            <a:off x="374996" y="1228421"/>
            <a:ext cx="5166560" cy="954107"/>
          </a:xfrm>
          <a:prstGeom prst="rect">
            <a:avLst/>
          </a:prstGeom>
        </p:spPr>
        <p:txBody>
          <a:bodyPr wrap="square">
            <a:spAutoFit/>
          </a:bodyPr>
          <a:lstStyle/>
          <a:p>
            <a:r>
              <a:rPr lang="uk-UA" sz="2800" b="1" i="1" dirty="0">
                <a:solidFill>
                  <a:prstClr val="black"/>
                </a:solidFill>
                <a:ea typeface="HG丸ｺﾞｼｯｸM-PRO" panose="020F0600000000000000" pitchFamily="50" charset="-128"/>
                <a:cs typeface="Arial" panose="020B0604020202020204" pitchFamily="34" charset="0"/>
              </a:rPr>
              <a:t>Кайко і Тайсеку </a:t>
            </a:r>
          </a:p>
          <a:p>
            <a:r>
              <a:rPr lang="uk-UA" sz="2800" b="1" dirty="0">
                <a:solidFill>
                  <a:prstClr val="black"/>
                </a:solidFill>
                <a:ea typeface="HG丸ｺﾞｼｯｸM-PRO" panose="020F0600000000000000" pitchFamily="50" charset="-128"/>
                <a:cs typeface="Arial" panose="020B0604020202020204" pitchFamily="34" charset="0"/>
              </a:rPr>
              <a:t>(Звільнення та Відставка)</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362782" y="5941781"/>
            <a:ext cx="2321925" cy="2411677"/>
          </a:xfrm>
          <a:prstGeom prst="rect">
            <a:avLst/>
          </a:prstGeom>
        </p:spPr>
      </p:pic>
      <p:sp>
        <p:nvSpPr>
          <p:cNvPr id="16" name="円形吹き出し 15"/>
          <p:cNvSpPr/>
          <p:nvPr/>
        </p:nvSpPr>
        <p:spPr>
          <a:xfrm>
            <a:off x="564203" y="3050424"/>
            <a:ext cx="3540869" cy="1883611"/>
          </a:xfrm>
          <a:prstGeom prst="wedgeEllipseCallout">
            <a:avLst>
              <a:gd name="adj1" fmla="val 63184"/>
              <a:gd name="adj2" fmla="val 11924"/>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ctr" defTabSz="1320759">
              <a:defRPr/>
            </a:pPr>
            <a:r>
              <a:rPr lang="uk-UA" dirty="0">
                <a:solidFill>
                  <a:srgbClr val="000000"/>
                </a:solidFill>
                <a:ea typeface="UD デジタル 教科書体 NK-R" panose="02020400000000000000" pitchFamily="18" charset="-128"/>
                <a:cs typeface="Arial" panose="020B0604020202020204" pitchFamily="34" charset="0"/>
              </a:rPr>
              <a:t>Вас звільнено. Із завтрашнього дня можете не приходити на роботу.</a:t>
            </a:r>
          </a:p>
        </p:txBody>
      </p:sp>
      <p:sp>
        <p:nvSpPr>
          <p:cNvPr id="18" name="円形吹き出し 17"/>
          <p:cNvSpPr/>
          <p:nvPr/>
        </p:nvSpPr>
        <p:spPr>
          <a:xfrm>
            <a:off x="2684707" y="5935573"/>
            <a:ext cx="2753192" cy="1495329"/>
          </a:xfrm>
          <a:prstGeom prst="wedgeEllipseCallout">
            <a:avLst>
              <a:gd name="adj1" fmla="val -57142"/>
              <a:gd name="adj2" fmla="val 40459"/>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ctr" defTabSz="1320759">
              <a:defRPr/>
            </a:pPr>
            <a:r>
              <a:rPr lang="uk-UA" sz="1600" dirty="0">
                <a:solidFill>
                  <a:srgbClr val="000000"/>
                </a:solidFill>
                <a:ea typeface="UD デジタル 教科書体 NK-R" panose="02020400000000000000" pitchFamily="18" charset="-128"/>
                <a:cs typeface="Arial" panose="020B0604020202020204" pitchFamily="34" charset="0"/>
              </a:rPr>
              <a:t>Що!?  </a:t>
            </a:r>
            <a:r>
              <a:rPr lang="uk-UA" sz="2400" dirty="0">
                <a:solidFill>
                  <a:srgbClr val="000000"/>
                </a:solidFill>
                <a:ea typeface="UD デジタル 教科書体 NK-R" panose="02020400000000000000" pitchFamily="18" charset="-128"/>
                <a:cs typeface="Arial" panose="020B0604020202020204" pitchFamily="34" charset="0"/>
              </a:rPr>
              <a:t>Чому?</a:t>
            </a:r>
            <a:r>
              <a:rPr lang="uk-UA" sz="1600" dirty="0">
                <a:solidFill>
                  <a:srgbClr val="000000"/>
                </a:solidFill>
                <a:ea typeface="UD デジタル 教科書体 NK-R" panose="02020400000000000000" pitchFamily="18" charset="-128"/>
                <a:cs typeface="Arial" panose="020B0604020202020204" pitchFamily="34" charset="0"/>
              </a:rPr>
              <a:t>　</a:t>
            </a:r>
          </a:p>
        </p:txBody>
      </p:sp>
      <p:sp>
        <p:nvSpPr>
          <p:cNvPr id="13" name="角丸四角形 12"/>
          <p:cNvSpPr/>
          <p:nvPr/>
        </p:nvSpPr>
        <p:spPr>
          <a:xfrm>
            <a:off x="900898" y="8585943"/>
            <a:ext cx="5056203" cy="63507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dirty="0">
                <a:solidFill>
                  <a:schemeClr val="tx1"/>
                </a:solidFill>
                <a:ea typeface="HG丸ｺﾞｼｯｸM-PRO" panose="020F0600000000000000" pitchFamily="50" charset="-128"/>
                <a:cs typeface="Arial" panose="020B0604020202020204" pitchFamily="34" charset="0"/>
              </a:rPr>
              <a:t>　</a:t>
            </a:r>
            <a:r>
              <a:rPr kumimoji="1" lang="cs-CZ" dirty="0">
                <a:solidFill>
                  <a:schemeClr val="tx1"/>
                </a:solidFill>
                <a:ea typeface="HG丸ｺﾞｼｯｸM-PRO" panose="020F0600000000000000" pitchFamily="50" charset="-128"/>
                <a:cs typeface="Arial" panose="020B0604020202020204" pitchFamily="34" charset="0"/>
              </a:rPr>
              <a:t>	</a:t>
            </a:r>
            <a:r>
              <a:rPr kumimoji="1" lang="uk-UA" sz="2000" dirty="0">
                <a:solidFill>
                  <a:schemeClr val="tx1"/>
                </a:solidFill>
                <a:ea typeface="HG丸ｺﾞｼｯｸM-PRO" panose="020F0600000000000000" pitchFamily="50" charset="-128"/>
                <a:cs typeface="Arial" panose="020B0604020202020204" pitchFamily="34" charset="0"/>
              </a:rPr>
              <a:t>Чи може компанія так легко звільняти</a:t>
            </a:r>
            <a:r>
              <a:rPr kumimoji="1" lang="cs-CZ" sz="2000" dirty="0">
                <a:solidFill>
                  <a:schemeClr val="tx1"/>
                </a:solidFill>
                <a:ea typeface="HG丸ｺﾞｼｯｸM-PRO" panose="020F0600000000000000" pitchFamily="50" charset="-128"/>
                <a:cs typeface="Arial" panose="020B0604020202020204" pitchFamily="34" charset="0"/>
              </a:rPr>
              <a:t> </a:t>
            </a:r>
            <a:r>
              <a:rPr kumimoji="1" lang="uk-UA" sz="2000" dirty="0">
                <a:solidFill>
                  <a:schemeClr val="tx1"/>
                </a:solidFill>
                <a:ea typeface="HG丸ｺﾞｼｯｸM-PRO" panose="020F0600000000000000" pitchFamily="50" charset="-128"/>
                <a:cs typeface="Arial" panose="020B0604020202020204" pitchFamily="34" charset="0"/>
              </a:rPr>
              <a:t>працівників?</a:t>
            </a: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542" y="8585943"/>
            <a:ext cx="548203" cy="695796"/>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1764" y="3627802"/>
            <a:ext cx="2035138" cy="2359580"/>
          </a:xfrm>
          <a:prstGeom prst="rect">
            <a:avLst/>
          </a:prstGeom>
        </p:spPr>
      </p:pic>
      <p:sp>
        <p:nvSpPr>
          <p:cNvPr id="19" name="テキスト ボックス 18">
            <a:extLst>
              <a:ext uri="{FF2B5EF4-FFF2-40B4-BE49-F238E27FC236}">
                <a16:creationId xmlns:a16="http://schemas.microsoft.com/office/drawing/2014/main" id="{9B0A1435-2339-4308-BF1E-769DEB5B1289}"/>
              </a:ext>
            </a:extLst>
          </p:cNvPr>
          <p:cNvSpPr txBox="1"/>
          <p:nvPr/>
        </p:nvSpPr>
        <p:spPr>
          <a:xfrm>
            <a:off x="40105" y="172694"/>
            <a:ext cx="3572890"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6</a:t>
            </a:r>
          </a:p>
        </p:txBody>
      </p:sp>
    </p:spTree>
    <p:extLst>
      <p:ext uri="{BB962C8B-B14F-4D97-AF65-F5344CB8AC3E}">
        <p14:creationId xmlns:p14="http://schemas.microsoft.com/office/powerpoint/2010/main" val="322575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9840" y="7949185"/>
            <a:ext cx="1397074" cy="1455285"/>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12812" y="1165758"/>
            <a:ext cx="3179325" cy="53472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i="1">
                <a:cs typeface="Arial" panose="020B0604020202020204" pitchFamily="34" charset="0"/>
              </a:rPr>
              <a:t>Кайко</a:t>
            </a:r>
            <a:r>
              <a:rPr lang="uk-UA"/>
              <a:t> (Звільнення) </a:t>
            </a:r>
          </a:p>
        </p:txBody>
      </p:sp>
      <p:sp>
        <p:nvSpPr>
          <p:cNvPr id="17" name="テキスト ボックス 16"/>
          <p:cNvSpPr txBox="1"/>
          <p:nvPr/>
        </p:nvSpPr>
        <p:spPr>
          <a:xfrm>
            <a:off x="91721" y="1145823"/>
            <a:ext cx="608820"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8" name="正方形/長方形 2"/>
          <p:cNvSpPr txBox="1"/>
          <p:nvPr/>
        </p:nvSpPr>
        <p:spPr>
          <a:xfrm>
            <a:off x="-53831" y="1063615"/>
            <a:ext cx="89992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cs typeface="Arial" panose="020B0604020202020204" pitchFamily="34" charset="0"/>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4" name="テキスト ボックス 13"/>
          <p:cNvSpPr txBox="1"/>
          <p:nvPr/>
        </p:nvSpPr>
        <p:spPr>
          <a:xfrm>
            <a:off x="216708" y="1860845"/>
            <a:ext cx="6424583" cy="1338828"/>
          </a:xfrm>
          <a:prstGeom prst="rect">
            <a:avLst/>
          </a:prstGeom>
          <a:noFill/>
        </p:spPr>
        <p:txBody>
          <a:bodyPr wrap="square" rtlCol="0">
            <a:spAutoFit/>
          </a:bodyPr>
          <a:lstStyle/>
          <a:p>
            <a:r>
              <a:rPr lang="uk-UA" sz="1600" i="1" dirty="0">
                <a:ea typeface="HG丸ｺﾞｼｯｸM-PRO" panose="020F0600000000000000" pitchFamily="50" charset="-128"/>
                <a:cs typeface="Arial" panose="020B0604020202020204" pitchFamily="34" charset="0"/>
              </a:rPr>
              <a:t>Кайко</a:t>
            </a:r>
            <a:r>
              <a:rPr lang="uk-UA" sz="1600" dirty="0"/>
              <a:t> означає, що компанія наказала вам залишити робоче місце, проте </a:t>
            </a:r>
            <a:r>
              <a:rPr lang="uk-UA" sz="1600" dirty="0">
                <a:solidFill>
                  <a:srgbClr val="FF0000"/>
                </a:solidFill>
                <a:ea typeface="HG丸ｺﾞｼｯｸM-PRO" panose="020F0600000000000000" pitchFamily="50" charset="-128"/>
                <a:cs typeface="Arial" panose="020B0604020202020204" pitchFamily="34" charset="0"/>
              </a:rPr>
              <a:t>компанія не може звільнити вас без законних підстав</a:t>
            </a:r>
            <a:r>
              <a:rPr lang="uk-UA" sz="1600" dirty="0"/>
              <a:t>. </a:t>
            </a:r>
            <a:br>
              <a:rPr lang="cs-CZ" sz="1600" dirty="0"/>
            </a:br>
            <a:r>
              <a:rPr lang="uk-UA" sz="1600" dirty="0"/>
              <a:t>Не погоджуйте на звільнення відразу, спочатку поцікавтеся причинами.</a:t>
            </a:r>
            <a:r>
              <a:rPr lang="cs-CZ" sz="1600" dirty="0"/>
              <a:t> </a:t>
            </a:r>
            <a:br>
              <a:rPr lang="cs-CZ" sz="1600" dirty="0"/>
            </a:br>
            <a:r>
              <a:rPr lang="uk-UA" sz="1100" dirty="0">
                <a:ea typeface="HG丸ｺﾞｼｯｸM-PRO" panose="020F0600000000000000" pitchFamily="50" charset="-128"/>
                <a:cs typeface="Arial" panose="020B0604020202020204" pitchFamily="34" charset="0"/>
              </a:rPr>
              <a:t>(Компанія зобов'язана попередити про звільнення не менше ніж за 30 днів). Без такого повідомлення компанія має виплатити працівникові середню заробітну плату, яку він міг би отримати, працюючи протягом як мінімум 30 днів, тобто стільки ж часу, скільки триває необхідне повідомлення).</a:t>
            </a:r>
          </a:p>
        </p:txBody>
      </p:sp>
      <p:sp>
        <p:nvSpPr>
          <p:cNvPr id="13" name="テキスト ボックス 12"/>
          <p:cNvSpPr txBox="1"/>
          <p:nvPr/>
        </p:nvSpPr>
        <p:spPr>
          <a:xfrm>
            <a:off x="187700" y="4029394"/>
            <a:ext cx="6573763" cy="2354491"/>
          </a:xfrm>
          <a:prstGeom prst="rect">
            <a:avLst/>
          </a:prstGeom>
          <a:noFill/>
        </p:spPr>
        <p:txBody>
          <a:bodyPr wrap="square" rtlCol="0">
            <a:spAutoFit/>
          </a:bodyPr>
          <a:lstStyle/>
          <a:p>
            <a:r>
              <a:rPr lang="uk-UA" sz="1600" i="1" dirty="0">
                <a:ea typeface="HG丸ｺﾞｼｯｸM-PRO" panose="020F0600000000000000" pitchFamily="50" charset="-128"/>
                <a:cs typeface="Arial" panose="020B0604020202020204" pitchFamily="34" charset="0"/>
              </a:rPr>
              <a:t>Тайсеку</a:t>
            </a:r>
            <a:r>
              <a:rPr lang="uk-UA" sz="1600" dirty="0"/>
              <a:t> означає, що ви звільняєтеся </a:t>
            </a:r>
            <a:r>
              <a:rPr lang="uk-UA" sz="1600" u="sng" dirty="0">
                <a:ea typeface="HG丸ｺﾞｼｯｸM-PRO" panose="020F0600000000000000" pitchFamily="50" charset="-128"/>
                <a:cs typeface="Arial" panose="020B0604020202020204" pitchFamily="34" charset="0"/>
              </a:rPr>
              <a:t>за власним </a:t>
            </a:r>
            <a:r>
              <a:rPr lang="uk-UA" sz="1600" u="sng" dirty="0"/>
              <a:t>бажанням</a:t>
            </a:r>
            <a:r>
              <a:rPr lang="uk-UA" sz="1600" dirty="0"/>
              <a:t>.  Співробітники, які працюють за нестроковим трудовим договором (наприклад, штатні співробітники), можуть залишити робоче місце </a:t>
            </a:r>
            <a:r>
              <a:rPr lang="uk-UA" sz="1600" dirty="0">
                <a:solidFill>
                  <a:srgbClr val="FF0000"/>
                </a:solidFill>
                <a:ea typeface="HG丸ｺﾞｼｯｸM-PRO" panose="020F0600000000000000" pitchFamily="50" charset="-128"/>
                <a:cs typeface="Arial" panose="020B0604020202020204" pitchFamily="34" charset="0"/>
              </a:rPr>
              <a:t>через два </a:t>
            </a:r>
            <a:r>
              <a:rPr lang="uk-UA" sz="1600" dirty="0">
                <a:solidFill>
                  <a:srgbClr val="FF0000"/>
                </a:solidFill>
              </a:rPr>
              <a:t>тижні після повідомлення компанії про намір звільнитися.</a:t>
            </a:r>
          </a:p>
          <a:p>
            <a:r>
              <a:rPr lang="uk-UA" sz="1600" dirty="0"/>
              <a:t>Як правило, працівники, які працюють за строковим трудовим договором, не можуть залишати робоче місце протягом встановленого періоду</a:t>
            </a:r>
            <a:r>
              <a:rPr lang="uk-UA" dirty="0">
                <a:ea typeface="HG丸ｺﾞｼｯｸM-PRO" panose="020F0600000000000000" pitchFamily="50" charset="-128"/>
                <a:cs typeface="Arial" panose="020B0604020202020204" pitchFamily="34" charset="0"/>
              </a:rPr>
              <a:t>.</a:t>
            </a:r>
          </a:p>
          <a:p>
            <a:r>
              <a:rPr lang="cs-CZ" sz="1100" dirty="0">
                <a:ea typeface="HG丸ｺﾞｼｯｸM-PRO" panose="020F0600000000000000" pitchFamily="50" charset="-128"/>
                <a:cs typeface="Arial" panose="020B0604020202020204" pitchFamily="34" charset="0"/>
              </a:rPr>
              <a:t>(</a:t>
            </a:r>
            <a:r>
              <a:rPr lang="uk-UA" sz="1100" dirty="0">
                <a:ea typeface="HG丸ｺﾞｼｯｸM-PRO" panose="020F0600000000000000" pitchFamily="50" charset="-128"/>
                <a:cs typeface="Arial" panose="020B0604020202020204" pitchFamily="34" charset="0"/>
              </a:rPr>
              <a:t>Якщо є законні причини для звільнення, наприклад, серйозна хвороба, проконсультуйтеся з компанією. Ви можете понести відповідальність за збитки, завдані компанії, якщо для вашого звільнення немає достатніх причин).</a:t>
            </a:r>
          </a:p>
        </p:txBody>
      </p:sp>
      <p:sp>
        <p:nvSpPr>
          <p:cNvPr id="11" name="テキスト ボックス 10"/>
          <p:cNvSpPr txBox="1"/>
          <p:nvPr/>
        </p:nvSpPr>
        <p:spPr>
          <a:xfrm>
            <a:off x="125289" y="3440743"/>
            <a:ext cx="553473"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2" name="正方形/長方形 2"/>
          <p:cNvSpPr txBox="1"/>
          <p:nvPr/>
        </p:nvSpPr>
        <p:spPr>
          <a:xfrm>
            <a:off x="-53831" y="3362122"/>
            <a:ext cx="89992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dirty="0">
                <a:latin typeface="+mn-lt"/>
                <a:cs typeface="Arial" panose="020B0604020202020204" pitchFamily="34" charset="0"/>
              </a:rPr>
              <a:t>2</a:t>
            </a:r>
          </a:p>
        </p:txBody>
      </p:sp>
      <p:sp>
        <p:nvSpPr>
          <p:cNvPr id="15" name="コンテンツ プレースホルダー 5"/>
          <p:cNvSpPr txBox="1">
            <a:spLocks/>
          </p:cNvSpPr>
          <p:nvPr/>
        </p:nvSpPr>
        <p:spPr>
          <a:xfrm>
            <a:off x="812812" y="3411712"/>
            <a:ext cx="3090115"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i="1"/>
              <a:t>Тайсеку </a:t>
            </a:r>
            <a:r>
              <a:rPr lang="uk-UA"/>
              <a:t>(Відставка) </a:t>
            </a:r>
            <a:r>
              <a:rPr lang="uk-UA" i="1"/>
              <a:t> </a:t>
            </a:r>
            <a:r>
              <a:rPr lang="uk-UA"/>
              <a:t>　　　　　　　　　　　　　　　　　　　　　</a:t>
            </a:r>
          </a:p>
        </p:txBody>
      </p:sp>
      <p:sp>
        <p:nvSpPr>
          <p:cNvPr id="16" name="角丸四角形 15"/>
          <p:cNvSpPr/>
          <p:nvPr/>
        </p:nvSpPr>
        <p:spPr>
          <a:xfrm>
            <a:off x="136567" y="6367846"/>
            <a:ext cx="6584863" cy="1002485"/>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uk-UA" sz="1600" i="1" dirty="0">
                <a:solidFill>
                  <a:srgbClr val="FF0000"/>
                </a:solidFill>
              </a:rPr>
              <a:t>Тайсекукансе</a:t>
            </a:r>
            <a:r>
              <a:rPr lang="uk-UA" sz="1600" dirty="0">
                <a:solidFill>
                  <a:srgbClr val="FF0000"/>
                </a:solidFill>
              </a:rPr>
              <a:t> (заохочення звільнення)</a:t>
            </a:r>
            <a:r>
              <a:rPr lang="uk-UA" sz="1600" dirty="0"/>
              <a:t> — ситуація, коли компанія вимагає від вас дострокового звільнення або виходу на пенсію.</a:t>
            </a:r>
            <a:r>
              <a:rPr lang="uk-UA" sz="1600" dirty="0">
                <a:cs typeface="Arial" panose="020B0604020202020204" pitchFamily="34" charset="0"/>
              </a:rPr>
              <a:t> Ви можете самостійно вирішити, звільнятися чи ні.  Якщо ви не хочете звільнятися, чітко повідомте компанії про ваш намір.</a:t>
            </a:r>
          </a:p>
        </p:txBody>
      </p:sp>
      <p:sp>
        <p:nvSpPr>
          <p:cNvPr id="19" name="正方形/長方形 18"/>
          <p:cNvSpPr/>
          <p:nvPr/>
        </p:nvSpPr>
        <p:spPr>
          <a:xfrm>
            <a:off x="2066822" y="8560664"/>
            <a:ext cx="4730650" cy="79932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a:solidFill>
                  <a:schemeClr val="tx1"/>
                </a:solidFill>
                <a:ea typeface="HG丸ｺﾞｼｯｸM-PRO" panose="020F0600000000000000" pitchFamily="50" charset="-128"/>
                <a:cs typeface="Arial" panose="020B0604020202020204" pitchFamily="34" charset="0"/>
              </a:rPr>
              <a:t>☎06-6946-2600</a:t>
            </a:r>
          </a:p>
        </p:txBody>
      </p:sp>
      <p:sp>
        <p:nvSpPr>
          <p:cNvPr id="21" name="角丸四角形吹き出し 20"/>
          <p:cNvSpPr/>
          <p:nvPr/>
        </p:nvSpPr>
        <p:spPr>
          <a:xfrm>
            <a:off x="1287626" y="7772925"/>
            <a:ext cx="2816782" cy="708674"/>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400" b="1" dirty="0">
                <a:ea typeface="HG丸ｺﾞｼｯｸM-PRO" panose="020F0600000000000000" pitchFamily="50" charset="-128"/>
                <a:cs typeface="Arial" panose="020B0604020202020204" pitchFamily="34" charset="0"/>
              </a:rPr>
              <a:t>Раптом керівник сказав мені, що я більше не повинен ходити на роботу. </a:t>
            </a:r>
          </a:p>
        </p:txBody>
      </p:sp>
      <p:sp>
        <p:nvSpPr>
          <p:cNvPr id="22" name="テキスト ボックス 21"/>
          <p:cNvSpPr txBox="1"/>
          <p:nvPr/>
        </p:nvSpPr>
        <p:spPr>
          <a:xfrm>
            <a:off x="143950" y="7433908"/>
            <a:ext cx="3180116" cy="338554"/>
          </a:xfrm>
          <a:prstGeom prst="rect">
            <a:avLst/>
          </a:prstGeom>
          <a:noFill/>
        </p:spPr>
        <p:txBody>
          <a:bodyPr wrap="square" rtlCol="0">
            <a:spAutoFit/>
          </a:bodyPr>
          <a:lstStyle/>
          <a:p>
            <a:r>
              <a:rPr lang="uk-UA" sz="1600" dirty="0"/>
              <a:t>Наприклад, у такому разі...</a:t>
            </a:r>
          </a:p>
        </p:txBody>
      </p:sp>
      <p:sp>
        <p:nvSpPr>
          <p:cNvPr id="23" name="テキスト ボックス 22"/>
          <p:cNvSpPr txBox="1"/>
          <p:nvPr/>
        </p:nvSpPr>
        <p:spPr>
          <a:xfrm>
            <a:off x="4036977" y="3710527"/>
            <a:ext cx="2950097"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*Цивільний кодекс, стаття 627, тощо</a:t>
            </a:r>
          </a:p>
        </p:txBody>
      </p:sp>
      <p:sp>
        <p:nvSpPr>
          <p:cNvPr id="24" name="テキスト ボックス 23"/>
          <p:cNvSpPr txBox="1"/>
          <p:nvPr/>
        </p:nvSpPr>
        <p:spPr>
          <a:xfrm>
            <a:off x="4104408" y="1405872"/>
            <a:ext cx="2577171"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 Закон про трудові договори, тощо.</a:t>
            </a:r>
          </a:p>
        </p:txBody>
      </p:sp>
      <p:sp>
        <p:nvSpPr>
          <p:cNvPr id="25" name="テキスト ボックス 24">
            <a:extLst>
              <a:ext uri="{FF2B5EF4-FFF2-40B4-BE49-F238E27FC236}">
                <a16:creationId xmlns:a16="http://schemas.microsoft.com/office/drawing/2014/main" id="{51223161-B088-49D6-87AB-7989A86BAEC4}"/>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6</a:t>
            </a:r>
          </a:p>
        </p:txBody>
      </p:sp>
    </p:spTree>
    <p:extLst>
      <p:ext uri="{BB962C8B-B14F-4D97-AF65-F5344CB8AC3E}">
        <p14:creationId xmlns:p14="http://schemas.microsoft.com/office/powerpoint/2010/main" val="301625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0104" y="172694"/>
            <a:ext cx="3795915"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7</a:t>
            </a:r>
          </a:p>
        </p:txBody>
      </p: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302644" y="1346521"/>
            <a:ext cx="4711281" cy="12073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435454" y="1235400"/>
            <a:ext cx="5374331" cy="1337033"/>
          </a:xfrm>
          <a:prstGeom prst="rect">
            <a:avLst/>
          </a:prstGeom>
        </p:spPr>
        <p:txBody>
          <a:bodyPr wrap="square">
            <a:spAutoFit/>
          </a:bodyPr>
          <a:lstStyle/>
          <a:p>
            <a:r>
              <a:rPr lang="uk-UA" sz="4044" b="1" dirty="0">
                <a:solidFill>
                  <a:prstClr val="black"/>
                </a:solidFill>
                <a:ea typeface="HG丸ｺﾞｼｯｸM-PRO" panose="020F0600000000000000" pitchFamily="50" charset="-128"/>
                <a:cs typeface="Arial" panose="020B0604020202020204" pitchFamily="34" charset="0"/>
              </a:rPr>
              <a:t>Переслідування на </a:t>
            </a:r>
            <a:br>
              <a:rPr lang="cs-CZ" sz="4044" b="1" dirty="0">
                <a:solidFill>
                  <a:prstClr val="black"/>
                </a:solidFill>
                <a:ea typeface="HG丸ｺﾞｼｯｸM-PRO" panose="020F0600000000000000" pitchFamily="50" charset="-128"/>
                <a:cs typeface="Arial" panose="020B0604020202020204" pitchFamily="34" charset="0"/>
              </a:rPr>
            </a:br>
            <a:r>
              <a:rPr lang="uk-UA" sz="4044" b="1" dirty="0">
                <a:solidFill>
                  <a:prstClr val="black"/>
                </a:solidFill>
                <a:ea typeface="HG丸ｺﾞｼｯｸM-PRO" panose="020F0600000000000000" pitchFamily="50" charset="-128"/>
                <a:cs typeface="Arial" panose="020B0604020202020204" pitchFamily="34" charset="0"/>
              </a:rPr>
              <a:t>робочому місці</a:t>
            </a:r>
          </a:p>
        </p:txBody>
      </p:sp>
      <p:sp>
        <p:nvSpPr>
          <p:cNvPr id="20" name="円形吹き出し 19"/>
          <p:cNvSpPr/>
          <p:nvPr/>
        </p:nvSpPr>
        <p:spPr>
          <a:xfrm>
            <a:off x="519244" y="3073412"/>
            <a:ext cx="4711281" cy="2067300"/>
          </a:xfrm>
          <a:prstGeom prst="wedgeEllipseCallout">
            <a:avLst>
              <a:gd name="adj1" fmla="val 35462"/>
              <a:gd name="adj2" fmla="val 52407"/>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ctr" defTabSz="1320759">
              <a:defRPr/>
            </a:pPr>
            <a:r>
              <a:rPr lang="uk-UA" dirty="0">
                <a:solidFill>
                  <a:srgbClr val="000000"/>
                </a:solidFill>
                <a:ea typeface="UD デジタル 教科書体 NK-R" panose="02020400000000000000" pitchFamily="18" charset="-128"/>
                <a:cs typeface="Arial" panose="020B0604020202020204" pitchFamily="34" charset="0"/>
              </a:rPr>
              <a:t>Керівник сварить мене</a:t>
            </a:r>
            <a:br>
              <a:rPr lang="cs-CZ" dirty="0">
                <a:solidFill>
                  <a:srgbClr val="000000"/>
                </a:solidFill>
                <a:ea typeface="UD デジタル 教科書体 NK-R" panose="02020400000000000000" pitchFamily="18" charset="-128"/>
                <a:cs typeface="Arial" panose="020B0604020202020204" pitchFamily="34" charset="0"/>
              </a:rPr>
            </a:br>
            <a:r>
              <a:rPr lang="uk-UA" dirty="0">
                <a:solidFill>
                  <a:srgbClr val="000000"/>
                </a:solidFill>
                <a:ea typeface="UD デジタル 教科書体 NK-R" panose="02020400000000000000" pitchFamily="18" charset="-128"/>
                <a:cs typeface="Arial" panose="020B0604020202020204" pitchFamily="34" charset="0"/>
              </a:rPr>
              <a:t>і кричить на мене </a:t>
            </a:r>
          </a:p>
          <a:p>
            <a:pPr algn="ctr" defTabSz="1320759">
              <a:defRPr/>
            </a:pPr>
            <a:r>
              <a:rPr lang="uk-UA" dirty="0">
                <a:solidFill>
                  <a:srgbClr val="000000"/>
                </a:solidFill>
                <a:ea typeface="UD デジタル 教科書体 NK-R" panose="02020400000000000000" pitchFamily="18" charset="-128"/>
                <a:cs typeface="Arial" panose="020B0604020202020204" pitchFamily="34" charset="0"/>
              </a:rPr>
              <a:t>у присутності</a:t>
            </a:r>
            <a:r>
              <a:rPr lang="uk-UA" dirty="0">
                <a:solidFill>
                  <a:srgbClr val="000000"/>
                </a:solidFill>
                <a:ea typeface="UD デジタル 教科書体 NK-R" panose="02020400000000000000" pitchFamily="18" charset="-128"/>
                <a:cs typeface="Times New Roman" panose="02020603050405020304" pitchFamily="18" charset="0"/>
              </a:rPr>
              <a:t> </a:t>
            </a:r>
            <a:r>
              <a:rPr lang="uk-UA" dirty="0">
                <a:solidFill>
                  <a:srgbClr val="000000"/>
                </a:solidFill>
                <a:ea typeface="UD デジタル 教科書体 NK-R" panose="02020400000000000000" pitchFamily="18" charset="-128"/>
                <a:cs typeface="Arial" panose="020B0604020202020204" pitchFamily="34" charset="0"/>
              </a:rPr>
              <a:t>всього колективу щодня. Я відчуваю приниження, переляк</a:t>
            </a:r>
            <a:br>
              <a:rPr lang="cs-CZ" dirty="0">
                <a:solidFill>
                  <a:srgbClr val="000000"/>
                </a:solidFill>
                <a:ea typeface="UD デジタル 教科書体 NK-R" panose="02020400000000000000" pitchFamily="18" charset="-128"/>
                <a:cs typeface="Arial" panose="020B0604020202020204" pitchFamily="34" charset="0"/>
              </a:rPr>
            </a:br>
            <a:r>
              <a:rPr lang="uk-UA" dirty="0">
                <a:solidFill>
                  <a:srgbClr val="000000"/>
                </a:solidFill>
                <a:ea typeface="UD デジタル 教科書体 NK-R" panose="02020400000000000000" pitchFamily="18" charset="-128"/>
                <a:cs typeface="Arial" panose="020B0604020202020204" pitchFamily="34" charset="0"/>
              </a:rPr>
              <a:t>і смуток...</a:t>
            </a:r>
          </a:p>
        </p:txBody>
      </p:sp>
      <p:pic>
        <p:nvPicPr>
          <p:cNvPr id="22" name="図 21"/>
          <p:cNvPicPr/>
          <p:nvPr/>
        </p:nvPicPr>
        <p:blipFill>
          <a:blip r:embed="rId2" cstate="print">
            <a:extLst>
              <a:ext uri="{28A0092B-C50C-407E-A947-70E740481C1C}">
                <a14:useLocalDpi xmlns:a14="http://schemas.microsoft.com/office/drawing/2010/main" val="0"/>
              </a:ext>
            </a:extLst>
          </a:blip>
          <a:stretch>
            <a:fillRect/>
          </a:stretch>
        </p:blipFill>
        <p:spPr>
          <a:xfrm>
            <a:off x="4140403" y="4714888"/>
            <a:ext cx="2180243" cy="2812263"/>
          </a:xfrm>
          <a:prstGeom prst="rect">
            <a:avLst/>
          </a:prstGeom>
        </p:spPr>
      </p:pic>
      <p:sp>
        <p:nvSpPr>
          <p:cNvPr id="10" name="角丸四角形 9"/>
          <p:cNvSpPr/>
          <p:nvPr/>
        </p:nvSpPr>
        <p:spPr>
          <a:xfrm>
            <a:off x="971520" y="8493006"/>
            <a:ext cx="5192715" cy="780566"/>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　Що робити у такому разі?</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653" y="8486950"/>
            <a:ext cx="629679" cy="799208"/>
          </a:xfrm>
          <a:prstGeom prst="rect">
            <a:avLst/>
          </a:prstGeom>
        </p:spPr>
      </p:pic>
    </p:spTree>
    <p:extLst>
      <p:ext uri="{BB962C8B-B14F-4D97-AF65-F5344CB8AC3E}">
        <p14:creationId xmlns:p14="http://schemas.microsoft.com/office/powerpoint/2010/main" val="154763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675221" y="1257567"/>
            <a:ext cx="6079070" cy="102386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3200" dirty="0">
                <a:ea typeface="HG丸ｺﾞｼｯｸM-PRO" panose="020F0600000000000000" pitchFamily="50" charset="-128"/>
                <a:cs typeface="Arial" panose="020B0604020202020204" pitchFamily="34" charset="0"/>
              </a:rPr>
              <a:t>Реагування на переслідування на робочому місці</a:t>
            </a:r>
          </a:p>
          <a:p>
            <a:pPr marL="0" indent="0">
              <a:buNone/>
            </a:pPr>
            <a:r>
              <a:rPr lang="uk-UA" dirty="0"/>
              <a:t>　　　　　　　　　　　　　　　　　　　　　</a:t>
            </a:r>
          </a:p>
          <a:p>
            <a:pPr marL="0" indent="0">
              <a:buNone/>
            </a:pPr>
            <a:r>
              <a:rPr lang="uk-UA" dirty="0"/>
              <a:t>　　　　　　　　　　　　　　　　　　　　　　</a:t>
            </a:r>
          </a:p>
          <a:p>
            <a:pPr marL="0" indent="0">
              <a:buNone/>
            </a:pPr>
            <a:endParaRPr lang="ja-JP" altLang="en-US" dirty="0"/>
          </a:p>
        </p:txBody>
      </p:sp>
      <p:sp>
        <p:nvSpPr>
          <p:cNvPr id="17" name="テキスト ボックス 16"/>
          <p:cNvSpPr txBox="1"/>
          <p:nvPr/>
        </p:nvSpPr>
        <p:spPr>
          <a:xfrm>
            <a:off x="64699" y="1419992"/>
            <a:ext cx="503157"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115818" y="1344886"/>
            <a:ext cx="89992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263287" y="5432885"/>
            <a:ext cx="6287396" cy="2000548"/>
          </a:xfrm>
          <a:prstGeom prst="rect">
            <a:avLst/>
          </a:prstGeom>
          <a:noFill/>
        </p:spPr>
        <p:txBody>
          <a:bodyPr wrap="square" rtlCol="0">
            <a:spAutoFit/>
          </a:bodyPr>
          <a:lstStyle/>
          <a:p>
            <a:r>
              <a:rPr lang="uk-UA" sz="1600" dirty="0"/>
              <a:t>● Основні типи переслідувань на робочому місці:</a:t>
            </a:r>
          </a:p>
          <a:p>
            <a:r>
              <a:rPr lang="uk-UA" sz="1600" dirty="0"/>
              <a:t>・Зловживання повноваженнями</a:t>
            </a:r>
            <a:r>
              <a:rPr lang="cs-CZ" sz="1600" dirty="0"/>
              <a:t> </a:t>
            </a:r>
            <a:r>
              <a:rPr lang="cs-CZ" sz="1100" dirty="0"/>
              <a:t>(</a:t>
            </a:r>
            <a:r>
              <a:rPr lang="uk-UA" sz="1100" dirty="0">
                <a:ea typeface="HG丸ｺﾞｼｯｸM-PRO" panose="020F0600000000000000" pitchFamily="50" charset="-128"/>
              </a:rPr>
              <a:t>насильство, словесні образи, усунення від роботи, тощо</a:t>
            </a:r>
            <a:r>
              <a:rPr lang="cs-CZ" sz="1100" dirty="0">
                <a:ea typeface="HG丸ｺﾞｼｯｸM-PRO" panose="020F0600000000000000" pitchFamily="50" charset="-128"/>
              </a:rPr>
              <a:t>)</a:t>
            </a:r>
            <a:endParaRPr lang="uk-UA" sz="1100" dirty="0">
              <a:ea typeface="HG丸ｺﾞｼｯｸM-PRO" panose="020F0600000000000000" pitchFamily="50" charset="-128"/>
            </a:endParaRPr>
          </a:p>
          <a:p>
            <a:r>
              <a:rPr lang="uk-UA" sz="1600" dirty="0"/>
              <a:t>・Сексуальне переслідування</a:t>
            </a:r>
            <a:r>
              <a:rPr lang="cs-CZ" sz="1100" dirty="0">
                <a:ea typeface="HG丸ｺﾞｼｯｸM-PRO" panose="020F0600000000000000" pitchFamily="50" charset="-128"/>
              </a:rPr>
              <a:t> (</a:t>
            </a:r>
            <a:r>
              <a:rPr lang="uk-UA" sz="1100" dirty="0">
                <a:ea typeface="HG丸ｺﾞｼｯｸM-PRO" panose="020F0600000000000000" pitchFamily="50" charset="-128"/>
              </a:rPr>
              <a:t>торкання до вашого тіла, примус до сексуальних стосунків, розмови на тему сексу, тощо</a:t>
            </a:r>
            <a:r>
              <a:rPr lang="cs-CZ" sz="1100" dirty="0">
                <a:ea typeface="HG丸ｺﾞｼｯｸM-PRO" panose="020F0600000000000000" pitchFamily="50" charset="-128"/>
              </a:rPr>
              <a:t>)</a:t>
            </a:r>
            <a:endParaRPr lang="uk-UA" sz="1100" dirty="0">
              <a:ea typeface="HG丸ｺﾞｼｯｸM-PRO" panose="020F0600000000000000" pitchFamily="50" charset="-128"/>
            </a:endParaRPr>
          </a:p>
          <a:p>
            <a:r>
              <a:rPr lang="uk-UA" sz="1600" dirty="0"/>
              <a:t>・Переслідування за ознакою материнства, догляду</a:t>
            </a:r>
            <a:r>
              <a:rPr lang="cs-CZ" sz="1100" dirty="0">
                <a:ea typeface="HG丸ｺﾞｼｯｸM-PRO" panose="020F0600000000000000" pitchFamily="50" charset="-128"/>
              </a:rPr>
              <a:t> (</a:t>
            </a:r>
            <a:r>
              <a:rPr lang="uk-UA" sz="1100" dirty="0">
                <a:ea typeface="HG丸ｺﾞｼｯｸM-PRO" panose="020F0600000000000000" pitchFamily="50" charset="-128"/>
              </a:rPr>
              <a:t>пригнічення у зв'язку з вагітністю, народженням дитини, вихованням дітей, тривалим доглядом, тощо</a:t>
            </a:r>
            <a:r>
              <a:rPr lang="cs-CZ" sz="1100" dirty="0">
                <a:ea typeface="HG丸ｺﾞｼｯｸM-PRO" panose="020F0600000000000000" pitchFamily="50" charset="-128"/>
              </a:rPr>
              <a:t>)</a:t>
            </a:r>
            <a:endParaRPr lang="uk-UA" sz="1100" dirty="0">
              <a:ea typeface="HG丸ｺﾞｼｯｸM-PRO" panose="020F0600000000000000" pitchFamily="50" charset="-128"/>
            </a:endParaRPr>
          </a:p>
          <a:p>
            <a:r>
              <a:rPr lang="uk-UA" sz="1600" dirty="0"/>
              <a:t>・Переслідування іноземних громадян</a:t>
            </a:r>
            <a:r>
              <a:rPr lang="cs-CZ" sz="1100" dirty="0">
                <a:ea typeface="HG丸ｺﾞｼｯｸM-PRO" panose="020F0600000000000000" pitchFamily="50" charset="-128"/>
              </a:rPr>
              <a:t> (</a:t>
            </a:r>
            <a:r>
              <a:rPr lang="uk-UA" sz="1100" dirty="0">
                <a:ea typeface="HG丸ｺﾞｼｯｸM-PRO" panose="020F0600000000000000" pitchFamily="50" charset="-128"/>
              </a:rPr>
              <a:t>несприйняття деяких людей за їхнє віросповідання, культури, за те, що вони не є японцями, тощо)</a:t>
            </a:r>
          </a:p>
        </p:txBody>
      </p:sp>
      <p:sp>
        <p:nvSpPr>
          <p:cNvPr id="21" name="角丸四角形 20"/>
          <p:cNvSpPr/>
          <p:nvPr/>
        </p:nvSpPr>
        <p:spPr>
          <a:xfrm>
            <a:off x="223329" y="3455110"/>
            <a:ext cx="6584862" cy="73942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uk-UA" dirty="0">
                <a:ea typeface="HG丸ｺﾞｼｯｸM-PRO" panose="020F0600000000000000" pitchFamily="50" charset="-128"/>
                <a:cs typeface="Times New Roman" panose="02020603050405020304" pitchFamily="18" charset="0"/>
              </a:rPr>
              <a:t>1. </a:t>
            </a:r>
            <a:r>
              <a:rPr lang="uk-UA" dirty="0">
                <a:solidFill>
                  <a:srgbClr val="000000"/>
                </a:solidFill>
                <a:ea typeface="HG丸ｺﾞｼｯｸM-PRO" panose="020F0600000000000000" pitchFamily="50" charset="-128"/>
                <a:cs typeface="Times New Roman" panose="02020603050405020304" pitchFamily="18" charset="0"/>
              </a:rPr>
              <a:t>По-перше, </a:t>
            </a:r>
            <a:r>
              <a:rPr lang="uk-UA" dirty="0">
                <a:solidFill>
                  <a:srgbClr val="FF0000"/>
                </a:solidFill>
                <a:ea typeface="HG丸ｺﾞｼｯｸM-PRO" panose="020F0600000000000000" pitchFamily="50" charset="-128"/>
                <a:cs typeface="Times New Roman" panose="02020603050405020304" pitchFamily="18" charset="0"/>
              </a:rPr>
              <a:t>висловіть протест </a:t>
            </a:r>
            <a:r>
              <a:rPr lang="uk-UA" dirty="0">
                <a:solidFill>
                  <a:srgbClr val="000000"/>
                </a:solidFill>
                <a:ea typeface="HG丸ｺﾞｼｯｸM-PRO" panose="020F0600000000000000" pitchFamily="50" charset="-128"/>
                <a:cs typeface="Times New Roman" panose="02020603050405020304" pitchFamily="18" charset="0"/>
              </a:rPr>
              <a:t>і скажіть: «Будь ласка, припиніть!»</a:t>
            </a:r>
          </a:p>
        </p:txBody>
      </p:sp>
      <p:sp>
        <p:nvSpPr>
          <p:cNvPr id="26" name="角丸四角形 25"/>
          <p:cNvSpPr/>
          <p:nvPr/>
        </p:nvSpPr>
        <p:spPr>
          <a:xfrm>
            <a:off x="212334" y="4239988"/>
            <a:ext cx="6582971" cy="1134897"/>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uk-UA" dirty="0">
                <a:ea typeface="HG丸ｺﾞｼｯｸM-PRO" panose="020F0600000000000000" pitchFamily="50" charset="-128"/>
                <a:cs typeface="Times New Roman" panose="02020603050405020304" pitchFamily="18" charset="0"/>
              </a:rPr>
              <a:t>2. Якщо проблему не вирішено навіть після вживання вищевказаних заходів, </a:t>
            </a:r>
            <a:r>
              <a:rPr lang="uk-UA" dirty="0">
                <a:solidFill>
                  <a:srgbClr val="FF0000"/>
                </a:solidFill>
                <a:ea typeface="HG丸ｺﾞｼｯｸM-PRO" panose="020F0600000000000000" pitchFamily="50" charset="-128"/>
                <a:cs typeface="Times New Roman" panose="02020603050405020304" pitchFamily="18" charset="0"/>
              </a:rPr>
              <a:t>запишіть </a:t>
            </a:r>
            <a:r>
              <a:rPr lang="uk-UA" dirty="0">
                <a:ea typeface="HG丸ｺﾞｼｯｸM-PRO" panose="020F0600000000000000" pitchFamily="50" charset="-128"/>
                <a:cs typeface="Times New Roman" panose="02020603050405020304" pitchFamily="18" charset="0"/>
              </a:rPr>
              <a:t>вашу ситуацію (час і місце, як відреагували на ваше звернення, і що ви відчули) і </a:t>
            </a:r>
            <a:r>
              <a:rPr lang="uk-UA" dirty="0">
                <a:solidFill>
                  <a:srgbClr val="FF0000"/>
                </a:solidFill>
                <a:ea typeface="HG丸ｺﾞｼｯｸM-PRO" panose="020F0600000000000000" pitchFamily="50" charset="-128"/>
                <a:cs typeface="Times New Roman" panose="02020603050405020304" pitchFamily="18" charset="0"/>
              </a:rPr>
              <a:t>зверніться</a:t>
            </a:r>
            <a:r>
              <a:rPr lang="uk-UA" dirty="0">
                <a:ea typeface="HG丸ｺﾞｼｯｸM-PRO" panose="020F0600000000000000" pitchFamily="50" charset="-128"/>
                <a:cs typeface="Times New Roman" panose="02020603050405020304" pitchFamily="18" charset="0"/>
              </a:rPr>
              <a:t> до компанії.</a:t>
            </a:r>
          </a:p>
        </p:txBody>
      </p:sp>
      <p:sp>
        <p:nvSpPr>
          <p:cNvPr id="15" name="テキスト ボックス 14"/>
          <p:cNvSpPr txBox="1"/>
          <p:nvPr/>
        </p:nvSpPr>
        <p:spPr>
          <a:xfrm>
            <a:off x="208317" y="7511710"/>
            <a:ext cx="3847941" cy="307777"/>
          </a:xfrm>
          <a:prstGeom prst="rect">
            <a:avLst/>
          </a:prstGeom>
          <a:noFill/>
        </p:spPr>
        <p:txBody>
          <a:bodyPr wrap="square" rtlCol="0">
            <a:spAutoFit/>
          </a:bodyPr>
          <a:lstStyle/>
          <a:p>
            <a:r>
              <a:rPr lang="uk-UA" sz="1400" dirty="0">
                <a:ea typeface="HG丸ｺﾞｼｯｸM-PRO" panose="020F0600000000000000" pitchFamily="50" charset="-128"/>
                <a:cs typeface="Arial" panose="020B0604020202020204" pitchFamily="34" charset="0"/>
              </a:rPr>
              <a:t>Наприклад, у такому разі...</a:t>
            </a:r>
          </a:p>
        </p:txBody>
      </p:sp>
      <p:sp>
        <p:nvSpPr>
          <p:cNvPr id="16" name="正方形/長方形 15"/>
          <p:cNvSpPr/>
          <p:nvPr/>
        </p:nvSpPr>
        <p:spPr>
          <a:xfrm>
            <a:off x="2023641" y="8514167"/>
            <a:ext cx="4730650" cy="86309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a:solidFill>
                  <a:schemeClr val="tx1"/>
                </a:solidFill>
                <a:ea typeface="HG丸ｺﾞｼｯｸM-PRO" panose="020F0600000000000000" pitchFamily="50" charset="-128"/>
                <a:cs typeface="Arial" panose="020B0604020202020204" pitchFamily="34" charset="0"/>
              </a:rPr>
              <a:t>☎06-6946-2600</a:t>
            </a:r>
          </a:p>
        </p:txBody>
      </p:sp>
      <p:pic>
        <p:nvPicPr>
          <p:cNvPr id="4" name="図 3"/>
          <p:cNvPicPr>
            <a:picLocks noChangeAspect="1"/>
          </p:cNvPicPr>
          <p:nvPr/>
        </p:nvPicPr>
        <p:blipFill>
          <a:blip r:embed="rId2"/>
          <a:stretch>
            <a:fillRect/>
          </a:stretch>
        </p:blipFill>
        <p:spPr>
          <a:xfrm>
            <a:off x="168689" y="8159083"/>
            <a:ext cx="1386284" cy="1223011"/>
          </a:xfrm>
          <a:prstGeom prst="rect">
            <a:avLst/>
          </a:prstGeom>
        </p:spPr>
      </p:pic>
      <p:sp>
        <p:nvSpPr>
          <p:cNvPr id="19" name="テキスト ボックス 18"/>
          <p:cNvSpPr txBox="1"/>
          <p:nvPr/>
        </p:nvSpPr>
        <p:spPr>
          <a:xfrm>
            <a:off x="2838958" y="2303367"/>
            <a:ext cx="5639754" cy="276999"/>
          </a:xfrm>
          <a:prstGeom prst="rect">
            <a:avLst/>
          </a:prstGeom>
          <a:noFill/>
        </p:spPr>
        <p:txBody>
          <a:bodyPr wrap="square" rtlCol="0">
            <a:spAutoFit/>
          </a:bodyPr>
          <a:lstStyle/>
          <a:p>
            <a:r>
              <a:rPr lang="uk-UA" sz="1200" dirty="0">
                <a:ea typeface="HG丸ｺﾞｼｯｸM-PRO" panose="020F0600000000000000" pitchFamily="50" charset="-128"/>
              </a:rPr>
              <a:t>* Закон про комплексне просування трудових норм, тощо.</a:t>
            </a:r>
          </a:p>
        </p:txBody>
      </p:sp>
      <p:sp>
        <p:nvSpPr>
          <p:cNvPr id="22" name="テキスト ボックス 21"/>
          <p:cNvSpPr txBox="1"/>
          <p:nvPr/>
        </p:nvSpPr>
        <p:spPr>
          <a:xfrm>
            <a:off x="517656" y="2530300"/>
            <a:ext cx="6604214" cy="923330"/>
          </a:xfrm>
          <a:prstGeom prst="rect">
            <a:avLst/>
          </a:prstGeom>
          <a:noFill/>
        </p:spPr>
        <p:txBody>
          <a:bodyPr wrap="square" rtlCol="0">
            <a:spAutoFit/>
          </a:bodyPr>
          <a:lstStyle/>
          <a:p>
            <a:r>
              <a:rPr lang="uk-UA" dirty="0">
                <a:ea typeface="HG丸ｺﾞｼｯｸM-PRO" panose="020F0600000000000000" pitchFamily="50" charset="-128"/>
              </a:rPr>
              <a:t>Законом передбачено, що роботодавці зобов'язані реагувати</a:t>
            </a:r>
            <a:br>
              <a:rPr lang="cs-CZ" dirty="0">
                <a:ea typeface="HG丸ｺﾞｼｯｸM-PRO" panose="020F0600000000000000" pitchFamily="50" charset="-128"/>
              </a:rPr>
            </a:br>
            <a:r>
              <a:rPr lang="uk-UA" dirty="0">
                <a:ea typeface="HG丸ｺﾞｼｯｸM-PRO" panose="020F0600000000000000" pitchFamily="50" charset="-128"/>
              </a:rPr>
              <a:t>на звернення про </a:t>
            </a:r>
            <a:r>
              <a:rPr lang="uk-UA" dirty="0">
                <a:solidFill>
                  <a:srgbClr val="FF0000"/>
                </a:solidFill>
                <a:ea typeface="HG丸ｺﾞｼｯｸM-PRO" panose="020F0600000000000000" pitchFamily="50" charset="-128"/>
              </a:rPr>
              <a:t>переслідування </a:t>
            </a:r>
            <a:r>
              <a:rPr lang="uk-UA" dirty="0">
                <a:ea typeface="HG丸ｺﾞｼｯｸM-PRO" panose="020F0600000000000000" pitchFamily="50" charset="-128"/>
              </a:rPr>
              <a:t>на робочому місці та</a:t>
            </a:r>
            <a:br>
              <a:rPr lang="cs-CZ" dirty="0">
                <a:ea typeface="HG丸ｺﾞｼｯｸM-PRO" panose="020F0600000000000000" pitchFamily="50" charset="-128"/>
              </a:rPr>
            </a:br>
            <a:r>
              <a:rPr lang="uk-UA" dirty="0">
                <a:ea typeface="HG丸ｺﾞｼｯｸM-PRO" panose="020F0600000000000000" pitchFamily="50" charset="-128"/>
              </a:rPr>
              <a:t>вживати відповідних заходів для вирішення проблеми. </a:t>
            </a:r>
          </a:p>
        </p:txBody>
      </p:sp>
      <p:sp>
        <p:nvSpPr>
          <p:cNvPr id="13" name="角丸四角形吹き出し 12"/>
          <p:cNvSpPr/>
          <p:nvPr/>
        </p:nvSpPr>
        <p:spPr>
          <a:xfrm>
            <a:off x="1570888" y="7845036"/>
            <a:ext cx="1928805" cy="530073"/>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600">
                <a:ea typeface="HG丸ｺﾞｼｯｸM-PRO" panose="020F0600000000000000" pitchFamily="50" charset="-128"/>
              </a:rPr>
              <a:t>Я залишився сам</a:t>
            </a:r>
            <a:r>
              <a:rPr kumimoji="1" lang="uk-UA" sz="1400">
                <a:ea typeface="HG丸ｺﾞｼｯｸM-PRO" panose="020F0600000000000000" pitchFamily="50" charset="-128"/>
              </a:rPr>
              <a:t>……</a:t>
            </a:r>
          </a:p>
        </p:txBody>
      </p:sp>
      <p:sp>
        <p:nvSpPr>
          <p:cNvPr id="23" name="テキスト ボックス 22">
            <a:extLst>
              <a:ext uri="{FF2B5EF4-FFF2-40B4-BE49-F238E27FC236}">
                <a16:creationId xmlns:a16="http://schemas.microsoft.com/office/drawing/2014/main" id="{59086345-4AB2-4261-9B63-2EB6C31DA6DF}"/>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7</a:t>
            </a:r>
          </a:p>
        </p:txBody>
      </p:sp>
    </p:spTree>
    <p:extLst>
      <p:ext uri="{BB962C8B-B14F-4D97-AF65-F5344CB8AC3E}">
        <p14:creationId xmlns:p14="http://schemas.microsoft.com/office/powerpoint/2010/main" val="312973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4"/>
          <p:cNvSpPr txBox="1"/>
          <p:nvPr/>
        </p:nvSpPr>
        <p:spPr>
          <a:xfrm>
            <a:off x="466397" y="1011044"/>
            <a:ext cx="6319757" cy="920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nchor="ctr">
            <a:spAutoFit/>
          </a:bodyPr>
          <a:lstStyle>
            <a:lvl1pPr>
              <a:lnSpc>
                <a:spcPct val="150000"/>
              </a:lnSpc>
              <a:defRPr sz="3200" b="1">
                <a:solidFill>
                  <a:srgbClr val="002060"/>
                </a:solidFill>
                <a:latin typeface="+mj-lt"/>
                <a:ea typeface="+mj-ea"/>
                <a:cs typeface="+mj-cs"/>
                <a:sym typeface="Helvetica"/>
              </a:defRPr>
            </a:lvl1pPr>
          </a:lstStyle>
          <a:p>
            <a:pPr algn="ctr"/>
            <a:r>
              <a:rPr lang="uk-UA" sz="4000" dirty="0">
                <a:solidFill>
                  <a:schemeClr val="tx1"/>
                </a:solidFill>
                <a:latin typeface="+mn-lt"/>
                <a:ea typeface="HG創英角ｺﾞｼｯｸUB" panose="020B0909000000000000" pitchFamily="49" charset="-128"/>
                <a:cs typeface="Arial" panose="020B0604020202020204" pitchFamily="34" charset="0"/>
              </a:rPr>
              <a:t>Якщо ви у біді...</a:t>
            </a:r>
          </a:p>
        </p:txBody>
      </p:sp>
      <p:sp>
        <p:nvSpPr>
          <p:cNvPr id="3" name="角丸四角形 2"/>
          <p:cNvSpPr/>
          <p:nvPr/>
        </p:nvSpPr>
        <p:spPr>
          <a:xfrm>
            <a:off x="337884" y="2841191"/>
            <a:ext cx="6070532" cy="2960408"/>
          </a:xfrm>
          <a:prstGeom prst="roundRect">
            <a:avLst/>
          </a:prstGeom>
          <a:solidFill>
            <a:schemeClr val="accent6"/>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4000" b="1" dirty="0">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r>
              <a:rPr kumimoji="1" lang="uk-UA" sz="3600" dirty="0">
                <a:ea typeface="HG丸ｺﾞｼｯｸM-PRO" panose="020F0600000000000000" pitchFamily="50" charset="-128"/>
                <a:cs typeface="Arial" panose="020B0604020202020204" pitchFamily="34" charset="0"/>
              </a:rPr>
              <a:t>!</a:t>
            </a:r>
          </a:p>
        </p:txBody>
      </p:sp>
      <p:sp>
        <p:nvSpPr>
          <p:cNvPr id="6" name="正方形/長方形 14"/>
          <p:cNvSpPr txBox="1"/>
          <p:nvPr/>
        </p:nvSpPr>
        <p:spPr>
          <a:xfrm>
            <a:off x="518302" y="5903791"/>
            <a:ext cx="6319757" cy="13342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nchor="ctr">
            <a:spAutoFit/>
          </a:bodyPr>
          <a:lstStyle>
            <a:lvl1pPr>
              <a:lnSpc>
                <a:spcPct val="150000"/>
              </a:lnSpc>
              <a:defRPr sz="3200" b="1">
                <a:solidFill>
                  <a:srgbClr val="002060"/>
                </a:solidFill>
                <a:latin typeface="+mj-lt"/>
                <a:ea typeface="+mj-ea"/>
                <a:cs typeface="+mj-cs"/>
                <a:sym typeface="Helvetica"/>
              </a:defRPr>
            </a:lvl1pPr>
          </a:lstStyle>
          <a:p>
            <a:r>
              <a:rPr lang="uk-UA" sz="6000" dirty="0">
                <a:solidFill>
                  <a:srgbClr val="FF0000"/>
                </a:solidFill>
                <a:latin typeface="+mn-lt"/>
                <a:ea typeface="HG創英角ｺﾞｼｯｸUB" panose="020B0909000000000000" pitchFamily="49" charset="-128"/>
              </a:rPr>
              <a:t>Тел:</a:t>
            </a:r>
            <a:r>
              <a:rPr lang="cs-CZ" sz="6000" dirty="0">
                <a:solidFill>
                  <a:srgbClr val="FF0000"/>
                </a:solidFill>
                <a:latin typeface="+mn-lt"/>
                <a:ea typeface="HG創英角ｺﾞｼｯｸUB" panose="020B0909000000000000" pitchFamily="49" charset="-128"/>
              </a:rPr>
              <a:t> </a:t>
            </a:r>
            <a:r>
              <a:rPr lang="uk-UA" sz="6000" dirty="0">
                <a:solidFill>
                  <a:srgbClr val="FF0000"/>
                </a:solidFill>
                <a:latin typeface="+mn-lt"/>
                <a:ea typeface="HG創英角ｺﾞｼｯｸUB" panose="020B0909000000000000" pitchFamily="49" charset="-128"/>
              </a:rPr>
              <a:t>06-6946-2600</a:t>
            </a:r>
          </a:p>
        </p:txBody>
      </p:sp>
      <p:sp>
        <p:nvSpPr>
          <p:cNvPr id="2" name="テキスト ボックス 1"/>
          <p:cNvSpPr txBox="1"/>
          <p:nvPr/>
        </p:nvSpPr>
        <p:spPr>
          <a:xfrm>
            <a:off x="2411531" y="8525624"/>
            <a:ext cx="4616369" cy="369332"/>
          </a:xfrm>
          <a:prstGeom prst="rect">
            <a:avLst/>
          </a:prstGeom>
          <a:noFill/>
        </p:spPr>
        <p:txBody>
          <a:bodyPr wrap="square" rtlCol="0">
            <a:spAutoFit/>
          </a:bodyPr>
          <a:lstStyle/>
          <a:p>
            <a:r>
              <a:rPr kumimoji="1" lang="uk-UA" dirty="0">
                <a:ea typeface="Meiryo UI" panose="020B0604030504040204" pitchFamily="50" charset="-128"/>
              </a:rPr>
              <a:t>※ Резервування: тільки японською мовою</a:t>
            </a:r>
          </a:p>
        </p:txBody>
      </p:sp>
    </p:spTree>
    <p:extLst>
      <p:ext uri="{BB962C8B-B14F-4D97-AF65-F5344CB8AC3E}">
        <p14:creationId xmlns:p14="http://schemas.microsoft.com/office/powerpoint/2010/main" val="830313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object 26"/>
          <p:cNvGrpSpPr/>
          <p:nvPr/>
        </p:nvGrpSpPr>
        <p:grpSpPr>
          <a:xfrm>
            <a:off x="193984" y="75738"/>
            <a:ext cx="649968" cy="452604"/>
            <a:chOff x="162606" y="37243"/>
            <a:chExt cx="649968" cy="452604"/>
          </a:xfrm>
        </p:grpSpPr>
        <p:pic>
          <p:nvPicPr>
            <p:cNvPr id="27" name="object 27"/>
            <p:cNvPicPr/>
            <p:nvPr/>
          </p:nvPicPr>
          <p:blipFill>
            <a:blip r:embed="rId3" cstate="print"/>
            <a:stretch>
              <a:fillRect/>
            </a:stretch>
          </p:blipFill>
          <p:spPr>
            <a:xfrm>
              <a:off x="429260" y="37243"/>
              <a:ext cx="383314" cy="268339"/>
            </a:xfrm>
            <a:prstGeom prst="rect">
              <a:avLst/>
            </a:prstGeom>
          </p:spPr>
        </p:pic>
        <p:pic>
          <p:nvPicPr>
            <p:cNvPr id="28" name="object 28"/>
            <p:cNvPicPr/>
            <p:nvPr/>
          </p:nvPicPr>
          <p:blipFill>
            <a:blip r:embed="rId4" cstate="print"/>
            <a:stretch>
              <a:fillRect/>
            </a:stretch>
          </p:blipFill>
          <p:spPr>
            <a:xfrm>
              <a:off x="162606" y="354002"/>
              <a:ext cx="537785" cy="135845"/>
            </a:xfrm>
            <a:prstGeom prst="rect">
              <a:avLst/>
            </a:prstGeom>
          </p:spPr>
        </p:pic>
      </p:grpSp>
      <p:pic>
        <p:nvPicPr>
          <p:cNvPr id="32" name="図 31">
            <a:extLst>
              <a:ext uri="{FF2B5EF4-FFF2-40B4-BE49-F238E27FC236}">
                <a16:creationId xmlns:a16="http://schemas.microsoft.com/office/drawing/2014/main" id="{6C8CD59B-C914-486B-9F6C-F559ABD04E18}"/>
              </a:ext>
            </a:extLst>
          </p:cNvPr>
          <p:cNvPicPr>
            <a:picLocks noChangeAspect="1"/>
          </p:cNvPicPr>
          <p:nvPr/>
        </p:nvPicPr>
        <p:blipFill>
          <a:blip r:embed="rId5"/>
          <a:stretch>
            <a:fillRect/>
          </a:stretch>
        </p:blipFill>
        <p:spPr>
          <a:xfrm>
            <a:off x="113242" y="1026381"/>
            <a:ext cx="2712955" cy="1587799"/>
          </a:xfrm>
          <a:prstGeom prst="rect">
            <a:avLst/>
          </a:prstGeom>
          <a:ln>
            <a:noFill/>
          </a:ln>
        </p:spPr>
      </p:pic>
      <p:sp>
        <p:nvSpPr>
          <p:cNvPr id="5" name="object 5"/>
          <p:cNvSpPr/>
          <p:nvPr/>
        </p:nvSpPr>
        <p:spPr>
          <a:xfrm>
            <a:off x="2046383" y="717811"/>
            <a:ext cx="1400175" cy="988607"/>
          </a:xfrm>
          <a:custGeom>
            <a:avLst/>
            <a:gdLst/>
            <a:ahLst/>
            <a:cxnLst/>
            <a:rect l="l" t="t" r="r" b="b"/>
            <a:pathLst>
              <a:path w="1400175" h="1036955">
                <a:moveTo>
                  <a:pt x="675506" y="0"/>
                </a:moveTo>
                <a:lnTo>
                  <a:pt x="619090" y="2526"/>
                </a:lnTo>
                <a:lnTo>
                  <a:pt x="563926" y="7718"/>
                </a:lnTo>
                <a:lnTo>
                  <a:pt x="510202" y="15472"/>
                </a:lnTo>
                <a:lnTo>
                  <a:pt x="458106" y="25685"/>
                </a:lnTo>
                <a:lnTo>
                  <a:pt x="407827" y="38253"/>
                </a:lnTo>
                <a:lnTo>
                  <a:pt x="359553" y="53072"/>
                </a:lnTo>
                <a:lnTo>
                  <a:pt x="313473" y="70038"/>
                </a:lnTo>
                <a:lnTo>
                  <a:pt x="269776" y="89047"/>
                </a:lnTo>
                <a:lnTo>
                  <a:pt x="228651" y="109997"/>
                </a:lnTo>
                <a:lnTo>
                  <a:pt x="190285" y="132782"/>
                </a:lnTo>
                <a:lnTo>
                  <a:pt x="154867" y="157300"/>
                </a:lnTo>
                <a:lnTo>
                  <a:pt x="122586" y="183446"/>
                </a:lnTo>
                <a:lnTo>
                  <a:pt x="93631" y="211117"/>
                </a:lnTo>
                <a:lnTo>
                  <a:pt x="68190" y="240209"/>
                </a:lnTo>
                <a:lnTo>
                  <a:pt x="28604" y="302241"/>
                </a:lnTo>
                <a:lnTo>
                  <a:pt x="5337" y="368713"/>
                </a:lnTo>
                <a:lnTo>
                  <a:pt x="0" y="439943"/>
                </a:lnTo>
                <a:lnTo>
                  <a:pt x="4767" y="475814"/>
                </a:lnTo>
                <a:lnTo>
                  <a:pt x="28689" y="544865"/>
                </a:lnTo>
                <a:lnTo>
                  <a:pt x="70462" y="609442"/>
                </a:lnTo>
                <a:lnTo>
                  <a:pt x="97542" y="639720"/>
                </a:lnTo>
                <a:lnTo>
                  <a:pt x="128485" y="668481"/>
                </a:lnTo>
                <a:lnTo>
                  <a:pt x="163091" y="695591"/>
                </a:lnTo>
                <a:lnTo>
                  <a:pt x="201160" y="720918"/>
                </a:lnTo>
                <a:lnTo>
                  <a:pt x="242491" y="744327"/>
                </a:lnTo>
                <a:lnTo>
                  <a:pt x="286885" y="765687"/>
                </a:lnTo>
                <a:lnTo>
                  <a:pt x="334142" y="784864"/>
                </a:lnTo>
                <a:lnTo>
                  <a:pt x="384061" y="801725"/>
                </a:lnTo>
                <a:lnTo>
                  <a:pt x="436444" y="816137"/>
                </a:lnTo>
                <a:lnTo>
                  <a:pt x="491089" y="827967"/>
                </a:lnTo>
                <a:lnTo>
                  <a:pt x="547797" y="837082"/>
                </a:lnTo>
                <a:lnTo>
                  <a:pt x="606367" y="843349"/>
                </a:lnTo>
                <a:lnTo>
                  <a:pt x="666601" y="846635"/>
                </a:lnTo>
                <a:lnTo>
                  <a:pt x="847410" y="1036919"/>
                </a:lnTo>
                <a:lnTo>
                  <a:pt x="931053" y="823343"/>
                </a:lnTo>
                <a:lnTo>
                  <a:pt x="987470" y="809720"/>
                </a:lnTo>
                <a:lnTo>
                  <a:pt x="1041119" y="793398"/>
                </a:lnTo>
                <a:lnTo>
                  <a:pt x="1091807" y="774532"/>
                </a:lnTo>
                <a:lnTo>
                  <a:pt x="1139345" y="753279"/>
                </a:lnTo>
                <a:lnTo>
                  <a:pt x="1183539" y="729792"/>
                </a:lnTo>
                <a:lnTo>
                  <a:pt x="1224199" y="704227"/>
                </a:lnTo>
                <a:lnTo>
                  <a:pt x="1261134" y="676739"/>
                </a:lnTo>
                <a:lnTo>
                  <a:pt x="1294151" y="647483"/>
                </a:lnTo>
                <a:lnTo>
                  <a:pt x="1323060" y="616616"/>
                </a:lnTo>
                <a:lnTo>
                  <a:pt x="1347669" y="584291"/>
                </a:lnTo>
                <a:lnTo>
                  <a:pt x="1367786" y="550664"/>
                </a:lnTo>
                <a:lnTo>
                  <a:pt x="1393781" y="480125"/>
                </a:lnTo>
                <a:lnTo>
                  <a:pt x="1399574" y="406934"/>
                </a:lnTo>
                <a:lnTo>
                  <a:pt x="1394808" y="371064"/>
                </a:lnTo>
                <a:lnTo>
                  <a:pt x="1370889" y="302013"/>
                </a:lnTo>
                <a:lnTo>
                  <a:pt x="1329118" y="237436"/>
                </a:lnTo>
                <a:lnTo>
                  <a:pt x="1302039" y="207158"/>
                </a:lnTo>
                <a:lnTo>
                  <a:pt x="1271096" y="178397"/>
                </a:lnTo>
                <a:lnTo>
                  <a:pt x="1236491" y="151287"/>
                </a:lnTo>
                <a:lnTo>
                  <a:pt x="1198423" y="125960"/>
                </a:lnTo>
                <a:lnTo>
                  <a:pt x="1157092" y="102550"/>
                </a:lnTo>
                <a:lnTo>
                  <a:pt x="1112698" y="81191"/>
                </a:lnTo>
                <a:lnTo>
                  <a:pt x="1065442" y="62014"/>
                </a:lnTo>
                <a:lnTo>
                  <a:pt x="1015522" y="45153"/>
                </a:lnTo>
                <a:lnTo>
                  <a:pt x="963140" y="30740"/>
                </a:lnTo>
                <a:lnTo>
                  <a:pt x="908495" y="18910"/>
                </a:lnTo>
                <a:lnTo>
                  <a:pt x="851787" y="9795"/>
                </a:lnTo>
                <a:lnTo>
                  <a:pt x="793217" y="3529"/>
                </a:lnTo>
                <a:lnTo>
                  <a:pt x="732983" y="243"/>
                </a:lnTo>
                <a:lnTo>
                  <a:pt x="675506" y="0"/>
                </a:lnTo>
                <a:close/>
              </a:path>
            </a:pathLst>
          </a:custGeom>
          <a:solidFill>
            <a:srgbClr val="F8CAAC">
              <a:alpha val="50195"/>
            </a:srgbClr>
          </a:solidFill>
        </p:spPr>
        <p:txBody>
          <a:bodyPr wrap="square" lIns="0" tIns="0" rIns="0" bIns="0" rtlCol="0"/>
          <a:lstStyle/>
          <a:p>
            <a:endParaRPr dirty="0"/>
          </a:p>
        </p:txBody>
      </p:sp>
      <p:sp>
        <p:nvSpPr>
          <p:cNvPr id="6" name="object 6"/>
          <p:cNvSpPr txBox="1"/>
          <p:nvPr/>
        </p:nvSpPr>
        <p:spPr>
          <a:xfrm>
            <a:off x="4499728" y="9300245"/>
            <a:ext cx="1422400" cy="269240"/>
          </a:xfrm>
          <a:prstGeom prst="rect">
            <a:avLst/>
          </a:prstGeom>
        </p:spPr>
        <p:txBody>
          <a:bodyPr vert="horz" wrap="square" lIns="0" tIns="12065" rIns="0" bIns="0" rtlCol="0">
            <a:spAutoFit/>
          </a:bodyPr>
          <a:lstStyle/>
          <a:p>
            <a:pPr marL="12700">
              <a:lnSpc>
                <a:spcPct val="100000"/>
              </a:lnSpc>
              <a:spcBef>
                <a:spcPts val="95"/>
              </a:spcBef>
            </a:pPr>
            <a:r>
              <a:rPr sz="1600" b="1" spc="-15" dirty="0">
                <a:latin typeface="ＭＳ Ｐゴシック"/>
                <a:cs typeface="ＭＳ Ｐゴシック"/>
              </a:rPr>
              <a:t>☎</a:t>
            </a:r>
            <a:r>
              <a:rPr sz="1600" b="1" spc="-110" dirty="0">
                <a:latin typeface="ＭＳ Ｐゴシック"/>
                <a:cs typeface="ＭＳ Ｐゴシック"/>
              </a:rPr>
              <a:t> </a:t>
            </a:r>
            <a:r>
              <a:rPr sz="1600" b="1" spc="-10" dirty="0">
                <a:latin typeface="Calibri"/>
                <a:cs typeface="Calibri"/>
              </a:rPr>
              <a:t>06-</a:t>
            </a:r>
            <a:r>
              <a:rPr sz="1600" b="1" spc="-15" dirty="0">
                <a:latin typeface="Calibri"/>
                <a:cs typeface="Calibri"/>
              </a:rPr>
              <a:t>6</a:t>
            </a:r>
            <a:r>
              <a:rPr sz="1600" b="1" spc="-10" dirty="0">
                <a:latin typeface="Calibri"/>
                <a:cs typeface="Calibri"/>
              </a:rPr>
              <a:t>941-</a:t>
            </a:r>
            <a:r>
              <a:rPr sz="1600" b="1" spc="-15" dirty="0">
                <a:latin typeface="Calibri"/>
                <a:cs typeface="Calibri"/>
              </a:rPr>
              <a:t>2</a:t>
            </a:r>
            <a:r>
              <a:rPr sz="1600" b="1" spc="-10" dirty="0">
                <a:latin typeface="Calibri"/>
                <a:cs typeface="Calibri"/>
              </a:rPr>
              <a:t>297</a:t>
            </a:r>
            <a:endParaRPr sz="1600" dirty="0">
              <a:latin typeface="Calibri"/>
              <a:cs typeface="Calibri"/>
            </a:endParaRPr>
          </a:p>
        </p:txBody>
      </p:sp>
      <p:sp>
        <p:nvSpPr>
          <p:cNvPr id="7" name="object 7"/>
          <p:cNvSpPr txBox="1"/>
          <p:nvPr/>
        </p:nvSpPr>
        <p:spPr>
          <a:xfrm>
            <a:off x="215567" y="8756086"/>
            <a:ext cx="4340669" cy="750847"/>
          </a:xfrm>
          <a:prstGeom prst="rect">
            <a:avLst/>
          </a:prstGeom>
        </p:spPr>
        <p:txBody>
          <a:bodyPr vert="horz" wrap="square" lIns="0" tIns="12065" rIns="0" bIns="0" rtlCol="0">
            <a:spAutoFit/>
          </a:bodyPr>
          <a:lstStyle/>
          <a:p>
            <a:pPr marL="12700">
              <a:lnSpc>
                <a:spcPct val="100000"/>
              </a:lnSpc>
              <a:spcBef>
                <a:spcPts val="95"/>
              </a:spcBef>
            </a:pPr>
            <a:r>
              <a:rPr lang="ru-RU" sz="1600" b="1" spc="-15" dirty="0" err="1">
                <a:cs typeface="Calibri"/>
              </a:rPr>
              <a:t>Запити</a:t>
            </a:r>
            <a:r>
              <a:rPr lang="ru-RU" sz="1600" b="1" spc="-15" dirty="0">
                <a:cs typeface="Calibri"/>
              </a:rPr>
              <a:t>/заявки:</a:t>
            </a:r>
            <a:endParaRPr lang="ru-RU" sz="1600" dirty="0">
              <a:cs typeface="Calibri"/>
            </a:endParaRPr>
          </a:p>
          <a:p>
            <a:pPr marL="12700">
              <a:lnSpc>
                <a:spcPct val="100000"/>
              </a:lnSpc>
            </a:pPr>
            <a:r>
              <a:rPr lang="uk-UA" sz="1600" b="1" dirty="0">
                <a:cs typeface="Calibri"/>
              </a:rPr>
              <a:t>Інформаційна служба для іноземних резидентів</a:t>
            </a:r>
          </a:p>
          <a:p>
            <a:pPr marL="12700">
              <a:lnSpc>
                <a:spcPct val="100000"/>
              </a:lnSpc>
            </a:pPr>
            <a:r>
              <a:rPr lang="uk-UA" sz="1600" b="1" dirty="0">
                <a:cs typeface="Calibri"/>
              </a:rPr>
              <a:t>префектури </a:t>
            </a:r>
            <a:r>
              <a:rPr lang="uk-UA" sz="1600" b="1" dirty="0" err="1">
                <a:cs typeface="Calibri"/>
              </a:rPr>
              <a:t>Осака</a:t>
            </a:r>
            <a:r>
              <a:rPr lang="uk-UA" sz="1600" b="1" dirty="0">
                <a:cs typeface="Calibri"/>
              </a:rPr>
              <a:t> </a:t>
            </a:r>
            <a:endParaRPr lang="ru-RU" sz="1600" dirty="0">
              <a:cs typeface="Calibri"/>
            </a:endParaRPr>
          </a:p>
        </p:txBody>
      </p:sp>
      <p:sp>
        <p:nvSpPr>
          <p:cNvPr id="8" name="object 8"/>
          <p:cNvSpPr txBox="1"/>
          <p:nvPr/>
        </p:nvSpPr>
        <p:spPr>
          <a:xfrm>
            <a:off x="197043" y="9551960"/>
            <a:ext cx="6205855" cy="269240"/>
          </a:xfrm>
          <a:prstGeom prst="rect">
            <a:avLst/>
          </a:prstGeom>
        </p:spPr>
        <p:txBody>
          <a:bodyPr vert="horz" wrap="square" lIns="0" tIns="12065" rIns="0" bIns="0" rtlCol="0">
            <a:spAutoFit/>
          </a:bodyPr>
          <a:lstStyle/>
          <a:p>
            <a:pPr marL="12700">
              <a:lnSpc>
                <a:spcPct val="100000"/>
              </a:lnSpc>
              <a:spcBef>
                <a:spcPts val="95"/>
              </a:spcBef>
            </a:pPr>
            <a:r>
              <a:rPr sz="2100" b="1" baseline="3968" dirty="0">
                <a:latin typeface="Calibri"/>
                <a:cs typeface="Calibri"/>
              </a:rPr>
              <a:t>5F</a:t>
            </a:r>
            <a:r>
              <a:rPr sz="2100" b="1" spc="7" baseline="3968" dirty="0">
                <a:latin typeface="Calibri"/>
                <a:cs typeface="Calibri"/>
              </a:rPr>
              <a:t> </a:t>
            </a:r>
            <a:r>
              <a:rPr sz="2100" b="1" baseline="3968" dirty="0">
                <a:latin typeface="Calibri"/>
                <a:cs typeface="Calibri"/>
              </a:rPr>
              <a:t>My</a:t>
            </a:r>
            <a:r>
              <a:rPr sz="2100" b="1" spc="15" baseline="3968" dirty="0">
                <a:latin typeface="Calibri"/>
                <a:cs typeface="Calibri"/>
              </a:rPr>
              <a:t> </a:t>
            </a:r>
            <a:r>
              <a:rPr sz="2100" b="1" baseline="3968" dirty="0">
                <a:latin typeface="Calibri"/>
                <a:cs typeface="Calibri"/>
              </a:rPr>
              <a:t>Dome</a:t>
            </a:r>
            <a:r>
              <a:rPr sz="2100" b="1" spc="7" baseline="3968" dirty="0">
                <a:latin typeface="Calibri"/>
                <a:cs typeface="Calibri"/>
              </a:rPr>
              <a:t> </a:t>
            </a:r>
            <a:r>
              <a:rPr sz="2100" b="1" baseline="3968" dirty="0">
                <a:latin typeface="Calibri"/>
                <a:cs typeface="Calibri"/>
              </a:rPr>
              <a:t>Osaka,</a:t>
            </a:r>
            <a:r>
              <a:rPr sz="2100" b="1" spc="15" baseline="3968" dirty="0">
                <a:latin typeface="Calibri"/>
                <a:cs typeface="Calibri"/>
              </a:rPr>
              <a:t> </a:t>
            </a:r>
            <a:r>
              <a:rPr sz="2100" b="1" spc="7" baseline="3968" dirty="0">
                <a:latin typeface="Calibri"/>
                <a:cs typeface="Calibri"/>
              </a:rPr>
              <a:t>2-5</a:t>
            </a:r>
            <a:r>
              <a:rPr sz="2100" b="1" spc="15" baseline="3968" dirty="0">
                <a:latin typeface="Calibri"/>
                <a:cs typeface="Calibri"/>
              </a:rPr>
              <a:t> </a:t>
            </a:r>
            <a:r>
              <a:rPr sz="2100" b="1" spc="7" baseline="3968" dirty="0" err="1">
                <a:latin typeface="Calibri"/>
                <a:cs typeface="Calibri"/>
              </a:rPr>
              <a:t>Hommachibashi</a:t>
            </a:r>
            <a:r>
              <a:rPr sz="2100" b="1" spc="7" baseline="3968" dirty="0">
                <a:latin typeface="Calibri"/>
                <a:cs typeface="Calibri"/>
              </a:rPr>
              <a:t>,</a:t>
            </a:r>
            <a:r>
              <a:rPr sz="2100" b="1" spc="15" baseline="3968" dirty="0">
                <a:latin typeface="Calibri"/>
                <a:cs typeface="Calibri"/>
              </a:rPr>
              <a:t> </a:t>
            </a:r>
            <a:r>
              <a:rPr sz="2100" b="1" baseline="3968" dirty="0">
                <a:latin typeface="Calibri"/>
                <a:cs typeface="Calibri"/>
              </a:rPr>
              <a:t>Chuo-</a:t>
            </a:r>
            <a:r>
              <a:rPr sz="2100" b="1" baseline="3968" dirty="0" err="1">
                <a:latin typeface="Calibri"/>
                <a:cs typeface="Calibri"/>
              </a:rPr>
              <a:t>ku</a:t>
            </a:r>
            <a:r>
              <a:rPr sz="2100" b="1" baseline="3968" dirty="0">
                <a:latin typeface="Calibri"/>
                <a:cs typeface="Calibri"/>
              </a:rPr>
              <a:t>,</a:t>
            </a:r>
            <a:r>
              <a:rPr sz="2100" b="1" spc="15" baseline="3968" dirty="0">
                <a:latin typeface="Calibri"/>
                <a:cs typeface="Calibri"/>
              </a:rPr>
              <a:t> </a:t>
            </a:r>
            <a:r>
              <a:rPr sz="2100" b="1" baseline="3968" dirty="0">
                <a:latin typeface="Calibri"/>
                <a:cs typeface="Calibri"/>
              </a:rPr>
              <a:t>Osaka</a:t>
            </a:r>
            <a:r>
              <a:rPr sz="2100" b="1" spc="-22" baseline="3968" dirty="0">
                <a:latin typeface="Calibri"/>
                <a:cs typeface="Calibri"/>
              </a:rPr>
              <a:t> </a:t>
            </a:r>
            <a:r>
              <a:rPr sz="1600" b="1" spc="-10" dirty="0">
                <a:latin typeface="ＭＳ Ｐゴシック"/>
                <a:cs typeface="ＭＳ Ｐゴシック"/>
              </a:rPr>
              <a:t>✉</a:t>
            </a:r>
            <a:r>
              <a:rPr sz="1600" b="1" spc="-10" dirty="0">
                <a:latin typeface="Calibri"/>
                <a:cs typeface="Calibri"/>
                <a:hlinkClick r:id="rId6"/>
              </a:rPr>
              <a:t>jouhou-c@ofix.or.jp</a:t>
            </a:r>
            <a:endParaRPr sz="1600" dirty="0">
              <a:latin typeface="Calibri"/>
              <a:cs typeface="Calibri"/>
            </a:endParaRPr>
          </a:p>
        </p:txBody>
      </p:sp>
      <p:pic>
        <p:nvPicPr>
          <p:cNvPr id="9" name="object 9"/>
          <p:cNvPicPr/>
          <p:nvPr/>
        </p:nvPicPr>
        <p:blipFill>
          <a:blip r:embed="rId7" cstate="print"/>
          <a:stretch>
            <a:fillRect/>
          </a:stretch>
        </p:blipFill>
        <p:spPr>
          <a:xfrm>
            <a:off x="5564211" y="974168"/>
            <a:ext cx="1246631" cy="1257299"/>
          </a:xfrm>
          <a:prstGeom prst="rect">
            <a:avLst/>
          </a:prstGeom>
        </p:spPr>
      </p:pic>
      <p:sp>
        <p:nvSpPr>
          <p:cNvPr id="11" name="object 11"/>
          <p:cNvSpPr txBox="1"/>
          <p:nvPr/>
        </p:nvSpPr>
        <p:spPr>
          <a:xfrm>
            <a:off x="460638" y="44836"/>
            <a:ext cx="6423280" cy="651460"/>
          </a:xfrm>
          <a:prstGeom prst="rect">
            <a:avLst/>
          </a:prstGeom>
        </p:spPr>
        <p:txBody>
          <a:bodyPr vert="horz" wrap="square" lIns="0" tIns="45720" rIns="0" bIns="0" rtlCol="0">
            <a:spAutoFit/>
          </a:bodyPr>
          <a:lstStyle/>
          <a:p>
            <a:pPr marL="635" algn="ctr">
              <a:lnSpc>
                <a:spcPct val="100000"/>
              </a:lnSpc>
              <a:spcBef>
                <a:spcPts val="360"/>
              </a:spcBef>
            </a:pPr>
            <a:r>
              <a:rPr lang="uk-UA" sz="1200" spc="-5" dirty="0">
                <a:solidFill>
                  <a:srgbClr val="3A3838"/>
                </a:solidFill>
                <a:latin typeface="Calibri"/>
                <a:cs typeface="Calibri"/>
              </a:rPr>
              <a:t>Консультаційний центр з питань праці префектури </a:t>
            </a:r>
            <a:r>
              <a:rPr lang="uk-UA" sz="1200" spc="-5" dirty="0" err="1">
                <a:solidFill>
                  <a:srgbClr val="3A3838"/>
                </a:solidFill>
                <a:latin typeface="Calibri"/>
                <a:cs typeface="Calibri"/>
              </a:rPr>
              <a:t>Осака</a:t>
            </a:r>
            <a:r>
              <a:rPr lang="uk-UA" sz="1200" spc="-5" dirty="0">
                <a:solidFill>
                  <a:srgbClr val="3A3838"/>
                </a:solidFill>
                <a:latin typeface="Calibri"/>
                <a:cs typeface="Calibri"/>
              </a:rPr>
              <a:t> (Відділ робочого середовища)</a:t>
            </a:r>
            <a:endParaRPr lang="ru-RU" sz="1200" spc="-5" dirty="0">
              <a:solidFill>
                <a:srgbClr val="3A3838"/>
              </a:solidFill>
              <a:latin typeface="Calibri"/>
              <a:cs typeface="Calibri"/>
            </a:endParaRPr>
          </a:p>
          <a:p>
            <a:pPr marL="635" algn="ctr">
              <a:lnSpc>
                <a:spcPct val="100000"/>
              </a:lnSpc>
              <a:spcBef>
                <a:spcPts val="360"/>
              </a:spcBef>
            </a:pPr>
            <a:r>
              <a:rPr lang="ru-RU" sz="1200" spc="-5" dirty="0">
                <a:solidFill>
                  <a:srgbClr val="3A3838"/>
                </a:solidFill>
                <a:latin typeface="Calibri"/>
                <a:cs typeface="Calibri"/>
              </a:rPr>
              <a:t>Фонд </a:t>
            </a:r>
            <a:r>
              <a:rPr lang="uk-UA" sz="1200" spc="-5" dirty="0">
                <a:solidFill>
                  <a:srgbClr val="3A3838"/>
                </a:solidFill>
                <a:latin typeface="Calibri"/>
                <a:cs typeface="Calibri"/>
              </a:rPr>
              <a:t>міжнародного обміну</a:t>
            </a:r>
            <a:r>
              <a:rPr lang="ru-RU" sz="1200" spc="-5" dirty="0">
                <a:solidFill>
                  <a:srgbClr val="3A3838"/>
                </a:solidFill>
                <a:latin typeface="Calibri"/>
                <a:cs typeface="Calibri"/>
              </a:rPr>
              <a:t> </a:t>
            </a:r>
            <a:r>
              <a:rPr lang="uk-UA" sz="1200" spc="-5" dirty="0">
                <a:solidFill>
                  <a:srgbClr val="3A3838"/>
                </a:solidFill>
                <a:latin typeface="Calibri"/>
                <a:cs typeface="Calibri"/>
              </a:rPr>
              <a:t>префектури </a:t>
            </a:r>
            <a:r>
              <a:rPr lang="uk-UA" sz="1200" spc="-5" dirty="0" err="1">
                <a:solidFill>
                  <a:srgbClr val="3A3838"/>
                </a:solidFill>
                <a:latin typeface="Calibri"/>
                <a:cs typeface="Calibri"/>
              </a:rPr>
              <a:t>Осака</a:t>
            </a:r>
            <a:r>
              <a:rPr lang="ru-RU" sz="1200" spc="-5" dirty="0">
                <a:solidFill>
                  <a:srgbClr val="3A3838"/>
                </a:solidFill>
                <a:latin typeface="Calibri"/>
                <a:cs typeface="Calibri"/>
              </a:rPr>
              <a:t> (</a:t>
            </a:r>
            <a:r>
              <a:rPr lang="en" sz="1200" spc="-5" dirty="0">
                <a:solidFill>
                  <a:srgbClr val="3A3838"/>
                </a:solidFill>
                <a:latin typeface="Calibri"/>
                <a:cs typeface="Calibri"/>
              </a:rPr>
              <a:t>OFIX) </a:t>
            </a:r>
            <a:r>
              <a:rPr lang="ru-RU" sz="1200" spc="-5" dirty="0" err="1">
                <a:solidFill>
                  <a:srgbClr val="3A3838"/>
                </a:solidFill>
                <a:latin typeface="Calibri"/>
                <a:cs typeface="Calibri"/>
              </a:rPr>
              <a:t>Інформаційна</a:t>
            </a:r>
            <a:r>
              <a:rPr lang="ru-RU" sz="1200" spc="-5" dirty="0">
                <a:solidFill>
                  <a:srgbClr val="3A3838"/>
                </a:solidFill>
                <a:latin typeface="Calibri"/>
                <a:cs typeface="Calibri"/>
              </a:rPr>
              <a:t> </a:t>
            </a:r>
            <a:r>
              <a:rPr lang="uk-UA" sz="1200" spc="-5" dirty="0">
                <a:solidFill>
                  <a:srgbClr val="3A3838"/>
                </a:solidFill>
                <a:latin typeface="Calibri"/>
                <a:cs typeface="Calibri"/>
              </a:rPr>
              <a:t>служба для іноземних резидентів префектури </a:t>
            </a:r>
            <a:r>
              <a:rPr lang="uk-UA" sz="1200" spc="-5" dirty="0" err="1">
                <a:solidFill>
                  <a:srgbClr val="3A3838"/>
                </a:solidFill>
                <a:latin typeface="Calibri"/>
                <a:cs typeface="Calibri"/>
              </a:rPr>
              <a:t>Осака</a:t>
            </a:r>
            <a:endParaRPr lang="ru-RU" sz="1200" dirty="0">
              <a:latin typeface="Calibri"/>
              <a:cs typeface="Calibri"/>
            </a:endParaRPr>
          </a:p>
        </p:txBody>
      </p:sp>
      <p:pic>
        <p:nvPicPr>
          <p:cNvPr id="12" name="object 12"/>
          <p:cNvPicPr/>
          <p:nvPr/>
        </p:nvPicPr>
        <p:blipFill>
          <a:blip r:embed="rId8" cstate="print"/>
          <a:stretch>
            <a:fillRect/>
          </a:stretch>
        </p:blipFill>
        <p:spPr>
          <a:xfrm>
            <a:off x="4786979" y="4682172"/>
            <a:ext cx="1784754" cy="884829"/>
          </a:xfrm>
          <a:prstGeom prst="rect">
            <a:avLst/>
          </a:prstGeom>
        </p:spPr>
      </p:pic>
      <p:pic>
        <p:nvPicPr>
          <p:cNvPr id="13" name="object 13"/>
          <p:cNvPicPr/>
          <p:nvPr/>
        </p:nvPicPr>
        <p:blipFill>
          <a:blip r:embed="rId9" cstate="print"/>
          <a:stretch>
            <a:fillRect/>
          </a:stretch>
        </p:blipFill>
        <p:spPr>
          <a:xfrm>
            <a:off x="2453520" y="4682172"/>
            <a:ext cx="2012065" cy="907443"/>
          </a:xfrm>
          <a:prstGeom prst="rect">
            <a:avLst/>
          </a:prstGeom>
        </p:spPr>
      </p:pic>
      <p:pic>
        <p:nvPicPr>
          <p:cNvPr id="14" name="object 14"/>
          <p:cNvPicPr/>
          <p:nvPr/>
        </p:nvPicPr>
        <p:blipFill>
          <a:blip r:embed="rId10" cstate="print"/>
          <a:stretch>
            <a:fillRect/>
          </a:stretch>
        </p:blipFill>
        <p:spPr>
          <a:xfrm>
            <a:off x="4798343" y="5791572"/>
            <a:ext cx="1762038" cy="850785"/>
          </a:xfrm>
          <a:prstGeom prst="rect">
            <a:avLst/>
          </a:prstGeom>
        </p:spPr>
      </p:pic>
      <p:pic>
        <p:nvPicPr>
          <p:cNvPr id="15" name="object 15"/>
          <p:cNvPicPr/>
          <p:nvPr/>
        </p:nvPicPr>
        <p:blipFill>
          <a:blip r:embed="rId11" cstate="print"/>
          <a:stretch>
            <a:fillRect/>
          </a:stretch>
        </p:blipFill>
        <p:spPr>
          <a:xfrm>
            <a:off x="2442721" y="5791634"/>
            <a:ext cx="2023529" cy="862121"/>
          </a:xfrm>
          <a:prstGeom prst="rect">
            <a:avLst/>
          </a:prstGeom>
        </p:spPr>
      </p:pic>
      <p:pic>
        <p:nvPicPr>
          <p:cNvPr id="16" name="object 16"/>
          <p:cNvPicPr/>
          <p:nvPr/>
        </p:nvPicPr>
        <p:blipFill>
          <a:blip r:embed="rId12" cstate="print"/>
          <a:stretch>
            <a:fillRect/>
          </a:stretch>
        </p:blipFill>
        <p:spPr>
          <a:xfrm>
            <a:off x="234344" y="5791635"/>
            <a:ext cx="1773325" cy="862179"/>
          </a:xfrm>
          <a:prstGeom prst="rect">
            <a:avLst/>
          </a:prstGeom>
        </p:spPr>
      </p:pic>
      <p:pic>
        <p:nvPicPr>
          <p:cNvPr id="17" name="object 17"/>
          <p:cNvPicPr/>
          <p:nvPr/>
        </p:nvPicPr>
        <p:blipFill>
          <a:blip r:embed="rId13" cstate="print"/>
          <a:stretch>
            <a:fillRect/>
          </a:stretch>
        </p:blipFill>
        <p:spPr>
          <a:xfrm>
            <a:off x="234387" y="4659569"/>
            <a:ext cx="1784698" cy="941477"/>
          </a:xfrm>
          <a:prstGeom prst="rect">
            <a:avLst/>
          </a:prstGeom>
        </p:spPr>
      </p:pic>
      <p:pic>
        <p:nvPicPr>
          <p:cNvPr id="25" name="object 25"/>
          <p:cNvPicPr/>
          <p:nvPr/>
        </p:nvPicPr>
        <p:blipFill>
          <a:blip r:embed="rId14" cstate="print"/>
          <a:stretch>
            <a:fillRect/>
          </a:stretch>
        </p:blipFill>
        <p:spPr>
          <a:xfrm>
            <a:off x="6014335" y="8918642"/>
            <a:ext cx="616770" cy="616792"/>
          </a:xfrm>
          <a:prstGeom prst="rect">
            <a:avLst/>
          </a:prstGeom>
        </p:spPr>
      </p:pic>
      <p:grpSp>
        <p:nvGrpSpPr>
          <p:cNvPr id="35" name="グループ化 34">
            <a:extLst>
              <a:ext uri="{FF2B5EF4-FFF2-40B4-BE49-F238E27FC236}">
                <a16:creationId xmlns:a16="http://schemas.microsoft.com/office/drawing/2014/main" id="{69FE7ACD-A9A4-C78C-DFFC-906D08B158F5}"/>
              </a:ext>
            </a:extLst>
          </p:cNvPr>
          <p:cNvGrpSpPr/>
          <p:nvPr/>
        </p:nvGrpSpPr>
        <p:grpSpPr>
          <a:xfrm>
            <a:off x="0" y="2476294"/>
            <a:ext cx="6857999" cy="1964574"/>
            <a:chOff x="67310" y="2255078"/>
            <a:chExt cx="7086600" cy="1964574"/>
          </a:xfrm>
        </p:grpSpPr>
        <p:grpSp>
          <p:nvGrpSpPr>
            <p:cNvPr id="34" name="グループ化 33">
              <a:extLst>
                <a:ext uri="{FF2B5EF4-FFF2-40B4-BE49-F238E27FC236}">
                  <a16:creationId xmlns:a16="http://schemas.microsoft.com/office/drawing/2014/main" id="{E16D7A5B-B4B1-D0D9-3314-747BE7C5FA9E}"/>
                </a:ext>
              </a:extLst>
            </p:cNvPr>
            <p:cNvGrpSpPr/>
            <p:nvPr/>
          </p:nvGrpSpPr>
          <p:grpSpPr>
            <a:xfrm>
              <a:off x="267760" y="2977706"/>
              <a:ext cx="6638290" cy="1241946"/>
              <a:chOff x="267760" y="2977706"/>
              <a:chExt cx="6638290" cy="1241946"/>
            </a:xfrm>
          </p:grpSpPr>
          <p:sp>
            <p:nvSpPr>
              <p:cNvPr id="24" name="object 24"/>
              <p:cNvSpPr txBox="1"/>
              <p:nvPr/>
            </p:nvSpPr>
            <p:spPr>
              <a:xfrm>
                <a:off x="267760" y="2977706"/>
                <a:ext cx="6638290" cy="841256"/>
              </a:xfrm>
              <a:prstGeom prst="rect">
                <a:avLst/>
              </a:prstGeom>
            </p:spPr>
            <p:txBody>
              <a:bodyPr vert="horz" wrap="square" lIns="0" tIns="12700" rIns="0" bIns="0" rtlCol="0">
                <a:spAutoFit/>
              </a:bodyPr>
              <a:lstStyle/>
              <a:p>
                <a:pPr marL="12700">
                  <a:lnSpc>
                    <a:spcPct val="100000"/>
                  </a:lnSpc>
                  <a:spcBef>
                    <a:spcPts val="1870"/>
                  </a:spcBef>
                </a:pPr>
                <a:r>
                  <a:rPr lang="ru-RU" sz="2400" b="1" dirty="0">
                    <a:cs typeface="UD デジタル 教科書体 NP-B"/>
                  </a:rPr>
                  <a:t>Дата і час </a:t>
                </a:r>
                <a:r>
                  <a:rPr sz="2400" b="1" spc="-5" dirty="0">
                    <a:cs typeface="UD デジタル 教科書体 NP-B"/>
                  </a:rPr>
                  <a:t>:</a:t>
                </a:r>
                <a:endParaRPr lang="uk-UA" sz="2400" dirty="0">
                  <a:cs typeface="UD デジタル 教科書体 NP-B"/>
                </a:endParaRPr>
              </a:p>
              <a:p>
                <a:pPr marL="81280">
                  <a:lnSpc>
                    <a:spcPct val="100000"/>
                  </a:lnSpc>
                  <a:spcBef>
                    <a:spcPts val="665"/>
                  </a:spcBef>
                </a:pPr>
                <a:r>
                  <a:rPr lang="uk-UA" sz="2400" b="1" spc="-150" dirty="0">
                    <a:solidFill>
                      <a:srgbClr val="3A3838"/>
                    </a:solidFill>
                    <a:cs typeface="UD デジタル 教科書体 NP-B"/>
                  </a:rPr>
                  <a:t>1-й та 3-й понеділок кожного місяця.</a:t>
                </a:r>
              </a:p>
            </p:txBody>
          </p:sp>
          <p:sp>
            <p:nvSpPr>
              <p:cNvPr id="30" name="object 30"/>
              <p:cNvSpPr txBox="1"/>
              <p:nvPr/>
            </p:nvSpPr>
            <p:spPr>
              <a:xfrm>
                <a:off x="356888" y="3858972"/>
                <a:ext cx="3133090" cy="360680"/>
              </a:xfrm>
              <a:prstGeom prst="rect">
                <a:avLst/>
              </a:prstGeom>
            </p:spPr>
            <p:txBody>
              <a:bodyPr vert="horz" wrap="square" lIns="0" tIns="12700" rIns="0" bIns="0" rtlCol="0">
                <a:spAutoFit/>
              </a:bodyPr>
              <a:lstStyle/>
              <a:p>
                <a:pPr marL="12700">
                  <a:lnSpc>
                    <a:spcPct val="100000"/>
                  </a:lnSpc>
                  <a:spcBef>
                    <a:spcPts val="100"/>
                  </a:spcBef>
                </a:pPr>
                <a:r>
                  <a:rPr lang="ru-RU" sz="2200" b="1" dirty="0">
                    <a:solidFill>
                      <a:srgbClr val="3A3838"/>
                    </a:solidFill>
                    <a:latin typeface="Arial"/>
                    <a:cs typeface="Arial"/>
                  </a:rPr>
                  <a:t>З 13:30 до 17:15</a:t>
                </a:r>
                <a:endParaRPr sz="2200" dirty="0">
                  <a:latin typeface="Arial"/>
                  <a:cs typeface="Arial"/>
                </a:endParaRPr>
              </a:p>
            </p:txBody>
          </p:sp>
        </p:grpSp>
        <p:sp>
          <p:nvSpPr>
            <p:cNvPr id="33" name="object 24">
              <a:extLst>
                <a:ext uri="{FF2B5EF4-FFF2-40B4-BE49-F238E27FC236}">
                  <a16:creationId xmlns:a16="http://schemas.microsoft.com/office/drawing/2014/main" id="{35E912DC-5F1E-9006-D43C-BF2D9AD9CA2A}"/>
                </a:ext>
              </a:extLst>
            </p:cNvPr>
            <p:cNvSpPr txBox="1"/>
            <p:nvPr/>
          </p:nvSpPr>
          <p:spPr>
            <a:xfrm>
              <a:off x="67310" y="2255078"/>
              <a:ext cx="7086600" cy="720710"/>
            </a:xfrm>
            <a:prstGeom prst="rect">
              <a:avLst/>
            </a:prstGeom>
          </p:spPr>
          <p:txBody>
            <a:bodyPr vert="horz" wrap="square" lIns="0" tIns="12700" rIns="0" bIns="0" rtlCol="0">
              <a:spAutoFit/>
            </a:bodyPr>
            <a:lstStyle/>
            <a:p>
              <a:pPr marL="160655">
                <a:lnSpc>
                  <a:spcPct val="100000"/>
                </a:lnSpc>
                <a:spcBef>
                  <a:spcPts val="100"/>
                </a:spcBef>
                <a:tabLst>
                  <a:tab pos="2274570" algn="l"/>
                </a:tabLst>
              </a:pPr>
              <a:r>
                <a:rPr lang="uk-UA" sz="4600" b="1" spc="-150" dirty="0">
                  <a:solidFill>
                    <a:srgbClr val="C55A11"/>
                  </a:solidFill>
                  <a:cs typeface="Arial"/>
                </a:rPr>
                <a:t>Консультації з питань праці</a:t>
              </a:r>
              <a:endParaRPr sz="4600" spc="-150" dirty="0">
                <a:cs typeface="UD デジタル 教科書体 NP-B"/>
              </a:endParaRPr>
            </a:p>
          </p:txBody>
        </p:sp>
      </p:grpSp>
      <p:sp>
        <p:nvSpPr>
          <p:cNvPr id="36" name="object 8">
            <a:extLst>
              <a:ext uri="{FF2B5EF4-FFF2-40B4-BE49-F238E27FC236}">
                <a16:creationId xmlns:a16="http://schemas.microsoft.com/office/drawing/2014/main" id="{E12DBC29-A476-42D9-919A-C8078E96DA80}"/>
              </a:ext>
            </a:extLst>
          </p:cNvPr>
          <p:cNvSpPr/>
          <p:nvPr/>
        </p:nvSpPr>
        <p:spPr>
          <a:xfrm>
            <a:off x="3370278" y="838514"/>
            <a:ext cx="2186787" cy="1453515"/>
          </a:xfrm>
          <a:custGeom>
            <a:avLst/>
            <a:gdLst/>
            <a:ahLst/>
            <a:cxnLst/>
            <a:rect l="l" t="t" r="r" b="b"/>
            <a:pathLst>
              <a:path w="2070100" h="1453514">
                <a:moveTo>
                  <a:pt x="1022987" y="0"/>
                </a:moveTo>
                <a:lnTo>
                  <a:pt x="962931" y="1353"/>
                </a:lnTo>
                <a:lnTo>
                  <a:pt x="903738" y="4656"/>
                </a:lnTo>
                <a:lnTo>
                  <a:pt x="845508" y="9853"/>
                </a:lnTo>
                <a:lnTo>
                  <a:pt x="788343" y="16893"/>
                </a:lnTo>
                <a:lnTo>
                  <a:pt x="732346" y="25722"/>
                </a:lnTo>
                <a:lnTo>
                  <a:pt x="677616" y="36288"/>
                </a:lnTo>
                <a:lnTo>
                  <a:pt x="624257" y="48536"/>
                </a:lnTo>
                <a:lnTo>
                  <a:pt x="572369" y="62416"/>
                </a:lnTo>
                <a:lnTo>
                  <a:pt x="522054" y="77872"/>
                </a:lnTo>
                <a:lnTo>
                  <a:pt x="473413" y="94853"/>
                </a:lnTo>
                <a:lnTo>
                  <a:pt x="426549" y="113306"/>
                </a:lnTo>
                <a:lnTo>
                  <a:pt x="381562" y="133177"/>
                </a:lnTo>
                <a:lnTo>
                  <a:pt x="338554" y="154414"/>
                </a:lnTo>
                <a:lnTo>
                  <a:pt x="297628" y="176963"/>
                </a:lnTo>
                <a:lnTo>
                  <a:pt x="258883" y="200771"/>
                </a:lnTo>
                <a:lnTo>
                  <a:pt x="222422" y="225787"/>
                </a:lnTo>
                <a:lnTo>
                  <a:pt x="188347" y="251956"/>
                </a:lnTo>
                <a:lnTo>
                  <a:pt x="156758" y="279225"/>
                </a:lnTo>
                <a:lnTo>
                  <a:pt x="127758" y="307543"/>
                </a:lnTo>
                <a:lnTo>
                  <a:pt x="101448" y="336855"/>
                </a:lnTo>
                <a:lnTo>
                  <a:pt x="77930" y="367109"/>
                </a:lnTo>
                <a:lnTo>
                  <a:pt x="39674" y="430229"/>
                </a:lnTo>
                <a:lnTo>
                  <a:pt x="13802" y="496482"/>
                </a:lnTo>
                <a:lnTo>
                  <a:pt x="1128" y="565441"/>
                </a:lnTo>
                <a:lnTo>
                  <a:pt x="0" y="600328"/>
                </a:lnTo>
                <a:lnTo>
                  <a:pt x="2360" y="634779"/>
                </a:lnTo>
                <a:lnTo>
                  <a:pt x="17176" y="702139"/>
                </a:lnTo>
                <a:lnTo>
                  <a:pt x="44839" y="767053"/>
                </a:lnTo>
                <a:lnTo>
                  <a:pt x="84610" y="829057"/>
                </a:lnTo>
                <a:lnTo>
                  <a:pt x="108805" y="858822"/>
                </a:lnTo>
                <a:lnTo>
                  <a:pt x="135750" y="887685"/>
                </a:lnTo>
                <a:lnTo>
                  <a:pt x="165352" y="915587"/>
                </a:lnTo>
                <a:lnTo>
                  <a:pt x="197520" y="942470"/>
                </a:lnTo>
                <a:lnTo>
                  <a:pt x="232160" y="968276"/>
                </a:lnTo>
                <a:lnTo>
                  <a:pt x="269181" y="992947"/>
                </a:lnTo>
                <a:lnTo>
                  <a:pt x="308490" y="1016424"/>
                </a:lnTo>
                <a:lnTo>
                  <a:pt x="349994" y="1038649"/>
                </a:lnTo>
                <a:lnTo>
                  <a:pt x="393603" y="1059565"/>
                </a:lnTo>
                <a:lnTo>
                  <a:pt x="439222" y="1079111"/>
                </a:lnTo>
                <a:lnTo>
                  <a:pt x="486760" y="1097232"/>
                </a:lnTo>
                <a:lnTo>
                  <a:pt x="536124" y="1113867"/>
                </a:lnTo>
                <a:lnTo>
                  <a:pt x="587223" y="1128960"/>
                </a:lnTo>
                <a:lnTo>
                  <a:pt x="639963" y="1142451"/>
                </a:lnTo>
                <a:lnTo>
                  <a:pt x="694253" y="1154283"/>
                </a:lnTo>
                <a:lnTo>
                  <a:pt x="749999" y="1164396"/>
                </a:lnTo>
                <a:lnTo>
                  <a:pt x="807110" y="1172734"/>
                </a:lnTo>
                <a:lnTo>
                  <a:pt x="865494" y="1179238"/>
                </a:lnTo>
                <a:lnTo>
                  <a:pt x="925057" y="1183849"/>
                </a:lnTo>
                <a:lnTo>
                  <a:pt x="985708" y="1186509"/>
                </a:lnTo>
                <a:lnTo>
                  <a:pt x="1252891" y="1453108"/>
                </a:lnTo>
                <a:lnTo>
                  <a:pt x="1376475" y="1153870"/>
                </a:lnTo>
                <a:lnTo>
                  <a:pt x="1435251" y="1140917"/>
                </a:lnTo>
                <a:lnTo>
                  <a:pt x="1492064" y="1126078"/>
                </a:lnTo>
                <a:lnTo>
                  <a:pt x="1546816" y="1109429"/>
                </a:lnTo>
                <a:lnTo>
                  <a:pt x="1599412" y="1091045"/>
                </a:lnTo>
                <a:lnTo>
                  <a:pt x="1649752" y="1071000"/>
                </a:lnTo>
                <a:lnTo>
                  <a:pt x="1697742" y="1049368"/>
                </a:lnTo>
                <a:lnTo>
                  <a:pt x="1743283" y="1026224"/>
                </a:lnTo>
                <a:lnTo>
                  <a:pt x="1786279" y="1001643"/>
                </a:lnTo>
                <a:lnTo>
                  <a:pt x="1826633" y="975699"/>
                </a:lnTo>
                <a:lnTo>
                  <a:pt x="1864247" y="948467"/>
                </a:lnTo>
                <a:lnTo>
                  <a:pt x="1899025" y="920021"/>
                </a:lnTo>
                <a:lnTo>
                  <a:pt x="1930869" y="890437"/>
                </a:lnTo>
                <a:lnTo>
                  <a:pt x="1959683" y="859789"/>
                </a:lnTo>
                <a:lnTo>
                  <a:pt x="1985370" y="828150"/>
                </a:lnTo>
                <a:lnTo>
                  <a:pt x="2007832" y="795597"/>
                </a:lnTo>
                <a:lnTo>
                  <a:pt x="2026973" y="762203"/>
                </a:lnTo>
                <a:lnTo>
                  <a:pt x="2054903" y="693192"/>
                </a:lnTo>
                <a:lnTo>
                  <a:pt x="2068383" y="621715"/>
                </a:lnTo>
                <a:lnTo>
                  <a:pt x="2069512" y="586828"/>
                </a:lnTo>
                <a:lnTo>
                  <a:pt x="2067152" y="552377"/>
                </a:lnTo>
                <a:lnTo>
                  <a:pt x="2052335" y="485017"/>
                </a:lnTo>
                <a:lnTo>
                  <a:pt x="2024672" y="420103"/>
                </a:lnTo>
                <a:lnTo>
                  <a:pt x="1984901" y="358099"/>
                </a:lnTo>
                <a:lnTo>
                  <a:pt x="1960707" y="328334"/>
                </a:lnTo>
                <a:lnTo>
                  <a:pt x="1933762" y="299471"/>
                </a:lnTo>
                <a:lnTo>
                  <a:pt x="1904159" y="271569"/>
                </a:lnTo>
                <a:lnTo>
                  <a:pt x="1871992" y="244686"/>
                </a:lnTo>
                <a:lnTo>
                  <a:pt x="1837352" y="218880"/>
                </a:lnTo>
                <a:lnTo>
                  <a:pt x="1800331" y="194209"/>
                </a:lnTo>
                <a:lnTo>
                  <a:pt x="1761022" y="170732"/>
                </a:lnTo>
                <a:lnTo>
                  <a:pt x="1719517" y="148507"/>
                </a:lnTo>
                <a:lnTo>
                  <a:pt x="1675909" y="127591"/>
                </a:lnTo>
                <a:lnTo>
                  <a:pt x="1630290" y="108045"/>
                </a:lnTo>
                <a:lnTo>
                  <a:pt x="1582752" y="89924"/>
                </a:lnTo>
                <a:lnTo>
                  <a:pt x="1533387" y="73289"/>
                </a:lnTo>
                <a:lnTo>
                  <a:pt x="1482289" y="58196"/>
                </a:lnTo>
                <a:lnTo>
                  <a:pt x="1429548" y="44705"/>
                </a:lnTo>
                <a:lnTo>
                  <a:pt x="1375259" y="32873"/>
                </a:lnTo>
                <a:lnTo>
                  <a:pt x="1319512" y="22760"/>
                </a:lnTo>
                <a:lnTo>
                  <a:pt x="1262401" y="14422"/>
                </a:lnTo>
                <a:lnTo>
                  <a:pt x="1204018" y="7918"/>
                </a:lnTo>
                <a:lnTo>
                  <a:pt x="1144454" y="3307"/>
                </a:lnTo>
                <a:lnTo>
                  <a:pt x="1083803" y="647"/>
                </a:lnTo>
                <a:lnTo>
                  <a:pt x="1022987" y="0"/>
                </a:lnTo>
                <a:close/>
              </a:path>
            </a:pathLst>
          </a:custGeom>
          <a:solidFill>
            <a:srgbClr val="F8CAAC">
              <a:alpha val="50195"/>
            </a:srgbClr>
          </a:solidFill>
        </p:spPr>
        <p:txBody>
          <a:bodyPr wrap="square" lIns="0" tIns="0" rIns="0" bIns="0" rtlCol="0"/>
          <a:lstStyle/>
          <a:p>
            <a:endParaRPr dirty="0"/>
          </a:p>
        </p:txBody>
      </p:sp>
      <p:sp>
        <p:nvSpPr>
          <p:cNvPr id="37" name="テキスト ボックス 36">
            <a:extLst>
              <a:ext uri="{FF2B5EF4-FFF2-40B4-BE49-F238E27FC236}">
                <a16:creationId xmlns:a16="http://schemas.microsoft.com/office/drawing/2014/main" id="{45DF104D-61E2-CDE7-09AE-BB3D6695A1DA}"/>
              </a:ext>
            </a:extLst>
          </p:cNvPr>
          <p:cNvSpPr txBox="1"/>
          <p:nvPr/>
        </p:nvSpPr>
        <p:spPr>
          <a:xfrm>
            <a:off x="494411" y="1093680"/>
            <a:ext cx="1828800" cy="369332"/>
          </a:xfrm>
          <a:prstGeom prst="rect">
            <a:avLst/>
          </a:prstGeom>
          <a:noFill/>
        </p:spPr>
        <p:txBody>
          <a:bodyPr wrap="square" rtlCol="0">
            <a:spAutoFit/>
          </a:bodyPr>
          <a:lstStyle/>
          <a:p>
            <a:pPr algn="l"/>
            <a:endParaRPr lang="ja-JP" altLang="en-US" dirty="0"/>
          </a:p>
        </p:txBody>
      </p:sp>
      <p:sp>
        <p:nvSpPr>
          <p:cNvPr id="3" name="テキスト ボックス 2">
            <a:extLst>
              <a:ext uri="{FF2B5EF4-FFF2-40B4-BE49-F238E27FC236}">
                <a16:creationId xmlns:a16="http://schemas.microsoft.com/office/drawing/2014/main" id="{6919A5BB-5991-C2AA-6958-B9F0E499DFE1}"/>
              </a:ext>
            </a:extLst>
          </p:cNvPr>
          <p:cNvSpPr txBox="1"/>
          <p:nvPr/>
        </p:nvSpPr>
        <p:spPr>
          <a:xfrm>
            <a:off x="1514969" y="763878"/>
            <a:ext cx="2445715" cy="738664"/>
          </a:xfrm>
          <a:prstGeom prst="rect">
            <a:avLst/>
          </a:prstGeom>
          <a:noFill/>
        </p:spPr>
        <p:txBody>
          <a:bodyPr wrap="square" rtlCol="0">
            <a:spAutoFit/>
          </a:bodyPr>
          <a:lstStyle/>
          <a:p>
            <a:pPr algn="ctr"/>
            <a:r>
              <a:rPr lang="uk-UA" altLang="ja-JP" sz="1400" b="1" spc="-5" dirty="0">
                <a:solidFill>
                  <a:srgbClr val="EC7C30"/>
                </a:solidFill>
              </a:rPr>
              <a:t>Можлива</a:t>
            </a:r>
          </a:p>
          <a:p>
            <a:pPr algn="ctr"/>
            <a:r>
              <a:rPr lang="uk-UA" altLang="ja-JP" sz="1400" b="1" spc="-5" dirty="0">
                <a:solidFill>
                  <a:srgbClr val="EC7C30"/>
                </a:solidFill>
              </a:rPr>
              <a:t>консультація</a:t>
            </a:r>
          </a:p>
          <a:p>
            <a:pPr algn="ctr"/>
            <a:r>
              <a:rPr lang="uk-UA" altLang="ja-JP" sz="1400" b="1" spc="-5" dirty="0">
                <a:solidFill>
                  <a:srgbClr val="EC7C30"/>
                </a:solidFill>
              </a:rPr>
              <a:t>ОНЛАЙН</a:t>
            </a:r>
          </a:p>
        </p:txBody>
      </p:sp>
      <p:sp>
        <p:nvSpPr>
          <p:cNvPr id="38" name="テキスト ボックス 37">
            <a:extLst>
              <a:ext uri="{FF2B5EF4-FFF2-40B4-BE49-F238E27FC236}">
                <a16:creationId xmlns:a16="http://schemas.microsoft.com/office/drawing/2014/main" id="{09294BAF-2A96-17FE-7B5B-BAFC80B7AF6C}"/>
              </a:ext>
            </a:extLst>
          </p:cNvPr>
          <p:cNvSpPr txBox="1"/>
          <p:nvPr/>
        </p:nvSpPr>
        <p:spPr>
          <a:xfrm rot="772679">
            <a:off x="191951" y="1180967"/>
            <a:ext cx="2445715" cy="1046440"/>
          </a:xfrm>
          <a:prstGeom prst="rect">
            <a:avLst/>
          </a:prstGeom>
          <a:noFill/>
        </p:spPr>
        <p:txBody>
          <a:bodyPr wrap="square" rtlCol="0">
            <a:spAutoFit/>
          </a:bodyPr>
          <a:lstStyle/>
          <a:p>
            <a:pPr algn="ctr"/>
            <a:r>
              <a:rPr lang="uk-UA" altLang="ja-JP" sz="1700" b="1" spc="-5" dirty="0">
                <a:solidFill>
                  <a:srgbClr val="EC7C30"/>
                </a:solidFill>
              </a:rPr>
              <a:t> </a:t>
            </a:r>
            <a:r>
              <a:rPr lang="ru-RU" altLang="ja-JP" sz="1000" b="1" spc="-300" dirty="0">
                <a:solidFill>
                  <a:schemeClr val="accent6">
                    <a:lumMod val="75000"/>
                  </a:schemeClr>
                </a:solidFill>
                <a:cs typeface="UD デジタル 教科書体 NP-B"/>
              </a:rPr>
              <a:t>☆</a:t>
            </a:r>
            <a:r>
              <a:rPr lang="ja-JP" altLang="en-US" b="1" spc="-300" dirty="0">
                <a:solidFill>
                  <a:schemeClr val="accent6">
                    <a:lumMod val="75000"/>
                  </a:schemeClr>
                </a:solidFill>
                <a:cs typeface="UD デジタル 教科書体 NP-B"/>
              </a:rPr>
              <a:t>   </a:t>
            </a:r>
            <a:r>
              <a:rPr lang="uk-UA" altLang="ja-JP" sz="1700" b="1" spc="-5" dirty="0">
                <a:solidFill>
                  <a:srgbClr val="EC7C30"/>
                </a:solidFill>
              </a:rPr>
              <a:t>Безплатно</a:t>
            </a:r>
          </a:p>
          <a:p>
            <a:pPr algn="ctr"/>
            <a:endParaRPr lang="uk-UA" altLang="ja-JP" sz="1000" b="1" spc="-300" dirty="0">
              <a:solidFill>
                <a:schemeClr val="accent6">
                  <a:lumMod val="75000"/>
                </a:schemeClr>
              </a:solidFill>
              <a:cs typeface="UD デジタル 教科書体 NP-B"/>
            </a:endParaRPr>
          </a:p>
          <a:p>
            <a:pPr algn="ctr"/>
            <a:r>
              <a:rPr lang="ru-RU" altLang="ja-JP" sz="1000" b="1" spc="-300" dirty="0">
                <a:solidFill>
                  <a:schemeClr val="accent6">
                    <a:lumMod val="75000"/>
                  </a:schemeClr>
                </a:solidFill>
                <a:cs typeface="UD デジタル 教科書体 NP-B"/>
              </a:rPr>
              <a:t>☆</a:t>
            </a:r>
            <a:r>
              <a:rPr lang="ja-JP" altLang="en-US" sz="1000" b="1" spc="-300" dirty="0">
                <a:solidFill>
                  <a:schemeClr val="accent6">
                    <a:lumMod val="75000"/>
                  </a:schemeClr>
                </a:solidFill>
                <a:cs typeface="UD デジタル 教科書体 NP-B"/>
              </a:rPr>
              <a:t>　       </a:t>
            </a:r>
            <a:r>
              <a:rPr lang="uk-UA" altLang="ja-JP" sz="1700" b="1" spc="-5" dirty="0">
                <a:solidFill>
                  <a:srgbClr val="EC7C30"/>
                </a:solidFill>
                <a:cs typeface="UD デジタル 教科書体 N-B"/>
              </a:rPr>
              <a:t>Прийом за попереднім записом</a:t>
            </a:r>
          </a:p>
        </p:txBody>
      </p:sp>
      <p:sp>
        <p:nvSpPr>
          <p:cNvPr id="41" name="テキスト ボックス 40">
            <a:extLst>
              <a:ext uri="{FF2B5EF4-FFF2-40B4-BE49-F238E27FC236}">
                <a16:creationId xmlns:a16="http://schemas.microsoft.com/office/drawing/2014/main" id="{B9B73A30-80D4-6379-C82F-654CA078B0D7}"/>
              </a:ext>
            </a:extLst>
          </p:cNvPr>
          <p:cNvSpPr txBox="1"/>
          <p:nvPr/>
        </p:nvSpPr>
        <p:spPr>
          <a:xfrm>
            <a:off x="3240813" y="1160571"/>
            <a:ext cx="2445715" cy="615553"/>
          </a:xfrm>
          <a:prstGeom prst="rect">
            <a:avLst/>
          </a:prstGeom>
          <a:noFill/>
        </p:spPr>
        <p:txBody>
          <a:bodyPr wrap="square" rtlCol="0">
            <a:spAutoFit/>
          </a:bodyPr>
          <a:lstStyle/>
          <a:p>
            <a:pPr algn="ctr"/>
            <a:r>
              <a:rPr lang="uk-UA" altLang="ja-JP" sz="1700" b="1" spc="-5" dirty="0">
                <a:solidFill>
                  <a:schemeClr val="accent2">
                    <a:lumMod val="50000"/>
                  </a:schemeClr>
                </a:solidFill>
                <a:cs typeface="UD デジタル 教科書体 N-B"/>
              </a:rPr>
              <a:t>Для іноземних резидентів</a:t>
            </a:r>
            <a:endParaRPr lang="uk-UA" altLang="ja-JP" sz="1700" b="1" spc="-5" dirty="0">
              <a:solidFill>
                <a:schemeClr val="accent2">
                  <a:lumMod val="50000"/>
                </a:schemeClr>
              </a:solidFill>
            </a:endParaRPr>
          </a:p>
        </p:txBody>
      </p:sp>
      <p:sp>
        <p:nvSpPr>
          <p:cNvPr id="39" name="object 31">
            <a:extLst>
              <a:ext uri="{FF2B5EF4-FFF2-40B4-BE49-F238E27FC236}">
                <a16:creationId xmlns:a16="http://schemas.microsoft.com/office/drawing/2014/main" id="{1EF7C5BF-3EAD-E851-C621-4CCA6509817E}"/>
              </a:ext>
            </a:extLst>
          </p:cNvPr>
          <p:cNvSpPr txBox="1"/>
          <p:nvPr/>
        </p:nvSpPr>
        <p:spPr>
          <a:xfrm>
            <a:off x="4365184" y="4131005"/>
            <a:ext cx="2037714" cy="259045"/>
          </a:xfrm>
          <a:prstGeom prst="rect">
            <a:avLst/>
          </a:prstGeom>
        </p:spPr>
        <p:txBody>
          <a:bodyPr vert="horz" wrap="squar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2700">
              <a:lnSpc>
                <a:spcPct val="100000"/>
              </a:lnSpc>
              <a:spcBef>
                <a:spcPts val="100"/>
              </a:spcBef>
            </a:pPr>
            <a:r>
              <a:rPr sz="1600" b="1" spc="-5" dirty="0">
                <a:solidFill>
                  <a:srgbClr val="3A3838"/>
                </a:solidFill>
                <a:cs typeface="UD デジタル 教科書体 NP-B"/>
              </a:rPr>
              <a:t>*</a:t>
            </a:r>
            <a:r>
              <a:rPr lang="uk-UA" sz="1600" b="1" spc="-5" dirty="0">
                <a:solidFill>
                  <a:srgbClr val="3A3838"/>
                </a:solidFill>
                <a:cs typeface="UD デジタル 教科書体 NP-B"/>
              </a:rPr>
              <a:t>Можливі зміни</a:t>
            </a:r>
            <a:endParaRPr sz="1600" dirty="0">
              <a:cs typeface="UD デジタル 教科書体 NP-B"/>
            </a:endParaRPr>
          </a:p>
        </p:txBody>
      </p:sp>
      <p:sp>
        <p:nvSpPr>
          <p:cNvPr id="40" name="テキスト ボックス 39">
            <a:extLst>
              <a:ext uri="{FF2B5EF4-FFF2-40B4-BE49-F238E27FC236}">
                <a16:creationId xmlns:a16="http://schemas.microsoft.com/office/drawing/2014/main" id="{2D04F0FB-3B08-A78E-F7DC-E9FE9AAB37AF}"/>
              </a:ext>
            </a:extLst>
          </p:cNvPr>
          <p:cNvSpPr txBox="1"/>
          <p:nvPr/>
        </p:nvSpPr>
        <p:spPr>
          <a:xfrm>
            <a:off x="226734" y="4758318"/>
            <a:ext cx="1828800" cy="738664"/>
          </a:xfrm>
          <a:prstGeom prst="rect">
            <a:avLst/>
          </a:prstGeom>
          <a:noFill/>
        </p:spPr>
        <p:txBody>
          <a:bodyPr wrap="square" rtlCol="0">
            <a:spAutoFit/>
          </a:bodyPr>
          <a:lstStyle/>
          <a:p>
            <a:pPr algn="ctr"/>
            <a:r>
              <a:rPr lang="uk-UA" altLang="ja-JP" sz="2100" b="1" dirty="0">
                <a:solidFill>
                  <a:schemeClr val="accent2">
                    <a:lumMod val="75000"/>
                  </a:schemeClr>
                </a:solidFill>
              </a:rPr>
              <a:t>Заробітна</a:t>
            </a:r>
          </a:p>
          <a:p>
            <a:pPr algn="ctr"/>
            <a:r>
              <a:rPr lang="uk-UA" altLang="ja-JP" sz="2100" b="1" dirty="0">
                <a:solidFill>
                  <a:schemeClr val="accent2">
                    <a:lumMod val="75000"/>
                  </a:schemeClr>
                </a:solidFill>
              </a:rPr>
              <a:t>плата</a:t>
            </a:r>
            <a:endParaRPr lang="ja-JP" altLang="en-US" sz="2100" b="1" dirty="0">
              <a:solidFill>
                <a:schemeClr val="accent2">
                  <a:lumMod val="75000"/>
                </a:schemeClr>
              </a:solidFill>
            </a:endParaRPr>
          </a:p>
        </p:txBody>
      </p:sp>
      <p:sp>
        <p:nvSpPr>
          <p:cNvPr id="43" name="テキスト ボックス 42">
            <a:extLst>
              <a:ext uri="{FF2B5EF4-FFF2-40B4-BE49-F238E27FC236}">
                <a16:creationId xmlns:a16="http://schemas.microsoft.com/office/drawing/2014/main" id="{1B5B4996-C2A9-C1DF-BE1E-7AA9019CA3BD}"/>
              </a:ext>
            </a:extLst>
          </p:cNvPr>
          <p:cNvSpPr txBox="1"/>
          <p:nvPr/>
        </p:nvSpPr>
        <p:spPr>
          <a:xfrm>
            <a:off x="2362314" y="4771780"/>
            <a:ext cx="2184342" cy="738664"/>
          </a:xfrm>
          <a:prstGeom prst="rect">
            <a:avLst/>
          </a:prstGeom>
          <a:noFill/>
        </p:spPr>
        <p:txBody>
          <a:bodyPr wrap="square" rtlCol="0">
            <a:spAutoFit/>
          </a:bodyPr>
          <a:lstStyle/>
          <a:p>
            <a:pPr algn="ctr"/>
            <a:r>
              <a:rPr lang="uk-UA" altLang="ja-JP" sz="2100" b="1" dirty="0">
                <a:solidFill>
                  <a:schemeClr val="accent2">
                    <a:lumMod val="75000"/>
                  </a:schemeClr>
                </a:solidFill>
              </a:rPr>
              <a:t>Робочий</a:t>
            </a:r>
          </a:p>
          <a:p>
            <a:pPr algn="ctr"/>
            <a:r>
              <a:rPr lang="uk-UA" altLang="ja-JP" sz="2100" b="1" dirty="0">
                <a:solidFill>
                  <a:schemeClr val="accent2">
                    <a:lumMod val="75000"/>
                  </a:schemeClr>
                </a:solidFill>
              </a:rPr>
              <a:t>час</a:t>
            </a:r>
            <a:endParaRPr lang="ja-JP" altLang="en-US" sz="2100" b="1" dirty="0">
              <a:solidFill>
                <a:schemeClr val="accent2">
                  <a:lumMod val="75000"/>
                </a:schemeClr>
              </a:solidFill>
            </a:endParaRPr>
          </a:p>
        </p:txBody>
      </p:sp>
      <p:sp>
        <p:nvSpPr>
          <p:cNvPr id="45" name="テキスト ボックス 44">
            <a:extLst>
              <a:ext uri="{FF2B5EF4-FFF2-40B4-BE49-F238E27FC236}">
                <a16:creationId xmlns:a16="http://schemas.microsoft.com/office/drawing/2014/main" id="{9002B313-B810-6E32-BC79-87974D3268BD}"/>
              </a:ext>
            </a:extLst>
          </p:cNvPr>
          <p:cNvSpPr txBox="1"/>
          <p:nvPr/>
        </p:nvSpPr>
        <p:spPr>
          <a:xfrm>
            <a:off x="4661419" y="4727989"/>
            <a:ext cx="2012065" cy="738664"/>
          </a:xfrm>
          <a:prstGeom prst="rect">
            <a:avLst/>
          </a:prstGeom>
          <a:noFill/>
        </p:spPr>
        <p:txBody>
          <a:bodyPr wrap="square" rtlCol="0">
            <a:spAutoFit/>
          </a:bodyPr>
          <a:lstStyle/>
          <a:p>
            <a:pPr algn="ctr"/>
            <a:r>
              <a:rPr lang="uk-UA" altLang="ja-JP" sz="2100" b="1" dirty="0">
                <a:solidFill>
                  <a:schemeClr val="accent2">
                    <a:lumMod val="75000"/>
                  </a:schemeClr>
                </a:solidFill>
              </a:rPr>
              <a:t>Сексуальні</a:t>
            </a:r>
          </a:p>
          <a:p>
            <a:pPr algn="ctr"/>
            <a:r>
              <a:rPr lang="uk-UA" altLang="ja-JP" sz="2100" b="1" dirty="0">
                <a:solidFill>
                  <a:schemeClr val="accent2">
                    <a:lumMod val="75000"/>
                  </a:schemeClr>
                </a:solidFill>
              </a:rPr>
              <a:t>домагання</a:t>
            </a:r>
            <a:endParaRPr lang="ja-JP" altLang="en-US" sz="2100" b="1" dirty="0">
              <a:solidFill>
                <a:schemeClr val="accent2">
                  <a:lumMod val="75000"/>
                </a:schemeClr>
              </a:solidFill>
            </a:endParaRPr>
          </a:p>
        </p:txBody>
      </p:sp>
      <p:sp>
        <p:nvSpPr>
          <p:cNvPr id="47" name="テキスト ボックス 46">
            <a:extLst>
              <a:ext uri="{FF2B5EF4-FFF2-40B4-BE49-F238E27FC236}">
                <a16:creationId xmlns:a16="http://schemas.microsoft.com/office/drawing/2014/main" id="{6C902E33-AB23-8931-86DD-D701839E0B16}"/>
              </a:ext>
            </a:extLst>
          </p:cNvPr>
          <p:cNvSpPr txBox="1"/>
          <p:nvPr/>
        </p:nvSpPr>
        <p:spPr>
          <a:xfrm>
            <a:off x="226734" y="5864530"/>
            <a:ext cx="1828800" cy="738664"/>
          </a:xfrm>
          <a:prstGeom prst="rect">
            <a:avLst/>
          </a:prstGeom>
          <a:noFill/>
        </p:spPr>
        <p:txBody>
          <a:bodyPr wrap="square" rtlCol="0">
            <a:spAutoFit/>
          </a:bodyPr>
          <a:lstStyle/>
          <a:p>
            <a:pPr algn="ctr"/>
            <a:r>
              <a:rPr lang="uk-UA" altLang="ja-JP" sz="2100" b="1" dirty="0">
                <a:solidFill>
                  <a:schemeClr val="accent2">
                    <a:lumMod val="75000"/>
                  </a:schemeClr>
                </a:solidFill>
              </a:rPr>
              <a:t>Звільнення,</a:t>
            </a:r>
          </a:p>
          <a:p>
            <a:pPr algn="ctr"/>
            <a:r>
              <a:rPr lang="uk-UA" altLang="ja-JP" sz="2100" b="1" dirty="0">
                <a:solidFill>
                  <a:schemeClr val="accent2">
                    <a:lumMod val="75000"/>
                  </a:schemeClr>
                </a:solidFill>
              </a:rPr>
              <a:t>відставка</a:t>
            </a:r>
          </a:p>
        </p:txBody>
      </p:sp>
      <p:sp>
        <p:nvSpPr>
          <p:cNvPr id="49" name="テキスト ボックス 48">
            <a:extLst>
              <a:ext uri="{FF2B5EF4-FFF2-40B4-BE49-F238E27FC236}">
                <a16:creationId xmlns:a16="http://schemas.microsoft.com/office/drawing/2014/main" id="{B45D23DB-9D91-94F9-3670-11894F3AD735}"/>
              </a:ext>
            </a:extLst>
          </p:cNvPr>
          <p:cNvSpPr txBox="1"/>
          <p:nvPr/>
        </p:nvSpPr>
        <p:spPr>
          <a:xfrm>
            <a:off x="2568710" y="5852728"/>
            <a:ext cx="1828800" cy="738664"/>
          </a:xfrm>
          <a:prstGeom prst="rect">
            <a:avLst/>
          </a:prstGeom>
          <a:noFill/>
        </p:spPr>
        <p:txBody>
          <a:bodyPr wrap="square" rtlCol="0">
            <a:spAutoFit/>
          </a:bodyPr>
          <a:lstStyle/>
          <a:p>
            <a:pPr algn="ctr"/>
            <a:r>
              <a:rPr lang="uk-UA" altLang="ja-JP" sz="2100" b="1" dirty="0">
                <a:solidFill>
                  <a:schemeClr val="accent2">
                    <a:lumMod val="75000"/>
                  </a:schemeClr>
                </a:solidFill>
              </a:rPr>
              <a:t>Трудовий</a:t>
            </a:r>
          </a:p>
          <a:p>
            <a:pPr algn="ctr"/>
            <a:r>
              <a:rPr lang="uk-UA" altLang="ja-JP" sz="2100" b="1" dirty="0">
                <a:solidFill>
                  <a:schemeClr val="accent2">
                    <a:lumMod val="75000"/>
                  </a:schemeClr>
                </a:solidFill>
              </a:rPr>
              <a:t>договір</a:t>
            </a:r>
          </a:p>
        </p:txBody>
      </p:sp>
      <p:sp>
        <p:nvSpPr>
          <p:cNvPr id="51" name="テキスト ボックス 50">
            <a:extLst>
              <a:ext uri="{FF2B5EF4-FFF2-40B4-BE49-F238E27FC236}">
                <a16:creationId xmlns:a16="http://schemas.microsoft.com/office/drawing/2014/main" id="{E54576E8-72FF-9DE8-04CE-DD408CAE166A}"/>
              </a:ext>
            </a:extLst>
          </p:cNvPr>
          <p:cNvSpPr txBox="1"/>
          <p:nvPr/>
        </p:nvSpPr>
        <p:spPr>
          <a:xfrm>
            <a:off x="4764956" y="5843494"/>
            <a:ext cx="1828800" cy="738664"/>
          </a:xfrm>
          <a:prstGeom prst="rect">
            <a:avLst/>
          </a:prstGeom>
          <a:noFill/>
        </p:spPr>
        <p:txBody>
          <a:bodyPr wrap="square" rtlCol="0">
            <a:spAutoFit/>
          </a:bodyPr>
          <a:lstStyle/>
          <a:p>
            <a:pPr algn="ctr"/>
            <a:r>
              <a:rPr lang="uk-UA" altLang="ja-JP" sz="2100" b="1" dirty="0">
                <a:solidFill>
                  <a:schemeClr val="accent2">
                    <a:lumMod val="75000"/>
                  </a:schemeClr>
                </a:solidFill>
              </a:rPr>
              <a:t>Знущання</a:t>
            </a:r>
          </a:p>
          <a:p>
            <a:pPr algn="ctr"/>
            <a:r>
              <a:rPr lang="uk-UA" altLang="ja-JP" sz="2100" b="1" dirty="0">
                <a:solidFill>
                  <a:schemeClr val="accent2">
                    <a:lumMod val="75000"/>
                  </a:schemeClr>
                </a:solidFill>
              </a:rPr>
              <a:t>на роботі</a:t>
            </a:r>
          </a:p>
        </p:txBody>
      </p:sp>
      <p:sp>
        <p:nvSpPr>
          <p:cNvPr id="52" name="テキスト ボックス 51">
            <a:extLst>
              <a:ext uri="{FF2B5EF4-FFF2-40B4-BE49-F238E27FC236}">
                <a16:creationId xmlns:a16="http://schemas.microsoft.com/office/drawing/2014/main" id="{944E67D6-481E-5827-DC25-92EE854120D5}"/>
              </a:ext>
            </a:extLst>
          </p:cNvPr>
          <p:cNvSpPr txBox="1"/>
          <p:nvPr/>
        </p:nvSpPr>
        <p:spPr>
          <a:xfrm>
            <a:off x="136229" y="6798026"/>
            <a:ext cx="6857999" cy="1911357"/>
          </a:xfrm>
          <a:prstGeom prst="rect">
            <a:avLst/>
          </a:prstGeom>
          <a:noFill/>
        </p:spPr>
        <p:txBody>
          <a:bodyPr wrap="square" rtlCol="0">
            <a:spAutoFit/>
          </a:bodyPr>
          <a:lstStyle/>
          <a:p>
            <a:pPr marL="27305" marR="688975">
              <a:lnSpc>
                <a:spcPct val="101299"/>
              </a:lnSpc>
              <a:spcBef>
                <a:spcPts val="80"/>
              </a:spcBef>
            </a:pPr>
            <a:r>
              <a:rPr lang="uk-UA" altLang="ja-JP" sz="1800" b="1" spc="-5" dirty="0">
                <a:solidFill>
                  <a:schemeClr val="accent6">
                    <a:lumMod val="50000"/>
                  </a:schemeClr>
                </a:solidFill>
                <a:cs typeface="UD デジタル 教科書体 NP-B"/>
              </a:rPr>
              <a:t>Ви можете проконсультуватися онлайн,</a:t>
            </a:r>
            <a:r>
              <a:rPr lang="uk-UA" altLang="ja-JP" b="1" spc="-5" dirty="0">
                <a:solidFill>
                  <a:schemeClr val="accent6">
                    <a:lumMod val="50000"/>
                  </a:schemeClr>
                </a:solidFill>
                <a:cs typeface="UD デジタル 教科書体 NP-B"/>
              </a:rPr>
              <a:t> по телефону, або </a:t>
            </a:r>
            <a:r>
              <a:rPr lang="uk-UA" altLang="ja-JP" sz="1800" b="1" spc="-5" dirty="0">
                <a:solidFill>
                  <a:schemeClr val="accent6">
                    <a:lumMod val="50000"/>
                  </a:schemeClr>
                </a:solidFill>
                <a:cs typeface="UD デジタル 教科書体 NP-B"/>
              </a:rPr>
              <a:t>безпосередньо навідавшись до нас (</a:t>
            </a:r>
            <a:r>
              <a:rPr lang="uk-UA" altLang="ja-JP" b="1" spc="-5" dirty="0">
                <a:solidFill>
                  <a:schemeClr val="accent6">
                    <a:lumMod val="50000"/>
                  </a:schemeClr>
                </a:solidFill>
                <a:cs typeface="UD デジタル 教科書体 NP-B"/>
              </a:rPr>
              <a:t>для усіх випадків</a:t>
            </a:r>
            <a:r>
              <a:rPr lang="uk-UA" altLang="ja-JP" sz="1800" b="1" spc="-5" dirty="0">
                <a:solidFill>
                  <a:schemeClr val="accent6">
                    <a:lumMod val="50000"/>
                  </a:schemeClr>
                </a:solidFill>
                <a:cs typeface="UD デジタル 教科書体 NP-B"/>
              </a:rPr>
              <a:t> </a:t>
            </a:r>
            <a:r>
              <a:rPr lang="uk-UA" altLang="ja-JP" b="1" spc="-5" dirty="0">
                <a:solidFill>
                  <a:schemeClr val="accent6">
                    <a:lumMod val="50000"/>
                  </a:schemeClr>
                </a:solidFill>
                <a:cs typeface="UD デジタル 教科書体 NP-B"/>
              </a:rPr>
              <a:t>потрібен попередній запис).</a:t>
            </a:r>
            <a:endParaRPr lang="en-US" altLang="ja-JP" sz="1800" dirty="0">
              <a:solidFill>
                <a:schemeClr val="accent6">
                  <a:lumMod val="50000"/>
                </a:schemeClr>
              </a:solidFill>
              <a:cs typeface="UD デジタル 教科書体 NP-B"/>
            </a:endParaRPr>
          </a:p>
          <a:p>
            <a:pPr marL="12700">
              <a:lnSpc>
                <a:spcPct val="100000"/>
              </a:lnSpc>
              <a:spcBef>
                <a:spcPts val="70"/>
              </a:spcBef>
            </a:pPr>
            <a:r>
              <a:rPr lang="en-US" altLang="ja-JP" sz="1500" b="1" spc="-5" dirty="0">
                <a:solidFill>
                  <a:schemeClr val="accent6">
                    <a:lumMod val="50000"/>
                  </a:schemeClr>
                </a:solidFill>
                <a:cs typeface="UD デジタル 教科書体 NP-B"/>
              </a:rPr>
              <a:t>*</a:t>
            </a:r>
            <a:r>
              <a:rPr lang="uk-UA" altLang="ja-JP" sz="1500" b="1" spc="-5" dirty="0">
                <a:solidFill>
                  <a:schemeClr val="accent6">
                    <a:lumMod val="50000"/>
                  </a:schemeClr>
                </a:solidFill>
                <a:cs typeface="UD デジタル 教科書体 NP-B"/>
              </a:rPr>
              <a:t>Як правило, ми приймаємо записи не пізніше, ніж за 2 робочі дні до дати проведення консультації.</a:t>
            </a:r>
            <a:endParaRPr lang="en-US" altLang="ja-JP" sz="1500" b="1" spc="-5" dirty="0">
              <a:solidFill>
                <a:schemeClr val="accent6">
                  <a:lumMod val="50000"/>
                </a:schemeClr>
              </a:solidFill>
              <a:cs typeface="UD デジタル 教科書体 NP-B"/>
            </a:endParaRPr>
          </a:p>
          <a:p>
            <a:pPr marL="12700">
              <a:lnSpc>
                <a:spcPct val="100000"/>
              </a:lnSpc>
              <a:spcBef>
                <a:spcPts val="70"/>
              </a:spcBef>
            </a:pPr>
            <a:r>
              <a:rPr lang="uk-UA" altLang="ja-JP" sz="1600" b="1" spc="-5" dirty="0">
                <a:solidFill>
                  <a:schemeClr val="accent1">
                    <a:lumMod val="75000"/>
                  </a:schemeClr>
                </a:solidFill>
                <a:cs typeface="UD デジタル 教科書体 NP-B"/>
              </a:rPr>
              <a:t>Мови</a:t>
            </a:r>
            <a:r>
              <a:rPr lang="en-US" altLang="ja-JP" sz="1600" b="1" spc="-5" dirty="0">
                <a:solidFill>
                  <a:schemeClr val="accent1">
                    <a:lumMod val="75000"/>
                  </a:schemeClr>
                </a:solidFill>
                <a:cs typeface="UD デジタル 教科書体 NP-B"/>
              </a:rPr>
              <a:t>:</a:t>
            </a:r>
            <a:r>
              <a:rPr lang="uk-UA" altLang="ja-JP" sz="1600" b="1" spc="-5" dirty="0">
                <a:solidFill>
                  <a:schemeClr val="accent1">
                    <a:lumMod val="75000"/>
                  </a:schemeClr>
                </a:solidFill>
                <a:cs typeface="UD デジタル 教科書体 NP-B"/>
              </a:rPr>
              <a:t> японська, англійська, китайська, корейська, португальська, іспанська, тайська, філіппінська, вʼєтнамська, індонезійська, непальська.</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7">
            <a:extLst>
              <a:ext uri="{FF2B5EF4-FFF2-40B4-BE49-F238E27FC236}">
                <a16:creationId xmlns:a16="http://schemas.microsoft.com/office/drawing/2014/main" id="{F42F19C5-EAAB-4990-B8B3-0F3ADD2749A0}"/>
              </a:ext>
            </a:extLst>
          </p:cNvPr>
          <p:cNvSpPr txBox="1"/>
          <p:nvPr/>
        </p:nvSpPr>
        <p:spPr>
          <a:xfrm>
            <a:off x="35020" y="20430"/>
            <a:ext cx="6822980" cy="9885570"/>
          </a:xfrm>
          <a:prstGeom prst="rect">
            <a:avLst/>
          </a:prstGeom>
          <a:noFill/>
          <a:ln w="76200">
            <a:solidFill>
              <a:schemeClr val="accent2">
                <a:lumMod val="60000"/>
                <a:lumOff val="40000"/>
              </a:schemeClr>
            </a:solidFill>
          </a:ln>
        </p:spPr>
        <p:txBody>
          <a:bodyPr wrap="none" rtlCol="0">
            <a:noAutofit/>
          </a:bodyPr>
          <a:lstStyle/>
          <a:p>
            <a:endParaRPr kumimoji="1" lang="ja-JP" altLang="en-US" sz="2600" dirty="0"/>
          </a:p>
        </p:txBody>
      </p:sp>
      <p:graphicFrame>
        <p:nvGraphicFramePr>
          <p:cNvPr id="5" name="表 5">
            <a:extLst>
              <a:ext uri="{FF2B5EF4-FFF2-40B4-BE49-F238E27FC236}">
                <a16:creationId xmlns:a16="http://schemas.microsoft.com/office/drawing/2014/main" id="{04BF4693-FE49-4F58-BD7B-7F7F059E8778}"/>
              </a:ext>
            </a:extLst>
          </p:cNvPr>
          <p:cNvGraphicFramePr>
            <a:graphicFrameLocks noGrp="1"/>
          </p:cNvGraphicFramePr>
          <p:nvPr>
            <p:extLst>
              <p:ext uri="{D42A27DB-BD31-4B8C-83A1-F6EECF244321}">
                <p14:modId xmlns:p14="http://schemas.microsoft.com/office/powerpoint/2010/main" val="3717481701"/>
              </p:ext>
            </p:extLst>
          </p:nvPr>
        </p:nvGraphicFramePr>
        <p:xfrm>
          <a:off x="136963" y="430986"/>
          <a:ext cx="6633494" cy="9363267"/>
        </p:xfrm>
        <a:graphic>
          <a:graphicData uri="http://schemas.openxmlformats.org/drawingml/2006/table">
            <a:tbl>
              <a:tblPr firstRow="1" bandRow="1">
                <a:tableStyleId>{00A15C55-8517-42AA-B614-E9B94910E393}</a:tableStyleId>
              </a:tblPr>
              <a:tblGrid>
                <a:gridCol w="1659375">
                  <a:extLst>
                    <a:ext uri="{9D8B030D-6E8A-4147-A177-3AD203B41FA5}">
                      <a16:colId xmlns:a16="http://schemas.microsoft.com/office/drawing/2014/main" val="2205891264"/>
                    </a:ext>
                  </a:extLst>
                </a:gridCol>
                <a:gridCol w="1428093">
                  <a:extLst>
                    <a:ext uri="{9D8B030D-6E8A-4147-A177-3AD203B41FA5}">
                      <a16:colId xmlns:a16="http://schemas.microsoft.com/office/drawing/2014/main" val="1176588221"/>
                    </a:ext>
                  </a:extLst>
                </a:gridCol>
                <a:gridCol w="949721">
                  <a:extLst>
                    <a:ext uri="{9D8B030D-6E8A-4147-A177-3AD203B41FA5}">
                      <a16:colId xmlns:a16="http://schemas.microsoft.com/office/drawing/2014/main" val="3652976841"/>
                    </a:ext>
                  </a:extLst>
                </a:gridCol>
                <a:gridCol w="2596305">
                  <a:extLst>
                    <a:ext uri="{9D8B030D-6E8A-4147-A177-3AD203B41FA5}">
                      <a16:colId xmlns:a16="http://schemas.microsoft.com/office/drawing/2014/main" val="2408974630"/>
                    </a:ext>
                  </a:extLst>
                </a:gridCol>
              </a:tblGrid>
              <a:tr h="578194">
                <a:tc>
                  <a:txBody>
                    <a:bodyPr/>
                    <a:lstStyle/>
                    <a:p>
                      <a:pPr algn="ctr"/>
                      <a:r>
                        <a:rPr kumimoji="1" lang="uk-UA" sz="1100" baseline="0"/>
                        <a:t> Детальна інформація</a:t>
                      </a:r>
                      <a:r>
                        <a:rPr kumimoji="1" lang="uk-UA" sz="1100"/>
                        <a:t>щодо консультацій</a:t>
                      </a:r>
                    </a:p>
                  </a:txBody>
                  <a:tcPr marL="61617" marR="61617" marT="66040" marB="66040"/>
                </a:tc>
                <a:tc>
                  <a:txBody>
                    <a:bodyPr/>
                    <a:lstStyle/>
                    <a:p>
                      <a:pPr algn="ctr"/>
                      <a:r>
                        <a:rPr kumimoji="1" lang="uk-UA" sz="1100" dirty="0"/>
                        <a:t>Назва</a:t>
                      </a:r>
                    </a:p>
                  </a:txBody>
                  <a:tcPr marL="61617" marR="61617" marT="66040" marB="66040"/>
                </a:tc>
                <a:tc>
                  <a:txBody>
                    <a:bodyPr/>
                    <a:lstStyle/>
                    <a:p>
                      <a:pPr algn="ctr"/>
                      <a:r>
                        <a:rPr kumimoji="1" lang="uk-UA" sz="1100" dirty="0"/>
                        <a:t>Телефон</a:t>
                      </a:r>
                    </a:p>
                  </a:txBody>
                  <a:tcPr marL="61617" marR="61617" marT="66040" marB="66040"/>
                </a:tc>
                <a:tc>
                  <a:txBody>
                    <a:bodyPr/>
                    <a:lstStyle/>
                    <a:p>
                      <a:pPr algn="ctr"/>
                      <a:r>
                        <a:rPr kumimoji="1" lang="uk-UA" sz="1100" dirty="0"/>
                        <a:t>Адреса/години роботи</a:t>
                      </a:r>
                    </a:p>
                  </a:txBody>
                  <a:tcPr marL="61617" marR="61617" marT="66040" marB="66040"/>
                </a:tc>
                <a:extLst>
                  <a:ext uri="{0D108BD9-81ED-4DB2-BD59-A6C34878D82A}">
                    <a16:rowId xmlns:a16="http://schemas.microsoft.com/office/drawing/2014/main" val="3244297571"/>
                  </a:ext>
                </a:extLst>
              </a:tr>
              <a:tr h="1188767">
                <a:tc>
                  <a:txBody>
                    <a:bodyPr/>
                    <a:lstStyle/>
                    <a:p>
                      <a:pPr algn="l" rtl="0"/>
                      <a:endParaRPr kumimoji="1" lang="en-US" altLang="ja-JP" sz="1100" dirty="0">
                        <a:latin typeface="HG丸ｺﾞｼｯｸM-PRO" panose="020F0600000000000000" pitchFamily="50" charset="-128"/>
                        <a:ea typeface="HG丸ｺﾞｼｯｸM-PRO" panose="020F0600000000000000" pitchFamily="50" charset="-128"/>
                      </a:endParaRPr>
                    </a:p>
                    <a:p>
                      <a:pPr marL="171450" indent="-171450" algn="l">
                        <a:buFont typeface="Arial" panose="020B0604020202020204" pitchFamily="34" charset="0"/>
                        <a:buChar char="•"/>
                      </a:pPr>
                      <a:r>
                        <a:rPr kumimoji="1" lang="uk-UA" sz="1100" dirty="0">
                          <a:latin typeface="+mn-lt"/>
                          <a:ea typeface="HG丸ｺﾞｼｯｸM-PRO" panose="020F0600000000000000" pitchFamily="50" charset="-128"/>
                        </a:rPr>
                        <a:t>Умови праці</a:t>
                      </a:r>
                      <a:r>
                        <a:rPr kumimoji="1" lang="cs-CZ" sz="1100" dirty="0">
                          <a:latin typeface="+mn-lt"/>
                          <a:ea typeface="HG丸ｺﾞｼｯｸM-PRO" panose="020F0600000000000000" pitchFamily="50" charset="-128"/>
                        </a:rPr>
                        <a:t> </a:t>
                      </a:r>
                      <a:br>
                        <a:rPr kumimoji="1" lang="cs-CZ" sz="1100" dirty="0">
                          <a:latin typeface="+mn-lt"/>
                          <a:ea typeface="HG丸ｺﾞｼｯｸM-PRO" panose="020F0600000000000000" pitchFamily="50" charset="-128"/>
                        </a:rPr>
                      </a:br>
                      <a:r>
                        <a:rPr kumimoji="1" lang="uk-UA" sz="1100" dirty="0">
                          <a:latin typeface="+mn-lt"/>
                          <a:ea typeface="HG丸ｺﾞｼｯｸM-PRO" panose="020F0600000000000000" pitchFamily="50" charset="-128"/>
                        </a:rPr>
                        <a:t>(за Законом</a:t>
                      </a:r>
                      <a:r>
                        <a:rPr kumimoji="1" lang="cs-CZ" sz="1100" dirty="0">
                          <a:latin typeface="+mn-lt"/>
                          <a:ea typeface="HG丸ｺﾞｼｯｸM-PRO" panose="020F0600000000000000" pitchFamily="50" charset="-128"/>
                        </a:rPr>
                        <a:t> </a:t>
                      </a:r>
                      <a:br>
                        <a:rPr kumimoji="1" lang="cs-CZ" sz="1100" dirty="0">
                          <a:latin typeface="+mn-lt"/>
                          <a:ea typeface="HG丸ｺﾞｼｯｸM-PRO" panose="020F0600000000000000" pitchFamily="50" charset="-128"/>
                        </a:rPr>
                      </a:br>
                      <a:r>
                        <a:rPr kumimoji="1" lang="uk-UA" sz="1100" dirty="0">
                          <a:latin typeface="+mn-lt"/>
                          <a:ea typeface="HG丸ｺﾞｼｯｸM-PRO" panose="020F0600000000000000" pitchFamily="50" charset="-128"/>
                        </a:rPr>
                        <a:t>про</a:t>
                      </a:r>
                      <a:r>
                        <a:rPr kumimoji="1" lang="cs-CZ" sz="110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трудові</a:t>
                      </a:r>
                      <a:r>
                        <a:rPr kumimoji="1" lang="cs-CZ" sz="110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стандарти)</a:t>
                      </a:r>
                    </a:p>
                  </a:txBody>
                  <a:tcPr marL="61617" marR="61617" marT="66040" marB="66040"/>
                </a:tc>
                <a:tc>
                  <a:txBody>
                    <a:bodyPr/>
                    <a:lstStyle/>
                    <a:p>
                      <a:pPr algn="l" rtl="0"/>
                      <a:endParaRPr kumimoji="1" lang="en-US" altLang="ja-JP" sz="1100" dirty="0">
                        <a:latin typeface="HG丸ｺﾞｼｯｸM-PRO" panose="020F0600000000000000" pitchFamily="50" charset="-128"/>
                        <a:ea typeface="HG丸ｺﾞｼｯｸM-PRO" panose="020F0600000000000000" pitchFamily="50" charset="-128"/>
                      </a:endParaRPr>
                    </a:p>
                    <a:p>
                      <a:pPr algn="l"/>
                      <a:r>
                        <a:rPr kumimoji="1" lang="uk-UA" sz="1100" dirty="0">
                          <a:latin typeface="+mn-lt"/>
                          <a:ea typeface="HG丸ｺﾞｼｯｸM-PRO" panose="020F0600000000000000" pitchFamily="50" charset="-128"/>
                        </a:rPr>
                        <a:t>Консультаційна служба для</a:t>
                      </a:r>
                      <a:r>
                        <a:rPr kumimoji="1" lang="cs-CZ" sz="110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іноземних працівників</a:t>
                      </a:r>
                    </a:p>
                  </a:txBody>
                  <a:tcPr marL="61617" marR="61617" marT="66040" marB="66040"/>
                </a:tc>
                <a:tc>
                  <a:txBody>
                    <a:bodyPr/>
                    <a:lstStyle/>
                    <a:p>
                      <a:pPr algn="l"/>
                      <a:r>
                        <a:rPr kumimoji="1" lang="uk-UA" sz="1100">
                          <a:latin typeface="+mn-lt"/>
                          <a:ea typeface="HG丸ｺﾞｼｯｸM-PRO" panose="020F0600000000000000" pitchFamily="50" charset="-128"/>
                        </a:rPr>
                        <a:t>06-6949-6490</a:t>
                      </a:r>
                    </a:p>
                  </a:txBody>
                  <a:tcPr marL="61617" marR="61617" marT="66040" marB="66040" anchor="ctr"/>
                </a:tc>
                <a:tc>
                  <a:txBody>
                    <a:bodyPr/>
                    <a:lstStyle/>
                    <a:p>
                      <a:pPr algn="l"/>
                      <a:r>
                        <a:rPr kumimoji="1" lang="uk-UA" sz="1100" dirty="0">
                          <a:latin typeface="+mn-lt"/>
                          <a:ea typeface="HG丸ｺﾞｼｯｸM-PRO" panose="020F0600000000000000" pitchFamily="50" charset="-128"/>
                        </a:rPr>
                        <a:t>9F, Osaka Government Building</a:t>
                      </a:r>
                      <a:r>
                        <a:rPr kumimoji="1" lang="uk-UA" sz="1100" baseline="0" dirty="0">
                          <a:latin typeface="+mn-lt"/>
                          <a:ea typeface="HG丸ｺﾞｼｯｸM-PRO" panose="020F0600000000000000" pitchFamily="50" charset="-128"/>
                        </a:rPr>
                        <a:t> No.2, </a:t>
                      </a:r>
                      <a:r>
                        <a:rPr kumimoji="1" lang="uk-UA" sz="1100" dirty="0">
                          <a:latin typeface="+mn-lt"/>
                          <a:ea typeface="HG丸ｺﾞｼｯｸM-PRO" panose="020F0600000000000000" pitchFamily="50" charset="-128"/>
                        </a:rPr>
                        <a:t>4-1-67</a:t>
                      </a:r>
                      <a:r>
                        <a:rPr kumimoji="1" lang="uk-UA" sz="1100" baseline="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Otemae,</a:t>
                      </a:r>
                      <a:r>
                        <a:rPr kumimoji="1" lang="uk-UA" sz="1100" baseline="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Chuo-ku, Osaka City </a:t>
                      </a:r>
                      <a:r>
                        <a:rPr kumimoji="1" lang="cs-CZ" sz="1100" dirty="0">
                          <a:latin typeface="+mn-lt"/>
                          <a:ea typeface="HG丸ｺﾞｼｯｸM-PRO" panose="020F0600000000000000" pitchFamily="50" charset="-128"/>
                        </a:rPr>
                        <a:t>(</a:t>
                      </a:r>
                      <a:r>
                        <a:rPr kumimoji="1" lang="uk-UA" sz="1100" dirty="0">
                          <a:latin typeface="+mn-lt"/>
                          <a:ea typeface="HG丸ｺﾞｼｯｸM-PRO" panose="020F0600000000000000" pitchFamily="50" charset="-128"/>
                        </a:rPr>
                        <a:t>м.Осака)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uk-UA" sz="1100" dirty="0">
                          <a:solidFill>
                            <a:schemeClr val="dk1"/>
                          </a:solidFill>
                          <a:latin typeface="+mn-lt"/>
                          <a:ea typeface="HG丸ｺﾞｼｯｸM-PRO" panose="020F0600000000000000" pitchFamily="50" charset="-128"/>
                          <a:cs typeface="+mn-cs"/>
                        </a:rPr>
                        <a:t>9:30 — 17:00</a:t>
                      </a:r>
                      <a:r>
                        <a:rPr kumimoji="1" lang="cs-CZ" sz="1100" dirty="0">
                          <a:solidFill>
                            <a:schemeClr val="dk1"/>
                          </a:solidFill>
                          <a:latin typeface="+mn-lt"/>
                          <a:ea typeface="HG丸ｺﾞｼｯｸM-PRO" panose="020F0600000000000000" pitchFamily="50" charset="-128"/>
                          <a:cs typeface="+mn-cs"/>
                        </a:rPr>
                        <a:t> (</a:t>
                      </a:r>
                      <a:r>
                        <a:rPr kumimoji="1" lang="uk-UA" sz="1100" dirty="0">
                          <a:solidFill>
                            <a:schemeClr val="dk1"/>
                          </a:solidFill>
                          <a:latin typeface="+mn-lt"/>
                          <a:ea typeface="HG丸ｺﾞｼｯｸM-PRO" panose="020F0600000000000000" pitchFamily="50" charset="-128"/>
                          <a:cs typeface="+mn-cs"/>
                        </a:rPr>
                        <a:t>перерва: 12:00 — 13:00</a:t>
                      </a:r>
                      <a:r>
                        <a:rPr kumimoji="1" lang="cs-CZ" sz="1100" dirty="0">
                          <a:solidFill>
                            <a:schemeClr val="dk1"/>
                          </a:solidFill>
                          <a:latin typeface="+mn-lt"/>
                          <a:ea typeface="HG丸ｺﾞｼｯｸM-PRO" panose="020F0600000000000000" pitchFamily="50" charset="-128"/>
                          <a:cs typeface="+mn-cs"/>
                        </a:rPr>
                        <a:t>)</a:t>
                      </a:r>
                      <a:endParaRPr kumimoji="1" lang="uk-UA" sz="1100" dirty="0">
                        <a:latin typeface="+mn-lt"/>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uk-UA" sz="1100" dirty="0">
                          <a:latin typeface="HG丸ｺﾞｼｯｸM-PRO" panose="020F0600000000000000" pitchFamily="50" charset="-128"/>
                          <a:ea typeface="HG丸ｺﾞｼｯｸM-PRO" panose="020F0600000000000000" pitchFamily="50" charset="-128"/>
                        </a:rPr>
                        <a:t>*</a:t>
                      </a:r>
                      <a:r>
                        <a:rPr kumimoji="1" lang="cs-CZ" sz="1100" dirty="0">
                          <a:latin typeface="HG丸ｺﾞｼｯｸM-PRO" panose="020F0600000000000000" pitchFamily="50" charset="-128"/>
                          <a:ea typeface="HG丸ｺﾞｼｯｸM-PRO" panose="020F0600000000000000" pitchFamily="50" charset="-128"/>
                        </a:rPr>
                        <a:t> </a:t>
                      </a:r>
                      <a:r>
                        <a:rPr kumimoji="1" lang="uk-UA" sz="1100" dirty="0">
                          <a:latin typeface="+mn-lt"/>
                          <a:ea typeface="HG丸ｺﾞｼｯｸM-PRO" panose="020F0600000000000000" pitchFamily="50" charset="-128"/>
                        </a:rPr>
                        <a:t>англійською мовою:</a:t>
                      </a:r>
                      <a:r>
                        <a:rPr kumimoji="1" lang="uk-UA" sz="1100" baseline="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пн.,</a:t>
                      </a:r>
                      <a:r>
                        <a:rPr kumimoji="1" lang="uk-UA" sz="1100" baseline="0" dirty="0">
                          <a:latin typeface="+mn-lt"/>
                          <a:ea typeface="HG丸ｺﾞｼｯｸM-PRO" panose="020F0600000000000000" pitchFamily="50" charset="-128"/>
                        </a:rPr>
                        <a:t> ср. і пт, португальською мовою: ср. і чт.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uk-UA" sz="1100" baseline="0" dirty="0">
                          <a:latin typeface="+mn-lt"/>
                          <a:ea typeface="HG丸ｺﾞｼｯｸM-PRO" panose="020F0600000000000000" pitchFamily="50" charset="-128"/>
                        </a:rPr>
                        <a:t> Китайської мовою: вт., </a:t>
                      </a:r>
                      <a:r>
                        <a:rPr kumimoji="1" lang="uk-UA" sz="1100" dirty="0">
                          <a:latin typeface="+mn-lt"/>
                          <a:ea typeface="HG丸ｺﾞｼｯｸM-PRO" panose="020F0600000000000000" pitchFamily="50" charset="-128"/>
                        </a:rPr>
                        <a:t>ср.,</a:t>
                      </a:r>
                      <a:r>
                        <a:rPr kumimoji="1" lang="uk-UA" sz="1100" baseline="0" dirty="0">
                          <a:latin typeface="+mn-lt"/>
                          <a:ea typeface="HG丸ｺﾞｼｯｸM-PRO" panose="020F0600000000000000" pitchFamily="50" charset="-128"/>
                        </a:rPr>
                        <a:t> чт. і пт.</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uk-UA" sz="1100" dirty="0">
                          <a:latin typeface="+mn-lt"/>
                          <a:ea typeface="HG丸ｺﾞｼｯｸM-PRO" panose="020F0600000000000000" pitchFamily="50" charset="-128"/>
                        </a:rPr>
                        <a:t> в'єтнамською мовою: пт.</a:t>
                      </a:r>
                    </a:p>
                  </a:txBody>
                  <a:tcPr marL="61617" marR="61617" marT="66040" marB="66040"/>
                </a:tc>
                <a:extLst>
                  <a:ext uri="{0D108BD9-81ED-4DB2-BD59-A6C34878D82A}">
                    <a16:rowId xmlns:a16="http://schemas.microsoft.com/office/drawing/2014/main" val="1752676047"/>
                  </a:ext>
                </a:extLst>
              </a:tr>
              <a:tr h="1655427">
                <a:tc rowSpan="2">
                  <a:txBody>
                    <a:bodyPr/>
                    <a:lstStyle/>
                    <a:p>
                      <a:pPr marL="171450" indent="-171450" algn="l" eaLnBrk="0" hangingPunct="0">
                        <a:buFont typeface="Arial" panose="020B0604020202020204" pitchFamily="34" charset="0"/>
                        <a:buChar char="•"/>
                      </a:pPr>
                      <a:r>
                        <a:rPr lang="uk-UA" sz="1100" dirty="0">
                          <a:solidFill>
                            <a:srgbClr val="000000"/>
                          </a:solidFill>
                          <a:latin typeface="+mn-lt"/>
                          <a:ea typeface="HG丸ｺﾞｼｯｸM-PRO" panose="020F0600000000000000" pitchFamily="50" charset="-128"/>
                        </a:rPr>
                        <a:t>Консультації з працевлаштування</a:t>
                      </a:r>
                    </a:p>
                    <a:p>
                      <a:pPr marL="171450" indent="-171450" algn="l" eaLnBrk="0" hangingPunct="0">
                        <a:buFont typeface="Arial" panose="020B0604020202020204" pitchFamily="34" charset="0"/>
                        <a:buChar char="•"/>
                      </a:pPr>
                      <a:r>
                        <a:rPr lang="uk-UA" sz="1100" dirty="0">
                          <a:solidFill>
                            <a:srgbClr val="000000"/>
                          </a:solidFill>
                          <a:latin typeface="+mn-lt"/>
                          <a:ea typeface="HG丸ｺﾞｼｯｸM-PRO" panose="020F0600000000000000" pitchFamily="50" charset="-128"/>
                        </a:rPr>
                        <a:t>Послуги з працевлаштування</a:t>
                      </a:r>
                    </a:p>
                    <a:p>
                      <a:pPr marL="171450" indent="-171450" algn="l" eaLnBrk="0" hangingPunct="0">
                        <a:buFont typeface="Arial" panose="020B0604020202020204" pitchFamily="34" charset="0"/>
                        <a:buChar char="•"/>
                      </a:pPr>
                      <a:r>
                        <a:rPr lang="uk-UA" sz="1100" dirty="0">
                          <a:solidFill>
                            <a:srgbClr val="000000"/>
                          </a:solidFill>
                          <a:latin typeface="+mn-lt"/>
                          <a:ea typeface="HG丸ｺﾞｼｯｸM-PRO" panose="020F0600000000000000" pitchFamily="50" charset="-128"/>
                        </a:rPr>
                        <a:t>Довідкова інформація</a:t>
                      </a:r>
                      <a:r>
                        <a:rPr lang="uk-UA" sz="1100" baseline="0" dirty="0">
                          <a:solidFill>
                            <a:srgbClr val="000000"/>
                          </a:solidFill>
                          <a:latin typeface="+mn-lt"/>
                          <a:ea typeface="HG丸ｺﾞｼｯｸM-PRO" panose="020F0600000000000000" pitchFamily="50" charset="-128"/>
                        </a:rPr>
                        <a:t> щодо робочих пропозицій</a:t>
                      </a:r>
                    </a:p>
                  </a:txBody>
                  <a:tcPr marL="36322" marR="36322" marT="0" marB="0" anchor="ctr"/>
                </a:tc>
                <a:tc>
                  <a:txBody>
                    <a:bodyPr/>
                    <a:lstStyle/>
                    <a:p>
                      <a:pPr marL="0" algn="l" defTabSz="914400" rtl="0" eaLnBrk="0" latinLnBrk="0" hangingPunct="0"/>
                      <a:r>
                        <a:rPr kumimoji="1" lang="uk-UA" sz="1100" dirty="0">
                          <a:solidFill>
                            <a:srgbClr val="000000"/>
                          </a:solidFill>
                          <a:latin typeface="+mn-lt"/>
                          <a:ea typeface="HG丸ｺﾞｼｯｸM-PRO" panose="020F0600000000000000" pitchFamily="50" charset="-128"/>
                          <a:cs typeface="+mn-cs"/>
                        </a:rPr>
                        <a:t>Центр служби зайнятості для іноземців в Осаці</a:t>
                      </a:r>
                    </a:p>
                  </a:txBody>
                  <a:tcPr marL="22250" marR="22250" marT="0" marB="0" anchor="ctr"/>
                </a:tc>
                <a:tc>
                  <a:txBody>
                    <a:bodyPr/>
                    <a:lstStyle/>
                    <a:p>
                      <a:pPr marL="0" algn="just" defTabSz="914400" rtl="0" eaLnBrk="1" latinLnBrk="0" hangingPunct="1"/>
                      <a:r>
                        <a:rPr kumimoji="1" lang="uk-UA" sz="1100" dirty="0">
                          <a:solidFill>
                            <a:schemeClr val="dk1"/>
                          </a:solidFill>
                          <a:latin typeface="+mn-lt"/>
                          <a:ea typeface="HG丸ｺﾞｼｯｸM-PRO" panose="020F0600000000000000" pitchFamily="50" charset="-128"/>
                          <a:cs typeface="+mn-cs"/>
                        </a:rPr>
                        <a:t> 06-7709-9465</a:t>
                      </a:r>
                    </a:p>
                  </a:txBody>
                  <a:tcPr marL="22250" marR="22250" marT="0" marB="0" anchor="ctr"/>
                </a:tc>
                <a:tc>
                  <a:txBody>
                    <a:bodyPr/>
                    <a:lstStyle/>
                    <a:p>
                      <a:pPr marL="0" marR="0" lvl="0" indent="0" algn="l" defTabSz="914400" rtl="0" eaLnBrk="0" fontAlgn="auto" latinLnBrk="0" hangingPunct="0">
                        <a:lnSpc>
                          <a:spcPts val="1100"/>
                        </a:lnSpc>
                        <a:spcBef>
                          <a:spcPts val="0"/>
                        </a:spcBef>
                        <a:spcAft>
                          <a:spcPts val="0"/>
                        </a:spcAft>
                        <a:buClrTx/>
                        <a:buSzTx/>
                        <a:buFontTx/>
                        <a:buNone/>
                        <a:tabLst/>
                        <a:defRPr/>
                      </a:pPr>
                      <a:r>
                        <a:rPr kumimoji="1" lang="uk-UA" sz="1100" dirty="0">
                          <a:solidFill>
                            <a:schemeClr val="tx1"/>
                          </a:solidFill>
                          <a:latin typeface="+mn-lt"/>
                          <a:ea typeface="HG丸ｺﾞｼｯｸM-PRO" panose="020F0600000000000000" pitchFamily="50" charset="-128"/>
                          <a:cs typeface="+mn-cs"/>
                        </a:rPr>
                        <a:t>16F,</a:t>
                      </a:r>
                      <a:r>
                        <a:rPr kumimoji="1" lang="uk-UA" sz="1100" baseline="0" dirty="0">
                          <a:solidFill>
                            <a:schemeClr val="tx1"/>
                          </a:solidFill>
                          <a:latin typeface="+mn-lt"/>
                          <a:ea typeface="HG丸ｺﾞｼｯｸM-PRO" panose="020F0600000000000000" pitchFamily="50" charset="-128"/>
                          <a:cs typeface="+mn-cs"/>
                        </a:rPr>
                        <a:t> </a:t>
                      </a:r>
                      <a:r>
                        <a:rPr kumimoji="1" lang="uk-UA" sz="1100" dirty="0">
                          <a:solidFill>
                            <a:schemeClr val="tx1"/>
                          </a:solidFill>
                          <a:latin typeface="+mn-lt"/>
                          <a:ea typeface="HG丸ｺﾞｼｯｸM-PRO" panose="020F0600000000000000" pitchFamily="50" charset="-128"/>
                          <a:cs typeface="+mn-cs"/>
                        </a:rPr>
                        <a:t>Hankyu Grand Building, 8-47 Kakuda-cho, Kita-ku, Osaka City </a:t>
                      </a:r>
                      <a:r>
                        <a:rPr kumimoji="1" lang="cs-CZ" sz="1100" dirty="0">
                          <a:solidFill>
                            <a:schemeClr val="tx1"/>
                          </a:solidFill>
                          <a:latin typeface="+mn-lt"/>
                          <a:ea typeface="HG丸ｺﾞｼｯｸM-PRO" panose="020F0600000000000000" pitchFamily="50" charset="-128"/>
                          <a:cs typeface="+mn-cs"/>
                        </a:rPr>
                        <a:t>(</a:t>
                      </a:r>
                      <a:r>
                        <a:rPr kumimoji="1" lang="uk-UA" sz="1100" dirty="0">
                          <a:solidFill>
                            <a:schemeClr val="tx1"/>
                          </a:solidFill>
                          <a:latin typeface="+mn-lt"/>
                          <a:ea typeface="HG丸ｺﾞｼｯｸM-PRO" panose="020F0600000000000000" pitchFamily="50" charset="-128"/>
                          <a:cs typeface="+mn-cs"/>
                        </a:rPr>
                        <a:t>м.Осака)</a:t>
                      </a:r>
                    </a:p>
                    <a:p>
                      <a:pPr marL="0" marR="0" lvl="0" indent="0" algn="l" defTabSz="914400" rtl="0" eaLnBrk="0" fontAlgn="auto" latinLnBrk="0" hangingPunct="0">
                        <a:lnSpc>
                          <a:spcPts val="1100"/>
                        </a:lnSpc>
                        <a:spcBef>
                          <a:spcPts val="0"/>
                        </a:spcBef>
                        <a:spcAft>
                          <a:spcPts val="0"/>
                        </a:spcAft>
                        <a:buClrTx/>
                        <a:buSzTx/>
                        <a:buFontTx/>
                        <a:buNone/>
                        <a:tabLst/>
                        <a:defRPr/>
                      </a:pPr>
                      <a:r>
                        <a:rPr kumimoji="1" lang="uk-UA" sz="1100" dirty="0">
                          <a:solidFill>
                            <a:schemeClr val="tx1"/>
                          </a:solidFill>
                          <a:latin typeface="+mn-lt"/>
                          <a:ea typeface="HG丸ｺﾞｼｯｸM-PRO" panose="020F0600000000000000" pitchFamily="50" charset="-128"/>
                          <a:cs typeface="+mn-cs"/>
                        </a:rPr>
                        <a:t>пн. - пт., з 10:00 до 18:00</a:t>
                      </a:r>
                    </a:p>
                    <a:p>
                      <a:pPr marL="0" marR="0" lvl="0" indent="0" algn="l" defTabSz="914400" rtl="0" eaLnBrk="0" fontAlgn="auto" latinLnBrk="0" hangingPunct="0">
                        <a:lnSpc>
                          <a:spcPts val="1100"/>
                        </a:lnSpc>
                        <a:spcBef>
                          <a:spcPts val="0"/>
                        </a:spcBef>
                        <a:spcAft>
                          <a:spcPts val="0"/>
                        </a:spcAft>
                        <a:buClrTx/>
                        <a:buSzTx/>
                        <a:buFontTx/>
                        <a:buNone/>
                        <a:tabLst/>
                        <a:defRPr/>
                      </a:pPr>
                      <a:r>
                        <a:rPr kumimoji="1" lang="cs-CZ" sz="1100" dirty="0">
                          <a:solidFill>
                            <a:schemeClr val="tx1"/>
                          </a:solidFill>
                          <a:latin typeface="+mn-lt"/>
                          <a:ea typeface="HG丸ｺﾞｼｯｸM-PRO" panose="020F0600000000000000" pitchFamily="50" charset="-128"/>
                          <a:cs typeface="+mn-cs"/>
                        </a:rPr>
                        <a:t>(</a:t>
                      </a:r>
                      <a:r>
                        <a:rPr kumimoji="1" lang="uk-UA" sz="1100" dirty="0">
                          <a:solidFill>
                            <a:schemeClr val="tx1"/>
                          </a:solidFill>
                          <a:latin typeface="+mn-lt"/>
                          <a:ea typeface="HG丸ｺﾞｼｯｸM-PRO" panose="020F0600000000000000" pitchFamily="50" charset="-128"/>
                          <a:cs typeface="+mn-cs"/>
                        </a:rPr>
                        <a:t>крім сб., нд. та державних свят</a:t>
                      </a:r>
                      <a:r>
                        <a:rPr kumimoji="1" lang="cs-CZ" sz="1100" dirty="0">
                          <a:solidFill>
                            <a:schemeClr val="tx1"/>
                          </a:solidFill>
                          <a:latin typeface="+mn-lt"/>
                          <a:ea typeface="HG丸ｺﾞｼｯｸM-PRO" panose="020F0600000000000000" pitchFamily="50" charset="-128"/>
                          <a:cs typeface="+mn-cs"/>
                        </a:rPr>
                        <a:t>)</a:t>
                      </a:r>
                      <a:endParaRPr kumimoji="1" lang="uk-UA" sz="1100" dirty="0">
                        <a:solidFill>
                          <a:schemeClr val="tx1"/>
                        </a:solidFill>
                        <a:latin typeface="+mn-lt"/>
                        <a:ea typeface="HG丸ｺﾞｼｯｸM-PRO" panose="020F0600000000000000" pitchFamily="50" charset="-128"/>
                        <a:cs typeface="+mn-cs"/>
                      </a:endParaRP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*англійською/китайською/португальською мовами: пн. - пт.</a:t>
                      </a:r>
                      <a:r>
                        <a:rPr kumimoji="1" lang="cs-CZ" sz="1100" dirty="0">
                          <a:solidFill>
                            <a:schemeClr val="tx1"/>
                          </a:solidFill>
                          <a:latin typeface="+mn-lt"/>
                          <a:ea typeface="HG丸ｺﾞｼｯｸM-PRO" panose="020F0600000000000000" pitchFamily="50" charset="-128"/>
                          <a:cs typeface="+mn-cs"/>
                        </a:rPr>
                        <a:t>, </a:t>
                      </a:r>
                      <a:r>
                        <a:rPr kumimoji="1" lang="uk-UA" sz="1100" dirty="0">
                          <a:solidFill>
                            <a:schemeClr val="tx1"/>
                          </a:solidFill>
                          <a:latin typeface="+mn-lt"/>
                          <a:ea typeface="HG丸ｺﾞｼｯｸM-PRO" panose="020F0600000000000000" pitchFamily="50" charset="-128"/>
                          <a:cs typeface="+mn-cs"/>
                        </a:rPr>
                        <a:t>іспанською мовою: ср. і чт., в'єтнамською мовою: </a:t>
                      </a:r>
                      <a:r>
                        <a:rPr kumimoji="1" lang="uk-UA" altLang="ja-JP" sz="1100" dirty="0">
                          <a:solidFill>
                            <a:schemeClr val="tx1"/>
                          </a:solidFill>
                          <a:latin typeface="+mn-lt"/>
                          <a:ea typeface="HG丸ｺﾞｼｯｸM-PRO" panose="020F0600000000000000" pitchFamily="50" charset="-128"/>
                          <a:cs typeface="+mn-cs"/>
                        </a:rPr>
                        <a:t>пн. І</a:t>
                      </a:r>
                      <a:r>
                        <a:rPr kumimoji="1" lang="en-US" altLang="ja-JP" sz="1100" dirty="0">
                          <a:solidFill>
                            <a:schemeClr val="tx1"/>
                          </a:solidFill>
                          <a:latin typeface="+mn-lt"/>
                          <a:ea typeface="HG丸ｺﾞｼｯｸM-PRO" panose="020F0600000000000000" pitchFamily="50" charset="-128"/>
                          <a:cs typeface="+mn-cs"/>
                        </a:rPr>
                        <a:t> </a:t>
                      </a:r>
                      <a:r>
                        <a:rPr kumimoji="1" lang="uk-UA" altLang="ja-JP" sz="1100" dirty="0">
                          <a:solidFill>
                            <a:schemeClr val="tx1"/>
                          </a:solidFill>
                          <a:latin typeface="+mn-lt"/>
                          <a:ea typeface="HG丸ｺﾞｼｯｸM-PRO" panose="020F0600000000000000" pitchFamily="50" charset="-128"/>
                          <a:cs typeface="+mn-cs"/>
                        </a:rPr>
                        <a:t>ср.</a:t>
                      </a:r>
                      <a:r>
                        <a:rPr kumimoji="1" lang="uk-UA" sz="1100" dirty="0">
                          <a:solidFill>
                            <a:schemeClr val="tx1"/>
                          </a:solidFill>
                          <a:latin typeface="+mn-lt"/>
                          <a:ea typeface="HG丸ｺﾞｼｯｸM-PRO" panose="020F0600000000000000" pitchFamily="50" charset="-128"/>
                          <a:cs typeface="+mn-cs"/>
                        </a:rPr>
                        <a:t>  Щомісяця</a:t>
                      </a:r>
                      <a:r>
                        <a:rPr kumimoji="1" lang="cs-CZ" sz="1100" dirty="0">
                          <a:solidFill>
                            <a:schemeClr val="tx1"/>
                          </a:solidFill>
                          <a:latin typeface="+mn-lt"/>
                          <a:ea typeface="HG丸ｺﾞｼｯｸM-PRO" panose="020F0600000000000000" pitchFamily="50" charset="-128"/>
                          <a:cs typeface="+mn-cs"/>
                        </a:rPr>
                        <a:t> </a:t>
                      </a:r>
                      <a:r>
                        <a:rPr kumimoji="1" lang="uk-UA" sz="1100" dirty="0">
                          <a:solidFill>
                            <a:schemeClr val="tx1"/>
                          </a:solidFill>
                          <a:latin typeface="+mn-lt"/>
                          <a:ea typeface="HG丸ｺﾞｼｯｸM-PRO" panose="020F0600000000000000" pitchFamily="50" charset="-128"/>
                          <a:cs typeface="+mn-cs"/>
                        </a:rPr>
                        <a:t>непальською мовою: ср.</a:t>
                      </a:r>
                      <a:r>
                        <a:rPr kumimoji="1" lang="cs-CZ" sz="1100" dirty="0">
                          <a:solidFill>
                            <a:schemeClr val="tx1"/>
                          </a:solidFill>
                          <a:latin typeface="+mn-lt"/>
                          <a:ea typeface="HG丸ｺﾞｼｯｸM-PRO" panose="020F0600000000000000" pitchFamily="50" charset="-128"/>
                          <a:cs typeface="+mn-cs"/>
                        </a:rPr>
                        <a:t> (</a:t>
                      </a:r>
                      <a:r>
                        <a:rPr kumimoji="1" lang="uk-UA" sz="1100" dirty="0">
                          <a:solidFill>
                            <a:schemeClr val="tx1"/>
                          </a:solidFill>
                          <a:latin typeface="+mn-lt"/>
                          <a:ea typeface="HG丸ｺﾞｼｯｸM-PRO" panose="020F0600000000000000" pitchFamily="50" charset="-128"/>
                          <a:cs typeface="+mn-cs"/>
                        </a:rPr>
                        <a:t>перекладачі доступні з 13:00 до 18:00)</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*Якщо потрібні послуги перекладача, зв'яжіться з офісом заздалегідь за телефоном</a:t>
                      </a:r>
                    </a:p>
                  </a:txBody>
                  <a:tcPr marL="22250" marR="22250" marT="0" marB="0" anchor="ctr"/>
                </a:tc>
                <a:extLst>
                  <a:ext uri="{0D108BD9-81ED-4DB2-BD59-A6C34878D82A}">
                    <a16:rowId xmlns:a16="http://schemas.microsoft.com/office/drawing/2014/main" val="1212792699"/>
                  </a:ext>
                </a:extLst>
              </a:tr>
              <a:tr h="1422357">
                <a:tc vMerge="1">
                  <a:txBody>
                    <a:bodyPr/>
                    <a:lstStyle/>
                    <a:p>
                      <a:pPr algn="l" rtl="0" eaLnBrk="0" hangingPunct="0"/>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marL="0" algn="l" defTabSz="914400" rtl="0" eaLnBrk="0" latinLnBrk="0" hangingPunct="0"/>
                      <a:r>
                        <a:rPr kumimoji="1" lang="uk-UA" sz="1100" dirty="0">
                          <a:solidFill>
                            <a:srgbClr val="000000"/>
                          </a:solidFill>
                          <a:latin typeface="+mn-lt"/>
                          <a:ea typeface="HG丸ｺﾞｼｯｸM-PRO" panose="020F0600000000000000" pitchFamily="50" charset="-128"/>
                          <a:cs typeface="+mn-cs"/>
                        </a:rPr>
                        <a:t>Hello Work Sakai</a:t>
                      </a:r>
                    </a:p>
                    <a:p>
                      <a:pPr marL="0" algn="l" defTabSz="914400" rtl="0" eaLnBrk="0" latinLnBrk="0" hangingPunct="0"/>
                      <a:r>
                        <a:rPr kumimoji="1" lang="uk-UA" sz="1100" dirty="0">
                          <a:solidFill>
                            <a:srgbClr val="000000"/>
                          </a:solidFill>
                          <a:latin typeface="+mn-lt"/>
                          <a:ea typeface="HG丸ｺﾞｼｯｸM-PRO" panose="020F0600000000000000" pitchFamily="50" charset="-128"/>
                          <a:cs typeface="+mn-cs"/>
                        </a:rPr>
                        <a:t>Сервісна стійка служби зайнятості для іноземців</a:t>
                      </a:r>
                    </a:p>
                  </a:txBody>
                  <a:tcPr marL="22250" marR="22250" marT="0" marB="0" anchor="ctr"/>
                </a:tc>
                <a:tc>
                  <a:txBody>
                    <a:bodyPr/>
                    <a:lstStyle/>
                    <a:p>
                      <a:pPr marL="0" algn="just" defTabSz="914400" rtl="0" eaLnBrk="1" latinLnBrk="0" hangingPunct="1"/>
                      <a:r>
                        <a:rPr kumimoji="1" lang="uk-UA" sz="1100" dirty="0">
                          <a:solidFill>
                            <a:schemeClr val="dk1"/>
                          </a:solidFill>
                          <a:latin typeface="+mn-lt"/>
                          <a:ea typeface="HG丸ｺﾞｼｯｸM-PRO" panose="020F0600000000000000" pitchFamily="50" charset="-128"/>
                          <a:cs typeface="+mn-cs"/>
                        </a:rPr>
                        <a:t>072-222-5049</a:t>
                      </a:r>
                    </a:p>
                  </a:txBody>
                  <a:tcPr marL="22250" marR="22250" marT="0" marB="0" anchor="ctr"/>
                </a:tc>
                <a:tc>
                  <a:txBody>
                    <a:bodyPr/>
                    <a:lstStyle/>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1F to 3F, Sakai Local Government Building, 2-29 Minamikawaramachi, Sakai-ku, Sakai City (м. Сакаї) </a:t>
                      </a:r>
                      <a:r>
                        <a:rPr kumimoji="1" lang="cs-CZ" sz="1100" dirty="0">
                          <a:solidFill>
                            <a:schemeClr val="tx1"/>
                          </a:solidFill>
                          <a:latin typeface="+mn-lt"/>
                          <a:ea typeface="HG丸ｺﾞｼｯｸM-PRO" panose="020F0600000000000000" pitchFamily="50" charset="-128"/>
                          <a:cs typeface="+mn-cs"/>
                        </a:rPr>
                        <a:t>(</a:t>
                      </a:r>
                      <a:r>
                        <a:rPr kumimoji="1" lang="uk-UA" sz="1100" dirty="0">
                          <a:solidFill>
                            <a:schemeClr val="tx1"/>
                          </a:solidFill>
                          <a:latin typeface="+mn-lt"/>
                          <a:ea typeface="HG丸ｺﾞｼｯｸM-PRO" panose="020F0600000000000000" pitchFamily="50" charset="-128"/>
                          <a:cs typeface="+mn-cs"/>
                        </a:rPr>
                        <a:t>офіс Hello Work у м. Сакаї)</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13:00 - 17:00</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*китайської мовою: пн. і вт, португальською мовою:  чт., </a:t>
                      </a:r>
                      <a:r>
                        <a:rPr kumimoji="1" lang="uk-UA" altLang="ja-JP" sz="1100" dirty="0">
                          <a:solidFill>
                            <a:schemeClr val="tx1"/>
                          </a:solidFill>
                          <a:latin typeface="+mn-lt"/>
                          <a:ea typeface="HG丸ｺﾞｼｯｸM-PRO" panose="020F0600000000000000" pitchFamily="50" charset="-128"/>
                          <a:cs typeface="+mn-cs"/>
                        </a:rPr>
                        <a:t>англійською</a:t>
                      </a:r>
                      <a:r>
                        <a:rPr kumimoji="1" lang="uk-UA" sz="1100" dirty="0">
                          <a:solidFill>
                            <a:schemeClr val="tx1"/>
                          </a:solidFill>
                          <a:latin typeface="+mn-lt"/>
                          <a:ea typeface="HG丸ｺﾞｼｯｸM-PRO" panose="020F0600000000000000" pitchFamily="50" charset="-128"/>
                          <a:cs typeface="+mn-cs"/>
                        </a:rPr>
                        <a:t>: 2-а та 4-а ср. і пт.</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*Якщо потрібні послуги перекладача, зв'яжіться з офісом заздалегідь за телефоном</a:t>
                      </a:r>
                    </a:p>
                    <a:p>
                      <a:pPr algn="l" rtl="0" eaLnBrk="0" hangingPunct="0">
                        <a:lnSpc>
                          <a:spcPts val="1300"/>
                        </a:lnSpc>
                      </a:pPr>
                      <a:endParaRPr lang="ja-JP" sz="1100" dirty="0">
                        <a:solidFill>
                          <a:schemeClr val="tx1"/>
                        </a:solidFill>
                        <a:effectLst/>
                        <a:latin typeface="HG丸ｺﾞｼｯｸM-PRO" panose="020F0600000000000000" pitchFamily="50" charset="-128"/>
                        <a:ea typeface="HG丸ｺﾞｼｯｸM-PRO" panose="020F0600000000000000" pitchFamily="50" charset="-128"/>
                      </a:endParaRPr>
                    </a:p>
                  </a:txBody>
                  <a:tcPr marL="22250" marR="22250" marT="0" marB="0" anchor="ctr"/>
                </a:tc>
                <a:extLst>
                  <a:ext uri="{0D108BD9-81ED-4DB2-BD59-A6C34878D82A}">
                    <a16:rowId xmlns:a16="http://schemas.microsoft.com/office/drawing/2014/main" val="486096588"/>
                  </a:ext>
                </a:extLst>
              </a:tr>
              <a:tr h="1528225">
                <a:tc>
                  <a:txBody>
                    <a:bodyPr/>
                    <a:lstStyle/>
                    <a:p>
                      <a:pPr marL="171450" indent="-171450" algn="just" eaLnBrk="0" hangingPunct="0">
                        <a:buFont typeface="Arial" panose="020B0604020202020204" pitchFamily="34" charset="0"/>
                        <a:buChar char="•"/>
                      </a:pPr>
                      <a:r>
                        <a:rPr lang="uk-UA" sz="1100" dirty="0">
                          <a:solidFill>
                            <a:schemeClr val="dk1"/>
                          </a:solidFill>
                          <a:latin typeface="+mn-lt"/>
                          <a:ea typeface="HG丸ｺﾞｼｯｸM-PRO" panose="020F0600000000000000" pitchFamily="50" charset="-128"/>
                          <a:cs typeface="Arial" panose="020B0604020202020204" pitchFamily="34" charset="0"/>
                        </a:rPr>
                        <a:t>С</a:t>
                      </a:r>
                      <a:r>
                        <a:rPr lang="uk-UA" sz="1100" dirty="0">
                          <a:latin typeface="+mn-lt"/>
                          <a:ea typeface="HG丸ｺﾞｼｯｸM-PRO" panose="020F0600000000000000" pitchFamily="50" charset="-128"/>
                          <a:cs typeface="Arial" panose="020B0604020202020204" pitchFamily="34" charset="0"/>
                        </a:rPr>
                        <a:t>татус перебування</a:t>
                      </a:r>
                    </a:p>
                    <a:p>
                      <a:pPr marL="171450" indent="-171450" algn="l" eaLnBrk="0" hangingPunct="0">
                        <a:buFont typeface="Arial" panose="020B0604020202020204" pitchFamily="34" charset="0"/>
                        <a:buChar char="•"/>
                      </a:pPr>
                      <a:r>
                        <a:rPr lang="uk-UA" sz="1100" dirty="0">
                          <a:latin typeface="+mn-lt"/>
                          <a:ea typeface="HG丸ｺﾞｼｯｸM-PRO" panose="020F0600000000000000" pitchFamily="50" charset="-128"/>
                          <a:cs typeface="Arial" panose="020B0604020202020204" pitchFamily="34" charset="0"/>
                        </a:rPr>
                        <a:t>Загальні питання, пов'язані з повсякденним життям</a:t>
                      </a:r>
                      <a:r>
                        <a:rPr kumimoji="1" lang="uk-UA" sz="1100" dirty="0">
                          <a:solidFill>
                            <a:schemeClr val="dk1"/>
                          </a:solidFill>
                          <a:latin typeface="+mn-lt"/>
                          <a:ea typeface="HG丸ｺﾞｼｯｸM-PRO" panose="020F0600000000000000" pitchFamily="50" charset="-128"/>
                          <a:cs typeface="Arial" panose="020B0604020202020204" pitchFamily="34" charset="0"/>
                        </a:rPr>
                        <a:t>, наприклад, </a:t>
                      </a:r>
                      <a:r>
                        <a:rPr lang="uk-UA" sz="1100" dirty="0">
                          <a:latin typeface="+mn-lt"/>
                          <a:ea typeface="HG丸ｺﾞｼｯｸM-PRO" panose="020F0600000000000000" pitchFamily="50" charset="-128"/>
                          <a:cs typeface="Arial" panose="020B0604020202020204" pitchFamily="34" charset="0"/>
                        </a:rPr>
                        <a:t>зайнятість та працевлаштування, медичне обслуговування, соціальне забезпечення та освіта</a:t>
                      </a:r>
                    </a:p>
                  </a:txBody>
                  <a:tcPr marL="22250" marR="22250" marT="0" marB="0"/>
                </a:tc>
                <a:tc>
                  <a:txBody>
                    <a:bodyPr/>
                    <a:lstStyle/>
                    <a:p>
                      <a:pPr algn="l" eaLnBrk="0" hangingPunct="0"/>
                      <a:r>
                        <a:rPr kumimoji="1" lang="uk-UA" sz="1100" dirty="0">
                          <a:solidFill>
                            <a:schemeClr val="dk1"/>
                          </a:solidFill>
                          <a:latin typeface="+mn-lt"/>
                          <a:ea typeface="HG丸ｺﾞｼｯｸM-PRO" panose="020F0600000000000000" pitchFamily="50" charset="-128"/>
                          <a:cs typeface="Arial" panose="020B0604020202020204" pitchFamily="34" charset="0"/>
                        </a:rPr>
                        <a:t>Фонд міжнародного обміну префектури Осака (OFIX)</a:t>
                      </a:r>
                    </a:p>
                    <a:p>
                      <a:pPr algn="l" eaLnBrk="0" hangingPunct="0"/>
                      <a:r>
                        <a:rPr kumimoji="1" lang="uk-UA" sz="1100" dirty="0">
                          <a:solidFill>
                            <a:schemeClr val="dk1"/>
                          </a:solidFill>
                          <a:latin typeface="+mn-lt"/>
                          <a:ea typeface="HG丸ｺﾞｼｯｸM-PRO" panose="020F0600000000000000" pitchFamily="50" charset="-128"/>
                          <a:cs typeface="Arial" panose="020B0604020202020204" pitchFamily="34" charset="0"/>
                        </a:rPr>
                        <a:t>-Інформаційна</a:t>
                      </a:r>
                      <a:r>
                        <a:rPr kumimoji="1" lang="uk-UA" sz="1100" baseline="0" dirty="0">
                          <a:solidFill>
                            <a:schemeClr val="dk1"/>
                          </a:solidFill>
                          <a:latin typeface="+mn-lt"/>
                          <a:ea typeface="HG丸ｺﾞｼｯｸM-PRO" panose="020F0600000000000000" pitchFamily="50" charset="-128"/>
                          <a:cs typeface="Arial" panose="020B0604020202020204" pitchFamily="34" charset="0"/>
                        </a:rPr>
                        <a:t> служба префектури Осака для іноземних громадян-</a:t>
                      </a:r>
                    </a:p>
                  </a:txBody>
                  <a:tcPr marL="22250" marR="22250" marT="0" marB="0" anchor="ctr"/>
                </a:tc>
                <a:tc>
                  <a:txBody>
                    <a:bodyPr/>
                    <a:lstStyle/>
                    <a:p>
                      <a:pPr marL="0" algn="just" defTabSz="914400" rtl="0" eaLnBrk="1" latinLnBrk="0" hangingPunct="1"/>
                      <a:r>
                        <a:rPr kumimoji="1" lang="uk-UA" sz="1100" dirty="0">
                          <a:solidFill>
                            <a:schemeClr val="dk1"/>
                          </a:solidFill>
                          <a:latin typeface="+mn-lt"/>
                          <a:ea typeface="HG丸ｺﾞｼｯｸM-PRO" panose="020F0600000000000000" pitchFamily="50" charset="-128"/>
                          <a:cs typeface="+mn-cs"/>
                        </a:rPr>
                        <a:t>06-6941-2297</a:t>
                      </a:r>
                    </a:p>
                  </a:txBody>
                  <a:tcPr marL="22250" marR="22250" marT="0" marB="0" anchor="ctr"/>
                </a:tc>
                <a:tc>
                  <a:txBody>
                    <a:bodyPr/>
                    <a:lstStyle/>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5F, MyDome Osaka, 2-5 Hommachibashi, Chuo-ku, Osaka City (м.Осака)</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пт. 9:00 - 2</a:t>
                      </a:r>
                      <a:r>
                        <a:rPr kumimoji="1" lang="en-US" sz="1100" dirty="0">
                          <a:solidFill>
                            <a:schemeClr val="tx1"/>
                          </a:solidFill>
                          <a:latin typeface="+mn-lt"/>
                          <a:ea typeface="HG丸ｺﾞｼｯｸM-PRO" panose="020F0600000000000000" pitchFamily="50" charset="-128"/>
                          <a:cs typeface="+mn-cs"/>
                        </a:rPr>
                        <a:t>1</a:t>
                      </a:r>
                      <a:r>
                        <a:rPr kumimoji="1" lang="uk-UA" sz="1100" dirty="0">
                          <a:solidFill>
                            <a:schemeClr val="tx1"/>
                          </a:solidFill>
                          <a:latin typeface="+mn-lt"/>
                          <a:ea typeface="HG丸ｺﾞｼｯｸM-PRO" panose="020F0600000000000000" pitchFamily="50" charset="-128"/>
                          <a:cs typeface="+mn-cs"/>
                        </a:rPr>
                        <a:t>:00 (крім державних свят, запис на прийом після 17:30)</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пн.,</a:t>
                      </a:r>
                      <a:r>
                        <a:rPr kumimoji="1" lang="en-US" sz="1100" dirty="0">
                          <a:solidFill>
                            <a:schemeClr val="tx1"/>
                          </a:solidFill>
                          <a:latin typeface="+mn-lt"/>
                          <a:ea typeface="HG丸ｺﾞｼｯｸM-PRO" panose="020F0600000000000000" pitchFamily="50" charset="-128"/>
                          <a:cs typeface="+mn-cs"/>
                        </a:rPr>
                        <a:t> </a:t>
                      </a:r>
                      <a:r>
                        <a:rPr kumimoji="1" lang="uk-UA" sz="1100" dirty="0">
                          <a:solidFill>
                            <a:schemeClr val="tx1"/>
                          </a:solidFill>
                          <a:latin typeface="+mn-lt"/>
                          <a:ea typeface="HG丸ｺﾞｼｯｸM-PRO" panose="020F0600000000000000" pitchFamily="50" charset="-128"/>
                          <a:cs typeface="+mn-cs"/>
                        </a:rPr>
                        <a:t>вт., ср і чт.: 9:00 - 17:30 (крім державних свят) </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4-а нд. щомісяця: 13:00 - 17:00 </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*англійською, китайською, корейською, португальською, іспанською, в'єтнамською, філіппінською, тайською, індонезійською</a:t>
                      </a:r>
                      <a:r>
                        <a:rPr kumimoji="1" lang="uk-UA" sz="1100" baseline="0" dirty="0">
                          <a:solidFill>
                            <a:schemeClr val="tx1"/>
                          </a:solidFill>
                          <a:latin typeface="+mn-lt"/>
                          <a:ea typeface="HG丸ｺﾞｼｯｸM-PRO" panose="020F0600000000000000" pitchFamily="50" charset="-128"/>
                          <a:cs typeface="+mn-cs"/>
                        </a:rPr>
                        <a:t> та </a:t>
                      </a:r>
                      <a:r>
                        <a:rPr kumimoji="1" lang="uk-UA" sz="1100" dirty="0">
                          <a:solidFill>
                            <a:schemeClr val="tx1"/>
                          </a:solidFill>
                          <a:latin typeface="+mn-lt"/>
                          <a:ea typeface="HG丸ｺﾞｼｯｸM-PRO" panose="020F0600000000000000" pitchFamily="50" charset="-128"/>
                          <a:cs typeface="+mn-cs"/>
                        </a:rPr>
                        <a:t>непальською мовами</a:t>
                      </a:r>
                    </a:p>
                    <a:p>
                      <a:pPr marL="0" algn="l" defTabSz="914400" rtl="0" eaLnBrk="0" latinLnBrk="0" hangingPunct="0">
                        <a:lnSpc>
                          <a:spcPts val="1100"/>
                        </a:lnSpc>
                      </a:pPr>
                      <a:endParaRPr kumimoji="1" lang="ja-JP" sz="1100" kern="1200" dirty="0">
                        <a:solidFill>
                          <a:schemeClr val="tx1"/>
                        </a:solidFill>
                        <a:effectLst/>
                        <a:latin typeface="+mn-lt"/>
                        <a:ea typeface="HG丸ｺﾞｼｯｸM-PRO" panose="020F0600000000000000" pitchFamily="50" charset="-128"/>
                        <a:cs typeface="+mn-cs"/>
                      </a:endParaRPr>
                    </a:p>
                  </a:txBody>
                  <a:tcPr marL="22250" marR="22250" marT="0" marB="0" anchor="ctr"/>
                </a:tc>
                <a:extLst>
                  <a:ext uri="{0D108BD9-81ED-4DB2-BD59-A6C34878D82A}">
                    <a16:rowId xmlns:a16="http://schemas.microsoft.com/office/drawing/2014/main" val="2252806313"/>
                  </a:ext>
                </a:extLst>
              </a:tr>
              <a:tr h="765009">
                <a:tc rowSpan="2">
                  <a:txBody>
                    <a:bodyPr/>
                    <a:lstStyle/>
                    <a:p>
                      <a:pPr marL="171450" indent="-171450" algn="l" defTabSz="914400" rtl="0" eaLnBrk="0" latinLnBrk="0" hangingPunct="0">
                        <a:lnSpc>
                          <a:spcPts val="1300"/>
                        </a:lnSpc>
                        <a:buFont typeface="Arial" panose="020B0604020202020204" pitchFamily="34" charset="0"/>
                        <a:buChar char="•"/>
                      </a:pPr>
                      <a:r>
                        <a:rPr kumimoji="1" lang="uk-UA" sz="1100">
                          <a:solidFill>
                            <a:schemeClr val="dk1"/>
                          </a:solidFill>
                          <a:latin typeface="+mn-lt"/>
                          <a:ea typeface="HG丸ｺﾞｼｯｸM-PRO" panose="020F0600000000000000" pitchFamily="50" charset="-128"/>
                          <a:cs typeface="Arial" panose="020B0604020202020204" pitchFamily="34" charset="0"/>
                        </a:rPr>
                        <a:t>Права людини для іноземних громадян</a:t>
                      </a:r>
                    </a:p>
                  </a:txBody>
                  <a:tcPr marL="36322" marR="36322" marT="0" marB="0" anchor="ctr"/>
                </a:tc>
                <a:tc>
                  <a:txBody>
                    <a:bodyPr/>
                    <a:lstStyle/>
                    <a:p>
                      <a:pPr algn="l" eaLnBrk="0" hangingPunct="0">
                        <a:lnSpc>
                          <a:spcPts val="1300"/>
                        </a:lnSpc>
                      </a:pPr>
                      <a:r>
                        <a:rPr lang="uk-UA" sz="1100" dirty="0">
                          <a:solidFill>
                            <a:srgbClr val="000000"/>
                          </a:solidFill>
                          <a:latin typeface="+mn-lt"/>
                          <a:ea typeface="HG丸ｺﾞｼｯｸM-PRO" panose="020F0600000000000000" pitchFamily="50" charset="-128"/>
                        </a:rPr>
                        <a:t>Міністерство юстиції</a:t>
                      </a:r>
                    </a:p>
                    <a:p>
                      <a:pPr algn="l" eaLnBrk="0" hangingPunct="0">
                        <a:lnSpc>
                          <a:spcPts val="1300"/>
                        </a:lnSpc>
                      </a:pPr>
                      <a:r>
                        <a:rPr lang="uk-UA" sz="1100" dirty="0">
                          <a:solidFill>
                            <a:srgbClr val="000000"/>
                          </a:solidFill>
                          <a:latin typeface="+mn-lt"/>
                          <a:ea typeface="HG丸ｺﾞｼｯｸM-PRO" panose="020F0600000000000000" pitchFamily="50" charset="-128"/>
                        </a:rPr>
                        <a:t>Гаряча лінія з прав людини іноземними мовами</a:t>
                      </a:r>
                    </a:p>
                  </a:txBody>
                  <a:tcPr marL="22250" marR="22250" marT="0" marB="0" anchor="ctr"/>
                </a:tc>
                <a:tc>
                  <a:txBody>
                    <a:bodyPr/>
                    <a:lstStyle/>
                    <a:p>
                      <a:pPr marL="0" algn="just" defTabSz="914400" rtl="0" eaLnBrk="1" latinLnBrk="0" hangingPunct="1"/>
                      <a:r>
                        <a:rPr kumimoji="1" lang="uk-UA" sz="1100">
                          <a:solidFill>
                            <a:schemeClr val="dk1"/>
                          </a:solidFill>
                          <a:latin typeface="+mn-lt"/>
                          <a:ea typeface="HG丸ｺﾞｼｯｸM-PRO" panose="020F0600000000000000" pitchFamily="50" charset="-128"/>
                          <a:cs typeface="+mn-cs"/>
                        </a:rPr>
                        <a:t>0570-090911</a:t>
                      </a:r>
                    </a:p>
                  </a:txBody>
                  <a:tcPr marL="22250" marR="22250" marT="0" marB="0" anchor="ctr"/>
                </a:tc>
                <a:tc>
                  <a:txBody>
                    <a:bodyPr/>
                    <a:lstStyle/>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Будні (крім кінця року/новорічних свят): 09:00 - 17:00</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*англійською, китайською, корейською, філіппінською, португальською, в'єтнамською, непальською, іспанською, індонезійською</a:t>
                      </a:r>
                      <a:r>
                        <a:rPr kumimoji="1" lang="uk-UA" sz="1100" baseline="0" dirty="0">
                          <a:solidFill>
                            <a:schemeClr val="tx1"/>
                          </a:solidFill>
                          <a:latin typeface="+mn-lt"/>
                          <a:ea typeface="HG丸ｺﾞｼｯｸM-PRO" panose="020F0600000000000000" pitchFamily="50" charset="-128"/>
                          <a:cs typeface="+mn-cs"/>
                        </a:rPr>
                        <a:t> та</a:t>
                      </a:r>
                      <a:r>
                        <a:rPr kumimoji="1" lang="uk-UA" sz="1100" dirty="0">
                          <a:solidFill>
                            <a:schemeClr val="tx1"/>
                          </a:solidFill>
                          <a:latin typeface="+mn-lt"/>
                          <a:ea typeface="HG丸ｺﾞｼｯｸM-PRO" panose="020F0600000000000000" pitchFamily="50" charset="-128"/>
                          <a:cs typeface="+mn-cs"/>
                        </a:rPr>
                        <a:t> тайською мовами </a:t>
                      </a:r>
                    </a:p>
                  </a:txBody>
                  <a:tcPr marL="22250" marR="22250" marT="0" marB="0" anchor="ctr"/>
                </a:tc>
                <a:extLst>
                  <a:ext uri="{0D108BD9-81ED-4DB2-BD59-A6C34878D82A}">
                    <a16:rowId xmlns:a16="http://schemas.microsoft.com/office/drawing/2014/main" val="335879498"/>
                  </a:ext>
                </a:extLst>
              </a:tr>
              <a:tr h="751652">
                <a:tc vMerge="1">
                  <a:txBody>
                    <a:bodyPr/>
                    <a:lstStyle/>
                    <a:p>
                      <a:pPr algn="l" rtl="0" eaLnBrk="0" hangingPunct="0">
                        <a:lnSpc>
                          <a:spcPts val="1300"/>
                        </a:lnSpc>
                      </a:pPr>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marL="0" algn="l" defTabSz="914400" rtl="0" eaLnBrk="0" latinLnBrk="0" hangingPunct="0">
                        <a:lnSpc>
                          <a:spcPts val="1300"/>
                        </a:lnSpc>
                      </a:pPr>
                      <a:r>
                        <a:rPr kumimoji="1" lang="uk-UA" sz="1100" dirty="0">
                          <a:solidFill>
                            <a:srgbClr val="000000"/>
                          </a:solidFill>
                          <a:latin typeface="+mn-lt"/>
                          <a:ea typeface="HG丸ｺﾞｼｯｸM-PRO" panose="020F0600000000000000" pitchFamily="50" charset="-128"/>
                          <a:cs typeface="+mn-cs"/>
                        </a:rPr>
                        <a:t>Асоціація адвокатів префектури Осака</a:t>
                      </a:r>
                    </a:p>
                    <a:p>
                      <a:pPr marL="0" algn="l" defTabSz="914400" rtl="0" eaLnBrk="0" latinLnBrk="0" hangingPunct="0">
                        <a:lnSpc>
                          <a:spcPts val="1300"/>
                        </a:lnSpc>
                      </a:pPr>
                      <a:r>
                        <a:rPr kumimoji="1" lang="uk-UA" sz="1100" dirty="0">
                          <a:solidFill>
                            <a:srgbClr val="000000"/>
                          </a:solidFill>
                          <a:latin typeface="+mn-lt"/>
                          <a:ea typeface="HG丸ｺﾞｼｯｸM-PRO" panose="020F0600000000000000" pitchFamily="50" charset="-128"/>
                          <a:cs typeface="+mn-cs"/>
                        </a:rPr>
                        <a:t>Гаряча лінія з прав людини для іноземних громадян　</a:t>
                      </a:r>
                    </a:p>
                  </a:txBody>
                  <a:tcPr marL="22250" marR="22250" marT="0" marB="0" anchor="ctr"/>
                </a:tc>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uk-UA" sz="1100" dirty="0">
                          <a:solidFill>
                            <a:schemeClr val="dk1"/>
                          </a:solidFill>
                          <a:latin typeface="+mn-lt"/>
                          <a:ea typeface="HG丸ｺﾞｼｯｸM-PRO" panose="020F0600000000000000" pitchFamily="50" charset="-128"/>
                          <a:cs typeface="+mn-cs"/>
                        </a:rPr>
                        <a:t>06-6364-6251</a:t>
                      </a:r>
                    </a:p>
                    <a:p>
                      <a:pPr algn="l" rtl="0" eaLnBrk="0" hangingPunct="0"/>
                      <a:endParaRPr lang="ja-JP" sz="1100" dirty="0">
                        <a:solidFill>
                          <a:srgbClr val="000000"/>
                        </a:solidFill>
                        <a:effectLst/>
                        <a:latin typeface="HG丸ｺﾞｼｯｸM-PRO" panose="020F0600000000000000" pitchFamily="50" charset="-128"/>
                        <a:ea typeface="HG丸ｺﾞｼｯｸM-PRO" panose="020F0600000000000000" pitchFamily="50" charset="-128"/>
                      </a:endParaRPr>
                    </a:p>
                  </a:txBody>
                  <a:tcPr marL="22250" marR="22250" marT="0" marB="0" anchor="ctr"/>
                </a:tc>
                <a:tc>
                  <a:txBody>
                    <a:bodyPr/>
                    <a:lstStyle/>
                    <a:p>
                      <a:pPr marL="0" algn="l" defTabSz="914400" rtl="0" eaLnBrk="0" latinLnBrk="0" hangingPunct="0">
                        <a:lnSpc>
                          <a:spcPts val="1300"/>
                        </a:lnSpc>
                      </a:pPr>
                      <a:r>
                        <a:rPr kumimoji="1" lang="uk-UA" sz="1100" dirty="0">
                          <a:solidFill>
                            <a:srgbClr val="000000"/>
                          </a:solidFill>
                          <a:latin typeface="+mn-lt"/>
                          <a:ea typeface="HG丸ｺﾞｼｯｸM-PRO" panose="020F0600000000000000" pitchFamily="50" charset="-128"/>
                          <a:cs typeface="+mn-cs"/>
                        </a:rPr>
                        <a:t>2-а та 4-а пт. щомісяця: 12:00 - 17:00</a:t>
                      </a:r>
                    </a:p>
                    <a:p>
                      <a:pPr marL="0" algn="l" defTabSz="914400" rtl="0" eaLnBrk="0" latinLnBrk="0" hangingPunct="0">
                        <a:lnSpc>
                          <a:spcPts val="1300"/>
                        </a:lnSpc>
                      </a:pPr>
                      <a:r>
                        <a:rPr kumimoji="1" lang="uk-UA" sz="1100" dirty="0">
                          <a:solidFill>
                            <a:srgbClr val="000000"/>
                          </a:solidFill>
                          <a:latin typeface="+mn-lt"/>
                          <a:ea typeface="HG丸ｺﾞｼｯｸM-PRO" panose="020F0600000000000000" pitchFamily="50" charset="-128"/>
                          <a:cs typeface="+mn-cs"/>
                        </a:rPr>
                        <a:t>*англійською, корейською та китайською мовами</a:t>
                      </a:r>
                    </a:p>
                    <a:p>
                      <a:pPr marL="0" algn="l" defTabSz="914400" rtl="0" eaLnBrk="0" latinLnBrk="0" hangingPunct="0">
                        <a:lnSpc>
                          <a:spcPts val="1300"/>
                        </a:lnSpc>
                      </a:pPr>
                      <a:endParaRPr kumimoji="1" lang="ja-JP" sz="1100" kern="1200" dirty="0">
                        <a:solidFill>
                          <a:srgbClr val="000000"/>
                        </a:solidFill>
                        <a:effectLst/>
                        <a:latin typeface="+mn-lt"/>
                        <a:ea typeface="HG丸ｺﾞｼｯｸM-PRO" panose="020F0600000000000000" pitchFamily="50" charset="-128"/>
                        <a:cs typeface="+mn-cs"/>
                      </a:endParaRPr>
                    </a:p>
                  </a:txBody>
                  <a:tcPr marL="22250" marR="22250" marT="0" marB="0" anchor="ctr"/>
                </a:tc>
                <a:extLst>
                  <a:ext uri="{0D108BD9-81ED-4DB2-BD59-A6C34878D82A}">
                    <a16:rowId xmlns:a16="http://schemas.microsoft.com/office/drawing/2014/main" val="1332837367"/>
                  </a:ext>
                </a:extLst>
              </a:tr>
              <a:tr h="763216">
                <a:tc>
                  <a:txBody>
                    <a:bodyPr/>
                    <a:lstStyle/>
                    <a:p>
                      <a:pPr marL="171450" indent="-171450" algn="l" defTabSz="914400" rtl="0" eaLnBrk="0" latinLnBrk="0" hangingPunct="0">
                        <a:lnSpc>
                          <a:spcPts val="1300"/>
                        </a:lnSpc>
                        <a:buFont typeface="Arial" panose="020B0604020202020204" pitchFamily="34" charset="0"/>
                        <a:buChar char="•"/>
                      </a:pPr>
                      <a:r>
                        <a:rPr kumimoji="1" lang="uk-UA" sz="1100">
                          <a:solidFill>
                            <a:schemeClr val="dk1"/>
                          </a:solidFill>
                          <a:latin typeface="+mn-lt"/>
                          <a:ea typeface="HG丸ｺﾞｼｯｸM-PRO" panose="020F0600000000000000" pitchFamily="50" charset="-128"/>
                          <a:cs typeface="Arial" panose="020B0604020202020204" pitchFamily="34" charset="0"/>
                        </a:rPr>
                        <a:t>Консультації/поради щодо процедури імміграції</a:t>
                      </a:r>
                    </a:p>
                  </a:txBody>
                  <a:tcPr marL="22250" marR="22250" marT="0" marB="0"/>
                </a:tc>
                <a:tc>
                  <a:txBody>
                    <a:bodyPr/>
                    <a:lstStyle/>
                    <a:p>
                      <a:pPr algn="l" eaLnBrk="0" hangingPunct="0">
                        <a:lnSpc>
                          <a:spcPts val="1300"/>
                        </a:lnSpc>
                      </a:pPr>
                      <a:r>
                        <a:rPr kumimoji="1" lang="uk-UA" sz="1100" dirty="0">
                          <a:solidFill>
                            <a:schemeClr val="dk1"/>
                          </a:solidFill>
                          <a:latin typeface="+mn-lt"/>
                          <a:ea typeface="HG丸ｺﾞｼｯｸM-PRO" panose="020F0600000000000000" pitchFamily="50" charset="-128"/>
                          <a:cs typeface="Arial" panose="020B0604020202020204" pitchFamily="34" charset="0"/>
                        </a:rPr>
                        <a:t>Інформаційний центр з питань імміграції для іноземних громадян</a:t>
                      </a:r>
                    </a:p>
                    <a:p>
                      <a:pPr algn="l" eaLnBrk="0" hangingPunct="0">
                        <a:lnSpc>
                          <a:spcPts val="1300"/>
                        </a:lnSpc>
                      </a:pPr>
                      <a:r>
                        <a:rPr kumimoji="1" lang="uk-UA" sz="1100" dirty="0">
                          <a:solidFill>
                            <a:schemeClr val="dk1"/>
                          </a:solidFill>
                          <a:latin typeface="+mn-lt"/>
                          <a:ea typeface="HG丸ｺﾞｼｯｸM-PRO" panose="020F0600000000000000" pitchFamily="50" charset="-128"/>
                          <a:cs typeface="Arial" panose="020B0604020202020204" pitchFamily="34" charset="0"/>
                        </a:rPr>
                        <a:t>(Іміграційна служба Японії)</a:t>
                      </a:r>
                    </a:p>
                  </a:txBody>
                  <a:tcPr marL="22250" marR="2225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uk-UA" sz="1100">
                          <a:solidFill>
                            <a:schemeClr val="dk1"/>
                          </a:solidFill>
                          <a:latin typeface="+mn-lt"/>
                          <a:ea typeface="HG丸ｺﾞｼｯｸM-PRO" panose="020F0600000000000000" pitchFamily="50" charset="-128"/>
                          <a:cs typeface="+mn-cs"/>
                        </a:rPr>
                        <a:t>0570-013904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uk-UA" sz="1100">
                          <a:solidFill>
                            <a:schemeClr val="dk1"/>
                          </a:solidFill>
                          <a:latin typeface="+mn-lt"/>
                          <a:ea typeface="HG丸ｺﾞｼｯｸM-PRO" panose="020F0600000000000000" pitchFamily="50" charset="-128"/>
                          <a:cs typeface="+mn-cs"/>
                        </a:rPr>
                        <a:t>IP-телефонія, PHS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uk-UA" sz="1100">
                          <a:solidFill>
                            <a:schemeClr val="dk1"/>
                          </a:solidFill>
                          <a:latin typeface="+mn-lt"/>
                          <a:ea typeface="HG丸ｺﾞｼｯｸM-PRO" panose="020F0600000000000000" pitchFamily="50" charset="-128"/>
                          <a:cs typeface="+mn-cs"/>
                        </a:rPr>
                        <a:t>03-5796-7112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sz="1100" kern="1200" dirty="0">
                        <a:solidFill>
                          <a:schemeClr val="dk1"/>
                        </a:solidFill>
                        <a:latin typeface="+mn-lt"/>
                        <a:ea typeface="HG丸ｺﾞｼｯｸM-PRO" panose="020F0600000000000000" pitchFamily="50" charset="-128"/>
                        <a:cs typeface="+mn-cs"/>
                      </a:endParaRPr>
                    </a:p>
                  </a:txBody>
                  <a:tcPr marL="22250" marR="22250" marT="0" marB="0"/>
                </a:tc>
                <a:tc>
                  <a:txBody>
                    <a:bodyPr/>
                    <a:lstStyle/>
                    <a:p>
                      <a:pPr marL="0" algn="l" defTabSz="914400" rtl="0" eaLnBrk="0" latinLnBrk="0" hangingPunct="0">
                        <a:lnSpc>
                          <a:spcPts val="1300"/>
                        </a:lnSpc>
                      </a:pPr>
                      <a:r>
                        <a:rPr kumimoji="1" lang="uk-UA" sz="1100" dirty="0">
                          <a:solidFill>
                            <a:schemeClr val="dk1"/>
                          </a:solidFill>
                          <a:latin typeface="+mn-lt"/>
                          <a:ea typeface="+mn-ea"/>
                          <a:cs typeface="+mn-cs"/>
                        </a:rPr>
                        <a:t>Будні:  08:30 - 17:15</a:t>
                      </a:r>
                    </a:p>
                    <a:p>
                      <a:pPr marL="0" algn="l" defTabSz="914400" rtl="0" eaLnBrk="0" latinLnBrk="0" hangingPunct="0">
                        <a:lnSpc>
                          <a:spcPts val="1300"/>
                        </a:lnSpc>
                      </a:pPr>
                      <a:r>
                        <a:rPr kumimoji="1" lang="uk-UA" sz="1100" dirty="0">
                          <a:solidFill>
                            <a:schemeClr val="dk1"/>
                          </a:solidFill>
                          <a:latin typeface="+mn-lt"/>
                          <a:ea typeface="+mn-ea"/>
                          <a:cs typeface="+mn-cs"/>
                        </a:rPr>
                        <a:t>*англійською, китайською, іспанською, португальською, в'єтнамською мовами</a:t>
                      </a:r>
                    </a:p>
                  </a:txBody>
                  <a:tcPr marL="22250" marR="22250" marT="0" marB="0" anchor="ctr"/>
                </a:tc>
                <a:extLst>
                  <a:ext uri="{0D108BD9-81ED-4DB2-BD59-A6C34878D82A}">
                    <a16:rowId xmlns:a16="http://schemas.microsoft.com/office/drawing/2014/main" val="3294567386"/>
                  </a:ext>
                </a:extLst>
              </a:tr>
            </a:tbl>
          </a:graphicData>
        </a:graphic>
      </p:graphicFrame>
      <p:sp>
        <p:nvSpPr>
          <p:cNvPr id="6" name="テキスト ボックス 5">
            <a:extLst>
              <a:ext uri="{FF2B5EF4-FFF2-40B4-BE49-F238E27FC236}">
                <a16:creationId xmlns:a16="http://schemas.microsoft.com/office/drawing/2014/main" id="{54CAE9AB-CFF9-4018-8B6E-EF881456A0A2}"/>
              </a:ext>
            </a:extLst>
          </p:cNvPr>
          <p:cNvSpPr txBox="1"/>
          <p:nvPr/>
        </p:nvSpPr>
        <p:spPr>
          <a:xfrm>
            <a:off x="87543" y="-13556"/>
            <a:ext cx="4327192" cy="459852"/>
          </a:xfrm>
          <a:prstGeom prst="rect">
            <a:avLst/>
          </a:prstGeom>
          <a:noFill/>
        </p:spPr>
        <p:txBody>
          <a:bodyPr wrap="none" rtlCol="0" anchor="ctr">
            <a:noAutofit/>
          </a:bodyPr>
          <a:lstStyle/>
          <a:p>
            <a:r>
              <a:rPr kumimoji="1" lang="uk-UA" sz="2400" b="1">
                <a:ea typeface="HG丸ｺﾞｼｯｸM-PRO" panose="020F0600000000000000" pitchFamily="50" charset="-128"/>
                <a:cs typeface="Arial" panose="020B0604020202020204" pitchFamily="34" charset="0"/>
              </a:rPr>
              <a:t>Інші консультаційні центри</a:t>
            </a:r>
          </a:p>
        </p:txBody>
      </p:sp>
      <p:cxnSp>
        <p:nvCxnSpPr>
          <p:cNvPr id="7" name="直線コネクタ 6">
            <a:extLst>
              <a:ext uri="{FF2B5EF4-FFF2-40B4-BE49-F238E27FC236}">
                <a16:creationId xmlns:a16="http://schemas.microsoft.com/office/drawing/2014/main" id="{14569882-22A1-494E-88CC-79A40709D1BF}"/>
              </a:ext>
            </a:extLst>
          </p:cNvPr>
          <p:cNvCxnSpPr/>
          <p:nvPr/>
        </p:nvCxnSpPr>
        <p:spPr>
          <a:xfrm>
            <a:off x="81744" y="374449"/>
            <a:ext cx="6688713"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349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884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61119" y="96648"/>
            <a:ext cx="6726706" cy="9694962"/>
          </a:xfrm>
          <a:prstGeom prst="rect">
            <a:avLst/>
          </a:prstGeom>
          <a:noFill/>
          <a:ln w="76200">
            <a:solidFill>
              <a:schemeClr val="accent2">
                <a:lumMod val="60000"/>
                <a:lumOff val="40000"/>
              </a:schemeClr>
            </a:solidFill>
          </a:ln>
        </p:spPr>
        <p:txBody>
          <a:bodyPr wrap="square" rtlCol="0">
            <a:spAutoFit/>
          </a:bodyPr>
          <a:lstStyle/>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p:txBody>
      </p:sp>
      <p:pic>
        <p:nvPicPr>
          <p:cNvPr id="4" name="図 3"/>
          <p:cNvPicPr>
            <a:picLocks noChangeAspect="1"/>
          </p:cNvPicPr>
          <p:nvPr/>
        </p:nvPicPr>
        <p:blipFill>
          <a:blip r:embed="rId2"/>
          <a:stretch>
            <a:fillRect/>
          </a:stretch>
        </p:blipFill>
        <p:spPr>
          <a:xfrm>
            <a:off x="203151" y="1752386"/>
            <a:ext cx="6462055" cy="789195"/>
          </a:xfrm>
          <a:prstGeom prst="rect">
            <a:avLst/>
          </a:prstGeom>
        </p:spPr>
      </p:pic>
      <p:sp>
        <p:nvSpPr>
          <p:cNvPr id="7" name="テキスト ボックス 6"/>
          <p:cNvSpPr txBox="1"/>
          <p:nvPr/>
        </p:nvSpPr>
        <p:spPr>
          <a:xfrm>
            <a:off x="408196" y="1867133"/>
            <a:ext cx="8479185" cy="523220"/>
          </a:xfrm>
          <a:prstGeom prst="rect">
            <a:avLst/>
          </a:prstGeom>
          <a:noFill/>
        </p:spPr>
        <p:txBody>
          <a:bodyPr wrap="square" rtlCol="0">
            <a:spAutoFit/>
          </a:bodyPr>
          <a:lstStyle/>
          <a:p>
            <a:r>
              <a:rPr kumimoji="1" lang="uk-UA" sz="2800" b="1">
                <a:latin typeface="Meiryo UI" panose="020B0604030504040204" pitchFamily="50" charset="-128"/>
                <a:ea typeface="Meiryo UI" panose="020B0604030504040204" pitchFamily="50" charset="-128"/>
              </a:rPr>
              <a:t>大阪府労働相談センター</a:t>
            </a:r>
          </a:p>
        </p:txBody>
      </p:sp>
      <p:pic>
        <p:nvPicPr>
          <p:cNvPr id="9" name="図 8"/>
          <p:cNvPicPr>
            <a:picLocks noChangeAspect="1"/>
          </p:cNvPicPr>
          <p:nvPr/>
        </p:nvPicPr>
        <p:blipFill>
          <a:blip r:embed="rId3"/>
          <a:stretch>
            <a:fillRect/>
          </a:stretch>
        </p:blipFill>
        <p:spPr>
          <a:xfrm>
            <a:off x="3173534" y="3472154"/>
            <a:ext cx="2980923" cy="4551915"/>
          </a:xfrm>
          <a:prstGeom prst="rect">
            <a:avLst/>
          </a:prstGeom>
        </p:spPr>
      </p:pic>
      <p:sp>
        <p:nvSpPr>
          <p:cNvPr id="3" name="テキスト ボックス 2"/>
          <p:cNvSpPr txBox="1"/>
          <p:nvPr/>
        </p:nvSpPr>
        <p:spPr>
          <a:xfrm>
            <a:off x="5163959" y="1885372"/>
            <a:ext cx="1192236" cy="523220"/>
          </a:xfrm>
          <a:prstGeom prst="rect">
            <a:avLst/>
          </a:prstGeom>
          <a:solidFill>
            <a:schemeClr val="accent5"/>
          </a:solidFill>
          <a:ln>
            <a:noFill/>
          </a:ln>
        </p:spPr>
        <p:txBody>
          <a:bodyPr wrap="square" rtlCol="0">
            <a:spAutoFit/>
          </a:bodyPr>
          <a:lstStyle/>
          <a:p>
            <a:r>
              <a:rPr kumimoji="1" lang="uk-UA" sz="2800" dirty="0">
                <a:solidFill>
                  <a:schemeClr val="bg1"/>
                </a:solidFill>
              </a:rPr>
              <a:t>Пошук</a:t>
            </a:r>
          </a:p>
        </p:txBody>
      </p:sp>
      <p:pic>
        <p:nvPicPr>
          <p:cNvPr id="2" name="図 1"/>
          <p:cNvPicPr>
            <a:picLocks noChangeAspect="1"/>
          </p:cNvPicPr>
          <p:nvPr/>
        </p:nvPicPr>
        <p:blipFill>
          <a:blip r:embed="rId4"/>
          <a:stretch>
            <a:fillRect/>
          </a:stretch>
        </p:blipFill>
        <p:spPr>
          <a:xfrm>
            <a:off x="5646075" y="2316735"/>
            <a:ext cx="607620" cy="563590"/>
          </a:xfrm>
          <a:prstGeom prst="rect">
            <a:avLst/>
          </a:prstGeom>
        </p:spPr>
      </p:pic>
      <p:sp>
        <p:nvSpPr>
          <p:cNvPr id="11" name="正方形/長方形 10"/>
          <p:cNvSpPr/>
          <p:nvPr/>
        </p:nvSpPr>
        <p:spPr>
          <a:xfrm>
            <a:off x="7629702" y="9465474"/>
            <a:ext cx="824265" cy="200055"/>
          </a:xfrm>
          <a:prstGeom prst="rect">
            <a:avLst/>
          </a:prstGeom>
        </p:spPr>
        <p:txBody>
          <a:bodyPr wrap="none">
            <a:spAutoFit/>
          </a:bodyPr>
          <a:lstStyle/>
          <a:p>
            <a:r>
              <a:rPr lang="en-US" altLang="ja-JP" sz="700" dirty="0">
                <a:latin typeface="Meiryo UI" panose="020B0604030504040204" pitchFamily="50" charset="-128"/>
                <a:ea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rPr>
              <a:t>5</a:t>
            </a:r>
            <a:r>
              <a:rPr lang="ja-JP" altLang="en-US" sz="700" dirty="0">
                <a:latin typeface="Meiryo UI" panose="020B0604030504040204" pitchFamily="50" charset="-128"/>
                <a:ea typeface="Meiryo UI" panose="020B0604030504040204" pitchFamily="50" charset="-128"/>
              </a:rPr>
              <a:t>月発行</a:t>
            </a:r>
            <a:endParaRPr lang="ja-JP" altLang="en-US" sz="10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5"/>
          <a:stretch>
            <a:fillRect/>
          </a:stretch>
        </p:blipFill>
        <p:spPr>
          <a:xfrm>
            <a:off x="3870969" y="8024069"/>
            <a:ext cx="2078916" cy="377985"/>
          </a:xfrm>
          <a:prstGeom prst="rect">
            <a:avLst/>
          </a:prstGeom>
        </p:spPr>
      </p:pic>
      <p:sp>
        <p:nvSpPr>
          <p:cNvPr id="10" name="正方形/長方形 9">
            <a:extLst>
              <a:ext uri="{FF2B5EF4-FFF2-40B4-BE49-F238E27FC236}">
                <a16:creationId xmlns:a16="http://schemas.microsoft.com/office/drawing/2014/main" id="{8EDE42D1-E4F7-4015-9FFE-6917151DFF15}"/>
              </a:ext>
            </a:extLst>
          </p:cNvPr>
          <p:cNvSpPr/>
          <p:nvPr/>
        </p:nvSpPr>
        <p:spPr>
          <a:xfrm>
            <a:off x="5307528" y="341927"/>
            <a:ext cx="1197764"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ウクライナ語版</a:t>
            </a:r>
          </a:p>
        </p:txBody>
      </p:sp>
    </p:spTree>
    <p:extLst>
      <p:ext uri="{BB962C8B-B14F-4D97-AF65-F5344CB8AC3E}">
        <p14:creationId xmlns:p14="http://schemas.microsoft.com/office/powerpoint/2010/main" val="144866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08908" y="186613"/>
            <a:ext cx="8706119" cy="584775"/>
          </a:xfrm>
          <a:prstGeom prst="rect">
            <a:avLst/>
          </a:prstGeom>
          <a:noFill/>
        </p:spPr>
        <p:txBody>
          <a:bodyPr wrap="square" rtlCol="0">
            <a:spAutoFit/>
          </a:bodyPr>
          <a:lstStyle/>
          <a:p>
            <a:r>
              <a:rPr kumimoji="1" lang="uk-UA" sz="3200" b="1">
                <a:latin typeface="Arial" panose="020B0604020202020204" pitchFamily="34" charset="0"/>
                <a:ea typeface="HG丸ｺﾞｼｯｸM-PRO" panose="020F0600000000000000" pitchFamily="50" charset="-128"/>
                <a:cs typeface="Arial" panose="020B0604020202020204" pitchFamily="34" charset="0"/>
              </a:rPr>
              <a:t>Зміст</a:t>
            </a:r>
          </a:p>
        </p:txBody>
      </p:sp>
      <p:sp>
        <p:nvSpPr>
          <p:cNvPr id="2" name="正方形/長方形 1"/>
          <p:cNvSpPr/>
          <p:nvPr/>
        </p:nvSpPr>
        <p:spPr>
          <a:xfrm>
            <a:off x="21443" y="9412970"/>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latin typeface="Arial" panose="020B0604020202020204" pitchFamily="34" charset="0"/>
              <a:cs typeface="Arial" panose="020B0604020202020204" pitchFamily="34" charset="0"/>
            </a:endParaRPr>
          </a:p>
        </p:txBody>
      </p:sp>
      <p:sp>
        <p:nvSpPr>
          <p:cNvPr id="6" name="正方形/長方形 5"/>
          <p:cNvSpPr/>
          <p:nvPr/>
        </p:nvSpPr>
        <p:spPr>
          <a:xfrm>
            <a:off x="51758" y="1337392"/>
            <a:ext cx="7456158" cy="645808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nchorCtr="0"/>
          <a:lstStyle/>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Вступ</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1</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Умови праці та договори</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2</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Оплата праці (зарплата)</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3</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Тривалість робочого часу</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4</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Понаднормова робота</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5</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Щорічна оплачувана відпустка</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a:t>
            </a:r>
            <a:r>
              <a:rPr lang="uk-UA" sz="2100" b="1" dirty="0">
                <a:latin typeface="Arial" panose="020B0604020202020204" pitchFamily="34" charset="0"/>
                <a:ea typeface="HG丸ｺﾞｼｯｸM-PRO" panose="020F0600000000000000" pitchFamily="50" charset="-128"/>
                <a:cs typeface="Arial" panose="020B0604020202020204" pitchFamily="34" charset="0"/>
              </a:rPr>
              <a:t>6</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Звільнення з роботи та відставка</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7</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Переслідування на робочому місці</a:t>
            </a:r>
          </a:p>
          <a:p>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120692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04" y="9431631"/>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3" name="テキスト ボックス 2"/>
          <p:cNvSpPr txBox="1"/>
          <p:nvPr/>
        </p:nvSpPr>
        <p:spPr>
          <a:xfrm>
            <a:off x="132225" y="186610"/>
            <a:ext cx="6402170" cy="584775"/>
          </a:xfrm>
          <a:prstGeom prst="rect">
            <a:avLst/>
          </a:prstGeom>
          <a:noFill/>
        </p:spPr>
        <p:txBody>
          <a:bodyPr wrap="square" rtlCol="0">
            <a:spAutoFit/>
          </a:bodyPr>
          <a:lstStyle/>
          <a:p>
            <a:r>
              <a:rPr kumimoji="1" lang="uk-UA" sz="3200" b="1">
                <a:latin typeface="Arial" panose="020B0604020202020204" pitchFamily="34" charset="0"/>
                <a:ea typeface="HG丸ｺﾞｼｯｸM-PRO" panose="020F0600000000000000" pitchFamily="50" charset="-128"/>
                <a:cs typeface="Arial" panose="020B0604020202020204" pitchFamily="34" charset="0"/>
              </a:rPr>
              <a:t>Вступ</a:t>
            </a:r>
          </a:p>
        </p:txBody>
      </p:sp>
      <p:cxnSp>
        <p:nvCxnSpPr>
          <p:cNvPr id="4" name="直線コネクタ 3"/>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2310" y="1222784"/>
            <a:ext cx="4507224"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7" name="正方形/長方形 6"/>
          <p:cNvSpPr/>
          <p:nvPr/>
        </p:nvSpPr>
        <p:spPr>
          <a:xfrm>
            <a:off x="40104" y="1226736"/>
            <a:ext cx="4956094" cy="523220"/>
          </a:xfrm>
          <a:prstGeom prst="rect">
            <a:avLst/>
          </a:prstGeom>
        </p:spPr>
        <p:txBody>
          <a:bodyPr wrap="square">
            <a:spAutoFit/>
          </a:bodyPr>
          <a:lstStyle/>
          <a:p>
            <a:r>
              <a:rPr lang="uk-UA" sz="2700" b="1" dirty="0">
                <a:ea typeface="HG丸ｺﾞｼｯｸM-PRO" panose="020F0600000000000000" pitchFamily="50" charset="-128"/>
                <a:cs typeface="Arial" panose="020B0604020202020204" pitchFamily="34" charset="0"/>
              </a:rPr>
              <a:t>Перевірити картку резидента</a:t>
            </a:r>
          </a:p>
        </p:txBody>
      </p:sp>
      <p:sp>
        <p:nvSpPr>
          <p:cNvPr id="9" name="テキスト ボックス 8"/>
          <p:cNvSpPr txBox="1"/>
          <p:nvPr/>
        </p:nvSpPr>
        <p:spPr>
          <a:xfrm>
            <a:off x="45420" y="4189622"/>
            <a:ext cx="3480066" cy="3693319"/>
          </a:xfrm>
          <a:prstGeom prst="rect">
            <a:avLst/>
          </a:prstGeom>
          <a:noFill/>
        </p:spPr>
        <p:txBody>
          <a:bodyPr wrap="square" rtlCol="0">
            <a:spAutoFit/>
          </a:bodyPr>
          <a:lstStyle/>
          <a:p>
            <a:r>
              <a:rPr lang="ja-JP" altLang="en-US" b="1" dirty="0">
                <a:ea typeface="HG丸ｺﾞｼｯｸM-PRO" panose="020F0600000000000000" pitchFamily="50" charset="-128"/>
                <a:cs typeface="Arial" panose="020B0604020202020204" pitchFamily="34" charset="0"/>
              </a:rPr>
              <a:t>①就労制限なし</a:t>
            </a:r>
            <a:endParaRPr lang="en-US" b="1" dirty="0">
              <a:ea typeface="HG丸ｺﾞｼｯｸM-PRO" panose="020F0600000000000000" pitchFamily="50" charset="-128"/>
              <a:cs typeface="Arial" panose="020B0604020202020204" pitchFamily="34" charset="0"/>
            </a:endParaRPr>
          </a:p>
          <a:p>
            <a:r>
              <a:rPr lang="ja-JP" altLang="en-US" dirty="0">
                <a:ea typeface="HG丸ｺﾞｼｯｸM-PRO" panose="020F0600000000000000" pitchFamily="50" charset="-128"/>
                <a:cs typeface="Arial" panose="020B0604020202020204" pitchFamily="34" charset="0"/>
              </a:rPr>
              <a:t>　</a:t>
            </a:r>
            <a:r>
              <a:rPr lang="uk-UA" dirty="0">
                <a:ea typeface="HG丸ｺﾞｼｯｸM-PRO" panose="020F0600000000000000" pitchFamily="50" charset="-128"/>
                <a:cs typeface="Arial" panose="020B0604020202020204" pitchFamily="34" charset="0"/>
              </a:rPr>
              <a:t>Немає обмежень на роботу</a:t>
            </a:r>
          </a:p>
          <a:p>
            <a:endParaRPr kumimoji="1" lang="en-US" altLang="ja-JP" b="1" dirty="0">
              <a:ea typeface="HG丸ｺﾞｼｯｸM-PRO" panose="020F0600000000000000" pitchFamily="50" charset="-128"/>
              <a:cs typeface="Arial" panose="020B0604020202020204" pitchFamily="34" charset="0"/>
            </a:endParaRPr>
          </a:p>
          <a:p>
            <a:r>
              <a:rPr kumimoji="1" lang="ja-JP" altLang="en-US" b="1" dirty="0">
                <a:ea typeface="HG丸ｺﾞｼｯｸM-PRO" panose="020F0600000000000000" pitchFamily="50" charset="-128"/>
                <a:cs typeface="Arial" panose="020B0604020202020204" pitchFamily="34" charset="0"/>
              </a:rPr>
              <a:t>②在留資格に基づく就労活動</a:t>
            </a:r>
            <a:endParaRPr kumimoji="1" lang="en-US" altLang="ja-JP" b="1" dirty="0">
              <a:ea typeface="HG丸ｺﾞｼｯｸM-PRO" panose="020F0600000000000000" pitchFamily="50" charset="-128"/>
              <a:cs typeface="Arial" panose="020B0604020202020204" pitchFamily="34" charset="0"/>
            </a:endParaRPr>
          </a:p>
          <a:p>
            <a:r>
              <a:rPr kumimoji="1" lang="ja-JP" altLang="en-US" b="1" dirty="0">
                <a:ea typeface="HG丸ｺﾞｼｯｸM-PRO" panose="020F0600000000000000" pitchFamily="50" charset="-128"/>
                <a:cs typeface="Arial" panose="020B0604020202020204" pitchFamily="34" charset="0"/>
              </a:rPr>
              <a:t>　のみ可</a:t>
            </a:r>
          </a:p>
          <a:p>
            <a:r>
              <a:rPr kumimoji="1" lang="ja-JP" altLang="en-US"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Обмеження на роботу згідно з </a:t>
            </a:r>
            <a:endParaRPr kumimoji="1" lang="en-US" dirty="0">
              <a:ea typeface="HG丸ｺﾞｼｯｸM-PRO" panose="020F0600000000000000" pitchFamily="50" charset="-128"/>
              <a:cs typeface="Arial" panose="020B0604020202020204" pitchFamily="34" charset="0"/>
            </a:endParaRPr>
          </a:p>
          <a:p>
            <a:r>
              <a:rPr kumimoji="1" lang="ja-JP" altLang="en-US"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дозволом на перебування   </a:t>
            </a:r>
          </a:p>
          <a:p>
            <a:endParaRPr kumimoji="1" lang="en-US" altLang="ja-JP" b="1" dirty="0">
              <a:ea typeface="HG丸ｺﾞｼｯｸM-PRO" panose="020F0600000000000000" pitchFamily="50" charset="-128"/>
              <a:cs typeface="Arial" panose="020B0604020202020204" pitchFamily="34" charset="0"/>
            </a:endParaRPr>
          </a:p>
          <a:p>
            <a:r>
              <a:rPr kumimoji="1" lang="ja-JP" altLang="en-US" b="1" dirty="0">
                <a:ea typeface="HG丸ｺﾞｼｯｸM-PRO" panose="020F0600000000000000" pitchFamily="50" charset="-128"/>
                <a:cs typeface="Arial" panose="020B0604020202020204" pitchFamily="34" charset="0"/>
              </a:rPr>
              <a:t>③</a:t>
            </a:r>
            <a:r>
              <a:rPr kumimoji="1" lang="ja-JP" altLang="en-US" b="1" dirty="0">
                <a:latin typeface="HG丸ｺﾞｼｯｸM-PRO" panose="020F0600000000000000" pitchFamily="50" charset="-128"/>
                <a:ea typeface="HG丸ｺﾞｼｯｸM-PRO" panose="020F0600000000000000" pitchFamily="50" charset="-128"/>
              </a:rPr>
              <a:t>指定書により指定された</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　就労活動のみ可</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Обмеження на роботу</a:t>
            </a:r>
            <a:r>
              <a:rPr kumimoji="1" lang="cs-CZ"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згідно з </a:t>
            </a:r>
            <a:endParaRPr kumimoji="1" lang="en-US" dirty="0">
              <a:ea typeface="HG丸ｺﾞｼｯｸM-PRO" panose="020F0600000000000000" pitchFamily="50" charset="-128"/>
              <a:cs typeface="Arial" panose="020B0604020202020204" pitchFamily="34" charset="0"/>
            </a:endParaRPr>
          </a:p>
          <a:p>
            <a:r>
              <a:rPr kumimoji="1" lang="ja-JP" altLang="en-US"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вашим призначенням на </a:t>
            </a:r>
            <a:endParaRPr kumimoji="1" lang="en-US" dirty="0">
              <a:ea typeface="HG丸ｺﾞｼｯｸM-PRO" panose="020F0600000000000000" pitchFamily="50" charset="-128"/>
              <a:cs typeface="Arial" panose="020B0604020202020204" pitchFamily="34" charset="0"/>
            </a:endParaRPr>
          </a:p>
          <a:p>
            <a:r>
              <a:rPr kumimoji="1" lang="ja-JP" altLang="en-US"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посаду </a:t>
            </a:r>
          </a:p>
        </p:txBody>
      </p:sp>
      <p:sp>
        <p:nvSpPr>
          <p:cNvPr id="11" name="正方形/長方形 2"/>
          <p:cNvSpPr txBox="1"/>
          <p:nvPr/>
        </p:nvSpPr>
        <p:spPr>
          <a:xfrm>
            <a:off x="-3216197" y="2424370"/>
            <a:ext cx="899924" cy="803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endParaRPr lang="en-US" sz="4622" b="0" dirty="0">
              <a:latin typeface="+mn-lt"/>
              <a:cs typeface="Arial" panose="020B0604020202020204" pitchFamily="34" charset="0"/>
            </a:endParaRPr>
          </a:p>
        </p:txBody>
      </p:sp>
      <p:sp>
        <p:nvSpPr>
          <p:cNvPr id="15" name="正方形/長方形 2"/>
          <p:cNvSpPr txBox="1"/>
          <p:nvPr/>
        </p:nvSpPr>
        <p:spPr>
          <a:xfrm>
            <a:off x="4976203" y="2313230"/>
            <a:ext cx="899924" cy="803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endParaRPr lang="en-US" sz="4622" b="0" dirty="0">
              <a:latin typeface="+mn-lt"/>
              <a:cs typeface="Arial" panose="020B0604020202020204" pitchFamily="34" charset="0"/>
            </a:endParaRPr>
          </a:p>
        </p:txBody>
      </p:sp>
      <p:sp>
        <p:nvSpPr>
          <p:cNvPr id="16" name="テキスト ボックス 15"/>
          <p:cNvSpPr txBox="1"/>
          <p:nvPr/>
        </p:nvSpPr>
        <p:spPr>
          <a:xfrm>
            <a:off x="3556104" y="4108739"/>
            <a:ext cx="3236058" cy="923330"/>
          </a:xfrm>
          <a:prstGeom prst="rect">
            <a:avLst/>
          </a:prstGeom>
          <a:noFill/>
        </p:spPr>
        <p:txBody>
          <a:bodyPr wrap="square" rtlCol="0">
            <a:spAutoFit/>
          </a:bodyPr>
          <a:lstStyle/>
          <a:p>
            <a:r>
              <a:rPr lang="ja-JP" altLang="en-US" b="1" dirty="0">
                <a:ea typeface="HG丸ｺﾞｼｯｸM-PRO" panose="020F0600000000000000" pitchFamily="50" charset="-128"/>
                <a:cs typeface="Arial" panose="020B0604020202020204" pitchFamily="34" charset="0"/>
              </a:rPr>
              <a:t>④就労不可</a:t>
            </a:r>
            <a:endParaRPr lang="en-US" b="1" dirty="0">
              <a:ea typeface="HG丸ｺﾞｼｯｸM-PRO" panose="020F0600000000000000" pitchFamily="50" charset="-128"/>
              <a:cs typeface="Arial" panose="020B0604020202020204" pitchFamily="34" charset="0"/>
            </a:endParaRPr>
          </a:p>
          <a:p>
            <a:r>
              <a:rPr lang="ja-JP" altLang="en-US" b="1" dirty="0">
                <a:ea typeface="HG丸ｺﾞｼｯｸM-PRO" panose="020F0600000000000000" pitchFamily="50" charset="-128"/>
                <a:cs typeface="Arial" panose="020B0604020202020204" pitchFamily="34" charset="0"/>
              </a:rPr>
              <a:t>　</a:t>
            </a:r>
            <a:r>
              <a:rPr lang="uk-UA" b="1" dirty="0">
                <a:ea typeface="HG丸ｺﾞｼｯｸM-PRO" panose="020F0600000000000000" pitchFamily="50" charset="-128"/>
                <a:cs typeface="Arial" panose="020B0604020202020204" pitchFamily="34" charset="0"/>
              </a:rPr>
              <a:t>Трудова діяльність </a:t>
            </a:r>
            <a:br>
              <a:rPr lang="cs-CZ" b="1" dirty="0">
                <a:ea typeface="HG丸ｺﾞｼｯｸM-PRO" panose="020F0600000000000000" pitchFamily="50" charset="-128"/>
                <a:cs typeface="Arial" panose="020B0604020202020204" pitchFamily="34" charset="0"/>
              </a:rPr>
            </a:br>
            <a:r>
              <a:rPr lang="cs-CZ" b="1" dirty="0">
                <a:ea typeface="HG丸ｺﾞｼｯｸM-PRO" panose="020F0600000000000000" pitchFamily="50" charset="-128"/>
                <a:cs typeface="Arial" panose="020B0604020202020204" pitchFamily="34" charset="0"/>
              </a:rPr>
              <a:t>     </a:t>
            </a:r>
            <a:r>
              <a:rPr lang="uk-UA" b="1" dirty="0">
                <a:solidFill>
                  <a:srgbClr val="FF0000"/>
                </a:solidFill>
                <a:ea typeface="HG丸ｺﾞｼｯｸM-PRO" panose="020F0600000000000000" pitchFamily="50" charset="-128"/>
                <a:cs typeface="Arial" panose="020B0604020202020204" pitchFamily="34" charset="0"/>
              </a:rPr>
              <a:t>НЕ </a:t>
            </a:r>
            <a:r>
              <a:rPr lang="uk-UA" b="1" dirty="0">
                <a:ea typeface="HG丸ｺﾞｼｯｸM-PRO" panose="020F0600000000000000" pitchFamily="50" charset="-128"/>
                <a:cs typeface="Arial" panose="020B0604020202020204" pitchFamily="34" charset="0"/>
              </a:rPr>
              <a:t>дозволена</a:t>
            </a:r>
          </a:p>
        </p:txBody>
      </p:sp>
      <p:sp>
        <p:nvSpPr>
          <p:cNvPr id="17" name="下矢印 16"/>
          <p:cNvSpPr/>
          <p:nvPr/>
        </p:nvSpPr>
        <p:spPr>
          <a:xfrm>
            <a:off x="1434613" y="7882941"/>
            <a:ext cx="701680" cy="525634"/>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1" name="テキスト ボックス 20"/>
          <p:cNvSpPr txBox="1"/>
          <p:nvPr/>
        </p:nvSpPr>
        <p:spPr>
          <a:xfrm>
            <a:off x="91437" y="8408809"/>
            <a:ext cx="3408888" cy="646331"/>
          </a:xfrm>
          <a:prstGeom prst="rect">
            <a:avLst/>
          </a:prstGeom>
          <a:noFill/>
        </p:spPr>
        <p:txBody>
          <a:bodyPr wrap="square" rtlCol="0">
            <a:spAutoFit/>
          </a:bodyPr>
          <a:lstStyle/>
          <a:p>
            <a:r>
              <a:rPr lang="uk-UA" b="1" u="sng" dirty="0">
                <a:solidFill>
                  <a:schemeClr val="accent1">
                    <a:lumMod val="50000"/>
                  </a:schemeClr>
                </a:solidFill>
                <a:ea typeface="HGP創英角ﾎﾟｯﾌﾟ体" panose="040B0A00000000000000" pitchFamily="50" charset="-128"/>
                <a:cs typeface="Arial" panose="020B0604020202020204" pitchFamily="34" charset="0"/>
              </a:rPr>
              <a:t>Ви можете працювати.</a:t>
            </a:r>
          </a:p>
          <a:p>
            <a:r>
              <a:rPr lang="uk-UA" b="1" u="sng" dirty="0">
                <a:solidFill>
                  <a:schemeClr val="accent1">
                    <a:lumMod val="50000"/>
                  </a:schemeClr>
                </a:solidFill>
                <a:ea typeface="HGP創英角ﾎﾟｯﾌﾟ体" panose="040B0A00000000000000" pitchFamily="50" charset="-128"/>
                <a:cs typeface="Arial" panose="020B0604020202020204" pitchFamily="34" charset="0"/>
              </a:rPr>
              <a:t>В Японії діють «робочі норми».</a:t>
            </a:r>
          </a:p>
        </p:txBody>
      </p:sp>
      <p:sp>
        <p:nvSpPr>
          <p:cNvPr id="5" name="正方形/長方形 4"/>
          <p:cNvSpPr/>
          <p:nvPr/>
        </p:nvSpPr>
        <p:spPr>
          <a:xfrm>
            <a:off x="65838" y="3882513"/>
            <a:ext cx="3408887" cy="53309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4" name="正方形/長方形 23"/>
          <p:cNvSpPr/>
          <p:nvPr/>
        </p:nvSpPr>
        <p:spPr>
          <a:xfrm>
            <a:off x="3545905" y="3868332"/>
            <a:ext cx="3246266" cy="5345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7" name="テキスト ボックス 26"/>
          <p:cNvSpPr txBox="1"/>
          <p:nvPr/>
        </p:nvSpPr>
        <p:spPr>
          <a:xfrm>
            <a:off x="559719" y="1944492"/>
            <a:ext cx="5182042" cy="1015663"/>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По‑перше, перевірте, чи маєте</a:t>
            </a:r>
            <a:br>
              <a:rPr lang="cs-CZ" sz="2000" dirty="0">
                <a:ea typeface="HG丸ｺﾞｼｯｸM-PRO" panose="020F0600000000000000" pitchFamily="50" charset="-128"/>
                <a:cs typeface="Arial" panose="020B0604020202020204" pitchFamily="34" charset="0"/>
              </a:rPr>
            </a:br>
            <a:r>
              <a:rPr lang="uk-UA" sz="2000" dirty="0">
                <a:ea typeface="HG丸ｺﾞｼｯｸM-PRO" panose="020F0600000000000000" pitchFamily="50" charset="-128"/>
                <a:cs typeface="Arial" panose="020B0604020202020204" pitchFamily="34" charset="0"/>
              </a:rPr>
              <a:t>ви дозвіл на роботу</a:t>
            </a:r>
            <a:br>
              <a:rPr lang="cs-CZ" sz="2000" dirty="0">
                <a:ea typeface="HG丸ｺﾞｼｯｸM-PRO" panose="020F0600000000000000" pitchFamily="50" charset="-128"/>
                <a:cs typeface="Arial" panose="020B0604020202020204" pitchFamily="34" charset="0"/>
              </a:rPr>
            </a:br>
            <a:r>
              <a:rPr lang="uk-UA" sz="2000" dirty="0">
                <a:ea typeface="HG丸ｺﾞｼｯｸM-PRO" panose="020F0600000000000000" pitchFamily="50" charset="-128"/>
                <a:cs typeface="Arial" panose="020B0604020202020204" pitchFamily="34" charset="0"/>
              </a:rPr>
              <a:t>в Японії!</a:t>
            </a:r>
          </a:p>
        </p:txBody>
      </p:sp>
      <p:pic>
        <p:nvPicPr>
          <p:cNvPr id="8" name="図 7"/>
          <p:cNvPicPr>
            <a:picLocks noChangeAspect="1"/>
          </p:cNvPicPr>
          <p:nvPr/>
        </p:nvPicPr>
        <p:blipFill>
          <a:blip r:embed="rId2"/>
          <a:stretch>
            <a:fillRect/>
          </a:stretch>
        </p:blipFill>
        <p:spPr>
          <a:xfrm>
            <a:off x="4046706" y="1743351"/>
            <a:ext cx="2739490" cy="1756243"/>
          </a:xfrm>
          <a:prstGeom prst="rect">
            <a:avLst/>
          </a:prstGeom>
        </p:spPr>
      </p:pic>
      <p:sp>
        <p:nvSpPr>
          <p:cNvPr id="30" name="正方形/長方形 29"/>
          <p:cNvSpPr/>
          <p:nvPr/>
        </p:nvSpPr>
        <p:spPr>
          <a:xfrm>
            <a:off x="4552428" y="2630994"/>
            <a:ext cx="1496205" cy="2727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cxnSp>
        <p:nvCxnSpPr>
          <p:cNvPr id="35" name="直線矢印コネクタ 34"/>
          <p:cNvCxnSpPr>
            <a:cxnSpLocks/>
          </p:cNvCxnSpPr>
          <p:nvPr/>
        </p:nvCxnSpPr>
        <p:spPr>
          <a:xfrm>
            <a:off x="2878202" y="2410389"/>
            <a:ext cx="1649431" cy="311595"/>
          </a:xfrm>
          <a:prstGeom prst="straightConnector1">
            <a:avLst/>
          </a:prstGeom>
          <a:ln w="1047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rot="5400000">
            <a:off x="19995" y="1998996"/>
            <a:ext cx="560354" cy="37162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2" name="テキスト ボックス 21"/>
          <p:cNvSpPr txBox="1"/>
          <p:nvPr/>
        </p:nvSpPr>
        <p:spPr>
          <a:xfrm>
            <a:off x="685707" y="2866850"/>
            <a:ext cx="4136974" cy="461665"/>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 Закон про імміграційний контроль</a:t>
            </a:r>
            <a:br>
              <a:rPr lang="cs-CZ" sz="1200" dirty="0">
                <a:ea typeface="HG丸ｺﾞｼｯｸM-PRO" panose="020F0600000000000000" pitchFamily="50" charset="-128"/>
                <a:cs typeface="Arial" panose="020B0604020202020204" pitchFamily="34" charset="0"/>
              </a:rPr>
            </a:br>
            <a:r>
              <a:rPr lang="cs-CZ" sz="1200" dirty="0">
                <a:ea typeface="HG丸ｺﾞｼｯｸM-PRO" panose="020F0600000000000000" pitchFamily="50" charset="-128"/>
                <a:cs typeface="Arial" panose="020B0604020202020204" pitchFamily="34" charset="0"/>
              </a:rPr>
              <a:t>   </a:t>
            </a:r>
            <a:r>
              <a:rPr lang="uk-UA" sz="1200" dirty="0">
                <a:ea typeface="HG丸ｺﾞｼｯｸM-PRO" panose="020F0600000000000000" pitchFamily="50" charset="-128"/>
                <a:cs typeface="Arial" panose="020B0604020202020204" pitchFamily="34" charset="0"/>
              </a:rPr>
              <a:t>та визнання біженців</a:t>
            </a:r>
          </a:p>
        </p:txBody>
      </p:sp>
      <p:cxnSp>
        <p:nvCxnSpPr>
          <p:cNvPr id="26" name="直線矢印コネクタ 25"/>
          <p:cNvCxnSpPr>
            <a:cxnSpLocks/>
          </p:cNvCxnSpPr>
          <p:nvPr/>
        </p:nvCxnSpPr>
        <p:spPr>
          <a:xfrm flipH="1">
            <a:off x="4527633" y="2973153"/>
            <a:ext cx="675541" cy="1031338"/>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cxnSpLocks/>
          </p:cNvCxnSpPr>
          <p:nvPr/>
        </p:nvCxnSpPr>
        <p:spPr>
          <a:xfrm flipH="1">
            <a:off x="3043989" y="3045948"/>
            <a:ext cx="1769259" cy="965431"/>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535695" y="4989837"/>
            <a:ext cx="3246267" cy="2369880"/>
          </a:xfrm>
          <a:prstGeom prst="rect">
            <a:avLst/>
          </a:prstGeom>
          <a:noFill/>
        </p:spPr>
        <p:txBody>
          <a:bodyPr wrap="square" rtlCol="0">
            <a:spAutoFit/>
          </a:bodyPr>
          <a:lstStyle/>
          <a:p>
            <a:r>
              <a:rPr lang="uk-UA" sz="2000" b="1" u="sng" dirty="0">
                <a:solidFill>
                  <a:srgbClr val="FF0000"/>
                </a:solidFill>
                <a:ea typeface="HG創英角ﾎﾟｯﾌﾟ体" panose="040B0A09000000000000" pitchFamily="49" charset="-128"/>
                <a:cs typeface="Arial" panose="020B0604020202020204" pitchFamily="34" charset="0"/>
              </a:rPr>
              <a:t>Ви не можете працювати.</a:t>
            </a:r>
          </a:p>
          <a:p>
            <a:r>
              <a:rPr lang="uk-UA" sz="1600" u="sng" dirty="0">
                <a:ea typeface="HG丸ｺﾞｼｯｸM-PRO" panose="020F0600000000000000" pitchFamily="50" charset="-128"/>
                <a:cs typeface="Arial" panose="020B0604020202020204" pitchFamily="34" charset="0"/>
              </a:rPr>
              <a:t>Щоб вести трудову діяльність, потрібний </a:t>
            </a:r>
            <a:r>
              <a:rPr lang="uk-UA" sz="1600" u="sng" dirty="0">
                <a:solidFill>
                  <a:srgbClr val="0070C0"/>
                </a:solidFill>
                <a:ea typeface="HG丸ｺﾞｼｯｸM-PRO" panose="020F0600000000000000" pitchFamily="50" charset="-128"/>
                <a:cs typeface="Arial" panose="020B0604020202020204" pitchFamily="34" charset="0"/>
              </a:rPr>
              <a:t>дозвіл</a:t>
            </a:r>
            <a:r>
              <a:rPr lang="uk-UA" sz="1600" u="sng" dirty="0">
                <a:ea typeface="HG丸ｺﾞｼｯｸM-PRO" panose="020F0600000000000000" pitchFamily="50" charset="-128"/>
                <a:cs typeface="Arial" panose="020B0604020202020204" pitchFamily="34" charset="0"/>
              </a:rPr>
              <a:t> </a:t>
            </a:r>
            <a:r>
              <a:rPr lang="uk-UA" sz="1600" u="sng" dirty="0">
                <a:solidFill>
                  <a:srgbClr val="0070C0"/>
                </a:solidFill>
                <a:ea typeface="HG丸ｺﾞｼｯｸM-PRO" panose="020F0600000000000000" pitchFamily="50" charset="-128"/>
                <a:cs typeface="Arial" panose="020B0604020202020204" pitchFamily="34" charset="0"/>
              </a:rPr>
              <a:t>або зміна статусу перебування </a:t>
            </a:r>
            <a:r>
              <a:rPr lang="uk-UA" sz="1600" u="sng" dirty="0">
                <a:ea typeface="HG丸ｺﾞｼｯｸM-PRO" panose="020F0600000000000000" pitchFamily="50" charset="-128"/>
                <a:cs typeface="Arial" panose="020B0604020202020204" pitchFamily="34" charset="0"/>
              </a:rPr>
              <a:t>або </a:t>
            </a:r>
            <a:r>
              <a:rPr lang="uk-UA" sz="1600" u="sng" dirty="0">
                <a:solidFill>
                  <a:srgbClr val="0070C0"/>
                </a:solidFill>
                <a:ea typeface="HG丸ｺﾞｼｯｸM-PRO" panose="020F0600000000000000" pitchFamily="50" charset="-128"/>
                <a:cs typeface="Arial" panose="020B0604020202020204" pitchFamily="34" charset="0"/>
              </a:rPr>
              <a:t>дозвіл на ведення трудової діяльності, відмінної від діяльності, дозволеної статусом перебування, затвердженим раніше</a:t>
            </a:r>
            <a:r>
              <a:rPr lang="uk-UA" sz="1600" u="sng" dirty="0">
                <a:ea typeface="HG丸ｺﾞｼｯｸM-PRO" panose="020F0600000000000000" pitchFamily="50" charset="-128"/>
                <a:cs typeface="Arial" panose="020B0604020202020204" pitchFamily="34" charset="0"/>
              </a:rPr>
              <a:t> імміграційним бюро.</a:t>
            </a:r>
          </a:p>
        </p:txBody>
      </p:sp>
      <p:pic>
        <p:nvPicPr>
          <p:cNvPr id="2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4651" y="7456869"/>
            <a:ext cx="2669743" cy="171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3864651" y="8703899"/>
            <a:ext cx="2072883" cy="3512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Tree>
    <p:extLst>
      <p:ext uri="{BB962C8B-B14F-4D97-AF65-F5344CB8AC3E}">
        <p14:creationId xmlns:p14="http://schemas.microsoft.com/office/powerpoint/2010/main" val="357659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0104" y="9400053"/>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4" name="テキスト ボックス 3"/>
          <p:cNvSpPr txBox="1"/>
          <p:nvPr/>
        </p:nvSpPr>
        <p:spPr>
          <a:xfrm>
            <a:off x="526088" y="2951484"/>
            <a:ext cx="6331912" cy="5078313"/>
          </a:xfrm>
          <a:prstGeom prst="rect">
            <a:avLst/>
          </a:prstGeom>
          <a:noFill/>
        </p:spPr>
        <p:txBody>
          <a:bodyPr wrap="square" rtlCol="0">
            <a:spAutoFit/>
          </a:bodyPr>
          <a:lstStyle/>
          <a:p>
            <a:r>
              <a:rPr lang="uk-UA" dirty="0"/>
              <a:t>Ви зобов'язані подати повідомлення щодо організацій </a:t>
            </a:r>
          </a:p>
          <a:p>
            <a:r>
              <a:rPr lang="uk-UA" dirty="0"/>
              <a:t>приналежності, у таких випадках:</a:t>
            </a:r>
          </a:p>
          <a:p>
            <a:pPr marL="495285" indent="-495285">
              <a:buFont typeface="Wingdings" panose="05000000000000000000" pitchFamily="2" charset="2"/>
              <a:buChar char="l"/>
            </a:pPr>
            <a:r>
              <a:rPr lang="uk-UA" dirty="0"/>
              <a:t>прийом на роботу</a:t>
            </a:r>
          </a:p>
          <a:p>
            <a:pPr marL="495285" indent="-495285">
              <a:buFont typeface="Wingdings" panose="05000000000000000000" pitchFamily="2" charset="2"/>
              <a:buChar char="l"/>
            </a:pPr>
            <a:r>
              <a:rPr lang="uk-UA" dirty="0"/>
              <a:t>звільнення </a:t>
            </a:r>
          </a:p>
          <a:p>
            <a:pPr marL="495285" indent="-495285">
              <a:buFont typeface="Wingdings" panose="05000000000000000000" pitchFamily="2" charset="2"/>
              <a:buChar char="l"/>
            </a:pPr>
            <a:r>
              <a:rPr lang="uk-UA" dirty="0"/>
              <a:t>зміна місця роботи (в іншій компанії</a:t>
            </a:r>
            <a:r>
              <a:rPr lang="cs-CZ" dirty="0">
                <a:ea typeface="HG丸ｺﾞｼｯｸM-PRO" panose="020F0600000000000000" pitchFamily="50" charset="-128"/>
                <a:cs typeface="Arial" panose="020B0604020202020204" pitchFamily="34" charset="0"/>
              </a:rPr>
              <a:t>)</a:t>
            </a:r>
            <a:endParaRPr lang="uk-UA" dirty="0">
              <a:ea typeface="HG丸ｺﾞｼｯｸM-PRO" panose="020F0600000000000000" pitchFamily="50" charset="-128"/>
              <a:cs typeface="Arial" panose="020B0604020202020204" pitchFamily="34" charset="0"/>
            </a:endParaRPr>
          </a:p>
          <a:p>
            <a:r>
              <a:rPr lang="uk-UA" dirty="0"/>
              <a:t>* Середньо- та довгострокові резиденти зобов'язані подавати </a:t>
            </a:r>
          </a:p>
          <a:p>
            <a:r>
              <a:rPr lang="uk-UA" dirty="0"/>
              <a:t>повідомлення комісарові імміграційної служби самостійно.</a:t>
            </a:r>
          </a:p>
          <a:p>
            <a:r>
              <a:rPr lang="uk-UA" dirty="0"/>
              <a:t>　</a:t>
            </a:r>
            <a:br>
              <a:rPr lang="cs-CZ" dirty="0"/>
            </a:br>
            <a:endParaRPr lang="uk-UA" dirty="0"/>
          </a:p>
          <a:p>
            <a:r>
              <a:rPr lang="uk-UA" dirty="0"/>
              <a:t>У разі неподання повідомлення накладається покарання </a:t>
            </a:r>
            <a:br>
              <a:rPr lang="cs-CZ" dirty="0"/>
            </a:br>
            <a:r>
              <a:rPr lang="uk-UA" dirty="0"/>
              <a:t>у</a:t>
            </a:r>
            <a:r>
              <a:rPr lang="cs-CZ" dirty="0"/>
              <a:t> </a:t>
            </a:r>
            <a:r>
              <a:rPr lang="uk-UA" dirty="0"/>
              <a:t>вигляді штрафу у розмірі до 200 000 ієн.</a:t>
            </a:r>
          </a:p>
          <a:p>
            <a:endParaRPr lang="en-US" altLang="ja-JP" dirty="0">
              <a:ea typeface="HG丸ｺﾞｼｯｸM-PRO" panose="020F0600000000000000" pitchFamily="50" charset="-128"/>
              <a:cs typeface="Arial" panose="020B0604020202020204" pitchFamily="34" charset="0"/>
            </a:endParaRPr>
          </a:p>
          <a:p>
            <a:r>
              <a:rPr lang="uk-UA" dirty="0"/>
              <a:t>*У разі подання неправдивого повідомлення накладається покарання у вигляді позбавлення волі із залученням до праці на строк не більше одного року або штраф у розмірі до 200 000 ієн. </a:t>
            </a:r>
          </a:p>
          <a:p>
            <a:endParaRPr lang="en-US" altLang="ja-JP" dirty="0">
              <a:ea typeface="HG丸ｺﾞｼｯｸM-PRO" panose="020F0600000000000000" pitchFamily="50" charset="-128"/>
              <a:cs typeface="Arial" panose="020B0604020202020204" pitchFamily="34" charset="0"/>
            </a:endParaRPr>
          </a:p>
          <a:p>
            <a:endParaRPr lang="en-US" altLang="ja-JP" dirty="0">
              <a:ea typeface="HG丸ｺﾞｼｯｸM-PRO" panose="020F0600000000000000" pitchFamily="50" charset="-128"/>
              <a:cs typeface="Arial" panose="020B0604020202020204" pitchFamily="34" charset="0"/>
            </a:endParaRPr>
          </a:p>
        </p:txBody>
      </p:sp>
      <p:sp>
        <p:nvSpPr>
          <p:cNvPr id="6" name="テキスト ボックス 5"/>
          <p:cNvSpPr txBox="1"/>
          <p:nvPr/>
        </p:nvSpPr>
        <p:spPr>
          <a:xfrm>
            <a:off x="156451" y="1083899"/>
            <a:ext cx="5939549" cy="105559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7" name="正方形/長方形 6"/>
          <p:cNvSpPr/>
          <p:nvPr/>
        </p:nvSpPr>
        <p:spPr>
          <a:xfrm>
            <a:off x="129904" y="1175460"/>
            <a:ext cx="5783482" cy="830997"/>
          </a:xfrm>
          <a:prstGeom prst="rect">
            <a:avLst/>
          </a:prstGeom>
        </p:spPr>
        <p:txBody>
          <a:bodyPr wrap="square">
            <a:spAutoFit/>
          </a:bodyPr>
          <a:lstStyle/>
          <a:p>
            <a:r>
              <a:rPr lang="uk-UA" sz="2400" dirty="0">
                <a:ea typeface="HG丸ｺﾞｼｯｸM-PRO" panose="020F0600000000000000" pitchFamily="50" charset="-128"/>
              </a:rPr>
              <a:t>Необхідне</a:t>
            </a:r>
            <a:r>
              <a:rPr lang="uk-UA" sz="2400" dirty="0"/>
              <a:t> </a:t>
            </a:r>
            <a:r>
              <a:rPr lang="uk-UA" sz="2400" b="1" dirty="0">
                <a:ea typeface="HG丸ｺﾞｼｯｸM-PRO" panose="020F0600000000000000" pitchFamily="50" charset="-128"/>
              </a:rPr>
              <a:t>«</a:t>
            </a:r>
            <a:r>
              <a:rPr lang="uk-UA" sz="2400" dirty="0"/>
              <a:t>Повідомлення, що стосується організацій приналежності</a:t>
            </a:r>
            <a:r>
              <a:rPr lang="uk-UA" sz="2400" b="1" dirty="0">
                <a:ea typeface="HG丸ｺﾞｼｯｸM-PRO" panose="020F0600000000000000" pitchFamily="50" charset="-128"/>
              </a:rPr>
              <a:t>» </a:t>
            </a:r>
          </a:p>
        </p:txBody>
      </p:sp>
      <p:sp>
        <p:nvSpPr>
          <p:cNvPr id="19" name="二等辺三角形 18"/>
          <p:cNvSpPr/>
          <p:nvPr/>
        </p:nvSpPr>
        <p:spPr>
          <a:xfrm rot="5400000">
            <a:off x="57802" y="2973893"/>
            <a:ext cx="566110"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12" name="テキスト ボックス 11"/>
          <p:cNvSpPr txBox="1"/>
          <p:nvPr/>
        </p:nvSpPr>
        <p:spPr>
          <a:xfrm>
            <a:off x="1962789" y="2139498"/>
            <a:ext cx="7536933"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 Закон про імміграційний контроль та визнання біженців, стаття 19–16</a:t>
            </a:r>
          </a:p>
        </p:txBody>
      </p:sp>
      <p:sp>
        <p:nvSpPr>
          <p:cNvPr id="10" name="二等辺三角形 9"/>
          <p:cNvSpPr/>
          <p:nvPr/>
        </p:nvSpPr>
        <p:spPr>
          <a:xfrm rot="5400000">
            <a:off x="54290" y="5436758"/>
            <a:ext cx="566110"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11" name="テキスト ボックス 10">
            <a:extLst>
              <a:ext uri="{FF2B5EF4-FFF2-40B4-BE49-F238E27FC236}">
                <a16:creationId xmlns:a16="http://schemas.microsoft.com/office/drawing/2014/main" id="{8A83ABE0-AB7A-4E47-9D50-491D14712B4C}"/>
              </a:ext>
            </a:extLst>
          </p:cNvPr>
          <p:cNvSpPr txBox="1"/>
          <p:nvPr/>
        </p:nvSpPr>
        <p:spPr>
          <a:xfrm>
            <a:off x="132225" y="186610"/>
            <a:ext cx="6402170" cy="584775"/>
          </a:xfrm>
          <a:prstGeom prst="rect">
            <a:avLst/>
          </a:prstGeom>
          <a:noFill/>
        </p:spPr>
        <p:txBody>
          <a:bodyPr wrap="square" rtlCol="0">
            <a:spAutoFit/>
          </a:bodyPr>
          <a:lstStyle/>
          <a:p>
            <a:r>
              <a:rPr kumimoji="1" lang="uk-UA" sz="3200" b="1">
                <a:latin typeface="Arial" panose="020B0604020202020204" pitchFamily="34" charset="0"/>
                <a:ea typeface="HG丸ｺﾞｼｯｸM-PRO" panose="020F0600000000000000" pitchFamily="50" charset="-128"/>
                <a:cs typeface="Arial" panose="020B0604020202020204" pitchFamily="34" charset="0"/>
              </a:rPr>
              <a:t>Вступ</a:t>
            </a:r>
          </a:p>
        </p:txBody>
      </p:sp>
    </p:spTree>
    <p:extLst>
      <p:ext uri="{BB962C8B-B14F-4D97-AF65-F5344CB8AC3E}">
        <p14:creationId xmlns:p14="http://schemas.microsoft.com/office/powerpoint/2010/main" val="279312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208918466"/>
              </p:ext>
            </p:extLst>
          </p:nvPr>
        </p:nvGraphicFramePr>
        <p:xfrm>
          <a:off x="138669" y="1141074"/>
          <a:ext cx="6640117" cy="5470223"/>
        </p:xfrm>
        <a:graphic>
          <a:graphicData uri="http://schemas.openxmlformats.org/drawingml/2006/table">
            <a:tbl>
              <a:tblPr firstRow="1" bandRow="1">
                <a:tableStyleId>{21E4AEA4-8DFA-4A89-87EB-49C32662AFE0}</a:tableStyleId>
              </a:tblPr>
              <a:tblGrid>
                <a:gridCol w="407826">
                  <a:extLst>
                    <a:ext uri="{9D8B030D-6E8A-4147-A177-3AD203B41FA5}">
                      <a16:colId xmlns:a16="http://schemas.microsoft.com/office/drawing/2014/main" val="20000"/>
                    </a:ext>
                  </a:extLst>
                </a:gridCol>
                <a:gridCol w="1349212">
                  <a:extLst>
                    <a:ext uri="{9D8B030D-6E8A-4147-A177-3AD203B41FA5}">
                      <a16:colId xmlns:a16="http://schemas.microsoft.com/office/drawing/2014/main" val="20001"/>
                    </a:ext>
                  </a:extLst>
                </a:gridCol>
                <a:gridCol w="1461976">
                  <a:extLst>
                    <a:ext uri="{9D8B030D-6E8A-4147-A177-3AD203B41FA5}">
                      <a16:colId xmlns:a16="http://schemas.microsoft.com/office/drawing/2014/main" val="20002"/>
                    </a:ext>
                  </a:extLst>
                </a:gridCol>
                <a:gridCol w="1561171">
                  <a:extLst>
                    <a:ext uri="{9D8B030D-6E8A-4147-A177-3AD203B41FA5}">
                      <a16:colId xmlns:a16="http://schemas.microsoft.com/office/drawing/2014/main" val="20003"/>
                    </a:ext>
                  </a:extLst>
                </a:gridCol>
                <a:gridCol w="824024">
                  <a:extLst>
                    <a:ext uri="{9D8B030D-6E8A-4147-A177-3AD203B41FA5}">
                      <a16:colId xmlns:a16="http://schemas.microsoft.com/office/drawing/2014/main" val="20004"/>
                    </a:ext>
                  </a:extLst>
                </a:gridCol>
                <a:gridCol w="1035908">
                  <a:extLst>
                    <a:ext uri="{9D8B030D-6E8A-4147-A177-3AD203B41FA5}">
                      <a16:colId xmlns:a16="http://schemas.microsoft.com/office/drawing/2014/main" val="20005"/>
                    </a:ext>
                  </a:extLst>
                </a:gridCol>
              </a:tblGrid>
              <a:tr h="481647">
                <a:tc>
                  <a:txBody>
                    <a:bodyPr/>
                    <a:lstStyle/>
                    <a:p>
                      <a:pPr algn="ctr"/>
                      <a:r>
                        <a:rPr kumimoji="1" lang="uk-UA" sz="700" dirty="0">
                          <a:solidFill>
                            <a:schemeClr val="tx1"/>
                          </a:solidFill>
                        </a:rPr>
                        <a:t>Категорія</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uk-UA" sz="900" dirty="0">
                          <a:solidFill>
                            <a:schemeClr val="tx1"/>
                          </a:solidFill>
                        </a:rPr>
                        <a:t>Статус перебування</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uk-UA" sz="900">
                          <a:solidFill>
                            <a:schemeClr val="tx1"/>
                          </a:solidFill>
                        </a:rPr>
                        <a:t>Для яких цілей потрібне повідомлення</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uk-UA" sz="900">
                          <a:solidFill>
                            <a:schemeClr val="tx1"/>
                          </a:solidFill>
                        </a:rPr>
                        <a:t>Питання, що підлягають повідомленню</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uk-UA" sz="900">
                          <a:solidFill>
                            <a:schemeClr val="tx1"/>
                          </a:solidFill>
                        </a:rPr>
                        <a:t>Правова основа</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uk-UA" sz="900" dirty="0">
                          <a:solidFill>
                            <a:schemeClr val="tx1"/>
                          </a:solidFill>
                        </a:rPr>
                        <a:t>Постанови</a:t>
                      </a:r>
                      <a:r>
                        <a:rPr kumimoji="1" lang="cs-CZ" sz="900" dirty="0">
                          <a:solidFill>
                            <a:schemeClr val="tx1"/>
                          </a:solidFill>
                        </a:rPr>
                        <a:t> </a:t>
                      </a:r>
                      <a:r>
                        <a:rPr kumimoji="1" lang="uk-UA" sz="900" dirty="0">
                          <a:solidFill>
                            <a:schemeClr val="tx1"/>
                          </a:solidFill>
                        </a:rPr>
                        <a:t>про покарання</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2311409">
                <a:tc rowSpan="2">
                  <a:txBody>
                    <a:bodyPr/>
                    <a:lstStyle/>
                    <a:p>
                      <a:pPr algn="ctr"/>
                      <a:r>
                        <a:rPr kumimoji="1" lang="uk-UA" sz="1000" b="1">
                          <a:solidFill>
                            <a:schemeClr val="tx1"/>
                          </a:solidFill>
                        </a:rPr>
                        <a:t>Повідомлення, що стосується</a:t>
                      </a:r>
                    </a:p>
                    <a:p>
                      <a:pPr algn="ctr"/>
                      <a:r>
                        <a:rPr kumimoji="1" lang="uk-UA" sz="1000" b="1">
                          <a:solidFill>
                            <a:schemeClr val="tx1"/>
                          </a:solidFill>
                        </a:rPr>
                        <a:t> організацій приналежності</a:t>
                      </a:r>
                    </a:p>
                  </a:txBody>
                  <a:tcPr marL="83127" marR="83127" marT="66044" marB="66044"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uk-UA" sz="1000" b="1" dirty="0">
                          <a:solidFill>
                            <a:schemeClr val="tx1"/>
                          </a:solidFill>
                        </a:rPr>
                        <a:t>Професор,</a:t>
                      </a:r>
                      <a:r>
                        <a:rPr kumimoji="1" lang="uk-UA" sz="1000" b="1" baseline="0" dirty="0">
                          <a:solidFill>
                            <a:schemeClr val="tx1"/>
                          </a:solidFill>
                        </a:rPr>
                        <a:t> </a:t>
                      </a:r>
                      <a:r>
                        <a:rPr kumimoji="1" lang="uk-UA" sz="1000" b="1" dirty="0">
                          <a:solidFill>
                            <a:schemeClr val="tx1"/>
                          </a:solidFill>
                        </a:rPr>
                        <a:t>висококваліфікований спеціаліст (1)-(c), (2)-(c)</a:t>
                      </a:r>
                      <a:r>
                        <a:rPr kumimoji="1" lang="uk-UA" sz="1000" b="1" baseline="0" dirty="0">
                          <a:solidFill>
                            <a:schemeClr val="tx1"/>
                          </a:solidFill>
                        </a:rPr>
                        <a:t> </a:t>
                      </a:r>
                      <a:r>
                        <a:rPr kumimoji="1" lang="uk-UA" sz="1000" b="1" dirty="0">
                          <a:solidFill>
                            <a:schemeClr val="tx1"/>
                          </a:solidFill>
                        </a:rPr>
                        <a:t>менеджер з торгово</a:t>
                      </a:r>
                      <a:r>
                        <a:rPr kumimoji="1" lang="cs-CZ" sz="1000" b="1" dirty="0">
                          <a:solidFill>
                            <a:schemeClr val="tx1"/>
                          </a:solidFill>
                        </a:rPr>
                        <a:t>-</a:t>
                      </a:r>
                      <a:r>
                        <a:rPr kumimoji="1" lang="uk-UA" sz="1000" b="1" dirty="0">
                          <a:solidFill>
                            <a:schemeClr val="tx1"/>
                          </a:solidFill>
                        </a:rPr>
                        <a:t>промислової діяльності,</a:t>
                      </a:r>
                      <a:r>
                        <a:rPr kumimoji="1" lang="cs-CZ" sz="1000" b="1" dirty="0">
                          <a:solidFill>
                            <a:schemeClr val="tx1"/>
                          </a:solidFill>
                        </a:rPr>
                        <a:t> </a:t>
                      </a:r>
                      <a:r>
                        <a:rPr kumimoji="1" lang="uk-UA" sz="1000" b="1" dirty="0">
                          <a:solidFill>
                            <a:schemeClr val="tx1"/>
                          </a:solidFill>
                        </a:rPr>
                        <a:t>юрист/бухгалтер, медичний працівник,</a:t>
                      </a:r>
                      <a:r>
                        <a:rPr kumimoji="1" lang="uk-UA" sz="1000" b="1" baseline="0" dirty="0">
                          <a:solidFill>
                            <a:schemeClr val="tx1"/>
                          </a:solidFill>
                        </a:rPr>
                        <a:t> </a:t>
                      </a:r>
                      <a:r>
                        <a:rPr kumimoji="1" lang="uk-UA" sz="1000" b="1" dirty="0">
                          <a:solidFill>
                            <a:schemeClr val="tx1"/>
                          </a:solidFill>
                        </a:rPr>
                        <a:t>інструктор,</a:t>
                      </a:r>
                      <a:r>
                        <a:rPr kumimoji="1" lang="uk-UA" sz="1000" b="1" baseline="0" dirty="0">
                          <a:solidFill>
                            <a:schemeClr val="tx1"/>
                          </a:solidFill>
                        </a:rPr>
                        <a:t> </a:t>
                      </a:r>
                      <a:r>
                        <a:rPr kumimoji="1" lang="uk-UA" sz="1000" b="1" dirty="0">
                          <a:solidFill>
                            <a:schemeClr val="tx1"/>
                          </a:solidFill>
                        </a:rPr>
                        <a:t>переклад співробітника</a:t>
                      </a:r>
                      <a:r>
                        <a:rPr kumimoji="1" lang="cs-CZ" sz="1000" b="1" dirty="0">
                          <a:solidFill>
                            <a:schemeClr val="tx1"/>
                          </a:solidFill>
                        </a:rPr>
                        <a:t> </a:t>
                      </a:r>
                      <a:r>
                        <a:rPr kumimoji="1" lang="uk-UA" sz="1000" b="1" dirty="0">
                          <a:solidFill>
                            <a:schemeClr val="tx1"/>
                          </a:solidFill>
                        </a:rPr>
                        <a:t>всередині компанії, навчання стажистів з технічних спеціальностей,</a:t>
                      </a:r>
                      <a:r>
                        <a:rPr kumimoji="1" lang="uk-UA" sz="1000" b="1" baseline="0" dirty="0">
                          <a:solidFill>
                            <a:schemeClr val="tx1"/>
                          </a:solidFill>
                        </a:rPr>
                        <a:t> </a:t>
                      </a:r>
                      <a:r>
                        <a:rPr kumimoji="1" lang="uk-UA" sz="1000" b="1" dirty="0">
                          <a:solidFill>
                            <a:schemeClr val="tx1"/>
                          </a:solidFill>
                        </a:rPr>
                        <a:t>студент або стажер</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uk-UA" sz="1000" b="1" dirty="0">
                          <a:solidFill>
                            <a:schemeClr val="tx1"/>
                          </a:solidFill>
                        </a:rPr>
                        <a:t>-зміна прізвища/імені або місцезнаходження, або припинення діяльності організації, в якій здійснюється зазначена діяльність</a:t>
                      </a:r>
                    </a:p>
                    <a:p>
                      <a:pPr algn="l"/>
                      <a:r>
                        <a:rPr kumimoji="1" lang="uk-UA" sz="1000" b="1" dirty="0">
                          <a:solidFill>
                            <a:schemeClr val="tx1"/>
                          </a:solidFill>
                        </a:rPr>
                        <a:t>-звільнення або переведення з організації</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uk-UA" sz="1000" b="1" dirty="0">
                          <a:solidFill>
                            <a:schemeClr val="tx1"/>
                          </a:solidFill>
                        </a:rPr>
                        <a:t>Наступні дані, з ① по ⑦</a:t>
                      </a:r>
                      <a:r>
                        <a:rPr kumimoji="1" lang="uk-UA" sz="1000" b="1" baseline="0" dirty="0">
                          <a:solidFill>
                            <a:schemeClr val="tx1"/>
                          </a:solidFill>
                        </a:rPr>
                        <a:t> </a:t>
                      </a:r>
                      <a:r>
                        <a:rPr kumimoji="1" lang="uk-UA" sz="1000" b="1" dirty="0">
                          <a:solidFill>
                            <a:schemeClr val="tx1"/>
                          </a:solidFill>
                        </a:rPr>
                        <a:t>пункт, необхідно вказувати для середньо- та довгострокових</a:t>
                      </a:r>
                      <a:r>
                        <a:rPr kumimoji="1" lang="uk-UA" sz="1000" b="1" baseline="0" dirty="0">
                          <a:solidFill>
                            <a:schemeClr val="tx1"/>
                          </a:solidFill>
                        </a:rPr>
                        <a:t> резидентів у</a:t>
                      </a:r>
                      <a:r>
                        <a:rPr kumimoji="1" lang="cs-CZ" sz="1000" b="1" baseline="0" dirty="0">
                          <a:solidFill>
                            <a:schemeClr val="tx1"/>
                          </a:solidFill>
                        </a:rPr>
                        <a:t> </a:t>
                      </a:r>
                      <a:r>
                        <a:rPr kumimoji="1" lang="uk-UA" sz="1000" b="1" baseline="0" dirty="0">
                          <a:solidFill>
                            <a:schemeClr val="tx1"/>
                          </a:solidFill>
                        </a:rPr>
                        <a:t>повідомленні:</a:t>
                      </a:r>
                    </a:p>
                    <a:p>
                      <a:pPr algn="l"/>
                      <a:r>
                        <a:rPr kumimoji="1" lang="uk-UA" sz="1000" b="1" dirty="0">
                          <a:solidFill>
                            <a:schemeClr val="tx1"/>
                          </a:solidFill>
                        </a:rPr>
                        <a:t> </a:t>
                      </a:r>
                    </a:p>
                    <a:p>
                      <a:pPr algn="l"/>
                      <a:r>
                        <a:rPr kumimoji="1" lang="uk-UA" sz="1000" b="1" dirty="0">
                          <a:solidFill>
                            <a:schemeClr val="tx1"/>
                          </a:solidFill>
                        </a:rPr>
                        <a:t>①Ім'я, прізвище</a:t>
                      </a:r>
                    </a:p>
                    <a:p>
                      <a:pPr algn="l"/>
                      <a:r>
                        <a:rPr kumimoji="1" lang="uk-UA" sz="1000" b="1" dirty="0">
                          <a:solidFill>
                            <a:schemeClr val="tx1"/>
                          </a:solidFill>
                        </a:rPr>
                        <a:t>②Дата народження</a:t>
                      </a:r>
                    </a:p>
                    <a:p>
                      <a:pPr algn="l"/>
                      <a:r>
                        <a:rPr kumimoji="1" lang="uk-UA" sz="1000" b="1" dirty="0">
                          <a:solidFill>
                            <a:schemeClr val="tx1"/>
                          </a:solidFill>
                        </a:rPr>
                        <a:t>③Стать</a:t>
                      </a:r>
                    </a:p>
                    <a:p>
                      <a:pPr algn="l"/>
                      <a:r>
                        <a:rPr kumimoji="1" lang="uk-UA" sz="1000" b="1" dirty="0">
                          <a:solidFill>
                            <a:schemeClr val="tx1"/>
                          </a:solidFill>
                        </a:rPr>
                        <a:t>④Громадянство/регіон</a:t>
                      </a:r>
                    </a:p>
                    <a:p>
                      <a:pPr algn="l"/>
                      <a:r>
                        <a:rPr kumimoji="1" lang="uk-UA" sz="1000" b="1" dirty="0">
                          <a:solidFill>
                            <a:schemeClr val="tx1"/>
                          </a:solidFill>
                        </a:rPr>
                        <a:t>⑤Адреса</a:t>
                      </a:r>
                    </a:p>
                    <a:p>
                      <a:pPr algn="l"/>
                      <a:r>
                        <a:rPr kumimoji="1" lang="uk-UA" sz="1000" b="1" dirty="0">
                          <a:solidFill>
                            <a:schemeClr val="tx1"/>
                          </a:solidFill>
                        </a:rPr>
                        <a:t>⑥Номер картки резидента</a:t>
                      </a:r>
                    </a:p>
                    <a:p>
                      <a:pPr algn="l"/>
                      <a:r>
                        <a:rPr kumimoji="1" lang="uk-UA" sz="1000" b="1" dirty="0">
                          <a:solidFill>
                            <a:schemeClr val="tx1"/>
                          </a:solidFill>
                        </a:rPr>
                        <a:t>⑦Ціль повідомлення, залежно від справи</a:t>
                      </a:r>
                    </a:p>
                    <a:p>
                      <a:pPr algn="l" rtl="0"/>
                      <a:endParaRPr kumimoji="1" lang="en-US" altLang="ja-JP" sz="1000" b="1" dirty="0">
                        <a:solidFill>
                          <a:schemeClr val="tx1"/>
                        </a:solidFill>
                      </a:endParaRP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uk-UA" sz="1000" b="1" dirty="0">
                          <a:solidFill>
                            <a:schemeClr val="tx1"/>
                          </a:solidFill>
                        </a:rPr>
                        <a:t>Закон про імміграційний контроль та визнання біженців, стаття 19–16</a:t>
                      </a:r>
                    </a:p>
                    <a:p>
                      <a:pPr algn="l" rtl="0"/>
                      <a:endParaRPr kumimoji="1" lang="en-US" altLang="ja-JP" sz="1000" b="1" dirty="0">
                        <a:solidFill>
                          <a:schemeClr val="tx1"/>
                        </a:solidFill>
                      </a:endParaRPr>
                    </a:p>
                    <a:p>
                      <a:pPr algn="l"/>
                      <a:r>
                        <a:rPr kumimoji="1" lang="uk-UA" sz="1000" b="1" dirty="0">
                          <a:solidFill>
                            <a:schemeClr val="tx1"/>
                          </a:solidFill>
                        </a:rPr>
                        <a:t>Виконання приписів Закону про імміграційний контроль та визнання біженців,</a:t>
                      </a:r>
                      <a:r>
                        <a:rPr kumimoji="1" lang="uk-UA" sz="1000" b="1" baseline="0" dirty="0">
                          <a:solidFill>
                            <a:schemeClr val="tx1"/>
                          </a:solidFill>
                        </a:rPr>
                        <a:t> стаття 19–15, таблиця 3–3 у додатку</a:t>
                      </a: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uk-UA" sz="1000" b="1" dirty="0">
                          <a:solidFill>
                            <a:schemeClr val="tx1"/>
                          </a:solidFill>
                        </a:rPr>
                        <a:t>Закон про імміграційний контроль та визнання біженців, стаття 71–2–1</a:t>
                      </a:r>
                      <a:r>
                        <a:rPr kumimoji="1" lang="cs-CZ" sz="1000" b="1" dirty="0">
                          <a:solidFill>
                            <a:schemeClr val="tx1"/>
                          </a:solidFill>
                        </a:rPr>
                        <a:t> (</a:t>
                      </a:r>
                      <a:r>
                        <a:rPr kumimoji="1" lang="uk-UA" sz="1000" b="1" dirty="0">
                          <a:solidFill>
                            <a:schemeClr val="tx1"/>
                          </a:solidFill>
                        </a:rPr>
                        <a:t>хибне повідомлення</a:t>
                      </a:r>
                      <a:r>
                        <a:rPr kumimoji="1" lang="cs-CZ" sz="1000" b="1" dirty="0">
                          <a:solidFill>
                            <a:schemeClr val="tx1"/>
                          </a:solidFill>
                        </a:rPr>
                        <a:t>)</a:t>
                      </a:r>
                      <a:endParaRPr kumimoji="1" lang="uk-UA" sz="1000" b="1" dirty="0">
                        <a:solidFill>
                          <a:schemeClr val="tx1"/>
                        </a:solidFill>
                      </a:endParaRPr>
                    </a:p>
                    <a:p>
                      <a:pPr algn="l" rtl="0"/>
                      <a:endParaRPr kumimoji="1" lang="en-US" altLang="ja-JP" sz="1000" b="1" dirty="0">
                        <a:solidFill>
                          <a:schemeClr val="tx1"/>
                        </a:solidFill>
                      </a:endParaRPr>
                    </a:p>
                    <a:p>
                      <a:pPr algn="l"/>
                      <a:r>
                        <a:rPr kumimoji="1" lang="uk-UA" sz="1000" b="1" dirty="0">
                          <a:solidFill>
                            <a:schemeClr val="tx1"/>
                          </a:solidFill>
                        </a:rPr>
                        <a:t>Закон про імміграційний контроль та визнання біженців, стаття 71–5–3</a:t>
                      </a:r>
                    </a:p>
                    <a:p>
                      <a:pPr algn="l"/>
                      <a:r>
                        <a:rPr kumimoji="1" lang="uk-UA" sz="1000" b="1" dirty="0">
                          <a:solidFill>
                            <a:schemeClr val="tx1"/>
                          </a:solidFill>
                        </a:rPr>
                        <a:t>(Порушення</a:t>
                      </a:r>
                      <a:r>
                        <a:rPr kumimoji="1" lang="uk-UA" sz="1000" b="1" baseline="0" dirty="0">
                          <a:solidFill>
                            <a:schemeClr val="tx1"/>
                          </a:solidFill>
                        </a:rPr>
                        <a:t> зобов'язання повідомлення)</a:t>
                      </a: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2331562">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uk-UA" sz="1000" b="1" dirty="0">
                          <a:solidFill>
                            <a:schemeClr val="tx1"/>
                          </a:solidFill>
                        </a:rPr>
                        <a:t>Висококваліфікований спеціаліст</a:t>
                      </a:r>
                      <a:r>
                        <a:rPr kumimoji="1" lang="uk-UA" sz="1000" b="1" baseline="0" dirty="0">
                          <a:solidFill>
                            <a:schemeClr val="tx1"/>
                          </a:solidFill>
                        </a:rPr>
                        <a:t> (1)-(a)(b),</a:t>
                      </a:r>
                    </a:p>
                    <a:p>
                      <a:pPr marL="0" marR="0" indent="0" algn="l" defTabSz="914400" rtl="0" eaLnBrk="1" fontAlgn="auto" latinLnBrk="0" hangingPunct="1">
                        <a:lnSpc>
                          <a:spcPct val="100000"/>
                        </a:lnSpc>
                        <a:spcBef>
                          <a:spcPts val="0"/>
                        </a:spcBef>
                        <a:spcAft>
                          <a:spcPts val="0"/>
                        </a:spcAft>
                        <a:buClrTx/>
                        <a:buSzTx/>
                        <a:buFontTx/>
                        <a:buNone/>
                        <a:tabLst/>
                        <a:defRPr/>
                      </a:pPr>
                      <a:r>
                        <a:rPr kumimoji="1" lang="uk-UA" sz="1000" b="1" baseline="0" dirty="0">
                          <a:solidFill>
                            <a:schemeClr val="tx1"/>
                          </a:solidFill>
                        </a:rPr>
                        <a:t>(2)-(а)(b), </a:t>
                      </a:r>
                      <a:r>
                        <a:rPr kumimoji="1" lang="uk-UA" sz="1000" b="1" dirty="0">
                          <a:solidFill>
                            <a:schemeClr val="tx1"/>
                          </a:solidFill>
                        </a:rPr>
                        <a:t>спеціаліст із дослідження, інженер/спеціаліст у галузі гуманітарних наук/міжнародних служб, спеціаліст з медсестринського догляду,</a:t>
                      </a:r>
                      <a:r>
                        <a:rPr kumimoji="1" lang="cs-CZ" sz="1000" b="1" dirty="0">
                          <a:solidFill>
                            <a:schemeClr val="tx1"/>
                          </a:solidFill>
                        </a:rPr>
                        <a:t> </a:t>
                      </a:r>
                      <a:r>
                        <a:rPr kumimoji="1" lang="uk-UA" sz="1000" b="1" dirty="0">
                          <a:solidFill>
                            <a:schemeClr val="tx1"/>
                          </a:solidFill>
                        </a:rPr>
                        <a:t>працівник індустрії розваг, кваліфікований робітник або спеціальний робітник з вищою кваліфікацією</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uk-UA" sz="1000" b="1" dirty="0">
                          <a:solidFill>
                            <a:schemeClr val="tx1"/>
                          </a:solidFill>
                        </a:rPr>
                        <a:t>-Зміна найменування, місцезнаходження або припинення діяльності </a:t>
                      </a:r>
                      <a:r>
                        <a:rPr kumimoji="1" lang="uk-UA" sz="1000" b="1" u="sng" dirty="0">
                          <a:solidFill>
                            <a:schemeClr val="tx1"/>
                          </a:solidFill>
                        </a:rPr>
                        <a:t>організації, з якою було укладено договір</a:t>
                      </a:r>
                      <a:r>
                        <a:rPr kumimoji="1" lang="uk-UA" sz="1000" b="1" dirty="0">
                          <a:solidFill>
                            <a:schemeClr val="tx1"/>
                          </a:solidFill>
                        </a:rPr>
                        <a:t>, або розірвання договору</a:t>
                      </a:r>
                    </a:p>
                    <a:p>
                      <a:pPr algn="l"/>
                      <a:r>
                        <a:rPr kumimoji="1" lang="uk-UA" sz="1000" b="1" dirty="0">
                          <a:solidFill>
                            <a:schemeClr val="tx1"/>
                          </a:solidFill>
                        </a:rPr>
                        <a:t>-Укладання нового договору</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7" name="テキスト ボックス 5"/>
          <p:cNvSpPr txBox="1">
            <a:spLocks noChangeArrowheads="1"/>
          </p:cNvSpPr>
          <p:nvPr/>
        </p:nvSpPr>
        <p:spPr bwMode="auto">
          <a:xfrm>
            <a:off x="413687" y="6750335"/>
            <a:ext cx="640421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None/>
            </a:pPr>
            <a:r>
              <a:rPr lang="uk-UA" sz="1600" dirty="0">
                <a:solidFill>
                  <a:srgbClr val="000000"/>
                </a:solidFill>
                <a:latin typeface="+mn-lt"/>
                <a:ea typeface="Meiryo UI" panose="020B0604030504040204" pitchFamily="50" charset="-128"/>
              </a:rPr>
              <a:t>Строк повідомлення: протягом 14 днів з дня виникнення основи</a:t>
            </a:r>
          </a:p>
          <a:p>
            <a:pPr>
              <a:spcBef>
                <a:spcPct val="0"/>
              </a:spcBef>
              <a:buClrTx/>
              <a:buSzTx/>
              <a:buNone/>
            </a:pPr>
            <a:br>
              <a:rPr lang="cs-CZ" altLang="ja-JP" sz="1600" dirty="0">
                <a:solidFill>
                  <a:srgbClr val="000000"/>
                </a:solidFill>
                <a:latin typeface="+mn-lt"/>
                <a:ea typeface="Meiryo UI" panose="020B0604030504040204" pitchFamily="50" charset="-128"/>
              </a:rPr>
            </a:br>
            <a:endParaRPr lang="en-US" altLang="ja-JP" sz="1600" dirty="0">
              <a:solidFill>
                <a:srgbClr val="000000"/>
              </a:solidFill>
              <a:latin typeface="+mn-lt"/>
              <a:ea typeface="Meiryo UI" panose="020B0604030504040204" pitchFamily="50" charset="-128"/>
            </a:endParaRPr>
          </a:p>
          <a:p>
            <a:pPr>
              <a:spcBef>
                <a:spcPct val="0"/>
              </a:spcBef>
              <a:buClrTx/>
              <a:buSzTx/>
              <a:buNone/>
            </a:pPr>
            <a:r>
              <a:rPr lang="uk-UA" sz="1600" dirty="0">
                <a:solidFill>
                  <a:srgbClr val="000000"/>
                </a:solidFill>
                <a:latin typeface="+mn-lt"/>
                <a:ea typeface="Meiryo UI" panose="020B0604030504040204" pitchFamily="50" charset="-128"/>
              </a:rPr>
              <a:t>Як подати повідомлення: </a:t>
            </a:r>
          </a:p>
          <a:p>
            <a:pPr marL="412737" indent="-412737">
              <a:spcBef>
                <a:spcPct val="0"/>
              </a:spcBef>
              <a:buClrTx/>
              <a:buSzTx/>
              <a:buFont typeface="Arial" panose="020B0604020202020204" pitchFamily="34" charset="0"/>
              <a:buChar char="•"/>
            </a:pPr>
            <a:r>
              <a:rPr lang="uk-UA" sz="1600" dirty="0">
                <a:solidFill>
                  <a:srgbClr val="000000"/>
                </a:solidFill>
                <a:latin typeface="+mn-lt"/>
                <a:ea typeface="Meiryo UI" panose="020B0604030504040204" pitchFamily="50" charset="-128"/>
              </a:rPr>
              <a:t>Онлайн на сайті імміграційної служби (необхідна реєстрація користувача в «Системі електронного повідомлення»)</a:t>
            </a:r>
          </a:p>
          <a:p>
            <a:pPr marL="412737" indent="-412737">
              <a:spcBef>
                <a:spcPct val="0"/>
              </a:spcBef>
              <a:buClrTx/>
              <a:buSzTx/>
              <a:buFont typeface="Arial" panose="020B0604020202020204" pitchFamily="34" charset="0"/>
              <a:buChar char="•"/>
            </a:pPr>
            <a:r>
              <a:rPr lang="uk-UA" sz="1600" dirty="0">
                <a:latin typeface="+mn-lt"/>
                <a:ea typeface="Meiryo UI" panose="020B0604030504040204" pitchFamily="50" charset="-128"/>
              </a:rPr>
              <a:t>Особисто у місцевому відділенні імміграційної служби</a:t>
            </a:r>
          </a:p>
          <a:p>
            <a:pPr marL="412737" indent="-412737">
              <a:spcBef>
                <a:spcPct val="0"/>
              </a:spcBef>
              <a:buClrTx/>
              <a:buSzTx/>
              <a:buFont typeface="Arial" panose="020B0604020202020204" pitchFamily="34" charset="0"/>
              <a:buChar char="•"/>
            </a:pPr>
            <a:r>
              <a:rPr lang="uk-UA" sz="1600" dirty="0">
                <a:latin typeface="+mn-lt"/>
                <a:ea typeface="Meiryo UI" panose="020B0604030504040204" pitchFamily="50" charset="-128"/>
              </a:rPr>
              <a:t>Поштою, надіславши на адресу Токійської імміграційної служби</a:t>
            </a:r>
          </a:p>
        </p:txBody>
      </p:sp>
      <p:sp>
        <p:nvSpPr>
          <p:cNvPr id="8" name="テキスト ボックス 5"/>
          <p:cNvSpPr txBox="1">
            <a:spLocks noChangeArrowheads="1"/>
          </p:cNvSpPr>
          <p:nvPr/>
        </p:nvSpPr>
        <p:spPr bwMode="auto">
          <a:xfrm>
            <a:off x="255858" y="9126883"/>
            <a:ext cx="5685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uk-UA" sz="1200" dirty="0">
                <a:solidFill>
                  <a:srgbClr val="000000"/>
                </a:solidFill>
              </a:rPr>
              <a:t>(Примітка) Зразок бланку заяви див. на веб-сайті за посиланням нижче </a:t>
            </a:r>
          </a:p>
          <a:p>
            <a:pPr eaLnBrk="1" hangingPunct="1">
              <a:spcBef>
                <a:spcPct val="0"/>
              </a:spcBef>
              <a:buClrTx/>
              <a:buSzTx/>
              <a:buFontTx/>
              <a:buNone/>
            </a:pPr>
            <a:r>
              <a:rPr lang="uk-UA" sz="1200" dirty="0">
                <a:solidFill>
                  <a:srgbClr val="000000"/>
                </a:solidFill>
              </a:rPr>
              <a:t> http://www.moj.go.jp/isa/applications/procedures/index.html </a:t>
            </a:r>
          </a:p>
        </p:txBody>
      </p:sp>
      <p:cxnSp>
        <p:nvCxnSpPr>
          <p:cNvPr id="9" name="カギ線コネクタ 2"/>
          <p:cNvCxnSpPr>
            <a:cxnSpLocks noChangeShapeType="1"/>
          </p:cNvCxnSpPr>
          <p:nvPr/>
        </p:nvCxnSpPr>
        <p:spPr bwMode="auto">
          <a:xfrm flipV="1">
            <a:off x="2884924" y="9567824"/>
            <a:ext cx="3125435" cy="165100"/>
          </a:xfrm>
          <a:prstGeom prst="bent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図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31" y="8776353"/>
            <a:ext cx="1017984" cy="10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7"/>
          <p:cNvSpPr>
            <a:spLocks noChangeArrowheads="1"/>
          </p:cNvSpPr>
          <p:nvPr/>
        </p:nvSpPr>
        <p:spPr bwMode="auto">
          <a:xfrm>
            <a:off x="40103" y="93892"/>
            <a:ext cx="654357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None/>
            </a:pPr>
            <a:r>
              <a:rPr lang="uk-UA" sz="2400">
                <a:solidFill>
                  <a:srgbClr val="000000"/>
                </a:solidFill>
              </a:rPr>
              <a:t>Інформація про «</a:t>
            </a:r>
            <a:r>
              <a:rPr lang="uk-UA" sz="2400"/>
              <a:t>Повідомлення, що стосується організацій приналежності»</a:t>
            </a:r>
          </a:p>
        </p:txBody>
      </p:sp>
      <p:cxnSp>
        <p:nvCxnSpPr>
          <p:cNvPr id="11" name="直線コネクタ 10"/>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二等辺三角形 12"/>
          <p:cNvSpPr/>
          <p:nvPr/>
        </p:nvSpPr>
        <p:spPr>
          <a:xfrm rot="5400000">
            <a:off x="99901" y="6759174"/>
            <a:ext cx="450696" cy="33786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二等辺三角形 13"/>
          <p:cNvSpPr/>
          <p:nvPr/>
        </p:nvSpPr>
        <p:spPr>
          <a:xfrm rot="5400000">
            <a:off x="107477" y="7496925"/>
            <a:ext cx="403058" cy="34067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Tree>
    <p:extLst>
      <p:ext uri="{BB962C8B-B14F-4D97-AF65-F5344CB8AC3E}">
        <p14:creationId xmlns:p14="http://schemas.microsoft.com/office/powerpoint/2010/main" val="287840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4" name="テキスト ボックス 3"/>
          <p:cNvSpPr txBox="1"/>
          <p:nvPr/>
        </p:nvSpPr>
        <p:spPr>
          <a:xfrm>
            <a:off x="417637" y="2571837"/>
            <a:ext cx="6119080" cy="3477875"/>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Якщо компанія приймає на роботу іноземного громадянина або якщо іноземний громадянин, який працює в компанії, припиняє роботу (звільняється), компанія зобов'язана подати «</a:t>
            </a:r>
            <a:r>
              <a:rPr lang="uk-UA" sz="2000" u="sng" dirty="0">
                <a:ea typeface="HG丸ｺﾞｼｯｸM-PRO" panose="020F0600000000000000" pitchFamily="50" charset="-128"/>
                <a:cs typeface="Arial" panose="020B0604020202020204" pitchFamily="34" charset="0"/>
              </a:rPr>
              <a:t>Повідомлення про статус зайнятості іноземних громадян</a:t>
            </a:r>
            <a:r>
              <a:rPr lang="uk-UA" sz="2000" dirty="0">
                <a:ea typeface="HG丸ｺﾞｼｯｸM-PRO" panose="020F0600000000000000" pitchFamily="50" charset="-128"/>
                <a:cs typeface="Arial" panose="020B0604020202020204" pitchFamily="34" charset="0"/>
              </a:rPr>
              <a:t>!» </a:t>
            </a:r>
          </a:p>
          <a:p>
            <a:r>
              <a:rPr lang="uk-UA" sz="2000" dirty="0">
                <a:ea typeface="HG丸ｺﾞｼｯｸM-PRO" panose="020F0600000000000000" pitchFamily="50" charset="-128"/>
                <a:cs typeface="Arial" panose="020B0604020202020204" pitchFamily="34" charset="0"/>
              </a:rPr>
              <a:t>　</a:t>
            </a:r>
          </a:p>
          <a:p>
            <a:r>
              <a:rPr lang="uk-UA" sz="2000" dirty="0">
                <a:ea typeface="HG丸ｺﾞｼｯｸM-PRO" panose="020F0600000000000000" pitchFamily="50" charset="-128"/>
                <a:cs typeface="Arial" panose="020B0604020202020204" pitchFamily="34" charset="0"/>
              </a:rPr>
              <a:t>У разі неподання повідомлення накладається покарання у вигляді </a:t>
            </a:r>
            <a:br>
              <a:rPr lang="cs-CZ" sz="2000" dirty="0">
                <a:ea typeface="HG丸ｺﾞｼｯｸM-PRO" panose="020F0600000000000000" pitchFamily="50" charset="-128"/>
                <a:cs typeface="Arial" panose="020B0604020202020204" pitchFamily="34" charset="0"/>
              </a:rPr>
            </a:br>
            <a:r>
              <a:rPr lang="uk-UA" sz="2000" dirty="0">
                <a:ea typeface="HG丸ｺﾞｼｯｸM-PRO" panose="020F0600000000000000" pitchFamily="50" charset="-128"/>
                <a:cs typeface="Arial" panose="020B0604020202020204" pitchFamily="34" charset="0"/>
              </a:rPr>
              <a:t>штрафу у розмірі до 300 000 ієн.</a:t>
            </a:r>
          </a:p>
          <a:p>
            <a:endParaRPr lang="en-US" altLang="ja-JP" sz="2000" dirty="0">
              <a:ea typeface="HG丸ｺﾞｼｯｸM-PRO" panose="020F0600000000000000" pitchFamily="50" charset="-128"/>
              <a:cs typeface="Arial" panose="020B0604020202020204" pitchFamily="34" charset="0"/>
            </a:endParaRPr>
          </a:p>
          <a:p>
            <a:r>
              <a:rPr lang="uk-UA" sz="2000" u="sng" dirty="0">
                <a:ea typeface="HG丸ｺﾞｼｯｸM-PRO" panose="020F0600000000000000" pitchFamily="50" charset="-128"/>
                <a:cs typeface="Arial" panose="020B0604020202020204" pitchFamily="34" charset="0"/>
              </a:rPr>
              <a:t>Повідомлення подається в системі HelloWork</a:t>
            </a:r>
          </a:p>
        </p:txBody>
      </p:sp>
      <p:sp>
        <p:nvSpPr>
          <p:cNvPr id="6" name="テキスト ボックス 5"/>
          <p:cNvSpPr txBox="1"/>
          <p:nvPr/>
        </p:nvSpPr>
        <p:spPr>
          <a:xfrm>
            <a:off x="79926" y="1079420"/>
            <a:ext cx="6641504" cy="719200"/>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endParaRPr kumimoji="1" lang="ja-JP" altLang="en-US" sz="2600" dirty="0">
              <a:cs typeface="Arial" panose="020B0604020202020204" pitchFamily="34" charset="0"/>
            </a:endParaRPr>
          </a:p>
        </p:txBody>
      </p:sp>
      <p:sp>
        <p:nvSpPr>
          <p:cNvPr id="7" name="正方形/長方形 6"/>
          <p:cNvSpPr/>
          <p:nvPr/>
        </p:nvSpPr>
        <p:spPr>
          <a:xfrm>
            <a:off x="40104" y="1195384"/>
            <a:ext cx="8950971" cy="477054"/>
          </a:xfrm>
          <a:prstGeom prst="rect">
            <a:avLst/>
          </a:prstGeom>
        </p:spPr>
        <p:txBody>
          <a:bodyPr wrap="square">
            <a:spAutoFit/>
          </a:bodyPr>
          <a:lstStyle/>
          <a:p>
            <a:r>
              <a:rPr lang="uk-UA" sz="2500" b="1" dirty="0">
                <a:ea typeface="HG丸ｺﾞｼｯｸM-PRO" panose="020F0600000000000000" pitchFamily="50" charset="-128"/>
                <a:cs typeface="Arial" panose="020B0604020202020204" pitchFamily="34" charset="0"/>
              </a:rPr>
              <a:t>Роботодавці (компанії) також мають</a:t>
            </a:r>
            <a:r>
              <a:rPr lang="cs-CZ" sz="2500" b="1" dirty="0">
                <a:ea typeface="HG丸ｺﾞｼｯｸM-PRO" panose="020F0600000000000000" pitchFamily="50" charset="-128"/>
                <a:cs typeface="Arial" panose="020B0604020202020204" pitchFamily="34" charset="0"/>
              </a:rPr>
              <a:t> </a:t>
            </a:r>
            <a:r>
              <a:rPr lang="uk-UA" sz="2500" b="1" dirty="0">
                <a:ea typeface="HG丸ｺﾞｼｯｸM-PRO" panose="020F0600000000000000" pitchFamily="50" charset="-128"/>
                <a:cs typeface="Arial" panose="020B0604020202020204" pitchFamily="34" charset="0"/>
              </a:rPr>
              <a:t>обов'язки</a:t>
            </a:r>
          </a:p>
        </p:txBody>
      </p:sp>
      <p:sp>
        <p:nvSpPr>
          <p:cNvPr id="17" name="角丸四角形 16"/>
          <p:cNvSpPr/>
          <p:nvPr/>
        </p:nvSpPr>
        <p:spPr>
          <a:xfrm>
            <a:off x="136568" y="6679501"/>
            <a:ext cx="6584862" cy="248133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uk-UA" sz="2200">
                <a:ea typeface="HG丸ｺﾞｼｯｸM-PRO" panose="020F0600000000000000" pitchFamily="50" charset="-128"/>
                <a:cs typeface="Arial" panose="020B0604020202020204" pitchFamily="34" charset="0"/>
              </a:rPr>
              <a:t>У разі прийому на роботу іноземного громадянина компанія зобов'язана підтвердити дозвіл на роботу цього громадянина в Японії!</a:t>
            </a:r>
          </a:p>
          <a:p>
            <a:pPr defTabSz="1320759">
              <a:defRPr/>
            </a:pPr>
            <a:r>
              <a:rPr lang="uk-UA" sz="2200">
                <a:ea typeface="HG丸ｺﾞｼｯｸM-PRO" panose="020F0600000000000000" pitchFamily="50" charset="-128"/>
                <a:cs typeface="Arial" panose="020B0604020202020204" pitchFamily="34" charset="0"/>
              </a:rPr>
              <a:t>(наприклад, статус перебування та термін його дії)</a:t>
            </a:r>
          </a:p>
        </p:txBody>
      </p:sp>
      <p:sp>
        <p:nvSpPr>
          <p:cNvPr id="19" name="二等辺三角形 18"/>
          <p:cNvSpPr/>
          <p:nvPr/>
        </p:nvSpPr>
        <p:spPr>
          <a:xfrm rot="5400000">
            <a:off x="-22567" y="2605314"/>
            <a:ext cx="514645"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1" name="テキスト ボックス 10"/>
          <p:cNvSpPr txBox="1"/>
          <p:nvPr/>
        </p:nvSpPr>
        <p:spPr>
          <a:xfrm>
            <a:off x="102338" y="158807"/>
            <a:ext cx="6460505" cy="707886"/>
          </a:xfrm>
          <a:prstGeom prst="rect">
            <a:avLst/>
          </a:prstGeom>
          <a:noFill/>
        </p:spPr>
        <p:txBody>
          <a:bodyPr wrap="square" rtlCol="0">
            <a:spAutoFit/>
          </a:bodyPr>
          <a:lstStyle/>
          <a:p>
            <a:r>
              <a:rPr kumimoji="1" lang="uk-UA" sz="2000" b="1" dirty="0">
                <a:ea typeface="HG丸ｺﾞｼｯｸM-PRO" panose="020F0600000000000000" pitchFamily="50" charset="-128"/>
                <a:cs typeface="Arial" panose="020B0604020202020204" pitchFamily="34" charset="0"/>
              </a:rPr>
              <a:t>Додаток</a:t>
            </a:r>
            <a:r>
              <a:rPr kumimoji="1" lang="cs-CZ" sz="2000" b="1" dirty="0">
                <a:ea typeface="HG丸ｺﾞｼｯｸM-PRO" panose="020F0600000000000000" pitchFamily="50" charset="-128"/>
                <a:cs typeface="Arial" panose="020B0604020202020204" pitchFamily="34" charset="0"/>
              </a:rPr>
              <a:t>:</a:t>
            </a:r>
            <a:r>
              <a:rPr kumimoji="1" lang="uk-UA" sz="2000" b="1" dirty="0">
                <a:ea typeface="HG丸ｺﾞｼｯｸM-PRO" panose="020F0600000000000000" pitchFamily="50" charset="-128"/>
                <a:cs typeface="Arial" panose="020B0604020202020204" pitchFamily="34" charset="0"/>
              </a:rPr>
              <a:t>　　</a:t>
            </a:r>
            <a:r>
              <a:rPr lang="uk-UA" sz="2000" dirty="0">
                <a:ea typeface="HG丸ｺﾞｼｯｸM-PRO" panose="020F0600000000000000" pitchFamily="50" charset="-128"/>
                <a:cs typeface="Arial" panose="020B0604020202020204" pitchFamily="34" charset="0"/>
              </a:rPr>
              <a:t> </a:t>
            </a:r>
            <a:r>
              <a:rPr lang="cs-CZ" sz="2000" dirty="0">
                <a:ea typeface="HG丸ｺﾞｼｯｸM-PRO" panose="020F0600000000000000" pitchFamily="50" charset="-128"/>
                <a:cs typeface="Arial" panose="020B0604020202020204" pitchFamily="34" charset="0"/>
              </a:rPr>
              <a:t>  </a:t>
            </a:r>
            <a:r>
              <a:rPr lang="uk-UA" sz="2000" dirty="0">
                <a:ea typeface="HG丸ｺﾞｼｯｸM-PRO" panose="020F0600000000000000" pitchFamily="50" charset="-128"/>
                <a:cs typeface="Arial" panose="020B0604020202020204" pitchFamily="34" charset="0"/>
              </a:rPr>
              <a:t>Повідомлення про статус зайнятості іноземних громадян</a:t>
            </a:r>
          </a:p>
        </p:txBody>
      </p:sp>
      <p:sp>
        <p:nvSpPr>
          <p:cNvPr id="12" name="テキスト ボックス 11"/>
          <p:cNvSpPr txBox="1"/>
          <p:nvPr/>
        </p:nvSpPr>
        <p:spPr>
          <a:xfrm>
            <a:off x="2568084" y="1842693"/>
            <a:ext cx="4289916"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*Закон про комплексне просування трудових норм, стаття 28</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043" y="149531"/>
            <a:ext cx="567302" cy="375726"/>
          </a:xfrm>
          <a:prstGeom prst="rect">
            <a:avLst/>
          </a:prstGeom>
        </p:spPr>
      </p:pic>
    </p:spTree>
    <p:extLst>
      <p:ext uri="{BB962C8B-B14F-4D97-AF65-F5344CB8AC3E}">
        <p14:creationId xmlns:p14="http://schemas.microsoft.com/office/powerpoint/2010/main" val="380116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4565"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889">
                <a:latin typeface="HG丸ｺﾞｼｯｸM-PRO" panose="020F0600000000000000" pitchFamily="50" charset="-128"/>
                <a:ea typeface="HG丸ｺﾞｼｯｸM-PRO" panose="020F0600000000000000" pitchFamily="50" charset="-128"/>
              </a:rPr>
              <a:t>　</a:t>
            </a:r>
            <a:r>
              <a:rPr lang="uk-UA" sz="4044"/>
              <a:t>　　　　　　　　　　　　　　　　　　　　　</a:t>
            </a:r>
          </a:p>
          <a:p>
            <a:pPr marL="0" indent="0">
              <a:buNone/>
            </a:pPr>
            <a:r>
              <a:rPr lang="uk-UA" sz="4044"/>
              <a:t>　　　　　　　　　　　　　　　　　　　　　　</a:t>
            </a:r>
          </a:p>
          <a:p>
            <a:pPr marL="0" indent="0">
              <a:buNone/>
            </a:pPr>
            <a:endParaRPr lang="ja-JP" altLang="en-US" sz="4044" dirty="0"/>
          </a:p>
        </p:txBody>
      </p:sp>
      <p:sp>
        <p:nvSpPr>
          <p:cNvPr id="14" name="テキスト ボックス 13"/>
          <p:cNvSpPr txBox="1"/>
          <p:nvPr/>
        </p:nvSpPr>
        <p:spPr>
          <a:xfrm>
            <a:off x="100679" y="1185675"/>
            <a:ext cx="5881676"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220148" y="1179430"/>
            <a:ext cx="7330400" cy="523220"/>
          </a:xfrm>
          <a:prstGeom prst="rect">
            <a:avLst/>
          </a:prstGeom>
        </p:spPr>
        <p:txBody>
          <a:bodyPr wrap="square">
            <a:spAutoFit/>
          </a:bodyPr>
          <a:lstStyle/>
          <a:p>
            <a:r>
              <a:rPr lang="uk-UA" sz="2800" b="1">
                <a:solidFill>
                  <a:prstClr val="black"/>
                </a:solidFill>
                <a:ea typeface="HG丸ｺﾞｼｯｸM-PRO" panose="020F0600000000000000" pitchFamily="50" charset="-128"/>
                <a:cs typeface="Arial" panose="020B0604020202020204" pitchFamily="34" charset="0"/>
              </a:rPr>
              <a:t>Умови роботи та договори</a:t>
            </a:r>
          </a:p>
        </p:txBody>
      </p:sp>
      <p:sp>
        <p:nvSpPr>
          <p:cNvPr id="20" name="円形吹き出し 19"/>
          <p:cNvSpPr>
            <a:spLocks noChangeAspect="1"/>
          </p:cNvSpPr>
          <p:nvPr/>
        </p:nvSpPr>
        <p:spPr>
          <a:xfrm>
            <a:off x="100679" y="2575931"/>
            <a:ext cx="3662728" cy="2370577"/>
          </a:xfrm>
          <a:prstGeom prst="wedgeEllipseCallout">
            <a:avLst>
              <a:gd name="adj1" fmla="val 24599"/>
              <a:gd name="adj2" fmla="val 6590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uk-UA" dirty="0">
                <a:solidFill>
                  <a:srgbClr val="000000"/>
                </a:solidFill>
                <a:ea typeface="UD デジタル 教科書体 NK-R" panose="02020400000000000000" pitchFamily="18" charset="-128"/>
                <a:cs typeface="Arial" panose="020B0604020202020204" pitchFamily="34" charset="0"/>
              </a:rPr>
              <a:t>Умови роботи відповідають тим, що пояснюються на співбесіді. Ми не оформляємо документи у письмовій формі.</a:t>
            </a:r>
          </a:p>
        </p:txBody>
      </p:sp>
      <p:sp>
        <p:nvSpPr>
          <p:cNvPr id="21" name="円形吹き出し 20"/>
          <p:cNvSpPr/>
          <p:nvPr/>
        </p:nvSpPr>
        <p:spPr>
          <a:xfrm>
            <a:off x="3885348" y="2765482"/>
            <a:ext cx="2828045" cy="1580389"/>
          </a:xfrm>
          <a:prstGeom prst="wedgeEllipseCallout">
            <a:avLst>
              <a:gd name="adj1" fmla="val -48005"/>
              <a:gd name="adj2" fmla="val 6293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uk-UA" dirty="0">
                <a:solidFill>
                  <a:srgbClr val="000000"/>
                </a:solidFill>
                <a:ea typeface="UD デジタル 教科書体 NK-R" panose="02020400000000000000" pitchFamily="18" charset="-128"/>
                <a:cs typeface="Arial" panose="020B0604020202020204" pitchFamily="34" charset="0"/>
              </a:rPr>
              <a:t>Чи можемо ми укласти договір</a:t>
            </a:r>
            <a:br>
              <a:rPr lang="cs-CZ" dirty="0">
                <a:solidFill>
                  <a:srgbClr val="000000"/>
                </a:solidFill>
                <a:ea typeface="UD デジタル 教科書体 NK-R" panose="02020400000000000000" pitchFamily="18" charset="-128"/>
                <a:cs typeface="Arial" panose="020B0604020202020204" pitchFamily="34" charset="0"/>
              </a:rPr>
            </a:br>
            <a:r>
              <a:rPr lang="uk-UA" dirty="0">
                <a:solidFill>
                  <a:srgbClr val="000000"/>
                </a:solidFill>
                <a:ea typeface="UD デジタル 教科書体 NK-R" panose="02020400000000000000" pitchFamily="18" charset="-128"/>
                <a:cs typeface="Arial" panose="020B0604020202020204" pitchFamily="34" charset="0"/>
              </a:rPr>
              <a:t>у письмовій формі?</a:t>
            </a:r>
          </a:p>
        </p:txBody>
      </p:sp>
      <p:sp>
        <p:nvSpPr>
          <p:cNvPr id="2" name="角丸四角形 1"/>
          <p:cNvSpPr/>
          <p:nvPr/>
        </p:nvSpPr>
        <p:spPr>
          <a:xfrm>
            <a:off x="559073" y="8555289"/>
            <a:ext cx="5837170" cy="70954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2400">
                <a:solidFill>
                  <a:schemeClr val="tx1"/>
                </a:solidFill>
                <a:ea typeface="HG丸ｺﾞｼｯｸM-PRO" panose="020F0600000000000000" pitchFamily="50" charset="-128"/>
                <a:cs typeface="Arial" panose="020B0604020202020204" pitchFamily="34" charset="0"/>
              </a:rPr>
              <a:t>Що робити у такому разі?</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098" y="8582160"/>
            <a:ext cx="575611" cy="730583"/>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420" y="4519200"/>
            <a:ext cx="3812287" cy="3866257"/>
          </a:xfrm>
          <a:prstGeom prst="rect">
            <a:avLst/>
          </a:prstGeom>
        </p:spPr>
      </p:pic>
      <p:sp>
        <p:nvSpPr>
          <p:cNvPr id="16" name="テキスト ボックス 15">
            <a:extLst>
              <a:ext uri="{FF2B5EF4-FFF2-40B4-BE49-F238E27FC236}">
                <a16:creationId xmlns:a16="http://schemas.microsoft.com/office/drawing/2014/main" id="{9E2F5696-8EDD-4E97-B1FC-A4E2E3B4E07D}"/>
              </a:ext>
            </a:extLst>
          </p:cNvPr>
          <p:cNvSpPr txBox="1"/>
          <p:nvPr/>
        </p:nvSpPr>
        <p:spPr>
          <a:xfrm>
            <a:off x="40104" y="172694"/>
            <a:ext cx="3561739"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1</a:t>
            </a:r>
          </a:p>
        </p:txBody>
      </p:sp>
    </p:spTree>
    <p:extLst>
      <p:ext uri="{BB962C8B-B14F-4D97-AF65-F5344CB8AC3E}">
        <p14:creationId xmlns:p14="http://schemas.microsoft.com/office/powerpoint/2010/main" val="136982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1"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42184" y="1336901"/>
            <a:ext cx="5612528" cy="114038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none"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dirty="0"/>
              <a:t>Договір (домовленості) про роботу:</a:t>
            </a:r>
          </a:p>
          <a:p>
            <a:pPr marL="0" indent="0">
              <a:buNone/>
            </a:pPr>
            <a:r>
              <a:rPr lang="uk-UA" dirty="0"/>
              <a:t> «Трудовий договір»</a:t>
            </a:r>
          </a:p>
        </p:txBody>
      </p:sp>
      <p:sp>
        <p:nvSpPr>
          <p:cNvPr id="17" name="テキスト ボックス 16"/>
          <p:cNvSpPr txBox="1"/>
          <p:nvPr/>
        </p:nvSpPr>
        <p:spPr>
          <a:xfrm>
            <a:off x="119120" y="1536783"/>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60093" y="1463743"/>
            <a:ext cx="89992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1</a:t>
            </a:r>
          </a:p>
        </p:txBody>
      </p:sp>
      <p:sp>
        <p:nvSpPr>
          <p:cNvPr id="19" name="テキスト ボックス 18"/>
          <p:cNvSpPr txBox="1"/>
          <p:nvPr/>
        </p:nvSpPr>
        <p:spPr>
          <a:xfrm>
            <a:off x="356076" y="2599195"/>
            <a:ext cx="6422979" cy="1631216"/>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Під час працевлаштування ви укладаєте з компанією «трудовий договір» чи домовленості про роботу.  Трудовий договір може бути укладено в усній формі, проте ми наполегливо рекомендуємо укладати </a:t>
            </a:r>
            <a:r>
              <a:rPr lang="uk-UA" sz="2000" dirty="0">
                <a:solidFill>
                  <a:srgbClr val="FF0000"/>
                </a:solidFill>
                <a:ea typeface="HG丸ｺﾞｼｯｸM-PRO" panose="020F0600000000000000" pitchFamily="50" charset="-128"/>
                <a:cs typeface="Arial" panose="020B0604020202020204" pitchFamily="34" charset="0"/>
              </a:rPr>
              <a:t>договір</a:t>
            </a:r>
            <a:br>
              <a:rPr lang="cs-CZ" sz="2000" dirty="0">
                <a:solidFill>
                  <a:srgbClr val="FF0000"/>
                </a:solidFill>
                <a:ea typeface="HG丸ｺﾞｼｯｸM-PRO" panose="020F0600000000000000" pitchFamily="50" charset="-128"/>
                <a:cs typeface="Arial" panose="020B0604020202020204" pitchFamily="34" charset="0"/>
              </a:rPr>
            </a:br>
            <a:r>
              <a:rPr lang="uk-UA" sz="2000" dirty="0">
                <a:solidFill>
                  <a:srgbClr val="FF0000"/>
                </a:solidFill>
                <a:ea typeface="HG丸ｺﾞｼｯｸM-PRO" panose="020F0600000000000000" pitchFamily="50" charset="-128"/>
                <a:cs typeface="Arial" panose="020B0604020202020204" pitchFamily="34" charset="0"/>
              </a:rPr>
              <a:t>у письмовій формі </a:t>
            </a:r>
            <a:r>
              <a:rPr lang="uk-UA" sz="2000" dirty="0">
                <a:ea typeface="HG丸ｺﾞｼｯｸM-PRO" panose="020F0600000000000000" pitchFamily="50" charset="-128"/>
                <a:cs typeface="Arial" panose="020B0604020202020204" pitchFamily="34" charset="0"/>
              </a:rPr>
              <a:t>, щоб уникнути неприємних ситуацій.</a:t>
            </a:r>
          </a:p>
        </p:txBody>
      </p:sp>
      <p:sp>
        <p:nvSpPr>
          <p:cNvPr id="20" name="正方形/長方形 19"/>
          <p:cNvSpPr/>
          <p:nvPr/>
        </p:nvSpPr>
        <p:spPr>
          <a:xfrm>
            <a:off x="34565" y="9401426"/>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99660" y="4614764"/>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3" name="テキスト ボックス 32"/>
          <p:cNvSpPr txBox="1"/>
          <p:nvPr/>
        </p:nvSpPr>
        <p:spPr>
          <a:xfrm>
            <a:off x="356076" y="5766603"/>
            <a:ext cx="6609658" cy="1015663"/>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Компанія не може змінити умови роботи без вашої згоди.  </a:t>
            </a:r>
          </a:p>
          <a:p>
            <a:r>
              <a:rPr lang="uk-UA" sz="2000" dirty="0">
                <a:ea typeface="HG丸ｺﾞｼｯｸM-PRO" panose="020F0600000000000000" pitchFamily="50" charset="-128"/>
                <a:cs typeface="Arial" panose="020B0604020202020204" pitchFamily="34" charset="0"/>
              </a:rPr>
              <a:t>Необхідно досягти </a:t>
            </a:r>
            <a:r>
              <a:rPr lang="uk-UA" sz="2000" dirty="0">
                <a:solidFill>
                  <a:srgbClr val="FF0000"/>
                </a:solidFill>
                <a:ea typeface="HG丸ｺﾞｼｯｸM-PRO" panose="020F0600000000000000" pitchFamily="50" charset="-128"/>
                <a:cs typeface="Arial" panose="020B0604020202020204" pitchFamily="34" charset="0"/>
              </a:rPr>
              <a:t>домовленості</a:t>
            </a:r>
            <a:r>
              <a:rPr lang="uk-UA" sz="2000" dirty="0">
                <a:ea typeface="HG丸ｺﾞｼｯｸM-PRO" panose="020F0600000000000000" pitchFamily="50" charset="-128"/>
                <a:cs typeface="Arial" panose="020B0604020202020204" pitchFamily="34" charset="0"/>
              </a:rPr>
              <a:t> між вами та компанією.</a:t>
            </a:r>
          </a:p>
          <a:p>
            <a:endParaRPr kumimoji="1" lang="ja-JP" altLang="en-US" sz="2000" dirty="0"/>
          </a:p>
        </p:txBody>
      </p:sp>
      <p:sp>
        <p:nvSpPr>
          <p:cNvPr id="34" name="コンテンツ プレースホルダー 5"/>
          <p:cNvSpPr txBox="1">
            <a:spLocks/>
          </p:cNvSpPr>
          <p:nvPr/>
        </p:nvSpPr>
        <p:spPr>
          <a:xfrm>
            <a:off x="819101" y="4552244"/>
            <a:ext cx="5635611" cy="101816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a:t>Компанія не може змінити «умови роботи» без вашої згоди</a:t>
            </a:r>
          </a:p>
        </p:txBody>
      </p:sp>
      <p:sp>
        <p:nvSpPr>
          <p:cNvPr id="35" name="正方形/長方形 2"/>
          <p:cNvSpPr txBox="1"/>
          <p:nvPr/>
        </p:nvSpPr>
        <p:spPr>
          <a:xfrm>
            <a:off x="-66738" y="4522370"/>
            <a:ext cx="89992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2</a:t>
            </a:r>
          </a:p>
        </p:txBody>
      </p:sp>
      <p:sp>
        <p:nvSpPr>
          <p:cNvPr id="22" name="テキスト ボックス 21"/>
          <p:cNvSpPr txBox="1"/>
          <p:nvPr/>
        </p:nvSpPr>
        <p:spPr>
          <a:xfrm>
            <a:off x="3760026" y="4177148"/>
            <a:ext cx="3097974"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6</a:t>
            </a:r>
          </a:p>
        </p:txBody>
      </p:sp>
      <p:sp>
        <p:nvSpPr>
          <p:cNvPr id="23" name="テキスト ボックス 22"/>
          <p:cNvSpPr txBox="1"/>
          <p:nvPr/>
        </p:nvSpPr>
        <p:spPr>
          <a:xfrm>
            <a:off x="3755199" y="6465516"/>
            <a:ext cx="3210535"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8</a:t>
            </a:r>
          </a:p>
        </p:txBody>
      </p:sp>
      <p:sp>
        <p:nvSpPr>
          <p:cNvPr id="24" name="角丸四角形 23"/>
          <p:cNvSpPr/>
          <p:nvPr/>
        </p:nvSpPr>
        <p:spPr>
          <a:xfrm>
            <a:off x="120728" y="7580997"/>
            <a:ext cx="6584862" cy="1668674"/>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uk-UA" sz="2400" dirty="0">
                <a:ea typeface="HG丸ｺﾞｼｯｸM-PRO" panose="020F0600000000000000" pitchFamily="50" charset="-128"/>
                <a:cs typeface="Arial" panose="020B0604020202020204" pitchFamily="34" charset="0"/>
              </a:rPr>
              <a:t>Трудовий договір (договір про вашу роботу) укладається лише у тому разі, якщо ви </a:t>
            </a:r>
            <a:r>
              <a:rPr lang="uk-UA" sz="2400" dirty="0">
                <a:solidFill>
                  <a:srgbClr val="FF0000"/>
                </a:solidFill>
                <a:ea typeface="HG丸ｺﾞｼｯｸM-PRO" panose="020F0600000000000000" pitchFamily="50" charset="-128"/>
                <a:cs typeface="Arial" panose="020B0604020202020204" pitchFamily="34" charset="0"/>
              </a:rPr>
              <a:t>розумієте та приймаєте </a:t>
            </a:r>
            <a:r>
              <a:rPr lang="uk-UA" sz="2400" dirty="0">
                <a:ea typeface="HG丸ｺﾞｼｯｸM-PRO" panose="020F0600000000000000" pitchFamily="50" charset="-128"/>
                <a:cs typeface="Arial" panose="020B0604020202020204" pitchFamily="34" charset="0"/>
              </a:rPr>
              <a:t>умови роботи.</a:t>
            </a:r>
          </a:p>
        </p:txBody>
      </p:sp>
      <p:sp>
        <p:nvSpPr>
          <p:cNvPr id="21" name="テキスト ボックス 20">
            <a:extLst>
              <a:ext uri="{FF2B5EF4-FFF2-40B4-BE49-F238E27FC236}">
                <a16:creationId xmlns:a16="http://schemas.microsoft.com/office/drawing/2014/main" id="{9A31EF3C-FF23-43E9-BCA8-13FB1FE04A15}"/>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1</a:t>
            </a:r>
          </a:p>
        </p:txBody>
      </p:sp>
    </p:spTree>
    <p:extLst>
      <p:ext uri="{BB962C8B-B14F-4D97-AF65-F5344CB8AC3E}">
        <p14:creationId xmlns:p14="http://schemas.microsoft.com/office/powerpoint/2010/main" val="8624785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3680</Words>
  <Application>Microsoft Office PowerPoint</Application>
  <PresentationFormat>A4 210 x 297 mm</PresentationFormat>
  <Paragraphs>458</Paragraphs>
  <Slides>28</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28</vt:i4>
      </vt:variant>
    </vt:vector>
  </HeadingPairs>
  <TitlesOfParts>
    <vt:vector size="37" baseType="lpstr">
      <vt:lpstr>HG丸ｺﾞｼｯｸM-PRO</vt:lpstr>
      <vt:lpstr>Meiryo UI</vt:lpstr>
      <vt:lpstr>ＭＳ Ｐゴシック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2022-04-28T07:45:35Z</dcterms:created>
  <dcterms:modified xsi:type="dcterms:W3CDTF">2025-01-30T07:50:04Z</dcterms:modified>
</cp:coreProperties>
</file>