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305" r:id="rId2"/>
    <p:sldId id="294" r:id="rId3"/>
    <p:sldId id="273" r:id="rId4"/>
    <p:sldId id="303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304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56" r:id="rId26"/>
    <p:sldId id="295" r:id="rId27"/>
    <p:sldId id="299" r:id="rId28"/>
    <p:sldId id="281" r:id="rId29"/>
  </p:sldIdLst>
  <p:sldSz cx="6858000" cy="9906000" type="A4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2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2443" y="6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4283" y="2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/>
          <a:lstStyle>
            <a:lvl1pPr algn="r">
              <a:defRPr sz="1100"/>
            </a:lvl1pPr>
          </a:lstStyle>
          <a:p>
            <a:fld id="{9E3F4CB4-7D06-4077-A699-FB5A349DB51B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287995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4283" y="9287995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 anchor="b"/>
          <a:lstStyle>
            <a:lvl1pPr algn="r">
              <a:defRPr sz="11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9" y="5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/>
          <a:lstStyle>
            <a:lvl1pPr algn="r">
              <a:defRPr sz="1100"/>
            </a:lvl1pPr>
          </a:lstStyle>
          <a:p>
            <a:fld id="{742C249E-E747-4BDF-A7DB-8D85EE7F17FA}" type="datetimeFigureOut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1223963"/>
            <a:ext cx="2281237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86" tIns="43743" rIns="87486" bIns="437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8" y="4705218"/>
            <a:ext cx="5316872" cy="3849436"/>
          </a:xfrm>
          <a:prstGeom prst="rect">
            <a:avLst/>
          </a:prstGeom>
        </p:spPr>
        <p:txBody>
          <a:bodyPr vert="horz" lIns="87486" tIns="43743" rIns="87486" bIns="437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287063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9" y="9287063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 anchor="b"/>
          <a:lstStyle>
            <a:lvl1pPr algn="r">
              <a:defRPr sz="11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82813" y="1223963"/>
            <a:ext cx="2281237" cy="32972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64998" y="4705218"/>
            <a:ext cx="5316872" cy="3849436"/>
          </a:xfrm>
          <a:prstGeom prst="rect">
            <a:avLst/>
          </a:prstGeom>
        </p:spPr>
        <p:txBody>
          <a:bodyPr spcFirstLastPara="1" wrap="square" lIns="87472" tIns="43725" rIns="87472" bIns="43725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1223963"/>
            <a:ext cx="2281237" cy="3297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0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5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2025/12/1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ouhou-c@ofix.or.jp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embed.chatbot.digital.ricoh.com/shokorodo/app/index.html" TargetMode="External"/><Relationship Id="rId4" Type="http://schemas.openxmlformats.org/officeDocument/2006/relationships/hyperlink" Target="https://roudou-soudan-center.pref.osaka.lg.jp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2718" y="10215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th-TH" sz="2000" b="1" dirty="0"/>
              <a:t>ศูนย์ให้คำปรึกษาด้านแรงงานของจังหวัดโอซาก้า</a:t>
            </a:r>
            <a:r>
              <a:rPr lang="th-TH" sz="2000" dirty="0"/>
              <a:t>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(กองสิ่งแวดล้อมแรงงาน </a:t>
            </a:r>
          </a:p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สำนักงานส่งเสริมการจ้างงาน กรมพาณิชย์ อุตสาหกรรมและแรงงาน รัฐบาลจังหวัดโอซาก้า)</a:t>
            </a: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735313" y="1415773"/>
            <a:ext cx="4245608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th-TH" sz="7100" b="1" dirty="0">
                <a:solidFill>
                  <a:srgbClr val="FF0000"/>
                </a:solidFill>
                <a:ea typeface="メイリオ" panose="020B0604030504040204" pitchFamily="50" charset="-128"/>
                <a:cs typeface="Tahoma" panose="020B0604030504040204" pitchFamily="34" charset="0"/>
              </a:rPr>
              <a:t>เจ็ด</a:t>
            </a:r>
            <a:r>
              <a:rPr lang="th-TH" sz="3600" b="1" dirty="0">
                <a:ea typeface="メイリオ" panose="020B0604030504040204" pitchFamily="50" charset="-128"/>
              </a:rPr>
              <a:t>ข้อสำคัญที่คุณจำเป็นต้องทราบก่อนที่จะมา </a:t>
            </a:r>
          </a:p>
          <a:p>
            <a:pPr algn="just"/>
            <a:r>
              <a:rPr lang="th-TH" sz="52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488890" y="5598523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สำหรับชาวต่างชาติ!</a:t>
            </a: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793947" y="6978898"/>
            <a:ext cx="5182683" cy="1056700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คู่มือนี้จะทำให้คุณอุ่นใจด้วยการให้</a:t>
            </a:r>
            <a:endParaRPr lang="en-US" sz="2000" b="1" dirty="0">
              <a:ln w="0">
                <a:noFill/>
                <a:prstDash val="solid"/>
              </a:ln>
            </a:endParaRPr>
          </a:p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ความรู้พื้นฐานที่คุณจำเป็นต้องทราบ</a:t>
            </a:r>
            <a:endParaRPr lang="en-US" sz="2000" b="1" dirty="0">
              <a:ln w="0">
                <a:noFill/>
                <a:prstDash val="solid"/>
              </a:ln>
            </a:endParaRPr>
          </a:p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เพื่อมาทำงานในประเทศญี่ปุ่น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27053" y="2964863"/>
            <a:ext cx="440354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8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ทำงาน</a:t>
            </a:r>
            <a:br>
              <a:rPr lang="en-US" sz="13800" b="1" dirty="0"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kumimoji="1" lang="th-TH" sz="36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2282F9-4BB4-497D-A633-B173E94E9D15}"/>
              </a:ext>
            </a:extLst>
          </p:cNvPr>
          <p:cNvSpPr/>
          <p:nvPr/>
        </p:nvSpPr>
        <p:spPr>
          <a:xfrm>
            <a:off x="5751088" y="323945"/>
            <a:ext cx="79701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400" dirty="0">
                <a:latin typeface="Tahoma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タイ語版</a:t>
            </a:r>
          </a:p>
        </p:txBody>
      </p:sp>
      <p:pic>
        <p:nvPicPr>
          <p:cNvPr id="8" name="Picture 7" descr="A blue circle and a black background&#10;&#10;Description automatically generated">
            <a:extLst>
              <a:ext uri="{FF2B5EF4-FFF2-40B4-BE49-F238E27FC236}">
                <a16:creationId xmlns:a16="http://schemas.microsoft.com/office/drawing/2014/main" id="{61C309CD-1234-6D69-C986-524858464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5" y="364302"/>
            <a:ext cx="1697025" cy="566886"/>
          </a:xfrm>
          <a:prstGeom prst="rect">
            <a:avLst/>
          </a:prstGeom>
        </p:spPr>
      </p:pic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3CA8BB01-1E39-7109-E5EB-07688A670C2C}"/>
              </a:ext>
            </a:extLst>
          </p:cNvPr>
          <p:cNvSpPr txBox="1"/>
          <p:nvPr/>
        </p:nvSpPr>
        <p:spPr>
          <a:xfrm>
            <a:off x="1053478" y="440071"/>
            <a:ext cx="22034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th-TH" sz="2000" dirty="0">
                <a:solidFill>
                  <a:schemeClr val="accent5">
                    <a:lumMod val="75000"/>
                  </a:schemeClr>
                </a:solidFill>
              </a:rPr>
              <a:t>จังหวัดโอซาก้า</a:t>
            </a: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EAA0D444-2CAC-47C9-D7EC-ACA1AC67BE2C}"/>
              </a:ext>
            </a:extLst>
          </p:cNvPr>
          <p:cNvSpPr txBox="1"/>
          <p:nvPr/>
        </p:nvSpPr>
        <p:spPr>
          <a:xfrm>
            <a:off x="2827053" y="5249533"/>
            <a:ext cx="44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/>
              <a:t>ในประเทศญี่ปุ่น</a:t>
            </a:r>
          </a:p>
        </p:txBody>
      </p:sp>
    </p:spTree>
    <p:extLst>
      <p:ext uri="{BB962C8B-B14F-4D97-AF65-F5344CB8AC3E}">
        <p14:creationId xmlns:p14="http://schemas.microsoft.com/office/powerpoint/2010/main" val="109023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การแจ้งเงื่อนไขการทำงาน</a:t>
            </a: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689147" cy="425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บริษัทของคุณต้องแจ้งเงื่อนไขหกข้อต่อไปนี้ให้คุ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ณ (พนักงาน) </a:t>
            </a:r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ทราบ</a:t>
            </a:r>
            <a:r>
              <a:rPr lang="th-TH" sz="2200" dirty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เป็นลายลักษณ์อักษร☆</a:t>
            </a:r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 </a:t>
            </a:r>
          </a:p>
          <a:p>
            <a:endParaRPr kumimoji="1" lang="en-US" altLang="ja-JP" sz="2889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th-TH" sz="2889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</a:t>
            </a:r>
            <a:br>
              <a:rPr kumimoji="1" lang="en-US" sz="200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①ระยะเวลาการทำงานของ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คุณ (คุณสามารถทำงานได้ตั้งแต่เมื่อใดจนถึง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เมื่อใด)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②คุณสามารถต่อสัญญาจ้างแรงงานได้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หรือไม่ (ระยะเวลาทำงานของคุณจะ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เป็นแบบ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	 ตายตัวหรือไม่)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③คุณจะทำงานที่ไหนและจะทำงานประเภทใด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④ชั่วโมงการทำงาน เวลาพัก และวันหยุดของคุณ 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⑤เงินค่าจ้างของคุณและวิธีการจ่ายค่าจ้าง 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   ⑥ขั้นตอนและกฎระเบียบในการลาออกจากบริษัท</a:t>
            </a:r>
            <a:endParaRPr lang="th-TH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9" y="2779596"/>
            <a:ext cx="463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*กฎหมาย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แรงงานมาตรฐาน, มาตรา 15, กฎเกี่ยวกับการบังคับใช้กฎหมายแรงงานมาตรฐาน, มาตรา 5.</a:t>
            </a:r>
            <a:r>
              <a:rPr lang="en-US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5038" y="7009420"/>
            <a:ext cx="2491630" cy="902799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thaiDist"/>
            <a:r>
              <a:rPr kumimoji="1" lang="th-TH" sz="1600" dirty="0">
                <a:ea typeface="HG丸ｺﾞｼｯｸM-PRO" panose="020F0600000000000000" pitchFamily="50" charset="-128"/>
              </a:rPr>
              <a:t>เงื่อนไขการทำงานเปลี่ยนไปก่อนที่</a:t>
            </a:r>
          </a:p>
          <a:p>
            <a:pPr algn="thaiDist"/>
            <a:r>
              <a:rPr kumimoji="1" lang="th-TH" sz="1600" dirty="0">
                <a:ea typeface="HG丸ｺﾞｼｯｸM-PRO" panose="020F0600000000000000" pitchFamily="50" charset="-128"/>
              </a:rPr>
              <a:t>ฉันจะทราบ…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7" y="3516900"/>
            <a:ext cx="677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ea typeface="HG丸ｺﾞｼｯｸM-PRO" panose="020F0600000000000000" pitchFamily="50" charset="-128"/>
              </a:rPr>
              <a:t>☆</a:t>
            </a:r>
            <a:r>
              <a:rPr lang="th-TH" sz="1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คุณ (พนักงาน) สามารถรับการแจ้งเงื่อนไขการทำงานทางแฟกซ์ อีเมล และโซเชียลมีเดียได้ หากต้องการ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166C4-EB24-D936-C1F1-5DD9BF45C39B}"/>
              </a:ext>
            </a:extLst>
          </p:cNvPr>
          <p:cNvSpPr txBox="1"/>
          <p:nvPr/>
        </p:nvSpPr>
        <p:spPr>
          <a:xfrm>
            <a:off x="368821" y="6547726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ตัวอย่างเช่น ในกรณีที่...</a:t>
            </a: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ค่าจ้าง (เงินเดือน)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181923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ค่าจ้างรายชั่วโมงของคุณคือ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1,200</a:t>
            </a:r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 เยน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200" b="1" dirty="0">
                <a:solidFill>
                  <a:schemeClr val="tx1"/>
                </a:solidFill>
                <a:ea typeface="UD デジタル 教科書体 N-B" panose="02020700000000000000" pitchFamily="17" charset="-128"/>
              </a:rPr>
              <a:t>วันจ่ายค่าจ้าง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733939" y="6471584"/>
            <a:ext cx="3392681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เราจะจ่ายเงินให้คุณชั่วโมง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ละ 800 </a:t>
            </a:r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เยน เนื่องจากผลประกอบการของบริษัทเราแย่ลง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th-TH" sz="2000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เข้าใจครับ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9" y="4771972"/>
            <a:ext cx="1669018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b="1" dirty="0">
                <a:solidFill>
                  <a:schemeClr val="bg1"/>
                </a:solidFill>
                <a:ea typeface="UD デジタル 教科書体 N-B" panose="02020700000000000000" pitchFamily="17" charset="-128"/>
              </a:rPr>
              <a:t>ในตอนสัมภาษณ์งาน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ในกรณีนี้คุณควรทำอย่างไร?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th-TH" sz="2000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อะไร</a:t>
            </a:r>
            <a:r>
              <a:rPr kumimoji="1" lang="th-TH" sz="2000" dirty="0">
                <a:solidFill>
                  <a:srgbClr val="000099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นะ!?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2</a:t>
            </a: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68074" y="8318277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th-TH" b="1" dirty="0"/>
              <a:t>สลิปเงินเดือน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34035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th-TH" sz="30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Chingin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(ค่าจ้าง)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 dirty="0">
                <a:latin typeface="Tahoma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270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Chingin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2200" dirty="0"/>
              <a:t>หมายถึง ค่าจ้าง เงินเดือน ค่าเบี้ยเลี้ยง โบนัส และสิ่งอื่นใดที่จ่ายให้กับพนักงานเป็นค่าตอบแทนสำหรับแรงงาน ไม่ว่าจะเรียกว่าอะไรก็ตาม</a:t>
            </a:r>
          </a:p>
          <a:p>
            <a:r>
              <a:rPr lang="th-TH" sz="2200" dirty="0"/>
              <a:t>นายจ้างต้องจ่าย 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①ตามสกุลเงิน ②ให้กับคุณโดยตรง ③เต็มจำนวน</a:t>
            </a:r>
            <a:b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</a:b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④อย่างน้อยเดือนละครั้ง ⑤ในวันที่กำหนด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3945127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75098" y="3916552"/>
            <a:ext cx="3743888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1097280">
              <a:lnSpc>
                <a:spcPct val="150000"/>
              </a:lnSpc>
              <a:buNone/>
            </a:pPr>
            <a:r>
              <a:rPr lang="th-TH" sz="3000" dirty="0"/>
              <a:t>อัตราค่าจ้างขั้นต่ำ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30" y="4654525"/>
            <a:ext cx="671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นายจ้างต้องจ่ายค่าจ้างให้กับพนักงานทุกคนไม่น้อยกว่าอัตราค่าจ้างขั้นต่ำตามที่</a:t>
            </a:r>
          </a:p>
          <a:p>
            <a:r>
              <a:rPr lang="th-TH" sz="2200" dirty="0"/>
              <a:t>กฎหมายกำหนด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492147"/>
            <a:ext cx="6414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อัตราค่าจ้างขั้นต่ำในจังหวัดโอซาก้า: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1,1</a:t>
            </a:r>
            <a:r>
              <a:rPr lang="en-US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77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เยนต่อชั่วโมง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(ตั้งแต่วันที่ 16 ตุลาคม 2025)</a:t>
            </a:r>
          </a:p>
          <a:p>
            <a:r>
              <a:rPr kumimoji="1" lang="th-TH" sz="2200" u="sng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หากค่าจ้างของคุณน้อยกว่าจำนวนดังกล่าว คุณสามารถเรียกร้องการชำระเงินส่วนที่เหลือกับบริษัทของคุณได้</a:t>
            </a: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385163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836513" y="7649230"/>
            <a:ext cx="2089647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 </a:t>
            </a:r>
            <a:r>
              <a:rPr kumimoji="1" lang="th-TH" b="1" dirty="0">
                <a:ea typeface="HG丸ｺﾞｼｯｸM-PRO" panose="020F0600000000000000" pitchFamily="50" charset="-128"/>
              </a:rPr>
              <a:t>เพียง</a:t>
            </a:r>
            <a:r>
              <a:rPr kumimoji="1" lang="th-TH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แค่ 800 </a:t>
            </a:r>
            <a:r>
              <a:rPr kumimoji="1" lang="th-TH" b="1" dirty="0">
                <a:ea typeface="HG丸ｺﾞｼｯｸM-PRO" panose="020F0600000000000000" pitchFamily="50" charset="-128"/>
              </a:rPr>
              <a:t>เยนต่อชั่วโมง…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26093" y="3483315"/>
            <a:ext cx="273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11 และ 24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93699" y="6863734"/>
            <a:ext cx="2464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กฎหมายอัตราค่าจ้างขั้นต่ำ, มาตรา 4.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</a:t>
            </a:r>
            <a:r>
              <a:rPr kumimoji="1" lang="en-US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2</a:t>
            </a:r>
            <a:endParaRPr kumimoji="1" lang="th-TH" sz="36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7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th-TH" sz="4044" dirty="0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 dirty="0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ชั่วโมงการทำงาน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401809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ผมทำงาน</a:t>
            </a:r>
            <a:r>
              <a:rPr lang="th-TH" sz="20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มา 10 </a:t>
            </a: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ชั่วโมงโดยไม่ได้หยุดพัก...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6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ในกรณีนี้คุณควรทำอย่างไร?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3</a:t>
            </a: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279822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ชั่วโมงการทำงาน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3958225"/>
            <a:ext cx="5834178" cy="93564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“ชั่วโมงการทำงานตามกฎหมาย”: ชั่วโมงการทำงานเป็นไปตามที่กฎหมายกำหนด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635" y="2293261"/>
            <a:ext cx="6120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หมายถึงจำนวนชั่วโมงที่คุณสัญญาว่าจะทำงานให้กับบริษัทตาม “สัญญาจ้างแรงงาน” คุณมีหน้าที่ต้องทำงานด้วยความซื่อสัตย์ในช่วงเวลาดังกล่าว 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ขีดจำกัดสูงสุดของชั่วโมงการทำงานเป็นไปตามที่กฎหมายกำหนด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6197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ชั่วโมงการทำงานต่อวัน: ไม่เกิน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8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(ไม่รวมช่วงเวลาพัก)</a:t>
            </a:r>
          </a:p>
          <a:p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ชั่วโมงการทำงานต่อสัปดาห์: ไม่เกิน </a:t>
            </a:r>
            <a:r>
              <a:rPr kumimoji="1"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40 ชั่วโมง 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(ไม่รวมช่วงเวลาพัก)</a:t>
            </a: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910670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>
                <a:latin typeface="Arial" panose="020B0604020202020204" pitchFamily="34" charset="0"/>
              </a:rPr>
              <a:t>เวลาพัก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735240"/>
            <a:ext cx="6449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เมื่อชั่วโมงการทำงาน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เกิน 6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ต่อวัน: </a:t>
            </a:r>
            <a:endParaRPr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อย่างน้อย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45 นาที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เมื่อชั่วโมงการทำงาน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เกิน 8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ต่อวัน: 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อย่างน้อย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 ชั่วโมง</a:t>
            </a: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79790" y="5917412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32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3311" y="8909312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34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866" y="7373582"/>
            <a:ext cx="7161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200" dirty="0"/>
              <a:t>จำเป็นต้องมีช่วงเวลาพักดังนี้: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3</a:t>
            </a: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69161"/>
            <a:ext cx="660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4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ภาคผนวก:    </a:t>
            </a:r>
            <a:r>
              <a:rPr kumimoji="1" lang="th-TH" sz="28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th-TH" sz="20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เมื่อนักศึกษาต่างชาติได้รับอนุญาตให้ทำงานพาร์ทไทม์ได้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68" y="103495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6030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ตัวอย่างเช่น เมื่อคุณมีสถานภาพการพำนักอาศัยของ “นักศึกษา” และ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ทำงานพาร์ทไทม์ 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เมื่อได้รับอนุญาตแล้ว นายจ้างของคุณจะต้องปฏิบัติตามเงื่อนไขดังต่อไปนี้: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-ชั่วโมงการทำงานต่อสัปดาห์: ไม่เกิน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28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ชั่วโมง</a:t>
            </a:r>
          </a:p>
          <a:p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-ชั่วโมงการทำงานต่อวันในช่วงปิดเทอม เช่น ปิดเทอมฤดูร้อน: ไม่เกิน </a:t>
            </a:r>
          </a:p>
          <a:p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8</a:t>
            </a:r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ชั่วโมง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580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หากต้องการขออนุญาต โปรดดำเนินการตามขั้นตอนที่สำนักงานตรวจคนเข้าเมือง</a:t>
            </a: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91106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1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ฉันทำงาน 12 ชั่วโมง</a:t>
            </a:r>
            <a:endParaRPr kumimoji="1" lang="en-US" sz="1600" b="1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pPr algn="ctr"/>
            <a:r>
              <a:rPr kumimoji="1" lang="th-TH" sz="1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ทุกวัน…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a typeface="HG丸ｺﾞｼｯｸM-PRO" panose="020F0600000000000000" pitchFamily="50" charset="-128"/>
              </a:rPr>
              <a:t>ตัวอย่างเช่น ในกรณีที่…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4644" y="1175806"/>
            <a:ext cx="330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พระราชบัญญัติควบคุมคนเข้าเมืองและผู้ลี้ภัย, มาตรา 19-2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145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&lt;</a:t>
            </a:r>
            <a:r>
              <a:rPr kumimoji="1" lang="th-TH" sz="2200" dirty="0">
                <a:ea typeface="HG丸ｺﾞｼｯｸM-PRO" panose="020F0600000000000000" pitchFamily="50" charset="-128"/>
              </a:rPr>
              <a:t>สิ่งที่จำเป็นต้องมีเพื่อการขอใบอนุญาต</a:t>
            </a:r>
            <a:r>
              <a:rPr kumimoji="1" lang="en-US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:&gt;</a:t>
            </a:r>
            <a:endParaRPr kumimoji="1"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・ใบสมัคร　　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・เอกสารชี้แจงเกี่ยวกับกิจกรรมที่คุณยื่นขอใบอนุญาต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・บัตรประจำตัวผู้พำนักอาศัย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・วีซ่าหรือหนังสือรับรองสถานภาพการพำนักอาศัย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 　</a:t>
            </a:r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</a:rPr>
              <a:t>*</a:t>
            </a:r>
            <a:r>
              <a:rPr kumimoji="1" lang="th-TH" sz="2200" dirty="0">
                <a:ea typeface="HG丸ｺﾞｼｯｸM-PRO" panose="020F0600000000000000" pitchFamily="50" charset="-128"/>
              </a:rPr>
              <a:t> ขั้นตอนต่างๆ ไม่มีค่าใช้จ่าย　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</a:t>
            </a:r>
            <a:r>
              <a:rPr lang="th-TH" sz="3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(งานล่วงเวลา)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3164887" y="3041632"/>
            <a:ext cx="335202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ฉันทำงานล่วงเวลาทุกวัน...</a:t>
            </a:r>
          </a:p>
          <a:p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แต่ฉันไม่ได้รับเงินค่าล่วงเวลา</a:t>
            </a: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6109431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th-TH" sz="2000" dirty="0">
                <a:solidFill>
                  <a:schemeClr val="tx1"/>
                </a:solidFill>
                <a:latin typeface="Tahoma" panose="020F0600000000000000" pitchFamily="50" charset="-128"/>
                <a:ea typeface="HG丸ｺﾞｼｯｸM-PRO" panose="020F0600000000000000" pitchFamily="50" charset="-128"/>
              </a:rPr>
              <a:t>　  　　คุณเข้าใจ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และยืนยันเงื่อนไขการจ้างและสัญญาของคุณอย่าง</a:t>
            </a:r>
          </a:p>
          <a:p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		ถูกต้องหรือไม่?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4</a:t>
            </a: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3" y="3810049"/>
            <a:ext cx="1528148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ค่าจ้างพิเศษ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11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หมายความว่าคุณทำงานนานกว่าที่ตกลงไว้ในสัญญา ในกรณีนี้ บริษัทของคุณจะต้องจ่ายค่าจ้างให้คุณมากกว่าปกติ (ค่าจ้างพิเศษ) (มีข้อยกเว้น)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46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ea typeface="HG丸ｺﾞｼｯｸM-PRO" panose="020F0600000000000000" pitchFamily="50" charset="-128"/>
              </a:rPr>
              <a:t>ตัวอย่างเช่น หากคุณทำงาน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มากกว่า 8 ชั่วโมงต่อวัน/40 </a:t>
            </a:r>
            <a:r>
              <a:rPr lang="th-TH" sz="2000" dirty="0">
                <a:ea typeface="HG丸ｺﾞｼｯｸM-PRO" panose="020F0600000000000000" pitchFamily="50" charset="-128"/>
              </a:rPr>
              <a:t>ชั่วโมงต่อสัปดาห์ คุณจะได้รับค่าจ้าง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1.25</a:t>
            </a:r>
            <a:r>
              <a:rPr lang="th-TH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เท่า </a:t>
            </a:r>
            <a:r>
              <a:rPr lang="th-TH" sz="2000" dirty="0">
                <a:ea typeface="HG丸ｺﾞｼｯｸM-PRO" panose="020F0600000000000000" pitchFamily="50" charset="-128"/>
              </a:rPr>
              <a:t>หรือมากกว่า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ของค่าจ้างปกติ กรณีนี้ใช้ได้เฉพาะในเวลาที่คุณทำงาน</a:t>
            </a:r>
            <a:r>
              <a:rPr lang="th-TH" sz="2000" dirty="0">
                <a:ea typeface="HG丸ｺﾞｼｯｸM-PRO" panose="020F0600000000000000" pitchFamily="50" charset="-128"/>
              </a:rPr>
              <a:t>ในช่วงเที่ยง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คืน (ตั้งแต่ 22:00 น. ถึง 5:00 น.) เท่านั้น </a:t>
            </a:r>
          </a:p>
          <a:p>
            <a:r>
              <a:rPr lang="th-TH" sz="2000" dirty="0">
                <a:ea typeface="HG丸ｺﾞｼｯｸM-PRO" panose="020F0600000000000000" pitchFamily="50" charset="-128"/>
              </a:rPr>
              <a:t>หากคุณทำงานในวันหยุด คุณจะได้รับค่าจ้าง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1.35</a:t>
            </a:r>
            <a:r>
              <a:rPr lang="th-TH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เท่า </a:t>
            </a:r>
            <a:r>
              <a:rPr lang="th-TH" sz="2000" dirty="0">
                <a:ea typeface="HG丸ｺﾞｼｯｸM-PRO" panose="020F0600000000000000" pitchFamily="50" charset="-128"/>
              </a:rPr>
              <a:t>หรือมากกว่าของค่าจ้างปกติ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300650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เจ้านายของฉันสั่งให้ฉันทำงานล่วงเวลา ฉันต้องทำจริงๆ </a:t>
            </a:r>
            <a:r>
              <a:rPr kumimoji="1" lang="th-TH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หรือ?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ติดต่อศูนย์ให้คำปรึกษาด้านแรงงานของโอซาก้า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7560" y="5795149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กฎหมายแรงงานมาตรฐาน,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37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4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2C792A3-B13D-16D8-C974-C525F709D250}"/>
              </a:ext>
            </a:extLst>
          </p:cNvPr>
          <p:cNvSpPr txBox="1">
            <a:spLocks/>
          </p:cNvSpPr>
          <p:nvPr/>
        </p:nvSpPr>
        <p:spPr>
          <a:xfrm>
            <a:off x="947021" y="1288834"/>
            <a:ext cx="5304595" cy="58182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(งานล่วงเวลาหรืองานนอกเวลา)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5885236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257" y="1200033"/>
            <a:ext cx="56878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การลาพักร้อนประจำปีแบบได้ค่าจ้าง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2389724"/>
            <a:ext cx="4370250" cy="1704158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บริษัทของฉันให้สิทธิ์การลาพักร้อนประจำปีแบบได้ค่าจ้างเฉพาะกับพนักงานเต็มเวลาเท่านั้น ไม่ใช่กับพนักงาน</a:t>
            </a:r>
          </a:p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พาร์ทไทม์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!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1111271" y="5837126"/>
            <a:ext cx="2465539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th-TH" sz="34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จริง</a:t>
            </a:r>
            <a:r>
              <a:rPr lang="th-TH" sz="34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หรือ?</a:t>
            </a: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สิ่งที่นายจ้างพูดมานั้นถูกต้อง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หรือไม่?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5</a:t>
            </a: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549" y="1271750"/>
            <a:ext cx="564511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dirty="0">
                <a:ea typeface="HG丸ｺﾞｼｯｸM-PRO" panose="020F0600000000000000" pitchFamily="50" charset="-128"/>
              </a:rPr>
              <a:t>การลาพักร้อนประจำปีแบบได้ค่าจ้าง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424" y="2306815"/>
            <a:ext cx="6380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คุณมีสิทธิ์ลาเมื่อไรก็ได้ที่คุณต้องการ โดยยังคงได้รับค่าจ้าง  ซึ่งเป็นสิ่งที่กฎหมายกำหนด พนักงานทุกคนที่เป็นไปตามเงื่อนไขด้านล่างนี้มีสิทธิ์ที่จะลาพักร้อน รวมถึงพนักงานพาร์ทไทม์ด้วย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r>
              <a:rPr lang="th-TH" sz="2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เงื่อนไข: </a:t>
            </a:r>
            <a:r>
              <a:rPr lang="th-TH" sz="2200" dirty="0">
                <a:ea typeface="HG丸ｺﾞｼｯｸM-PRO" panose="020F0600000000000000" pitchFamily="50" charset="-128"/>
              </a:rPr>
              <a:t>หากต้องการลาพักร้อนแบบได้ค่าจ้าง คุณต้องทำงานในบริษัทของคุณมาเป็นเวลา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6 เดือน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ติดต่อกัน </a:t>
            </a:r>
            <a:r>
              <a:rPr lang="th-TH" sz="2200" dirty="0">
                <a:ea typeface="HG丸ｺﾞｼｯｸM-PRO" panose="020F0600000000000000" pitchFamily="50" charset="-128"/>
              </a:rPr>
              <a:t>และต้อง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มาทำงานอย่าง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น้อย 80%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ea typeface="HG丸ｺﾞｼｯｸM-PRO" panose="020F0600000000000000" pitchFamily="50" charset="-128"/>
              </a:rPr>
              <a:t>ของระยะเวลาดังกล่าว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</a:t>
            </a:r>
            <a:r>
              <a:rPr lang="th-TH" sz="2000" dirty="0">
                <a:ea typeface="HG丸ｺﾞｼｯｸM-PRO" panose="020F0600000000000000" pitchFamily="50" charset="-128"/>
              </a:rPr>
              <a:t>→ตัวอย่างเช่น หากคุณ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ทำงาน 5 วันต่อสัปดาห์ คุณสามารถลาพักร้อนแบบได้ค่าจ้าง 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10 วันต่อปี)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endParaRPr lang="th-TH" sz="2000" dirty="0"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424" y="5299475"/>
            <a:ext cx="6295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เหตุผลในการลาพัก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ร้อน:</a:t>
            </a:r>
            <a:r>
              <a:rPr lang="th-TH" sz="2200" dirty="0">
                <a:ea typeface="HG丸ｺﾞｼｯｸM-PRO" panose="020F0600000000000000" pitchFamily="50" charset="-128"/>
              </a:rPr>
              <a:t> คุณสามารถลาพักร้อนแบบได้ค่าจ้างโดยไม่ต้องอธิบายเหตุผล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(*</a:t>
            </a:r>
            <a:r>
              <a:rPr lang="th-TH" sz="2000" dirty="0">
                <a:ea typeface="HG丸ｺﾞｼｯｸM-PRO" panose="020F0600000000000000" pitchFamily="50" charset="-128"/>
              </a:rPr>
              <a:t>อย่างไรก็ตาม หากการลาของคุณขัดขวางการดำเนินงานปกติของบริษัท บริษัทของคุณสามารถบังคับให้คุณเปลี่ยนวันลาแบบได้ค่าจ้าง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ได้ 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บริษัทของฉันไม่อนุญาตให้ฉันลาพักร้อนแบบได้ค่าจ้าง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99624" y="1898765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th-TH" sz="1400" dirty="0"/>
              <a:t>กฎหมายแรงงานมาตรฐาน,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39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5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5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th-TH" sz="4044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4612872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62782" y="1198174"/>
            <a:ext cx="4429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err="1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Kaiko</a:t>
            </a:r>
            <a:r>
              <a:rPr lang="th-TH" sz="3000" b="1" i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และ </a:t>
            </a:r>
            <a:r>
              <a:rPr lang="en-US" sz="3000" b="1" i="1" dirty="0" err="1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Taishoku</a:t>
            </a:r>
            <a:r>
              <a:rPr lang="en-US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</a:p>
          <a:p>
            <a:r>
              <a:rPr lang="en-US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</a:t>
            </a:r>
            <a:r>
              <a:rPr lang="th-TH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การเลิกจ้างและการลาออก)</a:t>
            </a:r>
          </a:p>
          <a:p>
            <a:endParaRPr lang="th-TH" sz="3000" b="1" dirty="0">
              <a:solidFill>
                <a:prstClr val="black"/>
              </a:solidFill>
              <a:ea typeface="HG丸ｺﾞｼｯｸM-PRO" panose="020F0600000000000000" pitchFamily="50" charset="-128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658662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latin typeface="Arial" panose="020B0604020202020204" pitchFamily="34" charset="0"/>
                <a:ea typeface="UD デジタル 教科書体 NK-R" panose="02020400000000000000" pitchFamily="18" charset="-128"/>
              </a:rPr>
              <a:t>คุณถูกไล่ออก คุณไม่ต้องมาทำงานตั้งแต่วันพรุ่งนี้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th-TH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อะไร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นะ!?  </a:t>
            </a:r>
          </a:p>
          <a:p>
            <a:pPr algn="ctr" defTabSz="1320759">
              <a:defRPr/>
            </a:pPr>
            <a:r>
              <a:rPr lang="th-TH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เพราะอะไร</a:t>
            </a:r>
            <a:r>
              <a:rPr lang="en-US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 ?</a:t>
            </a:r>
            <a:r>
              <a:rPr lang="th-TH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　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2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　    บริษัทสามารถไล่พนักงานออกได้ง่ายๆ ใช่ไห</a:t>
            </a:r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ม?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6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261618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Kaiko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(การเลิกจ้าง)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3822" y="1779840"/>
            <a:ext cx="6373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Kaiko</a:t>
            </a:r>
            <a:r>
              <a:rPr lang="th-TH" sz="2000" i="1" dirty="0"/>
              <a:t> </a:t>
            </a:r>
            <a:r>
              <a:rPr lang="th-TH" sz="2000" dirty="0"/>
              <a:t>หมายความว่าบริษัทของคุณสั่งให้คุณออกจากสถานที่ทำงาน อย่างไรก็ตาม </a:t>
            </a:r>
            <a:r>
              <a:rPr lang="th-TH" sz="2000" dirty="0">
                <a:solidFill>
                  <a:srgbClr val="FF0000"/>
                </a:solidFill>
              </a:rPr>
              <a:t>บริษัทไม่สามารถไล่คุณออกได้โดยไม่มีเหตุผลอันชอบด้วยกฎหมาย </a:t>
            </a:r>
            <a:r>
              <a:rPr lang="th-TH" sz="2000" dirty="0"/>
              <a:t>อย่ายอมรับการเลิกจ้างทันที และควรสอบถามถึงเหตุผลเสียก่อน </a:t>
            </a:r>
            <a:r>
              <a:rPr lang="th-TH" sz="1400" dirty="0"/>
              <a:t>(บริษัทจะต้องแจ้งล่วงหน้า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อย่างน้อย 30 วัน หากไม่มีการแจ้งล่วงหน้า บริษัทจะต้องจ่ายค่าจ้างให้กับพนักงานเป็นอัตราเฉลี่ยที่พนักงานจะได้รับเมื่อทำงานเป็นระยะเวลาอย่างน้อย 30 </a:t>
            </a:r>
            <a:r>
              <a:rPr lang="th-TH" sz="1400" dirty="0"/>
              <a:t>วัน ซึ่งเป็นระยะเวลาเท่ากับการแจ้งล่วงหน้าที่กำหนด)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6097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Taishoku</a:t>
            </a:r>
            <a:r>
              <a:rPr lang="en-US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</a:t>
            </a:r>
            <a:r>
              <a:rPr lang="th-TH" sz="2000" dirty="0"/>
              <a:t>ว่าคุณลาออกจากบริษัท</a:t>
            </a:r>
            <a:r>
              <a:rPr lang="th-TH" sz="2000" u="sng" dirty="0"/>
              <a:t>ด้วยความสมัครใจของคุณเอง</a:t>
            </a:r>
            <a:r>
              <a:rPr lang="th-TH" sz="2000" dirty="0"/>
              <a:t>  </a:t>
            </a:r>
          </a:p>
          <a:p>
            <a:r>
              <a:rPr lang="th-TH" sz="2000" dirty="0"/>
              <a:t>พนักงานที่ไม่ได้มีสัญญาจ้างแบบกำหนดระยะเวลาที่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แน่นอน (เช่น พนักงานประจำ) </a:t>
            </a:r>
            <a:r>
              <a:rPr lang="th-TH" sz="2000" dirty="0"/>
              <a:t>สามารถลาออกจากสถานที่ทำงานในสองสัปดาห์</a:t>
            </a:r>
            <a:r>
              <a:rPr lang="th-TH" sz="2000" dirty="0">
                <a:solidFill>
                  <a:srgbClr val="FF0000"/>
                </a:solidFill>
              </a:rPr>
              <a:t>หลังจากที่แจ้งความประสงค์ที่จะลาออกให้บริษัททราบ</a:t>
            </a:r>
          </a:p>
          <a:p>
            <a:r>
              <a:rPr lang="th-TH" sz="2000" dirty="0"/>
              <a:t>โดยทั่วไป พนักงานที่มีสัญญาจ้างแบบกำหนดระยะเวลาที่แน่นอนไม่สามารถลาออกจากสถานที่ทำงานในช่วงเวลาที่กำหนดได้  อย่างไรก็ตาม หากมีเหตุผลที่ไม่อาจหลีกเลี่ยงได้ คุณสามารถลาออกจากบริษัทได้ </a:t>
            </a:r>
          </a:p>
          <a:p>
            <a:r>
              <a:rPr lang="th-TH" sz="1400" dirty="0"/>
              <a:t>(หากคุณมีเหตุผลอันสมควรที่จะลาออก เช่น เจ็บป่วยร้ายแรง โปรดปรึกษากับบริษัท คุณอาจต้องรับผิดชอบต่อความเสียหายที่บริษัทเรียกร้อง หากคุณลาออกด้วยเหตุผลที่ไม่เพียงพอ)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3" y="3411712"/>
            <a:ext cx="2678532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Taishoku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(การลาออก) </a:t>
            </a: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　　　　　　　　　　　　　　　　　　　　　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37943" y="6377428"/>
            <a:ext cx="6679954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i="1" dirty="0" err="1">
                <a:solidFill>
                  <a:srgbClr val="FF0000"/>
                </a:solidFill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Taishokukanshou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dirty="0">
                <a:solidFill>
                  <a:srgbClr val="FF0000"/>
                </a:solidFill>
                <a:latin typeface="Arial" panose="020B0604020202020204" pitchFamily="34" charset="0"/>
              </a:rPr>
              <a:t>สนับสนุนให้ลาออ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ก) </a:t>
            </a:r>
            <a:r>
              <a:rPr lang="th-TH" dirty="0">
                <a:latin typeface="Arial" panose="020B0604020202020204" pitchFamily="34" charset="0"/>
              </a:rPr>
              <a:t>คือคำที่ใช้เรียกเมื่อบริษัทของคุณขอให้คุณลาออกหรือเกษียณอายุก่อนกำหนด คุณสามารถตัดสินใจได้ว่าจะลาออกหรือไม่  หากคุณไม่ต้องการที่จะลาออก ให้แจ้งความประสงค์ให้บริษัททราบอย่างชัดเจน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03719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th-TH" sz="1600" b="1" dirty="0">
                <a:ea typeface="HG丸ｺﾞｼｯｸM-PRO" panose="020F0600000000000000" pitchFamily="50" charset="-128"/>
              </a:rPr>
              <a:t>จู่ๆ เจ้านายของฉันก็บอกว่าฉันไม่จำเป็นต้องมาทำงานอีกแล้ว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390366"/>
            <a:ext cx="318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96821" y="3749706"/>
            <a:ext cx="274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*ประมวลกฎหมายแพ่ง,  มาตรา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627</a:t>
            </a:r>
            <a:r>
              <a:rPr lang="th-TH" sz="1400" dirty="0">
                <a:ea typeface="HG丸ｺﾞｼｯｸM-PRO" panose="020F0600000000000000" pitchFamily="50" charset="-128"/>
              </a:rPr>
              <a:t> ฯลฯ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96821" y="1405887"/>
            <a:ext cx="261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*พระราชบัญญัติสัญญาจ้างแรงงาน ฯลฯ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6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7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3" y="1346521"/>
            <a:ext cx="5861592" cy="773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405352"/>
            <a:ext cx="6119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200" b="1" dirty="0">
                <a:solidFill>
                  <a:prstClr val="black"/>
                </a:solidFill>
                <a:ea typeface="HG丸ｺﾞｼｯｸM-PRO" panose="020F0600000000000000" pitchFamily="50" charset="-128"/>
              </a:rPr>
              <a:t>การล่วงละเมิดในที่ทำงาน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6765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เจ้านายของฉันดุและตะโกนใส่ฉันต่อหน้าคนอื่นทุกวัน ฉันรู้สึกอับอาย หวาดกลัว และเสียใจ…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ในกรณีนี้คุณควรทำ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อย่างไร?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406122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3400" dirty="0">
                <a:ea typeface="HG丸ｺﾞｼｯｸM-PRO" panose="020F0600000000000000" pitchFamily="50" charset="-128"/>
              </a:rPr>
              <a:t>การตอบสนองต่อการล่วงละเมิดในที่ทำงาน</a:t>
            </a:r>
          </a:p>
          <a:p>
            <a:pPr marL="0" indent="0">
              <a:buNone/>
            </a:pPr>
            <a:r>
              <a:rPr lang="th-TH" sz="3400" dirty="0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3400" dirty="0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3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5995" y="5448781"/>
            <a:ext cx="6287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●</a:t>
            </a:r>
            <a:r>
              <a:rPr lang="th-TH" sz="2000" dirty="0"/>
              <a:t>การล่วงละเมิดหลักๆ ในที่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ทำงาน: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การคุกคามหรือกลั่นแกล้งโดยใช้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อำนาจ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(ความรุนแรง การด่าทอ การไม่มอบหมายงาน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การล่วงละเมิดทาง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เพศ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(การถูกเนื้อต้องตัว การบังคับให้มีความสัมพันธ์ทางเพศ การพูดคุยเรื่องเพศ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การคุกคามหรือกลั่นแกล้งผู้หญิงที่ตั้งครรภ์หรือกำลังเลี้ยง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ลูก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(การคุกคามหรือกลั่นแกล้งผู้หญิงที่ตั้งครรภ์ หลังคลอด กำลังเลี้ยงลูก การดูแลระยะยาว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・การเลือกปฏิบัติต่อชาวต่างชาติ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(การปฏิเสธบุคคลบางคนเพราะศาสนา วัฒนธรรม</a:t>
            </a:r>
            <a:r>
              <a:rPr lang="th-TH" sz="1400" dirty="0">
                <a:ea typeface="HG丸ｺﾞｼｯｸM-PRO" panose="020F0600000000000000" pitchFamily="50" charset="-128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และการไม่ใช่คนญี่ปุ่น</a:t>
            </a:r>
          </a:p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เป็นต้น)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07304" y="3326823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200" dirty="0"/>
              <a:t>อันดับแรก </a:t>
            </a:r>
            <a:r>
              <a:rPr lang="th-TH" sz="2200" dirty="0">
                <a:solidFill>
                  <a:srgbClr val="FF0000"/>
                </a:solidFill>
              </a:rPr>
              <a:t>แสดงเจตนาของคุณ</a:t>
            </a:r>
            <a:r>
              <a:rPr lang="th-TH" sz="2200" dirty="0"/>
              <a:t>โดยพูด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 “กรุณาหยุด!!”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12334" y="4202680"/>
            <a:ext cx="6541957" cy="110966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200" dirty="0"/>
              <a:t>หากคุณไม่สามารถแก้ปัญหาได้แม้จะทำตามขั้นตอนข้างต้นแล้ว </a:t>
            </a:r>
            <a:r>
              <a:rPr lang="th-TH" sz="2200" dirty="0">
                <a:solidFill>
                  <a:srgbClr val="FF0000"/>
                </a:solidFill>
              </a:rPr>
              <a:t>ให้จดบันทึก 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(ว่าคุณได้ทำอะไรไปบ้างในเวลาใด ที่ไหน และรู้สึกอย่างไร) และ</a:t>
            </a:r>
            <a:r>
              <a:rPr lang="th-TH" sz="2200" dirty="0">
                <a:solidFill>
                  <a:srgbClr val="FF0000"/>
                </a:solidFill>
              </a:rPr>
              <a:t>ปรึกษา</a:t>
            </a:r>
            <a:r>
              <a:rPr lang="th-TH" sz="2200" dirty="0"/>
              <a:t>กับบริษัท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3501" y="747277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a typeface="HG丸ｺﾞｼｯｸM-PRO" panose="020F0600000000000000" pitchFamily="50" charset="-128"/>
              </a:rPr>
              <a:t>ตัวอย่างเช่น ในกรณีที่…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748225" y="2195441"/>
            <a:ext cx="310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*พระราชบัญญัติส่งเสริมการใช้แรงงานอย่างครอบคลุม ฯลฯ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530300"/>
            <a:ext cx="6340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กฎหมายกำหนดให้นายจ้างต้องให้คำปรึกษาเกี่ยวกับ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การล่วงละเมิด</a:t>
            </a:r>
            <a:r>
              <a:rPr lang="th-TH" sz="2200" dirty="0">
                <a:ea typeface="HG丸ｺﾞｼｯｸM-PRO" panose="020F0600000000000000" pitchFamily="50" charset="-128"/>
              </a:rPr>
              <a:t>ในที่ทำงาน </a:t>
            </a:r>
          </a:p>
          <a:p>
            <a:r>
              <a:rPr lang="th-TH" sz="2200" dirty="0">
                <a:ea typeface="HG丸ｺﾞｼｯｸM-PRO" panose="020F0600000000000000" pitchFamily="50" charset="-128"/>
              </a:rPr>
              <a:t>และใช้มาตรการที่เหมาะสมเพื่อแก้ไขปัญหา 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52074"/>
            <a:ext cx="1928805" cy="523036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ฉันถูกทิ้งไว้คนเดียว……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7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980652"/>
            <a:ext cx="6319757" cy="981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4200" dirty="0">
                <a:solidFill>
                  <a:schemeClr val="tx1"/>
                </a:solidFill>
                <a:latin typeface="Tahoma"/>
                <a:ea typeface="HG創英角ｺﾞｼｯｸUB" panose="020B0909000000000000" pitchFamily="49" charset="-128"/>
                <a:cs typeface="+mn-cs"/>
              </a:rPr>
              <a:t>เมื่อคุณประสบปัญหา</a:t>
            </a:r>
            <a:r>
              <a:rPr lang="th-TH" sz="4200" dirty="0">
                <a:solidFill>
                  <a:schemeClr val="tx1"/>
                </a:solidFill>
                <a:latin typeface="Angsana New" panose="02020603050405020304" pitchFamily="18" charset="-34"/>
                <a:ea typeface="HG創英角ｺﾞｼｯｸUB" panose="020B0909000000000000" pitchFamily="49" charset="-128"/>
                <a:cs typeface="Angsana New" panose="02020603050405020304" pitchFamily="18" charset="-34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3" y="2841191"/>
            <a:ext cx="6096167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4200" b="1" dirty="0">
                <a:ea typeface="HG丸ｺﾞｼｯｸM-PRO" panose="020F0600000000000000" pitchFamily="50" charset="-128"/>
              </a:rPr>
              <a:t>ติดต่อศูนย์ให้คำปรึกษาด้านแรงงาน</a:t>
            </a:r>
          </a:p>
          <a:p>
            <a:pPr algn="ctr"/>
            <a:r>
              <a:rPr kumimoji="1" lang="th-TH" sz="4200" b="1" dirty="0">
                <a:ea typeface="HG丸ｺﾞｼｯｸM-PRO" panose="020F0600000000000000" pitchFamily="50" charset="-128"/>
              </a:rPr>
              <a:t>ของโอ</a:t>
            </a:r>
            <a:r>
              <a:rPr kumimoji="1" lang="th-TH" sz="42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</p:txBody>
      </p:sp>
      <p:sp>
        <p:nvSpPr>
          <p:cNvPr id="6" name="正方形/長方形 14"/>
          <p:cNvSpPr txBox="1"/>
          <p:nvPr/>
        </p:nvSpPr>
        <p:spPr>
          <a:xfrm>
            <a:off x="337883" y="5801599"/>
            <a:ext cx="6319757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th-TH" sz="6200" dirty="0">
                <a:solidFill>
                  <a:srgbClr val="FF0000"/>
                </a:solidFill>
                <a:latin typeface="Tahoma"/>
                <a:ea typeface="HG創英角ｺﾞｼｯｸUB" panose="020B0909000000000000" pitchFamily="49" charset="-128"/>
              </a:rPr>
              <a:t>โทร</a:t>
            </a:r>
            <a:r>
              <a:rPr lang="th-TH" sz="6200" dirty="0">
                <a:solidFill>
                  <a:srgbClr val="FF0000"/>
                </a:solidFill>
                <a:latin typeface="Angsana New" panose="02020603050405020304" pitchFamily="18" charset="-34"/>
                <a:ea typeface="HG創英角ｺﾞｼｯｸUB" panose="020B0909000000000000" pitchFamily="49" charset="-128"/>
                <a:cs typeface="Angsana New" panose="02020603050405020304" pitchFamily="18" charset="-34"/>
              </a:rPr>
              <a:t>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1394" y="8368562"/>
            <a:ext cx="461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ea typeface="Meiryo UI" panose="020B0604030504040204" pitchFamily="50" charset="-128"/>
              </a:rPr>
              <a:t>※การจอง: เป็นภาษาญี่ปุ่นเท่านั้น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2215" y="3895131"/>
            <a:ext cx="1707106" cy="10012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808" y="3906620"/>
            <a:ext cx="1581828" cy="9999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0884" y="5062547"/>
            <a:ext cx="1741247" cy="9854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02091" y="5456135"/>
            <a:ext cx="4314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23540" algn="l"/>
              </a:tabLst>
            </a:pPr>
            <a:r>
              <a:rPr sz="3600" b="1" baseline="-6944" dirty="0">
                <a:solidFill>
                  <a:srgbClr val="1F3863"/>
                </a:solidFill>
                <a:latin typeface="Adobe Thai"/>
                <a:cs typeface="Adobe Thai"/>
              </a:rPr>
              <a:t>	</a:t>
            </a:r>
            <a:endParaRPr sz="2000" dirty="0">
              <a:latin typeface="Adobe Thai"/>
              <a:cs typeface="Adobe Tha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7840" y="8854341"/>
            <a:ext cx="618624" cy="6186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5372" y="9074023"/>
            <a:ext cx="6069965" cy="397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2252345" algn="l"/>
              </a:tabLst>
            </a:pPr>
            <a:r>
              <a:rPr sz="2400" b="1" spc="-7" baseline="3472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☎</a:t>
            </a:r>
            <a:r>
              <a:rPr sz="2400" b="1" spc="7" baseline="3472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400" b="1" spc="-7" baseline="3472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06-6941-2297	</a:t>
            </a:r>
            <a:r>
              <a:rPr sz="1600" b="1" spc="-10" dirty="0">
                <a:solidFill>
                  <a:srgbClr val="843B0B"/>
                </a:solidFill>
                <a:latin typeface="ＭＳ 明朝"/>
                <a:cs typeface="ＭＳ 明朝"/>
              </a:rPr>
              <a:t>✉</a:t>
            </a:r>
            <a:r>
              <a:rPr sz="16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6"/>
              </a:rPr>
              <a:t>jouhou-c@ofix.or.jp</a:t>
            </a:r>
            <a:endParaRPr sz="1600" dirty="0">
              <a:latin typeface="UD デジタル 教科書体 NP-B"/>
              <a:cs typeface="UD デジタル 教科書体 NP-B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443" y="3906414"/>
            <a:ext cx="1490915" cy="97729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1857" y="4086848"/>
            <a:ext cx="1405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3600" spc="-15" dirty="0" err="1">
                <a:solidFill>
                  <a:srgbClr val="1F3863"/>
                </a:solidFill>
                <a:latin typeface="Adobe Thai"/>
                <a:cs typeface="Adobe Thai"/>
              </a:rPr>
              <a:t>ค่าจ้าง</a:t>
            </a:r>
            <a:endParaRPr sz="3600" dirty="0">
              <a:latin typeface="Adobe Thai"/>
              <a:cs typeface="Adobe Tha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1519" y="129740"/>
            <a:ext cx="265411" cy="18563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7454" y="345882"/>
            <a:ext cx="590737" cy="14039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417786" y="5307239"/>
            <a:ext cx="196051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550" dirty="0">
                <a:solidFill>
                  <a:srgbClr val="1F3863"/>
                </a:solidFill>
                <a:latin typeface="Adobe Thai"/>
                <a:cs typeface="Adobe Thai"/>
              </a:rPr>
              <a:t>สัญญาจ้างงาน</a:t>
            </a:r>
            <a:endParaRPr sz="2550" dirty="0">
              <a:solidFill>
                <a:srgbClr val="1F3863"/>
              </a:solidFill>
              <a:latin typeface="Adobe Thai"/>
              <a:cs typeface="Adobe Tha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7166" y="4246303"/>
            <a:ext cx="16865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1350" dirty="0">
                <a:solidFill>
                  <a:srgbClr val="1F3863"/>
                </a:solidFill>
                <a:latin typeface="Adobe Thai"/>
                <a:cs typeface="Adobe Thai"/>
              </a:rPr>
              <a:t>การถูกล่วงละเมิดทางเพศ</a:t>
            </a:r>
            <a:endParaRPr sz="1350" dirty="0">
              <a:solidFill>
                <a:srgbClr val="1F3863"/>
              </a:solidFill>
              <a:latin typeface="Adobe Thai"/>
              <a:cs typeface="Adobe Thai"/>
            </a:endParaRPr>
          </a:p>
        </p:txBody>
      </p:sp>
      <p:sp>
        <p:nvSpPr>
          <p:cNvPr id="18" name="object 18"/>
          <p:cNvSpPr txBox="1"/>
          <p:nvPr/>
        </p:nvSpPr>
        <p:spPr>
          <a:xfrm rot="21540000">
            <a:off x="3170887" y="1215930"/>
            <a:ext cx="1706424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th-TH" sz="3300" baseline="3787" dirty="0">
                <a:solidFill>
                  <a:srgbClr val="AA3F00"/>
                </a:solidFill>
                <a:latin typeface="Adobe Thai"/>
                <a:cs typeface="Adobe Thai"/>
              </a:rPr>
              <a:t>ปรึกษาออนไลน์</a:t>
            </a:r>
            <a:endParaRPr sz="3300" baseline="3787" dirty="0">
              <a:solidFill>
                <a:srgbClr val="AA3F00"/>
              </a:solidFill>
              <a:latin typeface="Adobe Thai"/>
              <a:cs typeface="Adobe Tha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75369" y="4227068"/>
            <a:ext cx="1953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b="1" dirty="0">
                <a:solidFill>
                  <a:srgbClr val="1F3863"/>
                </a:solidFill>
                <a:latin typeface="Adobe Thai"/>
                <a:cs typeface="Adobe Thai"/>
              </a:rPr>
              <a:t>ชั่วโมงการทำงาน</a:t>
            </a:r>
            <a:endParaRPr b="1" dirty="0">
              <a:solidFill>
                <a:srgbClr val="1F3863"/>
              </a:solidFill>
              <a:latin typeface="Adobe Thai"/>
              <a:cs typeface="Adobe Tha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5822" y="67881"/>
            <a:ext cx="4795520" cy="227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algn="ctr">
              <a:lnSpc>
                <a:spcPts val="1900"/>
              </a:lnSpc>
              <a:spcBef>
                <a:spcPts val="100"/>
              </a:spcBef>
            </a:pPr>
            <a:r>
              <a:rPr lang="th-TH" sz="1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ศูนย์ให้คำปรึกษาแรงงาน(แผนกสิ่งแวดล้อมแรงงาน)แห่งจังหวัดโอซาก้า</a:t>
            </a:r>
            <a:endParaRPr sz="1600" dirty="0">
              <a:latin typeface="Adobe Thai"/>
              <a:cs typeface="Adobe Tha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-61914" y="1983357"/>
            <a:ext cx="6810393" cy="44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ts val="3554"/>
              </a:lnSpc>
              <a:spcBef>
                <a:spcPts val="100"/>
              </a:spcBef>
              <a:tabLst>
                <a:tab pos="1089025" algn="l"/>
                <a:tab pos="4846320" algn="l"/>
                <a:tab pos="5693410" algn="l"/>
              </a:tabLst>
            </a:pPr>
            <a:r>
              <a:rPr lang="th-TH" sz="2600" b="1" dirty="0">
                <a:solidFill>
                  <a:srgbClr val="C55A11"/>
                </a:solidFill>
                <a:latin typeface="Adobe Thai"/>
                <a:cs typeface="Adobe Thai"/>
              </a:rPr>
              <a:t>การให้คำปรึกษาเกี่ยวกับแรงงานแก่ชาวต่างชาติ</a:t>
            </a:r>
            <a:endParaRPr lang="en-US" sz="2600" b="1" dirty="0">
              <a:solidFill>
                <a:srgbClr val="C55A11"/>
              </a:solidFill>
              <a:latin typeface="Adobe Thai"/>
              <a:cs typeface="Adobe Tha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9961" y="1004195"/>
            <a:ext cx="226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dirty="0">
                <a:solidFill>
                  <a:srgbClr val="AA3F00"/>
                </a:solidFill>
                <a:latin typeface="Adobe Thai"/>
                <a:cs typeface="Adobe Thai"/>
              </a:rPr>
              <a:t>กรุณาทําการจอง  </a:t>
            </a:r>
            <a:endParaRPr lang="en-US" altLang="ja-JP" dirty="0">
              <a:solidFill>
                <a:srgbClr val="AA3F00"/>
              </a:solidFill>
              <a:latin typeface="Adobe Thai"/>
              <a:cs typeface="Adobe Thai"/>
            </a:endParaRPr>
          </a:p>
          <a:p>
            <a:r>
              <a:rPr lang="ja-JP" altLang="en-US" dirty="0">
                <a:solidFill>
                  <a:srgbClr val="AA3F00"/>
                </a:solidFill>
                <a:latin typeface="Adobe Thai"/>
                <a:cs typeface="Adobe Thai"/>
              </a:rPr>
              <a:t>　　　　　　　</a:t>
            </a:r>
            <a:r>
              <a:rPr lang="th-TH" altLang="ja-JP" dirty="0">
                <a:solidFill>
                  <a:srgbClr val="AA3F00"/>
                </a:solidFill>
                <a:latin typeface="Adobe Thai"/>
                <a:cs typeface="Adobe Thai"/>
              </a:rPr>
              <a:t>ปรึกษาฟรี!</a:t>
            </a:r>
            <a:endParaRPr lang="th-TH" altLang="ja-JP" dirty="0">
              <a:latin typeface="Adobe Thai"/>
              <a:cs typeface="Adobe Thai"/>
            </a:endParaRPr>
          </a:p>
          <a:p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2963" y="273652"/>
            <a:ext cx="5477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sz="1400" dirty="0"/>
              <a:t>มูลนิธิแลกเปลี่ยนระหว่างประเทศจังหวัดโอซาก้า</a:t>
            </a:r>
            <a:r>
              <a:rPr lang="ja-JP" altLang="en-US" sz="1400" dirty="0"/>
              <a:t> </a:t>
            </a:r>
            <a:r>
              <a:rPr lang="en-US" altLang="ja-JP" sz="1400" dirty="0"/>
              <a:t>OFIX </a:t>
            </a:r>
            <a:r>
              <a:rPr lang="th-TH" altLang="ja-JP" sz="1400" dirty="0"/>
              <a:t>แผนกบริการข้อมูลแก่ชาวต่างชาติจังหวัดโอซาก้า 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5605" y="5232097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b="1" dirty="0">
                <a:solidFill>
                  <a:srgbClr val="1F3863"/>
                </a:solidFill>
              </a:rPr>
              <a:t>เลิกจ้าง</a:t>
            </a:r>
            <a:r>
              <a:rPr lang="ja-JP" altLang="th-TH" b="1" dirty="0">
                <a:solidFill>
                  <a:srgbClr val="1F3863"/>
                </a:solidFill>
              </a:rPr>
              <a:t>・</a:t>
            </a:r>
            <a:endParaRPr lang="en-US" altLang="ja-JP" b="1" dirty="0">
              <a:solidFill>
                <a:srgbClr val="1F3863"/>
              </a:solidFill>
            </a:endParaRPr>
          </a:p>
          <a:p>
            <a:r>
              <a:rPr lang="th-TH" altLang="ja-JP" b="1" dirty="0">
                <a:solidFill>
                  <a:srgbClr val="1F3863"/>
                </a:solidFill>
              </a:rPr>
              <a:t>การเกษียณอายุ</a:t>
            </a:r>
            <a:endParaRPr kumimoji="1" lang="ja-JP" altLang="en-US" b="1" dirty="0">
              <a:solidFill>
                <a:srgbClr val="1F3863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6767" y="6111379"/>
            <a:ext cx="65982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1900" dirty="0">
                <a:solidFill>
                  <a:srgbClr val="1F3863"/>
                </a:solidFill>
              </a:rPr>
              <a:t>วิธีการให่คำปรึกษา</a:t>
            </a:r>
            <a:r>
              <a:rPr lang="ja-JP" altLang="th-TH" sz="1900" dirty="0">
                <a:solidFill>
                  <a:srgbClr val="1F3863"/>
                </a:solidFill>
              </a:rPr>
              <a:t>：</a:t>
            </a:r>
            <a:endParaRPr lang="en-US" altLang="ja-JP" sz="1900" dirty="0">
              <a:solidFill>
                <a:srgbClr val="1F3863"/>
              </a:solidFill>
            </a:endParaRPr>
          </a:p>
          <a:p>
            <a:r>
              <a:rPr lang="th-TH" altLang="ja-JP" sz="1900" dirty="0">
                <a:solidFill>
                  <a:srgbClr val="1F3863"/>
                </a:solidFill>
              </a:rPr>
              <a:t>ผ่านทางโปรแกรมออนไลน์</a:t>
            </a:r>
            <a:r>
              <a:rPr lang="ja-JP" altLang="th-TH" sz="1900" dirty="0" err="1">
                <a:solidFill>
                  <a:srgbClr val="1F3863"/>
                </a:solidFill>
              </a:rPr>
              <a:t>、</a:t>
            </a:r>
            <a:r>
              <a:rPr lang="th-TH" altLang="ja-JP" sz="1900" dirty="0">
                <a:solidFill>
                  <a:srgbClr val="1F3863"/>
                </a:solidFill>
              </a:rPr>
              <a:t>มาปรึกษาโดยตรง</a:t>
            </a:r>
            <a:r>
              <a:rPr lang="ja-JP" altLang="th-TH" sz="1900" dirty="0" err="1">
                <a:solidFill>
                  <a:srgbClr val="1F3863"/>
                </a:solidFill>
              </a:rPr>
              <a:t>、</a:t>
            </a:r>
            <a:r>
              <a:rPr lang="th-TH" altLang="ja-JP" sz="1900" dirty="0">
                <a:solidFill>
                  <a:srgbClr val="1F3863"/>
                </a:solidFill>
              </a:rPr>
              <a:t>ผ่านทางโทรศัพท์ (กรุณาทำการจองในทุกวิธีการ)</a:t>
            </a:r>
            <a:endParaRPr kumimoji="1" lang="ja-JP" altLang="en-US" sz="1900" dirty="0">
              <a:solidFill>
                <a:srgbClr val="1F3863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6767" y="6688508"/>
            <a:ext cx="657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2400" dirty="0">
                <a:solidFill>
                  <a:srgbClr val="1F3863"/>
                </a:solidFill>
              </a:rPr>
              <a:t>โดยหลักการแล้วเราจะปิดรับการนัดหมายล่วงหน้า 2 วันทำการก่อนวันปรึกษา</a:t>
            </a:r>
            <a:endParaRPr kumimoji="1" lang="ja-JP" altLang="en-US" sz="2400" dirty="0">
              <a:solidFill>
                <a:srgbClr val="1F3863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8227" y="7052483"/>
            <a:ext cx="681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sz="2000" dirty="0">
                <a:solidFill>
                  <a:srgbClr val="1F3863"/>
                </a:solidFill>
              </a:rPr>
              <a:t>ภาษาที่บริการ</a:t>
            </a:r>
          </a:p>
          <a:p>
            <a:r>
              <a:rPr lang="th-TH" altLang="ja-JP" sz="2000" dirty="0">
                <a:solidFill>
                  <a:srgbClr val="1F3863"/>
                </a:solidFill>
              </a:rPr>
              <a:t>อังกฤษ, จีน, เกาหลีใต้-เหนือ, โปรตุเกส, สเปน,เวียดนาม, ฟิลิปปินส์, ไทย, อินโดนีเซีย, เนปาล </a:t>
            </a:r>
            <a:endParaRPr kumimoji="1" lang="ja-JP" altLang="en-US" sz="2000" dirty="0">
              <a:solidFill>
                <a:srgbClr val="1F3863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6767" y="7721290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2000" dirty="0"/>
              <a:t>สอบถาม</a:t>
            </a:r>
            <a:r>
              <a:rPr lang="ja-JP" altLang="th-TH" sz="2000" dirty="0"/>
              <a:t>・</a:t>
            </a:r>
            <a:r>
              <a:rPr lang="th-TH" altLang="ja-JP" sz="2000" dirty="0"/>
              <a:t>จอง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2534" y="8052870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2000" dirty="0"/>
              <a:t>แผนกบริการข้อมูลแก่ชาวต่างชาติจังหวัดโอซาก้า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2534" y="8442541"/>
            <a:ext cx="346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2000" dirty="0"/>
              <a:t>อาคารมายโดมโอซาก้า ชั้น 5</a:t>
            </a:r>
          </a:p>
          <a:p>
            <a:r>
              <a:rPr lang="th-TH" altLang="ja-JP" sz="2000" dirty="0"/>
              <a:t>2-5 ฮอมมาชิบาชิ เขตจูวโอ อำเภอเมืองโอซาก้า 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F5E540-2B9E-4791-8BBC-FEA7282AE162}"/>
              </a:ext>
            </a:extLst>
          </p:cNvPr>
          <p:cNvSpPr txBox="1"/>
          <p:nvPr/>
        </p:nvSpPr>
        <p:spPr>
          <a:xfrm>
            <a:off x="354247" y="2404946"/>
            <a:ext cx="526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วันและเวลา</a:t>
            </a:r>
            <a:r>
              <a:rPr kumimoji="1" lang="ja-JP" altLang="en-US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：　</a:t>
            </a:r>
            <a:r>
              <a:rPr kumimoji="1" lang="th-TH" altLang="ja-JP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(อาจมีการเปลี่ยนแปลง)</a:t>
            </a:r>
            <a:endParaRPr kumimoji="1" lang="ja-JP" altLang="en-US" sz="32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C92373-0B33-4F90-ACAE-DE41E7F70740}"/>
              </a:ext>
            </a:extLst>
          </p:cNvPr>
          <p:cNvSpPr txBox="1"/>
          <p:nvPr/>
        </p:nvSpPr>
        <p:spPr>
          <a:xfrm>
            <a:off x="669668" y="2888907"/>
            <a:ext cx="5830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sz="2800" b="1" kern="100" dirty="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รายเดือน</a:t>
            </a:r>
            <a:r>
              <a:rPr lang="ja-JP" altLang="en-US" sz="2800" b="1" kern="100" dirty="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　</a:t>
            </a:r>
            <a:r>
              <a:rPr lang="en-US" altLang="ja-JP" sz="2800" b="1" kern="100" dirty="0" err="1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วันศุกร์แรก</a:t>
            </a:r>
            <a:r>
              <a:rPr lang="ja-JP" altLang="en-US" sz="2800" b="1" kern="100" dirty="0">
                <a:solidFill>
                  <a:srgbClr val="002060"/>
                </a:solidFill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 </a:t>
            </a:r>
            <a:r>
              <a:rPr lang="pt-BR" altLang="ja-JP" sz="2800" b="1" dirty="0">
                <a:solidFill>
                  <a:srgbClr val="002060"/>
                </a:solidFill>
                <a:latin typeface="Cordia New" panose="020B0304020202020204" pitchFamily="34" charset="-34"/>
                <a:ea typeface="UD デジタル 教科書体 NP-B" panose="02020700000000000000" pitchFamily="18" charset="-128"/>
                <a:cs typeface="Cordia New" panose="020B0304020202020204" pitchFamily="34" charset="-34"/>
              </a:rPr>
              <a:t>(1:30pm - 5:30pm )  </a:t>
            </a:r>
          </a:p>
          <a:p>
            <a:r>
              <a:rPr lang="ja-JP" altLang="en-US" sz="2800" kern="10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　　　    </a:t>
            </a:r>
            <a:r>
              <a:rPr lang="en-US" altLang="ja-JP" sz="2800" b="1" kern="100" dirty="0" err="1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วันพฤหัสบดีที่สาม</a:t>
            </a:r>
            <a:r>
              <a:rPr lang="en-US" altLang="ja-JP" sz="2800" b="1" kern="100" dirty="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  </a:t>
            </a:r>
            <a:r>
              <a:rPr lang="pt-BR" altLang="ja-JP" sz="2800" b="1" dirty="0">
                <a:solidFill>
                  <a:srgbClr val="002060"/>
                </a:solidFill>
                <a:latin typeface="Cordia New" panose="020B0304020202020204" pitchFamily="34" charset="-34"/>
                <a:ea typeface="UD デジタル 教科書体 NP-B" panose="02020700000000000000" pitchFamily="18" charset="-128"/>
                <a:cs typeface="Cordia New" panose="020B0304020202020204" pitchFamily="34" charset="-34"/>
              </a:rPr>
              <a:t>( 6:00pm - 8:00pm ) </a:t>
            </a:r>
            <a:endParaRPr lang="ja-JP" altLang="ja-JP" sz="2800" b="1" kern="100" dirty="0">
              <a:solidFill>
                <a:srgbClr val="002060"/>
              </a:solidFill>
              <a:effectLst/>
              <a:latin typeface="Cordia New" panose="020B0304020202020204" pitchFamily="34" charset="-34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5FD19ED-D33D-4A6C-B0C8-EDE9B37B6569}"/>
              </a:ext>
            </a:extLst>
          </p:cNvPr>
          <p:cNvSpPr txBox="1"/>
          <p:nvPr/>
        </p:nvSpPr>
        <p:spPr>
          <a:xfrm>
            <a:off x="4662027" y="5362810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th-TH" altLang="ja-JP" sz="1400" dirty="0">
                <a:solidFill>
                  <a:srgbClr val="1F3863"/>
                </a:solidFill>
              </a:rPr>
              <a:t>การถูกข่มเหงรังแกในการทำงาน</a:t>
            </a:r>
            <a:endParaRPr kumimoji="1" lang="ja-JP" altLang="en-US" sz="1400" dirty="0">
              <a:solidFill>
                <a:srgbClr val="1F386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633" y="21265"/>
            <a:ext cx="6804837" cy="988473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99350"/>
              </p:ext>
            </p:extLst>
          </p:nvPr>
        </p:nvGraphicFramePr>
        <p:xfrm>
          <a:off x="149784" y="564291"/>
          <a:ext cx="6555816" cy="91893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5784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48436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085694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6590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87434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รายละเอียดการให้คำปรึกษา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ชื่อ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หมายเลขโทรศัพท์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ที่อยู่/เวลาทำการ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695946">
                <a:tc>
                  <a:txBody>
                    <a:bodyPr/>
                    <a:lstStyle/>
                    <a:p>
                      <a:pPr algn="l" rtl="0"/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เงื่อนไขการทำงาน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66688" indent="0" algn="l">
                        <a:buFont typeface="Arial" panose="020B0604020202020204" pitchFamily="34" charset="0"/>
                        <a:buNone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(ที่เกี่ยวข้องกับกฎหมายแรงงานมาตรฐาน)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บริการให้คำปรึกษา สำหรับพนักงานชาวต่างชาติ</a:t>
                      </a:r>
                    </a:p>
                    <a:p>
                      <a:pPr algn="l" rtl="0"/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06-6949-6490</a:t>
                      </a: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9F, Osaka Government Building No.2, 4-1-67 Otemae, Chuo-ku, Osaka City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9:30 น. ถึง 17:00 น. (ยกเว้นช่วง 12:00 น. ถึง 13:00 น.)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*ภาษาอังกฤษ: วันจันทร์ วันพุธและวันศุกร์,  ภาษาโปรตุเกส: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วันพุธและวันพฤหัสบดี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ภาษาจีน</a:t>
                      </a:r>
                      <a:r>
                        <a:rPr lang="en-US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วันอังคาร วันพุธ วันพฤหัสบดี และวันศุกร์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ภาษาเวียดนาม</a:t>
                      </a:r>
                      <a:r>
                        <a:rPr lang="en-US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วันศุกร์</a:t>
                      </a:r>
                    </a:p>
                  </a:txBody>
                  <a:tcPr marL="61617" marR="61617" marT="66040" marB="66040" anchor="ctr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734601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การให้คำปรึกษาด้านการ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4625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จ้างงาน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บริการจัดหางาน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การอ้างอิงข้อมูลรับสมัครงาน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ศูนย์บริการจัดหางานโอซาก้าสำหรับชาวต่างชาติ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06-7709-9465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16F, Hankyu Grand Building, 8-47 Kakuda-cho, Kita-ku, Osaka City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วันจันทร์ถึงวันศุกร์ 10:00 น. ถึง 18:00 น. (ยกเว้นวันเสาร์ อาทิตย์ และวันหยุดราชการ)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*ภาษาอังกฤษ/จีน/โปรตุเกส: วันจันทร์ถึงวันศุกร์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ภาษาสเปน: วันอังคารและวันพฤหัสบดี, ภาษาเวียดนาม: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วันจันทร์และวันพุธ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ภาษาเนปาล: วันพุธ (มีล่ามให้บริการตั้งแต่ 13:00 น. ถึง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18:00 น.)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*หากต้องการล่าม กรุณาติดต่อสำนักงานล่วงหน้าทางโทรศัพท์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8661">
                <a:tc vMerge="1">
                  <a:txBody>
                    <a:bodyPr/>
                    <a:lstStyle/>
                    <a:p>
                      <a:pPr algn="l" rtl="0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มุมบริการจัดหางานสำหรับชาวต่างชาติ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072-222-5049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1F to 3F, Sakai Local Government Building, 2-29 Minamikawaramachi, Sakai-ku, Sakai City (ใน Hello Work Sakai)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13:00 น. ถึง 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*ภาษาจีน: วันจันทร์และวันอังคาร ภาษาโปรตุเกส: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วันพฤหัสบดี, ภาษาอังกฤษ: วันพุธที่ 2 และ 4 และวันศุกร์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*หากต้องการล่าม กรุณาติดต่อสำนักงานล่วงหน้าทางโทรศัพท์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663835">
                <a:tc>
                  <a:txBody>
                    <a:bodyPr/>
                    <a:lstStyle/>
                    <a:p>
                      <a:pPr marL="171450" indent="-171450" algn="l" rtl="0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สถานภาพการพำนักอาศัย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เรื่องทั่วไปที่เกี่ยวข้องกับชีวิตประจำวัน เช่น แรงงานและการจ้างงาน การดูแลทางการแพทย์ สวัสดิการ และการศึกษา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มูลนิธิแลกเปลี่ยนระหว่างประเทศจังหวัดโอซาก้า (OFIX)</a:t>
                      </a:r>
                    </a:p>
                    <a:p>
                      <a:pPr algn="l" ea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-แผนกบริการข้อมูลแก่ชาวต่างชาติจังหวัดโอซาก้า-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06-6941-2297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5F, MyDome Osaka, 2-5 Hommachibashi, Chuo-ku, Osaka City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วันศุกร์ 9:00 น. ถึง 21:00 น. (ยกเว้นวันหยุดราชการ ต้องนัดหมายหลัง 17:30 น.)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 วันอังคาร วันพุธ และวันพฤหัสบดี: 9:00 น. ถึง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17:30 น. (ยกเว้นวันหยุดราชการ)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วันอาทิตย์ที่ 4 ของทุกเดือน: 13:00 น. ถึง 17:00 น.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เกาหลี โปรตุเกส สเปน เวียดนาม ฟิลิปปินส์ ไทย อินโดนีเซีย และเนปาล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69795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สิทธิมนุษยชนของชาวต่างชาติ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กระทรวงยุติธรรม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สายด่วนสิทธิมนุษยชนภาษาต่างประเทศ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0570-090911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วันธรรมดา (ยกเว้นวันหยุดสิ้นปี/ปีใหม่): 9:00 น. ถึง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เกาหลี ฟิลิปปินส์ โปรตุเกส เวียดนาม เนปาล สเปน อินโดนีเซีย และไทย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0604">
                <a:tc vMerge="1">
                  <a:txBody>
                    <a:bodyPr/>
                    <a:lstStyle/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เนติสภาโอซาก้า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สายด่วนสิทธิมนุษยชนสำหรับชาวต่างชาติ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06-6364-6251</a:t>
                      </a:r>
                    </a:p>
                    <a:p>
                      <a:pPr algn="l" rtl="0" eaLnBrk="0" hangingPunct="0"/>
                      <a:endParaRPr lang="ja-JP" alt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วันศุกร์ที่ 2 และ 4 ของทุกเดือน: 12:00 น. ถึง 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เกาหลี และจีน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978431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การให้คำปรึกษา/แนะนำเกี่ยวกับขั้นตอนการตรวจคนเข้าเมือง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th-TH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ศูนย์ข้อมูลการตรวจคนเข้าเมืองสำหรับชาวต่างชาติ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(สำนักงานตรวจคนเข้าเมืองแห่งประเทศญี่ปุ่น)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0570-013904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ไอพีโฟน 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03-5796-7112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วันธรรมดา:  8:30 น. ถึง 17:15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สเปน โปรตุเกส เวียดนาม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1744" y="30777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th-TH" sz="2400" b="1" dirty="0">
                <a:ea typeface="HG丸ｺﾞｼｯｸM-PRO" panose="020F0600000000000000" pitchFamily="50" charset="-128"/>
              </a:rPr>
              <a:t>ศูนย์ให้คำปรึกษาอื่นๆ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4506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7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6;p24"/>
          <p:cNvSpPr txBox="1"/>
          <p:nvPr/>
        </p:nvSpPr>
        <p:spPr>
          <a:xfrm>
            <a:off x="0" y="0"/>
            <a:ext cx="6834839" cy="987001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600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9490" y="1315863"/>
            <a:ext cx="64400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>
                <a:cs typeface="+mj-cs"/>
                <a:sym typeface="Calibri"/>
              </a:rPr>
              <a:t>การให้</a:t>
            </a:r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  <a:sym typeface="Calibri"/>
              </a:rPr>
              <a:t>คำปรึกษาด้านแรงงานโดยแชทบอท</a:t>
            </a:r>
          </a:p>
          <a:p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  <a:sym typeface="Calibri"/>
              </a:rPr>
              <a:t>ที่ขับเคลื่อนด้วย AI เริ่มเปิดให้บริการแล้ว!!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4" y="7136849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6473" y="2865096"/>
            <a:ext cx="6621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【ภาพรวม】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  ภาษาที่ให้บริการ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หกภาษา (ญี่ปุ่น อังกฤษ จีน เวียดนาม อินโดนีเซีย เนปาล)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  วิธีการเปิดใช้งานแชทบอท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ไปที่โฮมเพจของศูนย์ให้คำปรึกษาด้านแรงงานของจังหวัดโอซาก้า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https://roudou-soudan-center.pref.osaka.lg.jp/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และแตะ/คลิกที่ไอคอนแชทบอทที่ด้านขวาล่าง ไปที่ URL ด้านล่างหรือสแกน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คิวอาร์โค้ด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250" y="5833955"/>
            <a:ext cx="59924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URL</a:t>
            </a:r>
            <a:r>
              <a:rPr lang="en-US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b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  <a:hlinkClick r:id="rId5"/>
              </a:rPr>
              <a:t>https://embed.chatbot.digital.ricoh.com/shokorodo/app/index.html</a:t>
            </a:r>
          </a:p>
          <a:p>
            <a:endParaRPr lang="ja-JP" altLang="en-US" sz="2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86" y="6859246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55289" y="6679032"/>
            <a:ext cx="3356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*หากต้องการดูเว็บไซต์ในภาษาอื่นนอกเหนือจากภาษาญี่ปุ่น ให้เลือกภาษาที่คุณต้องการจากการตั้งค่าการเลือกภาษา</a:t>
            </a:r>
          </a:p>
        </p:txBody>
      </p:sp>
      <p:sp>
        <p:nvSpPr>
          <p:cNvPr id="13" name="Google Shape;487;p26"/>
          <p:cNvSpPr/>
          <p:nvPr/>
        </p:nvSpPr>
        <p:spPr>
          <a:xfrm>
            <a:off x="5359351" y="9399845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900">
                <a:solidFill>
                  <a:schemeClr val="dk1"/>
                </a:solidFill>
                <a:latin typeface="Tahoma" panose="020F0502020204030204" pitchFamily="34" charset="0"/>
                <a:cs typeface="Calibri" panose="020F0502020204030204" pitchFamily="34" charset="0"/>
              </a:rPr>
              <a:t>Ⓒ2014 大阪府もずやん</a:t>
            </a:r>
          </a:p>
        </p:txBody>
      </p:sp>
    </p:spTree>
    <p:extLst>
      <p:ext uri="{BB962C8B-B14F-4D97-AF65-F5344CB8AC3E}">
        <p14:creationId xmlns:p14="http://schemas.microsoft.com/office/powerpoint/2010/main" val="397334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800" b="1" dirty="0">
                <a:latin typeface="Tahoma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394651" y="8153614"/>
            <a:ext cx="15552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>
                <a:latin typeface="Tahoma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Ⓒ2014　大阪府もずやん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53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th-TH" sz="3000" dirty="0">
                <a:solidFill>
                  <a:schemeClr val="bg1"/>
                </a:solidFill>
              </a:rPr>
              <a:t>ค้นหา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441794" y="9371169"/>
            <a:ext cx="12234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>
                <a:latin typeface="Tahoma" panose="020B0604030504040204" pitchFamily="50" charset="-128"/>
                <a:ea typeface="Meiryo UI" panose="020B0604030504040204" pitchFamily="50" charset="-128"/>
              </a:rPr>
              <a:t>2025年3月発行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53ECD76-2033-45C4-90B0-0B5457A4CEE6}"/>
              </a:ext>
            </a:extLst>
          </p:cNvPr>
          <p:cNvSpPr/>
          <p:nvPr/>
        </p:nvSpPr>
        <p:spPr>
          <a:xfrm>
            <a:off x="5689660" y="280915"/>
            <a:ext cx="79701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400" dirty="0">
                <a:latin typeface="Tahoma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タイ語版</a:t>
            </a: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สารบัญ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6637141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1　　เงื่อนไขและสัญญาจ้างแรงงาน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2	　</a:t>
            </a:r>
            <a:r>
              <a:rPr lang="en-US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ค่าจ้าง (เงินเดือน)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3	　</a:t>
            </a:r>
            <a:r>
              <a:rPr lang="en-US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ชั่วโมงการทำงาน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4　　การทำงานล่วงเวลา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5　　การลาพักร้อนประจำปีแบบได้ค่าจ้าง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</a:t>
            </a:r>
            <a:r>
              <a:rPr lang="th-TH" sz="23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การเลิกจ้างและการลาออก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7　　การล่วงละเมิดในที่ทำงาน</a:t>
            </a: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505200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192007"/>
            <a:ext cx="5052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ea typeface="HG丸ｺﾞｼｯｸM-PRO" panose="020F0600000000000000" pitchFamily="50" charset="-128"/>
                <a:cs typeface="+mj-cs"/>
              </a:rPr>
              <a:t>ตรวจสอบบัตรประจำตัวผู้พำนักอาศัยของคุณ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58" y="4235793"/>
            <a:ext cx="34799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285" indent="-495285"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就労制限なし</a:t>
            </a:r>
            <a:br>
              <a:rPr lang="en-US" altLang="ja-JP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th-TH" sz="2000" b="1" dirty="0">
                <a:ea typeface="HG丸ｺﾞｼｯｸM-PRO" panose="020F0600000000000000" pitchFamily="50" charset="-128"/>
              </a:rPr>
              <a:t>ไม่มีข้อจำกัดในการทำงาน</a:t>
            </a:r>
            <a:endParaRPr kumimoji="1" lang="en-US" altLang="ja-JP" sz="2000" b="1" dirty="0">
              <a:ea typeface="HG丸ｺﾞｼｯｸM-PRO" panose="020F0600000000000000" pitchFamily="50" charset="-128"/>
            </a:endParaRPr>
          </a:p>
          <a:p>
            <a:pPr marL="495285" indent="-495285">
              <a:spcBef>
                <a:spcPts val="600"/>
              </a:spcBef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在留資格に基づく就労活動のみ可</a:t>
            </a:r>
            <a:br>
              <a:rPr lang="en-US" altLang="ja-JP" sz="1400" b="1" dirty="0">
                <a:solidFill>
                  <a:srgbClr val="000000"/>
                </a:solidFill>
                <a:latin typeface="Yu Gothic" panose="020B0400000000000000" pitchFamily="34" charset="-128"/>
                <a:cs typeface="Arial" panose="020B0604020202020204" pitchFamily="34" charset="0"/>
              </a:rPr>
            </a:br>
            <a:r>
              <a:rPr kumimoji="1" lang="th-TH" sz="2000" b="1" kern="1300" dirty="0">
                <a:ea typeface="HG丸ｺﾞｼｯｸM-PRO" panose="020F0600000000000000" pitchFamily="50" charset="-128"/>
              </a:rPr>
              <a:t>จำกัดการทำงานตามสถานภาพ</a:t>
            </a:r>
            <a:br>
              <a:rPr kumimoji="1" lang="th-TH" sz="2000" b="1" kern="1300" dirty="0">
                <a:ea typeface="HG丸ｺﾞｼｯｸM-PRO" panose="020F0600000000000000" pitchFamily="50" charset="-128"/>
              </a:rPr>
            </a:br>
            <a:r>
              <a:rPr kumimoji="1" lang="th-TH" sz="2000" b="1" kern="1300" dirty="0">
                <a:ea typeface="HG丸ｺﾞｼｯｸM-PRO" panose="020F0600000000000000" pitchFamily="50" charset="-128"/>
              </a:rPr>
              <a:t>การพำนักอาศัยของคุณ</a:t>
            </a:r>
          </a:p>
          <a:p>
            <a:pPr marL="495285" indent="-495285">
              <a:spcBef>
                <a:spcPts val="600"/>
              </a:spcBef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指定書により指定された</a:t>
            </a:r>
            <a:br>
              <a:rPr lang="en-US" altLang="ja-JP" sz="1400" b="1" dirty="0">
                <a:solidFill>
                  <a:srgbClr val="000000"/>
                </a:solidFill>
                <a:latin typeface="Yu Gothic" panose="020B0400000000000000" pitchFamily="34" charset="-128"/>
              </a:rPr>
            </a:b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就労活動のみ可</a:t>
            </a:r>
            <a:r>
              <a:rPr lang="ja-JP" altLang="en-US" sz="1400" b="1" dirty="0">
                <a:solidFill>
                  <a:prstClr val="black"/>
                </a:solidFill>
                <a:latin typeface="Yu Gothic" panose="020B0400000000000000" pitchFamily="34" charset="-128"/>
              </a:rPr>
              <a:t> </a:t>
            </a:r>
            <a:br>
              <a:rPr lang="en-US" altLang="ja-JP" sz="1400" b="1" dirty="0">
                <a:solidFill>
                  <a:prstClr val="black"/>
                </a:solidFill>
                <a:latin typeface="Yu Gothic" panose="020B0400000000000000" pitchFamily="34" charset="-128"/>
              </a:rPr>
            </a:br>
            <a:r>
              <a:rPr kumimoji="1" lang="th-TH" sz="2000" b="1" dirty="0">
                <a:ea typeface="HG丸ｺﾞｼｯｸM-PRO" panose="020F0600000000000000" pitchFamily="50" charset="-128"/>
              </a:rPr>
              <a:t>จำกัดการทำงานตามหนังสือ</a:t>
            </a:r>
            <a:br>
              <a:rPr kumimoji="1" lang="th-TH" sz="2000" b="1" dirty="0">
                <a:ea typeface="HG丸ｺﾞｼｯｸM-PRO" panose="020F0600000000000000" pitchFamily="50" charset="-128"/>
              </a:rPr>
            </a:br>
            <a:r>
              <a:rPr kumimoji="1" lang="th-TH" sz="2000" b="1" dirty="0">
                <a:ea typeface="HG丸ｺﾞｼｯｸM-PRO" panose="020F0600000000000000" pitchFamily="50" charset="-128"/>
              </a:rPr>
              <a:t>รับรองการแต่งตั้ง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82232" y="4300669"/>
            <a:ext cx="275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ea typeface="HG丸ｺﾞｼｯｸM-PRO" panose="020F0600000000000000" pitchFamily="50" charset="-128"/>
              </a:rPr>
              <a:t>④ </a:t>
            </a: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就労</a:t>
            </a:r>
            <a:r>
              <a:rPr lang="ja-JP" altLang="en-US" sz="1400" b="1" dirty="0">
                <a:solidFill>
                  <a:srgbClr val="FF0000"/>
                </a:solidFill>
                <a:latin typeface="Yu Gothic" panose="020B0400000000000000" pitchFamily="34" charset="-128"/>
              </a:rPr>
              <a:t>不可 </a:t>
            </a:r>
            <a:br>
              <a:rPr lang="en-US" altLang="ja-JP" sz="1400" b="1" dirty="0">
                <a:solidFill>
                  <a:srgbClr val="FF0000"/>
                </a:solidFill>
                <a:latin typeface="Yu Gothic" panose="020B0400000000000000" pitchFamily="34" charset="-128"/>
              </a:rPr>
            </a:br>
            <a:r>
              <a:rPr lang="en-US" altLang="ja-JP" sz="1400" b="1" dirty="0">
                <a:solidFill>
                  <a:srgbClr val="FF0000"/>
                </a:solidFill>
                <a:latin typeface="Yu Gothic" panose="020B0400000000000000" pitchFamily="34" charset="-128"/>
              </a:rPr>
              <a:t>     </a:t>
            </a:r>
            <a:r>
              <a:rPr lang="th-TH" sz="20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ไม่</a:t>
            </a:r>
            <a:r>
              <a:rPr lang="th-TH" sz="2000" b="1" dirty="0">
                <a:ea typeface="HG丸ｺﾞｼｯｸM-PRO" panose="020F0600000000000000" pitchFamily="50" charset="-128"/>
              </a:rPr>
              <a:t>อนุญาตให้ทำงาน</a:t>
            </a:r>
            <a:endParaRPr lang="en-US" sz="2000" b="1" dirty="0">
              <a:latin typeface="Yu Gothic" panose="020B0400000000000000" pitchFamily="34" charset="-128"/>
            </a:endParaRPr>
          </a:p>
          <a:p>
            <a:endParaRPr lang="th-TH" sz="2200" b="1" dirty="0">
              <a:ea typeface="HG丸ｺﾞｼｯｸM-PRO" panose="020F0600000000000000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52154" y="7025345"/>
            <a:ext cx="963768" cy="70286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355" y="7983461"/>
            <a:ext cx="351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คุณสามารถทำงานได้</a:t>
            </a:r>
          </a:p>
          <a:p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HGP創英角ﾎﾟｯﾌﾟ体" panose="040B0A00000000000000" pitchFamily="50" charset="-128"/>
                <a:cs typeface="Angsana New" panose="02020603050405020304" pitchFamily="18" charset="-34"/>
              </a:rPr>
              <a:t>“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กฎการทำงาน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HGP創英角ﾎﾟｯﾌﾟ体" panose="040B0A00000000000000" pitchFamily="50" charset="-128"/>
                <a:cs typeface="Angsana New" panose="02020603050405020304" pitchFamily="18" charset="-34"/>
              </a:rPr>
              <a:t>”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 ของญี่ปุ่นถูกนำมาใช้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5838" y="3997047"/>
            <a:ext cx="3408887" cy="5216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64100" y="3997046"/>
            <a:ext cx="3263457" cy="5216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719" y="1944492"/>
            <a:ext cx="5182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ก่อนอื่นให้ตรวจสอบว่าคุณสามารถ</a:t>
            </a:r>
            <a:br>
              <a:rPr lang="th-TH" sz="2200" dirty="0">
                <a:ea typeface="HG丸ｺﾞｼｯｸM-PRO" panose="020F0600000000000000" pitchFamily="50" charset="-128"/>
              </a:rPr>
            </a:br>
            <a:r>
              <a:rPr lang="th-TH" sz="2200" dirty="0">
                <a:ea typeface="HG丸ｺﾞｼｯｸM-PRO" panose="020F0600000000000000" pitchFamily="50" charset="-128"/>
              </a:rPr>
              <a:t>ทำงานใน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ญี่ปุ่นได้หรือไม่</a:t>
            </a:r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!</a:t>
            </a:r>
            <a:endParaRPr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97071" y="2866850"/>
            <a:ext cx="287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 พระราชบัญญัติควบคุมคนเข้าเมืองและผู้ลี้ภัย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423322" y="2973153"/>
            <a:ext cx="779852" cy="1323806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471692" y="3045948"/>
            <a:ext cx="2341556" cy="1282375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40913" y="5135872"/>
            <a:ext cx="3250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>
                <a:solidFill>
                  <a:srgbClr val="FF0000"/>
                </a:solidFill>
                <a:ea typeface="HG創英角ﾎﾟｯﾌﾟ体" panose="040B0A09000000000000" pitchFamily="49" charset="-128"/>
              </a:rPr>
              <a:t>คุณไม่สามารถทำงาน</a:t>
            </a:r>
          </a:p>
          <a:p>
            <a:r>
              <a:rPr lang="th-TH" u="sng" dirty="0">
                <a:ea typeface="HG丸ｺﾞｼｯｸM-PRO" panose="020F0600000000000000" pitchFamily="50" charset="-128"/>
              </a:rPr>
              <a:t>เมื่อคุณคาดหวังจะทำงาน คุณต้อง</a:t>
            </a:r>
            <a:r>
              <a:rPr lang="th-TH" u="sng" dirty="0">
                <a:solidFill>
                  <a:srgbClr val="0070C0"/>
                </a:solidFill>
                <a:ea typeface="HG丸ｺﾞｼｯｸM-PRO" panose="020F0600000000000000" pitchFamily="50" charset="-128"/>
              </a:rPr>
              <a:t>ได้รับอนุญาต ให้เปลี่ยนแปลงสถานภาพการพำนักอาศัยเพื่อขออนุญาตประกอบกิจกรรมอื่นๆ นอกเหนือจากที่ได้รับอนุญาตภายใต้สถานภาพการพำนักอาศัยที่ได้รับก่อนหน้านี้ จาก</a:t>
            </a:r>
            <a:r>
              <a:rPr lang="th-TH" u="sng" dirty="0">
                <a:ea typeface="HG丸ｺﾞｼｯｸM-PRO" panose="020F0600000000000000" pitchFamily="50" charset="-128"/>
              </a:rPr>
              <a:t>สำนักงานตรวจคนเข้าเมือง</a:t>
            </a: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686" y="2902803"/>
            <a:ext cx="6232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คุณต้องยื่นหนังสือแจ้งที่เกี่ยวข้องกับองค์กรในสังกัดเมื่อ: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คุณได้รับการว่าจ้าง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คุณลาออกจากบริษัท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คุณเปลี่ยน</a:t>
            </a:r>
            <a:r>
              <a:rPr lang="th-TH" sz="2000" dirty="0">
                <a:cs typeface="Angsana New" panose="02020603050405020304" pitchFamily="18" charset="-34"/>
              </a:rPr>
              <a:t>งาน (ทำงานให้กับบริษัทอื่น</a:t>
            </a:r>
            <a:r>
              <a:rPr lang="th-TH" sz="2000" dirty="0">
                <a:ea typeface="HG丸ｺﾞｼｯｸM-PRO" panose="020F0600000000000000" pitchFamily="50" charset="-128"/>
                <a:cs typeface="Angsana New" panose="02020603050405020304" pitchFamily="18" charset="-34"/>
              </a:rPr>
              <a:t>)</a:t>
            </a:r>
          </a:p>
          <a:p>
            <a:r>
              <a:rPr lang="th-TH" sz="2000" dirty="0"/>
              <a:t>*ผู้พำนักอาศัยระยะกลางถึงระยะยาวมีหน้าที่ยื่นหนังสือแจ้งต่อผู้บัญชาการสำนักงานตรวจคนเข้าเมืองด้วยตนเอง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th-TH" sz="2000" dirty="0"/>
              <a:t>หากคุณไม่ยื่นหนังสือแจ้ง จะต้องเสียค่าปรับไม่</a:t>
            </a:r>
            <a:r>
              <a:rPr lang="th-TH" sz="2000" dirty="0">
                <a:cs typeface="Angsana New" panose="02020603050405020304" pitchFamily="18" charset="-34"/>
              </a:rPr>
              <a:t>เกิน 200,000 </a:t>
            </a:r>
            <a:r>
              <a:rPr lang="th-TH" sz="2000" dirty="0"/>
              <a:t>เยน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th-TH" sz="2000" dirty="0"/>
              <a:t>*หากคุณส่งหนังสือแจ้งอันเป็นเท็จ ต้องระวางโทษจำคุกร่วมกับการทำงานในระหว่างจำคุกไม่เกินหนึ่งปี หรือปรับไม่เกิน </a:t>
            </a:r>
            <a:r>
              <a:rPr lang="th-TH" sz="2000" dirty="0">
                <a:cs typeface="Angsana New" panose="02020603050405020304" pitchFamily="18" charset="-34"/>
              </a:rPr>
              <a:t>200,000</a:t>
            </a:r>
            <a:r>
              <a:rPr lang="th-TH" sz="2000" dirty="0"/>
              <a:t> เยน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2" y="1083900"/>
            <a:ext cx="5251889" cy="553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86028" y="1137709"/>
            <a:ext cx="54506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จำเป็นต้องมี “</a:t>
            </a:r>
            <a:r>
              <a:rPr lang="th-TH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หนังสือแจ้งที่เกี่ยวข้องกับองค์กรในสังกัด</a:t>
            </a:r>
            <a:r>
              <a:rPr lang="th-TH" sz="2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”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45540" y="1749397"/>
            <a:ext cx="326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*พระราชบัญญัติควบคุมคนเข้าเมืองและผู้ลี้ภัย, </a:t>
            </a:r>
            <a:r>
              <a:rPr lang="th-TH" sz="1400" dirty="0">
                <a:ea typeface="HG丸ｺﾞｼｯｸM-PRO" panose="020F0600000000000000" pitchFamily="50" charset="-128"/>
                <a:cs typeface="Angsana New" panose="02020603050405020304" pitchFamily="18" charset="-34"/>
              </a:rPr>
              <a:t>มาตรา 19-16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7802" y="5081226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8920"/>
              </p:ext>
            </p:extLst>
          </p:nvPr>
        </p:nvGraphicFramePr>
        <p:xfrm>
          <a:off x="92898" y="1202774"/>
          <a:ext cx="6640117" cy="5140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หมวด</a:t>
                      </a:r>
                      <a:br>
                        <a:rPr kumimoji="1" lang="en-US" sz="1200" dirty="0">
                          <a:solidFill>
                            <a:schemeClr val="tx1"/>
                          </a:solidFill>
                          <a:cs typeface="+mn-cs"/>
                        </a:rPr>
                      </a:br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หมู่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สถานภาพการพำนักอาศัย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เมื่อจำเป็นต้องมีหนังสือแจ้ง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>
                          <a:solidFill>
                            <a:schemeClr val="tx1"/>
                          </a:solidFill>
                          <a:cs typeface="+mn-cs"/>
                        </a:rPr>
                        <a:t>เรื่องที่ต้องแจ้ง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ฐานทางกฎหมาย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>
                          <a:solidFill>
                            <a:schemeClr val="tx1"/>
                          </a:solidFill>
                          <a:cs typeface="+mn-cs"/>
                        </a:rPr>
                        <a:t>บทกำหนดโทษ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th-TH" sz="1200" b="1">
                          <a:solidFill>
                            <a:schemeClr val="tx1"/>
                          </a:solidFill>
                          <a:cs typeface="+mn-cs"/>
                        </a:rPr>
                        <a:t>หนังสือแจ้งที่เกี่ยวข้องกับองค์กรในสังกัด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ศาสตราจารย์, ผู้เชี่ยวชาญทักษะสูง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(1)-(c), </a:t>
                      </a:r>
                      <a:endParaRPr kumimoji="1" lang="en-US" sz="1200" b="1" baseline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(2)-(c) 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ผู้จัดการธุรกิจ, </a:t>
                      </a:r>
                      <a:endParaRPr kumimoji="1" lang="en-US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นักกฎหมาย/นักบัญชี,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ผู้ให้บริการทางการแพทย์, อาจารย์, ผู้ทำงานกับบริษัทสาขาในต่างประเทศ,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ผู้ฝึกงานด้านเทคนิค, นักศึกษาหรือผู้ฝึกงาน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-การเปลี่ยนแปลงชื่อหรือที่ตั้ง หรือการเลิกกิจการขององค์กรที่ดำเนินกิจกรรมตามที่กำหนดไว้ 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-การลาออกหรือถูกโอนย้ายจากองค์กร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ผู้พำนักอาศัยระยะกลางถึงระยะยาวที่ยื่นหนังสือแจ้งต้องแจ้งข้อมูลในข้อ ① ถึง ⑦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ต่อไปนี้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①ชื่อ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②วันเกิด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③เพศ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④สัญชาติ/ภูมิภาค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⑤ที่อยู่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⑥หมายเลขบัตรประจำตัวผู้พำนักอาศัย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⑦เรื่องที่ต้องแจ้งขึ้นอยู่กับกรณี</a:t>
                      </a:r>
                    </a:p>
                    <a:p>
                      <a:pPr algn="l" rtl="0"/>
                      <a:endParaRPr kumimoji="1" lang="en-US" altLang="ja-JP" sz="12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พระราชบัญญัติควบคุมคนเข้าเมืองและผู้ลี้ภัย, มาตรา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19-16</a:t>
                      </a:r>
                    </a:p>
                    <a:p>
                      <a:pPr algn="l" rtl="0"/>
                      <a:endParaRPr kumimoji="1" lang="en-US" altLang="ja-JP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กฎระเบียบการบังคับใช้พระราชบัญญัติควบคุมคนเข้าเมืองและผู้ลี้ภัย,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มาตรา 19-15, ตารางต่อท้าย </a:t>
                      </a:r>
                    </a:p>
                    <a:p>
                      <a:pPr algn="l"/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3-3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</a:t>
                      </a:r>
                      <a:r>
                        <a:rPr kumimoji="1" lang="th-TH" sz="1150" b="1" strike="noStrike" kern="1200" spc="0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เมืองและผู้ลี้ภัย,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71-2-1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(การแจ้งอัน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เป็นเท็จ)</a:t>
                      </a:r>
                    </a:p>
                    <a:p>
                      <a:pPr algn="l" rtl="0"/>
                      <a:endParaRPr kumimoji="1" lang="ja-JP" altLang="en-US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</a:t>
                      </a:r>
                      <a:r>
                        <a:rPr kumimoji="1" lang="th-TH" sz="1150" b="1" strike="noStrike" kern="1200" spc="0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เมืองและผู้ลี้ภัย,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</a:t>
                      </a:r>
                      <a: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71-5-3</a:t>
                      </a:r>
                      <a:endParaRPr kumimoji="1" lang="th-TH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(การละเลยหน้าที่การแจ้ง)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ผู้เชี่ยวชาญทักษะสูง </a:t>
                      </a:r>
                      <a:endParaRPr kumimoji="1" lang="en-US" sz="12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(1)-(a)(b), </a:t>
                      </a:r>
                      <a:r>
                        <a:rPr kumimoji="1" lang="en-US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(2)-(a)(b), </a:t>
                      </a:r>
                      <a:endParaRPr kumimoji="1" lang="en-US" sz="1200" b="1" baseline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นักวิจัย, วิศวกร/ผู้เชี่ยวชาญด้านมนุษยศาสตร์/กิจการต่างประเทศ, ผู้ให้บริการดูแลบริบาล, นักแสดง, แรงงานทักษะ หรือ แรงงานทักษะเฉพาะทาง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-การเปลี่ยนแปลงชื่อหรือที่ตั้ง หรือการเลิกกิจการ</a:t>
                      </a:r>
                      <a:r>
                        <a:rPr kumimoji="1" lang="th-TH" sz="1200" b="1" u="sng" dirty="0">
                          <a:solidFill>
                            <a:schemeClr val="tx1"/>
                          </a:solidFill>
                          <a:cs typeface="+mn-cs"/>
                        </a:rPr>
                        <a:t>ขององค์กรที่ทำสัญญา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th-TH" sz="1200" dirty="0"/>
                        <a:t>หรือ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การยกเลิกสัญญา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-การทำสัญญาฉบับใหม่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53790" y="6818559"/>
            <a:ext cx="640421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ระยะเวลาการแจ้ง: ภายใน </a:t>
            </a:r>
            <a:r>
              <a:rPr lang="th-TH" sz="1800" dirty="0">
                <a:solidFill>
                  <a:srgbClr val="000000"/>
                </a:solidFill>
                <a:latin typeface="Angsana New" panose="02020603050405020304" pitchFamily="18" charset="-34"/>
                <a:ea typeface="Meiryo UI" panose="020B0604030504040204" pitchFamily="50" charset="-128"/>
                <a:cs typeface="Angsana New" panose="02020603050405020304" pitchFamily="18" charset="-34"/>
              </a:rPr>
              <a:t>14</a:t>
            </a: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 วัน นับแต่วันที่เกิดเหตุการณ์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8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วิธีการส่งหนังสือแจ้ง: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การยื่นผ่านระบบอินเตอร์เน็ตที่เว็บไซต์ของสำนักงาน</a:t>
            </a:r>
            <a:r>
              <a:rPr lang="th-TH" sz="1800" dirty="0">
                <a:solidFill>
                  <a:srgbClr val="000000"/>
                </a:solidFill>
                <a:latin typeface="Angsana New" panose="02020603050405020304" pitchFamily="18" charset="-34"/>
                <a:ea typeface="Meiryo UI" panose="020B0604030504040204" pitchFamily="50" charset="-128"/>
                <a:cs typeface="Angsana New" panose="02020603050405020304" pitchFamily="18" charset="-34"/>
              </a:rPr>
              <a:t>ตรวจคนเข้าเมือง (ต้องลงทะเบียนผู้ใช้งานผ่าน “ระบบการแจ้งทางอิเล็กทรอนิกส์”)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latin typeface="Tahoma"/>
                <a:ea typeface="Meiryo UI" panose="020B0604030504040204" pitchFamily="50" charset="-128"/>
              </a:rPr>
              <a:t>นำไปส่งที่สำนักงานตรวจคนเข้าเมืองในพื้นที่โดยตรง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latin typeface="Tahoma"/>
                <a:ea typeface="Meiryo UI" panose="020B0604030504040204" pitchFamily="50" charset="-128"/>
              </a:rPr>
              <a:t>ส่งไปยังสำนักงานตรวจคนเข้าเมืองโตเกียวทางไปรษณีย์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8993533"/>
            <a:ext cx="568568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14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(หมายเหตุ) โปรดดูแบบฟอร์ม</a:t>
            </a:r>
            <a:r>
              <a:rPr lang="th-TH" sz="1400" dirty="0">
                <a:solidFill>
                  <a:srgbClr val="000000"/>
                </a:solidFill>
              </a:rPr>
              <a:t>ใบสมัครได้จากเว็บไซต์ด้านล่าง </a:t>
            </a:r>
            <a:r>
              <a:rPr lang="th-TH" sz="15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http://www.moj.go.jp/isa/applications/procedures/index.html</a:t>
            </a: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16103" y="9588548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5648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5126" y="739988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テキスト ボックス 10">
            <a:extLst>
              <a:ext uri="{FF2B5EF4-FFF2-40B4-BE49-F238E27FC236}">
                <a16:creationId xmlns:a16="http://schemas.microsoft.com/office/drawing/2014/main" id="{2DA15A66-97BD-2B86-29B2-A872E6E92E2A}"/>
              </a:ext>
            </a:extLst>
          </p:cNvPr>
          <p:cNvSpPr txBox="1"/>
          <p:nvPr/>
        </p:nvSpPr>
        <p:spPr>
          <a:xfrm>
            <a:off x="102338" y="158807"/>
            <a:ext cx="6715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รายละเอียดเกี่ยวกับ “หนังสือแจ้งที่เกี่ยวข้องกับองค์กร</a:t>
            </a:r>
          </a:p>
          <a:p>
            <a:r>
              <a:rPr lang="th-TH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ในสังกัด”</a:t>
            </a:r>
          </a:p>
          <a:p>
            <a:endParaRPr lang="th-TH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636" y="2571837"/>
            <a:ext cx="63037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หากบริษัทจ้างชาวต่างชาติเข้ามาใหม่หรือหากชาวต่างชาติที่</a:t>
            </a:r>
            <a:br>
              <a:rPr lang="th-TH" sz="2200" dirty="0"/>
            </a:br>
            <a:r>
              <a:rPr lang="th-TH" sz="2200" dirty="0"/>
              <a:t>บริษัทจ้างออกจาก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 (ลาออกจากงาน) บริษัทจะต้องยื่นเอกสาร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“การแจ้งสถานะการจ้างงานของชาวต่างชาติ!” </a:t>
            </a:r>
          </a:p>
          <a:p>
            <a:r>
              <a:rPr lang="th-TH" sz="2200" dirty="0"/>
              <a:t>　</a:t>
            </a:r>
          </a:p>
          <a:p>
            <a:r>
              <a:rPr lang="th-TH" sz="2200" dirty="0"/>
              <a:t>หากบริษัทไม่ยื่นหนังสือแจ้งจะมีโทษปรับไม่เกิน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300,000</a:t>
            </a:r>
            <a:r>
              <a:rPr lang="th-TH" sz="2200" dirty="0"/>
              <a:t> เยน</a:t>
            </a:r>
          </a:p>
          <a:p>
            <a:endParaRPr lang="en-US" altLang="ja-JP" sz="2200" dirty="0"/>
          </a:p>
          <a:p>
            <a:r>
              <a:rPr lang="th-TH" sz="22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หนังสือแจ้งจะต้องส่งไปยัง Hello Work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739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8950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นายจ้าง </a:t>
            </a:r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(บริษัท) ก็มีหน้าที่ด้วยเช่นกัน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36568" y="6679501"/>
            <a:ext cx="6322421" cy="248133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400" dirty="0"/>
              <a:t>เมื่อบริษัทจ้างชาวต่างชาติ บริษัทจะต้องยืนยันว่าชาวต่างชาติคนนั้นสามารถทำงานในญี่ปุ่นได้อย่างถูกกฎหมายหรือไม่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!</a:t>
            </a:r>
          </a:p>
          <a:p>
            <a:pPr defTabSz="1320759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400" dirty="0"/>
              <a:t>เช่น สถานภาพการพำนักอาศัยและวันหมดอายุ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15675" y="2674331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71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ภาคผนวก ：　　</a:t>
            </a:r>
            <a:r>
              <a:rPr lang="th-TH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การแจ้งสถานะการจ้างงานของชาวต่างชาติ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64984" y="1965242"/>
            <a:ext cx="349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*พระราชบัญญัติส่งเสริมการใช้แรงงานอย่างครอบคลุม, มาตรา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6" y="201757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latin typeface="Tahoma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5881676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prstClr val="black"/>
                </a:solidFill>
                <a:ea typeface="HG丸ｺﾞｼｯｸM-PRO" panose="020F0600000000000000" pitchFamily="50" charset="-128"/>
              </a:rPr>
              <a:t>เงื่อนไขการทำงานและสัญญา</a:t>
            </a: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17578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เงื่อนไขการทำงานเป็นไปตามที่อธิบายไว้ในการสัมภาษณ์งาน ไม่มีเอกสารที่เป็นลายลักษณ์อักษร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3722849" y="2762247"/>
            <a:ext cx="2673394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ผมขอทำสัญญาเป็น</a:t>
            </a:r>
          </a:p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ลายลักษณ์อักษร</a:t>
            </a:r>
          </a:p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ไม่ได้หรือ</a:t>
            </a:r>
            <a:r>
              <a:rPr lang="th-TH" sz="20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?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6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ในกรณีนี้คุณควรทำอย่างไร</a:t>
            </a:r>
            <a:r>
              <a:rPr kumimoji="1" lang="th-TH" sz="26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?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1</a:t>
            </a: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4" y="1460727"/>
            <a:ext cx="5367423" cy="63477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สัญญาการ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ทำงาน:</a:t>
            </a:r>
            <a:r>
              <a:rPr lang="en-US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“สัญญาจ้างแรงงาน”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7" y="2599195"/>
            <a:ext cx="6227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เมื่อคุณได้รับการจ้างงานจากบริษัท คุณและบริษัทของคุณจะต้อง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 “สัญญาจ้างแรงงาน” ซึ่งเป็นสัญญาการ</a:t>
            </a:r>
            <a:r>
              <a:rPr lang="th-TH" sz="2200" dirty="0">
                <a:ea typeface="HG丸ｺﾞｼｯｸM-PRO" panose="020F0600000000000000" pitchFamily="50" charset="-128"/>
              </a:rPr>
              <a:t>ทำงาน  สัญญาจ้างแรงงานสามารถทำด้วยวาจา อย่างไรก็ตาม โดยหลักการแล้วขอแนะนำให้ทำ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สัญญาเป็นลายลักษณ์อักษร</a:t>
            </a:r>
            <a:r>
              <a:rPr lang="th-TH" sz="2200" dirty="0">
                <a:ea typeface="HG丸ｺﾞｼｯｸM-PRO" panose="020F0600000000000000" pitchFamily="50" charset="-128"/>
              </a:rPr>
              <a:t> </a:t>
            </a:r>
            <a:r>
              <a:rPr lang="th-TH" sz="2200" dirty="0"/>
              <a:t>เพื่อป้องกันปัญหา</a:t>
            </a:r>
            <a:endParaRPr lang="th-TH" sz="2200" dirty="0"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294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บริษัทของคุณไม่สามารถเปลี่ยนแปลงเงื่อนไขการทำงานของคุณ โดยไม่ได้รับความยินยอมจากคุณ  </a:t>
            </a:r>
          </a:p>
          <a:p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ข้อตกลง</a:t>
            </a:r>
            <a:r>
              <a:rPr lang="th-TH" sz="2200" dirty="0">
                <a:ea typeface="HG丸ｺﾞｼｯｸM-PRO" panose="020F0600000000000000" pitchFamily="50" charset="-128"/>
              </a:rPr>
              <a:t>ระหว่างคุณกับบริษัทเป็นสิ่งจำเป็น</a:t>
            </a:r>
          </a:p>
          <a:p>
            <a:endParaRPr kumimoji="1" lang="ja-JP" altLang="en-US" sz="22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664826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บริษัทของคุณไม่สามารถ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เปลี่ยนแปลง “เงื่อนไขการทำงาน” โดยไม่ได้รับความยินยอม</a:t>
            </a:r>
            <a:r>
              <a:rPr lang="th-TH" sz="3000" dirty="0"/>
              <a:t>จากคุณ</a:t>
            </a: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144" y="4090749"/>
            <a:ext cx="3097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พระราชบัญญัติสัญญาจ้างแรงงาน,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6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95144" y="6823398"/>
            <a:ext cx="321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พระราชบัญญัติสัญญาจ้างแรงงาน,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395358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600" dirty="0">
                <a:ea typeface="HG丸ｺﾞｼｯｸM-PRO" panose="020F0600000000000000" pitchFamily="50" charset="-128"/>
              </a:rPr>
              <a:t>คุณจะทำสัญญาจ้าง</a:t>
            </a:r>
            <a:r>
              <a:rPr lang="th-TH" sz="2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แรงงาน (สัญญาสำหรับงานของคุณ) ก็ต่อเมื่อ</a:t>
            </a:r>
            <a:r>
              <a:rPr lang="th-TH" sz="2600" dirty="0">
                <a:ea typeface="HG丸ｺﾞｼｯｸM-PRO" panose="020F0600000000000000" pitchFamily="50" charset="-128"/>
              </a:rPr>
              <a:t>คุณ</a:t>
            </a:r>
            <a:r>
              <a:rPr lang="th-TH" sz="26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เข้าใจและยอมรับ</a:t>
            </a:r>
            <a:r>
              <a:rPr lang="th-TH" sz="2600" dirty="0">
                <a:ea typeface="HG丸ｺﾞｼｯｸM-PRO" panose="020F0600000000000000" pitchFamily="50" charset="-128"/>
              </a:rPr>
              <a:t>เงื่อนไขการทำงานทั้งหมด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1</a:t>
            </a:r>
            <a:endParaRPr kumimoji="1" lang="th-TH" sz="3600" b="1" dirty="0">
              <a:latin typeface="Tahoma" panose="020B060403050404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4168</Words>
  <Application>Microsoft Office PowerPoint</Application>
  <PresentationFormat>A4 210 x 297 mm</PresentationFormat>
  <Paragraphs>484</Paragraphs>
  <Slides>28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Adobe Thai</vt:lpstr>
      <vt:lpstr>ＭＳ 明朝</vt:lpstr>
      <vt:lpstr>UD デジタル 教科書体 NP-B</vt:lpstr>
      <vt:lpstr>Yu Gothic</vt:lpstr>
      <vt:lpstr>Angsana New</vt:lpstr>
      <vt:lpstr>Arial</vt:lpstr>
      <vt:lpstr>Calibri</vt:lpstr>
      <vt:lpstr>Cordia New</vt:lpstr>
      <vt:lpstr>Tahoma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2025-03-13T07:18:14Z</dcterms:created>
  <dcterms:modified xsi:type="dcterms:W3CDTF">2025-12-01T02:45:31Z</dcterms:modified>
</cp:coreProperties>
</file>