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handoutMasterIdLst>
    <p:handoutMasterId r:id="rId31"/>
  </p:handoutMasterIdLst>
  <p:sldIdLst>
    <p:sldId id="263" r:id="rId2"/>
    <p:sldId id="294" r:id="rId3"/>
    <p:sldId id="273" r:id="rId4"/>
    <p:sldId id="285" r:id="rId5"/>
    <p:sldId id="291" r:id="rId6"/>
    <p:sldId id="292" r:id="rId7"/>
    <p:sldId id="287" r:id="rId8"/>
    <p:sldId id="268" r:id="rId9"/>
    <p:sldId id="290" r:id="rId10"/>
    <p:sldId id="286" r:id="rId11"/>
    <p:sldId id="270" r:id="rId12"/>
    <p:sldId id="271" r:id="rId13"/>
    <p:sldId id="272" r:id="rId14"/>
    <p:sldId id="274" r:id="rId15"/>
    <p:sldId id="293" r:id="rId16"/>
    <p:sldId id="275" r:id="rId17"/>
    <p:sldId id="276" r:id="rId18"/>
    <p:sldId id="277" r:id="rId19"/>
    <p:sldId id="278" r:id="rId20"/>
    <p:sldId id="283" r:id="rId21"/>
    <p:sldId id="280" r:id="rId22"/>
    <p:sldId id="279" r:id="rId23"/>
    <p:sldId id="284" r:id="rId24"/>
    <p:sldId id="282" r:id="rId25"/>
    <p:sldId id="256" r:id="rId26"/>
    <p:sldId id="295" r:id="rId27"/>
    <p:sldId id="299" r:id="rId28"/>
    <p:sldId id="281" r:id="rId29"/>
  </p:sldIdLst>
  <p:sldSz cx="6858000" cy="9906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238" autoAdjust="0"/>
  </p:normalViewPr>
  <p:slideViewPr>
    <p:cSldViewPr snapToGrid="0">
      <p:cViewPr varScale="1">
        <p:scale>
          <a:sx n="64" d="100"/>
          <a:sy n="64" d="100"/>
        </p:scale>
        <p:origin x="2707"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1033" cy="489418"/>
          </a:xfrm>
          <a:prstGeom prst="rect">
            <a:avLst/>
          </a:prstGeom>
        </p:spPr>
        <p:txBody>
          <a:bodyPr vert="horz" lIns="89789" tIns="44893" rIns="89789" bIns="44893"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764280" y="0"/>
            <a:ext cx="2881033" cy="489418"/>
          </a:xfrm>
          <a:prstGeom prst="rect">
            <a:avLst/>
          </a:prstGeom>
        </p:spPr>
        <p:txBody>
          <a:bodyPr vert="horz" lIns="89789" tIns="44893" rIns="89789" bIns="44893" rtlCol="0"/>
          <a:lstStyle>
            <a:lvl1pPr algn="r">
              <a:defRPr sz="1100"/>
            </a:lvl1pPr>
          </a:lstStyle>
          <a:p>
            <a:fld id="{9E3F4CB4-7D06-4077-A699-FB5A349DB51B}" type="datetimeFigureOut">
              <a:rPr kumimoji="1" lang="ja-JP" altLang="en-US" smtClean="0"/>
              <a:t>2025/9/18</a:t>
            </a:fld>
            <a:endParaRPr kumimoji="1" lang="ja-JP" altLang="en-US"/>
          </a:p>
        </p:txBody>
      </p:sp>
      <p:sp>
        <p:nvSpPr>
          <p:cNvPr id="4" name="フッター プレースホルダー 3"/>
          <p:cNvSpPr>
            <a:spLocks noGrp="1"/>
          </p:cNvSpPr>
          <p:nvPr>
            <p:ph type="ftr" sz="quarter" idx="2"/>
          </p:nvPr>
        </p:nvSpPr>
        <p:spPr>
          <a:xfrm>
            <a:off x="0" y="9287995"/>
            <a:ext cx="2881033" cy="489418"/>
          </a:xfrm>
          <a:prstGeom prst="rect">
            <a:avLst/>
          </a:prstGeom>
        </p:spPr>
        <p:txBody>
          <a:bodyPr vert="horz" lIns="89789" tIns="44893" rIns="89789" bIns="44893"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764280" y="9287995"/>
            <a:ext cx="2881033" cy="489418"/>
          </a:xfrm>
          <a:prstGeom prst="rect">
            <a:avLst/>
          </a:prstGeom>
        </p:spPr>
        <p:txBody>
          <a:bodyPr vert="horz" lIns="89789" tIns="44893" rIns="89789" bIns="44893" rtlCol="0" anchor="b"/>
          <a:lstStyle>
            <a:lvl1pPr algn="r">
              <a:defRPr sz="11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5"/>
          </a:xfrm>
          <a:prstGeom prst="rect">
            <a:avLst/>
          </a:prstGeom>
        </p:spPr>
        <p:txBody>
          <a:bodyPr vert="horz" lIns="89663" tIns="44831" rIns="89663" bIns="44831" rtlCol="0"/>
          <a:lstStyle>
            <a:lvl1pPr algn="l">
              <a:defRPr sz="1100"/>
            </a:lvl1pPr>
          </a:lstStyle>
          <a:p>
            <a:endParaRPr kumimoji="1" lang="ja-JP" altLang="en-US"/>
          </a:p>
        </p:txBody>
      </p:sp>
      <p:sp>
        <p:nvSpPr>
          <p:cNvPr id="3" name="日付プレースホルダー 2"/>
          <p:cNvSpPr>
            <a:spLocks noGrp="1"/>
          </p:cNvSpPr>
          <p:nvPr>
            <p:ph type="dt" idx="1"/>
          </p:nvPr>
        </p:nvSpPr>
        <p:spPr>
          <a:xfrm>
            <a:off x="3765216" y="2"/>
            <a:ext cx="2880101" cy="490355"/>
          </a:xfrm>
          <a:prstGeom prst="rect">
            <a:avLst/>
          </a:prstGeom>
        </p:spPr>
        <p:txBody>
          <a:bodyPr vert="horz" lIns="89663" tIns="44831" rIns="89663" bIns="44831" rtlCol="0"/>
          <a:lstStyle>
            <a:lvl1pPr algn="r">
              <a:defRPr sz="1100"/>
            </a:lvl1pPr>
          </a:lstStyle>
          <a:p>
            <a:fld id="{742C249E-E747-4BDF-A7DB-8D85EE7F17FA}"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2181225" y="1222375"/>
            <a:ext cx="2284413" cy="3300413"/>
          </a:xfrm>
          <a:prstGeom prst="rect">
            <a:avLst/>
          </a:prstGeom>
          <a:noFill/>
          <a:ln w="12700">
            <a:solidFill>
              <a:prstClr val="black"/>
            </a:solidFill>
          </a:ln>
        </p:spPr>
        <p:txBody>
          <a:bodyPr vert="horz" lIns="89663" tIns="44831" rIns="89663" bIns="44831" rtlCol="0" anchor="ctr"/>
          <a:lstStyle/>
          <a:p>
            <a:endParaRPr lang="ja-JP" altLang="en-US"/>
          </a:p>
        </p:txBody>
      </p:sp>
      <p:sp>
        <p:nvSpPr>
          <p:cNvPr id="5" name="ノート プレースホルダー 4"/>
          <p:cNvSpPr>
            <a:spLocks noGrp="1"/>
          </p:cNvSpPr>
          <p:nvPr>
            <p:ph type="body" sz="quarter" idx="3"/>
          </p:nvPr>
        </p:nvSpPr>
        <p:spPr>
          <a:xfrm>
            <a:off x="664997" y="4705217"/>
            <a:ext cx="5316871" cy="3849436"/>
          </a:xfrm>
          <a:prstGeom prst="rect">
            <a:avLst/>
          </a:prstGeom>
        </p:spPr>
        <p:txBody>
          <a:bodyPr vert="horz" lIns="89663" tIns="44831" rIns="89663" bIns="448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60"/>
            <a:ext cx="2880101" cy="490355"/>
          </a:xfrm>
          <a:prstGeom prst="rect">
            <a:avLst/>
          </a:prstGeom>
        </p:spPr>
        <p:txBody>
          <a:bodyPr vert="horz" lIns="89663" tIns="44831" rIns="89663" bIns="4483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5"/>
          </a:xfrm>
          <a:prstGeom prst="rect">
            <a:avLst/>
          </a:prstGeom>
        </p:spPr>
        <p:txBody>
          <a:bodyPr vert="horz" lIns="89663" tIns="44831" rIns="89663" bIns="44831" rtlCol="0" anchor="b"/>
          <a:lstStyle>
            <a:lvl1pPr algn="r">
              <a:defRPr sz="11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1225" y="1222375"/>
            <a:ext cx="2284413" cy="33004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4997" y="4705217"/>
            <a:ext cx="5316871" cy="3849436"/>
          </a:xfrm>
          <a:prstGeom prst="rect">
            <a:avLst/>
          </a:prstGeom>
        </p:spPr>
        <p:txBody>
          <a:bodyPr spcFirstLastPara="1" wrap="square" lIns="89651" tIns="44812" rIns="89651" bIns="44812" anchor="t" anchorCtr="0">
            <a:noAutofit/>
          </a:bodyPr>
          <a:lstStyle/>
          <a:p>
            <a:endParaRPr/>
          </a:p>
        </p:txBody>
      </p:sp>
      <p:sp>
        <p:nvSpPr>
          <p:cNvPr id="98" name="Google Shape;98;p2:notes"/>
          <p:cNvSpPr>
            <a:spLocks noGrp="1" noRot="1" noChangeAspect="1"/>
          </p:cNvSpPr>
          <p:nvPr>
            <p:ph type="sldImg" idx="2"/>
          </p:nvPr>
        </p:nvSpPr>
        <p:spPr>
          <a:xfrm>
            <a:off x="2181225" y="1222375"/>
            <a:ext cx="2284413"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327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2025/9/18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2025/9/18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2025/9/18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2025/9/18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hyperlink" Target="mailto:jouhou-c@ofix.or.jp"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embed.chatbot.digital.ricoh.com/shokorodo/app/index.html" TargetMode="External"/><Relationship Id="rId4" Type="http://schemas.openxmlformats.org/officeDocument/2006/relationships/hyperlink" Target="https://roudou-soudan-center.pref.osaka.lg.j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574" y="-3016"/>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sp>
        <p:nvSpPr>
          <p:cNvPr id="3" name="サブタイトル 2"/>
          <p:cNvSpPr>
            <a:spLocks noGrp="1"/>
          </p:cNvSpPr>
          <p:nvPr>
            <p:ph type="subTitle" idx="1"/>
          </p:nvPr>
        </p:nvSpPr>
        <p:spPr>
          <a:xfrm>
            <a:off x="166814" y="8555775"/>
            <a:ext cx="6591433" cy="1088186"/>
          </a:xfrm>
        </p:spPr>
        <p:txBody>
          <a:bodyPr>
            <a:normAutofit/>
          </a:bodyPr>
          <a:lstStyle/>
          <a:p>
            <a:endParaRPr kumimoji="1" lang="en-US" altLang="ja-JP" dirty="0">
              <a:solidFill>
                <a:srgbClr val="0000CC"/>
              </a:solidFill>
            </a:endParaRPr>
          </a:p>
          <a:p>
            <a:r>
              <a:rPr lang="x-es-XL" b="1" dirty="0"/>
              <a:t>Osaka Labor Consultation Center</a:t>
            </a:r>
            <a:r>
              <a:rPr lang="x-es-XL" sz="1200" dirty="0"/>
              <a:t> (Labor Environment Division, Employment Promotion Office, Department of Commerce, Industry and Labor, Osaka Prefectural Government)</a:t>
            </a:r>
          </a:p>
        </p:txBody>
      </p:sp>
      <p:sp>
        <p:nvSpPr>
          <p:cNvPr id="17" name="テキスト ボックス 21"/>
          <p:cNvSpPr txBox="1"/>
          <p:nvPr/>
        </p:nvSpPr>
        <p:spPr>
          <a:xfrm>
            <a:off x="2759826" y="1419959"/>
            <a:ext cx="3915294" cy="2343848"/>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x-es-XL" sz="6933" b="1" dirty="0">
                <a:solidFill>
                  <a:srgbClr val="FF0000"/>
                </a:solidFill>
                <a:ea typeface="メイリオ" panose="020B0604030504040204" pitchFamily="50" charset="-128"/>
                <a:cs typeface="Times New Roman" panose="02020603050405020304" pitchFamily="18" charset="0"/>
              </a:rPr>
              <a:t>Pitong </a:t>
            </a:r>
            <a:r>
              <a:rPr lang="x-es-XL" sz="3200" b="1" dirty="0">
                <a:ea typeface="メイリオ" panose="020B0604030504040204" pitchFamily="50" charset="-128"/>
                <a:cs typeface="Times New Roman" panose="02020603050405020304" pitchFamily="18" charset="0"/>
              </a:rPr>
              <a:t>Points na Kailangan Mong Malaman Bago Ka </a:t>
            </a:r>
          </a:p>
          <a:p>
            <a:pPr algn="just"/>
            <a:r>
              <a:rPr lang="x-es-XL" sz="5200" dirty="0">
                <a:solidFill>
                  <a:srgbClr val="FFFFFF"/>
                </a:solidFill>
                <a:ea typeface="HG丸ｺﾞｼｯｸM-PRO" panose="020F0600000000000000" pitchFamily="50" charset="-128"/>
                <a:cs typeface="Times New Roman" panose="02020603050405020304" pitchFamily="18" charset="0"/>
              </a:rPr>
              <a:t> </a:t>
            </a:r>
          </a:p>
        </p:txBody>
      </p:sp>
      <p:sp>
        <p:nvSpPr>
          <p:cNvPr id="18" name="テキスト ボックス 27"/>
          <p:cNvSpPr txBox="1"/>
          <p:nvPr/>
        </p:nvSpPr>
        <p:spPr>
          <a:xfrm rot="20587889">
            <a:off x="812898" y="5954431"/>
            <a:ext cx="2696232"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x-es-XL" sz="2400" b="1" dirty="0">
                <a:solidFill>
                  <a:srgbClr val="FF0000"/>
                </a:solidFill>
                <a:ea typeface="UD デジタル 教科書体 NK-B" panose="02020700000000000000" pitchFamily="18" charset="-128"/>
                <a:cs typeface="Times New Roman" panose="02020603050405020304" pitchFamily="18" charset="0"/>
              </a:rPr>
              <a:t>Para sa mga Foreign National!</a:t>
            </a:r>
          </a:p>
        </p:txBody>
      </p:sp>
      <p:sp>
        <p:nvSpPr>
          <p:cNvPr id="21" name="正方形/長方形 20"/>
          <p:cNvSpPr/>
          <p:nvPr/>
        </p:nvSpPr>
        <p:spPr>
          <a:xfrm rot="20511778">
            <a:off x="45993" y="6786103"/>
            <a:ext cx="4721304" cy="1518364"/>
          </a:xfrm>
          <a:prstGeom prst="rect">
            <a:avLst/>
          </a:prstGeom>
          <a:noFill/>
        </p:spPr>
        <p:txBody>
          <a:bodyPr wrap="square" lIns="132080" tIns="66040" rIns="132080" bIns="66040">
            <a:spAutoFit/>
          </a:bodyPr>
          <a:lstStyle/>
          <a:p>
            <a:pPr algn="ctr"/>
            <a:r>
              <a:rPr lang="x-es-XL" dirty="0">
                <a:ln w="12700">
                  <a:solidFill>
                    <a:schemeClr val="tx2">
                      <a:lumMod val="75000"/>
                    </a:schemeClr>
                  </a:solidFill>
                  <a:prstDash val="solid"/>
                </a:ln>
              </a:rPr>
              <a:t>Ang librito na ito ay nagbibigay sa iyo ng kapayapaan ng isip sa pamamagitan ng </a:t>
            </a:r>
            <a:br>
              <a:rPr lang="en-US" dirty="0">
                <a:ln w="12700">
                  <a:solidFill>
                    <a:schemeClr val="tx2">
                      <a:lumMod val="75000"/>
                    </a:schemeClr>
                  </a:solidFill>
                  <a:prstDash val="solid"/>
                </a:ln>
              </a:rPr>
            </a:br>
            <a:r>
              <a:rPr lang="x-es-XL" dirty="0">
                <a:ln w="12700">
                  <a:solidFill>
                    <a:schemeClr val="tx2">
                      <a:lumMod val="75000"/>
                    </a:schemeClr>
                  </a:solidFill>
                  <a:prstDash val="solid"/>
                </a:ln>
              </a:rPr>
              <a:t>pagturo sa iyo ng mga pangunahing kaalaman na kailangan mong malaman para makapagtrabaho sa Japan</a:t>
            </a:r>
          </a:p>
        </p:txBody>
      </p:sp>
      <p:sp>
        <p:nvSpPr>
          <p:cNvPr id="2" name="テキスト ボックス 1"/>
          <p:cNvSpPr txBox="1"/>
          <p:nvPr/>
        </p:nvSpPr>
        <p:spPr>
          <a:xfrm>
            <a:off x="1564412" y="2945325"/>
            <a:ext cx="5477853" cy="2769989"/>
          </a:xfrm>
          <a:prstGeom prst="rect">
            <a:avLst/>
          </a:prstGeom>
          <a:noFill/>
        </p:spPr>
        <p:txBody>
          <a:bodyPr wrap="square" rtlCol="0">
            <a:spAutoFit/>
          </a:bodyPr>
          <a:lstStyle/>
          <a:p>
            <a:r>
              <a:rPr lang="x-es-XL" sz="8000" b="1" spc="-150" dirty="0">
                <a:ea typeface="メイリオ" panose="020B0604030504040204" pitchFamily="50" charset="-128"/>
                <a:cs typeface="Times New Roman" panose="02020603050405020304" pitchFamily="18" charset="0"/>
              </a:rPr>
              <a:t>Magtrabaho</a:t>
            </a:r>
            <a:r>
              <a:rPr lang="x-es-XL" sz="13800" dirty="0">
                <a:ea typeface="メイリオ" panose="020B0604030504040204" pitchFamily="50" charset="-128"/>
                <a:cs typeface="Times New Roman" panose="02020603050405020304" pitchFamily="18" charset="0"/>
              </a:rPr>
              <a:t> </a:t>
            </a:r>
            <a:br>
              <a:rPr lang="en-US" sz="13800" dirty="0">
                <a:ea typeface="メイリオ" panose="020B0604030504040204" pitchFamily="50" charset="-128"/>
                <a:cs typeface="Times New Roman" panose="02020603050405020304" pitchFamily="18" charset="0"/>
              </a:rPr>
            </a:br>
            <a:r>
              <a:rPr kumimoji="1" lang="en-US" sz="3600" b="1" dirty="0"/>
              <a:t>            </a:t>
            </a:r>
            <a:r>
              <a:rPr kumimoji="1" lang="x-es-XL" altLang="ja-JP" sz="3600" b="1" dirty="0"/>
              <a:t>s</a:t>
            </a:r>
            <a:r>
              <a:rPr kumimoji="1" lang="x-es-XL" sz="3600" b="1" dirty="0"/>
              <a:t>a Japan</a:t>
            </a:r>
          </a:p>
        </p:txBody>
      </p:sp>
      <p:sp>
        <p:nvSpPr>
          <p:cNvPr id="10" name="正方形/長方形 9">
            <a:extLst>
              <a:ext uri="{FF2B5EF4-FFF2-40B4-BE49-F238E27FC236}">
                <a16:creationId xmlns:a16="http://schemas.microsoft.com/office/drawing/2014/main" id="{5A2282F9-4BB4-497D-A633-B173E94E9D15}"/>
              </a:ext>
            </a:extLst>
          </p:cNvPr>
          <p:cNvSpPr/>
          <p:nvPr/>
        </p:nvSpPr>
        <p:spPr>
          <a:xfrm>
            <a:off x="5369561" y="323945"/>
            <a:ext cx="1141672" cy="307777"/>
          </a:xfrm>
          <a:prstGeom prst="rect">
            <a:avLst/>
          </a:prstGeom>
          <a:ln>
            <a:solidFill>
              <a:schemeClr val="tx1"/>
            </a:solidFill>
          </a:ln>
        </p:spPr>
        <p:txBody>
          <a:bodyPr wrap="square">
            <a:spAutoFit/>
          </a:bodyPr>
          <a:lstStyle/>
          <a:p>
            <a:r>
              <a:rPr lang="x-es-XL" sz="1400" dirty="0">
                <a:latin typeface="Meiryo UI" panose="020B0604030504040204" pitchFamily="50" charset="-128"/>
                <a:ea typeface="Meiryo UI" panose="020B0604030504040204" pitchFamily="50" charset="-128"/>
                <a:cs typeface="Nirmala UI" panose="020B0502040204020203" pitchFamily="34" charset="0"/>
              </a:rPr>
              <a:t>フィリピン語版</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61" y="354961"/>
            <a:ext cx="1765707" cy="589829"/>
          </a:xfrm>
          <a:prstGeom prst="rect">
            <a:avLst/>
          </a:prstGeom>
        </p:spPr>
      </p:pic>
      <p:sp>
        <p:nvSpPr>
          <p:cNvPr id="4" name="テキスト ボックス 3"/>
          <p:cNvSpPr txBox="1"/>
          <p:nvPr/>
        </p:nvSpPr>
        <p:spPr>
          <a:xfrm>
            <a:off x="1090613" y="436596"/>
            <a:ext cx="3223586" cy="369332"/>
          </a:xfrm>
          <a:prstGeom prst="rect">
            <a:avLst/>
          </a:prstGeom>
          <a:solidFill>
            <a:schemeClr val="bg1"/>
          </a:solidFill>
          <a:ln>
            <a:solidFill>
              <a:schemeClr val="bg1"/>
            </a:solidFill>
          </a:ln>
        </p:spPr>
        <p:txBody>
          <a:bodyPr wrap="square" rtlCol="0">
            <a:spAutoFit/>
          </a:bodyPr>
          <a:lstStyle/>
          <a:p>
            <a:r>
              <a:rPr kumimoji="1" lang="en-US" altLang="ja-JP" dirty="0">
                <a:solidFill>
                  <a:srgbClr val="023894"/>
                </a:solidFill>
              </a:rPr>
              <a:t>Osaka Prefectural Government</a:t>
            </a:r>
            <a:endParaRPr kumimoji="1" lang="x-es-XL" altLang="ja-JP" dirty="0">
              <a:solidFill>
                <a:srgbClr val="023894"/>
              </a:solidFill>
            </a:endParaRP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9" y="1333244"/>
            <a:ext cx="5776826" cy="65719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pc="-90" dirty="0"/>
              <a:t>Abiso ng mga kondisyon sa pagtatrabaho</a:t>
            </a:r>
          </a:p>
        </p:txBody>
      </p:sp>
      <p:sp>
        <p:nvSpPr>
          <p:cNvPr id="7" name="正方形/長方形 2"/>
          <p:cNvSpPr txBox="1"/>
          <p:nvPr/>
        </p:nvSpPr>
        <p:spPr>
          <a:xfrm>
            <a:off x="-106205" y="132982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3</a:t>
            </a:r>
          </a:p>
        </p:txBody>
      </p:sp>
      <p:sp>
        <p:nvSpPr>
          <p:cNvPr id="8" name="テキスト ボックス 7"/>
          <p:cNvSpPr txBox="1"/>
          <p:nvPr/>
        </p:nvSpPr>
        <p:spPr>
          <a:xfrm>
            <a:off x="84425" y="2137697"/>
            <a:ext cx="7014643" cy="4411592"/>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Dapat ipaalam sa iyo ng iyong kompanya (isang empleyado) ang sumusunod na anim na kondisyon </a:t>
            </a:r>
            <a:r>
              <a:rPr lang="x-es-XL" sz="2000" dirty="0">
                <a:solidFill>
                  <a:srgbClr val="FF0000"/>
                </a:solidFill>
                <a:ea typeface="HG丸ｺﾞｼｯｸM-PRO" panose="020F0600000000000000" pitchFamily="50" charset="-128"/>
                <a:cs typeface="Arial" panose="020B0604020202020204" pitchFamily="34" charset="0"/>
              </a:rPr>
              <a:t>sa nasusulat na anyo</a:t>
            </a:r>
            <a:r>
              <a:rPr lang="x-es-XL" sz="1200" dirty="0">
                <a:solidFill>
                  <a:srgbClr val="FF0000"/>
                </a:solidFill>
                <a:ea typeface="HG丸ｺﾞｼｯｸM-PRO" panose="020F0600000000000000" pitchFamily="50" charset="-128"/>
                <a:cs typeface="Arial" panose="020B0604020202020204" pitchFamily="34" charset="0"/>
              </a:rPr>
              <a:t>☆</a:t>
            </a:r>
            <a:r>
              <a:rPr lang="x-es-XL" sz="2000" dirty="0">
                <a:ea typeface="HG丸ｺﾞｼｯｸM-PRO" panose="020F0600000000000000" pitchFamily="50" charset="-128"/>
                <a:cs typeface="Arial" panose="020B0604020202020204" pitchFamily="34" charset="0"/>
              </a:rPr>
              <a:t>.</a:t>
            </a:r>
            <a:r>
              <a:rPr lang="x-es-XL" sz="2800" dirty="0">
                <a:ea typeface="HG丸ｺﾞｼｯｸM-PRO" panose="020F0600000000000000" pitchFamily="50" charset="-128"/>
                <a:cs typeface="Arial" panose="020B0604020202020204" pitchFamily="34" charset="0"/>
              </a:rPr>
              <a:t> </a:t>
            </a: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x-es-XL" sz="2889" dirty="0">
                <a:ea typeface="HG丸ｺﾞｼｯｸM-PRO" panose="020F0600000000000000" pitchFamily="50" charset="-128"/>
              </a:rPr>
              <a:t>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①Ang iyong panahon ng pagtatrabaho </a:t>
            </a:r>
            <a:br>
              <a:rPr kumimoji="1" lang="en-US" dirty="0">
                <a:ea typeface="HG丸ｺﾞｼｯｸM-PRO" panose="020F0600000000000000" pitchFamily="50" charset="-128"/>
                <a:cs typeface="Arial" panose="020B0604020202020204" pitchFamily="34" charset="0"/>
              </a:rPr>
            </a:br>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(Mula at hanggang kailan ka maaaring magtrabaho)</a:t>
            </a:r>
          </a:p>
          <a:p>
            <a:r>
              <a:rPr kumimoji="1" lang="en-US" altLang="ja-JP"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②</a:t>
            </a:r>
            <a:r>
              <a:rPr kumimoji="1" lang="x-es-XL" spc="-30" dirty="0">
                <a:ea typeface="HG丸ｺﾞｼｯｸM-PRO" panose="020F0600000000000000" pitchFamily="50" charset="-128"/>
                <a:cs typeface="Arial" panose="020B0604020202020204" pitchFamily="34" charset="0"/>
              </a:rPr>
              <a:t>Kung ang iyong kontrata sa trabaho ay maaaring ipagpatuloy o hindi</a:t>
            </a:r>
            <a:br>
              <a:rPr kumimoji="1" lang="en-US" dirty="0">
                <a:ea typeface="HG丸ｺﾞｼｯｸM-PRO" panose="020F0600000000000000" pitchFamily="50" charset="-128"/>
                <a:cs typeface="Arial" panose="020B0604020202020204" pitchFamily="34" charset="0"/>
              </a:rPr>
            </a:br>
            <a:r>
              <a:rPr kumimoji="1" lang="x-es-XL" dirty="0">
                <a:ea typeface="HG丸ｺﾞｼｯｸM-PRO" panose="020F0600000000000000" pitchFamily="50" charset="-128"/>
                <a:cs typeface="Arial" panose="020B0604020202020204" pitchFamily="34" charset="0"/>
              </a:rPr>
              <a:t> </a:t>
            </a:r>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(kung ang iyong panahon ng trabaho ay nakapirmi o hindi)</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③</a:t>
            </a:r>
            <a:r>
              <a:rPr kumimoji="1" lang="x-es-XL" spc="-50" dirty="0">
                <a:ea typeface="HG丸ｺﾞｼｯｸM-PRO" panose="020F0600000000000000" pitchFamily="50" charset="-128"/>
                <a:cs typeface="Arial" panose="020B0604020202020204" pitchFamily="34" charset="0"/>
              </a:rPr>
              <a:t>Saan ka nagtatrabaho at kung anong uri ng trabaho ang iyong gagawin</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④Ang mga oras ng trabaho mo, oras ng pahinga, at mga pista-opisyal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⑤Ang halaga ng iyong sahod at paraan ng pagbabayad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⑥Mga pamamaraan at tuntunin kapag huminto sa kompanya</a:t>
            </a:r>
          </a:p>
        </p:txBody>
      </p:sp>
      <p:sp>
        <p:nvSpPr>
          <p:cNvPr id="11" name="テキスト ボックス 10"/>
          <p:cNvSpPr txBox="1"/>
          <p:nvPr/>
        </p:nvSpPr>
        <p:spPr>
          <a:xfrm>
            <a:off x="2153839" y="2951046"/>
            <a:ext cx="4634688" cy="461665"/>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*Labor Standards Act, Artikulo 15, Ordinansa para sa Pagpapatupad ng Labor Standards Act, Artikulo 5.</a:t>
            </a:r>
            <a:r>
              <a:rPr lang="en-US" sz="1200" dirty="0">
                <a:ea typeface="HG丸ｺﾞｼｯｸM-PRO" panose="020F0600000000000000" pitchFamily="50" charset="-128"/>
                <a:cs typeface="Arial" panose="020B0604020202020204" pitchFamily="34" charset="0"/>
              </a:rPr>
              <a:t> </a:t>
            </a:r>
            <a:r>
              <a:rPr lang="x-es-XL" sz="1200" dirty="0">
                <a:ea typeface="HG丸ｺﾞｼｯｸM-PRO" panose="020F0600000000000000" pitchFamily="50" charset="-128"/>
                <a:cs typeface="Arial" panose="020B0604020202020204" pitchFamily="34" charset="0"/>
              </a:rPr>
              <a:t>(1)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4" y="6999316"/>
            <a:ext cx="3007019" cy="914437"/>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sz="1400" dirty="0">
                <a:ea typeface="HG丸ｺﾞｼｯｸM-PRO" panose="020F0600000000000000" pitchFamily="50" charset="-128"/>
                <a:cs typeface="Arial" panose="020B0604020202020204" pitchFamily="34" charset="0"/>
              </a:rPr>
              <a:t>Ang mga kondisyon sa pagtatrabaho ay nabago bago ko pa nalaman...</a:t>
            </a:r>
          </a:p>
        </p:txBody>
      </p:sp>
      <p:sp>
        <p:nvSpPr>
          <p:cNvPr id="14" name="テキスト ボックス 13"/>
          <p:cNvSpPr txBox="1"/>
          <p:nvPr/>
        </p:nvSpPr>
        <p:spPr>
          <a:xfrm>
            <a:off x="207777" y="6601058"/>
            <a:ext cx="3847941" cy="369332"/>
          </a:xfrm>
          <a:prstGeom prst="rect">
            <a:avLst/>
          </a:prstGeom>
          <a:noFill/>
        </p:spPr>
        <p:txBody>
          <a:bodyPr wrap="square" rtlCol="0">
            <a:spAutoFit/>
          </a:bodyPr>
          <a:lstStyle/>
          <a:p>
            <a:r>
              <a:rPr lang="x-es-XL" dirty="0"/>
              <a:t>Halimbawa, sa ganitong kaso…</a:t>
            </a:r>
          </a:p>
        </p:txBody>
      </p:sp>
      <p:sp>
        <p:nvSpPr>
          <p:cNvPr id="15" name="正方形/長方形 14"/>
          <p:cNvSpPr/>
          <p:nvPr/>
        </p:nvSpPr>
        <p:spPr>
          <a:xfrm>
            <a:off x="1584811" y="8217195"/>
            <a:ext cx="5203715" cy="114877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84427" y="3516900"/>
            <a:ext cx="6773573" cy="523220"/>
          </a:xfrm>
          <a:prstGeom prst="rect">
            <a:avLst/>
          </a:prstGeom>
          <a:noFill/>
        </p:spPr>
        <p:txBody>
          <a:bodyPr wrap="square" rtlCol="0">
            <a:spAutoFit/>
          </a:bodyPr>
          <a:lstStyle/>
          <a:p>
            <a:r>
              <a:rPr lang="x-es-XL" sz="1400" dirty="0">
                <a:ea typeface="HG丸ｺﾞｼｯｸM-PRO" panose="020F0600000000000000" pitchFamily="50" charset="-128"/>
                <a:cs typeface="Arial" panose="020B0604020202020204" pitchFamily="34" charset="0"/>
              </a:rPr>
              <a:t>☆Kung ikaw (isang empleyado) ay umaasa, ang notification sa pamamagitan ng fax, email, </a:t>
            </a:r>
            <a:br>
              <a:rPr lang="en-US" sz="1400" dirty="0">
                <a:ea typeface="HG丸ｺﾞｼｯｸM-PRO" panose="020F0600000000000000" pitchFamily="50" charset="-128"/>
                <a:cs typeface="Arial" panose="020B0604020202020204" pitchFamily="34" charset="0"/>
              </a:rPr>
            </a:br>
            <a:r>
              <a:rPr lang="ja-JP" altLang="en-US" sz="1400" dirty="0">
                <a:ea typeface="HG丸ｺﾞｼｯｸM-PRO" panose="020F0600000000000000" pitchFamily="50" charset="-128"/>
                <a:cs typeface="Arial" panose="020B0604020202020204" pitchFamily="34" charset="0"/>
              </a:rPr>
              <a:t>    </a:t>
            </a:r>
            <a:r>
              <a:rPr lang="x-es-XL" sz="1400" dirty="0">
                <a:ea typeface="HG丸ｺﾞｼｯｸM-PRO" panose="020F0600000000000000" pitchFamily="50" charset="-128"/>
                <a:cs typeface="Arial" panose="020B0604020202020204" pitchFamily="34" charset="0"/>
              </a:rPr>
              <a:t>at social media ay magagamit din</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1</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x-es-XL" sz="2800" b="1">
                <a:ea typeface="HG丸ｺﾞｼｯｸM-PRO" panose="020F0600000000000000" pitchFamily="50" charset="-128"/>
                <a:cs typeface="Arial" panose="020B0604020202020204" pitchFamily="34" charset="0"/>
              </a:rPr>
              <a:t>Sahod (Suweldo)</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65051"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x-es-XL">
                <a:solidFill>
                  <a:srgbClr val="FF0000"/>
                </a:solidFill>
                <a:ea typeface="UD デジタル 教科書体 N-B" panose="02020700000000000000" pitchFamily="17" charset="-128"/>
                <a:cs typeface="Arial" panose="020B0604020202020204" pitchFamily="34" charset="0"/>
              </a:rPr>
              <a:t>Ang sahod mo kada oras ay 1,200 yen.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x-es-XL" sz="2000" b="1">
                <a:solidFill>
                  <a:schemeClr val="tx1"/>
                </a:solidFill>
                <a:ea typeface="UD デジタル 教科書体 N-B" panose="02020700000000000000" pitchFamily="17" charset="-128"/>
                <a:cs typeface="Arial" panose="020B0604020202020204" pitchFamily="34" charset="0"/>
              </a:rPr>
              <a:t>Araw ng Sweldo</a:t>
            </a:r>
          </a:p>
        </p:txBody>
      </p:sp>
      <p:sp>
        <p:nvSpPr>
          <p:cNvPr id="21" name="角丸四角形吹き出し 20"/>
          <p:cNvSpPr/>
          <p:nvPr/>
        </p:nvSpPr>
        <p:spPr>
          <a:xfrm>
            <a:off x="1733939" y="6471584"/>
            <a:ext cx="3392681"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x-es-XL" dirty="0">
                <a:solidFill>
                  <a:srgbClr val="FF0000"/>
                </a:solidFill>
                <a:ea typeface="UD デジタル 教科書体 N-B" panose="02020700000000000000" pitchFamily="17" charset="-128"/>
                <a:cs typeface="Arial" panose="020B0604020202020204" pitchFamily="34" charset="0"/>
              </a:rPr>
              <a:t>Babayaran ka namin ng 800 yen kada oras dahil lumala ang pagganap ng kompanya namin.</a:t>
            </a:r>
          </a:p>
        </p:txBody>
      </p:sp>
      <p:sp>
        <p:nvSpPr>
          <p:cNvPr id="25" name="角丸四角形吹き出し 24"/>
          <p:cNvSpPr/>
          <p:nvPr/>
        </p:nvSpPr>
        <p:spPr>
          <a:xfrm>
            <a:off x="3238501" y="3577502"/>
            <a:ext cx="1916669"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x-es-XL" dirty="0">
                <a:solidFill>
                  <a:srgbClr val="000099"/>
                </a:solidFill>
                <a:ea typeface="UD デジタル 教科書体 N-B" panose="02020700000000000000" pitchFamily="17" charset="-128"/>
              </a:rPr>
              <a:t>Naintindihan ko.</a:t>
            </a:r>
          </a:p>
        </p:txBody>
      </p:sp>
      <p:sp>
        <p:nvSpPr>
          <p:cNvPr id="26" name="正方形/長方形 25"/>
          <p:cNvSpPr/>
          <p:nvPr/>
        </p:nvSpPr>
        <p:spPr>
          <a:xfrm>
            <a:off x="300389" y="4771972"/>
            <a:ext cx="1669018"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b="1" dirty="0">
                <a:solidFill>
                  <a:schemeClr val="bg1"/>
                </a:solidFill>
                <a:ea typeface="UD デジタル 教科書体 N-B" panose="02020700000000000000" pitchFamily="17" charset="-128"/>
                <a:cs typeface="Arial" panose="020B0604020202020204" pitchFamily="34" charset="0"/>
              </a:rPr>
              <a:t>Sa panayam para sa trabaho</a:t>
            </a:r>
          </a:p>
        </p:txBody>
      </p:sp>
      <p:sp>
        <p:nvSpPr>
          <p:cNvPr id="27" name="角丸四角形 26"/>
          <p:cNvSpPr/>
          <p:nvPr/>
        </p:nvSpPr>
        <p:spPr>
          <a:xfrm>
            <a:off x="399011" y="8715355"/>
            <a:ext cx="5902036"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000" dirty="0">
                <a:solidFill>
                  <a:schemeClr val="tx1"/>
                </a:solidFill>
                <a:ea typeface="HG丸ｺﾞｼｯｸM-PRO" panose="020F0600000000000000" pitchFamily="50" charset="-128"/>
                <a:cs typeface="Arial" panose="020B0604020202020204" pitchFamily="34" charset="0"/>
              </a:rPr>
              <a:t>    </a:t>
            </a:r>
            <a:r>
              <a:rPr kumimoji="1" lang="x-es-XL" sz="200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07" y="8687262"/>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x-es-XL">
                <a:solidFill>
                  <a:srgbClr val="000099"/>
                </a:solidFill>
                <a:ea typeface="UD デジタル 教科書体 N-B" panose="02020700000000000000" pitchFamily="17" charset="-128"/>
              </a:rPr>
              <a:t>Ano!?</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468074" y="8318277"/>
            <a:ext cx="1167296" cy="284993"/>
          </a:xfrm>
          <a:prstGeom prst="roundRect">
            <a:avLst/>
          </a:prstGeom>
          <a:solidFill>
            <a:schemeClr val="bg1"/>
          </a:solidFill>
        </p:spPr>
        <p:txBody>
          <a:bodyPr wrap="none" rtlCol="0" anchor="ctr">
            <a:noAutofit/>
          </a:bodyPr>
          <a:lstStyle/>
          <a:p>
            <a:r>
              <a:rPr kumimoji="1" lang="x-es-XL" sz="1733" b="1"/>
              <a:t>Pay slip</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3403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ea typeface="HG丸ｺﾞｼｯｸM-PRO" panose="020F0600000000000000" pitchFamily="50" charset="-128"/>
                <a:cs typeface="Arial" panose="020B0604020202020204" pitchFamily="34" charset="0"/>
              </a:rPr>
              <a:t>Chingin </a:t>
            </a:r>
            <a:r>
              <a:rPr lang="x-es-XL"/>
              <a:t>(Mga sahod)</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19" name="テキスト ボックス 18"/>
          <p:cNvSpPr txBox="1"/>
          <p:nvPr/>
        </p:nvSpPr>
        <p:spPr>
          <a:xfrm>
            <a:off x="306145" y="2069074"/>
            <a:ext cx="6468725" cy="1938992"/>
          </a:xfrm>
          <a:prstGeom prst="rect">
            <a:avLst/>
          </a:prstGeom>
          <a:noFill/>
        </p:spPr>
        <p:txBody>
          <a:bodyPr wrap="square" rtlCol="0">
            <a:spAutoFit/>
          </a:bodyPr>
          <a:lstStyle/>
          <a:p>
            <a:r>
              <a:rPr lang="x-es-XL" sz="2000" spc="-50" dirty="0"/>
              <a:t>Ang "</a:t>
            </a:r>
            <a:r>
              <a:rPr lang="x-es-XL" sz="2000" i="1" spc="-50" dirty="0"/>
              <a:t>Chingin</a:t>
            </a:r>
            <a:r>
              <a:rPr lang="x-es-XL" sz="2000" spc="-50" dirty="0"/>
              <a:t>" ay nangangahulugang sahod, suweldo, allowance, bonus, at anumang iba pang ibinabayad sa mga manggagawa bilang kabayaran sa paggawa, anuman ang tawag dito.</a:t>
            </a:r>
          </a:p>
          <a:p>
            <a:r>
              <a:rPr lang="x-es-XL" sz="2000" spc="-50" dirty="0"/>
              <a:t>Dapat bayaran ng employer ang sahod </a:t>
            </a:r>
            <a:r>
              <a:rPr lang="x-es-XL" sz="2000" spc="-50" dirty="0">
                <a:solidFill>
                  <a:srgbClr val="FF0000"/>
                </a:solidFill>
                <a:ea typeface="HG丸ｺﾞｼｯｸM-PRO" panose="020F0600000000000000" pitchFamily="50" charset="-128"/>
              </a:rPr>
              <a:t>①sa pamamagitan ng pera ②nang direkta sa iyo ③na buong halaga</a:t>
            </a:r>
            <a:r>
              <a:rPr lang="en-US" sz="2000" spc="-50" dirty="0">
                <a:solidFill>
                  <a:srgbClr val="FF0000"/>
                </a:solidFill>
                <a:ea typeface="HG丸ｺﾞｼｯｸM-PRO" panose="020F0600000000000000" pitchFamily="50" charset="-128"/>
              </a:rPr>
              <a:t> </a:t>
            </a:r>
            <a:r>
              <a:rPr lang="x-es-XL" sz="2000" spc="-50" dirty="0">
                <a:solidFill>
                  <a:srgbClr val="FF0000"/>
                </a:solidFill>
                <a:ea typeface="HG丸ｺﾞｼｯｸM-PRO" panose="020F0600000000000000" pitchFamily="50" charset="-128"/>
              </a:rPr>
              <a:t>④hindi bababa sa minsanan sa isang buwan ⑤ sa isang nakapirming petsa.</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3743888"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Minimum na Sahod</a:t>
            </a:r>
          </a:p>
        </p:txBody>
      </p:sp>
      <p:sp>
        <p:nvSpPr>
          <p:cNvPr id="14" name="テキスト ボックス 13"/>
          <p:cNvSpPr txBox="1"/>
          <p:nvPr/>
        </p:nvSpPr>
        <p:spPr>
          <a:xfrm>
            <a:off x="228100" y="4940275"/>
            <a:ext cx="6713026" cy="707886"/>
          </a:xfrm>
          <a:prstGeom prst="rect">
            <a:avLst/>
          </a:prstGeom>
          <a:noFill/>
        </p:spPr>
        <p:txBody>
          <a:bodyPr wrap="square" rtlCol="0">
            <a:spAutoFit/>
          </a:bodyPr>
          <a:lstStyle/>
          <a:p>
            <a:r>
              <a:rPr lang="x-es-XL" sz="2000" spc="-50" dirty="0"/>
              <a:t>Dapat bayaran ng employer ang bawat manggagawa ng sahod na hindi bababa sa minimum na halaga ng sahod na itinakda ng batas.</a:t>
            </a:r>
          </a:p>
        </p:txBody>
      </p:sp>
      <p:sp>
        <p:nvSpPr>
          <p:cNvPr id="15" name="テキスト ボックス 14"/>
          <p:cNvSpPr txBox="1"/>
          <p:nvPr/>
        </p:nvSpPr>
        <p:spPr>
          <a:xfrm>
            <a:off x="256808" y="5777897"/>
            <a:ext cx="6518062" cy="1323439"/>
          </a:xfrm>
          <a:prstGeom prst="rect">
            <a:avLst/>
          </a:prstGeom>
          <a:noFill/>
        </p:spPr>
        <p:txBody>
          <a:bodyPr wrap="square" rtlCol="0">
            <a:spAutoFit/>
          </a:bodyPr>
          <a:lstStyle/>
          <a:p>
            <a:r>
              <a:rPr lang="x-es-XL" sz="2000" dirty="0">
                <a:ea typeface="HG丸ｺﾞｼｯｸM-PRO" panose="020F0600000000000000" pitchFamily="50" charset="-128"/>
              </a:rPr>
              <a:t>Ang minimum na sahod sa Osaka Prefecture: </a:t>
            </a:r>
            <a:r>
              <a:rPr lang="x-es-XL" sz="2000" b="1" dirty="0">
                <a:solidFill>
                  <a:srgbClr val="FF0000"/>
                </a:solidFill>
                <a:ea typeface="HG丸ｺﾞｼｯｸM-PRO" panose="020F0600000000000000" pitchFamily="50" charset="-128"/>
              </a:rPr>
              <a:t>1,114 yen kada oras</a:t>
            </a:r>
            <a:r>
              <a:rPr lang="x-es-XL" sz="2000" dirty="0">
                <a:ea typeface="HG丸ｺﾞｼｯｸM-PRO" panose="020F0600000000000000" pitchFamily="50" charset="-128"/>
              </a:rPr>
              <a:t> (Mula noong Oktubre, 2024)</a:t>
            </a:r>
          </a:p>
          <a:p>
            <a:r>
              <a:rPr kumimoji="1" lang="x-es-XL" sz="2000" u="sng" dirty="0">
                <a:ea typeface="HG丸ｺﾞｼｯｸM-PRO" panose="020F0600000000000000" pitchFamily="50" charset="-128"/>
              </a:rPr>
              <a:t>Kung ang iyong sahod ay mas mababa sa halagang ito, maaari mong i-claim ang pagbabayad ng balanse sa iyong kompanya.</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22" name="角丸四角形吹き出し 21"/>
          <p:cNvSpPr/>
          <p:nvPr/>
        </p:nvSpPr>
        <p:spPr>
          <a:xfrm>
            <a:off x="1742520" y="7741125"/>
            <a:ext cx="2366948" cy="61373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200">
                <a:ea typeface="HG丸ｺﾞｼｯｸM-PRO" panose="020F0600000000000000" pitchFamily="50" charset="-128"/>
                <a:cs typeface="Arial" panose="020B0604020202020204" pitchFamily="34" charset="0"/>
              </a:rPr>
              <a:t> </a:t>
            </a:r>
            <a:r>
              <a:rPr kumimoji="1" lang="x-es-XL" sz="1600" b="1">
                <a:ea typeface="HG丸ｺﾞｼｯｸM-PRO" panose="020F0600000000000000" pitchFamily="50" charset="-128"/>
                <a:cs typeface="Arial" panose="020B0604020202020204" pitchFamily="34" charset="0"/>
              </a:rPr>
              <a:t>800 yen lang kada oras…</a:t>
            </a:r>
          </a:p>
        </p:txBody>
      </p:sp>
      <p:sp>
        <p:nvSpPr>
          <p:cNvPr id="23" name="テキスト ボックス 22"/>
          <p:cNvSpPr txBox="1"/>
          <p:nvPr/>
        </p:nvSpPr>
        <p:spPr>
          <a:xfrm>
            <a:off x="114625" y="7395189"/>
            <a:ext cx="3847941" cy="369332"/>
          </a:xfrm>
          <a:prstGeom prst="rect">
            <a:avLst/>
          </a:prstGeom>
          <a:noFill/>
        </p:spPr>
        <p:txBody>
          <a:bodyPr wrap="square" rtlCol="0">
            <a:spAutoFit/>
          </a:bodyPr>
          <a:lstStyle/>
          <a:p>
            <a:r>
              <a:rPr lang="x-es-XL" dirty="0"/>
              <a:t>Halimbawa, sa ganitong kaso…</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1" name="テキスト ボックス 20"/>
          <p:cNvSpPr txBox="1"/>
          <p:nvPr/>
        </p:nvSpPr>
        <p:spPr>
          <a:xfrm>
            <a:off x="4109468" y="3937107"/>
            <a:ext cx="3843033"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11 at 24</a:t>
            </a:r>
          </a:p>
        </p:txBody>
      </p:sp>
      <p:sp>
        <p:nvSpPr>
          <p:cNvPr id="25" name="テキスト ボックス 24"/>
          <p:cNvSpPr txBox="1"/>
          <p:nvPr/>
        </p:nvSpPr>
        <p:spPr>
          <a:xfrm>
            <a:off x="4393699" y="7107919"/>
            <a:ext cx="4028993"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 Minimum Wage Act, Artikulo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69321" y="1112616"/>
            <a:ext cx="3320509"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Oras ng trabaho</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401809"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x-es-XL">
                <a:solidFill>
                  <a:srgbClr val="000000"/>
                </a:solidFill>
                <a:ea typeface="UD デジタル 教科書体 NK-R" panose="02020400000000000000" pitchFamily="18" charset="-128"/>
                <a:cs typeface="Arial" panose="020B0604020202020204" pitchFamily="34" charset="0"/>
              </a:rPr>
              <a:t>10 oras na akong nagtatrabaho nang walang pahinga...</a:t>
            </a:r>
          </a:p>
        </p:txBody>
      </p:sp>
      <p:sp>
        <p:nvSpPr>
          <p:cNvPr id="10" name="角丸四角形 9"/>
          <p:cNvSpPr/>
          <p:nvPr/>
        </p:nvSpPr>
        <p:spPr>
          <a:xfrm>
            <a:off x="357447" y="8570135"/>
            <a:ext cx="6182484"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spc="-50" dirty="0">
                <a:solidFill>
                  <a:schemeClr val="tx1"/>
                </a:solidFill>
                <a:ea typeface="HG丸ｺﾞｼｯｸM-PRO" panose="020F0600000000000000" pitchFamily="50" charset="-128"/>
                <a:cs typeface="Arial" panose="020B0604020202020204" pitchFamily="34" charset="0"/>
              </a:rPr>
              <a:t>       </a:t>
            </a:r>
            <a:r>
              <a:rPr kumimoji="1" lang="x-es-XL" sz="2400" spc="-5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41" y="8570135"/>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2798221" cy="5328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dirty="0"/>
              <a:t>Oras ng trabaho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4007910"/>
            <a:ext cx="5834178" cy="88595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400">
                <a:ea typeface="HG丸ｺﾞｼｯｸM-PRO" panose="020F0600000000000000" pitchFamily="50" charset="-128"/>
                <a:cs typeface="Arial" panose="020B0604020202020204" pitchFamily="34" charset="0"/>
              </a:rPr>
              <a:t>"Mga oras ng pagtatrabaho ayon sa batas": Mga oras ng trabaho na itinakda ng batas</a:t>
            </a:r>
          </a:p>
        </p:txBody>
      </p:sp>
      <p:sp>
        <p:nvSpPr>
          <p:cNvPr id="14" name="テキスト ボックス 13"/>
          <p:cNvSpPr txBox="1"/>
          <p:nvPr/>
        </p:nvSpPr>
        <p:spPr>
          <a:xfrm>
            <a:off x="225171" y="2201818"/>
            <a:ext cx="6449429" cy="1477328"/>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Nangangahulugan ito ng mga oras na ipinangako mong magtrabaho sa iyong "kontrata sa paggawa" sa kompanya. Obligado kang magtrabaho nang tapat sa mga oras na iyon. </a:t>
            </a:r>
          </a:p>
          <a:p>
            <a:pPr>
              <a:lnSpc>
                <a:spcPct val="90000"/>
              </a:lnSpc>
            </a:pPr>
            <a:r>
              <a:rPr lang="x-es-XL" sz="2000" dirty="0">
                <a:ea typeface="HG丸ｺﾞｼｯｸM-PRO" panose="020F0600000000000000" pitchFamily="50" charset="-128"/>
                <a:cs typeface="Arial" panose="020B0604020202020204" pitchFamily="34" charset="0"/>
              </a:rPr>
              <a:t>Ang pinakamataas na limitasyon ng oras ng pagtatrabaho ay itinakda ng batas.</a:t>
            </a:r>
          </a:p>
        </p:txBody>
      </p:sp>
      <p:sp>
        <p:nvSpPr>
          <p:cNvPr id="16" name="テキスト ボックス 15"/>
          <p:cNvSpPr txBox="1"/>
          <p:nvPr/>
        </p:nvSpPr>
        <p:spPr>
          <a:xfrm>
            <a:off x="225171" y="5061431"/>
            <a:ext cx="6449429" cy="1200329"/>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Mga oras ng pagtatrabaho bawat araw: sa loob </a:t>
            </a:r>
            <a:r>
              <a:rPr lang="x-es-XL" sz="2000" dirty="0">
                <a:solidFill>
                  <a:srgbClr val="FF0000"/>
                </a:solidFill>
                <a:ea typeface="HG丸ｺﾞｼｯｸM-PRO" panose="020F0600000000000000" pitchFamily="50" charset="-128"/>
                <a:cs typeface="Arial" panose="020B0604020202020204" pitchFamily="34" charset="0"/>
              </a:rPr>
              <a:t>8 oras</a:t>
            </a:r>
            <a:r>
              <a:rPr lang="x-es-XL" sz="2000" dirty="0">
                <a:ea typeface="HG丸ｺﾞｼｯｸM-PRO" panose="020F0600000000000000" pitchFamily="50" charset="-128"/>
                <a:cs typeface="Arial" panose="020B0604020202020204" pitchFamily="34" charset="0"/>
              </a:rPr>
              <a:t> </a:t>
            </a:r>
            <a:br>
              <a:rPr lang="en-US" sz="2000" dirty="0">
                <a:ea typeface="HG丸ｺﾞｼｯｸM-PRO" panose="020F0600000000000000" pitchFamily="50" charset="-128"/>
                <a:cs typeface="Arial" panose="020B0604020202020204" pitchFamily="34" charset="0"/>
              </a:rPr>
            </a:br>
            <a:r>
              <a:rPr lang="x-es-XL" sz="2000" dirty="0">
                <a:ea typeface="HG丸ｺﾞｼｯｸM-PRO" panose="020F0600000000000000" pitchFamily="50" charset="-128"/>
                <a:cs typeface="Arial" panose="020B0604020202020204" pitchFamily="34" charset="0"/>
              </a:rPr>
              <a:t>(hindi kasama ang mga break period)</a:t>
            </a:r>
          </a:p>
          <a:p>
            <a:pPr>
              <a:lnSpc>
                <a:spcPct val="90000"/>
              </a:lnSpc>
            </a:pPr>
            <a:r>
              <a:rPr kumimoji="1" lang="x-es-XL" sz="2000" dirty="0">
                <a:ea typeface="HG丸ｺﾞｼｯｸM-PRO" panose="020F0600000000000000" pitchFamily="50" charset="-128"/>
                <a:cs typeface="Arial" panose="020B0604020202020204" pitchFamily="34" charset="0"/>
              </a:rPr>
              <a:t>Mga oras ng pagtatrabaho bawat linggo: sa loob </a:t>
            </a:r>
            <a:r>
              <a:rPr kumimoji="1" lang="x-es-XL" sz="2000" dirty="0">
                <a:solidFill>
                  <a:srgbClr val="FF0000"/>
                </a:solidFill>
                <a:ea typeface="HG丸ｺﾞｼｯｸM-PRO" panose="020F0600000000000000" pitchFamily="50" charset="-128"/>
                <a:cs typeface="Arial" panose="020B0604020202020204" pitchFamily="34" charset="0"/>
              </a:rPr>
              <a:t>40 oras </a:t>
            </a:r>
            <a:r>
              <a:rPr lang="x-es-XL" sz="2000" dirty="0">
                <a:ea typeface="HG丸ｺﾞｼｯｸM-PRO" panose="020F0600000000000000" pitchFamily="50" charset="-128"/>
                <a:cs typeface="Arial" panose="020B0604020202020204" pitchFamily="34" charset="0"/>
              </a:rPr>
              <a:t>(hindi kasama ang mga break period)</a:t>
            </a:r>
          </a:p>
        </p:txBody>
      </p:sp>
      <p:sp>
        <p:nvSpPr>
          <p:cNvPr id="21" name="コンテンツ プレースホルダー 5"/>
          <p:cNvSpPr txBox="1">
            <a:spLocks/>
          </p:cNvSpPr>
          <p:nvPr/>
        </p:nvSpPr>
        <p:spPr>
          <a:xfrm>
            <a:off x="833851" y="6619508"/>
            <a:ext cx="3289262"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Mga break (pahinga)</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225171" y="7718614"/>
            <a:ext cx="6574124" cy="1200329"/>
          </a:xfrm>
          <a:prstGeom prst="rect">
            <a:avLst/>
          </a:prstGeom>
          <a:noFill/>
        </p:spPr>
        <p:txBody>
          <a:bodyPr wrap="square" rtlCol="0">
            <a:spAutoFit/>
          </a:bodyPr>
          <a:lstStyle/>
          <a:p>
            <a:pPr>
              <a:lnSpc>
                <a:spcPct val="90000"/>
              </a:lnSpc>
            </a:pPr>
            <a:r>
              <a:rPr lang="x-es-XL" sz="2000" spc="-50" dirty="0">
                <a:ea typeface="HG丸ｺﾞｼｯｸM-PRO" panose="020F0600000000000000" pitchFamily="50" charset="-128"/>
                <a:cs typeface="Arial" panose="020B0604020202020204" pitchFamily="34" charset="0"/>
              </a:rPr>
              <a:t>Kapag ang oras ng trabaho </a:t>
            </a:r>
            <a:r>
              <a:rPr lang="x-es-XL" sz="2000" spc="-50" dirty="0">
                <a:solidFill>
                  <a:srgbClr val="FF0000"/>
                </a:solidFill>
                <a:ea typeface="HG丸ｺﾞｼｯｸM-PRO" panose="020F0600000000000000" pitchFamily="50" charset="-128"/>
                <a:cs typeface="Arial" panose="020B0604020202020204" pitchFamily="34" charset="0"/>
              </a:rPr>
              <a:t>ay lumampas sa 6 na oras</a:t>
            </a:r>
            <a:r>
              <a:rPr lang="x-es-XL" sz="2000" spc="-50" dirty="0">
                <a:ea typeface="HG丸ｺﾞｼｯｸM-PRO" panose="020F0600000000000000" pitchFamily="50" charset="-128"/>
                <a:cs typeface="Arial" panose="020B0604020202020204" pitchFamily="34" charset="0"/>
              </a:rPr>
              <a:t> bawat araw:</a:t>
            </a:r>
            <a:r>
              <a:rPr lang="en-US" sz="2000" spc="-50" dirty="0">
                <a:ea typeface="HG丸ｺﾞｼｯｸM-PRO" panose="020F0600000000000000" pitchFamily="50" charset="-128"/>
                <a:cs typeface="Arial" panose="020B0604020202020204" pitchFamily="34" charset="0"/>
              </a:rPr>
              <a:t> </a:t>
            </a:r>
            <a:endParaRPr lang="x-es-XL" sz="2000" spc="-50" dirty="0">
              <a:ea typeface="HG丸ｺﾞｼｯｸM-PRO" panose="020F0600000000000000" pitchFamily="50" charset="-128"/>
              <a:cs typeface="Arial" panose="020B0604020202020204" pitchFamily="34" charset="0"/>
            </a:endParaRPr>
          </a:p>
          <a:p>
            <a:pPr>
              <a:lnSpc>
                <a:spcPct val="90000"/>
              </a:lnSpc>
            </a:pPr>
            <a:r>
              <a:rPr lang="x-es-XL" sz="2000" b="1" dirty="0">
                <a:solidFill>
                  <a:srgbClr val="FF0000"/>
                </a:solidFill>
                <a:ea typeface="HG丸ｺﾞｼｯｸM-PRO" panose="020F0600000000000000" pitchFamily="50" charset="-128"/>
                <a:cs typeface="Arial" panose="020B0604020202020204" pitchFamily="34" charset="0"/>
              </a:rPr>
              <a:t>45 minuto</a:t>
            </a:r>
            <a:r>
              <a:rPr lang="x-es-XL" sz="2000" dirty="0">
                <a:ea typeface="HG丸ｺﾞｼｯｸM-PRO" panose="020F0600000000000000" pitchFamily="50" charset="-128"/>
                <a:cs typeface="Arial" panose="020B0604020202020204" pitchFamily="34" charset="0"/>
              </a:rPr>
              <a:t> man lang</a:t>
            </a:r>
          </a:p>
          <a:p>
            <a:pPr>
              <a:lnSpc>
                <a:spcPct val="90000"/>
              </a:lnSpc>
            </a:pPr>
            <a:r>
              <a:rPr lang="x-es-XL" sz="2000" spc="-30" dirty="0">
                <a:ea typeface="HG丸ｺﾞｼｯｸM-PRO" panose="020F0600000000000000" pitchFamily="50" charset="-128"/>
                <a:cs typeface="Arial" panose="020B0604020202020204" pitchFamily="34" charset="0"/>
              </a:rPr>
              <a:t>Kapag ang oras ng trabaho </a:t>
            </a:r>
            <a:r>
              <a:rPr lang="x-es-XL" sz="2000" spc="-30" dirty="0">
                <a:solidFill>
                  <a:srgbClr val="FF0000"/>
                </a:solidFill>
                <a:ea typeface="HG丸ｺﾞｼｯｸM-PRO" panose="020F0600000000000000" pitchFamily="50" charset="-128"/>
                <a:cs typeface="Arial" panose="020B0604020202020204" pitchFamily="34" charset="0"/>
              </a:rPr>
              <a:t>ay lumampas sa 8 oras</a:t>
            </a:r>
            <a:r>
              <a:rPr lang="x-es-XL" sz="2000" spc="-30" dirty="0">
                <a:ea typeface="HG丸ｺﾞｼｯｸM-PRO" panose="020F0600000000000000" pitchFamily="50" charset="-128"/>
                <a:cs typeface="Arial" panose="020B0604020202020204" pitchFamily="34" charset="0"/>
              </a:rPr>
              <a:t> bawat araw: </a:t>
            </a:r>
            <a:br>
              <a:rPr lang="en-US" sz="2000" dirty="0">
                <a:ea typeface="HG丸ｺﾞｼｯｸM-PRO" panose="020F0600000000000000" pitchFamily="50" charset="-128"/>
                <a:cs typeface="Arial" panose="020B0604020202020204" pitchFamily="34" charset="0"/>
              </a:rPr>
            </a:br>
            <a:r>
              <a:rPr lang="x-es-XL" sz="2000" b="1" dirty="0">
                <a:solidFill>
                  <a:srgbClr val="FF0000"/>
                </a:solidFill>
                <a:ea typeface="HG丸ｺﾞｼｯｸM-PRO" panose="020F0600000000000000" pitchFamily="50" charset="-128"/>
                <a:cs typeface="Arial" panose="020B0604020202020204" pitchFamily="34" charset="0"/>
              </a:rPr>
              <a:t>1 oras</a:t>
            </a:r>
            <a:r>
              <a:rPr lang="x-es-XL" sz="2000" dirty="0">
                <a:ea typeface="HG丸ｺﾞｼｯｸM-PRO" panose="020F0600000000000000" pitchFamily="50" charset="-128"/>
                <a:cs typeface="Arial" panose="020B0604020202020204" pitchFamily="34" charset="0"/>
              </a:rPr>
              <a:t> man lang</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3</a:t>
            </a:r>
          </a:p>
        </p:txBody>
      </p:sp>
      <p:sp>
        <p:nvSpPr>
          <p:cNvPr id="25" name="テキスト ボックス 24"/>
          <p:cNvSpPr txBox="1"/>
          <p:nvPr/>
        </p:nvSpPr>
        <p:spPr>
          <a:xfrm>
            <a:off x="4279791" y="6243143"/>
            <a:ext cx="3414941"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32</a:t>
            </a:r>
          </a:p>
        </p:txBody>
      </p:sp>
      <p:sp>
        <p:nvSpPr>
          <p:cNvPr id="26" name="テキスト ボックス 25"/>
          <p:cNvSpPr txBox="1"/>
          <p:nvPr/>
        </p:nvSpPr>
        <p:spPr>
          <a:xfrm>
            <a:off x="4503311" y="8884373"/>
            <a:ext cx="3414941"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34</a:t>
            </a:r>
          </a:p>
        </p:txBody>
      </p:sp>
      <p:sp>
        <p:nvSpPr>
          <p:cNvPr id="2" name="テキスト ボックス 1"/>
          <p:cNvSpPr txBox="1"/>
          <p:nvPr/>
        </p:nvSpPr>
        <p:spPr>
          <a:xfrm>
            <a:off x="225171" y="7373582"/>
            <a:ext cx="7161550" cy="400110"/>
          </a:xfrm>
          <a:prstGeom prst="rect">
            <a:avLst/>
          </a:prstGeom>
          <a:noFill/>
        </p:spPr>
        <p:txBody>
          <a:bodyPr wrap="square" rtlCol="0">
            <a:spAutoFit/>
          </a:bodyPr>
          <a:lstStyle/>
          <a:p>
            <a:r>
              <a:rPr kumimoji="1" lang="x-es-XL" sz="2000" dirty="0">
                <a:cs typeface="Arial" panose="020B0604020202020204" pitchFamily="34" charset="0"/>
              </a:rPr>
              <a:t>Ang mga sumusunod na panahon ng pahinga ay kinakailangan: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1188000"/>
            <a:ext cx="6777793" cy="15375"/>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75850" y="25619"/>
            <a:ext cx="6590957" cy="1138773"/>
          </a:xfrm>
          <a:prstGeom prst="rect">
            <a:avLst/>
          </a:prstGeom>
          <a:noFill/>
        </p:spPr>
        <p:txBody>
          <a:bodyPr wrap="square" rtlCol="0">
            <a:spAutoFit/>
          </a:bodyPr>
          <a:lstStyle/>
          <a:p>
            <a:r>
              <a:rPr kumimoji="1" lang="x-es-XL" sz="2400" b="1" dirty="0">
                <a:latin typeface="Arial" panose="020B0604020202020204" pitchFamily="34" charset="0"/>
                <a:ea typeface="HG丸ｺﾞｼｯｸM-PRO" panose="020F0600000000000000" pitchFamily="50" charset="-128"/>
                <a:cs typeface="Arial" panose="020B0604020202020204" pitchFamily="34" charset="0"/>
              </a:rPr>
              <a:t>Appendix:    </a:t>
            </a:r>
            <a:r>
              <a:rPr kumimoji="1" lang="x-es-XL" sz="2800" b="1" dirty="0">
                <a:latin typeface="Arial" panose="020B0604020202020204" pitchFamily="34" charset="0"/>
                <a:ea typeface="HG丸ｺﾞｼｯｸM-PRO" panose="020F0600000000000000" pitchFamily="50" charset="-128"/>
                <a:cs typeface="Arial" panose="020B0604020202020204" pitchFamily="34" charset="0"/>
              </a:rPr>
              <a:t>    </a:t>
            </a:r>
            <a:r>
              <a:rPr kumimoji="1" lang="x-es-XL" sz="2000" b="1" dirty="0">
                <a:latin typeface="Arial" panose="020B0604020202020204" pitchFamily="34" charset="0"/>
                <a:ea typeface="HG丸ｺﾞｼｯｸM-PRO" panose="020F0600000000000000" pitchFamily="50" charset="-128"/>
                <a:cs typeface="Arial" panose="020B0604020202020204" pitchFamily="34" charset="0"/>
              </a:rPr>
              <a:t>Kapag ang isang internasyonal na mag-aaral ay nakakuha ng pahintulot na makisali sa part-time na trabaho</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768" y="132523"/>
            <a:ext cx="497106" cy="389913"/>
          </a:xfrm>
          <a:prstGeom prst="rect">
            <a:avLst/>
          </a:prstGeom>
        </p:spPr>
      </p:pic>
      <p:sp>
        <p:nvSpPr>
          <p:cNvPr id="6" name="テキスト ボックス 5"/>
          <p:cNvSpPr txBox="1"/>
          <p:nvPr/>
        </p:nvSpPr>
        <p:spPr>
          <a:xfrm>
            <a:off x="724485" y="1652557"/>
            <a:ext cx="6030057" cy="2529923"/>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Halimbawa, kapag mayroon kang status sa paninirahan na "mag-aaral" at </a:t>
            </a:r>
            <a:r>
              <a:rPr lang="x-es-XL" sz="2000" dirty="0">
                <a:solidFill>
                  <a:srgbClr val="FF0000"/>
                </a:solidFill>
                <a:ea typeface="HG丸ｺﾞｼｯｸM-PRO" panose="020F0600000000000000" pitchFamily="50" charset="-128"/>
                <a:cs typeface="Arial" panose="020B0604020202020204" pitchFamily="34" charset="0"/>
              </a:rPr>
              <a:t>magtrabaho nang part-time </a:t>
            </a:r>
          </a:p>
          <a:p>
            <a:pPr>
              <a:lnSpc>
                <a:spcPct val="90000"/>
              </a:lnSpc>
            </a:pPr>
            <a:r>
              <a:rPr lang="x-es-XL" sz="2000" dirty="0">
                <a:ea typeface="HG丸ｺﾞｼｯｸM-PRO" panose="020F0600000000000000" pitchFamily="50" charset="-128"/>
                <a:cs typeface="Arial" panose="020B0604020202020204" pitchFamily="34" charset="0"/>
              </a:rPr>
              <a:t>na may pahintulot, kailangang sundin ng iyong employer ang mga sumusunod na kondisyon:</a:t>
            </a:r>
          </a:p>
          <a:p>
            <a:pPr>
              <a:lnSpc>
                <a:spcPct val="90000"/>
              </a:lnSpc>
            </a:pPr>
            <a:r>
              <a:rPr lang="x-es-XL" sz="2000" dirty="0">
                <a:ea typeface="HG丸ｺﾞｼｯｸM-PRO" panose="020F0600000000000000" pitchFamily="50" charset="-128"/>
                <a:cs typeface="Arial" panose="020B0604020202020204" pitchFamily="34" charset="0"/>
              </a:rPr>
              <a:t>-Mga oras ng paggawa kada linggo: sa loob </a:t>
            </a:r>
            <a:r>
              <a:rPr lang="x-es-XL" sz="2800" dirty="0">
                <a:solidFill>
                  <a:srgbClr val="FF0000"/>
                </a:solidFill>
                <a:ea typeface="HG丸ｺﾞｼｯｸM-PRO" panose="020F0600000000000000" pitchFamily="50" charset="-128"/>
                <a:cs typeface="Arial" panose="020B0604020202020204" pitchFamily="34" charset="0"/>
              </a:rPr>
              <a:t>28</a:t>
            </a:r>
            <a:r>
              <a:rPr lang="x-es-XL" sz="2800" dirty="0">
                <a:ea typeface="HG丸ｺﾞｼｯｸM-PRO" panose="020F0600000000000000" pitchFamily="50" charset="-128"/>
                <a:cs typeface="Arial" panose="020B0604020202020204" pitchFamily="34" charset="0"/>
              </a:rPr>
              <a:t> </a:t>
            </a:r>
            <a:r>
              <a:rPr lang="x-es-XL" sz="2000" dirty="0">
                <a:ea typeface="HG丸ｺﾞｼｯｸM-PRO" panose="020F0600000000000000" pitchFamily="50" charset="-128"/>
                <a:cs typeface="Arial" panose="020B0604020202020204" pitchFamily="34" charset="0"/>
              </a:rPr>
              <a:t>oras</a:t>
            </a:r>
          </a:p>
          <a:p>
            <a:pPr>
              <a:lnSpc>
                <a:spcPct val="90000"/>
              </a:lnSpc>
            </a:pPr>
            <a:r>
              <a:rPr kumimoji="1" lang="x-es-XL" sz="2000" dirty="0">
                <a:ea typeface="HG丸ｺﾞｼｯｸM-PRO" panose="020F0600000000000000" pitchFamily="50" charset="-128"/>
                <a:cs typeface="Arial" panose="020B0604020202020204" pitchFamily="34" charset="0"/>
              </a:rPr>
              <a:t>-Mga oras ng paggawa kada araw sa panahon ng pagsasara ng paaralan tulad ng mga holiday sa tag-araw: sa loob ng </a:t>
            </a:r>
            <a:r>
              <a:rPr lang="x-es-XL" sz="2800" dirty="0">
                <a:solidFill>
                  <a:srgbClr val="FF0000"/>
                </a:solidFill>
                <a:ea typeface="HG丸ｺﾞｼｯｸM-PRO" panose="020F0600000000000000" pitchFamily="50" charset="-128"/>
                <a:cs typeface="Arial" panose="020B0604020202020204" pitchFamily="34" charset="0"/>
              </a:rPr>
              <a:t>8</a:t>
            </a:r>
            <a:r>
              <a:rPr kumimoji="1" lang="x-es-XL" sz="2000" dirty="0">
                <a:ea typeface="HG丸ｺﾞｼｯｸM-PRO" panose="020F0600000000000000" pitchFamily="50" charset="-128"/>
                <a:cs typeface="Arial" panose="020B0604020202020204" pitchFamily="34" charset="0"/>
              </a:rPr>
              <a:t> oras</a:t>
            </a:r>
          </a:p>
        </p:txBody>
      </p:sp>
      <p:sp>
        <p:nvSpPr>
          <p:cNvPr id="7" name="テキスト ボックス 6"/>
          <p:cNvSpPr txBox="1"/>
          <p:nvPr/>
        </p:nvSpPr>
        <p:spPr>
          <a:xfrm>
            <a:off x="724485" y="4269224"/>
            <a:ext cx="5809319" cy="707886"/>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Para makakuha ng pahintulot, mangyaring gawin ang proseso sa tanggapan ng mga immigration services.</a:t>
            </a:r>
          </a:p>
        </p:txBody>
      </p:sp>
      <p:sp>
        <p:nvSpPr>
          <p:cNvPr id="9" name="二等辺三角形 8"/>
          <p:cNvSpPr/>
          <p:nvPr/>
        </p:nvSpPr>
        <p:spPr>
          <a:xfrm rot="5400000">
            <a:off x="132473" y="1656510"/>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88456" y="4288816"/>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7" y="7520218"/>
            <a:ext cx="2098677"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400" b="1" dirty="0">
                <a:ea typeface="HG丸ｺﾞｼｯｸM-PRO" panose="020F0600000000000000" pitchFamily="50" charset="-128"/>
                <a:cs typeface="Arial" panose="020B0604020202020204" pitchFamily="34" charset="0"/>
              </a:rPr>
              <a:t>Nagtratrabaho ako nang 12 oras bawat araw…</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x-es-XL" sz="1600">
                <a:ea typeface="HG丸ｺﾞｼｯｸM-PRO" panose="020F0600000000000000" pitchFamily="50" charset="-128"/>
                <a:cs typeface="Arial" panose="020B0604020202020204" pitchFamily="34" charset="0"/>
              </a:rPr>
              <a:t>Halimbawa, sa ganitong kaso…</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7" name="テキスト ボックス 16"/>
          <p:cNvSpPr txBox="1"/>
          <p:nvPr/>
        </p:nvSpPr>
        <p:spPr>
          <a:xfrm>
            <a:off x="2360120" y="1214138"/>
            <a:ext cx="7065523"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※Immigration Control and Refugee Recognition Act, Artikulo 19-2</a:t>
            </a:r>
          </a:p>
        </p:txBody>
      </p:sp>
      <p:sp>
        <p:nvSpPr>
          <p:cNvPr id="19" name="テキスト ボックス 18"/>
          <p:cNvSpPr txBox="1"/>
          <p:nvPr/>
        </p:nvSpPr>
        <p:spPr>
          <a:xfrm>
            <a:off x="271662" y="5083743"/>
            <a:ext cx="6145763" cy="2308324"/>
          </a:xfrm>
          <a:prstGeom prst="rect">
            <a:avLst/>
          </a:prstGeom>
          <a:noFill/>
        </p:spPr>
        <p:txBody>
          <a:bodyPr wrap="square" rtlCol="0">
            <a:spAutoFit/>
          </a:bodyPr>
          <a:lstStyle/>
          <a:p>
            <a:r>
              <a:rPr lang="x-es-XL" dirty="0"/>
              <a:t>＜Ano-ano ang kinakailangan para sa aplikasyon:＞</a:t>
            </a:r>
          </a:p>
          <a:p>
            <a:r>
              <a:rPr lang="x-es-XL" dirty="0"/>
              <a:t>　</a:t>
            </a:r>
            <a:r>
              <a:rPr kumimoji="1" lang="x-es-XL" altLang="ja-JP" dirty="0">
                <a:ea typeface="HG丸ｺﾞｼｯｸM-PRO" panose="020F0600000000000000" pitchFamily="50" charset="-128"/>
                <a:cs typeface="Arial" panose="020B0604020202020204" pitchFamily="34" charset="0"/>
              </a:rPr>
              <a:t>・</a:t>
            </a:r>
            <a:r>
              <a:rPr lang="x-es-XL" dirty="0"/>
              <a:t>Application form　　</a:t>
            </a:r>
          </a:p>
          <a:p>
            <a:r>
              <a:rPr lang="x-es-XL" dirty="0"/>
              <a:t>　</a:t>
            </a:r>
            <a:r>
              <a:rPr kumimoji="1" lang="x-es-XL" altLang="ja-JP" dirty="0">
                <a:ea typeface="HG丸ｺﾞｼｯｸM-PRO" panose="020F0600000000000000" pitchFamily="50" charset="-128"/>
                <a:cs typeface="Arial" panose="020B0604020202020204" pitchFamily="34" charset="0"/>
              </a:rPr>
              <a:t>・</a:t>
            </a:r>
            <a:r>
              <a:rPr lang="x-es-XL" dirty="0"/>
              <a:t>Mga dokumento para linawin ang mga aktibidad para sa </a:t>
            </a:r>
            <a:r>
              <a:rPr lang="en-US" dirty="0"/>
              <a:t>	</a:t>
            </a:r>
            <a:r>
              <a:rPr lang="x-es-XL" dirty="0"/>
              <a:t>permit na ina-apply mo</a:t>
            </a:r>
          </a:p>
          <a:p>
            <a:r>
              <a:rPr kumimoji="1" lang="x-es-XL" dirty="0">
                <a:ea typeface="HG丸ｺﾞｼｯｸM-PRO" panose="020F0600000000000000" pitchFamily="50" charset="-128"/>
                <a:cs typeface="Arial" panose="020B0604020202020204" pitchFamily="34" charset="0"/>
              </a:rPr>
              <a:t>　・Residence card (card ng paninirahan)</a:t>
            </a:r>
          </a:p>
          <a:p>
            <a:r>
              <a:rPr kumimoji="1" lang="x-es-XL" dirty="0">
                <a:ea typeface="HG丸ｺﾞｼｯｸM-PRO" panose="020F0600000000000000" pitchFamily="50" charset="-128"/>
                <a:cs typeface="Arial" panose="020B0604020202020204" pitchFamily="34" charset="0"/>
              </a:rPr>
              <a:t>　・Visa o certificate ng status ng iyong paninirahan</a:t>
            </a:r>
          </a:p>
          <a:p>
            <a:r>
              <a:rPr kumimoji="1" lang="x-es-XL" dirty="0">
                <a:ea typeface="HG丸ｺﾞｼｯｸM-PRO" panose="020F0600000000000000" pitchFamily="50" charset="-128"/>
                <a:cs typeface="Arial" panose="020B0604020202020204" pitchFamily="34" charset="0"/>
              </a:rPr>
              <a:t> 　* Walang bayad ang mga proseso　</a:t>
            </a:r>
          </a:p>
          <a:p>
            <a:endParaRPr kumimoji="1" lang="en-US" altLang="ja-JP"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514800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x-es-XL" sz="2800" b="1" i="1" dirty="0">
                <a:ea typeface="HG丸ｺﾞｼｯｸM-PRO" panose="020F0600000000000000" pitchFamily="50" charset="-128"/>
                <a:cs typeface="Arial" panose="020B0604020202020204" pitchFamily="34" charset="0"/>
              </a:rPr>
              <a:t>Zangyou</a:t>
            </a:r>
            <a:r>
              <a:rPr lang="x-es-XL" sz="2800" dirty="0">
                <a:ea typeface="HG丸ｺﾞｼｯｸM-PRO" panose="020F0600000000000000" pitchFamily="50" charset="-128"/>
                <a:cs typeface="Arial" panose="020B0604020202020204" pitchFamily="34" charset="0"/>
              </a:rPr>
              <a:t> </a:t>
            </a:r>
            <a:r>
              <a:rPr lang="x-es-XL" sz="2800" b="1" dirty="0">
                <a:ea typeface="HG丸ｺﾞｼｯｸM-PRO" panose="020F0600000000000000" pitchFamily="50" charset="-128"/>
                <a:cs typeface="Arial" panose="020B0604020202020204" pitchFamily="34" charset="0"/>
              </a:rPr>
              <a:t>(Overtime na trabaho)</a:t>
            </a:r>
          </a:p>
        </p:txBody>
      </p:sp>
      <p:sp>
        <p:nvSpPr>
          <p:cNvPr id="20" name="円形吹き出し 19"/>
          <p:cNvSpPr/>
          <p:nvPr/>
        </p:nvSpPr>
        <p:spPr>
          <a:xfrm>
            <a:off x="3208429" y="3041632"/>
            <a:ext cx="3159120"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Times New Roman" panose="02020603050405020304" pitchFamily="18" charset="0"/>
              </a:rPr>
              <a:t>Bawat araw akong nag-o-overtime...</a:t>
            </a:r>
          </a:p>
          <a:p>
            <a:r>
              <a:rPr lang="x-es-XL" dirty="0">
                <a:solidFill>
                  <a:srgbClr val="000000"/>
                </a:solidFill>
                <a:ea typeface="UD デジタル 教科書体 NK-R" panose="02020400000000000000" pitchFamily="18" charset="-128"/>
                <a:cs typeface="Times New Roman" panose="02020603050405020304" pitchFamily="18" charset="0"/>
              </a:rPr>
              <a:t>Pero hindi pa ako nababayaran para roon.</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99753" y="8221287"/>
            <a:ext cx="6650184" cy="10366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dirty="0">
                <a:solidFill>
                  <a:schemeClr val="tx1"/>
                </a:solidFill>
                <a:latin typeface="HG丸ｺﾞｼｯｸM-PRO" panose="020F0600000000000000" pitchFamily="50" charset="-128"/>
                <a:ea typeface="HG丸ｺﾞｼｯｸM-PRO" panose="020F0600000000000000" pitchFamily="50" charset="-128"/>
              </a:rPr>
              <a:t>　  </a:t>
            </a:r>
            <a:r>
              <a:rPr kumimoji="1" lang="en-US" dirty="0">
                <a:solidFill>
                  <a:schemeClr val="tx1"/>
                </a:solidFill>
                <a:latin typeface="HG丸ｺﾞｼｯｸM-PRO" panose="020F0600000000000000" pitchFamily="50" charset="-128"/>
                <a:ea typeface="HG丸ｺﾞｼｯｸM-PRO" panose="020F0600000000000000" pitchFamily="50" charset="-128"/>
              </a:rPr>
              <a:t>   </a:t>
            </a:r>
            <a:r>
              <a:rPr kumimoji="1" lang="x-es-XL" spc="-20" dirty="0">
                <a:solidFill>
                  <a:schemeClr val="tx1"/>
                </a:solidFill>
                <a:ea typeface="HG丸ｺﾞｼｯｸM-PRO" panose="020F0600000000000000" pitchFamily="50" charset="-128"/>
              </a:rPr>
              <a:t>Nauunawaan at kinukumpirma mo ba nang wasto ang </a:t>
            </a:r>
            <a:br>
              <a:rPr kumimoji="1" lang="en-US" spc="-20" dirty="0">
                <a:solidFill>
                  <a:schemeClr val="tx1"/>
                </a:solidFill>
                <a:ea typeface="HG丸ｺﾞｼｯｸM-PRO" panose="020F0600000000000000" pitchFamily="50" charset="-128"/>
              </a:rPr>
            </a:br>
            <a:r>
              <a:rPr kumimoji="1" lang="en-US" spc="-20" dirty="0">
                <a:solidFill>
                  <a:schemeClr val="tx1"/>
                </a:solidFill>
                <a:ea typeface="HG丸ｺﾞｼｯｸM-PRO" panose="020F0600000000000000" pitchFamily="50" charset="-128"/>
              </a:rPr>
              <a:t>            </a:t>
            </a:r>
            <a:r>
              <a:rPr kumimoji="1" lang="x-es-XL" spc="-20" dirty="0">
                <a:solidFill>
                  <a:schemeClr val="tx1"/>
                </a:solidFill>
                <a:ea typeface="HG丸ｺﾞｼｯｸM-PRO" panose="020F0600000000000000" pitchFamily="50" charset="-128"/>
              </a:rPr>
              <a:t>mga kondisyon mo sa paggawa at mga kontrata (mga pangako)?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20" y="8330538"/>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1" y="1095803"/>
            <a:ext cx="5832000" cy="9424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dirty="0">
                <a:ea typeface="HG丸ｺﾞｼｯｸM-PRO" panose="020F0600000000000000" pitchFamily="50" charset="-128"/>
                <a:cs typeface="Arial" panose="020B0604020202020204" pitchFamily="34" charset="0"/>
              </a:rPr>
              <a:t>Zangyou </a:t>
            </a:r>
            <a:br>
              <a:rPr lang="en-US" i="1" dirty="0">
                <a:ea typeface="HG丸ｺﾞｼｯｸM-PRO" panose="020F0600000000000000" pitchFamily="50" charset="-128"/>
                <a:cs typeface="Arial" panose="020B0604020202020204" pitchFamily="34" charset="0"/>
              </a:rPr>
            </a:br>
            <a:r>
              <a:rPr lang="x-es-XL" sz="2700" spc="-120" dirty="0"/>
              <a:t>(Overtime na trabaho o Off-hour na trabaho)</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3024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Premium na sahod</a:t>
            </a:r>
          </a:p>
        </p:txBody>
      </p:sp>
      <p:sp>
        <p:nvSpPr>
          <p:cNvPr id="14" name="テキスト ボックス 13"/>
          <p:cNvSpPr txBox="1"/>
          <p:nvPr/>
        </p:nvSpPr>
        <p:spPr>
          <a:xfrm>
            <a:off x="331933" y="2146283"/>
            <a:ext cx="6428274" cy="1477328"/>
          </a:xfrm>
          <a:prstGeom prst="rect">
            <a:avLst/>
          </a:prstGeom>
          <a:noFill/>
        </p:spPr>
        <p:txBody>
          <a:bodyPr wrap="square" rtlCol="0">
            <a:spAutoFit/>
          </a:bodyPr>
          <a:lstStyle/>
          <a:p>
            <a:pPr>
              <a:lnSpc>
                <a:spcPct val="90000"/>
              </a:lnSpc>
            </a:pPr>
            <a:r>
              <a:rPr lang="x-es-XL" sz="2000" i="1" dirty="0">
                <a:ea typeface="HG丸ｺﾞｼｯｸM-PRO" panose="020F0600000000000000" pitchFamily="50" charset="-128"/>
                <a:cs typeface="Arial" panose="020B0604020202020204" pitchFamily="34" charset="0"/>
              </a:rPr>
              <a:t>Zangyou</a:t>
            </a:r>
            <a:r>
              <a:rPr lang="x-es-XL" sz="2000" dirty="0">
                <a:ea typeface="HG丸ｺﾞｼｯｸM-PRO" panose="020F0600000000000000" pitchFamily="50" charset="-128"/>
                <a:cs typeface="Arial" panose="020B0604020202020204" pitchFamily="34" charset="0"/>
              </a:rPr>
              <a:t> nangangahulugan na nagtatrabaho ka ng mas mahabang oras kaysa sa sinang-ayunan mo sa iyong kontrata. Sa ganoong kaso, babayaran ka ng iyong kompanya ng mas malaking sahod kaysa karaniwan (premium na sahod). (May mga hindi kabilang.)</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16" name="テキスト ボックス 15"/>
          <p:cNvSpPr txBox="1"/>
          <p:nvPr/>
        </p:nvSpPr>
        <p:spPr>
          <a:xfrm>
            <a:off x="262176" y="4524971"/>
            <a:ext cx="6346442" cy="2031325"/>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Halimbawa, kung nagtatrabaho ka nang higit sa 8 oras bawat araw/40 oras bawat linggo, ikaw ay babayaran nang </a:t>
            </a:r>
            <a:r>
              <a:rPr lang="x-es-XL" sz="2000" dirty="0">
                <a:solidFill>
                  <a:srgbClr val="FF0000"/>
                </a:solidFill>
                <a:ea typeface="HG丸ｺﾞｼｯｸM-PRO" panose="020F0600000000000000" pitchFamily="50" charset="-128"/>
                <a:cs typeface="Arial" panose="020B0604020202020204" pitchFamily="34" charset="0"/>
              </a:rPr>
              <a:t>1.25 beses </a:t>
            </a:r>
            <a:r>
              <a:rPr lang="x-es-XL" sz="2000" dirty="0">
                <a:ea typeface="HG丸ｺﾞｼｯｸM-PRO" panose="020F0600000000000000" pitchFamily="50" charset="-128"/>
                <a:cs typeface="Arial" panose="020B0604020202020204" pitchFamily="34" charset="0"/>
              </a:rPr>
              <a:t>o higit pa sa karaniwang sahod. Nalalapat din ito kapag nagtatrabaho ka ng hatinggabi (mula 10:00 pm hanggang 5:00 am). </a:t>
            </a:r>
          </a:p>
          <a:p>
            <a:pPr>
              <a:lnSpc>
                <a:spcPct val="90000"/>
              </a:lnSpc>
            </a:pPr>
            <a:r>
              <a:rPr lang="x-es-XL" sz="2000" dirty="0">
                <a:ea typeface="HG丸ｺﾞｼｯｸM-PRO" panose="020F0600000000000000" pitchFamily="50" charset="-128"/>
              </a:rPr>
              <a:t>Kung magtratrabaho ka </a:t>
            </a:r>
            <a:r>
              <a:rPr lang="x-es-XL" sz="2000" dirty="0"/>
              <a:t>sa araw na day-off mo, babayaran ka nang </a:t>
            </a:r>
            <a:r>
              <a:rPr lang="x-es-XL" sz="2000" dirty="0">
                <a:solidFill>
                  <a:srgbClr val="FF0000"/>
                </a:solidFill>
              </a:rPr>
              <a:t>1.35 beses </a:t>
            </a:r>
            <a:r>
              <a:rPr lang="x-es-XL" sz="2000" dirty="0"/>
              <a:t>o higit pa sa karaniwang sahod.</a:t>
            </a:r>
          </a:p>
        </p:txBody>
      </p:sp>
      <p:sp>
        <p:nvSpPr>
          <p:cNvPr id="21" name="角丸四角形吹き出し 20"/>
          <p:cNvSpPr/>
          <p:nvPr/>
        </p:nvSpPr>
        <p:spPr>
          <a:xfrm>
            <a:off x="1864025" y="7300982"/>
            <a:ext cx="2599909"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cs typeface="Arial" panose="020B0604020202020204" pitchFamily="34" charset="0"/>
              </a:rPr>
              <a:t>Inutusan ako ng amo ko na mag-overtime. Kailangan ko bang gawin ito nang ganap?</a:t>
            </a:r>
          </a:p>
        </p:txBody>
      </p:sp>
      <p:sp>
        <p:nvSpPr>
          <p:cNvPr id="22" name="テキスト ボックス 21"/>
          <p:cNvSpPr txBox="1"/>
          <p:nvPr/>
        </p:nvSpPr>
        <p:spPr>
          <a:xfrm>
            <a:off x="68264" y="6830006"/>
            <a:ext cx="3847941" cy="369332"/>
          </a:xfrm>
          <a:prstGeom prst="rect">
            <a:avLst/>
          </a:prstGeom>
          <a:noFill/>
        </p:spPr>
        <p:txBody>
          <a:bodyPr wrap="square" rtlCol="0">
            <a:spAutoFit/>
          </a:bodyPr>
          <a:lstStyle/>
          <a:p>
            <a:r>
              <a:rPr lang="x-es-XL"/>
              <a:t>Halimbawa, sa ganitong kaso…</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5" name="テキスト ボックス 24"/>
          <p:cNvSpPr txBox="1"/>
          <p:nvPr/>
        </p:nvSpPr>
        <p:spPr>
          <a:xfrm>
            <a:off x="4357560" y="6493768"/>
            <a:ext cx="3414941" cy="276999"/>
          </a:xfrm>
          <a:prstGeom prst="rect">
            <a:avLst/>
          </a:prstGeom>
          <a:noFill/>
        </p:spPr>
        <p:txBody>
          <a:bodyPr wrap="square" rtlCol="0">
            <a:spAutoFit/>
          </a:bodyPr>
          <a:lstStyle/>
          <a:p>
            <a:r>
              <a:rPr lang="x-es-XL" sz="1200">
                <a:ea typeface="HG丸ｺﾞｼｯｸM-PRO" panose="020F0600000000000000" pitchFamily="50" charset="-128"/>
              </a:rPr>
              <a:t>*</a:t>
            </a:r>
            <a:r>
              <a:rPr lang="x-es-XL" sz="1200"/>
              <a:t>Labor Standards Act, Artikulo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297850" y="1229288"/>
            <a:ext cx="424800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800" y="1200033"/>
            <a:ext cx="3829220" cy="523220"/>
          </a:xfrm>
          <a:prstGeom prst="rect">
            <a:avLst/>
          </a:prstGeom>
        </p:spPr>
        <p:txBody>
          <a:bodyPr wrap="square">
            <a:spAutoFit/>
          </a:bodyPr>
          <a:lstStyle/>
          <a:p>
            <a:r>
              <a:rPr lang="x-es-XL" sz="2800" b="1">
                <a:ea typeface="HG丸ｺﾞｼｯｸM-PRO" panose="020F0600000000000000" pitchFamily="50" charset="-128"/>
                <a:cs typeface="Arial" panose="020B0604020202020204" pitchFamily="34" charset="0"/>
              </a:rPr>
              <a:t>Taunang Bayad na Leave</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3" y="2389723"/>
            <a:ext cx="4619631" cy="2244031"/>
          </a:xfrm>
          <a:prstGeom prst="wedgeEllipseCallout">
            <a:avLst>
              <a:gd name="adj1" fmla="val -53238"/>
              <a:gd name="adj2" fmla="val 49245"/>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dirty="0">
                <a:solidFill>
                  <a:srgbClr val="000000"/>
                </a:solidFill>
                <a:ea typeface="UD デジタル 教科書体 NK-R" panose="02020400000000000000" pitchFamily="18" charset="-128"/>
                <a:cs typeface="Arial" panose="020B0604020202020204" pitchFamily="34" charset="0"/>
              </a:rPr>
              <a:t>Nagbibigay ang kompanya ko ng taunang bayad na leave (bakasyon) sa mga full-time na empleyado lamang ngunit hindi sa mga part-time na manggagawa</a:t>
            </a:r>
            <a:r>
              <a:rPr kumimoji="1" lang="x-es-XL" dirty="0">
                <a:ea typeface="HG丸ｺﾞｼｯｸM-PRO" panose="020F0600000000000000" pitchFamily="50" charset="-128"/>
                <a:cs typeface="Arial" panose="020B0604020202020204" pitchFamily="34" charset="0"/>
              </a:rPr>
              <a:t>!</a:t>
            </a:r>
          </a:p>
        </p:txBody>
      </p:sp>
      <p:sp>
        <p:nvSpPr>
          <p:cNvPr id="18" name="円形吹き出し 17"/>
          <p:cNvSpPr/>
          <p:nvPr/>
        </p:nvSpPr>
        <p:spPr>
          <a:xfrm>
            <a:off x="1231232" y="5837126"/>
            <a:ext cx="2329092"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x-es-XL" sz="3200" dirty="0">
                <a:solidFill>
                  <a:srgbClr val="000000"/>
                </a:solidFill>
                <a:ea typeface="UD デジタル 教科書体 NK-R" panose="02020400000000000000" pitchFamily="18" charset="-128"/>
                <a:cs typeface="Times New Roman" panose="02020603050405020304" pitchFamily="18" charset="0"/>
              </a:rPr>
              <a:t>Talaga?</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1176797" y="8561936"/>
            <a:ext cx="5192715"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a:solidFill>
                  <a:schemeClr val="tx1"/>
                </a:solidFill>
                <a:ea typeface="HG丸ｺﾞｼｯｸM-PRO" panose="020F0600000000000000" pitchFamily="50" charset="-128"/>
                <a:cs typeface="Arial" panose="020B0604020202020204" pitchFamily="34" charset="0"/>
              </a:rPr>
              <a:t>Tama ba ang sinasabi ng employer?</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116" y="8579662"/>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9" y="1271750"/>
            <a:ext cx="4248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3200">
                <a:ea typeface="HG丸ｺﾞｼｯｸM-PRO" panose="020F0600000000000000" pitchFamily="50" charset="-128"/>
                <a:cs typeface="Arial" panose="020B0604020202020204" pitchFamily="34" charset="0"/>
              </a:rPr>
              <a:t>Taunang Bayad na Leave</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52778" y="2168235"/>
            <a:ext cx="6605222" cy="1200329"/>
          </a:xfrm>
          <a:prstGeom prst="rect">
            <a:avLst/>
          </a:prstGeom>
          <a:noFill/>
        </p:spPr>
        <p:txBody>
          <a:bodyPr wrap="square" rtlCol="0">
            <a:spAutoFit/>
          </a:bodyPr>
          <a:lstStyle/>
          <a:p>
            <a:pPr>
              <a:lnSpc>
                <a:spcPct val="90000"/>
              </a:lnSpc>
            </a:pPr>
            <a:r>
              <a:rPr lang="x-es-XL" sz="2000" spc="-30" dirty="0">
                <a:ea typeface="HG丸ｺﾞｼｯｸM-PRO" panose="020F0600000000000000" pitchFamily="50" charset="-128"/>
                <a:cs typeface="Arial" panose="020B0604020202020204" pitchFamily="34" charset="0"/>
              </a:rPr>
              <a:t>May karapatan kang magbakasyon sa kailanmang inaasahan mo, na natatanggap ang iyong sahod. Ito ay itinakda ng batas. Nararapat ang lahat na empleyadong nakasasapat sa mga kondisyon sa ibaba kabilang ang mga part-time na manggagawa.</a:t>
            </a:r>
          </a:p>
        </p:txBody>
      </p:sp>
      <p:sp>
        <p:nvSpPr>
          <p:cNvPr id="13" name="テキスト ボックス 12"/>
          <p:cNvSpPr txBox="1"/>
          <p:nvPr/>
        </p:nvSpPr>
        <p:spPr>
          <a:xfrm>
            <a:off x="244359" y="3493712"/>
            <a:ext cx="6568662" cy="1754326"/>
          </a:xfrm>
          <a:prstGeom prst="rect">
            <a:avLst/>
          </a:prstGeom>
          <a:noFill/>
        </p:spPr>
        <p:txBody>
          <a:bodyPr wrap="square" rtlCol="0">
            <a:spAutoFit/>
          </a:bodyPr>
          <a:lstStyle/>
          <a:p>
            <a:pPr>
              <a:lnSpc>
                <a:spcPct val="90000"/>
              </a:lnSpc>
            </a:pPr>
            <a:r>
              <a:rPr lang="x-es-XL" sz="2400" dirty="0">
                <a:ea typeface="HG丸ｺﾞｼｯｸM-PRO" panose="020F0600000000000000" pitchFamily="50" charset="-128"/>
                <a:cs typeface="Arial" panose="020B0604020202020204" pitchFamily="34" charset="0"/>
              </a:rPr>
              <a:t>Kondisyon: </a:t>
            </a:r>
            <a:r>
              <a:rPr lang="x-es-XL" sz="2000" dirty="0"/>
              <a:t>Para makuha ang iyong bayad na bakasyon, dapat ay nagtrabaho ka para sa iyong kompanya nang </a:t>
            </a:r>
            <a:br>
              <a:rPr lang="en-US" sz="2000" dirty="0"/>
            </a:br>
            <a:r>
              <a:rPr lang="x-es-XL" sz="2000" dirty="0">
                <a:solidFill>
                  <a:srgbClr val="FF0000"/>
                </a:solidFill>
              </a:rPr>
              <a:t>6 magkakasunod na buwan</a:t>
            </a:r>
            <a:r>
              <a:rPr lang="x-es-XL" sz="2000" dirty="0"/>
              <a:t> at naging </a:t>
            </a:r>
            <a:r>
              <a:rPr lang="x-es-XL" sz="2000" dirty="0">
                <a:solidFill>
                  <a:srgbClr val="FF0000"/>
                </a:solidFill>
              </a:rPr>
              <a:t>naroroon sa trabaho nang hindi bababa sa 80% </a:t>
            </a:r>
            <a:r>
              <a:rPr lang="x-es-XL" sz="2000" dirty="0"/>
              <a:t>ng panahong iyon.</a:t>
            </a:r>
          </a:p>
          <a:p>
            <a:pPr>
              <a:lnSpc>
                <a:spcPct val="90000"/>
              </a:lnSpc>
            </a:pPr>
            <a:r>
              <a:rPr lang="x-es-XL" dirty="0"/>
              <a:t>(→Halimbawa, kung nagtatrabaho ka ng 5 araw sa isang linggo, maaari kang kumuha ng 10 araw ng bayad na bakasyon bawat taon.)</a:t>
            </a:r>
          </a:p>
        </p:txBody>
      </p:sp>
      <p:sp>
        <p:nvSpPr>
          <p:cNvPr id="11" name="テキスト ボックス 10"/>
          <p:cNvSpPr txBox="1"/>
          <p:nvPr/>
        </p:nvSpPr>
        <p:spPr>
          <a:xfrm>
            <a:off x="262607" y="5230955"/>
            <a:ext cx="6595393" cy="1449628"/>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Mga dahilan para mag-leave</a:t>
            </a:r>
            <a:r>
              <a:rPr lang="x-es-XL" sz="2400" dirty="0">
                <a:ea typeface="HG丸ｺﾞｼｯｸM-PRO" panose="020F0600000000000000" pitchFamily="50" charset="-128"/>
                <a:cs typeface="Arial" panose="020B0604020202020204" pitchFamily="34" charset="0"/>
              </a:rPr>
              <a:t>: </a:t>
            </a:r>
            <a:r>
              <a:rPr lang="x-es-XL" sz="2000" dirty="0"/>
              <a:t>Makukuha mo ang bayad na bakasyon mo nang hindi tinatanong ang mga dahilan.</a:t>
            </a:r>
          </a:p>
          <a:p>
            <a:pPr>
              <a:lnSpc>
                <a:spcPct val="90000"/>
              </a:lnSpc>
            </a:pPr>
            <a:r>
              <a:rPr lang="x-es-XL" dirty="0"/>
              <a:t>(*Gayunpaman, kung makahahadlang ang pagbakasyon mo sa normal na operasyon ng iyong kompanya, maaaring papalitan sa iyo ng kompanya ang mga araw ng bayad na bakasyon mo.)</a:t>
            </a:r>
          </a:p>
        </p:txBody>
      </p:sp>
      <p:sp>
        <p:nvSpPr>
          <p:cNvPr id="19" name="角丸四角形吹き出し 18"/>
          <p:cNvSpPr/>
          <p:nvPr/>
        </p:nvSpPr>
        <p:spPr>
          <a:xfrm>
            <a:off x="1733149" y="7348174"/>
            <a:ext cx="2689221"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cs typeface="Arial" panose="020B0604020202020204" pitchFamily="34" charset="0"/>
              </a:rPr>
              <a:t>Hindi ako binibigyan ng kompanya ko ng anumang bayad na bakasyon.</a:t>
            </a:r>
          </a:p>
        </p:txBody>
      </p:sp>
      <p:sp>
        <p:nvSpPr>
          <p:cNvPr id="21" name="テキスト ボックス 20"/>
          <p:cNvSpPr txBox="1"/>
          <p:nvPr/>
        </p:nvSpPr>
        <p:spPr>
          <a:xfrm>
            <a:off x="219063" y="7001806"/>
            <a:ext cx="3847941" cy="369332"/>
          </a:xfrm>
          <a:prstGeom prst="rect">
            <a:avLst/>
          </a:prstGeom>
          <a:noFill/>
        </p:spPr>
        <p:txBody>
          <a:bodyPr wrap="square" rtlCol="0">
            <a:spAutoFit/>
          </a:bodyPr>
          <a:lstStyle/>
          <a:p>
            <a:r>
              <a:rPr lang="x-es-XL"/>
              <a:t>Halimbawa, sa ganitong kaso…</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4299624" y="1898765"/>
            <a:ext cx="3414941" cy="276999"/>
          </a:xfrm>
          <a:prstGeom prst="rect">
            <a:avLst/>
          </a:prstGeom>
          <a:noFill/>
        </p:spPr>
        <p:txBody>
          <a:bodyPr wrap="square" rtlCol="0">
            <a:spAutoFit/>
          </a:bodyPr>
          <a:lstStyle/>
          <a:p>
            <a:r>
              <a:rPr lang="x-es-XL" sz="1200">
                <a:ea typeface="HG丸ｺﾞｼｯｸM-PRO" panose="020F0600000000000000" pitchFamily="50" charset="-128"/>
                <a:cs typeface="Arial" panose="020B0604020202020204" pitchFamily="34" charset="0"/>
              </a:rPr>
              <a:t>*</a:t>
            </a:r>
            <a:r>
              <a:rPr lang="x-es-XL" sz="1200"/>
              <a:t>Labor Standards Act, Artikulo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35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dirty="0">
                <a:ea typeface="HG丸ｺﾞｼｯｸM-PRO" panose="020F0600000000000000" pitchFamily="50" charset="-128"/>
                <a:cs typeface="Arial" panose="020B0604020202020204" pitchFamily="34" charset="0"/>
              </a:rPr>
              <a:t>　</a:t>
            </a:r>
            <a:r>
              <a:rPr lang="x-es-XL" sz="4044" dirty="0">
                <a:cs typeface="Arial" panose="020B0604020202020204" pitchFamily="34" charset="0"/>
              </a:rPr>
              <a:t>　　　　　　　　　　　　　　　　　　　　　</a:t>
            </a:r>
          </a:p>
          <a:p>
            <a:pPr marL="0" indent="0">
              <a:buNone/>
            </a:pPr>
            <a:r>
              <a:rPr lang="x-es-XL"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5765744"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x-es-XL" sz="2800" b="1" i="1" dirty="0">
                <a:solidFill>
                  <a:prstClr val="black"/>
                </a:solidFill>
                <a:ea typeface="HG丸ｺﾞｼｯｸM-PRO" panose="020F0600000000000000" pitchFamily="50" charset="-128"/>
                <a:cs typeface="Arial" panose="020B0604020202020204" pitchFamily="34" charset="0"/>
              </a:rPr>
              <a:t>Kaiko at Taishoku </a:t>
            </a:r>
            <a:br>
              <a:rPr lang="en-US" sz="2800" b="1" i="1" dirty="0">
                <a:solidFill>
                  <a:prstClr val="black"/>
                </a:solidFill>
                <a:ea typeface="HG丸ｺﾞｼｯｸM-PRO" panose="020F0600000000000000" pitchFamily="50" charset="-128"/>
                <a:cs typeface="Arial" panose="020B0604020202020204" pitchFamily="34" charset="0"/>
              </a:rPr>
            </a:br>
            <a:r>
              <a:rPr lang="x-es-XL" sz="2800" b="1" dirty="0">
                <a:solidFill>
                  <a:prstClr val="black"/>
                </a:solidFill>
                <a:ea typeface="HG丸ｺﾞｼｯｸM-PRO" panose="020F0600000000000000" pitchFamily="50" charset="-128"/>
                <a:cs typeface="Arial" panose="020B0604020202020204" pitchFamily="34" charset="0"/>
              </a:rPr>
              <a:t>(Pagkasisante at Pagbibitiw)</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658662"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dirty="0">
                <a:solidFill>
                  <a:srgbClr val="000000"/>
                </a:solidFill>
                <a:ea typeface="UD デジタル 教科書体 NK-R" panose="02020400000000000000" pitchFamily="18" charset="-128"/>
                <a:cs typeface="Arial" panose="020B0604020202020204" pitchFamily="34" charset="0"/>
              </a:rPr>
              <a:t>Sinisante ka. Hindi mo na kailangang pumasok bukas.</a:t>
            </a:r>
          </a:p>
        </p:txBody>
      </p:sp>
      <p:sp>
        <p:nvSpPr>
          <p:cNvPr id="18" name="円形吹き出し 17"/>
          <p:cNvSpPr/>
          <p:nvPr/>
        </p:nvSpPr>
        <p:spPr>
          <a:xfrm>
            <a:off x="2684707" y="5935573"/>
            <a:ext cx="2753192" cy="1495329"/>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x-es-XL" sz="1600">
                <a:solidFill>
                  <a:srgbClr val="000000"/>
                </a:solidFill>
                <a:ea typeface="UD デジタル 教科書体 NK-R" panose="02020400000000000000" pitchFamily="18" charset="-128"/>
                <a:cs typeface="Arial" panose="020B0604020202020204" pitchFamily="34" charset="0"/>
              </a:rPr>
              <a:t>Ano!?  </a:t>
            </a:r>
            <a:r>
              <a:rPr lang="x-es-XL" sz="2400">
                <a:solidFill>
                  <a:srgbClr val="000000"/>
                </a:solidFill>
                <a:ea typeface="UD デジタル 教科書体 NK-R" panose="02020400000000000000" pitchFamily="18" charset="-128"/>
                <a:cs typeface="Arial" panose="020B0604020202020204" pitchFamily="34" charset="0"/>
              </a:rPr>
              <a:t>Bakit?</a:t>
            </a:r>
            <a:r>
              <a:rPr lang="x-es-XL" sz="1600">
                <a:solidFill>
                  <a:srgbClr val="000000"/>
                </a:solidFill>
                <a:ea typeface="UD デジタル 教科書体 NK-R" panose="02020400000000000000" pitchFamily="18" charset="-128"/>
                <a:cs typeface="Arial" panose="020B0604020202020204" pitchFamily="34" charset="0"/>
              </a:rPr>
              <a:t>　</a:t>
            </a:r>
          </a:p>
        </p:txBody>
      </p:sp>
      <p:sp>
        <p:nvSpPr>
          <p:cNvPr id="13" name="角丸四角形 12"/>
          <p:cNvSpPr/>
          <p:nvPr/>
        </p:nvSpPr>
        <p:spPr>
          <a:xfrm>
            <a:off x="900898" y="8585943"/>
            <a:ext cx="505620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　</a:t>
            </a:r>
            <a:r>
              <a:rPr kumimoji="1" lang="x-es-XL" sz="2000" dirty="0">
                <a:solidFill>
                  <a:schemeClr val="tx1"/>
                </a:solidFill>
                <a:ea typeface="HG丸ｺﾞｼｯｸM-PRO" panose="020F0600000000000000" pitchFamily="50" charset="-128"/>
                <a:cs typeface="Arial" panose="020B0604020202020204" pitchFamily="34" charset="0"/>
              </a:rPr>
              <a:t>Madali bang matatanggal ng ang isang kompanya ang mga empleyado?</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42"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1721" y="7926103"/>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1" y="1165758"/>
            <a:ext cx="3168000"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cs typeface="Arial" panose="020B0604020202020204" pitchFamily="34" charset="0"/>
              </a:rPr>
              <a:t>Kaiko</a:t>
            </a:r>
            <a:r>
              <a:rPr lang="x-es-XL"/>
              <a:t> (Pagkasisante)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152257" y="1779840"/>
            <a:ext cx="6603650" cy="1569660"/>
          </a:xfrm>
          <a:prstGeom prst="rect">
            <a:avLst/>
          </a:prstGeom>
          <a:noFill/>
        </p:spPr>
        <p:txBody>
          <a:bodyPr wrap="square" rtlCol="0">
            <a:spAutoFit/>
          </a:bodyPr>
          <a:lstStyle/>
          <a:p>
            <a:pPr>
              <a:lnSpc>
                <a:spcPct val="80000"/>
              </a:lnSpc>
            </a:pPr>
            <a:r>
              <a:rPr lang="x-es-XL" spc="-20" dirty="0"/>
              <a:t>Ang</a:t>
            </a:r>
            <a:r>
              <a:rPr lang="en-US" spc="-20" dirty="0"/>
              <a:t> </a:t>
            </a:r>
            <a:r>
              <a:rPr lang="x-es-XL" i="1" spc="-20" dirty="0">
                <a:ea typeface="HG丸ｺﾞｼｯｸM-PRO" panose="020F0600000000000000" pitchFamily="50" charset="-128"/>
                <a:cs typeface="Arial" panose="020B0604020202020204" pitchFamily="34" charset="0"/>
              </a:rPr>
              <a:t>Kaiko</a:t>
            </a:r>
            <a:r>
              <a:rPr lang="x-es-XL" spc="-20" dirty="0"/>
              <a:t> nangangahulugan na inutusan ka ng iyong kompanya na umalis sa lugar ng trabaho, gayunpaman, </a:t>
            </a:r>
            <a:r>
              <a:rPr lang="x-es-XL" spc="-20" dirty="0">
                <a:solidFill>
                  <a:srgbClr val="FF0000"/>
                </a:solidFill>
                <a:ea typeface="HG丸ｺﾞｼｯｸM-PRO" panose="020F0600000000000000" pitchFamily="50" charset="-128"/>
                <a:cs typeface="Arial" panose="020B0604020202020204" pitchFamily="34" charset="0"/>
              </a:rPr>
              <a:t>hindi ka maaaring sisantehin ng kompanya nang walang lehitimong dahilan</a:t>
            </a:r>
            <a:r>
              <a:rPr lang="x-es-XL" spc="-20" dirty="0"/>
              <a:t>. Iwasang tanggapin kaagad ang pagsisante, at alamin muna ang mga dahilan para rito.</a:t>
            </a:r>
            <a:r>
              <a:rPr lang="x-es-XL" sz="1200" spc="-20" dirty="0">
                <a:ea typeface="HG丸ｺﾞｼｯｸM-PRO" panose="020F0600000000000000" pitchFamily="50" charset="-128"/>
                <a:cs typeface="Arial" panose="020B0604020202020204" pitchFamily="34" charset="0"/>
              </a:rPr>
              <a:t> </a:t>
            </a:r>
            <a:br>
              <a:rPr lang="en-US" sz="1200" dirty="0">
                <a:ea typeface="HG丸ｺﾞｼｯｸM-PRO" panose="020F0600000000000000" pitchFamily="50" charset="-128"/>
                <a:cs typeface="Arial" panose="020B0604020202020204" pitchFamily="34" charset="0"/>
              </a:rPr>
            </a:br>
            <a:r>
              <a:rPr lang="x-es-XL" sz="1200" dirty="0">
                <a:ea typeface="HG丸ｺﾞｼｯｸM-PRO" panose="020F0600000000000000" pitchFamily="50" charset="-128"/>
                <a:cs typeface="Arial" panose="020B0604020202020204" pitchFamily="34" charset="0"/>
              </a:rPr>
              <a:t>(Ang isang kompanya ay dapat magbigay ng hindi bababa sa 30 araw na paunang abiso. Kung wala ang abisong ito, dapat bayaran ng kompanya ang manggagawa ng karaniwang sahod na kikitain nila sa pagtatrabaho sa loob ng hindi bababa sa 30 araw, kapareho ng haba ng oras ng kinakailangang paunawa.)</a:t>
            </a:r>
          </a:p>
        </p:txBody>
      </p:sp>
      <p:sp>
        <p:nvSpPr>
          <p:cNvPr id="13" name="テキスト ボックス 12"/>
          <p:cNvSpPr txBox="1"/>
          <p:nvPr/>
        </p:nvSpPr>
        <p:spPr>
          <a:xfrm>
            <a:off x="146135" y="4029394"/>
            <a:ext cx="6670300" cy="2541721"/>
          </a:xfrm>
          <a:prstGeom prst="rect">
            <a:avLst/>
          </a:prstGeom>
          <a:noFill/>
        </p:spPr>
        <p:txBody>
          <a:bodyPr wrap="square" rtlCol="0">
            <a:spAutoFit/>
          </a:bodyPr>
          <a:lstStyle/>
          <a:p>
            <a:pPr>
              <a:lnSpc>
                <a:spcPct val="80000"/>
              </a:lnSpc>
            </a:pPr>
            <a:r>
              <a:rPr lang="x-es-XL" dirty="0"/>
              <a:t>Ang </a:t>
            </a:r>
            <a:r>
              <a:rPr lang="x-es-XL" i="1" dirty="0">
                <a:ea typeface="HG丸ｺﾞｼｯｸM-PRO" panose="020F0600000000000000" pitchFamily="50" charset="-128"/>
                <a:cs typeface="Arial" panose="020B0604020202020204" pitchFamily="34" charset="0"/>
              </a:rPr>
              <a:t>Taishoku</a:t>
            </a:r>
            <a:r>
              <a:rPr lang="x-es-XL" dirty="0"/>
              <a:t> ay nangangahulugang umalis ka ng kompanya </a:t>
            </a:r>
            <a:r>
              <a:rPr lang="x-es-XL" u="sng" dirty="0">
                <a:ea typeface="HG丸ｺﾞｼｯｸM-PRO" panose="020F0600000000000000" pitchFamily="50" charset="-128"/>
                <a:cs typeface="Arial" panose="020B0604020202020204" pitchFamily="34" charset="0"/>
              </a:rPr>
              <a:t>sa sarili mong</a:t>
            </a:r>
            <a:r>
              <a:rPr lang="x-es-XL" u="sng" dirty="0"/>
              <a:t>kapasyahan</a:t>
            </a:r>
            <a:r>
              <a:rPr lang="x-es-XL" dirty="0"/>
              <a:t>. Ang mga hindi fixed-term (walang takdang haba) na manggagawa (mga regular na empleyado, halimbawa) ay maaaring umalis sa kanilang lugar ng trabaho dalawang linggo </a:t>
            </a:r>
            <a:r>
              <a:rPr lang="x-es-XL" dirty="0">
                <a:solidFill>
                  <a:srgbClr val="FF0000"/>
                </a:solidFill>
                <a:ea typeface="HG丸ｺﾞｼｯｸM-PRO" panose="020F0600000000000000" pitchFamily="50" charset="-128"/>
                <a:cs typeface="Arial" panose="020B0604020202020204" pitchFamily="34" charset="0"/>
              </a:rPr>
              <a:t>pagkaraang </a:t>
            </a:r>
            <a:r>
              <a:rPr lang="x-es-XL" dirty="0">
                <a:solidFill>
                  <a:srgbClr val="FF0000"/>
                </a:solidFill>
              </a:rPr>
              <a:t>abisuhan nila ang kompanya tungkol sa balak nilang pagbitiw.</a:t>
            </a:r>
          </a:p>
          <a:p>
            <a:pPr>
              <a:lnSpc>
                <a:spcPct val="80000"/>
              </a:lnSpc>
            </a:pPr>
            <a:r>
              <a:rPr lang="x-es-XL" dirty="0"/>
              <a:t>Sa pangkalahatan, ang mga fixed-term (may takdang haba) na manggagawa ay hindi maaaring umalis sa kanilang lugar ng trabaho sa loob ng nakatakdang panahon</a:t>
            </a:r>
            <a:r>
              <a:rPr lang="x-es-XL" sz="2000" dirty="0">
                <a:ea typeface="HG丸ｺﾞｼｯｸM-PRO" panose="020F0600000000000000" pitchFamily="50" charset="-128"/>
                <a:cs typeface="Arial" panose="020B0604020202020204" pitchFamily="34" charset="0"/>
              </a:rPr>
              <a:t>. </a:t>
            </a:r>
            <a:r>
              <a:rPr lang="x-es-XL" dirty="0"/>
              <a:t>Gayunpaman, kung may mga hindi maiiwasang dahilan, maaari kang umalis sa iyong kompanya. </a:t>
            </a:r>
          </a:p>
          <a:p>
            <a:pPr>
              <a:lnSpc>
                <a:spcPct val="80000"/>
              </a:lnSpc>
            </a:pPr>
            <a:r>
              <a:rPr lang="x-es-XL" sz="1200" dirty="0">
                <a:ea typeface="HG丸ｺﾞｼｯｸM-PRO" panose="020F0600000000000000" pitchFamily="50" charset="-128"/>
                <a:cs typeface="Arial" panose="020B0604020202020204" pitchFamily="34" charset="0"/>
              </a:rPr>
              <a:t>(Kung mayroon kang mga lehitimong dahilan para magbitiw, tulad ng isang malubhang sakit, kumonsulta sa kompanya. Maaari kang managot para sa mga pinsalang hahabulin ng kompanya kung bibitiw ka nang walang sapat na dahilan.)</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47937" y="335303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2</a:t>
            </a:r>
          </a:p>
        </p:txBody>
      </p:sp>
      <p:sp>
        <p:nvSpPr>
          <p:cNvPr id="15" name="コンテンツ プレースホルダー 5"/>
          <p:cNvSpPr txBox="1">
            <a:spLocks/>
          </p:cNvSpPr>
          <p:nvPr/>
        </p:nvSpPr>
        <p:spPr>
          <a:xfrm>
            <a:off x="812812" y="3411712"/>
            <a:ext cx="3312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t>Taishoku </a:t>
            </a:r>
            <a:r>
              <a:rPr lang="x-es-XL"/>
              <a:t>(Pagbibitiw) </a:t>
            </a:r>
            <a:r>
              <a:rPr lang="x-es-XL" i="1"/>
              <a:t> </a:t>
            </a:r>
            <a:r>
              <a:rPr lang="x-es-XL"/>
              <a:t>　　　　　　　　　　　　　　　　　　　　　</a:t>
            </a:r>
          </a:p>
        </p:txBody>
      </p:sp>
      <p:sp>
        <p:nvSpPr>
          <p:cNvPr id="16" name="角丸四角形 15"/>
          <p:cNvSpPr/>
          <p:nvPr/>
        </p:nvSpPr>
        <p:spPr>
          <a:xfrm>
            <a:off x="137943" y="6584982"/>
            <a:ext cx="6679954"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1600" dirty="0">
                <a:solidFill>
                  <a:srgbClr val="FF0000"/>
                </a:solidFill>
              </a:rPr>
              <a:t>Ang </a:t>
            </a:r>
            <a:r>
              <a:rPr lang="x-es-XL" sz="1600" i="1" dirty="0">
                <a:solidFill>
                  <a:srgbClr val="FF0000"/>
                </a:solidFill>
              </a:rPr>
              <a:t>Taishokukanshou</a:t>
            </a:r>
            <a:r>
              <a:rPr lang="x-es-XL" sz="1600" dirty="0">
                <a:solidFill>
                  <a:srgbClr val="FF0000"/>
                </a:solidFill>
              </a:rPr>
              <a:t> (Paghihikayat na magbitiw)</a:t>
            </a:r>
            <a:r>
              <a:rPr lang="x-es-XL" sz="1600" dirty="0"/>
              <a:t> ay ang tawag dito kapag hiniling ng kompanya mo sa iyo ang maagang pagbitiw o pagretiro.</a:t>
            </a:r>
            <a:r>
              <a:rPr lang="x-es-XL" sz="1600" dirty="0">
                <a:cs typeface="Arial" panose="020B0604020202020204" pitchFamily="34" charset="0"/>
              </a:rPr>
              <a:t> Makapagpapasya ka kung magbibitiw ka o hindi.  Kung ayaw mong magbitiw, ipaalam nang malinaw sa kompanya ang iyong intensyon.</a:t>
            </a:r>
          </a:p>
        </p:txBody>
      </p:sp>
      <p:sp>
        <p:nvSpPr>
          <p:cNvPr id="19" name="正方形/長方形 18"/>
          <p:cNvSpPr/>
          <p:nvPr/>
        </p:nvSpPr>
        <p:spPr>
          <a:xfrm>
            <a:off x="2249702" y="8560664"/>
            <a:ext cx="453600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1" name="角丸四角形吹き出し 20"/>
          <p:cNvSpPr/>
          <p:nvPr/>
        </p:nvSpPr>
        <p:spPr>
          <a:xfrm>
            <a:off x="1343507" y="7923652"/>
            <a:ext cx="2898294" cy="555496"/>
          </a:xfrm>
          <a:prstGeom prst="wedgeRoundRectCallout">
            <a:avLst>
              <a:gd name="adj1" fmla="val -54877"/>
              <a:gd name="adj2" fmla="val 873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sz="1400" b="1" dirty="0">
                <a:ea typeface="HG丸ｺﾞｼｯｸM-PRO" panose="020F0600000000000000" pitchFamily="50" charset="-128"/>
                <a:cs typeface="Arial" panose="020B0604020202020204" pitchFamily="34" charset="0"/>
              </a:rPr>
              <a:t>Biglang sinabi sa akin ng amo ko na hindi ko na kailangang pumasok pa </a:t>
            </a:r>
          </a:p>
        </p:txBody>
      </p:sp>
      <p:sp>
        <p:nvSpPr>
          <p:cNvPr id="22" name="テキスト ボックス 21"/>
          <p:cNvSpPr txBox="1"/>
          <p:nvPr/>
        </p:nvSpPr>
        <p:spPr>
          <a:xfrm>
            <a:off x="143950" y="7583537"/>
            <a:ext cx="3180116" cy="305233"/>
          </a:xfrm>
          <a:prstGeom prst="rect">
            <a:avLst/>
          </a:prstGeom>
          <a:noFill/>
        </p:spPr>
        <p:txBody>
          <a:bodyPr wrap="square" rtlCol="0">
            <a:spAutoFit/>
          </a:bodyPr>
          <a:lstStyle/>
          <a:p>
            <a:r>
              <a:rPr lang="x-es-XL" dirty="0"/>
              <a:t>Halimbawa, sa ganitong kaso…</a:t>
            </a:r>
          </a:p>
        </p:txBody>
      </p:sp>
      <p:sp>
        <p:nvSpPr>
          <p:cNvPr id="23" name="テキスト ボックス 22"/>
          <p:cNvSpPr txBox="1"/>
          <p:nvPr/>
        </p:nvSpPr>
        <p:spPr>
          <a:xfrm>
            <a:off x="4584700" y="3741784"/>
            <a:ext cx="2883839"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a:t>
            </a:r>
            <a:r>
              <a:rPr lang="en-US" sz="1200" dirty="0">
                <a:ea typeface="HG丸ｺﾞｼｯｸM-PRO" panose="020F0600000000000000" pitchFamily="50" charset="-128"/>
                <a:cs typeface="Arial" panose="020B0604020202020204" pitchFamily="34" charset="0"/>
              </a:rPr>
              <a:t>Civil Code</a:t>
            </a:r>
            <a:r>
              <a:rPr lang="x-es-XL" sz="1200" dirty="0">
                <a:ea typeface="HG丸ｺﾞｼｯｸM-PRO" panose="020F0600000000000000" pitchFamily="50" charset="-128"/>
                <a:cs typeface="Arial" panose="020B0604020202020204" pitchFamily="34" charset="0"/>
              </a:rPr>
              <a:t>, Artikulo 627, atbp.</a:t>
            </a:r>
          </a:p>
        </p:txBody>
      </p:sp>
      <p:sp>
        <p:nvSpPr>
          <p:cNvPr id="24" name="テキスト ボックス 23"/>
          <p:cNvSpPr txBox="1"/>
          <p:nvPr/>
        </p:nvSpPr>
        <p:spPr>
          <a:xfrm>
            <a:off x="4730304" y="1463160"/>
            <a:ext cx="2577171"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*Labor Contracts Act, atbp.</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0"/>
            <a:ext cx="6408000" cy="57600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319072" y="1285278"/>
            <a:ext cx="8208274" cy="677108"/>
          </a:xfrm>
          <a:prstGeom prst="rect">
            <a:avLst/>
          </a:prstGeom>
        </p:spPr>
        <p:txBody>
          <a:bodyPr wrap="square">
            <a:spAutoFit/>
          </a:bodyPr>
          <a:lstStyle/>
          <a:p>
            <a:r>
              <a:rPr lang="x-es-XL" sz="3800" b="1" dirty="0">
                <a:solidFill>
                  <a:prstClr val="black"/>
                </a:solidFill>
                <a:ea typeface="HG丸ｺﾞｼｯｸM-PRO" panose="020F0600000000000000" pitchFamily="50" charset="-128"/>
                <a:cs typeface="Arial" panose="020B0604020202020204" pitchFamily="34" charset="0"/>
              </a:rPr>
              <a:t>Panliligalig sa lugar ng trabaho</a:t>
            </a:r>
          </a:p>
        </p:txBody>
      </p:sp>
      <p:sp>
        <p:nvSpPr>
          <p:cNvPr id="20" name="円形吹き出し 19"/>
          <p:cNvSpPr/>
          <p:nvPr/>
        </p:nvSpPr>
        <p:spPr>
          <a:xfrm>
            <a:off x="519244" y="3073412"/>
            <a:ext cx="4767651" cy="1808843"/>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a:solidFill>
                  <a:srgbClr val="000000"/>
                </a:solidFill>
                <a:ea typeface="UD デジタル 教科書体 NK-R" panose="02020400000000000000" pitchFamily="18" charset="-128"/>
                <a:cs typeface="Arial" panose="020B0604020202020204" pitchFamily="34" charset="0"/>
              </a:rPr>
              <a:t>Pinapagalitan at sinisigawan ako ng amo ko sa harap</a:t>
            </a:r>
            <a:r>
              <a:rPr lang="x-es-XL">
                <a:solidFill>
                  <a:srgbClr val="000000"/>
                </a:solidFill>
                <a:ea typeface="UD デジタル 教科書体 NK-R" panose="02020400000000000000" pitchFamily="18" charset="-128"/>
                <a:cs typeface="Times New Roman" panose="02020603050405020304" pitchFamily="18" charset="0"/>
              </a:rPr>
              <a:t> </a:t>
            </a:r>
            <a:r>
              <a:rPr lang="x-es-XL">
                <a:solidFill>
                  <a:srgbClr val="000000"/>
                </a:solidFill>
                <a:ea typeface="UD デジタル 教科書体 NK-R" panose="02020400000000000000" pitchFamily="18" charset="-128"/>
                <a:cs typeface="Arial" panose="020B0604020202020204" pitchFamily="34" charset="0"/>
              </a:rPr>
              <a:t>ng lahat bawat araw. Nakaramdam ako ng kahihiyan, takot at lungkot...</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706582" y="8493006"/>
            <a:ext cx="5457653"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a:solidFill>
                  <a:schemeClr val="tx1"/>
                </a:solidFill>
                <a:ea typeface="HG丸ｺﾞｼｯｸM-PRO" panose="020F0600000000000000" pitchFamily="50" charset="-128"/>
                <a:cs typeface="Arial" panose="020B0604020202020204" pitchFamily="34" charset="0"/>
              </a:rPr>
              <a:t>　Ano ang dapat mong gawin sa ganitong kaso?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1" y="8493006"/>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322992"/>
            <a:ext cx="6079070" cy="864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z="3200" dirty="0">
                <a:ea typeface="HG丸ｺﾞｼｯｸM-PRO" panose="020F0600000000000000" pitchFamily="50" charset="-128"/>
                <a:cs typeface="Arial" panose="020B0604020202020204" pitchFamily="34" charset="0"/>
              </a:rPr>
              <a:t>Tugon sa panliligalig sa lugar ng trabaho</a:t>
            </a:r>
          </a:p>
          <a:p>
            <a:pPr marL="0" indent="0">
              <a:lnSpc>
                <a:spcPct val="80000"/>
              </a:lnSpc>
              <a:buNone/>
            </a:pPr>
            <a:r>
              <a:rPr lang="x-es-XL" dirty="0"/>
              <a:t>　　　　　　　　　　　　　　　　　　　　　</a:t>
            </a:r>
          </a:p>
          <a:p>
            <a:pPr marL="0" indent="0">
              <a:lnSpc>
                <a:spcPct val="80000"/>
              </a:lnSpc>
              <a:buNone/>
            </a:pPr>
            <a:r>
              <a:rPr lang="x-es-XL" dirty="0"/>
              <a:t>　　　　　　　　　　　　　　　　　　　　　　</a:t>
            </a:r>
          </a:p>
          <a:p>
            <a:pPr marL="0" indent="0">
              <a:lnSpc>
                <a:spcPct val="80000"/>
              </a:lnSpc>
              <a:buNone/>
            </a:pPr>
            <a:endParaRPr lang="ja-JP" altLang="en-US" dirty="0"/>
          </a:p>
        </p:txBody>
      </p:sp>
      <p:sp>
        <p:nvSpPr>
          <p:cNvPr id="17" name="テキスト ボックス 16"/>
          <p:cNvSpPr txBox="1"/>
          <p:nvPr/>
        </p:nvSpPr>
        <p:spPr>
          <a:xfrm>
            <a:off x="64699" y="133686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26175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528135"/>
            <a:ext cx="6287396" cy="1942711"/>
          </a:xfrm>
          <a:prstGeom prst="rect">
            <a:avLst/>
          </a:prstGeom>
          <a:noFill/>
        </p:spPr>
        <p:txBody>
          <a:bodyPr wrap="square" rtlCol="0">
            <a:spAutoFit/>
          </a:bodyPr>
          <a:lstStyle/>
          <a:p>
            <a:pPr>
              <a:lnSpc>
                <a:spcPct val="80000"/>
              </a:lnSpc>
            </a:pPr>
            <a:r>
              <a:rPr lang="x-es-XL" dirty="0"/>
              <a:t>●Malaking panliligalig sa lugar ng trabaho:</a:t>
            </a:r>
          </a:p>
          <a:p>
            <a:pPr>
              <a:lnSpc>
                <a:spcPct val="80000"/>
              </a:lnSpc>
            </a:pPr>
            <a:r>
              <a:rPr lang="x-es-XL" dirty="0"/>
              <a:t>・</a:t>
            </a:r>
            <a:r>
              <a:rPr lang="en-US" dirty="0" err="1"/>
              <a:t>Panliligalig</a:t>
            </a:r>
            <a:r>
              <a:rPr lang="en-US" dirty="0"/>
              <a:t> </a:t>
            </a:r>
            <a:r>
              <a:rPr lang="en-US" dirty="0" err="1"/>
              <a:t>gamit</a:t>
            </a:r>
            <a:r>
              <a:rPr lang="en-US" dirty="0"/>
              <a:t> </a:t>
            </a:r>
            <a:r>
              <a:rPr lang="en-US" dirty="0" err="1"/>
              <a:t>ang</a:t>
            </a:r>
            <a:r>
              <a:rPr lang="en-US" dirty="0"/>
              <a:t> </a:t>
            </a:r>
            <a:r>
              <a:rPr lang="en-US" dirty="0" err="1"/>
              <a:t>kapangyarihan</a:t>
            </a:r>
            <a:r>
              <a:rPr lang="x-es-XL" sz="1200" dirty="0">
                <a:ea typeface="HG丸ｺﾞｼｯｸM-PRO" panose="020F0600000000000000" pitchFamily="50" charset="-128"/>
              </a:rPr>
              <a:t> (karahasan, pasalitang pang-aabuso, hindi pagbibigay sa iyo ng trabaho, atbp.)</a:t>
            </a:r>
          </a:p>
          <a:p>
            <a:pPr>
              <a:lnSpc>
                <a:spcPct val="80000"/>
              </a:lnSpc>
            </a:pPr>
            <a:r>
              <a:rPr lang="x-es-XL" dirty="0"/>
              <a:t>・Sekswal na panliligalig </a:t>
            </a:r>
            <a:r>
              <a:rPr lang="x-es-XL" sz="1200" dirty="0">
                <a:ea typeface="HG丸ｺﾞｼｯｸM-PRO" panose="020F0600000000000000" pitchFamily="50" charset="-128"/>
              </a:rPr>
              <a:t>(paghawak sa iyong katawan, pagpilit sa sekswal na relasyon, pakikipag-usap tungkol sa mga paksang sekswal, atbp.)</a:t>
            </a:r>
          </a:p>
          <a:p>
            <a:pPr>
              <a:lnSpc>
                <a:spcPct val="80000"/>
              </a:lnSpc>
            </a:pPr>
            <a:r>
              <a:rPr lang="x-es-XL" dirty="0"/>
              <a:t>・Panliligalig sa pagbubuntis, panliligalig sa pangangalaga </a:t>
            </a:r>
            <a:r>
              <a:rPr lang="x-es-XL" sz="1200" dirty="0">
                <a:ea typeface="HG丸ｺﾞｼｯｸM-PRO" panose="020F0600000000000000" pitchFamily="50" charset="-128"/>
              </a:rPr>
              <a:t> (panliligalig laban sa pagbubuntis, pagdadalang-tao, pag-alaga ng bata, pangmatagalang pangangalaga, atbp.)</a:t>
            </a:r>
          </a:p>
          <a:p>
            <a:pPr>
              <a:lnSpc>
                <a:spcPct val="80000"/>
              </a:lnSpc>
            </a:pPr>
            <a:r>
              <a:rPr lang="x-es-XL" dirty="0"/>
              <a:t>・Diskriminasyon laban sa mga dayuhang nasyonal</a:t>
            </a:r>
            <a:r>
              <a:rPr lang="x-es-XL" sz="1200" dirty="0">
                <a:ea typeface="HG丸ｺﾞｼｯｸM-PRO" panose="020F0600000000000000" pitchFamily="50" charset="-128"/>
              </a:rPr>
              <a:t> (pagtanggi sa ilang mga tao dahil sa kanilang relihiyon, kultura, at hindi pagiging Hapones, atbp.)</a:t>
            </a:r>
          </a:p>
        </p:txBody>
      </p:sp>
      <p:sp>
        <p:nvSpPr>
          <p:cNvPr id="21" name="角丸四角形 20"/>
          <p:cNvSpPr/>
          <p:nvPr/>
        </p:nvSpPr>
        <p:spPr>
          <a:xfrm>
            <a:off x="207304" y="3576580"/>
            <a:ext cx="6584862" cy="68427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lnSpc>
                <a:spcPct val="80000"/>
              </a:lnSpc>
              <a:defRPr/>
            </a:pPr>
            <a:r>
              <a:rPr lang="x-es-XL" sz="2000" dirty="0">
                <a:ea typeface="HG丸ｺﾞｼｯｸM-PRO" panose="020F0600000000000000" pitchFamily="50" charset="-128"/>
                <a:cs typeface="Times New Roman" panose="02020603050405020304" pitchFamily="18" charset="0"/>
              </a:rPr>
              <a:t>1. </a:t>
            </a:r>
            <a:r>
              <a:rPr lang="x-es-XL" sz="2000" dirty="0">
                <a:solidFill>
                  <a:srgbClr val="000000"/>
                </a:solidFill>
                <a:ea typeface="HG丸ｺﾞｼｯｸM-PRO" panose="020F0600000000000000" pitchFamily="50" charset="-128"/>
                <a:cs typeface="Times New Roman" panose="02020603050405020304" pitchFamily="18" charset="0"/>
              </a:rPr>
              <a:t>Una, </a:t>
            </a:r>
            <a:r>
              <a:rPr lang="x-es-XL" sz="2000" dirty="0">
                <a:solidFill>
                  <a:srgbClr val="FF0000"/>
                </a:solidFill>
                <a:ea typeface="HG丸ｺﾞｼｯｸM-PRO" panose="020F0600000000000000" pitchFamily="50" charset="-128"/>
                <a:cs typeface="Times New Roman" panose="02020603050405020304" pitchFamily="18" charset="0"/>
              </a:rPr>
              <a:t>ipahayag ang iyong intensyon </a:t>
            </a:r>
            <a:r>
              <a:rPr lang="x-es-XL" sz="2000" dirty="0">
                <a:solidFill>
                  <a:srgbClr val="000000"/>
                </a:solidFill>
                <a:ea typeface="HG丸ｺﾞｼｯｸM-PRO" panose="020F0600000000000000" pitchFamily="50" charset="-128"/>
                <a:cs typeface="Times New Roman" panose="02020603050405020304" pitchFamily="18" charset="0"/>
              </a:rPr>
              <a:t>sa pagsasabing, "Itigil mo na ito!!"</a:t>
            </a:r>
          </a:p>
        </p:txBody>
      </p:sp>
      <p:sp>
        <p:nvSpPr>
          <p:cNvPr id="26" name="角丸四角形 25"/>
          <p:cNvSpPr/>
          <p:nvPr/>
        </p:nvSpPr>
        <p:spPr>
          <a:xfrm>
            <a:off x="212334" y="4383800"/>
            <a:ext cx="6541957" cy="109404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lnSpc>
                <a:spcPct val="80000"/>
              </a:lnSpc>
              <a:defRPr/>
            </a:pPr>
            <a:r>
              <a:rPr lang="x-es-XL" sz="2000" dirty="0">
                <a:ea typeface="HG丸ｺﾞｼｯｸM-PRO" panose="020F0600000000000000" pitchFamily="50" charset="-128"/>
                <a:cs typeface="Times New Roman" panose="02020603050405020304" pitchFamily="18" charset="0"/>
              </a:rPr>
              <a:t>2. Kung hindi mo malutas ang problema kahit na pagkatapos gawin ang panukala sa itaas, </a:t>
            </a:r>
            <a:r>
              <a:rPr lang="x-es-XL" sz="2000" dirty="0">
                <a:solidFill>
                  <a:srgbClr val="FF0000"/>
                </a:solidFill>
                <a:ea typeface="HG丸ｺﾞｼｯｸM-PRO" panose="020F0600000000000000" pitchFamily="50" charset="-128"/>
                <a:cs typeface="Times New Roman" panose="02020603050405020304" pitchFamily="18" charset="0"/>
              </a:rPr>
              <a:t>gumawa ng record </a:t>
            </a:r>
            <a:r>
              <a:rPr lang="x-es-XL" sz="2000" dirty="0">
                <a:ea typeface="HG丸ｺﾞｼｯｸM-PRO" panose="020F0600000000000000" pitchFamily="50" charset="-128"/>
                <a:cs typeface="Times New Roman" panose="02020603050405020304" pitchFamily="18" charset="0"/>
              </a:rPr>
              <a:t>(kailan at saan ginawa ito at kung ano ang iyong naramdaman) at </a:t>
            </a:r>
            <a:r>
              <a:rPr lang="x-es-XL" sz="2000" dirty="0">
                <a:solidFill>
                  <a:srgbClr val="FF0000"/>
                </a:solidFill>
                <a:ea typeface="HG丸ｺﾞｼｯｸM-PRO" panose="020F0600000000000000" pitchFamily="50" charset="-128"/>
                <a:cs typeface="Times New Roman" panose="02020603050405020304" pitchFamily="18" charset="0"/>
              </a:rPr>
              <a:t>kumonsulta</a:t>
            </a:r>
            <a:r>
              <a:rPr lang="x-es-XL" sz="2000" dirty="0">
                <a:ea typeface="HG丸ｺﾞｼｯｸM-PRO" panose="020F0600000000000000" pitchFamily="50" charset="-128"/>
                <a:cs typeface="Times New Roman" panose="02020603050405020304" pitchFamily="18" charset="0"/>
              </a:rPr>
              <a:t> sa kompanya.</a:t>
            </a:r>
          </a:p>
        </p:txBody>
      </p:sp>
      <p:sp>
        <p:nvSpPr>
          <p:cNvPr id="15" name="テキスト ボックス 14"/>
          <p:cNvSpPr txBox="1"/>
          <p:nvPr/>
        </p:nvSpPr>
        <p:spPr>
          <a:xfrm>
            <a:off x="208317" y="7511710"/>
            <a:ext cx="3847941" cy="338554"/>
          </a:xfrm>
          <a:prstGeom prst="rect">
            <a:avLst/>
          </a:prstGeom>
          <a:noFill/>
        </p:spPr>
        <p:txBody>
          <a:bodyPr wrap="square" rtlCol="0">
            <a:spAutoFit/>
          </a:bodyPr>
          <a:lstStyle/>
          <a:p>
            <a:r>
              <a:rPr lang="x-es-XL" sz="1600">
                <a:ea typeface="HG丸ｺﾞｼｯｸM-PRO" panose="020F0600000000000000" pitchFamily="50" charset="-128"/>
                <a:cs typeface="Arial" panose="020B0604020202020204" pitchFamily="34" charset="0"/>
              </a:rPr>
              <a:t>Halimbawa, sa ganitong kaso…</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2919855" y="2263925"/>
            <a:ext cx="5639754" cy="276999"/>
          </a:xfrm>
          <a:prstGeom prst="rect">
            <a:avLst/>
          </a:prstGeom>
          <a:noFill/>
        </p:spPr>
        <p:txBody>
          <a:bodyPr wrap="square" rtlCol="0">
            <a:spAutoFit/>
          </a:bodyPr>
          <a:lstStyle/>
          <a:p>
            <a:r>
              <a:rPr lang="x-es-XL" sz="1200" dirty="0">
                <a:ea typeface="HG丸ｺﾞｼｯｸM-PRO" panose="020F0600000000000000" pitchFamily="50" charset="-128"/>
              </a:rPr>
              <a:t>*Act on Comprehensive Promotion of Labor Measures, atbp.</a:t>
            </a:r>
          </a:p>
        </p:txBody>
      </p:sp>
      <p:sp>
        <p:nvSpPr>
          <p:cNvPr id="22" name="テキスト ボックス 21"/>
          <p:cNvSpPr txBox="1"/>
          <p:nvPr/>
        </p:nvSpPr>
        <p:spPr>
          <a:xfrm>
            <a:off x="168689" y="2530300"/>
            <a:ext cx="6689311" cy="923330"/>
          </a:xfrm>
          <a:prstGeom prst="rect">
            <a:avLst/>
          </a:prstGeom>
          <a:noFill/>
        </p:spPr>
        <p:txBody>
          <a:bodyPr wrap="square" rtlCol="0">
            <a:spAutoFit/>
          </a:bodyPr>
          <a:lstStyle/>
          <a:p>
            <a:pPr>
              <a:lnSpc>
                <a:spcPct val="90000"/>
              </a:lnSpc>
            </a:pPr>
            <a:r>
              <a:rPr lang="x-es-XL" sz="2000" spc="-50" dirty="0">
                <a:ea typeface="HG丸ｺﾞｼｯｸM-PRO" panose="020F0600000000000000" pitchFamily="50" charset="-128"/>
              </a:rPr>
              <a:t>Itinakda ng batas na ang mga employer ay dapat tumugon sa mga konsultasyon tungkol sa </a:t>
            </a:r>
            <a:r>
              <a:rPr lang="x-es-XL" sz="2000" spc="-50" dirty="0">
                <a:solidFill>
                  <a:srgbClr val="FF0000"/>
                </a:solidFill>
                <a:ea typeface="HG丸ｺﾞｼｯｸM-PRO" panose="020F0600000000000000" pitchFamily="50" charset="-128"/>
              </a:rPr>
              <a:t>panliligalig </a:t>
            </a:r>
            <a:r>
              <a:rPr lang="x-es-XL" sz="2000" spc="-50" dirty="0">
                <a:ea typeface="HG丸ｺﾞｼｯｸM-PRO" panose="020F0600000000000000" pitchFamily="50" charset="-128"/>
              </a:rPr>
              <a:t> sa lugar ng trabaho at gumawa ng naaangkop na mga hakbang para malutas ang problema. </a:t>
            </a:r>
          </a:p>
        </p:txBody>
      </p:sp>
      <p:sp>
        <p:nvSpPr>
          <p:cNvPr id="13" name="角丸四角形吹き出し 12"/>
          <p:cNvSpPr/>
          <p:nvPr/>
        </p:nvSpPr>
        <p:spPr>
          <a:xfrm>
            <a:off x="1570888" y="7963593"/>
            <a:ext cx="2485370" cy="411516"/>
          </a:xfrm>
          <a:prstGeom prst="wedgeRoundRectCallout">
            <a:avLst>
              <a:gd name="adj1" fmla="val -53690"/>
              <a:gd name="adj2" fmla="val 87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rPr>
              <a:t>Naiwan akong mag-isa</a:t>
            </a:r>
            <a:r>
              <a:rPr kumimoji="1" lang="x-es-XL" sz="1400" dirty="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466397" y="1011044"/>
            <a:ext cx="6319757" cy="920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x-es-XL" sz="4000" dirty="0">
                <a:solidFill>
                  <a:schemeClr val="tx1"/>
                </a:solidFill>
                <a:latin typeface="+mn-lt"/>
                <a:ea typeface="HG創英角ｺﾞｼｯｸUB" panose="020B0909000000000000" pitchFamily="49" charset="-128"/>
                <a:cs typeface="Arial" panose="020B0604020202020204" pitchFamily="34" charset="0"/>
              </a:rPr>
              <a:t>Kapag may problema ka…</a:t>
            </a:r>
          </a:p>
        </p:txBody>
      </p:sp>
      <p:sp>
        <p:nvSpPr>
          <p:cNvPr id="3" name="角丸四角形 2"/>
          <p:cNvSpPr/>
          <p:nvPr/>
        </p:nvSpPr>
        <p:spPr>
          <a:xfrm>
            <a:off x="337883" y="2841191"/>
            <a:ext cx="6096167"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4000" b="1" dirty="0">
                <a:ea typeface="HG丸ｺﾞｼｯｸM-PRO" panose="020F0600000000000000" pitchFamily="50" charset="-128"/>
                <a:cs typeface="Arial" panose="020B0604020202020204" pitchFamily="34" charset="0"/>
              </a:rPr>
              <a:t>Makipag-ugnayan sa Osaka Labor Consultation Center!</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x-es-XL" sz="6000">
                <a:solidFill>
                  <a:srgbClr val="FF0000"/>
                </a:solidFill>
                <a:latin typeface="+mn-lt"/>
                <a:ea typeface="HG創英角ｺﾞｼｯｸUB" panose="020B0909000000000000" pitchFamily="49" charset="-128"/>
              </a:rPr>
              <a:t>TEL:06-6946-2600</a:t>
            </a:r>
          </a:p>
        </p:txBody>
      </p:sp>
      <p:sp>
        <p:nvSpPr>
          <p:cNvPr id="2" name="テキスト ボックス 1"/>
          <p:cNvSpPr txBox="1"/>
          <p:nvPr/>
        </p:nvSpPr>
        <p:spPr>
          <a:xfrm>
            <a:off x="2991394" y="8368562"/>
            <a:ext cx="4616369" cy="369332"/>
          </a:xfrm>
          <a:prstGeom prst="rect">
            <a:avLst/>
          </a:prstGeom>
          <a:noFill/>
        </p:spPr>
        <p:txBody>
          <a:bodyPr wrap="square" rtlCol="0">
            <a:spAutoFit/>
          </a:bodyPr>
          <a:lstStyle/>
          <a:p>
            <a:r>
              <a:rPr kumimoji="1" lang="x-es-XL" dirty="0">
                <a:ea typeface="Meiryo UI" panose="020B0604030504040204" pitchFamily="50" charset="-128"/>
              </a:rPr>
              <a:t>※Pagpapareserba: sa Japanese lang</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23678" y="864004"/>
            <a:ext cx="1849755"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EB7B2F"/>
                </a:solidFill>
                <a:latin typeface="UD デジタル 教科書体 N-B"/>
                <a:cs typeface="UD デジタル 教科書体 N-B"/>
              </a:rPr>
              <a:t>Konsultasyon</a:t>
            </a:r>
            <a:r>
              <a:rPr sz="1600" b="1" spc="-90" dirty="0">
                <a:solidFill>
                  <a:srgbClr val="EB7B2F"/>
                </a:solidFill>
                <a:latin typeface="UD デジタル 教科書体 N-B"/>
                <a:cs typeface="UD デジタル 教科書体 N-B"/>
              </a:rPr>
              <a:t> </a:t>
            </a:r>
            <a:r>
              <a:rPr sz="1600" b="1" spc="-5" dirty="0">
                <a:solidFill>
                  <a:srgbClr val="EB7B2F"/>
                </a:solidFill>
                <a:latin typeface="UD デジタル 教科書体 N-B"/>
                <a:cs typeface="UD デジタル 教科書体 N-B"/>
              </a:rPr>
              <a:t>gamit </a:t>
            </a:r>
            <a:r>
              <a:rPr sz="1600" b="1" spc="-785" dirty="0">
                <a:solidFill>
                  <a:srgbClr val="EB7B2F"/>
                </a:solidFill>
                <a:latin typeface="UD デジタル 教科書体 N-B"/>
                <a:cs typeface="UD デジタル 教科書体 N-B"/>
              </a:rPr>
              <a:t> </a:t>
            </a:r>
            <a:r>
              <a:rPr sz="1600" b="1" dirty="0">
                <a:solidFill>
                  <a:srgbClr val="EB7B2F"/>
                </a:solidFill>
                <a:latin typeface="UD デジタル 教科書体 N-B"/>
                <a:cs typeface="UD デジタル 教科書体 N-B"/>
              </a:rPr>
              <a:t>ang </a:t>
            </a:r>
            <a:r>
              <a:rPr sz="1600" b="1" spc="-5" dirty="0">
                <a:solidFill>
                  <a:srgbClr val="EB7B2F"/>
                </a:solidFill>
                <a:latin typeface="UD デジタル 教科書体 N-B"/>
                <a:cs typeface="UD デジタル 教科書体 N-B"/>
              </a:rPr>
              <a:t>linya o </a:t>
            </a:r>
            <a:r>
              <a:rPr sz="1600" b="1" dirty="0">
                <a:solidFill>
                  <a:srgbClr val="EB7B2F"/>
                </a:solidFill>
                <a:latin typeface="UD デジタル 教科書体 N-B"/>
                <a:cs typeface="UD デジタル 教科書体 N-B"/>
              </a:rPr>
              <a:t> </a:t>
            </a:r>
            <a:r>
              <a:rPr sz="1600" b="1" spc="-5" dirty="0">
                <a:solidFill>
                  <a:srgbClr val="EB7B2F"/>
                </a:solidFill>
                <a:latin typeface="UD デジタル 教科書体 N-B"/>
                <a:cs typeface="UD デジタル 教科書体 N-B"/>
              </a:rPr>
              <a:t>internet</a:t>
            </a:r>
            <a:endParaRPr sz="1600">
              <a:latin typeface="UD デジタル 教科書体 N-B"/>
              <a:cs typeface="UD デジタル 教科書体 N-B"/>
            </a:endParaRPr>
          </a:p>
        </p:txBody>
      </p:sp>
      <p:pic>
        <p:nvPicPr>
          <p:cNvPr id="3" name="object 3"/>
          <p:cNvPicPr/>
          <p:nvPr/>
        </p:nvPicPr>
        <p:blipFill>
          <a:blip r:embed="rId2" cstate="print"/>
          <a:stretch>
            <a:fillRect/>
          </a:stretch>
        </p:blipFill>
        <p:spPr>
          <a:xfrm>
            <a:off x="5017008" y="510540"/>
            <a:ext cx="1435607" cy="1444751"/>
          </a:xfrm>
          <a:prstGeom prst="rect">
            <a:avLst/>
          </a:prstGeom>
        </p:spPr>
      </p:pic>
      <p:sp>
        <p:nvSpPr>
          <p:cNvPr id="4" name="object 4"/>
          <p:cNvSpPr txBox="1"/>
          <p:nvPr/>
        </p:nvSpPr>
        <p:spPr>
          <a:xfrm>
            <a:off x="637070" y="844626"/>
            <a:ext cx="1880235" cy="784860"/>
          </a:xfrm>
          <a:prstGeom prst="rect">
            <a:avLst/>
          </a:prstGeom>
        </p:spPr>
        <p:txBody>
          <a:bodyPr vert="horz" wrap="square" lIns="0" tIns="12065" rIns="0" bIns="0" rtlCol="0">
            <a:spAutoFit/>
          </a:bodyPr>
          <a:lstStyle/>
          <a:p>
            <a:pPr marL="12700" marR="454659">
              <a:lnSpc>
                <a:spcPct val="100000"/>
              </a:lnSpc>
              <a:spcBef>
                <a:spcPts val="95"/>
              </a:spcBef>
            </a:pPr>
            <a:r>
              <a:rPr sz="1600" b="1" spc="-10" dirty="0">
                <a:solidFill>
                  <a:srgbClr val="EB7B2F"/>
                </a:solidFill>
                <a:latin typeface="UD デジタル 教科書体 N-B"/>
                <a:cs typeface="UD デジタル 教科書体 N-B"/>
              </a:rPr>
              <a:t>prayoridad</a:t>
            </a:r>
            <a:r>
              <a:rPr sz="1600" b="1" spc="-130" dirty="0">
                <a:solidFill>
                  <a:srgbClr val="EB7B2F"/>
                </a:solidFill>
                <a:latin typeface="UD デジタル 教科書体 N-B"/>
                <a:cs typeface="UD デジタル 教科書体 N-B"/>
              </a:rPr>
              <a:t> </a:t>
            </a:r>
            <a:r>
              <a:rPr sz="1600" b="1" spc="-15" dirty="0">
                <a:solidFill>
                  <a:srgbClr val="EB7B2F"/>
                </a:solidFill>
                <a:latin typeface="UD デジタル 教科書体 N-B"/>
                <a:cs typeface="UD デジタル 教科書体 N-B"/>
              </a:rPr>
              <a:t>ang </a:t>
            </a:r>
            <a:r>
              <a:rPr sz="1600" b="1" spc="-785" dirty="0">
                <a:solidFill>
                  <a:srgbClr val="EB7B2F"/>
                </a:solidFill>
                <a:latin typeface="UD デジタル 教科書体 N-B"/>
                <a:cs typeface="UD デジタル 教科書体 N-B"/>
              </a:rPr>
              <a:t> </a:t>
            </a:r>
            <a:r>
              <a:rPr sz="1600" b="1" spc="-5" dirty="0">
                <a:solidFill>
                  <a:srgbClr val="EB7B2F"/>
                </a:solidFill>
                <a:latin typeface="UD デジタル 教科書体 N-B"/>
                <a:cs typeface="UD デジタル 教科書体 N-B"/>
              </a:rPr>
              <a:t>mga</a:t>
            </a:r>
            <a:r>
              <a:rPr sz="1600" b="1" spc="-95" dirty="0">
                <a:solidFill>
                  <a:srgbClr val="EB7B2F"/>
                </a:solidFill>
                <a:latin typeface="UD デジタル 教科書体 N-B"/>
                <a:cs typeface="UD デジタル 教科書体 N-B"/>
              </a:rPr>
              <a:t> </a:t>
            </a:r>
            <a:r>
              <a:rPr sz="1600" b="1" spc="-10" dirty="0">
                <a:solidFill>
                  <a:srgbClr val="EB7B2F"/>
                </a:solidFill>
                <a:latin typeface="UD デジタル 教科書体 N-B"/>
                <a:cs typeface="UD デジタル 教科書体 N-B"/>
              </a:rPr>
              <a:t>nakatakda</a:t>
            </a:r>
            <a:endParaRPr sz="1600">
              <a:latin typeface="UD デジタル 教科書体 N-B"/>
              <a:cs typeface="UD デジタル 教科書体 N-B"/>
            </a:endParaRPr>
          </a:p>
          <a:p>
            <a:pPr marL="1181100">
              <a:lnSpc>
                <a:spcPts val="2140"/>
              </a:lnSpc>
            </a:pPr>
            <a:r>
              <a:rPr sz="1800" b="1" dirty="0">
                <a:solidFill>
                  <a:srgbClr val="EB7B2F"/>
                </a:solidFill>
                <a:latin typeface="UD デジタル 教科書体 N-B"/>
                <a:cs typeface="UD デジタル 教科書体 N-B"/>
              </a:rPr>
              <a:t>Libre!</a:t>
            </a:r>
            <a:endParaRPr sz="1800">
              <a:latin typeface="UD デジタル 教科書体 N-B"/>
              <a:cs typeface="UD デジタル 教科書体 N-B"/>
            </a:endParaRPr>
          </a:p>
        </p:txBody>
      </p:sp>
      <p:sp>
        <p:nvSpPr>
          <p:cNvPr id="5" name="object 5"/>
          <p:cNvSpPr txBox="1"/>
          <p:nvPr/>
        </p:nvSpPr>
        <p:spPr>
          <a:xfrm>
            <a:off x="203541" y="6203340"/>
            <a:ext cx="6236335" cy="1567180"/>
          </a:xfrm>
          <a:prstGeom prst="rect">
            <a:avLst/>
          </a:prstGeom>
        </p:spPr>
        <p:txBody>
          <a:bodyPr vert="horz" wrap="square" lIns="0" tIns="13335" rIns="0" bIns="0" rtlCol="0">
            <a:spAutoFit/>
          </a:bodyPr>
          <a:lstStyle/>
          <a:p>
            <a:pPr marL="27305" marR="213360">
              <a:lnSpc>
                <a:spcPct val="100000"/>
              </a:lnSpc>
              <a:spcBef>
                <a:spcPts val="105"/>
              </a:spcBef>
            </a:pPr>
            <a:r>
              <a:rPr sz="1400" b="1" spc="-5" dirty="0">
                <a:solidFill>
                  <a:srgbClr val="1F3862"/>
                </a:solidFill>
                <a:latin typeface="UD デジタル 教科書体 NK-B"/>
                <a:cs typeface="UD デジタル 教科書体 NK-B"/>
              </a:rPr>
              <a:t>Kumunsulta</a:t>
            </a:r>
            <a:r>
              <a:rPr sz="1400" b="1" spc="-6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tungkol</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20" dirty="0">
                <a:solidFill>
                  <a:srgbClr val="1F3862"/>
                </a:solidFill>
                <a:latin typeface="UD デジタル 教科書体 NK-B"/>
                <a:cs typeface="UD デジタル 教科書体 NK-B"/>
              </a:rPr>
              <a:t> </a:t>
            </a:r>
            <a:r>
              <a:rPr sz="1400" b="1" dirty="0">
                <a:solidFill>
                  <a:srgbClr val="1F3862"/>
                </a:solidFill>
                <a:latin typeface="UD デジタル 教科書体 NK-B"/>
                <a:cs typeface="UD デジタル 教科書体 NK-B"/>
              </a:rPr>
              <a:t>inyong</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mga</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problema</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paggawa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kasama </a:t>
            </a:r>
            <a:r>
              <a:rPr sz="1400" b="1" spc="-4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ang isang </a:t>
            </a:r>
            <a:r>
              <a:rPr sz="1400" b="1" spc="-10" dirty="0">
                <a:solidFill>
                  <a:srgbClr val="1F3862"/>
                </a:solidFill>
                <a:latin typeface="UD デジタル 教科書体 NK-B"/>
                <a:cs typeface="UD デジタル 教科書体 NK-B"/>
              </a:rPr>
              <a:t>espesyalista </a:t>
            </a:r>
            <a:r>
              <a:rPr sz="1400" b="1" spc="-5" dirty="0">
                <a:solidFill>
                  <a:srgbClr val="1F3862"/>
                </a:solidFill>
                <a:latin typeface="UD デジタル 教科書体 NK-B"/>
                <a:cs typeface="UD デジタル 教科書体 NK-B"/>
              </a:rPr>
              <a:t>sa paggawa mula sa Kunsultasyong </a:t>
            </a:r>
            <a:r>
              <a:rPr sz="1400" b="1"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Paggawa</a:t>
            </a:r>
            <a:r>
              <a:rPr sz="1400" b="1" spc="-55" dirty="0">
                <a:solidFill>
                  <a:srgbClr val="1F3862"/>
                </a:solidFill>
                <a:latin typeface="UD デジタル 教科書体 NK-B"/>
                <a:cs typeface="UD デジタル 教科書体 NK-B"/>
              </a:rPr>
              <a:t> </a:t>
            </a:r>
            <a:r>
              <a:rPr sz="1400" b="1" dirty="0">
                <a:solidFill>
                  <a:srgbClr val="1F3862"/>
                </a:solidFill>
                <a:latin typeface="UD デジタル 教科書体 NK-B"/>
                <a:cs typeface="UD デジタル 教科書体 NK-B"/>
              </a:rPr>
              <a:t>ng</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Osaka</a:t>
            </a:r>
            <a:r>
              <a:rPr sz="1400" b="1" spc="-3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Prefektyur</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gamit</a:t>
            </a:r>
            <a:r>
              <a:rPr sz="1400" b="1" spc="-2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ang</a:t>
            </a:r>
            <a:r>
              <a:rPr sz="1400" b="1" spc="-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Zoom</a:t>
            </a:r>
            <a:endParaRPr sz="1400">
              <a:latin typeface="UD デジタル 教科書体 NK-B"/>
              <a:cs typeface="UD デジタル 教科書体 NK-B"/>
            </a:endParaRPr>
          </a:p>
          <a:p>
            <a:pPr marL="27305" marR="97155">
              <a:lnSpc>
                <a:spcPct val="100000"/>
              </a:lnSpc>
              <a:spcBef>
                <a:spcPts val="95"/>
              </a:spcBef>
            </a:pPr>
            <a:r>
              <a:rPr sz="1400" b="1" spc="-5" dirty="0">
                <a:solidFill>
                  <a:srgbClr val="1F3862"/>
                </a:solidFill>
                <a:latin typeface="UD デジタル 教科書体 NK-B"/>
                <a:cs typeface="UD デジタル 教科書体 NK-B"/>
              </a:rPr>
              <a:t>Maaring</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bumisita</a:t>
            </a:r>
            <a:r>
              <a:rPr sz="1400" b="1" spc="-5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3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aming</a:t>
            </a:r>
            <a:r>
              <a:rPr sz="1400" b="1" spc="-30" dirty="0">
                <a:solidFill>
                  <a:srgbClr val="1F3862"/>
                </a:solidFill>
                <a:latin typeface="UD デジタル 教科書体 NK-B"/>
                <a:cs typeface="UD デジタル 教科書体 NK-B"/>
              </a:rPr>
              <a:t> </a:t>
            </a:r>
            <a:r>
              <a:rPr sz="1400" b="1" spc="-10" dirty="0">
                <a:solidFill>
                  <a:srgbClr val="1F3862"/>
                </a:solidFill>
                <a:latin typeface="UD デジタル 教科書体 NK-B"/>
                <a:cs typeface="UD デジタル 教科書体 NK-B"/>
              </a:rPr>
              <a:t>tanggapan</a:t>
            </a:r>
            <a:r>
              <a:rPr sz="1400" b="1" spc="-55" dirty="0">
                <a:solidFill>
                  <a:srgbClr val="1F3862"/>
                </a:solidFill>
                <a:latin typeface="UD デジタル 教科書体 NK-B"/>
                <a:cs typeface="UD デジタル 教科書体 NK-B"/>
              </a:rPr>
              <a:t> </a:t>
            </a:r>
            <a:r>
              <a:rPr sz="1400" b="1" dirty="0">
                <a:solidFill>
                  <a:srgbClr val="1F3862"/>
                </a:solidFill>
                <a:latin typeface="UD デジタル 教科書体 NK-B"/>
                <a:cs typeface="UD デジタル 教科書体 NK-B"/>
              </a:rPr>
              <a:t>o</a:t>
            </a:r>
            <a:r>
              <a:rPr sz="1400" b="1" spc="-1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pag-akses</a:t>
            </a:r>
            <a:r>
              <a:rPr sz="1400" b="1" spc="-6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mula</a:t>
            </a:r>
            <a:r>
              <a:rPr sz="1400" b="1" spc="-3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sa</a:t>
            </a:r>
            <a:r>
              <a:rPr sz="1400" b="1" spc="-1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inyong </a:t>
            </a:r>
            <a:r>
              <a:rPr sz="1400" b="1" spc="-42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tahanan,</a:t>
            </a:r>
            <a:r>
              <a:rPr sz="1400" b="1" spc="-4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maaring</a:t>
            </a:r>
            <a:r>
              <a:rPr sz="1400" b="1" spc="-35" dirty="0">
                <a:solidFill>
                  <a:srgbClr val="1F3862"/>
                </a:solidFill>
                <a:latin typeface="UD デジタル 教科書体 NK-B"/>
                <a:cs typeface="UD デジタル 教科書体 NK-B"/>
              </a:rPr>
              <a:t> </a:t>
            </a:r>
            <a:r>
              <a:rPr sz="1400" b="1" spc="-10" dirty="0">
                <a:solidFill>
                  <a:srgbClr val="1F3862"/>
                </a:solidFill>
                <a:latin typeface="UD デジタル 教科書体 NK-B"/>
                <a:cs typeface="UD デジタル 教科書体 NK-B"/>
              </a:rPr>
              <a:t>magpareserba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anuman</a:t>
            </a:r>
            <a:r>
              <a:rPr sz="1400" b="1" spc="-3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ang</a:t>
            </a:r>
            <a:r>
              <a:rPr sz="1400" b="1" spc="415" dirty="0">
                <a:solidFill>
                  <a:srgbClr val="1F3862"/>
                </a:solidFill>
                <a:latin typeface="UD デジタル 教科書体 NK-B"/>
                <a:cs typeface="UD デジタル 教科書体 NK-B"/>
              </a:rPr>
              <a:t> </a:t>
            </a:r>
            <a:r>
              <a:rPr sz="1400" b="1" spc="-10" dirty="0">
                <a:solidFill>
                  <a:srgbClr val="1F3862"/>
                </a:solidFill>
                <a:latin typeface="UD デジタル 教科書体 NK-B"/>
                <a:cs typeface="UD デジタル 教科書体 NK-B"/>
              </a:rPr>
              <a:t>pamamaraan</a:t>
            </a:r>
            <a:endParaRPr sz="1400">
              <a:latin typeface="UD デジタル 教科書体 NK-B"/>
              <a:cs typeface="UD デジタル 教科書体 NK-B"/>
            </a:endParaRPr>
          </a:p>
          <a:p>
            <a:pPr marL="189230" marR="5080" indent="-177165">
              <a:lnSpc>
                <a:spcPct val="120900"/>
              </a:lnSpc>
              <a:spcBef>
                <a:spcPts val="445"/>
              </a:spcBef>
              <a:tabLst>
                <a:tab pos="485140" algn="l"/>
                <a:tab pos="1073150" algn="l"/>
                <a:tab pos="3016250" algn="l"/>
                <a:tab pos="3382010" algn="l"/>
                <a:tab pos="3912235" algn="l"/>
                <a:tab pos="4287520" algn="l"/>
              </a:tabLst>
            </a:pPr>
            <a:r>
              <a:rPr sz="1100" b="1" spc="-10" dirty="0">
                <a:solidFill>
                  <a:srgbClr val="1F3862"/>
                </a:solidFill>
                <a:latin typeface="UD デジタル 教科書体 NK-B"/>
                <a:cs typeface="UD デジタル 教科書体 NK-B"/>
              </a:rPr>
              <a:t>※Sa	</a:t>
            </a:r>
            <a:r>
              <a:rPr sz="1100" b="1" spc="-5" dirty="0">
                <a:solidFill>
                  <a:srgbClr val="1F3862"/>
                </a:solidFill>
                <a:latin typeface="UD デジタル 教科書体 NK-B"/>
                <a:cs typeface="UD デジタル 教科書体 NK-B"/>
              </a:rPr>
              <a:t>aming	pamantanan,</a:t>
            </a:r>
            <a:r>
              <a:rPr sz="1100" b="1" spc="-1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tatanggap	</a:t>
            </a:r>
            <a:r>
              <a:rPr sz="1100" b="1" dirty="0">
                <a:solidFill>
                  <a:srgbClr val="1F3862"/>
                </a:solidFill>
                <a:latin typeface="UD デジタル 教科書体 NK-B"/>
                <a:cs typeface="UD デジタル 教科書体 NK-B"/>
              </a:rPr>
              <a:t>po	</a:t>
            </a:r>
            <a:r>
              <a:rPr sz="1100" b="1" spc="-5" dirty="0">
                <a:solidFill>
                  <a:srgbClr val="1F3862"/>
                </a:solidFill>
                <a:latin typeface="UD デジタル 教科書体 NK-B"/>
                <a:cs typeface="UD デジタル 教科書体 NK-B"/>
              </a:rPr>
              <a:t>kami	</a:t>
            </a:r>
            <a:r>
              <a:rPr sz="1100" b="1" dirty="0">
                <a:solidFill>
                  <a:srgbClr val="1F3862"/>
                </a:solidFill>
                <a:latin typeface="UD デジタル 教科書体 NK-B"/>
                <a:cs typeface="UD デジタル 教科書体 NK-B"/>
              </a:rPr>
              <a:t>ng	</a:t>
            </a:r>
            <a:r>
              <a:rPr sz="1100" b="1" spc="-5" dirty="0">
                <a:solidFill>
                  <a:srgbClr val="1F3862"/>
                </a:solidFill>
                <a:latin typeface="UD デジタル 教科書体 NK-B"/>
                <a:cs typeface="UD デジタル 教科書体 NK-B"/>
              </a:rPr>
              <a:t>mga</a:t>
            </a:r>
            <a:r>
              <a:rPr sz="1100" b="1" spc="28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nakatakda,</a:t>
            </a:r>
            <a:r>
              <a:rPr sz="1100" b="1" spc="-60"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dalawang </a:t>
            </a:r>
            <a:r>
              <a:rPr sz="1100" b="1" spc="-330"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araw</a:t>
            </a:r>
            <a:r>
              <a:rPr sz="1100" b="1" spc="-30"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na</a:t>
            </a:r>
            <a:r>
              <a:rPr sz="1100" b="1" spc="-2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may</a:t>
            </a:r>
            <a:r>
              <a:rPr sz="1100" b="1" spc="-40"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opisina</a:t>
            </a:r>
            <a:r>
              <a:rPr sz="1100" b="1" spc="-50"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bago</a:t>
            </a:r>
            <a:r>
              <a:rPr sz="1100" b="1" spc="-40"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sa</a:t>
            </a:r>
            <a:r>
              <a:rPr sz="1100" b="1" spc="-2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petsa</a:t>
            </a:r>
            <a:r>
              <a:rPr sz="1100" b="1" spc="-35" dirty="0">
                <a:solidFill>
                  <a:srgbClr val="1F3862"/>
                </a:solidFill>
                <a:latin typeface="UD デジタル 教科書体 NK-B"/>
                <a:cs typeface="UD デジタル 教科書体 NK-B"/>
              </a:rPr>
              <a:t> </a:t>
            </a:r>
            <a:r>
              <a:rPr sz="1100" b="1" dirty="0">
                <a:solidFill>
                  <a:srgbClr val="1F3862"/>
                </a:solidFill>
                <a:latin typeface="UD デジタル 教科書体 NK-B"/>
                <a:cs typeface="UD デジタル 教科書体 NK-B"/>
              </a:rPr>
              <a:t>ng</a:t>
            </a:r>
            <a:r>
              <a:rPr sz="1100" b="1" spc="-35" dirty="0">
                <a:solidFill>
                  <a:srgbClr val="1F3862"/>
                </a:solidFill>
                <a:latin typeface="UD デジタル 教科書体 NK-B"/>
                <a:cs typeface="UD デジタル 教科書体 NK-B"/>
              </a:rPr>
              <a:t> </a:t>
            </a:r>
            <a:r>
              <a:rPr sz="1100" b="1" spc="-5" dirty="0">
                <a:solidFill>
                  <a:srgbClr val="1F3862"/>
                </a:solidFill>
                <a:latin typeface="UD デジタル 教科書体 NK-B"/>
                <a:cs typeface="UD デジタル 教科書体 NK-B"/>
              </a:rPr>
              <a:t>konsulta</a:t>
            </a:r>
            <a:endParaRPr sz="1100">
              <a:latin typeface="UD デジタル 教科書体 NK-B"/>
              <a:cs typeface="UD デジタル 教科書体 NK-B"/>
            </a:endParaRPr>
          </a:p>
        </p:txBody>
      </p:sp>
      <p:sp>
        <p:nvSpPr>
          <p:cNvPr id="6" name="object 6"/>
          <p:cNvSpPr txBox="1"/>
          <p:nvPr/>
        </p:nvSpPr>
        <p:spPr>
          <a:xfrm>
            <a:off x="206589" y="7925460"/>
            <a:ext cx="6092190" cy="442595"/>
          </a:xfrm>
          <a:prstGeom prst="rect">
            <a:avLst/>
          </a:prstGeom>
        </p:spPr>
        <p:txBody>
          <a:bodyPr vert="horz" wrap="square" lIns="0" tIns="27940" rIns="0" bIns="0" rtlCol="0">
            <a:spAutoFit/>
          </a:bodyPr>
          <a:lstStyle/>
          <a:p>
            <a:pPr marL="12700" marR="5080" indent="-635">
              <a:lnSpc>
                <a:spcPts val="1600"/>
              </a:lnSpc>
              <a:spcBef>
                <a:spcPts val="220"/>
              </a:spcBef>
            </a:pPr>
            <a:r>
              <a:rPr sz="1400" b="1" dirty="0">
                <a:solidFill>
                  <a:srgbClr val="1F3862"/>
                </a:solidFill>
                <a:latin typeface="UD デジタル 教科書体 NK-B"/>
                <a:cs typeface="UD デジタル 教科書体 NK-B"/>
              </a:rPr>
              <a:t>Mga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wika：Ingles,</a:t>
            </a:r>
            <a:r>
              <a:rPr sz="1400" b="1" spc="-6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Intsik,</a:t>
            </a:r>
            <a:r>
              <a:rPr sz="1400" b="1" spc="-3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Koreyano,</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Portuges,</a:t>
            </a:r>
            <a:r>
              <a:rPr sz="1400" b="1" spc="-5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Kastila,</a:t>
            </a:r>
            <a:r>
              <a:rPr sz="1400" b="1" spc="-6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Biyetnamis, </a:t>
            </a:r>
            <a:r>
              <a:rPr sz="1400" b="1" spc="-42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Filipino,</a:t>
            </a:r>
            <a:r>
              <a:rPr sz="1400" b="1" spc="-45"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Thai,</a:t>
            </a:r>
            <a:r>
              <a:rPr sz="1400" b="1" spc="-4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Bahasa,</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Nepali,</a:t>
            </a:r>
            <a:r>
              <a:rPr sz="1400" b="1" spc="-50" dirty="0">
                <a:solidFill>
                  <a:srgbClr val="1F3862"/>
                </a:solidFill>
                <a:latin typeface="UD デジタル 教科書体 NK-B"/>
                <a:cs typeface="UD デジタル 教科書体 NK-B"/>
              </a:rPr>
              <a:t> </a:t>
            </a:r>
            <a:r>
              <a:rPr sz="1400" b="1" spc="-5" dirty="0">
                <a:solidFill>
                  <a:srgbClr val="1F3862"/>
                </a:solidFill>
                <a:latin typeface="UD デジタル 教科書体 NK-B"/>
                <a:cs typeface="UD デジタル 教科書体 NK-B"/>
              </a:rPr>
              <a:t>Hapon</a:t>
            </a:r>
            <a:endParaRPr sz="1400">
              <a:latin typeface="UD デジタル 教科書体 NK-B"/>
              <a:cs typeface="UD デジタル 教科書体 NK-B"/>
            </a:endParaRPr>
          </a:p>
        </p:txBody>
      </p:sp>
      <p:sp>
        <p:nvSpPr>
          <p:cNvPr id="7" name="object 7"/>
          <p:cNvSpPr txBox="1"/>
          <p:nvPr/>
        </p:nvSpPr>
        <p:spPr>
          <a:xfrm>
            <a:off x="155593" y="9254925"/>
            <a:ext cx="4158615" cy="501015"/>
          </a:xfrm>
          <a:prstGeom prst="rect">
            <a:avLst/>
          </a:prstGeom>
        </p:spPr>
        <p:txBody>
          <a:bodyPr vert="horz" wrap="square" lIns="0" tIns="36830" rIns="0" bIns="0" rtlCol="0">
            <a:spAutoFit/>
          </a:bodyPr>
          <a:lstStyle/>
          <a:p>
            <a:pPr marL="12700">
              <a:lnSpc>
                <a:spcPct val="100000"/>
              </a:lnSpc>
              <a:spcBef>
                <a:spcPts val="290"/>
              </a:spcBef>
            </a:pPr>
            <a:r>
              <a:rPr sz="1400" b="1" spc="-5" dirty="0">
                <a:solidFill>
                  <a:srgbClr val="843A0A"/>
                </a:solidFill>
                <a:latin typeface="UD デジタル 教科書体 NP-B"/>
                <a:cs typeface="UD デジタル 教科書体 NP-B"/>
              </a:rPr>
              <a:t>5th</a:t>
            </a:r>
            <a:r>
              <a:rPr sz="1400" b="1" spc="-65" dirty="0">
                <a:solidFill>
                  <a:srgbClr val="843A0A"/>
                </a:solidFill>
                <a:latin typeface="UD デジタル 教科書体 NP-B"/>
                <a:cs typeface="UD デジタル 教科書体 NP-B"/>
              </a:rPr>
              <a:t> </a:t>
            </a:r>
            <a:r>
              <a:rPr sz="1400" b="1" dirty="0">
                <a:solidFill>
                  <a:srgbClr val="843A0A"/>
                </a:solidFill>
                <a:latin typeface="UD デジタル 教科書体 NP-B"/>
                <a:cs typeface="UD デジタル 教科書体 NP-B"/>
              </a:rPr>
              <a:t>Floor,</a:t>
            </a:r>
            <a:r>
              <a:rPr sz="1400" b="1" spc="-45" dirty="0">
                <a:solidFill>
                  <a:srgbClr val="843A0A"/>
                </a:solidFill>
                <a:latin typeface="UD デジタル 教科書体 NP-B"/>
                <a:cs typeface="UD デジタル 教科書体 NP-B"/>
              </a:rPr>
              <a:t> </a:t>
            </a:r>
            <a:r>
              <a:rPr sz="1400" b="1" dirty="0">
                <a:solidFill>
                  <a:srgbClr val="843A0A"/>
                </a:solidFill>
                <a:latin typeface="UD デジタル 教科書体 NP-B"/>
                <a:cs typeface="UD デジタル 教科書体 NP-B"/>
              </a:rPr>
              <a:t>MyDome</a:t>
            </a:r>
            <a:endParaRPr sz="1400">
              <a:latin typeface="UD デジタル 教科書体 NP-B"/>
              <a:cs typeface="UD デジタル 教科書体 NP-B"/>
            </a:endParaRPr>
          </a:p>
          <a:p>
            <a:pPr marL="12700">
              <a:lnSpc>
                <a:spcPct val="100000"/>
              </a:lnSpc>
              <a:spcBef>
                <a:spcPts val="190"/>
              </a:spcBef>
            </a:pPr>
            <a:r>
              <a:rPr sz="1400" b="1" spc="-5" dirty="0">
                <a:solidFill>
                  <a:srgbClr val="843A0A"/>
                </a:solidFill>
                <a:latin typeface="UD デジタル 教科書体 NP-B"/>
                <a:cs typeface="UD デジタル 教科書体 NP-B"/>
              </a:rPr>
              <a:t>Osaka,</a:t>
            </a:r>
            <a:r>
              <a:rPr sz="1400" b="1" spc="-2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2-5</a:t>
            </a:r>
            <a:r>
              <a:rPr sz="1400" b="1" spc="-3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Hommachibashi,</a:t>
            </a:r>
            <a:r>
              <a:rPr sz="1400" b="1" spc="-1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Chuo-ku,</a:t>
            </a:r>
            <a:r>
              <a:rPr sz="1400" b="1" spc="-1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Osaka</a:t>
            </a:r>
            <a:endParaRPr sz="1400">
              <a:latin typeface="UD デジタル 教科書体 NP-B"/>
              <a:cs typeface="UD デジタル 教科書体 NP-B"/>
            </a:endParaRPr>
          </a:p>
        </p:txBody>
      </p:sp>
      <p:pic>
        <p:nvPicPr>
          <p:cNvPr id="8" name="object 8"/>
          <p:cNvPicPr/>
          <p:nvPr/>
        </p:nvPicPr>
        <p:blipFill>
          <a:blip r:embed="rId3" cstate="print"/>
          <a:stretch>
            <a:fillRect/>
          </a:stretch>
        </p:blipFill>
        <p:spPr>
          <a:xfrm>
            <a:off x="5266944" y="9188195"/>
            <a:ext cx="618743" cy="618743"/>
          </a:xfrm>
          <a:prstGeom prst="rect">
            <a:avLst/>
          </a:prstGeom>
        </p:spPr>
      </p:pic>
      <p:grpSp>
        <p:nvGrpSpPr>
          <p:cNvPr id="9" name="object 9"/>
          <p:cNvGrpSpPr/>
          <p:nvPr/>
        </p:nvGrpSpPr>
        <p:grpSpPr>
          <a:xfrm>
            <a:off x="734568" y="9144"/>
            <a:ext cx="1172210" cy="546100"/>
            <a:chOff x="734568" y="9144"/>
            <a:chExt cx="1172210" cy="546100"/>
          </a:xfrm>
        </p:grpSpPr>
        <p:pic>
          <p:nvPicPr>
            <p:cNvPr id="10" name="object 10"/>
            <p:cNvPicPr/>
            <p:nvPr/>
          </p:nvPicPr>
          <p:blipFill>
            <a:blip r:embed="rId4" cstate="print"/>
            <a:stretch>
              <a:fillRect/>
            </a:stretch>
          </p:blipFill>
          <p:spPr>
            <a:xfrm>
              <a:off x="1543812" y="9144"/>
              <a:ext cx="362711" cy="288035"/>
            </a:xfrm>
            <a:prstGeom prst="rect">
              <a:avLst/>
            </a:prstGeom>
          </p:spPr>
        </p:pic>
        <p:pic>
          <p:nvPicPr>
            <p:cNvPr id="11" name="object 11"/>
            <p:cNvPicPr/>
            <p:nvPr/>
          </p:nvPicPr>
          <p:blipFill>
            <a:blip r:embed="rId5" cstate="print"/>
            <a:stretch>
              <a:fillRect/>
            </a:stretch>
          </p:blipFill>
          <p:spPr>
            <a:xfrm>
              <a:off x="734568" y="324612"/>
              <a:ext cx="896111" cy="230123"/>
            </a:xfrm>
            <a:prstGeom prst="rect">
              <a:avLst/>
            </a:prstGeom>
          </p:spPr>
        </p:pic>
      </p:grpSp>
      <p:sp>
        <p:nvSpPr>
          <p:cNvPr id="12" name="object 12"/>
          <p:cNvSpPr txBox="1"/>
          <p:nvPr/>
        </p:nvSpPr>
        <p:spPr>
          <a:xfrm>
            <a:off x="1089507" y="0"/>
            <a:ext cx="5643245" cy="755650"/>
          </a:xfrm>
          <a:prstGeom prst="rect">
            <a:avLst/>
          </a:prstGeom>
        </p:spPr>
        <p:txBody>
          <a:bodyPr vert="horz" wrap="square" lIns="0" tIns="68580" rIns="0" bIns="0" rtlCol="0">
            <a:spAutoFit/>
          </a:bodyPr>
          <a:lstStyle/>
          <a:p>
            <a:pPr marL="876935">
              <a:lnSpc>
                <a:spcPct val="100000"/>
              </a:lnSpc>
              <a:spcBef>
                <a:spcPts val="540"/>
              </a:spcBef>
            </a:pPr>
            <a:r>
              <a:rPr sz="1400" dirty="0">
                <a:latin typeface="UD デジタル 教科書体 NK-R"/>
                <a:cs typeface="UD デジタル 教科書体 NK-R"/>
              </a:rPr>
              <a:t>Sentro</a:t>
            </a:r>
            <a:r>
              <a:rPr sz="1400" spc="-65" dirty="0">
                <a:latin typeface="UD デジタル 教科書体 NK-R"/>
                <a:cs typeface="UD デジタル 教科書体 NK-R"/>
              </a:rPr>
              <a:t> </a:t>
            </a:r>
            <a:r>
              <a:rPr sz="1400" dirty="0">
                <a:latin typeface="UD デジタル 教科書体 NK-R"/>
                <a:cs typeface="UD デジタル 教科書体 NK-R"/>
              </a:rPr>
              <a:t>ng</a:t>
            </a:r>
            <a:r>
              <a:rPr sz="1400" spc="-25" dirty="0">
                <a:latin typeface="UD デジタル 教科書体 NK-R"/>
                <a:cs typeface="UD デジタル 教科書体 NK-R"/>
              </a:rPr>
              <a:t> </a:t>
            </a:r>
            <a:r>
              <a:rPr sz="1400" spc="-5" dirty="0">
                <a:latin typeface="UD デジタル 教科書体 NK-R"/>
                <a:cs typeface="UD デジタル 教科書体 NK-R"/>
              </a:rPr>
              <a:t>Konsultasyon</a:t>
            </a:r>
            <a:r>
              <a:rPr sz="1400" spc="-85" dirty="0">
                <a:latin typeface="UD デジタル 教科書体 NK-R"/>
                <a:cs typeface="UD デジタル 教科書体 NK-R"/>
              </a:rPr>
              <a:t> </a:t>
            </a:r>
            <a:r>
              <a:rPr sz="1400" dirty="0">
                <a:latin typeface="UD デジタル 教科書体 NK-R"/>
                <a:cs typeface="UD デジタル 教科書体 NK-R"/>
              </a:rPr>
              <a:t>Manggagawa</a:t>
            </a:r>
            <a:endParaRPr sz="1400">
              <a:latin typeface="UD デジタル 教科書体 NK-R"/>
              <a:cs typeface="UD デジタル 教科書体 NK-R"/>
            </a:endParaRPr>
          </a:p>
          <a:p>
            <a:pPr marL="12700" marR="5080" indent="537845">
              <a:lnSpc>
                <a:spcPts val="1500"/>
              </a:lnSpc>
              <a:spcBef>
                <a:spcPts val="645"/>
              </a:spcBef>
            </a:pPr>
            <a:r>
              <a:rPr sz="1400" spc="-5" dirty="0">
                <a:latin typeface="UD デジタル 教科書体 NK-R"/>
                <a:cs typeface="UD デジタル 教科書体 NK-R"/>
              </a:rPr>
              <a:t>Osaka</a:t>
            </a:r>
            <a:r>
              <a:rPr sz="1400" spc="-40" dirty="0">
                <a:latin typeface="UD デジタル 教科書体 NK-R"/>
                <a:cs typeface="UD デジタル 教科書体 NK-R"/>
              </a:rPr>
              <a:t> </a:t>
            </a:r>
            <a:r>
              <a:rPr sz="1400" spc="-5" dirty="0">
                <a:latin typeface="UD デジタル 教科書体 NK-R"/>
                <a:cs typeface="UD デジタル 教科書体 NK-R"/>
              </a:rPr>
              <a:t>Foundation</a:t>
            </a:r>
            <a:r>
              <a:rPr sz="1400" spc="-20" dirty="0">
                <a:latin typeface="UD デジタル 教科書体 NK-R"/>
                <a:cs typeface="UD デジタル 教科書体 NK-R"/>
              </a:rPr>
              <a:t> </a:t>
            </a:r>
            <a:r>
              <a:rPr sz="1400" dirty="0">
                <a:latin typeface="UD デジタル 教科書体 NK-R"/>
                <a:cs typeface="UD デジタル 教科書体 NK-R"/>
              </a:rPr>
              <a:t>of</a:t>
            </a:r>
            <a:r>
              <a:rPr sz="1400" spc="-40" dirty="0">
                <a:latin typeface="UD デジタル 教科書体 NK-R"/>
                <a:cs typeface="UD デジタル 教科書体 NK-R"/>
              </a:rPr>
              <a:t> </a:t>
            </a:r>
            <a:r>
              <a:rPr sz="1400" spc="-5" dirty="0">
                <a:latin typeface="UD デジタル 教科書体 NK-R"/>
                <a:cs typeface="UD デジタル 教科書体 NK-R"/>
              </a:rPr>
              <a:t>International</a:t>
            </a:r>
            <a:r>
              <a:rPr sz="1400" spc="-45" dirty="0">
                <a:latin typeface="UD デジタル 教科書体 NK-R"/>
                <a:cs typeface="UD デジタル 教科書体 NK-R"/>
              </a:rPr>
              <a:t> </a:t>
            </a:r>
            <a:r>
              <a:rPr sz="1400" spc="-5" dirty="0">
                <a:latin typeface="UD デジタル 教科書体 NK-R"/>
                <a:cs typeface="UD デジタル 教科書体 NK-R"/>
              </a:rPr>
              <a:t>Exchange</a:t>
            </a:r>
            <a:r>
              <a:rPr sz="1400" spc="5" dirty="0">
                <a:latin typeface="UD デジタル 教科書体 NK-R"/>
                <a:cs typeface="UD デジタル 教科書体 NK-R"/>
              </a:rPr>
              <a:t>【</a:t>
            </a:r>
            <a:r>
              <a:rPr sz="1400" spc="-10" dirty="0">
                <a:latin typeface="UD デジタル 教科書体 NK-R"/>
                <a:cs typeface="UD デジタル 教科書体 NK-R"/>
              </a:rPr>
              <a:t>OFIX</a:t>
            </a:r>
            <a:r>
              <a:rPr sz="1400" dirty="0">
                <a:latin typeface="UD デジタル 教科書体 NK-R"/>
                <a:cs typeface="UD デジタル 教科書体 NK-R"/>
              </a:rPr>
              <a:t>】 </a:t>
            </a:r>
            <a:r>
              <a:rPr sz="1400" spc="-5" dirty="0">
                <a:latin typeface="UD デジタル 教科書体 NK-R"/>
                <a:cs typeface="UD デジタル 教科書体 NK-R"/>
              </a:rPr>
              <a:t>Serbisyo</a:t>
            </a:r>
            <a:r>
              <a:rPr sz="1400" spc="-15" dirty="0">
                <a:latin typeface="UD デジタル 教科書体 NK-R"/>
                <a:cs typeface="UD デジタル 教科書体 NK-R"/>
              </a:rPr>
              <a:t> </a:t>
            </a:r>
            <a:r>
              <a:rPr sz="1400" spc="-5" dirty="0">
                <a:latin typeface="UD デジタル 教科書体 NK-R"/>
                <a:cs typeface="UD デジタル 教科書体 NK-R"/>
              </a:rPr>
              <a:t>sa</a:t>
            </a:r>
            <a:r>
              <a:rPr sz="1400" spc="5" dirty="0">
                <a:latin typeface="UD デジタル 教科書体 NK-R"/>
                <a:cs typeface="UD デジタル 教科書体 NK-R"/>
              </a:rPr>
              <a:t> </a:t>
            </a:r>
            <a:r>
              <a:rPr sz="1400" spc="-5" dirty="0">
                <a:latin typeface="UD デジタル 教科書体 NK-R"/>
                <a:cs typeface="UD デジタル 教科書体 NK-R"/>
              </a:rPr>
              <a:t>Pagbibigay</a:t>
            </a:r>
            <a:r>
              <a:rPr sz="1400" spc="-30" dirty="0">
                <a:latin typeface="UD デジタル 教科書体 NK-R"/>
                <a:cs typeface="UD デジタル 教科書体 NK-R"/>
              </a:rPr>
              <a:t> </a:t>
            </a:r>
            <a:r>
              <a:rPr sz="1400" dirty="0">
                <a:latin typeface="UD デジタル 教科書体 NK-R"/>
                <a:cs typeface="UD デジタル 教科書体 NK-R"/>
              </a:rPr>
              <a:t>ng</a:t>
            </a:r>
            <a:r>
              <a:rPr sz="1400" spc="10" dirty="0">
                <a:latin typeface="UD デジタル 教科書体 NK-R"/>
                <a:cs typeface="UD デジタル 教科書体 NK-R"/>
              </a:rPr>
              <a:t> </a:t>
            </a:r>
            <a:r>
              <a:rPr sz="1400" dirty="0">
                <a:latin typeface="UD デジタル 教科書体 NK-R"/>
                <a:cs typeface="UD デジタル 教科書体 NK-R"/>
              </a:rPr>
              <a:t>Informasyon</a:t>
            </a:r>
            <a:r>
              <a:rPr sz="1400" spc="-25" dirty="0">
                <a:latin typeface="UD デジタル 教科書体 NK-R"/>
                <a:cs typeface="UD デジタル 教科書体 NK-R"/>
              </a:rPr>
              <a:t> </a:t>
            </a:r>
            <a:r>
              <a:rPr sz="1400" spc="-5" dirty="0">
                <a:latin typeface="UD デジタル 教科書体 NK-R"/>
                <a:cs typeface="UD デジタル 教科書体 NK-R"/>
              </a:rPr>
              <a:t>sa</a:t>
            </a:r>
            <a:r>
              <a:rPr sz="1400" spc="5" dirty="0">
                <a:latin typeface="UD デジタル 教科書体 NK-R"/>
                <a:cs typeface="UD デジタル 教科書体 NK-R"/>
              </a:rPr>
              <a:t> </a:t>
            </a:r>
            <a:r>
              <a:rPr sz="1400" spc="-5" dirty="0">
                <a:latin typeface="UD デジタル 教科書体 NK-R"/>
                <a:cs typeface="UD デジタル 教科書体 NK-R"/>
              </a:rPr>
              <a:t>Pamumuhay</a:t>
            </a:r>
            <a:r>
              <a:rPr sz="1400" spc="-20" dirty="0">
                <a:latin typeface="UD デジタル 教科書体 NK-R"/>
                <a:cs typeface="UD デジタル 教科書体 NK-R"/>
              </a:rPr>
              <a:t> </a:t>
            </a:r>
            <a:r>
              <a:rPr sz="1400" spc="-5" dirty="0">
                <a:latin typeface="UD デジタル 教科書体 NK-R"/>
                <a:cs typeface="UD デジタル 教科書体 NK-R"/>
              </a:rPr>
              <a:t>sa</a:t>
            </a:r>
            <a:r>
              <a:rPr sz="1400" spc="5" dirty="0">
                <a:latin typeface="UD デジタル 教科書体 NK-R"/>
                <a:cs typeface="UD デジタル 教科書体 NK-R"/>
              </a:rPr>
              <a:t> </a:t>
            </a:r>
            <a:r>
              <a:rPr sz="1400" spc="-5" dirty="0">
                <a:latin typeface="UD デジタル 教科書体 NK-R"/>
                <a:cs typeface="UD デジタル 教科書体 NK-R"/>
              </a:rPr>
              <a:t>Osaka</a:t>
            </a:r>
            <a:endParaRPr sz="1400">
              <a:latin typeface="UD デジタル 教科書体 NK-R"/>
              <a:cs typeface="UD デジタル 教科書体 NK-R"/>
            </a:endParaRPr>
          </a:p>
        </p:txBody>
      </p:sp>
      <p:sp>
        <p:nvSpPr>
          <p:cNvPr id="13" name="object 13"/>
          <p:cNvSpPr txBox="1"/>
          <p:nvPr/>
        </p:nvSpPr>
        <p:spPr>
          <a:xfrm>
            <a:off x="60528" y="1681048"/>
            <a:ext cx="6490335" cy="2321148"/>
          </a:xfrm>
          <a:prstGeom prst="rect">
            <a:avLst/>
          </a:prstGeom>
        </p:spPr>
        <p:txBody>
          <a:bodyPr vert="horz" wrap="square" lIns="0" tIns="12700" rIns="0" bIns="0" rtlCol="0">
            <a:spAutoFit/>
          </a:bodyPr>
          <a:lstStyle/>
          <a:p>
            <a:pPr marL="419100" marR="576580">
              <a:lnSpc>
                <a:spcPct val="100000"/>
              </a:lnSpc>
              <a:spcBef>
                <a:spcPts val="100"/>
              </a:spcBef>
              <a:tabLst>
                <a:tab pos="2476500" algn="l"/>
                <a:tab pos="3390900" algn="l"/>
                <a:tab pos="4533900" algn="l"/>
                <a:tab pos="5219700" algn="l"/>
              </a:tabLst>
            </a:pPr>
            <a:r>
              <a:rPr sz="3600" b="1" dirty="0">
                <a:solidFill>
                  <a:srgbClr val="C55A11"/>
                </a:solidFill>
                <a:latin typeface="UD デジタル 教科書体 N-B"/>
                <a:cs typeface="UD デジタル 教科書体 N-B"/>
              </a:rPr>
              <a:t>Konsultasyon	para	sa	mga  Dayuhang	Manggagawa</a:t>
            </a:r>
            <a:endParaRPr sz="3600" dirty="0">
              <a:latin typeface="UD デジタル 教科書体 N-B"/>
              <a:cs typeface="UD デジタル 教科書体 N-B"/>
            </a:endParaRPr>
          </a:p>
          <a:p>
            <a:pPr marL="12700">
              <a:spcBef>
                <a:spcPts val="40"/>
              </a:spcBef>
            </a:pPr>
            <a:r>
              <a:rPr lang="en-US" sz="3000" b="1"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sz="3200" b="1" baseline="-2777"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Petsa</a:t>
            </a:r>
            <a:r>
              <a:rPr sz="3200" b="1" spc="-112"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sz="3200" b="1"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at</a:t>
            </a:r>
            <a:r>
              <a:rPr sz="3200" b="1" spc="-44" baseline="-2777"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sz="3200" b="1" spc="44" baseline="-2777"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Oras</a:t>
            </a:r>
            <a:r>
              <a:rPr lang="en-US" altLang="ja-JP" sz="32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ng </a:t>
            </a:r>
            <a:r>
              <a:rPr lang="en-US" altLang="ja-JP" sz="2400" kern="100" dirty="0">
                <a:solidFill>
                  <a:srgbClr val="002060"/>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B</a:t>
            </a:r>
            <a:r>
              <a:rPr lang="en-US" altLang="ja-JP" sz="24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uwan</a:t>
            </a:r>
            <a:r>
              <a:rPr lang="ja-JP" altLang="en-US" sz="24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b="1" spc="-5"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a:t>
            </a:r>
            <a:r>
              <a:rPr lang="en-US" altLang="ja-JP" sz="2400" b="1" spc="-5"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sa</a:t>
            </a:r>
            <a:r>
              <a:rPr lang="en-US" altLang="ja-JP" sz="2400" b="1" spc="-5"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400" b="1" spc="-5" dirty="0" err="1">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prinsipyo</a:t>
            </a:r>
            <a:r>
              <a:rPr lang="en-US" altLang="ja-JP" sz="2400" b="1"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a:t>
            </a:r>
            <a:endParaRPr lang="en-US" altLang="ja-JP" sz="2400"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endParaRPr>
          </a:p>
          <a:p>
            <a:pPr marL="12700">
              <a:lnSpc>
                <a:spcPct val="100000"/>
              </a:lnSpc>
              <a:spcBef>
                <a:spcPts val="40"/>
              </a:spcBef>
            </a:pP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Ika-</a:t>
            </a:r>
            <a:r>
              <a:rPr lang="en-US" altLang="ja-JP" sz="22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una</a:t>
            </a: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2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Biyernes</a:t>
            </a: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4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1:30pm-5:30pm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p>
          <a:p>
            <a:pPr marL="12700">
              <a:lnSpc>
                <a:spcPct val="100000"/>
              </a:lnSpc>
              <a:spcBef>
                <a:spcPts val="40"/>
              </a:spcBef>
            </a:pP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Ika-3 ng </a:t>
            </a:r>
            <a:r>
              <a:rPr lang="en-US" altLang="ja-JP" sz="22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Huwebe</a:t>
            </a:r>
            <a:r>
              <a:rPr lang="en-US" altLang="ja-JP" sz="22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6:00pm-8:00pm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endParaRPr sz="1600" dirty="0">
              <a:solidFill>
                <a:srgbClr val="002060"/>
              </a:solidFill>
              <a:latin typeface="UD デジタル 教科書体 NK-B"/>
              <a:cs typeface="UD デジタル 教科書体 NK-B"/>
            </a:endParaRPr>
          </a:p>
        </p:txBody>
      </p:sp>
      <p:sp>
        <p:nvSpPr>
          <p:cNvPr id="14" name="object 14"/>
          <p:cNvSpPr txBox="1"/>
          <p:nvPr/>
        </p:nvSpPr>
        <p:spPr>
          <a:xfrm>
            <a:off x="173441" y="8258663"/>
            <a:ext cx="3483610" cy="786130"/>
          </a:xfrm>
          <a:prstGeom prst="rect">
            <a:avLst/>
          </a:prstGeom>
        </p:spPr>
        <p:txBody>
          <a:bodyPr vert="horz" wrap="square" lIns="0" tIns="78105" rIns="0" bIns="0" rtlCol="0">
            <a:spAutoFit/>
          </a:bodyPr>
          <a:lstStyle/>
          <a:p>
            <a:pPr marL="34925">
              <a:lnSpc>
                <a:spcPct val="100000"/>
              </a:lnSpc>
              <a:spcBef>
                <a:spcPts val="615"/>
              </a:spcBef>
            </a:pPr>
            <a:r>
              <a:rPr sz="1400" b="1" spc="-10" dirty="0">
                <a:solidFill>
                  <a:srgbClr val="843A0A"/>
                </a:solidFill>
                <a:latin typeface="UD デジタル 教科書体 NP-B"/>
                <a:cs typeface="UD デジタル 教科書体 NP-B"/>
              </a:rPr>
              <a:t>Pagtatanung</a:t>
            </a:r>
            <a:r>
              <a:rPr sz="1400" b="1" spc="-80" dirty="0">
                <a:solidFill>
                  <a:srgbClr val="843A0A"/>
                </a:solidFill>
                <a:latin typeface="UD デジタル 教科書体 NP-B"/>
                <a:cs typeface="UD デジタル 教科書体 NP-B"/>
              </a:rPr>
              <a:t> </a:t>
            </a:r>
            <a:r>
              <a:rPr sz="1400" b="1" dirty="0">
                <a:solidFill>
                  <a:srgbClr val="843A0A"/>
                </a:solidFill>
                <a:latin typeface="UD デジタル 教科書体 NP-B"/>
                <a:cs typeface="UD デジタル 教科書体 NP-B"/>
              </a:rPr>
              <a:t>/</a:t>
            </a:r>
            <a:r>
              <a:rPr sz="1400" b="1" spc="-5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Reserbasyon：</a:t>
            </a:r>
            <a:endParaRPr sz="1400">
              <a:latin typeface="UD デジタル 教科書体 NP-B"/>
              <a:cs typeface="UD デジタル 教科書体 NP-B"/>
            </a:endParaRPr>
          </a:p>
          <a:p>
            <a:pPr marL="12700" marR="5080">
              <a:lnSpc>
                <a:spcPts val="1600"/>
              </a:lnSpc>
              <a:spcBef>
                <a:spcPts val="635"/>
              </a:spcBef>
            </a:pPr>
            <a:r>
              <a:rPr sz="1400" b="1" spc="-5" dirty="0">
                <a:solidFill>
                  <a:srgbClr val="843A0A"/>
                </a:solidFill>
                <a:latin typeface="UD デジタル 教科書体 NP-B"/>
                <a:cs typeface="UD デジタル 教科書体 NP-B"/>
              </a:rPr>
              <a:t>Serbisyo sa Pagbibigay ng </a:t>
            </a:r>
            <a:r>
              <a:rPr sz="1400" b="1"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Informasyon</a:t>
            </a:r>
            <a:r>
              <a:rPr sz="1400" b="1" spc="-8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sa</a:t>
            </a:r>
            <a:r>
              <a:rPr sz="1400" b="1" spc="-6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Pamumuhay</a:t>
            </a:r>
            <a:r>
              <a:rPr sz="1400" b="1" spc="-75"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sa</a:t>
            </a:r>
            <a:r>
              <a:rPr sz="1400" b="1" spc="-40" dirty="0">
                <a:solidFill>
                  <a:srgbClr val="843A0A"/>
                </a:solidFill>
                <a:latin typeface="UD デジタル 教科書体 NP-B"/>
                <a:cs typeface="UD デジタル 教科書体 NP-B"/>
              </a:rPr>
              <a:t> </a:t>
            </a:r>
            <a:r>
              <a:rPr sz="1400" b="1" spc="-5" dirty="0">
                <a:solidFill>
                  <a:srgbClr val="843A0A"/>
                </a:solidFill>
                <a:latin typeface="UD デジタル 教科書体 NP-B"/>
                <a:cs typeface="UD デジタル 教科書体 NP-B"/>
              </a:rPr>
              <a:t>Osaka</a:t>
            </a:r>
            <a:endParaRPr sz="1400">
              <a:latin typeface="UD デジタル 教科書体 NP-B"/>
              <a:cs typeface="UD デジタル 教科書体 NP-B"/>
            </a:endParaRPr>
          </a:p>
        </p:txBody>
      </p:sp>
      <p:sp>
        <p:nvSpPr>
          <p:cNvPr id="15" name="object 15"/>
          <p:cNvSpPr txBox="1"/>
          <p:nvPr/>
        </p:nvSpPr>
        <p:spPr>
          <a:xfrm>
            <a:off x="3898848" y="8276729"/>
            <a:ext cx="2299335" cy="650240"/>
          </a:xfrm>
          <a:prstGeom prst="rect">
            <a:avLst/>
          </a:prstGeom>
        </p:spPr>
        <p:txBody>
          <a:bodyPr vert="horz" wrap="square" lIns="0" tIns="81280" rIns="0" bIns="0" rtlCol="0">
            <a:spAutoFit/>
          </a:bodyPr>
          <a:lstStyle/>
          <a:p>
            <a:pPr marL="30480">
              <a:lnSpc>
                <a:spcPct val="100000"/>
              </a:lnSpc>
              <a:spcBef>
                <a:spcPts val="640"/>
              </a:spcBef>
            </a:pPr>
            <a:r>
              <a:rPr sz="1600" b="1" spc="-5" dirty="0">
                <a:solidFill>
                  <a:srgbClr val="843A0A"/>
                </a:solidFill>
                <a:latin typeface="UD デジタル 教科書体 NP-B"/>
                <a:cs typeface="UD デジタル 教科書体 NP-B"/>
              </a:rPr>
              <a:t>☎</a:t>
            </a:r>
            <a:r>
              <a:rPr sz="1600" b="1" spc="-60" dirty="0">
                <a:solidFill>
                  <a:srgbClr val="843A0A"/>
                </a:solidFill>
                <a:latin typeface="UD デジタル 教科書体 NP-B"/>
                <a:cs typeface="UD デジタル 教科書体 NP-B"/>
              </a:rPr>
              <a:t> </a:t>
            </a:r>
            <a:r>
              <a:rPr sz="1600" b="1" spc="-10" dirty="0">
                <a:solidFill>
                  <a:srgbClr val="843A0A"/>
                </a:solidFill>
                <a:latin typeface="UD デジタル 教科書体 NP-B"/>
                <a:cs typeface="UD デジタル 教科書体 NP-B"/>
              </a:rPr>
              <a:t>06-6941-2297</a:t>
            </a:r>
            <a:endParaRPr sz="1600">
              <a:latin typeface="UD デジタル 教科書体 NP-B"/>
              <a:cs typeface="UD デジタル 教科書体 NP-B"/>
            </a:endParaRPr>
          </a:p>
          <a:p>
            <a:pPr marL="12700">
              <a:lnSpc>
                <a:spcPct val="100000"/>
              </a:lnSpc>
              <a:spcBef>
                <a:spcPts val="540"/>
              </a:spcBef>
            </a:pPr>
            <a:r>
              <a:rPr sz="1600" b="1" spc="-20" dirty="0">
                <a:solidFill>
                  <a:srgbClr val="843A0A"/>
                </a:solidFill>
                <a:latin typeface="ＭＳ Ｐゴシック"/>
                <a:cs typeface="ＭＳ Ｐゴシック"/>
              </a:rPr>
              <a:t>✉</a:t>
            </a:r>
            <a:r>
              <a:rPr sz="1600" b="1" spc="-20" dirty="0">
                <a:solidFill>
                  <a:srgbClr val="843A0A"/>
                </a:solidFill>
                <a:latin typeface="UD デジタル 教科書体 NP-B"/>
                <a:cs typeface="UD デジタル 教科書体 NP-B"/>
                <a:hlinkClick r:id="rId6"/>
              </a:rPr>
              <a:t>jouhou-c@ofix.or.jp</a:t>
            </a:r>
            <a:endParaRPr sz="1600">
              <a:latin typeface="UD デジタル 教科書体 NP-B"/>
              <a:cs typeface="UD デジタル 教科書体 NP-B"/>
            </a:endParaRPr>
          </a:p>
        </p:txBody>
      </p:sp>
      <p:sp>
        <p:nvSpPr>
          <p:cNvPr id="16" name="object 16"/>
          <p:cNvSpPr txBox="1"/>
          <p:nvPr/>
        </p:nvSpPr>
        <p:spPr>
          <a:xfrm>
            <a:off x="639038" y="4234421"/>
            <a:ext cx="1087755" cy="422275"/>
          </a:xfrm>
          <a:prstGeom prst="rect">
            <a:avLst/>
          </a:prstGeom>
        </p:spPr>
        <p:txBody>
          <a:bodyPr vert="horz" wrap="square" lIns="0" tIns="13335" rIns="0" bIns="0" rtlCol="0">
            <a:spAutoFit/>
          </a:bodyPr>
          <a:lstStyle/>
          <a:p>
            <a:pPr marL="12700">
              <a:lnSpc>
                <a:spcPct val="100000"/>
              </a:lnSpc>
              <a:spcBef>
                <a:spcPts val="105"/>
              </a:spcBef>
            </a:pPr>
            <a:r>
              <a:rPr sz="2600" b="1" spc="-5" dirty="0">
                <a:solidFill>
                  <a:srgbClr val="1F3862"/>
                </a:solidFill>
                <a:latin typeface="UD デジタル 教科書体 NK-B"/>
                <a:cs typeface="UD デジタル 教科書体 NK-B"/>
              </a:rPr>
              <a:t>Sahod</a:t>
            </a:r>
            <a:endParaRPr sz="2600">
              <a:latin typeface="UD デジタル 教科書体 NK-B"/>
              <a:cs typeface="UD デジタル 教科書体 NK-B"/>
            </a:endParaRPr>
          </a:p>
        </p:txBody>
      </p:sp>
      <p:sp>
        <p:nvSpPr>
          <p:cNvPr id="17" name="object 17"/>
          <p:cNvSpPr txBox="1"/>
          <p:nvPr/>
        </p:nvSpPr>
        <p:spPr>
          <a:xfrm>
            <a:off x="2573336" y="4148720"/>
            <a:ext cx="1461770" cy="636270"/>
          </a:xfrm>
          <a:prstGeom prst="rect">
            <a:avLst/>
          </a:prstGeom>
        </p:spPr>
        <p:txBody>
          <a:bodyPr vert="horz" wrap="square" lIns="0" tIns="13335" rIns="0" bIns="0" rtlCol="0">
            <a:spAutoFit/>
          </a:bodyPr>
          <a:lstStyle/>
          <a:p>
            <a:pPr marL="12700" marR="5080" indent="403860">
              <a:lnSpc>
                <a:spcPct val="100000"/>
              </a:lnSpc>
              <a:spcBef>
                <a:spcPts val="105"/>
              </a:spcBef>
            </a:pPr>
            <a:r>
              <a:rPr sz="2000" b="1" dirty="0">
                <a:solidFill>
                  <a:srgbClr val="1F3862"/>
                </a:solidFill>
                <a:latin typeface="UD デジタル 教科書体 NK-B"/>
                <a:cs typeface="UD デジタル 教科書体 NK-B"/>
              </a:rPr>
              <a:t>Oras </a:t>
            </a:r>
            <a:r>
              <a:rPr sz="2000" b="1" spc="25" dirty="0">
                <a:solidFill>
                  <a:srgbClr val="1F3862"/>
                </a:solidFill>
                <a:latin typeface="UD デジタル 教科書体 NK-B"/>
                <a:cs typeface="UD デジタル 教科書体 NK-B"/>
              </a:rPr>
              <a:t> </a:t>
            </a:r>
            <a:r>
              <a:rPr sz="2000" b="1" spc="5" dirty="0">
                <a:solidFill>
                  <a:srgbClr val="1F3862"/>
                </a:solidFill>
                <a:latin typeface="UD デジタル 教科書体 NK-B"/>
                <a:cs typeface="UD デジタル 教科書体 NK-B"/>
              </a:rPr>
              <a:t>n</a:t>
            </a:r>
            <a:r>
              <a:rPr sz="2000" b="1" dirty="0">
                <a:solidFill>
                  <a:srgbClr val="1F3862"/>
                </a:solidFill>
                <a:latin typeface="UD デジタル 教科書体 NK-B"/>
                <a:cs typeface="UD デジタル 教科書体 NK-B"/>
              </a:rPr>
              <a:t>g</a:t>
            </a:r>
            <a:r>
              <a:rPr sz="2000" b="1" spc="-100" dirty="0">
                <a:solidFill>
                  <a:srgbClr val="1F3862"/>
                </a:solidFill>
                <a:latin typeface="UD デジタル 教科書体 NK-B"/>
                <a:cs typeface="UD デジタル 教科書体 NK-B"/>
              </a:rPr>
              <a:t> </a:t>
            </a:r>
            <a:r>
              <a:rPr sz="2000" b="1" dirty="0">
                <a:solidFill>
                  <a:srgbClr val="1F3862"/>
                </a:solidFill>
                <a:latin typeface="UD デジタル 教科書体 NK-B"/>
                <a:cs typeface="UD デジタル 教科書体 NK-B"/>
              </a:rPr>
              <a:t>t</a:t>
            </a:r>
            <a:r>
              <a:rPr sz="2000" b="1" spc="-5" dirty="0">
                <a:solidFill>
                  <a:srgbClr val="1F3862"/>
                </a:solidFill>
                <a:latin typeface="UD デジタル 教科書体 NK-B"/>
                <a:cs typeface="UD デジタル 教科書体 NK-B"/>
              </a:rPr>
              <a:t>r</a:t>
            </a:r>
            <a:r>
              <a:rPr sz="2000" b="1" dirty="0">
                <a:solidFill>
                  <a:srgbClr val="1F3862"/>
                </a:solidFill>
                <a:latin typeface="UD デジタル 教科書体 NK-B"/>
                <a:cs typeface="UD デジタル 教科書体 NK-B"/>
              </a:rPr>
              <a:t>a</a:t>
            </a:r>
            <a:r>
              <a:rPr sz="2000" b="1" spc="5" dirty="0">
                <a:solidFill>
                  <a:srgbClr val="1F3862"/>
                </a:solidFill>
                <a:latin typeface="UD デジタル 教科書体 NK-B"/>
                <a:cs typeface="UD デジタル 教科書体 NK-B"/>
              </a:rPr>
              <a:t>b</a:t>
            </a:r>
            <a:r>
              <a:rPr sz="2000" b="1" spc="-10" dirty="0">
                <a:solidFill>
                  <a:srgbClr val="1F3862"/>
                </a:solidFill>
                <a:latin typeface="UD デジタル 教科書体 NK-B"/>
                <a:cs typeface="UD デジタル 教科書体 NK-B"/>
              </a:rPr>
              <a:t>ah</a:t>
            </a:r>
            <a:r>
              <a:rPr sz="2000" b="1" dirty="0">
                <a:solidFill>
                  <a:srgbClr val="1F3862"/>
                </a:solidFill>
                <a:latin typeface="UD デジタル 教科書体 NK-B"/>
                <a:cs typeface="UD デジタル 教科書体 NK-B"/>
              </a:rPr>
              <a:t>o</a:t>
            </a:r>
            <a:endParaRPr sz="2000" dirty="0">
              <a:latin typeface="UD デジタル 教科書体 NK-B"/>
              <a:cs typeface="UD デジタル 教科書体 NK-B"/>
            </a:endParaRPr>
          </a:p>
        </p:txBody>
      </p:sp>
      <p:sp>
        <p:nvSpPr>
          <p:cNvPr id="18" name="object 18"/>
          <p:cNvSpPr txBox="1"/>
          <p:nvPr/>
        </p:nvSpPr>
        <p:spPr>
          <a:xfrm>
            <a:off x="4775085" y="4122251"/>
            <a:ext cx="1508760" cy="636270"/>
          </a:xfrm>
          <a:prstGeom prst="rect">
            <a:avLst/>
          </a:prstGeom>
        </p:spPr>
        <p:txBody>
          <a:bodyPr vert="horz" wrap="square" lIns="0" tIns="13335" rIns="0" bIns="0" rtlCol="0">
            <a:spAutoFit/>
          </a:bodyPr>
          <a:lstStyle/>
          <a:p>
            <a:pPr marL="52069" marR="5080" indent="-40005">
              <a:lnSpc>
                <a:spcPct val="100000"/>
              </a:lnSpc>
              <a:spcBef>
                <a:spcPts val="105"/>
              </a:spcBef>
            </a:pPr>
            <a:r>
              <a:rPr sz="2000" b="1" dirty="0">
                <a:solidFill>
                  <a:srgbClr val="1F3862"/>
                </a:solidFill>
                <a:latin typeface="UD デジタル 教科書体 NK-B"/>
                <a:cs typeface="UD デジタル 教科書体 NK-B"/>
              </a:rPr>
              <a:t>pa</a:t>
            </a:r>
            <a:r>
              <a:rPr sz="2000" b="1" spc="5" dirty="0">
                <a:solidFill>
                  <a:srgbClr val="1F3862"/>
                </a:solidFill>
                <a:latin typeface="UD デジタル 教科書体 NK-B"/>
                <a:cs typeface="UD デジタル 教科書体 NK-B"/>
              </a:rPr>
              <a:t>n</a:t>
            </a:r>
            <a:r>
              <a:rPr sz="2000" b="1" spc="-10" dirty="0">
                <a:solidFill>
                  <a:srgbClr val="1F3862"/>
                </a:solidFill>
                <a:latin typeface="UD デジタル 教科書体 NK-B"/>
                <a:cs typeface="UD デジタル 教科書体 NK-B"/>
              </a:rPr>
              <a:t>l</a:t>
            </a:r>
            <a:r>
              <a:rPr sz="2000" b="1" dirty="0">
                <a:solidFill>
                  <a:srgbClr val="1F3862"/>
                </a:solidFill>
                <a:latin typeface="UD デジタル 教科書体 NK-B"/>
                <a:cs typeface="UD デジタル 教科書体 NK-B"/>
              </a:rPr>
              <a:t>ili</a:t>
            </a:r>
            <a:r>
              <a:rPr sz="2000" b="1" spc="-5" dirty="0">
                <a:solidFill>
                  <a:srgbClr val="1F3862"/>
                </a:solidFill>
                <a:latin typeface="UD デジタル 教科書体 NK-B"/>
                <a:cs typeface="UD デジタル 教科書体 NK-B"/>
              </a:rPr>
              <a:t>g</a:t>
            </a:r>
            <a:r>
              <a:rPr sz="2000" b="1" spc="-10" dirty="0">
                <a:solidFill>
                  <a:srgbClr val="1F3862"/>
                </a:solidFill>
                <a:latin typeface="UD デジタル 教科書体 NK-B"/>
                <a:cs typeface="UD デジタル 教科書体 NK-B"/>
              </a:rPr>
              <a:t>al</a:t>
            </a:r>
            <a:r>
              <a:rPr sz="2000" b="1" dirty="0">
                <a:solidFill>
                  <a:srgbClr val="1F3862"/>
                </a:solidFill>
                <a:latin typeface="UD デジタル 教科書体 NK-B"/>
                <a:cs typeface="UD デジタル 教科書体 NK-B"/>
              </a:rPr>
              <a:t>ig  </a:t>
            </a:r>
            <a:r>
              <a:rPr sz="2000" b="1" spc="-5" dirty="0">
                <a:solidFill>
                  <a:srgbClr val="1F3862"/>
                </a:solidFill>
                <a:latin typeface="UD デジタル 教科書体 NK-B"/>
                <a:cs typeface="UD デジタル 教科書体 NK-B"/>
              </a:rPr>
              <a:t>sa</a:t>
            </a:r>
            <a:r>
              <a:rPr sz="2000" b="1" spc="-135" dirty="0">
                <a:solidFill>
                  <a:srgbClr val="1F3862"/>
                </a:solidFill>
                <a:latin typeface="UD デジタル 教科書体 NK-B"/>
                <a:cs typeface="UD デジタル 教科書体 NK-B"/>
              </a:rPr>
              <a:t> </a:t>
            </a:r>
            <a:r>
              <a:rPr sz="2000" b="1" spc="-5" dirty="0">
                <a:solidFill>
                  <a:srgbClr val="1F3862"/>
                </a:solidFill>
                <a:latin typeface="UD デジタル 教科書体 NK-B"/>
                <a:cs typeface="UD デジタル 教科書体 NK-B"/>
              </a:rPr>
              <a:t>sekswal</a:t>
            </a:r>
            <a:endParaRPr sz="2000">
              <a:latin typeface="UD デジタル 教科書体 NK-B"/>
              <a:cs typeface="UD デジタル 教科書体 NK-B"/>
            </a:endParaRPr>
          </a:p>
        </p:txBody>
      </p:sp>
      <p:sp>
        <p:nvSpPr>
          <p:cNvPr id="19" name="object 19"/>
          <p:cNvSpPr txBox="1"/>
          <p:nvPr/>
        </p:nvSpPr>
        <p:spPr>
          <a:xfrm>
            <a:off x="509333" y="5240259"/>
            <a:ext cx="1327150" cy="75692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1F3862"/>
                </a:solidFill>
                <a:latin typeface="UD デジタル 教科書体 NK-B"/>
                <a:cs typeface="UD デジタル 教科書体 NK-B"/>
              </a:rPr>
              <a:t>Pagpapaalis</a:t>
            </a:r>
            <a:endParaRPr sz="1600">
              <a:latin typeface="UD デジタル 教科書体 NK-B"/>
              <a:cs typeface="UD デジタル 教科書体 NK-B"/>
            </a:endParaRPr>
          </a:p>
          <a:p>
            <a:pPr marL="12700" marR="21590" indent="40640">
              <a:lnSpc>
                <a:spcPct val="100000"/>
              </a:lnSpc>
            </a:pPr>
            <a:r>
              <a:rPr sz="1600" b="1" spc="-5" dirty="0">
                <a:solidFill>
                  <a:srgbClr val="1F3862"/>
                </a:solidFill>
                <a:latin typeface="UD デジタル 教科書体 NK-B"/>
                <a:cs typeface="UD デジタル 教科書体 NK-B"/>
              </a:rPr>
              <a:t>/Pagbibitiw </a:t>
            </a:r>
            <a:r>
              <a:rPr sz="1600" b="1" spc="-484"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sa</a:t>
            </a:r>
            <a:r>
              <a:rPr sz="1600" b="1" spc="-114"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tun</a:t>
            </a:r>
            <a:r>
              <a:rPr sz="1600" b="1" spc="-10" dirty="0">
                <a:solidFill>
                  <a:srgbClr val="1F3862"/>
                </a:solidFill>
                <a:latin typeface="UD デジタル 教科書体 NK-B"/>
                <a:cs typeface="UD デジタル 教科書体 NK-B"/>
              </a:rPr>
              <a:t>g</a:t>
            </a:r>
            <a:r>
              <a:rPr sz="1600" b="1" spc="-5" dirty="0">
                <a:solidFill>
                  <a:srgbClr val="1F3862"/>
                </a:solidFill>
                <a:latin typeface="UD デジタル 教科書体 NK-B"/>
                <a:cs typeface="UD デジタル 教科書体 NK-B"/>
              </a:rPr>
              <a:t>k</a:t>
            </a:r>
            <a:r>
              <a:rPr sz="1600" b="1" spc="-15" dirty="0">
                <a:solidFill>
                  <a:srgbClr val="1F3862"/>
                </a:solidFill>
                <a:latin typeface="UD デジタル 教科書体 NK-B"/>
                <a:cs typeface="UD デジタル 教科書体 NK-B"/>
              </a:rPr>
              <a:t>ul</a:t>
            </a:r>
            <a:r>
              <a:rPr sz="1600" b="1" spc="-5" dirty="0">
                <a:solidFill>
                  <a:srgbClr val="1F3862"/>
                </a:solidFill>
                <a:latin typeface="UD デジタル 教科書体 NK-B"/>
                <a:cs typeface="UD デジタル 教科書体 NK-B"/>
              </a:rPr>
              <a:t>in</a:t>
            </a:r>
            <a:endParaRPr sz="1600">
              <a:latin typeface="UD デジタル 教科書体 NK-B"/>
              <a:cs typeface="UD デジタル 教科書体 NK-B"/>
            </a:endParaRPr>
          </a:p>
        </p:txBody>
      </p:sp>
      <p:sp>
        <p:nvSpPr>
          <p:cNvPr id="20" name="object 20"/>
          <p:cNvSpPr txBox="1"/>
          <p:nvPr/>
        </p:nvSpPr>
        <p:spPr>
          <a:xfrm>
            <a:off x="2644288" y="5347078"/>
            <a:ext cx="1254125" cy="513080"/>
          </a:xfrm>
          <a:prstGeom prst="rect">
            <a:avLst/>
          </a:prstGeom>
        </p:spPr>
        <p:txBody>
          <a:bodyPr vert="horz" wrap="square" lIns="0" tIns="12065" rIns="0" bIns="0" rtlCol="0">
            <a:spAutoFit/>
          </a:bodyPr>
          <a:lstStyle/>
          <a:p>
            <a:pPr marL="155575" marR="5080" indent="-143510">
              <a:lnSpc>
                <a:spcPct val="100000"/>
              </a:lnSpc>
              <a:spcBef>
                <a:spcPts val="95"/>
              </a:spcBef>
            </a:pPr>
            <a:r>
              <a:rPr sz="1600" b="1" spc="-10" dirty="0">
                <a:solidFill>
                  <a:srgbClr val="1F3862"/>
                </a:solidFill>
                <a:latin typeface="UD デジタル 教科書体 NK-B"/>
                <a:cs typeface="UD デジタル 教科書体 NK-B"/>
              </a:rPr>
              <a:t>Ko</a:t>
            </a:r>
            <a:r>
              <a:rPr sz="1600" b="1" spc="-5" dirty="0">
                <a:solidFill>
                  <a:srgbClr val="1F3862"/>
                </a:solidFill>
                <a:latin typeface="UD デジタル 教科書体 NK-B"/>
                <a:cs typeface="UD デジタル 教科書体 NK-B"/>
              </a:rPr>
              <a:t>ntrata</a:t>
            </a:r>
            <a:r>
              <a:rPr sz="1600" b="1" spc="-130"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sa  </a:t>
            </a:r>
            <a:r>
              <a:rPr sz="1600" b="1" spc="-10" dirty="0">
                <a:solidFill>
                  <a:srgbClr val="1F3862"/>
                </a:solidFill>
                <a:latin typeface="UD デジタル 教科書体 NK-B"/>
                <a:cs typeface="UD デジタル 教科書体 NK-B"/>
              </a:rPr>
              <a:t>Paggawa</a:t>
            </a:r>
            <a:endParaRPr sz="1600">
              <a:latin typeface="UD デジタル 教科書体 NK-B"/>
              <a:cs typeface="UD デジタル 教科書体 NK-B"/>
            </a:endParaRPr>
          </a:p>
        </p:txBody>
      </p:sp>
      <p:sp>
        <p:nvSpPr>
          <p:cNvPr id="21" name="object 21"/>
          <p:cNvSpPr txBox="1"/>
          <p:nvPr/>
        </p:nvSpPr>
        <p:spPr>
          <a:xfrm>
            <a:off x="4792215" y="5216545"/>
            <a:ext cx="1467485" cy="756920"/>
          </a:xfrm>
          <a:prstGeom prst="rect">
            <a:avLst/>
          </a:prstGeom>
        </p:spPr>
        <p:txBody>
          <a:bodyPr vert="horz" wrap="square" lIns="0" tIns="12065" rIns="0" bIns="0" rtlCol="0">
            <a:spAutoFit/>
          </a:bodyPr>
          <a:lstStyle/>
          <a:p>
            <a:pPr marL="12700" marR="5080" indent="1270" algn="ctr">
              <a:lnSpc>
                <a:spcPct val="100000"/>
              </a:lnSpc>
              <a:spcBef>
                <a:spcPts val="95"/>
              </a:spcBef>
            </a:pPr>
            <a:r>
              <a:rPr sz="1600" b="1" spc="-5" dirty="0">
                <a:solidFill>
                  <a:srgbClr val="1F3862"/>
                </a:solidFill>
                <a:latin typeface="UD デジタル 教科書体 NK-B"/>
                <a:cs typeface="UD デジタル 教科書体 NK-B"/>
              </a:rPr>
              <a:t>pang-aapi o </a:t>
            </a:r>
            <a:r>
              <a:rPr sz="1600" b="1"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pang</a:t>
            </a:r>
            <a:r>
              <a:rPr sz="1600" b="1" spc="-125" dirty="0">
                <a:solidFill>
                  <a:srgbClr val="1F3862"/>
                </a:solidFill>
                <a:latin typeface="UD デジタル 教科書体 NK-B"/>
                <a:cs typeface="UD デジタル 教科書体 NK-B"/>
              </a:rPr>
              <a:t> </a:t>
            </a:r>
            <a:r>
              <a:rPr sz="1600" b="1" dirty="0">
                <a:solidFill>
                  <a:srgbClr val="1F3862"/>
                </a:solidFill>
                <a:latin typeface="UD デジタル 教科書体 NK-B"/>
                <a:cs typeface="UD デジタル 教科書体 NK-B"/>
              </a:rPr>
              <a:t>-</a:t>
            </a:r>
            <a:r>
              <a:rPr sz="1600" b="1" spc="-5" dirty="0">
                <a:solidFill>
                  <a:srgbClr val="1F3862"/>
                </a:solidFill>
                <a:latin typeface="UD デジタル 教科書体 NK-B"/>
                <a:cs typeface="UD デジタル 教科書体 NK-B"/>
              </a:rPr>
              <a:t>aabuso  sa</a:t>
            </a:r>
            <a:r>
              <a:rPr sz="1600" b="1" spc="-45" dirty="0">
                <a:solidFill>
                  <a:srgbClr val="1F3862"/>
                </a:solidFill>
                <a:latin typeface="UD デジタル 教科書体 NK-B"/>
                <a:cs typeface="UD デジタル 教科書体 NK-B"/>
              </a:rPr>
              <a:t> </a:t>
            </a:r>
            <a:r>
              <a:rPr sz="1600" b="1" spc="-5" dirty="0">
                <a:solidFill>
                  <a:srgbClr val="1F3862"/>
                </a:solidFill>
                <a:latin typeface="UD デジタル 教科書体 NK-B"/>
                <a:cs typeface="UD デジタル 教科書体 NK-B"/>
              </a:rPr>
              <a:t>trabaho</a:t>
            </a:r>
            <a:endParaRPr sz="1600">
              <a:latin typeface="UD デジタル 教科書体 NK-B"/>
              <a:cs typeface="UD デジタル 教科書体 NK-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356" y="9542"/>
            <a:ext cx="6804837" cy="9884735"/>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4108747158"/>
              </p:ext>
            </p:extLst>
          </p:nvPr>
        </p:nvGraphicFramePr>
        <p:xfrm>
          <a:off x="149784" y="465890"/>
          <a:ext cx="6620674" cy="9361821"/>
        </p:xfrm>
        <a:graphic>
          <a:graphicData uri="http://schemas.openxmlformats.org/drawingml/2006/table">
            <a:tbl>
              <a:tblPr firstRow="1" bandRow="1">
                <a:tableStyleId>{00A15C55-8517-42AA-B614-E9B94910E393}</a:tableStyleId>
              </a:tblPr>
              <a:tblGrid>
                <a:gridCol w="1369197">
                  <a:extLst>
                    <a:ext uri="{9D8B030D-6E8A-4147-A177-3AD203B41FA5}">
                      <a16:colId xmlns:a16="http://schemas.microsoft.com/office/drawing/2014/main" val="2205891264"/>
                    </a:ext>
                  </a:extLst>
                </a:gridCol>
                <a:gridCol w="1563755">
                  <a:extLst>
                    <a:ext uri="{9D8B030D-6E8A-4147-A177-3AD203B41FA5}">
                      <a16:colId xmlns:a16="http://schemas.microsoft.com/office/drawing/2014/main" val="1176588221"/>
                    </a:ext>
                  </a:extLst>
                </a:gridCol>
                <a:gridCol w="998813">
                  <a:extLst>
                    <a:ext uri="{9D8B030D-6E8A-4147-A177-3AD203B41FA5}">
                      <a16:colId xmlns:a16="http://schemas.microsoft.com/office/drawing/2014/main" val="3652976841"/>
                    </a:ext>
                  </a:extLst>
                </a:gridCol>
                <a:gridCol w="2688909">
                  <a:extLst>
                    <a:ext uri="{9D8B030D-6E8A-4147-A177-3AD203B41FA5}">
                      <a16:colId xmlns:a16="http://schemas.microsoft.com/office/drawing/2014/main" val="2408974630"/>
                    </a:ext>
                  </a:extLst>
                </a:gridCol>
              </a:tblGrid>
              <a:tr h="478380">
                <a:tc>
                  <a:txBody>
                    <a:bodyPr/>
                    <a:lstStyle/>
                    <a:p>
                      <a:pPr algn="ctr"/>
                      <a:r>
                        <a:rPr kumimoji="1" lang="x-es-XL" sz="1100" dirty="0"/>
                        <a:t>Mga Detalye </a:t>
                      </a:r>
                      <a:r>
                        <a:rPr kumimoji="1" lang="x-es-XL" sz="1100" baseline="0" dirty="0"/>
                        <a:t> ng Konsultasyon</a:t>
                      </a:r>
                    </a:p>
                  </a:txBody>
                  <a:tcPr marL="61617" marR="61617" marT="66040" marB="66040"/>
                </a:tc>
                <a:tc>
                  <a:txBody>
                    <a:bodyPr/>
                    <a:lstStyle/>
                    <a:p>
                      <a:pPr algn="ctr"/>
                      <a:r>
                        <a:rPr kumimoji="1" lang="x-es-XL" sz="1100"/>
                        <a:t>Pangalan</a:t>
                      </a:r>
                    </a:p>
                  </a:txBody>
                  <a:tcPr marL="61617" marR="61617" marT="66040" marB="66040"/>
                </a:tc>
                <a:tc>
                  <a:txBody>
                    <a:bodyPr/>
                    <a:lstStyle/>
                    <a:p>
                      <a:pPr algn="ctr"/>
                      <a:r>
                        <a:rPr kumimoji="1" lang="x-es-XL" sz="1100"/>
                        <a:t>Tel</a:t>
                      </a:r>
                    </a:p>
                  </a:txBody>
                  <a:tcPr marL="61617" marR="61617" marT="66040" marB="66040"/>
                </a:tc>
                <a:tc>
                  <a:txBody>
                    <a:bodyPr/>
                    <a:lstStyle/>
                    <a:p>
                      <a:pPr algn="ctr"/>
                      <a:r>
                        <a:rPr kumimoji="1" lang="x-es-XL" sz="1100"/>
                        <a:t>Address/Mga oras ng opisina</a:t>
                      </a:r>
                    </a:p>
                  </a:txBody>
                  <a:tcPr marL="61617" marR="61617" marT="66040" marB="66040"/>
                </a:tc>
                <a:extLst>
                  <a:ext uri="{0D108BD9-81ED-4DB2-BD59-A6C34878D82A}">
                    <a16:rowId xmlns:a16="http://schemas.microsoft.com/office/drawing/2014/main" val="3244297571"/>
                  </a:ext>
                </a:extLst>
              </a:tr>
              <a:tr h="1358355">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x-es-XL" sz="1100" dirty="0">
                          <a:latin typeface="+mn-lt"/>
                          <a:ea typeface="HG丸ｺﾞｼｯｸM-PRO" panose="020F0600000000000000" pitchFamily="50" charset="-128"/>
                        </a:rPr>
                        <a:t>Mga kondisyon sa pagtatrabaho (kaugnay sa Labor Standards Act)</a:t>
                      </a:r>
                    </a:p>
                  </a:txBody>
                  <a:tcPr marL="61617" marR="61617" marT="66040" marB="6604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n-lt"/>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x-es-XL" sz="1100" dirty="0">
                          <a:latin typeface="+mn-lt"/>
                          <a:ea typeface="HG丸ｺﾞｼｯｸM-PRO" panose="020F0600000000000000" pitchFamily="50" charset="-128"/>
                        </a:rPr>
                        <a:t>Advisory</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Service para sa mga Dayuhang Manggagawa</a:t>
                      </a:r>
                    </a:p>
                    <a:p>
                      <a:pPr algn="l" rtl="0"/>
                      <a:endParaRPr kumimoji="1" lang="en-US" altLang="ja-JP" sz="1100" dirty="0">
                        <a:latin typeface="HG丸ｺﾞｼｯｸM-PRO" panose="020F0600000000000000" pitchFamily="50" charset="-128"/>
                        <a:ea typeface="HG丸ｺﾞｼｯｸM-PRO" panose="020F0600000000000000" pitchFamily="50" charset="-128"/>
                      </a:endParaRPr>
                    </a:p>
                  </a:txBody>
                  <a:tcPr marL="61617" marR="61617" marT="66040" marB="66040"/>
                </a:tc>
                <a:tc>
                  <a:txBody>
                    <a:bodyPr/>
                    <a:lstStyle/>
                    <a:p>
                      <a:pPr algn="l"/>
                      <a:r>
                        <a:rPr kumimoji="1" lang="x-es-XL" sz="1100">
                          <a:latin typeface="+mn-lt"/>
                          <a:ea typeface="HG丸ｺﾞｼｯｸM-PRO" panose="020F0600000000000000" pitchFamily="50" charset="-128"/>
                        </a:rPr>
                        <a:t>06-6949-6490</a:t>
                      </a:r>
                    </a:p>
                  </a:txBody>
                  <a:tcPr marL="61617" marR="61617" marT="66040" marB="66040" anchor="ctr"/>
                </a:tc>
                <a:tc>
                  <a:txBody>
                    <a:bodyPr/>
                    <a:lstStyle/>
                    <a:p>
                      <a:pPr algn="l">
                        <a:lnSpc>
                          <a:spcPct val="90000"/>
                        </a:lnSpc>
                      </a:pPr>
                      <a:r>
                        <a:rPr kumimoji="1" lang="x-es-XL" sz="1100" dirty="0">
                          <a:latin typeface="+mn-lt"/>
                          <a:ea typeface="HG丸ｺﾞｼｯｸM-PRO" panose="020F0600000000000000" pitchFamily="50" charset="-128"/>
                        </a:rPr>
                        <a:t>9F, Osaka Government Building</a:t>
                      </a:r>
                      <a:r>
                        <a:rPr kumimoji="1" lang="x-es-XL" sz="1100" baseline="0" dirty="0">
                          <a:latin typeface="+mn-lt"/>
                          <a:ea typeface="HG丸ｺﾞｼｯｸM-PRO" panose="020F0600000000000000" pitchFamily="50" charset="-128"/>
                        </a:rPr>
                        <a:t> No.2, </a:t>
                      </a:r>
                      <a:r>
                        <a:rPr kumimoji="1" lang="x-es-XL" sz="1100" dirty="0">
                          <a:latin typeface="+mn-lt"/>
                          <a:ea typeface="HG丸ｺﾞｼｯｸM-PRO" panose="020F0600000000000000" pitchFamily="50" charset="-128"/>
                        </a:rPr>
                        <a:t>4-1-67</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Otemae,</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Chuo-ku, Osaka City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9:30 am hanggang 5:00 pm (maliban 12:00 pm hanggang 1:00 </a:t>
                      </a:r>
                      <a:r>
                        <a:rPr kumimoji="1" lang="x-es-XL" sz="1100" baseline="0" dirty="0">
                          <a:latin typeface="+mn-lt"/>
                          <a:ea typeface="HG丸ｺﾞｼｯｸM-PRO" panose="020F0600000000000000" pitchFamily="50" charset="-128"/>
                          <a:cs typeface="+mn-cs"/>
                        </a:rPr>
                        <a:t>pm</a:t>
                      </a:r>
                      <a:r>
                        <a:rPr kumimoji="1" lang="x-es-XL" sz="1100" dirty="0">
                          <a:latin typeface="+mn-lt"/>
                          <a:ea typeface="HG丸ｺﾞｼｯｸM-PRO" panose="020F0600000000000000" pitchFamily="50" charset="-128"/>
                          <a:cs typeface="+mn-cs"/>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latin typeface="HG丸ｺﾞｼｯｸM-PRO" panose="020F0600000000000000" pitchFamily="50" charset="-128"/>
                          <a:ea typeface="HG丸ｺﾞｼｯｸM-PRO" panose="020F0600000000000000" pitchFamily="50" charset="-128"/>
                        </a:rPr>
                        <a:t>*</a:t>
                      </a:r>
                      <a:r>
                        <a:rPr kumimoji="1" lang="en-US" sz="1100" dirty="0">
                          <a:latin typeface="+mn-lt"/>
                          <a:ea typeface="HG丸ｺﾞｼｯｸM-PRO" panose="020F0600000000000000" pitchFamily="50" charset="-128"/>
                        </a:rPr>
                        <a:t>English</a:t>
                      </a:r>
                      <a:r>
                        <a:rPr kumimoji="1" lang="x-es-XL" sz="1100" dirty="0">
                          <a:latin typeface="+mn-lt"/>
                          <a:ea typeface="HG丸ｺﾞｼｯｸM-PRO" panose="020F0600000000000000" pitchFamily="50" charset="-128"/>
                        </a:rPr>
                        <a:t>:</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Mon.,</a:t>
                      </a:r>
                      <a:r>
                        <a:rPr kumimoji="1" lang="x-es-XL" sz="1100" baseline="0" dirty="0">
                          <a:latin typeface="+mn-lt"/>
                          <a:ea typeface="HG丸ｺﾞｼｯｸM-PRO" panose="020F0600000000000000" pitchFamily="50" charset="-128"/>
                        </a:rPr>
                        <a:t> Wed. at Biy, </a:t>
                      </a:r>
                      <a:r>
                        <a:rPr kumimoji="1" lang="en-US" sz="1100" baseline="0" dirty="0" err="1">
                          <a:latin typeface="+mn-lt"/>
                          <a:ea typeface="HG丸ｺﾞｼｯｸM-PRO" panose="020F0600000000000000" pitchFamily="50" charset="-128"/>
                        </a:rPr>
                        <a:t>Portugese</a:t>
                      </a:r>
                      <a:r>
                        <a:rPr kumimoji="1" lang="x-es-XL" sz="1100" baseline="0" dirty="0">
                          <a:latin typeface="+mn-lt"/>
                          <a:ea typeface="HG丸ｺﾞｼｯｸM-PRO" panose="020F0600000000000000" pitchFamily="50" charset="-128"/>
                        </a:rPr>
                        <a:t>: Wed. at Huwebes. </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baseline="0" dirty="0">
                          <a:latin typeface="+mn-lt"/>
                          <a:ea typeface="HG丸ｺﾞｼｯｸM-PRO" panose="020F0600000000000000" pitchFamily="50" charset="-128"/>
                        </a:rPr>
                        <a:t> Chinese: Mar., </a:t>
                      </a:r>
                      <a:r>
                        <a:rPr kumimoji="1" lang="x-es-XL" sz="1100" dirty="0">
                          <a:latin typeface="+mn-lt"/>
                          <a:ea typeface="HG丸ｺﾞｼｯｸM-PRO" panose="020F0600000000000000" pitchFamily="50" charset="-128"/>
                        </a:rPr>
                        <a:t>Miy.,</a:t>
                      </a:r>
                      <a:r>
                        <a:rPr kumimoji="1" lang="x-es-XL" sz="1100" baseline="0" dirty="0">
                          <a:latin typeface="+mn-lt"/>
                          <a:ea typeface="HG丸ｺﾞｼｯｸM-PRO" panose="020F0600000000000000" pitchFamily="50" charset="-128"/>
                        </a:rPr>
                        <a:t> Huwebes. at Biyernes.</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latin typeface="+mn-lt"/>
                          <a:ea typeface="HG丸ｺﾞｼｯｸM-PRO" panose="020F0600000000000000" pitchFamily="50" charset="-128"/>
                        </a:rPr>
                        <a:t> Vietnamese: Biyernes</a:t>
                      </a:r>
                    </a:p>
                  </a:txBody>
                  <a:tcPr marL="61617" marR="61617" marT="66040" marB="66040"/>
                </a:tc>
                <a:extLst>
                  <a:ext uri="{0D108BD9-81ED-4DB2-BD59-A6C34878D82A}">
                    <a16:rowId xmlns:a16="http://schemas.microsoft.com/office/drawing/2014/main" val="1752676047"/>
                  </a:ext>
                </a:extLst>
              </a:tr>
              <a:tr h="1823366">
                <a:tc rowSpan="2">
                  <a:txBody>
                    <a:bodyPr/>
                    <a:lstStyle/>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Pagpapayo sa trabaho</a:t>
                      </a:r>
                    </a:p>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Serbisyo sa paghahanap ng trabaho</a:t>
                      </a:r>
                    </a:p>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Impormasyon sa sanggunian</a:t>
                      </a:r>
                      <a:r>
                        <a:rPr lang="x-es-XL" sz="1100" baseline="0" dirty="0">
                          <a:solidFill>
                            <a:srgbClr val="000000"/>
                          </a:solidFill>
                          <a:latin typeface="+mn-lt"/>
                          <a:ea typeface="HG丸ｺﾞｼｯｸM-PRO" panose="020F0600000000000000" pitchFamily="50" charset="-128"/>
                        </a:rPr>
                        <a:t> ng mga alok ng trabaho</a:t>
                      </a:r>
                    </a:p>
                  </a:txBody>
                  <a:tcPr marL="36322" marR="36322" marT="0" marB="0" anchor="ctr"/>
                </a:tc>
                <a:tc>
                  <a:txBody>
                    <a:bodyPr/>
                    <a:lstStyle/>
                    <a:p>
                      <a:pPr marL="0" algn="l" defTabSz="914400" rtl="0" eaLnBrk="0" latinLnBrk="0" hangingPunct="0"/>
                      <a:r>
                        <a:rPr kumimoji="1" lang="x-es-XL" sz="1100">
                          <a:solidFill>
                            <a:srgbClr val="000000"/>
                          </a:solidFill>
                          <a:latin typeface="+mn-lt"/>
                          <a:ea typeface="HG丸ｺﾞｼｯｸM-PRO" panose="020F0600000000000000" pitchFamily="50" charset="-128"/>
                          <a:cs typeface="+mn-cs"/>
                        </a:rPr>
                        <a:t>Osaka Employment Service Center para sa mga Dayuhan</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x-es-XL" sz="1100" dirty="0">
                          <a:solidFill>
                            <a:schemeClr val="tx1"/>
                          </a:solidFill>
                          <a:latin typeface="+mn-lt"/>
                          <a:ea typeface="HG丸ｺﾞｼｯｸM-PRO" panose="020F0600000000000000" pitchFamily="50" charset="-128"/>
                          <a:cs typeface="+mn-cs"/>
                        </a:rPr>
                        <a:t>16F,</a:t>
                      </a:r>
                      <a:r>
                        <a:rPr kumimoji="1" lang="x-es-XL" sz="1100" baseline="0" dirty="0">
                          <a:solidFill>
                            <a:schemeClr val="tx1"/>
                          </a:solidFill>
                          <a:latin typeface="+mn-lt"/>
                          <a:ea typeface="HG丸ｺﾞｼｯｸM-PRO" panose="020F0600000000000000" pitchFamily="50" charset="-128"/>
                          <a:cs typeface="+mn-cs"/>
                        </a:rPr>
                        <a:t> </a:t>
                      </a:r>
                      <a:r>
                        <a:rPr kumimoji="1" lang="x-es-XL" sz="1100" dirty="0">
                          <a:solidFill>
                            <a:schemeClr val="tx1"/>
                          </a:solidFill>
                          <a:latin typeface="+mn-lt"/>
                          <a:ea typeface="HG丸ｺﾞｼｯｸM-PRO" panose="020F0600000000000000" pitchFamily="50" charset="-128"/>
                          <a:cs typeface="+mn-cs"/>
                        </a:rPr>
                        <a:t>Hankyu Grand Building, 8-47 Kakuda-cho, Kita-ku, Osaka City</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x-es-XL" sz="1100" dirty="0">
                          <a:solidFill>
                            <a:schemeClr val="tx1"/>
                          </a:solidFill>
                          <a:latin typeface="+mn-lt"/>
                          <a:ea typeface="HG丸ｺﾞｼｯｸM-PRO" panose="020F0600000000000000" pitchFamily="50" charset="-128"/>
                          <a:cs typeface="+mn-cs"/>
                        </a:rPr>
                        <a:t>Lunes hanggang Biyernes, 10:00 am hanggang 6:00 pm</a:t>
                      </a:r>
                      <a:r>
                        <a:rPr kumimoji="1" lang="x-es-XL" sz="1100" baseline="0" dirty="0">
                          <a:solidFill>
                            <a:schemeClr val="tx1"/>
                          </a:solidFill>
                          <a:latin typeface="+mn-lt"/>
                          <a:ea typeface="HG丸ｺﾞｼｯｸM-PRO" panose="020F0600000000000000" pitchFamily="50" charset="-128"/>
                          <a:cs typeface="+mn-cs"/>
                        </a:rPr>
                        <a:t> (</a:t>
                      </a:r>
                      <a:r>
                        <a:rPr kumimoji="1" lang="x-es-XL" sz="1100" dirty="0">
                          <a:solidFill>
                            <a:schemeClr val="tx1"/>
                          </a:solidFill>
                          <a:latin typeface="+mn-lt"/>
                          <a:ea typeface="HG丸ｺﾞｼｯｸM-PRO" panose="020F0600000000000000" pitchFamily="50" charset="-128"/>
                          <a:cs typeface="+mn-cs"/>
                        </a:rPr>
                        <a:t>maliban sa Sab., Sun. at pambansang pista opisyal)</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English</a:t>
                      </a:r>
                      <a:r>
                        <a:rPr kumimoji="1" lang="x-es-XL" sz="1100" dirty="0">
                          <a:solidFill>
                            <a:schemeClr val="tx1"/>
                          </a:solidFill>
                          <a:latin typeface="+mn-lt"/>
                          <a:ea typeface="HG丸ｺﾞｼｯｸM-PRO" panose="020F0600000000000000" pitchFamily="50" charset="-128"/>
                          <a:cs typeface="+mn-cs"/>
                        </a:rPr>
                        <a:t>/Chinese/Portuguese: Mon. hanggang Biyernes.</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en-US" sz="1100" dirty="0">
                          <a:solidFill>
                            <a:schemeClr val="tx1"/>
                          </a:solidFill>
                          <a:latin typeface="+mn-lt"/>
                          <a:ea typeface="HG丸ｺﾞｼｯｸM-PRO" panose="020F0600000000000000" pitchFamily="50" charset="-128"/>
                          <a:cs typeface="+mn-cs"/>
                        </a:rPr>
                        <a:t>Spanish</a:t>
                      </a:r>
                      <a:r>
                        <a:rPr kumimoji="1" lang="x-es-XL" sz="1100" dirty="0">
                          <a:solidFill>
                            <a:schemeClr val="tx1"/>
                          </a:solidFill>
                          <a:latin typeface="+mn-lt"/>
                          <a:ea typeface="HG丸ｺﾞｼｯｸM-PRO" panose="020F0600000000000000" pitchFamily="50" charset="-128"/>
                          <a:cs typeface="+mn-cs"/>
                        </a:rPr>
                        <a:t>: Tue. at Huwebes, Vietnamese: Mon. at Wed.</a:t>
                      </a:r>
                    </a:p>
                    <a:p>
                      <a:pPr marL="0" algn="l" defTabSz="914400" rtl="0" eaLnBrk="0" latinLnBrk="0" hangingPunct="0">
                        <a:lnSpc>
                          <a:spcPts val="1100"/>
                        </a:lnSpc>
                      </a:pPr>
                      <a:r>
                        <a:rPr kumimoji="1" lang="x-es-XL" sz="1100" spc="-20" baseline="0" dirty="0">
                          <a:solidFill>
                            <a:schemeClr val="tx1"/>
                          </a:solidFill>
                          <a:latin typeface="+mn-lt"/>
                          <a:ea typeface="HG丸ｺﾞｼｯｸM-PRO" panose="020F0600000000000000" pitchFamily="50" charset="-128"/>
                          <a:cs typeface="+mn-cs"/>
                        </a:rPr>
                        <a:t>Nepali: Wed. (May magagamit na mga interpreter mula 1:00 pm hanggang 6:00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*Kung kailangan mo ng interpreter, makipag-ugnayan muna sa opisina sa pamamagitan ng pagtawag sa telepono</a:t>
                      </a:r>
                    </a:p>
                  </a:txBody>
                  <a:tcPr marL="22250" marR="22250" marT="0" marB="0" anchor="ctr"/>
                </a:tc>
                <a:extLst>
                  <a:ext uri="{0D108BD9-81ED-4DB2-BD59-A6C34878D82A}">
                    <a16:rowId xmlns:a16="http://schemas.microsoft.com/office/drawing/2014/main" val="1212792699"/>
                  </a:ext>
                </a:extLst>
              </a:tr>
              <a:tr h="1449211">
                <a:tc vMerge="1">
                  <a:txBody>
                    <a:bodyPr/>
                    <a:lstStyle/>
                    <a:p>
                      <a:pPr algn="l"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x-es-XL" sz="1100" dirty="0">
                          <a:solidFill>
                            <a:srgbClr val="000000"/>
                          </a:solidFill>
                          <a:latin typeface="+mn-lt"/>
                          <a:ea typeface="HG丸ｺﾞｼｯｸM-PRO" panose="020F0600000000000000" pitchFamily="50" charset="-128"/>
                          <a:cs typeface="+mn-cs"/>
                        </a:rPr>
                        <a:t>Hello Work Sakai</a:t>
                      </a:r>
                    </a:p>
                    <a:p>
                      <a:pPr marL="0" algn="l" defTabSz="914400" rtl="0" eaLnBrk="0" latinLnBrk="0" hangingPunct="0"/>
                      <a:r>
                        <a:rPr kumimoji="1" lang="x-es-XL" sz="1100" dirty="0">
                          <a:solidFill>
                            <a:srgbClr val="000000"/>
                          </a:solidFill>
                          <a:latin typeface="+mn-lt"/>
                          <a:ea typeface="HG丸ｺﾞｼｯｸM-PRO" panose="020F0600000000000000" pitchFamily="50" charset="-128"/>
                          <a:cs typeface="+mn-cs"/>
                        </a:rPr>
                        <a:t>Employment Service Corner para sa mga Dayuhan</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072-222-5049</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1F hanggang 3F, Sakai Local Government Building, 2-29 Minamikawaramachi, Sakai-ku, Sakai City (sa Hello Work Sakai)</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1:00 pm hanggang 5:00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*Chinese: Lun. at Mar., </a:t>
                      </a:r>
                      <a:r>
                        <a:rPr kumimoji="1" lang="en-US" sz="1100" dirty="0" err="1">
                          <a:solidFill>
                            <a:schemeClr val="tx1"/>
                          </a:solidFill>
                          <a:latin typeface="+mn-lt"/>
                          <a:ea typeface="HG丸ｺﾞｼｯｸM-PRO" panose="020F0600000000000000" pitchFamily="50" charset="-128"/>
                          <a:cs typeface="+mn-cs"/>
                        </a:rPr>
                        <a:t>Portugese</a:t>
                      </a:r>
                      <a:r>
                        <a:rPr kumimoji="1" lang="x-es-XL" sz="1100" dirty="0">
                          <a:solidFill>
                            <a:schemeClr val="tx1"/>
                          </a:solidFill>
                          <a:latin typeface="+mn-lt"/>
                          <a:ea typeface="HG丸ｺﾞｼｯｸM-PRO" panose="020F0600000000000000" pitchFamily="50" charset="-128"/>
                          <a:cs typeface="+mn-cs"/>
                        </a:rPr>
                        <a:t>: Huwebes, </a:t>
                      </a:r>
                      <a:r>
                        <a:rPr kumimoji="1" lang="en-US" sz="1100" spc="-20" baseline="0" dirty="0">
                          <a:solidFill>
                            <a:schemeClr val="tx1"/>
                          </a:solidFill>
                          <a:latin typeface="+mn-lt"/>
                          <a:ea typeface="HG丸ｺﾞｼｯｸM-PRO" panose="020F0600000000000000" pitchFamily="50" charset="-128"/>
                          <a:cs typeface="+mn-cs"/>
                        </a:rPr>
                        <a:t>English</a:t>
                      </a:r>
                      <a:r>
                        <a:rPr kumimoji="1" lang="x-es-XL" sz="1100" spc="-20" baseline="0" dirty="0">
                          <a:solidFill>
                            <a:schemeClr val="tx1"/>
                          </a:solidFill>
                          <a:latin typeface="+mn-lt"/>
                          <a:ea typeface="HG丸ｺﾞｼｯｸM-PRO" panose="020F0600000000000000" pitchFamily="50" charset="-128"/>
                          <a:cs typeface="+mn-cs"/>
                        </a:rPr>
                        <a:t>: Ika-2 at ika-4 na Miyerkules at Biyernes</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*Kung kailangan mo ng interpreter, makipag-ugnayan muna sa opisina sa pamamagitan ng pagtawag sa telepono</a:t>
                      </a:r>
                    </a:p>
                  </a:txBody>
                  <a:tcPr marL="22250" marR="22250" marT="0" marB="0" anchor="ctr"/>
                </a:tc>
                <a:extLst>
                  <a:ext uri="{0D108BD9-81ED-4DB2-BD59-A6C34878D82A}">
                    <a16:rowId xmlns:a16="http://schemas.microsoft.com/office/drawing/2014/main" val="486096588"/>
                  </a:ext>
                </a:extLst>
              </a:tr>
              <a:tr h="1748978">
                <a:tc>
                  <a:txBody>
                    <a:bodyPr/>
                    <a:lstStyle/>
                    <a:p>
                      <a:pPr marL="171450" indent="-171450" algn="l" rtl="0" eaLnBrk="0" hangingPunct="0">
                        <a:buFont typeface="Arial" panose="020B0604020202020204" pitchFamily="34" charset="0"/>
                        <a:buChar char="•"/>
                      </a:pPr>
                      <a:endParaRPr lang="en-US" altLang="ja-JP" sz="1100" dirty="0">
                        <a:solidFill>
                          <a:schemeClr val="dk1"/>
                        </a:solidFill>
                        <a:effectLst/>
                        <a:latin typeface="+mn-lt"/>
                        <a:ea typeface="HG丸ｺﾞｼｯｸM-PRO" panose="020F0600000000000000" pitchFamily="50" charset="-128"/>
                        <a:cs typeface="Arial" panose="020B0604020202020204" pitchFamily="34" charset="0"/>
                      </a:endParaRPr>
                    </a:p>
                    <a:p>
                      <a:pPr marL="171450" indent="-171450" algn="just" eaLnBrk="0" hangingPunct="0">
                        <a:buFont typeface="Arial" panose="020B0604020202020204" pitchFamily="34" charset="0"/>
                        <a:buChar char="•"/>
                      </a:pPr>
                      <a:r>
                        <a:rPr lang="x-es-XL" sz="1100" dirty="0">
                          <a:solidFill>
                            <a:schemeClr val="dk1"/>
                          </a:solidFill>
                          <a:latin typeface="+mn-lt"/>
                          <a:ea typeface="HG丸ｺﾞｼｯｸM-PRO" panose="020F0600000000000000" pitchFamily="50" charset="-128"/>
                          <a:cs typeface="Arial" panose="020B0604020202020204" pitchFamily="34" charset="0"/>
                        </a:rPr>
                        <a:t>R</a:t>
                      </a:r>
                      <a:r>
                        <a:rPr lang="x-es-XL" sz="1100" dirty="0">
                          <a:latin typeface="+mn-lt"/>
                          <a:ea typeface="HG丸ｺﾞｼｯｸM-PRO" panose="020F0600000000000000" pitchFamily="50" charset="-128"/>
                          <a:cs typeface="Arial" panose="020B0604020202020204" pitchFamily="34" charset="0"/>
                        </a:rPr>
                        <a:t>status ng esidence</a:t>
                      </a:r>
                    </a:p>
                    <a:p>
                      <a:pPr marL="171450" indent="-171450" algn="l" eaLnBrk="0" hangingPunct="0">
                        <a:buFont typeface="Arial" panose="020B0604020202020204" pitchFamily="34" charset="0"/>
                        <a:buChar char="•"/>
                      </a:pPr>
                      <a:r>
                        <a:rPr lang="x-es-XL" sz="1100" spc="-20" dirty="0">
                          <a:latin typeface="+mn-lt"/>
                          <a:ea typeface="HG丸ｺﾞｼｯｸM-PRO" panose="020F0600000000000000" pitchFamily="50" charset="-128"/>
                          <a:cs typeface="Arial" panose="020B0604020202020204" pitchFamily="34" charset="0"/>
                        </a:rPr>
                        <a:t>Mga pangkalahatang bagay na kaugnay ng pang-araw-araw na buhay mo</a:t>
                      </a:r>
                      <a:r>
                        <a:rPr lang="x-es-XL" sz="1100" spc="-20" baseline="0" dirty="0">
                          <a:latin typeface="+mn-lt"/>
                          <a:ea typeface="HG丸ｺﾞｼｯｸM-PRO" panose="020F0600000000000000" pitchFamily="50" charset="-128"/>
                          <a:cs typeface="Arial" panose="020B0604020202020204" pitchFamily="34" charset="0"/>
                        </a:rPr>
                        <a:t> </a:t>
                      </a:r>
                      <a:r>
                        <a:rPr kumimoji="1" lang="x-es-XL" sz="1100" spc="-20" dirty="0">
                          <a:solidFill>
                            <a:schemeClr val="dk1"/>
                          </a:solidFill>
                          <a:latin typeface="+mn-lt"/>
                          <a:ea typeface="HG丸ｺﾞｼｯｸM-PRO" panose="020F0600000000000000" pitchFamily="50" charset="-128"/>
                          <a:cs typeface="Arial" panose="020B0604020202020204" pitchFamily="34" charset="0"/>
                        </a:rPr>
                        <a:t>tulad ng </a:t>
                      </a:r>
                      <a:r>
                        <a:rPr lang="x-es-XL" sz="1100" spc="-20" dirty="0">
                          <a:latin typeface="+mn-lt"/>
                          <a:ea typeface="HG丸ｺﾞｼｯｸM-PRO" panose="020F0600000000000000" pitchFamily="50" charset="-128"/>
                          <a:cs typeface="Arial" panose="020B0604020202020204" pitchFamily="34" charset="0"/>
                        </a:rPr>
                        <a:t>paggawa at trabaho, pangangalagang medikal, kapakanan, at edukasyon</a:t>
                      </a:r>
                    </a:p>
                  </a:txBody>
                  <a:tcPr marL="22250" marR="22250" marT="0" marB="0"/>
                </a:tc>
                <a:tc>
                  <a:txBody>
                    <a:bodyPr/>
                    <a:lstStyle/>
                    <a:p>
                      <a:pPr algn="l" eaLnBrk="0" hangingPunct="0"/>
                      <a:r>
                        <a:rPr kumimoji="1" lang="x-es-XL" sz="1100" dirty="0">
                          <a:solidFill>
                            <a:schemeClr val="dk1"/>
                          </a:solidFill>
                          <a:latin typeface="+mn-lt"/>
                          <a:ea typeface="HG丸ｺﾞｼｯｸM-PRO" panose="020F0600000000000000" pitchFamily="50" charset="-128"/>
                          <a:cs typeface="Arial" panose="020B0604020202020204" pitchFamily="34" charset="0"/>
                        </a:rPr>
                        <a:t>Osaka Foundation of International Exchange (OFIX)</a:t>
                      </a:r>
                    </a:p>
                    <a:p>
                      <a:pPr algn="l" eaLnBrk="0" hangingPunct="0"/>
                      <a:r>
                        <a:rPr kumimoji="1" lang="x-es-XL" sz="1100" dirty="0">
                          <a:solidFill>
                            <a:schemeClr val="dk1"/>
                          </a:solidFill>
                          <a:latin typeface="+mn-lt"/>
                          <a:ea typeface="HG丸ｺﾞｼｯｸM-PRO" panose="020F0600000000000000" pitchFamily="50" charset="-128"/>
                          <a:cs typeface="Arial" panose="020B0604020202020204" pitchFamily="34" charset="0"/>
                        </a:rPr>
                        <a:t>-Osaka</a:t>
                      </a:r>
                      <a:r>
                        <a:rPr kumimoji="1" lang="x-es-XL" sz="1100" baseline="0" dirty="0">
                          <a:solidFill>
                            <a:schemeClr val="dk1"/>
                          </a:solidFill>
                          <a:latin typeface="+mn-lt"/>
                          <a:ea typeface="HG丸ｺﾞｼｯｸM-PRO" panose="020F0600000000000000" pitchFamily="50" charset="-128"/>
                          <a:cs typeface="Arial" panose="020B0604020202020204" pitchFamily="34" charset="0"/>
                        </a:rPr>
                        <a:t> Serbisyo ng Impormasyon para sa mga Dayuhang Residente-</a:t>
                      </a:r>
                    </a:p>
                  </a:txBody>
                  <a:tcPr marL="22250" marR="22250" marT="0" marB="0" anchor="ctr"/>
                </a:tc>
                <a:tc>
                  <a:txBody>
                    <a:bodyPr/>
                    <a:lstStyle/>
                    <a:p>
                      <a:pPr marL="0" algn="just" defTabSz="914400" rtl="0" eaLnBrk="1" latinLnBrk="0" hangingPunct="1"/>
                      <a:r>
                        <a:rPr kumimoji="1" lang="x-es-XL" sz="1100">
                          <a:solidFill>
                            <a:schemeClr val="dk1"/>
                          </a:solidFill>
                          <a:latin typeface="+mn-lt"/>
                          <a:ea typeface="HG丸ｺﾞｼｯｸM-PRO" panose="020F0600000000000000" pitchFamily="50" charset="-128"/>
                          <a:cs typeface="+mn-cs"/>
                        </a:rPr>
                        <a:t>06-6941-2297</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5F, MyDome Osaka, 2-5 Hommachibashi, Chuo-ku, Osaka City</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Biyernes 9:00 am hanggang 9:00 pm (maliban sa mga pambansang pista-opisyal, kinakailangan ang appointment pagkalipas ng 5:30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Lun., Mar., Miy. at Huwebes.: 9:00 am hanggang 5:30 pm (maliban sa mga pambansang pista-opisyal) </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Ika-4 na Linggo ng bawat buwan: 1:00 pm hanggang 5:00 pm </a:t>
                      </a:r>
                    </a:p>
                    <a:p>
                      <a:pPr marL="0" algn="l" defTabSz="914400" rtl="0" eaLnBrk="0" latinLnBrk="0" hangingPunct="0">
                        <a:lnSpc>
                          <a:spcPts val="1100"/>
                        </a:lnSpc>
                      </a:pPr>
                      <a:r>
                        <a:rPr kumimoji="1" lang="x-es-XL" sz="1100" spc="-20" dirty="0">
                          <a:solidFill>
                            <a:schemeClr val="tx1"/>
                          </a:solidFill>
                          <a:latin typeface="+mn-lt"/>
                          <a:ea typeface="HG丸ｺﾞｼｯｸM-PRO" panose="020F0600000000000000" pitchFamily="50" charset="-128"/>
                          <a:cs typeface="+mn-cs"/>
                        </a:rPr>
                        <a:t>*</a:t>
                      </a:r>
                      <a:r>
                        <a:rPr kumimoji="1" lang="en-US" sz="1100" spc="-20" dirty="0">
                          <a:solidFill>
                            <a:schemeClr val="tx1"/>
                          </a:solidFill>
                          <a:latin typeface="+mn-lt"/>
                          <a:ea typeface="HG丸ｺﾞｼｯｸM-PRO" panose="020F0600000000000000" pitchFamily="50" charset="-128"/>
                          <a:cs typeface="+mn-cs"/>
                        </a:rPr>
                        <a:t>English</a:t>
                      </a:r>
                      <a:r>
                        <a:rPr kumimoji="1" lang="x-es-XL" sz="1100" spc="-20" dirty="0">
                          <a:solidFill>
                            <a:schemeClr val="tx1"/>
                          </a:solidFill>
                          <a:latin typeface="+mn-lt"/>
                          <a:ea typeface="HG丸ｺﾞｼｯｸM-PRO" panose="020F0600000000000000" pitchFamily="50" charset="-128"/>
                          <a:cs typeface="+mn-cs"/>
                        </a:rPr>
                        <a:t>, Chinese, Korean, Portuguese, Spanish, Vietnamese, Filipino, Thai, Indonesian</a:t>
                      </a:r>
                      <a:r>
                        <a:rPr kumimoji="1" lang="x-es-XL" sz="1100" spc="-20" baseline="0" dirty="0">
                          <a:solidFill>
                            <a:schemeClr val="tx1"/>
                          </a:solidFill>
                          <a:latin typeface="+mn-lt"/>
                          <a:ea typeface="HG丸ｺﾞｼｯｸM-PRO" panose="020F0600000000000000" pitchFamily="50" charset="-128"/>
                          <a:cs typeface="+mn-cs"/>
                        </a:rPr>
                        <a:t> at </a:t>
                      </a:r>
                      <a:r>
                        <a:rPr kumimoji="1" lang="x-es-XL" sz="1100" spc="-20" dirty="0">
                          <a:solidFill>
                            <a:schemeClr val="tx1"/>
                          </a:solidFill>
                          <a:latin typeface="+mn-lt"/>
                          <a:ea typeface="HG丸ｺﾞｼｯｸM-PRO" panose="020F0600000000000000" pitchFamily="50" charset="-128"/>
                          <a:cs typeface="+mn-cs"/>
                        </a:rPr>
                        <a:t>Nepali</a:t>
                      </a:r>
                    </a:p>
                  </a:txBody>
                  <a:tcPr marL="22250" marR="22250" marT="0" marB="0" anchor="ctr"/>
                </a:tc>
                <a:extLst>
                  <a:ext uri="{0D108BD9-81ED-4DB2-BD59-A6C34878D82A}">
                    <a16:rowId xmlns:a16="http://schemas.microsoft.com/office/drawing/2014/main" val="2252806313"/>
                  </a:ext>
                </a:extLst>
              </a:tr>
              <a:tr h="704071">
                <a:tc rowSpan="2">
                  <a:txBody>
                    <a:bodyPr/>
                    <a:lstStyle/>
                    <a:p>
                      <a:pPr marL="171450" indent="-171450" algn="l" defTabSz="914400" rtl="0" eaLnBrk="0" latinLnBrk="0" hangingPunct="0">
                        <a:lnSpc>
                          <a:spcPts val="1300"/>
                        </a:lnSpc>
                        <a:buFont typeface="Arial" panose="020B0604020202020204" pitchFamily="34" charset="0"/>
                        <a:buChar char="•"/>
                      </a:pPr>
                      <a:r>
                        <a:rPr kumimoji="1" lang="x-es-XL" sz="1100" dirty="0">
                          <a:solidFill>
                            <a:schemeClr val="dk1"/>
                          </a:solidFill>
                          <a:latin typeface="+mn-lt"/>
                          <a:ea typeface="HG丸ｺﾞｼｯｸM-PRO" panose="020F0600000000000000" pitchFamily="50" charset="-128"/>
                          <a:cs typeface="Arial" panose="020B0604020202020204" pitchFamily="34" charset="0"/>
                        </a:rPr>
                        <a:t>Mga karapatang-pantao ng mga dayuhang mamamayan</a:t>
                      </a:r>
                    </a:p>
                  </a:txBody>
                  <a:tcPr marL="36322" marR="36322" marT="0" marB="0" anchor="ctr"/>
                </a:tc>
                <a:tc>
                  <a:txBody>
                    <a:bodyPr/>
                    <a:lstStyle/>
                    <a:p>
                      <a:pPr algn="l" eaLnBrk="0" hangingPunct="0">
                        <a:lnSpc>
                          <a:spcPts val="1300"/>
                        </a:lnSpc>
                      </a:pPr>
                      <a:r>
                        <a:rPr lang="x-es-XL" sz="1100" dirty="0">
                          <a:solidFill>
                            <a:srgbClr val="000000"/>
                          </a:solidFill>
                          <a:latin typeface="+mn-lt"/>
                          <a:ea typeface="HG丸ｺﾞｼｯｸM-PRO" panose="020F0600000000000000" pitchFamily="50" charset="-128"/>
                        </a:rPr>
                        <a:t>Ministry of Justice</a:t>
                      </a:r>
                    </a:p>
                    <a:p>
                      <a:pPr algn="l" eaLnBrk="0" hangingPunct="0">
                        <a:lnSpc>
                          <a:spcPts val="1300"/>
                        </a:lnSpc>
                      </a:pPr>
                      <a:r>
                        <a:rPr lang="x-es-XL" sz="1100" dirty="0">
                          <a:solidFill>
                            <a:srgbClr val="000000"/>
                          </a:solidFill>
                          <a:latin typeface="+mn-lt"/>
                          <a:ea typeface="HG丸ｺﾞｼｯｸM-PRO" panose="020F0600000000000000" pitchFamily="50" charset="-128"/>
                        </a:rPr>
                        <a:t>Hotline ng mga Karapatang Pantao sa wikang banyaga</a:t>
                      </a:r>
                    </a:p>
                  </a:txBody>
                  <a:tcPr marL="22250" marR="22250" marT="0" marB="0" anchor="ctr"/>
                </a:tc>
                <a:tc>
                  <a:txBody>
                    <a:bodyPr/>
                    <a:lstStyle/>
                    <a:p>
                      <a:pPr marL="0" algn="just" defTabSz="914400" rtl="0" eaLnBrk="1" latinLnBrk="0" hangingPunct="1"/>
                      <a:r>
                        <a:rPr kumimoji="1" lang="x-es-XL" sz="1100">
                          <a:solidFill>
                            <a:schemeClr val="dk1"/>
                          </a:solidFill>
                          <a:latin typeface="+mn-lt"/>
                          <a:ea typeface="HG丸ｺﾞｼｯｸM-PRO" panose="020F0600000000000000" pitchFamily="50" charset="-128"/>
                          <a:cs typeface="+mn-cs"/>
                        </a:rPr>
                        <a:t>0570-090911</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Mga araw ng linggo (maliban sa mga pista-opisyal sa katapusan ng taon/bagong taon): 9:00 am hanggang 5:00 pm</a:t>
                      </a:r>
                    </a:p>
                    <a:p>
                      <a:pPr marL="0" algn="l" defTabSz="914400" rtl="0" eaLnBrk="0" latinLnBrk="0" hangingPunct="0">
                        <a:lnSpc>
                          <a:spcPts val="1100"/>
                        </a:lnSpc>
                      </a:pPr>
                      <a:r>
                        <a:rPr kumimoji="1" lang="x-es-XL" sz="1100" spc="-20" dirty="0">
                          <a:solidFill>
                            <a:schemeClr val="tx1"/>
                          </a:solidFill>
                          <a:latin typeface="+mn-lt"/>
                          <a:ea typeface="HG丸ｺﾞｼｯｸM-PRO" panose="020F0600000000000000" pitchFamily="50" charset="-128"/>
                          <a:cs typeface="+mn-cs"/>
                        </a:rPr>
                        <a:t>*</a:t>
                      </a:r>
                      <a:r>
                        <a:rPr kumimoji="1" lang="en-US" sz="1100" spc="-20" dirty="0">
                          <a:solidFill>
                            <a:schemeClr val="tx1"/>
                          </a:solidFill>
                          <a:latin typeface="+mn-lt"/>
                          <a:ea typeface="HG丸ｺﾞｼｯｸM-PRO" panose="020F0600000000000000" pitchFamily="50" charset="-128"/>
                          <a:cs typeface="+mn-cs"/>
                        </a:rPr>
                        <a:t>English</a:t>
                      </a:r>
                      <a:r>
                        <a:rPr kumimoji="1" lang="x-es-XL" sz="1100" spc="-20" dirty="0">
                          <a:solidFill>
                            <a:schemeClr val="tx1"/>
                          </a:solidFill>
                          <a:latin typeface="+mn-lt"/>
                          <a:ea typeface="HG丸ｺﾞｼｯｸM-PRO" panose="020F0600000000000000" pitchFamily="50" charset="-128"/>
                          <a:cs typeface="+mn-cs"/>
                        </a:rPr>
                        <a:t>, Chinese, Korean,  Filipino, Portuguese, Vietnamese, Nepali, Spanish, Indonesian</a:t>
                      </a:r>
                      <a:r>
                        <a:rPr kumimoji="1" lang="x-es-XL" sz="1100" spc="-20" baseline="0" dirty="0">
                          <a:solidFill>
                            <a:schemeClr val="tx1"/>
                          </a:solidFill>
                          <a:latin typeface="+mn-lt"/>
                          <a:ea typeface="HG丸ｺﾞｼｯｸM-PRO" panose="020F0600000000000000" pitchFamily="50" charset="-128"/>
                          <a:cs typeface="+mn-cs"/>
                        </a:rPr>
                        <a:t> at</a:t>
                      </a:r>
                      <a:r>
                        <a:rPr kumimoji="1" lang="x-es-XL" sz="1100" spc="-20" dirty="0">
                          <a:solidFill>
                            <a:schemeClr val="tx1"/>
                          </a:solidFill>
                          <a:latin typeface="+mn-lt"/>
                          <a:ea typeface="HG丸ｺﾞｼｯｸM-PRO" panose="020F0600000000000000" pitchFamily="50" charset="-128"/>
                          <a:cs typeface="+mn-cs"/>
                        </a:rPr>
                        <a:t> Thai </a:t>
                      </a:r>
                    </a:p>
                  </a:txBody>
                  <a:tcPr marL="22250" marR="22250" marT="0" marB="0" anchor="ctr"/>
                </a:tc>
                <a:extLst>
                  <a:ext uri="{0D108BD9-81ED-4DB2-BD59-A6C34878D82A}">
                    <a16:rowId xmlns:a16="http://schemas.microsoft.com/office/drawing/2014/main" val="335879498"/>
                  </a:ext>
                </a:extLst>
              </a:tr>
              <a:tr h="715433">
                <a:tc vMerge="1">
                  <a:txBody>
                    <a:bodyPr/>
                    <a:lstStyle/>
                    <a:p>
                      <a:pPr algn="l"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Osaka Bar Association</a:t>
                      </a:r>
                    </a:p>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Human Rights Hotline para sa mga dayuhang mamamayan</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a:solidFill>
                            <a:schemeClr val="dk1"/>
                          </a:solidFill>
                          <a:latin typeface="+mn-lt"/>
                          <a:ea typeface="HG丸ｺﾞｼｯｸM-PRO" panose="020F0600000000000000" pitchFamily="50" charset="-128"/>
                          <a:cs typeface="+mn-cs"/>
                        </a:rPr>
                        <a:t>06-6364-6251</a:t>
                      </a:r>
                    </a:p>
                    <a:p>
                      <a:pPr algn="l" rtl="0"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Ika-2 at ika-4 na Biyernes ng bawat buwan: 12:00 pm hanggang 5:00 pm</a:t>
                      </a:r>
                    </a:p>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a:t>
                      </a:r>
                      <a:r>
                        <a:rPr kumimoji="1" lang="en-US" sz="1100" dirty="0">
                          <a:solidFill>
                            <a:srgbClr val="000000"/>
                          </a:solidFill>
                          <a:latin typeface="+mn-lt"/>
                          <a:ea typeface="HG丸ｺﾞｼｯｸM-PRO" panose="020F0600000000000000" pitchFamily="50" charset="-128"/>
                          <a:cs typeface="+mn-cs"/>
                        </a:rPr>
                        <a:t>English</a:t>
                      </a:r>
                      <a:r>
                        <a:rPr kumimoji="1" lang="x-es-XL" sz="1100" dirty="0">
                          <a:solidFill>
                            <a:srgbClr val="000000"/>
                          </a:solidFill>
                          <a:latin typeface="+mn-lt"/>
                          <a:ea typeface="HG丸ｺﾞｼｯｸM-PRO" panose="020F0600000000000000" pitchFamily="50" charset="-128"/>
                          <a:cs typeface="+mn-cs"/>
                        </a:rPr>
                        <a:t>, Korean, at Chinese</a:t>
                      </a:r>
                    </a:p>
                  </a:txBody>
                  <a:tcPr marL="22250" marR="22250" marT="0" marB="0" anchor="ctr"/>
                </a:tc>
                <a:extLst>
                  <a:ext uri="{0D108BD9-81ED-4DB2-BD59-A6C34878D82A}">
                    <a16:rowId xmlns:a16="http://schemas.microsoft.com/office/drawing/2014/main" val="1332837367"/>
                  </a:ext>
                </a:extLst>
              </a:tr>
              <a:tr h="880533">
                <a:tc>
                  <a:txBody>
                    <a:bodyPr/>
                    <a:lstStyle/>
                    <a:p>
                      <a:pPr marL="171450" indent="-171450" algn="l" defTabSz="914400" rtl="0" eaLnBrk="0" latinLnBrk="0" hangingPunct="0">
                        <a:lnSpc>
                          <a:spcPts val="1300"/>
                        </a:lnSpc>
                        <a:buFont typeface="Arial" panose="020B0604020202020204" pitchFamily="34" charset="0"/>
                        <a:buChar char="•"/>
                      </a:pPr>
                      <a:endParaRPr kumimoji="1" lang="en-US" altLang="ja-JP" sz="1100" kern="1200" dirty="0">
                        <a:solidFill>
                          <a:schemeClr val="dk1"/>
                        </a:solidFill>
                        <a:latin typeface="+mn-lt"/>
                        <a:ea typeface="HG丸ｺﾞｼｯｸM-PRO" panose="020F0600000000000000" pitchFamily="50" charset="-128"/>
                        <a:cs typeface="Arial" panose="020B0604020202020204" pitchFamily="34" charset="0"/>
                      </a:endParaRPr>
                    </a:p>
                    <a:p>
                      <a:pPr marL="171450" indent="-171450" algn="l" defTabSz="914400" rtl="0" eaLnBrk="0" latinLnBrk="0" hangingPunct="0">
                        <a:lnSpc>
                          <a:spcPts val="1300"/>
                        </a:lnSpc>
                        <a:buFont typeface="Arial" panose="020B0604020202020204" pitchFamily="34" charset="0"/>
                        <a:buChar char="•"/>
                      </a:pPr>
                      <a:r>
                        <a:rPr kumimoji="1" lang="x-es-XL" sz="1100">
                          <a:solidFill>
                            <a:schemeClr val="dk1"/>
                          </a:solidFill>
                          <a:latin typeface="+mn-lt"/>
                          <a:ea typeface="HG丸ｺﾞｼｯｸM-PRO" panose="020F0600000000000000" pitchFamily="50" charset="-128"/>
                          <a:cs typeface="Arial" panose="020B0604020202020204" pitchFamily="34" charset="0"/>
                        </a:rPr>
                        <a:t>Konsultasyon/gabay tungkol sa proseso ng imigrasyon</a:t>
                      </a:r>
                    </a:p>
                  </a:txBody>
                  <a:tcPr marL="22250" marR="22250" marT="0" marB="0"/>
                </a:tc>
                <a:tc>
                  <a:txBody>
                    <a:bodyPr/>
                    <a:lstStyle/>
                    <a:p>
                      <a:pPr algn="l" eaLnBrk="0" hangingPunct="0">
                        <a:lnSpc>
                          <a:spcPts val="1300"/>
                        </a:lnSpc>
                      </a:pPr>
                      <a:r>
                        <a:rPr kumimoji="1" lang="x-es-XL" sz="1100" dirty="0">
                          <a:solidFill>
                            <a:schemeClr val="dk1"/>
                          </a:solidFill>
                          <a:latin typeface="+mn-lt"/>
                          <a:ea typeface="HG丸ｺﾞｼｯｸM-PRO" panose="020F0600000000000000" pitchFamily="50" charset="-128"/>
                          <a:cs typeface="Arial" panose="020B0604020202020204" pitchFamily="34" charset="0"/>
                        </a:rPr>
                        <a:t>Immigration information center para sa mga dayuhang mamamayan</a:t>
                      </a:r>
                    </a:p>
                    <a:p>
                      <a:pPr algn="l" eaLnBrk="0" hangingPunct="0">
                        <a:lnSpc>
                          <a:spcPts val="1300"/>
                        </a:lnSpc>
                      </a:pPr>
                      <a:r>
                        <a:rPr kumimoji="1" lang="x-es-XL" sz="1100" dirty="0">
                          <a:solidFill>
                            <a:schemeClr val="dk1"/>
                          </a:solidFill>
                          <a:latin typeface="+mn-lt"/>
                          <a:ea typeface="HG丸ｺﾞｼｯｸM-PRO" panose="020F0600000000000000" pitchFamily="50" charset="-128"/>
                          <a:cs typeface="Arial" panose="020B0604020202020204" pitchFamily="34" charset="0"/>
                        </a:rPr>
                        <a:t>(Immigration Services Agency ng Japan)</a:t>
                      </a:r>
                    </a:p>
                  </a:txBody>
                  <a:tcPr marL="22250" marR="2225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100" kern="1200" dirty="0">
                        <a:solidFill>
                          <a:schemeClr val="dk1"/>
                        </a:solidFill>
                        <a:latin typeface="+mn-lt"/>
                        <a:ea typeface="HG丸ｺﾞｼｯｸM-PRO" panose="020F06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a:solidFill>
                            <a:schemeClr val="dk1"/>
                          </a:solidFill>
                          <a:latin typeface="+mn-lt"/>
                          <a:ea typeface="HG丸ｺﾞｼｯｸM-PRO" panose="020F0600000000000000" pitchFamily="50" charset="-128"/>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a:solidFill>
                            <a:schemeClr val="dk1"/>
                          </a:solidFill>
                          <a:latin typeface="+mn-lt"/>
                          <a:ea typeface="HG丸ｺﾞｼｯｸM-PRO" panose="020F0600000000000000" pitchFamily="50" charset="-128"/>
                          <a:cs typeface="+mn-cs"/>
                        </a:rPr>
                        <a:t>IP-phone, PHS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a:solidFill>
                            <a:schemeClr val="dk1"/>
                          </a:solidFill>
                          <a:latin typeface="+mn-lt"/>
                          <a:ea typeface="HG丸ｺﾞｼｯｸM-PRO" panose="020F0600000000000000" pitchFamily="50" charset="-128"/>
                          <a:cs typeface="+mn-cs"/>
                        </a:rPr>
                        <a:t>03-5796-7112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x-es-XL" sz="1100" dirty="0">
                          <a:solidFill>
                            <a:schemeClr val="dk1"/>
                          </a:solidFill>
                          <a:latin typeface="+mn-lt"/>
                          <a:ea typeface="+mn-ea"/>
                          <a:cs typeface="+mn-cs"/>
                        </a:rPr>
                        <a:t>Linggo:  8:30 am hanggang 5:15 pm</a:t>
                      </a:r>
                    </a:p>
                    <a:p>
                      <a:pPr marL="0" algn="l" defTabSz="914400" rtl="0" eaLnBrk="0" latinLnBrk="0" hangingPunct="0">
                        <a:lnSpc>
                          <a:spcPts val="1300"/>
                        </a:lnSpc>
                      </a:pPr>
                      <a:r>
                        <a:rPr kumimoji="1" lang="x-es-XL" sz="1100" dirty="0">
                          <a:solidFill>
                            <a:schemeClr val="dk1"/>
                          </a:solidFill>
                          <a:latin typeface="+mn-lt"/>
                          <a:ea typeface="+mn-ea"/>
                          <a:cs typeface="+mn-cs"/>
                        </a:rPr>
                        <a:t>*</a:t>
                      </a:r>
                      <a:r>
                        <a:rPr kumimoji="1" lang="en-US" sz="1100" dirty="0">
                          <a:solidFill>
                            <a:schemeClr val="dk1"/>
                          </a:solidFill>
                          <a:latin typeface="+mn-lt"/>
                          <a:ea typeface="+mn-ea"/>
                          <a:cs typeface="+mn-cs"/>
                        </a:rPr>
                        <a:t>English</a:t>
                      </a:r>
                      <a:r>
                        <a:rPr kumimoji="1" lang="x-es-XL" sz="1100" dirty="0">
                          <a:solidFill>
                            <a:schemeClr val="dk1"/>
                          </a:solidFill>
                          <a:latin typeface="+mn-lt"/>
                          <a:ea typeface="+mn-ea"/>
                          <a:cs typeface="+mn-cs"/>
                        </a:rPr>
                        <a:t>, Chinese, Spanish, Portuguese, Vietnamese</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99266" y="-13556"/>
            <a:ext cx="4327192" cy="459852"/>
          </a:xfrm>
          <a:prstGeom prst="rect">
            <a:avLst/>
          </a:prstGeom>
          <a:noFill/>
        </p:spPr>
        <p:txBody>
          <a:bodyPr wrap="none" rtlCol="0" anchor="ctr">
            <a:noAutofit/>
          </a:bodyPr>
          <a:lstStyle/>
          <a:p>
            <a:r>
              <a:rPr kumimoji="1" lang="x-es-XL" sz="2400" b="1">
                <a:ea typeface="HG丸ｺﾞｼｯｸM-PRO" panose="020F0600000000000000" pitchFamily="50" charset="-128"/>
                <a:cs typeface="Arial" panose="020B0604020202020204" pitchFamily="34" charset="0"/>
              </a:rPr>
              <a:t>Iba pang mga consultation center</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7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Google Shape;466;p24"/>
          <p:cNvSpPr txBox="1"/>
          <p:nvPr/>
        </p:nvSpPr>
        <p:spPr>
          <a:xfrm>
            <a:off x="0" y="0"/>
            <a:ext cx="6834839" cy="9870010"/>
          </a:xfrm>
          <a:prstGeom prst="rect">
            <a:avLst/>
          </a:prstGeom>
          <a:solidFill>
            <a:schemeClr val="lt1"/>
          </a:solidFill>
          <a:ln w="7620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178281" y="860949"/>
            <a:ext cx="6516000" cy="154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9723" y="861302"/>
            <a:ext cx="6336000" cy="1548000"/>
          </a:xfrm>
          <a:prstGeom prst="rect">
            <a:avLst/>
          </a:prstGeom>
          <a:noFill/>
        </p:spPr>
        <p:txBody>
          <a:bodyPr wrap="square" rtlCol="0">
            <a:spAutoFit/>
          </a:bodyPr>
          <a:lstStyle/>
          <a:p>
            <a:r>
              <a:rPr lang="x-es-XL" sz="3200" b="1" dirty="0">
                <a:solidFill>
                  <a:schemeClr val="dk1"/>
                </a:solidFill>
                <a:latin typeface="Calibri"/>
                <a:ea typeface="Calibri"/>
                <a:cs typeface="Calibri"/>
                <a:sym typeface="Calibri"/>
              </a:rPr>
              <a:t>Nagsimula ang konsultasyon sa paggawa ng chatbot na pinapagana ng AI!!</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184" y="7136849"/>
            <a:ext cx="1897390" cy="2378392"/>
          </a:xfrm>
          <a:prstGeom prst="rect">
            <a:avLst/>
          </a:prstGeom>
        </p:spPr>
      </p:pic>
      <p:sp>
        <p:nvSpPr>
          <p:cNvPr id="10" name="テキスト ボックス 9"/>
          <p:cNvSpPr txBox="1"/>
          <p:nvPr/>
        </p:nvSpPr>
        <p:spPr>
          <a:xfrm>
            <a:off x="236473" y="2702037"/>
            <a:ext cx="6621527" cy="3170099"/>
          </a:xfrm>
          <a:prstGeom prst="rect">
            <a:avLst/>
          </a:prstGeom>
          <a:noFill/>
        </p:spPr>
        <p:txBody>
          <a:bodyPr wrap="square" rtlCol="0">
            <a:spAutoFit/>
          </a:bodyPr>
          <a:lstStyle/>
          <a:p>
            <a:r>
              <a:rPr lang="x-es-XL" sz="2000" b="1" dirty="0">
                <a:latin typeface="Calibri" panose="020F0502020204030204" pitchFamily="34" charset="0"/>
                <a:cs typeface="Calibri" panose="020F0502020204030204" pitchFamily="34" charset="0"/>
              </a:rPr>
              <a:t>【Buod】</a:t>
            </a:r>
          </a:p>
          <a:p>
            <a:r>
              <a:rPr lang="x-es-XL" sz="2000" dirty="0">
                <a:latin typeface="Calibri" panose="020F0502020204030204" pitchFamily="34" charset="0"/>
                <a:cs typeface="Calibri" panose="020F0502020204030204" pitchFamily="34" charset="0"/>
              </a:rPr>
              <a:t>1. Mga Wikang Magagamit</a:t>
            </a:r>
          </a:p>
          <a:p>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Anim na wika (Japanese, English, Chinese, Vietnamese,</a:t>
            </a:r>
            <a:r>
              <a:rPr lang="ja-JP" altLang="en-US" sz="2000" dirty="0">
                <a:latin typeface="Calibri" panose="020F0502020204030204" pitchFamily="34" charset="0"/>
                <a:cs typeface="Calibri" panose="020F0502020204030204" pitchFamily="34" charset="0"/>
              </a:rPr>
              <a:t> </a:t>
            </a:r>
            <a:br>
              <a:rPr lang="en-US" altLang="ja-JP"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Indonesian, Nepalese)</a:t>
            </a:r>
          </a:p>
          <a:p>
            <a:r>
              <a:rPr lang="x-es-XL" sz="2000" dirty="0">
                <a:latin typeface="Calibri" panose="020F0502020204030204" pitchFamily="34" charset="0"/>
                <a:cs typeface="Calibri" panose="020F0502020204030204" pitchFamily="34" charset="0"/>
              </a:rPr>
              <a:t>2. Paano Paganahin ang Chatbot</a:t>
            </a:r>
          </a:p>
          <a:p>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Bisitahin ang home page ng Osaka Prefecture Labor</a:t>
            </a:r>
            <a:r>
              <a:rPr lang="ja-JP" alt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Consultation Center</a:t>
            </a:r>
          </a:p>
          <a:p>
            <a:r>
              <a:rPr lang="ja-JP" altLang="en-US" sz="1800" dirty="0">
                <a:latin typeface="Calibri" panose="020F0502020204030204" pitchFamily="34" charset="0"/>
                <a:cs typeface="Calibri" panose="020F0502020204030204" pitchFamily="34" charset="0"/>
              </a:rPr>
              <a:t>　</a:t>
            </a:r>
            <a:r>
              <a:rPr lang="x-es-XL" sz="1800" dirty="0">
                <a:latin typeface="Calibri" panose="020F0502020204030204" pitchFamily="34" charset="0"/>
                <a:cs typeface="Calibri" panose="020F0502020204030204" pitchFamily="34" charset="0"/>
              </a:rPr>
              <a:t>(</a:t>
            </a:r>
            <a:r>
              <a:rPr lang="x-es-XL" sz="1800" dirty="0">
                <a:latin typeface="Calibri" panose="020F0502020204030204" pitchFamily="34" charset="0"/>
                <a:cs typeface="Calibri" panose="020F0502020204030204" pitchFamily="34" charset="0"/>
                <a:hlinkClick r:id="rId4"/>
              </a:rPr>
              <a:t>https://roudou-soudan-center.pref.osaka.lg.jp/</a:t>
            </a:r>
            <a:r>
              <a:rPr lang="x-es-XL" sz="18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at i-tap/i-click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ang icon ng chatbot na matatagpuan sa kanang ibaba,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bisitahin ang URL sa ibaba, o i-scan ang QR code.</a:t>
            </a:r>
          </a:p>
        </p:txBody>
      </p:sp>
      <p:sp>
        <p:nvSpPr>
          <p:cNvPr id="3" name="テキスト ボックス 2"/>
          <p:cNvSpPr txBox="1"/>
          <p:nvPr/>
        </p:nvSpPr>
        <p:spPr>
          <a:xfrm>
            <a:off x="387250" y="5968938"/>
            <a:ext cx="5992411" cy="815608"/>
          </a:xfrm>
          <a:prstGeom prst="rect">
            <a:avLst/>
          </a:prstGeom>
          <a:noFill/>
        </p:spPr>
        <p:txBody>
          <a:bodyPr wrap="square" rtlCol="0">
            <a:spAutoFit/>
          </a:bodyPr>
          <a:lstStyle/>
          <a:p>
            <a:r>
              <a:rPr kumimoji="1" lang="x-es-XL" sz="1600">
                <a:latin typeface="Calibri" panose="020F0502020204030204" pitchFamily="34" charset="0"/>
                <a:cs typeface="Calibri" panose="020F0502020204030204" pitchFamily="34" charset="0"/>
              </a:rPr>
              <a:t>URL：</a:t>
            </a:r>
            <a:r>
              <a:rPr lang="x-es-XL" sz="1600" u="sng">
                <a:latin typeface="Calibri" panose="020F0502020204030204" pitchFamily="34" charset="0"/>
                <a:cs typeface="Calibri" panose="020F0502020204030204" pitchFamily="34" charset="0"/>
                <a:hlinkClick r:id="rId5"/>
              </a:rPr>
              <a:t>https://embed.chatbot.digital.ricoh.com/shokorodo/app/index.html</a:t>
            </a: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986" y="6859246"/>
            <a:ext cx="1195725" cy="1195725"/>
          </a:xfrm>
          <a:prstGeom prst="rect">
            <a:avLst/>
          </a:prstGeom>
        </p:spPr>
      </p:pic>
      <p:sp>
        <p:nvSpPr>
          <p:cNvPr id="11" name="テキスト ボックス 10"/>
          <p:cNvSpPr txBox="1"/>
          <p:nvPr/>
        </p:nvSpPr>
        <p:spPr>
          <a:xfrm>
            <a:off x="255289" y="6679032"/>
            <a:ext cx="3356408" cy="1631216"/>
          </a:xfrm>
          <a:prstGeom prst="rect">
            <a:avLst/>
          </a:prstGeom>
          <a:noFill/>
        </p:spPr>
        <p:txBody>
          <a:bodyPr wrap="square" rtlCol="0">
            <a:spAutoFit/>
          </a:bodyPr>
          <a:lstStyle/>
          <a:p>
            <a:r>
              <a:rPr lang="x-es-XL" sz="2000" b="1">
                <a:latin typeface="Calibri" panose="020F0502020204030204" pitchFamily="34" charset="0"/>
                <a:cs typeface="Calibri" panose="020F0502020204030204" pitchFamily="34" charset="0"/>
              </a:rPr>
              <a:t>*Para makita ang website sa mga wika maliban sa Japanese, piliin ang wikang gusto mo mula sa setting ng pagpili ng wika.</a:t>
            </a:r>
          </a:p>
        </p:txBody>
      </p:sp>
      <p:sp>
        <p:nvSpPr>
          <p:cNvPr id="13" name="Google Shape;487;p26"/>
          <p:cNvSpPr/>
          <p:nvPr/>
        </p:nvSpPr>
        <p:spPr>
          <a:xfrm>
            <a:off x="5359351" y="9399845"/>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es-XL" sz="900">
                <a:solidFill>
                  <a:schemeClr val="dk1"/>
                </a:solidFill>
                <a:latin typeface="Calibri" panose="020F0502020204030204" pitchFamily="34" charset="0"/>
                <a:cs typeface="Calibri" panose="020F0502020204030204" pitchFamily="34" charset="0"/>
              </a:rPr>
              <a:t>Ⓒ2014 大阪府もずやん</a:t>
            </a: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B94A7EA-F00B-4A20-9A26-E2D773BF78A2}"/>
              </a:ext>
            </a:extLst>
          </p:cNvPr>
          <p:cNvSpPr txBox="1"/>
          <p:nvPr/>
        </p:nvSpPr>
        <p:spPr>
          <a:xfrm>
            <a:off x="23297" y="8707"/>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r>
              <a:rPr kumimoji="1" lang="x-es-XL" sz="2800" b="1">
                <a:latin typeface="Meiryo UI" panose="020B0604030504040204" pitchFamily="50" charset="-128"/>
                <a:ea typeface="Meiryo UI" panose="020B0604030504040204" pitchFamily="50" charset="-128"/>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10" name="正方形/長方形 9"/>
          <p:cNvSpPr/>
          <p:nvPr/>
        </p:nvSpPr>
        <p:spPr>
          <a:xfrm>
            <a:off x="4394651" y="8153614"/>
            <a:ext cx="1555234" cy="253916"/>
          </a:xfrm>
          <a:prstGeom prst="rect">
            <a:avLst/>
          </a:prstGeom>
        </p:spPr>
        <p:txBody>
          <a:bodyPr wrap="none">
            <a:spAutoFit/>
          </a:bodyPr>
          <a:lstStyle/>
          <a:p>
            <a:r>
              <a:rPr lang="x-es-XL" sz="1050">
                <a:latin typeface="Arial" panose="020B0604020202020204" pitchFamily="34" charset="0"/>
                <a:ea typeface="Meiryo UI" panose="020B0604030504040204" pitchFamily="50" charset="-128"/>
                <a:cs typeface="Arial" panose="020B0604020202020204" pitchFamily="34" charset="0"/>
              </a:rPr>
              <a:t>Ⓒ2014　大阪府もずやん</a:t>
            </a:r>
          </a:p>
        </p:txBody>
      </p:sp>
      <p:sp>
        <p:nvSpPr>
          <p:cNvPr id="3" name="テキスト ボックス 2"/>
          <p:cNvSpPr txBox="1"/>
          <p:nvPr/>
        </p:nvSpPr>
        <p:spPr>
          <a:xfrm>
            <a:off x="5091994" y="1885373"/>
            <a:ext cx="1406173" cy="523220"/>
          </a:xfrm>
          <a:prstGeom prst="rect">
            <a:avLst/>
          </a:prstGeom>
          <a:solidFill>
            <a:schemeClr val="accent5"/>
          </a:solidFill>
          <a:ln>
            <a:noFill/>
          </a:ln>
        </p:spPr>
        <p:txBody>
          <a:bodyPr wrap="square" rtlCol="0">
            <a:spAutoFit/>
          </a:bodyPr>
          <a:lstStyle/>
          <a:p>
            <a:r>
              <a:rPr kumimoji="1" lang="x-es-XL" sz="2800" dirty="0">
                <a:solidFill>
                  <a:schemeClr val="bg1"/>
                </a:solidFill>
              </a:rPr>
              <a:t>Hanapin</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5441794" y="9371169"/>
            <a:ext cx="1223412" cy="253916"/>
          </a:xfrm>
          <a:prstGeom prst="rect">
            <a:avLst/>
          </a:prstGeom>
        </p:spPr>
        <p:txBody>
          <a:bodyPr wrap="none">
            <a:spAutoFit/>
          </a:bodyPr>
          <a:lstStyle/>
          <a:p>
            <a:r>
              <a:rPr lang="x-es-XL" sz="1050" dirty="0">
                <a:latin typeface="Meiryo UI" panose="020B0604030504040204" pitchFamily="50" charset="-128"/>
                <a:ea typeface="Meiryo UI" panose="020B0604030504040204" pitchFamily="50" charset="-128"/>
              </a:rPr>
              <a:t>2025年3月発行</a:t>
            </a:r>
          </a:p>
        </p:txBody>
      </p:sp>
      <p:sp>
        <p:nvSpPr>
          <p:cNvPr id="13" name="正方形/長方形 12">
            <a:extLst>
              <a:ext uri="{FF2B5EF4-FFF2-40B4-BE49-F238E27FC236}">
                <a16:creationId xmlns:a16="http://schemas.microsoft.com/office/drawing/2014/main" id="{C53ECD76-2033-45C4-90B0-0B5457A4CEE6}"/>
              </a:ext>
            </a:extLst>
          </p:cNvPr>
          <p:cNvSpPr/>
          <p:nvPr/>
        </p:nvSpPr>
        <p:spPr>
          <a:xfrm>
            <a:off x="5312833" y="280915"/>
            <a:ext cx="1136971" cy="307777"/>
          </a:xfrm>
          <a:prstGeom prst="rect">
            <a:avLst/>
          </a:prstGeom>
          <a:ln>
            <a:solidFill>
              <a:schemeClr val="tx1"/>
            </a:solidFill>
          </a:ln>
        </p:spPr>
        <p:txBody>
          <a:bodyPr wrap="square">
            <a:spAutoFit/>
          </a:bodyPr>
          <a:lstStyle/>
          <a:p>
            <a:r>
              <a:rPr lang="x-es-XL" sz="1400" dirty="0">
                <a:latin typeface="Meiryo UI" panose="020B0604030504040204" pitchFamily="50" charset="-128"/>
                <a:ea typeface="Meiryo UI" panose="020B0604030504040204" pitchFamily="50" charset="-128"/>
                <a:cs typeface="Nirmala UI" panose="020B0502040204020203" pitchFamily="34" charset="0"/>
              </a:rPr>
              <a:t>フィリピン語版</a:t>
            </a: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x-es-XL" sz="3200" b="1" dirty="0">
                <a:latin typeface="Arial" panose="020B0604020202020204" pitchFamily="34" charset="0"/>
                <a:ea typeface="HG丸ｺﾞｼｯｸM-PRO" panose="020F0600000000000000" pitchFamily="50" charset="-128"/>
                <a:cs typeface="Arial" panose="020B0604020202020204" pitchFamily="34" charset="0"/>
              </a:rPr>
              <a:t>Talaan ng Nilalaman</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7" y="1337392"/>
            <a:ext cx="7828707" cy="64580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Panimula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1</a:t>
            </a:r>
            <a:r>
              <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spc="-100"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Mga Kondisyon at Kontrata sa Paggawa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2</a:t>
            </a:r>
            <a:r>
              <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Sahod (Suweldo)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3	</a:t>
            </a: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Mga Oras ng Trabaho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4</a:t>
            </a:r>
            <a:r>
              <a:rPr 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Overtime na Trabaho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5  Taunang Bayad na Bakasyon</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a:t>
            </a:r>
            <a:r>
              <a:rPr lang="x-es-XL" sz="2300" b="1" dirty="0">
                <a:latin typeface="Arial" panose="020B0604020202020204" pitchFamily="34" charset="0"/>
                <a:ea typeface="HG丸ｺﾞｼｯｸM-PRO" panose="020F0600000000000000" pitchFamily="50" charset="-128"/>
                <a:cs typeface="Arial" panose="020B0604020202020204" pitchFamily="34" charset="0"/>
              </a:rPr>
              <a:t>6</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Pagkakasisante at Pagbibitiw</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7  Panliligalig sa Lugar ng Trabaho</a:t>
            </a:r>
          </a:p>
          <a:p>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x-es-XL" sz="3200" b="1">
                <a:latin typeface="Arial" panose="020B0604020202020204" pitchFamily="34" charset="0"/>
                <a:ea typeface="HG丸ｺﾞｼｯｸM-PRO" panose="020F0600000000000000" pitchFamily="50" charset="-128"/>
                <a:cs typeface="Arial" panose="020B0604020202020204" pitchFamily="34" charset="0"/>
              </a:rPr>
              <a:t>Panimula</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491389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151165" y="1205905"/>
            <a:ext cx="4825038" cy="523220"/>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Suriin ang iyong residence card</a:t>
            </a:r>
          </a:p>
        </p:txBody>
      </p:sp>
      <p:sp>
        <p:nvSpPr>
          <p:cNvPr id="9" name="テキスト ボックス 8"/>
          <p:cNvSpPr txBox="1"/>
          <p:nvPr/>
        </p:nvSpPr>
        <p:spPr>
          <a:xfrm>
            <a:off x="20259" y="4026084"/>
            <a:ext cx="3372048" cy="3493264"/>
          </a:xfrm>
          <a:prstGeom prst="rect">
            <a:avLst/>
          </a:prstGeom>
          <a:noFill/>
        </p:spPr>
        <p:txBody>
          <a:bodyPr wrap="square" rtlCol="0">
            <a:spAutoFit/>
          </a:bodyPr>
          <a:lstStyle/>
          <a:p>
            <a:pPr marL="495285" indent="-495285">
              <a:buFont typeface="+mj-ea"/>
              <a:buAutoNum type="circleNumDbPlain"/>
            </a:pPr>
            <a:r>
              <a:rPr lang="ja-JP" altLang="en-US" sz="1700" b="1" dirty="0">
                <a:latin typeface="HG丸ｺﾞｼｯｸM-PRO" panose="020F0600000000000000" pitchFamily="50" charset="-128"/>
                <a:ea typeface="HG丸ｺﾞｼｯｸM-PRO" panose="020F0600000000000000" pitchFamily="50" charset="-128"/>
              </a:rPr>
              <a:t>就労制限なし</a:t>
            </a:r>
            <a:br>
              <a:rPr lang="en-US" altLang="ja-JP" sz="1700" b="1" dirty="0">
                <a:latin typeface="HG丸ｺﾞｼｯｸM-PRO" panose="020F0600000000000000" pitchFamily="50" charset="-128"/>
                <a:ea typeface="HG丸ｺﾞｼｯｸM-PRO" panose="020F0600000000000000" pitchFamily="50" charset="-128"/>
              </a:rPr>
            </a:br>
            <a:r>
              <a:rPr lang="x-es-XL" sz="1700" b="1" dirty="0">
                <a:ea typeface="HG丸ｺﾞｼｯｸM-PRO" panose="020F0600000000000000" pitchFamily="50" charset="-128"/>
                <a:cs typeface="Arial" panose="020B0604020202020204" pitchFamily="34" charset="0"/>
              </a:rPr>
              <a:t>Walang pagbabawal na magtrabaho</a:t>
            </a:r>
          </a:p>
          <a:p>
            <a:pPr marL="495285" indent="-495285">
              <a:buFont typeface="+mj-ea"/>
              <a:buAutoNum type="circleNumDbPlain"/>
            </a:pPr>
            <a:endParaRPr kumimoji="1" lang="en-US" altLang="ja-JP" sz="1700" b="1" dirty="0">
              <a:ea typeface="HG丸ｺﾞｼｯｸM-PRO" panose="020F0600000000000000" pitchFamily="50" charset="-128"/>
              <a:cs typeface="Arial" panose="020B0604020202020204" pitchFamily="34" charset="0"/>
            </a:endParaRPr>
          </a:p>
          <a:p>
            <a:pPr marL="495285" indent="-495285">
              <a:buFont typeface="+mj-ea"/>
              <a:buAutoNum type="circleNumDbPlain"/>
            </a:pPr>
            <a:r>
              <a:rPr kumimoji="1" lang="ja-JP" altLang="en-US" sz="1700" b="1" dirty="0">
                <a:latin typeface="HG丸ｺﾞｼｯｸM-PRO" panose="020F0600000000000000" pitchFamily="50" charset="-128"/>
                <a:ea typeface="HG丸ｺﾞｼｯｸM-PRO" panose="020F0600000000000000" pitchFamily="50" charset="-128"/>
              </a:rPr>
              <a:t>在留資格に基づく就労活動のみ可</a:t>
            </a:r>
            <a:br>
              <a:rPr kumimoji="1" lang="en-US" altLang="ja-JP" sz="1700" b="1" dirty="0">
                <a:latin typeface="HG丸ｺﾞｼｯｸM-PRO" panose="020F0600000000000000" pitchFamily="50" charset="-128"/>
                <a:ea typeface="HG丸ｺﾞｼｯｸM-PRO" panose="020F0600000000000000" pitchFamily="50" charset="-128"/>
              </a:rPr>
            </a:br>
            <a:r>
              <a:rPr kumimoji="1" lang="x-es-XL" sz="1700" b="1" spc="-20" dirty="0">
                <a:ea typeface="HG丸ｺﾞｼｯｸM-PRO" panose="020F0600000000000000" pitchFamily="50" charset="-128"/>
                <a:cs typeface="Arial" panose="020B0604020202020204" pitchFamily="34" charset="0"/>
              </a:rPr>
              <a:t>Limitado sa trabaho batay sa status ng iyong paninirahan</a:t>
            </a:r>
            <a:endParaRPr kumimoji="1" lang="en-US" sz="1700" b="1" spc="-20" dirty="0">
              <a:ea typeface="HG丸ｺﾞｼｯｸM-PRO" panose="020F0600000000000000" pitchFamily="50" charset="-128"/>
              <a:cs typeface="Arial" panose="020B0604020202020204" pitchFamily="34" charset="0"/>
            </a:endParaRPr>
          </a:p>
          <a:p>
            <a:pPr marL="495285" indent="-495285">
              <a:buFont typeface="+mj-ea"/>
              <a:buAutoNum type="circleNumDbPlain"/>
            </a:pPr>
            <a:endParaRPr kumimoji="1" lang="en-US" sz="1700" b="1" dirty="0">
              <a:ea typeface="HG丸ｺﾞｼｯｸM-PRO" panose="020F0600000000000000" pitchFamily="50" charset="-128"/>
              <a:cs typeface="Arial" panose="020B0604020202020204" pitchFamily="34" charset="0"/>
            </a:endParaRPr>
          </a:p>
          <a:p>
            <a:pPr marL="495285" indent="-495285">
              <a:buFont typeface="+mj-ea"/>
              <a:buAutoNum type="circleNumDbPlain"/>
            </a:pPr>
            <a:r>
              <a:rPr kumimoji="1" lang="ja-JP" altLang="en-US" sz="1700" b="1" dirty="0">
                <a:latin typeface="HG丸ｺﾞｼｯｸM-PRO" panose="020F0600000000000000" pitchFamily="50" charset="-128"/>
                <a:ea typeface="HG丸ｺﾞｼｯｸM-PRO" panose="020F0600000000000000" pitchFamily="50" charset="-128"/>
              </a:rPr>
              <a:t>指定書により指定された</a:t>
            </a:r>
            <a:br>
              <a:rPr kumimoji="1" lang="en-US" altLang="ja-JP" sz="1700" b="1" dirty="0">
                <a:latin typeface="HG丸ｺﾞｼｯｸM-PRO" panose="020F0600000000000000" pitchFamily="50" charset="-128"/>
                <a:ea typeface="HG丸ｺﾞｼｯｸM-PRO" panose="020F0600000000000000" pitchFamily="50" charset="-128"/>
              </a:rPr>
            </a:br>
            <a:r>
              <a:rPr kumimoji="1" lang="ja-JP" altLang="en-US" sz="1700" b="1" dirty="0">
                <a:latin typeface="HG丸ｺﾞｼｯｸM-PRO" panose="020F0600000000000000" pitchFamily="50" charset="-128"/>
                <a:ea typeface="HG丸ｺﾞｼｯｸM-PRO" panose="020F0600000000000000" pitchFamily="50" charset="-128"/>
              </a:rPr>
              <a:t>就労活動のみ可</a:t>
            </a:r>
            <a:br>
              <a:rPr kumimoji="1" lang="en-US" altLang="ja-JP" sz="1700" b="1" dirty="0"/>
            </a:br>
            <a:r>
              <a:rPr kumimoji="1" lang="x-es-XL" sz="1700" b="1" spc="-40" dirty="0">
                <a:ea typeface="HG丸ｺﾞｼｯｸM-PRO" panose="020F0600000000000000" pitchFamily="50" charset="-128"/>
                <a:cs typeface="Arial" panose="020B0604020202020204" pitchFamily="34" charset="0"/>
              </a:rPr>
              <a:t>Limitado sa trabaho batay sa iyong sertipiko ng pagtatalaga</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536931" y="4111258"/>
            <a:ext cx="3249266" cy="615553"/>
          </a:xfrm>
          <a:prstGeom prst="rect">
            <a:avLst/>
          </a:prstGeom>
          <a:noFill/>
        </p:spPr>
        <p:txBody>
          <a:bodyPr wrap="square" rtlCol="0">
            <a:spAutoFit/>
          </a:bodyPr>
          <a:lstStyle/>
          <a:p>
            <a:r>
              <a:rPr lang="ja-JP" altLang="en-US" sz="1700" b="1" spc="-70" dirty="0">
                <a:ea typeface="HG丸ｺﾞｼｯｸM-PRO" panose="020F0600000000000000" pitchFamily="50" charset="-128"/>
                <a:cs typeface="Arial" panose="020B0604020202020204" pitchFamily="34" charset="0"/>
              </a:rPr>
              <a:t>④</a:t>
            </a:r>
            <a:r>
              <a:rPr lang="en-US" altLang="ja-JP" sz="1700" b="1" spc="-70" dirty="0">
                <a:ea typeface="HG丸ｺﾞｼｯｸM-PRO" panose="020F0600000000000000" pitchFamily="50" charset="-128"/>
                <a:cs typeface="Arial" panose="020B0604020202020204" pitchFamily="34" charset="0"/>
              </a:rPr>
              <a:t>	</a:t>
            </a:r>
            <a:r>
              <a:rPr lang="ja-JP" altLang="en-US" sz="1700" b="1" dirty="0">
                <a:latin typeface="HG丸ｺﾞｼｯｸM-PRO" panose="020F0600000000000000" pitchFamily="50" charset="-128"/>
                <a:ea typeface="HG丸ｺﾞｼｯｸM-PRO" panose="020F0600000000000000" pitchFamily="50" charset="-128"/>
              </a:rPr>
              <a:t>就労</a:t>
            </a:r>
            <a:r>
              <a:rPr lang="ja-JP" altLang="en-US" sz="1700" b="1" dirty="0">
                <a:solidFill>
                  <a:srgbClr val="FF0000"/>
                </a:solidFill>
                <a:latin typeface="HG丸ｺﾞｼｯｸM-PRO" panose="020F0600000000000000" pitchFamily="50" charset="-128"/>
                <a:ea typeface="HG丸ｺﾞｼｯｸM-PRO" panose="020F0600000000000000" pitchFamily="50" charset="-128"/>
              </a:rPr>
              <a:t>不可</a:t>
            </a:r>
            <a:br>
              <a:rPr kumimoji="1" lang="en-US" altLang="ja-JP" sz="1700" b="1" dirty="0">
                <a:solidFill>
                  <a:srgbClr val="FF0000"/>
                </a:solidFill>
              </a:rPr>
            </a:br>
            <a:r>
              <a:rPr kumimoji="1" lang="en-US" altLang="ja-JP" sz="1700" b="1" dirty="0">
                <a:solidFill>
                  <a:srgbClr val="FF0000"/>
                </a:solidFill>
              </a:rPr>
              <a:t>	</a:t>
            </a:r>
            <a:r>
              <a:rPr lang="x-es-XL" sz="1700" b="1" spc="-70" dirty="0">
                <a:ea typeface="HG丸ｺﾞｼｯｸM-PRO" panose="020F0600000000000000" pitchFamily="50" charset="-128"/>
                <a:cs typeface="Arial" panose="020B0604020202020204" pitchFamily="34" charset="0"/>
              </a:rPr>
              <a:t>Pagtrabaho </a:t>
            </a:r>
            <a:r>
              <a:rPr lang="x-es-XL" sz="1700" b="1" spc="-70" dirty="0">
                <a:solidFill>
                  <a:srgbClr val="FF0000"/>
                </a:solidFill>
                <a:ea typeface="HG丸ｺﾞｼｯｸM-PRO" panose="020F0600000000000000" pitchFamily="50" charset="-128"/>
                <a:cs typeface="Arial" panose="020B0604020202020204" pitchFamily="34" charset="0"/>
              </a:rPr>
              <a:t>HINDI </a:t>
            </a:r>
            <a:r>
              <a:rPr lang="x-es-XL" sz="1700" b="1" spc="-70" dirty="0">
                <a:ea typeface="HG丸ｺﾞｼｯｸM-PRO" panose="020F0600000000000000" pitchFamily="50" charset="-128"/>
                <a:cs typeface="Arial" panose="020B0604020202020204" pitchFamily="34" charset="0"/>
              </a:rPr>
              <a:t>pinapayagan</a:t>
            </a:r>
          </a:p>
        </p:txBody>
      </p:sp>
      <p:sp>
        <p:nvSpPr>
          <p:cNvPr id="17" name="下矢印 16"/>
          <p:cNvSpPr/>
          <p:nvPr/>
        </p:nvSpPr>
        <p:spPr>
          <a:xfrm>
            <a:off x="1352154" y="7545588"/>
            <a:ext cx="963768" cy="70286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204024" y="8291036"/>
            <a:ext cx="3270702" cy="877163"/>
          </a:xfrm>
          <a:prstGeom prst="rect">
            <a:avLst/>
          </a:prstGeom>
          <a:noFill/>
        </p:spPr>
        <p:txBody>
          <a:bodyPr wrap="square" rtlCol="0">
            <a:spAutoFit/>
          </a:bodyPr>
          <a:lstStyle/>
          <a:p>
            <a:r>
              <a:rPr lang="x-es-XL" sz="1700" b="1" u="sng" dirty="0">
                <a:solidFill>
                  <a:schemeClr val="accent1">
                    <a:lumMod val="50000"/>
                  </a:schemeClr>
                </a:solidFill>
                <a:ea typeface="HGP創英角ﾎﾟｯﾌﾟ体" panose="040B0A00000000000000" pitchFamily="50" charset="-128"/>
                <a:cs typeface="Arial" panose="020B0604020202020204" pitchFamily="34" charset="0"/>
              </a:rPr>
              <a:t>Maaari kang magtrabaho.</a:t>
            </a:r>
          </a:p>
          <a:p>
            <a:r>
              <a:rPr lang="x-es-XL" sz="1700" b="1" u="sng" dirty="0">
                <a:solidFill>
                  <a:schemeClr val="accent1">
                    <a:lumMod val="50000"/>
                  </a:schemeClr>
                </a:solidFill>
                <a:ea typeface="HGP創英角ﾎﾟｯﾌﾟ体" panose="040B0A00000000000000" pitchFamily="50" charset="-128"/>
                <a:cs typeface="Arial" panose="020B0604020202020204" pitchFamily="34" charset="0"/>
              </a:rPr>
              <a:t>Inilapat ang "mga panuntunan sa pagtatrabaho" ng Japan.</a:t>
            </a:r>
          </a:p>
        </p:txBody>
      </p:sp>
      <p:sp>
        <p:nvSpPr>
          <p:cNvPr id="5" name="正方形/長方形 4"/>
          <p:cNvSpPr/>
          <p:nvPr/>
        </p:nvSpPr>
        <p:spPr>
          <a:xfrm>
            <a:off x="65838" y="3997047"/>
            <a:ext cx="3408887"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64100" y="3997046"/>
            <a:ext cx="3263457"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3506415" cy="707886"/>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Una, suriin kung maaari kang magtrabaho sa Japan o hindi!</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a:endCxn id="30" idx="1"/>
          </p:cNvCxnSpPr>
          <p:nvPr/>
        </p:nvCxnSpPr>
        <p:spPr>
          <a:xfrm>
            <a:off x="2716470" y="2598486"/>
            <a:ext cx="1835958" cy="168859"/>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85707" y="2866850"/>
            <a:ext cx="4136974"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 </a:t>
            </a:r>
            <a:r>
              <a:rPr lang="en-US" sz="1200" dirty="0">
                <a:ea typeface="HG丸ｺﾞｼｯｸM-PRO" panose="020F0600000000000000" pitchFamily="50" charset="-128"/>
                <a:cs typeface="Arial" panose="020B0604020202020204" pitchFamily="34" charset="0"/>
              </a:rPr>
              <a:t>Immigration Control and Refugee Recognition Act</a:t>
            </a:r>
            <a:endParaRPr lang="x-es-XL" sz="1200" dirty="0">
              <a:ea typeface="HG丸ｺﾞｼｯｸM-PRO" panose="020F0600000000000000" pitchFamily="50" charset="-128"/>
              <a:cs typeface="Arial" panose="020B0604020202020204" pitchFamily="34" charset="0"/>
            </a:endParaRPr>
          </a:p>
        </p:txBody>
      </p:sp>
      <p:cxnSp>
        <p:nvCxnSpPr>
          <p:cNvPr id="26" name="直線矢印コネクタ 25"/>
          <p:cNvCxnSpPr/>
          <p:nvPr/>
        </p:nvCxnSpPr>
        <p:spPr>
          <a:xfrm flipH="1">
            <a:off x="4552428" y="2973153"/>
            <a:ext cx="650748" cy="1141647"/>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2716470" y="3045948"/>
            <a:ext cx="2096778" cy="1143667"/>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53636" y="4867750"/>
            <a:ext cx="3250501" cy="2451953"/>
          </a:xfrm>
          <a:prstGeom prst="rect">
            <a:avLst/>
          </a:prstGeom>
          <a:noFill/>
        </p:spPr>
        <p:txBody>
          <a:bodyPr wrap="square" rtlCol="0">
            <a:spAutoFit/>
          </a:bodyPr>
          <a:lstStyle/>
          <a:p>
            <a:pPr>
              <a:lnSpc>
                <a:spcPts val="2000"/>
              </a:lnSpc>
            </a:pPr>
            <a:r>
              <a:rPr lang="x-es-XL" sz="1900" b="1" u="sng" dirty="0">
                <a:solidFill>
                  <a:srgbClr val="FF0000"/>
                </a:solidFill>
                <a:ea typeface="HG創英角ﾎﾟｯﾌﾟ体" panose="040B0A09000000000000" pitchFamily="49" charset="-128"/>
                <a:cs typeface="Arial" panose="020B0604020202020204" pitchFamily="34" charset="0"/>
              </a:rPr>
              <a:t>Hindi ka maaaring magtrabaho.</a:t>
            </a:r>
          </a:p>
          <a:p>
            <a:pPr>
              <a:lnSpc>
                <a:spcPts val="1800"/>
              </a:lnSpc>
            </a:pPr>
            <a:r>
              <a:rPr lang="x-es-XL" sz="1600" u="sng" spc="-50" dirty="0">
                <a:ea typeface="HG丸ｺﾞｼｯｸM-PRO" panose="020F0600000000000000" pitchFamily="50" charset="-128"/>
                <a:cs typeface="Arial" panose="020B0604020202020204" pitchFamily="34" charset="0"/>
              </a:rPr>
              <a:t>Kapag umaasa kang makapagtrabaho, kailangan mo </a:t>
            </a:r>
            <a:r>
              <a:rPr lang="x-es-XL" sz="1600" u="sng" spc="-50" dirty="0">
                <a:solidFill>
                  <a:srgbClr val="0070C0"/>
                </a:solidFill>
                <a:ea typeface="HG丸ｺﾞｼｯｸM-PRO" panose="020F0600000000000000" pitchFamily="50" charset="-128"/>
                <a:cs typeface="Arial" panose="020B0604020202020204" pitchFamily="34" charset="0"/>
              </a:rPr>
              <a:t>ng pahintulot para sa mga pagbabago ng status ng paninirahan para sa pahintulot na makisali sa isang aktibidad na bukod sa mga pinapahintulutan sa ilalim ng status ng paninirahan na naunang ipinagkaloob</a:t>
            </a:r>
            <a:r>
              <a:rPr lang="x-es-XL" sz="1600" u="sng" spc="-50" dirty="0">
                <a:ea typeface="HG丸ｺﾞｼｯｸM-PRO" panose="020F0600000000000000" pitchFamily="50" charset="-128"/>
                <a:cs typeface="Arial" panose="020B0604020202020204" pitchFamily="34" charset="0"/>
              </a:rPr>
              <a:t> sa Immigration Bureau.</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3361619"/>
            <a:ext cx="6090843" cy="4524315"/>
          </a:xfrm>
          <a:prstGeom prst="rect">
            <a:avLst/>
          </a:prstGeom>
          <a:noFill/>
        </p:spPr>
        <p:txBody>
          <a:bodyPr wrap="square" rtlCol="0">
            <a:spAutoFit/>
          </a:bodyPr>
          <a:lstStyle/>
          <a:p>
            <a:r>
              <a:rPr lang="x-es-XL" dirty="0"/>
              <a:t>Dapat mong isumite ang abiso kaugnay sa mga organisasyong kinabibilangan kapag:</a:t>
            </a:r>
          </a:p>
          <a:p>
            <a:pPr marL="495285" indent="-495285">
              <a:buFont typeface="Wingdings" panose="05000000000000000000" pitchFamily="2" charset="2"/>
              <a:buChar char="l"/>
            </a:pPr>
            <a:r>
              <a:rPr lang="x-es-XL" dirty="0"/>
              <a:t>Tinanggap ka sa trabaho</a:t>
            </a:r>
          </a:p>
          <a:p>
            <a:pPr marL="495285" indent="-495285">
              <a:buFont typeface="Wingdings" panose="05000000000000000000" pitchFamily="2" charset="2"/>
              <a:buChar char="l"/>
            </a:pPr>
            <a:r>
              <a:rPr lang="x-es-XL" dirty="0"/>
              <a:t>Umalis ka sa isang kompanya </a:t>
            </a:r>
          </a:p>
          <a:p>
            <a:pPr marL="495285" indent="-495285">
              <a:buFont typeface="Wingdings" panose="05000000000000000000" pitchFamily="2" charset="2"/>
              <a:buChar char="l"/>
            </a:pPr>
            <a:r>
              <a:rPr lang="x-es-XL" dirty="0"/>
              <a:t>Nagpalit ka ng trabaho (nagtratrabaho para sa ibang kompanya</a:t>
            </a:r>
            <a:r>
              <a:rPr lang="x-es-XL" dirty="0">
                <a:ea typeface="HG丸ｺﾞｼｯｸM-PRO" panose="020F0600000000000000" pitchFamily="50" charset="-128"/>
                <a:cs typeface="Arial" panose="020B0604020202020204" pitchFamily="34" charset="0"/>
              </a:rPr>
              <a:t>)</a:t>
            </a:r>
          </a:p>
          <a:p>
            <a:r>
              <a:rPr lang="x-es-XL" dirty="0"/>
              <a:t>*Obligado ang mga mid hanggang long-term na residente na magsumite ng abiso sa Commissioner of the Immigration Services Agency nang sila mismo.</a:t>
            </a:r>
          </a:p>
          <a:p>
            <a:endParaRPr lang="en-US" altLang="ja-JP" dirty="0">
              <a:ea typeface="HG丸ｺﾞｼｯｸM-PRO" panose="020F0600000000000000" pitchFamily="50" charset="-128"/>
              <a:cs typeface="Arial" panose="020B0604020202020204" pitchFamily="34" charset="0"/>
            </a:endParaRPr>
          </a:p>
          <a:p>
            <a:r>
              <a:rPr lang="x-es-XL" dirty="0"/>
              <a:t>Kung hindi mo isusumite ang abiso, may ipapataw na multa na hindi hihigit sa 200,000 yen.</a:t>
            </a:r>
          </a:p>
          <a:p>
            <a:endParaRPr lang="en-US" altLang="ja-JP" dirty="0">
              <a:ea typeface="HG丸ｺﾞｼｯｸM-PRO" panose="020F0600000000000000" pitchFamily="50" charset="-128"/>
              <a:cs typeface="Arial" panose="020B0604020202020204" pitchFamily="34" charset="0"/>
            </a:endParaRPr>
          </a:p>
          <a:p>
            <a:r>
              <a:rPr lang="x-es-XL" dirty="0"/>
              <a:t>*Kung magsusumite ka ng huwad na abiso, parurusahan ka ng pagkaka-kulong na may trabaho nang hindi hihigit sa isang taon o multang hindi hihigit sa 200,000 yen. </a:t>
            </a:r>
          </a:p>
        </p:txBody>
      </p:sp>
      <p:sp>
        <p:nvSpPr>
          <p:cNvPr id="6" name="テキスト ボックス 5"/>
          <p:cNvSpPr txBox="1"/>
          <p:nvPr/>
        </p:nvSpPr>
        <p:spPr>
          <a:xfrm>
            <a:off x="156451" y="1083898"/>
            <a:ext cx="6084000" cy="133200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29903" y="1175460"/>
            <a:ext cx="6054766" cy="1200329"/>
          </a:xfrm>
          <a:prstGeom prst="rect">
            <a:avLst/>
          </a:prstGeom>
        </p:spPr>
        <p:txBody>
          <a:bodyPr wrap="square">
            <a:spAutoFit/>
          </a:bodyPr>
          <a:lstStyle/>
          <a:p>
            <a:r>
              <a:rPr lang="x-es-XL" sz="2400" b="1" dirty="0">
                <a:ea typeface="HG丸ｺﾞｼｯｸM-PRO" panose="020F0600000000000000" pitchFamily="50" charset="-128"/>
              </a:rPr>
              <a:t>Kailangan ang "</a:t>
            </a:r>
            <a:r>
              <a:rPr lang="x-es-XL" sz="2400" b="1" dirty="0"/>
              <a:t>Notification Relating to the Organizations of Affiliation</a:t>
            </a:r>
            <a:r>
              <a:rPr lang="x-es-XL" sz="2400" b="1" dirty="0">
                <a:ea typeface="HG丸ｺﾞｼｯｸM-PRO" panose="020F0600000000000000" pitchFamily="50" charset="-128"/>
              </a:rPr>
              <a:t>" </a:t>
            </a:r>
            <a:r>
              <a:rPr lang="x-es-XL" sz="2400" b="1" dirty="0"/>
              <a:t>(Abiso Kaugnay sa Mga Organisasyon na Kinabibilangan)</a:t>
            </a:r>
          </a:p>
        </p:txBody>
      </p:sp>
      <p:sp>
        <p:nvSpPr>
          <p:cNvPr id="19" name="二等辺三角形 18"/>
          <p:cNvSpPr/>
          <p:nvPr/>
        </p:nvSpPr>
        <p:spPr>
          <a:xfrm rot="5400000">
            <a:off x="57802" y="340615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2341931" y="2495828"/>
            <a:ext cx="7536933"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*Immigration Control and Refugee Recognition Act, Artikulo 19-16</a:t>
            </a:r>
          </a:p>
        </p:txBody>
      </p:sp>
      <p:sp>
        <p:nvSpPr>
          <p:cNvPr id="10" name="二等辺三角形 9"/>
          <p:cNvSpPr/>
          <p:nvPr/>
        </p:nvSpPr>
        <p:spPr>
          <a:xfrm rot="5400000">
            <a:off x="54290" y="6135027"/>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x-es-XL" sz="3200" b="1">
                <a:latin typeface="Arial" panose="020B0604020202020204" pitchFamily="34" charset="0"/>
                <a:ea typeface="HG丸ｺﾞｼｯｸM-PRO" panose="020F0600000000000000" pitchFamily="50" charset="-128"/>
                <a:cs typeface="Arial" panose="020B0604020202020204" pitchFamily="34" charset="0"/>
              </a:rPr>
              <a:t>Panimula</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96775647"/>
              </p:ext>
            </p:extLst>
          </p:nvPr>
        </p:nvGraphicFramePr>
        <p:xfrm>
          <a:off x="92898" y="1202774"/>
          <a:ext cx="6640117" cy="5255119"/>
        </p:xfrm>
        <a:graphic>
          <a:graphicData uri="http://schemas.openxmlformats.org/drawingml/2006/table">
            <a:tbl>
              <a:tblPr firstRow="1" bandRow="1">
                <a:tableStyleId>{21E4AEA4-8DFA-4A89-87EB-49C32662AFE0}</a:tableStyleId>
              </a:tblPr>
              <a:tblGrid>
                <a:gridCol w="405866">
                  <a:extLst>
                    <a:ext uri="{9D8B030D-6E8A-4147-A177-3AD203B41FA5}">
                      <a16:colId xmlns:a16="http://schemas.microsoft.com/office/drawing/2014/main" val="20000"/>
                    </a:ext>
                  </a:extLst>
                </a:gridCol>
                <a:gridCol w="1279410">
                  <a:extLst>
                    <a:ext uri="{9D8B030D-6E8A-4147-A177-3AD203B41FA5}">
                      <a16:colId xmlns:a16="http://schemas.microsoft.com/office/drawing/2014/main" val="20001"/>
                    </a:ext>
                  </a:extLst>
                </a:gridCol>
                <a:gridCol w="1633941">
                  <a:extLst>
                    <a:ext uri="{9D8B030D-6E8A-4147-A177-3AD203B41FA5}">
                      <a16:colId xmlns:a16="http://schemas.microsoft.com/office/drawing/2014/main" val="20002"/>
                    </a:ext>
                  </a:extLst>
                </a:gridCol>
                <a:gridCol w="1569979">
                  <a:extLst>
                    <a:ext uri="{9D8B030D-6E8A-4147-A177-3AD203B41FA5}">
                      <a16:colId xmlns:a16="http://schemas.microsoft.com/office/drawing/2014/main" val="20003"/>
                    </a:ext>
                  </a:extLst>
                </a:gridCol>
                <a:gridCol w="931636">
                  <a:extLst>
                    <a:ext uri="{9D8B030D-6E8A-4147-A177-3AD203B41FA5}">
                      <a16:colId xmlns:a16="http://schemas.microsoft.com/office/drawing/2014/main" val="20004"/>
                    </a:ext>
                  </a:extLst>
                </a:gridCol>
                <a:gridCol w="819285">
                  <a:extLst>
                    <a:ext uri="{9D8B030D-6E8A-4147-A177-3AD203B41FA5}">
                      <a16:colId xmlns:a16="http://schemas.microsoft.com/office/drawing/2014/main" val="20005"/>
                    </a:ext>
                  </a:extLst>
                </a:gridCol>
              </a:tblGrid>
              <a:tr h="481647">
                <a:tc>
                  <a:txBody>
                    <a:bodyPr/>
                    <a:lstStyle/>
                    <a:p>
                      <a:pPr algn="ctr"/>
                      <a:r>
                        <a:rPr kumimoji="1" lang="x-es-XL" sz="900" dirty="0">
                          <a:solidFill>
                            <a:schemeClr val="tx1"/>
                          </a:solidFill>
                        </a:rPr>
                        <a:t>Kategorya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Status ng paninirahan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Kapag kailangan ang abiso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dirty="0">
                          <a:solidFill>
                            <a:schemeClr val="tx1"/>
                          </a:solidFill>
                        </a:rPr>
                        <a:t>Mga bagay na dapat iabiso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Legal na batayan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Mga kaparusahan ng batas</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x-es-XL" sz="1100" b="1" dirty="0">
                          <a:solidFill>
                            <a:schemeClr val="tx1"/>
                          </a:solidFill>
                        </a:rPr>
                        <a:t>Abiso Kaugnay sa Mga Organisasyon na Kinabibilangan</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Professor, Highly skilled professional (1)-(c), (2)-(c) Business manager, Legal/accounting services, Medical services, Instructor, Intra-company transferee, Technical intern training, Student o Trainee</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-Pagbabago sa pangalan o lokasyon, o pagkalipol ng organisasyon kung saan itinakda ang mga aktibidad </a:t>
                      </a:r>
                    </a:p>
                    <a:p>
                      <a:pPr algn="l"/>
                      <a:r>
                        <a:rPr kumimoji="1" lang="x-es-XL" sz="1100" b="1" dirty="0">
                          <a:solidFill>
                            <a:schemeClr val="tx1"/>
                          </a:solidFill>
                        </a:rPr>
                        <a:t>-Aalis o inilipat mula sa organisasyon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x-es-XL" sz="1100" b="1" dirty="0">
                          <a:solidFill>
                            <a:schemeClr val="tx1"/>
                          </a:solidFill>
                        </a:rPr>
                        <a:t>Ang sumusunod ① hanggang ⑦</a:t>
                      </a:r>
                      <a:r>
                        <a:rPr kumimoji="1" lang="x-es-XL" sz="1100" b="1" baseline="0" dirty="0">
                          <a:solidFill>
                            <a:schemeClr val="tx1"/>
                          </a:solidFill>
                        </a:rPr>
                        <a:t> </a:t>
                      </a:r>
                      <a:r>
                        <a:rPr kumimoji="1" lang="x-es-XL" sz="1100" b="1" dirty="0">
                          <a:solidFill>
                            <a:schemeClr val="tx1"/>
                          </a:solidFill>
                        </a:rPr>
                        <a:t>ng isang mid- hanggang long-term na residente na nagsumite ng</a:t>
                      </a:r>
                      <a:r>
                        <a:rPr kumimoji="1" lang="x-es-XL" sz="1100" b="1" baseline="0" dirty="0">
                          <a:solidFill>
                            <a:schemeClr val="tx1"/>
                          </a:solidFill>
                        </a:rPr>
                        <a:t> abiso ay dapat abisuhan:</a:t>
                      </a:r>
                    </a:p>
                    <a:p>
                      <a:pPr algn="l"/>
                      <a:r>
                        <a:rPr kumimoji="1" lang="x-es-XL" sz="1100" b="1" dirty="0">
                          <a:solidFill>
                            <a:schemeClr val="tx1"/>
                          </a:solidFill>
                        </a:rPr>
                        <a:t> </a:t>
                      </a:r>
                    </a:p>
                    <a:p>
                      <a:pPr algn="l"/>
                      <a:r>
                        <a:rPr kumimoji="1" lang="x-es-XL" sz="1100" b="1" dirty="0">
                          <a:solidFill>
                            <a:schemeClr val="tx1"/>
                          </a:solidFill>
                        </a:rPr>
                        <a:t>①Pangalan</a:t>
                      </a:r>
                    </a:p>
                    <a:p>
                      <a:pPr algn="l"/>
                      <a:r>
                        <a:rPr kumimoji="1" lang="x-es-XL" sz="1100" b="1" dirty="0">
                          <a:solidFill>
                            <a:schemeClr val="tx1"/>
                          </a:solidFill>
                        </a:rPr>
                        <a:t>②Petsa ng kapanganakan</a:t>
                      </a:r>
                    </a:p>
                    <a:p>
                      <a:pPr algn="l"/>
                      <a:r>
                        <a:rPr kumimoji="1" lang="x-es-XL" sz="1100" b="1" dirty="0">
                          <a:solidFill>
                            <a:schemeClr val="tx1"/>
                          </a:solidFill>
                        </a:rPr>
                        <a:t>③Kasarian</a:t>
                      </a:r>
                    </a:p>
                    <a:p>
                      <a:pPr algn="l"/>
                      <a:r>
                        <a:rPr kumimoji="1" lang="x-es-XL" sz="1100" b="1" dirty="0">
                          <a:solidFill>
                            <a:schemeClr val="tx1"/>
                          </a:solidFill>
                        </a:rPr>
                        <a:t>④</a:t>
                      </a:r>
                      <a:r>
                        <a:rPr kumimoji="1" lang="x-es-XL" sz="1100" b="1" spc="-50" baseline="0" dirty="0">
                          <a:solidFill>
                            <a:schemeClr val="tx1"/>
                          </a:solidFill>
                        </a:rPr>
                        <a:t>Nasyonalidad/rehiyon</a:t>
                      </a:r>
                    </a:p>
                    <a:p>
                      <a:pPr algn="l"/>
                      <a:r>
                        <a:rPr kumimoji="1" lang="x-es-XL" sz="1100" b="1" dirty="0">
                          <a:solidFill>
                            <a:schemeClr val="tx1"/>
                          </a:solidFill>
                        </a:rPr>
                        <a:t>⑤Address</a:t>
                      </a:r>
                    </a:p>
                    <a:p>
                      <a:pPr algn="l"/>
                      <a:r>
                        <a:rPr kumimoji="1" lang="x-es-XL" sz="1100" b="1" dirty="0">
                          <a:solidFill>
                            <a:schemeClr val="tx1"/>
                          </a:solidFill>
                        </a:rPr>
                        <a:t>⑥Numero ng residence card</a:t>
                      </a:r>
                    </a:p>
                    <a:p>
                      <a:pPr algn="l"/>
                      <a:r>
                        <a:rPr kumimoji="1" lang="x-es-XL" sz="1100" b="1" dirty="0">
                          <a:solidFill>
                            <a:schemeClr val="tx1"/>
                          </a:solidFill>
                        </a:rPr>
                        <a:t>⑦Mga bagay na dapat iabiso depende sa kaso</a:t>
                      </a:r>
                    </a:p>
                    <a:p>
                      <a:pPr algn="l" rtl="0"/>
                      <a:endParaRPr kumimoji="1" lang="en-US" altLang="ja-JP" sz="11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x-es-XL" sz="1100" b="1" dirty="0">
                          <a:solidFill>
                            <a:schemeClr val="tx1"/>
                          </a:solidFill>
                        </a:rPr>
                        <a:t>Immigration Control and Refugee Recognition Act, Artikulo 19-16</a:t>
                      </a:r>
                    </a:p>
                    <a:p>
                      <a:pPr algn="l" rtl="0"/>
                      <a:endParaRPr kumimoji="1" lang="en-US" altLang="ja-JP" sz="1100" b="1" dirty="0">
                        <a:solidFill>
                          <a:schemeClr val="tx1"/>
                        </a:solidFill>
                      </a:endParaRPr>
                    </a:p>
                    <a:p>
                      <a:pPr algn="l"/>
                      <a:r>
                        <a:rPr kumimoji="1" lang="x-es-XL" sz="1100" b="1" dirty="0">
                          <a:solidFill>
                            <a:schemeClr val="tx1"/>
                          </a:solidFill>
                        </a:rPr>
                        <a:t>Regulasyon sa Pagpapatupad ng </a:t>
                      </a:r>
                      <a:r>
                        <a:rPr kumimoji="1" lang="en-US" sz="1100" b="1" dirty="0">
                          <a:solidFill>
                            <a:schemeClr val="tx1"/>
                          </a:solidFill>
                        </a:rPr>
                        <a:t>Immigration Control and Refugee Recognition Act</a:t>
                      </a:r>
                      <a:r>
                        <a:rPr kumimoji="1" lang="x-es-XL" sz="1100" b="1" dirty="0">
                          <a:solidFill>
                            <a:schemeClr val="tx1"/>
                          </a:solidFill>
                        </a:rPr>
                        <a:t>,</a:t>
                      </a:r>
                      <a:r>
                        <a:rPr kumimoji="1" lang="x-es-XL" sz="1100" b="1" baseline="0" dirty="0">
                          <a:solidFill>
                            <a:schemeClr val="tx1"/>
                          </a:solidFill>
                        </a:rPr>
                        <a:t> Artikulo 19-15, Idinagdag na Talaan 3-3</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x-es-XL" sz="1100" b="1" dirty="0">
                          <a:solidFill>
                            <a:schemeClr val="tx1"/>
                          </a:solidFill>
                        </a:rPr>
                        <a:t>Immigration Control and Refugee Recognition Act, Artikulo 71-2-1 (huwad na abiso)</a:t>
                      </a:r>
                    </a:p>
                    <a:p>
                      <a:pPr algn="l" rtl="0"/>
                      <a:endParaRPr kumimoji="1" lang="ja-JP" altLang="en-US" sz="1100" b="1" dirty="0">
                        <a:solidFill>
                          <a:schemeClr val="tx1"/>
                        </a:solidFill>
                      </a:endParaRPr>
                    </a:p>
                    <a:p>
                      <a:pPr algn="l"/>
                      <a:r>
                        <a:rPr kumimoji="1" lang="x-es-XL" sz="1100" b="1" dirty="0">
                          <a:solidFill>
                            <a:schemeClr val="tx1"/>
                          </a:solidFill>
                        </a:rPr>
                        <a:t>Immigration Control and Refugee Recognition Act, Artikulo</a:t>
                      </a:r>
                      <a:r>
                        <a:rPr kumimoji="1" lang="en-US" sz="1100" b="1" dirty="0">
                          <a:solidFill>
                            <a:schemeClr val="tx1"/>
                          </a:solidFill>
                        </a:rPr>
                        <a:t> </a:t>
                      </a:r>
                      <a:r>
                        <a:rPr kumimoji="1" lang="x-es-XL" sz="1100" b="1" dirty="0">
                          <a:solidFill>
                            <a:schemeClr val="tx1"/>
                          </a:solidFill>
                        </a:rPr>
                        <a:t>71- 5-3 (paglabag sa tungkulin sa pag-abiso)</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x-es-XL" sz="1100" b="1" dirty="0">
                          <a:solidFill>
                            <a:schemeClr val="tx1"/>
                          </a:solidFill>
                        </a:rPr>
                        <a:t>Highly skilled professional (1)-(a)(b), (2)-(a)(b), Researcher, Engineer</a:t>
                      </a:r>
                      <a:br>
                        <a:rPr kumimoji="1" lang="en-US" sz="1100" b="1" dirty="0">
                          <a:solidFill>
                            <a:schemeClr val="tx1"/>
                          </a:solidFill>
                        </a:rPr>
                      </a:br>
                      <a:r>
                        <a:rPr kumimoji="1" lang="x-es-XL" sz="1100" b="1" dirty="0">
                          <a:solidFill>
                            <a:schemeClr val="tx1"/>
                          </a:solidFill>
                        </a:rPr>
                        <a:t>/Specialist in humanities/</a:t>
                      </a:r>
                      <a:br>
                        <a:rPr kumimoji="1" lang="en-US" sz="1100" b="1" dirty="0">
                          <a:solidFill>
                            <a:schemeClr val="tx1"/>
                          </a:solidFill>
                        </a:rPr>
                      </a:br>
                      <a:r>
                        <a:rPr kumimoji="1" lang="x-es-XL" sz="1100" b="1" dirty="0">
                          <a:solidFill>
                            <a:schemeClr val="tx1"/>
                          </a:solidFill>
                        </a:rPr>
                        <a:t>International services, Nursing care, </a:t>
                      </a:r>
                      <a:br>
                        <a:rPr kumimoji="1" lang="en-US" sz="1100" b="1" dirty="0">
                          <a:solidFill>
                            <a:schemeClr val="tx1"/>
                          </a:solidFill>
                        </a:rPr>
                      </a:br>
                      <a:r>
                        <a:rPr kumimoji="1" lang="x-es-XL" sz="1100" b="1" dirty="0">
                          <a:solidFill>
                            <a:schemeClr val="tx1"/>
                          </a:solidFill>
                        </a:rPr>
                        <a:t>Entertainer, Skilled labor o Specified skilled worker</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-Pagbabago sa pangalan o lokasyon o pagkalipol ng </a:t>
                      </a:r>
                      <a:r>
                        <a:rPr kumimoji="1" lang="x-es-XL" sz="1100" b="1" u="sng" dirty="0">
                          <a:solidFill>
                            <a:schemeClr val="tx1"/>
                          </a:solidFill>
                        </a:rPr>
                        <a:t>organisasyon kung saan natapos ang kontrata</a:t>
                      </a:r>
                      <a:r>
                        <a:rPr kumimoji="1" lang="x-es-XL" sz="1100" b="1" dirty="0">
                          <a:solidFill>
                            <a:schemeClr val="tx1"/>
                          </a:solidFill>
                        </a:rPr>
                        <a:t>, o pagwawakas ng kontrata</a:t>
                      </a:r>
                    </a:p>
                    <a:p>
                      <a:pPr algn="l"/>
                      <a:r>
                        <a:rPr kumimoji="1" lang="x-es-XL" sz="1100" b="1" dirty="0">
                          <a:solidFill>
                            <a:schemeClr val="tx1"/>
                          </a:solidFill>
                        </a:rPr>
                        <a:t>-Pagtatapos ng bagong kontrata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45230" y="6786271"/>
            <a:ext cx="64042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x-es-XL" sz="1600" dirty="0">
                <a:solidFill>
                  <a:srgbClr val="000000"/>
                </a:solidFill>
                <a:latin typeface="+mn-lt"/>
                <a:ea typeface="Meiryo UI" panose="020B0604030504040204" pitchFamily="50" charset="-128"/>
              </a:rPr>
              <a:t>Panahon ng abiso: sa loob ng 14 na araw mula sa petsa na maganap ang batayan</a:t>
            </a:r>
          </a:p>
          <a:p>
            <a:pPr>
              <a:spcBef>
                <a:spcPct val="0"/>
              </a:spcBef>
              <a:buClrTx/>
              <a:buSzTx/>
              <a:buNone/>
            </a:pPr>
            <a:endParaRPr lang="en-US" altLang="ja-JP" sz="1600" dirty="0">
              <a:solidFill>
                <a:srgbClr val="000000"/>
              </a:solidFill>
              <a:latin typeface="+mn-lt"/>
              <a:ea typeface="Meiryo UI" panose="020B0604030504040204" pitchFamily="50" charset="-128"/>
            </a:endParaRPr>
          </a:p>
          <a:p>
            <a:pPr>
              <a:spcBef>
                <a:spcPct val="0"/>
              </a:spcBef>
              <a:buClrTx/>
              <a:buSzTx/>
              <a:buNone/>
            </a:pPr>
            <a:r>
              <a:rPr lang="x-es-XL" sz="1600" dirty="0">
                <a:solidFill>
                  <a:srgbClr val="000000"/>
                </a:solidFill>
                <a:latin typeface="+mn-lt"/>
                <a:ea typeface="Meiryo UI" panose="020B0604030504040204" pitchFamily="50" charset="-128"/>
              </a:rPr>
              <a:t>Paano isumite ang abiso:</a:t>
            </a:r>
          </a:p>
          <a:p>
            <a:pPr marL="412737" indent="-412737">
              <a:spcBef>
                <a:spcPct val="0"/>
              </a:spcBef>
              <a:buClrTx/>
              <a:buSzTx/>
              <a:buFont typeface="Arial" panose="020B0604020202020204" pitchFamily="34" charset="0"/>
              <a:buChar char="•"/>
            </a:pPr>
            <a:r>
              <a:rPr lang="x-es-XL" sz="1600" dirty="0">
                <a:solidFill>
                  <a:srgbClr val="000000"/>
                </a:solidFill>
                <a:latin typeface="+mn-lt"/>
                <a:ea typeface="Meiryo UI" panose="020B0604030504040204" pitchFamily="50" charset="-128"/>
              </a:rPr>
              <a:t>Pagsumite sa Internet sa website ng Immigration Services Agency (Kailangan ang pagarehistro ng user gamit ang "E-notification system")</a:t>
            </a:r>
          </a:p>
          <a:p>
            <a:pPr marL="412737" indent="-412737">
              <a:spcBef>
                <a:spcPct val="0"/>
              </a:spcBef>
              <a:buClrTx/>
              <a:buSzTx/>
              <a:buFont typeface="Arial" panose="020B0604020202020204" pitchFamily="34" charset="0"/>
              <a:buChar char="•"/>
            </a:pPr>
            <a:r>
              <a:rPr lang="x-es-XL" sz="1600" dirty="0">
                <a:latin typeface="+mn-lt"/>
                <a:ea typeface="Meiryo UI" panose="020B0604030504040204" pitchFamily="50" charset="-128"/>
              </a:rPr>
              <a:t>Direktang pagdala sa lokal na tanggapan ng immigration services</a:t>
            </a:r>
          </a:p>
          <a:p>
            <a:pPr marL="412737" indent="-412737">
              <a:spcBef>
                <a:spcPct val="0"/>
              </a:spcBef>
              <a:buClrTx/>
              <a:buSzTx/>
              <a:buFont typeface="Arial" panose="020B0604020202020204" pitchFamily="34" charset="0"/>
              <a:buChar char="•"/>
            </a:pPr>
            <a:r>
              <a:rPr lang="x-es-XL" sz="1600" dirty="0">
                <a:latin typeface="+mn-lt"/>
                <a:ea typeface="Meiryo UI" panose="020B0604030504040204" pitchFamily="50" charset="-128"/>
              </a:rPr>
              <a:t>Pagpadala sa ahensiya ng Tokyo Immigration Services sa pamamagitan ng koreo</a:t>
            </a:r>
          </a:p>
        </p:txBody>
      </p:sp>
      <p:sp>
        <p:nvSpPr>
          <p:cNvPr id="8" name="テキスト ボックス 5"/>
          <p:cNvSpPr txBox="1">
            <a:spLocks noChangeArrowheads="1"/>
          </p:cNvSpPr>
          <p:nvPr/>
        </p:nvSpPr>
        <p:spPr bwMode="auto">
          <a:xfrm>
            <a:off x="255858" y="9126883"/>
            <a:ext cx="5685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x-es-XL" sz="1200" dirty="0">
                <a:solidFill>
                  <a:srgbClr val="000000"/>
                </a:solidFill>
              </a:rPr>
              <a:t>(Tandaan) Mangyaring sumangguni sa website sa ibaba para sa template ng application form http://www.moj.go.jp/isa/applications/procedures/index.html</a:t>
            </a:r>
          </a:p>
        </p:txBody>
      </p:sp>
      <p:cxnSp>
        <p:nvCxnSpPr>
          <p:cNvPr id="9" name="カギ線コネクタ 2"/>
          <p:cNvCxnSpPr>
            <a:cxnSpLocks noChangeShapeType="1"/>
          </p:cNvCxnSpPr>
          <p:nvPr/>
        </p:nvCxnSpPr>
        <p:spPr bwMode="auto">
          <a:xfrm flipV="1">
            <a:off x="2816103" y="9588548"/>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618392" cy="9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x-es-XL" sz="2400" dirty="0">
                <a:solidFill>
                  <a:srgbClr val="000000"/>
                </a:solidFill>
              </a:rPr>
              <a:t>Mga detalye na nasa "</a:t>
            </a:r>
            <a:r>
              <a:rPr lang="x-es-XL" sz="2400" dirty="0"/>
              <a:t>Notification Relating to the Organizations of Affiliation"</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779709"/>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22314" y="7501799"/>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6" y="2696532"/>
            <a:ext cx="6400261" cy="3785652"/>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Kung ang may bagong kinuha ang isang kompanya na dayuhang nasyonal o kung ang isang dayuhang mamamayan na nagtatrabaho sa kompanya ay humiwalay sa trabaho (umalis sa trabaho), ang kompanya ay dapat magsumite ng "</a:t>
            </a:r>
            <a:r>
              <a:rPr lang="x-es-XL" sz="2000" u="sng" dirty="0">
                <a:ea typeface="HG丸ｺﾞｼｯｸM-PRO" panose="020F0600000000000000" pitchFamily="50" charset="-128"/>
                <a:cs typeface="Arial" panose="020B0604020202020204" pitchFamily="34" charset="0"/>
              </a:rPr>
              <a:t>Notification of the Employment Status of Foreign Nationals (Abiso sa Status ng Pagtrabaho ng Mga Dayuhang Nasyonal)</a:t>
            </a:r>
            <a:r>
              <a:rPr lang="x-es-XL" sz="2000" dirty="0">
                <a:ea typeface="HG丸ｺﾞｼｯｸM-PRO" panose="020F0600000000000000" pitchFamily="50" charset="-128"/>
                <a:cs typeface="Arial" panose="020B0604020202020204" pitchFamily="34" charset="0"/>
              </a:rPr>
              <a:t>!"</a:t>
            </a:r>
          </a:p>
          <a:p>
            <a:r>
              <a:rPr lang="x-es-XL" sz="2000" dirty="0">
                <a:ea typeface="HG丸ｺﾞｼｯｸM-PRO" panose="020F0600000000000000" pitchFamily="50" charset="-128"/>
                <a:cs typeface="Arial" panose="020B0604020202020204" pitchFamily="34" charset="0"/>
              </a:rPr>
              <a:t>　</a:t>
            </a:r>
          </a:p>
          <a:p>
            <a:r>
              <a:rPr lang="x-es-XL" sz="2000" dirty="0">
                <a:ea typeface="HG丸ｺﾞｼｯｸM-PRO" panose="020F0600000000000000" pitchFamily="50" charset="-128"/>
                <a:cs typeface="Arial" panose="020B0604020202020204" pitchFamily="34" charset="0"/>
              </a:rPr>
              <a:t>Kung ang kompanya ay hindi nagsumite ng abiso, isang multa na hindi hihigit sa 300,000 yen ang ipapataw.</a:t>
            </a:r>
          </a:p>
          <a:p>
            <a:endParaRPr lang="en-US" altLang="ja-JP" sz="2000" dirty="0">
              <a:ea typeface="HG丸ｺﾞｼｯｸM-PRO" panose="020F0600000000000000" pitchFamily="50" charset="-128"/>
              <a:cs typeface="Arial" panose="020B0604020202020204" pitchFamily="34" charset="0"/>
            </a:endParaRPr>
          </a:p>
          <a:p>
            <a:r>
              <a:rPr lang="x-es-XL" sz="2000" u="sng" dirty="0">
                <a:ea typeface="HG丸ｺﾞｼｯｸM-PRO" panose="020F0600000000000000" pitchFamily="50" charset="-128"/>
                <a:cs typeface="Arial" panose="020B0604020202020204" pitchFamily="34" charset="0"/>
              </a:rPr>
              <a:t>Ang abiso ay dapat isumite sa Hello Work</a:t>
            </a:r>
          </a:p>
        </p:txBody>
      </p:sp>
      <p:sp>
        <p:nvSpPr>
          <p:cNvPr id="6" name="テキスト ボックス 5"/>
          <p:cNvSpPr txBox="1"/>
          <p:nvPr/>
        </p:nvSpPr>
        <p:spPr>
          <a:xfrm>
            <a:off x="86819" y="1142538"/>
            <a:ext cx="6119080" cy="1116000"/>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102338" y="1241162"/>
            <a:ext cx="6619091" cy="954107"/>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Ang mga employer (mga kompanya) ay mayroon ding mga tungkulin</a:t>
            </a:r>
          </a:p>
        </p:txBody>
      </p:sp>
      <p:sp>
        <p:nvSpPr>
          <p:cNvPr id="17" name="角丸四角形 16"/>
          <p:cNvSpPr/>
          <p:nvPr/>
        </p:nvSpPr>
        <p:spPr>
          <a:xfrm>
            <a:off x="136568" y="6679501"/>
            <a:ext cx="6584861"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2200" dirty="0">
                <a:ea typeface="HG丸ｺﾞｼｯｸM-PRO" panose="020F0600000000000000" pitchFamily="50" charset="-128"/>
                <a:cs typeface="Arial" panose="020B0604020202020204" pitchFamily="34" charset="0"/>
              </a:rPr>
              <a:t>Kapag ang isang kompanya ay kumuha ng isang dayuhang nasyonal, hinihingi sa kompanya na kumpirmahin kung ang dayuhan ay lehitimong makakapagtrabaho sa Japan!</a:t>
            </a:r>
          </a:p>
          <a:p>
            <a:pPr defTabSz="1320759">
              <a:defRPr/>
            </a:pPr>
            <a:r>
              <a:rPr lang="x-es-XL" sz="2200" dirty="0">
                <a:ea typeface="HG丸ｺﾞｼｯｸM-PRO" panose="020F0600000000000000" pitchFamily="50" charset="-128"/>
                <a:cs typeface="Arial" panose="020B0604020202020204" pitchFamily="34" charset="0"/>
              </a:rPr>
              <a:t>(tulad ng kanyang status sa paninirahan at petsa ng pag-expire nito)</a:t>
            </a:r>
          </a:p>
        </p:txBody>
      </p:sp>
      <p:sp>
        <p:nvSpPr>
          <p:cNvPr id="19" name="二等辺三角形 18"/>
          <p:cNvSpPr/>
          <p:nvPr/>
        </p:nvSpPr>
        <p:spPr>
          <a:xfrm rot="5400000">
            <a:off x="-22567" y="2754941"/>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715559" cy="707886"/>
          </a:xfrm>
          <a:prstGeom prst="rect">
            <a:avLst/>
          </a:prstGeom>
          <a:noFill/>
        </p:spPr>
        <p:txBody>
          <a:bodyPr wrap="square" rtlCol="0">
            <a:spAutoFit/>
          </a:bodyPr>
          <a:lstStyle/>
          <a:p>
            <a:r>
              <a:rPr kumimoji="1" lang="x-es-XL" sz="2000" b="1">
                <a:ea typeface="HG丸ｺﾞｼｯｸM-PRO" panose="020F0600000000000000" pitchFamily="50" charset="-128"/>
                <a:cs typeface="Arial" panose="020B0604020202020204" pitchFamily="34" charset="0"/>
              </a:rPr>
              <a:t>Apendise ：　　</a:t>
            </a:r>
            <a:r>
              <a:rPr lang="x-es-XL" sz="2000">
                <a:ea typeface="HG丸ｺﾞｼｯｸM-PRO" panose="020F0600000000000000" pitchFamily="50" charset="-128"/>
                <a:cs typeface="Arial" panose="020B0604020202020204" pitchFamily="34" charset="0"/>
              </a:rPr>
              <a:t> Abiso ng Katayuan sa Pagtatrabaho ng mga Dayuhang Nasyonal</a:t>
            </a:r>
          </a:p>
        </p:txBody>
      </p:sp>
      <p:sp>
        <p:nvSpPr>
          <p:cNvPr id="12" name="テキスト ボックス 11"/>
          <p:cNvSpPr txBox="1"/>
          <p:nvPr/>
        </p:nvSpPr>
        <p:spPr>
          <a:xfrm>
            <a:off x="2402378" y="2258538"/>
            <a:ext cx="4415519" cy="276999"/>
          </a:xfrm>
          <a:prstGeom prst="rect">
            <a:avLst/>
          </a:prstGeom>
          <a:noFill/>
        </p:spPr>
        <p:txBody>
          <a:bodyPr wrap="square" rtlCol="0">
            <a:spAutoFit/>
          </a:bodyPr>
          <a:lstStyle/>
          <a:p>
            <a:r>
              <a:rPr lang="x-es-XL" sz="1200">
                <a:ea typeface="HG丸ｺﾞｼｯｸM-PRO" panose="020F0600000000000000" pitchFamily="50" charset="-128"/>
                <a:cs typeface="Arial" panose="020B0604020202020204" pitchFamily="34" charset="0"/>
              </a:rPr>
              <a:t>*Act on Comprehensive Promotion of Labor Measures, Artikulo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526" y="165418"/>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latin typeface="HG丸ｺﾞｼｯｸM-PRO" panose="020F0600000000000000" pitchFamily="50" charset="-128"/>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100679" y="1185675"/>
            <a:ext cx="6660000"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120392" y="1179430"/>
            <a:ext cx="7330400" cy="523220"/>
          </a:xfrm>
          <a:prstGeom prst="rect">
            <a:avLst/>
          </a:prstGeom>
        </p:spPr>
        <p:txBody>
          <a:bodyPr wrap="square">
            <a:spAutoFit/>
          </a:bodyPr>
          <a:lstStyle/>
          <a:p>
            <a:r>
              <a:rPr lang="x-es-XL" sz="2800" b="1" dirty="0">
                <a:solidFill>
                  <a:prstClr val="black"/>
                </a:solidFill>
                <a:ea typeface="HG丸ｺﾞｼｯｸM-PRO" panose="020F0600000000000000" pitchFamily="50" charset="-128"/>
                <a:cs typeface="Arial" panose="020B0604020202020204" pitchFamily="34" charset="0"/>
              </a:rPr>
              <a:t>Mga kondisyon sa pagtatrabaho at kontrata</a:t>
            </a:r>
          </a:p>
        </p:txBody>
      </p:sp>
      <p:sp>
        <p:nvSpPr>
          <p:cNvPr id="20" name="円形吹き出し 19"/>
          <p:cNvSpPr>
            <a:spLocks noChangeAspect="1"/>
          </p:cNvSpPr>
          <p:nvPr/>
        </p:nvSpPr>
        <p:spPr>
          <a:xfrm>
            <a:off x="132678" y="2765482"/>
            <a:ext cx="3300478" cy="2187518"/>
          </a:xfrm>
          <a:prstGeom prst="wedgeEllipseCallout">
            <a:avLst>
              <a:gd name="adj1" fmla="val 24599"/>
              <a:gd name="adj2" fmla="val 6590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Arial" panose="020B0604020202020204" pitchFamily="34" charset="0"/>
              </a:rPr>
              <a:t>Ang mga kondisyon sa pagtatrabaho ay tulad ng ipinaliwanag sa panayam sa trabaho. Walang nasusulat na dokumento.</a:t>
            </a:r>
          </a:p>
        </p:txBody>
      </p:sp>
      <p:sp>
        <p:nvSpPr>
          <p:cNvPr id="21" name="円形吹き出し 20"/>
          <p:cNvSpPr/>
          <p:nvPr/>
        </p:nvSpPr>
        <p:spPr>
          <a:xfrm>
            <a:off x="3582785" y="2765482"/>
            <a:ext cx="3177894" cy="1580389"/>
          </a:xfrm>
          <a:prstGeom prst="wedgeEllipseCallout">
            <a:avLst>
              <a:gd name="adj1" fmla="val -39111"/>
              <a:gd name="adj2" fmla="val 6399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Arial" panose="020B0604020202020204" pitchFamily="34" charset="0"/>
              </a:rPr>
              <a:t>Hindi ba ako maaaring magkaroon ng nasusulat na kontrata?</a:t>
            </a:r>
          </a:p>
        </p:txBody>
      </p:sp>
      <p:sp>
        <p:nvSpPr>
          <p:cNvPr id="2" name="角丸四角形 1"/>
          <p:cNvSpPr/>
          <p:nvPr/>
        </p:nvSpPr>
        <p:spPr>
          <a:xfrm>
            <a:off x="245338" y="8555289"/>
            <a:ext cx="6346655"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a:solidFill>
                  <a:schemeClr val="tx1"/>
                </a:solidFill>
                <a:ea typeface="HG丸ｺﾞｼｯｸM-PRO" panose="020F0600000000000000" pitchFamily="50" charset="-128"/>
                <a:cs typeface="Arial" panose="020B0604020202020204" pitchFamily="34" charset="0"/>
              </a:rPr>
              <a:t>     </a:t>
            </a:r>
            <a:r>
              <a:rPr kumimoji="1" lang="x-es-XL" sz="240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38" y="8555289"/>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807998" cy="92919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pc="-60" dirty="0"/>
              <a:t>Kontrata (mga pangako) sa pagtatrabaho:</a:t>
            </a:r>
          </a:p>
          <a:p>
            <a:pPr marL="0" indent="0">
              <a:lnSpc>
                <a:spcPct val="80000"/>
              </a:lnSpc>
              <a:buNone/>
            </a:pPr>
            <a:r>
              <a:rPr lang="x-es-XL" dirty="0"/>
              <a:t> "Kontrata sa Paggawa"</a:t>
            </a:r>
          </a:p>
        </p:txBody>
      </p:sp>
      <p:sp>
        <p:nvSpPr>
          <p:cNvPr id="17" name="テキスト ボックス 16"/>
          <p:cNvSpPr txBox="1"/>
          <p:nvPr/>
        </p:nvSpPr>
        <p:spPr>
          <a:xfrm>
            <a:off x="119120" y="1553407"/>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472058"/>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1</a:t>
            </a:r>
          </a:p>
        </p:txBody>
      </p:sp>
      <p:sp>
        <p:nvSpPr>
          <p:cNvPr id="19" name="テキスト ボックス 18"/>
          <p:cNvSpPr txBox="1"/>
          <p:nvPr/>
        </p:nvSpPr>
        <p:spPr>
          <a:xfrm>
            <a:off x="314511" y="2383062"/>
            <a:ext cx="6448757" cy="1938992"/>
          </a:xfrm>
          <a:prstGeom prst="rect">
            <a:avLst/>
          </a:prstGeom>
          <a:noFill/>
        </p:spPr>
        <p:txBody>
          <a:bodyPr wrap="square" rtlCol="0">
            <a:spAutoFit/>
          </a:bodyPr>
          <a:lstStyle/>
          <a:p>
            <a:r>
              <a:rPr lang="x-es-XL" sz="2000" spc="-50" dirty="0">
                <a:ea typeface="HG丸ｺﾞｼｯｸM-PRO" panose="020F0600000000000000" pitchFamily="50" charset="-128"/>
                <a:cs typeface="Arial" panose="020B0604020202020204" pitchFamily="34" charset="0"/>
              </a:rPr>
              <a:t>Kapag ikaw ay nagtatrabaho sa isang kompanya, ikaw at ang iyong kompanya ay makabubuo sa isang "kontrata sa paggawa," na nangangako sa pagtatrabaho. Ang isang kontrata sa paggawa ay maaaring mabuo nang pasalita, gayunpaman, </a:t>
            </a:r>
            <a:r>
              <a:rPr lang="x-es-XL" sz="2000" spc="-50" dirty="0">
                <a:solidFill>
                  <a:srgbClr val="FF0000"/>
                </a:solidFill>
                <a:ea typeface="HG丸ｺﾞｼｯｸM-PRO" panose="020F0600000000000000" pitchFamily="50" charset="-128"/>
                <a:cs typeface="Arial" panose="020B0604020202020204" pitchFamily="34" charset="0"/>
              </a:rPr>
              <a:t>isang nasusulat na kontrata </a:t>
            </a:r>
            <a:r>
              <a:rPr lang="x-es-XL" sz="2000" spc="-50" dirty="0">
                <a:ea typeface="HG丸ｺﾞｼｯｸM-PRO" panose="020F0600000000000000" pitchFamily="50" charset="-128"/>
                <a:cs typeface="Arial" panose="020B0604020202020204" pitchFamily="34" charset="0"/>
              </a:rPr>
              <a:t>ay lubos na inirerekomenda bilang prinsipyo, para maiwasan ang mga problema.</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490570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14510" y="5849733"/>
            <a:ext cx="6448757" cy="1323439"/>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Hindi mababago ng iyong kompanya ang mga kondisyon mo sa pagtatrabaho nang walang pagsang-ayon mo</a:t>
            </a:r>
            <a:r>
              <a:rPr lang="en-US" sz="2000" dirty="0">
                <a:ea typeface="HG丸ｺﾞｼｯｸM-PRO" panose="020F0600000000000000" pitchFamily="50" charset="-128"/>
                <a:cs typeface="Arial" panose="020B0604020202020204" pitchFamily="34" charset="0"/>
              </a:rPr>
              <a:t>.</a:t>
            </a:r>
            <a:endParaRPr lang="x-es-XL" sz="2000" dirty="0">
              <a:ea typeface="HG丸ｺﾞｼｯｸM-PRO" panose="020F0600000000000000" pitchFamily="50" charset="-128"/>
              <a:cs typeface="Arial" panose="020B0604020202020204" pitchFamily="34" charset="0"/>
            </a:endParaRPr>
          </a:p>
          <a:p>
            <a:r>
              <a:rPr lang="x-es-XL" sz="2000" dirty="0">
                <a:ea typeface="HG丸ｺﾞｼｯｸM-PRO" panose="020F0600000000000000" pitchFamily="50" charset="-128"/>
                <a:cs typeface="Arial" panose="020B0604020202020204" pitchFamily="34" charset="0"/>
              </a:rPr>
              <a:t>Kinakailangan ang </a:t>
            </a:r>
            <a:r>
              <a:rPr lang="x-es-XL" sz="2000" dirty="0">
                <a:solidFill>
                  <a:srgbClr val="FF0000"/>
                </a:solidFill>
                <a:ea typeface="HG丸ｺﾞｼｯｸM-PRO" panose="020F0600000000000000" pitchFamily="50" charset="-128"/>
                <a:cs typeface="Arial" panose="020B0604020202020204" pitchFamily="34" charset="0"/>
              </a:rPr>
              <a:t>kasunduan</a:t>
            </a:r>
            <a:r>
              <a:rPr lang="x-es-XL" sz="2000" dirty="0">
                <a:ea typeface="HG丸ｺﾞｼｯｸM-PRO" panose="020F0600000000000000" pitchFamily="50" charset="-128"/>
                <a:cs typeface="Arial" panose="020B0604020202020204" pitchFamily="34" charset="0"/>
              </a:rPr>
              <a:t> sa pagitan mo at ng iyong kompanya.</a:t>
            </a:r>
          </a:p>
        </p:txBody>
      </p:sp>
      <p:sp>
        <p:nvSpPr>
          <p:cNvPr id="34" name="コンテンツ プレースホルダー 5"/>
          <p:cNvSpPr txBox="1">
            <a:spLocks/>
          </p:cNvSpPr>
          <p:nvPr/>
        </p:nvSpPr>
        <p:spPr>
          <a:xfrm>
            <a:off x="819100" y="4635373"/>
            <a:ext cx="5831081" cy="106888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0000"/>
              </a:lnSpc>
              <a:buNone/>
            </a:pPr>
            <a:r>
              <a:rPr lang="x-es-XL" dirty="0"/>
              <a:t>Hindi mababago ng iyong kompanya ang "mga kondisyon sa pagtatrabaho" nang walang pagsang-ayon mo</a:t>
            </a:r>
          </a:p>
        </p:txBody>
      </p:sp>
      <p:sp>
        <p:nvSpPr>
          <p:cNvPr id="35" name="正方形/長方形 2"/>
          <p:cNvSpPr txBox="1"/>
          <p:nvPr/>
        </p:nvSpPr>
        <p:spPr>
          <a:xfrm>
            <a:off x="-66738" y="48133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2</a:t>
            </a:r>
          </a:p>
        </p:txBody>
      </p:sp>
      <p:sp>
        <p:nvSpPr>
          <p:cNvPr id="22" name="テキスト ボックス 21"/>
          <p:cNvSpPr txBox="1"/>
          <p:nvPr/>
        </p:nvSpPr>
        <p:spPr>
          <a:xfrm>
            <a:off x="4552950" y="4226651"/>
            <a:ext cx="2251884" cy="276999"/>
          </a:xfrm>
          <a:prstGeom prst="rect">
            <a:avLst/>
          </a:prstGeom>
          <a:noFill/>
        </p:spPr>
        <p:txBody>
          <a:bodyPr wrap="square" rtlCol="0">
            <a:spAutoFit/>
          </a:bodyPr>
          <a:lstStyle/>
          <a:p>
            <a:r>
              <a:rPr lang="x-es-XL" sz="1200" dirty="0">
                <a:ea typeface="HG丸ｺﾞｼｯｸM-PRO" panose="020F0600000000000000" pitchFamily="50" charset="-128"/>
              </a:rPr>
              <a:t>*</a:t>
            </a:r>
            <a:r>
              <a:rPr lang="en-US" sz="1200" dirty="0"/>
              <a:t>Labor Contracts Act</a:t>
            </a:r>
            <a:r>
              <a:rPr lang="x-es-XL" sz="1200" dirty="0"/>
              <a:t>, Artikulo 6</a:t>
            </a:r>
          </a:p>
        </p:txBody>
      </p:sp>
      <p:sp>
        <p:nvSpPr>
          <p:cNvPr id="23" name="テキスト ボックス 22"/>
          <p:cNvSpPr txBox="1"/>
          <p:nvPr/>
        </p:nvSpPr>
        <p:spPr>
          <a:xfrm>
            <a:off x="4546600" y="7080744"/>
            <a:ext cx="2259408" cy="276999"/>
          </a:xfrm>
          <a:prstGeom prst="rect">
            <a:avLst/>
          </a:prstGeom>
          <a:noFill/>
        </p:spPr>
        <p:txBody>
          <a:bodyPr wrap="square" rtlCol="0">
            <a:spAutoFit/>
          </a:bodyPr>
          <a:lstStyle/>
          <a:p>
            <a:r>
              <a:rPr lang="x-es-XL" sz="1200" dirty="0">
                <a:ea typeface="HG丸ｺﾞｼｯｸM-PRO" panose="020F0600000000000000" pitchFamily="50" charset="-128"/>
              </a:rPr>
              <a:t>*</a:t>
            </a:r>
            <a:r>
              <a:rPr lang="en-US" sz="1200" dirty="0"/>
              <a:t>Labor Contracts Act</a:t>
            </a:r>
            <a:r>
              <a:rPr lang="x-es-XL" sz="1200" dirty="0"/>
              <a:t>, Artikulo 8</a:t>
            </a:r>
          </a:p>
        </p:txBody>
      </p:sp>
      <p:sp>
        <p:nvSpPr>
          <p:cNvPr id="24" name="角丸四角形 23"/>
          <p:cNvSpPr/>
          <p:nvPr/>
        </p:nvSpPr>
        <p:spPr>
          <a:xfrm>
            <a:off x="188323" y="7641126"/>
            <a:ext cx="6395358" cy="161482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2400">
                <a:ea typeface="HG丸ｺﾞｼｯｸM-PRO" panose="020F0600000000000000" pitchFamily="50" charset="-128"/>
                <a:cs typeface="Arial" panose="020B0604020202020204" pitchFamily="34" charset="0"/>
              </a:rPr>
              <a:t>Ang isang kontrata sa paggawa (isang kontrata para sa trabaho mo) ay mabubuo lamang kung </a:t>
            </a:r>
            <a:r>
              <a:rPr lang="x-es-XL" sz="2400">
                <a:solidFill>
                  <a:srgbClr val="FF0000"/>
                </a:solidFill>
                <a:ea typeface="HG丸ｺﾞｼｯｸM-PRO" panose="020F0600000000000000" pitchFamily="50" charset="-128"/>
                <a:cs typeface="Arial" panose="020B0604020202020204" pitchFamily="34" charset="0"/>
              </a:rPr>
              <a:t>nauunawaan at tatanggapin mo ang </a:t>
            </a:r>
            <a:r>
              <a:rPr lang="x-es-XL" sz="2400">
                <a:ea typeface="HG丸ｺﾞｼｯｸM-PRO" panose="020F0600000000000000" pitchFamily="50" charset="-128"/>
                <a:cs typeface="Arial" panose="020B0604020202020204" pitchFamily="34" charset="0"/>
              </a:rPr>
              <a:t>lahat na kondisyon sa pagtatrabaho.</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4293</Words>
  <Application>Microsoft Office PowerPoint</Application>
  <PresentationFormat>A4 210 x 297 mm</PresentationFormat>
  <Paragraphs>446</Paragraphs>
  <Slides>28</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28</vt:i4>
      </vt:variant>
    </vt:vector>
  </HeadingPairs>
  <TitlesOfParts>
    <vt:vector size="41" baseType="lpstr">
      <vt:lpstr>HG丸ｺﾞｼｯｸM-PRO</vt:lpstr>
      <vt:lpstr>Meiryo UI</vt:lpstr>
      <vt:lpstr>ＭＳ Ｐゴシック</vt:lpstr>
      <vt:lpstr>UD デジタル 教科書体 N-B</vt:lpstr>
      <vt:lpstr>UD デジタル 教科書体 NK-B</vt:lpstr>
      <vt:lpstr>UD デジタル 教科書体 NK-R</vt:lpstr>
      <vt:lpstr>UD デジタル 教科書体 NP-B</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2025-03-13T07:25:01Z</dcterms:created>
  <dcterms:modified xsi:type="dcterms:W3CDTF">2025-09-18T01:41:24Z</dcterms:modified>
</cp:coreProperties>
</file>