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handoutMasterIdLst>
    <p:handoutMasterId r:id="rId32"/>
  </p:handoutMasterIdLst>
  <p:sldIdLst>
    <p:sldId id="263" r:id="rId3"/>
    <p:sldId id="294" r:id="rId4"/>
    <p:sldId id="273" r:id="rId5"/>
    <p:sldId id="285" r:id="rId6"/>
    <p:sldId id="291" r:id="rId7"/>
    <p:sldId id="292" r:id="rId8"/>
    <p:sldId id="287" r:id="rId9"/>
    <p:sldId id="268" r:id="rId10"/>
    <p:sldId id="290" r:id="rId11"/>
    <p:sldId id="286" r:id="rId12"/>
    <p:sldId id="270" r:id="rId13"/>
    <p:sldId id="271" r:id="rId14"/>
    <p:sldId id="272" r:id="rId15"/>
    <p:sldId id="274" r:id="rId16"/>
    <p:sldId id="293" r:id="rId17"/>
    <p:sldId id="275" r:id="rId18"/>
    <p:sldId id="276" r:id="rId19"/>
    <p:sldId id="277" r:id="rId20"/>
    <p:sldId id="278" r:id="rId21"/>
    <p:sldId id="283" r:id="rId22"/>
    <p:sldId id="280" r:id="rId23"/>
    <p:sldId id="279" r:id="rId24"/>
    <p:sldId id="284" r:id="rId25"/>
    <p:sldId id="282" r:id="rId26"/>
    <p:sldId id="299" r:id="rId27"/>
    <p:sldId id="256" r:id="rId28"/>
    <p:sldId id="295" r:id="rId29"/>
    <p:sldId id="281" r:id="rId30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94238" autoAdjust="0"/>
  </p:normalViewPr>
  <p:slideViewPr>
    <p:cSldViewPr snapToGrid="0">
      <p:cViewPr varScale="1">
        <p:scale>
          <a:sx n="61" d="100"/>
          <a:sy n="61" d="100"/>
        </p:scale>
        <p:origin x="773" y="4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50" d="100"/>
          <a:sy n="50" d="100"/>
        </p:scale>
        <p:origin x="297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43138" y="1243013"/>
            <a:ext cx="23209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61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57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18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19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7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9939" y="718531"/>
            <a:ext cx="2074355" cy="13727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452" y="1038203"/>
            <a:ext cx="2372208" cy="142634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09118" y="711938"/>
            <a:ext cx="1400175" cy="1036955"/>
          </a:xfrm>
          <a:custGeom>
            <a:avLst/>
            <a:gdLst/>
            <a:ahLst/>
            <a:cxnLst/>
            <a:rect l="l" t="t" r="r" b="b"/>
            <a:pathLst>
              <a:path w="1400175" h="1036955">
                <a:moveTo>
                  <a:pt x="675506" y="0"/>
                </a:moveTo>
                <a:lnTo>
                  <a:pt x="619090" y="2526"/>
                </a:lnTo>
                <a:lnTo>
                  <a:pt x="563926" y="7718"/>
                </a:lnTo>
                <a:lnTo>
                  <a:pt x="510202" y="15472"/>
                </a:lnTo>
                <a:lnTo>
                  <a:pt x="458106" y="25685"/>
                </a:lnTo>
                <a:lnTo>
                  <a:pt x="407827" y="38253"/>
                </a:lnTo>
                <a:lnTo>
                  <a:pt x="359553" y="53072"/>
                </a:lnTo>
                <a:lnTo>
                  <a:pt x="313473" y="70038"/>
                </a:lnTo>
                <a:lnTo>
                  <a:pt x="269776" y="89047"/>
                </a:lnTo>
                <a:lnTo>
                  <a:pt x="228651" y="109997"/>
                </a:lnTo>
                <a:lnTo>
                  <a:pt x="190285" y="132782"/>
                </a:lnTo>
                <a:lnTo>
                  <a:pt x="154867" y="157300"/>
                </a:lnTo>
                <a:lnTo>
                  <a:pt x="122586" y="183446"/>
                </a:lnTo>
                <a:lnTo>
                  <a:pt x="93631" y="211117"/>
                </a:lnTo>
                <a:lnTo>
                  <a:pt x="68190" y="240209"/>
                </a:lnTo>
                <a:lnTo>
                  <a:pt x="28604" y="302241"/>
                </a:lnTo>
                <a:lnTo>
                  <a:pt x="5337" y="368713"/>
                </a:lnTo>
                <a:lnTo>
                  <a:pt x="0" y="439943"/>
                </a:lnTo>
                <a:lnTo>
                  <a:pt x="4767" y="475814"/>
                </a:lnTo>
                <a:lnTo>
                  <a:pt x="28689" y="544865"/>
                </a:lnTo>
                <a:lnTo>
                  <a:pt x="70462" y="609442"/>
                </a:lnTo>
                <a:lnTo>
                  <a:pt x="97542" y="639720"/>
                </a:lnTo>
                <a:lnTo>
                  <a:pt x="128485" y="668481"/>
                </a:lnTo>
                <a:lnTo>
                  <a:pt x="163091" y="695591"/>
                </a:lnTo>
                <a:lnTo>
                  <a:pt x="201160" y="720918"/>
                </a:lnTo>
                <a:lnTo>
                  <a:pt x="242491" y="744327"/>
                </a:lnTo>
                <a:lnTo>
                  <a:pt x="286885" y="765687"/>
                </a:lnTo>
                <a:lnTo>
                  <a:pt x="334142" y="784864"/>
                </a:lnTo>
                <a:lnTo>
                  <a:pt x="384061" y="801725"/>
                </a:lnTo>
                <a:lnTo>
                  <a:pt x="436444" y="816137"/>
                </a:lnTo>
                <a:lnTo>
                  <a:pt x="491089" y="827967"/>
                </a:lnTo>
                <a:lnTo>
                  <a:pt x="547797" y="837082"/>
                </a:lnTo>
                <a:lnTo>
                  <a:pt x="606367" y="843349"/>
                </a:lnTo>
                <a:lnTo>
                  <a:pt x="666601" y="846635"/>
                </a:lnTo>
                <a:lnTo>
                  <a:pt x="847410" y="1036919"/>
                </a:lnTo>
                <a:lnTo>
                  <a:pt x="931053" y="823343"/>
                </a:lnTo>
                <a:lnTo>
                  <a:pt x="987470" y="809720"/>
                </a:lnTo>
                <a:lnTo>
                  <a:pt x="1041119" y="793398"/>
                </a:lnTo>
                <a:lnTo>
                  <a:pt x="1091807" y="774532"/>
                </a:lnTo>
                <a:lnTo>
                  <a:pt x="1139345" y="753279"/>
                </a:lnTo>
                <a:lnTo>
                  <a:pt x="1183539" y="729792"/>
                </a:lnTo>
                <a:lnTo>
                  <a:pt x="1224199" y="704227"/>
                </a:lnTo>
                <a:lnTo>
                  <a:pt x="1261134" y="676739"/>
                </a:lnTo>
                <a:lnTo>
                  <a:pt x="1294151" y="647483"/>
                </a:lnTo>
                <a:lnTo>
                  <a:pt x="1323060" y="616616"/>
                </a:lnTo>
                <a:lnTo>
                  <a:pt x="1347669" y="584291"/>
                </a:lnTo>
                <a:lnTo>
                  <a:pt x="1367786" y="550664"/>
                </a:lnTo>
                <a:lnTo>
                  <a:pt x="1393781" y="480125"/>
                </a:lnTo>
                <a:lnTo>
                  <a:pt x="1399574" y="406934"/>
                </a:lnTo>
                <a:lnTo>
                  <a:pt x="1394808" y="371064"/>
                </a:lnTo>
                <a:lnTo>
                  <a:pt x="1370889" y="302013"/>
                </a:lnTo>
                <a:lnTo>
                  <a:pt x="1329118" y="237436"/>
                </a:lnTo>
                <a:lnTo>
                  <a:pt x="1302039" y="207158"/>
                </a:lnTo>
                <a:lnTo>
                  <a:pt x="1271096" y="178397"/>
                </a:lnTo>
                <a:lnTo>
                  <a:pt x="1236491" y="151287"/>
                </a:lnTo>
                <a:lnTo>
                  <a:pt x="1198423" y="125960"/>
                </a:lnTo>
                <a:lnTo>
                  <a:pt x="1157092" y="102550"/>
                </a:lnTo>
                <a:lnTo>
                  <a:pt x="1112698" y="81191"/>
                </a:lnTo>
                <a:lnTo>
                  <a:pt x="1065442" y="62014"/>
                </a:lnTo>
                <a:lnTo>
                  <a:pt x="1015522" y="45153"/>
                </a:lnTo>
                <a:lnTo>
                  <a:pt x="963140" y="30740"/>
                </a:lnTo>
                <a:lnTo>
                  <a:pt x="908495" y="18910"/>
                </a:lnTo>
                <a:lnTo>
                  <a:pt x="851787" y="9795"/>
                </a:lnTo>
                <a:lnTo>
                  <a:pt x="793217" y="3529"/>
                </a:lnTo>
                <a:lnTo>
                  <a:pt x="732983" y="243"/>
                </a:lnTo>
                <a:lnTo>
                  <a:pt x="675506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55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jp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11" Type="http://schemas.openxmlformats.org/officeDocument/2006/relationships/image" Target="../media/image42.jp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en-US" altLang="ja-JP" b="1" dirty="0"/>
              <a:t>Osaka Labor Consultation Center</a:t>
            </a:r>
            <a:r>
              <a:rPr lang="en-US" altLang="ja-JP" sz="1200" dirty="0"/>
              <a:t> (Labor Environment Division, Employment </a:t>
            </a:r>
          </a:p>
          <a:p>
            <a:r>
              <a:rPr lang="en-US" altLang="ja-JP" sz="1200" dirty="0"/>
              <a:t>Promotion Office, Department of Commerce, Industry and Labor, Osaka Prefectural Government</a:t>
            </a:r>
            <a:r>
              <a:rPr lang="en-US" altLang="ja-JP" sz="1200" b="1" dirty="0"/>
              <a:t>)</a:t>
            </a: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3086904" y="1419959"/>
            <a:ext cx="3918529" cy="20564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Seven </a:t>
            </a:r>
            <a:r>
              <a:rPr lang="en-US" altLang="ja-JP" sz="32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Points You Need to Know Before You 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76780" y="5560718"/>
            <a:ext cx="2391544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400" b="1" kern="100" dirty="0">
                <a:solidFill>
                  <a:srgbClr val="FF0000"/>
                </a:solidFill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For Foreign Nationals!</a:t>
            </a:r>
            <a:endParaRPr lang="ja-JP" altLang="en-US" sz="2400" kern="100" dirty="0">
              <a:solidFill>
                <a:srgbClr val="FF0000"/>
              </a:solidFill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-1031183" y="6806319"/>
            <a:ext cx="6343003" cy="1241365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This booklet provides you with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peace of mind by teaching you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the basic knowledge you need to </a:t>
            </a:r>
          </a:p>
          <a:p>
            <a:pPr algn="ctr"/>
            <a:r>
              <a:rPr lang="en-US" altLang="ja-JP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</a:rPr>
              <a:t>know to work in Japan</a:t>
            </a:r>
            <a:endParaRPr lang="ja-JP" alt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6490" y="3431424"/>
            <a:ext cx="4338943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Work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</a:t>
            </a:r>
            <a:r>
              <a:rPr kumimoji="1" lang="en-US" altLang="ja-JP" sz="4044" b="1" dirty="0"/>
              <a:t> </a:t>
            </a:r>
            <a:r>
              <a:rPr kumimoji="1" lang="en-US" altLang="ja-JP" sz="3600" b="1" dirty="0"/>
              <a:t>in Japan</a:t>
            </a:r>
            <a:endParaRPr kumimoji="1" lang="ja-JP" altLang="en-US" sz="3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2282F9-4BB4-497D-A633-B173E94E9D15}"/>
              </a:ext>
            </a:extLst>
          </p:cNvPr>
          <p:cNvSpPr/>
          <p:nvPr/>
        </p:nvSpPr>
        <p:spPr>
          <a:xfrm>
            <a:off x="5787957" y="32394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218F2A8-826F-4AA4-A397-FE52B8A48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273290" y="244653"/>
            <a:ext cx="849788" cy="65724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152815" y="447056"/>
            <a:ext cx="31535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23894"/>
                </a:solidFill>
              </a:rPr>
              <a:t>Osaka Prefectural Government</a:t>
            </a:r>
            <a:endParaRPr kumimoji="1" lang="ja-JP" altLang="en-US" dirty="0">
              <a:solidFill>
                <a:srgbClr val="0238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90228" y="1333244"/>
            <a:ext cx="5364207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of working conditions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13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must inform you (an employee) of the following six conditions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in written form</a:t>
            </a:r>
            <a:r>
              <a:rPr lang="en-US" altLang="ja-JP" sz="12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☆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2889" dirty="0">
                <a:ea typeface="HG丸ｺﾞｼｯｸM-PRO" panose="020F0600000000000000" pitchFamily="50" charset="-128"/>
              </a:rPr>
              <a:t>　</a:t>
            </a:r>
            <a:endParaRPr kumimoji="1" lang="en-US" altLang="ja-JP" sz="2889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①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period (From when to when you can work)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②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Whether your labor contract can be continued or not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 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(whether your work period is fixed or not)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③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Where you work and what kind of work you will be engaged in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④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working hours, break time, and holidays 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⑤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wage amount and manner of payment </a:t>
            </a:r>
          </a:p>
          <a:p>
            <a:r>
              <a:rPr kumimoji="1" lang="ja-JP" altLang="en-US" sz="2000" dirty="0">
                <a:ea typeface="HG丸ｺﾞｼｯｸM-PRO" panose="020F0600000000000000" pitchFamily="50" charset="-128"/>
              </a:rPr>
              <a:t>    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⑥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Procedures and rules when quitting the company</a:t>
            </a:r>
            <a:endParaRPr kumimoji="1"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3838" y="2951046"/>
            <a:ext cx="521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Standards Act, Article 15, Ordinance for Enforcement of the Labor Standards Act, Article 5.(1)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5" y="6853622"/>
            <a:ext cx="2488683" cy="1060131"/>
          </a:xfrm>
          <a:prstGeom prst="wedgeRoundRectCallout">
            <a:avLst>
              <a:gd name="adj1" fmla="val -63136"/>
              <a:gd name="adj2" fmla="val 717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have been changed before I knew it…</a:t>
            </a:r>
            <a:endParaRPr kumimoji="1" lang="ja-JP" altLang="en-US" sz="1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7777" y="6418175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426" y="3516900"/>
            <a:ext cx="8021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☆If you (an employee) hope, notification by fax, email, and social media are also available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Wages (Salary)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Your hourly wage is 1,200 yen. 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17389" y="5157313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Pay Day</a:t>
            </a:r>
            <a:endParaRPr lang="ja-JP" altLang="en-US" sz="2000" b="1" dirty="0">
              <a:solidFill>
                <a:schemeClr val="tx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dirty="0">
                <a:solidFill>
                  <a:srgbClr val="FF0000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We will pay you 800 yen per hour because our company’s performance has  worsened.</a:t>
            </a:r>
            <a:endParaRPr kumimoji="1" lang="ja-JP" altLang="en-US" dirty="0">
              <a:solidFill>
                <a:srgbClr val="FF0000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I understood.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300389" y="4771972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ea typeface="UD デジタル 教科書体 N-B" panose="02020700000000000000" pitchFamily="17" charset="-128"/>
                <a:cs typeface="Arial" panose="020B0604020202020204" pitchFamily="34" charset="0"/>
              </a:rPr>
              <a:t>At the job interview</a:t>
            </a:r>
            <a:endParaRPr kumimoji="1" lang="ja-JP" altLang="en-US" b="1" dirty="0">
              <a:solidFill>
                <a:schemeClr val="bg1"/>
              </a:solidFill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43277" y="8715355"/>
            <a:ext cx="5306518" cy="614112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60" y="8695224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What!?</a:t>
            </a:r>
            <a:endParaRPr kumimoji="1" lang="en-US" altLang="ja-JP" dirty="0">
              <a:solidFill>
                <a:srgbClr val="000099"/>
              </a:solidFill>
              <a:ea typeface="UD デジタル 教科書体 N-B" panose="02020700000000000000" pitchFamily="17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" y="8142355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68074" y="8318277"/>
            <a:ext cx="1167296" cy="284993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5" y="1315176"/>
            <a:ext cx="34035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Chingin</a:t>
            </a:r>
            <a:r>
              <a:rPr lang="en-US" altLang="ja-JP" i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(Wages)</a:t>
            </a:r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275" y="2069074"/>
            <a:ext cx="6470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“</a:t>
            </a:r>
            <a:r>
              <a:rPr lang="en-US" altLang="ja-JP" sz="2000" i="1" dirty="0" err="1"/>
              <a:t>Chingin</a:t>
            </a:r>
            <a:r>
              <a:rPr lang="en-US" altLang="ja-JP" sz="2000" dirty="0"/>
              <a:t>” means wages, salary, allowances, bonuses, and anything else that are paid to  workers as remuneration for labor, regardless of what it is called.</a:t>
            </a:r>
            <a:endParaRPr kumimoji="1" lang="ja-JP" altLang="en-US" sz="2000" dirty="0"/>
          </a:p>
          <a:p>
            <a:r>
              <a:rPr lang="en-US" altLang="ja-JP" sz="2000" dirty="0"/>
              <a:t> An employer must pay the wages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by currency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②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directly to you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in full amount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④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at least once a month </a:t>
            </a:r>
            <a:r>
              <a:rPr lang="ja-JP" altLang="en-US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⑤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on a fixed date.</a:t>
            </a:r>
            <a:endParaRPr kumimoji="1"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3743888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Minimum Wages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229" y="4940275"/>
            <a:ext cx="702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An employer must pay  every worker a wage of not less than the minimum wage amount that is stipulated by the law.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8373" y="5777897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minimum wage amount in Osaka Prefecture: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1,114 yen per hour</a:t>
            </a:r>
            <a:r>
              <a:rPr lang="ja-JP" altLang="en-US" sz="2000" dirty="0">
                <a:ea typeface="HG丸ｺﾞｼｯｸM-PRO" panose="020F0600000000000000" pitchFamily="50" charset="-128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Since October</a:t>
            </a:r>
            <a:r>
              <a:rPr lang="en-US" altLang="ja-JP" sz="2000">
                <a:ea typeface="HG丸ｺﾞｼｯｸM-PRO" panose="020F0600000000000000" pitchFamily="50" charset="-128"/>
              </a:rPr>
              <a:t>, 2024)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  <a:p>
            <a:r>
              <a:rPr kumimoji="1" lang="en-US" altLang="ja-JP" sz="2000" u="sng" dirty="0">
                <a:ea typeface="HG丸ｺﾞｼｯｸM-PRO" panose="020F0600000000000000" pitchFamily="50" charset="-128"/>
              </a:rPr>
              <a:t>If your wage is less than this amount, you can claim the payment of the balance to your company.</a:t>
            </a:r>
            <a:endParaRPr kumimoji="1" lang="ja-JP" altLang="en-US" sz="2000" b="1" u="sng" dirty="0"/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Only 800 yen per hour…</a:t>
            </a:r>
            <a:endParaRPr kumimoji="1" lang="ja-JP" altLang="en-US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982136" y="8521123"/>
            <a:ext cx="4730650" cy="7801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26093" y="3769065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11 and 24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93699" y="714948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 Minimum Wage Act, Article 4.(1)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I’ve been working for 10 hours without a break…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2798221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88595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“Statutory working hours”: Working hours stipulated by the law</a:t>
            </a:r>
            <a:endParaRPr lang="ja-JP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635" y="2293261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It means the hours you have promised to work in your “labor contract" with the company. You are obliged to work faithfully during those hours.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upper limit of working hours is stipulated by the law.</a:t>
            </a:r>
            <a:endParaRPr lang="ja-JP" altLang="en-US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day: within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 hours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excluding break periods)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 per week: within </a:t>
            </a:r>
            <a:r>
              <a:rPr kumimoji="1"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40 hours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excluding break periods </a:t>
            </a:r>
            <a:r>
              <a:rPr kumimoji="1"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1" y="6619508"/>
            <a:ext cx="1910670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Breaks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735240"/>
            <a:ext cx="720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6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at least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45 minutes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working hours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exceed 8 hours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per day: at least  </a:t>
            </a:r>
            <a:r>
              <a:rPr lang="en-US" altLang="ja-JP" sz="2000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 hour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279791" y="626808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32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03311" y="890931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34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9866" y="7373582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cs typeface="Arial" panose="020B0604020202020204" pitchFamily="34" charset="0"/>
              </a:rPr>
              <a:t>The following break periods are necessary: </a:t>
            </a:r>
            <a:endParaRPr kumimoji="1" lang="ja-JP" altLang="en-US" sz="20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75850" y="25619"/>
            <a:ext cx="712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Appendix: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 </a:t>
            </a:r>
            <a:r>
              <a:rPr kumimoji="1" lang="en-US" altLang="ja-JP" sz="20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When an international student got  permission to engage in part-time work</a:t>
            </a:r>
            <a:endParaRPr kumimoji="1" lang="ja-JP" altLang="en-US" sz="28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68" y="132523"/>
            <a:ext cx="497106" cy="3899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when you have a residence status of “student” and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 part-time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with permission, your employer has to obey the following conditions: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week: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28</a:t>
            </a:r>
            <a:r>
              <a:rPr lang="en-US" altLang="ja-JP" sz="28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hours</a:t>
            </a:r>
          </a:p>
          <a:p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-Labor hours per day during school closure such as summer holidays: within </a:t>
            </a:r>
            <a:r>
              <a:rPr lang="en-US" altLang="ja-JP" sz="28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8</a:t>
            </a:r>
            <a:r>
              <a:rPr kumimoji="1"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hours</a:t>
            </a:r>
            <a:endParaRPr kumimoji="1"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To obtain permission, please take the procedure at the immigration services bureau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  <a:endParaRPr kumimoji="1" lang="ja-JP" altLang="en-US" sz="2000" dirty="0"/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6929"/>
              <a:gd name="adj2" fmla="val 79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I work 12 hours  every day…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60120" y="1131009"/>
            <a:ext cx="7065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※Immigration Control and Refugee Recognition Act, Article 19-2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98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＜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What are necessary for application: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＞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Application form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Documents to clarify the activities for which you apply for the permit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Residence card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・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Visa or the certificate of your residence status</a:t>
            </a: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Procedures are free of charge</a:t>
            </a:r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ja-JP" altLang="en-US" sz="2800" dirty="0">
                <a:cs typeface="Arial" panose="020B0604020202020204" pitchFamily="34" charset="0"/>
              </a:rPr>
              <a:t> </a:t>
            </a:r>
            <a:r>
              <a:rPr lang="en-US" altLang="ja-JP" sz="2800" dirty="0">
                <a:cs typeface="Arial" panose="020B0604020202020204" pitchFamily="34" charset="0"/>
              </a:rPr>
              <a:t>(</a:t>
            </a:r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Every day I work overtime…</a:t>
            </a:r>
          </a:p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But I haven’t  been paid for that.</a:t>
            </a:r>
            <a:endParaRPr lang="ja-JP" altLang="en-US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6" y="4065686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607253" y="8244601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Do you understand and confirm your labor     </a:t>
            </a:r>
          </a:p>
          <a:p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     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 conditions and contracts (promises) correctly? 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2" y="1095803"/>
            <a:ext cx="5304595" cy="94247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endParaRPr lang="en-US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(Overtime work or Off-hours work)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61052" y="3810049"/>
            <a:ext cx="2670213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Premium wages</a:t>
            </a:r>
            <a:endParaRPr lang="ja-JP" altLang="ja-JP" i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Zangyou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work longer hours than you agreed in your contract. In such a case, your company is to pay you more wage than usual(premium wages). (There are exceptions.)</a:t>
            </a: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more than 8 hours per day/40 hours per week, you are to be paid by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1.25 times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or more of usual wages. This is also applicable when you work midnight (from 10:00 pm to 5:00 am). </a:t>
            </a:r>
            <a:endParaRPr lang="en-US" altLang="ja-JP" sz="2000" dirty="0">
              <a:ea typeface="HG丸ｺﾞｼｯｸM-PRO" panose="020F0600000000000000" pitchFamily="50" charset="-128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</a:rPr>
              <a:t>If you work </a:t>
            </a:r>
            <a:r>
              <a:rPr lang="en-US" altLang="ja-JP" sz="2000" dirty="0"/>
              <a:t>on a day off, you are to be paid by </a:t>
            </a:r>
            <a:r>
              <a:rPr lang="en-US" altLang="ja-JP" sz="2000" dirty="0">
                <a:solidFill>
                  <a:srgbClr val="FF0000"/>
                </a:solidFill>
              </a:rPr>
              <a:t>1.35 times </a:t>
            </a:r>
            <a:r>
              <a:rPr lang="en-US" altLang="ja-JP" sz="2000" dirty="0"/>
              <a:t>or more of usual wages.</a:t>
            </a:r>
            <a:endParaRPr lang="en-US" altLang="ja-JP" sz="20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boss ordered me to work overtime. Do I have to do it absolutely?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64" y="68300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357560" y="638569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Standards Act, Article 37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850" y="1229288"/>
            <a:ext cx="342037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38800" y="1200033"/>
            <a:ext cx="3829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2072114" y="2389724"/>
            <a:ext cx="4284111" cy="1704158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company grants annual paid leave only to full-time employees but not to part-time workers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！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1231232" y="5837126"/>
            <a:ext cx="2329092" cy="1673133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32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Really?</a:t>
            </a:r>
            <a:endParaRPr lang="ja-JP" altLang="en-US" sz="3200" kern="100" dirty="0">
              <a:solidFill>
                <a:sysClr val="window" lastClr="FFFFFF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Is what the employer is saying correct?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16" y="8604601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87549" y="1271750"/>
            <a:ext cx="347946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  <a:endParaRPr lang="en-US" altLang="ja-JP" spc="433" dirty="0"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7596" y="2168235"/>
            <a:ext cx="6306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have a right to take leave whenever you hope, receiving your wages.  This is stipulated by the law. All the employees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meeting the conditions below are eligible including part-time workers.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493712"/>
            <a:ext cx="649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Conditions: </a:t>
            </a:r>
            <a:r>
              <a:rPr lang="en-US" altLang="ja-JP" sz="2000" dirty="0"/>
              <a:t>To take your paid leave, you must have worked for your company for </a:t>
            </a:r>
            <a:r>
              <a:rPr lang="en-US" altLang="ja-JP" sz="2000" dirty="0">
                <a:solidFill>
                  <a:srgbClr val="FF0000"/>
                </a:solidFill>
              </a:rPr>
              <a:t>6 consecutive months</a:t>
            </a:r>
            <a:r>
              <a:rPr lang="en-US" altLang="ja-JP" sz="2000" dirty="0"/>
              <a:t> and have been </a:t>
            </a:r>
            <a:r>
              <a:rPr lang="en-US" altLang="ja-JP" sz="2000" dirty="0">
                <a:solidFill>
                  <a:srgbClr val="FF0000"/>
                </a:solidFill>
              </a:rPr>
              <a:t>present at work for at least 80% </a:t>
            </a:r>
            <a:r>
              <a:rPr lang="en-US" altLang="ja-JP" sz="2000" dirty="0"/>
              <a:t>of that period.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→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if you work 5 days a week, you can take 10 days of paid leave per year.)</a:t>
            </a:r>
            <a:endParaRPr lang="en-US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424" y="5230955"/>
            <a:ext cx="62952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Reasons to take leave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: </a:t>
            </a:r>
            <a:r>
              <a:rPr lang="en-US" altLang="ja-JP" sz="2000" dirty="0"/>
              <a:t>You can take your paid leave without being asked the reasons.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(*However,  if your leave impedes your company’s normal operation, your company can make you change the days of your paid leave. 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733150" y="7348174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My company doesn’t grant me any paid leave.</a:t>
            </a:r>
            <a:endParaRPr kumimoji="1" lang="ja-JP" altLang="en-US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9063" y="7001806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99624" y="1898765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/>
              <a:t>Labor Standards Act, Article 39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5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1357" y="1106512"/>
            <a:ext cx="501851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800" b="1" i="1" dirty="0" err="1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sz="2800" b="1" i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(Dismissal and Resignation )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You’re fired.</a:t>
            </a:r>
            <a:r>
              <a:rPr lang="ja-JP" altLang="en-US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You don’t have to come from tomorrow.</a:t>
            </a:r>
            <a:endParaRPr lang="ja-JP" altLang="en-US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What!?  </a:t>
            </a:r>
            <a:r>
              <a:rPr lang="en-US" altLang="ja-JP" sz="24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Why?</a:t>
            </a:r>
            <a:r>
              <a:rPr lang="ja-JP" altLang="en-US" sz="16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　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Can a company easily fire employees?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2" y="1165758"/>
            <a:ext cx="2841549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cs typeface="Arial" panose="020B0604020202020204" pitchFamily="34" charset="0"/>
              </a:rPr>
              <a:t>Kaiko</a:t>
            </a:r>
            <a:r>
              <a:rPr lang="en-US" altLang="ja-JP" dirty="0">
                <a:cs typeface="Arial" panose="020B0604020202020204" pitchFamily="34" charset="0"/>
              </a:rPr>
              <a:t> (Dismissal)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3683" y="1739938"/>
            <a:ext cx="6424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Kaiko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your company has ordered you to leave the workplace, however,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the company can’t dismiss you without legitimate reasons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Avoid immediately accepting the dismissal , and first ask about the reasons for it.</a:t>
            </a:r>
            <a:r>
              <a:rPr lang="ja-JP" altLang="en-US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(A company must provide at least 30 days' advance notice. Without this notice, the company must pay the worker the average wage they would earn working for a period of at least 30 days, the same length of time as the required notice.)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11"/>
              </a:lnSpc>
            </a:pPr>
            <a:r>
              <a:rPr lang="en-US" altLang="ja-JP" i="1" dirty="0" err="1">
                <a:ea typeface="HG丸ｺﾞｼｯｸM-PRO" panose="020F0600000000000000" pitchFamily="50" charset="-128"/>
                <a:cs typeface="Arial" panose="020B0604020202020204" pitchFamily="34" charset="0"/>
              </a:rPr>
              <a:t>Taishoku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means that you quit the company </a:t>
            </a:r>
            <a:r>
              <a:rPr lang="en-US" altLang="ja-JP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by your own </a:t>
            </a:r>
            <a:r>
              <a:rPr lang="en-US" altLang="ja-JP" u="sng" dirty="0"/>
              <a:t>volition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.  Non-fixed term workers (regular employees, for example) can leave their workplace two weeks </a:t>
            </a:r>
            <a:r>
              <a:rPr lang="en-US" altLang="ja-JP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after they </a:t>
            </a:r>
            <a:r>
              <a:rPr lang="en-US" altLang="ja-JP" dirty="0">
                <a:solidFill>
                  <a:srgbClr val="FF0000"/>
                </a:solidFill>
              </a:rPr>
              <a:t>have notified their company of their intention to resign.</a:t>
            </a:r>
            <a:endParaRPr lang="ja-JP" altLang="ja-JP" dirty="0">
              <a:solidFill>
                <a:srgbClr val="FF0000"/>
              </a:solidFill>
            </a:endParaRPr>
          </a:p>
          <a:p>
            <a:pPr>
              <a:lnSpc>
                <a:spcPts val="2311"/>
              </a:lnSpc>
            </a:pPr>
            <a:r>
              <a:rPr lang="en-US" altLang="ja-JP" dirty="0"/>
              <a:t>Generally, f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ixed-term workers can’t leave their workplace during the fixed period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.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However, if there are unavoidable reasons, you can quit your company. </a:t>
            </a:r>
          </a:p>
          <a:p>
            <a:pPr>
              <a:lnSpc>
                <a:spcPts val="1500"/>
              </a:lnSpc>
            </a:pP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(If you have legitimate reasons to quit, such as a serious illness, consult with the company. You might be liable for damages claimed by the company if you quit with insufficient reasons.)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782099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/>
              <a:t>Taishoku</a:t>
            </a:r>
            <a:r>
              <a:rPr lang="en-US" altLang="ja-JP" i="1" dirty="0"/>
              <a:t> </a:t>
            </a:r>
            <a:r>
              <a:rPr lang="en-US" altLang="ja-JP" dirty="0"/>
              <a:t>(Resignation) </a:t>
            </a:r>
            <a:r>
              <a:rPr lang="en-US" altLang="ja-JP" i="1" dirty="0"/>
              <a:t> </a:t>
            </a:r>
            <a:r>
              <a:rPr lang="ja-JP" altLang="en-US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dirty="0"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37943" y="6493540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</a:rPr>
              <a:t> (</a:t>
            </a:r>
            <a:r>
              <a:rPr lang="en-GB" altLang="ja-JP" sz="1600" dirty="0">
                <a:solidFill>
                  <a:srgbClr val="FF0000"/>
                </a:solidFill>
              </a:rPr>
              <a:t>Encouragement to resign)</a:t>
            </a:r>
            <a:r>
              <a:rPr lang="en-US" altLang="ja-JP" sz="1600" dirty="0"/>
              <a:t> is what it is called when your company request your early resignation or retirement.</a:t>
            </a:r>
            <a:r>
              <a:rPr lang="en-US" altLang="ja-JP" sz="1600" dirty="0">
                <a:cs typeface="Arial" panose="020B0604020202020204" pitchFamily="34" charset="0"/>
              </a:rPr>
              <a:t> You can decide if you will resign or not.  If you do not want to resign, inform the company of your intention clearly.</a:t>
            </a:r>
            <a:endParaRPr lang="ja-JP" altLang="en-US" sz="16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66822" y="8560664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Suddenly, my boss told me that I didn’t have to come any more </a:t>
            </a:r>
            <a:endParaRPr kumimoji="1" lang="ja-JP" altLang="en-US" sz="1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3950" y="7433908"/>
            <a:ext cx="3180116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60224" y="3766723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</a:t>
            </a:r>
            <a:r>
              <a:rPr lang="en-US" altLang="ja-JP" sz="1200" dirty="0">
                <a:cs typeface="Arial" panose="020B0604020202020204" pitchFamily="34" charset="0"/>
              </a:rPr>
              <a:t>Civil Code,  Article 627, 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60224" y="1405887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*Labor Contracts Act, etc.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5629068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35454" y="1235400"/>
            <a:ext cx="8208274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44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  <a:endParaRPr lang="ja-JP" altLang="en-US" sz="4044" dirty="0"/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My boss scolds and yells at me </a:t>
            </a:r>
          </a:p>
          <a:p>
            <a:pPr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in front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of everyone every day. I feel humiliated, scared and sad…</a:t>
            </a: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403" y="4714888"/>
            <a:ext cx="2180243" cy="281226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71520" y="8493006"/>
            <a:ext cx="51927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3" y="8486950"/>
            <a:ext cx="629679" cy="7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406122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Response to workplace harassment</a:t>
            </a:r>
            <a:endParaRPr lang="ja-JP" altLang="ja-JP" sz="3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　　　　　　　　　　　　　　　　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287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en-US" altLang="ja-JP" dirty="0">
                <a:ea typeface="HG丸ｺﾞｼｯｸM-PRO" panose="020F0600000000000000" pitchFamily="50" charset="-128"/>
              </a:rPr>
              <a:t>Major harassment at workplace: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Power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(violence, verbal abuse, not giving you work,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Sexual harassment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(touching your body, forcing a sexual relationship, talking about sexual topics,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Maternity harassment, care harassment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(harassment against pregnancy, childbearing, childrearing, long-term care, etc.)</a:t>
            </a: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>
                <a:ea typeface="HG丸ｺﾞｼｯｸM-PRO" panose="020F0600000000000000" pitchFamily="50" charset="-128"/>
              </a:rPr>
              <a:t>Discrimination against foreign nationals</a:t>
            </a:r>
            <a:r>
              <a:rPr lang="ja-JP" altLang="en-US" sz="1200" dirty="0">
                <a:ea typeface="HG丸ｺﾞｼｯｸM-PRO" panose="020F0600000000000000" pitchFamily="50" charset="-128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</a:rPr>
              <a:t>(rejecting certain people for their religion, culture, and not being Japanese,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07304" y="3576580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dirty="0">
                <a:ea typeface="HG丸ｺﾞｼｯｸM-PRO" panose="020F0600000000000000" pitchFamily="50" charset="-128"/>
              </a:rPr>
              <a:t>1.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First,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 your intention </a:t>
            </a:r>
            <a:r>
              <a:rPr lang="en-US" altLang="ja-JP" sz="2000" kern="100" dirty="0">
                <a:solidFill>
                  <a:srgbClr val="00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by saying, “Please stop it!!”</a:t>
            </a:r>
            <a:endParaRPr lang="ja-JP" altLang="en-US" sz="20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If you can’t solve the problem even after take the measure above,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make a record 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(when and where what you are done and what you felt) and </a:t>
            </a:r>
            <a:r>
              <a:rPr lang="en-US" altLang="ja-JP" sz="2000" kern="100" dirty="0">
                <a:solidFill>
                  <a:srgbClr val="FF0000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</a:t>
            </a:r>
            <a:r>
              <a:rPr lang="en-US" altLang="ja-JP" sz="2000" kern="100" dirty="0">
                <a:ea typeface="HG丸ｺﾞｼｯｸM-PRO" panose="020F0600000000000000" pitchFamily="50" charset="-128"/>
                <a:cs typeface="Times New Roman" panose="02020603050405020304" pitchFamily="18" charset="0"/>
              </a:rPr>
              <a:t> the company.</a:t>
            </a:r>
            <a:endParaRPr lang="en-US" altLang="ja-JP" sz="2000" kern="100" dirty="0">
              <a:solidFill>
                <a:srgbClr val="000000"/>
              </a:solidFill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For example, in such a case…</a:t>
            </a:r>
            <a:endParaRPr kumimoji="1" lang="ja-JP" altLang="en-US" sz="1600" dirty="0"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56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*Act on Comprehensive Promotion of Labor Measures, etc.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7656" y="2530300"/>
            <a:ext cx="660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</a:rPr>
              <a:t>The law stipulates that employers must respond to consultations about workplace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harassment 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and take appropriate measures to solve the problem. </a:t>
            </a:r>
            <a:endParaRPr lang="en-US" altLang="ja-JP" dirty="0"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8" y="7845036"/>
            <a:ext cx="1928805" cy="530073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ea typeface="HG丸ｺﾞｼｯｸM-PRO" panose="020F0600000000000000" pitchFamily="50" charset="-128"/>
              </a:rPr>
              <a:t>I’m left out alone</a:t>
            </a:r>
            <a:r>
              <a:rPr kumimoji="1" lang="en-US" altLang="ja-JP" sz="1400" dirty="0">
                <a:ea typeface="HG丸ｺﾞｼｯｸM-PRO" panose="020F0600000000000000" pitchFamily="50" charset="-128"/>
              </a:rPr>
              <a:t>……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4"/>
          <p:cNvSpPr txBox="1"/>
          <p:nvPr/>
        </p:nvSpPr>
        <p:spPr>
          <a:xfrm>
            <a:off x="466397" y="1011044"/>
            <a:ext cx="6319757" cy="920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>
                <a:solidFill>
                  <a:schemeClr val="tx1"/>
                </a:solidFill>
                <a:latin typeface="+mn-lt"/>
                <a:ea typeface="HG創英角ｺﾞｼｯｸUB" panose="020B0909000000000000" pitchFamily="49" charset="-128"/>
                <a:cs typeface="Arial" panose="020B0604020202020204" pitchFamily="34" charset="0"/>
              </a:rPr>
              <a:t>When you are in trouble…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Contact the Osaka Labor Consultation Center</a:t>
            </a:r>
            <a:r>
              <a:rPr kumimoji="1" lang="ja-JP" altLang="en-US" sz="36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kumimoji="1" lang="en-US" altLang="ja-JP" sz="3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518302" y="590379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+mn-lt"/>
                <a:ea typeface="HG創英角ｺﾞｼｯｸUB" panose="020B0909000000000000" pitchFamily="49" charset="-128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91394" y="8368562"/>
            <a:ext cx="461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ea typeface="Meiryo UI" panose="020B0604030504040204" pitchFamily="50" charset="-128"/>
              </a:rPr>
              <a:t>※Reservation: in Japanese only</a:t>
            </a:r>
            <a:endParaRPr kumimoji="1"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 rot="5400000">
            <a:off x="3086179" y="6457427"/>
            <a:ext cx="4160371" cy="22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6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明朝" panose="02020400000000000000" pitchFamily="18" charset="-128"/>
                <a:ea typeface="游明朝" panose="02020400000000000000" pitchFamily="18" charset="-128"/>
                <a:cs typeface="+mn-cs"/>
              </a:rPr>
              <a:t>+++++++++++++++++++++++++++++++++++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41033" y="4586115"/>
            <a:ext cx="10529" cy="3142329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25" name="Picture 77" descr="j037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99" y="472752"/>
            <a:ext cx="946150" cy="12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76"/>
          <p:cNvSpPr>
            <a:spLocks noChangeArrowheads="1"/>
          </p:cNvSpPr>
          <p:nvPr/>
        </p:nvSpPr>
        <p:spPr bwMode="auto">
          <a:xfrm>
            <a:off x="3171825" y="7981385"/>
            <a:ext cx="3429000" cy="1251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Rectangle 75"/>
          <p:cNvSpPr>
            <a:spLocks noChangeArrowheads="1"/>
          </p:cNvSpPr>
          <p:nvPr/>
        </p:nvSpPr>
        <p:spPr bwMode="auto">
          <a:xfrm>
            <a:off x="3322930" y="8079466"/>
            <a:ext cx="3221037" cy="112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Inquiry: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L-Osaka Main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Bldg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10F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3-14 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Kitahamahigashi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Chuo-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ku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540-0031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TEL: 06-6946-2600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Rectangle 80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152400" y="1556674"/>
            <a:ext cx="651684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Labor Consulting Available in English and Chinese!</a:t>
            </a:r>
            <a:endParaRPr kumimoji="0" lang="en-US" altLang="ja-JP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Consultation desk for those with labor problems/questions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～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Rectangle 94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Rectangle 81"/>
          <p:cNvSpPr>
            <a:spLocks noChangeArrowheads="1"/>
          </p:cNvSpPr>
          <p:nvPr/>
        </p:nvSpPr>
        <p:spPr bwMode="auto">
          <a:xfrm>
            <a:off x="480691" y="2372578"/>
            <a:ext cx="59294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0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At the 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Government, consultation service is provided for labor related issues such as work conditions being different than promised, wage reduction and sudden dismissal.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 is provided with assistance by an English or Chinese interpreter, who is available on demand. </a:t>
            </a:r>
            <a:r>
              <a:rPr kumimoji="0" lang="en-US" altLang="ja-JP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Prior appointment is necessary in Japanese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. 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▶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　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Please call at 06-6946-2600 from 9 a.m. to  6 p.m. (Mon-Fri), Labor Environment Division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（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Consultation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Centre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rial" panose="020B0604020202020204" pitchFamily="34" charset="0"/>
              </a:rPr>
              <a:t>）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, Osaka Prefectural Government.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1508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Line 119"/>
          <p:cNvSpPr>
            <a:spLocks noChangeShapeType="1"/>
          </p:cNvSpPr>
          <p:nvPr/>
        </p:nvSpPr>
        <p:spPr bwMode="auto">
          <a:xfrm>
            <a:off x="466529" y="5887153"/>
            <a:ext cx="537210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Line 118"/>
          <p:cNvSpPr>
            <a:spLocks noChangeShapeType="1"/>
          </p:cNvSpPr>
          <p:nvPr/>
        </p:nvSpPr>
        <p:spPr bwMode="auto">
          <a:xfrm>
            <a:off x="30954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Line 117"/>
          <p:cNvSpPr>
            <a:spLocks noChangeShapeType="1"/>
          </p:cNvSpPr>
          <p:nvPr/>
        </p:nvSpPr>
        <p:spPr bwMode="auto">
          <a:xfrm>
            <a:off x="1838129" y="5928261"/>
            <a:ext cx="0" cy="165735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64" name="Picture 11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842369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" name="Picture 115" descr="j02234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79" y="5469892"/>
            <a:ext cx="4000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" name="Picture 114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54" y="5842536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113"/>
          <p:cNvSpPr>
            <a:spLocks noChangeArrowheads="1"/>
          </p:cNvSpPr>
          <p:nvPr/>
        </p:nvSpPr>
        <p:spPr bwMode="auto">
          <a:xfrm>
            <a:off x="4343204" y="5342558"/>
            <a:ext cx="6191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Keihan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City Mall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Line 112"/>
          <p:cNvSpPr>
            <a:spLocks noChangeShapeType="1"/>
          </p:cNvSpPr>
          <p:nvPr/>
        </p:nvSpPr>
        <p:spPr bwMode="auto">
          <a:xfrm flipH="1">
            <a:off x="4695629" y="5813961"/>
            <a:ext cx="1143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Line 111"/>
          <p:cNvSpPr>
            <a:spLocks noChangeShapeType="1"/>
          </p:cNvSpPr>
          <p:nvPr/>
        </p:nvSpPr>
        <p:spPr bwMode="auto">
          <a:xfrm>
            <a:off x="3095429" y="5224749"/>
            <a:ext cx="0" cy="62230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8" name="Picture 110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79" y="58585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9"/>
          <p:cNvSpPr>
            <a:spLocks noChangeArrowheads="1"/>
          </p:cNvSpPr>
          <p:nvPr/>
        </p:nvSpPr>
        <p:spPr bwMode="auto">
          <a:xfrm>
            <a:off x="3950674" y="6149988"/>
            <a:ext cx="109036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Exit 2</a:t>
            </a:r>
            <a:endParaRPr kumimoji="0" lang="en-US" altLang="ja-JP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(14</a:t>
            </a:r>
            <a:r>
              <a:rPr kumimoji="0" lang="en-US" altLang="ja-JP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</a:t>
            </a: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stairway)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Line 108"/>
          <p:cNvSpPr>
            <a:spLocks noChangeShapeType="1"/>
          </p:cNvSpPr>
          <p:nvPr/>
        </p:nvSpPr>
        <p:spPr bwMode="auto">
          <a:xfrm>
            <a:off x="3095429" y="5285074"/>
            <a:ext cx="1885950" cy="0"/>
          </a:xfrm>
          <a:prstGeom prst="line">
            <a:avLst/>
          </a:prstGeom>
          <a:noFill/>
          <a:ln w="1270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Line 106"/>
          <p:cNvSpPr>
            <a:spLocks noChangeShapeType="1"/>
          </p:cNvSpPr>
          <p:nvPr/>
        </p:nvSpPr>
        <p:spPr bwMode="auto">
          <a:xfrm flipV="1">
            <a:off x="923729" y="6680567"/>
            <a:ext cx="11430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Rectangle 105"/>
          <p:cNvSpPr>
            <a:spLocks noChangeArrowheads="1"/>
          </p:cNvSpPr>
          <p:nvPr/>
        </p:nvSpPr>
        <p:spPr bwMode="auto">
          <a:xfrm>
            <a:off x="604642" y="7045692"/>
            <a:ext cx="685800" cy="2331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HERE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Rectangle 104"/>
          <p:cNvSpPr>
            <a:spLocks noChangeArrowheads="1"/>
          </p:cNvSpPr>
          <p:nvPr/>
        </p:nvSpPr>
        <p:spPr bwMode="auto">
          <a:xfrm>
            <a:off x="369748" y="5072182"/>
            <a:ext cx="677684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+++++++++++++++++++++++++++++++++++++++++++++++++++++++++++++++++++++++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Rectangle 103"/>
          <p:cNvSpPr>
            <a:spLocks noChangeArrowheads="1"/>
          </p:cNvSpPr>
          <p:nvPr/>
        </p:nvSpPr>
        <p:spPr bwMode="auto">
          <a:xfrm>
            <a:off x="1723829" y="5097749"/>
            <a:ext cx="12573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Keihan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Railways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50" name="Picture 102" descr="j02026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4" y="5944136"/>
            <a:ext cx="933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Line 101"/>
          <p:cNvSpPr>
            <a:spLocks noChangeShapeType="1"/>
          </p:cNvSpPr>
          <p:nvPr/>
        </p:nvSpPr>
        <p:spPr bwMode="auto">
          <a:xfrm>
            <a:off x="466529" y="5059649"/>
            <a:ext cx="5372100" cy="0"/>
          </a:xfrm>
          <a:prstGeom prst="line">
            <a:avLst/>
          </a:prstGeom>
          <a:noFill/>
          <a:ln w="127000">
            <a:pattFill prst="ltDnDiag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8" name="Picture 100" descr="j03437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9" y="488819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99"/>
          <p:cNvSpPr>
            <a:spLocks noChangeArrowheads="1"/>
          </p:cNvSpPr>
          <p:nvPr/>
        </p:nvSpPr>
        <p:spPr bwMode="auto">
          <a:xfrm>
            <a:off x="3508346" y="4884356"/>
            <a:ext cx="1089025" cy="2361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Okawa River</a:t>
            </a:r>
            <a:endParaRPr kumimoji="0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AutoShape 98"/>
          <p:cNvSpPr>
            <a:spLocks noChangeArrowheads="1"/>
          </p:cNvSpPr>
          <p:nvPr/>
        </p:nvSpPr>
        <p:spPr bwMode="auto">
          <a:xfrm>
            <a:off x="4593361" y="4788605"/>
            <a:ext cx="1181100" cy="885825"/>
          </a:xfrm>
          <a:prstGeom prst="plus">
            <a:avLst>
              <a:gd name="adj" fmla="val 38681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4565287" y="5107274"/>
            <a:ext cx="1828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Temmabashi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Sta.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44" name="Picture 96" descr="j0235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3" y="5845878"/>
            <a:ext cx="3333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122"/>
          <p:cNvSpPr>
            <a:spLocks noChangeArrowheads="1"/>
          </p:cNvSpPr>
          <p:nvPr/>
        </p:nvSpPr>
        <p:spPr bwMode="auto">
          <a:xfrm>
            <a:off x="466529" y="432939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Rectangle 134"/>
          <p:cNvSpPr>
            <a:spLocks noChangeArrowheads="1"/>
          </p:cNvSpPr>
          <p:nvPr/>
        </p:nvSpPr>
        <p:spPr bwMode="auto">
          <a:xfrm>
            <a:off x="466529" y="478659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Rectangle 95"/>
          <p:cNvSpPr>
            <a:spLocks noChangeArrowheads="1"/>
          </p:cNvSpPr>
          <p:nvPr/>
        </p:nvSpPr>
        <p:spPr bwMode="auto">
          <a:xfrm>
            <a:off x="4280540" y="6813640"/>
            <a:ext cx="17145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Subway-</a:t>
            </a:r>
            <a:r>
              <a:rPr kumimoji="0" lang="en-US" altLang="ja-JP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Tanimachi</a:t>
            </a:r>
            <a:r>
              <a:rPr kumimoji="0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line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616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2909" y="9151086"/>
            <a:ext cx="1422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ＭＳ Ｐゴシック"/>
                <a:cs typeface="ＭＳ Ｐゴシック"/>
              </a:rPr>
              <a:t>☎</a:t>
            </a:r>
            <a:r>
              <a:rPr sz="1600" b="1" spc="-110" dirty="0">
                <a:latin typeface="ＭＳ Ｐゴシック"/>
                <a:cs typeface="ＭＳ Ｐゴシック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06-</a:t>
            </a:r>
            <a:r>
              <a:rPr sz="1600" b="1" spc="-15" dirty="0">
                <a:latin typeface="Calibri"/>
                <a:cs typeface="Calibri"/>
              </a:rPr>
              <a:t>6</a:t>
            </a:r>
            <a:r>
              <a:rPr sz="1600" b="1" spc="-10" dirty="0">
                <a:latin typeface="Calibri"/>
                <a:cs typeface="Calibri"/>
              </a:rPr>
              <a:t>941-</a:t>
            </a:r>
            <a:r>
              <a:rPr sz="1600" b="1" spc="-15" dirty="0">
                <a:latin typeface="Calibri"/>
                <a:cs typeface="Calibri"/>
              </a:rPr>
              <a:t>2</a:t>
            </a:r>
            <a:r>
              <a:rPr sz="1600" b="1" spc="-10" dirty="0">
                <a:latin typeface="Calibri"/>
                <a:cs typeface="Calibri"/>
              </a:rPr>
              <a:t>297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685" y="8871686"/>
            <a:ext cx="410400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Contact/Appointment: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Osaka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Information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Service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for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Foreign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Residents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4635" y="9358439"/>
            <a:ext cx="6205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baseline="3968" dirty="0">
                <a:latin typeface="Calibri"/>
                <a:cs typeface="Calibri"/>
              </a:rPr>
              <a:t>5F</a:t>
            </a:r>
            <a:r>
              <a:rPr sz="2100" b="1" spc="7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My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Dome</a:t>
            </a:r>
            <a:r>
              <a:rPr sz="2100" b="1" spc="7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Osaka,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spc="7" baseline="3968" dirty="0">
                <a:latin typeface="Calibri"/>
                <a:cs typeface="Calibri"/>
              </a:rPr>
              <a:t>2-5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spc="7" baseline="3968" dirty="0">
                <a:latin typeface="Calibri"/>
                <a:cs typeface="Calibri"/>
              </a:rPr>
              <a:t>Hommachibashi,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Chuo-ku,</a:t>
            </a:r>
            <a:r>
              <a:rPr sz="2100" b="1" spc="15" baseline="3968" dirty="0">
                <a:latin typeface="Calibri"/>
                <a:cs typeface="Calibri"/>
              </a:rPr>
              <a:t> </a:t>
            </a:r>
            <a:r>
              <a:rPr sz="2100" b="1" baseline="3968" dirty="0">
                <a:latin typeface="Calibri"/>
                <a:cs typeface="Calibri"/>
              </a:rPr>
              <a:t>Osaka</a:t>
            </a:r>
            <a:r>
              <a:rPr sz="2100" b="1" spc="-22" baseline="3968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ＭＳ Ｐゴシック"/>
                <a:cs typeface="ＭＳ Ｐゴシック"/>
              </a:rPr>
              <a:t>✉</a:t>
            </a:r>
            <a:r>
              <a:rPr sz="1600" b="1" spc="-10" dirty="0">
                <a:latin typeface="Calibri"/>
                <a:cs typeface="Calibri"/>
                <a:hlinkClick r:id="rId2"/>
              </a:rPr>
              <a:t>jouhou-c@ofix.or.jp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4211" y="974168"/>
            <a:ext cx="1246631" cy="12572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46515" y="974649"/>
            <a:ext cx="892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EC7C30"/>
                </a:solidFill>
                <a:latin typeface="HGP創英角ﾎﾟｯﾌﾟ体"/>
                <a:cs typeface="HGP創英角ﾎﾟｯﾌﾟ体"/>
              </a:rPr>
              <a:t>Online</a:t>
            </a:r>
            <a:endParaRPr sz="2400" dirty="0">
              <a:latin typeface="HGP創英角ﾎﾟｯﾌﾟ体"/>
              <a:cs typeface="HGP創英角ﾎﾟｯﾌﾟ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920" y="30544"/>
            <a:ext cx="622871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Labor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Consultation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Centre(Labor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Environment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Division),</a:t>
            </a:r>
            <a:r>
              <a:rPr sz="1200" spc="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-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Prefectural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Government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Foundation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of</a:t>
            </a:r>
            <a:r>
              <a:rPr sz="1200" spc="1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International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Exchange</a:t>
            </a:r>
            <a:r>
              <a:rPr sz="1200" spc="2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(OFIX)</a:t>
            </a:r>
            <a:r>
              <a:rPr sz="12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Osaka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Information</a:t>
            </a:r>
            <a:r>
              <a:rPr sz="1200" spc="1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Service</a:t>
            </a:r>
            <a:r>
              <a:rPr sz="1200" spc="3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for</a:t>
            </a:r>
            <a:r>
              <a:rPr sz="1200" spc="20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A3838"/>
                </a:solidFill>
                <a:latin typeface="Calibri"/>
                <a:cs typeface="Calibri"/>
              </a:rPr>
              <a:t>Foreign</a:t>
            </a:r>
            <a:r>
              <a:rPr sz="1200" spc="35" dirty="0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A3838"/>
                </a:solidFill>
                <a:latin typeface="Calibri"/>
                <a:cs typeface="Calibri"/>
              </a:rPr>
              <a:t>Residents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979" y="4682172"/>
            <a:ext cx="1784754" cy="88482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7078" y="4682275"/>
            <a:ext cx="2012065" cy="90744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98343" y="5791572"/>
            <a:ext cx="1762038" cy="85078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2721" y="5791634"/>
            <a:ext cx="2023529" cy="86212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344" y="5791635"/>
            <a:ext cx="1773325" cy="8621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387" y="4659569"/>
            <a:ext cx="1784698" cy="9414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238950" y="5839129"/>
            <a:ext cx="17291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Dismissal, </a:t>
            </a: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2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Resignation</a:t>
            </a:r>
            <a:endParaRPr sz="2200">
              <a:latin typeface="UD デジタル 教科書体 NP-B"/>
              <a:cs typeface="UD デジタル 教科書体 NP-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0674" y="4908435"/>
            <a:ext cx="9632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Wage</a:t>
            </a:r>
            <a:r>
              <a:rPr sz="22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s</a:t>
            </a:r>
            <a:endParaRPr sz="2200">
              <a:latin typeface="UD デジタル 教科書体 NK-B"/>
              <a:cs typeface="UD デジタル 教科書体 NK-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6776" y="5839142"/>
            <a:ext cx="169798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Labor</a:t>
            </a:r>
            <a:endParaRPr sz="2200">
              <a:latin typeface="UD デジタル 教科書体 NP-B"/>
              <a:cs typeface="UD デジタル 教科書体 NP-B"/>
            </a:endParaRPr>
          </a:p>
          <a:p>
            <a:pPr marL="321310">
              <a:lnSpc>
                <a:spcPct val="100000"/>
              </a:lnSpc>
              <a:spcBef>
                <a:spcPts val="120"/>
              </a:spcBef>
            </a:pPr>
            <a:r>
              <a:rPr sz="22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contract</a:t>
            </a:r>
            <a:r>
              <a:rPr sz="22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s</a:t>
            </a:r>
            <a:endParaRPr sz="2200">
              <a:latin typeface="UD デジタル 教科書体 NP-B"/>
              <a:cs typeface="UD デジタル 教科書体 NP-B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06776" y="4686033"/>
            <a:ext cx="1582420" cy="78486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Working</a:t>
            </a:r>
            <a:endParaRPr sz="2000" dirty="0">
              <a:latin typeface="UD デジタル 教科書体 NP-B"/>
              <a:cs typeface="UD デジタル 教科書体 NP-B"/>
            </a:endParaRPr>
          </a:p>
          <a:p>
            <a:pPr marL="836294">
              <a:lnSpc>
                <a:spcPct val="100000"/>
              </a:lnSpc>
              <a:spcBef>
                <a:spcPts val="590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hours</a:t>
            </a:r>
            <a:endParaRPr sz="2000" dirty="0">
              <a:latin typeface="UD デジタル 教科書体 NP-B"/>
              <a:cs typeface="UD デジタル 教科書体 NP-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0213" y="4637277"/>
            <a:ext cx="165608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299"/>
              </a:lnSpc>
              <a:spcBef>
                <a:spcPts val="100"/>
              </a:spcBef>
            </a:pPr>
            <a:r>
              <a:rPr sz="2000" b="1" spc="4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Sexual </a:t>
            </a:r>
            <a:r>
              <a:rPr sz="2000" b="1" spc="4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000" b="1" spc="5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Harassmen</a:t>
            </a:r>
            <a:r>
              <a:rPr sz="20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t</a:t>
            </a:r>
            <a:endParaRPr sz="2000">
              <a:latin typeface="UD デジタル 教科書体 NP-B"/>
              <a:cs typeface="UD デジタル 教科書体 NP-B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7328" y="5838952"/>
            <a:ext cx="1622425" cy="7200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Workplace</a:t>
            </a:r>
            <a:endParaRPr sz="2000">
              <a:latin typeface="UD デジタル 教科書体 NP-B"/>
              <a:cs typeface="UD デジタル 教科書体 NP-B"/>
            </a:endParaRPr>
          </a:p>
          <a:p>
            <a:pPr marL="561340">
              <a:lnSpc>
                <a:spcPct val="100000"/>
              </a:lnSpc>
              <a:spcBef>
                <a:spcPts val="335"/>
              </a:spcBef>
            </a:pPr>
            <a:r>
              <a:rPr sz="20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bullying</a:t>
            </a:r>
            <a:endParaRPr sz="2000">
              <a:latin typeface="UD デジタル 教科書体 NP-B"/>
              <a:cs typeface="UD デジタル 教科書体 NP-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745" y="2342576"/>
            <a:ext cx="6515937" cy="2221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0"/>
              </a:spcBef>
              <a:tabLst>
                <a:tab pos="2332990" algn="l"/>
              </a:tabLst>
            </a:pPr>
            <a:r>
              <a:rPr sz="4800" b="1" spc="200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	</a:t>
            </a:r>
            <a:r>
              <a:rPr sz="4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</a:t>
            </a:r>
            <a:endParaRPr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sz="2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b="1" spc="-3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ime:</a:t>
            </a:r>
            <a:r>
              <a:rPr lang="en-US" sz="2400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spc="-5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marL="81280">
              <a:spcBef>
                <a:spcPts val="665"/>
              </a:spcBef>
            </a:pPr>
            <a:r>
              <a:rPr lang="ja-JP" altLang="en-US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The</a:t>
            </a:r>
            <a:r>
              <a:rPr lang="en-US" altLang="ja-JP" sz="2200" b="1" spc="-20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1st</a:t>
            </a:r>
            <a:r>
              <a:rPr lang="en-US" altLang="ja-JP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Friday </a:t>
            </a:r>
            <a:r>
              <a:rPr lang="ja-JP" altLang="en-US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(</a:t>
            </a:r>
            <a:r>
              <a:rPr lang="en-US" altLang="ja-JP" b="1" spc="27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1:30pm-5:30pm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) </a:t>
            </a:r>
            <a:endParaRPr lang="en-US" altLang="ja-JP" b="1" spc="-5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  <a:p>
            <a:pPr marL="81280">
              <a:lnSpc>
                <a:spcPct val="100000"/>
              </a:lnSpc>
              <a:spcBef>
                <a:spcPts val="665"/>
              </a:spcBef>
            </a:pPr>
            <a:r>
              <a:rPr lang="ja-JP" altLang="en-US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　　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The</a:t>
            </a:r>
            <a:r>
              <a:rPr lang="en-US" altLang="ja-JP" sz="2200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 </a:t>
            </a:r>
            <a:r>
              <a:rPr lang="en-US" altLang="ja-JP" sz="2200" b="1" spc="-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3rd </a:t>
            </a:r>
            <a:r>
              <a:rPr lang="en-US" altLang="ja-JP" sz="2200" b="1" spc="-5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Thursday  </a:t>
            </a:r>
            <a:r>
              <a:rPr lang="en-US" altLang="ja-JP" b="1" spc="-15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(</a:t>
            </a:r>
            <a:r>
              <a:rPr lang="en-US" altLang="ja-JP" b="1" spc="27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6:00pm-8:00pm</a:t>
            </a:r>
            <a:r>
              <a:rPr lang="en-US" altLang="ja-JP" b="1" spc="-15" dirty="0">
                <a:solidFill>
                  <a:srgbClr val="002060"/>
                </a:solidFill>
                <a:latin typeface="Arial" panose="020B0604020202020204" pitchFamily="34" charset="0"/>
                <a:ea typeface="UD デジタル 教科書体 NP-B" panose="02020700000000000000" pitchFamily="18" charset="-128"/>
                <a:cs typeface="Arial" panose="020B0604020202020204" pitchFamily="34" charset="0"/>
              </a:rPr>
              <a:t>) </a:t>
            </a:r>
            <a:endParaRPr sz="1100" dirty="0">
              <a:solidFill>
                <a:srgbClr val="002060"/>
              </a:solidFill>
              <a:latin typeface="Arial" panose="020B0604020202020204" pitchFamily="34" charset="0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67912" y="8733120"/>
            <a:ext cx="616770" cy="61679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0" y="45756"/>
            <a:ext cx="858519" cy="434975"/>
            <a:chOff x="0" y="45756"/>
            <a:chExt cx="858519" cy="434975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593" y="45756"/>
              <a:ext cx="383314" cy="2683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353847"/>
              <a:ext cx="512718" cy="12658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097194" y="3374480"/>
            <a:ext cx="26970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r>
              <a:rPr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ja-JP" altLang="en-US" b="1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1762" y="6684886"/>
            <a:ext cx="6399530" cy="19431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7305" marR="689610">
              <a:lnSpc>
                <a:spcPct val="101299"/>
              </a:lnSpc>
              <a:spcBef>
                <a:spcPts val="80"/>
              </a:spcBef>
            </a:pP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Consult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about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your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65" dirty="0">
                <a:solidFill>
                  <a:srgbClr val="714208"/>
                </a:solidFill>
                <a:latin typeface="Arial"/>
                <a:cs typeface="Arial"/>
              </a:rPr>
              <a:t>labor 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problems 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with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labor specialist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from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Osaka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Prefectural</a:t>
            </a:r>
            <a:r>
              <a:rPr sz="1400" b="1" spc="-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Labor</a:t>
            </a:r>
            <a:r>
              <a:rPr sz="1400" b="1" spc="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Consultation</a:t>
            </a:r>
            <a:r>
              <a:rPr sz="1400" b="1" spc="1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Centre</a:t>
            </a:r>
            <a:r>
              <a:rPr sz="1400" b="1" spc="1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via</a:t>
            </a:r>
            <a:r>
              <a:rPr sz="1400" b="1" spc="1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Zoom. </a:t>
            </a:r>
            <a:r>
              <a:rPr sz="1400" b="1" spc="-42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You</a:t>
            </a:r>
            <a:r>
              <a:rPr sz="1400" b="1" spc="-20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can visit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our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office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or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access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from</a:t>
            </a:r>
            <a:r>
              <a:rPr sz="1400" b="1" dirty="0">
                <a:solidFill>
                  <a:srgbClr val="714208"/>
                </a:solidFill>
                <a:latin typeface="UD デジタル 教科書体 NP-B"/>
                <a:cs typeface="UD デジタル 教科書体 NP-B"/>
              </a:rPr>
              <a:t> home.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27305">
              <a:lnSpc>
                <a:spcPct val="100000"/>
              </a:lnSpc>
              <a:spcBef>
                <a:spcPts val="1130"/>
              </a:spcBef>
            </a:pP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Languages: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 marR="694055" indent="11430">
              <a:lnSpc>
                <a:spcPts val="1590"/>
              </a:lnSpc>
              <a:spcBef>
                <a:spcPts val="560"/>
              </a:spcBef>
              <a:tabLst>
                <a:tab pos="915669" algn="l"/>
                <a:tab pos="1853564" algn="l"/>
                <a:tab pos="2720975" algn="l"/>
                <a:tab pos="3333115" algn="l"/>
              </a:tabLst>
            </a:pPr>
            <a:r>
              <a:rPr sz="2100" b="1" spc="-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English,	Chinese,	</a:t>
            </a:r>
            <a:r>
              <a:rPr sz="2100" b="1" spc="-15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Korean,	</a:t>
            </a:r>
            <a:r>
              <a:rPr sz="2100" b="1" spc="-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Thai,	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Vietnamese, </a:t>
            </a:r>
            <a:r>
              <a:rPr sz="2100" b="1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Filipino, </a:t>
            </a:r>
            <a:r>
              <a:rPr sz="2100" b="1" spc="7" baseline="3968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Portuguese,</a:t>
            </a:r>
            <a:r>
              <a:rPr sz="1400" b="1" spc="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Spanish,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Indonesian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and</a:t>
            </a:r>
            <a:r>
              <a:rPr sz="1400" b="1" spc="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Nepali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and</a:t>
            </a:r>
            <a:r>
              <a:rPr sz="1400" b="1" spc="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Japanese.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Please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make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an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appointment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by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phone</a:t>
            </a:r>
            <a:r>
              <a:rPr sz="1400" b="1" spc="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4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or</a:t>
            </a:r>
            <a:r>
              <a:rPr sz="14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e-mail.</a:t>
            </a:r>
            <a:endParaRPr sz="14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*In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principle,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we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will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accept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appointments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2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business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days</a:t>
            </a:r>
            <a:r>
              <a:rPr sz="1100" b="1" spc="-10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before the</a:t>
            </a:r>
            <a:r>
              <a:rPr sz="1100" b="1" spc="-1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consultation</a:t>
            </a:r>
            <a:r>
              <a:rPr sz="1100" b="1" spc="-5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100" b="1" dirty="0">
                <a:solidFill>
                  <a:srgbClr val="1F4E79"/>
                </a:solidFill>
                <a:latin typeface="UD デジタル 教科書体 NP-B"/>
                <a:cs typeface="UD デジタル 教科書体 NP-B"/>
              </a:rPr>
              <a:t>date.</a:t>
            </a:r>
            <a:endParaRPr sz="1100">
              <a:latin typeface="UD デジタル 教科書体 NP-B"/>
              <a:cs typeface="UD デジタル 教科書体 NP-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633" y="21265"/>
            <a:ext cx="6804837" cy="9884735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85965"/>
              </p:ext>
            </p:extLst>
          </p:nvPr>
        </p:nvGraphicFramePr>
        <p:xfrm>
          <a:off x="149784" y="465890"/>
          <a:ext cx="6578274" cy="9273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429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1089413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574692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Consultation</a:t>
                      </a:r>
                      <a:r>
                        <a:rPr kumimoji="1" lang="en-US" altLang="ja-JP" sz="1100" baseline="0" dirty="0"/>
                        <a:t> Details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Name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Tel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/>
                        <a:t>Address/Office hours</a:t>
                      </a:r>
                      <a:endParaRPr kumimoji="1" lang="ja-JP" altLang="en-US" sz="1100" dirty="0"/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Working conditions</a:t>
                      </a:r>
                    </a:p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    (Labor Standards Act –related)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Advisory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Service for Foreign Workers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06-6949-6490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Otemae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+mn-lt"/>
                          <a:ea typeface="HG丸ｺﾞｼｯｸM-PRO" panose="020F0600000000000000" pitchFamily="50" charset="-128"/>
                        </a:rPr>
                        <a:t>ku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, Osaka City</a:t>
                      </a:r>
                      <a:endParaRPr kumimoji="1" lang="ja-JP" altLang="en-US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9:30 am to 5:00 pm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12:00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pm to 1:00 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pm</a:t>
                      </a:r>
                      <a:r>
                        <a:rPr kumimoji="1" lang="ja-JP" altLang="en-US" sz="1100" dirty="0">
                          <a:latin typeface="+mn-lt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*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English:</a:t>
                      </a:r>
                      <a:r>
                        <a:rPr kumimoji="1" lang="ja-JP" altLang="en-US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Mon.,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Wed. and Fri,  Portuguese: Wed. and Thurs.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Chinese: Tue., </a:t>
                      </a: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Wed.,</a:t>
                      </a:r>
                      <a:r>
                        <a:rPr kumimoji="1" lang="en-US" altLang="ja-JP" sz="1100" baseline="0" dirty="0">
                          <a:latin typeface="+mn-lt"/>
                          <a:ea typeface="HG丸ｺﾞｼｯｸM-PRO" panose="020F0600000000000000" pitchFamily="50" charset="-128"/>
                        </a:rPr>
                        <a:t> Thurs. and Fri.</a:t>
                      </a:r>
                      <a:endParaRPr kumimoji="1" lang="en-US" altLang="ja-JP" sz="1100" dirty="0">
                        <a:latin typeface="+mn-lt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+mn-lt"/>
                          <a:ea typeface="HG丸ｺﾞｼｯｸM-PRO" panose="020F0600000000000000" pitchFamily="50" charset="-128"/>
                        </a:rPr>
                        <a:t> Vietnamese: Fri.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Employment counseling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Job placement service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Reference</a:t>
                      </a:r>
                      <a:r>
                        <a:rPr lang="en-US" altLang="ja-JP" sz="11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 of job offers information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Employment Service Center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Hankyu Grand Building, 8-47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Kakuda-cho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Monday to Friday,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10:00 am to 6:00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except  Sat., Sun. and national holidays</a:t>
                      </a:r>
                      <a:r>
                        <a:rPr kumimoji="1" 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）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*English/Chinese/Portuguese: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 to Fri.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Spanish: Tue. and Thurs., Vietnamese: Mon. and Wed.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Nepali: Wed.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Interpreters available from 1:00 pm to 6:00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Employment Service Corner for Foreigners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1F to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Sakai City( in the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1:00 pm to 5:00 pm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*Chinese: Mon. and Tue., Portuguese:  Thur. , English: 2nd and 4th Wed. and Fri.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*If you need an interpreter, contact the office beforehand by phone)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48978">
                <a:tc>
                  <a:txBody>
                    <a:bodyPr/>
                    <a:lstStyle/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just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esidence status</a:t>
                      </a: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General matters related to your daily life</a:t>
                      </a:r>
                      <a:r>
                        <a:rPr lang="en-US" altLang="ja-JP" sz="1100" baseline="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such as </a:t>
                      </a:r>
                      <a:r>
                        <a:rPr lang="en-US" altLang="ja-JP" sz="1100" dirty="0"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labor and employment, medical care, welfare, and education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Osaka Foundation of International Exchange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-Osaka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 Information Service for Foreign Residents-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, Osaka City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Fri. 9:00 am to 9:00 pm (except national holidays, appointment required after 5:30 pm)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Mon., Tues., Wed. and Thurs.: 9:00 am to 5:30 pm (except national holidays)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4th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Sun. of each month: 1:00 pm to 5:00 pm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Portuguese, Spanish, Vietnamese, Filipino, Thai,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Nepali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704071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Human rights of foreign nationals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Ministry of Justice</a:t>
                      </a:r>
                    </a:p>
                    <a:p>
                      <a:pPr algn="just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</a:rPr>
                        <a:t>Foreign-language Human Rights Hotline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Weekdays (except yearend/new year holidays): 9:00 am to 5:00 pm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Chinese, Korean,  Filipino, Portuguese, Vietnamese, Nepali, Spanish, Indonesian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and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 Thai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Osaka Bar Association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Human Rights Hotline for foreign nationals</a:t>
                      </a:r>
                      <a:r>
                        <a:rPr kumimoji="1" lang="ja-JP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2nd and 4th Fri. of each month: 12:00 pm to 5:00 pm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*English, Korean, and Chinese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Consultation/guide about immigration procedure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Immigration information center for foreign nationals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Arial" panose="020B0604020202020204" pitchFamily="34" charset="0"/>
                        </a:rPr>
                        <a:t>(Immigration Services Agency of Japan)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IP-phone, PHS 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+mn-lt"/>
                          <a:ea typeface="HG丸ｺﾞｼｯｸM-PRO" panose="020F0600000000000000" pitchFamily="50" charset="-128"/>
                          <a:cs typeface="+mn-cs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HG丸ｺﾞｼｯｸM-PRO" panose="020F0600000000000000" pitchFamily="50" charset="-128"/>
                        <a:cs typeface="+mn-cs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Weekdays:  8:30 am to 5:15 pm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*English, Chinese, Spanish, Portuguese, Vietnamese, 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87543" y="-13556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Other consultation centers</a:t>
            </a:r>
            <a:endParaRPr kumimoji="1" lang="ja-JP" altLang="en-US" sz="24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1744" y="37444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470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94A7EA-F00B-4A20-9A26-E2D773BF78A2}"/>
              </a:ext>
            </a:extLst>
          </p:cNvPr>
          <p:cNvSpPr txBox="1"/>
          <p:nvPr/>
        </p:nvSpPr>
        <p:spPr>
          <a:xfrm>
            <a:off x="35020" y="20430"/>
            <a:ext cx="6822980" cy="988557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noAutofit/>
          </a:bodyPr>
          <a:lstStyle/>
          <a:p>
            <a:endParaRPr kumimoji="1" lang="ja-JP" altLang="en-US" sz="2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6" y="1867133"/>
            <a:ext cx="8479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394651" y="8153614"/>
            <a:ext cx="15552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Ⓒ</a:t>
            </a:r>
            <a:r>
              <a:rPr lang="en-US" altLang="ja-JP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2014</a:t>
            </a:r>
            <a:r>
              <a:rPr lang="ja-JP" altLang="en-US" sz="105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大阪府もずやん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63959" y="1885373"/>
            <a:ext cx="1285845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Search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075" y="2316735"/>
            <a:ext cx="607620" cy="56359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000963" y="9347723"/>
            <a:ext cx="12234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月発行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53ECD76-2033-45C4-90B0-0B5457A4CEE6}"/>
              </a:ext>
            </a:extLst>
          </p:cNvPr>
          <p:cNvSpPr/>
          <p:nvPr/>
        </p:nvSpPr>
        <p:spPr>
          <a:xfrm>
            <a:off x="5726529" y="280915"/>
            <a:ext cx="72327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英語版</a:t>
            </a: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108908" y="186613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Table of Contents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758" y="1337392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Labor Conditions and Contracts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2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Wages(salary)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3	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Working Hours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4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Overtime Work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5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Annual Paid Leave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</a:t>
            </a:r>
            <a:r>
              <a:rPr lang="en-US" altLang="ja-JP" sz="23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6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Dismissal and Resignation</a:t>
            </a: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7</a:t>
            </a: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Workplace Harassment</a:t>
            </a: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165" y="120590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Check your residence card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59" y="4333656"/>
            <a:ext cx="348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 restrictions on work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status of residence   </a:t>
            </a: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+mj-ea"/>
                <a:ea typeface="+mj-ea"/>
                <a:cs typeface="Arial" panose="020B0604020202020204" pitchFamily="34" charset="0"/>
              </a:rPr>
              <a:t>　</a:t>
            </a:r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Limited to the work based on </a:t>
            </a:r>
          </a:p>
          <a:p>
            <a:r>
              <a:rPr kumimoji="1"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  your certificate of designation </a:t>
            </a:r>
            <a:endParaRPr kumimoji="1" lang="ja-JP" altLang="en-US" dirty="0">
              <a:cs typeface="Arial" panose="020B0604020202020204" pitchFamily="34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2323" y="4346777"/>
            <a:ext cx="300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ja-JP" altLang="en-US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 　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Working </a:t>
            </a:r>
            <a:r>
              <a:rPr lang="en-US" altLang="ja-JP" b="1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NOT 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allowed</a:t>
            </a:r>
            <a:endParaRPr kumimoji="1" lang="ja-JP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398673" y="7784314"/>
            <a:ext cx="957665" cy="646331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9558" y="8360050"/>
            <a:ext cx="360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You can work.</a:t>
            </a:r>
          </a:p>
          <a:p>
            <a:r>
              <a:rPr lang="en-US" altLang="ja-JP" sz="1750" b="1" u="sng" dirty="0">
                <a:solidFill>
                  <a:schemeClr val="accent1">
                    <a:lumMod val="50000"/>
                  </a:schemeClr>
                </a:solidFill>
                <a:ea typeface="HGP創英角ﾎﾟｯﾌﾟ体" panose="040B0A00000000000000" pitchFamily="50" charset="-128"/>
                <a:cs typeface="Arial" panose="020B0604020202020204" pitchFamily="34" charset="0"/>
              </a:rPr>
              <a:t>Japan’s “working rules” are applied.</a:t>
            </a:r>
            <a:endParaRPr lang="en-US" altLang="ja-JP" sz="1750" b="1" dirty="0">
              <a:solidFill>
                <a:schemeClr val="accent1">
                  <a:lumMod val="50000"/>
                </a:schemeClr>
              </a:solidFill>
              <a:ea typeface="HGP創英角ﾎﾟｯﾌﾟ体" panose="040B0A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9" y="3997047"/>
            <a:ext cx="3352276" cy="5216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20304" y="3997046"/>
            <a:ext cx="3307253" cy="52164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9719" y="1944492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First, check if you can work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in Japan or not</a:t>
            </a:r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！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707" y="2866850"/>
            <a:ext cx="413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 Immigration Control and Refugee Recognition Act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423322" y="2973153"/>
            <a:ext cx="779852" cy="1323806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2471692" y="3045948"/>
            <a:ext cx="2341556" cy="1282375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00320" y="5082169"/>
            <a:ext cx="38516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>
                <a:solidFill>
                  <a:srgbClr val="FF0000"/>
                </a:solidFill>
                <a:ea typeface="HG創英角ﾎﾟｯﾌﾟ体" panose="040B0A09000000000000" pitchFamily="49" charset="-128"/>
                <a:cs typeface="Arial" panose="020B0604020202020204" pitchFamily="34" charset="0"/>
              </a:rPr>
              <a:t>You can’t work.</a:t>
            </a:r>
          </a:p>
          <a:p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hope to work, you need </a:t>
            </a:r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permission for the changes of status of residence for permission to engage in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an activity other than those permitted under the status of residence </a:t>
            </a:r>
          </a:p>
          <a:p>
            <a:r>
              <a:rPr lang="en-US" altLang="ja-JP" sz="1600" u="sng" dirty="0">
                <a:solidFill>
                  <a:srgbClr val="0070C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previously granted</a:t>
            </a:r>
            <a:r>
              <a:rPr lang="en-US" altLang="ja-JP" sz="16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 at the Immigration Bureau.</a:t>
            </a:r>
            <a:endParaRPr lang="en-US" altLang="ja-JP" sz="16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64651" y="8703899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51484"/>
            <a:ext cx="6519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must submit the notification relating to the organizations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of affiliation when: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got employed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quitted a company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 change your job (working for a different company</a:t>
            </a:r>
            <a:r>
              <a:rPr lang="en-US" altLang="ja-JP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*Mid to long-term residents are obliged to submit the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notification to the Commissioner of the Immigration Services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Agency by themselves.</a:t>
            </a:r>
          </a:p>
          <a:p>
            <a:r>
              <a:rPr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you don’t submit the notification, a fine of not more than </a:t>
            </a:r>
          </a:p>
          <a:p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200,000 yen is to be imposed.</a:t>
            </a: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cs typeface="Arial" panose="020B0604020202020204" pitchFamily="34" charset="0"/>
              </a:rPr>
              <a:t>*If you submit a false notification, you are to be punished 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by imprisonment with work for not more than one year or</a:t>
            </a:r>
          </a:p>
          <a:p>
            <a:r>
              <a:rPr lang="en-US" altLang="ja-JP" dirty="0">
                <a:cs typeface="Arial" panose="020B0604020202020204" pitchFamily="34" charset="0"/>
              </a:rPr>
              <a:t> a fine of not more than 200,000 yen. </a:t>
            </a:r>
            <a:endParaRPr lang="ja-JP" altLang="en-US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5939549" cy="1055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“</a:t>
            </a:r>
            <a:r>
              <a:rPr lang="en-US" altLang="ja-JP" sz="2400" dirty="0"/>
              <a:t>Notification Relating to the Organizations of </a:t>
            </a:r>
          </a:p>
          <a:p>
            <a:r>
              <a:rPr lang="en-US" altLang="ja-JP" sz="2400" dirty="0"/>
              <a:t>Affiliation</a:t>
            </a:r>
            <a:r>
              <a:rPr lang="en-US" altLang="ja-JP" sz="2400" b="1" dirty="0">
                <a:ea typeface="HG丸ｺﾞｼｯｸM-PRO" panose="020F0600000000000000" pitchFamily="50" charset="-128"/>
              </a:rPr>
              <a:t>” </a:t>
            </a:r>
            <a:r>
              <a:rPr lang="en-US" altLang="ja-JP" sz="2400" dirty="0">
                <a:ea typeface="HG丸ｺﾞｼｯｸM-PRO" panose="020F0600000000000000" pitchFamily="50" charset="-128"/>
              </a:rPr>
              <a:t>is required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73893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1931" y="2171636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*Immigration Control and Refugee Recognition Act, Article 19-16</a:t>
            </a:r>
          </a:p>
        </p:txBody>
      </p:sp>
      <p:sp>
        <p:nvSpPr>
          <p:cNvPr id="10" name="二等辺三角形 9"/>
          <p:cNvSpPr/>
          <p:nvPr/>
        </p:nvSpPr>
        <p:spPr>
          <a:xfrm rot="5400000">
            <a:off x="54290" y="5436758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Introduction</a:t>
            </a:r>
            <a:endParaRPr kumimoji="1" lang="ja-JP" altLang="en-US" sz="3200" b="1" dirty="0"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36680"/>
              </p:ext>
            </p:extLst>
          </p:nvPr>
        </p:nvGraphicFramePr>
        <p:xfrm>
          <a:off x="92898" y="1202774"/>
          <a:ext cx="6640117" cy="5272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3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9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6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Status of residence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When  the notification  required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Matters to be notified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Legal ground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</a:rPr>
                        <a:t>Penal provisions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Notification Relating to the</a:t>
                      </a:r>
                    </a:p>
                    <a:p>
                      <a:pPr algn="ctr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Organizations of Affiliation</a:t>
                      </a: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Professor,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 err="1">
                          <a:solidFill>
                            <a:schemeClr val="tx1"/>
                          </a:solidFill>
                        </a:rPr>
                        <a:t>Hihly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skilled professional (1)-(c), (2)-(c)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Business manager, Legal/accounting services, Medical services,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Instructor,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Intra-company transferee, Technical intern training,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Student or Trainee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location, or extinction of the organization where the activities set forth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-Leaving or being transferred from the organization</a:t>
                      </a: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The following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of a mid- to long-term resident who submits the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notification must be notified: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②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Birth date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③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④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Nationality/region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⑤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⑥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Residence card number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⑦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Matters to be notified depending on the case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19-16</a:t>
                      </a: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Enforcement Regulation of the Immigration Control and Refugee Recognition Act,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Article 19-15, Appended Table 3-3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 71-2-1</a:t>
                      </a:r>
                    </a:p>
                    <a:p>
                      <a:pPr algn="l"/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false notification</a:t>
                      </a:r>
                      <a:r>
                        <a:rPr kumimoji="1" lang="ja-JP" altLang="en-US" sz="1100" b="1" dirty="0">
                          <a:solidFill>
                            <a:schemeClr val="tx1"/>
                          </a:solidFill>
                        </a:rPr>
                        <a:t>）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Immigration Control and Refugee Recognition Act, Article71- 5-3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(breach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of notification duty)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156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Highly skilled professional</a:t>
                      </a: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 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baseline="0" dirty="0">
                          <a:solidFill>
                            <a:schemeClr val="tx1"/>
                          </a:solidFill>
                        </a:rPr>
                        <a:t>(2)-(a)(b), 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Researcher, Engineer /Specialist in humanities/ International services, Nursing care,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Entertainer, Skilled labor" or "Specified skilled worker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-Change in the name or location or extinction of the </a:t>
                      </a:r>
                      <a:r>
                        <a:rPr kumimoji="1" lang="en-US" altLang="ja-JP" sz="1100" b="1" u="sng" dirty="0">
                          <a:solidFill>
                            <a:schemeClr val="tx1"/>
                          </a:solidFill>
                        </a:rPr>
                        <a:t>organization with which the contract has been concluded</a:t>
                      </a:r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, or termination of the contract</a:t>
                      </a:r>
                    </a:p>
                    <a:p>
                      <a:pPr algn="l"/>
                      <a:r>
                        <a:rPr kumimoji="1" lang="en-US" altLang="ja-JP" sz="1100" b="1" dirty="0">
                          <a:solidFill>
                            <a:schemeClr val="tx1"/>
                          </a:solidFill>
                        </a:rPr>
                        <a:t>-Concluding a new contract</a:t>
                      </a:r>
                      <a:endParaRPr kumimoji="1" lang="ja-JP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45230" y="6869401"/>
            <a:ext cx="640421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Notification period: within 14 days of the date of the occurrence of the ground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ja-JP" sz="1600" dirty="0">
              <a:solidFill>
                <a:srgbClr val="000000"/>
              </a:solidFill>
              <a:latin typeface="+mn-lt"/>
              <a:ea typeface="Meiryo UI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How to submit the notification: 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000000"/>
                </a:solidFill>
                <a:latin typeface="+mn-lt"/>
                <a:ea typeface="Meiryo UI" panose="020B0604030504040204" pitchFamily="50" charset="-128"/>
              </a:rPr>
              <a:t>Submitting on the Internet at the website of the Immigration Services Agency(User registration with the "E-notification system“ is required )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Directly bringing to the local immigration services office</a:t>
            </a:r>
          </a:p>
          <a:p>
            <a:pPr marL="412737" indent="-412737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1600" dirty="0">
                <a:latin typeface="+mn-lt"/>
                <a:ea typeface="Meiryo UI" panose="020B0604030504040204" pitchFamily="50" charset="-128"/>
              </a:rPr>
              <a:t>Sending to the Tokyo Immigration Services agency by post</a:t>
            </a: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255858" y="9126883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(Note)</a:t>
            </a:r>
            <a:r>
              <a:rPr lang="ja-JP" altLang="en-US" sz="1200" dirty="0">
                <a:solidFill>
                  <a:srgbClr val="000000"/>
                </a:solidFill>
              </a:rPr>
              <a:t>　</a:t>
            </a:r>
            <a:r>
              <a:rPr lang="en-US" altLang="ja-JP" sz="1200" dirty="0">
                <a:solidFill>
                  <a:srgbClr val="000000"/>
                </a:solidFill>
              </a:rPr>
              <a:t>Please refer to the website below for the application form template</a:t>
            </a:r>
            <a:r>
              <a:rPr lang="ja-JP" altLang="en-US" sz="1200" dirty="0">
                <a:solidFill>
                  <a:srgbClr val="000000"/>
                </a:solidFill>
              </a:rPr>
              <a:t> 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</a:rPr>
              <a:t> http://www.moj.go.jp/isa/applications/procedures/index.html 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cxnSp>
        <p:nvCxnSpPr>
          <p:cNvPr id="9" name="カギ線コネクタ 2"/>
          <p:cNvCxnSpPr>
            <a:cxnSpLocks noChangeShapeType="1"/>
          </p:cNvCxnSpPr>
          <p:nvPr/>
        </p:nvCxnSpPr>
        <p:spPr bwMode="auto">
          <a:xfrm flipV="1">
            <a:off x="2884924" y="9567824"/>
            <a:ext cx="3125435" cy="1651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31" y="8776353"/>
            <a:ext cx="1017984" cy="10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40103" y="93892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2400" dirty="0">
                <a:solidFill>
                  <a:srgbClr val="000000"/>
                </a:solidFill>
              </a:rPr>
              <a:t>Details on the “</a:t>
            </a:r>
            <a:r>
              <a:rPr lang="en-US" altLang="ja-JP" sz="2400" dirty="0"/>
              <a:t>Notification Relating to the Organizations of Affiliation”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99901" y="6862838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122314" y="7584927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637" y="2571837"/>
            <a:ext cx="6119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a company newly hires a foreign national or if a foreign national employed by the company separates from employment (quits the job), the company must submit a “</a:t>
            </a:r>
            <a:r>
              <a:rPr lang="en-US" altLang="ja-JP" sz="2000" u="sng" dirty="0">
                <a:cs typeface="Arial" panose="020B0604020202020204" pitchFamily="34" charset="0"/>
              </a:rPr>
              <a:t>Notification of the Employment Status of Foreign Nationals</a:t>
            </a:r>
            <a:r>
              <a:rPr lang="en-US" altLang="ja-JP" sz="2000" dirty="0">
                <a:cs typeface="Arial" panose="020B0604020202020204" pitchFamily="34" charset="0"/>
              </a:rPr>
              <a:t>!”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</a:p>
          <a:p>
            <a:r>
              <a:rPr lang="ja-JP" altLang="en-US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If the company doesn’t submit the notification, a fine of not more than 300,000 yen is to be imposed.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lang="en-US" altLang="ja-JP" sz="2000" u="sng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notification must be submitted to Hello Work</a:t>
            </a:r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819" y="1142539"/>
            <a:ext cx="6119080" cy="739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2338" y="1241162"/>
            <a:ext cx="8950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Employers (companies) also have duties</a:t>
            </a:r>
            <a:endParaRPr lang="ja-JP" altLang="en-US" sz="2800" dirty="0">
              <a:cs typeface="Arial" panose="020B0604020202020204" pitchFamily="34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8" y="6679501"/>
            <a:ext cx="6584862" cy="248133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a company hires a foreign national, it is required for the company to confirm if the foreign national can legitimately work in Japan!</a:t>
            </a:r>
          </a:p>
          <a:p>
            <a:pPr defTabSz="1320759">
              <a:defRPr/>
            </a:pPr>
            <a:r>
              <a:rPr lang="en-US" altLang="ja-JP" sz="2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(such as his/her status of residence and its expiration date)</a:t>
            </a: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7" y="260531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2338" y="158807"/>
            <a:ext cx="646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Appendix 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　</a:t>
            </a:r>
            <a:r>
              <a:rPr lang="en-US" altLang="ja-JP" sz="2000" dirty="0">
                <a:cs typeface="Arial" panose="020B0604020202020204" pitchFamily="34" charset="0"/>
              </a:rPr>
              <a:t> Notification of the Employment Status of Foreign Nationals</a:t>
            </a:r>
            <a:endParaRPr kumimoji="1"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65242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*Act on Comprehensive Promotion of Labor Measures, Article 28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26" y="165418"/>
            <a:ext cx="567302" cy="3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5881676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220148" y="1179430"/>
            <a:ext cx="733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prstClr val="black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Working conditions and contracts</a:t>
            </a:r>
            <a:endParaRPr lang="ja-JP" altLang="en-US" sz="2800" dirty="0"/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Working conditions are as explained in the job interview. There are no written documents.</a:t>
            </a:r>
            <a:endParaRPr lang="ja-JP" altLang="en-US" kern="1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Arial" panose="020B0604020202020204" pitchFamily="34" charset="0"/>
              </a:rPr>
              <a:t>Can’t I have  a written contract?</a:t>
            </a:r>
            <a:endParaRPr lang="ja-JP" altLang="en-US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What should you do in such a case?</a:t>
            </a:r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20" y="4519200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Case #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42184" y="1336901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Contract (promises) on working:</a:t>
            </a:r>
          </a:p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“Labor Contract”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20" y="1536783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60093" y="146374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076" y="2599195"/>
            <a:ext cx="6422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When you are employed by a company, you and your company conclude a “labor contract,” promises on working.  A labor contract can be concluded orally, however,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 written contract 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is highly recommended in principle, to prevent troubles.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9660" y="4614764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076" y="5766603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your working conditions without your agreement.  </a:t>
            </a:r>
          </a:p>
          <a:p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0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agreement</a:t>
            </a:r>
            <a:r>
              <a:rPr lang="en-US" altLang="ja-JP" sz="20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 between you and your company is necessary</a:t>
            </a:r>
            <a:r>
              <a:rPr lang="en-US" altLang="ja-JP" sz="2000" dirty="0">
                <a:ea typeface="HG丸ｺﾞｼｯｸM-PRO" panose="020F0600000000000000" pitchFamily="50" charset="-128"/>
              </a:rPr>
              <a:t>.</a:t>
            </a:r>
          </a:p>
          <a:p>
            <a:endParaRPr kumimoji="1" lang="ja-JP" altLang="en-US" sz="2000" dirty="0"/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819101" y="4552244"/>
            <a:ext cx="5635611" cy="101816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Your company can’t change “working conditions” without your agreement</a:t>
            </a:r>
            <a:endParaRPr lang="ja-JP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66738" y="452237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295144" y="4090749"/>
            <a:ext cx="3097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Article 6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68726" y="6840371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ea typeface="HG丸ｺﾞｼｯｸM-PRO" panose="020F0600000000000000" pitchFamily="50" charset="-128"/>
              </a:rPr>
              <a:t>*</a:t>
            </a:r>
            <a:r>
              <a:rPr lang="en-US" altLang="ja-JP" sz="1200" dirty="0"/>
              <a:t>Labor Contracts Act, </a:t>
            </a:r>
            <a:r>
              <a:rPr lang="en-US" altLang="ja-JP" sz="1200"/>
              <a:t>Article 8</a:t>
            </a:r>
            <a:endParaRPr lang="en-US" altLang="ja-JP" sz="1200" dirty="0"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88323" y="7641126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 labor contract (a contract for your work) is to be concluded only if you </a:t>
            </a:r>
            <a:r>
              <a:rPr lang="en-US" altLang="ja-JP" sz="2400" dirty="0">
                <a:solidFill>
                  <a:srgbClr val="FF0000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understand and accept </a:t>
            </a:r>
            <a:r>
              <a:rPr lang="en-US" altLang="ja-JP" sz="24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all the working conditions.</a:t>
            </a:r>
            <a:endParaRPr lang="ja-JP" altLang="en-US" sz="2400" kern="100" dirty="0">
              <a:solidFill>
                <a:sysClr val="window" lastClr="FFFFFF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Point 1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7180</TotalTime>
  <Words>3937</Words>
  <Application>Microsoft Office PowerPoint</Application>
  <PresentationFormat>A4 210 x 297 mm</PresentationFormat>
  <Paragraphs>448</Paragraphs>
  <Slides>28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45" baseType="lpstr">
      <vt:lpstr>HGP創英角ﾎﾟｯﾌﾟ体</vt:lpstr>
      <vt:lpstr>HG丸ｺﾞｼｯｸM-PRO</vt:lpstr>
      <vt:lpstr>Meiryo UI</vt:lpstr>
      <vt:lpstr>ＭＳ Ｐゴシック</vt:lpstr>
      <vt:lpstr>ＭＳ 明朝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Calibri</vt:lpstr>
      <vt:lpstr>Calibri Light</vt:lpstr>
      <vt:lpstr>Century</vt:lpstr>
      <vt:lpstr>Wingdings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916</cp:revision>
  <cp:lastPrinted>2023-04-10T08:31:37Z</cp:lastPrinted>
  <dcterms:created xsi:type="dcterms:W3CDTF">2021-01-05T06:03:40Z</dcterms:created>
  <dcterms:modified xsi:type="dcterms:W3CDTF">2025-09-18T01:32:45Z</dcterms:modified>
</cp:coreProperties>
</file>