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handoutMasterIdLst>
    <p:handoutMasterId r:id="rId31"/>
  </p:handoutMasterIdLst>
  <p:sldIdLst>
    <p:sldId id="299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278" r:id="rId20"/>
    <p:sldId id="283" r:id="rId21"/>
    <p:sldId id="280" r:id="rId22"/>
    <p:sldId id="279" r:id="rId23"/>
    <p:sldId id="284" r:id="rId24"/>
    <p:sldId id="282" r:id="rId25"/>
    <p:sldId id="256" r:id="rId26"/>
    <p:sldId id="289" r:id="rId27"/>
    <p:sldId id="296" r:id="rId28"/>
    <p:sldId id="298" r:id="rId29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FA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4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E603A-7135-487F-98A5-ACE034FC48C9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58A77-80EE-425F-A68F-FD480A91C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2774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9576" cy="498475"/>
          </a:xfrm>
          <a:prstGeom prst="rect">
            <a:avLst/>
          </a:prstGeom>
        </p:spPr>
        <p:txBody>
          <a:bodyPr vert="horz" lIns="91416" tIns="45707" rIns="91416" bIns="4570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0" y="2"/>
            <a:ext cx="2949576" cy="498475"/>
          </a:xfrm>
          <a:prstGeom prst="rect">
            <a:avLst/>
          </a:prstGeom>
        </p:spPr>
        <p:txBody>
          <a:bodyPr vert="horz" lIns="91416" tIns="45707" rIns="91416" bIns="45707" rtlCol="0"/>
          <a:lstStyle>
            <a:lvl1pPr algn="r">
              <a:defRPr sz="1200"/>
            </a:lvl1pPr>
          </a:lstStyle>
          <a:p>
            <a:fld id="{742C249E-E747-4BDF-A7DB-8D85EE7F17FA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7" rIns="91416" bIns="4570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0" y="4783140"/>
            <a:ext cx="5445125" cy="3913187"/>
          </a:xfrm>
          <a:prstGeom prst="rect">
            <a:avLst/>
          </a:prstGeom>
        </p:spPr>
        <p:txBody>
          <a:bodyPr vert="horz" lIns="91416" tIns="45707" rIns="91416" bIns="4570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4"/>
            <a:ext cx="2949576" cy="498475"/>
          </a:xfrm>
          <a:prstGeom prst="rect">
            <a:avLst/>
          </a:prstGeom>
        </p:spPr>
        <p:txBody>
          <a:bodyPr vert="horz" lIns="91416" tIns="45707" rIns="91416" bIns="4570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0" y="9440864"/>
            <a:ext cx="2949576" cy="498475"/>
          </a:xfrm>
          <a:prstGeom prst="rect">
            <a:avLst/>
          </a:prstGeom>
        </p:spPr>
        <p:txBody>
          <a:bodyPr vert="horz" lIns="91416" tIns="45707" rIns="91416" bIns="45707" rtlCol="0" anchor="b"/>
          <a:lstStyle>
            <a:lvl1pPr algn="r">
              <a:defRPr sz="1200"/>
            </a:lvl1pPr>
          </a:lstStyle>
          <a:p>
            <a:fld id="{19C18050-7F5D-4021-8ED0-C6F4A5C89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51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3013"/>
            <a:ext cx="2320925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4830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F88D-307C-43AA-9D3D-859A970DB482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353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31E0-8D89-48A1-ABFF-4ED37E412406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56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7332-E181-4B37-ADB0-C98C08D9E6DD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9758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560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A9A9-6FF5-44A6-A364-4FDC0DD07922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56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3632-B9A8-45E7-B989-282B7103B581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282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422C-7E9D-48A1-A67D-DD5F13439DA5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24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3F6C-0F71-45F7-BAD0-C16A8B2CE7B2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885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1CA5-3169-4B9B-8D21-AEF37F3554CC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9771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3746-68D8-416B-BE53-327A1CF98F69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82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28B-00D4-4C90-8D99-98266876E904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130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597F-9AD3-49E8-93CE-FB1AD0496645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326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5E699-BA0A-4868-A61C-769407A349D3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095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hyperlink" Target="mailto:jouhou-c@ofix.or.jp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image" Target="../media/image36.jpg"/><Relationship Id="rId5" Type="http://schemas.openxmlformats.org/officeDocument/2006/relationships/image" Target="../media/image30.png"/><Relationship Id="rId10" Type="http://schemas.openxmlformats.org/officeDocument/2006/relationships/image" Target="../media/image35.jp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37861" y="51701"/>
            <a:ext cx="6782277" cy="9802598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-1825902" y="8784259"/>
            <a:ext cx="10824116" cy="1448376"/>
          </a:xfrm>
        </p:spPr>
        <p:txBody>
          <a:bodyPr>
            <a:normAutofit/>
          </a:bodyPr>
          <a:lstStyle/>
          <a:p>
            <a:endParaRPr kumimoji="1" lang="en-US" altLang="ja-JP" sz="1400" dirty="0">
              <a:solidFill>
                <a:srgbClr val="0000CC"/>
              </a:solidFill>
            </a:endParaRPr>
          </a:p>
          <a:p>
            <a:r>
              <a:rPr lang="ja-JP" altLang="en-US" b="1" dirty="0"/>
              <a:t>大阪府労働相談センター</a:t>
            </a:r>
            <a:r>
              <a:rPr lang="ja-JP" altLang="en-US" sz="1400" b="1" dirty="0"/>
              <a:t>（大阪府商工労働部雇用推進室労働環境課）</a:t>
            </a:r>
            <a:endParaRPr lang="en-US" altLang="ja-JP" sz="1400" b="1" dirty="0"/>
          </a:p>
        </p:txBody>
      </p:sp>
      <p:sp>
        <p:nvSpPr>
          <p:cNvPr id="10" name="テキスト ボックス 19"/>
          <p:cNvSpPr txBox="1"/>
          <p:nvPr/>
        </p:nvSpPr>
        <p:spPr>
          <a:xfrm>
            <a:off x="2929280" y="962791"/>
            <a:ext cx="3496728" cy="294385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eaVert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23200" b="1" kern="100" dirty="0">
                <a:latin typeface="HG丸ｺﾞｼｯｸM-PRO" panose="020F0600000000000000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働</a:t>
            </a:r>
            <a:endParaRPr lang="ja-JP" altLang="en-US" sz="11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21"/>
          <p:cNvSpPr txBox="1"/>
          <p:nvPr/>
        </p:nvSpPr>
        <p:spPr>
          <a:xfrm>
            <a:off x="4025573" y="4185661"/>
            <a:ext cx="3082037" cy="478147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eaVert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9533"/>
              </a:lnSpc>
            </a:pPr>
            <a:r>
              <a:rPr lang="ja-JP" altLang="en-US" sz="4044" kern="100" dirty="0">
                <a:latin typeface="HG丸ｺﾞｼｯｸM-PRO" panose="020F0600000000000000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く前に</a:t>
            </a:r>
            <a:endParaRPr lang="en-US" altLang="ja-JP" sz="4044" kern="100" dirty="0">
              <a:latin typeface="HG丸ｺﾞｼｯｸM-PRO" panose="020F0600000000000000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9533"/>
              </a:lnSpc>
            </a:pPr>
            <a:r>
              <a:rPr lang="ja-JP" altLang="en-US" sz="4044" kern="100" dirty="0">
                <a:latin typeface="HG丸ｺﾞｼｯｸM-PRO" panose="020F0600000000000000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知ってほしい</a:t>
            </a:r>
            <a:endParaRPr lang="ja-JP" altLang="en-US" sz="101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9533"/>
              </a:lnSpc>
            </a:pPr>
            <a:r>
              <a:rPr lang="ja-JP" altLang="en-US" sz="6933" b="1" kern="100" dirty="0">
                <a:solidFill>
                  <a:srgbClr val="FF0000"/>
                </a:solidFill>
                <a:latin typeface="HG丸ｺﾞｼｯｸM-PRO" panose="020F0600000000000000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７</a:t>
            </a:r>
            <a:r>
              <a:rPr lang="ja-JP" altLang="en-US" sz="4044" kern="100" dirty="0">
                <a:latin typeface="HG丸ｺﾞｼｯｸM-PRO" panose="020F0600000000000000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ポイント</a:t>
            </a:r>
            <a:endParaRPr lang="ja-JP" altLang="en-US" sz="101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en-US" sz="5200" kern="100" dirty="0">
                <a:solidFill>
                  <a:srgbClr val="FFFFFF"/>
                </a:solidFill>
                <a:latin typeface="メイリオ" panose="020B0604030504040204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 </a:t>
            </a:r>
            <a:endParaRPr lang="ja-JP" altLang="en-US" sz="13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27"/>
          <p:cNvSpPr txBox="1"/>
          <p:nvPr/>
        </p:nvSpPr>
        <p:spPr>
          <a:xfrm rot="20587889">
            <a:off x="42217" y="2577653"/>
            <a:ext cx="5145143" cy="105388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2800" b="1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外国人のみなさん！</a:t>
            </a:r>
            <a:endParaRPr lang="ja-JP" altLang="en-US" sz="2800" kern="1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 rot="20511778">
            <a:off x="-2302303" y="4772271"/>
            <a:ext cx="8648841" cy="1473545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日本で 安心して 働くために</a:t>
            </a:r>
            <a:endParaRPr lang="en-US" altLang="ja-JP" sz="2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a:endParaRPr>
          </a:p>
          <a:p>
            <a:pPr algn="ctr">
              <a:lnSpc>
                <a:spcPct val="150000"/>
              </a:lnSpc>
            </a:pPr>
            <a:r>
              <a:rPr lang="ja-JP" altLang="en-US" sz="2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知ってほしいことを</a:t>
            </a:r>
            <a:endParaRPr lang="en-US" altLang="ja-JP" sz="2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a:endParaRPr>
          </a:p>
          <a:p>
            <a:pPr algn="ctr">
              <a:lnSpc>
                <a:spcPct val="150000"/>
              </a:lnSpc>
            </a:pPr>
            <a:r>
              <a:rPr lang="ja-JP" altLang="en-US" sz="2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書いています！</a:t>
            </a:r>
          </a:p>
        </p:txBody>
      </p:sp>
      <p:sp>
        <p:nvSpPr>
          <p:cNvPr id="11" name="テキスト ボックス 19"/>
          <p:cNvSpPr txBox="1"/>
          <p:nvPr/>
        </p:nvSpPr>
        <p:spPr>
          <a:xfrm>
            <a:off x="5891768" y="1762578"/>
            <a:ext cx="898020" cy="192436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eaVert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36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はたら</a:t>
            </a:r>
          </a:p>
        </p:txBody>
      </p:sp>
      <p:sp>
        <p:nvSpPr>
          <p:cNvPr id="12" name="テキスト ボックス 19"/>
          <p:cNvSpPr txBox="1"/>
          <p:nvPr/>
        </p:nvSpPr>
        <p:spPr>
          <a:xfrm>
            <a:off x="6122415" y="4848391"/>
            <a:ext cx="530251" cy="74326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eaVert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105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まえ</a:t>
            </a:r>
            <a:endParaRPr lang="ja-JP" altLang="en-US" sz="14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9"/>
          <p:cNvSpPr txBox="1"/>
          <p:nvPr/>
        </p:nvSpPr>
        <p:spPr>
          <a:xfrm flipH="1">
            <a:off x="4873938" y="4410020"/>
            <a:ext cx="616895" cy="38766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eaVert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105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し</a:t>
            </a:r>
            <a:endParaRPr lang="ja-JP" altLang="en-US" sz="14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27"/>
          <p:cNvSpPr txBox="1"/>
          <p:nvPr/>
        </p:nvSpPr>
        <p:spPr>
          <a:xfrm rot="20587889">
            <a:off x="164809" y="2959427"/>
            <a:ext cx="1550207" cy="41430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1050" kern="100" dirty="0" err="1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がい</a:t>
            </a:r>
            <a:r>
              <a:rPr lang="ja-JP" altLang="en-US" sz="105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こくじん</a:t>
            </a:r>
          </a:p>
        </p:txBody>
      </p:sp>
      <p:sp>
        <p:nvSpPr>
          <p:cNvPr id="16" name="正方形/長方形 15"/>
          <p:cNvSpPr/>
          <p:nvPr/>
        </p:nvSpPr>
        <p:spPr>
          <a:xfrm rot="20511778">
            <a:off x="131412" y="4610109"/>
            <a:ext cx="1132950" cy="877163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>
              <a:lnSpc>
                <a:spcPts val="5778"/>
              </a:lnSpc>
            </a:pPr>
            <a:r>
              <a:rPr lang="ja-JP" altLang="en-US" sz="10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にほん</a:t>
            </a:r>
          </a:p>
        </p:txBody>
      </p:sp>
      <p:sp>
        <p:nvSpPr>
          <p:cNvPr id="19" name="正方形/長方形 18"/>
          <p:cNvSpPr/>
          <p:nvPr/>
        </p:nvSpPr>
        <p:spPr>
          <a:xfrm rot="20511778">
            <a:off x="874275" y="4368677"/>
            <a:ext cx="1132950" cy="877163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>
              <a:lnSpc>
                <a:spcPts val="5778"/>
              </a:lnSpc>
            </a:pPr>
            <a:r>
              <a:rPr lang="ja-JP" altLang="en-US" sz="10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あんしん</a:t>
            </a:r>
          </a:p>
        </p:txBody>
      </p:sp>
      <p:sp>
        <p:nvSpPr>
          <p:cNvPr id="22" name="正方形/長方形 21"/>
          <p:cNvSpPr/>
          <p:nvPr/>
        </p:nvSpPr>
        <p:spPr>
          <a:xfrm rot="20511778">
            <a:off x="1855297" y="4042762"/>
            <a:ext cx="1132950" cy="877163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>
              <a:lnSpc>
                <a:spcPts val="5778"/>
              </a:lnSpc>
            </a:pPr>
            <a:r>
              <a:rPr lang="ja-JP" altLang="en-US" sz="10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はたら</a:t>
            </a:r>
          </a:p>
        </p:txBody>
      </p:sp>
      <p:sp>
        <p:nvSpPr>
          <p:cNvPr id="23" name="正方形/長方形 22"/>
          <p:cNvSpPr/>
          <p:nvPr/>
        </p:nvSpPr>
        <p:spPr>
          <a:xfrm rot="20511778">
            <a:off x="750881" y="4944623"/>
            <a:ext cx="1132950" cy="877163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>
              <a:lnSpc>
                <a:spcPts val="5778"/>
              </a:lnSpc>
            </a:pPr>
            <a:r>
              <a:rPr lang="ja-JP" altLang="en-US" sz="10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し</a:t>
            </a:r>
          </a:p>
        </p:txBody>
      </p:sp>
      <p:sp>
        <p:nvSpPr>
          <p:cNvPr id="24" name="正方形/長方形 23"/>
          <p:cNvSpPr/>
          <p:nvPr/>
        </p:nvSpPr>
        <p:spPr>
          <a:xfrm rot="20511778">
            <a:off x="1082672" y="5329412"/>
            <a:ext cx="1132950" cy="877163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>
              <a:lnSpc>
                <a:spcPts val="5778"/>
              </a:lnSpc>
            </a:pPr>
            <a:r>
              <a:rPr lang="ja-JP" altLang="en-US" sz="10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か</a:t>
            </a:r>
          </a:p>
        </p:txBody>
      </p:sp>
      <p:sp>
        <p:nvSpPr>
          <p:cNvPr id="26" name="サブタイトル 2"/>
          <p:cNvSpPr txBox="1">
            <a:spLocks/>
          </p:cNvSpPr>
          <p:nvPr/>
        </p:nvSpPr>
        <p:spPr>
          <a:xfrm>
            <a:off x="453377" y="8925322"/>
            <a:ext cx="4009316" cy="460596"/>
          </a:xfrm>
          <a:prstGeom prst="rect">
            <a:avLst/>
          </a:prstGeom>
        </p:spPr>
        <p:txBody>
          <a:bodyPr vert="horz" lIns="132080" tIns="66040" rIns="132080" bIns="6604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900" b="1" dirty="0"/>
              <a:t>おおさか</a:t>
            </a:r>
            <a:r>
              <a:rPr lang="ja-JP" altLang="en-US" sz="900" b="1" dirty="0" err="1"/>
              <a:t>ふ</a:t>
            </a:r>
            <a:r>
              <a:rPr lang="ja-JP" altLang="en-US" sz="900" b="1" dirty="0"/>
              <a:t> ろうどう そうだん</a:t>
            </a:r>
            <a:endParaRPr lang="en-US" altLang="ja-JP" sz="900" b="1" dirty="0"/>
          </a:p>
        </p:txBody>
      </p:sp>
      <p:sp>
        <p:nvSpPr>
          <p:cNvPr id="27" name="サブタイトル 2"/>
          <p:cNvSpPr txBox="1">
            <a:spLocks/>
          </p:cNvSpPr>
          <p:nvPr/>
        </p:nvSpPr>
        <p:spPr>
          <a:xfrm>
            <a:off x="3188973" y="8975156"/>
            <a:ext cx="5479422" cy="460596"/>
          </a:xfrm>
          <a:prstGeom prst="rect">
            <a:avLst/>
          </a:prstGeom>
        </p:spPr>
        <p:txBody>
          <a:bodyPr vert="horz" lIns="132080" tIns="66040" rIns="132080" bIns="6604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700" b="1" dirty="0"/>
              <a:t>おおさか</a:t>
            </a:r>
            <a:r>
              <a:rPr lang="ja-JP" altLang="en-US" sz="700" b="1" dirty="0" err="1"/>
              <a:t>ふ</a:t>
            </a:r>
            <a:r>
              <a:rPr lang="ja-JP" altLang="en-US" sz="700" b="1" dirty="0"/>
              <a:t> しょうこうろうどうぶ </a:t>
            </a:r>
            <a:r>
              <a:rPr lang="ja-JP" altLang="en-US" sz="700" b="1" dirty="0" err="1"/>
              <a:t>こよ</a:t>
            </a:r>
            <a:r>
              <a:rPr lang="ja-JP" altLang="en-US" sz="700" b="1" dirty="0"/>
              <a:t>うすいしんしつ ろうどうかんきょうか</a:t>
            </a:r>
            <a:endParaRPr lang="en-US" altLang="ja-JP" sz="700" b="1" dirty="0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936EB964-1300-4C54-A6FF-5346B94C2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4" y="294130"/>
            <a:ext cx="2013294" cy="580410"/>
          </a:xfrm>
          <a:prstGeom prst="rect">
            <a:avLst/>
          </a:prstGeom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218F22B-DC65-4327-BD49-4BD7E1E08DF9}"/>
              </a:ext>
            </a:extLst>
          </p:cNvPr>
          <p:cNvSpPr/>
          <p:nvPr/>
        </p:nvSpPr>
        <p:spPr>
          <a:xfrm>
            <a:off x="5123908" y="268586"/>
            <a:ext cx="1454244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Nirmala UI" panose="020B0502040204020203" pitchFamily="34" charset="0"/>
              </a:rPr>
              <a:t>やさしい日本語版</a:t>
            </a:r>
          </a:p>
        </p:txBody>
      </p:sp>
    </p:spTree>
    <p:extLst>
      <p:ext uri="{BB962C8B-B14F-4D97-AF65-F5344CB8AC3E}">
        <p14:creationId xmlns:p14="http://schemas.microsoft.com/office/powerpoint/2010/main" val="2125588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813" y="865179"/>
            <a:ext cx="553473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000" dirty="0"/>
          </a:p>
        </p:txBody>
      </p:sp>
      <p:sp>
        <p:nvSpPr>
          <p:cNvPr id="5" name="コンテンツ プレースホルダー 5"/>
          <p:cNvSpPr txBox="1">
            <a:spLocks/>
          </p:cNvSpPr>
          <p:nvPr/>
        </p:nvSpPr>
        <p:spPr>
          <a:xfrm>
            <a:off x="724715" y="744483"/>
            <a:ext cx="5978429" cy="646707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26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働くときの 決まりを 書いて 知らせる</a:t>
            </a:r>
            <a:endParaRPr lang="en-US" altLang="ja-JP" sz="2600" dirty="0"/>
          </a:p>
        </p:txBody>
      </p:sp>
      <p:sp>
        <p:nvSpPr>
          <p:cNvPr id="7" name="正方形/長方形 2"/>
          <p:cNvSpPr txBox="1"/>
          <p:nvPr/>
        </p:nvSpPr>
        <p:spPr>
          <a:xfrm>
            <a:off x="-65386" y="833361"/>
            <a:ext cx="8999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400" b="0" dirty="0"/>
              <a:t>3</a:t>
            </a:r>
            <a:endParaRPr lang="en-US" sz="2000" b="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7577" y="1304900"/>
            <a:ext cx="6731318" cy="624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33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会社は、働くときの 決まりを </a:t>
            </a:r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書いて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、あなたに 知らせなければなりません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次の ６つのことが </a:t>
            </a:r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書いています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333"/>
              </a:lnSpc>
            </a:pP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333"/>
              </a:lnSpc>
            </a:pP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 働くことを はじめる日、さいごの日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478"/>
              </a:lnSpc>
            </a:pP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 さいごの日のあと、働く 約束が できるか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478"/>
              </a:lnSpc>
            </a:pP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（さいごの日が 決まっているか）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478"/>
              </a:lnSpc>
            </a:pP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③ どこで、どのような 仕事をするか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478"/>
              </a:lnSpc>
            </a:pP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 働く時間、休む時間、休みの日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478"/>
              </a:lnSpc>
            </a:pP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⑤ 働いて 会社から もらうお金は いくらか、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478"/>
              </a:lnSpc>
            </a:pP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お金を もらう方法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478"/>
              </a:lnSpc>
            </a:pP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⑥ 仕事を やめるとき（やめる方法や 決まり）</a:t>
            </a:r>
            <a:endParaRPr kumimoji="1" lang="ja-JP" altLang="en-US" sz="1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52533" y="2786953"/>
            <a:ext cx="35624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労働基準法第</a:t>
            </a:r>
            <a:r>
              <a:rPr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条、同法施行規則第</a:t>
            </a:r>
            <a:r>
              <a:rPr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条第</a:t>
            </a:r>
            <a:r>
              <a:rPr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項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441" y="7729153"/>
            <a:ext cx="1718480" cy="1718480"/>
          </a:xfrm>
          <a:prstGeom prst="rect">
            <a:avLst/>
          </a:prstGeom>
        </p:spPr>
      </p:pic>
      <p:sp>
        <p:nvSpPr>
          <p:cNvPr id="13" name="角丸四角形吹き出し 12"/>
          <p:cNvSpPr/>
          <p:nvPr/>
        </p:nvSpPr>
        <p:spPr>
          <a:xfrm>
            <a:off x="2183337" y="7723525"/>
            <a:ext cx="3451382" cy="934163"/>
          </a:xfrm>
          <a:prstGeom prst="wedgeRoundRectCallout">
            <a:avLst>
              <a:gd name="adj1" fmla="val -71935"/>
              <a:gd name="adj2" fmla="val 411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033"/>
              </a:lnSpc>
            </a:pP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働くときの 決まりが変わりました。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3033"/>
              </a:lnSpc>
            </a:pP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わたしは 知らなかった。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29784" y="7526067"/>
            <a:ext cx="1689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例えば こんなとき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kumimoji="1" lang="ja-JP" altLang="en-US" sz="1200" dirty="0"/>
          </a:p>
        </p:txBody>
      </p:sp>
      <p:sp>
        <p:nvSpPr>
          <p:cNvPr id="15" name="正方形/長方形 14"/>
          <p:cNvSpPr/>
          <p:nvPr/>
        </p:nvSpPr>
        <p:spPr>
          <a:xfrm>
            <a:off x="2105796" y="8717879"/>
            <a:ext cx="4606477" cy="6960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大阪府労働相談センターへ 電話してください！</a:t>
            </a: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☎</a:t>
            </a:r>
            <a:r>
              <a:rPr kumimoji="1" lang="en-US" altLang="ja-JP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06-6946-2600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319249" y="2400383"/>
            <a:ext cx="3393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☆メール、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SNS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 知らせることも できます。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796416" y="731179"/>
            <a:ext cx="5928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2683067" y="744242"/>
            <a:ext cx="6008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4122699" y="713613"/>
            <a:ext cx="355423" cy="248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5194350" y="720874"/>
            <a:ext cx="6008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3636" y="1405775"/>
            <a:ext cx="7810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022023" y="1423200"/>
            <a:ext cx="6938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313834" y="1395341"/>
            <a:ext cx="4883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333411" y="1382330"/>
            <a:ext cx="6410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  <a:endParaRPr lang="en-US" altLang="ja-JP" sz="8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233523" y="1407834"/>
            <a:ext cx="4177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707552" y="1944076"/>
            <a:ext cx="7082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つぎ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830911" y="1922940"/>
            <a:ext cx="4770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  <a:endParaRPr lang="en-US" altLang="ja-JP" sz="8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886431" y="2718579"/>
            <a:ext cx="103816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ろうど</a:t>
            </a:r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うきじゅんほう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548466" y="2718416"/>
            <a:ext cx="57391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875812" y="2724499"/>
            <a:ext cx="59862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191304" y="2717897"/>
            <a:ext cx="96496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どうほうしこうきそく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946090" y="2716017"/>
            <a:ext cx="57391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104879" y="2702562"/>
            <a:ext cx="5986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340825" y="2726791"/>
            <a:ext cx="57391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533071" y="2726734"/>
            <a:ext cx="57391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こう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649806" y="2325058"/>
            <a:ext cx="5739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15265" y="3035167"/>
            <a:ext cx="717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265154" y="3587649"/>
            <a:ext cx="11265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やくそく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702126" y="3559296"/>
            <a:ext cx="8344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848536" y="3035167"/>
            <a:ext cx="3796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238371" y="3041253"/>
            <a:ext cx="7877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624446" y="3618339"/>
            <a:ext cx="7877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824760" y="4178169"/>
            <a:ext cx="3867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336523" y="4162592"/>
            <a:ext cx="6148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916976" y="4740162"/>
            <a:ext cx="9880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しごと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41877" y="5280442"/>
            <a:ext cx="8344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701610" y="5322235"/>
            <a:ext cx="362583" cy="21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979636" y="5295501"/>
            <a:ext cx="3921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821097" y="5282520"/>
            <a:ext cx="4288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197027" y="5292602"/>
            <a:ext cx="5269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353831" y="5292872"/>
            <a:ext cx="6148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41877" y="5857765"/>
            <a:ext cx="6135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509879" y="5861886"/>
            <a:ext cx="6216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081323" y="6431155"/>
            <a:ext cx="7086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ほうほう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443867" y="7025574"/>
            <a:ext cx="12757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ほうほう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887552" y="6401327"/>
            <a:ext cx="5151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317698" y="5840093"/>
            <a:ext cx="476237" cy="214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702528" y="6978650"/>
            <a:ext cx="9880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しごと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312736" y="7013692"/>
            <a:ext cx="6148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14957" y="7430158"/>
            <a:ext cx="6402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たと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 bwMode="white">
          <a:xfrm>
            <a:off x="2200471" y="7789362"/>
            <a:ext cx="8869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6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 bwMode="white">
          <a:xfrm>
            <a:off x="3228227" y="7803066"/>
            <a:ext cx="4506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6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 bwMode="white">
          <a:xfrm>
            <a:off x="3942660" y="7789362"/>
            <a:ext cx="5575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  <a:endParaRPr lang="en-US" altLang="ja-JP" sz="6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 bwMode="white">
          <a:xfrm>
            <a:off x="3062668" y="8172678"/>
            <a:ext cx="5575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</a:t>
            </a:r>
            <a:endParaRPr lang="en-US" altLang="ja-JP" sz="6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2273872" y="8673936"/>
            <a:ext cx="1444778" cy="207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おおさか</a:t>
            </a:r>
            <a:r>
              <a:rPr lang="ja-JP" altLang="en-US" sz="7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</a:t>
            </a:r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ろうどう そうだん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4734477" y="8680967"/>
            <a:ext cx="10343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でんわ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/>
          <p:cNvSpPr txBox="1"/>
          <p:nvPr/>
        </p:nvSpPr>
        <p:spPr>
          <a:xfrm>
            <a:off x="0" y="21439"/>
            <a:ext cx="3718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■ポイントその１</a:t>
            </a:r>
          </a:p>
        </p:txBody>
      </p:sp>
    </p:spTree>
    <p:extLst>
      <p:ext uri="{BB962C8B-B14F-4D97-AF65-F5344CB8AC3E}">
        <p14:creationId xmlns:p14="http://schemas.microsoft.com/office/powerpoint/2010/main" val="601525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266082" y="856654"/>
            <a:ext cx="6210314" cy="7376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2600" dirty="0"/>
          </a:p>
          <a:p>
            <a:endParaRPr kumimoji="1" lang="ja-JP" altLang="en-US" sz="2600" dirty="0"/>
          </a:p>
        </p:txBody>
      </p:sp>
      <p:sp>
        <p:nvSpPr>
          <p:cNvPr id="17" name="正方形/長方形 16"/>
          <p:cNvSpPr>
            <a:spLocks noChangeAspect="1"/>
          </p:cNvSpPr>
          <p:nvPr/>
        </p:nvSpPr>
        <p:spPr>
          <a:xfrm>
            <a:off x="254301" y="1012086"/>
            <a:ext cx="63121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働いて 会社から もらうお金 について</a:t>
            </a:r>
            <a:endParaRPr lang="ja-JP" altLang="en-US" sz="2800" dirty="0"/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628" y="2975798"/>
            <a:ext cx="1636160" cy="1921910"/>
          </a:xfrm>
          <a:prstGeom prst="rect">
            <a:avLst/>
          </a:prstGeom>
          <a:noFill/>
        </p:spPr>
      </p:pic>
      <p:pic>
        <p:nvPicPr>
          <p:cNvPr id="16" name="図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8" y="2585118"/>
            <a:ext cx="1900083" cy="1987345"/>
          </a:xfrm>
          <a:prstGeom prst="rect">
            <a:avLst/>
          </a:prstGeom>
        </p:spPr>
      </p:pic>
      <p:pic>
        <p:nvPicPr>
          <p:cNvPr id="18" name="図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7" y="6111572"/>
            <a:ext cx="1610298" cy="2593192"/>
          </a:xfrm>
          <a:prstGeom prst="rect">
            <a:avLst/>
          </a:prstGeom>
        </p:spPr>
      </p:pic>
      <p:pic>
        <p:nvPicPr>
          <p:cNvPr id="22" name="図 2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811" y="6714149"/>
            <a:ext cx="1420349" cy="1943401"/>
          </a:xfrm>
          <a:prstGeom prst="rect">
            <a:avLst/>
          </a:prstGeom>
        </p:spPr>
      </p:pic>
      <p:sp>
        <p:nvSpPr>
          <p:cNvPr id="19" name="角丸四角形吹き出し 18"/>
          <p:cNvSpPr/>
          <p:nvPr/>
        </p:nvSpPr>
        <p:spPr>
          <a:xfrm>
            <a:off x="1636642" y="1750417"/>
            <a:ext cx="2234151" cy="1274866"/>
          </a:xfrm>
          <a:prstGeom prst="wedgeRoundRectCallout">
            <a:avLst>
              <a:gd name="adj1" fmla="val -38955"/>
              <a:gd name="adj2" fmla="val 79447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１時間 働いたら、</a:t>
            </a:r>
            <a:r>
              <a:rPr lang="en-US" altLang="ja-JP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1,200</a:t>
            </a:r>
            <a:r>
              <a:rPr lang="ja-JP" altLang="en-US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円 渡します。</a:t>
            </a:r>
            <a:endParaRPr lang="en-US" altLang="ja-JP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0" name="下矢印 19"/>
          <p:cNvSpPr/>
          <p:nvPr/>
        </p:nvSpPr>
        <p:spPr>
          <a:xfrm>
            <a:off x="1154767" y="5022605"/>
            <a:ext cx="4806089" cy="1087072"/>
          </a:xfrm>
          <a:prstGeom prst="downArrow">
            <a:avLst>
              <a:gd name="adj1" fmla="val 50000"/>
              <a:gd name="adj2" fmla="val 4875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36400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3611"/>
              </a:lnSpc>
            </a:pPr>
            <a:r>
              <a:rPr lang="ja-JP" altLang="en-US" b="1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働いたら お金が</a:t>
            </a:r>
            <a:endParaRPr lang="en-US" altLang="ja-JP" b="1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lnSpc>
                <a:spcPts val="3611"/>
              </a:lnSpc>
            </a:pPr>
            <a:r>
              <a:rPr lang="ja-JP" altLang="en-US" sz="1600" b="1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lang="ja-JP" altLang="en-US" b="1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もらえる日</a:t>
            </a:r>
            <a:endParaRPr lang="ja-JP" altLang="en-US" sz="1600" b="1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1646179" y="6128659"/>
            <a:ext cx="1956701" cy="1426298"/>
          </a:xfrm>
          <a:prstGeom prst="wedgeRoundRectCallout">
            <a:avLst>
              <a:gd name="adj1" fmla="val -63809"/>
              <a:gd name="adj2" fmla="val -41993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お金がないです。</a:t>
            </a:r>
            <a:endParaRPr lang="en-US" altLang="ja-JP" sz="1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１時間 働いたら、</a:t>
            </a:r>
            <a:r>
              <a:rPr lang="en-US" altLang="ja-JP" sz="1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800</a:t>
            </a:r>
            <a:r>
              <a:rPr lang="ja-JP" altLang="en-US" sz="1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円 渡します。</a:t>
            </a:r>
            <a:endParaRPr kumimoji="1" lang="ja-JP" altLang="en-US" sz="1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3182271" y="3296374"/>
            <a:ext cx="1908132" cy="1140244"/>
          </a:xfrm>
          <a:prstGeom prst="wedgeRoundRectCallout">
            <a:avLst>
              <a:gd name="adj1" fmla="val 64355"/>
              <a:gd name="adj2" fmla="val 503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dirty="0">
                <a:solidFill>
                  <a:srgbClr val="000099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はい。</a:t>
            </a:r>
            <a:endParaRPr kumimoji="1" lang="en-US" altLang="ja-JP" dirty="0">
              <a:solidFill>
                <a:srgbClr val="000099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dirty="0">
                <a:solidFill>
                  <a:srgbClr val="2F2FAC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わかりまし</a:t>
            </a:r>
            <a:r>
              <a:rPr kumimoji="1" lang="ja-JP" altLang="en-US" dirty="0">
                <a:solidFill>
                  <a:srgbClr val="000099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た</a:t>
            </a:r>
            <a:r>
              <a:rPr kumimoji="1" lang="ja-JP" altLang="en-US" sz="2600" dirty="0">
                <a:solidFill>
                  <a:srgbClr val="000099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en-US" altLang="ja-JP" sz="2600" dirty="0">
              <a:solidFill>
                <a:srgbClr val="000099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91436" y="4627601"/>
            <a:ext cx="1742693" cy="567106"/>
          </a:xfrm>
          <a:prstGeom prst="rect">
            <a:avLst/>
          </a:prstGeom>
          <a:solidFill>
            <a:srgbClr val="00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20000" bIns="52000" rtlCol="0" anchor="b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会社の人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639226" y="8690901"/>
            <a:ext cx="5837170" cy="614112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こんなとき、どうしたら よいのでしょうか？</a:t>
            </a: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05" y="8738388"/>
            <a:ext cx="480103" cy="609362"/>
          </a:xfrm>
          <a:prstGeom prst="rect">
            <a:avLst/>
          </a:prstGeom>
        </p:spPr>
      </p:pic>
      <p:sp>
        <p:nvSpPr>
          <p:cNvPr id="29" name="角丸四角形吹き出し 28"/>
          <p:cNvSpPr/>
          <p:nvPr/>
        </p:nvSpPr>
        <p:spPr>
          <a:xfrm>
            <a:off x="3559190" y="7477037"/>
            <a:ext cx="1866621" cy="1126346"/>
          </a:xfrm>
          <a:prstGeom prst="wedgeRoundRectCallout">
            <a:avLst>
              <a:gd name="adj1" fmla="val 59926"/>
              <a:gd name="adj2" fmla="val -16683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1600" dirty="0">
                <a:solidFill>
                  <a:srgbClr val="000099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もらえるお金が 少ないです。</a:t>
            </a:r>
            <a:endParaRPr kumimoji="1" lang="en-US" altLang="ja-JP" sz="1600" dirty="0">
              <a:solidFill>
                <a:srgbClr val="000099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78328" y="856911"/>
            <a:ext cx="872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472092" y="829754"/>
            <a:ext cx="10598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427383" y="837871"/>
            <a:ext cx="75563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1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 bwMode="white">
          <a:xfrm>
            <a:off x="556707" y="4690316"/>
            <a:ext cx="915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かいしゃ</a:t>
            </a:r>
            <a:endParaRPr lang="en-US" altLang="ja-JP" sz="1200" b="1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 bwMode="white">
          <a:xfrm>
            <a:off x="1311374" y="4698629"/>
            <a:ext cx="695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ひと</a:t>
            </a:r>
            <a:endParaRPr lang="en-US" altLang="ja-JP" sz="1200" b="1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 bwMode="black">
          <a:xfrm>
            <a:off x="2010560" y="1890244"/>
            <a:ext cx="919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じかん</a:t>
            </a:r>
            <a:endParaRPr lang="en-US" altLang="ja-JP" sz="1100" b="1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 bwMode="black">
          <a:xfrm>
            <a:off x="2490752" y="1887193"/>
            <a:ext cx="919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はたら</a:t>
            </a:r>
            <a:endParaRPr lang="en-US" altLang="ja-JP" sz="1100" b="1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 bwMode="black">
          <a:xfrm>
            <a:off x="2284638" y="2331434"/>
            <a:ext cx="919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えん</a:t>
            </a:r>
            <a:endParaRPr lang="en-US" altLang="ja-JP" sz="1100" b="1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 bwMode="black">
          <a:xfrm>
            <a:off x="2639544" y="2308588"/>
            <a:ext cx="919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 err="1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わた</a:t>
            </a:r>
            <a:endParaRPr lang="en-US" altLang="ja-JP" sz="1100" b="1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 bwMode="black">
          <a:xfrm>
            <a:off x="2586859" y="5084722"/>
            <a:ext cx="8618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はたら</a:t>
            </a:r>
            <a:endParaRPr lang="en-US" altLang="ja-JP" sz="105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 bwMode="black">
          <a:xfrm>
            <a:off x="3789732" y="5087362"/>
            <a:ext cx="6376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かね</a:t>
            </a:r>
            <a:endParaRPr lang="en-US" altLang="ja-JP" sz="105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 bwMode="black">
          <a:xfrm>
            <a:off x="3896643" y="5562635"/>
            <a:ext cx="229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ひ</a:t>
            </a:r>
            <a:endParaRPr lang="en-US" altLang="ja-JP" sz="12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 bwMode="black">
          <a:xfrm>
            <a:off x="1997486" y="6561573"/>
            <a:ext cx="919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じかん</a:t>
            </a:r>
            <a:endParaRPr lang="en-US" altLang="ja-JP" sz="1100" b="1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 bwMode="black">
          <a:xfrm>
            <a:off x="2414108" y="6574858"/>
            <a:ext cx="919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はたら</a:t>
            </a:r>
            <a:endParaRPr lang="en-US" altLang="ja-JP" sz="1100" b="1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 bwMode="black">
          <a:xfrm>
            <a:off x="2020430" y="6958421"/>
            <a:ext cx="919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えん</a:t>
            </a:r>
            <a:endParaRPr lang="en-US" altLang="ja-JP" sz="1100" b="1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 bwMode="black">
          <a:xfrm>
            <a:off x="2358220" y="6951535"/>
            <a:ext cx="919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 err="1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わた</a:t>
            </a:r>
            <a:endParaRPr lang="en-US" altLang="ja-JP" sz="1100" b="1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 bwMode="black">
          <a:xfrm>
            <a:off x="1851693" y="6199604"/>
            <a:ext cx="919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かね</a:t>
            </a:r>
            <a:endParaRPr lang="en-US" altLang="ja-JP" sz="1100" b="1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 bwMode="black">
          <a:xfrm>
            <a:off x="4678894" y="7579108"/>
            <a:ext cx="5841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2F2FAC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かね</a:t>
            </a:r>
            <a:endParaRPr lang="en-US" altLang="ja-JP" sz="1100" b="1" dirty="0">
              <a:solidFill>
                <a:srgbClr val="2F2FAC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 bwMode="black">
          <a:xfrm>
            <a:off x="3789732" y="7976194"/>
            <a:ext cx="5841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2F2FAC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すく</a:t>
            </a:r>
            <a:endParaRPr lang="en-US" altLang="ja-JP" sz="1100" b="1" dirty="0">
              <a:solidFill>
                <a:srgbClr val="2F2FAC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0" y="21439"/>
            <a:ext cx="3093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■ケースその２</a:t>
            </a:r>
          </a:p>
        </p:txBody>
      </p:sp>
    </p:spTree>
    <p:extLst>
      <p:ext uri="{BB962C8B-B14F-4D97-AF65-F5344CB8AC3E}">
        <p14:creationId xmlns:p14="http://schemas.microsoft.com/office/powerpoint/2010/main" val="1071293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88" y="8056691"/>
            <a:ext cx="1282067" cy="1160269"/>
          </a:xfrm>
          <a:prstGeom prst="rect">
            <a:avLst/>
          </a:prstGeom>
        </p:spPr>
      </p:pic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27953" y="748949"/>
            <a:ext cx="5845512" cy="661775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208000" bIns="520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賃金＜働いて 会社から もらうお金＞</a:t>
            </a:r>
            <a:endParaRPr lang="ja-JP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40835" y="826151"/>
            <a:ext cx="669702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4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21098" y="851947"/>
            <a:ext cx="8999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400" b="0" dirty="0"/>
              <a:t>1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01812" y="1503619"/>
            <a:ext cx="643649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働いて 会社から もらうお金のことを いいます。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 お金で  ② 会社から あなたに  ③ ぜんぶを</a:t>
            </a:r>
            <a:endParaRPr lang="en-US" altLang="ja-JP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 毎月</a:t>
            </a:r>
            <a:r>
              <a:rPr lang="en-US" altLang="ja-JP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 以上　⑤ 会社が 決めた日に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もらいます。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78695" y="3400082"/>
            <a:ext cx="669702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927953" y="3321440"/>
            <a:ext cx="5841607" cy="671795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1560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法律で 決まっている いちばん 安い 賃金</a:t>
            </a:r>
            <a:endParaRPr lang="ja-JP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09581" y="4237081"/>
            <a:ext cx="60599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大阪府で 働く人が もらえる いちばん 安い 賃金は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１時間 働いて </a:t>
            </a:r>
            <a:r>
              <a:rPr lang="en-US" altLang="ja-JP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1,114</a:t>
            </a:r>
            <a:r>
              <a:rPr lang="ja-JP" altLang="en-US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です。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このお金は 法律で 決まっています。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46269" y="4827142"/>
            <a:ext cx="2651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2024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日から）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正方形/長方形 2"/>
          <p:cNvSpPr txBox="1"/>
          <p:nvPr/>
        </p:nvSpPr>
        <p:spPr>
          <a:xfrm>
            <a:off x="66254" y="3432214"/>
            <a:ext cx="8999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400" b="0" dirty="0"/>
              <a:t>2</a:t>
            </a:r>
          </a:p>
        </p:txBody>
      </p:sp>
      <p:sp>
        <p:nvSpPr>
          <p:cNvPr id="22" name="角丸四角形吹き出し 21"/>
          <p:cNvSpPr/>
          <p:nvPr/>
        </p:nvSpPr>
        <p:spPr>
          <a:xfrm>
            <a:off x="1707999" y="7682430"/>
            <a:ext cx="3387739" cy="853688"/>
          </a:xfrm>
          <a:prstGeom prst="wedgeRoundRectCallout">
            <a:avLst>
              <a:gd name="adj1" fmla="val -56125"/>
              <a:gd name="adj2" fmla="val 356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889"/>
              </a:lnSpc>
            </a:pP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時給＜１時間働いて＞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800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円しかもらってない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543928" y="2886437"/>
            <a:ext cx="3414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労働基準法第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条、第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24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722511" y="6621116"/>
            <a:ext cx="2977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最低賃金法第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条第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項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082636" y="732286"/>
            <a:ext cx="10733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1210291" y="743538"/>
            <a:ext cx="10733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ちんぎん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3126130" y="758765"/>
            <a:ext cx="10733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5667170" y="721441"/>
            <a:ext cx="10733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309298" y="1420918"/>
            <a:ext cx="10093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45190" y="1421393"/>
            <a:ext cx="16293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126130" y="1445333"/>
            <a:ext cx="814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014777" y="1893213"/>
            <a:ext cx="743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1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776357" y="2285941"/>
            <a:ext cx="10093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998917" y="1886522"/>
            <a:ext cx="10093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559237" y="2297441"/>
            <a:ext cx="593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1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247415" y="2285941"/>
            <a:ext cx="593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</a:t>
            </a:r>
            <a:endParaRPr lang="en-US" altLang="ja-JP" sz="1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829023" y="2270479"/>
            <a:ext cx="1515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まいつき</a:t>
            </a:r>
            <a:endParaRPr lang="en-US" altLang="ja-JP" sz="1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434759" y="2277092"/>
            <a:ext cx="785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</a:t>
            </a:r>
            <a:endParaRPr lang="en-US" altLang="ja-JP" sz="1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746986" y="2275905"/>
            <a:ext cx="1199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いじょう</a:t>
            </a:r>
            <a:endParaRPr lang="en-US" altLang="ja-JP" sz="1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678480" y="2792232"/>
            <a:ext cx="136804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ろうど</a:t>
            </a:r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うきじゅんほう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456654" y="2797049"/>
            <a:ext cx="57391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802836" y="2787321"/>
            <a:ext cx="59862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148420" y="2788121"/>
            <a:ext cx="57391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477963" y="2806473"/>
            <a:ext cx="59862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5954916" y="3319100"/>
            <a:ext cx="10733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ちんぎん</a:t>
            </a:r>
          </a:p>
        </p:txBody>
      </p:sp>
      <p:sp>
        <p:nvSpPr>
          <p:cNvPr id="50" name="正方形/長方形 49"/>
          <p:cNvSpPr/>
          <p:nvPr/>
        </p:nvSpPr>
        <p:spPr>
          <a:xfrm>
            <a:off x="1021462" y="3323349"/>
            <a:ext cx="10733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ほうりつ</a:t>
            </a:r>
          </a:p>
        </p:txBody>
      </p:sp>
      <p:sp>
        <p:nvSpPr>
          <p:cNvPr id="51" name="正方形/長方形 50"/>
          <p:cNvSpPr/>
          <p:nvPr/>
        </p:nvSpPr>
        <p:spPr>
          <a:xfrm>
            <a:off x="2045580" y="3309701"/>
            <a:ext cx="6517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</a:p>
        </p:txBody>
      </p:sp>
      <p:sp>
        <p:nvSpPr>
          <p:cNvPr id="52" name="正方形/長方形 51"/>
          <p:cNvSpPr/>
          <p:nvPr/>
        </p:nvSpPr>
        <p:spPr>
          <a:xfrm>
            <a:off x="5244529" y="3321491"/>
            <a:ext cx="6517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99799" y="4147429"/>
            <a:ext cx="12801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おおさか</a:t>
            </a:r>
            <a:r>
              <a:rPr lang="ja-JP" altLang="en-US" sz="11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563188" y="4153095"/>
            <a:ext cx="8634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632825" y="4153190"/>
            <a:ext cx="9364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922683" y="5042744"/>
            <a:ext cx="11088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ほうり</a:t>
            </a:r>
            <a:r>
              <a:rPr lang="ja-JP" altLang="en-US" sz="11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148055" y="4165435"/>
            <a:ext cx="8634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176748" y="4190886"/>
            <a:ext cx="9364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ちんぎん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966526" y="4587293"/>
            <a:ext cx="9364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1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1465448" y="4590958"/>
            <a:ext cx="9364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1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226900" y="4609442"/>
            <a:ext cx="9364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えん</a:t>
            </a:r>
            <a:endParaRPr lang="en-US" altLang="ja-JP" sz="11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382180" y="5047036"/>
            <a:ext cx="9364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2739075" y="5042927"/>
            <a:ext cx="584861" cy="26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549958" y="5644025"/>
            <a:ext cx="6587792" cy="875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もらった お金が </a:t>
            </a:r>
            <a:r>
              <a:rPr kumimoji="1" lang="en-US" altLang="ja-JP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1,114</a:t>
            </a:r>
            <a:r>
              <a:rPr kumimoji="1" lang="ja-JP" altLang="en-US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円より 少ないとき、会社から </a:t>
            </a:r>
            <a:endParaRPr kumimoji="1" lang="en-US" altLang="ja-JP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足りない分を もらうことができます。</a:t>
            </a:r>
            <a:endParaRPr kumimoji="1" lang="ja-JP" altLang="en-US" b="1" u="sng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4626428" y="4645939"/>
            <a:ext cx="8634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ねん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5028030" y="4643098"/>
            <a:ext cx="8634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がつ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5440503" y="4654344"/>
            <a:ext cx="8634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にち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250535" y="7488360"/>
            <a:ext cx="3847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例えば こんなとき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kumimoji="1" lang="ja-JP" altLang="en-US" sz="1200" dirty="0"/>
          </a:p>
        </p:txBody>
      </p:sp>
      <p:sp>
        <p:nvSpPr>
          <p:cNvPr id="72" name="正方形/長方形 71"/>
          <p:cNvSpPr/>
          <p:nvPr/>
        </p:nvSpPr>
        <p:spPr>
          <a:xfrm>
            <a:off x="2503591" y="8645497"/>
            <a:ext cx="4265969" cy="7370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大阪府労働相談センターへ 電話してください！</a:t>
            </a: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☎</a:t>
            </a:r>
            <a:r>
              <a:rPr kumimoji="1" lang="en-US" altLang="ja-JP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06-6946-2600</a:t>
            </a: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50535" y="7382038"/>
            <a:ext cx="6402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たと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4" name="テキスト ボックス 73"/>
          <p:cNvSpPr txBox="1"/>
          <p:nvPr/>
        </p:nvSpPr>
        <p:spPr bwMode="white">
          <a:xfrm>
            <a:off x="1719032" y="7669333"/>
            <a:ext cx="8869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じきゅう</a:t>
            </a:r>
            <a:endParaRPr lang="en-US" altLang="ja-JP" sz="8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5" name="テキスト ボックス 74"/>
          <p:cNvSpPr txBox="1"/>
          <p:nvPr/>
        </p:nvSpPr>
        <p:spPr bwMode="white">
          <a:xfrm>
            <a:off x="2498737" y="7684992"/>
            <a:ext cx="13553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じかんはたら</a:t>
            </a:r>
            <a:endParaRPr lang="en-US" altLang="ja-JP" sz="8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6" name="テキスト ボックス 75"/>
          <p:cNvSpPr txBox="1"/>
          <p:nvPr/>
        </p:nvSpPr>
        <p:spPr bwMode="white">
          <a:xfrm>
            <a:off x="3900588" y="7710320"/>
            <a:ext cx="5575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えん</a:t>
            </a:r>
            <a:endParaRPr lang="en-US" altLang="ja-JP" sz="8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614713" y="8601742"/>
            <a:ext cx="32374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おおさか</a:t>
            </a:r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ろうどう そうだん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865067" y="8626055"/>
            <a:ext cx="10343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でんわ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4772631" y="6526377"/>
            <a:ext cx="136804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さいてい</a:t>
            </a:r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ちんぎん</a:t>
            </a: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5612433" y="6541766"/>
            <a:ext cx="57391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5849237" y="6542549"/>
            <a:ext cx="59862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6352254" y="6527334"/>
            <a:ext cx="57391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こう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6102146" y="6543202"/>
            <a:ext cx="59862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1746986" y="5566470"/>
            <a:ext cx="640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3016899" y="5589285"/>
            <a:ext cx="640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えん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3794148" y="5614980"/>
            <a:ext cx="640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すく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5100101" y="5599407"/>
            <a:ext cx="952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603096" y="5998506"/>
            <a:ext cx="640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1477387" y="6004406"/>
            <a:ext cx="640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ぶん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テキスト ボックス 92"/>
          <p:cNvSpPr txBox="1"/>
          <p:nvPr/>
        </p:nvSpPr>
        <p:spPr>
          <a:xfrm>
            <a:off x="0" y="21439"/>
            <a:ext cx="3900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■ポイントその２</a:t>
            </a:r>
          </a:p>
        </p:txBody>
      </p:sp>
    </p:spTree>
    <p:extLst>
      <p:ext uri="{BB962C8B-B14F-4D97-AF65-F5344CB8AC3E}">
        <p14:creationId xmlns:p14="http://schemas.microsoft.com/office/powerpoint/2010/main" val="3106843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/>
              <a:t>　　　　　　　　　　　　　　　　　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　　　　　　　　　　　　　　　　　</a:t>
            </a: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5082" y="852638"/>
            <a:ext cx="4514516" cy="6599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tIns="364000" rtlCol="0" anchor="b" anchorCtr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736768" y="1002750"/>
            <a:ext cx="6439491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働く 時間について</a:t>
            </a:r>
            <a:endParaRPr lang="ja-JP" altLang="en-US" sz="28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48" y="3409577"/>
            <a:ext cx="4134219" cy="4134219"/>
          </a:xfrm>
          <a:prstGeom prst="rect">
            <a:avLst/>
          </a:prstGeom>
        </p:spPr>
      </p:pic>
      <p:sp>
        <p:nvSpPr>
          <p:cNvPr id="20" name="円形吹き出し 19"/>
          <p:cNvSpPr/>
          <p:nvPr/>
        </p:nvSpPr>
        <p:spPr>
          <a:xfrm>
            <a:off x="3043236" y="1803539"/>
            <a:ext cx="3548992" cy="3098850"/>
          </a:xfrm>
          <a:prstGeom prst="wedgeEllipseCallout">
            <a:avLst>
              <a:gd name="adj1" fmla="val -58056"/>
              <a:gd name="adj2" fmla="val 2810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１０時間　ずっと 働いています。</a:t>
            </a:r>
            <a:endParaRPr lang="en-US" altLang="ja-JP" sz="20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ja-JP" altLang="en-US" sz="20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とても 疲れました。</a:t>
            </a:r>
            <a:endParaRPr lang="en-US" altLang="ja-JP" sz="20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ja-JP" altLang="en-US" sz="20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休み時間が ほしいです。</a:t>
            </a:r>
            <a:endParaRPr lang="en-US" altLang="ja-JP" sz="20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335913" y="8358170"/>
            <a:ext cx="6034091" cy="832357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こんなとき、どうしたら よいのでしょうか？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17" y="8421885"/>
            <a:ext cx="554102" cy="70328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750416" y="852330"/>
            <a:ext cx="8721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71826" y="873132"/>
            <a:ext cx="8721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 bwMode="black">
          <a:xfrm>
            <a:off x="4009894" y="2145261"/>
            <a:ext cx="919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じかん</a:t>
            </a:r>
            <a:endParaRPr lang="en-US" altLang="ja-JP" sz="1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 bwMode="black">
          <a:xfrm>
            <a:off x="5257812" y="2166520"/>
            <a:ext cx="919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はたら</a:t>
            </a:r>
            <a:endParaRPr lang="en-US" altLang="ja-JP" sz="1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 bwMode="black">
          <a:xfrm>
            <a:off x="4190400" y="3536268"/>
            <a:ext cx="919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じかん</a:t>
            </a:r>
            <a:endParaRPr lang="en-US" altLang="ja-JP" sz="1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 bwMode="black">
          <a:xfrm>
            <a:off x="3602323" y="3516651"/>
            <a:ext cx="919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 err="1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やす</a:t>
            </a:r>
            <a:endParaRPr lang="en-US" altLang="ja-JP" sz="1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 bwMode="black">
          <a:xfrm>
            <a:off x="4328937" y="3054817"/>
            <a:ext cx="701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 err="1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つか</a:t>
            </a:r>
            <a:endParaRPr lang="en-US" altLang="ja-JP" sz="1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0" y="21439"/>
            <a:ext cx="3093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■ケースその３</a:t>
            </a:r>
          </a:p>
        </p:txBody>
      </p:sp>
    </p:spTree>
    <p:extLst>
      <p:ext uri="{BB962C8B-B14F-4D97-AF65-F5344CB8AC3E}">
        <p14:creationId xmlns:p14="http://schemas.microsoft.com/office/powerpoint/2010/main" val="3021063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19570" y="758306"/>
            <a:ext cx="5673577" cy="739022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26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働く時間「労働時間」について</a:t>
            </a:r>
            <a:endParaRPr lang="ja-JP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/>
              <a:t>　　　　　　　　　　　　　　　　　　　　　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　　　　　　　　　　　　　　　　　　　　</a:t>
            </a:r>
            <a:endParaRPr lang="en-US" altLang="ja-JP" sz="2000" dirty="0"/>
          </a:p>
          <a:p>
            <a:pPr marL="0" indent="0">
              <a:buNone/>
            </a:pPr>
            <a:endParaRPr lang="ja-JP" altLang="en-US" sz="2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64874" y="963811"/>
            <a:ext cx="57091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24682" y="869868"/>
            <a:ext cx="8999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85619" y="3412899"/>
            <a:ext cx="60882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995060" y="3019428"/>
            <a:ext cx="5673578" cy="1157062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26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法律で 決まっている 働く時間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ctr"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「法定労働時間」</a:t>
            </a:r>
            <a:endParaRPr lang="ja-JP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62595" y="1524775"/>
            <a:ext cx="6127945" cy="1424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会社と 約束（契約）した 働く時間は、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いっしょうけんめいに 働かなければ なりません。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働く時間の 長さは 法律で 決まっています。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09723" y="4111136"/>
            <a:ext cx="5833577" cy="2440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日の 労働時間 ＝ </a:t>
            </a:r>
            <a:r>
              <a:rPr lang="en-US" altLang="ja-JP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時間以内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（休み時間は 入っていません）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週間の 労働時間 ＝ </a:t>
            </a:r>
            <a:r>
              <a:rPr kumimoji="1" lang="en-US" altLang="ja-JP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40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時間以内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（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休み時間は 入っていません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ja-JP" altLang="en-US" dirty="0"/>
          </a:p>
        </p:txBody>
      </p:sp>
      <p:sp>
        <p:nvSpPr>
          <p:cNvPr id="21" name="コンテンツ プレースホルダー 5"/>
          <p:cNvSpPr txBox="1">
            <a:spLocks/>
          </p:cNvSpPr>
          <p:nvPr/>
        </p:nvSpPr>
        <p:spPr>
          <a:xfrm>
            <a:off x="1070551" y="6104235"/>
            <a:ext cx="5598087" cy="759935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26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休み時間</a:t>
            </a:r>
            <a:endParaRPr lang="ja-JP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/>
              <a:t>　　　　　　　　　　　　　　　　　　　　　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　　　　　　　　　　　　　　　　　　　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91351" y="6271775"/>
            <a:ext cx="66970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909723" y="7059083"/>
            <a:ext cx="6454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日の 働く時間が  </a:t>
            </a:r>
            <a:r>
              <a:rPr lang="en-US" altLang="ja-JP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lang="ja-JP" altLang="en-US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時間より 長い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ときは、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休み時間は  </a:t>
            </a:r>
            <a:r>
              <a:rPr lang="en-US" altLang="ja-JP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45</a:t>
            </a:r>
            <a:r>
              <a:rPr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以上で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なければ なりません。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１日の 働く時間が </a:t>
            </a:r>
            <a:r>
              <a:rPr kumimoji="1" lang="ja-JP" altLang="en-US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８時間より 長い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ときは、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休み時間は </a:t>
            </a:r>
            <a:r>
              <a:rPr kumimoji="1" lang="en-US" altLang="ja-JP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以上で なければ なりません。</a:t>
            </a:r>
            <a:r>
              <a:rPr kumimoji="1" lang="ja-JP" altLang="en-US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9" name="正方形/長方形 2"/>
          <p:cNvSpPr txBox="1"/>
          <p:nvPr/>
        </p:nvSpPr>
        <p:spPr>
          <a:xfrm>
            <a:off x="57579" y="3332713"/>
            <a:ext cx="8999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2</a:t>
            </a:r>
          </a:p>
        </p:txBody>
      </p:sp>
      <p:sp>
        <p:nvSpPr>
          <p:cNvPr id="24" name="正方形/長方形 2"/>
          <p:cNvSpPr txBox="1"/>
          <p:nvPr/>
        </p:nvSpPr>
        <p:spPr>
          <a:xfrm>
            <a:off x="108714" y="6149790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/>
              <a:t>3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165865" y="5767021"/>
            <a:ext cx="3414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労働基準法第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32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222977" y="9216257"/>
            <a:ext cx="1767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労働基準法第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34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115274" y="781523"/>
            <a:ext cx="10733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1920942" y="780564"/>
            <a:ext cx="10733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2980179" y="794300"/>
            <a:ext cx="2117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ろうどう　じかん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88838" y="1487553"/>
            <a:ext cx="10093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461441" y="1926944"/>
            <a:ext cx="937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716511" y="1492407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やくそく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520591" y="1492407"/>
            <a:ext cx="766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けいやく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826512" y="1496390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463251" y="2383474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36208" y="2389824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373047" y="1514350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105240" y="2387870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ほうり</a:t>
            </a:r>
            <a:r>
              <a:rPr lang="ja-JP" altLang="en-US" sz="1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245979" y="2389596"/>
            <a:ext cx="617120" cy="24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なが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933846" y="2393511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4554096" y="3056933"/>
            <a:ext cx="10733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5243599" y="3036003"/>
            <a:ext cx="10733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1630654" y="3059506"/>
            <a:ext cx="10733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ほうりつ</a:t>
            </a:r>
          </a:p>
        </p:txBody>
      </p:sp>
      <p:sp>
        <p:nvSpPr>
          <p:cNvPr id="47" name="正方形/長方形 46"/>
          <p:cNvSpPr/>
          <p:nvPr/>
        </p:nvSpPr>
        <p:spPr>
          <a:xfrm>
            <a:off x="2735216" y="3036231"/>
            <a:ext cx="7221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</a:p>
        </p:txBody>
      </p:sp>
      <p:sp>
        <p:nvSpPr>
          <p:cNvPr id="48" name="正方形/長方形 47"/>
          <p:cNvSpPr/>
          <p:nvPr/>
        </p:nvSpPr>
        <p:spPr>
          <a:xfrm>
            <a:off x="2829252" y="3541182"/>
            <a:ext cx="10733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ほうてい</a:t>
            </a: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729330" y="4279660"/>
            <a:ext cx="17771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どうじかん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520374" y="3535492"/>
            <a:ext cx="1777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</a:t>
            </a:r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どうじかん</a:t>
            </a:r>
            <a:endParaRPr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036148" y="5483328"/>
            <a:ext cx="12874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じかんいない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501894" y="4272656"/>
            <a:ext cx="12874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じかんいない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569375" y="8735010"/>
            <a:ext cx="10210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892716" y="7620579"/>
            <a:ext cx="570535" cy="24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720888" y="4788133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065744" y="4842674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はい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1070551" y="4292631"/>
            <a:ext cx="760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にち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005422" y="5425133"/>
            <a:ext cx="1359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しゅうかん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5284740" y="5683056"/>
            <a:ext cx="136804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ろうど</a:t>
            </a: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うきじゅんほう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6078867" y="5682020"/>
            <a:ext cx="5739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6418328" y="5687935"/>
            <a:ext cx="5986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3052883" y="6127500"/>
            <a:ext cx="10733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</a:p>
        </p:txBody>
      </p:sp>
      <p:sp>
        <p:nvSpPr>
          <p:cNvPr id="70" name="正方形/長方形 69"/>
          <p:cNvSpPr/>
          <p:nvPr/>
        </p:nvSpPr>
        <p:spPr>
          <a:xfrm>
            <a:off x="3847799" y="6127833"/>
            <a:ext cx="10733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5353446" y="9129444"/>
            <a:ext cx="96354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ろうど</a:t>
            </a: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うきじゅんほう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6138402" y="9131734"/>
            <a:ext cx="5739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6499985" y="9119591"/>
            <a:ext cx="5986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1638065" y="7013243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2257524" y="6996667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1698462" y="8117520"/>
            <a:ext cx="763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2318735" y="8097206"/>
            <a:ext cx="10210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1506686" y="7631114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3339873" y="7006357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2589927" y="8581122"/>
            <a:ext cx="1021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2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4467694" y="8116087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なが</a:t>
            </a:r>
            <a:endParaRPr lang="en-US" altLang="ja-JP" sz="1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4398937" y="6996668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なが</a:t>
            </a:r>
            <a:endParaRPr lang="en-US" altLang="ja-JP" sz="1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3245841" y="7571280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いじょう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3272020" y="8719056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いじょう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878634" y="8708953"/>
            <a:ext cx="1021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1155100" y="8127041"/>
            <a:ext cx="9659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にち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1127874" y="7014046"/>
            <a:ext cx="9659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にち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3429000" y="8136689"/>
            <a:ext cx="10210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05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2921472" y="7477342"/>
            <a:ext cx="1021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err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ふん</a:t>
            </a:r>
            <a:endParaRPr lang="en-US" altLang="ja-JP" sz="12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F314780C-04C0-43E2-85F5-82E53C5AB9FF}"/>
              </a:ext>
            </a:extLst>
          </p:cNvPr>
          <p:cNvSpPr txBox="1"/>
          <p:nvPr/>
        </p:nvSpPr>
        <p:spPr>
          <a:xfrm>
            <a:off x="2031681" y="5472010"/>
            <a:ext cx="1359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ろうどうじかん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テキスト ボックス 86"/>
          <p:cNvSpPr txBox="1"/>
          <p:nvPr/>
        </p:nvSpPr>
        <p:spPr>
          <a:xfrm>
            <a:off x="0" y="21439"/>
            <a:ext cx="4126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■ポイントその３</a:t>
            </a:r>
          </a:p>
        </p:txBody>
      </p:sp>
    </p:spTree>
    <p:extLst>
      <p:ext uri="{BB962C8B-B14F-4D97-AF65-F5344CB8AC3E}">
        <p14:creationId xmlns:p14="http://schemas.microsoft.com/office/powerpoint/2010/main" val="3297110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-90001" y="1341364"/>
            <a:ext cx="7109352" cy="7577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580745" y="40696"/>
            <a:ext cx="6182414" cy="122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資格外活動許可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＜仕事ができない 在留資格の人が、仕事をしたいときに もらうもの＞ 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 もらえたとき 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68" y="104453"/>
            <a:ext cx="576583" cy="38187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51565" y="2365613"/>
            <a:ext cx="65419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あなたの 在留資格が 「留学」で、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資格外活動許可を もらって </a:t>
            </a:r>
            <a:r>
              <a:rPr lang="ja-JP" altLang="en-US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アルバイト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をするとき、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働くことができる 時間は、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週間で </a:t>
            </a:r>
            <a:r>
              <a:rPr lang="en-US" altLang="ja-JP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28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時間以内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夏休みなど 学校の 休みが 長いときは、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1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日で </a:t>
            </a:r>
            <a:r>
              <a:rPr kumimoji="1" lang="en-US" altLang="ja-JP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時間以内 です。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2824" y="4030023"/>
            <a:ext cx="5088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アルバイトをしたい 留学生は、出入国在留管理局で 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資格外活動許可を もらってください。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二等辺三角形 8"/>
          <p:cNvSpPr/>
          <p:nvPr/>
        </p:nvSpPr>
        <p:spPr>
          <a:xfrm rot="5400000">
            <a:off x="51873" y="2426574"/>
            <a:ext cx="684993" cy="374686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0" name="二等辺三角形 9"/>
          <p:cNvSpPr/>
          <p:nvPr/>
        </p:nvSpPr>
        <p:spPr>
          <a:xfrm rot="5400000">
            <a:off x="35631" y="4077354"/>
            <a:ext cx="684993" cy="374686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2" name="角丸四角形吹き出し 11"/>
          <p:cNvSpPr/>
          <p:nvPr/>
        </p:nvSpPr>
        <p:spPr>
          <a:xfrm>
            <a:off x="1819792" y="7814099"/>
            <a:ext cx="2925985" cy="528628"/>
          </a:xfrm>
          <a:prstGeom prst="wedgeRoundRectCallout">
            <a:avLst>
              <a:gd name="adj1" fmla="val -57547"/>
              <a:gd name="adj2" fmla="val 1231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889"/>
              </a:lnSpc>
            </a:pP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毎日 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時間働いています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10" y="7979215"/>
            <a:ext cx="1288847" cy="151184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3040712" y="1459609"/>
            <a:ext cx="3536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出入国管理及び難民認定法第１９条第２項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-142391" y="4835929"/>
            <a:ext cx="74166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資格外活動許可を もらうために 必要なもの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お金は いりません。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・申請書＜資格外活動許可を もらうために 出す紙＞　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・アルバイトの内容、働く時間、もらうお金 など 書いているもの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（雇用契約書のコピー）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・在留カード＜</a:t>
            </a:r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か月より 長く 日本に 住む 外国人が 入管から もらう 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カード＞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・パスポート または 出入国在留管理局からもらった 在留資格証明書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421" y="78757"/>
            <a:ext cx="525390" cy="347968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1037378" y="-8818"/>
            <a:ext cx="27314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9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しかく</a:t>
            </a:r>
            <a:r>
              <a:rPr kumimoji="1" lang="ja-JP" altLang="en-US" sz="900" b="1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がい</a:t>
            </a:r>
            <a:r>
              <a:rPr kumimoji="1" lang="ja-JP" altLang="en-US" sz="9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かつどう　きょか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75436" y="437219"/>
            <a:ext cx="10093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しごと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276455" y="419098"/>
            <a:ext cx="1735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ざいりゅうしかく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326091" y="422511"/>
            <a:ext cx="8449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86363" y="425968"/>
            <a:ext cx="10093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しごと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040712" y="1381153"/>
            <a:ext cx="108272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しゅつにゅうこくかん</a:t>
            </a:r>
            <a:r>
              <a:rPr lang="ja-JP" altLang="en-US" sz="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962924" y="1362480"/>
            <a:ext cx="7221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およ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243967" y="1376019"/>
            <a:ext cx="10405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なんみんにんていほう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031470" y="1384342"/>
            <a:ext cx="5374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693972" y="1374426"/>
            <a:ext cx="5374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358856" y="1370831"/>
            <a:ext cx="6194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904023" y="1369054"/>
            <a:ext cx="6194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929" y="1693947"/>
            <a:ext cx="1821773" cy="1167910"/>
          </a:xfrm>
          <a:prstGeom prst="rect">
            <a:avLst/>
          </a:prstGeom>
        </p:spPr>
      </p:pic>
      <p:sp>
        <p:nvSpPr>
          <p:cNvPr id="34" name="正方形/長方形 33"/>
          <p:cNvSpPr/>
          <p:nvPr/>
        </p:nvSpPr>
        <p:spPr>
          <a:xfrm>
            <a:off x="4722136" y="2169617"/>
            <a:ext cx="335460" cy="2505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35" name="直線矢印コネクタ 34"/>
          <p:cNvCxnSpPr>
            <a:cxnSpLocks/>
            <a:endCxn id="34" idx="1"/>
          </p:cNvCxnSpPr>
          <p:nvPr/>
        </p:nvCxnSpPr>
        <p:spPr>
          <a:xfrm>
            <a:off x="3912308" y="2093796"/>
            <a:ext cx="809828" cy="201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3051938" y="1714958"/>
            <a:ext cx="9032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ざいりゅうしかく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088762" y="1823878"/>
            <a:ext cx="1304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在留資格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599991" y="2349967"/>
            <a:ext cx="8350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りゅうがく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781939" y="1815221"/>
            <a:ext cx="6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留学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495243" y="2324086"/>
            <a:ext cx="11273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ざいりゅうしかく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891660" y="1706828"/>
            <a:ext cx="12793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りゅうがく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75764" y="2686932"/>
            <a:ext cx="27884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しかく</a:t>
            </a:r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がい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かつどう　きょか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06459" y="3132180"/>
            <a:ext cx="912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284709" y="3136576"/>
            <a:ext cx="9162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148560" y="3121917"/>
            <a:ext cx="12793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しゅうかん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697079" y="3147319"/>
            <a:ext cx="9162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いない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89254" y="3581295"/>
            <a:ext cx="10557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なつやす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603875" y="3591254"/>
            <a:ext cx="10483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がっ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992106" y="3612593"/>
            <a:ext cx="10483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なが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308599" y="3579848"/>
            <a:ext cx="7518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303468" y="3137837"/>
            <a:ext cx="9162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535737" y="3591630"/>
            <a:ext cx="9162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いない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479958" y="3946653"/>
            <a:ext cx="9706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りゅうが</a:t>
            </a:r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くせい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518637" y="3979912"/>
            <a:ext cx="21478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しゅつにゅうこくざいりゅうかん</a:t>
            </a:r>
            <a:r>
              <a:rPr lang="ja-JP" altLang="en-US" sz="7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りきょく</a:t>
            </a:r>
            <a:endParaRPr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615380" y="4308693"/>
            <a:ext cx="27884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しかく</a:t>
            </a:r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がい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かつどう　きょか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86490" y="7663644"/>
            <a:ext cx="1800848" cy="27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例えば こんなとき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kumimoji="1" lang="ja-JP" altLang="en-US" sz="12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179230" y="7539666"/>
            <a:ext cx="6402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たと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9633" y="4787566"/>
            <a:ext cx="27884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しかく</a:t>
            </a:r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がい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かつどう　きょか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043903" y="4798208"/>
            <a:ext cx="1157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ひつよう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4795695" y="4796681"/>
            <a:ext cx="9162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296580" y="5142747"/>
            <a:ext cx="1157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しんせい</a:t>
            </a:r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しょ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161693" y="5159346"/>
            <a:ext cx="23881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しかく</a:t>
            </a:r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がい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かつどう きょか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441414" y="5173081"/>
            <a:ext cx="5624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かみ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4103711" y="5172147"/>
            <a:ext cx="787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1512183" y="5529119"/>
            <a:ext cx="923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ないよう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519805" y="5898803"/>
            <a:ext cx="17654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こよ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うけいやくしょ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4729248" y="5535484"/>
            <a:ext cx="4829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3899511" y="5526519"/>
            <a:ext cx="511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2552035" y="5526327"/>
            <a:ext cx="923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2059915" y="5538612"/>
            <a:ext cx="923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85357" y="6244457"/>
            <a:ext cx="16981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ざいりゅう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1848097" y="6259575"/>
            <a:ext cx="7745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げつ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2473739" y="6235968"/>
            <a:ext cx="8437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なが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988471" y="6213035"/>
            <a:ext cx="9406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にほん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3647280" y="6213035"/>
            <a:ext cx="7030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4151956" y="6213035"/>
            <a:ext cx="965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がい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こくじん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5002813" y="6213035"/>
            <a:ext cx="16981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にゅうかん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1984699" y="7005025"/>
            <a:ext cx="21968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しゅつにゅうこくざいりゅうかんりきょく</a:t>
            </a:r>
            <a:endParaRPr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4902929" y="7010911"/>
            <a:ext cx="17700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ざいりゅうしかくしょうめい</a:t>
            </a:r>
            <a:r>
              <a:rPr lang="ja-JP" altLang="en-US" sz="8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しょ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2329201" y="8628413"/>
            <a:ext cx="4366378" cy="7641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大阪府労働相談センターへ 電話してください！</a:t>
            </a: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☎</a:t>
            </a:r>
            <a:r>
              <a:rPr kumimoji="1" lang="en-US" altLang="ja-JP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06-6946-2600</a:t>
            </a: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2562788" y="8624278"/>
            <a:ext cx="32374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おおさか</a:t>
            </a:r>
            <a:r>
              <a:rPr lang="ja-JP" altLang="en-US" sz="7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</a:t>
            </a:r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ろうどう そうだん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4715797" y="8624277"/>
            <a:ext cx="10343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でんわ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9" name="テキスト ボックス 88"/>
          <p:cNvSpPr txBox="1"/>
          <p:nvPr/>
        </p:nvSpPr>
        <p:spPr bwMode="white">
          <a:xfrm>
            <a:off x="150414" y="7846023"/>
            <a:ext cx="886964" cy="247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1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01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4437387" y="3603187"/>
            <a:ext cx="462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にち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1844037" y="7823874"/>
            <a:ext cx="7518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まいにち</a:t>
            </a:r>
            <a:endParaRPr lang="en-US" altLang="ja-JP" sz="7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537009" y="7824820"/>
            <a:ext cx="7518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7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2861342" y="7824819"/>
            <a:ext cx="624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7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5115233" y="3589169"/>
            <a:ext cx="9162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2554125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600" dirty="0"/>
              <a:t>　　　　　　　　　　　　　　　　　　　　　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　　　　　　　　　　　　　　　　　　　　　</a:t>
            </a:r>
            <a:endParaRPr lang="en-US" altLang="ja-JP" sz="3600" dirty="0"/>
          </a:p>
          <a:p>
            <a:pPr marL="0" indent="0">
              <a:buNone/>
            </a:pPr>
            <a:endParaRPr lang="ja-JP" altLang="en-US" sz="3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9844" y="835130"/>
            <a:ext cx="5910287" cy="12716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tIns="520000" rtlCol="0" anchor="b" anchorCtr="0">
            <a:spAutoFit/>
          </a:bodyPr>
          <a:lstStyle/>
          <a:p>
            <a:pPr>
              <a:lnSpc>
                <a:spcPct val="150000"/>
              </a:lnSpc>
            </a:pPr>
            <a:endParaRPr kumimoji="1" lang="en-US" altLang="ja-JP" sz="1600" dirty="0"/>
          </a:p>
          <a:p>
            <a:pPr>
              <a:lnSpc>
                <a:spcPct val="150000"/>
              </a:lnSpc>
            </a:pPr>
            <a:endParaRPr kumimoji="1" lang="en-US" altLang="ja-JP" sz="1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629280" y="817940"/>
            <a:ext cx="5482306" cy="131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残業＜きまった時間より 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長く 働くこと＞について</a:t>
            </a:r>
            <a:endParaRPr lang="ja-JP" altLang="en-US" sz="2800" dirty="0"/>
          </a:p>
        </p:txBody>
      </p:sp>
      <p:sp>
        <p:nvSpPr>
          <p:cNvPr id="20" name="円形吹き出し 19"/>
          <p:cNvSpPr/>
          <p:nvPr/>
        </p:nvSpPr>
        <p:spPr>
          <a:xfrm>
            <a:off x="2691581" y="2596831"/>
            <a:ext cx="4010483" cy="2612725"/>
          </a:xfrm>
          <a:prstGeom prst="wedgeEllipseCallout">
            <a:avLst>
              <a:gd name="adj1" fmla="val -53607"/>
              <a:gd name="adj2" fmla="val 4957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0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毎日 残業しています・・・</a:t>
            </a:r>
            <a:endParaRPr lang="en-US" altLang="ja-JP" sz="20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0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しかし 残業した分の</a:t>
            </a:r>
            <a:endParaRPr lang="en-US" altLang="ja-JP" sz="20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0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お金は もらっていません。</a:t>
            </a:r>
            <a:endParaRPr lang="ja-JP" altLang="en-US" sz="20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1" name="図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2" y="4175188"/>
            <a:ext cx="3382955" cy="3029819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244894" y="7976275"/>
            <a:ext cx="6195399" cy="1143038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あなたが 働くときの 決まりや、</a:t>
            </a:r>
            <a:endParaRPr kumimoji="1" lang="en-US" altLang="ja-JP" sz="2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働く契約（約束）を 知っていますか？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5" y="8259865"/>
            <a:ext cx="583254" cy="74028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56170" y="817102"/>
            <a:ext cx="1624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ざんぎょう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255096" y="830368"/>
            <a:ext cx="1377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69233" y="1453897"/>
            <a:ext cx="11161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なが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420276" y="1453897"/>
            <a:ext cx="11161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 bwMode="black">
          <a:xfrm>
            <a:off x="3257767" y="3137339"/>
            <a:ext cx="919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まいにち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 bwMode="black">
          <a:xfrm>
            <a:off x="3871727" y="3137339"/>
            <a:ext cx="1227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ざんぎょう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 bwMode="black">
          <a:xfrm>
            <a:off x="4171465" y="3594467"/>
            <a:ext cx="1227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ざんぎょう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 bwMode="black">
          <a:xfrm>
            <a:off x="5144025" y="3615675"/>
            <a:ext cx="676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ぶん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 bwMode="black">
          <a:xfrm>
            <a:off x="3494580" y="4048725"/>
            <a:ext cx="676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かね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 bwMode="black">
          <a:xfrm>
            <a:off x="972067" y="8457915"/>
            <a:ext cx="1148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 bwMode="black">
          <a:xfrm>
            <a:off x="4036063" y="8009802"/>
            <a:ext cx="706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black">
          <a:xfrm>
            <a:off x="2568935" y="7999749"/>
            <a:ext cx="1148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 bwMode="black">
          <a:xfrm>
            <a:off x="1542926" y="8461137"/>
            <a:ext cx="1148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けいやく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 bwMode="black">
          <a:xfrm>
            <a:off x="2325152" y="8456640"/>
            <a:ext cx="1148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やくそく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 bwMode="black">
          <a:xfrm>
            <a:off x="3477273" y="8474470"/>
            <a:ext cx="7958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0" y="21439"/>
            <a:ext cx="3093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■ケースその４</a:t>
            </a:r>
          </a:p>
        </p:txBody>
      </p:sp>
    </p:spTree>
    <p:extLst>
      <p:ext uri="{BB962C8B-B14F-4D97-AF65-F5344CB8AC3E}">
        <p14:creationId xmlns:p14="http://schemas.microsoft.com/office/powerpoint/2010/main" val="1507678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1057601" y="774545"/>
            <a:ext cx="3451591" cy="667154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208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残業（時間外労働）</a:t>
            </a:r>
            <a:endParaRPr lang="ja-JP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/>
              <a:t>　　　　　　　　　　　　　　　　　　　　　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　　　　　　　　　　　　　　　　　　　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02565" y="923011"/>
            <a:ext cx="669702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92857" y="835451"/>
            <a:ext cx="8999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83034" y="4132034"/>
            <a:ext cx="669702" cy="3724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948653" y="4025789"/>
            <a:ext cx="5785513" cy="55936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208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割増賃金＜いつもより 多くもらえる お金＞</a:t>
            </a:r>
            <a:endParaRPr lang="ja-JP" altLang="ja-JP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90028" y="1530724"/>
            <a:ext cx="77187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残業は、会社と 約束した 時間より 長い時間 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働くことです。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残業するときは、会社は あなたに いつもより 多く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お金を 払わなければなりません。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（多くお金を 払わない 約束もあります）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正方形/長方形 2"/>
          <p:cNvSpPr txBox="1"/>
          <p:nvPr/>
        </p:nvSpPr>
        <p:spPr>
          <a:xfrm>
            <a:off x="93694" y="4050452"/>
            <a:ext cx="8999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2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63212" y="4673901"/>
            <a:ext cx="66034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日で 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時間、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週間で 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40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時間より 長く 働いたときは、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会社は あなたに </a:t>
            </a:r>
            <a:r>
              <a:rPr lang="en-US" altLang="ja-JP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1.25</a:t>
            </a:r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倍 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以上の  お金を 払います。残業の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時間の お金です。午後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時から 午前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時まで 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働いたときも 同じです。休みの日に働いたときは、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会社は あなたに </a:t>
            </a:r>
            <a:r>
              <a:rPr lang="en-US" altLang="ja-JP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1.35</a:t>
            </a:r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倍 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以上の お金を 払います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2112983" y="7590701"/>
            <a:ext cx="4242911" cy="821900"/>
          </a:xfrm>
          <a:prstGeom prst="wedgeRoundRectCallout">
            <a:avLst>
              <a:gd name="adj1" fmla="val -59422"/>
              <a:gd name="adj2" fmla="val 312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会社から 「残業してください」と 言われました。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やりたくありません。どうしたらいいですか？</a:t>
            </a: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264" y="7205756"/>
            <a:ext cx="1938910" cy="1754713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5039128" y="6782804"/>
            <a:ext cx="1512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労働基準法第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37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111586" y="773875"/>
            <a:ext cx="14628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ざんぎょう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2325696" y="779660"/>
            <a:ext cx="27110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　 がい　 ろうどう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63902" y="1488468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ざんぎょう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33457" y="2415503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ざんぎょう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299962" y="1502515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30292" y="2407228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127768" y="1512596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やくそく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994535" y="3336764"/>
            <a:ext cx="9212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やくそく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285166" y="1500585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942048" y="1478047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358901" y="1504174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なが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32850" y="1946349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637411" y="2367926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285644" y="3340081"/>
            <a:ext cx="877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31378" y="2882535"/>
            <a:ext cx="877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172979" y="2877782"/>
            <a:ext cx="877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はら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904814" y="3336764"/>
            <a:ext cx="877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はら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52964" y="3321510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948159" y="4008808"/>
            <a:ext cx="17525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わりまし　ちんぎん</a:t>
            </a:r>
          </a:p>
        </p:txBody>
      </p:sp>
      <p:sp>
        <p:nvSpPr>
          <p:cNvPr id="47" name="正方形/長方形 46"/>
          <p:cNvSpPr/>
          <p:nvPr/>
        </p:nvSpPr>
        <p:spPr>
          <a:xfrm>
            <a:off x="3915738" y="3999286"/>
            <a:ext cx="10562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</a:t>
            </a:r>
          </a:p>
        </p:txBody>
      </p:sp>
      <p:sp>
        <p:nvSpPr>
          <p:cNvPr id="48" name="正方形/長方形 47"/>
          <p:cNvSpPr/>
          <p:nvPr/>
        </p:nvSpPr>
        <p:spPr>
          <a:xfrm>
            <a:off x="5924685" y="4023756"/>
            <a:ext cx="7773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</a:p>
        </p:txBody>
      </p:sp>
      <p:sp>
        <p:nvSpPr>
          <p:cNvPr id="49" name="正方形/長方形 48"/>
          <p:cNvSpPr/>
          <p:nvPr/>
        </p:nvSpPr>
        <p:spPr>
          <a:xfrm>
            <a:off x="2124174" y="8605335"/>
            <a:ext cx="4639343" cy="732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大阪府労働相談センターへ 電話してください！</a:t>
            </a: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☎</a:t>
            </a:r>
            <a:r>
              <a:rPr kumimoji="1" lang="en-US" altLang="ja-JP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06-6946-2600</a:t>
            </a: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407447" y="8613803"/>
            <a:ext cx="32374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おおさか</a:t>
            </a:r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ろうどう そうだん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635934" y="8591902"/>
            <a:ext cx="1034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でんわ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097189" y="6692964"/>
            <a:ext cx="136804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ろうど</a:t>
            </a:r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うきじゅんほう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854473" y="6714495"/>
            <a:ext cx="57391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190806" y="6720650"/>
            <a:ext cx="59862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33891" y="6976928"/>
            <a:ext cx="2013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例えば こんなとき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kumimoji="1" lang="ja-JP" altLang="en-US" sz="12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32850" y="6906211"/>
            <a:ext cx="6402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たと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745457" y="5863589"/>
            <a:ext cx="774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494114" y="5854243"/>
            <a:ext cx="4810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31526" y="4577705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にち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52478" y="5037291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061467" y="4620796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008136" y="4598184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57676" y="6287142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859375" y="4595361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しゅうかん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3953737" y="4609095"/>
            <a:ext cx="580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なが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18487" y="5864680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3773361" y="5863562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5427900" y="5015697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ざんぎょう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1150241" y="5468385"/>
            <a:ext cx="4816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474014" y="4617899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2785160" y="5026165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いじょう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761454" y="6282543"/>
            <a:ext cx="115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いじょう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3757983" y="6318954"/>
            <a:ext cx="877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3817986" y="4996422"/>
            <a:ext cx="877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449198" y="5015145"/>
            <a:ext cx="877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err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ばい</a:t>
            </a:r>
            <a:endParaRPr lang="en-US" altLang="ja-JP" sz="1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2458709" y="6256759"/>
            <a:ext cx="877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err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ばい</a:t>
            </a:r>
            <a:endParaRPr lang="en-US" altLang="ja-JP" sz="1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2886551" y="5443040"/>
            <a:ext cx="877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4297818" y="5447835"/>
            <a:ext cx="877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2138674" y="5458959"/>
            <a:ext cx="877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ごご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3691555" y="5448031"/>
            <a:ext cx="877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ごぜん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1611955" y="5854901"/>
            <a:ext cx="877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おな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4293388" y="6322253"/>
            <a:ext cx="877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はら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4369275" y="5024228"/>
            <a:ext cx="877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はら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 bwMode="white">
          <a:xfrm>
            <a:off x="2163595" y="7570703"/>
            <a:ext cx="8869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7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 bwMode="white">
          <a:xfrm>
            <a:off x="3089980" y="7579965"/>
            <a:ext cx="12580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ざんぎょう</a:t>
            </a:r>
            <a:endParaRPr lang="en-US" altLang="ja-JP" sz="7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 bwMode="white">
          <a:xfrm>
            <a:off x="-109612" y="8083113"/>
            <a:ext cx="58743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7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84722" y="5437751"/>
            <a:ext cx="737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199F299B-02E8-4460-BF0D-353B3A79EFF0}"/>
              </a:ext>
            </a:extLst>
          </p:cNvPr>
          <p:cNvSpPr txBox="1"/>
          <p:nvPr/>
        </p:nvSpPr>
        <p:spPr bwMode="white">
          <a:xfrm>
            <a:off x="4984418" y="7594546"/>
            <a:ext cx="8869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7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0" name="正方形/長方形 89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テキスト ボックス 91"/>
          <p:cNvSpPr txBox="1"/>
          <p:nvPr/>
        </p:nvSpPr>
        <p:spPr>
          <a:xfrm>
            <a:off x="0" y="21439"/>
            <a:ext cx="3757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■ポイントその４</a:t>
            </a:r>
          </a:p>
        </p:txBody>
      </p:sp>
    </p:spTree>
    <p:extLst>
      <p:ext uri="{BB962C8B-B14F-4D97-AF65-F5344CB8AC3E}">
        <p14:creationId xmlns:p14="http://schemas.microsoft.com/office/powerpoint/2010/main" val="449695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600" dirty="0"/>
              <a:t>　　　　　　　　　　　　　　　　　　　　　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　　　　　　　　　　　　　　　　　　　　　</a:t>
            </a:r>
            <a:endParaRPr lang="en-US" altLang="ja-JP" sz="3600" dirty="0"/>
          </a:p>
          <a:p>
            <a:pPr marL="0" indent="0">
              <a:buNone/>
            </a:pPr>
            <a:endParaRPr lang="ja-JP" altLang="en-US" sz="3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4784" y="934164"/>
            <a:ext cx="6580291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2000" dirty="0"/>
          </a:p>
          <a:p>
            <a:endParaRPr kumimoji="1" lang="en-US" altLang="ja-JP" sz="2000" dirty="0"/>
          </a:p>
          <a:p>
            <a:endParaRPr kumimoji="1" lang="en-US" altLang="ja-JP" sz="2000" dirty="0"/>
          </a:p>
          <a:p>
            <a:endParaRPr kumimoji="1" lang="en-US" altLang="ja-JP" sz="2000" dirty="0"/>
          </a:p>
        </p:txBody>
      </p:sp>
      <p:sp>
        <p:nvSpPr>
          <p:cNvPr id="17" name="正方形/長方形 16"/>
          <p:cNvSpPr/>
          <p:nvPr/>
        </p:nvSpPr>
        <p:spPr>
          <a:xfrm>
            <a:off x="140101" y="934164"/>
            <a:ext cx="7034266" cy="1137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有給休暇＜会社から お金を もらいながら 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とることができる 休み＞について</a:t>
            </a:r>
            <a:endParaRPr lang="ja-JP" altLang="en-US" sz="2400" dirty="0"/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49" y="5000712"/>
            <a:ext cx="2405256" cy="2654024"/>
          </a:xfrm>
          <a:prstGeom prst="rect">
            <a:avLst/>
          </a:prstGeom>
        </p:spPr>
      </p:pic>
      <p:sp>
        <p:nvSpPr>
          <p:cNvPr id="16" name="円形吹き出し 15"/>
          <p:cNvSpPr/>
          <p:nvPr/>
        </p:nvSpPr>
        <p:spPr>
          <a:xfrm>
            <a:off x="140101" y="2760218"/>
            <a:ext cx="6410964" cy="2063669"/>
          </a:xfrm>
          <a:prstGeom prst="wedgeEllipseCallout">
            <a:avLst>
              <a:gd name="adj1" fmla="val -18747"/>
              <a:gd name="adj2" fmla="val 74891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1320759">
              <a:lnSpc>
                <a:spcPct val="150000"/>
              </a:lnSpc>
              <a:defRPr/>
            </a:pPr>
            <a:r>
              <a:rPr lang="ja-JP" altLang="en-US" sz="20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正社員＜ずっと 働く 約束で 働いている人＞は 有給休暇があります。</a:t>
            </a:r>
            <a:endParaRPr lang="en-US" altLang="ja-JP" sz="20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just" defTabSz="1320759">
              <a:lnSpc>
                <a:spcPct val="150000"/>
              </a:lnSpc>
              <a:defRPr/>
            </a:pPr>
            <a:r>
              <a:rPr lang="ja-JP" altLang="en-US" sz="20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アルバイトには</a:t>
            </a:r>
            <a:r>
              <a:rPr lang="en-US" altLang="ja-JP" sz="20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ja-JP" altLang="en-US" sz="20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有給休暇が ありません！</a:t>
            </a:r>
            <a:endParaRPr lang="ja-JP" altLang="en-US" sz="2000" kern="100" dirty="0">
              <a:solidFill>
                <a:sysClr val="window" lastClr="FFFF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円形吹き出し 17"/>
          <p:cNvSpPr/>
          <p:nvPr/>
        </p:nvSpPr>
        <p:spPr>
          <a:xfrm>
            <a:off x="1952957" y="6423509"/>
            <a:ext cx="2405256" cy="1127178"/>
          </a:xfrm>
          <a:prstGeom prst="wedgeEllipseCallout">
            <a:avLst>
              <a:gd name="adj1" fmla="val 57450"/>
              <a:gd name="adj2" fmla="val -52318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1320759">
              <a:defRPr/>
            </a:pPr>
            <a:r>
              <a:rPr lang="ja-JP" altLang="en-US" sz="2000" kern="1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本当ですか？</a:t>
            </a:r>
            <a:endParaRPr lang="ja-JP" altLang="en-US" sz="2000" kern="100" dirty="0">
              <a:solidFill>
                <a:sysClr val="window" lastClr="FFFFFF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9" name="図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471" y="5028964"/>
            <a:ext cx="2723092" cy="2807196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493890" y="8304677"/>
            <a:ext cx="5929033" cy="874712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会社が 言うことは 正しいですか？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94" y="8329012"/>
            <a:ext cx="575611" cy="730583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123701" y="917647"/>
            <a:ext cx="2136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ゆうきゅう きゅうか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733934" y="917873"/>
            <a:ext cx="12255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335722" y="936308"/>
            <a:ext cx="12255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686206" y="1451008"/>
            <a:ext cx="12255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 bwMode="black">
          <a:xfrm>
            <a:off x="1142448" y="3013259"/>
            <a:ext cx="11755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せいしゃいん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 bwMode="black">
          <a:xfrm>
            <a:off x="2761537" y="3004610"/>
            <a:ext cx="1227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はたら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black">
          <a:xfrm>
            <a:off x="2364185" y="6654823"/>
            <a:ext cx="1227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ほんとう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 bwMode="black">
          <a:xfrm>
            <a:off x="1864987" y="3494925"/>
            <a:ext cx="16424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ゆうきゅうきゅうか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 bwMode="black">
          <a:xfrm>
            <a:off x="1112273" y="3499915"/>
            <a:ext cx="7877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ひと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 bwMode="black">
          <a:xfrm>
            <a:off x="4167951" y="3021908"/>
            <a:ext cx="1227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はたら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 bwMode="black">
          <a:xfrm>
            <a:off x="3389923" y="3013259"/>
            <a:ext cx="1227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やくそく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 bwMode="black">
          <a:xfrm>
            <a:off x="2761537" y="3961612"/>
            <a:ext cx="16424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ゆうきゅうきゅうか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 bwMode="black">
          <a:xfrm>
            <a:off x="1177488" y="8428721"/>
            <a:ext cx="1148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 bwMode="black">
          <a:xfrm>
            <a:off x="2245737" y="8391399"/>
            <a:ext cx="48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 bwMode="black">
          <a:xfrm>
            <a:off x="3779005" y="8409521"/>
            <a:ext cx="7778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ただ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0" y="21439"/>
            <a:ext cx="3093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■ケースその５</a:t>
            </a:r>
          </a:p>
        </p:txBody>
      </p:sp>
    </p:spTree>
    <p:extLst>
      <p:ext uri="{BB962C8B-B14F-4D97-AF65-F5344CB8AC3E}">
        <p14:creationId xmlns:p14="http://schemas.microsoft.com/office/powerpoint/2010/main" val="951901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コンテンツ プレースホルダー 5"/>
          <p:cNvSpPr txBox="1">
            <a:spLocks/>
          </p:cNvSpPr>
          <p:nvPr/>
        </p:nvSpPr>
        <p:spPr>
          <a:xfrm>
            <a:off x="966971" y="754531"/>
            <a:ext cx="2886617" cy="588798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208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有給休暇とは</a:t>
            </a:r>
            <a:r>
              <a:rPr lang="ja-JP" altLang="en-US" sz="2400" dirty="0"/>
              <a:t>　　　　　　　　　　　　　　　　　　　　　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　　　　　　　　　　　　　　　　　　　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3168" y="837058"/>
            <a:ext cx="730899" cy="4093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110182" y="775847"/>
            <a:ext cx="74553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1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3089" y="1412932"/>
            <a:ext cx="5761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あなたが 休みたい日に 休むことができます。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お金を もらいながら 休むことができます。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78887" y="2608856"/>
            <a:ext cx="67084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有給休暇が もらえる人は、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働き はじめた日 から </a:t>
            </a:r>
            <a:r>
              <a:rPr lang="en-US" altLang="ja-JP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lang="ja-JP" altLang="en-US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か月</a:t>
            </a:r>
            <a:r>
              <a:rPr lang="en-US" altLang="ja-JP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働いている人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働く日の </a:t>
            </a:r>
            <a:r>
              <a:rPr lang="en-US" altLang="ja-JP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80</a:t>
            </a:r>
            <a:r>
              <a:rPr lang="ja-JP" altLang="en-US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％以上 働いた人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です。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働く すべての人（パート、アルバイトの人も 入ります）が もらえます。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8572" y="4932445"/>
            <a:ext cx="5875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休む 理由を 会社に 言わなくても もらえます。 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2201318" y="6570946"/>
            <a:ext cx="2015557" cy="1034480"/>
          </a:xfrm>
          <a:prstGeom prst="wedgeRoundRectCallout">
            <a:avLst>
              <a:gd name="adj1" fmla="val -67369"/>
              <a:gd name="adj2" fmla="val -110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889"/>
              </a:lnSpc>
            </a:pP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有給休暇を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889"/>
              </a:lnSpc>
            </a:pP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もらっていません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77604" y="1003739"/>
            <a:ext cx="1944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労働基準法第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39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081290" y="925846"/>
            <a:ext cx="94813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ろうど</a:t>
            </a: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うきじゅんほう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895415" y="921819"/>
            <a:ext cx="40048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199852" y="923320"/>
            <a:ext cx="5986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549283" y="3017617"/>
            <a:ext cx="651428" cy="23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err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げつ</a:t>
            </a:r>
            <a:endParaRPr lang="en-US" altLang="ja-JP" sz="9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665602" y="2582955"/>
            <a:ext cx="722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38846" y="3935028"/>
            <a:ext cx="11580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92804" y="3499075"/>
            <a:ext cx="5343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97969" y="3031291"/>
            <a:ext cx="11580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633103" y="3493548"/>
            <a:ext cx="722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9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139038" y="3046863"/>
            <a:ext cx="7227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8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923798" y="3949218"/>
            <a:ext cx="4237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946495" y="3962330"/>
            <a:ext cx="6166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875279" y="3491881"/>
            <a:ext cx="6180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9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843352" y="3025186"/>
            <a:ext cx="5447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9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253519" y="3523550"/>
            <a:ext cx="7415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いじょう</a:t>
            </a:r>
            <a:endParaRPr lang="en-US" altLang="ja-JP" sz="9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382332" y="1408775"/>
            <a:ext cx="4133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762937" y="1827115"/>
            <a:ext cx="4202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992891" y="1380248"/>
            <a:ext cx="4585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22873" y="1837912"/>
            <a:ext cx="607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466706" y="1374628"/>
            <a:ext cx="2786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528980" y="3955140"/>
            <a:ext cx="607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はい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80609" y="2586936"/>
            <a:ext cx="1915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ゆうきゅうきゅうか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1277096" y="744725"/>
            <a:ext cx="19637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ゆうきゅう　きゅうか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40319" y="5594880"/>
            <a:ext cx="6785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会社が 忙しいときは、会社が あなたに「休む日を 変えてほしい」と 言うことも あります。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06555" y="5518550"/>
            <a:ext cx="49607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873740" y="5499889"/>
            <a:ext cx="50108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いそ</a:t>
            </a: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970926" y="5529588"/>
            <a:ext cx="58915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233137" y="5509601"/>
            <a:ext cx="3765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583182" y="5524577"/>
            <a:ext cx="383265" cy="187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942481" y="5510927"/>
            <a:ext cx="3214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218513" y="5537211"/>
            <a:ext cx="3632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46134" y="6235402"/>
            <a:ext cx="1689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例えば こんなとき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kumimoji="1" lang="ja-JP" altLang="en-US" sz="12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70538" y="6167281"/>
            <a:ext cx="6402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たと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1821149" y="8560803"/>
            <a:ext cx="4881462" cy="7375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大阪府労働相談センターへ 電話してください！</a:t>
            </a: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☎</a:t>
            </a:r>
            <a:r>
              <a:rPr kumimoji="1" lang="en-US" altLang="ja-JP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06-6946-2600</a:t>
            </a: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74384" y="4818313"/>
            <a:ext cx="4936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960957" y="4840148"/>
            <a:ext cx="5951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りゆう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2216155" y="3079889"/>
            <a:ext cx="607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1101043" y="3497456"/>
            <a:ext cx="4306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755445" y="4837274"/>
            <a:ext cx="8046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2594666" y="4834282"/>
            <a:ext cx="3060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2311488" y="8579464"/>
            <a:ext cx="14117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おおさか</a:t>
            </a:r>
            <a:r>
              <a:rPr lang="ja-JP" altLang="en-US" sz="7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</a:t>
            </a:r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ろうどう そうだん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528040" y="8560803"/>
            <a:ext cx="4876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でんわ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 bwMode="white">
          <a:xfrm>
            <a:off x="2222466" y="6650193"/>
            <a:ext cx="11727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ゆうきゅうきゅうか</a:t>
            </a:r>
            <a:endParaRPr lang="en-US" altLang="ja-JP" sz="7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69"/>
          <p:cNvSpPr txBox="1"/>
          <p:nvPr/>
        </p:nvSpPr>
        <p:spPr>
          <a:xfrm>
            <a:off x="0" y="21439"/>
            <a:ext cx="3723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■ポイントその５</a:t>
            </a: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80" y="6584937"/>
            <a:ext cx="1867477" cy="186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0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146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/>
              <a:t>　　　　　　　　　　　　　　　　　　　　　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　　　　　　　　　　　　　　　　　　　　</a:t>
            </a:r>
            <a:endParaRPr lang="en-US" altLang="ja-JP" sz="2000" dirty="0"/>
          </a:p>
          <a:p>
            <a:pPr marL="0" indent="0">
              <a:buNone/>
            </a:pPr>
            <a:endParaRPr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1875" y="729705"/>
            <a:ext cx="6294887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2000" dirty="0"/>
          </a:p>
          <a:p>
            <a:endParaRPr kumimoji="1" lang="en-US" altLang="ja-JP" sz="2000" dirty="0"/>
          </a:p>
          <a:p>
            <a:endParaRPr kumimoji="1" lang="en-US" altLang="ja-JP" sz="2000" dirty="0"/>
          </a:p>
          <a:p>
            <a:endParaRPr kumimoji="1" lang="en-US" altLang="ja-JP" sz="2000" dirty="0"/>
          </a:p>
        </p:txBody>
      </p:sp>
      <p:sp>
        <p:nvSpPr>
          <p:cNvPr id="17" name="正方形/長方形 16"/>
          <p:cNvSpPr/>
          <p:nvPr/>
        </p:nvSpPr>
        <p:spPr>
          <a:xfrm>
            <a:off x="185180" y="813595"/>
            <a:ext cx="6045811" cy="1137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解雇＜会社が やめさせる＞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退職＜あなたが やめる＞について</a:t>
            </a:r>
            <a:endParaRPr lang="ja-JP" altLang="en-US" sz="2400" dirty="0"/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61" y="5214215"/>
            <a:ext cx="1969888" cy="2436759"/>
          </a:xfrm>
          <a:prstGeom prst="rect">
            <a:avLst/>
          </a:prstGeom>
        </p:spPr>
      </p:pic>
      <p:sp>
        <p:nvSpPr>
          <p:cNvPr id="16" name="円形吹き出し 15"/>
          <p:cNvSpPr/>
          <p:nvPr/>
        </p:nvSpPr>
        <p:spPr>
          <a:xfrm>
            <a:off x="397042" y="2274559"/>
            <a:ext cx="3448380" cy="1877827"/>
          </a:xfrm>
          <a:prstGeom prst="wedgeEllipseCallout">
            <a:avLst>
              <a:gd name="adj1" fmla="val 59498"/>
              <a:gd name="adj2" fmla="val -7566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1320759">
              <a:lnSpc>
                <a:spcPct val="150000"/>
              </a:lnSpc>
              <a:defRPr/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クビです。</a:t>
            </a:r>
            <a:endParaRPr lang="en-US" altLang="ja-JP" sz="22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just" defTabSz="1320759">
              <a:lnSpc>
                <a:spcPct val="150000"/>
              </a:lnSpc>
              <a:defRPr/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明日から 会社に</a:t>
            </a:r>
            <a:endParaRPr lang="en-US" altLang="ja-JP" sz="22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just" defTabSz="1320759">
              <a:lnSpc>
                <a:spcPct val="150000"/>
              </a:lnSpc>
              <a:defRPr/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来なくて いいです。 </a:t>
            </a:r>
            <a:endParaRPr lang="en-US" altLang="ja-JP" sz="22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8" name="円形吹き出し 17"/>
          <p:cNvSpPr/>
          <p:nvPr/>
        </p:nvSpPr>
        <p:spPr>
          <a:xfrm>
            <a:off x="2546948" y="5186967"/>
            <a:ext cx="3493662" cy="1370728"/>
          </a:xfrm>
          <a:prstGeom prst="wedgeEllipseCallout">
            <a:avLst>
              <a:gd name="adj1" fmla="val -54948"/>
              <a:gd name="adj2" fmla="val 32177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1320759">
              <a:lnSpc>
                <a:spcPct val="150000"/>
              </a:lnSpc>
              <a:defRPr/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困ります。</a:t>
            </a:r>
            <a:endParaRPr lang="en-US" altLang="ja-JP" sz="22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just" defTabSz="1320759">
              <a:lnSpc>
                <a:spcPct val="150000"/>
              </a:lnSpc>
              <a:defRPr/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理由は 何ですか？　</a:t>
            </a:r>
            <a:endParaRPr lang="ja-JP" altLang="en-US" sz="2200" kern="100" dirty="0">
              <a:solidFill>
                <a:sysClr val="window" lastClr="FFFF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114519" y="8014194"/>
            <a:ext cx="6663801" cy="853157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会社は あなたを クビ＜働くことが できないようにする＞ </a:t>
            </a:r>
            <a:endParaRPr kumimoji="1"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</a:t>
            </a:r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 できますか？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7" y="8131171"/>
            <a:ext cx="534545" cy="67846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93" y="2310576"/>
            <a:ext cx="2439377" cy="2828262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1176582" y="806216"/>
            <a:ext cx="7728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75820" y="807364"/>
            <a:ext cx="6127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</a:t>
            </a:r>
            <a:r>
              <a:rPr lang="ja-JP" altLang="en-US" sz="11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97782" y="1356330"/>
            <a:ext cx="10118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たいしょく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 bwMode="black">
          <a:xfrm>
            <a:off x="1015400" y="2931923"/>
            <a:ext cx="7554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あした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 bwMode="black">
          <a:xfrm>
            <a:off x="1025990" y="3407048"/>
            <a:ext cx="2993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 bwMode="black">
          <a:xfrm>
            <a:off x="3108344" y="5305445"/>
            <a:ext cx="421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こま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 bwMode="black">
          <a:xfrm>
            <a:off x="3207322" y="5808640"/>
            <a:ext cx="6443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りゆう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black">
          <a:xfrm>
            <a:off x="4031637" y="5795876"/>
            <a:ext cx="480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なん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 bwMode="black">
          <a:xfrm>
            <a:off x="2123110" y="2939020"/>
            <a:ext cx="834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かいしゃ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 bwMode="black">
          <a:xfrm>
            <a:off x="2961797" y="8055982"/>
            <a:ext cx="4770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 bwMode="black">
          <a:xfrm>
            <a:off x="594094" y="8062139"/>
            <a:ext cx="60720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0" y="21439"/>
            <a:ext cx="3093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■ケースその６</a:t>
            </a:r>
          </a:p>
        </p:txBody>
      </p:sp>
    </p:spTree>
    <p:extLst>
      <p:ext uri="{BB962C8B-B14F-4D97-AF65-F5344CB8AC3E}">
        <p14:creationId xmlns:p14="http://schemas.microsoft.com/office/powerpoint/2010/main" val="3225751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コンテンツ プレースホルダー 5"/>
          <p:cNvSpPr txBox="1">
            <a:spLocks/>
          </p:cNvSpPr>
          <p:nvPr/>
        </p:nvSpPr>
        <p:spPr>
          <a:xfrm>
            <a:off x="1080680" y="3314889"/>
            <a:ext cx="1416982" cy="57265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208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退職とは</a:t>
            </a:r>
            <a:r>
              <a:rPr lang="ja-JP" altLang="en-US" sz="2400" dirty="0"/>
              <a:t>　　　　　　　　　　　　　　　　　　　　　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　　　　　　　　　　　　　　　　　　　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20" y="7887671"/>
            <a:ext cx="1322005" cy="1377088"/>
          </a:xfrm>
          <a:prstGeom prst="rect">
            <a:avLst/>
          </a:prstGeom>
        </p:spPr>
      </p:pic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87062" y="727445"/>
            <a:ext cx="1456888" cy="545932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208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解雇とは</a:t>
            </a:r>
            <a:r>
              <a:rPr lang="ja-JP" altLang="en-US" sz="2400" dirty="0"/>
              <a:t>　　　　　　　　　　　　　　　　　　　　　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　　　　　　　　　　　　　　　　　　　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3013" y="827135"/>
            <a:ext cx="669702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0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220437" y="780630"/>
            <a:ext cx="651967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400" b="0" dirty="0"/>
              <a:t>1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3171" y="1288186"/>
            <a:ext cx="63746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会社が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あなたを やめさせることです。</a:t>
            </a:r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正しい理由が</a:t>
            </a:r>
            <a:endParaRPr lang="en-US" altLang="ja-JP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なければ、あなたを やめさせることは できません。</a:t>
            </a:r>
            <a:endParaRPr lang="en-US" altLang="ja-JP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会社から「解雇」と 言われても すぐに「わかりました」と 言わないでください。理由を 聞いてください。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5734" y="3900532"/>
            <a:ext cx="64520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あなたが 会社を やめたいと 思って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やめることです。いつまで 働くか 会社と約束していない人は、</a:t>
            </a:r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「退職したい」と 言って、２週間すぎたら、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会社をやめることができます。いつまで 働くか 会社と 約束している人はさいごの日まで やめることが できません。ただし、しかたない理由があればやめることができます。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1837" y="3348289"/>
            <a:ext cx="696644" cy="4601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12" name="正方形/長方形 2"/>
          <p:cNvSpPr txBox="1"/>
          <p:nvPr/>
        </p:nvSpPr>
        <p:spPr>
          <a:xfrm>
            <a:off x="177076" y="3367953"/>
            <a:ext cx="8999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400" b="0" dirty="0"/>
              <a:t>2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2391041" y="6205205"/>
            <a:ext cx="4408342" cy="1555846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20800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lnSpc>
                <a:spcPct val="150000"/>
              </a:lnSpc>
              <a:defRPr/>
            </a:pPr>
            <a:r>
              <a:rPr lang="ja-JP" altLang="en-US" sz="14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会社を やめるか やめないか は、あなたが 決めることができます。</a:t>
            </a:r>
            <a:endParaRPr lang="en-US" altLang="ja-JP" sz="1400" kern="1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defTabSz="1320759">
              <a:lnSpc>
                <a:spcPct val="150000"/>
              </a:lnSpc>
              <a:defRPr/>
            </a:pPr>
            <a:r>
              <a:rPr lang="ja-JP" altLang="en-US" sz="14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やめたくないときは 会社に「やめたくない」と 言</a:t>
            </a:r>
            <a:r>
              <a:rPr lang="ja-JP" altLang="en-US" sz="1400" kern="100" dirty="0" err="1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って</a:t>
            </a:r>
            <a:r>
              <a:rPr lang="ja-JP" altLang="en-US" sz="14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ください。</a:t>
            </a:r>
            <a:endParaRPr lang="ja-JP" altLang="en-US" sz="1400" kern="100" dirty="0">
              <a:solidFill>
                <a:sysClr val="window" lastClr="FFFF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135733" y="6619191"/>
            <a:ext cx="2102141" cy="1073358"/>
          </a:xfrm>
          <a:prstGeom prst="wedgeRoundRectCallout">
            <a:avLst>
              <a:gd name="adj1" fmla="val -17257"/>
              <a:gd name="adj2" fmla="val 637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会社から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「来ないでください」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 言われました。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658567" y="3628734"/>
            <a:ext cx="1682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民法第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627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条ほか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638198" y="1029254"/>
            <a:ext cx="1957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労働契約法第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16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条ほか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116660" y="705876"/>
            <a:ext cx="6018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かいこ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808961" y="946783"/>
            <a:ext cx="94661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</a:t>
            </a: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どうけいやくほう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586304" y="946783"/>
            <a:ext cx="3539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908367" y="947491"/>
            <a:ext cx="4292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85778" y="2487064"/>
            <a:ext cx="725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963476" y="1283995"/>
            <a:ext cx="11245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りゆう</a:t>
            </a:r>
            <a:endParaRPr lang="en-US" altLang="ja-JP" sz="8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412385" y="2088908"/>
            <a:ext cx="5437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439960" y="2079393"/>
            <a:ext cx="642613" cy="214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</a:t>
            </a:r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46055" y="1262845"/>
            <a:ext cx="11580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265660" y="1294809"/>
            <a:ext cx="480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ただ</a:t>
            </a:r>
            <a:endParaRPr lang="en-US" altLang="ja-JP" sz="8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29622" y="2087879"/>
            <a:ext cx="6434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608918" y="2481700"/>
            <a:ext cx="505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りゆう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324689" y="2481700"/>
            <a:ext cx="6522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1092872" y="3317102"/>
            <a:ext cx="8224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たいしょく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805327" y="3532125"/>
            <a:ext cx="5753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みん</a:t>
            </a:r>
            <a:r>
              <a:rPr lang="ja-JP" altLang="en-US" sz="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ぽう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307369" y="3532125"/>
            <a:ext cx="37609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546587" y="3520121"/>
            <a:ext cx="4901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2148006" y="8644257"/>
            <a:ext cx="4535559" cy="6518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大阪府労働相談センターへ 電話してください！</a:t>
            </a: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☎</a:t>
            </a:r>
            <a:r>
              <a:rPr kumimoji="1" lang="en-US" altLang="ja-JP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06-6946-2600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439217" y="8626784"/>
            <a:ext cx="179199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おおさか</a:t>
            </a:r>
            <a:r>
              <a:rPr lang="ja-JP" altLang="en-US" sz="7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</a:t>
            </a:r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ろうどう そうだん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657445" y="8613339"/>
            <a:ext cx="5610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でんわ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05969" y="6367707"/>
            <a:ext cx="181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例えば こんなとき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kumimoji="1" lang="ja-JP" altLang="en-US" sz="12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22305" y="6299141"/>
            <a:ext cx="6402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たと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929794" y="4706832"/>
            <a:ext cx="635256" cy="21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698375" y="5085891"/>
            <a:ext cx="6274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249357" y="4262292"/>
            <a:ext cx="6419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141853" y="3893791"/>
            <a:ext cx="6017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890310" y="4269033"/>
            <a:ext cx="6160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やくそく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893390" y="5085891"/>
            <a:ext cx="4969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08019" y="4277917"/>
            <a:ext cx="5790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123143" y="3881791"/>
            <a:ext cx="54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おも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495446" y="4269033"/>
            <a:ext cx="4129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4408402" y="4295209"/>
            <a:ext cx="77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たいしょく</a:t>
            </a:r>
            <a:endParaRPr lang="en-US" altLang="ja-JP" sz="8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225161" y="5106334"/>
            <a:ext cx="2875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271736" y="4706632"/>
            <a:ext cx="748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しゅうかん</a:t>
            </a:r>
            <a:endParaRPr lang="en-US" altLang="ja-JP" sz="8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4745964" y="4437363"/>
            <a:ext cx="3485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8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430887" y="5119918"/>
            <a:ext cx="4668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やく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807745" y="5112829"/>
            <a:ext cx="450129" cy="22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201114" y="6975244"/>
            <a:ext cx="103543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2543385" y="6333378"/>
            <a:ext cx="548108" cy="20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5979704" y="6345409"/>
            <a:ext cx="32921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2556024" y="7295629"/>
            <a:ext cx="3809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 bwMode="white">
          <a:xfrm>
            <a:off x="213168" y="6621034"/>
            <a:ext cx="8869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7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 bwMode="white">
          <a:xfrm>
            <a:off x="408019" y="6937840"/>
            <a:ext cx="5162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</a:t>
            </a:r>
            <a:endParaRPr lang="en-US" altLang="ja-JP" sz="7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 bwMode="white">
          <a:xfrm>
            <a:off x="469715" y="7229891"/>
            <a:ext cx="516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7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696036" y="5119397"/>
            <a:ext cx="4294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そく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/>
          <p:cNvSpPr txBox="1"/>
          <p:nvPr/>
        </p:nvSpPr>
        <p:spPr>
          <a:xfrm>
            <a:off x="0" y="21439"/>
            <a:ext cx="3650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■ポイントその６</a:t>
            </a: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87784" y="4710676"/>
            <a:ext cx="5790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8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4620499" y="5537737"/>
            <a:ext cx="5552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りゆう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6253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>
            <a:spLocks/>
          </p:cNvSpPr>
          <p:nvPr/>
        </p:nvSpPr>
        <p:spPr>
          <a:xfrm>
            <a:off x="106630" y="742495"/>
            <a:ext cx="6542596" cy="12926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117987" y="780777"/>
            <a:ext cx="6609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会社の ハラスメント＜働く人が つらい気持ちになること＞について</a:t>
            </a:r>
            <a:endParaRPr lang="ja-JP" altLang="en-US" sz="2400" dirty="0"/>
          </a:p>
        </p:txBody>
      </p:sp>
      <p:sp>
        <p:nvSpPr>
          <p:cNvPr id="20" name="円形吹き出し 19"/>
          <p:cNvSpPr/>
          <p:nvPr/>
        </p:nvSpPr>
        <p:spPr>
          <a:xfrm>
            <a:off x="120151" y="2487898"/>
            <a:ext cx="4957012" cy="2831375"/>
          </a:xfrm>
          <a:prstGeom prst="wedgeEllipseCallout">
            <a:avLst>
              <a:gd name="adj1" fmla="val 38994"/>
              <a:gd name="adj2" fmla="val 5194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1320759">
              <a:lnSpc>
                <a:spcPct val="150000"/>
              </a:lnSpc>
              <a:defRPr/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会社の人が わたしを </a:t>
            </a:r>
            <a:endParaRPr lang="en-US" altLang="ja-JP" sz="22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just" defTabSz="1320759">
              <a:lnSpc>
                <a:spcPct val="150000"/>
              </a:lnSpc>
              <a:defRPr/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大きな声で 怒ります。　</a:t>
            </a:r>
            <a:endParaRPr lang="en-US" altLang="ja-JP" sz="22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just" defTabSz="1320759">
              <a:lnSpc>
                <a:spcPct val="150000"/>
              </a:lnSpc>
              <a:defRPr/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みんなが 見ています。</a:t>
            </a:r>
            <a:endParaRPr lang="en-US" altLang="ja-JP" sz="22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just" defTabSz="1320759">
              <a:lnSpc>
                <a:spcPct val="150000"/>
              </a:lnSpc>
              <a:defRPr/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わたしは つらい気持ちです。</a:t>
            </a:r>
            <a:endParaRPr lang="en-US" altLang="ja-JP" sz="22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22" name="図 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885" y="4399113"/>
            <a:ext cx="2051242" cy="2678589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217803" y="7996968"/>
            <a:ext cx="6431423" cy="1043838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こんなとき、どうすれば よいのでしょうか？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8" y="8221151"/>
            <a:ext cx="557383" cy="707448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04921" y="760196"/>
            <a:ext cx="1133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17506" y="754343"/>
            <a:ext cx="739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923039" y="732450"/>
            <a:ext cx="1026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671015" y="760976"/>
            <a:ext cx="1026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 bwMode="black">
          <a:xfrm>
            <a:off x="893993" y="2821187"/>
            <a:ext cx="8558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かいしゃ</a:t>
            </a:r>
            <a:endParaRPr lang="en-US" altLang="ja-JP" sz="13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 bwMode="black">
          <a:xfrm>
            <a:off x="1756733" y="2836576"/>
            <a:ext cx="5758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ひと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 bwMode="black">
          <a:xfrm>
            <a:off x="893993" y="3367695"/>
            <a:ext cx="534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おお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 bwMode="black">
          <a:xfrm>
            <a:off x="2280293" y="3341569"/>
            <a:ext cx="5322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 err="1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おこ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 bwMode="black">
          <a:xfrm>
            <a:off x="1634253" y="3371284"/>
            <a:ext cx="5739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こえ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black">
          <a:xfrm>
            <a:off x="2075386" y="3868780"/>
            <a:ext cx="223678" cy="259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み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 bwMode="black">
          <a:xfrm>
            <a:off x="2949250" y="4354639"/>
            <a:ext cx="536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きも</a:t>
            </a:r>
            <a:endParaRPr lang="en-US" altLang="ja-JP" sz="11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0" y="21439"/>
            <a:ext cx="3093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■ケースその７</a:t>
            </a:r>
          </a:p>
        </p:txBody>
      </p:sp>
    </p:spTree>
    <p:extLst>
      <p:ext uri="{BB962C8B-B14F-4D97-AF65-F5344CB8AC3E}">
        <p14:creationId xmlns:p14="http://schemas.microsoft.com/office/powerpoint/2010/main" val="1547637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249" y="8137219"/>
            <a:ext cx="1358961" cy="1198905"/>
          </a:xfrm>
          <a:prstGeom prst="rect">
            <a:avLst/>
          </a:prstGeom>
        </p:spPr>
      </p:pic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689349" y="746744"/>
            <a:ext cx="5830970" cy="583794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208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働く 場所で ハラスメントが あったとき</a:t>
            </a:r>
            <a:endParaRPr lang="ja-JP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/>
              <a:t>　　　　　　　　　　　　　　　　　　　　　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　　　　　　　　　　　　　　　　　　　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59651" y="915365"/>
            <a:ext cx="462641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81045" y="851176"/>
            <a:ext cx="61955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400" b="0" dirty="0"/>
              <a:t>1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104" y="4418005"/>
            <a:ext cx="70989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●働く 場所の ハラスメントは、次のようなものが あります。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・パワハラ（つらい気持ちに なることを 言う、仕事がもらえないなど）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・セクハラ（あなたの 体を さわる人がいる　など）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・マタハラ・ケアハラ（子ども 産むこと、子どもを 育てること、家族の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世話のことで あなたが つらい気持ち になることを 言われるなど）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・外国人への 差別（宗教、文化などが 日本と 違うことや、外国人と 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いうことが 理由で つらい気持ち になることを 言われる　など）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193273" y="2133980"/>
            <a:ext cx="6146654" cy="978878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lnSpc>
                <a:spcPct val="150000"/>
              </a:lnSpc>
              <a:defRPr/>
            </a:pPr>
            <a:r>
              <a:rPr lang="ja-JP" altLang="en-US" sz="14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１．まず、あなたに ハラスメントを した人に「やめてください」と </a:t>
            </a:r>
            <a:endParaRPr lang="en-US" altLang="ja-JP" sz="1400" kern="1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defTabSz="1320759">
              <a:lnSpc>
                <a:spcPct val="150000"/>
              </a:lnSpc>
              <a:defRPr/>
            </a:pPr>
            <a:r>
              <a:rPr lang="en-US" altLang="ja-JP" sz="14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   </a:t>
            </a:r>
            <a:r>
              <a:rPr lang="ja-JP" altLang="en-US" sz="14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言ってください。</a:t>
            </a:r>
            <a:endParaRPr lang="en-US" altLang="ja-JP" sz="1400" kern="1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defTabSz="1320759">
              <a:lnSpc>
                <a:spcPct val="150000"/>
              </a:lnSpc>
              <a:defRPr/>
            </a:pPr>
            <a:r>
              <a:rPr lang="ja-JP" altLang="en-US" sz="14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あなたが つらい気持ち ということを わかるように してください。</a:t>
            </a:r>
            <a:endParaRPr lang="ja-JP" altLang="en-US" sz="1400" kern="100" dirty="0">
              <a:solidFill>
                <a:sysClr val="window" lastClr="FFFF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216262" y="3202881"/>
            <a:ext cx="6136263" cy="979516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lnSpc>
                <a:spcPct val="150000"/>
              </a:lnSpc>
              <a:defRPr/>
            </a:pPr>
            <a:r>
              <a:rPr lang="ja-JP" altLang="en-US" sz="14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２．それでも ハラスメントが あるときは、</a:t>
            </a:r>
            <a:r>
              <a:rPr lang="ja-JP" altLang="en-US" sz="1400" kern="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メモをしてください。</a:t>
            </a:r>
            <a:endParaRPr lang="en-US" altLang="ja-JP" sz="1400" kern="1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defTabSz="1320759">
              <a:lnSpc>
                <a:spcPct val="150000"/>
              </a:lnSpc>
              <a:defRPr/>
            </a:pPr>
            <a:r>
              <a:rPr lang="en-US" altLang="ja-JP" sz="1400" kern="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</a:t>
            </a:r>
            <a:r>
              <a:rPr lang="ja-JP" altLang="en-US" sz="14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（いつ、どこで、なにをされて、どう思ったか を 紙に 書く）</a:t>
            </a:r>
            <a:endParaRPr lang="en-US" altLang="ja-JP" sz="1400" kern="1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defTabSz="1320759">
              <a:lnSpc>
                <a:spcPct val="150000"/>
              </a:lnSpc>
              <a:defRPr/>
            </a:pPr>
            <a:r>
              <a:rPr lang="ja-JP" altLang="en-US" sz="14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  会社に </a:t>
            </a:r>
            <a:r>
              <a:rPr lang="ja-JP" altLang="en-US" sz="1400" kern="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相談してください。</a:t>
            </a:r>
            <a:endParaRPr lang="en-US" altLang="ja-JP" sz="1400" kern="1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2406567" y="7624189"/>
            <a:ext cx="1939512" cy="843529"/>
          </a:xfrm>
          <a:prstGeom prst="wedgeRoundRectCallout">
            <a:avLst>
              <a:gd name="adj1" fmla="val -60705"/>
              <a:gd name="adj2" fmla="val 469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889"/>
              </a:lnSpc>
            </a:pP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みんなが、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889"/>
              </a:lnSpc>
            </a:pP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なかよくしてくれない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62740" y="7916817"/>
            <a:ext cx="1571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例えばこんなとき</a:t>
            </a:r>
            <a:r>
              <a:rPr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kumimoji="1" lang="ja-JP" altLang="en-US" sz="1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737529" y="1393512"/>
            <a:ext cx="2025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労働施策総合推進法ほか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6650" y="1553347"/>
            <a:ext cx="625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会社は あなたの </a:t>
            </a:r>
            <a:r>
              <a:rPr lang="ja-JP" altLang="en-US" sz="1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話を聞いて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、ハラスメントがなくなるように しなければなりません。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598166" y="756822"/>
            <a:ext cx="6234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ばしょ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748615" y="751359"/>
            <a:ext cx="7142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957516" y="1327965"/>
            <a:ext cx="170005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</a:t>
            </a:r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どうしさくそうごうすいしんほう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07394" y="1435966"/>
            <a:ext cx="605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764562" y="1435965"/>
            <a:ext cx="5595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はなし</a:t>
            </a:r>
            <a:endParaRPr lang="en-US" altLang="ja-JP" sz="7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270222" y="1438284"/>
            <a:ext cx="3610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8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609359" y="2096499"/>
            <a:ext cx="6241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33654" y="2415846"/>
            <a:ext cx="5151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011430" y="2741443"/>
            <a:ext cx="7521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きも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564112" y="3478838"/>
            <a:ext cx="4392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かみ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048495" y="3470265"/>
            <a:ext cx="3419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99877" y="3796684"/>
            <a:ext cx="60880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286962" y="3798985"/>
            <a:ext cx="6351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そうだん</a:t>
            </a:r>
            <a:endParaRPr lang="en-US" altLang="ja-JP" sz="7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553106" y="3494108"/>
            <a:ext cx="4177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おも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2508834" y="8683264"/>
            <a:ext cx="4084431" cy="5871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大阪府労働相談センターへ 電話してください！</a:t>
            </a:r>
          </a:p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☎</a:t>
            </a:r>
            <a:r>
              <a:rPr kumimoji="1" lang="en-US" altLang="ja-JP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06-6946-2600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757259" y="8650713"/>
            <a:ext cx="150689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おおさか</a:t>
            </a:r>
            <a:r>
              <a:rPr lang="ja-JP" altLang="en-US" sz="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</a:t>
            </a: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ろうどう そうだん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742610" y="8653783"/>
            <a:ext cx="5144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でんわ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44250" y="7836166"/>
            <a:ext cx="64022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たと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11685" y="4385220"/>
            <a:ext cx="5987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802918" y="4367528"/>
            <a:ext cx="6490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ばしょ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011308" y="4378161"/>
            <a:ext cx="4223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つぎ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963712" y="4733018"/>
            <a:ext cx="5213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きも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147896" y="5853693"/>
            <a:ext cx="6186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きも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715626" y="6588522"/>
            <a:ext cx="4420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きも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515514" y="4757987"/>
            <a:ext cx="5329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しごと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892495" y="4760069"/>
            <a:ext cx="3224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140291" y="5141900"/>
            <a:ext cx="6295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からだ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220148" y="5141900"/>
            <a:ext cx="4177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317740" y="5505881"/>
            <a:ext cx="326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011308" y="5492394"/>
            <a:ext cx="2997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843407" y="5489422"/>
            <a:ext cx="4387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そだ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126136" y="5477229"/>
            <a:ext cx="8994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かぞく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20793" y="5835468"/>
            <a:ext cx="3895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せわ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832144" y="6215799"/>
            <a:ext cx="8370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しゅうきょう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621846" y="6212215"/>
            <a:ext cx="629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ぶんか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678013" y="6220466"/>
            <a:ext cx="7026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にほん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320999" y="6217379"/>
            <a:ext cx="4221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ちが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524852" y="6199705"/>
            <a:ext cx="851860" cy="215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がい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こくじん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362734" y="6591595"/>
            <a:ext cx="5456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りゆう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82427" y="6218022"/>
            <a:ext cx="8138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がい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こくじん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360162" y="6219383"/>
            <a:ext cx="6702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さべつ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5048495" y="5842481"/>
            <a:ext cx="3192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4623239" y="6562766"/>
            <a:ext cx="3175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/>
          <p:cNvSpPr txBox="1"/>
          <p:nvPr/>
        </p:nvSpPr>
        <p:spPr>
          <a:xfrm>
            <a:off x="0" y="21439"/>
            <a:ext cx="3609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■ポイントその７</a:t>
            </a: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4019767" y="5505881"/>
            <a:ext cx="326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9735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/>
          <p:cNvSpPr txBox="1"/>
          <p:nvPr/>
        </p:nvSpPr>
        <p:spPr>
          <a:xfrm>
            <a:off x="0" y="0"/>
            <a:ext cx="6858000" cy="9941183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  <a:p>
            <a:endParaRPr kumimoji="1" lang="ja-JP" altLang="en-US" sz="1600" dirty="0"/>
          </a:p>
        </p:txBody>
      </p:sp>
      <p:sp>
        <p:nvSpPr>
          <p:cNvPr id="18" name="正方形/長方形 14"/>
          <p:cNvSpPr txBox="1"/>
          <p:nvPr/>
        </p:nvSpPr>
        <p:spPr>
          <a:xfrm>
            <a:off x="547404" y="775720"/>
            <a:ext cx="6055224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 anchor="ctr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ja-JP" altLang="en-US" sz="28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困ったとき、わからない ときは</a:t>
            </a:r>
            <a:r>
              <a:rPr lang="en-US" altLang="ja-JP" sz="28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…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236191" y="2422520"/>
            <a:ext cx="6400800" cy="27172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9389"/>
              </a:lnSpc>
            </a:pPr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大阪府労働相談センター</a:t>
            </a:r>
            <a:r>
              <a:rPr kumimoji="1"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へ 電話してください！</a:t>
            </a:r>
            <a:endParaRPr kumimoji="1"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正方形/長方形 14"/>
          <p:cNvSpPr txBox="1"/>
          <p:nvPr/>
        </p:nvSpPr>
        <p:spPr>
          <a:xfrm>
            <a:off x="1050042" y="4765328"/>
            <a:ext cx="4757916" cy="2123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 anchor="ctr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ja-JP" sz="44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TEL:06-6946-2600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49116" y="9045397"/>
            <a:ext cx="4959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相談の 予約は 日本語で　できます。</a:t>
            </a:r>
          </a:p>
        </p:txBody>
      </p:sp>
      <p:sp>
        <p:nvSpPr>
          <p:cNvPr id="7" name="正方形/長方形 14"/>
          <p:cNvSpPr txBox="1"/>
          <p:nvPr/>
        </p:nvSpPr>
        <p:spPr>
          <a:xfrm>
            <a:off x="566065" y="1070730"/>
            <a:ext cx="1129618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 anchor="ctr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ja-JP" altLang="en-US" sz="10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こま</a:t>
            </a:r>
            <a:endParaRPr lang="en-US" altLang="ja-JP" sz="1000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 bwMode="white">
          <a:xfrm>
            <a:off x="816744" y="2767158"/>
            <a:ext cx="7017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おおさか</a:t>
            </a:r>
            <a:r>
              <a:rPr lang="ja-JP" altLang="en-US" sz="1600" dirty="0" err="1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</a:t>
            </a:r>
            <a:r>
              <a:rPr lang="ja-JP" altLang="en-US" sz="16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ろうどう そうだん</a:t>
            </a:r>
            <a:endParaRPr lang="en-US" altLang="ja-JP" sz="16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 bwMode="white">
          <a:xfrm>
            <a:off x="1364591" y="3953158"/>
            <a:ext cx="957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でんわ</a:t>
            </a:r>
            <a:endParaRPr lang="en-US" altLang="ja-JP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22002" y="8889921"/>
            <a:ext cx="1277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そうだん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57784" y="8886007"/>
            <a:ext cx="863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よやく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25352" y="8887943"/>
            <a:ext cx="1181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にほんご</a:t>
            </a:r>
          </a:p>
        </p:txBody>
      </p:sp>
    </p:spTree>
    <p:extLst>
      <p:ext uri="{BB962C8B-B14F-4D97-AF65-F5344CB8AC3E}">
        <p14:creationId xmlns:p14="http://schemas.microsoft.com/office/powerpoint/2010/main" val="830313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6811" y="5139330"/>
            <a:ext cx="1593395" cy="1011324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891325" y="532984"/>
            <a:ext cx="2061203" cy="1492698"/>
          </a:xfrm>
          <a:custGeom>
            <a:avLst/>
            <a:gdLst/>
            <a:ahLst/>
            <a:cxnLst/>
            <a:rect l="l" t="t" r="r" b="b"/>
            <a:pathLst>
              <a:path w="2070100" h="1453514">
                <a:moveTo>
                  <a:pt x="1022987" y="0"/>
                </a:moveTo>
                <a:lnTo>
                  <a:pt x="962931" y="1353"/>
                </a:lnTo>
                <a:lnTo>
                  <a:pt x="903738" y="4656"/>
                </a:lnTo>
                <a:lnTo>
                  <a:pt x="845508" y="9853"/>
                </a:lnTo>
                <a:lnTo>
                  <a:pt x="788343" y="16893"/>
                </a:lnTo>
                <a:lnTo>
                  <a:pt x="732346" y="25722"/>
                </a:lnTo>
                <a:lnTo>
                  <a:pt x="677616" y="36288"/>
                </a:lnTo>
                <a:lnTo>
                  <a:pt x="624257" y="48536"/>
                </a:lnTo>
                <a:lnTo>
                  <a:pt x="572369" y="62416"/>
                </a:lnTo>
                <a:lnTo>
                  <a:pt x="522054" y="77872"/>
                </a:lnTo>
                <a:lnTo>
                  <a:pt x="473413" y="94853"/>
                </a:lnTo>
                <a:lnTo>
                  <a:pt x="426549" y="113306"/>
                </a:lnTo>
                <a:lnTo>
                  <a:pt x="381562" y="133177"/>
                </a:lnTo>
                <a:lnTo>
                  <a:pt x="338554" y="154414"/>
                </a:lnTo>
                <a:lnTo>
                  <a:pt x="297628" y="176963"/>
                </a:lnTo>
                <a:lnTo>
                  <a:pt x="258883" y="200771"/>
                </a:lnTo>
                <a:lnTo>
                  <a:pt x="222422" y="225787"/>
                </a:lnTo>
                <a:lnTo>
                  <a:pt x="188347" y="251956"/>
                </a:lnTo>
                <a:lnTo>
                  <a:pt x="156758" y="279225"/>
                </a:lnTo>
                <a:lnTo>
                  <a:pt x="127758" y="307543"/>
                </a:lnTo>
                <a:lnTo>
                  <a:pt x="101448" y="336855"/>
                </a:lnTo>
                <a:lnTo>
                  <a:pt x="77930" y="367109"/>
                </a:lnTo>
                <a:lnTo>
                  <a:pt x="39674" y="430229"/>
                </a:lnTo>
                <a:lnTo>
                  <a:pt x="13802" y="496482"/>
                </a:lnTo>
                <a:lnTo>
                  <a:pt x="1128" y="565441"/>
                </a:lnTo>
                <a:lnTo>
                  <a:pt x="0" y="600328"/>
                </a:lnTo>
                <a:lnTo>
                  <a:pt x="2360" y="634779"/>
                </a:lnTo>
                <a:lnTo>
                  <a:pt x="17176" y="702139"/>
                </a:lnTo>
                <a:lnTo>
                  <a:pt x="44839" y="767053"/>
                </a:lnTo>
                <a:lnTo>
                  <a:pt x="84610" y="829057"/>
                </a:lnTo>
                <a:lnTo>
                  <a:pt x="108805" y="858822"/>
                </a:lnTo>
                <a:lnTo>
                  <a:pt x="135750" y="887685"/>
                </a:lnTo>
                <a:lnTo>
                  <a:pt x="165352" y="915587"/>
                </a:lnTo>
                <a:lnTo>
                  <a:pt x="197520" y="942470"/>
                </a:lnTo>
                <a:lnTo>
                  <a:pt x="232160" y="968276"/>
                </a:lnTo>
                <a:lnTo>
                  <a:pt x="269181" y="992947"/>
                </a:lnTo>
                <a:lnTo>
                  <a:pt x="308490" y="1016424"/>
                </a:lnTo>
                <a:lnTo>
                  <a:pt x="349994" y="1038649"/>
                </a:lnTo>
                <a:lnTo>
                  <a:pt x="393603" y="1059565"/>
                </a:lnTo>
                <a:lnTo>
                  <a:pt x="439222" y="1079111"/>
                </a:lnTo>
                <a:lnTo>
                  <a:pt x="486760" y="1097232"/>
                </a:lnTo>
                <a:lnTo>
                  <a:pt x="536124" y="1113867"/>
                </a:lnTo>
                <a:lnTo>
                  <a:pt x="587223" y="1128960"/>
                </a:lnTo>
                <a:lnTo>
                  <a:pt x="639963" y="1142451"/>
                </a:lnTo>
                <a:lnTo>
                  <a:pt x="694253" y="1154283"/>
                </a:lnTo>
                <a:lnTo>
                  <a:pt x="749999" y="1164396"/>
                </a:lnTo>
                <a:lnTo>
                  <a:pt x="807110" y="1172734"/>
                </a:lnTo>
                <a:lnTo>
                  <a:pt x="865494" y="1179238"/>
                </a:lnTo>
                <a:lnTo>
                  <a:pt x="925057" y="1183849"/>
                </a:lnTo>
                <a:lnTo>
                  <a:pt x="985708" y="1186509"/>
                </a:lnTo>
                <a:lnTo>
                  <a:pt x="1252891" y="1453108"/>
                </a:lnTo>
                <a:lnTo>
                  <a:pt x="1376475" y="1153870"/>
                </a:lnTo>
                <a:lnTo>
                  <a:pt x="1435251" y="1140917"/>
                </a:lnTo>
                <a:lnTo>
                  <a:pt x="1492064" y="1126078"/>
                </a:lnTo>
                <a:lnTo>
                  <a:pt x="1546816" y="1109429"/>
                </a:lnTo>
                <a:lnTo>
                  <a:pt x="1599412" y="1091045"/>
                </a:lnTo>
                <a:lnTo>
                  <a:pt x="1649752" y="1071000"/>
                </a:lnTo>
                <a:lnTo>
                  <a:pt x="1697742" y="1049368"/>
                </a:lnTo>
                <a:lnTo>
                  <a:pt x="1743283" y="1026224"/>
                </a:lnTo>
                <a:lnTo>
                  <a:pt x="1786279" y="1001643"/>
                </a:lnTo>
                <a:lnTo>
                  <a:pt x="1826633" y="975699"/>
                </a:lnTo>
                <a:lnTo>
                  <a:pt x="1864247" y="948467"/>
                </a:lnTo>
                <a:lnTo>
                  <a:pt x="1899025" y="920021"/>
                </a:lnTo>
                <a:lnTo>
                  <a:pt x="1930869" y="890437"/>
                </a:lnTo>
                <a:lnTo>
                  <a:pt x="1959683" y="859789"/>
                </a:lnTo>
                <a:lnTo>
                  <a:pt x="1985370" y="828150"/>
                </a:lnTo>
                <a:lnTo>
                  <a:pt x="2007832" y="795597"/>
                </a:lnTo>
                <a:lnTo>
                  <a:pt x="2026973" y="762203"/>
                </a:lnTo>
                <a:lnTo>
                  <a:pt x="2054903" y="693192"/>
                </a:lnTo>
                <a:lnTo>
                  <a:pt x="2068383" y="621715"/>
                </a:lnTo>
                <a:lnTo>
                  <a:pt x="2069512" y="586828"/>
                </a:lnTo>
                <a:lnTo>
                  <a:pt x="2067152" y="552377"/>
                </a:lnTo>
                <a:lnTo>
                  <a:pt x="2052335" y="485017"/>
                </a:lnTo>
                <a:lnTo>
                  <a:pt x="2024672" y="420103"/>
                </a:lnTo>
                <a:lnTo>
                  <a:pt x="1984901" y="358099"/>
                </a:lnTo>
                <a:lnTo>
                  <a:pt x="1960707" y="328334"/>
                </a:lnTo>
                <a:lnTo>
                  <a:pt x="1933762" y="299471"/>
                </a:lnTo>
                <a:lnTo>
                  <a:pt x="1904159" y="271569"/>
                </a:lnTo>
                <a:lnTo>
                  <a:pt x="1871992" y="244686"/>
                </a:lnTo>
                <a:lnTo>
                  <a:pt x="1837352" y="218880"/>
                </a:lnTo>
                <a:lnTo>
                  <a:pt x="1800331" y="194209"/>
                </a:lnTo>
                <a:lnTo>
                  <a:pt x="1761022" y="170732"/>
                </a:lnTo>
                <a:lnTo>
                  <a:pt x="1719517" y="148507"/>
                </a:lnTo>
                <a:lnTo>
                  <a:pt x="1675909" y="127591"/>
                </a:lnTo>
                <a:lnTo>
                  <a:pt x="1630290" y="108045"/>
                </a:lnTo>
                <a:lnTo>
                  <a:pt x="1582752" y="89924"/>
                </a:lnTo>
                <a:lnTo>
                  <a:pt x="1533387" y="73289"/>
                </a:lnTo>
                <a:lnTo>
                  <a:pt x="1482289" y="58196"/>
                </a:lnTo>
                <a:lnTo>
                  <a:pt x="1429548" y="44705"/>
                </a:lnTo>
                <a:lnTo>
                  <a:pt x="1375259" y="32873"/>
                </a:lnTo>
                <a:lnTo>
                  <a:pt x="1319512" y="22760"/>
                </a:lnTo>
                <a:lnTo>
                  <a:pt x="1262401" y="14422"/>
                </a:lnTo>
                <a:lnTo>
                  <a:pt x="1204018" y="7918"/>
                </a:lnTo>
                <a:lnTo>
                  <a:pt x="1144454" y="3307"/>
                </a:lnTo>
                <a:lnTo>
                  <a:pt x="1083803" y="647"/>
                </a:lnTo>
                <a:lnTo>
                  <a:pt x="1022987" y="0"/>
                </a:lnTo>
                <a:close/>
              </a:path>
            </a:pathLst>
          </a:custGeom>
          <a:solidFill>
            <a:srgbClr val="F8CAAC">
              <a:alpha val="5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17008" y="496823"/>
            <a:ext cx="1435607" cy="144475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8487" y="5116527"/>
            <a:ext cx="1513665" cy="102273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52215" y="3984031"/>
            <a:ext cx="1707106" cy="100120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16808" y="3995520"/>
            <a:ext cx="1581828" cy="99994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40884" y="5116685"/>
            <a:ext cx="1741247" cy="104538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618206" y="4078047"/>
            <a:ext cx="1400810" cy="73279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ろうどうじかん</a:t>
            </a:r>
            <a:endParaRPr sz="1800" dirty="0">
              <a:latin typeface="UD デジタル 教科書体 NK-B"/>
              <a:cs typeface="UD デジタル 教科書体 NK-B"/>
            </a:endParaRPr>
          </a:p>
          <a:p>
            <a:pPr marL="24130">
              <a:lnSpc>
                <a:spcPct val="100000"/>
              </a:lnSpc>
              <a:spcBef>
                <a:spcPts val="170"/>
              </a:spcBef>
            </a:pPr>
            <a:r>
              <a:rPr sz="26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労働時間</a:t>
            </a:r>
            <a:endParaRPr sz="2600" dirty="0">
              <a:latin typeface="UD デジタル 教科書体 NK-B"/>
              <a:cs typeface="UD デジタル 教科書体 NK-B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69129" y="4035174"/>
            <a:ext cx="1287780" cy="75692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95"/>
              </a:spcBef>
              <a:tabLst>
                <a:tab pos="652145" algn="l"/>
              </a:tabLst>
            </a:pPr>
            <a:r>
              <a:rPr sz="2700" b="1" baseline="-6172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せ</a:t>
            </a:r>
            <a:r>
              <a:rPr sz="2700" b="1" spc="195" baseline="-6172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2700" b="1" baseline="-6172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く	</a:t>
            </a:r>
            <a:r>
              <a:rPr sz="1800" b="1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は</a:t>
            </a:r>
            <a:r>
              <a:rPr sz="1800" b="1" spc="7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ら</a:t>
            </a:r>
            <a:endParaRPr sz="1800" dirty="0">
              <a:latin typeface="UD デジタル 教科書体 NK-B"/>
              <a:cs typeface="UD デジタル 教科書体 NK-B"/>
            </a:endParaRPr>
          </a:p>
          <a:p>
            <a:pPr marL="38100">
              <a:lnSpc>
                <a:spcPct val="100000"/>
              </a:lnSpc>
              <a:spcBef>
                <a:spcPts val="280"/>
              </a:spcBef>
            </a:pPr>
            <a:r>
              <a:rPr sz="2600" b="1" spc="6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セクハラ</a:t>
            </a:r>
            <a:endParaRPr sz="2600" dirty="0">
              <a:latin typeface="UD デジタル 教科書体 NK-B"/>
              <a:cs typeface="UD デジタル 教科書体 NK-B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18206" y="5246370"/>
            <a:ext cx="136080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ろうどうけいやく</a:t>
            </a:r>
            <a:endParaRPr sz="1550" dirty="0">
              <a:latin typeface="UD デジタル 教科書体 NK-B"/>
              <a:cs typeface="UD デジタル 教科書体 NK-B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26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労働契約</a:t>
            </a:r>
            <a:endParaRPr sz="2600" dirty="0">
              <a:latin typeface="UD デジタル 教科書体 NK-B"/>
              <a:cs typeface="UD デジタル 教科書体 NK-B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94529" y="5216011"/>
            <a:ext cx="1247140" cy="74993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270"/>
              </a:spcBef>
            </a:pPr>
            <a:r>
              <a:rPr sz="1800" b="1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ぱ</a:t>
            </a:r>
            <a:r>
              <a:rPr sz="1800" b="1" spc="-3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わ</a:t>
            </a:r>
            <a:r>
              <a:rPr sz="1800" b="1" spc="26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は</a:t>
            </a:r>
            <a:r>
              <a:rPr sz="1800" b="1" spc="-3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ら</a:t>
            </a:r>
            <a:endParaRPr sz="1800" dirty="0">
              <a:latin typeface="UD デジタル 教科書体 NK-B"/>
              <a:cs typeface="UD デジタル 教科書体 NK-B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26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パワハラ</a:t>
            </a:r>
            <a:endParaRPr sz="2600" dirty="0">
              <a:latin typeface="UD デジタル 教科書体 NK-B"/>
              <a:cs typeface="UD デジタル 教科書体 NK-B"/>
            </a:endParaRPr>
          </a:p>
        </p:txBody>
      </p: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96650BA7-AF5B-3A8A-F7B9-568BBB013C11}"/>
              </a:ext>
            </a:extLst>
          </p:cNvPr>
          <p:cNvGrpSpPr/>
          <p:nvPr/>
        </p:nvGrpSpPr>
        <p:grpSpPr>
          <a:xfrm>
            <a:off x="569910" y="7845196"/>
            <a:ext cx="6146512" cy="504165"/>
            <a:chOff x="570687" y="7887791"/>
            <a:chExt cx="6146512" cy="504165"/>
          </a:xfrm>
        </p:grpSpPr>
        <p:sp>
          <p:nvSpPr>
            <p:cNvPr id="17" name="object 17"/>
            <p:cNvSpPr txBox="1"/>
            <p:nvPr/>
          </p:nvSpPr>
          <p:spPr>
            <a:xfrm>
              <a:off x="570687" y="8076996"/>
              <a:ext cx="6119495" cy="3149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9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タイ語、フィリピン語、ベトナム語、インドネシア語、ネパール語</a:t>
              </a:r>
              <a:endParaRPr sz="1900" dirty="0">
                <a:latin typeface="UD デジタル 教科書体 NK-B"/>
                <a:cs typeface="UD デジタル 教科書体 NK-B"/>
              </a:endParaRPr>
            </a:p>
          </p:txBody>
        </p:sp>
        <p:sp>
          <p:nvSpPr>
            <p:cNvPr id="32" name="object 32"/>
            <p:cNvSpPr txBox="1"/>
            <p:nvPr/>
          </p:nvSpPr>
          <p:spPr>
            <a:xfrm>
              <a:off x="597704" y="7887791"/>
              <a:ext cx="611949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0"/>
                </a:spcBef>
                <a:tabLst>
                  <a:tab pos="803910" algn="l"/>
                  <a:tab pos="1684655" algn="l"/>
                  <a:tab pos="2176780" algn="l"/>
                  <a:tab pos="2920365" algn="l"/>
                  <a:tab pos="3503929" algn="l"/>
                  <a:tab pos="4533265" algn="l"/>
                  <a:tab pos="5047615" algn="l"/>
                  <a:tab pos="5836920" algn="l"/>
                </a:tabLst>
              </a:pPr>
              <a:r>
                <a:rPr sz="12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た</a:t>
              </a:r>
              <a:r>
                <a:rPr lang="en-US" sz="12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</a:t>
              </a:r>
              <a:r>
                <a:rPr sz="12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い</a:t>
              </a:r>
              <a:r>
                <a:rPr lang="en-US" sz="1200" b="1" spc="290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</a:t>
              </a:r>
              <a:r>
                <a:rPr sz="12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ご	</a:t>
              </a:r>
              <a:r>
                <a:rPr sz="1800" b="1" baseline="-4629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ふ</a:t>
              </a:r>
              <a:r>
                <a:rPr lang="en-US" sz="1800" b="1" baseline="-4629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</a:t>
              </a:r>
              <a:r>
                <a:rPr sz="1800" b="1" baseline="-4629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ぃ</a:t>
              </a:r>
              <a:r>
                <a:rPr lang="en-US" altLang="en-US" sz="1800" b="1" baseline="-4629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</a:t>
              </a:r>
              <a:r>
                <a:rPr sz="1800" b="1" baseline="-4629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り</a:t>
              </a:r>
              <a:r>
                <a:rPr lang="en-US" altLang="en-US" sz="1800" b="1" baseline="-4629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</a:t>
              </a:r>
              <a:r>
                <a:rPr sz="1800" b="1" baseline="-4629" dirty="0">
                  <a:solidFill>
                    <a:srgbClr val="1F3863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UD デジタル 教科書体 NK-B"/>
                </a:rPr>
                <a:t>ぴ</a:t>
              </a:r>
              <a:r>
                <a:rPr lang="en-US" altLang="en-US" sz="1800" b="1" baseline="-4629" dirty="0">
                  <a:solidFill>
                    <a:srgbClr val="1F3863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UD デジタル 教科書体 NK-B"/>
                </a:rPr>
                <a:t> </a:t>
              </a:r>
              <a:r>
                <a:rPr lang="ja-JP" altLang="en-US" sz="1800" b="1" baseline="-4629" dirty="0">
                  <a:solidFill>
                    <a:srgbClr val="1F3863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UD デジタル 教科書体 NK-B"/>
                </a:rPr>
                <a:t>ん</a:t>
              </a:r>
              <a:r>
                <a:rPr lang="ja-JP" altLang="en-US" sz="1800" b="1" baseline="-4629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	　</a:t>
              </a:r>
              <a:r>
                <a:rPr sz="1800" b="1" baseline="-4629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ご	</a:t>
              </a:r>
              <a:r>
                <a:rPr sz="12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べ</a:t>
              </a:r>
              <a:r>
                <a:rPr lang="en-US" sz="12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</a:t>
              </a:r>
              <a:r>
                <a:rPr sz="12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と</a:t>
              </a:r>
              <a:r>
                <a:rPr lang="en-US" sz="12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</a:t>
              </a:r>
              <a:r>
                <a:rPr sz="12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な</a:t>
              </a:r>
              <a:r>
                <a:rPr lang="en-US" sz="12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</a:t>
              </a:r>
              <a:r>
                <a:rPr sz="12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む	</a:t>
              </a:r>
              <a:r>
                <a:rPr lang="en-US" sz="12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</a:t>
              </a:r>
              <a:r>
                <a:rPr sz="1800" b="1" baseline="-4629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ご</a:t>
              </a:r>
              <a:r>
                <a:rPr lang="ja-JP" altLang="en-US" b="1" baseline="-4629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　   </a:t>
              </a:r>
              <a:r>
                <a:rPr sz="12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い</a:t>
              </a:r>
              <a:r>
                <a:rPr lang="en-US" sz="8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 </a:t>
              </a:r>
              <a:r>
                <a:rPr sz="12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ん</a:t>
              </a:r>
              <a:r>
                <a:rPr lang="en-US" sz="8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 </a:t>
              </a:r>
              <a:r>
                <a:rPr sz="12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ど</a:t>
              </a:r>
              <a:r>
                <a:rPr lang="en-US" sz="8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 </a:t>
              </a:r>
              <a:r>
                <a:rPr sz="12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ね</a:t>
              </a:r>
              <a:r>
                <a:rPr lang="en-US" sz="8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 </a:t>
              </a:r>
              <a:r>
                <a:rPr sz="12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し</a:t>
              </a:r>
              <a:r>
                <a:rPr lang="en-US" sz="8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 </a:t>
              </a:r>
              <a:r>
                <a:rPr sz="12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あ</a:t>
              </a:r>
              <a:r>
                <a:rPr lang="en-US" sz="12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 </a:t>
              </a:r>
              <a:r>
                <a:rPr sz="1800" b="1" baseline="-4629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ご</a:t>
              </a:r>
              <a:r>
                <a:rPr lang="ja-JP" altLang="en-US" sz="1800" b="1" baseline="-4629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　  </a:t>
              </a:r>
              <a:r>
                <a:rPr sz="1800" b="1" spc="-7" baseline="-4629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ね</a:t>
              </a:r>
              <a:r>
                <a:rPr lang="en-US" sz="1800" b="1" spc="-7" baseline="-4629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 </a:t>
              </a:r>
              <a:r>
                <a:rPr sz="1800" b="1" spc="-7" baseline="-4629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ぱ</a:t>
              </a:r>
              <a:r>
                <a:rPr lang="en-US" sz="1800" b="1" spc="-7" baseline="-4629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 </a:t>
              </a:r>
              <a:r>
                <a:rPr sz="1800" b="1" spc="-7" baseline="-4629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ー</a:t>
              </a:r>
              <a:r>
                <a:rPr lang="en-US" sz="1800" b="1" spc="-7" baseline="-4629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 </a:t>
              </a:r>
              <a:r>
                <a:rPr sz="1800" b="1" baseline="-4629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る</a:t>
              </a:r>
              <a:r>
                <a:rPr lang="ja-JP" altLang="en-US" b="1" baseline="-4629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　</a:t>
              </a:r>
              <a:r>
                <a:rPr sz="1800" b="1" baseline="-6944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ご</a:t>
              </a:r>
              <a:endParaRPr sz="1800" baseline="-6944" dirty="0">
                <a:latin typeface="UD デジタル 教科書体 NK-B"/>
                <a:cs typeface="UD デジタル 教科書体 NK-B"/>
              </a:endParaRPr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9E09CCB3-93F6-938A-AFBB-B35F2F993B7A}"/>
              </a:ext>
            </a:extLst>
          </p:cNvPr>
          <p:cNvGrpSpPr/>
          <p:nvPr/>
        </p:nvGrpSpPr>
        <p:grpSpPr>
          <a:xfrm>
            <a:off x="188916" y="7336888"/>
            <a:ext cx="6620509" cy="500601"/>
            <a:chOff x="181812" y="7367447"/>
            <a:chExt cx="6620509" cy="500601"/>
          </a:xfrm>
        </p:grpSpPr>
        <p:sp>
          <p:nvSpPr>
            <p:cNvPr id="24" name="object 24"/>
            <p:cNvSpPr txBox="1"/>
            <p:nvPr/>
          </p:nvSpPr>
          <p:spPr>
            <a:xfrm>
              <a:off x="181812" y="7553088"/>
              <a:ext cx="6620509" cy="3149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9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通訳言語：英語、中国語、韓国朝鮮語、ポルトガル語、スペイン語、</a:t>
              </a:r>
              <a:endParaRPr sz="1900" dirty="0">
                <a:latin typeface="UD デジタル 教科書体 NK-B"/>
                <a:cs typeface="UD デジタル 教科書体 NK-B"/>
              </a:endParaRPr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220891" y="7367447"/>
              <a:ext cx="96456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つうやくげんご</a:t>
              </a:r>
              <a:endParaRPr sz="1200" dirty="0">
                <a:latin typeface="UD デジタル 教科書体 NK-B"/>
                <a:cs typeface="UD デジタル 教科書体 NK-B"/>
              </a:endParaRPr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1283459" y="7392235"/>
              <a:ext cx="3931351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0"/>
                </a:spcBef>
                <a:tabLst>
                  <a:tab pos="655320" algn="l"/>
                  <a:tab pos="3041650" algn="l"/>
                </a:tabLst>
              </a:pPr>
              <a:r>
                <a:rPr sz="1200" b="1" spc="-5" dirty="0" err="1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えい</a:t>
              </a:r>
              <a:r>
                <a:rPr sz="1200" b="1" dirty="0" err="1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ご</a:t>
              </a:r>
              <a:r>
                <a:rPr lang="en-US" sz="12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  </a:t>
              </a:r>
              <a:r>
                <a:rPr lang="en-US" sz="9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</a:t>
              </a:r>
              <a:r>
                <a:rPr b="1" spc="-7" baseline="4629" dirty="0" err="1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ちゅうごく</a:t>
              </a:r>
              <a:r>
                <a:rPr b="1" baseline="4629" dirty="0" err="1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ご</a:t>
              </a:r>
              <a:r>
                <a:rPr b="1" spc="240" baseline="4629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</a:t>
              </a:r>
              <a:r>
                <a:rPr lang="en-US" sz="1100" b="1" spc="240" baseline="4629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</a:t>
              </a:r>
              <a:r>
                <a:rPr sz="1650" b="1" spc="-7" baseline="7575" dirty="0" err="1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かんこくちょうせん</a:t>
              </a:r>
              <a:r>
                <a:rPr sz="1650" b="1" baseline="7575" dirty="0" err="1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ご</a:t>
              </a:r>
              <a:r>
                <a:rPr lang="en-US" sz="1650" b="1" baseline="757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  </a:t>
              </a:r>
              <a:r>
                <a:rPr b="1" spc="-7" baseline="2314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ぽ</a:t>
              </a:r>
              <a:r>
                <a:rPr lang="en-US" sz="1400" b="1" spc="-7" baseline="2314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 </a:t>
              </a:r>
              <a:r>
                <a:rPr b="1" spc="-7" baseline="2314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る</a:t>
              </a:r>
              <a:r>
                <a:rPr lang="en-US" sz="1400" b="1" spc="-7" baseline="2314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 </a:t>
              </a:r>
              <a:r>
                <a:rPr b="1" spc="-7" baseline="2314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と</a:t>
              </a:r>
              <a:r>
                <a:rPr lang="en-US" sz="1400" b="1" spc="-7" baseline="2314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 </a:t>
              </a:r>
              <a:r>
                <a:rPr b="1" spc="-7" baseline="2314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が</a:t>
              </a:r>
              <a:r>
                <a:rPr lang="en-US" sz="1400" b="1" spc="-7" baseline="2314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 </a:t>
              </a:r>
              <a:r>
                <a:rPr b="1" spc="-7" baseline="2314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る</a:t>
              </a:r>
              <a:endParaRPr baseline="2314" dirty="0">
                <a:latin typeface="UD デジタル 教科書体 NK-B"/>
                <a:cs typeface="UD デジタル 教科書体 NK-B"/>
              </a:endParaRPr>
            </a:p>
          </p:txBody>
        </p:sp>
        <p:sp>
          <p:nvSpPr>
            <p:cNvPr id="33" name="object 33"/>
            <p:cNvSpPr txBox="1"/>
            <p:nvPr/>
          </p:nvSpPr>
          <p:spPr>
            <a:xfrm>
              <a:off x="5216472" y="7388973"/>
              <a:ext cx="1473710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504190" algn="l"/>
                  <a:tab pos="1270635" algn="l"/>
                </a:tabLst>
              </a:pPr>
              <a:r>
                <a:rPr sz="12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ご</a:t>
              </a:r>
              <a:r>
                <a:rPr lang="en-US" sz="12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    </a:t>
              </a:r>
              <a:r>
                <a:rPr sz="12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す</a:t>
              </a:r>
              <a:r>
                <a:rPr lang="en-US" sz="12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</a:t>
              </a:r>
              <a:r>
                <a:rPr sz="12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ぺ</a:t>
              </a:r>
              <a:r>
                <a:rPr lang="en-US" sz="12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</a:t>
              </a:r>
              <a:r>
                <a:rPr sz="12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い</a:t>
              </a:r>
              <a:r>
                <a:rPr lang="en-US" sz="12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</a:t>
              </a:r>
              <a:r>
                <a:rPr sz="12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ん</a:t>
              </a:r>
              <a:r>
                <a:rPr lang="en-US" sz="12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  </a:t>
              </a:r>
              <a:r>
                <a:rPr sz="1800" b="1" baseline="2314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ご</a:t>
              </a:r>
              <a:endParaRPr sz="1800" baseline="2314" dirty="0">
                <a:latin typeface="UD デジタル 教科書体 NK-B"/>
                <a:cs typeface="UD デジタル 教科書体 NK-B"/>
              </a:endParaRPr>
            </a:p>
          </p:txBody>
        </p:sp>
      </p:grp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0A8001CB-7C68-A5F7-7D2A-6B2681D65670}"/>
              </a:ext>
            </a:extLst>
          </p:cNvPr>
          <p:cNvGrpSpPr/>
          <p:nvPr/>
        </p:nvGrpSpPr>
        <p:grpSpPr>
          <a:xfrm>
            <a:off x="146452" y="8425507"/>
            <a:ext cx="2006538" cy="381055"/>
            <a:chOff x="296151" y="8376547"/>
            <a:chExt cx="2006538" cy="381055"/>
          </a:xfrm>
        </p:grpSpPr>
        <p:sp>
          <p:nvSpPr>
            <p:cNvPr id="25" name="object 25"/>
            <p:cNvSpPr txBox="1"/>
            <p:nvPr/>
          </p:nvSpPr>
          <p:spPr>
            <a:xfrm>
              <a:off x="353767" y="8376547"/>
              <a:ext cx="1802816" cy="17440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386080" algn="l"/>
                  <a:tab pos="1047750" algn="l"/>
                  <a:tab pos="1459865" algn="l"/>
                </a:tabLst>
              </a:pPr>
              <a:r>
                <a:rPr sz="1050" b="1" dirty="0">
                  <a:solidFill>
                    <a:srgbClr val="843B0B"/>
                  </a:solidFill>
                  <a:latin typeface="UD デジタル 教科書体 NP-B"/>
                  <a:cs typeface="UD デジタル 教科書体 NP-B"/>
                </a:rPr>
                <a:t>と	あ</a:t>
              </a:r>
              <a:r>
                <a:rPr lang="en-US" sz="1050" b="1" dirty="0">
                  <a:solidFill>
                    <a:srgbClr val="843B0B"/>
                  </a:solidFill>
                  <a:latin typeface="UD デジタル 教科書体 NP-B"/>
                  <a:cs typeface="UD デジタル 教科書体 NP-B"/>
                </a:rPr>
                <a:t>         </a:t>
              </a:r>
              <a:r>
                <a:rPr sz="1050" b="1" dirty="0" err="1">
                  <a:solidFill>
                    <a:srgbClr val="843B0B"/>
                  </a:solidFill>
                  <a:latin typeface="UD デジタル 教科書体 NP-B"/>
                  <a:cs typeface="UD デジタル 教科書体 NP-B"/>
                </a:rPr>
                <a:t>もう</a:t>
              </a:r>
              <a:r>
                <a:rPr lang="en-US" sz="1050" b="1" dirty="0">
                  <a:solidFill>
                    <a:srgbClr val="843B0B"/>
                  </a:solidFill>
                  <a:latin typeface="UD デジタル 教科書体 NP-B"/>
                  <a:cs typeface="UD デジタル 教科書体 NP-B"/>
                </a:rPr>
                <a:t>   </a:t>
              </a:r>
              <a:r>
                <a:rPr sz="1050" b="1" dirty="0">
                  <a:solidFill>
                    <a:srgbClr val="843B0B"/>
                  </a:solidFill>
                  <a:latin typeface="UD デジタル 教科書体 NP-B"/>
                  <a:cs typeface="UD デジタル 教科書体 NP-B"/>
                </a:rPr>
                <a:t>こ</a:t>
              </a:r>
              <a:endParaRPr sz="1050" dirty="0">
                <a:latin typeface="UD デジタル 教科書体 NP-B"/>
                <a:cs typeface="UD デジタル 教科書体 NP-B"/>
              </a:endParaRPr>
            </a:p>
          </p:txBody>
        </p:sp>
        <p:sp>
          <p:nvSpPr>
            <p:cNvPr id="34" name="object 34"/>
            <p:cNvSpPr txBox="1"/>
            <p:nvPr/>
          </p:nvSpPr>
          <p:spPr>
            <a:xfrm>
              <a:off x="296151" y="8435719"/>
              <a:ext cx="2006538" cy="321883"/>
            </a:xfrm>
            <a:prstGeom prst="rect">
              <a:avLst/>
            </a:prstGeom>
          </p:spPr>
          <p:txBody>
            <a:bodyPr vert="horz" wrap="square" lIns="0" tIns="105410" rIns="0" bIns="0" rtlCol="0">
              <a:spAutoFit/>
            </a:bodyPr>
            <a:lstStyle/>
            <a:p>
              <a:pPr marL="35560">
                <a:lnSpc>
                  <a:spcPct val="100000"/>
                </a:lnSpc>
                <a:spcBef>
                  <a:spcPts val="830"/>
                </a:spcBef>
              </a:pPr>
              <a:r>
                <a:rPr sz="1400" b="1" dirty="0" err="1">
                  <a:solidFill>
                    <a:srgbClr val="843B0B"/>
                  </a:solidFill>
                  <a:latin typeface="UD デジタル 教科書体 NP-B"/>
                  <a:cs typeface="UD デジタル 教科書体 NP-B"/>
                </a:rPr>
                <a:t>問い合わせ•申し込み</a:t>
              </a:r>
              <a:r>
                <a:rPr sz="1400" b="1" dirty="0">
                  <a:solidFill>
                    <a:srgbClr val="843B0B"/>
                  </a:solidFill>
                  <a:latin typeface="UD デジタル 教科書体 NP-B"/>
                  <a:cs typeface="UD デジタル 教科書体 NP-B"/>
                </a:rPr>
                <a:t>：</a:t>
              </a:r>
              <a:endParaRPr sz="1100" dirty="0">
                <a:latin typeface="UD デジタル 教科書体 NP-B"/>
                <a:cs typeface="UD デジタル 教科書体 NP-B"/>
              </a:endParaRPr>
            </a:p>
          </p:txBody>
        </p: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CF046643-6F84-89D2-5A5C-B66FB5FEF86C}"/>
              </a:ext>
            </a:extLst>
          </p:cNvPr>
          <p:cNvGrpSpPr/>
          <p:nvPr/>
        </p:nvGrpSpPr>
        <p:grpSpPr>
          <a:xfrm>
            <a:off x="799452" y="1766889"/>
            <a:ext cx="5082605" cy="782064"/>
            <a:chOff x="799452" y="1766889"/>
            <a:chExt cx="5082605" cy="782064"/>
          </a:xfrm>
        </p:grpSpPr>
        <p:sp>
          <p:nvSpPr>
            <p:cNvPr id="3" name="object 3"/>
            <p:cNvSpPr txBox="1"/>
            <p:nvPr/>
          </p:nvSpPr>
          <p:spPr>
            <a:xfrm>
              <a:off x="4086974" y="1766889"/>
              <a:ext cx="1795083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5" dirty="0" err="1">
                  <a:solidFill>
                    <a:srgbClr val="C55A11"/>
                  </a:solidFill>
                  <a:latin typeface="UD デジタル 教科書体 NK-B"/>
                  <a:cs typeface="UD デジタル 教科書体 NK-B"/>
                </a:rPr>
                <a:t>ろうどう</a:t>
              </a:r>
              <a:r>
                <a:rPr lang="ja-JP" altLang="en-US" b="1" spc="-5" dirty="0">
                  <a:solidFill>
                    <a:srgbClr val="C55A11"/>
                  </a:solidFill>
                  <a:latin typeface="UD デジタル 教科書体 NK-B"/>
                  <a:cs typeface="UD デジタル 教科書体 NK-B"/>
                </a:rPr>
                <a:t>  </a:t>
              </a:r>
              <a:r>
                <a:rPr sz="1800" b="1" spc="5" dirty="0" err="1">
                  <a:solidFill>
                    <a:srgbClr val="C55A11"/>
                  </a:solidFill>
                  <a:latin typeface="UD デジタル 教科書体 NK-B"/>
                  <a:cs typeface="UD デジタル 教科書体 NK-B"/>
                </a:rPr>
                <a:t>そうだん</a:t>
              </a:r>
              <a:endParaRPr sz="1800" dirty="0">
                <a:latin typeface="UD デジタル 教科書体 NK-B"/>
                <a:cs typeface="UD デジタル 教科書体 NK-B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799452" y="1974913"/>
              <a:ext cx="5054600" cy="574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3600" b="1" dirty="0">
                  <a:solidFill>
                    <a:srgbClr val="C55A11"/>
                  </a:solidFill>
                  <a:latin typeface="UD デジタル 教科書体 N-B"/>
                  <a:cs typeface="UD デジタル 教科書体 N-B"/>
                </a:rPr>
                <a:t>外国人のための労働相談</a:t>
              </a:r>
              <a:endParaRPr sz="3600" dirty="0">
                <a:latin typeface="UD デジタル 教科書体 N-B"/>
                <a:cs typeface="UD デジタル 教科書体 N-B"/>
              </a:endParaRPr>
            </a:p>
          </p:txBody>
        </p:sp>
        <p:sp>
          <p:nvSpPr>
            <p:cNvPr id="36" name="object 36"/>
            <p:cNvSpPr txBox="1"/>
            <p:nvPr/>
          </p:nvSpPr>
          <p:spPr>
            <a:xfrm>
              <a:off x="822859" y="1772971"/>
              <a:ext cx="139700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dirty="0">
                  <a:solidFill>
                    <a:srgbClr val="C55A11"/>
                  </a:solidFill>
                  <a:latin typeface="UD デジタル 教科書体 N-B"/>
                  <a:cs typeface="UD デジタル 教科書体 N-B"/>
                </a:rPr>
                <a:t>がいこくじん</a:t>
              </a:r>
              <a:endParaRPr sz="1800" dirty="0">
                <a:latin typeface="UD デジタル 教科書体 N-B"/>
                <a:cs typeface="UD デジタル 教科書体 N-B"/>
              </a:endParaRPr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295305" y="9373016"/>
            <a:ext cx="2918743" cy="480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19">
              <a:lnSpc>
                <a:spcPts val="1245"/>
              </a:lnSpc>
              <a:spcBef>
                <a:spcPts val="100"/>
              </a:spcBef>
              <a:tabLst>
                <a:tab pos="3409950" algn="l"/>
              </a:tabLst>
            </a:pPr>
            <a:r>
              <a:rPr sz="1050" b="1" dirty="0" err="1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おおさかしちゅうおうくほんまちばし</a:t>
            </a:r>
            <a:endParaRPr sz="1050" dirty="0">
              <a:latin typeface="UD デジタル 教科書体 NP-B"/>
              <a:cs typeface="UD デジタル 教科書体 NP-B"/>
            </a:endParaRPr>
          </a:p>
          <a:p>
            <a:pPr marL="12700">
              <a:lnSpc>
                <a:spcPts val="2325"/>
              </a:lnSpc>
            </a:pPr>
            <a:r>
              <a:rPr sz="2000" b="1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大阪市中央区本町橋2-5</a:t>
            </a:r>
            <a:endParaRPr sz="2000" dirty="0">
              <a:latin typeface="UD デジタル 教科書体 NP-B"/>
              <a:cs typeface="UD デジタル 教科書体 NP-B"/>
            </a:endParaRPr>
          </a:p>
        </p:txBody>
      </p: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774FAC41-BF62-CFEB-79AB-A1F4118EA255}"/>
              </a:ext>
            </a:extLst>
          </p:cNvPr>
          <p:cNvGrpSpPr/>
          <p:nvPr/>
        </p:nvGrpSpPr>
        <p:grpSpPr>
          <a:xfrm>
            <a:off x="181812" y="6285337"/>
            <a:ext cx="6405245" cy="602298"/>
            <a:chOff x="194426" y="6352827"/>
            <a:chExt cx="6405245" cy="602298"/>
          </a:xfrm>
        </p:grpSpPr>
        <p:sp>
          <p:nvSpPr>
            <p:cNvPr id="23" name="object 23"/>
            <p:cNvSpPr txBox="1"/>
            <p:nvPr/>
          </p:nvSpPr>
          <p:spPr>
            <a:xfrm>
              <a:off x="194426" y="6563965"/>
              <a:ext cx="640524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相談方法：オンライン、来所、電話（すべて予約制）</a:t>
              </a:r>
              <a:endParaRPr sz="2400" dirty="0">
                <a:latin typeface="UD デジタル 教科書体 NK-B"/>
                <a:cs typeface="UD デジタル 教科書体 NK-B"/>
              </a:endParaRPr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226880" y="6352827"/>
              <a:ext cx="4215765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50800">
                <a:lnSpc>
                  <a:spcPct val="100000"/>
                </a:lnSpc>
                <a:spcBef>
                  <a:spcPts val="100"/>
                </a:spcBef>
                <a:tabLst>
                  <a:tab pos="1445895" algn="l"/>
                  <a:tab pos="2841625" algn="l"/>
                  <a:tab pos="3665220" algn="l"/>
                </a:tabLst>
              </a:pPr>
              <a:r>
                <a:rPr sz="2100" b="1" spc="-7" baseline="3968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そうだんほうほ</a:t>
              </a:r>
              <a:r>
                <a:rPr sz="2100" b="1" baseline="3968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う	</a:t>
              </a:r>
              <a:r>
                <a:rPr lang="en-US" sz="2100" b="1" baseline="3968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</a:t>
              </a:r>
              <a:r>
                <a:rPr sz="14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お</a:t>
              </a:r>
              <a:r>
                <a:rPr lang="en-US" sz="12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 </a:t>
              </a:r>
              <a:r>
                <a:rPr sz="14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ん</a:t>
              </a:r>
              <a:r>
                <a:rPr lang="en-US" sz="12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 </a:t>
              </a:r>
              <a:r>
                <a:rPr sz="14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ら</a:t>
              </a:r>
              <a:r>
                <a:rPr lang="en-US" sz="12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 </a:t>
              </a:r>
              <a:r>
                <a:rPr sz="14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い</a:t>
              </a:r>
              <a:r>
                <a:rPr lang="en-US" sz="12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 </a:t>
              </a:r>
              <a:r>
                <a:rPr sz="14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ん	</a:t>
              </a:r>
              <a:r>
                <a:rPr lang="en-US" sz="14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 </a:t>
              </a:r>
              <a:r>
                <a:rPr sz="2100" b="1" spc="-7" baseline="-3968" dirty="0" err="1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らいし</a:t>
              </a:r>
              <a:r>
                <a:rPr sz="2100" b="1" baseline="-3968" dirty="0" err="1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ょ</a:t>
              </a:r>
              <a:r>
                <a:rPr sz="2100" b="1" baseline="-3968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	</a:t>
              </a:r>
              <a:r>
                <a:rPr sz="2100" b="1" spc="-7" baseline="-7936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でんわ</a:t>
              </a:r>
              <a:endParaRPr sz="2100" baseline="-7936" dirty="0">
                <a:latin typeface="UD デジタル 教科書体 NK-B"/>
                <a:cs typeface="UD デジタル 教科書体 NK-B"/>
              </a:endParaRPr>
            </a:p>
          </p:txBody>
        </p:sp>
        <p:sp>
          <p:nvSpPr>
            <p:cNvPr id="41" name="object 41"/>
            <p:cNvSpPr txBox="1"/>
            <p:nvPr/>
          </p:nvSpPr>
          <p:spPr>
            <a:xfrm>
              <a:off x="5581327" y="6377216"/>
              <a:ext cx="81280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よやくせい</a:t>
              </a:r>
              <a:endParaRPr sz="1400" dirty="0">
                <a:latin typeface="UD デジタル 教科書体 NK-B"/>
                <a:cs typeface="UD デジタル 教科書体 NK-B"/>
              </a:endParaRPr>
            </a:p>
          </p:txBody>
        </p:sp>
      </p:grpSp>
      <p:pic>
        <p:nvPicPr>
          <p:cNvPr id="42" name="object 4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87727" y="8639611"/>
            <a:ext cx="618624" cy="618650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8443" y="3995314"/>
            <a:ext cx="1490915" cy="977298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718874" y="4127959"/>
            <a:ext cx="861694" cy="738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64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ちんぎん</a:t>
            </a:r>
            <a:endParaRPr sz="1800" dirty="0">
              <a:latin typeface="UD デジタル 教科書体 NK-B"/>
              <a:cs typeface="UD デジタル 教科書体 NK-B"/>
            </a:endParaRPr>
          </a:p>
          <a:p>
            <a:pPr marL="35560">
              <a:lnSpc>
                <a:spcPts val="3645"/>
              </a:lnSpc>
            </a:pPr>
            <a:r>
              <a:rPr sz="32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賃金</a:t>
            </a:r>
            <a:endParaRPr sz="3200" dirty="0">
              <a:latin typeface="UD デジタル 教科書体 NK-B"/>
              <a:cs typeface="UD デジタル 教科書体 NK-B"/>
            </a:endParaRPr>
          </a:p>
        </p:txBody>
      </p:sp>
      <p:pic>
        <p:nvPicPr>
          <p:cNvPr id="45" name="object 4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21359" y="31820"/>
            <a:ext cx="361937" cy="253146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03073" y="320285"/>
            <a:ext cx="895672" cy="203025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1302753" y="0"/>
            <a:ext cx="4933315" cy="617092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664210">
              <a:lnSpc>
                <a:spcPct val="100000"/>
              </a:lnSpc>
              <a:spcBef>
                <a:spcPts val="755"/>
              </a:spcBef>
            </a:pPr>
            <a:r>
              <a:rPr sz="1400" dirty="0">
                <a:latin typeface="UD デジタル 教科書体 NK-R"/>
                <a:cs typeface="UD デジタル 教科書体 NK-R"/>
              </a:rPr>
              <a:t>大阪府労働相談センター</a:t>
            </a:r>
            <a:r>
              <a:rPr sz="1400" spc="-5" dirty="0">
                <a:latin typeface="UD デジタル 教科書体 NK-R"/>
                <a:cs typeface="UD デジタル 教科書体 NK-R"/>
              </a:rPr>
              <a:t>（労働環境課</a:t>
            </a:r>
            <a:r>
              <a:rPr sz="1400" dirty="0">
                <a:latin typeface="UD デジタル 教科書体 NK-R"/>
                <a:cs typeface="UD デジタル 教科書体 NK-R"/>
              </a:rPr>
              <a:t>）</a:t>
            </a:r>
          </a:p>
          <a:p>
            <a:pPr algn="ctr">
              <a:lnSpc>
                <a:spcPts val="1660"/>
              </a:lnSpc>
              <a:spcBef>
                <a:spcPts val="655"/>
              </a:spcBef>
            </a:pPr>
            <a:r>
              <a:rPr sz="1400" spc="-5" dirty="0">
                <a:latin typeface="UD デジタル 教科書体 NK-R"/>
                <a:cs typeface="UD デジタル 教科書体 NK-R"/>
              </a:rPr>
              <a:t>（</a:t>
            </a:r>
            <a:r>
              <a:rPr sz="1400" spc="-5" dirty="0" err="1">
                <a:latin typeface="UD デジタル 教科書体 NK-R"/>
                <a:cs typeface="UD デジタル 教科書体 NK-R"/>
              </a:rPr>
              <a:t>公財）大阪府国際交流財団【OFIX】大阪府外国人情報コーナ</a:t>
            </a:r>
            <a:r>
              <a:rPr sz="1400" spc="-5" dirty="0">
                <a:latin typeface="UD デジタル 教科書体 NK-R"/>
                <a:cs typeface="UD デジタル 教科書体 NK-R"/>
              </a:rPr>
              <a:t>ー</a:t>
            </a:r>
            <a:endParaRPr sz="1200" dirty="0">
              <a:latin typeface="UD デジタル 教科書体 N-B"/>
              <a:cs typeface="UD デジタル 教科書体 N-B"/>
            </a:endParaRPr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720341AE-2248-0793-1772-E468487903CF}"/>
              </a:ext>
            </a:extLst>
          </p:cNvPr>
          <p:cNvGrpSpPr/>
          <p:nvPr/>
        </p:nvGrpSpPr>
        <p:grpSpPr>
          <a:xfrm>
            <a:off x="522112" y="5349764"/>
            <a:ext cx="1354321" cy="560102"/>
            <a:chOff x="547801" y="5311197"/>
            <a:chExt cx="1354321" cy="560102"/>
          </a:xfrm>
        </p:grpSpPr>
        <p:sp>
          <p:nvSpPr>
            <p:cNvPr id="11" name="object 11"/>
            <p:cNvSpPr txBox="1"/>
            <p:nvPr/>
          </p:nvSpPr>
          <p:spPr>
            <a:xfrm>
              <a:off x="547801" y="5510619"/>
              <a:ext cx="1304290" cy="3606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2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解雇・退職</a:t>
              </a:r>
              <a:endParaRPr sz="2200" dirty="0">
                <a:latin typeface="UD デジタル 教科書体 NK-B"/>
                <a:cs typeface="UD デジタル 教科書体 NK-B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600973" y="5325073"/>
              <a:ext cx="480059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かいこ</a:t>
              </a:r>
              <a:endParaRPr sz="1200" dirty="0">
                <a:latin typeface="UD デジタル 教科書体 NK-B"/>
                <a:cs typeface="UD デジタル 教科書体 NK-B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1255692" y="5311197"/>
              <a:ext cx="64643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たいしょく</a:t>
              </a:r>
              <a:endParaRPr sz="1200" dirty="0">
                <a:latin typeface="UD デジタル 教科書体 NK-B"/>
                <a:cs typeface="UD デジタル 教科書体 NK-B"/>
              </a:endParaRPr>
            </a:p>
          </p:txBody>
        </p:sp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50C15B6D-606F-1510-BA46-3DAADCCDB2B0}"/>
              </a:ext>
            </a:extLst>
          </p:cNvPr>
          <p:cNvGrpSpPr/>
          <p:nvPr/>
        </p:nvGrpSpPr>
        <p:grpSpPr>
          <a:xfrm>
            <a:off x="1914867" y="6841869"/>
            <a:ext cx="4604385" cy="434061"/>
            <a:chOff x="1989086" y="6894347"/>
            <a:chExt cx="4604385" cy="434061"/>
          </a:xfrm>
        </p:grpSpPr>
        <p:sp>
          <p:nvSpPr>
            <p:cNvPr id="50" name="object 50"/>
            <p:cNvSpPr txBox="1"/>
            <p:nvPr/>
          </p:nvSpPr>
          <p:spPr>
            <a:xfrm>
              <a:off x="1989086" y="7028688"/>
              <a:ext cx="460438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※原則、相談実施日の２営業日前まで予約受付</a:t>
              </a:r>
              <a:endParaRPr sz="1800" dirty="0">
                <a:latin typeface="UD デジタル 教科書体 NK-B"/>
                <a:cs typeface="UD デジタル 教科書体 NK-B"/>
              </a:endParaRPr>
            </a:p>
          </p:txBody>
        </p:sp>
        <p:sp>
          <p:nvSpPr>
            <p:cNvPr id="51" name="object 51"/>
            <p:cNvSpPr txBox="1"/>
            <p:nvPr/>
          </p:nvSpPr>
          <p:spPr>
            <a:xfrm>
              <a:off x="2183536" y="6894347"/>
              <a:ext cx="438785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709930" algn="l"/>
                  <a:tab pos="2174240" algn="l"/>
                  <a:tab pos="3535679" algn="l"/>
                </a:tabLst>
              </a:pPr>
              <a:r>
                <a:rPr sz="1650" b="1" spc="-7" baseline="5050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げんそ</a:t>
              </a:r>
              <a:r>
                <a:rPr sz="1650" b="1" baseline="5050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く	</a:t>
              </a:r>
              <a:r>
                <a:rPr sz="11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そうだんじっし</a:t>
              </a:r>
              <a:r>
                <a:rPr sz="11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び	</a:t>
              </a:r>
              <a:r>
                <a:rPr sz="11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えいぎょうびま</a:t>
              </a:r>
              <a:r>
                <a:rPr sz="1100" b="1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え	</a:t>
              </a:r>
              <a:r>
                <a:rPr sz="1100" b="1" spc="-5" dirty="0">
                  <a:solidFill>
                    <a:srgbClr val="1F3863"/>
                  </a:solidFill>
                  <a:latin typeface="UD デジタル 教科書体 NK-B"/>
                  <a:cs typeface="UD デジタル 教科書体 NK-B"/>
                </a:rPr>
                <a:t>よやくうけつけ</a:t>
              </a:r>
              <a:endParaRPr sz="1100" dirty="0">
                <a:latin typeface="UD デジタル 教科書体 NK-B"/>
                <a:cs typeface="UD デジタル 教科書体 NK-B"/>
              </a:endParaRPr>
            </a:p>
          </p:txBody>
        </p:sp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DB880A95-7F17-2A47-7634-F8179175528C}"/>
              </a:ext>
            </a:extLst>
          </p:cNvPr>
          <p:cNvGrpSpPr/>
          <p:nvPr/>
        </p:nvGrpSpPr>
        <p:grpSpPr>
          <a:xfrm>
            <a:off x="87414" y="2653005"/>
            <a:ext cx="6277148" cy="588602"/>
            <a:chOff x="33058" y="2692868"/>
            <a:chExt cx="6277148" cy="588602"/>
          </a:xfrm>
        </p:grpSpPr>
        <p:sp>
          <p:nvSpPr>
            <p:cNvPr id="21" name="object 21"/>
            <p:cNvSpPr txBox="1"/>
            <p:nvPr/>
          </p:nvSpPr>
          <p:spPr>
            <a:xfrm>
              <a:off x="33058" y="2868536"/>
              <a:ext cx="6277148" cy="41293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3800" b="1" baseline="1068" dirty="0" err="1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日</a:t>
              </a:r>
              <a:r>
                <a:rPr sz="3800" b="1" spc="434" baseline="1068" dirty="0" err="1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時</a:t>
              </a:r>
              <a:r>
                <a:rPr sz="2600" b="1" spc="-290" dirty="0" err="1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：</a:t>
              </a:r>
              <a:r>
                <a:rPr sz="3800" b="1" baseline="2136" dirty="0" err="1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毎月</a:t>
              </a:r>
              <a:r>
                <a:rPr lang="en-US" sz="3800" b="1" baseline="2136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 </a:t>
              </a:r>
              <a:r>
                <a:rPr sz="3800" b="1" baseline="2136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第1</a:t>
              </a:r>
              <a:r>
                <a:rPr lang="ja-JP" altLang="en-US" sz="3800" b="1" baseline="2136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金曜日</a:t>
              </a:r>
              <a:r>
                <a:rPr lang="en-US" altLang="ja-JP" sz="2200" spc="-7" baseline="2136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(</a:t>
              </a:r>
              <a:r>
                <a:rPr lang="pt-BR" altLang="ja-JP" sz="2200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1:30pm-5:30pm</a:t>
              </a:r>
              <a:r>
                <a:rPr lang="en-US" altLang="ja-JP" sz="2200" spc="-7" baseline="2136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)</a:t>
              </a:r>
              <a:r>
                <a:rPr lang="ja-JP" altLang="en-US" sz="2200" spc="-7" baseline="2136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　</a:t>
              </a:r>
              <a:endParaRPr sz="2200" baseline="2136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UD デジタル 教科書体 NK-B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956398" y="2692868"/>
              <a:ext cx="2349493" cy="227633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50800">
                <a:lnSpc>
                  <a:spcPct val="100000"/>
                </a:lnSpc>
                <a:spcBef>
                  <a:spcPts val="100"/>
                </a:spcBef>
                <a:tabLst>
                  <a:tab pos="1421130" algn="l"/>
                  <a:tab pos="1995170" algn="l"/>
                  <a:tab pos="3081655" algn="l"/>
                  <a:tab pos="4030979" algn="l"/>
                </a:tabLst>
              </a:pPr>
              <a:r>
                <a:rPr lang="ja-JP" altLang="en-US" sz="1400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まいつき だい</a:t>
              </a:r>
              <a:r>
                <a:rPr lang="ja-JP" altLang="en-US" sz="1000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  </a:t>
              </a:r>
              <a:r>
                <a:rPr lang="ja-JP" altLang="en-US" sz="1400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きんようび</a:t>
              </a:r>
              <a:endParaRPr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UD デジタル 教科書体 NK-B"/>
              </a:endParaRPr>
            </a:p>
          </p:txBody>
        </p:sp>
        <p:sp>
          <p:nvSpPr>
            <p:cNvPr id="49" name="object 49"/>
            <p:cNvSpPr txBox="1"/>
            <p:nvPr/>
          </p:nvSpPr>
          <p:spPr>
            <a:xfrm>
              <a:off x="54995" y="2715733"/>
              <a:ext cx="655282" cy="197490"/>
            </a:xfrm>
            <a:prstGeom prst="rect">
              <a:avLst/>
            </a:prstGeom>
          </p:spPr>
          <p:txBody>
            <a:bodyPr vert="horz" wrap="square" lIns="0" tIns="12700" rIns="0" bIns="0" spcCol="0" rtlCol="0" anchor="ctr" anchorCtr="1">
              <a:no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ja-JP" altLang="en-US" sz="1400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にちじ</a:t>
              </a:r>
              <a:endParaRPr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UD デジタル 教科書体 NK-B"/>
              </a:endParaRPr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1EE4F453-E2D9-7443-4E8D-4BE1710770A3}"/>
              </a:ext>
            </a:extLst>
          </p:cNvPr>
          <p:cNvGrpSpPr/>
          <p:nvPr/>
        </p:nvGrpSpPr>
        <p:grpSpPr>
          <a:xfrm>
            <a:off x="1702327" y="3309082"/>
            <a:ext cx="5272951" cy="670156"/>
            <a:chOff x="1702327" y="3309082"/>
            <a:chExt cx="5272951" cy="670156"/>
          </a:xfrm>
        </p:grpSpPr>
        <p:sp>
          <p:nvSpPr>
            <p:cNvPr id="18" name="object 18"/>
            <p:cNvSpPr txBox="1"/>
            <p:nvPr/>
          </p:nvSpPr>
          <p:spPr>
            <a:xfrm>
              <a:off x="1783048" y="3381639"/>
              <a:ext cx="5192230" cy="59759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zh-TW" altLang="en-US" sz="3800" b="1" baseline="2136" dirty="0">
                  <a:solidFill>
                    <a:srgbClr val="1F3863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UD デジタル 教科書体 NK-B"/>
                </a:rPr>
                <a:t> </a:t>
              </a:r>
              <a:r>
                <a:rPr lang="zh-TW" altLang="en-US" sz="3800" b="1" baseline="2136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第</a:t>
              </a:r>
              <a:r>
                <a:rPr lang="en-US" altLang="zh-TW" sz="3800" b="1" baseline="2136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3</a:t>
              </a:r>
              <a:r>
                <a:rPr lang="ja-JP" altLang="en-US" sz="3800" b="1" baseline="2136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木</a:t>
              </a:r>
              <a:r>
                <a:rPr lang="zh-TW" altLang="en-US" sz="3800" b="1" baseline="2136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曜日</a:t>
              </a:r>
              <a:r>
                <a:rPr lang="en-US" altLang="ja-JP" sz="2200" spc="-7" baseline="2136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(</a:t>
              </a:r>
              <a:r>
                <a:rPr lang="pt-BR" altLang="ja-JP" sz="2200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6:00pm-8:00pm</a:t>
              </a:r>
              <a:r>
                <a:rPr lang="en-US" altLang="ja-JP" sz="2200" spc="-7" baseline="2136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)</a:t>
              </a:r>
              <a:r>
                <a:rPr lang="ja-JP" altLang="en-US" sz="2200" spc="-7" baseline="2136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　</a:t>
              </a:r>
              <a:r>
                <a:rPr lang="zh-TW" altLang="en-US" sz="3800" b="1" baseline="2136" dirty="0">
                  <a:solidFill>
                    <a:srgbClr val="1F3863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UD デジタル 教科書体 NK-B"/>
                </a:rPr>
                <a:t>（</a:t>
              </a:r>
              <a:r>
                <a:rPr lang="zh-TW" altLang="en-US" sz="3800" b="1" baseline="2136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原則</a:t>
              </a:r>
              <a:r>
                <a:rPr lang="zh-TW" altLang="en-US" sz="3800" b="1" baseline="2136" dirty="0">
                  <a:solidFill>
                    <a:srgbClr val="1F3863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UD デジタル 教科書体 NK-B"/>
                </a:rPr>
                <a:t>）</a:t>
              </a:r>
              <a:endParaRPr sz="3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UD デジタル 教科書体 NK-B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5802384" y="3364003"/>
              <a:ext cx="774113" cy="165110"/>
            </a:xfrm>
            <a:prstGeom prst="rect">
              <a:avLst/>
            </a:prstGeom>
          </p:spPr>
          <p:txBody>
            <a:bodyPr vert="horz" wrap="none" lIns="0" tIns="0" rIns="0" bIns="0" rtlCol="0" anchor="t" anchorCtr="1">
              <a:no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744220" algn="l"/>
                  <a:tab pos="2197100" algn="l"/>
                </a:tabLst>
              </a:pPr>
              <a:r>
                <a:rPr lang="ja-JP" altLang="en-US" sz="2000" baseline="3968" dirty="0">
                  <a:solidFill>
                    <a:srgbClr val="1F3863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UD デジタル 教科書体 NK-B"/>
                </a:rPr>
                <a:t>げんそく 　  </a:t>
              </a:r>
              <a:endParaRPr sz="2000" baseline="3968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UD デジタル 教科書体 NK-B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1702327" y="3309082"/>
              <a:ext cx="1715208" cy="185331"/>
            </a:xfrm>
            <a:prstGeom prst="rect">
              <a:avLst/>
            </a:prstGeom>
          </p:spPr>
          <p:txBody>
            <a:bodyPr vert="horz" wrap="square" lIns="0" tIns="12700" rIns="0" bIns="0" rtlCol="0" anchor="t" anchorCtr="1">
              <a:no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ja-JP" altLang="en-US" sz="1400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だい</a:t>
              </a:r>
              <a:r>
                <a:rPr lang="ja-JP" altLang="en-US" sz="1000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　</a:t>
              </a:r>
              <a:r>
                <a:rPr lang="ja-JP" altLang="en-US" sz="1400" dirty="0">
                  <a:solidFill>
                    <a:srgbClr val="1F3863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UD デジタル 教科書体 NK-B"/>
                </a:rPr>
                <a:t>もくようび</a:t>
              </a:r>
              <a:endParaRPr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UD デジタル 教科書体 NK-B"/>
              </a:endParaRPr>
            </a:p>
          </p:txBody>
        </p:sp>
      </p:grp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3148F45A-7106-3B74-BCD1-F73FCC058654}"/>
              </a:ext>
            </a:extLst>
          </p:cNvPr>
          <p:cNvGrpSpPr/>
          <p:nvPr/>
        </p:nvGrpSpPr>
        <p:grpSpPr>
          <a:xfrm>
            <a:off x="569910" y="704405"/>
            <a:ext cx="2320873" cy="963012"/>
            <a:chOff x="562290" y="696014"/>
            <a:chExt cx="2320873" cy="963012"/>
          </a:xfrm>
        </p:grpSpPr>
        <p:sp>
          <p:nvSpPr>
            <p:cNvPr id="2" name="object 2"/>
            <p:cNvSpPr txBox="1"/>
            <p:nvPr/>
          </p:nvSpPr>
          <p:spPr>
            <a:xfrm>
              <a:off x="725988" y="696014"/>
              <a:ext cx="48260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dirty="0">
                  <a:solidFill>
                    <a:srgbClr val="EC7C30"/>
                  </a:solidFill>
                  <a:latin typeface="UD デジタル 教科書体 N-B"/>
                  <a:cs typeface="UD デジタル 教科書体 N-B"/>
                </a:rPr>
                <a:t>よやく</a:t>
              </a:r>
              <a:endParaRPr sz="1200" dirty="0">
                <a:latin typeface="UD デジタル 教科書体 N-B"/>
                <a:cs typeface="UD デジタル 教科書体 N-B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562290" y="856883"/>
              <a:ext cx="2320873" cy="80214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R="438150" algn="ctr">
                <a:lnSpc>
                  <a:spcPct val="100000"/>
                </a:lnSpc>
                <a:spcBef>
                  <a:spcPts val="95"/>
                </a:spcBef>
              </a:pPr>
              <a:r>
                <a:rPr b="1" spc="-5" dirty="0" err="1">
                  <a:solidFill>
                    <a:srgbClr val="EC7C3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UD デジタル 教科書体 N-B"/>
                </a:rPr>
                <a:t>予約し</a:t>
              </a:r>
              <a:r>
                <a:rPr b="1" spc="5" dirty="0" err="1">
                  <a:solidFill>
                    <a:srgbClr val="EC7C3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UD デジタル 教科書体 N-B"/>
                </a:rPr>
                <a:t>て</a:t>
              </a:r>
              <a:r>
                <a:rPr b="1" spc="-5" dirty="0" err="1">
                  <a:solidFill>
                    <a:srgbClr val="EC7C3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UD デジタル 教科書体 N-B"/>
                </a:rPr>
                <a:t>くだ</a:t>
              </a:r>
              <a:r>
                <a:rPr b="1" spc="5" dirty="0" err="1">
                  <a:solidFill>
                    <a:srgbClr val="EC7C3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UD デジタル 教科書体 N-B"/>
                </a:rPr>
                <a:t>さ</a:t>
              </a:r>
              <a:r>
                <a:rPr b="1" spc="-5" dirty="0" err="1">
                  <a:solidFill>
                    <a:srgbClr val="EC7C3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UD デジタル 教科書体 N-B"/>
                </a:rPr>
                <a:t>い</a:t>
              </a:r>
              <a:endParaRPr lang="en-US" b="1" spc="-5" dirty="0">
                <a:solidFill>
                  <a:srgbClr val="EC7C3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UD デジタル 教科書体 N-B"/>
              </a:endParaRPr>
            </a:p>
            <a:p>
              <a:pPr marR="438150" algn="ctr">
                <a:lnSpc>
                  <a:spcPct val="100000"/>
                </a:lnSpc>
                <a:spcBef>
                  <a:spcPts val="95"/>
                </a:spcBef>
              </a:pPr>
              <a:r>
                <a:rPr lang="ja-JP" altLang="en-US" sz="12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UD デジタル 教科書体 N-B"/>
                </a:rPr>
                <a:t>　</a:t>
              </a:r>
              <a:endParaRPr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UD デジタル 教科書体 N-B"/>
              </a:endParaRPr>
            </a:p>
            <a:p>
              <a:pPr marL="254635">
                <a:lnSpc>
                  <a:spcPct val="100000"/>
                </a:lnSpc>
                <a:spcBef>
                  <a:spcPts val="310"/>
                </a:spcBef>
              </a:pPr>
              <a:r>
                <a:rPr b="1" dirty="0">
                  <a:solidFill>
                    <a:srgbClr val="EC7C3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UD デジタル 教科書体 N-B"/>
                </a:rPr>
                <a:t>お金は要りません</a:t>
              </a:r>
              <a:endParaRPr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UD デジタル 教科書体 N-B"/>
              </a:endParaRPr>
            </a:p>
          </p:txBody>
        </p:sp>
        <p:sp>
          <p:nvSpPr>
            <p:cNvPr id="59" name="object 2">
              <a:extLst>
                <a:ext uri="{FF2B5EF4-FFF2-40B4-BE49-F238E27FC236}">
                  <a16:creationId xmlns:a16="http://schemas.microsoft.com/office/drawing/2014/main" id="{710E3F92-134F-4557-0CA4-C8227D9F2C1C}"/>
                </a:ext>
              </a:extLst>
            </p:cNvPr>
            <p:cNvSpPr txBox="1"/>
            <p:nvPr/>
          </p:nvSpPr>
          <p:spPr>
            <a:xfrm>
              <a:off x="989349" y="1231426"/>
              <a:ext cx="837699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ja-JP" altLang="en-US" sz="1200" b="1" dirty="0">
                  <a:solidFill>
                    <a:srgbClr val="EC7C3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UD デジタル 教科書体 N-B"/>
                </a:rPr>
                <a:t>かね　　 い</a:t>
              </a:r>
              <a:endParaRPr lang="en-US" sz="1200" b="1" dirty="0">
                <a:solidFill>
                  <a:srgbClr val="EC7C3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UD デジタル 教科書体 N-B"/>
              </a:endParaRPr>
            </a:p>
          </p:txBody>
        </p: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FF808961-C67E-6F6B-516F-E58C34815B44}"/>
              </a:ext>
            </a:extLst>
          </p:cNvPr>
          <p:cNvGrpSpPr/>
          <p:nvPr/>
        </p:nvGrpSpPr>
        <p:grpSpPr>
          <a:xfrm>
            <a:off x="3295776" y="664563"/>
            <a:ext cx="1575349" cy="1154740"/>
            <a:chOff x="3182549" y="658676"/>
            <a:chExt cx="1734134" cy="912427"/>
          </a:xfrm>
        </p:grpSpPr>
        <p:sp>
          <p:nvSpPr>
            <p:cNvPr id="37" name="object 37"/>
            <p:cNvSpPr txBox="1"/>
            <p:nvPr/>
          </p:nvSpPr>
          <p:spPr>
            <a:xfrm>
              <a:off x="3182549" y="794608"/>
              <a:ext cx="1734134" cy="77649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42545">
                <a:lnSpc>
                  <a:spcPct val="100000"/>
                </a:lnSpc>
                <a:spcBef>
                  <a:spcPts val="95"/>
                </a:spcBef>
              </a:pPr>
              <a:r>
                <a:rPr b="1" dirty="0" err="1">
                  <a:solidFill>
                    <a:srgbClr val="EC7C3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UD デジタル 教科書体 N-B"/>
                </a:rPr>
                <a:t>オンライン</a:t>
              </a:r>
              <a:r>
                <a:rPr b="1" spc="-5" dirty="0" err="1">
                  <a:solidFill>
                    <a:srgbClr val="EC7C3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UD デジタル 教科書体 N-B"/>
                </a:rPr>
                <a:t>で</a:t>
              </a:r>
              <a:endParaRPr lang="en-US" b="1" spc="-5" dirty="0">
                <a:solidFill>
                  <a:srgbClr val="EC7C3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UD デジタル 教科書体 N-B"/>
              </a:endParaRPr>
            </a:p>
            <a:p>
              <a:pPr marL="42545">
                <a:spcBef>
                  <a:spcPts val="95"/>
                </a:spcBef>
              </a:pPr>
              <a:r>
                <a:rPr lang="ja-JP" altLang="en-US" sz="12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UD デジタル 教科書体 N-B"/>
                </a:rPr>
                <a:t>　　</a:t>
              </a:r>
              <a:endParaRPr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UD デジタル 教科書体 N-B"/>
              </a:endParaRPr>
            </a:p>
            <a:p>
              <a:pPr marL="58419">
                <a:lnSpc>
                  <a:spcPct val="100000"/>
                </a:lnSpc>
                <a:spcBef>
                  <a:spcPts val="130"/>
                </a:spcBef>
              </a:pPr>
              <a:r>
                <a:rPr b="1" dirty="0">
                  <a:solidFill>
                    <a:srgbClr val="EC7C3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UD デジタル 教科書体 N-B"/>
                </a:rPr>
                <a:t>相談できま</a:t>
              </a:r>
              <a:r>
                <a:rPr b="1" spc="-5" dirty="0">
                  <a:solidFill>
                    <a:srgbClr val="EC7C3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UD デジタル 教科書体 N-B"/>
                </a:rPr>
                <a:t>す</a:t>
              </a:r>
              <a:endParaRPr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UD デジタル 教科書体 N-B"/>
              </a:endParaRPr>
            </a:p>
          </p:txBody>
        </p:sp>
        <p:sp>
          <p:nvSpPr>
            <p:cNvPr id="56" name="object 2">
              <a:extLst>
                <a:ext uri="{FF2B5EF4-FFF2-40B4-BE49-F238E27FC236}">
                  <a16:creationId xmlns:a16="http://schemas.microsoft.com/office/drawing/2014/main" id="{E04AE05E-DCCC-9B41-24DC-DDA61DC760BF}"/>
                </a:ext>
              </a:extLst>
            </p:cNvPr>
            <p:cNvSpPr txBox="1"/>
            <p:nvPr/>
          </p:nvSpPr>
          <p:spPr>
            <a:xfrm>
              <a:off x="3249395" y="658676"/>
              <a:ext cx="1045028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ja-JP" altLang="en-US" sz="1200" b="1" dirty="0">
                  <a:solidFill>
                    <a:srgbClr val="EC7C3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UD デジタル 教科書体 N-B"/>
                </a:rPr>
                <a:t>お ん ら い ん</a:t>
              </a:r>
              <a:endParaRPr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UD デジタル 教科書体 N-B"/>
              </a:endParaRPr>
            </a:p>
          </p:txBody>
        </p:sp>
        <p:sp>
          <p:nvSpPr>
            <p:cNvPr id="60" name="object 2">
              <a:extLst>
                <a:ext uri="{FF2B5EF4-FFF2-40B4-BE49-F238E27FC236}">
                  <a16:creationId xmlns:a16="http://schemas.microsoft.com/office/drawing/2014/main" id="{9E6F89B4-BD37-1771-2A9D-C709B69E8A82}"/>
                </a:ext>
              </a:extLst>
            </p:cNvPr>
            <p:cNvSpPr txBox="1"/>
            <p:nvPr/>
          </p:nvSpPr>
          <p:spPr>
            <a:xfrm>
              <a:off x="3225779" y="1060836"/>
              <a:ext cx="762078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ja-JP" altLang="en-US" sz="1200" b="1" dirty="0">
                  <a:solidFill>
                    <a:srgbClr val="EC7C3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UD デジタル 教科書体 N-B"/>
                </a:rPr>
                <a:t>そうだん</a:t>
              </a:r>
              <a:endParaRPr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UD デジタル 教科書体 N-B"/>
              </a:endParaRPr>
            </a:p>
          </p:txBody>
        </p:sp>
      </p:grp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B7768FF7-7484-D95B-0235-BB0B63C9734A}"/>
              </a:ext>
            </a:extLst>
          </p:cNvPr>
          <p:cNvGrpSpPr/>
          <p:nvPr/>
        </p:nvGrpSpPr>
        <p:grpSpPr>
          <a:xfrm>
            <a:off x="306501" y="8780196"/>
            <a:ext cx="5499100" cy="557326"/>
            <a:chOff x="306501" y="8780196"/>
            <a:chExt cx="5499100" cy="557326"/>
          </a:xfrm>
        </p:grpSpPr>
        <p:sp>
          <p:nvSpPr>
            <p:cNvPr id="6" name="object 6"/>
            <p:cNvSpPr txBox="1"/>
            <p:nvPr/>
          </p:nvSpPr>
          <p:spPr>
            <a:xfrm>
              <a:off x="3499170" y="8780196"/>
              <a:ext cx="1962785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5" dirty="0">
                  <a:solidFill>
                    <a:srgbClr val="843B0B"/>
                  </a:solidFill>
                  <a:latin typeface="UD デジタル 教科書体 NP-B"/>
                  <a:cs typeface="UD デジタル 教科書体 NP-B"/>
                </a:rPr>
                <a:t>☎</a:t>
              </a:r>
              <a:r>
                <a:rPr sz="1600" b="1" spc="-55" dirty="0">
                  <a:solidFill>
                    <a:srgbClr val="843B0B"/>
                  </a:solidFill>
                  <a:latin typeface="UD デジタル 教科書体 NP-B"/>
                  <a:cs typeface="UD デジタル 教科書体 NP-B"/>
                </a:rPr>
                <a:t> </a:t>
              </a:r>
              <a:r>
                <a:rPr sz="1600" b="1" spc="-5" dirty="0">
                  <a:solidFill>
                    <a:srgbClr val="843B0B"/>
                  </a:solidFill>
                  <a:latin typeface="UD デジタル 教科書体 NP-B"/>
                  <a:cs typeface="UD デジタル 教科書体 NP-B"/>
                </a:rPr>
                <a:t>06-6941-2297</a:t>
              </a:r>
              <a:endParaRPr sz="1600" dirty="0">
                <a:latin typeface="UD デジタル 教科書体 NP-B"/>
                <a:cs typeface="UD デジタル 教科書体 NP-B"/>
              </a:endParaRPr>
            </a:p>
          </p:txBody>
        </p:sp>
        <p:sp>
          <p:nvSpPr>
            <p:cNvPr id="35" name="object 35"/>
            <p:cNvSpPr txBox="1"/>
            <p:nvPr/>
          </p:nvSpPr>
          <p:spPr>
            <a:xfrm>
              <a:off x="306501" y="9006687"/>
              <a:ext cx="5499100" cy="3308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000" b="1" dirty="0">
                  <a:solidFill>
                    <a:srgbClr val="843B0B"/>
                  </a:solidFill>
                  <a:latin typeface="UD デジタル 教科書体 NP-B"/>
                  <a:cs typeface="UD デジタル 教科書体 NP-B"/>
                </a:rPr>
                <a:t>大阪府外国人情報コーナー</a:t>
              </a:r>
              <a:r>
                <a:rPr sz="2000" b="1" spc="335" dirty="0">
                  <a:solidFill>
                    <a:srgbClr val="843B0B"/>
                  </a:solidFill>
                  <a:latin typeface="UD デジタル 教科書体 NP-B"/>
                  <a:cs typeface="UD デジタル 教科書体 NP-B"/>
                </a:rPr>
                <a:t> </a:t>
              </a:r>
              <a:r>
                <a:rPr sz="1600" b="1" spc="-10" dirty="0">
                  <a:solidFill>
                    <a:srgbClr val="843B0B"/>
                  </a:solidFill>
                  <a:latin typeface="ＭＳ 明朝"/>
                  <a:cs typeface="ＭＳ 明朝"/>
                </a:rPr>
                <a:t>✉</a:t>
              </a:r>
              <a:r>
                <a:rPr sz="1600" b="1" spc="-10" dirty="0">
                  <a:solidFill>
                    <a:srgbClr val="843B0B"/>
                  </a:solidFill>
                  <a:latin typeface="UD デジタル 教科書体 NP-B"/>
                  <a:cs typeface="UD デジタル 教科書体 NP-B"/>
                  <a:hlinkClick r:id="rId12"/>
                </a:rPr>
                <a:t>jouhou-c@ofix.or.jp</a:t>
              </a:r>
              <a:endParaRPr sz="1600" dirty="0">
                <a:latin typeface="UD デジタル 教科書体 NP-B"/>
                <a:cs typeface="UD デジタル 教科書体 NP-B"/>
              </a:endParaRPr>
            </a:p>
          </p:txBody>
        </p:sp>
        <p:sp>
          <p:nvSpPr>
            <p:cNvPr id="62" name="object 25">
              <a:extLst>
                <a:ext uri="{FF2B5EF4-FFF2-40B4-BE49-F238E27FC236}">
                  <a16:creationId xmlns:a16="http://schemas.microsoft.com/office/drawing/2014/main" id="{D42CA12D-F638-06DF-F9F8-3D9FDCE3C32E}"/>
                </a:ext>
              </a:extLst>
            </p:cNvPr>
            <p:cNvSpPr txBox="1"/>
            <p:nvPr/>
          </p:nvSpPr>
          <p:spPr>
            <a:xfrm>
              <a:off x="360699" y="8855686"/>
              <a:ext cx="2995801" cy="17440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386080" algn="l"/>
                  <a:tab pos="1047750" algn="l"/>
                  <a:tab pos="1459865" algn="l"/>
                </a:tabLst>
              </a:pPr>
              <a:r>
                <a:rPr lang="ja-JP" altLang="en-US" sz="1050" b="1" dirty="0">
                  <a:solidFill>
                    <a:srgbClr val="843B0B"/>
                  </a:solidFill>
                  <a:latin typeface="UD デジタル 教科書体 NP-B"/>
                  <a:cs typeface="UD デジタル 教科書体 NP-B"/>
                </a:rPr>
                <a:t>おおさか ふ  がいこくじん じょうほう  こ</a:t>
              </a:r>
              <a:r>
                <a:rPr lang="ja-JP" altLang="en-US" sz="900" b="1" dirty="0">
                  <a:solidFill>
                    <a:srgbClr val="843B0B"/>
                  </a:solidFill>
                  <a:latin typeface="UD デジタル 教科書体 NP-B"/>
                  <a:cs typeface="UD デジタル 教科書体 NP-B"/>
                </a:rPr>
                <a:t>   </a:t>
              </a:r>
              <a:r>
                <a:rPr lang="ja-JP" altLang="en-US" sz="1050" b="1" dirty="0">
                  <a:solidFill>
                    <a:srgbClr val="843B0B"/>
                  </a:solidFill>
                  <a:latin typeface="UD デジタル 教科書体 NP-B"/>
                  <a:cs typeface="UD デジタル 教科書体 NP-B"/>
                </a:rPr>
                <a:t>ー</a:t>
              </a:r>
              <a:r>
                <a:rPr lang="ja-JP" altLang="en-US" sz="900" b="1" dirty="0">
                  <a:solidFill>
                    <a:srgbClr val="843B0B"/>
                  </a:solidFill>
                  <a:latin typeface="UD デジタル 教科書体 NP-B"/>
                  <a:cs typeface="UD デジタル 教科書体 NP-B"/>
                </a:rPr>
                <a:t>   </a:t>
              </a:r>
              <a:r>
                <a:rPr lang="ja-JP" altLang="en-US" sz="1050" b="1" dirty="0">
                  <a:solidFill>
                    <a:srgbClr val="843B0B"/>
                  </a:solidFill>
                  <a:latin typeface="UD デジタル 教科書体 NP-B"/>
                  <a:cs typeface="UD デジタル 教科書体 NP-B"/>
                </a:rPr>
                <a:t>な</a:t>
              </a:r>
              <a:r>
                <a:rPr lang="ja-JP" altLang="en-US" sz="900" b="1" dirty="0">
                  <a:solidFill>
                    <a:srgbClr val="843B0B"/>
                  </a:solidFill>
                  <a:latin typeface="UD デジタル 教科書体 NP-B"/>
                  <a:cs typeface="UD デジタル 教科書体 NP-B"/>
                </a:rPr>
                <a:t>   </a:t>
              </a:r>
              <a:r>
                <a:rPr lang="ja-JP" altLang="en-US" sz="1050" b="1" dirty="0">
                  <a:solidFill>
                    <a:srgbClr val="843B0B"/>
                  </a:solidFill>
                  <a:latin typeface="UD デジタル 教科書体 NP-B"/>
                  <a:cs typeface="UD デジタル 教科書体 NP-B"/>
                </a:rPr>
                <a:t>ー</a:t>
              </a:r>
              <a:endParaRPr sz="1050" dirty="0">
                <a:latin typeface="UD デジタル 教科書体 NP-B"/>
                <a:cs typeface="UD デジタル 教科書体 NP-B"/>
              </a:endParaRPr>
            </a:p>
          </p:txBody>
        </p:sp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A1FFD72C-0C32-4DE2-26C8-9F2773C5DFD5}"/>
              </a:ext>
            </a:extLst>
          </p:cNvPr>
          <p:cNvGrpSpPr/>
          <p:nvPr/>
        </p:nvGrpSpPr>
        <p:grpSpPr>
          <a:xfrm>
            <a:off x="3256238" y="9391580"/>
            <a:ext cx="2754914" cy="470867"/>
            <a:chOff x="3224207" y="9372204"/>
            <a:chExt cx="2754914" cy="470867"/>
          </a:xfrm>
        </p:grpSpPr>
        <p:sp>
          <p:nvSpPr>
            <p:cNvPr id="38" name="object 38"/>
            <p:cNvSpPr txBox="1"/>
            <p:nvPr/>
          </p:nvSpPr>
          <p:spPr>
            <a:xfrm>
              <a:off x="3224207" y="9512236"/>
              <a:ext cx="2750820" cy="3308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000" b="1" dirty="0">
                  <a:solidFill>
                    <a:srgbClr val="843B0B"/>
                  </a:solidFill>
                  <a:latin typeface="UD デジタル 教科書体 NP-B"/>
                  <a:cs typeface="UD デジタル 教科書体 NP-B"/>
                </a:rPr>
                <a:t>マイドームおおさか5階</a:t>
              </a:r>
              <a:endParaRPr sz="2000" dirty="0">
                <a:latin typeface="UD デジタル 教科書体 NP-B"/>
                <a:cs typeface="UD デジタル 教科書体 NP-B"/>
              </a:endParaRPr>
            </a:p>
          </p:txBody>
        </p:sp>
        <p:sp>
          <p:nvSpPr>
            <p:cNvPr id="39" name="object 39"/>
            <p:cNvSpPr txBox="1"/>
            <p:nvPr/>
          </p:nvSpPr>
          <p:spPr>
            <a:xfrm>
              <a:off x="5673051" y="9372204"/>
              <a:ext cx="306070" cy="19367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b="1" dirty="0">
                  <a:solidFill>
                    <a:srgbClr val="843B0B"/>
                  </a:solidFill>
                  <a:latin typeface="UD デジタル 教科書体 NP-B"/>
                  <a:cs typeface="UD デジタル 教科書体 NP-B"/>
                </a:rPr>
                <a:t>かい</a:t>
              </a:r>
              <a:endParaRPr sz="1100" dirty="0">
                <a:latin typeface="UD デジタル 教科書体 NP-B"/>
                <a:cs typeface="UD デジタル 教科書体 NP-B"/>
              </a:endParaRPr>
            </a:p>
          </p:txBody>
        </p:sp>
        <p:sp>
          <p:nvSpPr>
            <p:cNvPr id="63" name="object 25">
              <a:extLst>
                <a:ext uri="{FF2B5EF4-FFF2-40B4-BE49-F238E27FC236}">
                  <a16:creationId xmlns:a16="http://schemas.microsoft.com/office/drawing/2014/main" id="{E9CD5452-78F3-02E8-D095-1FA6BF131DC3}"/>
                </a:ext>
              </a:extLst>
            </p:cNvPr>
            <p:cNvSpPr txBox="1"/>
            <p:nvPr/>
          </p:nvSpPr>
          <p:spPr>
            <a:xfrm>
              <a:off x="3269284" y="9372204"/>
              <a:ext cx="1226515" cy="17440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386080" algn="l"/>
                  <a:tab pos="1047750" algn="l"/>
                  <a:tab pos="1459865" algn="l"/>
                </a:tabLst>
              </a:pPr>
              <a:r>
                <a:rPr lang="ja-JP" altLang="en-US" sz="1050" b="1" dirty="0">
                  <a:solidFill>
                    <a:srgbClr val="843B0B"/>
                  </a:solidFill>
                  <a:latin typeface="UD デジタル 教科書体 NP-B"/>
                  <a:cs typeface="UD デジタル 教科書体 NP-B"/>
                </a:rPr>
                <a:t>ま　 い　 ど 　ー 　む</a:t>
              </a:r>
              <a:endParaRPr sz="1050" dirty="0">
                <a:latin typeface="UD デジタル 教科書体 NP-B"/>
                <a:cs typeface="UD デジタル 教科書体 NP-B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" y="-8177"/>
            <a:ext cx="6895496" cy="991112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CAE9AB-CFF9-4018-8B6E-EF881456A0A2}"/>
              </a:ext>
            </a:extLst>
          </p:cNvPr>
          <p:cNvSpPr txBox="1"/>
          <p:nvPr/>
        </p:nvSpPr>
        <p:spPr>
          <a:xfrm>
            <a:off x="0" y="51703"/>
            <a:ext cx="8706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その他の相談窓口</a:t>
            </a:r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04BF4693-FE49-4F58-BD7B-7F7F059E8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359415"/>
              </p:ext>
            </p:extLst>
          </p:nvPr>
        </p:nvGraphicFramePr>
        <p:xfrm>
          <a:off x="66374" y="606208"/>
          <a:ext cx="6762750" cy="92038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98530">
                  <a:extLst>
                    <a:ext uri="{9D8B030D-6E8A-4147-A177-3AD203B41FA5}">
                      <a16:colId xmlns:a16="http://schemas.microsoft.com/office/drawing/2014/main" val="2205891264"/>
                    </a:ext>
                  </a:extLst>
                </a:gridCol>
                <a:gridCol w="1597327">
                  <a:extLst>
                    <a:ext uri="{9D8B030D-6E8A-4147-A177-3AD203B41FA5}">
                      <a16:colId xmlns:a16="http://schemas.microsoft.com/office/drawing/2014/main" val="1176588221"/>
                    </a:ext>
                  </a:extLst>
                </a:gridCol>
                <a:gridCol w="1299862">
                  <a:extLst>
                    <a:ext uri="{9D8B030D-6E8A-4147-A177-3AD203B41FA5}">
                      <a16:colId xmlns:a16="http://schemas.microsoft.com/office/drawing/2014/main" val="3652976841"/>
                    </a:ext>
                  </a:extLst>
                </a:gridCol>
                <a:gridCol w="2467031">
                  <a:extLst>
                    <a:ext uri="{9D8B030D-6E8A-4147-A177-3AD203B41FA5}">
                      <a16:colId xmlns:a16="http://schemas.microsoft.com/office/drawing/2014/main" val="2408974630"/>
                    </a:ext>
                  </a:extLst>
                </a:gridCol>
              </a:tblGrid>
              <a:tr h="50906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/>
                        <a:t>内容</a:t>
                      </a:r>
                    </a:p>
                  </a:txBody>
                  <a:tcPr marL="132080" marR="132080" marT="66040" marB="6604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/>
                        <a:t>名称</a:t>
                      </a:r>
                    </a:p>
                  </a:txBody>
                  <a:tcPr marL="132080" marR="132080" marT="66040" marB="6604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/>
                        <a:t>電話番号</a:t>
                      </a:r>
                    </a:p>
                  </a:txBody>
                  <a:tcPr marL="132080" marR="132080" marT="66040" marB="6604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L="132080" marR="132080" marT="66040" marB="66040"/>
                </a:tc>
                <a:extLst>
                  <a:ext uri="{0D108BD9-81ED-4DB2-BD59-A6C34878D82A}">
                    <a16:rowId xmlns:a16="http://schemas.microsoft.com/office/drawing/2014/main" val="3244297571"/>
                  </a:ext>
                </a:extLst>
              </a:tr>
              <a:tr h="1350141">
                <a:tc>
                  <a:txBody>
                    <a:bodyPr/>
                    <a:lstStyle/>
                    <a:p>
                      <a:pPr algn="just"/>
                      <a:endParaRPr kumimoji="1" lang="en-US" altLang="ja-JP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just"/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労働条件（労働基準法関係）に関する相談をしたい</a:t>
                      </a:r>
                    </a:p>
                  </a:txBody>
                  <a:tcPr marL="132080" marR="132080" marT="66040" marB="66040"/>
                </a:tc>
                <a:tc>
                  <a:txBody>
                    <a:bodyPr/>
                    <a:lstStyle/>
                    <a:p>
                      <a:pPr algn="just"/>
                      <a:endParaRPr kumimoji="1" lang="en-US" altLang="ja-JP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just"/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外国人労働者相談コーナー</a:t>
                      </a:r>
                    </a:p>
                  </a:txBody>
                  <a:tcPr marL="132080" marR="132080" marT="66040" marB="66040"/>
                </a:tc>
                <a:tc>
                  <a:txBody>
                    <a:bodyPr/>
                    <a:lstStyle/>
                    <a:p>
                      <a:pPr algn="just"/>
                      <a:endParaRPr kumimoji="1" lang="en-US" altLang="ja-JP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just"/>
                      <a:r>
                        <a:rPr kumimoji="1" lang="en-US" altLang="ja-JP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06-6949-6490</a:t>
                      </a:r>
                      <a:endParaRPr kumimoji="1" lang="ja-JP" altLang="en-US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132080" marR="132080" marT="66040" marB="6604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大阪市中央区大手前</a:t>
                      </a:r>
                      <a:r>
                        <a:rPr kumimoji="1" lang="en-US" altLang="ja-JP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4-1-67</a:t>
                      </a:r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大阪合同庁舎第</a:t>
                      </a:r>
                      <a:r>
                        <a:rPr kumimoji="1" lang="en-US" altLang="ja-JP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号館</a:t>
                      </a:r>
                      <a:r>
                        <a:rPr kumimoji="1" lang="en-US" altLang="ja-JP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</a:t>
                      </a:r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階</a:t>
                      </a:r>
                      <a:endParaRPr kumimoji="1" lang="en-US" altLang="ja-JP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（大阪労働局労働基準部監督課内）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9:30</a:t>
                      </a:r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kumimoji="1" lang="en-US" altLang="ja-JP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17:00</a:t>
                      </a:r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kumimoji="1" lang="en-US" altLang="ja-JP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12:00</a:t>
                      </a:r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kumimoji="1" lang="en-US" altLang="ja-JP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13:00</a:t>
                      </a:r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を除く）</a:t>
                      </a:r>
                      <a:endParaRPr kumimoji="1" lang="en-US" altLang="ja-JP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英語：月、水、金、ポルトガル語：水、木、中国語：火、水、木、金、</a:t>
                      </a:r>
                      <a:endParaRPr kumimoji="1" lang="en-US" altLang="ja-JP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ベトナム語：金</a:t>
                      </a:r>
                      <a:endParaRPr kumimoji="1" lang="en-US" altLang="ja-JP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132080" marR="132080" marT="66040" marB="66040"/>
                </a:tc>
                <a:extLst>
                  <a:ext uri="{0D108BD9-81ED-4DB2-BD59-A6C34878D82A}">
                    <a16:rowId xmlns:a16="http://schemas.microsoft.com/office/drawing/2014/main" val="1752676047"/>
                  </a:ext>
                </a:extLst>
              </a:tr>
              <a:tr h="1794711">
                <a:tc rowSpan="2">
                  <a:txBody>
                    <a:bodyPr/>
                    <a:lstStyle/>
                    <a:p>
                      <a:pPr algn="just" eaLnBrk="0" hangingPunct="0"/>
                      <a:r>
                        <a:rPr lang="ja-JP" alt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職業相談･職業紹介･求人情報の提供</a:t>
                      </a: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を受けたい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algn="just" eaLnBrk="0" hangingPunct="0"/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大阪外国人雇用サービスセンター</a:t>
                      </a: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06-7709-9465</a:t>
                      </a:r>
                      <a:endParaRPr 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大阪市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北区角田町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8-47  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阪急グランドビル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階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月～金曜日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10:00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18:00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（土・日・祝日・年末年始を除く）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en-US" alt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英語</a:t>
                      </a: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：月～金、中国語：月～金、</a:t>
                      </a:r>
                      <a:endParaRPr lang="en-US" altLang="ja-JP" sz="1000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ポルトガル語</a:t>
                      </a: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：月～金、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スペイン語</a:t>
                      </a: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：火・木、ベトナム語：月・水、ネパール語：水（</a:t>
                      </a:r>
                      <a:r>
                        <a:rPr lang="en-US" alt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13:00</a:t>
                      </a: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alt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18:00</a:t>
                      </a: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）ウクライナ語：木・金（</a:t>
                      </a:r>
                      <a:r>
                        <a:rPr lang="en-US" alt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14:00</a:t>
                      </a: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alt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18:00</a:t>
                      </a: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</a:t>
                      </a:r>
                      <a:endParaRPr lang="en-US" altLang="ja-JP" sz="1000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en-US" alt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通訳を希望される場合は事前に電話にてご連絡ください。</a:t>
                      </a:r>
                      <a:endParaRPr lang="en-US" altLang="ja-JP" sz="1000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extLst>
                  <a:ext uri="{0D108BD9-81ED-4DB2-BD59-A6C34878D82A}">
                    <a16:rowId xmlns:a16="http://schemas.microsoft.com/office/drawing/2014/main" val="1212792699"/>
                  </a:ext>
                </a:extLst>
              </a:tr>
              <a:tr h="1299828">
                <a:tc vMerge="1">
                  <a:txBody>
                    <a:bodyPr/>
                    <a:lstStyle/>
                    <a:p>
                      <a:pPr algn="just" eaLnBrk="0" hangingPunct="0"/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3020" marR="33020" marT="0" marB="0" anchor="ctr"/>
                </a:tc>
                <a:tc>
                  <a:txBody>
                    <a:bodyPr/>
                    <a:lstStyle/>
                    <a:p>
                      <a:pPr algn="just" eaLnBrk="0" hangingPunct="0"/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ハローワーク堺</a:t>
                      </a:r>
                      <a:endParaRPr lang="en-US" alt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just" eaLnBrk="0" hangingPunct="0"/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外国人雇用サービスコーナー</a:t>
                      </a: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072-222-5049</a:t>
                      </a:r>
                      <a:endParaRPr 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堺市堺区南瓦町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2-29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堺地方合同庁舎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階（ハローワーク堺内）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13:00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17:00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en-US" alt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中国語</a:t>
                      </a: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：月、火、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ポルトガル語･</a:t>
                      </a: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：木、英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語</a:t>
                      </a: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：第</a:t>
                      </a:r>
                      <a:r>
                        <a:rPr lang="en-US" alt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・第</a:t>
                      </a:r>
                      <a:r>
                        <a:rPr lang="en-US" alt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</a:t>
                      </a: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水、金</a:t>
                      </a:r>
                      <a:endParaRPr lang="en-US" altLang="ja-JP" sz="1000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en-US" alt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通訳を希望される場合は事前に電話にてご連絡ください。</a:t>
                      </a:r>
                      <a:endParaRPr lang="en-US" altLang="ja-JP" sz="1000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extLst>
                  <a:ext uri="{0D108BD9-81ED-4DB2-BD59-A6C34878D82A}">
                    <a16:rowId xmlns:a16="http://schemas.microsoft.com/office/drawing/2014/main" val="486096588"/>
                  </a:ext>
                </a:extLst>
              </a:tr>
              <a:tr h="1936920">
                <a:tc>
                  <a:txBody>
                    <a:bodyPr/>
                    <a:lstStyle/>
                    <a:p>
                      <a:pPr algn="just" eaLnBrk="0" hangingPunct="0"/>
                      <a:r>
                        <a:rPr lang="ja-JP" alt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在留資格、労働・仕事、医療、福祉、教育など暮らし一般の相談をしたい </a:t>
                      </a:r>
                    </a:p>
                    <a:p>
                      <a:pPr algn="just" eaLnBrk="0" hangingPunct="0"/>
                      <a:endParaRPr 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algn="just" eaLnBrk="0" hangingPunct="0"/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</a:t>
                      </a: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公財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大阪府国際交流財団（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OFIX</a:t>
                      </a: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</a:t>
                      </a:r>
                    </a:p>
                    <a:p>
                      <a:pPr algn="just" eaLnBrk="0" hangingPunct="0"/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大阪府外国人情報コーナー</a:t>
                      </a: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06-6941-2297</a:t>
                      </a:r>
                      <a:endParaRPr 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中央区本町橋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2-5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マイドームおおさか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階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金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9:00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  <a:r>
                        <a:rPr lang="en-US" alt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:00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（祝日除く。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30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以降に訪問の場合は要事前予約）</a:t>
                      </a:r>
                      <a:endParaRPr lang="en-US" altLang="ja-JP" sz="1000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ja-JP" alt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月</a:t>
                      </a:r>
                      <a:r>
                        <a:rPr lang="ja-JP" alt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火・水・木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9:00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17:30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（祝日除く）、第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日曜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13:00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17:00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en-US" alt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英語、中国語、スペイン語、</a:t>
                      </a:r>
                      <a:r>
                        <a:rPr lang="ja-JP" alt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フィリピノ語</a:t>
                      </a:r>
                      <a:r>
                        <a:rPr lang="ja-JP" sz="1000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、ベトナム語、韓国・朝鮮語、ポルトガル語、タイ語、インドネシア語、ネパール語に対応</a:t>
                      </a:r>
                      <a:endParaRPr lang="en-US" altLang="ja-JP" sz="1000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extLst>
                  <a:ext uri="{0D108BD9-81ED-4DB2-BD59-A6C34878D82A}">
                    <a16:rowId xmlns:a16="http://schemas.microsoft.com/office/drawing/2014/main" val="2252806313"/>
                  </a:ext>
                </a:extLst>
              </a:tr>
              <a:tr h="804946">
                <a:tc rowSpan="2"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lang="ja-JP" alt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外国人の人権についての相談をしたい</a:t>
                      </a:r>
                      <a:endParaRPr 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lang="ja-JP" alt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法務省</a:t>
                      </a:r>
                      <a:r>
                        <a:rPr lang="ja-JP" altLang="en-US" sz="1000" baseline="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lang="ja-JP" alt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外国語人権相談ダイヤル</a:t>
                      </a:r>
                      <a:endParaRPr 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lang="en-US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0570-090911</a:t>
                      </a:r>
                      <a:endParaRPr 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ja-JP" alt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平日（年末年始除く）</a:t>
                      </a:r>
                      <a:r>
                        <a:rPr lang="en-US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9:00</a:t>
                      </a:r>
                      <a:r>
                        <a:rPr lang="ja-JP" alt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17:00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en-US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lang="ja-JP" alt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英語、中国語、韓国語、フィリピノ語、ポルトガル語、ベトナム語、ネパール語、スペイン語、インドネシア語、タイ語</a:t>
                      </a:r>
                      <a:endParaRPr lang="en-US" alt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extLst>
                  <a:ext uri="{0D108BD9-81ED-4DB2-BD59-A6C34878D82A}">
                    <a16:rowId xmlns:a16="http://schemas.microsoft.com/office/drawing/2014/main" val="335879498"/>
                  </a:ext>
                </a:extLst>
              </a:tr>
              <a:tr h="572693">
                <a:tc vMerge="1"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3020" marR="33020" marT="0" marB="0" anchor="ctr"/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lang="ja-JP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大阪弁護士会</a:t>
                      </a:r>
                    </a:p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lang="ja-JP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外国人の人権電話相談　</a:t>
                      </a:r>
                      <a:endParaRPr 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06-6364-6251</a:t>
                      </a:r>
                      <a:endParaRPr lang="ja-JP" alt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eaLnBrk="0" hangingPunct="0"/>
                      <a:endParaRPr 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zh-CN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第</a:t>
                      </a:r>
                      <a:r>
                        <a:rPr lang="en-US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  <a:r>
                        <a:rPr lang="zh-CN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･</a:t>
                      </a:r>
                      <a:r>
                        <a:rPr lang="en-US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</a:t>
                      </a:r>
                      <a:r>
                        <a:rPr lang="zh-CN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金</a:t>
                      </a:r>
                      <a:r>
                        <a:rPr lang="en-US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12:00</a:t>
                      </a:r>
                      <a:r>
                        <a:rPr lang="ja-JP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17:00</a:t>
                      </a:r>
                      <a:endParaRPr lang="ja-JP" alt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ja-JP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lang="zh-CN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英語</a:t>
                      </a:r>
                      <a:r>
                        <a:rPr lang="ja-JP" altLang="ja-JP" sz="1000" dirty="0" err="1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、</a:t>
                      </a:r>
                      <a:r>
                        <a:rPr lang="zh-CN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韓国</a:t>
                      </a:r>
                      <a:r>
                        <a:rPr lang="en-US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</a:t>
                      </a:r>
                      <a:r>
                        <a:rPr lang="zh-CN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朝鮮</a:t>
                      </a:r>
                      <a:r>
                        <a:rPr lang="en-US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  <a:r>
                        <a:rPr lang="zh-CN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語</a:t>
                      </a:r>
                      <a:r>
                        <a:rPr lang="ja-JP" altLang="en-US" sz="1000" dirty="0" err="1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、</a:t>
                      </a:r>
                      <a:r>
                        <a:rPr lang="ja-JP" alt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中国語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endParaRPr 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extLst>
                  <a:ext uri="{0D108BD9-81ED-4DB2-BD59-A6C34878D82A}">
                    <a16:rowId xmlns:a16="http://schemas.microsoft.com/office/drawing/2014/main" val="1332837367"/>
                  </a:ext>
                </a:extLst>
              </a:tr>
              <a:tr h="906763"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lang="ja-JP" alt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出入国管理に関する手続きの案内、相談がしたい</a:t>
                      </a:r>
                      <a:endParaRPr 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外国人在留総合</a:t>
                      </a:r>
                      <a:endParaRPr lang="en-US" alt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インフォメーションセンター</a:t>
                      </a: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algn="l" eaLnBrk="0" hangingPunct="0"/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eaLnBrk="0" hangingPunct="0"/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0570-013904</a:t>
                      </a:r>
                      <a:endParaRPr 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eaLnBrk="0" hangingPunct="0"/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IP</a:t>
                      </a: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電話、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PHS </a:t>
                      </a:r>
                      <a:r>
                        <a:rPr lang="ja-JP" alt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endParaRPr lang="en-US" alt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eaLnBrk="0" hangingPunct="0"/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03-5796-7112</a:t>
                      </a:r>
                    </a:p>
                    <a:p>
                      <a:pPr algn="l" eaLnBrk="0" hangingPunct="0"/>
                      <a:endParaRPr 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平日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</a:t>
                      </a: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30</a:t>
                      </a: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</a:t>
                      </a: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</a:t>
                      </a:r>
                      <a:endParaRPr 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en-US" alt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英語、</a:t>
                      </a:r>
                      <a:r>
                        <a:rPr lang="ja-JP" alt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中国語、</a:t>
                      </a:r>
                      <a:r>
                        <a:rPr lang="ja-JP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スペイン</a:t>
                      </a:r>
                      <a:r>
                        <a:rPr lang="ja-JP" altLang="en-US" sz="1000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語、ポルトガル語、ベトナム語</a:t>
                      </a:r>
                      <a:endParaRPr lang="en-US" alt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47696" marR="47696" marT="0" marB="0" anchor="ctr"/>
                </a:tc>
                <a:extLst>
                  <a:ext uri="{0D108BD9-81ED-4DB2-BD59-A6C34878D82A}">
                    <a16:rowId xmlns:a16="http://schemas.microsoft.com/office/drawing/2014/main" val="3294567386"/>
                  </a:ext>
                </a:extLst>
              </a:tr>
            </a:tbl>
          </a:graphicData>
        </a:graphic>
      </p:graphicFrame>
      <p:cxnSp>
        <p:nvCxnSpPr>
          <p:cNvPr id="8" name="直線コネクタ 7"/>
          <p:cNvCxnSpPr/>
          <p:nvPr/>
        </p:nvCxnSpPr>
        <p:spPr>
          <a:xfrm>
            <a:off x="-41186" y="549177"/>
            <a:ext cx="6895495" cy="3055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349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551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48985" y="29274"/>
            <a:ext cx="6760029" cy="9847452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64" y="2452531"/>
            <a:ext cx="6398871" cy="78147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49927" y="2568042"/>
            <a:ext cx="4524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大阪府労働相談センター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4568256" y="8333525"/>
            <a:ext cx="20601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Ⓒ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2014  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大阪府も</a:t>
            </a:r>
            <a:r>
              <a:rPr lang="ja-JP" altLang="en-US" sz="1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ずやん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125" y="3781610"/>
            <a:ext cx="2980923" cy="455191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532" y="2986781"/>
            <a:ext cx="607620" cy="56359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77E8E5E-EE0D-463D-824A-2F541EAF1613}"/>
              </a:ext>
            </a:extLst>
          </p:cNvPr>
          <p:cNvSpPr/>
          <p:nvPr/>
        </p:nvSpPr>
        <p:spPr>
          <a:xfrm>
            <a:off x="5123908" y="268586"/>
            <a:ext cx="1454244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Nirmala UI" panose="020B0502040204020203" pitchFamily="34" charset="0"/>
              </a:rPr>
              <a:t>やさしい日本語版</a:t>
            </a:r>
          </a:p>
        </p:txBody>
      </p:sp>
    </p:spTree>
    <p:extLst>
      <p:ext uri="{BB962C8B-B14F-4D97-AF65-F5344CB8AC3E}">
        <p14:creationId xmlns:p14="http://schemas.microsoft.com/office/powerpoint/2010/main" val="906093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12284" y="744841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10146" y="122148"/>
            <a:ext cx="5214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書いていること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40104" y="9447595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6" name="正方形/長方形 5"/>
          <p:cNvSpPr/>
          <p:nvPr/>
        </p:nvSpPr>
        <p:spPr>
          <a:xfrm>
            <a:off x="40104" y="828517"/>
            <a:ext cx="6817896" cy="89184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ts val="5778"/>
              </a:lnSpc>
            </a:pPr>
            <a:r>
              <a:rPr lang="ja-JP" altLang="en-US" sz="20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はじめに</a:t>
            </a:r>
            <a:endParaRPr lang="en-US" altLang="ja-JP" sz="20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778"/>
              </a:lnSpc>
            </a:pPr>
            <a:r>
              <a:rPr lang="ja-JP" altLang="en-US" sz="16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■ポイント１</a:t>
            </a:r>
            <a:r>
              <a:rPr lang="ja-JP" altLang="en-US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会社と 働く人との 約束や 決まり</a:t>
            </a:r>
            <a:endParaRPr lang="en-US" altLang="ja-JP" sz="16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778"/>
              </a:lnSpc>
            </a:pPr>
            <a:r>
              <a:rPr lang="ja-JP" altLang="en-US" sz="16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■ポイント２</a:t>
            </a:r>
            <a:r>
              <a:rPr lang="ja-JP" altLang="en-US" sz="24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働いて 会社から もらうお金 について</a:t>
            </a:r>
            <a:endParaRPr lang="en-US" altLang="ja-JP" sz="20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778"/>
              </a:lnSpc>
            </a:pPr>
            <a:r>
              <a:rPr lang="ja-JP" altLang="en-US" sz="16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■ポイント３</a:t>
            </a:r>
            <a:r>
              <a:rPr lang="ja-JP" altLang="en-US" sz="24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働く 時間について</a:t>
            </a:r>
            <a:endParaRPr lang="en-US" altLang="ja-JP" sz="16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778"/>
              </a:lnSpc>
            </a:pPr>
            <a:r>
              <a:rPr lang="ja-JP" altLang="en-US" sz="16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■ポイント４</a:t>
            </a:r>
            <a:r>
              <a:rPr lang="ja-JP" altLang="en-US" sz="24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残業＜きまった時間より長く働くこと＞について</a:t>
            </a:r>
            <a:endParaRPr lang="en-US" altLang="ja-JP" sz="16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778"/>
              </a:lnSpc>
            </a:pPr>
            <a:r>
              <a:rPr lang="ja-JP" altLang="en-US" sz="16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■ポイント５</a:t>
            </a:r>
            <a:r>
              <a:rPr lang="ja-JP" altLang="en-US" sz="24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有給休暇＜会社から お金をもらいながら</a:t>
            </a:r>
            <a:endParaRPr lang="en-US" altLang="ja-JP" sz="16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778"/>
              </a:lnSpc>
            </a:pPr>
            <a:r>
              <a:rPr lang="ja-JP" altLang="en-US" sz="20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   </a:t>
            </a:r>
            <a:r>
              <a:rPr lang="ja-JP" altLang="en-US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とることができる休み＞について</a:t>
            </a:r>
            <a:endParaRPr lang="en-US" altLang="ja-JP" sz="16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778"/>
              </a:lnSpc>
            </a:pPr>
            <a:r>
              <a:rPr lang="ja-JP" altLang="en-US" sz="16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■ポイント６</a:t>
            </a:r>
            <a:r>
              <a:rPr lang="ja-JP" altLang="en-US" sz="24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解雇＜会社が やめさせる＞</a:t>
            </a:r>
          </a:p>
          <a:p>
            <a:pPr>
              <a:lnSpc>
                <a:spcPts val="5778"/>
              </a:lnSpc>
            </a:pPr>
            <a:r>
              <a:rPr lang="ja-JP" altLang="en-US" sz="20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</a:t>
            </a:r>
            <a:r>
              <a:rPr lang="en-US" altLang="ja-JP" sz="20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	</a:t>
            </a:r>
            <a:r>
              <a:rPr lang="ja-JP" altLang="en-US" sz="20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ja-JP" altLang="en-US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退職＜あなたが やめる＞について</a:t>
            </a:r>
            <a:endParaRPr lang="en-US" altLang="ja-JP" sz="16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778"/>
              </a:lnSpc>
            </a:pPr>
            <a:r>
              <a:rPr lang="ja-JP" altLang="en-US" sz="16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■ポイント７</a:t>
            </a:r>
            <a:r>
              <a:rPr lang="ja-JP" altLang="en-US" sz="24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会社の ハラスメント＜働く人が </a:t>
            </a:r>
            <a:endParaRPr lang="en-US" altLang="ja-JP" sz="16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778"/>
              </a:lnSpc>
            </a:pPr>
            <a:r>
              <a:rPr lang="ja-JP" altLang="en-US" sz="20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   </a:t>
            </a:r>
            <a:r>
              <a:rPr lang="ja-JP" altLang="en-US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つらい気持ちになること＞について</a:t>
            </a:r>
            <a:endParaRPr lang="ja-JP" altLang="en-US" sz="16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28954" y="32542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33621" y="1755207"/>
            <a:ext cx="7305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30313" y="1766079"/>
            <a:ext cx="5109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767379" y="1748737"/>
            <a:ext cx="489658" cy="220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98187" y="1755207"/>
            <a:ext cx="7898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やくそく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27879" y="1753652"/>
            <a:ext cx="537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58286" y="2503007"/>
            <a:ext cx="6474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438514" y="2502399"/>
            <a:ext cx="6867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258672" y="2519742"/>
            <a:ext cx="7556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63480" y="3223729"/>
            <a:ext cx="8721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208737" y="3216605"/>
            <a:ext cx="8721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581574" y="3959097"/>
            <a:ext cx="863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ざんぎょう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332658" y="3982029"/>
            <a:ext cx="6674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じかん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138502" y="3971262"/>
            <a:ext cx="4571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なが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536207" y="3961586"/>
            <a:ext cx="5705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598079" y="4697239"/>
            <a:ext cx="12735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ゆうきゅう きゅうか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799913" y="4688196"/>
            <a:ext cx="692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000080" y="4683074"/>
            <a:ext cx="4546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404769" y="5397182"/>
            <a:ext cx="4864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やす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348448" y="6156145"/>
            <a:ext cx="6637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666702" y="6168013"/>
            <a:ext cx="665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</a:t>
            </a:r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595754" y="6941513"/>
            <a:ext cx="7928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たいしょく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660691" y="7647734"/>
            <a:ext cx="7756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912326" y="7664345"/>
            <a:ext cx="7311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415567" y="7658862"/>
            <a:ext cx="6108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346887" y="8406234"/>
            <a:ext cx="5799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きも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7480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0" y="21439"/>
            <a:ext cx="3093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はじめに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0513" y="734749"/>
            <a:ext cx="6413735" cy="11446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1200" dirty="0"/>
          </a:p>
          <a:p>
            <a:endParaRPr kumimoji="1" lang="en-US" altLang="ja-JP" sz="1200" dirty="0"/>
          </a:p>
          <a:p>
            <a:endParaRPr kumimoji="1" lang="en-US" altLang="ja-JP" sz="1200" dirty="0"/>
          </a:p>
          <a:p>
            <a:endParaRPr kumimoji="1" lang="en-US" altLang="ja-JP" sz="1200" dirty="0"/>
          </a:p>
          <a:p>
            <a:endParaRPr kumimoji="1" lang="en-US" altLang="ja-JP" sz="1200" dirty="0"/>
          </a:p>
          <a:p>
            <a:endParaRPr kumimoji="1" lang="en-US" altLang="ja-JP" sz="1200" dirty="0"/>
          </a:p>
          <a:p>
            <a:endParaRPr kumimoji="1" lang="en-US" altLang="ja-JP" sz="1200" dirty="0"/>
          </a:p>
        </p:txBody>
      </p:sp>
      <p:sp>
        <p:nvSpPr>
          <p:cNvPr id="7" name="正方形/長方形 6"/>
          <p:cNvSpPr/>
          <p:nvPr/>
        </p:nvSpPr>
        <p:spPr>
          <a:xfrm>
            <a:off x="318024" y="630216"/>
            <a:ext cx="6203989" cy="1212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在留カード＜</a:t>
            </a:r>
            <a:r>
              <a:rPr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か月より 長く 日本に 住む  外国人が</a:t>
            </a:r>
            <a:endParaRPr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入管から もらう カード＞を 確認します</a:t>
            </a:r>
            <a:endParaRPr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3538" y="4238218"/>
            <a:ext cx="3331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①就労制限なし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②在留資格に基づく就労活動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のみ可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③指定書により指定された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就労活動のみ可</a:t>
            </a:r>
            <a:endParaRPr kumimoji="1" lang="ja-JP" altLang="en-US" sz="1400" b="1" dirty="0"/>
          </a:p>
        </p:txBody>
      </p:sp>
      <p:sp>
        <p:nvSpPr>
          <p:cNvPr id="11" name="正方形/長方形 2"/>
          <p:cNvSpPr txBox="1"/>
          <p:nvPr/>
        </p:nvSpPr>
        <p:spPr>
          <a:xfrm>
            <a:off x="-3216197" y="2424370"/>
            <a:ext cx="8999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lang="en-US" sz="2400" b="0" dirty="0"/>
          </a:p>
        </p:txBody>
      </p:sp>
      <p:sp>
        <p:nvSpPr>
          <p:cNvPr id="15" name="正方形/長方形 2"/>
          <p:cNvSpPr txBox="1"/>
          <p:nvPr/>
        </p:nvSpPr>
        <p:spPr>
          <a:xfrm>
            <a:off x="4976203" y="2313230"/>
            <a:ext cx="8999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lang="en-US" sz="2400" b="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433082" y="4296647"/>
            <a:ext cx="1344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④就労</a:t>
            </a:r>
            <a:r>
              <a:rPr lang="ja-JP" altLang="en-US" sz="1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不可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1037532" y="6474881"/>
            <a:ext cx="1282776" cy="58088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63906" y="6900291"/>
            <a:ext cx="3168149" cy="163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33"/>
              </a:lnSpc>
            </a:pPr>
            <a:r>
              <a:rPr lang="ja-JP" altLang="en-US" sz="1600" b="1" u="sng" dirty="0">
                <a:solidFill>
                  <a:schemeClr val="accent1">
                    <a:lumMod val="5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働くことが できます。</a:t>
            </a:r>
            <a:endParaRPr lang="en-US" altLang="ja-JP" sz="1600" b="1" u="sng" dirty="0">
              <a:solidFill>
                <a:schemeClr val="accent1">
                  <a:lumMod val="50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>
              <a:lnSpc>
                <a:spcPts val="4333"/>
              </a:lnSpc>
            </a:pPr>
            <a:r>
              <a:rPr lang="ja-JP" altLang="en-US" sz="1600" b="1" dirty="0">
                <a:solidFill>
                  <a:schemeClr val="accent1">
                    <a:lumMod val="5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日本では </a:t>
            </a:r>
            <a:r>
              <a:rPr lang="ja-JP" altLang="en-US" sz="1600" b="1" u="sng" dirty="0">
                <a:solidFill>
                  <a:schemeClr val="accent1">
                    <a:lumMod val="5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働くときの 決まり</a:t>
            </a:r>
            <a:r>
              <a:rPr lang="ja-JP" altLang="en-US" sz="1600" b="1" dirty="0">
                <a:solidFill>
                  <a:schemeClr val="accent1">
                    <a:lumMod val="5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が </a:t>
            </a:r>
            <a:endParaRPr lang="en-US" altLang="ja-JP" sz="1600" b="1" dirty="0">
              <a:solidFill>
                <a:schemeClr val="accent1">
                  <a:lumMod val="50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>
              <a:lnSpc>
                <a:spcPts val="4333"/>
              </a:lnSpc>
            </a:pPr>
            <a:r>
              <a:rPr lang="ja-JP" altLang="en-US" sz="1600" b="1" dirty="0">
                <a:solidFill>
                  <a:schemeClr val="accent1">
                    <a:lumMod val="5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あります。</a:t>
            </a:r>
            <a:endParaRPr lang="en-US" altLang="ja-JP" sz="1600" b="1" dirty="0">
              <a:solidFill>
                <a:schemeClr val="accent1">
                  <a:lumMod val="50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30999" y="4144350"/>
            <a:ext cx="3128868" cy="47554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4" name="正方形/長方形 23"/>
          <p:cNvSpPr/>
          <p:nvPr/>
        </p:nvSpPr>
        <p:spPr>
          <a:xfrm>
            <a:off x="3401871" y="4158444"/>
            <a:ext cx="3336488" cy="47413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56815" y="2107091"/>
            <a:ext cx="3712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あなたが、日本で 働くことが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できるかどうか、よく見てください。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632" y="1894126"/>
            <a:ext cx="2956328" cy="1895254"/>
          </a:xfrm>
          <a:prstGeom prst="rect">
            <a:avLst/>
          </a:prstGeom>
        </p:spPr>
      </p:pic>
      <p:sp>
        <p:nvSpPr>
          <p:cNvPr id="30" name="正方形/長方形 29"/>
          <p:cNvSpPr/>
          <p:nvPr/>
        </p:nvSpPr>
        <p:spPr>
          <a:xfrm>
            <a:off x="4536718" y="2860431"/>
            <a:ext cx="1377363" cy="2129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cxnSp>
        <p:nvCxnSpPr>
          <p:cNvPr id="35" name="直線矢印コネクタ 34"/>
          <p:cNvCxnSpPr/>
          <p:nvPr/>
        </p:nvCxnSpPr>
        <p:spPr>
          <a:xfrm flipV="1">
            <a:off x="3143450" y="3005605"/>
            <a:ext cx="1132793" cy="11808"/>
          </a:xfrm>
          <a:prstGeom prst="straightConnector1">
            <a:avLst/>
          </a:prstGeom>
          <a:ln w="1047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二等辺三角形 42"/>
          <p:cNvSpPr/>
          <p:nvPr/>
        </p:nvSpPr>
        <p:spPr>
          <a:xfrm rot="5400000">
            <a:off x="28919" y="2356577"/>
            <a:ext cx="684993" cy="374686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175840" y="3321220"/>
            <a:ext cx="3249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出入国管理及び難民認定法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5199273" y="3105812"/>
            <a:ext cx="1922" cy="1366421"/>
          </a:xfrm>
          <a:prstGeom prst="straightConnector1">
            <a:avLst/>
          </a:prstGeom>
          <a:ln w="1047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cxnSpLocks/>
          </p:cNvCxnSpPr>
          <p:nvPr/>
        </p:nvCxnSpPr>
        <p:spPr>
          <a:xfrm flipH="1">
            <a:off x="2852327" y="3083450"/>
            <a:ext cx="2276875" cy="1277631"/>
          </a:xfrm>
          <a:prstGeom prst="straightConnector1">
            <a:avLst/>
          </a:prstGeom>
          <a:ln w="1047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3420019" y="4596010"/>
            <a:ext cx="3305277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55"/>
              </a:lnSpc>
            </a:pPr>
            <a:r>
              <a:rPr lang="ja-JP" altLang="en-US" sz="1600" b="1" u="sng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働くことが できません。</a:t>
            </a:r>
            <a:endParaRPr lang="en-US" altLang="ja-JP" sz="1600" b="1" u="sng" dirty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>
              <a:lnSpc>
                <a:spcPts val="3755"/>
              </a:lnSpc>
            </a:pPr>
            <a:r>
              <a:rPr lang="ja-JP" altLang="en-US" sz="14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働きたいときは 出入国在留管理局で</a:t>
            </a:r>
            <a:endParaRPr lang="en-US" altLang="ja-JP" sz="1400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3755"/>
              </a:lnSpc>
            </a:pPr>
            <a:r>
              <a:rPr lang="ja-JP" altLang="en-US" sz="1600" u="sng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「在留資格変更許可」</a:t>
            </a:r>
            <a:r>
              <a:rPr lang="ja-JP" altLang="en-US" sz="16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か、</a:t>
            </a:r>
            <a:endParaRPr lang="en-US" altLang="ja-JP" sz="1600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3755"/>
              </a:lnSpc>
            </a:pPr>
            <a:r>
              <a:rPr lang="ja-JP" altLang="en-US" sz="1600" u="sng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「資格外活動許可」</a:t>
            </a:r>
            <a:r>
              <a:rPr lang="ja-JP" altLang="en-US" sz="16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をもらいます。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981" y="6808522"/>
            <a:ext cx="2988267" cy="191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正方形/長方形 30"/>
          <p:cNvSpPr/>
          <p:nvPr/>
        </p:nvSpPr>
        <p:spPr>
          <a:xfrm>
            <a:off x="3602875" y="8247639"/>
            <a:ext cx="2148360" cy="3106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39068" y="737336"/>
            <a:ext cx="169811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ざいりゅう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333291" y="753006"/>
            <a:ext cx="77451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げつ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187351" y="745381"/>
            <a:ext cx="8437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なが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881203" y="739947"/>
            <a:ext cx="6333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にほん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696527" y="721483"/>
            <a:ext cx="451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397172" y="736809"/>
            <a:ext cx="169811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がい</a:t>
            </a:r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こくじん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60329" y="1322746"/>
            <a:ext cx="169811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にゅうかん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741577" y="1321173"/>
            <a:ext cx="169811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かくにん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485263" y="2074004"/>
            <a:ext cx="8156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にほん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120639" y="2086084"/>
            <a:ext cx="509883" cy="214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535502" y="2452757"/>
            <a:ext cx="342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292803" y="3252606"/>
            <a:ext cx="102936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しゅつにゅうこくかん</a:t>
            </a:r>
            <a:r>
              <a:rPr lang="ja-JP" altLang="en-US" sz="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147946" y="3248800"/>
            <a:ext cx="4326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およ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416878" y="3251486"/>
            <a:ext cx="96717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なんみんにんていほう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82562" y="4197725"/>
            <a:ext cx="2461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しゅうろう</a:t>
            </a:r>
            <a:r>
              <a:rPr lang="ja-JP" altLang="en-US" sz="7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せいげん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618863" y="5326898"/>
            <a:ext cx="57321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</a:t>
            </a:r>
            <a:r>
              <a:rPr lang="ja-JP" altLang="en-US" sz="7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361222" y="4586491"/>
            <a:ext cx="44274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もと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947219" y="4586582"/>
            <a:ext cx="109190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しゅうろうかつどう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777113" y="4962717"/>
            <a:ext cx="3031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602875" y="4188920"/>
            <a:ext cx="2461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しゅうろう</a:t>
            </a:r>
            <a:r>
              <a:rPr lang="ja-JP" altLang="en-US" sz="7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ふか</a:t>
            </a:r>
            <a:endParaRPr lang="en-US" altLang="ja-JP" sz="7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21086" y="5307265"/>
            <a:ext cx="8323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</a:t>
            </a:r>
            <a:r>
              <a:rPr lang="ja-JP" altLang="en-US" sz="7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いしょ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404301" y="4590297"/>
            <a:ext cx="93253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ざいりゅうしかく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50970" y="5684438"/>
            <a:ext cx="10452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しゅうろうかつどう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632607" y="5676704"/>
            <a:ext cx="2553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145407" y="6681784"/>
            <a:ext cx="1195369" cy="52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33"/>
              </a:lnSpc>
            </a:pPr>
            <a:r>
              <a:rPr lang="ja-JP" altLang="en-US" sz="700" dirty="0">
                <a:solidFill>
                  <a:schemeClr val="accent1">
                    <a:lumMod val="5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はたら</a:t>
            </a:r>
            <a:endParaRPr lang="en-US" altLang="ja-JP" sz="1200" dirty="0">
              <a:solidFill>
                <a:schemeClr val="accent1">
                  <a:lumMod val="50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16622" y="7227343"/>
            <a:ext cx="560491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33"/>
              </a:lnSpc>
            </a:pPr>
            <a:r>
              <a:rPr lang="ja-JP" altLang="en-US" sz="700" dirty="0">
                <a:solidFill>
                  <a:schemeClr val="accent1">
                    <a:lumMod val="5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にほん</a:t>
            </a:r>
            <a:endParaRPr lang="en-US" altLang="ja-JP" sz="1200" dirty="0">
              <a:solidFill>
                <a:schemeClr val="accent1">
                  <a:lumMod val="50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057362" y="7236258"/>
            <a:ext cx="1195369" cy="52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33"/>
              </a:lnSpc>
            </a:pPr>
            <a:r>
              <a:rPr lang="ja-JP" altLang="en-US" sz="700" dirty="0">
                <a:solidFill>
                  <a:schemeClr val="accent1">
                    <a:lumMod val="5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はたら</a:t>
            </a:r>
            <a:endParaRPr lang="en-US" altLang="ja-JP" sz="1200" dirty="0">
              <a:solidFill>
                <a:schemeClr val="accent1">
                  <a:lumMod val="50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2277814" y="7232219"/>
            <a:ext cx="33493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33"/>
              </a:lnSpc>
            </a:pPr>
            <a:r>
              <a:rPr lang="ja-JP" altLang="en-US" sz="700" dirty="0">
                <a:solidFill>
                  <a:schemeClr val="accent1">
                    <a:lumMod val="5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き</a:t>
            </a:r>
            <a:endParaRPr lang="en-US" altLang="ja-JP" sz="1200" dirty="0">
              <a:solidFill>
                <a:schemeClr val="accent1">
                  <a:lumMod val="50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3424919" y="4359195"/>
            <a:ext cx="1195369" cy="52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33"/>
              </a:lnSpc>
            </a:pPr>
            <a:r>
              <a:rPr lang="ja-JP" altLang="en-US" sz="7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はたら</a:t>
            </a:r>
            <a:endParaRPr lang="en-US" altLang="ja-JP" sz="1200" dirty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3448343" y="5178982"/>
            <a:ext cx="7967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7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4715796" y="5169653"/>
            <a:ext cx="27571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しゅつにゅうこくざいりゅうかん</a:t>
            </a:r>
            <a:r>
              <a:rPr lang="ja-JP" altLang="en-US" sz="7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りきょく</a:t>
            </a:r>
            <a:endParaRPr lang="en-US" altLang="ja-JP" sz="7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3575981" y="5604898"/>
            <a:ext cx="27794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ざいりゅう  しかく   へんこう    きょか</a:t>
            </a:r>
            <a:endParaRPr lang="en-US" altLang="ja-JP" sz="700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3755942" y="6109499"/>
            <a:ext cx="18405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しかく</a:t>
            </a:r>
            <a:r>
              <a:rPr lang="ja-JP" altLang="en-US" sz="700" dirty="0" err="1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がい</a:t>
            </a:r>
            <a:r>
              <a:rPr lang="ja-JP" altLang="en-US" sz="7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かつどう    きょか</a:t>
            </a:r>
            <a:endParaRPr lang="en-US" altLang="ja-JP" sz="700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977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03491" y="2038940"/>
            <a:ext cx="6274302" cy="6444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仕事を はじめるとき、やめるとき、違う会社で 働くときは、出入国在留管理庁に 知らせます。</a:t>
            </a:r>
            <a:endParaRPr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（所属機関等に関する届出）</a:t>
            </a:r>
            <a:endParaRPr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在留カードを 持っている人は、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かならず 出入国在留管理庁に 知らせてください。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出入国在留管理庁に 知らせることを しなかったとき 、罰として、２０万円以下の お金を 払わなければ なりません。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うそをついたとき、刑務所＜悪いことをした人が 行く 　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場所＞に１年以下 行くか、２０万円以下の お金を払う 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罰を 受けます。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7849" y="732040"/>
            <a:ext cx="5937604" cy="6330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1400" dirty="0"/>
          </a:p>
          <a:p>
            <a:endParaRPr kumimoji="1" lang="en-US" altLang="ja-JP" sz="1400" dirty="0"/>
          </a:p>
        </p:txBody>
      </p:sp>
      <p:sp>
        <p:nvSpPr>
          <p:cNvPr id="7" name="正方形/長方形 6"/>
          <p:cNvSpPr/>
          <p:nvPr/>
        </p:nvSpPr>
        <p:spPr>
          <a:xfrm>
            <a:off x="271340" y="781176"/>
            <a:ext cx="65685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働くときや やめるときに すること</a:t>
            </a:r>
          </a:p>
        </p:txBody>
      </p:sp>
      <p:sp>
        <p:nvSpPr>
          <p:cNvPr id="19" name="二等辺三角形 18"/>
          <p:cNvSpPr/>
          <p:nvPr/>
        </p:nvSpPr>
        <p:spPr>
          <a:xfrm rot="5400000">
            <a:off x="52096" y="2174033"/>
            <a:ext cx="566110" cy="30965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011678" y="1460713"/>
            <a:ext cx="3828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出入国管理及び難民認定法第１９条の１６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二等辺三角形 9"/>
          <p:cNvSpPr/>
          <p:nvPr/>
        </p:nvSpPr>
        <p:spPr>
          <a:xfrm rot="5400000">
            <a:off x="51152" y="5541921"/>
            <a:ext cx="566110" cy="30965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16404" y="1339934"/>
            <a:ext cx="13098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しゅつにゅうこくかん</a:t>
            </a:r>
            <a:r>
              <a:rPr lang="ja-JP" altLang="en-US" sz="7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084529" y="1345293"/>
            <a:ext cx="3763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およ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420761" y="1368462"/>
            <a:ext cx="11200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なんみんにんていほう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31920" y="1347248"/>
            <a:ext cx="53743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811821" y="1352293"/>
            <a:ext cx="61947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89763" y="701203"/>
            <a:ext cx="5263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85376" y="2017671"/>
            <a:ext cx="6621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しごと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32325" y="2007220"/>
            <a:ext cx="4613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ちが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187769" y="2026599"/>
            <a:ext cx="7545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997364" y="2018055"/>
            <a:ext cx="9623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587793" y="2490659"/>
            <a:ext cx="25214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しゅつにゅうこくざいりゅうかん</a:t>
            </a:r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ちょう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39606" y="4196813"/>
            <a:ext cx="4811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02538" y="3784074"/>
            <a:ext cx="77848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ざいりゅう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65940" y="5412320"/>
            <a:ext cx="204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しゅつにゅうこくざいりゅうかん</a:t>
            </a:r>
            <a:r>
              <a:rPr lang="ja-JP" altLang="en-US" sz="7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</a:t>
            </a:r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ちょう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973781" y="2502254"/>
            <a:ext cx="4811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386620" y="3737486"/>
            <a:ext cx="9200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690021" y="4178209"/>
            <a:ext cx="22132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しゅつにゅうこくざいりゅうかん</a:t>
            </a:r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ちょう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937334" y="5457143"/>
            <a:ext cx="4811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125237" y="5871913"/>
            <a:ext cx="5647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ばつ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109261" y="7555109"/>
            <a:ext cx="16863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まんえん　いか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473522" y="5884714"/>
            <a:ext cx="7142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066040" y="5890923"/>
            <a:ext cx="8881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はら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943689" y="5871107"/>
            <a:ext cx="9848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まんえん　いか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802538" y="7946762"/>
            <a:ext cx="887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ばつ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490481" y="7563493"/>
            <a:ext cx="7142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956623" y="7555109"/>
            <a:ext cx="8881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はら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329813" y="7940786"/>
            <a:ext cx="8874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922903" y="7577193"/>
            <a:ext cx="123817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ねん　いか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000422" y="7124542"/>
            <a:ext cx="13891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けいむしょ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790666" y="7146978"/>
            <a:ext cx="8881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わる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361731" y="7124542"/>
            <a:ext cx="3665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973686" y="7107168"/>
            <a:ext cx="4440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825010" y="7542480"/>
            <a:ext cx="8881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ばしょ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898779" y="2941474"/>
            <a:ext cx="19651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しょぞくきかん　とう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103029" y="2944062"/>
            <a:ext cx="7876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とどけで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300931" y="3759879"/>
            <a:ext cx="3514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308355" y="2949993"/>
            <a:ext cx="749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かん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6D8E515-749B-48C7-B45A-44FD4194F066}"/>
              </a:ext>
            </a:extLst>
          </p:cNvPr>
          <p:cNvSpPr txBox="1"/>
          <p:nvPr/>
        </p:nvSpPr>
        <p:spPr>
          <a:xfrm>
            <a:off x="2715642" y="7567137"/>
            <a:ext cx="4440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/>
          <p:cNvSpPr txBox="1"/>
          <p:nvPr/>
        </p:nvSpPr>
        <p:spPr>
          <a:xfrm>
            <a:off x="0" y="21439"/>
            <a:ext cx="3093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はじめに</a:t>
            </a:r>
          </a:p>
        </p:txBody>
      </p:sp>
    </p:spTree>
    <p:extLst>
      <p:ext uri="{BB962C8B-B14F-4D97-AF65-F5344CB8AC3E}">
        <p14:creationId xmlns:p14="http://schemas.microsoft.com/office/powerpoint/2010/main" val="3961837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628160"/>
              </p:ext>
            </p:extLst>
          </p:nvPr>
        </p:nvGraphicFramePr>
        <p:xfrm>
          <a:off x="156319" y="1107993"/>
          <a:ext cx="6518905" cy="37414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0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5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35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27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</a:rPr>
                        <a:t>区分</a:t>
                      </a:r>
                    </a:p>
                  </a:txBody>
                  <a:tcPr marL="132063" marR="132063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</a:rPr>
                        <a:t>在留資格</a:t>
                      </a:r>
                    </a:p>
                  </a:txBody>
                  <a:tcPr marL="132063" marR="132063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</a:rPr>
                        <a:t>届出が必要な場合</a:t>
                      </a:r>
                    </a:p>
                  </a:txBody>
                  <a:tcPr marL="132063" marR="132063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</a:rPr>
                        <a:t>届出事項</a:t>
                      </a:r>
                    </a:p>
                  </a:txBody>
                  <a:tcPr marL="132063" marR="132063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</a:rPr>
                        <a:t>根拠条文</a:t>
                      </a:r>
                    </a:p>
                  </a:txBody>
                  <a:tcPr marL="132063" marR="132063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</a:rPr>
                        <a:t>罰則</a:t>
                      </a:r>
                    </a:p>
                  </a:txBody>
                  <a:tcPr marL="132063" marR="132063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9189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所属機関に関する届出</a:t>
                      </a:r>
                    </a:p>
                  </a:txBody>
                  <a:tcPr marL="132063" marR="132063" marT="66044" marB="66044"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教授，高度専門職１号（ハ）・２号（ハ），経営・管理，法律・会計業務，医療，教育，企業内転勤，技能実習，留学，研修</a:t>
                      </a:r>
                      <a:endParaRPr kumimoji="1" lang="en-US" altLang="ja-JP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132063" marR="132063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b="1" u="sng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活動を行う機関</a:t>
                      </a: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の名称・所在地変更，消滅，離脱，移籍</a:t>
                      </a:r>
                    </a:p>
                  </a:txBody>
                  <a:tcPr marL="132063" marR="132063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届出に係る中長期在留者の</a:t>
                      </a:r>
                      <a:endParaRPr kumimoji="1" lang="en-US" altLang="ja-JP" sz="105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①氏名</a:t>
                      </a:r>
                      <a:endParaRPr kumimoji="1" lang="en-US" altLang="ja-JP" sz="105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②生年月日</a:t>
                      </a:r>
                      <a:endParaRPr kumimoji="1" lang="en-US" altLang="ja-JP" sz="105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③性別</a:t>
                      </a:r>
                      <a:endParaRPr kumimoji="1" lang="en-US" altLang="ja-JP" sz="105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④国籍・地域</a:t>
                      </a:r>
                      <a:endParaRPr kumimoji="1" lang="en-US" altLang="ja-JP" sz="105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⑤住居地</a:t>
                      </a:r>
                      <a:endParaRPr kumimoji="1" lang="en-US" altLang="ja-JP" sz="105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⑥在留カード番号</a:t>
                      </a:r>
                      <a:endParaRPr kumimoji="1" lang="en-US" altLang="ja-JP" sz="105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⑦事由に応じた届出事項</a:t>
                      </a:r>
                    </a:p>
                  </a:txBody>
                  <a:tcPr marL="132063" marR="132063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入管法第</a:t>
                      </a:r>
                      <a:r>
                        <a:rPr kumimoji="1" lang="en-US" altLang="ja-JP" sz="1050" b="1" dirty="0">
                          <a:solidFill>
                            <a:schemeClr val="tx1"/>
                          </a:solidFill>
                        </a:rPr>
                        <a:t>19</a:t>
                      </a: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条の</a:t>
                      </a:r>
                      <a:r>
                        <a:rPr kumimoji="1" lang="en-US" altLang="ja-JP" sz="1050" b="1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  <a:p>
                      <a:pPr algn="l"/>
                      <a:endParaRPr kumimoji="1" lang="en-US" altLang="ja-JP" sz="105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入管法施行規則第</a:t>
                      </a:r>
                      <a:r>
                        <a:rPr kumimoji="1" lang="en-US" altLang="ja-JP" sz="1050" b="1" dirty="0">
                          <a:solidFill>
                            <a:schemeClr val="tx1"/>
                          </a:solidFill>
                        </a:rPr>
                        <a:t>19</a:t>
                      </a: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条の</a:t>
                      </a:r>
                      <a:r>
                        <a:rPr kumimoji="1" lang="en-US" altLang="ja-JP" sz="1050" b="1" dirty="0">
                          <a:solidFill>
                            <a:schemeClr val="tx1"/>
                          </a:solidFill>
                        </a:rPr>
                        <a:t>15</a:t>
                      </a:r>
                      <a:r>
                        <a:rPr kumimoji="1" lang="ja-JP" altLang="en-US" sz="1050" b="1" dirty="0" err="1">
                          <a:solidFill>
                            <a:schemeClr val="tx1"/>
                          </a:solidFill>
                        </a:rPr>
                        <a:t>，</a:t>
                      </a: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別表第</a:t>
                      </a:r>
                      <a:r>
                        <a:rPr kumimoji="1" lang="en-US" altLang="ja-JP" sz="105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の</a:t>
                      </a:r>
                      <a:r>
                        <a:rPr kumimoji="1" lang="en-US" altLang="ja-JP" sz="105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132063" marR="132063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入管法第</a:t>
                      </a:r>
                      <a:r>
                        <a:rPr kumimoji="1" lang="en-US" altLang="ja-JP" sz="1050" b="1" dirty="0">
                          <a:solidFill>
                            <a:schemeClr val="tx1"/>
                          </a:solidFill>
                        </a:rPr>
                        <a:t>71</a:t>
                      </a: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条の</a:t>
                      </a:r>
                      <a:r>
                        <a:rPr kumimoji="1" lang="en-US" altLang="ja-JP" sz="105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第</a:t>
                      </a:r>
                      <a:r>
                        <a:rPr kumimoji="1" lang="en-US" altLang="ja-JP" sz="105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号</a:t>
                      </a:r>
                      <a:endParaRPr kumimoji="1" lang="en-US" altLang="ja-JP" sz="105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（虚偽の届出）</a:t>
                      </a:r>
                      <a:endParaRPr kumimoji="1" lang="en-US" altLang="ja-JP" sz="105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kumimoji="1" lang="en-US" altLang="ja-JP" sz="105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入管法第</a:t>
                      </a:r>
                      <a:r>
                        <a:rPr kumimoji="1" lang="en-US" altLang="ja-JP" sz="1050" b="1" dirty="0">
                          <a:solidFill>
                            <a:schemeClr val="tx1"/>
                          </a:solidFill>
                        </a:rPr>
                        <a:t>71</a:t>
                      </a: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条の</a:t>
                      </a:r>
                      <a:r>
                        <a:rPr kumimoji="1" lang="en-US" altLang="ja-JP" sz="1050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第</a:t>
                      </a:r>
                      <a:r>
                        <a:rPr kumimoji="1" lang="en-US" altLang="ja-JP" sz="105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号</a:t>
                      </a:r>
                      <a:endParaRPr kumimoji="1" lang="en-US" altLang="ja-JP" sz="105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（届出義務違反）</a:t>
                      </a:r>
                    </a:p>
                  </a:txBody>
                  <a:tcPr marL="132063" marR="132063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223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高度専門職１号（イ・ロ）・２号（イ・ロ），研究，技術・人文知識・国際業務，介護，興行，技能，特定技能</a:t>
                      </a:r>
                    </a:p>
                  </a:txBody>
                  <a:tcPr marL="132063" marR="132063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b="1" u="sng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契約機関</a:t>
                      </a: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</a:rPr>
                        <a:t>の名称変更，所在地変更，消滅，契約終了，新たな契約締結</a:t>
                      </a:r>
                    </a:p>
                  </a:txBody>
                  <a:tcPr marL="132063" marR="132063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正方形/長方形 7"/>
          <p:cNvSpPr>
            <a:spLocks noChangeArrowheads="1"/>
          </p:cNvSpPr>
          <p:nvPr/>
        </p:nvSpPr>
        <p:spPr bwMode="auto">
          <a:xfrm>
            <a:off x="-2948969" y="1795738"/>
            <a:ext cx="6210577" cy="65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7" name="テキスト ボックス 5"/>
          <p:cNvSpPr txBox="1">
            <a:spLocks noChangeArrowheads="1"/>
          </p:cNvSpPr>
          <p:nvPr/>
        </p:nvSpPr>
        <p:spPr bwMode="auto">
          <a:xfrm>
            <a:off x="384347" y="4923046"/>
            <a:ext cx="634312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仕事を はじめることが 決まったとき、やめることが 決まったとき、違う会社で 働くことが 決まったとき から、１４日以内に、出入国在留管理庁に 知らせてください。</a:t>
            </a:r>
            <a:endParaRPr lang="en-US" altLang="ja-JP" sz="16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endParaRPr lang="en-US" altLang="ja-JP" sz="16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知らせる 方法↓</a:t>
            </a:r>
            <a:endParaRPr lang="en-US" altLang="ja-JP" sz="16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・出入国在留管理庁の ホームページで インターネットを使って 知らせる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（使うために 「電子届出システム」利用者情報登録 が必要です）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・大阪出入国在留管理局に 行く</a:t>
            </a:r>
            <a:endParaRPr lang="en-US" altLang="ja-JP" sz="16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・東京出入国在留管理局 在留管理情報部門へ 紙で 送る</a:t>
            </a:r>
            <a:endParaRPr lang="en-US" altLang="ja-JP" sz="16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5"/>
          <p:cNvSpPr txBox="1">
            <a:spLocks noChangeArrowheads="1"/>
          </p:cNvSpPr>
          <p:nvPr/>
        </p:nvSpPr>
        <p:spPr bwMode="auto">
          <a:xfrm>
            <a:off x="150003" y="8354394"/>
            <a:ext cx="6423256" cy="157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送る 紙は、ホームページに あります。 </a:t>
            </a:r>
            <a:r>
              <a:rPr lang="ja-JP" altLang="en-US" sz="1600" dirty="0">
                <a:solidFill>
                  <a:srgbClr val="000000"/>
                </a:solidFill>
              </a:rPr>
              <a:t>（</a:t>
            </a:r>
            <a:r>
              <a:rPr lang="en-US" altLang="ja-JP" sz="1600" dirty="0">
                <a:solidFill>
                  <a:srgbClr val="000000"/>
                </a:solidFill>
              </a:rPr>
              <a:t> http://www.moj.go.jp/isa/applications/procedures/index.html </a:t>
            </a:r>
            <a:r>
              <a:rPr lang="ja-JP" altLang="en-US" sz="1600" dirty="0">
                <a:solidFill>
                  <a:srgbClr val="000000"/>
                </a:solidFill>
              </a:rPr>
              <a:t>）</a:t>
            </a:r>
            <a:endParaRPr lang="en-US" altLang="ja-JP" sz="1600" dirty="0">
              <a:solidFill>
                <a:srgbClr val="000000"/>
              </a:solidFill>
            </a:endParaRPr>
          </a:p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「所属（活動）機関に関する届出」 または 「所属（契約）機関に関する届出」 を見てください。 </a:t>
            </a:r>
            <a:endParaRPr lang="en-US" altLang="ja-JP" sz="16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814" y="7811613"/>
            <a:ext cx="1017984" cy="103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7"/>
          <p:cNvSpPr>
            <a:spLocks noChangeArrowheads="1"/>
          </p:cNvSpPr>
          <p:nvPr/>
        </p:nvSpPr>
        <p:spPr bwMode="auto">
          <a:xfrm>
            <a:off x="19762" y="112598"/>
            <a:ext cx="8445324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8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「所属機関等に関する届出」について</a:t>
            </a:r>
          </a:p>
        </p:txBody>
      </p:sp>
      <p:sp>
        <p:nvSpPr>
          <p:cNvPr id="13" name="二等辺三角形 12"/>
          <p:cNvSpPr/>
          <p:nvPr/>
        </p:nvSpPr>
        <p:spPr>
          <a:xfrm rot="5400000">
            <a:off x="-6640" y="5003895"/>
            <a:ext cx="543024" cy="337861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4" name="二等辺三角形 13"/>
          <p:cNvSpPr/>
          <p:nvPr/>
        </p:nvSpPr>
        <p:spPr>
          <a:xfrm rot="5400000">
            <a:off x="-22510" y="6451013"/>
            <a:ext cx="543024" cy="322942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2187" y="-35583"/>
            <a:ext cx="2453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しょぞくきかん   　とう</a:t>
            </a:r>
            <a:endParaRPr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73065" y="-61709"/>
            <a:ext cx="612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かん</a:t>
            </a:r>
            <a:endParaRPr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01128" y="-40980"/>
            <a:ext cx="913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とどけで</a:t>
            </a:r>
            <a:endParaRPr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95369" y="4887075"/>
            <a:ext cx="7812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しごと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161801" y="4890889"/>
            <a:ext cx="6455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き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248486" y="4908862"/>
            <a:ext cx="6455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き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96795" y="5266720"/>
            <a:ext cx="6455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き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282986" y="4890201"/>
            <a:ext cx="6455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ちが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605608" y="4890889"/>
            <a:ext cx="5914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かいしゃ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202434" y="4908018"/>
            <a:ext cx="629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はたら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794103" y="5255507"/>
            <a:ext cx="10472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にち　いない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728877" y="5268570"/>
            <a:ext cx="2187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しゅつにゅうこくざいりゅうかん</a:t>
            </a:r>
            <a:r>
              <a:rPr lang="ja-JP" altLang="en-US" sz="7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り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ちょう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 flipH="1">
            <a:off x="378447" y="6341170"/>
            <a:ext cx="511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401656" y="6707832"/>
            <a:ext cx="3945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132241" y="6359975"/>
            <a:ext cx="875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ほうほう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90574" y="6737172"/>
            <a:ext cx="30981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しゅつにゅうこくざいりゅうかん</a:t>
            </a:r>
            <a:r>
              <a:rPr lang="ja-JP" altLang="en-US" sz="7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り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ちょう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94608" y="7071841"/>
            <a:ext cx="6034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つか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634923" y="5255868"/>
            <a:ext cx="5928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789558" y="6699876"/>
            <a:ext cx="6034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つか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591199" y="7104882"/>
            <a:ext cx="17867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でんしとどけで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083561" y="7088620"/>
            <a:ext cx="16486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りようしゃ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じょうほうとうろく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813245" y="7117717"/>
            <a:ext cx="666939" cy="218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ひつよう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72729" y="7459044"/>
            <a:ext cx="275340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おおさかしゅつにゅうこくざいりゅうかん</a:t>
            </a:r>
            <a:r>
              <a:rPr lang="ja-JP" altLang="en-US" sz="7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りきょく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804810" y="7447087"/>
            <a:ext cx="5928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44061" y="7820160"/>
            <a:ext cx="28398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とうきょうしゅつにゅうこくざいりゅうかん</a:t>
            </a:r>
            <a:r>
              <a:rPr lang="ja-JP" altLang="en-US" sz="7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りきょく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702227" y="7836109"/>
            <a:ext cx="16303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ざいりゅうかん</a:t>
            </a:r>
            <a:r>
              <a:rPr lang="ja-JP" altLang="en-US" sz="7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り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じょうほうぶもん</a:t>
            </a:r>
            <a:endParaRPr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461421" y="7817356"/>
            <a:ext cx="8024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かみ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822925" y="7811268"/>
            <a:ext cx="866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おく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5" name="テキスト ボックス 5"/>
          <p:cNvSpPr txBox="1">
            <a:spLocks noChangeArrowheads="1"/>
          </p:cNvSpPr>
          <p:nvPr/>
        </p:nvSpPr>
        <p:spPr bwMode="auto">
          <a:xfrm>
            <a:off x="178882" y="8154829"/>
            <a:ext cx="744418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800" dirty="0">
                <a:solidFill>
                  <a:srgbClr val="000000"/>
                </a:solidFill>
              </a:rPr>
              <a:t>おく</a:t>
            </a:r>
            <a:endParaRPr lang="en-US" altLang="ja-JP" sz="800" dirty="0">
              <a:solidFill>
                <a:srgbClr val="000000"/>
              </a:solidFill>
            </a:endParaRPr>
          </a:p>
        </p:txBody>
      </p:sp>
      <p:sp>
        <p:nvSpPr>
          <p:cNvPr id="46" name="テキスト ボックス 5"/>
          <p:cNvSpPr txBox="1">
            <a:spLocks noChangeArrowheads="1"/>
          </p:cNvSpPr>
          <p:nvPr/>
        </p:nvSpPr>
        <p:spPr bwMode="auto">
          <a:xfrm>
            <a:off x="634108" y="8145497"/>
            <a:ext cx="744418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800" dirty="0">
                <a:solidFill>
                  <a:srgbClr val="000000"/>
                </a:solidFill>
              </a:rPr>
              <a:t>かみ</a:t>
            </a:r>
            <a:endParaRPr lang="en-US" altLang="ja-JP" sz="800" dirty="0">
              <a:solidFill>
                <a:srgbClr val="000000"/>
              </a:solidFill>
            </a:endParaRPr>
          </a:p>
        </p:txBody>
      </p:sp>
      <p:sp>
        <p:nvSpPr>
          <p:cNvPr id="47" name="テキスト ボックス 5"/>
          <p:cNvSpPr txBox="1">
            <a:spLocks noChangeArrowheads="1"/>
          </p:cNvSpPr>
          <p:nvPr/>
        </p:nvSpPr>
        <p:spPr bwMode="auto">
          <a:xfrm>
            <a:off x="411685" y="8874139"/>
            <a:ext cx="744418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800" dirty="0">
                <a:solidFill>
                  <a:srgbClr val="000000"/>
                </a:solidFill>
              </a:rPr>
              <a:t>しょぞく</a:t>
            </a:r>
            <a:endParaRPr lang="en-US" altLang="ja-JP" sz="800" dirty="0">
              <a:solidFill>
                <a:srgbClr val="000000"/>
              </a:solidFill>
            </a:endParaRPr>
          </a:p>
        </p:txBody>
      </p:sp>
      <p:sp>
        <p:nvSpPr>
          <p:cNvPr id="48" name="テキスト ボックス 5"/>
          <p:cNvSpPr txBox="1">
            <a:spLocks noChangeArrowheads="1"/>
          </p:cNvSpPr>
          <p:nvPr/>
        </p:nvSpPr>
        <p:spPr bwMode="auto">
          <a:xfrm>
            <a:off x="969040" y="8891353"/>
            <a:ext cx="744418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800" dirty="0">
                <a:solidFill>
                  <a:srgbClr val="000000"/>
                </a:solidFill>
              </a:rPr>
              <a:t>かつどう</a:t>
            </a:r>
            <a:endParaRPr lang="en-US" altLang="ja-JP" sz="800" dirty="0">
              <a:solidFill>
                <a:srgbClr val="000000"/>
              </a:solidFill>
            </a:endParaRPr>
          </a:p>
        </p:txBody>
      </p:sp>
      <p:sp>
        <p:nvSpPr>
          <p:cNvPr id="49" name="テキスト ボックス 5"/>
          <p:cNvSpPr txBox="1">
            <a:spLocks noChangeArrowheads="1"/>
          </p:cNvSpPr>
          <p:nvPr/>
        </p:nvSpPr>
        <p:spPr bwMode="auto">
          <a:xfrm>
            <a:off x="1665912" y="8874489"/>
            <a:ext cx="561736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800" dirty="0">
                <a:solidFill>
                  <a:srgbClr val="000000"/>
                </a:solidFill>
              </a:rPr>
              <a:t>きかん</a:t>
            </a:r>
            <a:endParaRPr lang="en-US" altLang="ja-JP" sz="800" dirty="0">
              <a:solidFill>
                <a:srgbClr val="000000"/>
              </a:solidFill>
            </a:endParaRPr>
          </a:p>
        </p:txBody>
      </p:sp>
      <p:sp>
        <p:nvSpPr>
          <p:cNvPr id="50" name="テキスト ボックス 5"/>
          <p:cNvSpPr txBox="1">
            <a:spLocks noChangeArrowheads="1"/>
          </p:cNvSpPr>
          <p:nvPr/>
        </p:nvSpPr>
        <p:spPr bwMode="auto">
          <a:xfrm>
            <a:off x="6180107" y="8881263"/>
            <a:ext cx="419239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800" dirty="0">
                <a:solidFill>
                  <a:srgbClr val="000000"/>
                </a:solidFill>
              </a:rPr>
              <a:t>かん</a:t>
            </a:r>
            <a:endParaRPr lang="en-US" altLang="ja-JP" sz="800" dirty="0">
              <a:solidFill>
                <a:srgbClr val="000000"/>
              </a:solidFill>
            </a:endParaRPr>
          </a:p>
        </p:txBody>
      </p:sp>
      <p:sp>
        <p:nvSpPr>
          <p:cNvPr id="51" name="テキスト ボックス 5"/>
          <p:cNvSpPr txBox="1">
            <a:spLocks noChangeArrowheads="1"/>
          </p:cNvSpPr>
          <p:nvPr/>
        </p:nvSpPr>
        <p:spPr bwMode="auto">
          <a:xfrm>
            <a:off x="2826037" y="8874489"/>
            <a:ext cx="744418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800" dirty="0">
                <a:solidFill>
                  <a:srgbClr val="000000"/>
                </a:solidFill>
              </a:rPr>
              <a:t>とどけで</a:t>
            </a:r>
            <a:endParaRPr lang="en-US" altLang="ja-JP" sz="800" dirty="0">
              <a:solidFill>
                <a:srgbClr val="000000"/>
              </a:solidFill>
            </a:endParaRPr>
          </a:p>
        </p:txBody>
      </p:sp>
      <p:sp>
        <p:nvSpPr>
          <p:cNvPr id="52" name="テキスト ボックス 5"/>
          <p:cNvSpPr txBox="1">
            <a:spLocks noChangeArrowheads="1"/>
          </p:cNvSpPr>
          <p:nvPr/>
        </p:nvSpPr>
        <p:spPr bwMode="auto">
          <a:xfrm>
            <a:off x="4390972" y="8868958"/>
            <a:ext cx="744418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800" dirty="0">
                <a:solidFill>
                  <a:srgbClr val="000000"/>
                </a:solidFill>
              </a:rPr>
              <a:t>しょぞく</a:t>
            </a:r>
            <a:endParaRPr lang="en-US" altLang="ja-JP" sz="800" dirty="0">
              <a:solidFill>
                <a:srgbClr val="000000"/>
              </a:solidFill>
            </a:endParaRPr>
          </a:p>
        </p:txBody>
      </p:sp>
      <p:sp>
        <p:nvSpPr>
          <p:cNvPr id="53" name="テキスト ボックス 5"/>
          <p:cNvSpPr txBox="1">
            <a:spLocks noChangeArrowheads="1"/>
          </p:cNvSpPr>
          <p:nvPr/>
        </p:nvSpPr>
        <p:spPr bwMode="auto">
          <a:xfrm>
            <a:off x="4988046" y="8871958"/>
            <a:ext cx="744418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800" dirty="0">
                <a:solidFill>
                  <a:srgbClr val="000000"/>
                </a:solidFill>
              </a:rPr>
              <a:t>けいやく</a:t>
            </a:r>
            <a:endParaRPr lang="en-US" altLang="ja-JP" sz="800" dirty="0">
              <a:solidFill>
                <a:srgbClr val="000000"/>
              </a:solidFill>
            </a:endParaRPr>
          </a:p>
        </p:txBody>
      </p:sp>
      <p:sp>
        <p:nvSpPr>
          <p:cNvPr id="54" name="テキスト ボックス 5"/>
          <p:cNvSpPr txBox="1">
            <a:spLocks noChangeArrowheads="1"/>
          </p:cNvSpPr>
          <p:nvPr/>
        </p:nvSpPr>
        <p:spPr bwMode="auto">
          <a:xfrm>
            <a:off x="5652037" y="8870328"/>
            <a:ext cx="574655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800" dirty="0">
                <a:solidFill>
                  <a:srgbClr val="000000"/>
                </a:solidFill>
              </a:rPr>
              <a:t>きかん</a:t>
            </a:r>
            <a:endParaRPr lang="en-US" altLang="ja-JP" sz="800" dirty="0">
              <a:solidFill>
                <a:srgbClr val="000000"/>
              </a:solidFill>
            </a:endParaRPr>
          </a:p>
        </p:txBody>
      </p:sp>
      <p:sp>
        <p:nvSpPr>
          <p:cNvPr id="55" name="テキスト ボックス 5"/>
          <p:cNvSpPr txBox="1">
            <a:spLocks noChangeArrowheads="1"/>
          </p:cNvSpPr>
          <p:nvPr/>
        </p:nvSpPr>
        <p:spPr bwMode="auto">
          <a:xfrm>
            <a:off x="2181710" y="8871971"/>
            <a:ext cx="404254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800" dirty="0">
                <a:solidFill>
                  <a:srgbClr val="000000"/>
                </a:solidFill>
              </a:rPr>
              <a:t>かん</a:t>
            </a:r>
            <a:endParaRPr lang="en-US" altLang="ja-JP" sz="800" dirty="0">
              <a:solidFill>
                <a:srgbClr val="000000"/>
              </a:solidFill>
            </a:endParaRPr>
          </a:p>
        </p:txBody>
      </p:sp>
      <p:sp>
        <p:nvSpPr>
          <p:cNvPr id="56" name="テキスト ボックス 5"/>
          <p:cNvSpPr txBox="1">
            <a:spLocks noChangeArrowheads="1"/>
          </p:cNvSpPr>
          <p:nvPr/>
        </p:nvSpPr>
        <p:spPr bwMode="auto">
          <a:xfrm>
            <a:off x="527110" y="9251388"/>
            <a:ext cx="533637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800" dirty="0">
                <a:solidFill>
                  <a:srgbClr val="000000"/>
                </a:solidFill>
              </a:rPr>
              <a:t>とどけ</a:t>
            </a:r>
            <a:endParaRPr lang="en-US" altLang="ja-JP" sz="800" dirty="0">
              <a:solidFill>
                <a:srgbClr val="000000"/>
              </a:solidFill>
            </a:endParaRPr>
          </a:p>
        </p:txBody>
      </p:sp>
      <p:sp>
        <p:nvSpPr>
          <p:cNvPr id="57" name="テキスト ボックス 5"/>
          <p:cNvSpPr txBox="1">
            <a:spLocks noChangeArrowheads="1"/>
          </p:cNvSpPr>
          <p:nvPr/>
        </p:nvSpPr>
        <p:spPr bwMode="auto">
          <a:xfrm>
            <a:off x="1496885" y="9243507"/>
            <a:ext cx="468170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800" dirty="0">
                <a:solidFill>
                  <a:srgbClr val="000000"/>
                </a:solidFill>
              </a:rPr>
              <a:t>み</a:t>
            </a:r>
            <a:endParaRPr lang="en-US" altLang="ja-JP" sz="800" dirty="0">
              <a:solidFill>
                <a:srgbClr val="000000"/>
              </a:solidFill>
            </a:endParaRPr>
          </a:p>
        </p:txBody>
      </p:sp>
      <p:sp>
        <p:nvSpPr>
          <p:cNvPr id="58" name="テキスト ボックス 5"/>
          <p:cNvSpPr txBox="1">
            <a:spLocks noChangeArrowheads="1"/>
          </p:cNvSpPr>
          <p:nvPr/>
        </p:nvSpPr>
        <p:spPr bwMode="auto">
          <a:xfrm>
            <a:off x="811256" y="9264230"/>
            <a:ext cx="369429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89"/>
              </a:lnSpc>
              <a:spcBef>
                <a:spcPct val="0"/>
              </a:spcBef>
              <a:buClrTx/>
              <a:buSzTx/>
              <a:buNone/>
            </a:pPr>
            <a:r>
              <a:rPr lang="ja-JP" altLang="en-US" sz="800" dirty="0">
                <a:solidFill>
                  <a:srgbClr val="000000"/>
                </a:solidFill>
              </a:rPr>
              <a:t>で</a:t>
            </a:r>
            <a:endParaRPr lang="en-US" altLang="ja-JP" sz="800" dirty="0">
              <a:solidFill>
                <a:srgbClr val="000000"/>
              </a:solidFill>
            </a:endParaRPr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128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99920" y="1156311"/>
            <a:ext cx="6656832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569731" y="2875186"/>
            <a:ext cx="587074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外国人が 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働き はじめる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ときや 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やめるとき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会社は、</a:t>
            </a:r>
            <a:r>
              <a:rPr lang="ja-JP" altLang="en-US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ハローワーク＜仕事を 紹介する 国の役所＞に </a:t>
            </a:r>
            <a:endParaRPr lang="en-US" altLang="ja-JP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知らせます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ハローワークに</a:t>
            </a:r>
            <a:r>
              <a:rPr lang="ja-JP" altLang="en-US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「外国人雇用状況の届出」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 出してください。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出さないとき、罰として、３０万円以下の お金を 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払わなければなりません。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/>
          <p:cNvSpPr txBox="1">
            <a:spLocks noChangeAspect="1"/>
          </p:cNvSpPr>
          <p:nvPr/>
        </p:nvSpPr>
        <p:spPr>
          <a:xfrm>
            <a:off x="186176" y="1269811"/>
            <a:ext cx="5778215" cy="7052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kumimoji="1" lang="en-US" altLang="ja-JP" sz="1400" dirty="0"/>
          </a:p>
          <a:p>
            <a:pPr>
              <a:lnSpc>
                <a:spcPct val="150000"/>
              </a:lnSpc>
            </a:pPr>
            <a:endParaRPr kumimoji="1" lang="ja-JP" altLang="en-US" sz="1400" dirty="0"/>
          </a:p>
        </p:txBody>
      </p:sp>
      <p:sp>
        <p:nvSpPr>
          <p:cNvPr id="7" name="正方形/長方形 6"/>
          <p:cNvSpPr/>
          <p:nvPr/>
        </p:nvSpPr>
        <p:spPr>
          <a:xfrm>
            <a:off x="198421" y="1349202"/>
            <a:ext cx="6184169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会社は ハローワークに 知らせます</a:t>
            </a:r>
            <a:endParaRPr lang="ja-JP" altLang="en-US" sz="2800" dirty="0"/>
          </a:p>
        </p:txBody>
      </p:sp>
      <p:sp>
        <p:nvSpPr>
          <p:cNvPr id="17" name="角丸四角形 16"/>
          <p:cNvSpPr/>
          <p:nvPr/>
        </p:nvSpPr>
        <p:spPr>
          <a:xfrm>
            <a:off x="132144" y="6645781"/>
            <a:ext cx="6624608" cy="2242811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lnSpc>
                <a:spcPct val="150000"/>
              </a:lnSpc>
              <a:defRPr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外国人が 働く 前に、その人が 日本で 働くことが できるかどうか（在留資格や在留期限など）、在留カードを よく見てください！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二等辺三角形 18"/>
          <p:cNvSpPr/>
          <p:nvPr/>
        </p:nvSpPr>
        <p:spPr>
          <a:xfrm rot="5400000">
            <a:off x="33436" y="2964312"/>
            <a:ext cx="684993" cy="374686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ja-JP" altLang="en-US" sz="140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69731" y="51541"/>
            <a:ext cx="5723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働く人が 増えたり 減ったりするときに </a:t>
            </a:r>
            <a:endParaRPr kumimoji="1"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会社がすること</a:t>
            </a:r>
            <a:endParaRPr kumimoji="1"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33059" y="2024759"/>
            <a:ext cx="3739583" cy="326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労働施策総合推進法第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28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08168" y="-21274"/>
            <a:ext cx="650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220025" y="-10701"/>
            <a:ext cx="569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5" y="401324"/>
            <a:ext cx="516097" cy="341814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2003429" y="-17989"/>
            <a:ext cx="579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3295258" y="-37102"/>
            <a:ext cx="579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へ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321917" y="1301394"/>
            <a:ext cx="1182973" cy="287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26133" y="3244067"/>
            <a:ext cx="1252775" cy="267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112474" y="1357908"/>
            <a:ext cx="643084" cy="287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</a:t>
            </a:r>
            <a:endParaRPr lang="en-US" altLang="ja-JP" sz="1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771237" y="1946456"/>
            <a:ext cx="21093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</a:t>
            </a: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どうしさくそうごうすいしんほう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456898" y="1937150"/>
            <a:ext cx="619476" cy="209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165489" y="4861450"/>
            <a:ext cx="5799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ばつ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190430" y="4823606"/>
            <a:ext cx="7142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かね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75342" y="5263809"/>
            <a:ext cx="8881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はら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776429" y="4846689"/>
            <a:ext cx="994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まんえん　いか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83086" y="2785742"/>
            <a:ext cx="9260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がい</a:t>
            </a: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こくじん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522275" y="2767851"/>
            <a:ext cx="9623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63368" y="479528"/>
            <a:ext cx="1226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26781" y="3628274"/>
            <a:ext cx="6627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474314" y="4061065"/>
            <a:ext cx="1871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がい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こくじんこようじょうきょう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229763" y="4031909"/>
            <a:ext cx="10020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とどけで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243807" y="4044925"/>
            <a:ext cx="6999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13467" y="4837856"/>
            <a:ext cx="4190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84707" y="7024152"/>
            <a:ext cx="9089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がい</a:t>
            </a: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こくじん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236722" y="7048857"/>
            <a:ext cx="962308" cy="24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211967" y="7059821"/>
            <a:ext cx="96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811758" y="7066941"/>
            <a:ext cx="96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まえ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530184" y="7068412"/>
            <a:ext cx="96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にほん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960813" y="7071853"/>
            <a:ext cx="962308" cy="24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189880" y="7478206"/>
            <a:ext cx="1378056" cy="24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ざいりゅう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377361" y="7490188"/>
            <a:ext cx="1945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ざいりゅうきげん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199935" y="7473024"/>
            <a:ext cx="1378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ざいりゅう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721291" y="7472149"/>
            <a:ext cx="1378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しかく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135352" y="7478206"/>
            <a:ext cx="588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160215" y="1957918"/>
            <a:ext cx="537437" cy="209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156508" y="3197213"/>
            <a:ext cx="787695" cy="267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しごと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833397" y="3237597"/>
            <a:ext cx="7927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しょうかい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4840835" y="3209915"/>
            <a:ext cx="5680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くに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303018" y="3226807"/>
            <a:ext cx="11279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やくし</a:t>
            </a:r>
            <a:r>
              <a:rPr lang="ja-JP" altLang="en-US" sz="9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ょ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8" name="図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160" y="397450"/>
            <a:ext cx="638861" cy="423120"/>
          </a:xfrm>
          <a:prstGeom prst="rect">
            <a:avLst/>
          </a:prstGeom>
        </p:spPr>
      </p:pic>
      <p:sp>
        <p:nvSpPr>
          <p:cNvPr id="59" name="正方形/長方形 58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2871096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/>
              <a:t>　　　　　　　　　　　　　　　　　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　　　　　　　　　　　　　　　　　</a:t>
            </a: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14" name="テキスト ボックス 13"/>
          <p:cNvSpPr txBox="1">
            <a:spLocks noChangeAspect="1"/>
          </p:cNvSpPr>
          <p:nvPr/>
        </p:nvSpPr>
        <p:spPr>
          <a:xfrm>
            <a:off x="100986" y="768978"/>
            <a:ext cx="5721861" cy="5735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200" dirty="0"/>
          </a:p>
        </p:txBody>
      </p:sp>
      <p:sp>
        <p:nvSpPr>
          <p:cNvPr id="17" name="正方形/長方形 16"/>
          <p:cNvSpPr/>
          <p:nvPr/>
        </p:nvSpPr>
        <p:spPr>
          <a:xfrm>
            <a:off x="111301" y="854828"/>
            <a:ext cx="5721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会社と 働く人との 約束や 決まり</a:t>
            </a:r>
            <a:endParaRPr lang="ja-JP" altLang="en-US" sz="2800" dirty="0"/>
          </a:p>
        </p:txBody>
      </p:sp>
      <p:sp>
        <p:nvSpPr>
          <p:cNvPr id="20" name="円形吹き出し 19"/>
          <p:cNvSpPr>
            <a:spLocks noChangeAspect="1"/>
          </p:cNvSpPr>
          <p:nvPr/>
        </p:nvSpPr>
        <p:spPr>
          <a:xfrm>
            <a:off x="186338" y="2804814"/>
            <a:ext cx="3376227" cy="2756232"/>
          </a:xfrm>
          <a:prstGeom prst="wedgeEllipseCallout">
            <a:avLst>
              <a:gd name="adj1" fmla="val 15932"/>
              <a:gd name="adj2" fmla="val 5904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約束や 決まりは</a:t>
            </a:r>
            <a:endParaRPr lang="en-US" altLang="ja-JP" sz="22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言いました。</a:t>
            </a:r>
            <a:endParaRPr lang="en-US" altLang="ja-JP" sz="22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書いた 紙は </a:t>
            </a:r>
            <a:endParaRPr lang="en-US" altLang="ja-JP" sz="22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ありません。</a:t>
            </a:r>
            <a:endParaRPr lang="ja-JP" altLang="en-US" sz="22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" name="円形吹き出し 20"/>
          <p:cNvSpPr/>
          <p:nvPr/>
        </p:nvSpPr>
        <p:spPr>
          <a:xfrm>
            <a:off x="3308498" y="1712404"/>
            <a:ext cx="3376227" cy="1917288"/>
          </a:xfrm>
          <a:prstGeom prst="wedgeEllipseCallout">
            <a:avLst>
              <a:gd name="adj1" fmla="val -9441"/>
              <a:gd name="adj2" fmla="val 7684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会社の 決まりを</a:t>
            </a:r>
            <a:endParaRPr lang="en-US" altLang="ja-JP" sz="22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書いた 紙が </a:t>
            </a:r>
            <a:endParaRPr lang="en-US" altLang="ja-JP" sz="2200" kern="100" dirty="0">
              <a:solidFill>
                <a:srgbClr val="000000"/>
              </a:solidFill>
              <a:latin typeface="HG丸ｺﾞｼｯｸM-PRO" panose="020F0600000000000000" pitchFamily="50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200" kern="100" dirty="0">
                <a:solidFill>
                  <a:srgbClr val="000000"/>
                </a:solidFill>
                <a:latin typeface="HG丸ｺﾞｼｯｸM-PRO" panose="020F0600000000000000" pitchFamily="50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ほしいです。</a:t>
            </a:r>
            <a:endParaRPr lang="ja-JP" altLang="en-US" sz="22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466757" y="8360229"/>
            <a:ext cx="5659727" cy="830104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こんなとき、どうしたら よいのでしょうか？</a:t>
            </a:r>
            <a:endParaRPr kumimoji="1" lang="ja-JP" altLang="en-US" sz="2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33" y="8406439"/>
            <a:ext cx="575611" cy="73058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92" y="4477748"/>
            <a:ext cx="3569412" cy="361994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25557" y="716994"/>
            <a:ext cx="10174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59584" y="728730"/>
            <a:ext cx="7387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032381" y="733421"/>
            <a:ext cx="6469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89578" y="751297"/>
            <a:ext cx="1252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やくそく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66010" y="3086537"/>
            <a:ext cx="9814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やくそく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80264" y="3641605"/>
            <a:ext cx="401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い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06390" y="4132826"/>
            <a:ext cx="5981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616934" y="4135829"/>
            <a:ext cx="9814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かみ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088580" y="1864109"/>
            <a:ext cx="9814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かいしゃ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022492" y="1861652"/>
            <a:ext cx="770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き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105686" y="2343225"/>
            <a:ext cx="709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かみ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289011" y="2343225"/>
            <a:ext cx="418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498007" y="720653"/>
            <a:ext cx="15825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713790" y="3082157"/>
            <a:ext cx="653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き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0" y="21439"/>
            <a:ext cx="3093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■ケースその１</a:t>
            </a:r>
          </a:p>
        </p:txBody>
      </p:sp>
    </p:spTree>
    <p:extLst>
      <p:ext uri="{BB962C8B-B14F-4D97-AF65-F5344CB8AC3E}">
        <p14:creationId xmlns:p14="http://schemas.microsoft.com/office/powerpoint/2010/main" val="181760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34030" y="862565"/>
            <a:ext cx="5587092" cy="673818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260000"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働くための 約束 「労働契約」</a:t>
            </a:r>
            <a:endParaRPr lang="en-US" altLang="ja-JP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4890" y="965987"/>
            <a:ext cx="669702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8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28393" y="995993"/>
            <a:ext cx="8999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400" b="0" dirty="0"/>
              <a:t>1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63075" y="1491405"/>
            <a:ext cx="6823217" cy="258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55"/>
              </a:lnSpc>
            </a:pP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あなたが 会社で 働くとき、会社と「労働契約」</a:t>
            </a:r>
            <a:endParaRPr lang="en-US" altLang="ja-JP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055"/>
              </a:lnSpc>
            </a:pP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という 約束をします。</a:t>
            </a:r>
            <a:endParaRPr lang="en-US" altLang="ja-JP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055"/>
              </a:lnSpc>
            </a:pP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「労働契約」は とても 大事です。</a:t>
            </a:r>
            <a:endParaRPr lang="en-US" altLang="ja-JP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055"/>
              </a:lnSpc>
            </a:pP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会社から </a:t>
            </a:r>
            <a:r>
              <a:rPr lang="ja-JP" altLang="en-US" sz="2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紙に 書いたもの</a:t>
            </a: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 もらってください。</a:t>
            </a:r>
            <a:endParaRPr lang="en-US" altLang="ja-JP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58139" y="4727671"/>
            <a:ext cx="669702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50108" y="5354095"/>
            <a:ext cx="643547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55"/>
              </a:lnSpc>
            </a:pP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決まりを 変えるとき、会社と あなたが </a:t>
            </a:r>
            <a:endParaRPr lang="en-US" altLang="ja-JP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055"/>
              </a:lnSpc>
            </a:pP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どちらも 守れる 決まりに しなければ なりません。</a:t>
            </a:r>
            <a:endParaRPr lang="en-US" altLang="ja-JP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コンテンツ プレースホルダー 5"/>
          <p:cNvSpPr txBox="1">
            <a:spLocks/>
          </p:cNvSpPr>
          <p:nvPr/>
        </p:nvSpPr>
        <p:spPr>
          <a:xfrm>
            <a:off x="937500" y="4616119"/>
            <a:ext cx="5600509" cy="702579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26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働くときの 決まりを 変えるとき</a:t>
            </a:r>
            <a:endParaRPr lang="ja-JP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35" name="正方形/長方形 2"/>
          <p:cNvSpPr txBox="1"/>
          <p:nvPr/>
        </p:nvSpPr>
        <p:spPr>
          <a:xfrm>
            <a:off x="47498" y="4710812"/>
            <a:ext cx="8999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2800" b="0" dirty="0"/>
              <a:t>2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144139" y="4148626"/>
            <a:ext cx="154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労働契約法第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186331" y="7433919"/>
            <a:ext cx="6558985" cy="1947199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lnSpc>
                <a:spcPts val="5200"/>
              </a:lnSpc>
              <a:defRPr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働くときの 決まりを すべて </a:t>
            </a:r>
            <a:r>
              <a:rPr lang="ja-JP" altLang="en-US" sz="2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守ることができる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 あなたが 思ったとき、会社と 働くための 約束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1320759">
              <a:lnSpc>
                <a:spcPts val="5200"/>
              </a:lnSpc>
              <a:defRPr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（労働契約）を することができます。</a:t>
            </a:r>
            <a:endParaRPr lang="ja-JP" altLang="en-US" sz="2200" kern="100" dirty="0">
              <a:solidFill>
                <a:sysClr val="window" lastClr="FFFF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196597" y="902188"/>
            <a:ext cx="10733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3194029" y="909056"/>
            <a:ext cx="10733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やくそく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4423208" y="895407"/>
            <a:ext cx="18302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ろうどう　けいやく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285830" y="4054264"/>
            <a:ext cx="136804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</a:t>
            </a: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どうけいやくほう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079957" y="4055371"/>
            <a:ext cx="5739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269191" y="4047942"/>
            <a:ext cx="5986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284379" y="2210802"/>
            <a:ext cx="16293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やくそく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01111" y="3511003"/>
            <a:ext cx="16293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912826" y="1574624"/>
            <a:ext cx="8299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588300" y="1583605"/>
            <a:ext cx="8737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74598" y="2869452"/>
            <a:ext cx="16293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どうけいやく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014486" y="1565304"/>
            <a:ext cx="16293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どうけいやく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432019" y="1580495"/>
            <a:ext cx="16293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465823" y="2869452"/>
            <a:ext cx="16293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だいじ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593120" y="3515519"/>
            <a:ext cx="6326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かみ</a:t>
            </a:r>
            <a:endParaRPr lang="en-US" altLang="ja-JP" sz="11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261518" y="3536762"/>
            <a:ext cx="817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  <a:endParaRPr lang="en-US" altLang="ja-JP" sz="11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1008783" y="4686711"/>
            <a:ext cx="10733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</a:p>
        </p:txBody>
      </p:sp>
      <p:sp>
        <p:nvSpPr>
          <p:cNvPr id="44" name="正方形/長方形 43"/>
          <p:cNvSpPr/>
          <p:nvPr/>
        </p:nvSpPr>
        <p:spPr>
          <a:xfrm>
            <a:off x="3048337" y="4648602"/>
            <a:ext cx="6008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4564179" y="4639821"/>
            <a:ext cx="6008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144265" y="7004790"/>
            <a:ext cx="1603889" cy="27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労働契約法第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305086" y="6917601"/>
            <a:ext cx="136804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</a:t>
            </a: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どうけいやくほう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085685" y="6905683"/>
            <a:ext cx="5739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だい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274628" y="6913654"/>
            <a:ext cx="5986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570221" y="6068731"/>
            <a:ext cx="1078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48240" y="5421123"/>
            <a:ext cx="437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629564" y="5421123"/>
            <a:ext cx="4694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261085" y="5412683"/>
            <a:ext cx="1078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576865" y="6035997"/>
            <a:ext cx="745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144139" y="8145908"/>
            <a:ext cx="8977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やくそく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975223" y="8132260"/>
            <a:ext cx="8253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かいしゃ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61546" y="8791467"/>
            <a:ext cx="16293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どうけいやく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727576" y="8126653"/>
            <a:ext cx="8707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61454" y="7465565"/>
            <a:ext cx="725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741005" y="7465565"/>
            <a:ext cx="1078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649204" y="7439518"/>
            <a:ext cx="1078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err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まも</a:t>
            </a:r>
            <a:endParaRPr lang="en-US" altLang="ja-JP" sz="105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417462" y="8100276"/>
            <a:ext cx="1078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おも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40104" y="9460658"/>
            <a:ext cx="6777793" cy="431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FA62A9B1-5CFE-4B17-9C0E-59037C4E48D5}"/>
              </a:ext>
            </a:extLst>
          </p:cNvPr>
          <p:cNvCxnSpPr/>
          <p:nvPr/>
        </p:nvCxnSpPr>
        <p:spPr>
          <a:xfrm>
            <a:off x="0" y="648663"/>
            <a:ext cx="68902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/>
          <p:cNvSpPr txBox="1"/>
          <p:nvPr/>
        </p:nvSpPr>
        <p:spPr>
          <a:xfrm>
            <a:off x="0" y="21439"/>
            <a:ext cx="3649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■ポイントその１</a:t>
            </a:r>
          </a:p>
        </p:txBody>
      </p:sp>
    </p:spTree>
    <p:extLst>
      <p:ext uri="{BB962C8B-B14F-4D97-AF65-F5344CB8AC3E}">
        <p14:creationId xmlns:p14="http://schemas.microsoft.com/office/powerpoint/2010/main" val="2021572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6630</TotalTime>
  <Words>5102</Words>
  <Application>Microsoft Office PowerPoint</Application>
  <PresentationFormat>A4 210 x 297 mm</PresentationFormat>
  <Paragraphs>1328</Paragraphs>
  <Slides>28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44" baseType="lpstr">
      <vt:lpstr>HG丸ｺﾞｼｯｸM-PRO</vt:lpstr>
      <vt:lpstr>HG創英角ｺﾞｼｯｸUB</vt:lpstr>
      <vt:lpstr>HG創英角ﾎﾟｯﾌﾟ体</vt:lpstr>
      <vt:lpstr>Meiryo UI</vt:lpstr>
      <vt:lpstr>ＭＳ 明朝</vt:lpstr>
      <vt:lpstr>UD デジタル 教科書体 N-B</vt:lpstr>
      <vt:lpstr>UD デジタル 教科書体 NK-B</vt:lpstr>
      <vt:lpstr>UD デジタル 教科書体 NK-R</vt:lpstr>
      <vt:lpstr>UD デジタル 教科書体 NP-B</vt:lpstr>
      <vt:lpstr>メイリオ</vt:lpstr>
      <vt:lpstr>游ゴシック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revision>1051</cp:revision>
  <cp:lastPrinted>2022-01-31T07:45:21Z</cp:lastPrinted>
  <dcterms:created xsi:type="dcterms:W3CDTF">2021-01-05T06:03:40Z</dcterms:created>
  <dcterms:modified xsi:type="dcterms:W3CDTF">2025-09-18T01:30:46Z</dcterms:modified>
</cp:coreProperties>
</file>