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1"/>
  </p:notesMasterIdLst>
  <p:sldIdLst>
    <p:sldId id="263" r:id="rId3"/>
    <p:sldId id="294" r:id="rId4"/>
    <p:sldId id="273" r:id="rId5"/>
    <p:sldId id="285" r:id="rId6"/>
    <p:sldId id="291" r:id="rId7"/>
    <p:sldId id="299" r:id="rId8"/>
    <p:sldId id="287" r:id="rId9"/>
    <p:sldId id="268" r:id="rId10"/>
    <p:sldId id="290" r:id="rId11"/>
    <p:sldId id="286" r:id="rId12"/>
    <p:sldId id="270" r:id="rId13"/>
    <p:sldId id="271" r:id="rId14"/>
    <p:sldId id="272" r:id="rId15"/>
    <p:sldId id="274" r:id="rId16"/>
    <p:sldId id="293" r:id="rId17"/>
    <p:sldId id="275" r:id="rId18"/>
    <p:sldId id="276" r:id="rId19"/>
    <p:sldId id="300" r:id="rId20"/>
    <p:sldId id="278" r:id="rId21"/>
    <p:sldId id="283" r:id="rId22"/>
    <p:sldId id="280" r:id="rId23"/>
    <p:sldId id="279" r:id="rId24"/>
    <p:sldId id="284" r:id="rId25"/>
    <p:sldId id="282" r:id="rId26"/>
    <p:sldId id="295" r:id="rId27"/>
    <p:sldId id="256" r:id="rId28"/>
    <p:sldId id="289" r:id="rId29"/>
    <p:sldId id="298" r:id="rId30"/>
  </p:sldIdLst>
  <p:sldSz cx="6865938" cy="9906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571"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742C249E-E747-4BDF-A7DB-8D85EE7F17FA}" type="datetimeFigureOut">
              <a:rPr kumimoji="1" lang="ja-JP" altLang="en-US" smtClean="0"/>
              <a:t>2025/9/18</a:t>
            </a:fld>
            <a:endParaRPr kumimoji="1" lang="ja-JP" altLang="en-US"/>
          </a:p>
        </p:txBody>
      </p:sp>
      <p:sp>
        <p:nvSpPr>
          <p:cNvPr id="4" name="スライド イメージ プレースホルダー 3"/>
          <p:cNvSpPr>
            <a:spLocks noGrp="1" noRot="1" noChangeAspect="1"/>
          </p:cNvSpPr>
          <p:nvPr>
            <p:ph type="sldImg" idx="2"/>
          </p:nvPr>
        </p:nvSpPr>
        <p:spPr>
          <a:xfrm>
            <a:off x="2241550" y="1243013"/>
            <a:ext cx="23241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19C18050-7F5D-4021-8ED0-C6F4A5C89CAE}" type="slidenum">
              <a:rPr kumimoji="1" lang="ja-JP" altLang="en-US" smtClean="0"/>
              <a:t>‹#›</a:t>
            </a:fld>
            <a:endParaRPr kumimoji="1" lang="ja-JP" altLang="en-US"/>
          </a:p>
        </p:txBody>
      </p:sp>
    </p:spTree>
    <p:extLst>
      <p:ext uri="{BB962C8B-B14F-4D97-AF65-F5344CB8AC3E}">
        <p14:creationId xmlns:p14="http://schemas.microsoft.com/office/powerpoint/2010/main" val="25865118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1550" y="1243013"/>
            <a:ext cx="2324100" cy="33543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19488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946" y="1621191"/>
            <a:ext cx="5836047" cy="3448756"/>
          </a:xfrm>
        </p:spPr>
        <p:txBody>
          <a:bodyPr anchor="b"/>
          <a:lstStyle>
            <a:lvl1pPr algn="ctr">
              <a:defRPr sz="4505"/>
            </a:lvl1pPr>
          </a:lstStyle>
          <a:p>
            <a:r>
              <a:rPr lang="ja-JP" altLang="en-US"/>
              <a:t>マスター タイトルの書式設定</a:t>
            </a:r>
            <a:endParaRPr lang="en-US" dirty="0"/>
          </a:p>
        </p:txBody>
      </p:sp>
      <p:sp>
        <p:nvSpPr>
          <p:cNvPr id="3" name="Subtitle 2"/>
          <p:cNvSpPr>
            <a:spLocks noGrp="1"/>
          </p:cNvSpPr>
          <p:nvPr>
            <p:ph type="subTitle" idx="1"/>
          </p:nvPr>
        </p:nvSpPr>
        <p:spPr>
          <a:xfrm>
            <a:off x="858242" y="5202944"/>
            <a:ext cx="5149454" cy="2391656"/>
          </a:xfrm>
        </p:spPr>
        <p:txBody>
          <a:bodyPr/>
          <a:lstStyle>
            <a:lvl1pPr marL="0" indent="0" algn="ctr">
              <a:buNone/>
              <a:defRPr sz="1802"/>
            </a:lvl1pPr>
            <a:lvl2pPr marL="343311" indent="0" algn="ctr">
              <a:buNone/>
              <a:defRPr sz="1502"/>
            </a:lvl2pPr>
            <a:lvl3pPr marL="686623" indent="0" algn="ctr">
              <a:buNone/>
              <a:defRPr sz="1352"/>
            </a:lvl3pPr>
            <a:lvl4pPr marL="1029934" indent="0" algn="ctr">
              <a:buNone/>
              <a:defRPr sz="1201"/>
            </a:lvl4pPr>
            <a:lvl5pPr marL="1373246" indent="0" algn="ctr">
              <a:buNone/>
              <a:defRPr sz="1201"/>
            </a:lvl5pPr>
            <a:lvl6pPr marL="1716557" indent="0" algn="ctr">
              <a:buNone/>
              <a:defRPr sz="1201"/>
            </a:lvl6pPr>
            <a:lvl7pPr marL="2059869" indent="0" algn="ctr">
              <a:buNone/>
              <a:defRPr sz="1201"/>
            </a:lvl7pPr>
            <a:lvl8pPr marL="2403180" indent="0" algn="ctr">
              <a:buNone/>
              <a:defRPr sz="1201"/>
            </a:lvl8pPr>
            <a:lvl9pPr marL="2746492" indent="0" algn="ctr">
              <a:buNone/>
              <a:defRPr sz="120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7AFF88D-307C-43AA-9D3D-859A970DB482}" type="datetime1">
              <a:rPr kumimoji="1" lang="ja-JP" altLang="en-US" smtClean="0"/>
              <a:t>2025/9/18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931502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A631E0-8D89-48A1-ABFF-4ED37E412406}" type="datetime1">
              <a:rPr kumimoji="1" lang="ja-JP" altLang="en-US" smtClean="0"/>
              <a:t>2025/9/18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242374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13437" y="527403"/>
            <a:ext cx="1480468"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2034" y="527403"/>
            <a:ext cx="4355579"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B237332-E181-4B37-ADB0-C98C08D9E6DD}" type="datetime1">
              <a:rPr kumimoji="1" lang="ja-JP" altLang="en-US" smtClean="0"/>
              <a:t>2025/9/18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2319701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4946" y="3070861"/>
            <a:ext cx="5836047"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029891" y="5547360"/>
            <a:ext cx="4806157"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441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15349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43297" y="2278380"/>
            <a:ext cx="2986683"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535958" y="2278380"/>
            <a:ext cx="2986683"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97945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15329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20640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E2A9A9-6FF5-44A6-A364-4FDC0DD07922}" type="datetime1">
              <a:rPr kumimoji="1" lang="ja-JP" altLang="en-US" smtClean="0"/>
              <a:t>2025/9/18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84680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8457" y="2469624"/>
            <a:ext cx="5921872" cy="4120620"/>
          </a:xfrm>
        </p:spPr>
        <p:txBody>
          <a:bodyPr anchor="b"/>
          <a:lstStyle>
            <a:lvl1pPr>
              <a:defRPr sz="4505"/>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8457" y="6629226"/>
            <a:ext cx="5921872" cy="2166937"/>
          </a:xfrm>
        </p:spPr>
        <p:txBody>
          <a:bodyPr/>
          <a:lstStyle>
            <a:lvl1pPr marL="0" indent="0">
              <a:buNone/>
              <a:defRPr sz="1802">
                <a:solidFill>
                  <a:schemeClr val="tx1"/>
                </a:solidFill>
              </a:defRPr>
            </a:lvl1pPr>
            <a:lvl2pPr marL="343311" indent="0">
              <a:buNone/>
              <a:defRPr sz="1502">
                <a:solidFill>
                  <a:schemeClr val="tx1">
                    <a:tint val="75000"/>
                  </a:schemeClr>
                </a:solidFill>
              </a:defRPr>
            </a:lvl2pPr>
            <a:lvl3pPr marL="686623" indent="0">
              <a:buNone/>
              <a:defRPr sz="1352">
                <a:solidFill>
                  <a:schemeClr val="tx1">
                    <a:tint val="75000"/>
                  </a:schemeClr>
                </a:solidFill>
              </a:defRPr>
            </a:lvl3pPr>
            <a:lvl4pPr marL="1029934" indent="0">
              <a:buNone/>
              <a:defRPr sz="1201">
                <a:solidFill>
                  <a:schemeClr val="tx1">
                    <a:tint val="75000"/>
                  </a:schemeClr>
                </a:solidFill>
              </a:defRPr>
            </a:lvl4pPr>
            <a:lvl5pPr marL="1373246" indent="0">
              <a:buNone/>
              <a:defRPr sz="1201">
                <a:solidFill>
                  <a:schemeClr val="tx1">
                    <a:tint val="75000"/>
                  </a:schemeClr>
                </a:solidFill>
              </a:defRPr>
            </a:lvl5pPr>
            <a:lvl6pPr marL="1716557" indent="0">
              <a:buNone/>
              <a:defRPr sz="1201">
                <a:solidFill>
                  <a:schemeClr val="tx1">
                    <a:tint val="75000"/>
                  </a:schemeClr>
                </a:solidFill>
              </a:defRPr>
            </a:lvl6pPr>
            <a:lvl7pPr marL="2059869" indent="0">
              <a:buNone/>
              <a:defRPr sz="1201">
                <a:solidFill>
                  <a:schemeClr val="tx1">
                    <a:tint val="75000"/>
                  </a:schemeClr>
                </a:solidFill>
              </a:defRPr>
            </a:lvl7pPr>
            <a:lvl8pPr marL="2403180" indent="0">
              <a:buNone/>
              <a:defRPr sz="1201">
                <a:solidFill>
                  <a:schemeClr val="tx1">
                    <a:tint val="75000"/>
                  </a:schemeClr>
                </a:solidFill>
              </a:defRPr>
            </a:lvl8pPr>
            <a:lvl9pPr marL="2746492" indent="0">
              <a:buNone/>
              <a:defRPr sz="120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8BD3632-B9A8-45E7-B989-282B7103B581}" type="datetime1">
              <a:rPr kumimoji="1" lang="ja-JP" altLang="en-US" smtClean="0"/>
              <a:t>2025/9/18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24511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2033" y="2637014"/>
            <a:ext cx="2918024"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5881" y="2637014"/>
            <a:ext cx="2918024"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186422C-7E9D-48A1-A67D-DD5F13439DA5}" type="datetime1">
              <a:rPr kumimoji="1" lang="ja-JP" altLang="en-US" smtClean="0"/>
              <a:t>2025/9/18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2354560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927" y="527405"/>
            <a:ext cx="5921872"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928" y="2428347"/>
            <a:ext cx="2904613" cy="1190095"/>
          </a:xfrm>
        </p:spPr>
        <p:txBody>
          <a:bodyPr anchor="b"/>
          <a:lstStyle>
            <a:lvl1pPr marL="0" indent="0">
              <a:buNone/>
              <a:defRPr sz="1802" b="1"/>
            </a:lvl1pPr>
            <a:lvl2pPr marL="343311" indent="0">
              <a:buNone/>
              <a:defRPr sz="1502" b="1"/>
            </a:lvl2pPr>
            <a:lvl3pPr marL="686623" indent="0">
              <a:buNone/>
              <a:defRPr sz="1352" b="1"/>
            </a:lvl3pPr>
            <a:lvl4pPr marL="1029934" indent="0">
              <a:buNone/>
              <a:defRPr sz="1201" b="1"/>
            </a:lvl4pPr>
            <a:lvl5pPr marL="1373246" indent="0">
              <a:buNone/>
              <a:defRPr sz="1201" b="1"/>
            </a:lvl5pPr>
            <a:lvl6pPr marL="1716557" indent="0">
              <a:buNone/>
              <a:defRPr sz="1201" b="1"/>
            </a:lvl6pPr>
            <a:lvl7pPr marL="2059869" indent="0">
              <a:buNone/>
              <a:defRPr sz="1201" b="1"/>
            </a:lvl7pPr>
            <a:lvl8pPr marL="2403180" indent="0">
              <a:buNone/>
              <a:defRPr sz="1201" b="1"/>
            </a:lvl8pPr>
            <a:lvl9pPr marL="2746492" indent="0">
              <a:buNone/>
              <a:defRPr sz="1201" b="1"/>
            </a:lvl9pPr>
          </a:lstStyle>
          <a:p>
            <a:pPr lvl="0"/>
            <a:r>
              <a:rPr lang="ja-JP" altLang="en-US"/>
              <a:t>マスター テキストの書式設定</a:t>
            </a:r>
          </a:p>
        </p:txBody>
      </p:sp>
      <p:sp>
        <p:nvSpPr>
          <p:cNvPr id="4" name="Content Placeholder 3"/>
          <p:cNvSpPr>
            <a:spLocks noGrp="1"/>
          </p:cNvSpPr>
          <p:nvPr>
            <p:ph sz="half" idx="2"/>
          </p:nvPr>
        </p:nvSpPr>
        <p:spPr>
          <a:xfrm>
            <a:off x="472928" y="3618442"/>
            <a:ext cx="290461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5881" y="2428347"/>
            <a:ext cx="2918918" cy="1190095"/>
          </a:xfrm>
        </p:spPr>
        <p:txBody>
          <a:bodyPr anchor="b"/>
          <a:lstStyle>
            <a:lvl1pPr marL="0" indent="0">
              <a:buNone/>
              <a:defRPr sz="1802" b="1"/>
            </a:lvl1pPr>
            <a:lvl2pPr marL="343311" indent="0">
              <a:buNone/>
              <a:defRPr sz="1502" b="1"/>
            </a:lvl2pPr>
            <a:lvl3pPr marL="686623" indent="0">
              <a:buNone/>
              <a:defRPr sz="1352" b="1"/>
            </a:lvl3pPr>
            <a:lvl4pPr marL="1029934" indent="0">
              <a:buNone/>
              <a:defRPr sz="1201" b="1"/>
            </a:lvl4pPr>
            <a:lvl5pPr marL="1373246" indent="0">
              <a:buNone/>
              <a:defRPr sz="1201" b="1"/>
            </a:lvl5pPr>
            <a:lvl6pPr marL="1716557" indent="0">
              <a:buNone/>
              <a:defRPr sz="1201" b="1"/>
            </a:lvl6pPr>
            <a:lvl7pPr marL="2059869" indent="0">
              <a:buNone/>
              <a:defRPr sz="1201" b="1"/>
            </a:lvl7pPr>
            <a:lvl8pPr marL="2403180" indent="0">
              <a:buNone/>
              <a:defRPr sz="1201" b="1"/>
            </a:lvl8pPr>
            <a:lvl9pPr marL="2746492" indent="0">
              <a:buNone/>
              <a:defRPr sz="1201" b="1"/>
            </a:lvl9pPr>
          </a:lstStyle>
          <a:p>
            <a:pPr lvl="0"/>
            <a:r>
              <a:rPr lang="ja-JP" altLang="en-US"/>
              <a:t>マスター テキストの書式設定</a:t>
            </a:r>
          </a:p>
        </p:txBody>
      </p:sp>
      <p:sp>
        <p:nvSpPr>
          <p:cNvPr id="6" name="Content Placeholder 5"/>
          <p:cNvSpPr>
            <a:spLocks noGrp="1"/>
          </p:cNvSpPr>
          <p:nvPr>
            <p:ph sz="quarter" idx="4"/>
          </p:nvPr>
        </p:nvSpPr>
        <p:spPr>
          <a:xfrm>
            <a:off x="3475881" y="3618442"/>
            <a:ext cx="2918918"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2643F6C-0F71-45F7-BAD0-C16A8B2CE7B2}" type="datetime1">
              <a:rPr kumimoji="1" lang="ja-JP" altLang="en-US" smtClean="0"/>
              <a:t>2025/9/18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348225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A281CA5-3169-4B9B-8D21-AEF37F3554CC}" type="datetime1">
              <a:rPr kumimoji="1" lang="ja-JP" altLang="en-US" smtClean="0"/>
              <a:t>2025/9/18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009691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53746-68D8-416B-BE53-327A1CF98F69}" type="datetime1">
              <a:rPr kumimoji="1" lang="ja-JP" altLang="en-US" smtClean="0"/>
              <a:t>2025/9/18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214285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927" y="660400"/>
            <a:ext cx="2214444" cy="2311400"/>
          </a:xfrm>
        </p:spPr>
        <p:txBody>
          <a:bodyPr anchor="b"/>
          <a:lstStyle>
            <a:lvl1pPr>
              <a:defRPr sz="2403"/>
            </a:lvl1pPr>
          </a:lstStyle>
          <a:p>
            <a:r>
              <a:rPr lang="ja-JP" altLang="en-US"/>
              <a:t>マスター タイトルの書式設定</a:t>
            </a:r>
            <a:endParaRPr lang="en-US" dirty="0"/>
          </a:p>
        </p:txBody>
      </p:sp>
      <p:sp>
        <p:nvSpPr>
          <p:cNvPr id="3" name="Content Placeholder 2"/>
          <p:cNvSpPr>
            <a:spLocks noGrp="1"/>
          </p:cNvSpPr>
          <p:nvPr>
            <p:ph idx="1"/>
          </p:nvPr>
        </p:nvSpPr>
        <p:spPr>
          <a:xfrm>
            <a:off x="2918918" y="1426283"/>
            <a:ext cx="3475881" cy="7039681"/>
          </a:xfrm>
        </p:spPr>
        <p:txBody>
          <a:bodyPr/>
          <a:lstStyle>
            <a:lvl1pPr>
              <a:defRPr sz="2403"/>
            </a:lvl1pPr>
            <a:lvl2pPr>
              <a:defRPr sz="2103"/>
            </a:lvl2pPr>
            <a:lvl3pPr>
              <a:defRPr sz="1802"/>
            </a:lvl3pPr>
            <a:lvl4pPr>
              <a:defRPr sz="1502"/>
            </a:lvl4pPr>
            <a:lvl5pPr>
              <a:defRPr sz="1502"/>
            </a:lvl5pPr>
            <a:lvl6pPr>
              <a:defRPr sz="1502"/>
            </a:lvl6pPr>
            <a:lvl7pPr>
              <a:defRPr sz="1502"/>
            </a:lvl7pPr>
            <a:lvl8pPr>
              <a:defRPr sz="1502"/>
            </a:lvl8pPr>
            <a:lvl9pPr>
              <a:defRPr sz="150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927" y="2971800"/>
            <a:ext cx="2214444" cy="5505627"/>
          </a:xfrm>
        </p:spPr>
        <p:txBody>
          <a:bodyPr/>
          <a:lstStyle>
            <a:lvl1pPr marL="0" indent="0">
              <a:buNone/>
              <a:defRPr sz="1201"/>
            </a:lvl1pPr>
            <a:lvl2pPr marL="343311" indent="0">
              <a:buNone/>
              <a:defRPr sz="1051"/>
            </a:lvl2pPr>
            <a:lvl3pPr marL="686623" indent="0">
              <a:buNone/>
              <a:defRPr sz="901"/>
            </a:lvl3pPr>
            <a:lvl4pPr marL="1029934" indent="0">
              <a:buNone/>
              <a:defRPr sz="751"/>
            </a:lvl4pPr>
            <a:lvl5pPr marL="1373246" indent="0">
              <a:buNone/>
              <a:defRPr sz="751"/>
            </a:lvl5pPr>
            <a:lvl6pPr marL="1716557" indent="0">
              <a:buNone/>
              <a:defRPr sz="751"/>
            </a:lvl6pPr>
            <a:lvl7pPr marL="2059869" indent="0">
              <a:buNone/>
              <a:defRPr sz="751"/>
            </a:lvl7pPr>
            <a:lvl8pPr marL="2403180" indent="0">
              <a:buNone/>
              <a:defRPr sz="751"/>
            </a:lvl8pPr>
            <a:lvl9pPr marL="2746492" indent="0">
              <a:buNone/>
              <a:defRPr sz="75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7F228B-00D4-4C90-8D99-98266876E904}" type="datetime1">
              <a:rPr kumimoji="1" lang="ja-JP" altLang="en-US" smtClean="0"/>
              <a:t>2025/9/18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788513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927" y="660400"/>
            <a:ext cx="2214444" cy="2311400"/>
          </a:xfrm>
        </p:spPr>
        <p:txBody>
          <a:bodyPr anchor="b"/>
          <a:lstStyle>
            <a:lvl1pPr>
              <a:defRPr sz="2403"/>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8918" y="1426283"/>
            <a:ext cx="3475881" cy="7039681"/>
          </a:xfrm>
        </p:spPr>
        <p:txBody>
          <a:bodyPr anchor="t"/>
          <a:lstStyle>
            <a:lvl1pPr marL="0" indent="0">
              <a:buNone/>
              <a:defRPr sz="2403"/>
            </a:lvl1pPr>
            <a:lvl2pPr marL="343311" indent="0">
              <a:buNone/>
              <a:defRPr sz="2103"/>
            </a:lvl2pPr>
            <a:lvl3pPr marL="686623" indent="0">
              <a:buNone/>
              <a:defRPr sz="1802"/>
            </a:lvl3pPr>
            <a:lvl4pPr marL="1029934" indent="0">
              <a:buNone/>
              <a:defRPr sz="1502"/>
            </a:lvl4pPr>
            <a:lvl5pPr marL="1373246" indent="0">
              <a:buNone/>
              <a:defRPr sz="1502"/>
            </a:lvl5pPr>
            <a:lvl6pPr marL="1716557" indent="0">
              <a:buNone/>
              <a:defRPr sz="1502"/>
            </a:lvl6pPr>
            <a:lvl7pPr marL="2059869" indent="0">
              <a:buNone/>
              <a:defRPr sz="1502"/>
            </a:lvl7pPr>
            <a:lvl8pPr marL="2403180" indent="0">
              <a:buNone/>
              <a:defRPr sz="1502"/>
            </a:lvl8pPr>
            <a:lvl9pPr marL="2746492" indent="0">
              <a:buNone/>
              <a:defRPr sz="1502"/>
            </a:lvl9pPr>
          </a:lstStyle>
          <a:p>
            <a:r>
              <a:rPr lang="ja-JP" altLang="en-US"/>
              <a:t>図を追加</a:t>
            </a:r>
            <a:endParaRPr lang="en-US" dirty="0"/>
          </a:p>
        </p:txBody>
      </p:sp>
      <p:sp>
        <p:nvSpPr>
          <p:cNvPr id="4" name="Text Placeholder 3"/>
          <p:cNvSpPr>
            <a:spLocks noGrp="1"/>
          </p:cNvSpPr>
          <p:nvPr>
            <p:ph type="body" sz="half" idx="2"/>
          </p:nvPr>
        </p:nvSpPr>
        <p:spPr>
          <a:xfrm>
            <a:off x="472927" y="2971800"/>
            <a:ext cx="2214444" cy="5505627"/>
          </a:xfrm>
        </p:spPr>
        <p:txBody>
          <a:bodyPr/>
          <a:lstStyle>
            <a:lvl1pPr marL="0" indent="0">
              <a:buNone/>
              <a:defRPr sz="1201"/>
            </a:lvl1pPr>
            <a:lvl2pPr marL="343311" indent="0">
              <a:buNone/>
              <a:defRPr sz="1051"/>
            </a:lvl2pPr>
            <a:lvl3pPr marL="686623" indent="0">
              <a:buNone/>
              <a:defRPr sz="901"/>
            </a:lvl3pPr>
            <a:lvl4pPr marL="1029934" indent="0">
              <a:buNone/>
              <a:defRPr sz="751"/>
            </a:lvl4pPr>
            <a:lvl5pPr marL="1373246" indent="0">
              <a:buNone/>
              <a:defRPr sz="751"/>
            </a:lvl5pPr>
            <a:lvl6pPr marL="1716557" indent="0">
              <a:buNone/>
              <a:defRPr sz="751"/>
            </a:lvl6pPr>
            <a:lvl7pPr marL="2059869" indent="0">
              <a:buNone/>
              <a:defRPr sz="751"/>
            </a:lvl7pPr>
            <a:lvl8pPr marL="2403180" indent="0">
              <a:buNone/>
              <a:defRPr sz="751"/>
            </a:lvl8pPr>
            <a:lvl9pPr marL="2746492" indent="0">
              <a:buNone/>
              <a:defRPr sz="75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FB9597F-9AD3-49E8-93CE-FB1AD0496645}" type="datetime1">
              <a:rPr kumimoji="1" lang="ja-JP" altLang="en-US" smtClean="0"/>
              <a:t>2025/9/18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06610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2033" y="527405"/>
            <a:ext cx="5921872"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033" y="2637014"/>
            <a:ext cx="5921872"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2033" y="9181397"/>
            <a:ext cx="1544836" cy="527403"/>
          </a:xfrm>
          <a:prstGeom prst="rect">
            <a:avLst/>
          </a:prstGeom>
        </p:spPr>
        <p:txBody>
          <a:bodyPr vert="horz" lIns="91440" tIns="45720" rIns="91440" bIns="45720" rtlCol="0" anchor="ctr"/>
          <a:lstStyle>
            <a:lvl1pPr algn="l">
              <a:defRPr sz="901">
                <a:solidFill>
                  <a:schemeClr val="tx1">
                    <a:tint val="75000"/>
                  </a:schemeClr>
                </a:solidFill>
              </a:defRPr>
            </a:lvl1pPr>
          </a:lstStyle>
          <a:p>
            <a:fld id="{BBF5E699-BA0A-4868-A61C-769407A349D3}" type="datetime1">
              <a:rPr kumimoji="1" lang="ja-JP" altLang="en-US" smtClean="0"/>
              <a:t>2025/9/18</a:t>
            </a:fld>
            <a:endParaRPr kumimoji="1" lang="ja-JP" altLang="en-US"/>
          </a:p>
        </p:txBody>
      </p:sp>
      <p:sp>
        <p:nvSpPr>
          <p:cNvPr id="5" name="Footer Placeholder 4"/>
          <p:cNvSpPr>
            <a:spLocks noGrp="1"/>
          </p:cNvSpPr>
          <p:nvPr>
            <p:ph type="ftr" sz="quarter" idx="3"/>
          </p:nvPr>
        </p:nvSpPr>
        <p:spPr>
          <a:xfrm>
            <a:off x="2274342" y="9181397"/>
            <a:ext cx="2317254" cy="527403"/>
          </a:xfrm>
          <a:prstGeom prst="rect">
            <a:avLst/>
          </a:prstGeom>
        </p:spPr>
        <p:txBody>
          <a:bodyPr vert="horz" lIns="91440" tIns="45720" rIns="91440" bIns="45720" rtlCol="0" anchor="ctr"/>
          <a:lstStyle>
            <a:lvl1pPr algn="ctr">
              <a:defRPr sz="90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9069" y="9181397"/>
            <a:ext cx="1544836" cy="527403"/>
          </a:xfrm>
          <a:prstGeom prst="rect">
            <a:avLst/>
          </a:prstGeom>
        </p:spPr>
        <p:txBody>
          <a:bodyPr vert="horz" lIns="91440" tIns="45720" rIns="91440" bIns="45720" rtlCol="0" anchor="ctr"/>
          <a:lstStyle>
            <a:lvl1pPr algn="r">
              <a:defRPr sz="901">
                <a:solidFill>
                  <a:schemeClr val="tx1">
                    <a:tint val="75000"/>
                  </a:schemeClr>
                </a:solidFill>
              </a:defRPr>
            </a:lvl1p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42126421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6623" rtl="0" eaLnBrk="1" latinLnBrk="0" hangingPunct="1">
        <a:lnSpc>
          <a:spcPct val="90000"/>
        </a:lnSpc>
        <a:spcBef>
          <a:spcPct val="0"/>
        </a:spcBef>
        <a:buNone/>
        <a:defRPr kumimoji="1" sz="3304" kern="1200">
          <a:solidFill>
            <a:schemeClr val="tx1"/>
          </a:solidFill>
          <a:latin typeface="+mj-lt"/>
          <a:ea typeface="+mj-ea"/>
          <a:cs typeface="+mj-cs"/>
        </a:defRPr>
      </a:lvl1pPr>
    </p:titleStyle>
    <p:bodyStyle>
      <a:lvl1pPr marL="171656" indent="-171656" algn="l" defTabSz="686623" rtl="0" eaLnBrk="1" latinLnBrk="0" hangingPunct="1">
        <a:lnSpc>
          <a:spcPct val="90000"/>
        </a:lnSpc>
        <a:spcBef>
          <a:spcPts val="751"/>
        </a:spcBef>
        <a:buFont typeface="Arial" panose="020B0604020202020204" pitchFamily="34" charset="0"/>
        <a:buChar char="•"/>
        <a:defRPr kumimoji="1" sz="2103" kern="1200">
          <a:solidFill>
            <a:schemeClr val="tx1"/>
          </a:solidFill>
          <a:latin typeface="+mn-lt"/>
          <a:ea typeface="+mn-ea"/>
          <a:cs typeface="+mn-cs"/>
        </a:defRPr>
      </a:lvl1pPr>
      <a:lvl2pPr marL="514967" indent="-171656" algn="l" defTabSz="686623" rtl="0" eaLnBrk="1" latinLnBrk="0" hangingPunct="1">
        <a:lnSpc>
          <a:spcPct val="90000"/>
        </a:lnSpc>
        <a:spcBef>
          <a:spcPts val="375"/>
        </a:spcBef>
        <a:buFont typeface="Arial" panose="020B0604020202020204" pitchFamily="34" charset="0"/>
        <a:buChar char="•"/>
        <a:defRPr kumimoji="1" sz="1802" kern="1200">
          <a:solidFill>
            <a:schemeClr val="tx1"/>
          </a:solidFill>
          <a:latin typeface="+mn-lt"/>
          <a:ea typeface="+mn-ea"/>
          <a:cs typeface="+mn-cs"/>
        </a:defRPr>
      </a:lvl2pPr>
      <a:lvl3pPr marL="858279" indent="-171656" algn="l" defTabSz="686623" rtl="0" eaLnBrk="1" latinLnBrk="0" hangingPunct="1">
        <a:lnSpc>
          <a:spcPct val="90000"/>
        </a:lnSpc>
        <a:spcBef>
          <a:spcPts val="375"/>
        </a:spcBef>
        <a:buFont typeface="Arial" panose="020B0604020202020204" pitchFamily="34" charset="0"/>
        <a:buChar char="•"/>
        <a:defRPr kumimoji="1" sz="1502" kern="1200">
          <a:solidFill>
            <a:schemeClr val="tx1"/>
          </a:solidFill>
          <a:latin typeface="+mn-lt"/>
          <a:ea typeface="+mn-ea"/>
          <a:cs typeface="+mn-cs"/>
        </a:defRPr>
      </a:lvl3pPr>
      <a:lvl4pPr marL="1201590" indent="-171656" algn="l" defTabSz="686623" rtl="0" eaLnBrk="1" latinLnBrk="0" hangingPunct="1">
        <a:lnSpc>
          <a:spcPct val="90000"/>
        </a:lnSpc>
        <a:spcBef>
          <a:spcPts val="375"/>
        </a:spcBef>
        <a:buFont typeface="Arial" panose="020B0604020202020204" pitchFamily="34" charset="0"/>
        <a:buChar char="•"/>
        <a:defRPr kumimoji="1" sz="1352" kern="1200">
          <a:solidFill>
            <a:schemeClr val="tx1"/>
          </a:solidFill>
          <a:latin typeface="+mn-lt"/>
          <a:ea typeface="+mn-ea"/>
          <a:cs typeface="+mn-cs"/>
        </a:defRPr>
      </a:lvl4pPr>
      <a:lvl5pPr marL="1544902" indent="-171656" algn="l" defTabSz="686623" rtl="0" eaLnBrk="1" latinLnBrk="0" hangingPunct="1">
        <a:lnSpc>
          <a:spcPct val="90000"/>
        </a:lnSpc>
        <a:spcBef>
          <a:spcPts val="375"/>
        </a:spcBef>
        <a:buFont typeface="Arial" panose="020B0604020202020204" pitchFamily="34" charset="0"/>
        <a:buChar char="•"/>
        <a:defRPr kumimoji="1" sz="1352" kern="1200">
          <a:solidFill>
            <a:schemeClr val="tx1"/>
          </a:solidFill>
          <a:latin typeface="+mn-lt"/>
          <a:ea typeface="+mn-ea"/>
          <a:cs typeface="+mn-cs"/>
        </a:defRPr>
      </a:lvl5pPr>
      <a:lvl6pPr marL="1888213" indent="-171656" algn="l" defTabSz="686623" rtl="0" eaLnBrk="1" latinLnBrk="0" hangingPunct="1">
        <a:lnSpc>
          <a:spcPct val="90000"/>
        </a:lnSpc>
        <a:spcBef>
          <a:spcPts val="375"/>
        </a:spcBef>
        <a:buFont typeface="Arial" panose="020B0604020202020204" pitchFamily="34" charset="0"/>
        <a:buChar char="•"/>
        <a:defRPr kumimoji="1" sz="1352" kern="1200">
          <a:solidFill>
            <a:schemeClr val="tx1"/>
          </a:solidFill>
          <a:latin typeface="+mn-lt"/>
          <a:ea typeface="+mn-ea"/>
          <a:cs typeface="+mn-cs"/>
        </a:defRPr>
      </a:lvl6pPr>
      <a:lvl7pPr marL="2231525" indent="-171656" algn="l" defTabSz="686623" rtl="0" eaLnBrk="1" latinLnBrk="0" hangingPunct="1">
        <a:lnSpc>
          <a:spcPct val="90000"/>
        </a:lnSpc>
        <a:spcBef>
          <a:spcPts val="375"/>
        </a:spcBef>
        <a:buFont typeface="Arial" panose="020B0604020202020204" pitchFamily="34" charset="0"/>
        <a:buChar char="•"/>
        <a:defRPr kumimoji="1" sz="1352" kern="1200">
          <a:solidFill>
            <a:schemeClr val="tx1"/>
          </a:solidFill>
          <a:latin typeface="+mn-lt"/>
          <a:ea typeface="+mn-ea"/>
          <a:cs typeface="+mn-cs"/>
        </a:defRPr>
      </a:lvl7pPr>
      <a:lvl8pPr marL="2574836" indent="-171656" algn="l" defTabSz="686623" rtl="0" eaLnBrk="1" latinLnBrk="0" hangingPunct="1">
        <a:lnSpc>
          <a:spcPct val="90000"/>
        </a:lnSpc>
        <a:spcBef>
          <a:spcPts val="375"/>
        </a:spcBef>
        <a:buFont typeface="Arial" panose="020B0604020202020204" pitchFamily="34" charset="0"/>
        <a:buChar char="•"/>
        <a:defRPr kumimoji="1" sz="1352" kern="1200">
          <a:solidFill>
            <a:schemeClr val="tx1"/>
          </a:solidFill>
          <a:latin typeface="+mn-lt"/>
          <a:ea typeface="+mn-ea"/>
          <a:cs typeface="+mn-cs"/>
        </a:defRPr>
      </a:lvl8pPr>
      <a:lvl9pPr marL="2918148" indent="-171656" algn="l" defTabSz="686623" rtl="0" eaLnBrk="1" latinLnBrk="0" hangingPunct="1">
        <a:lnSpc>
          <a:spcPct val="90000"/>
        </a:lnSpc>
        <a:spcBef>
          <a:spcPts val="375"/>
        </a:spcBef>
        <a:buFont typeface="Arial" panose="020B0604020202020204" pitchFamily="34" charset="0"/>
        <a:buChar char="•"/>
        <a:defRPr kumimoji="1" sz="1352" kern="1200">
          <a:solidFill>
            <a:schemeClr val="tx1"/>
          </a:solidFill>
          <a:latin typeface="+mn-lt"/>
          <a:ea typeface="+mn-ea"/>
          <a:cs typeface="+mn-cs"/>
        </a:defRPr>
      </a:lvl9pPr>
    </p:bodyStyle>
    <p:otherStyle>
      <a:defPPr>
        <a:defRPr lang="en-US"/>
      </a:defPPr>
      <a:lvl1pPr marL="0" algn="l" defTabSz="686623" rtl="0" eaLnBrk="1" latinLnBrk="0" hangingPunct="1">
        <a:defRPr kumimoji="1" sz="1352" kern="1200">
          <a:solidFill>
            <a:schemeClr val="tx1"/>
          </a:solidFill>
          <a:latin typeface="+mn-lt"/>
          <a:ea typeface="+mn-ea"/>
          <a:cs typeface="+mn-cs"/>
        </a:defRPr>
      </a:lvl1pPr>
      <a:lvl2pPr marL="343311" algn="l" defTabSz="686623" rtl="0" eaLnBrk="1" latinLnBrk="0" hangingPunct="1">
        <a:defRPr kumimoji="1" sz="1352" kern="1200">
          <a:solidFill>
            <a:schemeClr val="tx1"/>
          </a:solidFill>
          <a:latin typeface="+mn-lt"/>
          <a:ea typeface="+mn-ea"/>
          <a:cs typeface="+mn-cs"/>
        </a:defRPr>
      </a:lvl2pPr>
      <a:lvl3pPr marL="686623" algn="l" defTabSz="686623" rtl="0" eaLnBrk="1" latinLnBrk="0" hangingPunct="1">
        <a:defRPr kumimoji="1" sz="1352" kern="1200">
          <a:solidFill>
            <a:schemeClr val="tx1"/>
          </a:solidFill>
          <a:latin typeface="+mn-lt"/>
          <a:ea typeface="+mn-ea"/>
          <a:cs typeface="+mn-cs"/>
        </a:defRPr>
      </a:lvl3pPr>
      <a:lvl4pPr marL="1029934" algn="l" defTabSz="686623" rtl="0" eaLnBrk="1" latinLnBrk="0" hangingPunct="1">
        <a:defRPr kumimoji="1" sz="1352" kern="1200">
          <a:solidFill>
            <a:schemeClr val="tx1"/>
          </a:solidFill>
          <a:latin typeface="+mn-lt"/>
          <a:ea typeface="+mn-ea"/>
          <a:cs typeface="+mn-cs"/>
        </a:defRPr>
      </a:lvl4pPr>
      <a:lvl5pPr marL="1373246" algn="l" defTabSz="686623" rtl="0" eaLnBrk="1" latinLnBrk="0" hangingPunct="1">
        <a:defRPr kumimoji="1" sz="1352" kern="1200">
          <a:solidFill>
            <a:schemeClr val="tx1"/>
          </a:solidFill>
          <a:latin typeface="+mn-lt"/>
          <a:ea typeface="+mn-ea"/>
          <a:cs typeface="+mn-cs"/>
        </a:defRPr>
      </a:lvl5pPr>
      <a:lvl6pPr marL="1716557" algn="l" defTabSz="686623" rtl="0" eaLnBrk="1" latinLnBrk="0" hangingPunct="1">
        <a:defRPr kumimoji="1" sz="1352" kern="1200">
          <a:solidFill>
            <a:schemeClr val="tx1"/>
          </a:solidFill>
          <a:latin typeface="+mn-lt"/>
          <a:ea typeface="+mn-ea"/>
          <a:cs typeface="+mn-cs"/>
        </a:defRPr>
      </a:lvl6pPr>
      <a:lvl7pPr marL="2059869" algn="l" defTabSz="686623" rtl="0" eaLnBrk="1" latinLnBrk="0" hangingPunct="1">
        <a:defRPr kumimoji="1" sz="1352" kern="1200">
          <a:solidFill>
            <a:schemeClr val="tx1"/>
          </a:solidFill>
          <a:latin typeface="+mn-lt"/>
          <a:ea typeface="+mn-ea"/>
          <a:cs typeface="+mn-cs"/>
        </a:defRPr>
      </a:lvl7pPr>
      <a:lvl8pPr marL="2403180" algn="l" defTabSz="686623" rtl="0" eaLnBrk="1" latinLnBrk="0" hangingPunct="1">
        <a:defRPr kumimoji="1" sz="1352" kern="1200">
          <a:solidFill>
            <a:schemeClr val="tx1"/>
          </a:solidFill>
          <a:latin typeface="+mn-lt"/>
          <a:ea typeface="+mn-ea"/>
          <a:cs typeface="+mn-cs"/>
        </a:defRPr>
      </a:lvl8pPr>
      <a:lvl9pPr marL="2746492" algn="l" defTabSz="686623" rtl="0" eaLnBrk="1" latinLnBrk="0" hangingPunct="1">
        <a:defRPr kumimoji="1" sz="135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10918" y="691335"/>
            <a:ext cx="2714588" cy="1224915"/>
          </a:xfrm>
          <a:custGeom>
            <a:avLst/>
            <a:gdLst/>
            <a:ahLst/>
            <a:cxnLst/>
            <a:rect l="l" t="t" r="r" b="b"/>
            <a:pathLst>
              <a:path w="2711450" h="1224914">
                <a:moveTo>
                  <a:pt x="888535" y="0"/>
                </a:moveTo>
                <a:lnTo>
                  <a:pt x="838909" y="626"/>
                </a:lnTo>
                <a:lnTo>
                  <a:pt x="789907" y="2318"/>
                </a:lnTo>
                <a:lnTo>
                  <a:pt x="741600" y="5082"/>
                </a:lnTo>
                <a:lnTo>
                  <a:pt x="694060" y="8925"/>
                </a:lnTo>
                <a:lnTo>
                  <a:pt x="647358" y="13853"/>
                </a:lnTo>
                <a:lnTo>
                  <a:pt x="601566" y="19872"/>
                </a:lnTo>
                <a:lnTo>
                  <a:pt x="556755" y="26989"/>
                </a:lnTo>
                <a:lnTo>
                  <a:pt x="512998" y="35210"/>
                </a:lnTo>
                <a:lnTo>
                  <a:pt x="470365" y="44542"/>
                </a:lnTo>
                <a:lnTo>
                  <a:pt x="428928" y="54990"/>
                </a:lnTo>
                <a:lnTo>
                  <a:pt x="388759" y="66562"/>
                </a:lnTo>
                <a:lnTo>
                  <a:pt x="349929" y="79264"/>
                </a:lnTo>
                <a:lnTo>
                  <a:pt x="312510" y="93101"/>
                </a:lnTo>
                <a:lnTo>
                  <a:pt x="276574" y="108081"/>
                </a:lnTo>
                <a:lnTo>
                  <a:pt x="233549" y="128589"/>
                </a:lnTo>
                <a:lnTo>
                  <a:pt x="194210" y="150376"/>
                </a:lnTo>
                <a:lnTo>
                  <a:pt x="158541" y="173372"/>
                </a:lnTo>
                <a:lnTo>
                  <a:pt x="126525" y="197504"/>
                </a:lnTo>
                <a:lnTo>
                  <a:pt x="73390" y="248888"/>
                </a:lnTo>
                <a:lnTo>
                  <a:pt x="34676" y="303954"/>
                </a:lnTo>
                <a:lnTo>
                  <a:pt x="10255" y="362127"/>
                </a:lnTo>
                <a:lnTo>
                  <a:pt x="0" y="422832"/>
                </a:lnTo>
                <a:lnTo>
                  <a:pt x="143" y="453954"/>
                </a:lnTo>
                <a:lnTo>
                  <a:pt x="10894" y="517377"/>
                </a:lnTo>
                <a:lnTo>
                  <a:pt x="35489" y="581894"/>
                </a:lnTo>
                <a:lnTo>
                  <a:pt x="73799" y="646930"/>
                </a:lnTo>
                <a:lnTo>
                  <a:pt x="98057" y="679462"/>
                </a:lnTo>
                <a:lnTo>
                  <a:pt x="125696" y="711908"/>
                </a:lnTo>
                <a:lnTo>
                  <a:pt x="156700" y="744197"/>
                </a:lnTo>
                <a:lnTo>
                  <a:pt x="191052" y="776255"/>
                </a:lnTo>
                <a:lnTo>
                  <a:pt x="228737" y="808012"/>
                </a:lnTo>
                <a:lnTo>
                  <a:pt x="269739" y="839395"/>
                </a:lnTo>
                <a:lnTo>
                  <a:pt x="314041" y="870333"/>
                </a:lnTo>
                <a:lnTo>
                  <a:pt x="361628" y="900753"/>
                </a:lnTo>
                <a:lnTo>
                  <a:pt x="412483" y="930584"/>
                </a:lnTo>
                <a:lnTo>
                  <a:pt x="466591" y="959753"/>
                </a:lnTo>
                <a:lnTo>
                  <a:pt x="510806" y="981880"/>
                </a:lnTo>
                <a:lnTo>
                  <a:pt x="556044" y="1003087"/>
                </a:lnTo>
                <a:lnTo>
                  <a:pt x="602233" y="1023369"/>
                </a:lnTo>
                <a:lnTo>
                  <a:pt x="649301" y="1042719"/>
                </a:lnTo>
                <a:lnTo>
                  <a:pt x="697177" y="1061131"/>
                </a:lnTo>
                <a:lnTo>
                  <a:pt x="745789" y="1078599"/>
                </a:lnTo>
                <a:lnTo>
                  <a:pt x="795066" y="1095115"/>
                </a:lnTo>
                <a:lnTo>
                  <a:pt x="844936" y="1110674"/>
                </a:lnTo>
                <a:lnTo>
                  <a:pt x="895328" y="1125270"/>
                </a:lnTo>
                <a:lnTo>
                  <a:pt x="946170" y="1138895"/>
                </a:lnTo>
                <a:lnTo>
                  <a:pt x="997389" y="1151544"/>
                </a:lnTo>
                <a:lnTo>
                  <a:pt x="1048916" y="1163210"/>
                </a:lnTo>
                <a:lnTo>
                  <a:pt x="1100678" y="1173886"/>
                </a:lnTo>
                <a:lnTo>
                  <a:pt x="1152604" y="1183567"/>
                </a:lnTo>
                <a:lnTo>
                  <a:pt x="1204622" y="1192246"/>
                </a:lnTo>
                <a:lnTo>
                  <a:pt x="1256660" y="1199917"/>
                </a:lnTo>
                <a:lnTo>
                  <a:pt x="1308647" y="1206573"/>
                </a:lnTo>
                <a:lnTo>
                  <a:pt x="1360512" y="1212208"/>
                </a:lnTo>
                <a:lnTo>
                  <a:pt x="1412182" y="1216815"/>
                </a:lnTo>
                <a:lnTo>
                  <a:pt x="1463587" y="1220388"/>
                </a:lnTo>
                <a:lnTo>
                  <a:pt x="1514654" y="1222921"/>
                </a:lnTo>
                <a:lnTo>
                  <a:pt x="1565312" y="1224407"/>
                </a:lnTo>
                <a:lnTo>
                  <a:pt x="1615490" y="1224840"/>
                </a:lnTo>
                <a:lnTo>
                  <a:pt x="1665116" y="1224214"/>
                </a:lnTo>
                <a:lnTo>
                  <a:pt x="1714118" y="1222522"/>
                </a:lnTo>
                <a:lnTo>
                  <a:pt x="1762425" y="1219758"/>
                </a:lnTo>
                <a:lnTo>
                  <a:pt x="1809965" y="1215915"/>
                </a:lnTo>
                <a:lnTo>
                  <a:pt x="1856667" y="1210987"/>
                </a:lnTo>
                <a:lnTo>
                  <a:pt x="1902459" y="1204968"/>
                </a:lnTo>
                <a:lnTo>
                  <a:pt x="1947269" y="1197851"/>
                </a:lnTo>
                <a:lnTo>
                  <a:pt x="1991026" y="1189629"/>
                </a:lnTo>
                <a:lnTo>
                  <a:pt x="2033659" y="1180298"/>
                </a:lnTo>
                <a:lnTo>
                  <a:pt x="2075095" y="1169849"/>
                </a:lnTo>
                <a:lnTo>
                  <a:pt x="2115263" y="1158278"/>
                </a:lnTo>
                <a:lnTo>
                  <a:pt x="2154092" y="1145576"/>
                </a:lnTo>
                <a:lnTo>
                  <a:pt x="2191510" y="1131739"/>
                </a:lnTo>
                <a:lnTo>
                  <a:pt x="2227446" y="1116759"/>
                </a:lnTo>
                <a:lnTo>
                  <a:pt x="2711113" y="1177412"/>
                </a:lnTo>
                <a:lnTo>
                  <a:pt x="2450648" y="949918"/>
                </a:lnTo>
                <a:lnTo>
                  <a:pt x="2470508" y="918220"/>
                </a:lnTo>
                <a:lnTo>
                  <a:pt x="2485755" y="885679"/>
                </a:lnTo>
                <a:lnTo>
                  <a:pt x="2496447" y="852390"/>
                </a:lnTo>
                <a:lnTo>
                  <a:pt x="2502642" y="818449"/>
                </a:lnTo>
                <a:lnTo>
                  <a:pt x="2504398" y="783952"/>
                </a:lnTo>
                <a:lnTo>
                  <a:pt x="2501772" y="748995"/>
                </a:lnTo>
                <a:lnTo>
                  <a:pt x="2483609" y="678086"/>
                </a:lnTo>
                <a:lnTo>
                  <a:pt x="2468188" y="642326"/>
                </a:lnTo>
                <a:lnTo>
                  <a:pt x="2448616" y="606490"/>
                </a:lnTo>
                <a:lnTo>
                  <a:pt x="2424954" y="570674"/>
                </a:lnTo>
                <a:lnTo>
                  <a:pt x="2397258" y="534975"/>
                </a:lnTo>
                <a:lnTo>
                  <a:pt x="2365586" y="499488"/>
                </a:lnTo>
                <a:lnTo>
                  <a:pt x="2329996" y="464309"/>
                </a:lnTo>
                <a:lnTo>
                  <a:pt x="2290546" y="429534"/>
                </a:lnTo>
                <a:lnTo>
                  <a:pt x="2247295" y="395260"/>
                </a:lnTo>
                <a:lnTo>
                  <a:pt x="2200299" y="361582"/>
                </a:lnTo>
                <a:lnTo>
                  <a:pt x="2149618" y="328597"/>
                </a:lnTo>
                <a:lnTo>
                  <a:pt x="2095308" y="296399"/>
                </a:lnTo>
                <a:lnTo>
                  <a:pt x="2037429" y="265087"/>
                </a:lnTo>
                <a:lnTo>
                  <a:pt x="1993213" y="242960"/>
                </a:lnTo>
                <a:lnTo>
                  <a:pt x="1947976" y="221753"/>
                </a:lnTo>
                <a:lnTo>
                  <a:pt x="1901787" y="201471"/>
                </a:lnTo>
                <a:lnTo>
                  <a:pt x="1854719" y="182121"/>
                </a:lnTo>
                <a:lnTo>
                  <a:pt x="1806843" y="163709"/>
                </a:lnTo>
                <a:lnTo>
                  <a:pt x="1758231" y="146241"/>
                </a:lnTo>
                <a:lnTo>
                  <a:pt x="1708954" y="129725"/>
                </a:lnTo>
                <a:lnTo>
                  <a:pt x="1659085" y="114166"/>
                </a:lnTo>
                <a:lnTo>
                  <a:pt x="1608693" y="99570"/>
                </a:lnTo>
                <a:lnTo>
                  <a:pt x="1557852" y="85945"/>
                </a:lnTo>
                <a:lnTo>
                  <a:pt x="1506632" y="73296"/>
                </a:lnTo>
                <a:lnTo>
                  <a:pt x="1455106" y="61630"/>
                </a:lnTo>
                <a:lnTo>
                  <a:pt x="1403344" y="50954"/>
                </a:lnTo>
                <a:lnTo>
                  <a:pt x="1351419" y="41272"/>
                </a:lnTo>
                <a:lnTo>
                  <a:pt x="1299402" y="32593"/>
                </a:lnTo>
                <a:lnTo>
                  <a:pt x="1247364" y="24923"/>
                </a:lnTo>
                <a:lnTo>
                  <a:pt x="1195377" y="18267"/>
                </a:lnTo>
                <a:lnTo>
                  <a:pt x="1143512" y="12632"/>
                </a:lnTo>
                <a:lnTo>
                  <a:pt x="1091842" y="8025"/>
                </a:lnTo>
                <a:lnTo>
                  <a:pt x="1040438" y="4452"/>
                </a:lnTo>
                <a:lnTo>
                  <a:pt x="989371" y="1919"/>
                </a:lnTo>
                <a:lnTo>
                  <a:pt x="938713" y="433"/>
                </a:lnTo>
                <a:lnTo>
                  <a:pt x="888535" y="0"/>
                </a:lnTo>
                <a:close/>
              </a:path>
            </a:pathLst>
          </a:custGeom>
          <a:solidFill>
            <a:srgbClr val="F8CAAC">
              <a:alpha val="50195"/>
            </a:srgbClr>
          </a:solidFill>
        </p:spPr>
        <p:txBody>
          <a:bodyPr wrap="square" lIns="0" tIns="0" rIns="0" bIns="0" rtlCol="0"/>
          <a:lstStyle/>
          <a:p>
            <a:endParaRPr sz="1800"/>
          </a:p>
        </p:txBody>
      </p:sp>
      <p:sp>
        <p:nvSpPr>
          <p:cNvPr id="17" name="bg object 17"/>
          <p:cNvSpPr/>
          <p:nvPr/>
        </p:nvSpPr>
        <p:spPr>
          <a:xfrm>
            <a:off x="2885360" y="935922"/>
            <a:ext cx="2071859" cy="977265"/>
          </a:xfrm>
          <a:custGeom>
            <a:avLst/>
            <a:gdLst/>
            <a:ahLst/>
            <a:cxnLst/>
            <a:rect l="l" t="t" r="r" b="b"/>
            <a:pathLst>
              <a:path w="2069464" h="977264">
                <a:moveTo>
                  <a:pt x="1018238" y="0"/>
                </a:moveTo>
                <a:lnTo>
                  <a:pt x="953665" y="1144"/>
                </a:lnTo>
                <a:lnTo>
                  <a:pt x="890110" y="3802"/>
                </a:lnTo>
                <a:lnTo>
                  <a:pt x="827700" y="7928"/>
                </a:lnTo>
                <a:lnTo>
                  <a:pt x="766561" y="13478"/>
                </a:lnTo>
                <a:lnTo>
                  <a:pt x="706821" y="20407"/>
                </a:lnTo>
                <a:lnTo>
                  <a:pt x="648607" y="28671"/>
                </a:lnTo>
                <a:lnTo>
                  <a:pt x="592044" y="38226"/>
                </a:lnTo>
                <a:lnTo>
                  <a:pt x="537261" y="49026"/>
                </a:lnTo>
                <a:lnTo>
                  <a:pt x="484383" y="61028"/>
                </a:lnTo>
                <a:lnTo>
                  <a:pt x="433538" y="74186"/>
                </a:lnTo>
                <a:lnTo>
                  <a:pt x="384853" y="88458"/>
                </a:lnTo>
                <a:lnTo>
                  <a:pt x="338454" y="103797"/>
                </a:lnTo>
                <a:lnTo>
                  <a:pt x="294468" y="120159"/>
                </a:lnTo>
                <a:lnTo>
                  <a:pt x="253022" y="137501"/>
                </a:lnTo>
                <a:lnTo>
                  <a:pt x="214242" y="155777"/>
                </a:lnTo>
                <a:lnTo>
                  <a:pt x="178257" y="174943"/>
                </a:lnTo>
                <a:lnTo>
                  <a:pt x="145192" y="194955"/>
                </a:lnTo>
                <a:lnTo>
                  <a:pt x="88330" y="237337"/>
                </a:lnTo>
                <a:lnTo>
                  <a:pt x="44673" y="282568"/>
                </a:lnTo>
                <a:lnTo>
                  <a:pt x="15233" y="330291"/>
                </a:lnTo>
                <a:lnTo>
                  <a:pt x="1027" y="380150"/>
                </a:lnTo>
                <a:lnTo>
                  <a:pt x="0" y="406403"/>
                </a:lnTo>
                <a:lnTo>
                  <a:pt x="3334" y="432281"/>
                </a:lnTo>
                <a:lnTo>
                  <a:pt x="22571" y="482695"/>
                </a:lnTo>
                <a:lnTo>
                  <a:pt x="57700" y="530953"/>
                </a:lnTo>
                <a:lnTo>
                  <a:pt x="107683" y="576616"/>
                </a:lnTo>
                <a:lnTo>
                  <a:pt x="171482" y="619241"/>
                </a:lnTo>
                <a:lnTo>
                  <a:pt x="208239" y="639278"/>
                </a:lnTo>
                <a:lnTo>
                  <a:pt x="248060" y="658391"/>
                </a:lnTo>
                <a:lnTo>
                  <a:pt x="290817" y="676524"/>
                </a:lnTo>
                <a:lnTo>
                  <a:pt x="336379" y="693623"/>
                </a:lnTo>
                <a:lnTo>
                  <a:pt x="384616" y="709633"/>
                </a:lnTo>
                <a:lnTo>
                  <a:pt x="435400" y="724499"/>
                </a:lnTo>
                <a:lnTo>
                  <a:pt x="488599" y="738166"/>
                </a:lnTo>
                <a:lnTo>
                  <a:pt x="544085" y="750578"/>
                </a:lnTo>
                <a:lnTo>
                  <a:pt x="601728" y="761681"/>
                </a:lnTo>
                <a:lnTo>
                  <a:pt x="661397" y="771420"/>
                </a:lnTo>
                <a:lnTo>
                  <a:pt x="722964" y="779739"/>
                </a:lnTo>
                <a:lnTo>
                  <a:pt x="786298" y="786585"/>
                </a:lnTo>
                <a:lnTo>
                  <a:pt x="851270" y="791901"/>
                </a:lnTo>
                <a:lnTo>
                  <a:pt x="917750" y="795632"/>
                </a:lnTo>
                <a:lnTo>
                  <a:pt x="985608" y="797724"/>
                </a:lnTo>
                <a:lnTo>
                  <a:pt x="1252790" y="976971"/>
                </a:lnTo>
                <a:lnTo>
                  <a:pt x="1376374" y="775780"/>
                </a:lnTo>
                <a:lnTo>
                  <a:pt x="1445321" y="765400"/>
                </a:lnTo>
                <a:lnTo>
                  <a:pt x="1511528" y="753279"/>
                </a:lnTo>
                <a:lnTo>
                  <a:pt x="1574835" y="739498"/>
                </a:lnTo>
                <a:lnTo>
                  <a:pt x="1635085" y="724139"/>
                </a:lnTo>
                <a:lnTo>
                  <a:pt x="1692121" y="707282"/>
                </a:lnTo>
                <a:lnTo>
                  <a:pt x="1745783" y="689011"/>
                </a:lnTo>
                <a:lnTo>
                  <a:pt x="1795914" y="669406"/>
                </a:lnTo>
                <a:lnTo>
                  <a:pt x="1842357" y="648549"/>
                </a:lnTo>
                <a:lnTo>
                  <a:pt x="1884953" y="626522"/>
                </a:lnTo>
                <a:lnTo>
                  <a:pt x="1923544" y="603407"/>
                </a:lnTo>
                <a:lnTo>
                  <a:pt x="1957973" y="579285"/>
                </a:lnTo>
                <a:lnTo>
                  <a:pt x="1988081" y="554238"/>
                </a:lnTo>
                <a:lnTo>
                  <a:pt x="2034703" y="501696"/>
                </a:lnTo>
                <a:lnTo>
                  <a:pt x="2062147" y="446433"/>
                </a:lnTo>
                <a:lnTo>
                  <a:pt x="2069310" y="391734"/>
                </a:lnTo>
                <a:lnTo>
                  <a:pt x="2065976" y="365856"/>
                </a:lnTo>
                <a:lnTo>
                  <a:pt x="2046739" y="315441"/>
                </a:lnTo>
                <a:lnTo>
                  <a:pt x="2011610" y="267183"/>
                </a:lnTo>
                <a:lnTo>
                  <a:pt x="1961627" y="221521"/>
                </a:lnTo>
                <a:lnTo>
                  <a:pt x="1897827" y="178895"/>
                </a:lnTo>
                <a:lnTo>
                  <a:pt x="1861071" y="158858"/>
                </a:lnTo>
                <a:lnTo>
                  <a:pt x="1821249" y="139746"/>
                </a:lnTo>
                <a:lnTo>
                  <a:pt x="1778493" y="121612"/>
                </a:lnTo>
                <a:lnTo>
                  <a:pt x="1732931" y="104513"/>
                </a:lnTo>
                <a:lnTo>
                  <a:pt x="1684694" y="88503"/>
                </a:lnTo>
                <a:lnTo>
                  <a:pt x="1633910" y="73637"/>
                </a:lnTo>
                <a:lnTo>
                  <a:pt x="1580711" y="59971"/>
                </a:lnTo>
                <a:lnTo>
                  <a:pt x="1525225" y="47558"/>
                </a:lnTo>
                <a:lnTo>
                  <a:pt x="1467582" y="36455"/>
                </a:lnTo>
                <a:lnTo>
                  <a:pt x="1407913" y="26716"/>
                </a:lnTo>
                <a:lnTo>
                  <a:pt x="1346346" y="18397"/>
                </a:lnTo>
                <a:lnTo>
                  <a:pt x="1283012" y="11552"/>
                </a:lnTo>
                <a:lnTo>
                  <a:pt x="1218040" y="6236"/>
                </a:lnTo>
                <a:lnTo>
                  <a:pt x="1151560" y="2504"/>
                </a:lnTo>
                <a:lnTo>
                  <a:pt x="1083702" y="412"/>
                </a:lnTo>
                <a:lnTo>
                  <a:pt x="1018238" y="0"/>
                </a:lnTo>
                <a:close/>
              </a:path>
            </a:pathLst>
          </a:custGeom>
          <a:solidFill>
            <a:srgbClr val="F8CAAC">
              <a:alpha val="50195"/>
            </a:srgbClr>
          </a:solidFill>
        </p:spPr>
        <p:txBody>
          <a:bodyPr wrap="square" lIns="0" tIns="0" rIns="0" bIns="0" rtlCol="0"/>
          <a:lstStyle/>
          <a:p>
            <a:endParaRPr sz="1800"/>
          </a:p>
        </p:txBody>
      </p:sp>
      <p:sp>
        <p:nvSpPr>
          <p:cNvPr id="2" name="Holder 2"/>
          <p:cNvSpPr>
            <a:spLocks noGrp="1"/>
          </p:cNvSpPr>
          <p:nvPr>
            <p:ph type="title"/>
          </p:nvPr>
        </p:nvSpPr>
        <p:spPr>
          <a:xfrm>
            <a:off x="343297" y="396240"/>
            <a:ext cx="6179344"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43297" y="2278380"/>
            <a:ext cx="617934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334419" y="9212580"/>
            <a:ext cx="219710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43297" y="9212580"/>
            <a:ext cx="1579166"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9/18/2025</a:t>
            </a:fld>
            <a:endParaRPr lang="en-US"/>
          </a:p>
        </p:txBody>
      </p:sp>
      <p:sp>
        <p:nvSpPr>
          <p:cNvPr id="6" name="Holder 6"/>
          <p:cNvSpPr>
            <a:spLocks noGrp="1"/>
          </p:cNvSpPr>
          <p:nvPr>
            <p:ph type="sldNum" sz="quarter" idx="7"/>
          </p:nvPr>
        </p:nvSpPr>
        <p:spPr>
          <a:xfrm>
            <a:off x="4943475" y="9212580"/>
            <a:ext cx="1579166"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988223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mailto:jouhou-c@ofix.or.jp" TargetMode="External"/><Relationship Id="rId7" Type="http://schemas.openxmlformats.org/officeDocument/2006/relationships/image" Target="../media/image36.png"/><Relationship Id="rId12" Type="http://schemas.openxmlformats.org/officeDocument/2006/relationships/image" Target="../media/image41.jpg"/><Relationship Id="rId2" Type="http://schemas.openxmlformats.org/officeDocument/2006/relationships/image" Target="../media/image32.png"/><Relationship Id="rId1" Type="http://schemas.openxmlformats.org/officeDocument/2006/relationships/slideLayout" Target="../slideLayouts/slideLayout16.xml"/><Relationship Id="rId6" Type="http://schemas.openxmlformats.org/officeDocument/2006/relationships/image" Target="../media/image35.png"/><Relationship Id="rId11" Type="http://schemas.openxmlformats.org/officeDocument/2006/relationships/image" Target="../media/image40.jp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79780" y="96648"/>
            <a:ext cx="6726706" cy="9694962"/>
          </a:xfrm>
          <a:prstGeom prst="rect">
            <a:avLst/>
          </a:prstGeom>
          <a:noFill/>
          <a:ln w="76200">
            <a:solidFill>
              <a:schemeClr val="accent2">
                <a:lumMod val="60000"/>
                <a:lumOff val="40000"/>
              </a:schemeClr>
            </a:solidFill>
          </a:ln>
        </p:spPr>
        <p:txBody>
          <a:bodyPr wrap="square" rtlCol="0">
            <a:spAutoFit/>
          </a:bodyPr>
          <a:lstStyle/>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p:txBody>
      </p:sp>
      <p:sp>
        <p:nvSpPr>
          <p:cNvPr id="3" name="サブタイトル 2"/>
          <p:cNvSpPr>
            <a:spLocks noGrp="1"/>
          </p:cNvSpPr>
          <p:nvPr>
            <p:ph type="subTitle" idx="1"/>
          </p:nvPr>
        </p:nvSpPr>
        <p:spPr>
          <a:xfrm>
            <a:off x="874121" y="8387204"/>
            <a:ext cx="5193895" cy="1191854"/>
          </a:xfrm>
        </p:spPr>
        <p:txBody>
          <a:bodyPr>
            <a:normAutofit/>
          </a:bodyPr>
          <a:lstStyle/>
          <a:p>
            <a:endParaRPr kumimoji="1" lang="en-US" altLang="ja-JP" dirty="0">
              <a:solidFill>
                <a:srgbClr val="0000CC"/>
              </a:solidFill>
            </a:endParaRPr>
          </a:p>
          <a:p>
            <a:r>
              <a:rPr lang="ja-JP" altLang="en-US" sz="2800" b="1" dirty="0">
                <a:latin typeface="Microsoft YaHei UI Light" panose="020B0502040204020203" pitchFamily="34" charset="-122"/>
                <a:ea typeface="Microsoft YaHei UI Light" panose="020B0502040204020203" pitchFamily="34" charset="-122"/>
              </a:rPr>
              <a:t>大阪府</a:t>
            </a:r>
            <a:r>
              <a:rPr lang="zh-CN" altLang="en-US" sz="2800" b="1" dirty="0">
                <a:latin typeface="Microsoft YaHei UI Light" panose="020B0502040204020203" pitchFamily="34" charset="-122"/>
                <a:ea typeface="Microsoft YaHei UI Light" panose="020B0502040204020203" pitchFamily="34" charset="-122"/>
              </a:rPr>
              <a:t>劳动咨询中心</a:t>
            </a:r>
            <a:endParaRPr lang="en-US" altLang="zh-CN" sz="2800" b="1" dirty="0">
              <a:latin typeface="Microsoft YaHei UI Light" panose="020B0502040204020203" pitchFamily="34" charset="-122"/>
              <a:ea typeface="Microsoft YaHei UI Light" panose="020B0502040204020203" pitchFamily="34" charset="-122"/>
            </a:endParaRPr>
          </a:p>
          <a:p>
            <a:r>
              <a:rPr lang="ja-JP" altLang="en-US" sz="1800" b="1" dirty="0">
                <a:latin typeface="Microsoft YaHei UI Light" panose="020B0502040204020203" pitchFamily="34" charset="-122"/>
                <a:ea typeface="Microsoft YaHei UI Light" panose="020B0502040204020203" pitchFamily="34" charset="-122"/>
              </a:rPr>
              <a:t>（大阪府</a:t>
            </a:r>
            <a:r>
              <a:rPr lang="zh-CN" altLang="en-US" sz="1800" b="1" dirty="0">
                <a:latin typeface="Microsoft YaHei UI Light" panose="020B0502040204020203" pitchFamily="34" charset="-122"/>
                <a:ea typeface="Microsoft YaHei UI Light" panose="020B0502040204020203" pitchFamily="34" charset="-122"/>
              </a:rPr>
              <a:t>商工劳动部雇佣推进室劳动环境课</a:t>
            </a:r>
            <a:r>
              <a:rPr lang="ja-JP" altLang="en-US" sz="1800" b="1" dirty="0">
                <a:latin typeface="Microsoft YaHei UI Light" panose="020B0502040204020203" pitchFamily="34" charset="-122"/>
                <a:ea typeface="Microsoft YaHei UI Light" panose="020B0502040204020203" pitchFamily="34" charset="-122"/>
              </a:rPr>
              <a:t>）</a:t>
            </a:r>
            <a:endParaRPr lang="en-US" altLang="ja-JP" sz="1800" b="1" dirty="0">
              <a:latin typeface="Microsoft YaHei UI Light" panose="020B0502040204020203" pitchFamily="34" charset="-122"/>
              <a:ea typeface="Microsoft YaHei UI Light" panose="020B0502040204020203" pitchFamily="34" charset="-122"/>
            </a:endParaRPr>
          </a:p>
        </p:txBody>
      </p:sp>
      <p:sp>
        <p:nvSpPr>
          <p:cNvPr id="10" name="テキスト ボックス 19"/>
          <p:cNvSpPr txBox="1"/>
          <p:nvPr/>
        </p:nvSpPr>
        <p:spPr>
          <a:xfrm>
            <a:off x="3919909" y="1168071"/>
            <a:ext cx="2097719" cy="3498530"/>
          </a:xfrm>
          <a:prstGeom prst="rect">
            <a:avLst/>
          </a:prstGeom>
          <a:noFill/>
          <a:ln w="6350">
            <a:noFill/>
          </a:ln>
        </p:spPr>
        <p:txBody>
          <a:bodyPr rot="0" spcFirstLastPara="0" vert="eaVert" wrap="square" lIns="63378" tIns="31689" rIns="63378" bIns="31689" numCol="1" spcCol="0" rtlCol="0" fromWordArt="0" anchor="t" anchorCtr="0" forceAA="0" compatLnSpc="1">
            <a:prstTxWarp prst="textNoShape">
              <a:avLst/>
            </a:prstTxWarp>
            <a:noAutofit/>
          </a:bodyPr>
          <a:lstStyle/>
          <a:p>
            <a:pPr algn="just"/>
            <a:r>
              <a:rPr lang="zh-CN" altLang="en-US" sz="12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工作</a:t>
            </a:r>
            <a:endParaRPr lang="ja-JP" altLang="en-US" sz="12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7" name="テキスト ボックス 21"/>
          <p:cNvSpPr txBox="1"/>
          <p:nvPr/>
        </p:nvSpPr>
        <p:spPr>
          <a:xfrm>
            <a:off x="4434192" y="4543948"/>
            <a:ext cx="1478899" cy="3781243"/>
          </a:xfrm>
          <a:prstGeom prst="rect">
            <a:avLst/>
          </a:prstGeom>
          <a:noFill/>
          <a:ln w="6350">
            <a:noFill/>
          </a:ln>
        </p:spPr>
        <p:txBody>
          <a:bodyPr rot="0" spcFirstLastPara="0" vert="eaVert" wrap="square" lIns="63378" tIns="31689" rIns="63378" bIns="31689" numCol="1" spcCol="0" rtlCol="0" fromWordArt="0" anchor="t" anchorCtr="0" forceAA="0" compatLnSpc="1">
            <a:prstTxWarp prst="textNoShape">
              <a:avLst/>
            </a:prstTxWarp>
            <a:noAutofit/>
          </a:bodyPr>
          <a:lstStyle/>
          <a:p>
            <a:pPr algn="just"/>
            <a:r>
              <a:rPr lang="zh-CN" altLang="en-US" sz="4000" kern="100" dirty="0">
                <a:latin typeface="Microsoft YaHei UI Light" panose="020B0502040204020203" pitchFamily="34" charset="-122"/>
                <a:ea typeface="Microsoft YaHei UI Light" panose="020B0502040204020203" pitchFamily="34" charset="-122"/>
                <a:cs typeface="Times New Roman" panose="02020603050405020304" pitchFamily="18" charset="0"/>
              </a:rPr>
              <a:t>之前</a:t>
            </a:r>
            <a:endParaRPr lang="ja-JP" altLang="en-US" sz="4000" kern="100" dirty="0">
              <a:latin typeface="Microsoft YaHei UI Light" panose="020B0502040204020203" pitchFamily="34" charset="-122"/>
              <a:ea typeface="Microsoft YaHei UI Light" panose="020B0502040204020203" pitchFamily="34" charset="-122"/>
              <a:cs typeface="Times New Roman" panose="02020603050405020304" pitchFamily="18" charset="0"/>
            </a:endParaRPr>
          </a:p>
          <a:p>
            <a:pPr algn="just"/>
            <a:r>
              <a:rPr lang="zh-CN" altLang="en-US" sz="4000" kern="100" dirty="0">
                <a:latin typeface="Microsoft YaHei UI Light" panose="020B0502040204020203" pitchFamily="34" charset="-122"/>
                <a:ea typeface="Microsoft YaHei UI Light" panose="020B0502040204020203" pitchFamily="34" charset="-122"/>
                <a:cs typeface="Times New Roman" panose="02020603050405020304" pitchFamily="18" charset="0"/>
              </a:rPr>
              <a:t>必须知道的</a:t>
            </a:r>
            <a:endParaRPr lang="ja-JP" altLang="en-US" sz="4000" kern="100" dirty="0">
              <a:latin typeface="Microsoft YaHei UI Light" panose="020B0502040204020203" pitchFamily="34" charset="-122"/>
              <a:ea typeface="Microsoft YaHei UI Light" panose="020B0502040204020203" pitchFamily="34" charset="-122"/>
              <a:cs typeface="Times New Roman" panose="02020603050405020304" pitchFamily="18" charset="0"/>
            </a:endParaRPr>
          </a:p>
          <a:p>
            <a:pPr algn="just"/>
            <a:r>
              <a:rPr lang="ja-JP" altLang="en-US" sz="4000" b="1" kern="100" dirty="0">
                <a:solidFill>
                  <a:srgbClr val="FF0000"/>
                </a:solidFill>
                <a:latin typeface="HG丸ｺﾞｼｯｸM-PRO" panose="020F0600000000000000" pitchFamily="50" charset="-128"/>
                <a:ea typeface="メイリオ" panose="020B0604030504040204" pitchFamily="50" charset="-128"/>
                <a:cs typeface="Times New Roman" panose="02020603050405020304" pitchFamily="18" charset="0"/>
              </a:rPr>
              <a:t>７</a:t>
            </a:r>
            <a:r>
              <a:rPr lang="zh-CN" altLang="en-US" sz="4000" kern="100" dirty="0">
                <a:latin typeface="Microsoft YaHei UI Light" panose="020B0502040204020203" pitchFamily="34" charset="-122"/>
                <a:ea typeface="Microsoft YaHei UI Light" panose="020B0502040204020203" pitchFamily="34" charset="-122"/>
                <a:cs typeface="Times New Roman" panose="02020603050405020304" pitchFamily="18" charset="0"/>
              </a:rPr>
              <a:t>个要点</a:t>
            </a:r>
            <a:endParaRPr lang="ja-JP" altLang="en-US" sz="4000" kern="100" dirty="0">
              <a:latin typeface="Microsoft YaHei UI Light" panose="020B0502040204020203" pitchFamily="34" charset="-122"/>
              <a:ea typeface="Microsoft YaHei UI Light" panose="020B0502040204020203" pitchFamily="34" charset="-122"/>
              <a:cs typeface="Times New Roman" panose="02020603050405020304" pitchFamily="18" charset="0"/>
            </a:endParaRPr>
          </a:p>
          <a:p>
            <a:pPr algn="just"/>
            <a:r>
              <a:rPr lang="en-US" sz="4000" kern="100" dirty="0">
                <a:solidFill>
                  <a:srgbClr val="FFFFFF"/>
                </a:solidFill>
                <a:latin typeface="メイリオ" panose="020B0604030504040204" pitchFamily="50" charset="-128"/>
                <a:ea typeface="HG丸ｺﾞｼｯｸM-PRO" panose="020F0600000000000000" pitchFamily="50" charset="-128"/>
                <a:cs typeface="Times New Roman" panose="02020603050405020304" pitchFamily="18" charset="0"/>
              </a:rPr>
              <a:t> </a:t>
            </a:r>
            <a:endParaRPr lang="ja-JP" altLang="en-US" sz="4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8" name="テキスト ボックス 27"/>
          <p:cNvSpPr txBox="1"/>
          <p:nvPr/>
        </p:nvSpPr>
        <p:spPr>
          <a:xfrm rot="20587889">
            <a:off x="370567" y="3111211"/>
            <a:ext cx="3054749" cy="505703"/>
          </a:xfrm>
          <a:prstGeom prst="rect">
            <a:avLst/>
          </a:prstGeom>
          <a:noFill/>
          <a:ln w="6350">
            <a:noFill/>
          </a:ln>
        </p:spPr>
        <p:txBody>
          <a:bodyPr rot="0" spcFirstLastPara="0" vert="horz" wrap="square" lIns="63378" tIns="31689" rIns="63378" bIns="31689" numCol="1" spcCol="0" rtlCol="0" fromWordArt="0" anchor="t" anchorCtr="0" forceAA="0" compatLnSpc="1">
            <a:prstTxWarp prst="textNoShape">
              <a:avLst/>
            </a:prstTxWarp>
            <a:noAutofit/>
          </a:bodyPr>
          <a:lstStyle/>
          <a:p>
            <a:pPr algn="just"/>
            <a:r>
              <a:rPr lang="zh-CN" altLang="en-US" sz="3200" b="1" kern="100" dirty="0">
                <a:solidFill>
                  <a:srgbClr val="FF00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所有的外国人</a:t>
            </a:r>
            <a:r>
              <a:rPr lang="ja-JP" altLang="en-US" sz="3200" b="1" kern="100" dirty="0">
                <a:solidFill>
                  <a:srgbClr val="FF00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endParaRPr lang="ja-JP" altLang="en-US" sz="3200" kern="100" dirty="0">
              <a:solidFill>
                <a:srgbClr val="FF00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p:txBody>
      </p:sp>
      <p:sp>
        <p:nvSpPr>
          <p:cNvPr id="21" name="正方形/長方形 20"/>
          <p:cNvSpPr/>
          <p:nvPr/>
        </p:nvSpPr>
        <p:spPr>
          <a:xfrm rot="20511778">
            <a:off x="-177110" y="4246281"/>
            <a:ext cx="4150100" cy="987327"/>
          </a:xfrm>
          <a:prstGeom prst="rect">
            <a:avLst/>
          </a:prstGeom>
          <a:noFill/>
        </p:spPr>
        <p:txBody>
          <a:bodyPr wrap="square" lIns="63378" tIns="31689" rIns="63378" bIns="31689">
            <a:spAutoFit/>
          </a:bodyPr>
          <a:lstStyle/>
          <a:p>
            <a:pPr algn="ctr"/>
            <a:r>
              <a:rPr lang="zh-CN" altLang="en-US" sz="2000" b="1" dirty="0">
                <a:ln w="12700">
                  <a:solidFill>
                    <a:schemeClr val="tx2">
                      <a:lumMod val="75000"/>
                    </a:schemeClr>
                  </a:solidFill>
                  <a:prstDash val="solid"/>
                </a:ln>
                <a:latin typeface="Microsoft YaHei UI Light" panose="020B0502040204020203" pitchFamily="34" charset="-122"/>
                <a:ea typeface="Microsoft YaHei UI Light" panose="020B0502040204020203" pitchFamily="34" charset="-122"/>
              </a:rPr>
              <a:t>为了在日本能够安心地工作</a:t>
            </a:r>
            <a:endParaRPr lang="en-US" altLang="ja-JP" sz="2000" b="1" dirty="0">
              <a:ln w="12700">
                <a:solidFill>
                  <a:schemeClr val="tx2">
                    <a:lumMod val="75000"/>
                  </a:schemeClr>
                </a:solidFill>
                <a:prstDash val="solid"/>
              </a:ln>
              <a:latin typeface="Microsoft YaHei UI Light" panose="020B0502040204020203" pitchFamily="34" charset="-122"/>
              <a:ea typeface="Microsoft YaHei UI Light" panose="020B0502040204020203" pitchFamily="34" charset="-122"/>
            </a:endParaRPr>
          </a:p>
          <a:p>
            <a:pPr algn="ctr"/>
            <a:r>
              <a:rPr lang="zh-CN" altLang="en-US" sz="2000" b="1" dirty="0">
                <a:ln w="12700">
                  <a:solidFill>
                    <a:schemeClr val="tx2">
                      <a:lumMod val="75000"/>
                    </a:schemeClr>
                  </a:solidFill>
                  <a:prstDash val="solid"/>
                </a:ln>
                <a:latin typeface="Microsoft YaHei UI Light" panose="020B0502040204020203" pitchFamily="34" charset="-122"/>
                <a:ea typeface="Microsoft YaHei UI Light" panose="020B0502040204020203" pitchFamily="34" charset="-122"/>
              </a:rPr>
              <a:t>应事先知道的</a:t>
            </a:r>
            <a:endParaRPr lang="en-US" altLang="ja-JP" sz="2000" b="1" dirty="0">
              <a:ln w="12700">
                <a:solidFill>
                  <a:schemeClr val="tx2">
                    <a:lumMod val="75000"/>
                  </a:schemeClr>
                </a:solidFill>
                <a:prstDash val="solid"/>
              </a:ln>
              <a:latin typeface="Microsoft YaHei UI Light" panose="020B0502040204020203" pitchFamily="34" charset="-122"/>
              <a:ea typeface="Microsoft YaHei UI Light" panose="020B0502040204020203" pitchFamily="34" charset="-122"/>
            </a:endParaRPr>
          </a:p>
          <a:p>
            <a:pPr algn="ctr"/>
            <a:r>
              <a:rPr lang="ja-JP" altLang="en-US" sz="2000" b="1" dirty="0">
                <a:ln w="12700">
                  <a:solidFill>
                    <a:schemeClr val="tx2">
                      <a:lumMod val="75000"/>
                    </a:schemeClr>
                  </a:solidFill>
                  <a:prstDash val="solid"/>
                </a:ln>
                <a:latin typeface="Microsoft YaHei UI Light" panose="020B0502040204020203" pitchFamily="34" charset="-122"/>
                <a:ea typeface="Microsoft YaHei UI Light" panose="020B0502040204020203" pitchFamily="34" charset="-122"/>
              </a:rPr>
              <a:t>”</a:t>
            </a:r>
            <a:r>
              <a:rPr lang="zh-CN" altLang="en-US" sz="2000" b="1" dirty="0">
                <a:ln w="12700">
                  <a:solidFill>
                    <a:schemeClr val="tx2">
                      <a:lumMod val="75000"/>
                    </a:schemeClr>
                  </a:solidFill>
                  <a:prstDash val="solid"/>
                </a:ln>
                <a:latin typeface="Microsoft YaHei UI Light" panose="020B0502040204020203" pitchFamily="34" charset="-122"/>
                <a:ea typeface="Microsoft YaHei UI Light" panose="020B0502040204020203" pitchFamily="34" charset="-122"/>
              </a:rPr>
              <a:t>工作基本知识</a:t>
            </a:r>
            <a:r>
              <a:rPr lang="ja-JP" altLang="en-US" sz="2000" b="1" dirty="0">
                <a:ln w="12700">
                  <a:solidFill>
                    <a:schemeClr val="tx2">
                      <a:lumMod val="75000"/>
                    </a:schemeClr>
                  </a:solidFill>
                  <a:prstDash val="solid"/>
                </a:ln>
                <a:latin typeface="Microsoft YaHei UI Light" panose="020B0502040204020203" pitchFamily="34" charset="-122"/>
                <a:ea typeface="Microsoft YaHei UI Light" panose="020B0502040204020203" pitchFamily="34" charset="-122"/>
              </a:rPr>
              <a:t>”</a:t>
            </a:r>
            <a:r>
              <a:rPr lang="zh-CN" altLang="en-US" sz="2000" b="1" dirty="0">
                <a:ln w="12700">
                  <a:solidFill>
                    <a:schemeClr val="tx2">
                      <a:lumMod val="75000"/>
                    </a:schemeClr>
                  </a:solidFill>
                  <a:prstDash val="solid"/>
                </a:ln>
                <a:latin typeface="Microsoft YaHei UI Light" panose="020B0502040204020203" pitchFamily="34" charset="-122"/>
                <a:ea typeface="Microsoft YaHei UI Light" panose="020B0502040204020203" pitchFamily="34" charset="-122"/>
              </a:rPr>
              <a:t>全在此小册中</a:t>
            </a:r>
            <a:r>
              <a:rPr lang="ja-JP" altLang="en-US" sz="2000" b="1" dirty="0">
                <a:ln w="12700">
                  <a:solidFill>
                    <a:schemeClr val="tx2">
                      <a:lumMod val="75000"/>
                    </a:schemeClr>
                  </a:solidFill>
                  <a:prstDash val="solid"/>
                </a:ln>
                <a:latin typeface="Microsoft YaHei UI Light" panose="020B0502040204020203" pitchFamily="34" charset="-122"/>
                <a:ea typeface="Microsoft YaHei UI Light" panose="020B0502040204020203" pitchFamily="34" charset="-122"/>
              </a:rPr>
              <a:t>！</a:t>
            </a:r>
          </a:p>
        </p:txBody>
      </p:sp>
      <p:pic>
        <p:nvPicPr>
          <p:cNvPr id="11" name="図 10">
            <a:extLst>
              <a:ext uri="{FF2B5EF4-FFF2-40B4-BE49-F238E27FC236}">
                <a16:creationId xmlns:a16="http://schemas.microsoft.com/office/drawing/2014/main" id="{0FD3DBD5-F1D9-424F-83F9-6700C92483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93" y="284951"/>
            <a:ext cx="2198479" cy="633796"/>
          </a:xfrm>
          <a:prstGeom prst="rect">
            <a:avLst/>
          </a:prstGeom>
        </p:spPr>
      </p:pic>
      <p:sp>
        <p:nvSpPr>
          <p:cNvPr id="12" name="正方形/長方形 11">
            <a:extLst>
              <a:ext uri="{FF2B5EF4-FFF2-40B4-BE49-F238E27FC236}">
                <a16:creationId xmlns:a16="http://schemas.microsoft.com/office/drawing/2014/main" id="{598F65B2-7CF3-4B62-B3B0-1FD15EBA7B49}"/>
              </a:ext>
            </a:extLst>
          </p:cNvPr>
          <p:cNvSpPr/>
          <p:nvPr/>
        </p:nvSpPr>
        <p:spPr>
          <a:xfrm>
            <a:off x="5607425" y="335096"/>
            <a:ext cx="903808" cy="307777"/>
          </a:xfrm>
          <a:prstGeom prst="rect">
            <a:avLst/>
          </a:prstGeom>
          <a:ln>
            <a:solidFill>
              <a:schemeClr val="tx1"/>
            </a:solidFill>
          </a:ln>
        </p:spPr>
        <p:txBody>
          <a:bodyPr wrap="square">
            <a:spAutoFit/>
          </a:bodyPr>
          <a:lstStyle/>
          <a:p>
            <a:r>
              <a:rPr lang="ja-JP" altLang="en-US" sz="1400" dirty="0">
                <a:latin typeface="Meiryo UI" panose="020B0604030504040204" pitchFamily="50" charset="-128"/>
                <a:ea typeface="Meiryo UI" panose="020B0604030504040204" pitchFamily="50" charset="-128"/>
                <a:cs typeface="Nirmala UI" panose="020B0502040204020203" pitchFamily="34" charset="0"/>
              </a:rPr>
              <a:t>中国語版</a:t>
            </a:r>
          </a:p>
        </p:txBody>
      </p:sp>
    </p:spTree>
    <p:extLst>
      <p:ext uri="{BB962C8B-B14F-4D97-AF65-F5344CB8AC3E}">
        <p14:creationId xmlns:p14="http://schemas.microsoft.com/office/powerpoint/2010/main" val="547457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36585" y="1399369"/>
            <a:ext cx="554531" cy="44610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5" name="コンテンツ プレースホルダー 5"/>
          <p:cNvSpPr txBox="1">
            <a:spLocks/>
          </p:cNvSpPr>
          <p:nvPr/>
        </p:nvSpPr>
        <p:spPr>
          <a:xfrm>
            <a:off x="1023177" y="1332441"/>
            <a:ext cx="3862385" cy="497463"/>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工作条件的通知</a:t>
            </a:r>
            <a:endParaRPr lang="ja-JP" altLang="ja-JP" sz="3200" dirty="0">
              <a:latin typeface="Microsoft YaHei" panose="020B0503020204020204" pitchFamily="34" charset="-122"/>
              <a:ea typeface="Microsoft YaHei" panose="020B0503020204020204" pitchFamily="34" charset="-122"/>
            </a:endParaRPr>
          </a:p>
          <a:p>
            <a:pPr marL="0" indent="0">
              <a:buNone/>
            </a:pPr>
            <a:r>
              <a:rPr lang="ja-JP" altLang="en-US" sz="2400" dirty="0"/>
              <a:t>　　　　　　　　　　　　　　　　　　　　　</a:t>
            </a:r>
            <a:endParaRPr lang="en-US" altLang="ja-JP" sz="2400" dirty="0"/>
          </a:p>
          <a:p>
            <a:pPr marL="0" indent="0">
              <a:buNone/>
            </a:pPr>
            <a:r>
              <a:rPr lang="ja-JP" altLang="en-US" sz="2400" dirty="0"/>
              <a:t>　　　　　　　　　　　　　　　　　　　　　　</a:t>
            </a:r>
            <a:endParaRPr lang="en-US" altLang="ja-JP" sz="2400" dirty="0"/>
          </a:p>
          <a:p>
            <a:pPr marL="0" indent="0">
              <a:buNone/>
            </a:pPr>
            <a:endParaRPr lang="ja-JP" altLang="en-US" sz="2400" dirty="0"/>
          </a:p>
        </p:txBody>
      </p:sp>
      <p:sp>
        <p:nvSpPr>
          <p:cNvPr id="6" name="テキスト ボックス 5"/>
          <p:cNvSpPr txBox="1"/>
          <p:nvPr/>
        </p:nvSpPr>
        <p:spPr>
          <a:xfrm>
            <a:off x="132281" y="203847"/>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要点</a:t>
            </a:r>
            <a:r>
              <a:rPr kumimoji="1" lang="en-US" altLang="zh-CN" sz="3600" b="1" dirty="0">
                <a:latin typeface="HG丸ｺﾞｼｯｸM-PRO" panose="020F0600000000000000" pitchFamily="50" charset="-128"/>
                <a:ea typeface="HG丸ｺﾞｼｯｸM-PRO" panose="020F0600000000000000" pitchFamily="50" charset="-128"/>
              </a:rPr>
              <a:t>1</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7" name="正方形/長方形 2"/>
          <p:cNvSpPr txBox="1"/>
          <p:nvPr/>
        </p:nvSpPr>
        <p:spPr>
          <a:xfrm>
            <a:off x="411171" y="1320186"/>
            <a:ext cx="431824"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3</a:t>
            </a:r>
          </a:p>
        </p:txBody>
      </p:sp>
      <p:sp>
        <p:nvSpPr>
          <p:cNvPr id="8" name="テキスト ボックス 7"/>
          <p:cNvSpPr txBox="1"/>
          <p:nvPr/>
        </p:nvSpPr>
        <p:spPr>
          <a:xfrm>
            <a:off x="422651" y="2129764"/>
            <a:ext cx="6291414" cy="4893647"/>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公司必须就以下</a:t>
            </a:r>
            <a:r>
              <a:rPr lang="en-US" altLang="zh-CN" sz="2400" dirty="0">
                <a:latin typeface="Microsoft YaHei UI Light" panose="020B0502040204020203" pitchFamily="34" charset="-122"/>
                <a:ea typeface="Microsoft YaHei UI Light" panose="020B0502040204020203" pitchFamily="34" charset="-122"/>
              </a:rPr>
              <a:t>6</a:t>
            </a:r>
            <a:r>
              <a:rPr lang="zh-CN" altLang="en-US" sz="2400" dirty="0">
                <a:latin typeface="Microsoft YaHei UI Light" panose="020B0502040204020203" pitchFamily="34" charset="-122"/>
                <a:ea typeface="Microsoft YaHei UI Light" panose="020B0502040204020203" pitchFamily="34" charset="-122"/>
              </a:rPr>
              <a:t>点通过</a:t>
            </a:r>
            <a:r>
              <a:rPr lang="zh-CN" altLang="en-US" sz="2400" b="1" dirty="0">
                <a:solidFill>
                  <a:srgbClr val="FF0000"/>
                </a:solidFill>
                <a:latin typeface="Microsoft YaHei UI Light" panose="020B0502040204020203" pitchFamily="34" charset="-122"/>
                <a:ea typeface="Microsoft YaHei UI Light" panose="020B0502040204020203" pitchFamily="34" charset="-122"/>
              </a:rPr>
              <a:t>书面</a:t>
            </a:r>
            <a:r>
              <a:rPr lang="ja-JP" altLang="en-US" sz="1400" b="1" dirty="0">
                <a:solidFill>
                  <a:srgbClr val="FF0000"/>
                </a:solidFill>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，向你</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工作的人</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进行通知</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a:p>
            <a:endParaRPr kumimoji="1" lang="en-US" altLang="ja-JP" sz="2400" dirty="0">
              <a:latin typeface="HG丸ｺﾞｼｯｸM-PRO" panose="020F0600000000000000" pitchFamily="50" charset="-128"/>
              <a:ea typeface="HG丸ｺﾞｼｯｸM-PRO" panose="020F0600000000000000" pitchFamily="50" charset="-128"/>
            </a:endParaRPr>
          </a:p>
          <a:p>
            <a:endParaRPr kumimoji="1" lang="en-US" altLang="ja-JP" sz="2400" dirty="0">
              <a:latin typeface="HG丸ｺﾞｼｯｸM-PRO" panose="020F0600000000000000" pitchFamily="50" charset="-128"/>
              <a:ea typeface="HG丸ｺﾞｼｯｸM-PRO" panose="020F0600000000000000" pitchFamily="50" charset="-128"/>
            </a:endParaRPr>
          </a:p>
          <a:p>
            <a:endParaRPr kumimoji="1" lang="en-US" altLang="ja-JP" sz="2400" dirty="0">
              <a:latin typeface="HG丸ｺﾞｼｯｸM-PRO" panose="020F0600000000000000" pitchFamily="50" charset="-128"/>
              <a:ea typeface="HG丸ｺﾞｼｯｸM-PRO" panose="020F0600000000000000" pitchFamily="50" charset="-128"/>
            </a:endParaRPr>
          </a:p>
          <a:p>
            <a:endParaRPr kumimoji="1" lang="en-US" altLang="ja-JP" sz="2400" dirty="0">
              <a:latin typeface="Microsoft YaHei UI Light" panose="020B0502040204020203" pitchFamily="34" charset="-122"/>
              <a:ea typeface="Microsoft YaHei UI Light" panose="020B0502040204020203" pitchFamily="34" charset="-122"/>
            </a:endParaRPr>
          </a:p>
          <a:p>
            <a:r>
              <a:rPr kumimoji="1" lang="ja-JP" altLang="en-US" sz="2400" dirty="0">
                <a:latin typeface="Microsoft YaHei UI Light" panose="020B0502040204020203" pitchFamily="34" charset="-122"/>
                <a:ea typeface="Microsoft YaHei UI Light" panose="020B0502040204020203" pitchFamily="34" charset="-122"/>
              </a:rPr>
              <a:t>　①</a:t>
            </a:r>
            <a:r>
              <a:rPr kumimoji="1" lang="zh-CN" altLang="en-US" sz="2400" dirty="0">
                <a:latin typeface="Microsoft YaHei UI Light" panose="020B0502040204020203" pitchFamily="34" charset="-122"/>
                <a:ea typeface="Microsoft YaHei UI Light" panose="020B0502040204020203" pitchFamily="34" charset="-122"/>
              </a:rPr>
              <a:t>工作期间从何时到何时</a:t>
            </a:r>
            <a:endParaRPr kumimoji="1" lang="en-US" altLang="ja-JP" sz="2400" dirty="0">
              <a:latin typeface="Microsoft YaHei UI Light" panose="020B0502040204020203" pitchFamily="34" charset="-122"/>
              <a:ea typeface="Microsoft YaHei UI Light" panose="020B0502040204020203" pitchFamily="34" charset="-122"/>
            </a:endParaRPr>
          </a:p>
          <a:p>
            <a:r>
              <a:rPr kumimoji="1" lang="ja-JP" altLang="en-US" sz="2400" dirty="0">
                <a:latin typeface="Microsoft YaHei UI Light" panose="020B0502040204020203" pitchFamily="34" charset="-122"/>
                <a:ea typeface="Microsoft YaHei UI Light" panose="020B0502040204020203" pitchFamily="34" charset="-122"/>
              </a:rPr>
              <a:t>　②</a:t>
            </a:r>
            <a:r>
              <a:rPr kumimoji="1" lang="zh-CN" altLang="en-US" sz="2400" dirty="0">
                <a:latin typeface="Microsoft YaHei UI Light" panose="020B0502040204020203" pitchFamily="34" charset="-122"/>
                <a:ea typeface="Microsoft YaHei UI Light" panose="020B0502040204020203" pitchFamily="34" charset="-122"/>
              </a:rPr>
              <a:t>能否继续签订合同</a:t>
            </a:r>
            <a:endParaRPr kumimoji="1" lang="en-US" altLang="zh-CN" sz="2400" dirty="0">
              <a:latin typeface="Microsoft YaHei UI Light" panose="020B0502040204020203" pitchFamily="34" charset="-122"/>
              <a:ea typeface="Microsoft YaHei UI Light" panose="020B0502040204020203" pitchFamily="34" charset="-122"/>
            </a:endParaRPr>
          </a:p>
          <a:p>
            <a:r>
              <a:rPr kumimoji="1" lang="ja-JP" altLang="en-US" sz="2400" dirty="0">
                <a:latin typeface="Microsoft YaHei UI Light" panose="020B0502040204020203" pitchFamily="34" charset="-122"/>
                <a:ea typeface="Microsoft YaHei UI Light" panose="020B0502040204020203" pitchFamily="34" charset="-122"/>
              </a:rPr>
              <a:t>　　（</a:t>
            </a:r>
            <a:r>
              <a:rPr kumimoji="1" lang="zh-CN" altLang="en-US" sz="2400" dirty="0">
                <a:latin typeface="Microsoft YaHei UI Light" panose="020B0502040204020203" pitchFamily="34" charset="-122"/>
                <a:ea typeface="Microsoft YaHei UI Light" panose="020B0502040204020203" pitchFamily="34" charset="-122"/>
              </a:rPr>
              <a:t>工作期间是否已经决定</a:t>
            </a:r>
            <a:r>
              <a:rPr kumimoji="1" lang="ja-JP" altLang="en-US" sz="2400" dirty="0">
                <a:latin typeface="Microsoft YaHei UI Light" panose="020B0502040204020203" pitchFamily="34" charset="-122"/>
                <a:ea typeface="Microsoft YaHei UI Light" panose="020B0502040204020203" pitchFamily="34" charset="-122"/>
              </a:rPr>
              <a:t>）</a:t>
            </a:r>
            <a:endParaRPr kumimoji="1" lang="en-US" altLang="ja-JP" sz="2400" dirty="0">
              <a:latin typeface="Microsoft YaHei UI Light" panose="020B0502040204020203" pitchFamily="34" charset="-122"/>
              <a:ea typeface="Microsoft YaHei UI Light" panose="020B0502040204020203" pitchFamily="34" charset="-122"/>
            </a:endParaRPr>
          </a:p>
          <a:p>
            <a:r>
              <a:rPr kumimoji="1" lang="ja-JP" altLang="en-US" sz="2400" dirty="0">
                <a:latin typeface="Microsoft YaHei UI Light" panose="020B0502040204020203" pitchFamily="34" charset="-122"/>
                <a:ea typeface="Microsoft YaHei UI Light" panose="020B0502040204020203" pitchFamily="34" charset="-122"/>
              </a:rPr>
              <a:t>　③</a:t>
            </a:r>
            <a:r>
              <a:rPr kumimoji="1" lang="zh-CN" altLang="en-US" sz="2400" dirty="0">
                <a:latin typeface="Microsoft YaHei UI Light" panose="020B0502040204020203" pitchFamily="34" charset="-122"/>
                <a:ea typeface="Microsoft YaHei UI Light" panose="020B0502040204020203" pitchFamily="34" charset="-122"/>
              </a:rPr>
              <a:t>在哪里</a:t>
            </a:r>
            <a:r>
              <a:rPr kumimoji="1" lang="ja-JP" altLang="en-US" sz="2400" dirty="0" err="1">
                <a:latin typeface="Microsoft YaHei UI Light" panose="020B0502040204020203" pitchFamily="34" charset="-122"/>
                <a:ea typeface="Microsoft YaHei UI Light" panose="020B0502040204020203" pitchFamily="34" charset="-122"/>
              </a:rPr>
              <a:t>、</a:t>
            </a:r>
            <a:r>
              <a:rPr kumimoji="1" lang="zh-CN" altLang="en-US" sz="2400" dirty="0">
                <a:latin typeface="Microsoft YaHei UI Light" panose="020B0502040204020203" pitchFamily="34" charset="-122"/>
                <a:ea typeface="Microsoft YaHei UI Light" panose="020B0502040204020203" pitchFamily="34" charset="-122"/>
              </a:rPr>
              <a:t>做什么样的工作</a:t>
            </a:r>
            <a:endParaRPr kumimoji="1" lang="en-US" altLang="ja-JP" sz="2400" dirty="0">
              <a:latin typeface="Microsoft YaHei UI Light" panose="020B0502040204020203" pitchFamily="34" charset="-122"/>
              <a:ea typeface="Microsoft YaHei UI Light" panose="020B0502040204020203" pitchFamily="34" charset="-122"/>
            </a:endParaRPr>
          </a:p>
          <a:p>
            <a:r>
              <a:rPr kumimoji="1" lang="ja-JP" altLang="en-US" sz="2400" dirty="0">
                <a:latin typeface="Microsoft YaHei UI Light" panose="020B0502040204020203" pitchFamily="34" charset="-122"/>
                <a:ea typeface="Microsoft YaHei UI Light" panose="020B0502040204020203" pitchFamily="34" charset="-122"/>
              </a:rPr>
              <a:t>　④</a:t>
            </a:r>
            <a:r>
              <a:rPr kumimoji="1" lang="zh-CN" altLang="en-US" sz="2400" dirty="0">
                <a:latin typeface="Microsoft YaHei UI Light" panose="020B0502040204020203" pitchFamily="34" charset="-122"/>
                <a:ea typeface="Microsoft YaHei UI Light" panose="020B0502040204020203" pitchFamily="34" charset="-122"/>
              </a:rPr>
              <a:t>工作时间</a:t>
            </a:r>
            <a:r>
              <a:rPr kumimoji="1" lang="ja-JP" altLang="en-US" sz="2400" dirty="0" err="1">
                <a:latin typeface="Microsoft YaHei UI Light" panose="020B0502040204020203" pitchFamily="34" charset="-122"/>
                <a:ea typeface="Microsoft YaHei UI Light" panose="020B0502040204020203" pitchFamily="34" charset="-122"/>
              </a:rPr>
              <a:t>、</a:t>
            </a:r>
            <a:r>
              <a:rPr kumimoji="1" lang="zh-CN" altLang="en-US" sz="2400" dirty="0">
                <a:latin typeface="Microsoft YaHei UI Light" panose="020B0502040204020203" pitchFamily="34" charset="-122"/>
                <a:ea typeface="Microsoft YaHei UI Light" panose="020B0502040204020203" pitchFamily="34" charset="-122"/>
              </a:rPr>
              <a:t>休息时间</a:t>
            </a:r>
            <a:r>
              <a:rPr kumimoji="1" lang="ja-JP" altLang="en-US" sz="2400" dirty="0" err="1">
                <a:latin typeface="Microsoft YaHei UI Light" panose="020B0502040204020203" pitchFamily="34" charset="-122"/>
                <a:ea typeface="Microsoft YaHei UI Light" panose="020B0502040204020203" pitchFamily="34" charset="-122"/>
              </a:rPr>
              <a:t>、</a:t>
            </a:r>
            <a:r>
              <a:rPr kumimoji="1" lang="zh-CN" altLang="en-US" sz="2400" dirty="0">
                <a:latin typeface="Microsoft YaHei UI Light" panose="020B0502040204020203" pitchFamily="34" charset="-122"/>
                <a:ea typeface="Microsoft YaHei UI Light" panose="020B0502040204020203" pitchFamily="34" charset="-122"/>
              </a:rPr>
              <a:t>休息日等具体情况</a:t>
            </a:r>
            <a:endParaRPr kumimoji="1" lang="en-US" altLang="ja-JP" sz="2400" dirty="0">
              <a:latin typeface="Microsoft YaHei UI Light" panose="020B0502040204020203" pitchFamily="34" charset="-122"/>
              <a:ea typeface="Microsoft YaHei UI Light" panose="020B0502040204020203" pitchFamily="34" charset="-122"/>
            </a:endParaRPr>
          </a:p>
          <a:p>
            <a:r>
              <a:rPr kumimoji="1" lang="ja-JP" altLang="en-US" sz="2400" dirty="0">
                <a:latin typeface="Microsoft YaHei UI Light" panose="020B0502040204020203" pitchFamily="34" charset="-122"/>
                <a:ea typeface="Microsoft YaHei UI Light" panose="020B0502040204020203" pitchFamily="34" charset="-122"/>
              </a:rPr>
              <a:t>　⑤</a:t>
            </a:r>
            <a:r>
              <a:rPr kumimoji="1" lang="zh-CN" altLang="en-US" sz="2400" dirty="0">
                <a:latin typeface="Microsoft YaHei UI Light" panose="020B0502040204020203" pitchFamily="34" charset="-122"/>
                <a:ea typeface="Microsoft YaHei UI Light" panose="020B0502040204020203" pitchFamily="34" charset="-122"/>
              </a:rPr>
              <a:t>工资是多少</a:t>
            </a:r>
            <a:r>
              <a:rPr kumimoji="1" lang="ja-JP" altLang="en-US" sz="2400" dirty="0" err="1">
                <a:latin typeface="Microsoft YaHei UI Light" panose="020B0502040204020203" pitchFamily="34" charset="-122"/>
                <a:ea typeface="Microsoft YaHei UI Light" panose="020B0502040204020203" pitchFamily="34" charset="-122"/>
              </a:rPr>
              <a:t>、</a:t>
            </a:r>
            <a:r>
              <a:rPr kumimoji="1" lang="zh-CN" altLang="en-US" sz="2400" dirty="0">
                <a:latin typeface="Microsoft YaHei UI Light" panose="020B0502040204020203" pitchFamily="34" charset="-122"/>
                <a:ea typeface="Microsoft YaHei UI Light" panose="020B0502040204020203" pitchFamily="34" charset="-122"/>
              </a:rPr>
              <a:t>怎样领取</a:t>
            </a:r>
            <a:endParaRPr kumimoji="1" lang="en-US" altLang="ja-JP" sz="2400" dirty="0">
              <a:latin typeface="Microsoft YaHei UI Light" panose="020B0502040204020203" pitchFamily="34" charset="-122"/>
              <a:ea typeface="Microsoft YaHei UI Light" panose="020B0502040204020203" pitchFamily="34" charset="-122"/>
            </a:endParaRPr>
          </a:p>
          <a:p>
            <a:r>
              <a:rPr kumimoji="1" lang="ja-JP" altLang="en-US" sz="2400" dirty="0">
                <a:latin typeface="Microsoft YaHei UI Light" panose="020B0502040204020203" pitchFamily="34" charset="-122"/>
                <a:ea typeface="Microsoft YaHei UI Light" panose="020B0502040204020203" pitchFamily="34" charset="-122"/>
              </a:rPr>
              <a:t>　⑥</a:t>
            </a:r>
            <a:r>
              <a:rPr kumimoji="1" lang="zh-CN" altLang="en-US" sz="2400" dirty="0">
                <a:latin typeface="Microsoft YaHei UI Light" panose="020B0502040204020203" pitchFamily="34" charset="-122"/>
                <a:ea typeface="Microsoft YaHei UI Light" panose="020B0502040204020203" pitchFamily="34" charset="-122"/>
              </a:rPr>
              <a:t>想辞掉工作的时候</a:t>
            </a:r>
            <a:r>
              <a:rPr kumimoji="1" lang="ja-JP" altLang="en-US" sz="2400" dirty="0">
                <a:latin typeface="Microsoft YaHei UI Light" panose="020B0502040204020203" pitchFamily="34" charset="-122"/>
                <a:ea typeface="Microsoft YaHei UI Light" panose="020B0502040204020203" pitchFamily="34" charset="-122"/>
              </a:rPr>
              <a:t>（</a:t>
            </a:r>
            <a:r>
              <a:rPr kumimoji="1" lang="zh-CN" altLang="en-US" sz="2400" dirty="0">
                <a:latin typeface="Microsoft YaHei UI Light" panose="020B0502040204020203" pitchFamily="34" charset="-122"/>
                <a:ea typeface="Microsoft YaHei UI Light" panose="020B0502040204020203" pitchFamily="34" charset="-122"/>
              </a:rPr>
              <a:t>手续和规定</a:t>
            </a:r>
            <a:r>
              <a:rPr kumimoji="1" lang="ja-JP" altLang="en-US" sz="2400" dirty="0">
                <a:latin typeface="Microsoft YaHei UI Light" panose="020B0502040204020203" pitchFamily="34" charset="-122"/>
                <a:ea typeface="Microsoft YaHei UI Light" panose="020B0502040204020203" pitchFamily="34" charset="-122"/>
              </a:rPr>
              <a:t>）</a:t>
            </a:r>
          </a:p>
        </p:txBody>
      </p:sp>
      <p:sp>
        <p:nvSpPr>
          <p:cNvPr id="11" name="テキスト ボックス 10"/>
          <p:cNvSpPr txBox="1"/>
          <p:nvPr/>
        </p:nvSpPr>
        <p:spPr>
          <a:xfrm>
            <a:off x="2908708" y="2998371"/>
            <a:ext cx="5134414"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劳动基准法第</a:t>
            </a:r>
            <a:r>
              <a:rPr lang="en-US" altLang="ja-JP" sz="1200" dirty="0">
                <a:latin typeface="HG丸ｺﾞｼｯｸM-PRO" panose="020F0600000000000000" pitchFamily="50" charset="-128"/>
                <a:ea typeface="HG丸ｺﾞｼｯｸM-PRO" panose="020F0600000000000000" pitchFamily="50" charset="-128"/>
              </a:rPr>
              <a:t>15</a:t>
            </a:r>
            <a:r>
              <a:rPr lang="zh-CN" altLang="en-US" sz="1200" dirty="0">
                <a:latin typeface="HG丸ｺﾞｼｯｸM-PRO" panose="020F0600000000000000" pitchFamily="50" charset="-128"/>
                <a:ea typeface="HG丸ｺﾞｼｯｸM-PRO" panose="020F0600000000000000" pitchFamily="50" charset="-128"/>
              </a:rPr>
              <a:t>条</a:t>
            </a:r>
            <a:r>
              <a:rPr lang="ja-JP" altLang="en-US" sz="1200" dirty="0" err="1">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同法施行规则第</a:t>
            </a:r>
            <a:r>
              <a:rPr lang="en-US" altLang="ja-JP" sz="1200" dirty="0">
                <a:latin typeface="HG丸ｺﾞｼｯｸM-PRO" panose="020F0600000000000000" pitchFamily="50" charset="-128"/>
                <a:ea typeface="HG丸ｺﾞｼｯｸM-PRO" panose="020F0600000000000000" pitchFamily="50" charset="-128"/>
              </a:rPr>
              <a:t>5</a:t>
            </a:r>
            <a:r>
              <a:rPr lang="zh-CN" altLang="en-US" sz="1200" dirty="0">
                <a:latin typeface="HG丸ｺﾞｼｯｸM-PRO" panose="020F0600000000000000" pitchFamily="50" charset="-128"/>
                <a:ea typeface="HG丸ｺﾞｼｯｸM-PRO" panose="020F0600000000000000" pitchFamily="50" charset="-128"/>
              </a:rPr>
              <a:t>条第</a:t>
            </a:r>
            <a:r>
              <a:rPr lang="en-US" altLang="ja-JP" sz="1200" dirty="0">
                <a:latin typeface="HG丸ｺﾞｼｯｸM-PRO" panose="020F0600000000000000" pitchFamily="50" charset="-128"/>
                <a:ea typeface="HG丸ｺﾞｼｯｸM-PRO" panose="020F0600000000000000" pitchFamily="50" charset="-128"/>
              </a:rPr>
              <a:t>1</a:t>
            </a:r>
            <a:r>
              <a:rPr lang="zh-CN" altLang="en-US" sz="1200" dirty="0">
                <a:latin typeface="HG丸ｺﾞｼｯｸM-PRO" panose="020F0600000000000000" pitchFamily="50" charset="-128"/>
                <a:ea typeface="HG丸ｺﾞｼｯｸM-PRO" panose="020F0600000000000000" pitchFamily="50" charset="-128"/>
              </a:rPr>
              <a:t>项</a:t>
            </a:r>
            <a:endParaRPr lang="en-US" altLang="ja-JP" sz="1200" dirty="0">
              <a:latin typeface="HG丸ｺﾞｼｯｸM-PRO" panose="020F0600000000000000" pitchFamily="50" charset="-128"/>
              <a:ea typeface="HG丸ｺﾞｼｯｸM-PRO" panose="020F0600000000000000" pitchFamily="50" charset="-128"/>
            </a:endParaRPr>
          </a:p>
        </p:txBody>
      </p:sp>
      <p:pic>
        <p:nvPicPr>
          <p:cNvPr id="12" name="図 11"/>
          <p:cNvPicPr>
            <a:picLocks noChangeAspect="1"/>
          </p:cNvPicPr>
          <p:nvPr/>
        </p:nvPicPr>
        <p:blipFill>
          <a:blip r:embed="rId2"/>
          <a:stretch>
            <a:fillRect/>
          </a:stretch>
        </p:blipFill>
        <p:spPr>
          <a:xfrm>
            <a:off x="431569" y="7958885"/>
            <a:ext cx="1476296" cy="1476296"/>
          </a:xfrm>
          <a:prstGeom prst="rect">
            <a:avLst/>
          </a:prstGeom>
        </p:spPr>
      </p:pic>
      <p:sp>
        <p:nvSpPr>
          <p:cNvPr id="13" name="角丸四角形吹き出し 12"/>
          <p:cNvSpPr/>
          <p:nvPr/>
        </p:nvSpPr>
        <p:spPr>
          <a:xfrm>
            <a:off x="2023481" y="7538354"/>
            <a:ext cx="1732047" cy="659243"/>
          </a:xfrm>
          <a:prstGeom prst="wedgeRoundRectCallout">
            <a:avLst>
              <a:gd name="adj1" fmla="val -52436"/>
              <a:gd name="adj2" fmla="val 945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latin typeface="HG丸ｺﾞｼｯｸM-PRO" panose="020F0600000000000000" pitchFamily="50" charset="-128"/>
                <a:ea typeface="HG丸ｺﾞｼｯｸM-PRO" panose="020F0600000000000000" pitchFamily="50" charset="-128"/>
              </a:rPr>
              <a:t>在不知不觉的情况下条件被更改了</a:t>
            </a:r>
            <a:r>
              <a:rPr kumimoji="1" lang="en-US" altLang="ja-JP" sz="1400" dirty="0">
                <a:latin typeface="HG丸ｺﾞｼｯｸM-PRO" panose="020F0600000000000000" pitchFamily="50" charset="-128"/>
                <a:ea typeface="HG丸ｺﾞｼｯｸM-PRO" panose="020F0600000000000000" pitchFamily="50" charset="-128"/>
              </a:rPr>
              <a:t>…</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276168" y="7426583"/>
            <a:ext cx="1846414" cy="307777"/>
          </a:xfrm>
          <a:prstGeom prst="rect">
            <a:avLst/>
          </a:prstGeom>
          <a:noFill/>
        </p:spPr>
        <p:txBody>
          <a:bodyPr wrap="square" rtlCol="0">
            <a:spAutoFit/>
          </a:bodyPr>
          <a:lstStyle/>
          <a:p>
            <a:r>
              <a:rPr lang="zh-CN" altLang="en-US" sz="1400" dirty="0">
                <a:latin typeface="HG丸ｺﾞｼｯｸM-PRO" panose="020F0600000000000000" pitchFamily="50" charset="-128"/>
                <a:ea typeface="HG丸ｺﾞｼｯｸM-PRO" panose="020F0600000000000000" pitchFamily="50" charset="-128"/>
              </a:rPr>
              <a:t>例如这种情况</a:t>
            </a:r>
            <a:r>
              <a:rPr lang="en-US" altLang="ja-JP" sz="1400" dirty="0">
                <a:latin typeface="HG丸ｺﾞｼｯｸM-PRO" panose="020F0600000000000000" pitchFamily="50" charset="-128"/>
                <a:ea typeface="HG丸ｺﾞｼｯｸM-PRO" panose="020F0600000000000000" pitchFamily="50" charset="-128"/>
              </a:rPr>
              <a:t>…</a:t>
            </a:r>
            <a:endParaRPr kumimoji="1" lang="ja-JP" altLang="en-US" sz="1050" dirty="0"/>
          </a:p>
        </p:txBody>
      </p:sp>
      <p:sp>
        <p:nvSpPr>
          <p:cNvPr id="15" name="正方形/長方形 14"/>
          <p:cNvSpPr/>
          <p:nvPr/>
        </p:nvSpPr>
        <p:spPr>
          <a:xfrm>
            <a:off x="3003958" y="8263491"/>
            <a:ext cx="3655822" cy="1070116"/>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请与</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大阪府</a:t>
            </a: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劳动咨询中心</a:t>
            </a:r>
            <a:endParaRPr kumimoji="1" lang="en-US" altLang="zh-CN"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联系</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 ！</a:t>
            </a: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06-6946-2600</a:t>
            </a:r>
          </a:p>
        </p:txBody>
      </p:sp>
      <p:sp>
        <p:nvSpPr>
          <p:cNvPr id="16" name="テキスト ボックス 15"/>
          <p:cNvSpPr txBox="1"/>
          <p:nvPr/>
        </p:nvSpPr>
        <p:spPr>
          <a:xfrm>
            <a:off x="276168" y="3545321"/>
            <a:ext cx="6958721" cy="338554"/>
          </a:xfrm>
          <a:prstGeom prst="rect">
            <a:avLst/>
          </a:prstGeom>
          <a:noFill/>
        </p:spPr>
        <p:txBody>
          <a:bodyPr wrap="square" rtlCol="0">
            <a:spAutoFit/>
          </a:bodyPr>
          <a:lstStyle/>
          <a:p>
            <a:r>
              <a:rPr lang="ja-JP" altLang="en-US" sz="1600" dirty="0">
                <a:latin typeface="Microsoft YaHei UI Light" panose="020B0502040204020203" pitchFamily="34" charset="-122"/>
                <a:ea typeface="Microsoft YaHei UI Light" panose="020B0502040204020203" pitchFamily="34" charset="-122"/>
              </a:rPr>
              <a:t>☆</a:t>
            </a:r>
            <a:r>
              <a:rPr lang="zh-CN" altLang="en-US" sz="1600" dirty="0">
                <a:latin typeface="Microsoft YaHei UI Light" panose="020B0502040204020203" pitchFamily="34" charset="-122"/>
                <a:ea typeface="Microsoft YaHei UI Light" panose="020B0502040204020203" pitchFamily="34" charset="-122"/>
              </a:rPr>
              <a:t>如你</a:t>
            </a:r>
            <a:r>
              <a:rPr lang="ja-JP" altLang="en-US" sz="1600" dirty="0">
                <a:latin typeface="Microsoft YaHei UI Light" panose="020B0502040204020203" pitchFamily="34" charset="-122"/>
                <a:ea typeface="Microsoft YaHei UI Light" panose="020B0502040204020203" pitchFamily="34" charset="-122"/>
              </a:rPr>
              <a:t>（</a:t>
            </a:r>
            <a:r>
              <a:rPr lang="zh-CN" altLang="en-US" sz="1600" dirty="0">
                <a:latin typeface="Microsoft YaHei UI Light" panose="020B0502040204020203" pitchFamily="34" charset="-122"/>
                <a:ea typeface="Microsoft YaHei UI Light" panose="020B0502040204020203" pitchFamily="34" charset="-122"/>
              </a:rPr>
              <a:t>工作的人</a:t>
            </a:r>
            <a:r>
              <a:rPr lang="ja-JP" altLang="en-US" sz="1600" dirty="0">
                <a:latin typeface="Microsoft YaHei UI Light" panose="020B0502040204020203" pitchFamily="34" charset="-122"/>
                <a:ea typeface="Microsoft YaHei UI Light" panose="020B0502040204020203" pitchFamily="34" charset="-122"/>
              </a:rPr>
              <a:t>）</a:t>
            </a:r>
            <a:r>
              <a:rPr lang="zh-CN" altLang="en-US" sz="1600" dirty="0">
                <a:latin typeface="Microsoft YaHei UI Light" panose="020B0502040204020203" pitchFamily="34" charset="-122"/>
                <a:ea typeface="Microsoft YaHei UI Light" panose="020B0502040204020203" pitchFamily="34" charset="-122"/>
              </a:rPr>
              <a:t>有要求，也可通过传真或电子邮件</a:t>
            </a:r>
            <a:r>
              <a:rPr lang="ja-JP" altLang="en-US" sz="1600" dirty="0" err="1">
                <a:latin typeface="Microsoft YaHei UI Light" panose="020B0502040204020203" pitchFamily="34" charset="-122"/>
                <a:ea typeface="Microsoft YaHei UI Light" panose="020B0502040204020203" pitchFamily="34" charset="-122"/>
              </a:rPr>
              <a:t>、</a:t>
            </a:r>
            <a:r>
              <a:rPr lang="en-US" altLang="ja-JP" sz="1600" dirty="0">
                <a:latin typeface="Microsoft YaHei UI Light" panose="020B0502040204020203" pitchFamily="34" charset="-122"/>
                <a:ea typeface="Microsoft YaHei UI Light" panose="020B0502040204020203" pitchFamily="34" charset="-122"/>
              </a:rPr>
              <a:t>SNS</a:t>
            </a:r>
            <a:r>
              <a:rPr lang="zh-CN" altLang="en-US" sz="1600" dirty="0">
                <a:latin typeface="Microsoft YaHei UI Light" panose="020B0502040204020203" pitchFamily="34" charset="-122"/>
                <a:ea typeface="Microsoft YaHei UI Light" panose="020B0502040204020203" pitchFamily="34" charset="-122"/>
              </a:rPr>
              <a:t>等进行</a:t>
            </a:r>
            <a:r>
              <a:rPr lang="ja-JP" altLang="en-US" sz="1600" dirty="0" err="1">
                <a:latin typeface="Microsoft YaHei UI Light" panose="020B0502040204020203" pitchFamily="34" charset="-122"/>
                <a:ea typeface="Microsoft YaHei UI Light" panose="020B0502040204020203" pitchFamily="34" charset="-122"/>
              </a:rPr>
              <a:t>。</a:t>
            </a:r>
            <a:endParaRPr lang="en-US" altLang="ja-JP" sz="1600" dirty="0">
              <a:latin typeface="Microsoft YaHei UI Light" panose="020B0502040204020203" pitchFamily="34" charset="-122"/>
              <a:ea typeface="Microsoft YaHei UI Light" panose="020B0502040204020203" pitchFamily="34" charset="-122"/>
            </a:endParaRPr>
          </a:p>
        </p:txBody>
      </p:sp>
      <p:cxnSp>
        <p:nvCxnSpPr>
          <p:cNvPr id="17" name="直線コネクタ 16"/>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Tree>
    <p:extLst>
      <p:ext uri="{BB962C8B-B14F-4D97-AF65-F5344CB8AC3E}">
        <p14:creationId xmlns:p14="http://schemas.microsoft.com/office/powerpoint/2010/main" val="33686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42286" y="177068"/>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案例</a:t>
            </a:r>
            <a:r>
              <a:rPr kumimoji="1" lang="ja-JP" altLang="en-US" sz="3600" b="1" dirty="0">
                <a:latin typeface="HG丸ｺﾞｼｯｸM-PRO" panose="020F0600000000000000" pitchFamily="50" charset="-128"/>
                <a:ea typeface="HG丸ｺﾞｼｯｸM-PRO" panose="020F0600000000000000" pitchFamily="50" charset="-128"/>
              </a:rPr>
              <a:t>２</a:t>
            </a:r>
          </a:p>
        </p:txBody>
      </p:sp>
      <p:sp>
        <p:nvSpPr>
          <p:cNvPr id="7" name="コンテンツ プレースホルダー 5"/>
          <p:cNvSpPr txBox="1">
            <a:spLocks/>
          </p:cNvSpPr>
          <p:nvPr/>
        </p:nvSpPr>
        <p:spPr>
          <a:xfrm>
            <a:off x="458522" y="6383968"/>
            <a:ext cx="5704010" cy="5539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386" dirty="0">
                <a:latin typeface="HG丸ｺﾞｼｯｸM-PRO" panose="020F0600000000000000" pitchFamily="50" charset="-128"/>
                <a:ea typeface="HG丸ｺﾞｼｯｸM-PRO" panose="020F0600000000000000" pitchFamily="50" charset="-128"/>
              </a:rPr>
              <a:t>　</a:t>
            </a:r>
            <a:r>
              <a:rPr lang="ja-JP" altLang="en-US" sz="1941" dirty="0"/>
              <a:t>　　　　　　　　　　　　　　　　　　　　　</a:t>
            </a:r>
            <a:endParaRPr lang="en-US" altLang="ja-JP" sz="1941" dirty="0"/>
          </a:p>
          <a:p>
            <a:pPr marL="0" indent="0">
              <a:buNone/>
            </a:pPr>
            <a:r>
              <a:rPr lang="ja-JP" altLang="en-US" sz="1941" dirty="0"/>
              <a:t>　　　　　　　　　　　　　　　　　　　　　　</a:t>
            </a:r>
            <a:endParaRPr lang="en-US" altLang="ja-JP" sz="1941" dirty="0"/>
          </a:p>
          <a:p>
            <a:pPr marL="0" indent="0">
              <a:buNone/>
            </a:pPr>
            <a:endParaRPr lang="ja-JP" altLang="en-US" sz="1941" dirty="0"/>
          </a:p>
        </p:txBody>
      </p:sp>
      <p:sp>
        <p:nvSpPr>
          <p:cNvPr id="14" name="テキスト ボックス 13"/>
          <p:cNvSpPr txBox="1"/>
          <p:nvPr/>
        </p:nvSpPr>
        <p:spPr>
          <a:xfrm>
            <a:off x="168684" y="1265027"/>
            <a:ext cx="3977234" cy="590070"/>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7" name="正方形/長方形 16"/>
          <p:cNvSpPr/>
          <p:nvPr/>
        </p:nvSpPr>
        <p:spPr>
          <a:xfrm>
            <a:off x="522388" y="1315501"/>
            <a:ext cx="3938696" cy="584775"/>
          </a:xfrm>
          <a:prstGeom prst="rect">
            <a:avLst/>
          </a:prstGeom>
        </p:spPr>
        <p:txBody>
          <a:bodyPr wrap="square">
            <a:spAutoFit/>
          </a:bodyPr>
          <a:lstStyle/>
          <a:p>
            <a:r>
              <a:rPr lang="zh-CN" altLang="en-US" sz="3200" b="1" dirty="0">
                <a:latin typeface="Microsoft YaHei" panose="020B0503020204020204" pitchFamily="34" charset="-122"/>
                <a:ea typeface="Microsoft YaHei" panose="020B0503020204020204" pitchFamily="34" charset="-122"/>
              </a:rPr>
              <a:t>关于薪水</a:t>
            </a:r>
            <a:r>
              <a:rPr lang="ja-JP" altLang="en-US" sz="3200" b="1" dirty="0">
                <a:latin typeface="Microsoft YaHei" panose="020B0503020204020204" pitchFamily="34" charset="-122"/>
                <a:ea typeface="Microsoft YaHei" panose="020B0503020204020204" pitchFamily="34" charset="-122"/>
              </a:rPr>
              <a:t>（</a:t>
            </a:r>
            <a:r>
              <a:rPr lang="zh-CN" altLang="en-US" sz="3200" b="1" dirty="0">
                <a:latin typeface="Microsoft YaHei" panose="020B0503020204020204" pitchFamily="34" charset="-122"/>
                <a:ea typeface="Microsoft YaHei" panose="020B0503020204020204" pitchFamily="34" charset="-122"/>
              </a:rPr>
              <a:t>工资</a:t>
            </a:r>
            <a:r>
              <a:rPr lang="ja-JP" altLang="en-US" sz="3200" b="1" dirty="0">
                <a:latin typeface="Microsoft YaHei" panose="020B0503020204020204" pitchFamily="34" charset="-122"/>
                <a:ea typeface="Microsoft YaHei" panose="020B0503020204020204" pitchFamily="34" charset="-122"/>
              </a:rPr>
              <a:t>）</a:t>
            </a:r>
            <a:endParaRPr lang="ja-JP" altLang="en-US" sz="3200" dirty="0">
              <a:latin typeface="Microsoft YaHei" panose="020B0503020204020204" pitchFamily="34" charset="-122"/>
              <a:ea typeface="Microsoft YaHei" panose="020B0503020204020204" pitchFamily="34" charset="-122"/>
            </a:endParaRP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4878767" y="2831501"/>
            <a:ext cx="1594812" cy="1974809"/>
          </a:xfrm>
          <a:prstGeom prst="rect">
            <a:avLst/>
          </a:prstGeom>
          <a:noFill/>
        </p:spPr>
      </p:pic>
      <p:pic>
        <p:nvPicPr>
          <p:cNvPr id="16" name="図 15"/>
          <p:cNvPicPr/>
          <p:nvPr/>
        </p:nvPicPr>
        <p:blipFill>
          <a:blip r:embed="rId3" cstate="print">
            <a:extLst>
              <a:ext uri="{28A0092B-C50C-407E-A947-70E740481C1C}">
                <a14:useLocalDpi xmlns:a14="http://schemas.microsoft.com/office/drawing/2010/main" val="0"/>
              </a:ext>
            </a:extLst>
          </a:blip>
          <a:stretch>
            <a:fillRect/>
          </a:stretch>
        </p:blipFill>
        <p:spPr>
          <a:xfrm>
            <a:off x="209303" y="2207231"/>
            <a:ext cx="1679668" cy="1871034"/>
          </a:xfrm>
          <a:prstGeom prst="rect">
            <a:avLst/>
          </a:prstGeom>
        </p:spPr>
      </p:pic>
      <p:pic>
        <p:nvPicPr>
          <p:cNvPr id="18" name="図 17"/>
          <p:cNvPicPr/>
          <p:nvPr/>
        </p:nvPicPr>
        <p:blipFill>
          <a:blip r:embed="rId4" cstate="print">
            <a:extLst>
              <a:ext uri="{28A0092B-C50C-407E-A947-70E740481C1C}">
                <a14:useLocalDpi xmlns:a14="http://schemas.microsoft.com/office/drawing/2010/main" val="0"/>
              </a:ext>
            </a:extLst>
          </a:blip>
          <a:stretch>
            <a:fillRect/>
          </a:stretch>
        </p:blipFill>
        <p:spPr>
          <a:xfrm>
            <a:off x="295670" y="5979768"/>
            <a:ext cx="1657153" cy="2483558"/>
          </a:xfrm>
          <a:prstGeom prst="rect">
            <a:avLst/>
          </a:prstGeom>
        </p:spPr>
      </p:pic>
      <p:pic>
        <p:nvPicPr>
          <p:cNvPr id="22" name="図 21"/>
          <p:cNvPicPr/>
          <p:nvPr/>
        </p:nvPicPr>
        <p:blipFill>
          <a:blip r:embed="rId5" cstate="print">
            <a:extLst>
              <a:ext uri="{28A0092B-C50C-407E-A947-70E740481C1C}">
                <a14:useLocalDpi xmlns:a14="http://schemas.microsoft.com/office/drawing/2010/main" val="0"/>
              </a:ext>
            </a:extLst>
          </a:blip>
          <a:stretch>
            <a:fillRect/>
          </a:stretch>
        </p:blipFill>
        <p:spPr>
          <a:xfrm>
            <a:off x="4931850" y="6615560"/>
            <a:ext cx="1607609" cy="2015460"/>
          </a:xfrm>
          <a:prstGeom prst="rect">
            <a:avLst/>
          </a:prstGeom>
        </p:spPr>
      </p:pic>
      <p:sp>
        <p:nvSpPr>
          <p:cNvPr id="19" name="角丸四角形吹き出し 18"/>
          <p:cNvSpPr/>
          <p:nvPr/>
        </p:nvSpPr>
        <p:spPr>
          <a:xfrm>
            <a:off x="2231078" y="2166435"/>
            <a:ext cx="2215820" cy="833496"/>
          </a:xfrm>
          <a:prstGeom prst="wedgeRoundRectCallout">
            <a:avLst>
              <a:gd name="adj1" fmla="val -77162"/>
              <a:gd name="adj2" fmla="val 69958"/>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78" tIns="31689" rIns="63378" bIns="31689" numCol="1" spcCol="0" rtlCol="0" fromWordArt="0" anchor="ctr" anchorCtr="0" forceAA="0" compatLnSpc="1">
            <a:prstTxWarp prst="textNoShape">
              <a:avLst/>
            </a:prstTxWarp>
            <a:noAutofit/>
          </a:bodyPr>
          <a:lstStyle/>
          <a:p>
            <a:r>
              <a:rPr lang="zh-CN" altLang="en-US" sz="2000" dirty="0">
                <a:solidFill>
                  <a:srgbClr val="FF0000"/>
                </a:solidFill>
                <a:latin typeface="Microsoft YaHei UI" panose="020B0503020204020204" pitchFamily="34" charset="-122"/>
                <a:ea typeface="Microsoft YaHei UI" panose="020B0503020204020204" pitchFamily="34" charset="-122"/>
              </a:rPr>
              <a:t>每小时</a:t>
            </a:r>
            <a:r>
              <a:rPr lang="en-US" altLang="ja-JP" sz="2000">
                <a:solidFill>
                  <a:srgbClr val="FF0000"/>
                </a:solidFill>
                <a:latin typeface="Microsoft YaHei UI" panose="020B0503020204020204" pitchFamily="34" charset="-122"/>
                <a:ea typeface="Microsoft YaHei UI" panose="020B0503020204020204" pitchFamily="34" charset="-122"/>
              </a:rPr>
              <a:t>1,200</a:t>
            </a:r>
            <a:r>
              <a:rPr lang="zh-CN" altLang="en-US" sz="2000" dirty="0">
                <a:solidFill>
                  <a:srgbClr val="FF0000"/>
                </a:solidFill>
                <a:latin typeface="Microsoft YaHei UI" panose="020B0503020204020204" pitchFamily="34" charset="-122"/>
                <a:ea typeface="Microsoft YaHei UI" panose="020B0503020204020204" pitchFamily="34" charset="-122"/>
              </a:rPr>
              <a:t>日元</a:t>
            </a:r>
            <a:r>
              <a:rPr lang="ja-JP" altLang="en-US" sz="2000" dirty="0" err="1">
                <a:solidFill>
                  <a:srgbClr val="FF0000"/>
                </a:solidFill>
                <a:latin typeface="Microsoft YaHei UI" panose="020B0503020204020204" pitchFamily="34" charset="-122"/>
                <a:ea typeface="Microsoft YaHei UI" panose="020B0503020204020204" pitchFamily="34" charset="-122"/>
              </a:rPr>
              <a:t>。</a:t>
            </a:r>
            <a:endParaRPr lang="en-US" altLang="ja-JP" sz="2000" dirty="0">
              <a:solidFill>
                <a:srgbClr val="FF0000"/>
              </a:solidFill>
              <a:latin typeface="Microsoft YaHei UI" panose="020B0503020204020204" pitchFamily="34" charset="-122"/>
              <a:ea typeface="Microsoft YaHei UI" panose="020B0503020204020204" pitchFamily="34" charset="-122"/>
            </a:endParaRPr>
          </a:p>
        </p:txBody>
      </p:sp>
      <p:sp>
        <p:nvSpPr>
          <p:cNvPr id="20" name="下矢印 19"/>
          <p:cNvSpPr/>
          <p:nvPr/>
        </p:nvSpPr>
        <p:spPr>
          <a:xfrm>
            <a:off x="1985851" y="4602548"/>
            <a:ext cx="2642702" cy="704266"/>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78" tIns="31689" rIns="63378" bIns="31689" numCol="1" spcCol="0" rtlCol="0" fromWordArt="0" anchor="ctr" anchorCtr="0" forceAA="0" compatLnSpc="1">
            <a:prstTxWarp prst="textNoShape">
              <a:avLst/>
            </a:prstTxWarp>
            <a:noAutofit/>
          </a:bodyPr>
          <a:lstStyle/>
          <a:p>
            <a:pPr algn="ctr"/>
            <a:r>
              <a:rPr lang="zh-CN" altLang="en-US" sz="2600" b="1" dirty="0">
                <a:solidFill>
                  <a:schemeClr val="tx1"/>
                </a:solidFill>
                <a:latin typeface="Microsoft YaHei UI Light" panose="020B0502040204020203" pitchFamily="34" charset="-122"/>
                <a:ea typeface="Microsoft YaHei UI Light" panose="020B0502040204020203" pitchFamily="34" charset="-122"/>
              </a:rPr>
              <a:t>工资日</a:t>
            </a:r>
            <a:endParaRPr lang="ja-JP" altLang="en-US" sz="2600" b="1" dirty="0">
              <a:solidFill>
                <a:schemeClr val="tx1"/>
              </a:solidFill>
              <a:latin typeface="Microsoft YaHei UI Light" panose="020B0502040204020203" pitchFamily="34" charset="-122"/>
              <a:ea typeface="Microsoft YaHei UI Light" panose="020B0502040204020203" pitchFamily="34" charset="-122"/>
            </a:endParaRPr>
          </a:p>
        </p:txBody>
      </p:sp>
      <p:sp>
        <p:nvSpPr>
          <p:cNvPr id="21" name="角丸四角形吹き出し 20"/>
          <p:cNvSpPr/>
          <p:nvPr/>
        </p:nvSpPr>
        <p:spPr>
          <a:xfrm>
            <a:off x="2491736" y="5501589"/>
            <a:ext cx="2470036" cy="1584467"/>
          </a:xfrm>
          <a:prstGeom prst="wedgeRoundRectCallout">
            <a:avLst>
              <a:gd name="adj1" fmla="val -76191"/>
              <a:gd name="adj2" fmla="val 47705"/>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78" tIns="31689" rIns="63378" bIns="31689" numCol="1" spcCol="0" rtlCol="0" fromWordArt="0" anchor="ctr" anchorCtr="0" forceAA="0" compatLnSpc="1">
            <a:prstTxWarp prst="textNoShape">
              <a:avLst/>
            </a:prstTxWarp>
            <a:noAutofit/>
          </a:bodyPr>
          <a:lstStyle/>
          <a:p>
            <a:r>
              <a:rPr lang="zh-CN" altLang="en-US" sz="2000" dirty="0">
                <a:solidFill>
                  <a:srgbClr val="FF0000"/>
                </a:solidFill>
                <a:latin typeface="Microsoft YaHei UI" panose="020B0503020204020204" pitchFamily="34" charset="-122"/>
                <a:ea typeface="Microsoft YaHei UI" panose="020B0503020204020204" pitchFamily="34" charset="-122"/>
              </a:rPr>
              <a:t>由于公司的业绩不好，每小时只能给</a:t>
            </a:r>
            <a:r>
              <a:rPr lang="en-US" altLang="ja-JP" sz="2000" dirty="0">
                <a:solidFill>
                  <a:srgbClr val="FF0000"/>
                </a:solidFill>
                <a:latin typeface="Microsoft YaHei UI" panose="020B0503020204020204" pitchFamily="34" charset="-122"/>
                <a:ea typeface="Microsoft YaHei UI" panose="020B0503020204020204" pitchFamily="34" charset="-122"/>
              </a:rPr>
              <a:t>800</a:t>
            </a:r>
            <a:r>
              <a:rPr lang="ja-JP" altLang="en-US" sz="2000" dirty="0">
                <a:solidFill>
                  <a:srgbClr val="FF0000"/>
                </a:solidFill>
                <a:latin typeface="Microsoft YaHei UI" panose="020B0503020204020204" pitchFamily="34" charset="-122"/>
                <a:ea typeface="Microsoft YaHei UI" panose="020B0503020204020204" pitchFamily="34" charset="-122"/>
              </a:rPr>
              <a:t>円。</a:t>
            </a:r>
            <a:endParaRPr kumimoji="1" lang="ja-JP" altLang="en-US" sz="2000" dirty="0">
              <a:solidFill>
                <a:srgbClr val="FF0000"/>
              </a:solidFill>
              <a:latin typeface="Microsoft YaHei UI" panose="020B0503020204020204" pitchFamily="34" charset="-122"/>
              <a:ea typeface="Microsoft YaHei UI" panose="020B0503020204020204" pitchFamily="34" charset="-122"/>
            </a:endParaRPr>
          </a:p>
        </p:txBody>
      </p:sp>
      <p:sp>
        <p:nvSpPr>
          <p:cNvPr id="25" name="角丸四角形吹き出し 24"/>
          <p:cNvSpPr/>
          <p:nvPr/>
        </p:nvSpPr>
        <p:spPr>
          <a:xfrm>
            <a:off x="2551337" y="3437298"/>
            <a:ext cx="2014383" cy="787025"/>
          </a:xfrm>
          <a:prstGeom prst="wedgeRoundRectCallout">
            <a:avLst>
              <a:gd name="adj1" fmla="val 71321"/>
              <a:gd name="adj2" fmla="val -24413"/>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78" tIns="31689" rIns="63378" bIns="31689" numCol="1" spcCol="0" rtlCol="0" fromWordArt="0" anchor="ctr" anchorCtr="0" forceAA="0" compatLnSpc="1">
            <a:prstTxWarp prst="textNoShape">
              <a:avLst/>
            </a:prstTxWarp>
            <a:noAutofit/>
          </a:bodyPr>
          <a:lstStyle/>
          <a:p>
            <a:pPr algn="ctr"/>
            <a:r>
              <a:rPr kumimoji="1" lang="zh-CN" altLang="en-US" sz="2000" dirty="0">
                <a:solidFill>
                  <a:srgbClr val="000099"/>
                </a:solidFill>
                <a:latin typeface="Microsoft YaHei UI" panose="020B0503020204020204" pitchFamily="34" charset="-122"/>
                <a:ea typeface="Microsoft YaHei UI" panose="020B0503020204020204" pitchFamily="34" charset="-122"/>
              </a:rPr>
              <a:t>知道了</a:t>
            </a:r>
            <a:r>
              <a:rPr kumimoji="1" lang="ja-JP" altLang="en-US" sz="2000" dirty="0" err="1">
                <a:solidFill>
                  <a:srgbClr val="000099"/>
                </a:solidFill>
                <a:latin typeface="Microsoft YaHei UI" panose="020B0503020204020204" pitchFamily="34" charset="-122"/>
                <a:ea typeface="Microsoft YaHei UI" panose="020B0503020204020204" pitchFamily="34" charset="-122"/>
              </a:rPr>
              <a:t>。</a:t>
            </a:r>
            <a:endParaRPr kumimoji="1" lang="en-US" altLang="ja-JP" sz="2000" dirty="0">
              <a:solidFill>
                <a:srgbClr val="000099"/>
              </a:solidFill>
              <a:latin typeface="Microsoft YaHei UI" panose="020B0503020204020204" pitchFamily="34" charset="-122"/>
              <a:ea typeface="Microsoft YaHei UI" panose="020B0503020204020204" pitchFamily="34" charset="-122"/>
            </a:endParaRPr>
          </a:p>
        </p:txBody>
      </p:sp>
      <p:sp>
        <p:nvSpPr>
          <p:cNvPr id="26" name="正方形/長方形 25"/>
          <p:cNvSpPr/>
          <p:nvPr/>
        </p:nvSpPr>
        <p:spPr>
          <a:xfrm>
            <a:off x="548618" y="4153216"/>
            <a:ext cx="1256417" cy="474943"/>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chemeClr val="bg1"/>
                </a:solidFill>
                <a:latin typeface="Microsoft YaHei" panose="020B0503020204020204" pitchFamily="34" charset="-122"/>
                <a:ea typeface="Microsoft YaHei" panose="020B0503020204020204" pitchFamily="34" charset="-122"/>
              </a:rPr>
              <a:t>面试时</a:t>
            </a:r>
            <a:endParaRPr kumimoji="1" lang="ja-JP" altLang="en-US" sz="2400" b="1" dirty="0">
              <a:solidFill>
                <a:schemeClr val="bg1"/>
              </a:solidFill>
              <a:latin typeface="Microsoft YaHei" panose="020B0503020204020204" pitchFamily="34" charset="-122"/>
              <a:ea typeface="Microsoft YaHei" panose="020B0503020204020204" pitchFamily="34" charset="-122"/>
            </a:endParaRPr>
          </a:p>
        </p:txBody>
      </p:sp>
      <p:sp>
        <p:nvSpPr>
          <p:cNvPr id="27" name="角丸四角形 26"/>
          <p:cNvSpPr/>
          <p:nvPr/>
        </p:nvSpPr>
        <p:spPr>
          <a:xfrm>
            <a:off x="903945" y="8589849"/>
            <a:ext cx="4962027" cy="741432"/>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dirty="0">
                <a:solidFill>
                  <a:schemeClr val="tx1"/>
                </a:solidFill>
                <a:latin typeface="Microsoft YaHei Light" panose="020B0502040204020203" pitchFamily="34" charset="-122"/>
                <a:ea typeface="Microsoft YaHei Light" panose="020B0502040204020203" pitchFamily="34" charset="-122"/>
              </a:rPr>
              <a:t>这种情况该如何对待</a:t>
            </a:r>
            <a:r>
              <a:rPr kumimoji="1" lang="ja-JP" altLang="en-US" sz="2400" dirty="0">
                <a:solidFill>
                  <a:schemeClr val="tx1"/>
                </a:solidFill>
                <a:latin typeface="Microsoft YaHei Light" panose="020B0502040204020203" pitchFamily="34" charset="-122"/>
                <a:ea typeface="Microsoft YaHei Light" panose="020B0502040204020203" pitchFamily="34" charset="-122"/>
              </a:rPr>
              <a:t>？</a:t>
            </a:r>
          </a:p>
        </p:txBody>
      </p:sp>
      <p:sp>
        <p:nvSpPr>
          <p:cNvPr id="29" name="角丸四角形吹き出し 28"/>
          <p:cNvSpPr/>
          <p:nvPr/>
        </p:nvSpPr>
        <p:spPr>
          <a:xfrm>
            <a:off x="2874885" y="7501650"/>
            <a:ext cx="1925118" cy="715477"/>
          </a:xfrm>
          <a:prstGeom prst="wedgeRoundRectCallout">
            <a:avLst>
              <a:gd name="adj1" fmla="val 65752"/>
              <a:gd name="adj2" fmla="val -24412"/>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78" tIns="31689" rIns="63378" bIns="31689" numCol="1" spcCol="0" rtlCol="0" fromWordArt="0" anchor="ctr" anchorCtr="0" forceAA="0" compatLnSpc="1">
            <a:prstTxWarp prst="textNoShape">
              <a:avLst/>
            </a:prstTxWarp>
            <a:noAutofit/>
          </a:bodyPr>
          <a:lstStyle/>
          <a:p>
            <a:pPr algn="ctr"/>
            <a:r>
              <a:rPr kumimoji="1" lang="zh-CN" altLang="en-US" sz="2400" dirty="0">
                <a:solidFill>
                  <a:srgbClr val="000099"/>
                </a:solidFill>
                <a:latin typeface="Microsoft YaHei UI" panose="020B0503020204020204" pitchFamily="34" charset="-122"/>
                <a:ea typeface="Microsoft YaHei UI" panose="020B0503020204020204" pitchFamily="34" charset="-122"/>
              </a:rPr>
              <a:t>不会吧</a:t>
            </a:r>
            <a:r>
              <a:rPr kumimoji="1" lang="ja-JP" altLang="en-US" sz="2400" dirty="0">
                <a:solidFill>
                  <a:srgbClr val="000099"/>
                </a:solidFill>
                <a:latin typeface="Microsoft YaHei UI" panose="020B0503020204020204" pitchFamily="34" charset="-122"/>
                <a:ea typeface="Microsoft YaHei UI" panose="020B0503020204020204" pitchFamily="34" charset="-122"/>
              </a:rPr>
              <a:t>？！</a:t>
            </a:r>
            <a:endParaRPr kumimoji="1" lang="en-US" altLang="ja-JP" sz="2400" dirty="0">
              <a:solidFill>
                <a:srgbClr val="000099"/>
              </a:solidFill>
              <a:latin typeface="Microsoft YaHei UI" panose="020B0503020204020204" pitchFamily="34" charset="-122"/>
              <a:ea typeface="Microsoft YaHei UI" panose="020B0503020204020204" pitchFamily="34" charset="-122"/>
            </a:endParaRPr>
          </a:p>
        </p:txBody>
      </p:sp>
      <p:pic>
        <p:nvPicPr>
          <p:cNvPr id="23" name="図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477" y="8609266"/>
            <a:ext cx="615837" cy="781639"/>
          </a:xfrm>
          <a:prstGeom prst="rect">
            <a:avLst/>
          </a:prstGeom>
        </p:spPr>
      </p:pic>
      <p:cxnSp>
        <p:nvCxnSpPr>
          <p:cNvPr id="24" name="直線コネクタ 23"/>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Tree>
    <p:extLst>
      <p:ext uri="{BB962C8B-B14F-4D97-AF65-F5344CB8AC3E}">
        <p14:creationId xmlns:p14="http://schemas.microsoft.com/office/powerpoint/2010/main" val="1268722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p:cNvSpPr txBox="1"/>
          <p:nvPr/>
        </p:nvSpPr>
        <p:spPr>
          <a:xfrm>
            <a:off x="342357" y="4295574"/>
            <a:ext cx="497562" cy="40027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pic>
        <p:nvPicPr>
          <p:cNvPr id="4" name="図 3"/>
          <p:cNvPicPr>
            <a:picLocks noChangeAspect="1"/>
          </p:cNvPicPr>
          <p:nvPr/>
        </p:nvPicPr>
        <p:blipFill>
          <a:blip r:embed="rId2"/>
          <a:stretch>
            <a:fillRect/>
          </a:stretch>
        </p:blipFill>
        <p:spPr>
          <a:xfrm>
            <a:off x="325116" y="8126109"/>
            <a:ext cx="1507707" cy="1364473"/>
          </a:xfrm>
          <a:prstGeom prst="rect">
            <a:avLst/>
          </a:prstGeom>
        </p:spPr>
      </p:pic>
      <p:sp>
        <p:nvSpPr>
          <p:cNvPr id="9" name="テキスト ボックス 8"/>
          <p:cNvSpPr txBox="1"/>
          <p:nvPr/>
        </p:nvSpPr>
        <p:spPr>
          <a:xfrm>
            <a:off x="185032" y="198803"/>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要点</a:t>
            </a:r>
            <a:r>
              <a:rPr kumimoji="1" lang="ja-JP" altLang="en-US" sz="3600" b="1" dirty="0">
                <a:latin typeface="HG丸ｺﾞｼｯｸM-PRO" panose="020F0600000000000000" pitchFamily="50" charset="-128"/>
                <a:ea typeface="HG丸ｺﾞｼｯｸM-PRO" panose="020F0600000000000000" pitchFamily="50" charset="-128"/>
              </a:rPr>
              <a:t>２</a:t>
            </a:r>
          </a:p>
        </p:txBody>
      </p:sp>
      <p:sp>
        <p:nvSpPr>
          <p:cNvPr id="7" name="コンテンツ プレースホルダー 5"/>
          <p:cNvSpPr txBox="1">
            <a:spLocks/>
          </p:cNvSpPr>
          <p:nvPr/>
        </p:nvSpPr>
        <p:spPr>
          <a:xfrm>
            <a:off x="967761" y="1307713"/>
            <a:ext cx="3192054" cy="547209"/>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何为工资</a:t>
            </a:r>
            <a:endParaRPr lang="ja-JP" altLang="ja-JP" sz="3200" dirty="0">
              <a:latin typeface="Microsoft YaHei" panose="020B0503020204020204" pitchFamily="34" charset="-122"/>
              <a:ea typeface="Microsoft YaHei" panose="020B0503020204020204" pitchFamily="34" charset="-122"/>
            </a:endParaRPr>
          </a:p>
          <a:p>
            <a:pPr marL="0" indent="0">
              <a:buNone/>
            </a:pPr>
            <a:r>
              <a:rPr lang="ja-JP" altLang="en-US" sz="2400" dirty="0"/>
              <a:t>　　　　　　　　　　　　　　　　　　　　　</a:t>
            </a:r>
            <a:endParaRPr lang="en-US" altLang="ja-JP" sz="2400" dirty="0"/>
          </a:p>
          <a:p>
            <a:pPr marL="0" indent="0">
              <a:buNone/>
            </a:pPr>
            <a:r>
              <a:rPr lang="ja-JP" altLang="en-US" sz="2400" dirty="0"/>
              <a:t>　　　　　　　　　　　　　　　　　　　　　　</a:t>
            </a:r>
            <a:endParaRPr lang="en-US" altLang="ja-JP" sz="2400" dirty="0"/>
          </a:p>
          <a:p>
            <a:pPr marL="0" indent="0">
              <a:buNone/>
            </a:pPr>
            <a:endParaRPr lang="ja-JP" altLang="en-US" sz="2400" dirty="0"/>
          </a:p>
        </p:txBody>
      </p:sp>
      <p:sp>
        <p:nvSpPr>
          <p:cNvPr id="17" name="テキスト ボックス 16"/>
          <p:cNvSpPr txBox="1"/>
          <p:nvPr/>
        </p:nvSpPr>
        <p:spPr>
          <a:xfrm>
            <a:off x="312870" y="1379129"/>
            <a:ext cx="497562" cy="40027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8" name="正方形/長方形 2"/>
          <p:cNvSpPr txBox="1"/>
          <p:nvPr/>
        </p:nvSpPr>
        <p:spPr>
          <a:xfrm>
            <a:off x="355992" y="1279557"/>
            <a:ext cx="431824"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1</a:t>
            </a:r>
          </a:p>
        </p:txBody>
      </p:sp>
      <p:sp>
        <p:nvSpPr>
          <p:cNvPr id="19" name="テキスト ボックス 18"/>
          <p:cNvSpPr txBox="1"/>
          <p:nvPr/>
        </p:nvSpPr>
        <p:spPr>
          <a:xfrm>
            <a:off x="403074" y="2007543"/>
            <a:ext cx="5948735" cy="1569660"/>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是指无论薪水</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津贴</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奖金等是何名称</a:t>
            </a:r>
            <a:r>
              <a:rPr lang="en-US" altLang="zh-CN"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作为工作的代价应该支付的所有的东西</a:t>
            </a:r>
            <a:r>
              <a:rPr lang="en-US" altLang="zh-CN" sz="2400" dirty="0">
                <a:latin typeface="Microsoft YaHei UI Light" panose="020B0502040204020203" pitchFamily="34" charset="-122"/>
                <a:ea typeface="Microsoft YaHei UI Light" panose="020B0502040204020203" pitchFamily="34" charset="-122"/>
              </a:rPr>
              <a:t>”</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a:p>
            <a:r>
              <a:rPr lang="ja-JP" altLang="en-US" sz="2400" dirty="0">
                <a:solidFill>
                  <a:srgbClr val="FF0000"/>
                </a:solidFill>
                <a:latin typeface="Microsoft YaHei UI Light" panose="020B0502040204020203" pitchFamily="34" charset="-122"/>
                <a:ea typeface="Microsoft YaHei UI Light" panose="020B0502040204020203" pitchFamily="34" charset="-122"/>
              </a:rPr>
              <a:t>①</a:t>
            </a:r>
            <a:r>
              <a:rPr lang="zh-CN" altLang="en-US" sz="2400" dirty="0">
                <a:solidFill>
                  <a:srgbClr val="FF0000"/>
                </a:solidFill>
                <a:latin typeface="Microsoft YaHei UI Light" panose="020B0502040204020203" pitchFamily="34" charset="-122"/>
                <a:ea typeface="Microsoft YaHei UI Light" panose="020B0502040204020203" pitchFamily="34" charset="-122"/>
              </a:rPr>
              <a:t>用货币</a:t>
            </a:r>
            <a:r>
              <a:rPr lang="ja-JP" altLang="en-US" sz="2400" dirty="0" err="1">
                <a:solidFill>
                  <a:srgbClr val="FF0000"/>
                </a:solidFill>
                <a:latin typeface="Microsoft YaHei UI Light" panose="020B0502040204020203" pitchFamily="34" charset="-122"/>
                <a:ea typeface="Microsoft YaHei UI Light" panose="020B0502040204020203" pitchFamily="34" charset="-122"/>
              </a:rPr>
              <a:t>、</a:t>
            </a:r>
            <a:r>
              <a:rPr lang="ja-JP" altLang="en-US" sz="2400" dirty="0">
                <a:solidFill>
                  <a:srgbClr val="FF0000"/>
                </a:solidFill>
                <a:latin typeface="Microsoft YaHei UI Light" panose="020B0502040204020203" pitchFamily="34" charset="-122"/>
                <a:ea typeface="Microsoft YaHei UI Light" panose="020B0502040204020203" pitchFamily="34" charset="-122"/>
              </a:rPr>
              <a:t>②</a:t>
            </a:r>
            <a:r>
              <a:rPr lang="zh-CN" altLang="en-US" sz="2400" dirty="0">
                <a:solidFill>
                  <a:srgbClr val="FF0000"/>
                </a:solidFill>
                <a:latin typeface="Microsoft YaHei UI Light" panose="020B0502040204020203" pitchFamily="34" charset="-122"/>
                <a:ea typeface="Microsoft YaHei UI Light" panose="020B0502040204020203" pitchFamily="34" charset="-122"/>
              </a:rPr>
              <a:t>直接支付给你</a:t>
            </a:r>
            <a:r>
              <a:rPr lang="ja-JP" altLang="en-US" sz="2400" dirty="0" err="1">
                <a:solidFill>
                  <a:srgbClr val="FF0000"/>
                </a:solidFill>
                <a:latin typeface="Microsoft YaHei UI Light" panose="020B0502040204020203" pitchFamily="34" charset="-122"/>
                <a:ea typeface="Microsoft YaHei UI Light" panose="020B0502040204020203" pitchFamily="34" charset="-122"/>
              </a:rPr>
              <a:t>、</a:t>
            </a:r>
            <a:r>
              <a:rPr lang="ja-JP" altLang="en-US" sz="2400" dirty="0">
                <a:solidFill>
                  <a:srgbClr val="FF0000"/>
                </a:solidFill>
                <a:latin typeface="Microsoft YaHei UI Light" panose="020B0502040204020203" pitchFamily="34" charset="-122"/>
                <a:ea typeface="Microsoft YaHei UI Light" panose="020B0502040204020203" pitchFamily="34" charset="-122"/>
              </a:rPr>
              <a:t>③</a:t>
            </a:r>
            <a:r>
              <a:rPr lang="zh-CN" altLang="en-US" sz="2400" dirty="0">
                <a:solidFill>
                  <a:srgbClr val="FF0000"/>
                </a:solidFill>
                <a:latin typeface="Microsoft YaHei UI Light" panose="020B0502040204020203" pitchFamily="34" charset="-122"/>
                <a:ea typeface="Microsoft YaHei UI Light" panose="020B0502040204020203" pitchFamily="34" charset="-122"/>
              </a:rPr>
              <a:t>全额</a:t>
            </a:r>
            <a:r>
              <a:rPr lang="ja-JP" altLang="en-US" sz="2400" dirty="0" err="1">
                <a:solidFill>
                  <a:srgbClr val="FF0000"/>
                </a:solidFill>
                <a:latin typeface="Microsoft YaHei UI Light" panose="020B0502040204020203" pitchFamily="34" charset="-122"/>
                <a:ea typeface="Microsoft YaHei UI Light" panose="020B0502040204020203" pitchFamily="34" charset="-122"/>
              </a:rPr>
              <a:t>、</a:t>
            </a:r>
            <a:r>
              <a:rPr lang="ja-JP" altLang="en-US" sz="2400" dirty="0">
                <a:solidFill>
                  <a:srgbClr val="FF0000"/>
                </a:solidFill>
                <a:latin typeface="Microsoft YaHei UI Light" panose="020B0502040204020203" pitchFamily="34" charset="-122"/>
                <a:ea typeface="Microsoft YaHei UI Light" panose="020B0502040204020203" pitchFamily="34" charset="-122"/>
              </a:rPr>
              <a:t>④</a:t>
            </a:r>
            <a:r>
              <a:rPr lang="zh-CN" altLang="en-US" sz="2400" dirty="0">
                <a:solidFill>
                  <a:srgbClr val="FF0000"/>
                </a:solidFill>
                <a:latin typeface="Microsoft YaHei UI Light" panose="020B0502040204020203" pitchFamily="34" charset="-122"/>
                <a:ea typeface="Microsoft YaHei UI Light" panose="020B0502040204020203" pitchFamily="34" charset="-122"/>
              </a:rPr>
              <a:t>每月</a:t>
            </a:r>
            <a:r>
              <a:rPr lang="en-US" altLang="zh-CN" sz="2400" dirty="0">
                <a:solidFill>
                  <a:srgbClr val="FF0000"/>
                </a:solidFill>
                <a:latin typeface="Microsoft YaHei UI Light" panose="020B0502040204020203" pitchFamily="34" charset="-122"/>
                <a:ea typeface="Microsoft YaHei UI Light" panose="020B0502040204020203" pitchFamily="34" charset="-122"/>
              </a:rPr>
              <a:t>1</a:t>
            </a:r>
            <a:r>
              <a:rPr lang="zh-CN" altLang="en-US" sz="2400" dirty="0">
                <a:solidFill>
                  <a:srgbClr val="FF0000"/>
                </a:solidFill>
                <a:latin typeface="Microsoft YaHei UI Light" panose="020B0502040204020203" pitchFamily="34" charset="-122"/>
                <a:ea typeface="Microsoft YaHei UI Light" panose="020B0502040204020203" pitchFamily="34" charset="-122"/>
              </a:rPr>
              <a:t>次以上</a:t>
            </a:r>
            <a:r>
              <a:rPr lang="ja-JP" altLang="en-US" sz="2400" dirty="0" err="1">
                <a:solidFill>
                  <a:srgbClr val="FF0000"/>
                </a:solidFill>
                <a:latin typeface="Microsoft YaHei UI Light" panose="020B0502040204020203" pitchFamily="34" charset="-122"/>
                <a:ea typeface="Microsoft YaHei UI Light" panose="020B0502040204020203" pitchFamily="34" charset="-122"/>
              </a:rPr>
              <a:t>、</a:t>
            </a:r>
            <a:r>
              <a:rPr lang="ja-JP" altLang="en-US" sz="2400" dirty="0">
                <a:solidFill>
                  <a:srgbClr val="FF0000"/>
                </a:solidFill>
                <a:latin typeface="Microsoft YaHei UI Light" panose="020B0502040204020203" pitchFamily="34" charset="-122"/>
                <a:ea typeface="Microsoft YaHei UI Light" panose="020B0502040204020203" pitchFamily="34" charset="-122"/>
              </a:rPr>
              <a:t>⑤</a:t>
            </a:r>
            <a:r>
              <a:rPr lang="zh-CN" altLang="en-US" sz="2400" dirty="0">
                <a:solidFill>
                  <a:srgbClr val="FF0000"/>
                </a:solidFill>
                <a:latin typeface="Microsoft YaHei UI Light" panose="020B0502040204020203" pitchFamily="34" charset="-122"/>
                <a:ea typeface="Microsoft YaHei UI Light" panose="020B0502040204020203" pitchFamily="34" charset="-122"/>
              </a:rPr>
              <a:t>在规定的日期</a:t>
            </a:r>
            <a:r>
              <a:rPr lang="ja-JP" altLang="en-US" sz="2400" dirty="0" err="1">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进行支付</a:t>
            </a:r>
            <a:r>
              <a:rPr lang="ja-JP" altLang="en-US" sz="2400" dirty="0" err="1">
                <a:latin typeface="Microsoft YaHei UI Light" panose="020B0502040204020203" pitchFamily="34" charset="-122"/>
                <a:ea typeface="Microsoft YaHei UI Light" panose="020B0502040204020203" pitchFamily="34" charset="-122"/>
              </a:rPr>
              <a:t>。</a:t>
            </a:r>
            <a:endParaRPr kumimoji="1" lang="ja-JP" altLang="en-US" sz="2400" dirty="0">
              <a:latin typeface="Microsoft YaHei UI Light" panose="020B0502040204020203" pitchFamily="34" charset="-122"/>
              <a:ea typeface="Microsoft YaHei UI Light" panose="020B0502040204020203" pitchFamily="34" charset="-122"/>
            </a:endParaRPr>
          </a:p>
        </p:txBody>
      </p:sp>
      <p:sp>
        <p:nvSpPr>
          <p:cNvPr id="32" name="コンテンツ プレースホルダー 5"/>
          <p:cNvSpPr txBox="1">
            <a:spLocks/>
          </p:cNvSpPr>
          <p:nvPr/>
        </p:nvSpPr>
        <p:spPr>
          <a:xfrm>
            <a:off x="1065770" y="4125283"/>
            <a:ext cx="3192054" cy="60193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何为最低工资</a:t>
            </a:r>
            <a:endParaRPr lang="ja-JP" altLang="ja-JP" sz="3200" dirty="0">
              <a:latin typeface="Microsoft YaHei" panose="020B0503020204020204" pitchFamily="34" charset="-122"/>
              <a:ea typeface="Microsoft YaHei" panose="020B0503020204020204" pitchFamily="34" charset="-122"/>
            </a:endParaRPr>
          </a:p>
          <a:p>
            <a:pPr marL="0" indent="0">
              <a:buNone/>
            </a:pPr>
            <a:endParaRPr lang="en-US" altLang="ja-JP" sz="1941" dirty="0">
              <a:latin typeface="Microsoft YaHei" panose="020B0503020204020204" pitchFamily="34" charset="-122"/>
              <a:ea typeface="Microsoft YaHei" panose="020B0503020204020204" pitchFamily="34" charset="-122"/>
            </a:endParaRPr>
          </a:p>
        </p:txBody>
      </p:sp>
      <p:sp>
        <p:nvSpPr>
          <p:cNvPr id="14" name="テキスト ボックス 13"/>
          <p:cNvSpPr txBox="1"/>
          <p:nvPr/>
        </p:nvSpPr>
        <p:spPr>
          <a:xfrm>
            <a:off x="521920" y="4836174"/>
            <a:ext cx="5970095" cy="830997"/>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公司必须对工作的所有人员，支付法律规定的最低额以上的工资</a:t>
            </a:r>
            <a:r>
              <a:rPr lang="ja-JP" altLang="en-US" sz="2400" dirty="0" err="1">
                <a:latin typeface="Microsoft YaHei UI Light" panose="020B0502040204020203" pitchFamily="34" charset="-122"/>
                <a:ea typeface="Microsoft YaHei UI Light" panose="020B0502040204020203" pitchFamily="34" charset="-122"/>
              </a:rPr>
              <a:t>。</a:t>
            </a:r>
            <a:endParaRPr kumimoji="1" lang="ja-JP" altLang="en-US" sz="2400" dirty="0">
              <a:latin typeface="Microsoft YaHei UI Light" panose="020B0502040204020203" pitchFamily="34" charset="-122"/>
              <a:ea typeface="Microsoft YaHei UI Light" panose="020B0502040204020203" pitchFamily="34" charset="-122"/>
            </a:endParaRPr>
          </a:p>
        </p:txBody>
      </p:sp>
      <p:sp>
        <p:nvSpPr>
          <p:cNvPr id="15" name="テキスト ボックス 14"/>
          <p:cNvSpPr txBox="1"/>
          <p:nvPr/>
        </p:nvSpPr>
        <p:spPr>
          <a:xfrm>
            <a:off x="495778" y="5785892"/>
            <a:ext cx="5805534" cy="1200329"/>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大阪府的最低工资是，</a:t>
            </a:r>
            <a:r>
              <a:rPr lang="zh-CN" altLang="en-US" sz="2400" b="1" dirty="0">
                <a:solidFill>
                  <a:srgbClr val="FF0000"/>
                </a:solidFill>
                <a:latin typeface="Microsoft YaHei UI Light" panose="020B0502040204020203" pitchFamily="34" charset="-122"/>
                <a:ea typeface="Microsoft YaHei UI Light" panose="020B0502040204020203" pitchFamily="34" charset="-122"/>
              </a:rPr>
              <a:t>每小时</a:t>
            </a:r>
            <a:r>
              <a:rPr lang="en-US" altLang="zh-CN" sz="2400" b="1" dirty="0">
                <a:solidFill>
                  <a:srgbClr val="FF0000"/>
                </a:solidFill>
                <a:latin typeface="Microsoft YaHei UI Light" panose="020B0502040204020203" pitchFamily="34" charset="-122"/>
                <a:ea typeface="Microsoft YaHei UI Light" panose="020B0502040204020203" pitchFamily="34" charset="-122"/>
              </a:rPr>
              <a:t>1,114</a:t>
            </a:r>
            <a:r>
              <a:rPr lang="zh-CN" altLang="en-US" sz="2400" b="1" dirty="0">
                <a:solidFill>
                  <a:srgbClr val="FF0000"/>
                </a:solidFill>
                <a:latin typeface="Microsoft YaHei UI Light" panose="020B0502040204020203" pitchFamily="34" charset="-122"/>
                <a:ea typeface="Microsoft YaHei UI Light" panose="020B0502040204020203" pitchFamily="34" charset="-122"/>
              </a:rPr>
              <a:t>日元</a:t>
            </a:r>
            <a:r>
              <a:rPr lang="ja-JP" altLang="en-US" sz="2400" dirty="0">
                <a:latin typeface="Microsoft YaHei UI Light" panose="020B0502040204020203" pitchFamily="34" charset="-122"/>
                <a:ea typeface="Microsoft YaHei UI Light" panose="020B0502040204020203" pitchFamily="34" charset="-122"/>
              </a:rPr>
              <a:t>（</a:t>
            </a:r>
            <a:r>
              <a:rPr lang="en-US" altLang="ja-JP" sz="2400" dirty="0">
                <a:latin typeface="Microsoft YaHei UI Light" panose="020B0502040204020203" pitchFamily="34" charset="-122"/>
                <a:ea typeface="Microsoft YaHei UI Light" panose="020B0502040204020203" pitchFamily="34" charset="-122"/>
              </a:rPr>
              <a:t>2024</a:t>
            </a:r>
            <a:r>
              <a:rPr lang="ja-JP" altLang="en-US" sz="2400" dirty="0">
                <a:latin typeface="Microsoft YaHei UI Light" panose="020B0502040204020203" pitchFamily="34" charset="-122"/>
                <a:ea typeface="Microsoft YaHei UI Light" panose="020B0502040204020203" pitchFamily="34" charset="-122"/>
              </a:rPr>
              <a:t>年</a:t>
            </a:r>
            <a:r>
              <a:rPr lang="en-US" altLang="ja-JP" sz="2400" dirty="0">
                <a:latin typeface="Microsoft YaHei UI Light" panose="020B0502040204020203" pitchFamily="34" charset="-122"/>
                <a:ea typeface="Microsoft YaHei UI Light" panose="020B0502040204020203" pitchFamily="34" charset="-122"/>
              </a:rPr>
              <a:t>10</a:t>
            </a:r>
            <a:r>
              <a:rPr lang="ja-JP" altLang="en-US" sz="2400" dirty="0">
                <a:latin typeface="Microsoft YaHei UI Light" panose="020B0502040204020203" pitchFamily="34" charset="-122"/>
                <a:ea typeface="Microsoft YaHei UI Light" panose="020B0502040204020203" pitchFamily="34" charset="-122"/>
              </a:rPr>
              <a:t>月</a:t>
            </a:r>
            <a:r>
              <a:rPr lang="en-US" altLang="ja-JP" sz="2400" dirty="0">
                <a:latin typeface="Microsoft YaHei UI Light" panose="020B0502040204020203" pitchFamily="34" charset="-122"/>
                <a:ea typeface="Microsoft YaHei UI Light" panose="020B0502040204020203" pitchFamily="34" charset="-122"/>
              </a:rPr>
              <a:t>1</a:t>
            </a:r>
            <a:r>
              <a:rPr lang="ja-JP" altLang="en-US" sz="2400" dirty="0">
                <a:latin typeface="Microsoft YaHei UI Light" panose="020B0502040204020203" pitchFamily="34" charset="-122"/>
                <a:ea typeface="Microsoft YaHei UI Light" panose="020B0502040204020203" pitchFamily="34" charset="-122"/>
              </a:rPr>
              <a:t>日～）</a:t>
            </a:r>
            <a:endParaRPr kumimoji="1" lang="en-US" altLang="ja-JP" sz="2400" dirty="0">
              <a:latin typeface="Microsoft YaHei UI Light" panose="020B0502040204020203" pitchFamily="34" charset="-122"/>
              <a:ea typeface="Microsoft YaHei UI Light" panose="020B0502040204020203" pitchFamily="34" charset="-122"/>
            </a:endParaRPr>
          </a:p>
          <a:p>
            <a:r>
              <a:rPr kumimoji="1" lang="zh-CN" altLang="en-US" sz="2400" dirty="0">
                <a:latin typeface="Microsoft YaHei UI Light" panose="020B0502040204020203" pitchFamily="34" charset="-122"/>
                <a:ea typeface="Microsoft YaHei UI Light" panose="020B0502040204020203" pitchFamily="34" charset="-122"/>
              </a:rPr>
              <a:t>低于此金额时，可向公司</a:t>
            </a:r>
            <a:r>
              <a:rPr kumimoji="1" lang="zh-CN" altLang="en-US" sz="2400" b="1" u="sng" dirty="0">
                <a:latin typeface="Microsoft YaHei UI Light" panose="020B0502040204020203" pitchFamily="34" charset="-122"/>
                <a:ea typeface="Microsoft YaHei UI Light" panose="020B0502040204020203" pitchFamily="34" charset="-122"/>
              </a:rPr>
              <a:t>要求支付其差额</a:t>
            </a:r>
            <a:r>
              <a:rPr kumimoji="1" lang="ja-JP" altLang="en-US" sz="2400" b="1" u="sng" dirty="0" err="1">
                <a:latin typeface="Microsoft YaHei UI Light" panose="020B0502040204020203" pitchFamily="34" charset="-122"/>
                <a:ea typeface="Microsoft YaHei UI Light" panose="020B0502040204020203" pitchFamily="34" charset="-122"/>
              </a:rPr>
              <a:t>。</a:t>
            </a:r>
            <a:endParaRPr kumimoji="1" lang="ja-JP" altLang="en-US" sz="2400" b="1" u="sng" dirty="0">
              <a:latin typeface="Microsoft YaHei UI Light" panose="020B0502040204020203" pitchFamily="34" charset="-122"/>
              <a:ea typeface="Microsoft YaHei UI Light" panose="020B0502040204020203" pitchFamily="34" charset="-122"/>
            </a:endParaRPr>
          </a:p>
        </p:txBody>
      </p:sp>
      <p:sp>
        <p:nvSpPr>
          <p:cNvPr id="16" name="正方形/長方形 2"/>
          <p:cNvSpPr txBox="1"/>
          <p:nvPr/>
        </p:nvSpPr>
        <p:spPr>
          <a:xfrm>
            <a:off x="394902" y="4201624"/>
            <a:ext cx="431824"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2</a:t>
            </a:r>
          </a:p>
        </p:txBody>
      </p:sp>
      <p:sp>
        <p:nvSpPr>
          <p:cNvPr id="22" name="角丸四角形吹き出し 21"/>
          <p:cNvSpPr/>
          <p:nvPr/>
        </p:nvSpPr>
        <p:spPr>
          <a:xfrm>
            <a:off x="1928073" y="7626262"/>
            <a:ext cx="1684347" cy="591146"/>
          </a:xfrm>
          <a:prstGeom prst="wedgeRoundRectCallout">
            <a:avLst>
              <a:gd name="adj1" fmla="val -68309"/>
              <a:gd name="adj2" fmla="val 662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latin typeface="HG丸ｺﾞｼｯｸM-PRO" panose="020F0600000000000000" pitchFamily="50" charset="-128"/>
                <a:ea typeface="HG丸ｺﾞｼｯｸM-PRO" panose="020F0600000000000000" pitchFamily="50" charset="-128"/>
              </a:rPr>
              <a:t>每小时只拿到</a:t>
            </a:r>
            <a:r>
              <a:rPr kumimoji="1" lang="en-US" altLang="zh-CN" sz="1400" dirty="0">
                <a:latin typeface="HG丸ｺﾞｼｯｸM-PRO" panose="020F0600000000000000" pitchFamily="50" charset="-128"/>
                <a:ea typeface="HG丸ｺﾞｼｯｸM-PRO" panose="020F0600000000000000" pitchFamily="50" charset="-128"/>
              </a:rPr>
              <a:t>800</a:t>
            </a:r>
            <a:r>
              <a:rPr kumimoji="1" lang="zh-CN" altLang="en-US" sz="1400" dirty="0">
                <a:latin typeface="HG丸ｺﾞｼｯｸM-PRO" panose="020F0600000000000000" pitchFamily="50" charset="-128"/>
                <a:ea typeface="HG丸ｺﾞｼｯｸM-PRO" panose="020F0600000000000000" pitchFamily="50" charset="-128"/>
              </a:rPr>
              <a:t>日元</a:t>
            </a:r>
            <a:r>
              <a:rPr kumimoji="1" lang="en-US" altLang="ja-JP" sz="1400" dirty="0">
                <a:latin typeface="HG丸ｺﾞｼｯｸM-PRO" panose="020F0600000000000000" pitchFamily="50" charset="-128"/>
                <a:ea typeface="HG丸ｺﾞｼｯｸM-PRO" panose="020F0600000000000000" pitchFamily="50" charset="-128"/>
              </a:rPr>
              <a:t>…</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251012" y="7493115"/>
            <a:ext cx="1846414" cy="307777"/>
          </a:xfrm>
          <a:prstGeom prst="rect">
            <a:avLst/>
          </a:prstGeom>
          <a:noFill/>
        </p:spPr>
        <p:txBody>
          <a:bodyPr wrap="square" rtlCol="0">
            <a:spAutoFit/>
          </a:bodyPr>
          <a:lstStyle/>
          <a:p>
            <a:r>
              <a:rPr lang="zh-CN" altLang="en-US" sz="1400" dirty="0">
                <a:latin typeface="HG丸ｺﾞｼｯｸM-PRO" panose="020F0600000000000000" pitchFamily="50" charset="-128"/>
                <a:ea typeface="HG丸ｺﾞｼｯｸM-PRO" panose="020F0600000000000000" pitchFamily="50" charset="-128"/>
              </a:rPr>
              <a:t>例如这种情况</a:t>
            </a:r>
            <a:r>
              <a:rPr lang="en-US" altLang="ja-JP" sz="1109" dirty="0">
                <a:latin typeface="HG丸ｺﾞｼｯｸM-PRO" panose="020F0600000000000000" pitchFamily="50" charset="-128"/>
                <a:ea typeface="HG丸ｺﾞｼｯｸM-PRO" panose="020F0600000000000000" pitchFamily="50" charset="-128"/>
              </a:rPr>
              <a:t>…</a:t>
            </a:r>
            <a:endParaRPr kumimoji="1" lang="ja-JP" altLang="en-US" sz="970" dirty="0"/>
          </a:p>
        </p:txBody>
      </p:sp>
      <p:sp>
        <p:nvSpPr>
          <p:cNvPr id="21" name="テキスト ボックス 20"/>
          <p:cNvSpPr txBox="1"/>
          <p:nvPr/>
        </p:nvSpPr>
        <p:spPr>
          <a:xfrm>
            <a:off x="4030583" y="3625700"/>
            <a:ext cx="3215496"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劳动基准法第</a:t>
            </a:r>
            <a:r>
              <a:rPr lang="en-US" altLang="ja-JP" sz="1200" dirty="0">
                <a:latin typeface="HG丸ｺﾞｼｯｸM-PRO" panose="020F0600000000000000" pitchFamily="50" charset="-128"/>
                <a:ea typeface="HG丸ｺﾞｼｯｸM-PRO" panose="020F0600000000000000" pitchFamily="50" charset="-128"/>
              </a:rPr>
              <a:t>11</a:t>
            </a:r>
            <a:r>
              <a:rPr lang="zh-CN" altLang="en-US" sz="1200" dirty="0">
                <a:latin typeface="HG丸ｺﾞｼｯｸM-PRO" panose="020F0600000000000000" pitchFamily="50" charset="-128"/>
                <a:ea typeface="HG丸ｺﾞｼｯｸM-PRO" panose="020F0600000000000000" pitchFamily="50" charset="-128"/>
              </a:rPr>
              <a:t>条</a:t>
            </a:r>
            <a:r>
              <a:rPr lang="ja-JP" altLang="en-US" sz="1200" dirty="0" err="1">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第</a:t>
            </a:r>
            <a:r>
              <a:rPr lang="en-US" altLang="ja-JP" sz="1200" dirty="0">
                <a:latin typeface="HG丸ｺﾞｼｯｸM-PRO" panose="020F0600000000000000" pitchFamily="50" charset="-128"/>
                <a:ea typeface="HG丸ｺﾞｼｯｸM-PRO" panose="020F0600000000000000" pitchFamily="50" charset="-128"/>
              </a:rPr>
              <a:t>24</a:t>
            </a:r>
            <a:r>
              <a:rPr lang="zh-CN" altLang="en-US" sz="1200" dirty="0">
                <a:latin typeface="HG丸ｺﾞｼｯｸM-PRO" panose="020F0600000000000000" pitchFamily="50" charset="-128"/>
                <a:ea typeface="HG丸ｺﾞｼｯｸM-PRO" panose="020F0600000000000000" pitchFamily="50" charset="-128"/>
              </a:rPr>
              <a:t>条</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4257824" y="7074695"/>
            <a:ext cx="2712073"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最低工资法第</a:t>
            </a:r>
            <a:r>
              <a:rPr lang="en-US" altLang="ja-JP" sz="1200" dirty="0">
                <a:latin typeface="HG丸ｺﾞｼｯｸM-PRO" panose="020F0600000000000000" pitchFamily="50" charset="-128"/>
                <a:ea typeface="HG丸ｺﾞｼｯｸM-PRO" panose="020F0600000000000000" pitchFamily="50" charset="-128"/>
              </a:rPr>
              <a:t>4</a:t>
            </a:r>
            <a:r>
              <a:rPr lang="zh-CN" altLang="en-US" sz="1200" dirty="0">
                <a:latin typeface="HG丸ｺﾞｼｯｸM-PRO" panose="020F0600000000000000" pitchFamily="50" charset="-128"/>
                <a:ea typeface="HG丸ｺﾞｼｯｸM-PRO" panose="020F0600000000000000" pitchFamily="50" charset="-128"/>
              </a:rPr>
              <a:t>条第</a:t>
            </a:r>
            <a:r>
              <a:rPr lang="en-US" altLang="ja-JP" sz="1200" dirty="0">
                <a:latin typeface="HG丸ｺﾞｼｯｸM-PRO" panose="020F0600000000000000" pitchFamily="50" charset="-128"/>
                <a:ea typeface="HG丸ｺﾞｼｯｸM-PRO" panose="020F0600000000000000" pitchFamily="50" charset="-128"/>
              </a:rPr>
              <a:t>1</a:t>
            </a:r>
            <a:r>
              <a:rPr lang="zh-CN" altLang="en-US" sz="1200" dirty="0">
                <a:latin typeface="HG丸ｺﾞｼｯｸM-PRO" panose="020F0600000000000000" pitchFamily="50" charset="-128"/>
                <a:ea typeface="HG丸ｺﾞｼｯｸM-PRO" panose="020F0600000000000000" pitchFamily="50" charset="-128"/>
              </a:rPr>
              <a:t>项</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6" name="正方形/長方形 25"/>
          <p:cNvSpPr/>
          <p:nvPr/>
        </p:nvSpPr>
        <p:spPr>
          <a:xfrm>
            <a:off x="2946808" y="8263880"/>
            <a:ext cx="3655822" cy="1070116"/>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请与</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大阪府</a:t>
            </a: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劳动咨询中心</a:t>
            </a:r>
            <a:endParaRPr kumimoji="1" lang="en-US" altLang="zh-CN"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联系</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 ！</a:t>
            </a: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06-6946-2600</a:t>
            </a:r>
          </a:p>
        </p:txBody>
      </p:sp>
      <p:sp>
        <p:nvSpPr>
          <p:cNvPr id="24" name="正方形/長方形 23"/>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cxnSp>
        <p:nvCxnSpPr>
          <p:cNvPr id="28" name="直線コネクタ 27"/>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405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31334" y="197831"/>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案例</a:t>
            </a:r>
            <a:r>
              <a:rPr kumimoji="1" lang="en-US" altLang="zh-CN" sz="3600" b="1" dirty="0">
                <a:latin typeface="HG丸ｺﾞｼｯｸM-PRO" panose="020F0600000000000000" pitchFamily="50" charset="-128"/>
                <a:ea typeface="HG丸ｺﾞｼｯｸM-PRO" panose="020F0600000000000000" pitchFamily="50" charset="-128"/>
              </a:rPr>
              <a:t>3</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7" name="コンテンツ プレースホルダー 5"/>
          <p:cNvSpPr txBox="1">
            <a:spLocks/>
          </p:cNvSpPr>
          <p:nvPr/>
        </p:nvSpPr>
        <p:spPr>
          <a:xfrm>
            <a:off x="495944" y="6383333"/>
            <a:ext cx="5704010" cy="5539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386" dirty="0">
                <a:latin typeface="HG丸ｺﾞｼｯｸM-PRO" panose="020F0600000000000000" pitchFamily="50" charset="-128"/>
                <a:ea typeface="HG丸ｺﾞｼｯｸM-PRO" panose="020F0600000000000000" pitchFamily="50" charset="-128"/>
              </a:rPr>
              <a:t>　</a:t>
            </a:r>
            <a:r>
              <a:rPr lang="ja-JP" altLang="en-US" sz="1941" dirty="0"/>
              <a:t>　　　　　　　　　　　　　　　　　　　　　</a:t>
            </a:r>
            <a:endParaRPr lang="en-US" altLang="ja-JP" sz="1941" dirty="0"/>
          </a:p>
          <a:p>
            <a:pPr marL="0" indent="0">
              <a:buNone/>
            </a:pPr>
            <a:r>
              <a:rPr lang="ja-JP" altLang="en-US" sz="1941" dirty="0"/>
              <a:t>　　　　　　　　　　　　　　　　　　　　　　</a:t>
            </a:r>
            <a:endParaRPr lang="en-US" altLang="ja-JP" sz="1941" dirty="0"/>
          </a:p>
          <a:p>
            <a:pPr marL="0" indent="0">
              <a:buNone/>
            </a:pPr>
            <a:endParaRPr lang="ja-JP" altLang="en-US" sz="1941" dirty="0"/>
          </a:p>
        </p:txBody>
      </p:sp>
      <p:sp>
        <p:nvSpPr>
          <p:cNvPr id="14" name="テキスト ボックス 13"/>
          <p:cNvSpPr txBox="1"/>
          <p:nvPr/>
        </p:nvSpPr>
        <p:spPr>
          <a:xfrm>
            <a:off x="272729" y="1315592"/>
            <a:ext cx="3156725" cy="593726"/>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7" name="正方形/長方形 16"/>
          <p:cNvSpPr/>
          <p:nvPr/>
        </p:nvSpPr>
        <p:spPr>
          <a:xfrm>
            <a:off x="435418" y="1345686"/>
            <a:ext cx="3938696" cy="584775"/>
          </a:xfrm>
          <a:prstGeom prst="rect">
            <a:avLst/>
          </a:prstGeom>
        </p:spPr>
        <p:txBody>
          <a:bodyPr wrap="square">
            <a:spAutoFit/>
          </a:bodyPr>
          <a:lstStyle/>
          <a:p>
            <a:r>
              <a:rPr lang="zh-CN" altLang="en-US" sz="3200" b="1" dirty="0">
                <a:latin typeface="Microsoft YaHei" panose="020B0503020204020204" pitchFamily="34" charset="-122"/>
                <a:ea typeface="Microsoft YaHei" panose="020B0503020204020204" pitchFamily="34" charset="-122"/>
              </a:rPr>
              <a:t>关于工作时间</a:t>
            </a:r>
            <a:endParaRPr lang="ja-JP" altLang="en-US" sz="3200" dirty="0">
              <a:latin typeface="Microsoft YaHei" panose="020B0503020204020204" pitchFamily="34" charset="-122"/>
              <a:ea typeface="Microsoft YaHei" panose="020B0503020204020204" pitchFamily="34" charset="-122"/>
            </a:endParaRPr>
          </a:p>
        </p:txBody>
      </p:sp>
      <p:pic>
        <p:nvPicPr>
          <p:cNvPr id="2" name="図 1"/>
          <p:cNvPicPr>
            <a:picLocks noChangeAspect="1"/>
          </p:cNvPicPr>
          <p:nvPr/>
        </p:nvPicPr>
        <p:blipFill>
          <a:blip r:embed="rId2"/>
          <a:stretch>
            <a:fillRect/>
          </a:stretch>
        </p:blipFill>
        <p:spPr>
          <a:xfrm>
            <a:off x="307485" y="4495800"/>
            <a:ext cx="3881828" cy="3881828"/>
          </a:xfrm>
          <a:prstGeom prst="rect">
            <a:avLst/>
          </a:prstGeom>
        </p:spPr>
      </p:pic>
      <p:sp>
        <p:nvSpPr>
          <p:cNvPr id="20" name="円形吹き出し 19"/>
          <p:cNvSpPr/>
          <p:nvPr/>
        </p:nvSpPr>
        <p:spPr>
          <a:xfrm>
            <a:off x="2404207" y="2698537"/>
            <a:ext cx="4066120" cy="1706156"/>
          </a:xfrm>
          <a:prstGeom prst="wedgeEllipseCallout">
            <a:avLst>
              <a:gd name="adj1" fmla="val -42213"/>
              <a:gd name="adj2" fmla="val 6963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78" tIns="31689" rIns="63378" bIns="31689" numCol="1" spcCol="0" rtlCol="0" fromWordArt="0" anchor="ctr" anchorCtr="0" forceAA="0" compatLnSpc="1">
            <a:prstTxWarp prst="textNoShape">
              <a:avLst/>
            </a:prstTxWarp>
            <a:noAutofit/>
          </a:bodyPr>
          <a:lstStyle/>
          <a:p>
            <a:pPr algn="ctr"/>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没有休息，</a:t>
            </a:r>
            <a:endParaRPr lang="en-US" altLang="ja-JP"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endParaRPr>
          </a:p>
          <a:p>
            <a:pPr algn="ctr"/>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已经连续</a:t>
            </a:r>
            <a:r>
              <a:rPr lang="en-US" altLang="zh-CN"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10</a:t>
            </a:r>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个小时不停的工作了</a:t>
            </a:r>
            <a:r>
              <a:rPr lang="en-US" altLang="ja-JP"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a:t>
            </a:r>
          </a:p>
        </p:txBody>
      </p:sp>
      <p:sp>
        <p:nvSpPr>
          <p:cNvPr id="10" name="角丸四角形 9"/>
          <p:cNvSpPr/>
          <p:nvPr/>
        </p:nvSpPr>
        <p:spPr>
          <a:xfrm>
            <a:off x="1033221" y="8519168"/>
            <a:ext cx="4962027" cy="782317"/>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dirty="0">
                <a:solidFill>
                  <a:schemeClr val="tx1"/>
                </a:solidFill>
                <a:latin typeface="Microsoft YaHei Light" panose="020B0502040204020203" pitchFamily="34" charset="-122"/>
                <a:ea typeface="Microsoft YaHei Light" panose="020B0502040204020203" pitchFamily="34" charset="-122"/>
              </a:rPr>
              <a:t>这种情况该如何对待</a:t>
            </a:r>
            <a:r>
              <a:rPr kumimoji="1" lang="ja-JP" altLang="en-US" sz="2400" dirty="0">
                <a:solidFill>
                  <a:schemeClr val="tx1"/>
                </a:solidFill>
                <a:latin typeface="Microsoft YaHei Light" panose="020B0502040204020203" pitchFamily="34" charset="-122"/>
                <a:ea typeface="Microsoft YaHei Light" panose="020B0502040204020203" pitchFamily="34" charset="-122"/>
              </a:rPr>
              <a:t>？</a:t>
            </a: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2177" y="8536479"/>
            <a:ext cx="668915" cy="849007"/>
          </a:xfrm>
          <a:prstGeom prst="rect">
            <a:avLst/>
          </a:prstGeom>
        </p:spPr>
      </p:pic>
      <p:sp>
        <p:nvSpPr>
          <p:cNvPr id="15" name="正方形/長方形 14"/>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cxnSp>
        <p:nvCxnSpPr>
          <p:cNvPr id="16" name="直線コネクタ 15"/>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808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48218" y="169205"/>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要点</a:t>
            </a:r>
            <a:r>
              <a:rPr kumimoji="1" lang="ja-JP" altLang="en-US" sz="3600" b="1" dirty="0">
                <a:latin typeface="HG丸ｺﾞｼｯｸM-PRO" panose="020F0600000000000000" pitchFamily="50" charset="-128"/>
                <a:ea typeface="HG丸ｺﾞｼｯｸM-PRO" panose="020F0600000000000000" pitchFamily="50" charset="-128"/>
              </a:rPr>
              <a:t>３</a:t>
            </a:r>
          </a:p>
        </p:txBody>
      </p:sp>
      <p:sp>
        <p:nvSpPr>
          <p:cNvPr id="7" name="コンテンツ プレースホルダー 5"/>
          <p:cNvSpPr txBox="1">
            <a:spLocks/>
          </p:cNvSpPr>
          <p:nvPr/>
        </p:nvSpPr>
        <p:spPr>
          <a:xfrm>
            <a:off x="885744" y="1387161"/>
            <a:ext cx="5198995" cy="491885"/>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何为工作时间</a:t>
            </a:r>
            <a:r>
              <a:rPr lang="ja-JP" altLang="en-US" sz="3200" dirty="0">
                <a:latin typeface="Microsoft YaHei" panose="020B0503020204020204" pitchFamily="34" charset="-122"/>
                <a:ea typeface="Microsoft YaHei" panose="020B0503020204020204" pitchFamily="34" charset="-122"/>
              </a:rPr>
              <a:t>“</a:t>
            </a:r>
            <a:r>
              <a:rPr lang="zh-CN" altLang="en-US" sz="3200" dirty="0">
                <a:latin typeface="Microsoft YaHei" panose="020B0503020204020204" pitchFamily="34" charset="-122"/>
                <a:ea typeface="Microsoft YaHei" panose="020B0503020204020204" pitchFamily="34" charset="-122"/>
              </a:rPr>
              <a:t>劳动时间</a:t>
            </a:r>
            <a:r>
              <a:rPr lang="en-US" altLang="zh-CN" sz="3200" dirty="0">
                <a:latin typeface="Microsoft YaHei" panose="020B0503020204020204" pitchFamily="34" charset="-122"/>
                <a:ea typeface="Microsoft YaHei" panose="020B0503020204020204" pitchFamily="34" charset="-122"/>
              </a:rPr>
              <a:t>”</a:t>
            </a:r>
          </a:p>
          <a:p>
            <a:pPr marL="0" indent="0" algn="ctr">
              <a:buNone/>
            </a:pPr>
            <a:endParaRPr lang="ja-JP" altLang="ja-JP" sz="2218" dirty="0">
              <a:latin typeface="HG丸ｺﾞｼｯｸM-PRO" panose="020F0600000000000000" pitchFamily="50" charset="-128"/>
              <a:ea typeface="HG丸ｺﾞｼｯｸM-PRO" panose="020F0600000000000000" pitchFamily="50" charset="-128"/>
            </a:endParaRPr>
          </a:p>
          <a:p>
            <a:pPr marL="0" indent="0">
              <a:buNone/>
            </a:pPr>
            <a:r>
              <a:rPr lang="ja-JP" altLang="en-US" sz="1941" dirty="0"/>
              <a:t>　　　　　　　　　　　　　　　　　　　　　</a:t>
            </a:r>
            <a:endParaRPr lang="en-US" altLang="ja-JP" sz="1941" dirty="0"/>
          </a:p>
          <a:p>
            <a:pPr marL="0" indent="0">
              <a:buNone/>
            </a:pPr>
            <a:r>
              <a:rPr lang="ja-JP" altLang="en-US" sz="1941" dirty="0"/>
              <a:t>　　　　　　　　　　　　　　　　　　　　　　</a:t>
            </a:r>
            <a:endParaRPr lang="en-US" altLang="ja-JP" sz="1941" dirty="0"/>
          </a:p>
          <a:p>
            <a:pPr marL="0" indent="0">
              <a:buNone/>
            </a:pPr>
            <a:endParaRPr lang="ja-JP" altLang="en-US" sz="1941" dirty="0"/>
          </a:p>
        </p:txBody>
      </p:sp>
      <p:sp>
        <p:nvSpPr>
          <p:cNvPr id="17" name="テキスト ボックス 16"/>
          <p:cNvSpPr txBox="1"/>
          <p:nvPr/>
        </p:nvSpPr>
        <p:spPr>
          <a:xfrm>
            <a:off x="216822" y="1408430"/>
            <a:ext cx="508478" cy="44996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8" name="正方形/長方形 2"/>
          <p:cNvSpPr txBox="1"/>
          <p:nvPr/>
        </p:nvSpPr>
        <p:spPr>
          <a:xfrm>
            <a:off x="255149" y="1361719"/>
            <a:ext cx="431824"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1</a:t>
            </a:r>
          </a:p>
        </p:txBody>
      </p:sp>
      <p:sp>
        <p:nvSpPr>
          <p:cNvPr id="30" name="テキスト ボックス 29"/>
          <p:cNvSpPr txBox="1"/>
          <p:nvPr/>
        </p:nvSpPr>
        <p:spPr>
          <a:xfrm>
            <a:off x="186004" y="3860372"/>
            <a:ext cx="591120" cy="432311"/>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32" name="コンテンツ プレースホルダー 5"/>
          <p:cNvSpPr txBox="1">
            <a:spLocks/>
          </p:cNvSpPr>
          <p:nvPr/>
        </p:nvSpPr>
        <p:spPr>
          <a:xfrm>
            <a:off x="952840" y="3752677"/>
            <a:ext cx="4630993" cy="1162999"/>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法律规定的工作时间</a:t>
            </a:r>
            <a:endParaRPr lang="en-US" altLang="zh-CN" sz="3200" dirty="0">
              <a:latin typeface="Microsoft YaHei" panose="020B0503020204020204" pitchFamily="34" charset="-122"/>
              <a:ea typeface="Microsoft YaHei" panose="020B0503020204020204" pitchFamily="34" charset="-122"/>
            </a:endParaRPr>
          </a:p>
          <a:p>
            <a:pPr marL="0" indent="0" algn="ctr">
              <a:buNone/>
            </a:pPr>
            <a:r>
              <a:rPr lang="ja-JP" altLang="en-US" sz="3200" dirty="0">
                <a:latin typeface="Microsoft YaHei" panose="020B0503020204020204" pitchFamily="34" charset="-122"/>
                <a:ea typeface="Microsoft YaHei" panose="020B0503020204020204" pitchFamily="34" charset="-122"/>
              </a:rPr>
              <a:t>“</a:t>
            </a:r>
            <a:r>
              <a:rPr lang="zh-CN" altLang="en-US" sz="3200" dirty="0">
                <a:latin typeface="Microsoft YaHei" panose="020B0503020204020204" pitchFamily="34" charset="-122"/>
                <a:ea typeface="Microsoft YaHei" panose="020B0503020204020204" pitchFamily="34" charset="-122"/>
              </a:rPr>
              <a:t>法定劳动时间</a:t>
            </a:r>
            <a:r>
              <a:rPr lang="ja-JP" altLang="en-US" sz="3200" dirty="0">
                <a:latin typeface="Microsoft YaHei" panose="020B0503020204020204" pitchFamily="34" charset="-122"/>
                <a:ea typeface="Microsoft YaHei" panose="020B0503020204020204" pitchFamily="34" charset="-122"/>
              </a:rPr>
              <a:t>”</a:t>
            </a:r>
            <a:endParaRPr lang="ja-JP" altLang="ja-JP" sz="3200" dirty="0">
              <a:latin typeface="Microsoft YaHei" panose="020B0503020204020204" pitchFamily="34" charset="-122"/>
              <a:ea typeface="Microsoft YaHei" panose="020B0503020204020204" pitchFamily="34" charset="-122"/>
            </a:endParaRPr>
          </a:p>
        </p:txBody>
      </p:sp>
      <p:sp>
        <p:nvSpPr>
          <p:cNvPr id="14" name="テキスト ボックス 13"/>
          <p:cNvSpPr txBox="1"/>
          <p:nvPr/>
        </p:nvSpPr>
        <p:spPr>
          <a:xfrm>
            <a:off x="390722" y="2137073"/>
            <a:ext cx="5723360" cy="1200329"/>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你与公司在</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工作合同</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中所承诺的时间，你有义务在此时间忠实地进行工作</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a:p>
            <a:r>
              <a:rPr lang="zh-CN" altLang="en-US" sz="2400" dirty="0">
                <a:latin typeface="Microsoft YaHei UI Light" panose="020B0502040204020203" pitchFamily="34" charset="-122"/>
                <a:ea typeface="Microsoft YaHei UI Light" panose="020B0502040204020203" pitchFamily="34" charset="-122"/>
              </a:rPr>
              <a:t>法律对工作的时间上限有所规定</a:t>
            </a:r>
            <a:r>
              <a:rPr lang="ja-JP" altLang="en-US" sz="2400" dirty="0" err="1">
                <a:latin typeface="Microsoft YaHei UI Light" panose="020B0502040204020203" pitchFamily="34" charset="-122"/>
                <a:ea typeface="Microsoft YaHei UI Light" panose="020B0502040204020203" pitchFamily="34" charset="-122"/>
              </a:rPr>
              <a:t>。</a:t>
            </a:r>
            <a:endParaRPr kumimoji="1" lang="ja-JP" altLang="en-US" sz="2400" dirty="0">
              <a:latin typeface="Microsoft YaHei UI Light" panose="020B0502040204020203" pitchFamily="34" charset="-122"/>
              <a:ea typeface="Microsoft YaHei UI Light" panose="020B0502040204020203" pitchFamily="34" charset="-122"/>
            </a:endParaRPr>
          </a:p>
        </p:txBody>
      </p:sp>
      <p:sp>
        <p:nvSpPr>
          <p:cNvPr id="16" name="テキスト ボックス 15"/>
          <p:cNvSpPr txBox="1"/>
          <p:nvPr/>
        </p:nvSpPr>
        <p:spPr>
          <a:xfrm>
            <a:off x="338993" y="5070909"/>
            <a:ext cx="6367156" cy="830997"/>
          </a:xfrm>
          <a:prstGeom prst="rect">
            <a:avLst/>
          </a:prstGeom>
          <a:noFill/>
        </p:spPr>
        <p:txBody>
          <a:bodyPr wrap="square" rtlCol="0">
            <a:spAutoFit/>
          </a:bodyPr>
          <a:lstStyle/>
          <a:p>
            <a:r>
              <a:rPr lang="en-US" altLang="ja-JP" sz="2400" dirty="0">
                <a:latin typeface="Microsoft YaHei UI Light" panose="020B0502040204020203" pitchFamily="34" charset="-122"/>
                <a:ea typeface="Microsoft YaHei UI Light" panose="020B0502040204020203" pitchFamily="34" charset="-122"/>
              </a:rPr>
              <a:t>1</a:t>
            </a:r>
            <a:r>
              <a:rPr lang="zh-CN" altLang="en-US" sz="2400" dirty="0">
                <a:latin typeface="Microsoft YaHei UI Light" panose="020B0502040204020203" pitchFamily="34" charset="-122"/>
                <a:ea typeface="Microsoft YaHei UI Light" panose="020B0502040204020203" pitchFamily="34" charset="-122"/>
              </a:rPr>
              <a:t>天的工作时间</a:t>
            </a:r>
            <a:r>
              <a:rPr lang="ja-JP" altLang="en-US" sz="2400" dirty="0">
                <a:latin typeface="Microsoft YaHei UI Light" panose="020B0502040204020203" pitchFamily="34" charset="-122"/>
                <a:ea typeface="Microsoft YaHei UI Light" panose="020B0502040204020203" pitchFamily="34" charset="-122"/>
              </a:rPr>
              <a:t>＝</a:t>
            </a:r>
            <a:r>
              <a:rPr lang="en-US" altLang="ja-JP" sz="2400" dirty="0">
                <a:solidFill>
                  <a:srgbClr val="FF0000"/>
                </a:solidFill>
                <a:latin typeface="Microsoft YaHei UI Light" panose="020B0502040204020203" pitchFamily="34" charset="-122"/>
                <a:ea typeface="Microsoft YaHei UI Light" panose="020B0502040204020203" pitchFamily="34" charset="-122"/>
              </a:rPr>
              <a:t>8</a:t>
            </a:r>
            <a:r>
              <a:rPr lang="zh-CN" altLang="en-US" sz="2400" dirty="0">
                <a:latin typeface="Microsoft YaHei UI Light" panose="020B0502040204020203" pitchFamily="34" charset="-122"/>
                <a:ea typeface="Microsoft YaHei UI Light" panose="020B0502040204020203" pitchFamily="34" charset="-122"/>
              </a:rPr>
              <a:t>小时以内</a:t>
            </a:r>
            <a:r>
              <a:rPr lang="ja-JP" altLang="en-US" sz="2000" dirty="0">
                <a:latin typeface="Microsoft YaHei UI Light" panose="020B0502040204020203" pitchFamily="34" charset="-122"/>
                <a:ea typeface="Microsoft YaHei UI Light" panose="020B0502040204020203" pitchFamily="34" charset="-122"/>
              </a:rPr>
              <a:t>（</a:t>
            </a:r>
            <a:r>
              <a:rPr lang="zh-CN" altLang="en-US" sz="2000" dirty="0">
                <a:latin typeface="Microsoft YaHei UI Light" panose="020B0502040204020203" pitchFamily="34" charset="-122"/>
                <a:ea typeface="Microsoft YaHei UI Light" panose="020B0502040204020203" pitchFamily="34" charset="-122"/>
              </a:rPr>
              <a:t>休息时间除外</a:t>
            </a:r>
            <a:r>
              <a:rPr lang="ja-JP" altLang="en-US" sz="2000" dirty="0">
                <a:latin typeface="Microsoft YaHei UI Light" panose="020B0502040204020203" pitchFamily="34" charset="-122"/>
                <a:ea typeface="Microsoft YaHei UI Light" panose="020B0502040204020203" pitchFamily="34" charset="-122"/>
              </a:rPr>
              <a:t>）</a:t>
            </a:r>
            <a:endParaRPr lang="en-US" altLang="ja-JP" sz="2000" dirty="0">
              <a:latin typeface="Microsoft YaHei UI Light" panose="020B0502040204020203" pitchFamily="34" charset="-122"/>
              <a:ea typeface="Microsoft YaHei UI Light" panose="020B0502040204020203" pitchFamily="34" charset="-122"/>
            </a:endParaRPr>
          </a:p>
          <a:p>
            <a:r>
              <a:rPr kumimoji="1" lang="en-US" altLang="ja-JP" sz="2400" dirty="0">
                <a:latin typeface="Microsoft YaHei UI Light" panose="020B0502040204020203" pitchFamily="34" charset="-122"/>
                <a:ea typeface="Microsoft YaHei UI Light" panose="020B0502040204020203" pitchFamily="34" charset="-122"/>
              </a:rPr>
              <a:t>1</a:t>
            </a:r>
            <a:r>
              <a:rPr kumimoji="1" lang="zh-CN" altLang="en-US" sz="2400" dirty="0">
                <a:latin typeface="Microsoft YaHei UI Light" panose="020B0502040204020203" pitchFamily="34" charset="-122"/>
                <a:ea typeface="Microsoft YaHei UI Light" panose="020B0502040204020203" pitchFamily="34" charset="-122"/>
              </a:rPr>
              <a:t>周的工作时间</a:t>
            </a:r>
            <a:r>
              <a:rPr kumimoji="1" lang="ja-JP" altLang="en-US" sz="2400" dirty="0">
                <a:latin typeface="Microsoft YaHei UI Light" panose="020B0502040204020203" pitchFamily="34" charset="-122"/>
                <a:ea typeface="Microsoft YaHei UI Light" panose="020B0502040204020203" pitchFamily="34" charset="-122"/>
              </a:rPr>
              <a:t>＝</a:t>
            </a:r>
            <a:r>
              <a:rPr kumimoji="1" lang="en-US" altLang="ja-JP" sz="2400" dirty="0">
                <a:solidFill>
                  <a:srgbClr val="FF0000"/>
                </a:solidFill>
                <a:latin typeface="Microsoft YaHei UI Light" panose="020B0502040204020203" pitchFamily="34" charset="-122"/>
                <a:ea typeface="Microsoft YaHei UI Light" panose="020B0502040204020203" pitchFamily="34" charset="-122"/>
              </a:rPr>
              <a:t>40</a:t>
            </a:r>
            <a:r>
              <a:rPr kumimoji="1" lang="zh-CN" altLang="en-US" sz="2400" dirty="0">
                <a:latin typeface="Microsoft YaHei UI Light" panose="020B0502040204020203" pitchFamily="34" charset="-122"/>
                <a:ea typeface="Microsoft YaHei UI Light" panose="020B0502040204020203" pitchFamily="34" charset="-122"/>
              </a:rPr>
              <a:t>小时以内</a:t>
            </a:r>
            <a:r>
              <a:rPr kumimoji="1" lang="ja-JP" altLang="en-US" sz="2000" dirty="0">
                <a:latin typeface="Microsoft YaHei UI Light" panose="020B0502040204020203" pitchFamily="34" charset="-122"/>
                <a:ea typeface="Microsoft YaHei UI Light" panose="020B0502040204020203" pitchFamily="34" charset="-122"/>
              </a:rPr>
              <a:t>（</a:t>
            </a:r>
            <a:r>
              <a:rPr kumimoji="1" lang="zh-CN" altLang="en-US" sz="2000" dirty="0">
                <a:latin typeface="Microsoft YaHei UI Light" panose="020B0502040204020203" pitchFamily="34" charset="-122"/>
                <a:ea typeface="Microsoft YaHei UI Light" panose="020B0502040204020203" pitchFamily="34" charset="-122"/>
              </a:rPr>
              <a:t>休息时间除外</a:t>
            </a:r>
            <a:r>
              <a:rPr kumimoji="1" lang="ja-JP" altLang="en-US" sz="2000" dirty="0">
                <a:latin typeface="Microsoft YaHei UI Light" panose="020B0502040204020203" pitchFamily="34" charset="-122"/>
                <a:ea typeface="Microsoft YaHei UI Light" panose="020B0502040204020203" pitchFamily="34" charset="-122"/>
              </a:rPr>
              <a:t>）</a:t>
            </a:r>
          </a:p>
        </p:txBody>
      </p:sp>
      <p:sp>
        <p:nvSpPr>
          <p:cNvPr id="21" name="コンテンツ プレースホルダー 5"/>
          <p:cNvSpPr txBox="1">
            <a:spLocks/>
          </p:cNvSpPr>
          <p:nvPr/>
        </p:nvSpPr>
        <p:spPr>
          <a:xfrm>
            <a:off x="1159978" y="6700232"/>
            <a:ext cx="2901867" cy="547212"/>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休息时间</a:t>
            </a:r>
            <a:endParaRPr lang="ja-JP" altLang="ja-JP" sz="3200" dirty="0">
              <a:latin typeface="Microsoft YaHei" panose="020B0503020204020204" pitchFamily="34" charset="-122"/>
              <a:ea typeface="Microsoft YaHei" panose="020B0503020204020204" pitchFamily="34" charset="-122"/>
            </a:endParaRPr>
          </a:p>
          <a:p>
            <a:pPr marL="0" indent="0">
              <a:buNone/>
            </a:pPr>
            <a:r>
              <a:rPr lang="ja-JP" altLang="en-US" sz="1941" dirty="0"/>
              <a:t>　　　　　　　　　　　　　　　　　　　　　</a:t>
            </a:r>
            <a:endParaRPr lang="en-US" altLang="ja-JP" sz="1941" dirty="0"/>
          </a:p>
          <a:p>
            <a:pPr marL="0" indent="0">
              <a:buNone/>
            </a:pPr>
            <a:r>
              <a:rPr lang="ja-JP" altLang="en-US" sz="1941" dirty="0"/>
              <a:t>　　　　　　　　　　　　　　　　　　　　　　</a:t>
            </a:r>
            <a:endParaRPr lang="en-US" altLang="ja-JP" sz="1941" dirty="0"/>
          </a:p>
          <a:p>
            <a:pPr marL="0" indent="0">
              <a:buNone/>
            </a:pPr>
            <a:endParaRPr lang="ja-JP" altLang="en-US" sz="1941" dirty="0"/>
          </a:p>
        </p:txBody>
      </p:sp>
      <p:sp>
        <p:nvSpPr>
          <p:cNvPr id="22" name="テキスト ボックス 21"/>
          <p:cNvSpPr txBox="1"/>
          <p:nvPr/>
        </p:nvSpPr>
        <p:spPr>
          <a:xfrm>
            <a:off x="232660" y="6761937"/>
            <a:ext cx="566778" cy="414509"/>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23" name="テキスト ボックス 22"/>
          <p:cNvSpPr txBox="1"/>
          <p:nvPr/>
        </p:nvSpPr>
        <p:spPr>
          <a:xfrm>
            <a:off x="545165" y="7469793"/>
            <a:ext cx="5952522" cy="1200329"/>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工作时间每天</a:t>
            </a:r>
            <a:endParaRPr lang="en-US" altLang="zh-CN" sz="2400" dirty="0">
              <a:latin typeface="Microsoft YaHei UI Light" panose="020B0502040204020203" pitchFamily="34" charset="-122"/>
              <a:ea typeface="Microsoft YaHei UI Light" panose="020B0502040204020203" pitchFamily="34" charset="-122"/>
            </a:endParaRPr>
          </a:p>
          <a:p>
            <a:r>
              <a:rPr lang="ja-JP" altLang="en-US" sz="2400" dirty="0">
                <a:solidFill>
                  <a:srgbClr val="FF0000"/>
                </a:solidFill>
                <a:latin typeface="Microsoft YaHei UI Light" panose="020B0502040204020203" pitchFamily="34" charset="-122"/>
                <a:ea typeface="Microsoft YaHei UI Light" panose="020B0502040204020203" pitchFamily="34" charset="-122"/>
              </a:rPr>
              <a:t>　　</a:t>
            </a:r>
            <a:r>
              <a:rPr lang="zh-CN" altLang="en-US" sz="2400" dirty="0">
                <a:solidFill>
                  <a:srgbClr val="FF0000"/>
                </a:solidFill>
                <a:latin typeface="Microsoft YaHei UI Light" panose="020B0502040204020203" pitchFamily="34" charset="-122"/>
                <a:ea typeface="Microsoft YaHei UI Light" panose="020B0502040204020203" pitchFamily="34" charset="-122"/>
              </a:rPr>
              <a:t>超过</a:t>
            </a:r>
            <a:r>
              <a:rPr lang="en-US" altLang="zh-CN" sz="2400" dirty="0">
                <a:solidFill>
                  <a:srgbClr val="FF0000"/>
                </a:solidFill>
                <a:latin typeface="Microsoft YaHei UI Light" panose="020B0502040204020203" pitchFamily="34" charset="-122"/>
                <a:ea typeface="Microsoft YaHei UI Light" panose="020B0502040204020203" pitchFamily="34" charset="-122"/>
              </a:rPr>
              <a:t>6</a:t>
            </a:r>
            <a:r>
              <a:rPr lang="zh-CN" altLang="en-US" sz="2400" dirty="0">
                <a:solidFill>
                  <a:srgbClr val="FF0000"/>
                </a:solidFill>
                <a:latin typeface="Microsoft YaHei UI Light" panose="020B0502040204020203" pitchFamily="34" charset="-122"/>
                <a:ea typeface="Microsoft YaHei UI Light" panose="020B0502040204020203" pitchFamily="34" charset="-122"/>
              </a:rPr>
              <a:t>小时</a:t>
            </a:r>
            <a:r>
              <a:rPr lang="zh-CN" altLang="en-US" sz="2400" dirty="0">
                <a:latin typeface="Microsoft YaHei UI Light" panose="020B0502040204020203" pitchFamily="34" charset="-122"/>
                <a:ea typeface="Microsoft YaHei UI Light" panose="020B0502040204020203" pitchFamily="34" charset="-122"/>
              </a:rPr>
              <a:t>时，最少</a:t>
            </a:r>
            <a:r>
              <a:rPr lang="en-US" altLang="ja-JP" sz="2400" b="1" dirty="0">
                <a:solidFill>
                  <a:srgbClr val="FF0000"/>
                </a:solidFill>
                <a:latin typeface="Microsoft YaHei UI Light" panose="020B0502040204020203" pitchFamily="34" charset="-122"/>
                <a:ea typeface="Microsoft YaHei UI Light" panose="020B0502040204020203" pitchFamily="34" charset="-122"/>
              </a:rPr>
              <a:t>45</a:t>
            </a:r>
            <a:r>
              <a:rPr lang="ja-JP" altLang="en-US" sz="2400" b="1" dirty="0">
                <a:solidFill>
                  <a:srgbClr val="FF0000"/>
                </a:solidFill>
                <a:latin typeface="Microsoft YaHei UI Light" panose="020B0502040204020203" pitchFamily="34" charset="-122"/>
                <a:ea typeface="Microsoft YaHei UI Light" panose="020B0502040204020203" pitchFamily="34" charset="-122"/>
              </a:rPr>
              <a:t>分</a:t>
            </a:r>
            <a:endParaRPr lang="en-US" altLang="ja-JP" sz="2400" b="1" dirty="0">
              <a:solidFill>
                <a:srgbClr val="FF0000"/>
              </a:solidFill>
              <a:latin typeface="Microsoft YaHei UI Light" panose="020B0502040204020203" pitchFamily="34" charset="-122"/>
              <a:ea typeface="Microsoft YaHei UI Light" panose="020B0502040204020203" pitchFamily="34" charset="-122"/>
            </a:endParaRPr>
          </a:p>
          <a:p>
            <a:r>
              <a:rPr kumimoji="1" lang="ja-JP" altLang="en-US" sz="2400" dirty="0">
                <a:latin typeface="Microsoft YaHei UI Light" panose="020B0502040204020203" pitchFamily="34" charset="-122"/>
                <a:ea typeface="Microsoft YaHei UI Light" panose="020B0502040204020203" pitchFamily="34" charset="-122"/>
              </a:rPr>
              <a:t>　　</a:t>
            </a:r>
            <a:r>
              <a:rPr kumimoji="1" lang="zh-CN" altLang="en-US" sz="2400" dirty="0">
                <a:solidFill>
                  <a:srgbClr val="FF0000"/>
                </a:solidFill>
                <a:latin typeface="Microsoft YaHei UI Light" panose="020B0502040204020203" pitchFamily="34" charset="-122"/>
                <a:ea typeface="Microsoft YaHei UI Light" panose="020B0502040204020203" pitchFamily="34" charset="-122"/>
              </a:rPr>
              <a:t>超过</a:t>
            </a:r>
            <a:r>
              <a:rPr kumimoji="1" lang="en-US" altLang="zh-CN" sz="2400" dirty="0">
                <a:solidFill>
                  <a:srgbClr val="FF0000"/>
                </a:solidFill>
                <a:latin typeface="Microsoft YaHei UI Light" panose="020B0502040204020203" pitchFamily="34" charset="-122"/>
                <a:ea typeface="Microsoft YaHei UI Light" panose="020B0502040204020203" pitchFamily="34" charset="-122"/>
              </a:rPr>
              <a:t>8</a:t>
            </a:r>
            <a:r>
              <a:rPr kumimoji="1" lang="zh-CN" altLang="en-US" sz="2400" dirty="0">
                <a:solidFill>
                  <a:srgbClr val="FF0000"/>
                </a:solidFill>
                <a:latin typeface="Microsoft YaHei UI Light" panose="020B0502040204020203" pitchFamily="34" charset="-122"/>
                <a:ea typeface="Microsoft YaHei UI Light" panose="020B0502040204020203" pitchFamily="34" charset="-122"/>
              </a:rPr>
              <a:t>小时</a:t>
            </a:r>
            <a:r>
              <a:rPr kumimoji="1" lang="zh-CN" altLang="en-US" sz="2400" dirty="0">
                <a:latin typeface="Microsoft YaHei UI Light" panose="020B0502040204020203" pitchFamily="34" charset="-122"/>
                <a:ea typeface="Microsoft YaHei UI Light" panose="020B0502040204020203" pitchFamily="34" charset="-122"/>
              </a:rPr>
              <a:t>时，最少需要</a:t>
            </a:r>
            <a:r>
              <a:rPr kumimoji="1" lang="en-US" altLang="ja-JP" sz="2400" b="1" dirty="0">
                <a:solidFill>
                  <a:srgbClr val="FF0000"/>
                </a:solidFill>
                <a:latin typeface="Microsoft YaHei UI Light" panose="020B0502040204020203" pitchFamily="34" charset="-122"/>
                <a:ea typeface="Microsoft YaHei UI Light" panose="020B0502040204020203" pitchFamily="34" charset="-122"/>
              </a:rPr>
              <a:t>1</a:t>
            </a:r>
            <a:r>
              <a:rPr kumimoji="1" lang="zh-CN" altLang="en-US" sz="2400" b="1" dirty="0">
                <a:solidFill>
                  <a:srgbClr val="FF0000"/>
                </a:solidFill>
                <a:latin typeface="Microsoft YaHei UI Light" panose="020B0502040204020203" pitchFamily="34" charset="-122"/>
                <a:ea typeface="Microsoft YaHei UI Light" panose="020B0502040204020203" pitchFamily="34" charset="-122"/>
              </a:rPr>
              <a:t>小时</a:t>
            </a:r>
            <a:r>
              <a:rPr kumimoji="1" lang="ja-JP" altLang="en-US" sz="2400" b="1" dirty="0">
                <a:solidFill>
                  <a:srgbClr val="FF0000"/>
                </a:solidFill>
                <a:latin typeface="Microsoft YaHei UI Light" panose="020B0502040204020203" pitchFamily="34" charset="-122"/>
                <a:ea typeface="Microsoft YaHei UI Light" panose="020B0502040204020203" pitchFamily="34" charset="-122"/>
              </a:rPr>
              <a:t> </a:t>
            </a:r>
            <a:r>
              <a:rPr kumimoji="1" lang="ja-JP" altLang="en-US" sz="2400" dirty="0">
                <a:latin typeface="Microsoft YaHei UI Light" panose="020B0502040204020203" pitchFamily="34" charset="-122"/>
                <a:ea typeface="Microsoft YaHei UI Light" panose="020B0502040204020203" pitchFamily="34" charset="-122"/>
              </a:rPr>
              <a:t>。</a:t>
            </a:r>
            <a:r>
              <a:rPr kumimoji="1" lang="ja-JP" altLang="en-US" sz="2400" dirty="0">
                <a:solidFill>
                  <a:srgbClr val="FF0000"/>
                </a:solidFill>
                <a:latin typeface="HG丸ｺﾞｼｯｸM-PRO" panose="020F0600000000000000" pitchFamily="50" charset="-128"/>
                <a:ea typeface="HG丸ｺﾞｼｯｸM-PRO" panose="020F0600000000000000" pitchFamily="50" charset="-128"/>
              </a:rPr>
              <a:t>　</a:t>
            </a:r>
            <a:endParaRPr kumimoji="1" lang="ja-JP" altLang="en-US" sz="2400" dirty="0">
              <a:solidFill>
                <a:srgbClr val="FF0000"/>
              </a:solidFill>
            </a:endParaRPr>
          </a:p>
        </p:txBody>
      </p:sp>
      <p:sp>
        <p:nvSpPr>
          <p:cNvPr id="19" name="正方形/長方形 2"/>
          <p:cNvSpPr txBox="1"/>
          <p:nvPr/>
        </p:nvSpPr>
        <p:spPr>
          <a:xfrm>
            <a:off x="294005" y="3801782"/>
            <a:ext cx="431824"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2</a:t>
            </a:r>
          </a:p>
        </p:txBody>
      </p:sp>
      <p:sp>
        <p:nvSpPr>
          <p:cNvPr id="24" name="正方形/長方形 2"/>
          <p:cNvSpPr txBox="1"/>
          <p:nvPr/>
        </p:nvSpPr>
        <p:spPr>
          <a:xfrm>
            <a:off x="299381" y="6699724"/>
            <a:ext cx="431824"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3</a:t>
            </a:r>
          </a:p>
        </p:txBody>
      </p:sp>
      <p:sp>
        <p:nvSpPr>
          <p:cNvPr id="25" name="テキスト ボックス 24"/>
          <p:cNvSpPr txBox="1"/>
          <p:nvPr/>
        </p:nvSpPr>
        <p:spPr>
          <a:xfrm>
            <a:off x="4824725" y="6041294"/>
            <a:ext cx="2520027"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劳动基准法第</a:t>
            </a:r>
            <a:r>
              <a:rPr lang="en-US" altLang="ja-JP" sz="1200" dirty="0">
                <a:latin typeface="HG丸ｺﾞｼｯｸM-PRO" panose="020F0600000000000000" pitchFamily="50" charset="-128"/>
                <a:ea typeface="HG丸ｺﾞｼｯｸM-PRO" panose="020F0600000000000000" pitchFamily="50" charset="-128"/>
              </a:rPr>
              <a:t>32</a:t>
            </a:r>
            <a:r>
              <a:rPr lang="zh-CN" altLang="en-US" sz="1200" dirty="0">
                <a:latin typeface="HG丸ｺﾞｼｯｸM-PRO" panose="020F0600000000000000" pitchFamily="50" charset="-128"/>
                <a:ea typeface="HG丸ｺﾞｼｯｸM-PRO" panose="020F0600000000000000" pitchFamily="50" charset="-128"/>
              </a:rPr>
              <a:t>条</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6" name="テキスト ボックス 25"/>
          <p:cNvSpPr txBox="1"/>
          <p:nvPr/>
        </p:nvSpPr>
        <p:spPr>
          <a:xfrm>
            <a:off x="4824724" y="8863681"/>
            <a:ext cx="2520027"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劳动基准法第</a:t>
            </a:r>
            <a:r>
              <a:rPr lang="en-US" altLang="ja-JP" sz="1200" dirty="0">
                <a:latin typeface="HG丸ｺﾞｼｯｸM-PRO" panose="020F0600000000000000" pitchFamily="50" charset="-128"/>
                <a:ea typeface="HG丸ｺﾞｼｯｸM-PRO" panose="020F0600000000000000" pitchFamily="50" charset="-128"/>
              </a:rPr>
              <a:t>34</a:t>
            </a:r>
            <a:r>
              <a:rPr lang="ja-JP" altLang="en-US" sz="1200" dirty="0">
                <a:latin typeface="HG丸ｺﾞｼｯｸM-PRO" panose="020F0600000000000000" pitchFamily="50" charset="-128"/>
                <a:ea typeface="HG丸ｺﾞｼｯｸM-PRO" panose="020F0600000000000000" pitchFamily="50" charset="-128"/>
              </a:rPr>
              <a:t>条</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7" name="正方形/長方形 26"/>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cxnSp>
        <p:nvCxnSpPr>
          <p:cNvPr id="28" name="直線コネクタ 27"/>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995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6765" y="368645"/>
            <a:ext cx="6473770" cy="523220"/>
          </a:xfrm>
          <a:prstGeom prst="rect">
            <a:avLst/>
          </a:prstGeom>
          <a:noFill/>
        </p:spPr>
        <p:txBody>
          <a:bodyPr wrap="square" rtlCol="0">
            <a:spAutoFit/>
          </a:bodyPr>
          <a:lstStyle/>
          <a:p>
            <a:r>
              <a:rPr kumimoji="1" lang="zh-CN" altLang="en-US" sz="2800" b="1" dirty="0">
                <a:latin typeface="HG丸ｺﾞｼｯｸM-PRO" panose="020F0600000000000000" pitchFamily="50" charset="-128"/>
                <a:ea typeface="HG丸ｺﾞｼｯｸM-PRO" panose="020F0600000000000000" pitchFamily="50" charset="-128"/>
              </a:rPr>
              <a:t>补充</a:t>
            </a:r>
            <a:r>
              <a:rPr kumimoji="1" lang="ja-JP" altLang="en-US" sz="2800" b="1" dirty="0">
                <a:latin typeface="HG丸ｺﾞｼｯｸM-PRO" panose="020F0600000000000000" pitchFamily="50" charset="-128"/>
                <a:ea typeface="HG丸ｺﾞｼｯｸM-PRO" panose="020F0600000000000000" pitchFamily="50" charset="-128"/>
              </a:rPr>
              <a:t>：　　</a:t>
            </a:r>
            <a:r>
              <a:rPr kumimoji="1" lang="zh-CN" altLang="en-US" sz="2800" b="1" dirty="0">
                <a:latin typeface="HG丸ｺﾞｼｯｸM-PRO" panose="020F0600000000000000" pitchFamily="50" charset="-128"/>
                <a:ea typeface="HG丸ｺﾞｼｯｸM-PRO" panose="020F0600000000000000" pitchFamily="50" charset="-128"/>
              </a:rPr>
              <a:t>被认可资格外活动的情况下</a:t>
            </a:r>
            <a:r>
              <a:rPr kumimoji="1" lang="ja-JP" altLang="en-US" sz="2800" b="1" dirty="0">
                <a:latin typeface="HG丸ｺﾞｼｯｸM-PRO" panose="020F0600000000000000" pitchFamily="50" charset="-128"/>
                <a:ea typeface="HG丸ｺﾞｼｯｸM-PRO" panose="020F0600000000000000" pitchFamily="50" charset="-128"/>
              </a:rPr>
              <a:t> </a:t>
            </a: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0871" y="368644"/>
            <a:ext cx="697062" cy="461666"/>
          </a:xfrm>
          <a:prstGeom prst="rect">
            <a:avLst/>
          </a:prstGeom>
        </p:spPr>
      </p:pic>
      <p:sp>
        <p:nvSpPr>
          <p:cNvPr id="6" name="テキスト ボックス 5"/>
          <p:cNvSpPr txBox="1"/>
          <p:nvPr/>
        </p:nvSpPr>
        <p:spPr>
          <a:xfrm>
            <a:off x="628625" y="2050213"/>
            <a:ext cx="6011340" cy="1938992"/>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例如，是</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留学</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的在留资格，获得资格外活动许可打</a:t>
            </a:r>
            <a:r>
              <a:rPr lang="zh-CN" altLang="en-US" sz="2400" dirty="0">
                <a:solidFill>
                  <a:srgbClr val="FF0000"/>
                </a:solidFill>
                <a:latin typeface="Microsoft YaHei UI Light" panose="020B0502040204020203" pitchFamily="34" charset="-122"/>
                <a:ea typeface="Microsoft YaHei UI Light" panose="020B0502040204020203" pitchFamily="34" charset="-122"/>
              </a:rPr>
              <a:t>临时工</a:t>
            </a:r>
            <a:r>
              <a:rPr lang="zh-CN" altLang="en-US" sz="2400" dirty="0">
                <a:latin typeface="Microsoft YaHei UI Light" panose="020B0502040204020203" pitchFamily="34" charset="-122"/>
                <a:ea typeface="Microsoft YaHei UI Light" panose="020B0502040204020203" pitchFamily="34" charset="-122"/>
              </a:rPr>
              <a:t>时，规定工作时间为</a:t>
            </a:r>
            <a:r>
              <a:rPr lang="en-US" altLang="ja-JP" sz="2400" dirty="0">
                <a:latin typeface="Microsoft YaHei UI Light" panose="020B0502040204020203" pitchFamily="34" charset="-122"/>
                <a:ea typeface="Microsoft YaHei UI Light" panose="020B0502040204020203" pitchFamily="34" charset="-122"/>
              </a:rPr>
              <a:t>1</a:t>
            </a:r>
            <a:r>
              <a:rPr lang="zh-CN" altLang="en-US" sz="2400" dirty="0">
                <a:latin typeface="Microsoft YaHei UI Light" panose="020B0502040204020203" pitchFamily="34" charset="-122"/>
                <a:ea typeface="Microsoft YaHei UI Light" panose="020B0502040204020203" pitchFamily="34" charset="-122"/>
              </a:rPr>
              <a:t>周</a:t>
            </a:r>
            <a:r>
              <a:rPr lang="en-US" altLang="ja-JP" sz="2400" dirty="0">
                <a:solidFill>
                  <a:srgbClr val="FF0000"/>
                </a:solidFill>
                <a:latin typeface="Microsoft YaHei UI Light" panose="020B0502040204020203" pitchFamily="34" charset="-122"/>
                <a:ea typeface="Microsoft YaHei UI Light" panose="020B0502040204020203" pitchFamily="34" charset="-122"/>
              </a:rPr>
              <a:t>28</a:t>
            </a:r>
            <a:r>
              <a:rPr lang="zh-CN" altLang="en-US" sz="2400" dirty="0">
                <a:latin typeface="Microsoft YaHei UI Light" panose="020B0502040204020203" pitchFamily="34" charset="-122"/>
                <a:ea typeface="Microsoft YaHei UI Light" panose="020B0502040204020203" pitchFamily="34" charset="-122"/>
              </a:rPr>
              <a:t>小时以内</a:t>
            </a:r>
            <a:endParaRPr lang="en-US" altLang="ja-JP" sz="2400" dirty="0">
              <a:latin typeface="Microsoft YaHei UI Light" panose="020B0502040204020203" pitchFamily="34" charset="-122"/>
              <a:ea typeface="Microsoft YaHei UI Light" panose="020B0502040204020203" pitchFamily="34" charset="-122"/>
            </a:endParaRPr>
          </a:p>
          <a:p>
            <a:r>
              <a:rPr kumimoji="1" lang="ja-JP" altLang="en-US" sz="2400" dirty="0">
                <a:latin typeface="Microsoft YaHei UI Light" panose="020B0502040204020203" pitchFamily="34" charset="-122"/>
                <a:ea typeface="Microsoft YaHei UI Light" panose="020B0502040204020203" pitchFamily="34" charset="-122"/>
              </a:rPr>
              <a:t>　</a:t>
            </a:r>
            <a:r>
              <a:rPr kumimoji="1" lang="zh-CN" altLang="en-US" sz="2400" dirty="0">
                <a:latin typeface="Microsoft YaHei UI Light" panose="020B0502040204020203" pitchFamily="34" charset="-122"/>
                <a:ea typeface="Microsoft YaHei UI Light" panose="020B0502040204020203" pitchFamily="34" charset="-122"/>
              </a:rPr>
              <a:t>暑假等学校放假期间，规定工作时间为</a:t>
            </a:r>
            <a:r>
              <a:rPr kumimoji="1" lang="en-US" altLang="ja-JP" sz="2400" dirty="0">
                <a:latin typeface="Microsoft YaHei UI Light" panose="020B0502040204020203" pitchFamily="34" charset="-122"/>
                <a:ea typeface="Microsoft YaHei UI Light" panose="020B0502040204020203" pitchFamily="34" charset="-122"/>
              </a:rPr>
              <a:t>1</a:t>
            </a:r>
            <a:r>
              <a:rPr kumimoji="1" lang="zh-CN" altLang="en-US" sz="2400" dirty="0">
                <a:latin typeface="Microsoft YaHei UI Light" panose="020B0502040204020203" pitchFamily="34" charset="-122"/>
                <a:ea typeface="Microsoft YaHei UI Light" panose="020B0502040204020203" pitchFamily="34" charset="-122"/>
              </a:rPr>
              <a:t>天</a:t>
            </a:r>
            <a:r>
              <a:rPr kumimoji="1" lang="en-US" altLang="ja-JP" sz="2400" dirty="0">
                <a:solidFill>
                  <a:srgbClr val="FF0000"/>
                </a:solidFill>
                <a:latin typeface="Microsoft YaHei UI Light" panose="020B0502040204020203" pitchFamily="34" charset="-122"/>
                <a:ea typeface="Microsoft YaHei UI Light" panose="020B0502040204020203" pitchFamily="34" charset="-122"/>
              </a:rPr>
              <a:t>8</a:t>
            </a:r>
            <a:r>
              <a:rPr kumimoji="1" lang="zh-CN" altLang="en-US" sz="2400" dirty="0">
                <a:latin typeface="Microsoft YaHei UI Light" panose="020B0502040204020203" pitchFamily="34" charset="-122"/>
                <a:ea typeface="Microsoft YaHei UI Light" panose="020B0502040204020203" pitchFamily="34" charset="-122"/>
              </a:rPr>
              <a:t>小时以内</a:t>
            </a:r>
            <a:r>
              <a:rPr kumimoji="1" lang="ja-JP" altLang="en-US" sz="2400" dirty="0" err="1">
                <a:latin typeface="Microsoft YaHei UI Light" panose="020B0502040204020203" pitchFamily="34" charset="-122"/>
                <a:ea typeface="Microsoft YaHei UI Light" panose="020B0502040204020203" pitchFamily="34" charset="-122"/>
              </a:rPr>
              <a:t>。</a:t>
            </a:r>
            <a:endParaRPr kumimoji="1" lang="en-US" altLang="ja-JP" sz="2400" dirty="0">
              <a:latin typeface="Microsoft YaHei UI Light" panose="020B0502040204020203" pitchFamily="34" charset="-122"/>
              <a:ea typeface="Microsoft YaHei UI Light" panose="020B0502040204020203" pitchFamily="34" charset="-122"/>
            </a:endParaRPr>
          </a:p>
        </p:txBody>
      </p:sp>
      <p:sp>
        <p:nvSpPr>
          <p:cNvPr id="7" name="テキスト ボックス 6"/>
          <p:cNvSpPr txBox="1"/>
          <p:nvPr/>
        </p:nvSpPr>
        <p:spPr>
          <a:xfrm>
            <a:off x="674315" y="4343192"/>
            <a:ext cx="6407441" cy="961482"/>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要想获得资格外活动许可</a:t>
            </a:r>
            <a:r>
              <a:rPr lang="zh-CN" altLang="en-US" sz="1248" dirty="0">
                <a:latin typeface="Microsoft YaHei UI Light" panose="020B0502040204020203" pitchFamily="34" charset="-122"/>
                <a:ea typeface="Microsoft YaHei UI Light" panose="020B0502040204020203" pitchFamily="34" charset="-122"/>
              </a:rPr>
              <a:t>，</a:t>
            </a:r>
            <a:endParaRPr lang="en-US" altLang="zh-CN" sz="1248" dirty="0">
              <a:latin typeface="Microsoft YaHei UI Light" panose="020B0502040204020203" pitchFamily="34" charset="-122"/>
              <a:ea typeface="Microsoft YaHei UI Light" panose="020B0502040204020203" pitchFamily="34" charset="-122"/>
            </a:endParaRPr>
          </a:p>
          <a:p>
            <a:r>
              <a:rPr lang="ja-JP" altLang="en-US" sz="1248" dirty="0">
                <a:latin typeface="Microsoft YaHei UI Light" panose="020B0502040204020203" pitchFamily="34" charset="-122"/>
                <a:ea typeface="Microsoft YaHei UI Light" panose="020B0502040204020203" pitchFamily="34" charset="-122"/>
              </a:rPr>
              <a:t>　　</a:t>
            </a:r>
            <a:r>
              <a:rPr lang="zh-CN" altLang="en-US" sz="2000" dirty="0">
                <a:latin typeface="Microsoft YaHei UI Light" panose="020B0502040204020203" pitchFamily="34" charset="-122"/>
                <a:ea typeface="Microsoft YaHei UI Light" panose="020B0502040204020203" pitchFamily="34" charset="-122"/>
              </a:rPr>
              <a:t>需要去出入国在留管理局办理手续</a:t>
            </a:r>
            <a:r>
              <a:rPr lang="ja-JP" altLang="en-US" sz="2000" dirty="0" err="1">
                <a:latin typeface="Microsoft YaHei UI Light" panose="020B0502040204020203" pitchFamily="34" charset="-122"/>
                <a:ea typeface="Microsoft YaHei UI Light" panose="020B0502040204020203" pitchFamily="34" charset="-122"/>
              </a:rPr>
              <a:t>。</a:t>
            </a:r>
            <a:endParaRPr lang="en-US" altLang="ja-JP" sz="2000" dirty="0">
              <a:latin typeface="Microsoft YaHei UI Light" panose="020B0502040204020203" pitchFamily="34" charset="-122"/>
              <a:ea typeface="Microsoft YaHei UI Light" panose="020B0502040204020203" pitchFamily="34" charset="-122"/>
            </a:endParaRPr>
          </a:p>
          <a:p>
            <a:endParaRPr kumimoji="1" lang="ja-JP" altLang="en-US" sz="1248" dirty="0">
              <a:latin typeface="Microsoft YaHei UI Light" panose="020B0502040204020203" pitchFamily="34" charset="-122"/>
              <a:ea typeface="Microsoft YaHei UI Light" panose="020B0502040204020203" pitchFamily="34" charset="-122"/>
            </a:endParaRPr>
          </a:p>
        </p:txBody>
      </p:sp>
      <p:sp>
        <p:nvSpPr>
          <p:cNvPr id="9" name="二等辺三角形 8"/>
          <p:cNvSpPr/>
          <p:nvPr/>
        </p:nvSpPr>
        <p:spPr>
          <a:xfrm rot="5400000">
            <a:off x="205067" y="2203563"/>
            <a:ext cx="481236" cy="289555"/>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sp>
        <p:nvSpPr>
          <p:cNvPr id="10" name="二等辺三角形 9"/>
          <p:cNvSpPr/>
          <p:nvPr/>
        </p:nvSpPr>
        <p:spPr>
          <a:xfrm rot="5400000">
            <a:off x="184381" y="4430170"/>
            <a:ext cx="529360" cy="289555"/>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sp>
        <p:nvSpPr>
          <p:cNvPr id="13" name="テキスト ボックス 12"/>
          <p:cNvSpPr txBox="1"/>
          <p:nvPr/>
        </p:nvSpPr>
        <p:spPr>
          <a:xfrm>
            <a:off x="272817" y="7554042"/>
            <a:ext cx="1846414" cy="307777"/>
          </a:xfrm>
          <a:prstGeom prst="rect">
            <a:avLst/>
          </a:prstGeom>
          <a:noFill/>
        </p:spPr>
        <p:txBody>
          <a:bodyPr wrap="square" rtlCol="0">
            <a:spAutoFit/>
          </a:bodyPr>
          <a:lstStyle/>
          <a:p>
            <a:r>
              <a:rPr lang="zh-CN" altLang="en-US" sz="1400" dirty="0">
                <a:latin typeface="HG丸ｺﾞｼｯｸM-PRO" panose="020F0600000000000000" pitchFamily="50" charset="-128"/>
                <a:ea typeface="HG丸ｺﾞｼｯｸM-PRO" panose="020F0600000000000000" pitchFamily="50" charset="-128"/>
              </a:rPr>
              <a:t>例如这种情况</a:t>
            </a:r>
            <a:r>
              <a:rPr lang="en-US" altLang="ja-JP" sz="1400" dirty="0">
                <a:latin typeface="HG丸ｺﾞｼｯｸM-PRO" panose="020F0600000000000000" pitchFamily="50" charset="-128"/>
                <a:ea typeface="HG丸ｺﾞｼｯｸM-PRO" panose="020F0600000000000000" pitchFamily="50" charset="-128"/>
              </a:rPr>
              <a:t>…</a:t>
            </a:r>
            <a:endParaRPr kumimoji="1" lang="ja-JP" altLang="en-US" sz="1400" dirty="0"/>
          </a:p>
        </p:txBody>
      </p:sp>
      <p:pic>
        <p:nvPicPr>
          <p:cNvPr id="16" name="図 15"/>
          <p:cNvPicPr>
            <a:picLocks noChangeAspect="1"/>
          </p:cNvPicPr>
          <p:nvPr/>
        </p:nvPicPr>
        <p:blipFill>
          <a:blip r:embed="rId3"/>
          <a:stretch>
            <a:fillRect/>
          </a:stretch>
        </p:blipFill>
        <p:spPr>
          <a:xfrm>
            <a:off x="671570" y="7842769"/>
            <a:ext cx="1352411" cy="1586405"/>
          </a:xfrm>
          <a:prstGeom prst="rect">
            <a:avLst/>
          </a:prstGeom>
        </p:spPr>
      </p:pic>
      <p:sp>
        <p:nvSpPr>
          <p:cNvPr id="17" name="テキスト ボックス 16"/>
          <p:cNvSpPr txBox="1"/>
          <p:nvPr/>
        </p:nvSpPr>
        <p:spPr>
          <a:xfrm>
            <a:off x="3092442" y="1201960"/>
            <a:ext cx="4708543"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出入国管理及难民认定法</a:t>
            </a:r>
            <a:r>
              <a:rPr lang="ja-JP" altLang="en-US" sz="1200" dirty="0">
                <a:latin typeface="HG丸ｺﾞｼｯｸM-PRO" panose="020F0600000000000000" pitchFamily="50" charset="-128"/>
                <a:ea typeface="HG丸ｺﾞｼｯｸM-PRO" panose="020F0600000000000000" pitchFamily="50" charset="-128"/>
              </a:rPr>
              <a:t>第１９条第２</a:t>
            </a:r>
            <a:r>
              <a:rPr lang="zh-CN" altLang="en-US" sz="1200" dirty="0">
                <a:latin typeface="HG丸ｺﾞｼｯｸM-PRO" panose="020F0600000000000000" pitchFamily="50" charset="-128"/>
                <a:ea typeface="HG丸ｺﾞｼｯｸM-PRO" panose="020F0600000000000000" pitchFamily="50" charset="-128"/>
              </a:rPr>
              <a:t>项</a:t>
            </a:r>
            <a:r>
              <a:rPr lang="en-US" altLang="ja-JP" sz="1200" dirty="0">
                <a:latin typeface="HG丸ｺﾞｼｯｸM-PRO" panose="020F0600000000000000" pitchFamily="50" charset="-128"/>
                <a:ea typeface="HG丸ｺﾞｼｯｸM-PRO" panose="020F0600000000000000" pitchFamily="50" charset="-128"/>
              </a:rPr>
              <a:t>2</a:t>
            </a:r>
            <a:r>
              <a:rPr lang="ja-JP" altLang="en-US" sz="1200" dirty="0">
                <a:latin typeface="HG丸ｺﾞｼｯｸM-PRO" panose="020F0600000000000000" pitchFamily="50" charset="-128"/>
                <a:ea typeface="HG丸ｺﾞｼｯｸM-PRO" panose="020F0600000000000000" pitchFamily="50" charset="-128"/>
              </a:rPr>
              <a:t>条</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964127" y="5088370"/>
            <a:ext cx="5073635" cy="2554545"/>
          </a:xfrm>
          <a:prstGeom prst="rect">
            <a:avLst/>
          </a:prstGeom>
          <a:noFill/>
        </p:spPr>
        <p:txBody>
          <a:bodyPr wrap="square" rtlCol="0">
            <a:spAutoFit/>
          </a:bodyPr>
          <a:lstStyle/>
          <a:p>
            <a:r>
              <a:rPr lang="ja-JP" altLang="en-US" sz="2000" dirty="0">
                <a:latin typeface="Microsoft YaHei UI Light" panose="020B0502040204020203" pitchFamily="34" charset="-122"/>
                <a:ea typeface="Microsoft YaHei UI Light" panose="020B0502040204020203" pitchFamily="34" charset="-122"/>
              </a:rPr>
              <a:t>＜</a:t>
            </a:r>
            <a:r>
              <a:rPr lang="zh-CN" altLang="en-US" sz="2000" dirty="0">
                <a:latin typeface="Microsoft YaHei UI Light" panose="020B0502040204020203" pitchFamily="34" charset="-122"/>
                <a:ea typeface="Microsoft YaHei UI Light" panose="020B0502040204020203" pitchFamily="34" charset="-122"/>
              </a:rPr>
              <a:t>申请时所需资料</a:t>
            </a:r>
            <a:r>
              <a:rPr lang="ja-JP" altLang="en-US" sz="2000" dirty="0">
                <a:latin typeface="Microsoft YaHei UI Light" panose="020B0502040204020203" pitchFamily="34" charset="-122"/>
                <a:ea typeface="Microsoft YaHei UI Light" panose="020B0502040204020203" pitchFamily="34" charset="-122"/>
              </a:rPr>
              <a:t>＞</a:t>
            </a:r>
            <a:endParaRPr lang="en-US" altLang="ja-JP" sz="2000" dirty="0">
              <a:latin typeface="Microsoft YaHei UI Light" panose="020B0502040204020203" pitchFamily="34" charset="-122"/>
              <a:ea typeface="Microsoft YaHei UI Light" panose="020B0502040204020203" pitchFamily="34" charset="-122"/>
            </a:endParaRPr>
          </a:p>
          <a:p>
            <a:r>
              <a:rPr lang="ja-JP" altLang="en-US" sz="2000" dirty="0">
                <a:latin typeface="Microsoft YaHei UI Light" panose="020B0502040204020203" pitchFamily="34" charset="-122"/>
                <a:ea typeface="Microsoft YaHei UI Light" panose="020B0502040204020203" pitchFamily="34" charset="-122"/>
              </a:rPr>
              <a:t>　・</a:t>
            </a:r>
            <a:r>
              <a:rPr lang="zh-CN" altLang="en-US" sz="2000" dirty="0">
                <a:latin typeface="Microsoft YaHei UI Light" panose="020B0502040204020203" pitchFamily="34" charset="-122"/>
                <a:ea typeface="Microsoft YaHei UI Light" panose="020B0502040204020203" pitchFamily="34" charset="-122"/>
              </a:rPr>
              <a:t>申请书</a:t>
            </a:r>
            <a:r>
              <a:rPr lang="ja-JP" altLang="en-US" sz="2000" dirty="0">
                <a:latin typeface="Microsoft YaHei UI Light" panose="020B0502040204020203" pitchFamily="34" charset="-122"/>
                <a:ea typeface="Microsoft YaHei UI Light" panose="020B0502040204020203" pitchFamily="34" charset="-122"/>
              </a:rPr>
              <a:t>　　</a:t>
            </a:r>
            <a:endParaRPr lang="en-US" altLang="ja-JP" sz="2000" dirty="0">
              <a:latin typeface="Microsoft YaHei UI Light" panose="020B0502040204020203" pitchFamily="34" charset="-122"/>
              <a:ea typeface="Microsoft YaHei UI Light" panose="020B0502040204020203" pitchFamily="34" charset="-122"/>
            </a:endParaRPr>
          </a:p>
          <a:p>
            <a:r>
              <a:rPr lang="ja-JP" altLang="en-US" sz="2000" dirty="0">
                <a:latin typeface="Microsoft YaHei UI Light" panose="020B0502040204020203" pitchFamily="34" charset="-122"/>
                <a:ea typeface="Microsoft YaHei UI Light" panose="020B0502040204020203" pitchFamily="34" charset="-122"/>
              </a:rPr>
              <a:t>　・</a:t>
            </a:r>
            <a:r>
              <a:rPr lang="zh-CN" altLang="en-US" sz="2000" dirty="0">
                <a:latin typeface="Microsoft YaHei UI Light" panose="020B0502040204020203" pitchFamily="34" charset="-122"/>
                <a:ea typeface="Microsoft YaHei UI Light" panose="020B0502040204020203" pitchFamily="34" charset="-122"/>
              </a:rPr>
              <a:t>申请的有关活动内容的证明资料</a:t>
            </a:r>
            <a:r>
              <a:rPr lang="ja-JP" altLang="en-US" sz="2000" dirty="0">
                <a:latin typeface="Microsoft YaHei UI Light" panose="020B0502040204020203" pitchFamily="34" charset="-122"/>
                <a:ea typeface="Microsoft YaHei UI Light" panose="020B0502040204020203" pitchFamily="34" charset="-122"/>
              </a:rPr>
              <a:t>　</a:t>
            </a:r>
            <a:endParaRPr lang="en-US" altLang="ja-JP" sz="2000" dirty="0">
              <a:latin typeface="Microsoft YaHei UI Light" panose="020B0502040204020203" pitchFamily="34" charset="-122"/>
              <a:ea typeface="Microsoft YaHei UI Light" panose="020B0502040204020203" pitchFamily="34" charset="-122"/>
            </a:endParaRPr>
          </a:p>
          <a:p>
            <a:r>
              <a:rPr kumimoji="1" lang="ja-JP" altLang="en-US" sz="2000" dirty="0">
                <a:latin typeface="Microsoft YaHei UI Light" panose="020B0502040204020203" pitchFamily="34" charset="-122"/>
                <a:ea typeface="Microsoft YaHei UI Light" panose="020B0502040204020203" pitchFamily="34" charset="-122"/>
              </a:rPr>
              <a:t>　・</a:t>
            </a:r>
            <a:r>
              <a:rPr kumimoji="1" lang="zh-CN" altLang="en-US" sz="2000" dirty="0">
                <a:latin typeface="Microsoft YaHei UI Light" panose="020B0502040204020203" pitchFamily="34" charset="-122"/>
                <a:ea typeface="Microsoft YaHei UI Light" panose="020B0502040204020203" pitchFamily="34" charset="-122"/>
              </a:rPr>
              <a:t>在留卡</a:t>
            </a:r>
            <a:endParaRPr kumimoji="1" lang="en-US" altLang="ja-JP" sz="2000" dirty="0">
              <a:latin typeface="Microsoft YaHei UI Light" panose="020B0502040204020203" pitchFamily="34" charset="-122"/>
              <a:ea typeface="Microsoft YaHei UI Light" panose="020B0502040204020203" pitchFamily="34" charset="-122"/>
            </a:endParaRPr>
          </a:p>
          <a:p>
            <a:r>
              <a:rPr kumimoji="1" lang="ja-JP" altLang="en-US" sz="2000" dirty="0">
                <a:latin typeface="Microsoft YaHei UI Light" panose="020B0502040204020203" pitchFamily="34" charset="-122"/>
                <a:ea typeface="Microsoft YaHei UI Light" panose="020B0502040204020203" pitchFamily="34" charset="-122"/>
              </a:rPr>
              <a:t>　・</a:t>
            </a:r>
            <a:r>
              <a:rPr kumimoji="1" lang="zh-CN" altLang="en-US" sz="2000" dirty="0">
                <a:latin typeface="Microsoft YaHei UI Light" panose="020B0502040204020203" pitchFamily="34" charset="-122"/>
                <a:ea typeface="Microsoft YaHei UI Light" panose="020B0502040204020203" pitchFamily="34" charset="-122"/>
              </a:rPr>
              <a:t>护照或在留资格证明书</a:t>
            </a:r>
            <a:endParaRPr kumimoji="1" lang="en-US" altLang="ja-JP" sz="2000" dirty="0">
              <a:latin typeface="Microsoft YaHei UI Light" panose="020B0502040204020203" pitchFamily="34" charset="-122"/>
              <a:ea typeface="Microsoft YaHei UI Light" panose="020B0502040204020203" pitchFamily="34" charset="-122"/>
            </a:endParaRPr>
          </a:p>
          <a:p>
            <a:endParaRPr kumimoji="1" lang="en-US" altLang="ja-JP" sz="2000" dirty="0">
              <a:latin typeface="Microsoft YaHei UI Light" panose="020B0502040204020203" pitchFamily="34" charset="-122"/>
              <a:ea typeface="Microsoft YaHei UI Light" panose="020B0502040204020203" pitchFamily="34" charset="-122"/>
            </a:endParaRPr>
          </a:p>
          <a:p>
            <a:r>
              <a:rPr kumimoji="1" lang="ja-JP" altLang="en-US" sz="2000" dirty="0">
                <a:latin typeface="Microsoft YaHei UI Light" panose="020B0502040204020203" pitchFamily="34" charset="-122"/>
                <a:ea typeface="Microsoft YaHei UI Light" panose="020B0502040204020203" pitchFamily="34" charset="-122"/>
              </a:rPr>
              <a:t>　</a:t>
            </a:r>
            <a:r>
              <a:rPr kumimoji="1" lang="en-US" altLang="ja-JP" sz="2000" dirty="0">
                <a:latin typeface="Microsoft YaHei UI Light" panose="020B0502040204020203" pitchFamily="34" charset="-122"/>
                <a:ea typeface="Microsoft YaHei UI Light" panose="020B0502040204020203" pitchFamily="34" charset="-122"/>
              </a:rPr>
              <a:t>※</a:t>
            </a:r>
            <a:r>
              <a:rPr kumimoji="1" lang="ja-JP" altLang="en-US" sz="2000" dirty="0">
                <a:latin typeface="Microsoft YaHei UI Light" panose="020B0502040204020203" pitchFamily="34" charset="-122"/>
                <a:ea typeface="Microsoft YaHei UI Light" panose="020B0502040204020203" pitchFamily="34" charset="-122"/>
              </a:rPr>
              <a:t>　</a:t>
            </a:r>
            <a:r>
              <a:rPr kumimoji="1" lang="zh-CN" altLang="en-US" sz="2000" dirty="0">
                <a:latin typeface="Microsoft YaHei UI Light" panose="020B0502040204020203" pitchFamily="34" charset="-122"/>
                <a:ea typeface="Microsoft YaHei UI Light" panose="020B0502040204020203" pitchFamily="34" charset="-122"/>
              </a:rPr>
              <a:t>手续是免费的</a:t>
            </a:r>
            <a:r>
              <a:rPr kumimoji="1" lang="ja-JP" altLang="en-US" sz="2000" dirty="0" err="1">
                <a:latin typeface="Microsoft YaHei UI Light" panose="020B0502040204020203" pitchFamily="34" charset="-122"/>
                <a:ea typeface="Microsoft YaHei UI Light" panose="020B0502040204020203" pitchFamily="34" charset="-122"/>
              </a:rPr>
              <a:t>。</a:t>
            </a:r>
            <a:r>
              <a:rPr kumimoji="1" lang="ja-JP" altLang="en-US" sz="2000" dirty="0">
                <a:latin typeface="Microsoft YaHei UI Light" panose="020B0502040204020203" pitchFamily="34" charset="-122"/>
                <a:ea typeface="Microsoft YaHei UI Light" panose="020B0502040204020203" pitchFamily="34" charset="-122"/>
              </a:rPr>
              <a:t>　</a:t>
            </a:r>
            <a:endParaRPr kumimoji="1" lang="en-US" altLang="ja-JP" sz="2000" dirty="0">
              <a:latin typeface="Microsoft YaHei UI Light" panose="020B0502040204020203" pitchFamily="34" charset="-122"/>
              <a:ea typeface="Microsoft YaHei UI Light" panose="020B0502040204020203" pitchFamily="34" charset="-122"/>
            </a:endParaRPr>
          </a:p>
          <a:p>
            <a:endParaRPr kumimoji="1" lang="en-US" altLang="ja-JP" sz="2000" dirty="0">
              <a:latin typeface="HG丸ｺﾞｼｯｸM-PRO" panose="020F0600000000000000" pitchFamily="50" charset="-128"/>
              <a:ea typeface="HG丸ｺﾞｼｯｸM-PRO" panose="020F0600000000000000" pitchFamily="50" charset="-128"/>
            </a:endParaRPr>
          </a:p>
        </p:txBody>
      </p:sp>
      <p:sp>
        <p:nvSpPr>
          <p:cNvPr id="18" name="正方形/長方形 17"/>
          <p:cNvSpPr/>
          <p:nvPr/>
        </p:nvSpPr>
        <p:spPr>
          <a:xfrm>
            <a:off x="2965093" y="8273727"/>
            <a:ext cx="3655822" cy="1070116"/>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请与</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大阪府</a:t>
            </a: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劳动咨询中心</a:t>
            </a:r>
            <a:endParaRPr kumimoji="1" lang="en-US" altLang="zh-CN"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联系</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 ！</a:t>
            </a: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06-6946-2600</a:t>
            </a:r>
          </a:p>
        </p:txBody>
      </p:sp>
      <p:sp>
        <p:nvSpPr>
          <p:cNvPr id="20" name="正方形/長方形 19"/>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cxnSp>
        <p:nvCxnSpPr>
          <p:cNvPr id="21" name="直線コネクタ 20"/>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角丸四角形吹き出し 11"/>
          <p:cNvSpPr/>
          <p:nvPr/>
        </p:nvSpPr>
        <p:spPr>
          <a:xfrm>
            <a:off x="2135265" y="7702405"/>
            <a:ext cx="1836052" cy="427785"/>
          </a:xfrm>
          <a:prstGeom prst="wedgeRoundRectCallout">
            <a:avLst>
              <a:gd name="adj1" fmla="val -66929"/>
              <a:gd name="adj2" fmla="val 794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latin typeface="HG丸ｺﾞｼｯｸM-PRO" panose="020F0600000000000000" pitchFamily="50" charset="-128"/>
                <a:ea typeface="HG丸ｺﾞｼｯｸM-PRO" panose="020F0600000000000000" pitchFamily="50" charset="-128"/>
              </a:rPr>
              <a:t>每天打工</a:t>
            </a:r>
            <a:r>
              <a:rPr kumimoji="1" lang="en-US" altLang="zh-CN" sz="1400" dirty="0">
                <a:latin typeface="HG丸ｺﾞｼｯｸM-PRO" panose="020F0600000000000000" pitchFamily="50" charset="-128"/>
                <a:ea typeface="HG丸ｺﾞｼｯｸM-PRO" panose="020F0600000000000000" pitchFamily="50" charset="-128"/>
              </a:rPr>
              <a:t>12</a:t>
            </a:r>
            <a:r>
              <a:rPr kumimoji="1" lang="zh-CN" altLang="en-US" sz="1400" dirty="0">
                <a:latin typeface="HG丸ｺﾞｼｯｸM-PRO" panose="020F0600000000000000" pitchFamily="50" charset="-128"/>
                <a:ea typeface="HG丸ｺﾞｼｯｸM-PRO" panose="020F0600000000000000" pitchFamily="50" charset="-128"/>
              </a:rPr>
              <a:t>小时</a:t>
            </a:r>
            <a:r>
              <a:rPr kumimoji="1" lang="en-US" altLang="ja-JP" sz="1400" dirty="0">
                <a:latin typeface="HG丸ｺﾞｼｯｸM-PRO" panose="020F0600000000000000" pitchFamily="50" charset="-128"/>
                <a:ea typeface="HG丸ｺﾞｼｯｸM-PRO" panose="020F0600000000000000" pitchFamily="50" charset="-128"/>
              </a:rPr>
              <a:t>…</a:t>
            </a:r>
            <a:endParaRPr kumimoji="1"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71272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24522" y="90024"/>
            <a:ext cx="4177585" cy="707886"/>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4000" b="1" dirty="0">
                <a:latin typeface="HG丸ｺﾞｼｯｸM-PRO" panose="020F0600000000000000" pitchFamily="50" charset="-128"/>
                <a:ea typeface="HG丸ｺﾞｼｯｸM-PRO" panose="020F0600000000000000" pitchFamily="50" charset="-128"/>
              </a:rPr>
              <a:t>案例</a:t>
            </a:r>
            <a:r>
              <a:rPr kumimoji="1" lang="ja-JP" altLang="en-US" sz="3600" b="1" dirty="0">
                <a:latin typeface="HG丸ｺﾞｼｯｸM-PRO" panose="020F0600000000000000" pitchFamily="50" charset="-128"/>
                <a:ea typeface="HG丸ｺﾞｼｯｸM-PRO" panose="020F0600000000000000" pitchFamily="50" charset="-128"/>
              </a:rPr>
              <a:t>４</a:t>
            </a:r>
          </a:p>
        </p:txBody>
      </p:sp>
      <p:sp>
        <p:nvSpPr>
          <p:cNvPr id="7" name="コンテンツ プレースホルダー 5"/>
          <p:cNvSpPr txBox="1">
            <a:spLocks/>
          </p:cNvSpPr>
          <p:nvPr/>
        </p:nvSpPr>
        <p:spPr>
          <a:xfrm>
            <a:off x="495944" y="6383333"/>
            <a:ext cx="5704010" cy="5539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386" dirty="0">
                <a:latin typeface="HG丸ｺﾞｼｯｸM-PRO" panose="020F0600000000000000" pitchFamily="50" charset="-128"/>
                <a:ea typeface="HG丸ｺﾞｼｯｸM-PRO" panose="020F0600000000000000" pitchFamily="50" charset="-128"/>
              </a:rPr>
              <a:t>　</a:t>
            </a:r>
            <a:r>
              <a:rPr lang="ja-JP" altLang="en-US" sz="1941" dirty="0"/>
              <a:t>　　　　　　　　　　　　　　　　　　　　　</a:t>
            </a:r>
            <a:endParaRPr lang="en-US" altLang="ja-JP" sz="1941" dirty="0"/>
          </a:p>
          <a:p>
            <a:pPr marL="0" indent="0">
              <a:buNone/>
            </a:pPr>
            <a:r>
              <a:rPr lang="ja-JP" altLang="en-US" sz="1941" dirty="0"/>
              <a:t>　　　　　　　　　　　　　　　　　　　　　　</a:t>
            </a:r>
            <a:endParaRPr lang="en-US" altLang="ja-JP" sz="1941" dirty="0"/>
          </a:p>
          <a:p>
            <a:pPr marL="0" indent="0">
              <a:buNone/>
            </a:pPr>
            <a:endParaRPr lang="ja-JP" altLang="en-US" sz="1941" dirty="0"/>
          </a:p>
        </p:txBody>
      </p:sp>
      <p:sp>
        <p:nvSpPr>
          <p:cNvPr id="14" name="テキスト ボックス 13"/>
          <p:cNvSpPr txBox="1"/>
          <p:nvPr/>
        </p:nvSpPr>
        <p:spPr>
          <a:xfrm>
            <a:off x="242773" y="1436304"/>
            <a:ext cx="2821190" cy="532852"/>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7" name="正方形/長方形 16"/>
          <p:cNvSpPr/>
          <p:nvPr/>
        </p:nvSpPr>
        <p:spPr>
          <a:xfrm>
            <a:off x="667394" y="1419563"/>
            <a:ext cx="3938696" cy="584775"/>
          </a:xfrm>
          <a:prstGeom prst="rect">
            <a:avLst/>
          </a:prstGeom>
        </p:spPr>
        <p:txBody>
          <a:bodyPr wrap="square">
            <a:spAutoFit/>
          </a:bodyPr>
          <a:lstStyle/>
          <a:p>
            <a:r>
              <a:rPr lang="zh-CN" altLang="en-US" sz="3200" b="1" dirty="0">
                <a:latin typeface="Microsoft YaHei" panose="020B0503020204020204" pitchFamily="34" charset="-122"/>
                <a:ea typeface="Microsoft YaHei" panose="020B0503020204020204" pitchFamily="34" charset="-122"/>
              </a:rPr>
              <a:t>关于加班</a:t>
            </a:r>
            <a:endParaRPr lang="ja-JP" altLang="en-US" sz="3200" dirty="0">
              <a:latin typeface="Microsoft YaHei" panose="020B0503020204020204" pitchFamily="34" charset="-122"/>
              <a:ea typeface="Microsoft YaHei" panose="020B0503020204020204" pitchFamily="34" charset="-122"/>
            </a:endParaRPr>
          </a:p>
        </p:txBody>
      </p:sp>
      <p:sp>
        <p:nvSpPr>
          <p:cNvPr id="20" name="円形吹き出し 19"/>
          <p:cNvSpPr/>
          <p:nvPr/>
        </p:nvSpPr>
        <p:spPr>
          <a:xfrm>
            <a:off x="2612570" y="2150813"/>
            <a:ext cx="4081471" cy="2151705"/>
          </a:xfrm>
          <a:prstGeom prst="wedgeEllipseCallout">
            <a:avLst>
              <a:gd name="adj1" fmla="val -44128"/>
              <a:gd name="adj2" fmla="val 5154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78" tIns="31689" rIns="63378" bIns="31689" numCol="1" spcCol="0" rtlCol="0" fromWordArt="0" anchor="ctr" anchorCtr="0" forceAA="0" compatLnSpc="1">
            <a:prstTxWarp prst="textNoShape">
              <a:avLst/>
            </a:prstTxWarp>
            <a:noAutofit/>
          </a:bodyPr>
          <a:lstStyle/>
          <a:p>
            <a:pPr algn="ctr"/>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每天都在加班</a:t>
            </a:r>
            <a:r>
              <a:rPr lang="ja-JP"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a:t>
            </a:r>
            <a:endParaRPr lang="en-US" altLang="ja-JP"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endParaRPr>
          </a:p>
          <a:p>
            <a:pPr algn="ctr"/>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但是没有拿到过</a:t>
            </a:r>
            <a:endParaRPr lang="en-US" altLang="zh-CN"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endParaRPr>
          </a:p>
          <a:p>
            <a:pPr algn="ctr"/>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加班工资</a:t>
            </a:r>
            <a:r>
              <a:rPr lang="ja-JP" altLang="en-US" sz="2400" kern="100" dirty="0" err="1">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a:t>
            </a:r>
            <a:endParaRPr lang="ja-JP" altLang="en-US" sz="2400" kern="100" dirty="0">
              <a:latin typeface="Microsoft YaHei UI" panose="020B0503020204020204" pitchFamily="34" charset="-122"/>
              <a:ea typeface="Microsoft YaHei UI" panose="020B0503020204020204" pitchFamily="34" charset="-122"/>
              <a:cs typeface="Times New Roman" panose="02020603050405020304" pitchFamily="18" charset="0"/>
            </a:endParaRPr>
          </a:p>
        </p:txBody>
      </p:sp>
      <p:pic>
        <p:nvPicPr>
          <p:cNvPr id="11" name="図 10"/>
          <p:cNvPicPr/>
          <p:nvPr/>
        </p:nvPicPr>
        <p:blipFill>
          <a:blip r:embed="rId2" cstate="print">
            <a:extLst>
              <a:ext uri="{28A0092B-C50C-407E-A947-70E740481C1C}">
                <a14:useLocalDpi xmlns:a14="http://schemas.microsoft.com/office/drawing/2010/main" val="0"/>
              </a:ext>
            </a:extLst>
          </a:blip>
          <a:stretch>
            <a:fillRect/>
          </a:stretch>
        </p:blipFill>
        <p:spPr>
          <a:xfrm>
            <a:off x="742537" y="3883236"/>
            <a:ext cx="3669111" cy="3742136"/>
          </a:xfrm>
          <a:prstGeom prst="rect">
            <a:avLst/>
          </a:prstGeom>
        </p:spPr>
      </p:pic>
      <p:sp>
        <p:nvSpPr>
          <p:cNvPr id="10" name="角丸四角形 9"/>
          <p:cNvSpPr/>
          <p:nvPr/>
        </p:nvSpPr>
        <p:spPr>
          <a:xfrm>
            <a:off x="416096" y="8353889"/>
            <a:ext cx="5942307" cy="853971"/>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　</a:t>
            </a:r>
            <a:r>
              <a:rPr kumimoji="1" lang="zh-CN" altLang="en-US" sz="2400" dirty="0">
                <a:solidFill>
                  <a:schemeClr val="tx1"/>
                </a:solidFill>
                <a:latin typeface="Microsoft YaHei Light" panose="020B0502040204020203" pitchFamily="34" charset="-122"/>
                <a:ea typeface="Microsoft YaHei Light" panose="020B0502040204020203" pitchFamily="34" charset="-122"/>
              </a:rPr>
              <a:t>你正确的确认过你的工作条件</a:t>
            </a:r>
            <a:endParaRPr kumimoji="1" lang="en-US" altLang="zh-CN" sz="2400" dirty="0">
              <a:solidFill>
                <a:schemeClr val="tx1"/>
              </a:solidFill>
              <a:latin typeface="Microsoft YaHei Light" panose="020B0502040204020203" pitchFamily="34" charset="-122"/>
              <a:ea typeface="Microsoft YaHei Light" panose="020B0502040204020203" pitchFamily="34" charset="-122"/>
            </a:endParaRPr>
          </a:p>
          <a:p>
            <a:pPr algn="ctr"/>
            <a:r>
              <a:rPr kumimoji="1" lang="zh-CN" altLang="en-US" sz="2400" dirty="0">
                <a:solidFill>
                  <a:schemeClr val="tx1"/>
                </a:solidFill>
                <a:latin typeface="Microsoft YaHei Light" panose="020B0502040204020203" pitchFamily="34" charset="-122"/>
                <a:ea typeface="Microsoft YaHei Light" panose="020B0502040204020203" pitchFamily="34" charset="-122"/>
              </a:rPr>
              <a:t>及工作合同</a:t>
            </a:r>
            <a:r>
              <a:rPr kumimoji="1" lang="ja-JP" altLang="en-US" sz="2400" dirty="0">
                <a:solidFill>
                  <a:schemeClr val="tx1"/>
                </a:solidFill>
                <a:latin typeface="Microsoft YaHei Light" panose="020B0502040204020203" pitchFamily="34" charset="-122"/>
                <a:ea typeface="Microsoft YaHei Light" panose="020B0502040204020203" pitchFamily="34" charset="-122"/>
              </a:rPr>
              <a:t>（</a:t>
            </a:r>
            <a:r>
              <a:rPr kumimoji="1" lang="zh-CN" altLang="en-US" sz="2400" dirty="0">
                <a:solidFill>
                  <a:schemeClr val="tx1"/>
                </a:solidFill>
                <a:latin typeface="Microsoft YaHei Light" panose="020B0502040204020203" pitchFamily="34" charset="-122"/>
                <a:ea typeface="Microsoft YaHei Light" panose="020B0502040204020203" pitchFamily="34" charset="-122"/>
              </a:rPr>
              <a:t>承诺</a:t>
            </a:r>
            <a:r>
              <a:rPr kumimoji="1" lang="ja-JP" altLang="en-US" sz="2400" dirty="0">
                <a:solidFill>
                  <a:schemeClr val="tx1"/>
                </a:solidFill>
                <a:latin typeface="Microsoft YaHei Light" panose="020B0502040204020203" pitchFamily="34" charset="-122"/>
                <a:ea typeface="Microsoft YaHei Light" panose="020B0502040204020203" pitchFamily="34" charset="-122"/>
              </a:rPr>
              <a:t>）</a:t>
            </a:r>
            <a:r>
              <a:rPr kumimoji="1" lang="zh-CN" altLang="en-US" sz="2400" dirty="0">
                <a:solidFill>
                  <a:schemeClr val="tx1"/>
                </a:solidFill>
                <a:latin typeface="Microsoft YaHei Light" panose="020B0502040204020203" pitchFamily="34" charset="-122"/>
                <a:ea typeface="Microsoft YaHei Light" panose="020B0502040204020203" pitchFamily="34" charset="-122"/>
              </a:rPr>
              <a:t>吗</a:t>
            </a:r>
            <a:r>
              <a:rPr kumimoji="1" lang="ja-JP" altLang="en-US" sz="2400" dirty="0">
                <a:solidFill>
                  <a:schemeClr val="tx1"/>
                </a:solidFill>
                <a:latin typeface="Microsoft YaHei Light" panose="020B0502040204020203" pitchFamily="34" charset="-122"/>
                <a:ea typeface="Microsoft YaHei Light" panose="020B0502040204020203" pitchFamily="34" charset="-122"/>
              </a:rPr>
              <a:t>？</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168" y="8394862"/>
            <a:ext cx="663432" cy="842049"/>
          </a:xfrm>
          <a:prstGeom prst="rect">
            <a:avLst/>
          </a:prstGeom>
        </p:spPr>
      </p:pic>
      <p:cxnSp>
        <p:nvCxnSpPr>
          <p:cNvPr id="13" name="直線コネクタ 1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Tree>
    <p:extLst>
      <p:ext uri="{BB962C8B-B14F-4D97-AF65-F5344CB8AC3E}">
        <p14:creationId xmlns:p14="http://schemas.microsoft.com/office/powerpoint/2010/main" val="1076559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14398" y="163276"/>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要点</a:t>
            </a:r>
            <a:r>
              <a:rPr kumimoji="1" lang="ja-JP" altLang="en-US" sz="3600" b="1" dirty="0">
                <a:latin typeface="HG丸ｺﾞｼｯｸM-PRO" panose="020F0600000000000000" pitchFamily="50" charset="-128"/>
                <a:ea typeface="HG丸ｺﾞｼｯｸM-PRO" panose="020F0600000000000000" pitchFamily="50" charset="-128"/>
              </a:rPr>
              <a:t>４</a:t>
            </a:r>
          </a:p>
        </p:txBody>
      </p:sp>
      <p:sp>
        <p:nvSpPr>
          <p:cNvPr id="7" name="コンテンツ プレースホルダー 5"/>
          <p:cNvSpPr txBox="1">
            <a:spLocks/>
          </p:cNvSpPr>
          <p:nvPr/>
        </p:nvSpPr>
        <p:spPr>
          <a:xfrm>
            <a:off x="902846" y="1350303"/>
            <a:ext cx="5009885" cy="597658"/>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加班</a:t>
            </a:r>
            <a:r>
              <a:rPr lang="ja-JP" altLang="en-US" sz="3200" dirty="0">
                <a:latin typeface="Microsoft YaHei" panose="020B0503020204020204" pitchFamily="34" charset="-122"/>
                <a:ea typeface="Microsoft YaHei" panose="020B0503020204020204" pitchFamily="34" charset="-122"/>
              </a:rPr>
              <a:t>（</a:t>
            </a:r>
            <a:r>
              <a:rPr lang="zh-CN" altLang="en-US" sz="3200" dirty="0">
                <a:latin typeface="Microsoft YaHei" panose="020B0503020204020204" pitchFamily="34" charset="-122"/>
                <a:ea typeface="Microsoft YaHei" panose="020B0503020204020204" pitchFamily="34" charset="-122"/>
              </a:rPr>
              <a:t>时间外劳动</a:t>
            </a:r>
            <a:r>
              <a:rPr lang="ja-JP" altLang="en-US" sz="3200" dirty="0">
                <a:latin typeface="Microsoft YaHei" panose="020B0503020204020204" pitchFamily="34" charset="-122"/>
                <a:ea typeface="Microsoft YaHei" panose="020B0503020204020204" pitchFamily="34" charset="-122"/>
              </a:rPr>
              <a:t>）</a:t>
            </a:r>
            <a:endParaRPr lang="ja-JP" altLang="ja-JP" sz="3200" dirty="0">
              <a:latin typeface="Microsoft YaHei" panose="020B0503020204020204" pitchFamily="34" charset="-122"/>
              <a:ea typeface="Microsoft YaHei" panose="020B0503020204020204" pitchFamily="34" charset="-122"/>
            </a:endParaRPr>
          </a:p>
          <a:p>
            <a:pPr marL="0" indent="0">
              <a:buNone/>
            </a:pPr>
            <a:r>
              <a:rPr lang="ja-JP" altLang="en-US" sz="3200" dirty="0"/>
              <a:t>　　　　　　　　　　　　　　　　　　　　　</a:t>
            </a:r>
            <a:endParaRPr lang="en-US" altLang="ja-JP" sz="3200" dirty="0"/>
          </a:p>
          <a:p>
            <a:pPr marL="0" indent="0">
              <a:buNone/>
            </a:pPr>
            <a:r>
              <a:rPr lang="ja-JP" altLang="en-US" sz="3200" dirty="0"/>
              <a:t>　　　　　　　　　　　　　　　　　　　　　　</a:t>
            </a:r>
            <a:endParaRPr lang="en-US" altLang="ja-JP" sz="3200" dirty="0"/>
          </a:p>
          <a:p>
            <a:pPr marL="0" indent="0">
              <a:buNone/>
            </a:pPr>
            <a:endParaRPr lang="ja-JP" altLang="en-US" sz="3200" dirty="0"/>
          </a:p>
        </p:txBody>
      </p:sp>
      <p:sp>
        <p:nvSpPr>
          <p:cNvPr id="17" name="テキスト ボックス 16"/>
          <p:cNvSpPr txBox="1"/>
          <p:nvPr/>
        </p:nvSpPr>
        <p:spPr>
          <a:xfrm>
            <a:off x="251241" y="1459542"/>
            <a:ext cx="505743" cy="492298"/>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8" name="正方形/長方形 2"/>
          <p:cNvSpPr txBox="1"/>
          <p:nvPr/>
        </p:nvSpPr>
        <p:spPr>
          <a:xfrm>
            <a:off x="291793" y="1418046"/>
            <a:ext cx="431824"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1</a:t>
            </a:r>
          </a:p>
        </p:txBody>
      </p:sp>
      <p:sp>
        <p:nvSpPr>
          <p:cNvPr id="30" name="テキスト ボックス 29"/>
          <p:cNvSpPr txBox="1"/>
          <p:nvPr/>
        </p:nvSpPr>
        <p:spPr>
          <a:xfrm>
            <a:off x="266937" y="4495734"/>
            <a:ext cx="579528" cy="46621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32" name="コンテンツ プレースホルダー 5"/>
          <p:cNvSpPr txBox="1">
            <a:spLocks/>
          </p:cNvSpPr>
          <p:nvPr/>
        </p:nvSpPr>
        <p:spPr>
          <a:xfrm>
            <a:off x="1144788" y="4447401"/>
            <a:ext cx="3192054" cy="559296"/>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额外工资</a:t>
            </a:r>
            <a:endParaRPr lang="ja-JP" altLang="ja-JP" sz="3200" dirty="0">
              <a:latin typeface="Microsoft YaHei" panose="020B0503020204020204" pitchFamily="34" charset="-122"/>
              <a:ea typeface="Microsoft YaHei" panose="020B0503020204020204" pitchFamily="34" charset="-122"/>
            </a:endParaRPr>
          </a:p>
        </p:txBody>
      </p:sp>
      <p:sp>
        <p:nvSpPr>
          <p:cNvPr id="14" name="テキスト ボックス 13"/>
          <p:cNvSpPr txBox="1"/>
          <p:nvPr/>
        </p:nvSpPr>
        <p:spPr>
          <a:xfrm>
            <a:off x="537651" y="2230948"/>
            <a:ext cx="5812342" cy="1569660"/>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是指实际劳动时间超过了工作合同中所承诺的时间</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a:p>
            <a:r>
              <a:rPr kumimoji="1" lang="zh-CN" altLang="en-US" sz="2400" dirty="0">
                <a:latin typeface="Microsoft YaHei UI Light" panose="020B0502040204020203" pitchFamily="34" charset="-122"/>
                <a:ea typeface="Microsoft YaHei UI Light" panose="020B0502040204020203" pitchFamily="34" charset="-122"/>
              </a:rPr>
              <a:t>这时，公司必须支付超过通常工资的金额</a:t>
            </a:r>
            <a:r>
              <a:rPr kumimoji="1" lang="ja-JP" altLang="en-US" sz="2400" dirty="0">
                <a:latin typeface="Microsoft YaHei UI Light" panose="020B0502040204020203" pitchFamily="34" charset="-122"/>
                <a:ea typeface="Microsoft YaHei UI Light" panose="020B0502040204020203" pitchFamily="34" charset="-122"/>
              </a:rPr>
              <a:t>（</a:t>
            </a:r>
            <a:r>
              <a:rPr kumimoji="1" lang="zh-CN" altLang="en-US" sz="2400" dirty="0">
                <a:latin typeface="Microsoft YaHei UI Light" panose="020B0502040204020203" pitchFamily="34" charset="-122"/>
                <a:ea typeface="Microsoft YaHei UI Light" panose="020B0502040204020203" pitchFamily="34" charset="-122"/>
              </a:rPr>
              <a:t>额外工资</a:t>
            </a:r>
            <a:r>
              <a:rPr kumimoji="1" lang="ja-JP" altLang="en-US" sz="2400" dirty="0">
                <a:latin typeface="Microsoft YaHei UI Light" panose="020B0502040204020203" pitchFamily="34" charset="-122"/>
                <a:ea typeface="Microsoft YaHei UI Light" panose="020B0502040204020203" pitchFamily="34" charset="-122"/>
              </a:rPr>
              <a:t>）。（</a:t>
            </a:r>
            <a:r>
              <a:rPr kumimoji="1" lang="zh-CN" altLang="en-US" sz="2400" dirty="0">
                <a:latin typeface="Microsoft YaHei UI Light" panose="020B0502040204020203" pitchFamily="34" charset="-122"/>
                <a:ea typeface="Microsoft YaHei UI Light" panose="020B0502040204020203" pitchFamily="34" charset="-122"/>
              </a:rPr>
              <a:t>也有例外</a:t>
            </a:r>
            <a:r>
              <a:rPr kumimoji="1" lang="ja-JP" altLang="en-US" sz="2400" dirty="0">
                <a:latin typeface="Microsoft YaHei UI Light" panose="020B0502040204020203" pitchFamily="34" charset="-122"/>
                <a:ea typeface="Microsoft YaHei UI Light" panose="020B0502040204020203" pitchFamily="34" charset="-122"/>
              </a:rPr>
              <a:t>）</a:t>
            </a:r>
            <a:endParaRPr kumimoji="1" lang="en-US" altLang="ja-JP" sz="2400" dirty="0">
              <a:latin typeface="Microsoft YaHei UI Light" panose="020B0502040204020203" pitchFamily="34" charset="-122"/>
              <a:ea typeface="Microsoft YaHei UI Light" panose="020B0502040204020203" pitchFamily="34" charset="-122"/>
            </a:endParaRPr>
          </a:p>
        </p:txBody>
      </p:sp>
      <p:sp>
        <p:nvSpPr>
          <p:cNvPr id="15" name="正方形/長方形 2"/>
          <p:cNvSpPr txBox="1"/>
          <p:nvPr/>
        </p:nvSpPr>
        <p:spPr>
          <a:xfrm>
            <a:off x="349228" y="4438584"/>
            <a:ext cx="431824"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2</a:t>
            </a:r>
          </a:p>
        </p:txBody>
      </p:sp>
      <p:sp>
        <p:nvSpPr>
          <p:cNvPr id="16" name="テキスト ボックス 15"/>
          <p:cNvSpPr txBox="1"/>
          <p:nvPr/>
        </p:nvSpPr>
        <p:spPr>
          <a:xfrm>
            <a:off x="547675" y="5174884"/>
            <a:ext cx="5812342" cy="2308324"/>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例如，超过一天</a:t>
            </a:r>
            <a:r>
              <a:rPr lang="en-US" altLang="zh-CN" sz="2400" dirty="0">
                <a:latin typeface="Microsoft YaHei UI Light" panose="020B0502040204020203" pitchFamily="34" charset="-122"/>
                <a:ea typeface="Microsoft YaHei UI Light" panose="020B0502040204020203" pitchFamily="34" charset="-122"/>
              </a:rPr>
              <a:t>8</a:t>
            </a:r>
            <a:r>
              <a:rPr lang="zh-CN" altLang="en-US" sz="2400" dirty="0">
                <a:latin typeface="Microsoft YaHei UI Light" panose="020B0502040204020203" pitchFamily="34" charset="-122"/>
                <a:ea typeface="Microsoft YaHei UI Light" panose="020B0502040204020203" pitchFamily="34" charset="-122"/>
              </a:rPr>
              <a:t>小时，每周</a:t>
            </a:r>
            <a:r>
              <a:rPr lang="en-US" altLang="zh-CN" sz="2400" dirty="0">
                <a:latin typeface="Microsoft YaHei UI Light" panose="020B0502040204020203" pitchFamily="34" charset="-122"/>
                <a:ea typeface="Microsoft YaHei UI Light" panose="020B0502040204020203" pitchFamily="34" charset="-122"/>
              </a:rPr>
              <a:t>40</a:t>
            </a:r>
            <a:r>
              <a:rPr lang="zh-CN" altLang="en-US" sz="2400" dirty="0">
                <a:latin typeface="Microsoft YaHei UI Light" panose="020B0502040204020203" pitchFamily="34" charset="-122"/>
                <a:ea typeface="Microsoft YaHei UI Light" panose="020B0502040204020203" pitchFamily="34" charset="-122"/>
              </a:rPr>
              <a:t>小时进行加班时，应得到</a:t>
            </a:r>
            <a:r>
              <a:rPr lang="en-US" altLang="ja-JP" sz="2400" dirty="0">
                <a:solidFill>
                  <a:srgbClr val="FF0000"/>
                </a:solidFill>
                <a:latin typeface="Microsoft YaHei UI Light" panose="020B0502040204020203" pitchFamily="34" charset="-122"/>
                <a:ea typeface="Microsoft YaHei UI Light" panose="020B0502040204020203" pitchFamily="34" charset="-122"/>
              </a:rPr>
              <a:t>1.25</a:t>
            </a:r>
            <a:r>
              <a:rPr lang="ja-JP" altLang="en-US" sz="2400" dirty="0">
                <a:solidFill>
                  <a:srgbClr val="FF0000"/>
                </a:solidFill>
                <a:latin typeface="Microsoft YaHei UI Light" panose="020B0502040204020203" pitchFamily="34" charset="-122"/>
                <a:ea typeface="Microsoft YaHei UI Light" panose="020B0502040204020203" pitchFamily="34" charset="-122"/>
              </a:rPr>
              <a:t>倍</a:t>
            </a:r>
            <a:r>
              <a:rPr lang="ja-JP" altLang="en-US" sz="2400" dirty="0">
                <a:latin typeface="Microsoft YaHei UI Light" panose="020B0502040204020203" pitchFamily="34" charset="-122"/>
                <a:ea typeface="Microsoft YaHei UI Light" panose="020B0502040204020203" pitchFamily="34" charset="-122"/>
              </a:rPr>
              <a:t>以上</a:t>
            </a:r>
            <a:r>
              <a:rPr lang="zh-CN" altLang="en-US" sz="2400" dirty="0">
                <a:latin typeface="Microsoft YaHei UI Light" panose="020B0502040204020203" pitchFamily="34" charset="-122"/>
                <a:ea typeface="Microsoft YaHei UI Light" panose="020B0502040204020203" pitchFamily="34" charset="-122"/>
              </a:rPr>
              <a:t>的工资</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a:p>
            <a:r>
              <a:rPr lang="zh-CN" altLang="en-US" sz="2400" dirty="0">
                <a:latin typeface="Microsoft YaHei UI Light" panose="020B0502040204020203" pitchFamily="34" charset="-122"/>
                <a:ea typeface="Microsoft YaHei UI Light" panose="020B0502040204020203" pitchFamily="34" charset="-122"/>
              </a:rPr>
              <a:t>夜间</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从</a:t>
            </a:r>
            <a:r>
              <a:rPr lang="en-US" altLang="ja-JP" sz="2400" dirty="0">
                <a:latin typeface="Microsoft YaHei UI Light" panose="020B0502040204020203" pitchFamily="34" charset="-122"/>
                <a:ea typeface="Microsoft YaHei UI Light" panose="020B0502040204020203" pitchFamily="34" charset="-122"/>
              </a:rPr>
              <a:t>22</a:t>
            </a:r>
            <a:r>
              <a:rPr lang="zh-CN" altLang="en-US" sz="2400" dirty="0">
                <a:latin typeface="Microsoft YaHei UI Light" panose="020B0502040204020203" pitchFamily="34" charset="-122"/>
                <a:ea typeface="Microsoft YaHei UI Light" panose="020B0502040204020203" pitchFamily="34" charset="-122"/>
              </a:rPr>
              <a:t>点到早上</a:t>
            </a:r>
            <a:r>
              <a:rPr lang="ja-JP" altLang="en-US" sz="2400" dirty="0">
                <a:latin typeface="Microsoft YaHei UI Light" panose="020B0502040204020203" pitchFamily="34" charset="-122"/>
                <a:ea typeface="Microsoft YaHei UI Light" panose="020B0502040204020203" pitchFamily="34" charset="-122"/>
              </a:rPr>
              <a:t>朝</a:t>
            </a:r>
            <a:r>
              <a:rPr lang="en-US" altLang="ja-JP" sz="2400" dirty="0">
                <a:latin typeface="Microsoft YaHei UI Light" panose="020B0502040204020203" pitchFamily="34" charset="-122"/>
                <a:ea typeface="Microsoft YaHei UI Light" panose="020B0502040204020203" pitchFamily="34" charset="-122"/>
              </a:rPr>
              <a:t>5</a:t>
            </a:r>
            <a:r>
              <a:rPr lang="zh-CN" altLang="en-US" sz="2400" dirty="0">
                <a:latin typeface="Microsoft YaHei UI Light" panose="020B0502040204020203" pitchFamily="34" charset="-122"/>
                <a:ea typeface="Microsoft YaHei UI Light" panose="020B0502040204020203" pitchFamily="34" charset="-122"/>
              </a:rPr>
              <a:t>点为止</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工作也是一样</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a:p>
            <a:r>
              <a:rPr lang="zh-CN" altLang="en-US" sz="2400" dirty="0">
                <a:latin typeface="Microsoft YaHei UI Light" panose="020B0502040204020203" pitchFamily="34" charset="-122"/>
                <a:ea typeface="Microsoft YaHei UI Light" panose="020B0502040204020203" pitchFamily="34" charset="-122"/>
              </a:rPr>
              <a:t>如在休息日工作时，应得到</a:t>
            </a:r>
            <a:r>
              <a:rPr lang="en-US" altLang="ja-JP" sz="2400" dirty="0">
                <a:solidFill>
                  <a:srgbClr val="FF0000"/>
                </a:solidFill>
                <a:latin typeface="Microsoft YaHei UI Light" panose="020B0502040204020203" pitchFamily="34" charset="-122"/>
                <a:ea typeface="Microsoft YaHei UI Light" panose="020B0502040204020203" pitchFamily="34" charset="-122"/>
              </a:rPr>
              <a:t>1.35</a:t>
            </a:r>
            <a:r>
              <a:rPr lang="ja-JP" altLang="en-US" sz="2400" dirty="0">
                <a:solidFill>
                  <a:srgbClr val="FF0000"/>
                </a:solidFill>
                <a:latin typeface="Microsoft YaHei UI Light" panose="020B0502040204020203" pitchFamily="34" charset="-122"/>
                <a:ea typeface="Microsoft YaHei UI Light" panose="020B0502040204020203" pitchFamily="34" charset="-122"/>
              </a:rPr>
              <a:t>倍</a:t>
            </a:r>
            <a:r>
              <a:rPr lang="ja-JP" altLang="en-US" sz="2400" dirty="0">
                <a:latin typeface="Microsoft YaHei UI Light" panose="020B0502040204020203" pitchFamily="34" charset="-122"/>
                <a:ea typeface="Microsoft YaHei UI Light" panose="020B0502040204020203" pitchFamily="34" charset="-122"/>
              </a:rPr>
              <a:t>以上</a:t>
            </a:r>
            <a:r>
              <a:rPr lang="zh-CN" altLang="en-US" sz="2400" dirty="0">
                <a:latin typeface="Microsoft YaHei UI Light" panose="020B0502040204020203" pitchFamily="34" charset="-122"/>
                <a:ea typeface="Microsoft YaHei UI Light" panose="020B0502040204020203" pitchFamily="34" charset="-122"/>
              </a:rPr>
              <a:t>的工资</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p:txBody>
      </p:sp>
      <p:sp>
        <p:nvSpPr>
          <p:cNvPr id="22" name="テキスト ボックス 21"/>
          <p:cNvSpPr txBox="1"/>
          <p:nvPr/>
        </p:nvSpPr>
        <p:spPr>
          <a:xfrm>
            <a:off x="303238" y="7782134"/>
            <a:ext cx="1846414" cy="307777"/>
          </a:xfrm>
          <a:prstGeom prst="rect">
            <a:avLst/>
          </a:prstGeom>
          <a:noFill/>
        </p:spPr>
        <p:txBody>
          <a:bodyPr wrap="square" rtlCol="0">
            <a:spAutoFit/>
          </a:bodyPr>
          <a:lstStyle/>
          <a:p>
            <a:r>
              <a:rPr lang="zh-CN" altLang="en-US" sz="1400" dirty="0">
                <a:latin typeface="HG丸ｺﾞｼｯｸM-PRO" panose="020F0600000000000000" pitchFamily="50" charset="-128"/>
                <a:ea typeface="HG丸ｺﾞｼｯｸM-PRO" panose="020F0600000000000000" pitchFamily="50" charset="-128"/>
              </a:rPr>
              <a:t>例如这种情况</a:t>
            </a:r>
            <a:r>
              <a:rPr lang="en-US" altLang="ja-JP" sz="1400" dirty="0">
                <a:latin typeface="HG丸ｺﾞｼｯｸM-PRO" panose="020F0600000000000000" pitchFamily="50" charset="-128"/>
                <a:ea typeface="HG丸ｺﾞｼｯｸM-PRO" panose="020F0600000000000000" pitchFamily="50" charset="-128"/>
              </a:rPr>
              <a:t>…</a:t>
            </a:r>
            <a:endParaRPr kumimoji="1" lang="ja-JP" altLang="en-US" sz="1050" dirty="0"/>
          </a:p>
        </p:txBody>
      </p:sp>
      <p:pic>
        <p:nvPicPr>
          <p:cNvPr id="24" name="図 23"/>
          <p:cNvPicPr>
            <a:picLocks noChangeAspect="1"/>
          </p:cNvPicPr>
          <p:nvPr/>
        </p:nvPicPr>
        <p:blipFill>
          <a:blip r:embed="rId2"/>
          <a:stretch>
            <a:fillRect/>
          </a:stretch>
        </p:blipFill>
        <p:spPr>
          <a:xfrm>
            <a:off x="514067" y="8051429"/>
            <a:ext cx="1540335" cy="1394004"/>
          </a:xfrm>
          <a:prstGeom prst="rect">
            <a:avLst/>
          </a:prstGeom>
        </p:spPr>
      </p:pic>
      <p:sp>
        <p:nvSpPr>
          <p:cNvPr id="25" name="テキスト ボックス 24"/>
          <p:cNvSpPr txBox="1"/>
          <p:nvPr/>
        </p:nvSpPr>
        <p:spPr>
          <a:xfrm>
            <a:off x="4803609" y="7217189"/>
            <a:ext cx="2671166"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劳动基准法第</a:t>
            </a:r>
            <a:r>
              <a:rPr lang="en-US" altLang="ja-JP" sz="1200" dirty="0">
                <a:latin typeface="HG丸ｺﾞｼｯｸM-PRO" panose="020F0600000000000000" pitchFamily="50" charset="-128"/>
                <a:ea typeface="HG丸ｺﾞｼｯｸM-PRO" panose="020F0600000000000000" pitchFamily="50" charset="-128"/>
              </a:rPr>
              <a:t>37</a:t>
            </a:r>
            <a:r>
              <a:rPr lang="zh-CN" altLang="en-US" sz="1200" dirty="0">
                <a:latin typeface="HG丸ｺﾞｼｯｸM-PRO" panose="020F0600000000000000" pitchFamily="50" charset="-128"/>
                <a:ea typeface="HG丸ｺﾞｼｯｸM-PRO" panose="020F0600000000000000" pitchFamily="50" charset="-128"/>
              </a:rPr>
              <a:t>条</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9" name="正方形/長方形 18"/>
          <p:cNvSpPr/>
          <p:nvPr/>
        </p:nvSpPr>
        <p:spPr>
          <a:xfrm>
            <a:off x="3006262" y="8359651"/>
            <a:ext cx="3655822" cy="972833"/>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请与</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大阪府</a:t>
            </a: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劳动咨询中心</a:t>
            </a:r>
            <a:endParaRPr kumimoji="1" lang="en-US" altLang="zh-CN"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联系</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 ！</a:t>
            </a: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06-6946-2600</a:t>
            </a:r>
          </a:p>
        </p:txBody>
      </p:sp>
      <p:cxnSp>
        <p:nvCxnSpPr>
          <p:cNvPr id="23" name="直線コネクタ 2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21" name="角丸四角形吹き出し 20"/>
          <p:cNvSpPr/>
          <p:nvPr/>
        </p:nvSpPr>
        <p:spPr>
          <a:xfrm>
            <a:off x="2074064" y="7759492"/>
            <a:ext cx="1910395" cy="480183"/>
          </a:xfrm>
          <a:prstGeom prst="wedgeRoundRectCallout">
            <a:avLst>
              <a:gd name="adj1" fmla="val -63035"/>
              <a:gd name="adj2" fmla="val 1048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latin typeface="HG丸ｺﾞｼｯｸM-PRO" panose="020F0600000000000000" pitchFamily="50" charset="-128"/>
                <a:ea typeface="HG丸ｺﾞｼｯｸM-PRO" panose="020F0600000000000000" pitchFamily="50" charset="-128"/>
              </a:rPr>
              <a:t>要求我加班时</a:t>
            </a:r>
            <a:endParaRPr kumimoji="1" lang="en-US" altLang="zh-CN" sz="1400" dirty="0">
              <a:latin typeface="HG丸ｺﾞｼｯｸM-PRO" panose="020F0600000000000000" pitchFamily="50" charset="-128"/>
              <a:ea typeface="HG丸ｺﾞｼｯｸM-PRO" panose="020F0600000000000000" pitchFamily="50" charset="-128"/>
            </a:endParaRPr>
          </a:p>
          <a:p>
            <a:pPr algn="ctr"/>
            <a:r>
              <a:rPr kumimoji="1" lang="zh-CN" altLang="en-US" sz="1400" dirty="0">
                <a:latin typeface="HG丸ｺﾞｼｯｸM-PRO" panose="020F0600000000000000" pitchFamily="50" charset="-128"/>
                <a:ea typeface="HG丸ｺﾞｼｯｸM-PRO" panose="020F0600000000000000" pitchFamily="50" charset="-128"/>
              </a:rPr>
              <a:t>必须绝对要加班吗</a:t>
            </a:r>
            <a:r>
              <a:rPr kumimoji="1" lang="ja-JP" altLang="en-US" sz="1400" dirty="0">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4174997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26234" y="197442"/>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案例</a:t>
            </a:r>
            <a:r>
              <a:rPr kumimoji="1" lang="ja-JP" altLang="en-US" sz="3600" b="1" dirty="0">
                <a:latin typeface="HG丸ｺﾞｼｯｸM-PRO" panose="020F0600000000000000" pitchFamily="50" charset="-128"/>
                <a:ea typeface="HG丸ｺﾞｼｯｸM-PRO" panose="020F0600000000000000" pitchFamily="50" charset="-128"/>
              </a:rPr>
              <a:t>５</a:t>
            </a:r>
          </a:p>
        </p:txBody>
      </p:sp>
      <p:sp>
        <p:nvSpPr>
          <p:cNvPr id="7" name="コンテンツ プレースホルダー 5"/>
          <p:cNvSpPr txBox="1">
            <a:spLocks/>
          </p:cNvSpPr>
          <p:nvPr/>
        </p:nvSpPr>
        <p:spPr>
          <a:xfrm>
            <a:off x="495944" y="6383333"/>
            <a:ext cx="5704010" cy="5539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386" dirty="0">
                <a:latin typeface="HG丸ｺﾞｼｯｸM-PRO" panose="020F0600000000000000" pitchFamily="50" charset="-128"/>
                <a:ea typeface="HG丸ｺﾞｼｯｸM-PRO" panose="020F0600000000000000" pitchFamily="50" charset="-128"/>
              </a:rPr>
              <a:t>　</a:t>
            </a:r>
            <a:r>
              <a:rPr lang="ja-JP" altLang="en-US" sz="1941" dirty="0"/>
              <a:t>　　　　　　　　　　　　　　　　　　　　　</a:t>
            </a:r>
            <a:endParaRPr lang="en-US" altLang="ja-JP" sz="1941" dirty="0"/>
          </a:p>
          <a:p>
            <a:pPr marL="0" indent="0">
              <a:buNone/>
            </a:pPr>
            <a:r>
              <a:rPr lang="ja-JP" altLang="en-US" sz="1941" dirty="0"/>
              <a:t>　　　　　　　　　　　　　　　　　　　　　　</a:t>
            </a:r>
            <a:endParaRPr lang="en-US" altLang="ja-JP" sz="1941" dirty="0"/>
          </a:p>
          <a:p>
            <a:pPr marL="0" indent="0">
              <a:buNone/>
            </a:pPr>
            <a:endParaRPr lang="ja-JP" altLang="en-US" sz="1941" dirty="0"/>
          </a:p>
        </p:txBody>
      </p:sp>
      <p:sp>
        <p:nvSpPr>
          <p:cNvPr id="14" name="テキスト ボックス 13"/>
          <p:cNvSpPr txBox="1"/>
          <p:nvPr/>
        </p:nvSpPr>
        <p:spPr>
          <a:xfrm>
            <a:off x="170018" y="1378078"/>
            <a:ext cx="3496094" cy="628874"/>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7" name="正方形/長方形 16"/>
          <p:cNvSpPr/>
          <p:nvPr/>
        </p:nvSpPr>
        <p:spPr>
          <a:xfrm>
            <a:off x="441323" y="1416230"/>
            <a:ext cx="3938696" cy="584775"/>
          </a:xfrm>
          <a:prstGeom prst="rect">
            <a:avLst/>
          </a:prstGeom>
        </p:spPr>
        <p:txBody>
          <a:bodyPr wrap="square">
            <a:spAutoFit/>
          </a:bodyPr>
          <a:lstStyle/>
          <a:p>
            <a:r>
              <a:rPr lang="zh-CN" altLang="en-US" sz="3200" b="1" dirty="0">
                <a:latin typeface="Microsoft YaHei" panose="020B0503020204020204" pitchFamily="34" charset="-122"/>
                <a:ea typeface="Microsoft YaHei" panose="020B0503020204020204" pitchFamily="34" charset="-122"/>
              </a:rPr>
              <a:t>关于有薪休假</a:t>
            </a:r>
            <a:endParaRPr lang="ja-JP" altLang="en-US" sz="3200" dirty="0">
              <a:latin typeface="Microsoft YaHei" panose="020B0503020204020204" pitchFamily="34" charset="-122"/>
              <a:ea typeface="Microsoft YaHei" panose="020B0503020204020204" pitchFamily="34" charset="-122"/>
            </a:endParaRP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615601" y="3239021"/>
            <a:ext cx="2046509" cy="2451996"/>
          </a:xfrm>
          <a:prstGeom prst="rect">
            <a:avLst/>
          </a:prstGeom>
        </p:spPr>
      </p:pic>
      <p:sp>
        <p:nvSpPr>
          <p:cNvPr id="16" name="円形吹き出し 15"/>
          <p:cNvSpPr/>
          <p:nvPr/>
        </p:nvSpPr>
        <p:spPr>
          <a:xfrm>
            <a:off x="2662110" y="2180816"/>
            <a:ext cx="3738689" cy="2502337"/>
          </a:xfrm>
          <a:prstGeom prst="wedgeEllipseCallout">
            <a:avLst>
              <a:gd name="adj1" fmla="val -55732"/>
              <a:gd name="adj2" fmla="val 43909"/>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63378" tIns="31689" rIns="63378" bIns="31689" numCol="1" spcCol="0" rtlCol="0" fromWordArt="0" anchor="ctr" anchorCtr="0" forceAA="0" compatLnSpc="1">
            <a:prstTxWarp prst="textNoShape">
              <a:avLst/>
            </a:prstTxWarp>
            <a:noAutofit/>
          </a:bodyPr>
          <a:lstStyle/>
          <a:p>
            <a:pPr algn="just" defTabSz="633771">
              <a:defRPr/>
            </a:pPr>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我所在的公司，正式职员有有薪休假，但是临时职员却没有有薪休假</a:t>
            </a:r>
            <a:r>
              <a:rPr lang="ja-JP"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a:t>
            </a:r>
            <a:endParaRPr lang="ja-JP" altLang="en-US" sz="2400" kern="100" dirty="0">
              <a:solidFill>
                <a:sysClr val="window" lastClr="FFFFFF"/>
              </a:solidFill>
              <a:latin typeface="Microsoft YaHei UI" panose="020B0503020204020204" pitchFamily="34" charset="-122"/>
              <a:ea typeface="Microsoft YaHei UI" panose="020B0503020204020204" pitchFamily="34" charset="-122"/>
              <a:cs typeface="Times New Roman" panose="02020603050405020304" pitchFamily="18" charset="0"/>
            </a:endParaRPr>
          </a:p>
        </p:txBody>
      </p:sp>
      <p:sp>
        <p:nvSpPr>
          <p:cNvPr id="18" name="円形吹き出し 17"/>
          <p:cNvSpPr/>
          <p:nvPr/>
        </p:nvSpPr>
        <p:spPr>
          <a:xfrm>
            <a:off x="615601" y="6649802"/>
            <a:ext cx="2969760" cy="1068586"/>
          </a:xfrm>
          <a:prstGeom prst="wedgeEllipseCallout">
            <a:avLst>
              <a:gd name="adj1" fmla="val 64279"/>
              <a:gd name="adj2" fmla="val -16297"/>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63378" tIns="31689" rIns="63378" bIns="31689" numCol="1" spcCol="0" rtlCol="0" fromWordArt="0" anchor="ctr" anchorCtr="0" forceAA="0" compatLnSpc="1">
            <a:prstTxWarp prst="textNoShape">
              <a:avLst/>
            </a:prstTxWarp>
            <a:noAutofit/>
          </a:bodyPr>
          <a:lstStyle/>
          <a:p>
            <a:pPr algn="just" defTabSz="633771">
              <a:defRPr/>
            </a:pPr>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这是真的吗</a:t>
            </a:r>
            <a:r>
              <a:rPr lang="ja-JP"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a:t>
            </a:r>
            <a:endParaRPr lang="ja-JP" altLang="en-US" sz="2400" kern="100" dirty="0">
              <a:solidFill>
                <a:sysClr val="window" lastClr="FFFFFF"/>
              </a:solidFill>
              <a:latin typeface="Microsoft YaHei UI" panose="020B0503020204020204" pitchFamily="34" charset="-122"/>
              <a:ea typeface="Microsoft YaHei UI" panose="020B0503020204020204" pitchFamily="34" charset="-122"/>
              <a:cs typeface="Times New Roman" panose="02020603050405020304" pitchFamily="18" charset="0"/>
            </a:endParaRPr>
          </a:p>
        </p:txBody>
      </p:sp>
      <p:pic>
        <p:nvPicPr>
          <p:cNvPr id="19" name="図 18"/>
          <p:cNvPicPr/>
          <p:nvPr/>
        </p:nvPicPr>
        <p:blipFill>
          <a:blip r:embed="rId3" cstate="print">
            <a:extLst>
              <a:ext uri="{28A0092B-C50C-407E-A947-70E740481C1C}">
                <a14:useLocalDpi xmlns:a14="http://schemas.microsoft.com/office/drawing/2010/main" val="0"/>
              </a:ext>
            </a:extLst>
          </a:blip>
          <a:stretch>
            <a:fillRect/>
          </a:stretch>
        </p:blipFill>
        <p:spPr>
          <a:xfrm>
            <a:off x="3818474" y="5687249"/>
            <a:ext cx="2381479" cy="2511077"/>
          </a:xfrm>
          <a:prstGeom prst="rect">
            <a:avLst/>
          </a:prstGeom>
        </p:spPr>
      </p:pic>
      <p:sp>
        <p:nvSpPr>
          <p:cNvPr id="13" name="角丸四角形 12"/>
          <p:cNvSpPr/>
          <p:nvPr/>
        </p:nvSpPr>
        <p:spPr>
          <a:xfrm>
            <a:off x="1139365" y="8498375"/>
            <a:ext cx="4455268" cy="775895"/>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　</a:t>
            </a:r>
            <a:r>
              <a:rPr kumimoji="1" lang="zh-CN" altLang="en-US" sz="2400" dirty="0">
                <a:solidFill>
                  <a:schemeClr val="tx1"/>
                </a:solidFill>
                <a:latin typeface="Microsoft YaHei Light" panose="020B0502040204020203" pitchFamily="34" charset="-122"/>
                <a:ea typeface="Microsoft YaHei Light" panose="020B0502040204020203" pitchFamily="34" charset="-122"/>
              </a:rPr>
              <a:t>公司说的是正确的吗</a:t>
            </a:r>
            <a:r>
              <a:rPr kumimoji="1" lang="ja-JP" altLang="en-US" sz="2400" dirty="0">
                <a:solidFill>
                  <a:schemeClr val="tx1"/>
                </a:solidFill>
                <a:latin typeface="Microsoft YaHei Light" panose="020B0502040204020203" pitchFamily="34" charset="-122"/>
                <a:ea typeface="Microsoft YaHei Light" panose="020B0502040204020203" pitchFamily="34" charset="-122"/>
              </a:rPr>
              <a:t>？</a:t>
            </a:r>
          </a:p>
        </p:txBody>
      </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9204" y="8531403"/>
            <a:ext cx="619302" cy="786038"/>
          </a:xfrm>
          <a:prstGeom prst="rect">
            <a:avLst/>
          </a:prstGeom>
        </p:spPr>
      </p:pic>
      <p:sp>
        <p:nvSpPr>
          <p:cNvPr id="21" name="正方形/長方形 20"/>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cxnSp>
        <p:nvCxnSpPr>
          <p:cNvPr id="22" name="直線コネクタ 21"/>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297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68538" y="139522"/>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要点</a:t>
            </a:r>
            <a:r>
              <a:rPr kumimoji="1" lang="ja-JP" altLang="en-US" sz="3600" b="1" dirty="0">
                <a:latin typeface="HG丸ｺﾞｼｯｸM-PRO" panose="020F0600000000000000" pitchFamily="50" charset="-128"/>
                <a:ea typeface="HG丸ｺﾞｼｯｸM-PRO" panose="020F0600000000000000" pitchFamily="50" charset="-128"/>
              </a:rPr>
              <a:t>５</a:t>
            </a:r>
          </a:p>
        </p:txBody>
      </p:sp>
      <p:sp>
        <p:nvSpPr>
          <p:cNvPr id="7" name="コンテンツ プレースホルダー 5"/>
          <p:cNvSpPr txBox="1">
            <a:spLocks/>
          </p:cNvSpPr>
          <p:nvPr/>
        </p:nvSpPr>
        <p:spPr>
          <a:xfrm>
            <a:off x="1007720" y="1364621"/>
            <a:ext cx="3192054" cy="547209"/>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何为有薪休假</a:t>
            </a:r>
            <a:endParaRPr lang="ja-JP" altLang="ja-JP" sz="3200" dirty="0">
              <a:latin typeface="Microsoft YaHei" panose="020B0503020204020204" pitchFamily="34" charset="-122"/>
              <a:ea typeface="Microsoft YaHei" panose="020B0503020204020204" pitchFamily="34" charset="-122"/>
            </a:endParaRPr>
          </a:p>
          <a:p>
            <a:pPr marL="0" indent="0">
              <a:buNone/>
            </a:pPr>
            <a:r>
              <a:rPr lang="ja-JP" altLang="en-US" sz="1941" dirty="0"/>
              <a:t>　　　　　　　　　　　　　　　　　　　　　</a:t>
            </a:r>
            <a:endParaRPr lang="en-US" altLang="ja-JP" sz="1941" dirty="0"/>
          </a:p>
          <a:p>
            <a:pPr marL="0" indent="0">
              <a:buNone/>
            </a:pPr>
            <a:r>
              <a:rPr lang="ja-JP" altLang="en-US" sz="1941" dirty="0"/>
              <a:t>　　　　　　　　　　　　　　　　　　　　　　</a:t>
            </a:r>
            <a:endParaRPr lang="en-US" altLang="ja-JP" sz="1941" dirty="0"/>
          </a:p>
          <a:p>
            <a:pPr marL="0" indent="0">
              <a:buNone/>
            </a:pPr>
            <a:endParaRPr lang="ja-JP" altLang="en-US" sz="1941" dirty="0"/>
          </a:p>
        </p:txBody>
      </p:sp>
      <p:sp>
        <p:nvSpPr>
          <p:cNvPr id="17" name="テキスト ボックス 16"/>
          <p:cNvSpPr txBox="1"/>
          <p:nvPr/>
        </p:nvSpPr>
        <p:spPr>
          <a:xfrm>
            <a:off x="311497" y="1438624"/>
            <a:ext cx="527768" cy="42457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8" name="正方形/長方形 2"/>
          <p:cNvSpPr txBox="1"/>
          <p:nvPr/>
        </p:nvSpPr>
        <p:spPr>
          <a:xfrm>
            <a:off x="356035" y="1381332"/>
            <a:ext cx="431824"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1</a:t>
            </a:r>
          </a:p>
        </p:txBody>
      </p:sp>
      <p:sp>
        <p:nvSpPr>
          <p:cNvPr id="14" name="テキスト ボックス 13"/>
          <p:cNvSpPr txBox="1"/>
          <p:nvPr/>
        </p:nvSpPr>
        <p:spPr>
          <a:xfrm>
            <a:off x="218663" y="2434418"/>
            <a:ext cx="6486959" cy="1200329"/>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根据法律规定，在你希望休息的日子可以休息，并可以得到工资的制度</a:t>
            </a:r>
            <a:r>
              <a:rPr lang="ja-JP" altLang="en-US" sz="2400" dirty="0" err="1">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达到条件的所有的工作人员</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包括短工</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临时工</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都可以获取</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p:txBody>
      </p:sp>
      <p:sp>
        <p:nvSpPr>
          <p:cNvPr id="13" name="テキスト ボックス 12"/>
          <p:cNvSpPr txBox="1"/>
          <p:nvPr/>
        </p:nvSpPr>
        <p:spPr>
          <a:xfrm>
            <a:off x="224536" y="4132414"/>
            <a:ext cx="6475215" cy="1446550"/>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条件</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从被雇佣之日开始</a:t>
            </a:r>
            <a:r>
              <a:rPr lang="zh-CN" altLang="en-US" sz="2400" dirty="0">
                <a:solidFill>
                  <a:srgbClr val="FF0000"/>
                </a:solidFill>
                <a:latin typeface="Microsoft YaHei UI Light" panose="020B0502040204020203" pitchFamily="34" charset="-122"/>
                <a:ea typeface="Microsoft YaHei UI Light" panose="020B0502040204020203" pitchFamily="34" charset="-122"/>
              </a:rPr>
              <a:t>持续</a:t>
            </a:r>
            <a:r>
              <a:rPr lang="en-US" altLang="zh-CN" sz="2400" dirty="0">
                <a:solidFill>
                  <a:srgbClr val="FF0000"/>
                </a:solidFill>
                <a:latin typeface="Microsoft YaHei UI Light" panose="020B0502040204020203" pitchFamily="34" charset="-122"/>
                <a:ea typeface="Microsoft YaHei UI Light" panose="020B0502040204020203" pitchFamily="34" charset="-122"/>
              </a:rPr>
              <a:t>6</a:t>
            </a:r>
            <a:r>
              <a:rPr lang="zh-CN" altLang="en-US" sz="2400" dirty="0">
                <a:solidFill>
                  <a:srgbClr val="FF0000"/>
                </a:solidFill>
                <a:latin typeface="Microsoft YaHei UI Light" panose="020B0502040204020203" pitchFamily="34" charset="-122"/>
                <a:ea typeface="Microsoft YaHei UI Light" panose="020B0502040204020203" pitchFamily="34" charset="-122"/>
              </a:rPr>
              <a:t>个月进行工作</a:t>
            </a:r>
            <a:r>
              <a:rPr lang="ja-JP" altLang="en-US" sz="2400" dirty="0" err="1">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工作日的</a:t>
            </a:r>
            <a:r>
              <a:rPr lang="en-US" altLang="zh-CN" sz="2400" dirty="0">
                <a:solidFill>
                  <a:srgbClr val="FF0000"/>
                </a:solidFill>
                <a:latin typeface="Microsoft YaHei UI Light" panose="020B0502040204020203" pitchFamily="34" charset="-122"/>
                <a:ea typeface="Microsoft YaHei UI Light" panose="020B0502040204020203" pitchFamily="34" charset="-122"/>
              </a:rPr>
              <a:t>8</a:t>
            </a:r>
            <a:r>
              <a:rPr lang="zh-CN" altLang="en-US" sz="2400" dirty="0">
                <a:solidFill>
                  <a:srgbClr val="FF0000"/>
                </a:solidFill>
                <a:latin typeface="Microsoft YaHei UI Light" panose="020B0502040204020203" pitchFamily="34" charset="-122"/>
                <a:ea typeface="Microsoft YaHei UI Light" panose="020B0502040204020203" pitchFamily="34" charset="-122"/>
              </a:rPr>
              <a:t>成以上出勤</a:t>
            </a:r>
            <a:r>
              <a:rPr lang="zh-CN" altLang="en-US" sz="2400" dirty="0">
                <a:latin typeface="Microsoft YaHei UI Light" panose="020B0502040204020203" pitchFamily="34" charset="-122"/>
                <a:ea typeface="Microsoft YaHei UI Light" panose="020B0502040204020203" pitchFamily="34" charset="-122"/>
              </a:rPr>
              <a:t>的人</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a:p>
            <a:r>
              <a:rPr lang="ja-JP" altLang="en-US" sz="2000" dirty="0">
                <a:latin typeface="Microsoft YaHei UI Light" panose="020B0502040204020203" pitchFamily="34" charset="-122"/>
                <a:ea typeface="Microsoft YaHei UI Light" panose="020B0502040204020203" pitchFamily="34" charset="-122"/>
              </a:rPr>
              <a:t>（→</a:t>
            </a:r>
            <a:r>
              <a:rPr lang="zh-CN" altLang="en-US" sz="2000" dirty="0">
                <a:latin typeface="Microsoft YaHei UI Light" panose="020B0502040204020203" pitchFamily="34" charset="-122"/>
                <a:ea typeface="Microsoft YaHei UI Light" panose="020B0502040204020203" pitchFamily="34" charset="-122"/>
              </a:rPr>
              <a:t>例如，每周工作</a:t>
            </a:r>
            <a:r>
              <a:rPr lang="en-US" altLang="zh-CN" sz="2000" dirty="0">
                <a:latin typeface="Microsoft YaHei UI Light" panose="020B0502040204020203" pitchFamily="34" charset="-122"/>
                <a:ea typeface="Microsoft YaHei UI Light" panose="020B0502040204020203" pitchFamily="34" charset="-122"/>
              </a:rPr>
              <a:t>5</a:t>
            </a:r>
            <a:r>
              <a:rPr lang="zh-CN" altLang="en-US" sz="2000" dirty="0">
                <a:latin typeface="Microsoft YaHei UI Light" panose="020B0502040204020203" pitchFamily="34" charset="-122"/>
                <a:ea typeface="Microsoft YaHei UI Light" panose="020B0502040204020203" pitchFamily="34" charset="-122"/>
              </a:rPr>
              <a:t>天的时候，达到条件的话</a:t>
            </a:r>
            <a:r>
              <a:rPr lang="en-US" altLang="zh-CN" sz="2000" dirty="0">
                <a:latin typeface="Microsoft YaHei UI Light" panose="020B0502040204020203" pitchFamily="34" charset="-122"/>
                <a:ea typeface="Microsoft YaHei UI Light" panose="020B0502040204020203" pitchFamily="34" charset="-122"/>
              </a:rPr>
              <a:t>1</a:t>
            </a:r>
            <a:r>
              <a:rPr lang="zh-CN" altLang="en-US" sz="2000" dirty="0">
                <a:latin typeface="Microsoft YaHei UI Light" panose="020B0502040204020203" pitchFamily="34" charset="-122"/>
                <a:ea typeface="Microsoft YaHei UI Light" panose="020B0502040204020203" pitchFamily="34" charset="-122"/>
              </a:rPr>
              <a:t>年可以获得</a:t>
            </a:r>
            <a:r>
              <a:rPr lang="en-US" altLang="zh-CN" sz="2000" dirty="0">
                <a:latin typeface="Microsoft YaHei UI Light" panose="020B0502040204020203" pitchFamily="34" charset="-122"/>
                <a:ea typeface="Microsoft YaHei UI Light" panose="020B0502040204020203" pitchFamily="34" charset="-122"/>
              </a:rPr>
              <a:t>10</a:t>
            </a:r>
            <a:r>
              <a:rPr lang="zh-CN" altLang="en-US" sz="2000" dirty="0">
                <a:latin typeface="Microsoft YaHei UI Light" panose="020B0502040204020203" pitchFamily="34" charset="-122"/>
                <a:ea typeface="Microsoft YaHei UI Light" panose="020B0502040204020203" pitchFamily="34" charset="-122"/>
              </a:rPr>
              <a:t>天</a:t>
            </a:r>
            <a:r>
              <a:rPr lang="ja-JP" altLang="en-US" sz="2000" dirty="0" err="1">
                <a:latin typeface="Microsoft YaHei UI Light" panose="020B0502040204020203" pitchFamily="34" charset="-122"/>
                <a:ea typeface="Microsoft YaHei UI Light" panose="020B0502040204020203" pitchFamily="34" charset="-122"/>
              </a:rPr>
              <a:t>。</a:t>
            </a:r>
            <a:r>
              <a:rPr lang="ja-JP" altLang="en-US" sz="2000" dirty="0">
                <a:latin typeface="Microsoft YaHei UI Light" panose="020B0502040204020203" pitchFamily="34" charset="-122"/>
                <a:ea typeface="Microsoft YaHei UI Light" panose="020B0502040204020203" pitchFamily="34" charset="-122"/>
              </a:rPr>
              <a:t>）</a:t>
            </a:r>
            <a:endParaRPr lang="en-US" altLang="ja-JP" sz="2000" dirty="0">
              <a:latin typeface="Microsoft YaHei UI Light" panose="020B0502040204020203" pitchFamily="34" charset="-122"/>
              <a:ea typeface="Microsoft YaHei UI Light" panose="020B0502040204020203" pitchFamily="34" charset="-122"/>
            </a:endParaRPr>
          </a:p>
        </p:txBody>
      </p:sp>
      <p:sp>
        <p:nvSpPr>
          <p:cNvPr id="11" name="テキスト ボックス 10"/>
          <p:cNvSpPr txBox="1"/>
          <p:nvPr/>
        </p:nvSpPr>
        <p:spPr>
          <a:xfrm>
            <a:off x="255149" y="5954402"/>
            <a:ext cx="6475215" cy="1077218"/>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理由</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无论利用目的是何，都可以获得</a:t>
            </a:r>
            <a:endParaRPr lang="en-US" altLang="ja-JP" sz="2400" dirty="0">
              <a:latin typeface="Microsoft YaHei UI Light" panose="020B0502040204020203" pitchFamily="34" charset="-122"/>
              <a:ea typeface="Microsoft YaHei UI Light" panose="020B0502040204020203" pitchFamily="34" charset="-122"/>
            </a:endParaRPr>
          </a:p>
          <a:p>
            <a:r>
              <a:rPr lang="ja-JP" altLang="en-US" sz="2000" dirty="0">
                <a:latin typeface="Microsoft YaHei UI Light" panose="020B0502040204020203" pitchFamily="34" charset="-122"/>
                <a:ea typeface="Microsoft YaHei UI Light" panose="020B0502040204020203" pitchFamily="34" charset="-122"/>
              </a:rPr>
              <a:t>（</a:t>
            </a:r>
            <a:r>
              <a:rPr lang="en-US" altLang="ja-JP" sz="2000" dirty="0">
                <a:latin typeface="Microsoft YaHei UI Light" panose="020B0502040204020203" pitchFamily="34" charset="-122"/>
                <a:ea typeface="Microsoft YaHei UI Light" panose="020B0502040204020203" pitchFamily="34" charset="-122"/>
              </a:rPr>
              <a:t>※</a:t>
            </a:r>
            <a:r>
              <a:rPr lang="zh-CN" altLang="en-US" sz="2000" dirty="0">
                <a:latin typeface="Microsoft YaHei UI Light" panose="020B0502040204020203" pitchFamily="34" charset="-122"/>
                <a:ea typeface="Microsoft YaHei UI Light" panose="020B0502040204020203" pitchFamily="34" charset="-122"/>
              </a:rPr>
              <a:t>但是，如果影响了公司的正常运营的话，公司可以更换休息日</a:t>
            </a:r>
            <a:r>
              <a:rPr lang="ja-JP" altLang="en-US" sz="2000" dirty="0" err="1">
                <a:latin typeface="Microsoft YaHei UI Light" panose="020B0502040204020203" pitchFamily="34" charset="-122"/>
                <a:ea typeface="Microsoft YaHei UI Light" panose="020B0502040204020203" pitchFamily="34" charset="-122"/>
              </a:rPr>
              <a:t>。</a:t>
            </a:r>
            <a:r>
              <a:rPr lang="ja-JP" altLang="en-US" sz="2000" dirty="0">
                <a:latin typeface="Microsoft YaHei UI Light" panose="020B0502040204020203" pitchFamily="34" charset="-122"/>
                <a:ea typeface="Microsoft YaHei UI Light" panose="020B0502040204020203" pitchFamily="34" charset="-122"/>
              </a:rPr>
              <a:t>）</a:t>
            </a:r>
            <a:endParaRPr lang="en-US" altLang="ja-JP" sz="2000" dirty="0">
              <a:latin typeface="Microsoft YaHei UI Light" panose="020B0502040204020203" pitchFamily="34" charset="-122"/>
              <a:ea typeface="Microsoft YaHei UI Light" panose="020B0502040204020203" pitchFamily="34" charset="-122"/>
            </a:endParaRPr>
          </a:p>
        </p:txBody>
      </p:sp>
      <p:sp>
        <p:nvSpPr>
          <p:cNvPr id="19" name="角丸四角形吹き出し 18"/>
          <p:cNvSpPr/>
          <p:nvPr/>
        </p:nvSpPr>
        <p:spPr>
          <a:xfrm>
            <a:off x="1841747" y="7760937"/>
            <a:ext cx="1867087" cy="454759"/>
          </a:xfrm>
          <a:prstGeom prst="wedgeRoundRectCallout">
            <a:avLst>
              <a:gd name="adj1" fmla="val -57267"/>
              <a:gd name="adj2" fmla="val 1255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latin typeface="HG丸ｺﾞｼｯｸM-PRO" panose="020F0600000000000000" pitchFamily="50" charset="-128"/>
                <a:ea typeface="HG丸ｺﾞｼｯｸM-PRO" panose="020F0600000000000000" pitchFamily="50" charset="-128"/>
              </a:rPr>
              <a:t>没有得到有薪休假</a:t>
            </a:r>
            <a:r>
              <a:rPr kumimoji="1" lang="en-US" altLang="ja-JP" sz="1400" dirty="0">
                <a:latin typeface="HG丸ｺﾞｼｯｸM-PRO" panose="020F0600000000000000" pitchFamily="50" charset="-128"/>
                <a:ea typeface="HG丸ｺﾞｼｯｸM-PRO" panose="020F0600000000000000" pitchFamily="50" charset="-128"/>
              </a:rPr>
              <a:t>…</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p:nvPr/>
        </p:nvSpPr>
        <p:spPr>
          <a:xfrm>
            <a:off x="255149" y="7555554"/>
            <a:ext cx="1846414" cy="307777"/>
          </a:xfrm>
          <a:prstGeom prst="rect">
            <a:avLst/>
          </a:prstGeom>
          <a:noFill/>
        </p:spPr>
        <p:txBody>
          <a:bodyPr wrap="square" rtlCol="0">
            <a:spAutoFit/>
          </a:bodyPr>
          <a:lstStyle/>
          <a:p>
            <a:r>
              <a:rPr lang="zh-CN" altLang="en-US" sz="1400" dirty="0">
                <a:latin typeface="HG丸ｺﾞｼｯｸM-PRO" panose="020F0600000000000000" pitchFamily="50" charset="-128"/>
                <a:ea typeface="HG丸ｺﾞｼｯｸM-PRO" panose="020F0600000000000000" pitchFamily="50" charset="-128"/>
              </a:rPr>
              <a:t>例如这种情况</a:t>
            </a:r>
            <a:r>
              <a:rPr lang="en-US" altLang="ja-JP" sz="1400" dirty="0">
                <a:latin typeface="HG丸ｺﾞｼｯｸM-PRO" panose="020F0600000000000000" pitchFamily="50" charset="-128"/>
                <a:ea typeface="HG丸ｺﾞｼｯｸM-PRO" panose="020F0600000000000000" pitchFamily="50" charset="-128"/>
              </a:rPr>
              <a:t>…</a:t>
            </a:r>
            <a:endParaRPr kumimoji="1" lang="ja-JP" altLang="en-US" sz="1400" dirty="0"/>
          </a:p>
        </p:txBody>
      </p:sp>
      <p:pic>
        <p:nvPicPr>
          <p:cNvPr id="24" name="図 23"/>
          <p:cNvPicPr>
            <a:picLocks noChangeAspect="1"/>
          </p:cNvPicPr>
          <p:nvPr/>
        </p:nvPicPr>
        <p:blipFill>
          <a:blip r:embed="rId2"/>
          <a:stretch>
            <a:fillRect/>
          </a:stretch>
        </p:blipFill>
        <p:spPr>
          <a:xfrm>
            <a:off x="340728" y="7872599"/>
            <a:ext cx="1454893" cy="1454893"/>
          </a:xfrm>
          <a:prstGeom prst="rect">
            <a:avLst/>
          </a:prstGeom>
        </p:spPr>
      </p:pic>
      <p:sp>
        <p:nvSpPr>
          <p:cNvPr id="16" name="テキスト ボックス 15"/>
          <p:cNvSpPr txBox="1"/>
          <p:nvPr/>
        </p:nvSpPr>
        <p:spPr>
          <a:xfrm>
            <a:off x="4216666" y="1952013"/>
            <a:ext cx="2513698"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劳动基准法第</a:t>
            </a:r>
            <a:r>
              <a:rPr lang="en-US" altLang="ja-JP" sz="1200" dirty="0">
                <a:latin typeface="HG丸ｺﾞｼｯｸM-PRO" panose="020F0600000000000000" pitchFamily="50" charset="-128"/>
                <a:ea typeface="HG丸ｺﾞｼｯｸM-PRO" panose="020F0600000000000000" pitchFamily="50" charset="-128"/>
              </a:rPr>
              <a:t>39</a:t>
            </a:r>
            <a:r>
              <a:rPr lang="zh-CN" altLang="en-US" sz="1200" dirty="0">
                <a:latin typeface="HG丸ｺﾞｼｯｸM-PRO" panose="020F0600000000000000" pitchFamily="50" charset="-128"/>
                <a:ea typeface="HG丸ｺﾞｼｯｸM-PRO" panose="020F0600000000000000" pitchFamily="50" charset="-128"/>
              </a:rPr>
              <a:t>条</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3" name="正方形/長方形 22"/>
          <p:cNvSpPr/>
          <p:nvPr/>
        </p:nvSpPr>
        <p:spPr>
          <a:xfrm>
            <a:off x="2949112" y="8321551"/>
            <a:ext cx="3655822" cy="972833"/>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请与</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大阪府</a:t>
            </a: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劳动咨询中心</a:t>
            </a:r>
            <a:endParaRPr kumimoji="1" lang="en-US" altLang="zh-CN"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联系</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 ！</a:t>
            </a: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06-6946-2600</a:t>
            </a:r>
          </a:p>
        </p:txBody>
      </p:sp>
      <p:cxnSp>
        <p:nvCxnSpPr>
          <p:cNvPr id="22" name="直線コネクタ 21"/>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Tree>
    <p:extLst>
      <p:ext uri="{BB962C8B-B14F-4D97-AF65-F5344CB8AC3E}">
        <p14:creationId xmlns:p14="http://schemas.microsoft.com/office/powerpoint/2010/main" val="2807908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072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41062" y="183101"/>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案例</a:t>
            </a:r>
            <a:r>
              <a:rPr kumimoji="1" lang="ja-JP" altLang="en-US" sz="3600" b="1" dirty="0">
                <a:latin typeface="HG丸ｺﾞｼｯｸM-PRO" panose="020F0600000000000000" pitchFamily="50" charset="-128"/>
                <a:ea typeface="HG丸ｺﾞｼｯｸM-PRO" panose="020F0600000000000000" pitchFamily="50" charset="-128"/>
              </a:rPr>
              <a:t>６</a:t>
            </a:r>
          </a:p>
        </p:txBody>
      </p:sp>
      <p:sp>
        <p:nvSpPr>
          <p:cNvPr id="7" name="コンテンツ プレースホルダー 5"/>
          <p:cNvSpPr txBox="1">
            <a:spLocks/>
          </p:cNvSpPr>
          <p:nvPr/>
        </p:nvSpPr>
        <p:spPr>
          <a:xfrm>
            <a:off x="367410" y="6914945"/>
            <a:ext cx="5704010" cy="5539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386" dirty="0">
                <a:latin typeface="HG丸ｺﾞｼｯｸM-PRO" panose="020F0600000000000000" pitchFamily="50" charset="-128"/>
                <a:ea typeface="HG丸ｺﾞｼｯｸM-PRO" panose="020F0600000000000000" pitchFamily="50" charset="-128"/>
              </a:rPr>
              <a:t>　</a:t>
            </a:r>
            <a:r>
              <a:rPr lang="ja-JP" altLang="en-US" sz="1941" dirty="0"/>
              <a:t>　　　　　　　　　　　　　　　　　　　　　</a:t>
            </a:r>
            <a:endParaRPr lang="en-US" altLang="ja-JP" sz="1941" dirty="0"/>
          </a:p>
          <a:p>
            <a:pPr marL="0" indent="0">
              <a:buNone/>
            </a:pPr>
            <a:r>
              <a:rPr lang="ja-JP" altLang="en-US" sz="1941" dirty="0"/>
              <a:t>　　　　　　　　　　　　　　　　　　　　　　</a:t>
            </a:r>
            <a:endParaRPr lang="en-US" altLang="ja-JP" sz="1941" dirty="0"/>
          </a:p>
          <a:p>
            <a:pPr marL="0" indent="0">
              <a:buNone/>
            </a:pPr>
            <a:endParaRPr lang="ja-JP" altLang="en-US" sz="1941" dirty="0"/>
          </a:p>
        </p:txBody>
      </p:sp>
      <p:sp>
        <p:nvSpPr>
          <p:cNvPr id="14" name="テキスト ボックス 13"/>
          <p:cNvSpPr txBox="1"/>
          <p:nvPr/>
        </p:nvSpPr>
        <p:spPr>
          <a:xfrm>
            <a:off x="261649" y="1499520"/>
            <a:ext cx="3800752" cy="642021"/>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7" name="正方形/長方形 16"/>
          <p:cNvSpPr/>
          <p:nvPr/>
        </p:nvSpPr>
        <p:spPr>
          <a:xfrm>
            <a:off x="532880" y="1536235"/>
            <a:ext cx="3938696" cy="584775"/>
          </a:xfrm>
          <a:prstGeom prst="rect">
            <a:avLst/>
          </a:prstGeom>
        </p:spPr>
        <p:txBody>
          <a:bodyPr wrap="square">
            <a:spAutoFit/>
          </a:bodyPr>
          <a:lstStyle/>
          <a:p>
            <a:r>
              <a:rPr lang="zh-CN" altLang="en-US" sz="3200" b="1" dirty="0">
                <a:latin typeface="Microsoft YaHei" panose="020B0503020204020204" pitchFamily="34" charset="-122"/>
                <a:ea typeface="Microsoft YaHei" panose="020B0503020204020204" pitchFamily="34" charset="-122"/>
              </a:rPr>
              <a:t>关于解雇</a:t>
            </a:r>
            <a:r>
              <a:rPr lang="ja-JP" altLang="en-US" sz="3200" b="1" dirty="0">
                <a:latin typeface="Microsoft YaHei" panose="020B0503020204020204" pitchFamily="34" charset="-122"/>
                <a:ea typeface="Microsoft YaHei" panose="020B0503020204020204" pitchFamily="34" charset="-122"/>
              </a:rPr>
              <a:t>・</a:t>
            </a:r>
            <a:r>
              <a:rPr lang="zh-CN" altLang="en-US" sz="3200" b="1" dirty="0">
                <a:latin typeface="Microsoft YaHei" panose="020B0503020204020204" pitchFamily="34" charset="-122"/>
                <a:ea typeface="Microsoft YaHei" panose="020B0503020204020204" pitchFamily="34" charset="-122"/>
              </a:rPr>
              <a:t>退职</a:t>
            </a:r>
            <a:endParaRPr lang="ja-JP" altLang="en-US" sz="3200" dirty="0">
              <a:latin typeface="Microsoft YaHei" panose="020B0503020204020204" pitchFamily="34" charset="-122"/>
              <a:ea typeface="Microsoft YaHei" panose="020B0503020204020204" pitchFamily="34" charset="-122"/>
            </a:endParaRP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679903" y="5558018"/>
            <a:ext cx="2112264" cy="2493126"/>
          </a:xfrm>
          <a:prstGeom prst="rect">
            <a:avLst/>
          </a:prstGeom>
        </p:spPr>
      </p:pic>
      <p:sp>
        <p:nvSpPr>
          <p:cNvPr id="16" name="円形吹き出し 15"/>
          <p:cNvSpPr/>
          <p:nvPr/>
        </p:nvSpPr>
        <p:spPr>
          <a:xfrm>
            <a:off x="344893" y="2781509"/>
            <a:ext cx="3835491" cy="1519258"/>
          </a:xfrm>
          <a:prstGeom prst="wedgeEllipseCallout">
            <a:avLst>
              <a:gd name="adj1" fmla="val 59317"/>
              <a:gd name="adj2" fmla="val 2628"/>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63378" tIns="31689" rIns="63378" bIns="31689" numCol="1" spcCol="0" rtlCol="0" fromWordArt="0" anchor="ctr" anchorCtr="0" forceAA="0" compatLnSpc="1">
            <a:prstTxWarp prst="textNoShape">
              <a:avLst/>
            </a:prstTxWarp>
            <a:noAutofit/>
          </a:bodyPr>
          <a:lstStyle/>
          <a:p>
            <a:pPr algn="just" defTabSz="633771">
              <a:defRPr/>
            </a:pPr>
            <a:r>
              <a:rPr lang="zh-CN" altLang="en-US" sz="20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解雇了</a:t>
            </a:r>
            <a:r>
              <a:rPr lang="ja-JP" altLang="en-US" sz="2000" kern="100" dirty="0" err="1">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a:t>
            </a:r>
            <a:endParaRPr lang="en-US" altLang="ja-JP" sz="20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endParaRPr>
          </a:p>
          <a:p>
            <a:pPr algn="just" defTabSz="633771">
              <a:defRPr/>
            </a:pPr>
            <a:r>
              <a:rPr lang="zh-CN" altLang="en-US" sz="20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明天开始不要来上班了</a:t>
            </a:r>
            <a:r>
              <a:rPr lang="ja-JP" altLang="en-US" sz="2000" kern="100" dirty="0" err="1">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a:t>
            </a:r>
            <a:endParaRPr lang="ja-JP" altLang="en-US" sz="2000" kern="100" dirty="0">
              <a:solidFill>
                <a:sysClr val="window" lastClr="FFFFFF"/>
              </a:solidFill>
              <a:latin typeface="Microsoft YaHei UI" panose="020B0503020204020204" pitchFamily="34" charset="-122"/>
              <a:ea typeface="Microsoft YaHei UI" panose="020B0503020204020204" pitchFamily="34" charset="-122"/>
              <a:cs typeface="Times New Roman" panose="02020603050405020304" pitchFamily="18" charset="0"/>
            </a:endParaRPr>
          </a:p>
        </p:txBody>
      </p:sp>
      <p:sp>
        <p:nvSpPr>
          <p:cNvPr id="18" name="円形吹き出し 17"/>
          <p:cNvSpPr/>
          <p:nvPr/>
        </p:nvSpPr>
        <p:spPr>
          <a:xfrm>
            <a:off x="2987146" y="5896542"/>
            <a:ext cx="3220097" cy="1366191"/>
          </a:xfrm>
          <a:prstGeom prst="wedgeEllipseCallout">
            <a:avLst>
              <a:gd name="adj1" fmla="val -50782"/>
              <a:gd name="adj2" fmla="val 33954"/>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63378" tIns="31689" rIns="63378" bIns="31689" numCol="1" spcCol="0" rtlCol="0" fromWordArt="0" anchor="ctr" anchorCtr="0" forceAA="0" compatLnSpc="1">
            <a:prstTxWarp prst="textNoShape">
              <a:avLst/>
            </a:prstTxWarp>
            <a:noAutofit/>
          </a:bodyPr>
          <a:lstStyle/>
          <a:p>
            <a:pPr algn="just" defTabSz="633771">
              <a:defRPr/>
            </a:pPr>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理由是什么</a:t>
            </a:r>
            <a:r>
              <a:rPr lang="ja-JP"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　</a:t>
            </a:r>
            <a:endParaRPr lang="ja-JP" altLang="en-US" sz="2400" kern="100" dirty="0">
              <a:solidFill>
                <a:sysClr val="window" lastClr="FFFFFF"/>
              </a:solidFill>
              <a:latin typeface="Microsoft YaHei UI" panose="020B0503020204020204" pitchFamily="34" charset="-122"/>
              <a:ea typeface="Microsoft YaHei UI" panose="020B0503020204020204" pitchFamily="34" charset="-122"/>
              <a:cs typeface="Times New Roman" panose="02020603050405020304" pitchFamily="18" charset="0"/>
            </a:endParaRPr>
          </a:p>
        </p:txBody>
      </p:sp>
      <p:sp>
        <p:nvSpPr>
          <p:cNvPr id="13" name="角丸四角形 12"/>
          <p:cNvSpPr/>
          <p:nvPr/>
        </p:nvSpPr>
        <p:spPr>
          <a:xfrm>
            <a:off x="988784" y="8598641"/>
            <a:ext cx="4727961" cy="685985"/>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　</a:t>
            </a:r>
            <a:r>
              <a:rPr kumimoji="1" lang="zh-CN" altLang="en-US" sz="2400" dirty="0">
                <a:solidFill>
                  <a:schemeClr val="tx1"/>
                </a:solidFill>
                <a:latin typeface="Microsoft YaHei Light" panose="020B0502040204020203" pitchFamily="34" charset="-122"/>
                <a:ea typeface="Microsoft YaHei Light" panose="020B0502040204020203" pitchFamily="34" charset="-122"/>
              </a:rPr>
              <a:t>公司可以简单的解雇吗</a:t>
            </a:r>
            <a:r>
              <a:rPr kumimoji="1" lang="ja-JP" altLang="en-US" sz="2400" dirty="0">
                <a:solidFill>
                  <a:schemeClr val="tx1"/>
                </a:solidFill>
                <a:latin typeface="Microsoft YaHei Light" panose="020B0502040204020203" pitchFamily="34" charset="-122"/>
                <a:ea typeface="Microsoft YaHei Light" panose="020B0502040204020203" pitchFamily="34" charset="-122"/>
              </a:rPr>
              <a:t>？</a:t>
            </a:r>
          </a:p>
        </p:txBody>
      </p:sp>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7777" y="8614269"/>
            <a:ext cx="583549" cy="740660"/>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1299" y="2671980"/>
            <a:ext cx="2155379" cy="2498988"/>
          </a:xfrm>
          <a:prstGeom prst="rect">
            <a:avLst/>
          </a:prstGeom>
        </p:spPr>
      </p:pic>
      <p:cxnSp>
        <p:nvCxnSpPr>
          <p:cNvPr id="19" name="直線コネクタ 18"/>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Tree>
    <p:extLst>
      <p:ext uri="{BB962C8B-B14F-4D97-AF65-F5344CB8AC3E}">
        <p14:creationId xmlns:p14="http://schemas.microsoft.com/office/powerpoint/2010/main" val="3225751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801886" y="8177659"/>
            <a:ext cx="1146483" cy="1194253"/>
          </a:xfrm>
          <a:prstGeom prst="rect">
            <a:avLst/>
          </a:prstGeom>
        </p:spPr>
      </p:pic>
      <p:sp>
        <p:nvSpPr>
          <p:cNvPr id="9" name="テキスト ボックス 8"/>
          <p:cNvSpPr txBox="1"/>
          <p:nvPr/>
        </p:nvSpPr>
        <p:spPr>
          <a:xfrm>
            <a:off x="89631" y="120508"/>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要点</a:t>
            </a:r>
            <a:r>
              <a:rPr kumimoji="1" lang="ja-JP" altLang="en-US" sz="3600" b="1" dirty="0">
                <a:latin typeface="HG丸ｺﾞｼｯｸM-PRO" panose="020F0600000000000000" pitchFamily="50" charset="-128"/>
                <a:ea typeface="HG丸ｺﾞｼｯｸM-PRO" panose="020F0600000000000000" pitchFamily="50" charset="-128"/>
              </a:rPr>
              <a:t>６</a:t>
            </a:r>
          </a:p>
        </p:txBody>
      </p:sp>
      <p:sp>
        <p:nvSpPr>
          <p:cNvPr id="7" name="コンテンツ プレースホルダー 5"/>
          <p:cNvSpPr txBox="1">
            <a:spLocks/>
          </p:cNvSpPr>
          <p:nvPr/>
        </p:nvSpPr>
        <p:spPr>
          <a:xfrm>
            <a:off x="935236" y="1178234"/>
            <a:ext cx="3192054" cy="497463"/>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何为解雇</a:t>
            </a:r>
            <a:r>
              <a:rPr lang="ja-JP" altLang="en-US" sz="2400" dirty="0"/>
              <a:t>　　</a:t>
            </a:r>
            <a:r>
              <a:rPr lang="ja-JP" altLang="en-US" sz="1941" dirty="0"/>
              <a:t>　　　　　　　　　　　　　　　　　　　</a:t>
            </a:r>
            <a:endParaRPr lang="en-US" altLang="ja-JP" sz="1941" dirty="0"/>
          </a:p>
          <a:p>
            <a:pPr marL="0" indent="0">
              <a:buNone/>
            </a:pPr>
            <a:r>
              <a:rPr lang="ja-JP" altLang="en-US" sz="1941" dirty="0"/>
              <a:t>　　　　　　　　　　　　　　　　　　　　　　</a:t>
            </a:r>
            <a:endParaRPr lang="en-US" altLang="ja-JP" sz="1941" dirty="0"/>
          </a:p>
          <a:p>
            <a:pPr marL="0" indent="0">
              <a:buNone/>
            </a:pPr>
            <a:endParaRPr lang="ja-JP" altLang="en-US" sz="1941" dirty="0"/>
          </a:p>
        </p:txBody>
      </p:sp>
      <p:sp>
        <p:nvSpPr>
          <p:cNvPr id="17" name="テキスト ボックス 16"/>
          <p:cNvSpPr txBox="1"/>
          <p:nvPr/>
        </p:nvSpPr>
        <p:spPr>
          <a:xfrm>
            <a:off x="325262" y="1191659"/>
            <a:ext cx="473117" cy="418671"/>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8" name="正方形/長方形 2"/>
          <p:cNvSpPr txBox="1"/>
          <p:nvPr/>
        </p:nvSpPr>
        <p:spPr>
          <a:xfrm>
            <a:off x="397454" y="1108205"/>
            <a:ext cx="358749"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1</a:t>
            </a:r>
          </a:p>
        </p:txBody>
      </p:sp>
      <p:sp>
        <p:nvSpPr>
          <p:cNvPr id="14" name="テキスト ボックス 13"/>
          <p:cNvSpPr txBox="1"/>
          <p:nvPr/>
        </p:nvSpPr>
        <p:spPr>
          <a:xfrm>
            <a:off x="437164" y="1803784"/>
            <a:ext cx="5812342" cy="1477328"/>
          </a:xfrm>
          <a:prstGeom prst="rect">
            <a:avLst/>
          </a:prstGeom>
          <a:noFill/>
        </p:spPr>
        <p:txBody>
          <a:bodyPr wrap="square" rtlCol="0">
            <a:spAutoFit/>
          </a:bodyPr>
          <a:lstStyle/>
          <a:p>
            <a:r>
              <a:rPr lang="zh-CN" altLang="en-US" u="sng" dirty="0">
                <a:latin typeface="Microsoft YaHei UI Light" panose="020B0502040204020203" pitchFamily="34" charset="-122"/>
                <a:ea typeface="Microsoft YaHei UI Light" panose="020B0502040204020203" pitchFamily="34" charset="-122"/>
              </a:rPr>
              <a:t>公司</a:t>
            </a:r>
            <a:r>
              <a:rPr lang="zh-CN" altLang="en-US" dirty="0">
                <a:latin typeface="Microsoft YaHei UI Light" panose="020B0502040204020203" pitchFamily="34" charset="-122"/>
                <a:ea typeface="Microsoft YaHei UI Light" panose="020B0502040204020203" pitchFamily="34" charset="-122"/>
              </a:rPr>
              <a:t>单方面的解雇你</a:t>
            </a:r>
            <a:r>
              <a:rPr lang="ja-JP" altLang="en-US" dirty="0" err="1">
                <a:latin typeface="Microsoft YaHei UI Light" panose="020B0502040204020203" pitchFamily="34" charset="-122"/>
                <a:ea typeface="Microsoft YaHei UI Light" panose="020B0502040204020203" pitchFamily="34" charset="-122"/>
              </a:rPr>
              <a:t>。</a:t>
            </a:r>
            <a:r>
              <a:rPr lang="zh-CN" altLang="en-US" dirty="0">
                <a:solidFill>
                  <a:srgbClr val="FF0000"/>
                </a:solidFill>
                <a:latin typeface="Microsoft YaHei UI Light" panose="020B0502040204020203" pitchFamily="34" charset="-122"/>
                <a:ea typeface="Microsoft YaHei UI Light" panose="020B0502040204020203" pitchFamily="34" charset="-122"/>
              </a:rPr>
              <a:t>没有正当的理由，公司不可以随便的解雇人</a:t>
            </a:r>
            <a:r>
              <a:rPr lang="ja-JP" altLang="en-US" dirty="0" err="1">
                <a:solidFill>
                  <a:srgbClr val="FF0000"/>
                </a:solidFill>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不要马上答应，要了解解雇的理由</a:t>
            </a:r>
            <a:r>
              <a:rPr lang="ja-JP" altLang="en-US" dirty="0" err="1">
                <a:latin typeface="Microsoft YaHei UI Light" panose="020B0502040204020203" pitchFamily="34" charset="-122"/>
                <a:ea typeface="Microsoft YaHei UI Light" panose="020B0502040204020203" pitchFamily="34" charset="-122"/>
              </a:rPr>
              <a:t>。</a:t>
            </a:r>
            <a:endParaRPr lang="en-US" altLang="ja-JP" dirty="0">
              <a:latin typeface="Microsoft YaHei UI Light" panose="020B0502040204020203" pitchFamily="34" charset="-122"/>
              <a:ea typeface="Microsoft YaHei UI Light" panose="020B0502040204020203" pitchFamily="34" charset="-122"/>
            </a:endParaRPr>
          </a:p>
          <a:p>
            <a:r>
              <a:rPr lang="ja-JP" altLang="en-US"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公司必须在解雇之日</a:t>
            </a:r>
            <a:r>
              <a:rPr lang="en-US" altLang="ja-JP" dirty="0">
                <a:latin typeface="Microsoft YaHei UI Light" panose="020B0502040204020203" pitchFamily="34" charset="-122"/>
                <a:ea typeface="Microsoft YaHei UI Light" panose="020B0502040204020203" pitchFamily="34" charset="-122"/>
              </a:rPr>
              <a:t>30</a:t>
            </a:r>
            <a:r>
              <a:rPr lang="zh-CN" altLang="en-US" dirty="0">
                <a:latin typeface="Microsoft YaHei UI Light" panose="020B0502040204020203" pitchFamily="34" charset="-122"/>
                <a:ea typeface="Microsoft YaHei UI Light" panose="020B0502040204020203" pitchFamily="34" charset="-122"/>
              </a:rPr>
              <a:t>天</a:t>
            </a:r>
            <a:r>
              <a:rPr lang="ja-JP" altLang="en-US" dirty="0">
                <a:latin typeface="Microsoft YaHei UI Light" panose="020B0502040204020203" pitchFamily="34" charset="-122"/>
                <a:ea typeface="Microsoft YaHei UI Light" panose="020B0502040204020203" pitchFamily="34" charset="-122"/>
              </a:rPr>
              <a:t>前</a:t>
            </a:r>
            <a:r>
              <a:rPr lang="zh-CN" altLang="en-US" dirty="0">
                <a:latin typeface="Microsoft YaHei UI Light" panose="020B0502040204020203" pitchFamily="34" charset="-122"/>
                <a:ea typeface="Microsoft YaHei UI Light" panose="020B0502040204020203" pitchFamily="34" charset="-122"/>
              </a:rPr>
              <a:t>向你进行预告</a:t>
            </a:r>
            <a:r>
              <a:rPr lang="ja-JP" altLang="en-US" dirty="0" err="1">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如果没有预告，必须支付</a:t>
            </a:r>
            <a:r>
              <a:rPr lang="ja-JP" altLang="en-US" dirty="0">
                <a:latin typeface="Microsoft YaHei UI Light" panose="020B0502040204020203" pitchFamily="34" charset="-122"/>
                <a:ea typeface="Microsoft YaHei UI Light" panose="020B0502040204020203" pitchFamily="34" charset="-122"/>
              </a:rPr>
              <a:t>（</a:t>
            </a:r>
            <a:r>
              <a:rPr lang="en-US" altLang="ja-JP" dirty="0">
                <a:latin typeface="Microsoft YaHei UI Light" panose="020B0502040204020203" pitchFamily="34" charset="-122"/>
                <a:ea typeface="Microsoft YaHei UI Light" panose="020B0502040204020203" pitchFamily="34" charset="-122"/>
              </a:rPr>
              <a:t>30</a:t>
            </a:r>
            <a:r>
              <a:rPr lang="zh-CN" altLang="en-US" dirty="0">
                <a:latin typeface="Microsoft YaHei UI Light" panose="020B0502040204020203" pitchFamily="34" charset="-122"/>
                <a:ea typeface="Microsoft YaHei UI Light" panose="020B0502040204020203" pitchFamily="34" charset="-122"/>
              </a:rPr>
              <a:t>天</a:t>
            </a:r>
            <a:r>
              <a:rPr lang="en-US" altLang="ja-JP"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解雇为止的天数</a:t>
            </a:r>
            <a:r>
              <a:rPr lang="ja-JP" altLang="en-US"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的平均工资</a:t>
            </a:r>
            <a:r>
              <a:rPr lang="ja-JP" altLang="en-US" dirty="0" err="1">
                <a:latin typeface="Microsoft YaHei UI Light" panose="020B0502040204020203" pitchFamily="34" charset="-122"/>
                <a:ea typeface="Microsoft YaHei UI Light" panose="020B0502040204020203" pitchFamily="34" charset="-122"/>
              </a:rPr>
              <a:t>。</a:t>
            </a:r>
            <a:r>
              <a:rPr lang="ja-JP" altLang="en-US" dirty="0">
                <a:latin typeface="Microsoft YaHei UI Light" panose="020B0502040204020203" pitchFamily="34" charset="-122"/>
                <a:ea typeface="Microsoft YaHei UI Light" panose="020B0502040204020203" pitchFamily="34" charset="-122"/>
              </a:rPr>
              <a:t>）</a:t>
            </a:r>
            <a:endParaRPr lang="en-US" altLang="ja-JP" dirty="0">
              <a:latin typeface="Microsoft YaHei UI Light" panose="020B0502040204020203" pitchFamily="34" charset="-122"/>
              <a:ea typeface="Microsoft YaHei UI Light" panose="020B0502040204020203" pitchFamily="34" charset="-122"/>
            </a:endParaRPr>
          </a:p>
        </p:txBody>
      </p:sp>
      <p:sp>
        <p:nvSpPr>
          <p:cNvPr id="13" name="テキスト ボックス 12"/>
          <p:cNvSpPr txBox="1"/>
          <p:nvPr/>
        </p:nvSpPr>
        <p:spPr>
          <a:xfrm>
            <a:off x="494314" y="4411766"/>
            <a:ext cx="6147004" cy="2062103"/>
          </a:xfrm>
          <a:prstGeom prst="rect">
            <a:avLst/>
          </a:prstGeom>
          <a:noFill/>
        </p:spPr>
        <p:txBody>
          <a:bodyPr wrap="square" rtlCol="0">
            <a:spAutoFit/>
          </a:bodyPr>
          <a:lstStyle/>
          <a:p>
            <a:r>
              <a:rPr lang="zh-CN" altLang="en-US" sz="2000" dirty="0">
                <a:latin typeface="Microsoft YaHei UI Light" panose="020B0502040204020203" pitchFamily="34" charset="-122"/>
                <a:ea typeface="Microsoft YaHei UI Light" panose="020B0502040204020203" pitchFamily="34" charset="-122"/>
              </a:rPr>
              <a:t>是指你自己向公司辞职</a:t>
            </a:r>
            <a:r>
              <a:rPr lang="ja-JP" altLang="en-US" sz="2000" dirty="0" err="1">
                <a:latin typeface="Microsoft YaHei UI Light" panose="020B0502040204020203" pitchFamily="34" charset="-122"/>
                <a:ea typeface="Microsoft YaHei UI Light" panose="020B0502040204020203" pitchFamily="34" charset="-122"/>
              </a:rPr>
              <a:t>。</a:t>
            </a:r>
            <a:r>
              <a:rPr lang="zh-CN" altLang="en-US" sz="2000" dirty="0">
                <a:latin typeface="Microsoft YaHei UI Light" panose="020B0502040204020203" pitchFamily="34" charset="-122"/>
                <a:ea typeface="Microsoft YaHei UI Light" panose="020B0502040204020203" pitchFamily="34" charset="-122"/>
              </a:rPr>
              <a:t>没有规定工作期限的人</a:t>
            </a:r>
            <a:r>
              <a:rPr lang="ja-JP" altLang="en-US" sz="2000" dirty="0">
                <a:latin typeface="Microsoft YaHei UI Light" panose="020B0502040204020203" pitchFamily="34" charset="-122"/>
                <a:ea typeface="Microsoft YaHei UI Light" panose="020B0502040204020203" pitchFamily="34" charset="-122"/>
              </a:rPr>
              <a:t>（</a:t>
            </a:r>
            <a:r>
              <a:rPr lang="zh-CN" altLang="en-US" sz="2000" dirty="0">
                <a:latin typeface="Microsoft YaHei UI Light" panose="020B0502040204020203" pitchFamily="34" charset="-122"/>
                <a:ea typeface="Microsoft YaHei UI Light" panose="020B0502040204020203" pitchFamily="34" charset="-122"/>
              </a:rPr>
              <a:t>例如正式职员等</a:t>
            </a:r>
            <a:r>
              <a:rPr lang="ja-JP" altLang="en-US" sz="2000" dirty="0">
                <a:latin typeface="Microsoft YaHei UI Light" panose="020B0502040204020203" pitchFamily="34" charset="-122"/>
                <a:ea typeface="Microsoft YaHei UI Light" panose="020B0502040204020203" pitchFamily="34" charset="-122"/>
              </a:rPr>
              <a:t>）</a:t>
            </a:r>
            <a:r>
              <a:rPr lang="zh-CN" altLang="en-US" sz="2000" dirty="0">
                <a:latin typeface="Microsoft YaHei UI Light" panose="020B0502040204020203" pitchFamily="34" charset="-122"/>
                <a:ea typeface="Microsoft YaHei UI Light" panose="020B0502040204020203" pitchFamily="34" charset="-122"/>
              </a:rPr>
              <a:t>，</a:t>
            </a:r>
            <a:r>
              <a:rPr lang="zh-CN" altLang="en-US" sz="2000" dirty="0">
                <a:solidFill>
                  <a:srgbClr val="FF0000"/>
                </a:solidFill>
                <a:latin typeface="Microsoft YaHei UI Light" panose="020B0502040204020203" pitchFamily="34" charset="-122"/>
                <a:ea typeface="Microsoft YaHei UI Light" panose="020B0502040204020203" pitchFamily="34" charset="-122"/>
              </a:rPr>
              <a:t>表明了退职的想法后经过了两周</a:t>
            </a:r>
            <a:r>
              <a:rPr lang="zh-CN" altLang="en-US" sz="2000" dirty="0">
                <a:latin typeface="Microsoft YaHei UI Light" panose="020B0502040204020203" pitchFamily="34" charset="-122"/>
                <a:ea typeface="Microsoft YaHei UI Light" panose="020B0502040204020203" pitchFamily="34" charset="-122"/>
              </a:rPr>
              <a:t>就可以辞职</a:t>
            </a:r>
            <a:r>
              <a:rPr lang="ja-JP" altLang="en-US" sz="2000" dirty="0" err="1">
                <a:latin typeface="Microsoft YaHei UI Light" panose="020B0502040204020203" pitchFamily="34" charset="-122"/>
                <a:ea typeface="Microsoft YaHei UI Light" panose="020B0502040204020203" pitchFamily="34" charset="-122"/>
              </a:rPr>
              <a:t>。</a:t>
            </a:r>
            <a:endParaRPr lang="en-US" altLang="ja-JP" sz="2000" dirty="0">
              <a:latin typeface="Microsoft YaHei UI Light" panose="020B0502040204020203" pitchFamily="34" charset="-122"/>
              <a:ea typeface="Microsoft YaHei UI Light" panose="020B0502040204020203" pitchFamily="34" charset="-122"/>
            </a:endParaRPr>
          </a:p>
          <a:p>
            <a:r>
              <a:rPr lang="zh-CN" altLang="en-US" sz="2000" dirty="0">
                <a:latin typeface="Microsoft YaHei UI Light" panose="020B0502040204020203" pitchFamily="34" charset="-122"/>
                <a:ea typeface="Microsoft YaHei UI Light" panose="020B0502040204020203" pitchFamily="34" charset="-122"/>
              </a:rPr>
              <a:t>规定了工作期限的人，原则上在此期间内不可以辞职</a:t>
            </a:r>
            <a:r>
              <a:rPr lang="ja-JP" altLang="en-US" sz="2000" dirty="0" err="1">
                <a:latin typeface="Microsoft YaHei UI Light" panose="020B0502040204020203" pitchFamily="34" charset="-122"/>
                <a:ea typeface="Microsoft YaHei UI Light" panose="020B0502040204020203" pitchFamily="34" charset="-122"/>
              </a:rPr>
              <a:t>。</a:t>
            </a:r>
            <a:endParaRPr lang="en-US" altLang="ja-JP" sz="2000" dirty="0">
              <a:latin typeface="Microsoft YaHei UI Light" panose="020B0502040204020203" pitchFamily="34" charset="-122"/>
              <a:ea typeface="Microsoft YaHei UI Light" panose="020B0502040204020203" pitchFamily="34" charset="-122"/>
            </a:endParaRPr>
          </a:p>
          <a:p>
            <a:r>
              <a:rPr lang="ja-JP" altLang="en-US" sz="1600" dirty="0">
                <a:latin typeface="Microsoft YaHei UI Light" panose="020B0502040204020203" pitchFamily="34" charset="-122"/>
                <a:ea typeface="Microsoft YaHei UI Light" panose="020B0502040204020203" pitchFamily="34" charset="-122"/>
              </a:rPr>
              <a:t>（</a:t>
            </a:r>
            <a:r>
              <a:rPr lang="zh-CN" altLang="en-US" sz="1600" dirty="0">
                <a:latin typeface="Microsoft YaHei UI Light" panose="020B0502040204020203" pitchFamily="34" charset="-122"/>
                <a:ea typeface="Microsoft YaHei UI Light" panose="020B0502040204020203" pitchFamily="34" charset="-122"/>
              </a:rPr>
              <a:t>如果因患有重大疾病不能工作等特别理由时，可与公司进行商量</a:t>
            </a:r>
            <a:r>
              <a:rPr lang="ja-JP" altLang="en-US" sz="1600" dirty="0" err="1">
                <a:latin typeface="Microsoft YaHei UI Light" panose="020B0502040204020203" pitchFamily="34" charset="-122"/>
                <a:ea typeface="Microsoft YaHei UI Light" panose="020B0502040204020203" pitchFamily="34" charset="-122"/>
              </a:rPr>
              <a:t>。</a:t>
            </a:r>
            <a:r>
              <a:rPr lang="zh-CN" altLang="en-US" sz="1600" dirty="0">
                <a:latin typeface="Microsoft YaHei UI Light" panose="020B0502040204020203" pitchFamily="34" charset="-122"/>
                <a:ea typeface="Microsoft YaHei UI Light" panose="020B0502040204020203" pitchFamily="34" charset="-122"/>
              </a:rPr>
              <a:t>只因为你个人的理由辞职时，公司可能会向你要求进行损失赔偿</a:t>
            </a:r>
            <a:r>
              <a:rPr lang="ja-JP" altLang="en-US" sz="1600" dirty="0" err="1">
                <a:latin typeface="Microsoft YaHei UI Light" panose="020B0502040204020203" pitchFamily="34" charset="-122"/>
                <a:ea typeface="Microsoft YaHei UI Light" panose="020B0502040204020203" pitchFamily="34" charset="-122"/>
              </a:rPr>
              <a:t>。</a:t>
            </a:r>
            <a:r>
              <a:rPr lang="ja-JP" altLang="en-US" sz="1600" dirty="0">
                <a:latin typeface="Microsoft YaHei UI Light" panose="020B0502040204020203" pitchFamily="34" charset="-122"/>
                <a:ea typeface="Microsoft YaHei UI Light" panose="020B0502040204020203" pitchFamily="34" charset="-122"/>
              </a:rPr>
              <a:t>）</a:t>
            </a:r>
            <a:endParaRPr lang="en-US" altLang="ja-JP" sz="1600" dirty="0">
              <a:latin typeface="Microsoft YaHei UI Light" panose="020B0502040204020203" pitchFamily="34" charset="-122"/>
              <a:ea typeface="Microsoft YaHei UI Light" panose="020B0502040204020203" pitchFamily="34" charset="-122"/>
            </a:endParaRPr>
          </a:p>
        </p:txBody>
      </p:sp>
      <p:sp>
        <p:nvSpPr>
          <p:cNvPr id="11" name="テキスト ボックス 10"/>
          <p:cNvSpPr txBox="1"/>
          <p:nvPr/>
        </p:nvSpPr>
        <p:spPr>
          <a:xfrm>
            <a:off x="364881" y="3890071"/>
            <a:ext cx="480433" cy="42514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2" name="正方形/長方形 2"/>
          <p:cNvSpPr txBox="1"/>
          <p:nvPr/>
        </p:nvSpPr>
        <p:spPr>
          <a:xfrm>
            <a:off x="414594" y="3810554"/>
            <a:ext cx="431824"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2</a:t>
            </a:r>
          </a:p>
        </p:txBody>
      </p:sp>
      <p:sp>
        <p:nvSpPr>
          <p:cNvPr id="15" name="コンテンツ プレースホルダー 5"/>
          <p:cNvSpPr txBox="1">
            <a:spLocks/>
          </p:cNvSpPr>
          <p:nvPr/>
        </p:nvSpPr>
        <p:spPr>
          <a:xfrm>
            <a:off x="992386" y="3834052"/>
            <a:ext cx="3192054" cy="547209"/>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何为退职</a:t>
            </a:r>
            <a:r>
              <a:rPr lang="ja-JP" altLang="en-US" sz="2600" dirty="0"/>
              <a:t>　</a:t>
            </a:r>
            <a:r>
              <a:rPr lang="ja-JP" altLang="en-US" sz="1941" dirty="0"/>
              <a:t>　　　　　　　　　　　　　　　　　　　　</a:t>
            </a:r>
            <a:endParaRPr lang="en-US" altLang="ja-JP" sz="1941" dirty="0"/>
          </a:p>
        </p:txBody>
      </p:sp>
      <p:sp>
        <p:nvSpPr>
          <p:cNvPr id="16" name="角丸四角形 15"/>
          <p:cNvSpPr/>
          <p:nvPr/>
        </p:nvSpPr>
        <p:spPr>
          <a:xfrm>
            <a:off x="389892" y="6555742"/>
            <a:ext cx="6157383" cy="1177342"/>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63378" tIns="31689" rIns="63378" bIns="31689" numCol="1" spcCol="0" rtlCol="0" fromWordArt="0" anchor="ctr" anchorCtr="0" forceAA="0" compatLnSpc="1">
            <a:prstTxWarp prst="textNoShape">
              <a:avLst/>
            </a:prstTxWarp>
            <a:noAutofit/>
          </a:bodyPr>
          <a:lstStyle/>
          <a:p>
            <a:pPr defTabSz="633771">
              <a:defRPr/>
            </a:pPr>
            <a:r>
              <a:rPr lang="zh-CN" altLang="en-US" sz="20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公司向你</a:t>
            </a:r>
            <a:r>
              <a:rPr lang="ja-JP" altLang="en-US" sz="20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r>
              <a:rPr lang="zh-CN" altLang="en-US" sz="20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要求辞职</a:t>
            </a:r>
            <a:r>
              <a:rPr lang="ja-JP" altLang="en-US" sz="20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r>
              <a:rPr lang="zh-CN" altLang="en-US" sz="20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是相当于</a:t>
            </a:r>
            <a:r>
              <a:rPr lang="zh-CN" altLang="en-US" sz="2000" kern="100" dirty="0">
                <a:solidFill>
                  <a:srgbClr val="FF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劝告退职</a:t>
            </a:r>
            <a:r>
              <a:rPr lang="ja-JP" altLang="en-US" sz="2000" kern="100" dirty="0" err="1">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r>
              <a:rPr lang="zh-CN" altLang="en-US" sz="20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辞职不辞职应由你自己进行判断</a:t>
            </a:r>
            <a:r>
              <a:rPr lang="ja-JP" altLang="en-US" sz="2000" kern="100" dirty="0" err="1">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r>
              <a:rPr lang="zh-CN" altLang="en-US" sz="20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如不想辞职应明确的向公司传达</a:t>
            </a:r>
            <a:r>
              <a:rPr lang="ja-JP" altLang="en-US" sz="2000" kern="100" dirty="0" err="1">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endParaRPr lang="ja-JP" altLang="en-US" sz="2000" kern="100" dirty="0">
              <a:solidFill>
                <a:sysClr val="window" lastClr="FFFFFF"/>
              </a:solidFill>
              <a:latin typeface="Microsoft YaHei UI Light" panose="020B0502040204020203" pitchFamily="34" charset="-122"/>
              <a:ea typeface="Microsoft YaHei UI Light" panose="020B0502040204020203" pitchFamily="34" charset="-122"/>
              <a:cs typeface="Times New Roman" panose="02020603050405020304" pitchFamily="18" charset="0"/>
            </a:endParaRPr>
          </a:p>
        </p:txBody>
      </p:sp>
      <p:sp>
        <p:nvSpPr>
          <p:cNvPr id="21" name="角丸四角形吹き出し 20"/>
          <p:cNvSpPr/>
          <p:nvPr/>
        </p:nvSpPr>
        <p:spPr>
          <a:xfrm>
            <a:off x="2216134" y="7833008"/>
            <a:ext cx="1814208" cy="458772"/>
          </a:xfrm>
          <a:prstGeom prst="wedgeRoundRectCallout">
            <a:avLst>
              <a:gd name="adj1" fmla="val -57267"/>
              <a:gd name="adj2" fmla="val 794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latin typeface="HG丸ｺﾞｼｯｸM-PRO" panose="020F0600000000000000" pitchFamily="50" charset="-128"/>
                <a:ea typeface="HG丸ｺﾞｼｯｸM-PRO" panose="020F0600000000000000" pitchFamily="50" charset="-128"/>
              </a:rPr>
              <a:t>突然被公司通知不要来上班了</a:t>
            </a:r>
            <a:r>
              <a:rPr kumimoji="1" lang="ja-JP" altLang="en-US" sz="1400" dirty="0" err="1">
                <a:latin typeface="HG丸ｺﾞｼｯｸM-PRO" panose="020F0600000000000000" pitchFamily="50" charset="-128"/>
                <a:ea typeface="HG丸ｺﾞｼｯｸM-PRO" panose="020F0600000000000000" pitchFamily="50" charset="-128"/>
              </a:rPr>
              <a:t>。</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235838" y="7854111"/>
            <a:ext cx="1846414" cy="307777"/>
          </a:xfrm>
          <a:prstGeom prst="rect">
            <a:avLst/>
          </a:prstGeom>
          <a:noFill/>
        </p:spPr>
        <p:txBody>
          <a:bodyPr wrap="square" rtlCol="0">
            <a:spAutoFit/>
          </a:bodyPr>
          <a:lstStyle/>
          <a:p>
            <a:r>
              <a:rPr lang="zh-CN" altLang="en-US" sz="1400" dirty="0">
                <a:latin typeface="HG丸ｺﾞｼｯｸM-PRO" panose="020F0600000000000000" pitchFamily="50" charset="-128"/>
                <a:ea typeface="HG丸ｺﾞｼｯｸM-PRO" panose="020F0600000000000000" pitchFamily="50" charset="-128"/>
              </a:rPr>
              <a:t>例如这种情况</a:t>
            </a:r>
            <a:r>
              <a:rPr lang="en-US" altLang="ja-JP" sz="1400" dirty="0">
                <a:latin typeface="HG丸ｺﾞｼｯｸM-PRO" panose="020F0600000000000000" pitchFamily="50" charset="-128"/>
                <a:ea typeface="HG丸ｺﾞｼｯｸM-PRO" panose="020F0600000000000000" pitchFamily="50" charset="-128"/>
              </a:rPr>
              <a:t>…</a:t>
            </a:r>
            <a:endParaRPr kumimoji="1" lang="ja-JP" altLang="en-US" sz="1400" dirty="0"/>
          </a:p>
        </p:txBody>
      </p:sp>
      <p:sp>
        <p:nvSpPr>
          <p:cNvPr id="23" name="テキスト ボックス 22"/>
          <p:cNvSpPr txBox="1"/>
          <p:nvPr/>
        </p:nvSpPr>
        <p:spPr>
          <a:xfrm>
            <a:off x="4190627" y="4007552"/>
            <a:ext cx="2288010"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民法第</a:t>
            </a:r>
            <a:r>
              <a:rPr lang="en-US" altLang="ja-JP" sz="1200" dirty="0">
                <a:latin typeface="HG丸ｺﾞｼｯｸM-PRO" panose="020F0600000000000000" pitchFamily="50" charset="-128"/>
                <a:ea typeface="HG丸ｺﾞｼｯｸM-PRO" panose="020F0600000000000000" pitchFamily="50" charset="-128"/>
              </a:rPr>
              <a:t>627</a:t>
            </a:r>
            <a:r>
              <a:rPr lang="zh-CN" altLang="en-US" sz="1200" dirty="0">
                <a:latin typeface="HG丸ｺﾞｼｯｸM-PRO" panose="020F0600000000000000" pitchFamily="50" charset="-128"/>
                <a:ea typeface="HG丸ｺﾞｼｯｸM-PRO" panose="020F0600000000000000" pitchFamily="50" charset="-128"/>
              </a:rPr>
              <a:t>条其它</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4247553" y="1387092"/>
            <a:ext cx="2500903"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劳动合同第</a:t>
            </a:r>
            <a:r>
              <a:rPr lang="en-US" altLang="ja-JP" sz="1200" dirty="0">
                <a:latin typeface="HG丸ｺﾞｼｯｸM-PRO" panose="020F0600000000000000" pitchFamily="50" charset="-128"/>
                <a:ea typeface="HG丸ｺﾞｼｯｸM-PRO" panose="020F0600000000000000" pitchFamily="50" charset="-128"/>
              </a:rPr>
              <a:t>16</a:t>
            </a:r>
            <a:r>
              <a:rPr lang="zh-CN" altLang="en-US" sz="1200" dirty="0">
                <a:latin typeface="HG丸ｺﾞｼｯｸM-PRO" panose="020F0600000000000000" pitchFamily="50" charset="-128"/>
                <a:ea typeface="HG丸ｺﾞｼｯｸM-PRO" panose="020F0600000000000000" pitchFamily="50" charset="-128"/>
              </a:rPr>
              <a:t>条其它</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5" name="正方形/長方形 24"/>
          <p:cNvSpPr/>
          <p:nvPr/>
        </p:nvSpPr>
        <p:spPr>
          <a:xfrm>
            <a:off x="2690121" y="8397751"/>
            <a:ext cx="4021405" cy="972833"/>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请与</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大阪府</a:t>
            </a: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劳动咨询中心</a:t>
            </a:r>
            <a:endParaRPr kumimoji="1" lang="en-US" altLang="zh-CN"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联系</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 ！</a:t>
            </a: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06-6946-2600</a:t>
            </a:r>
          </a:p>
        </p:txBody>
      </p:sp>
      <p:sp>
        <p:nvSpPr>
          <p:cNvPr id="26" name="正方形/長方形 25"/>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cxnSp>
        <p:nvCxnSpPr>
          <p:cNvPr id="27" name="直線コネクタ 26"/>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253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54307" y="165653"/>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案例</a:t>
            </a:r>
            <a:r>
              <a:rPr kumimoji="1" lang="ja-JP" altLang="en-US" sz="3600" b="1" dirty="0">
                <a:latin typeface="HG丸ｺﾞｼｯｸM-PRO" panose="020F0600000000000000" pitchFamily="50" charset="-128"/>
                <a:ea typeface="HG丸ｺﾞｼｯｸM-PRO" panose="020F0600000000000000" pitchFamily="50" charset="-128"/>
              </a:rPr>
              <a:t>７</a:t>
            </a:r>
          </a:p>
        </p:txBody>
      </p:sp>
      <p:sp>
        <p:nvSpPr>
          <p:cNvPr id="14" name="テキスト ボックス 13"/>
          <p:cNvSpPr txBox="1"/>
          <p:nvPr/>
        </p:nvSpPr>
        <p:spPr>
          <a:xfrm>
            <a:off x="331558" y="1338481"/>
            <a:ext cx="4420176" cy="557699"/>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7" name="正方形/長方形 16"/>
          <p:cNvSpPr/>
          <p:nvPr/>
        </p:nvSpPr>
        <p:spPr>
          <a:xfrm>
            <a:off x="440671" y="1318463"/>
            <a:ext cx="3938696" cy="584775"/>
          </a:xfrm>
          <a:prstGeom prst="rect">
            <a:avLst/>
          </a:prstGeom>
        </p:spPr>
        <p:txBody>
          <a:bodyPr wrap="square">
            <a:spAutoFit/>
          </a:bodyPr>
          <a:lstStyle/>
          <a:p>
            <a:r>
              <a:rPr lang="zh-CN" altLang="en-US" sz="3200" b="1" dirty="0">
                <a:latin typeface="Microsoft YaHei" panose="020B0503020204020204" pitchFamily="34" charset="-122"/>
                <a:ea typeface="Microsoft YaHei" panose="020B0503020204020204" pitchFamily="34" charset="-122"/>
              </a:rPr>
              <a:t>关于工作场所的骚扰</a:t>
            </a:r>
            <a:endParaRPr lang="ja-JP" altLang="en-US" sz="3200" dirty="0">
              <a:latin typeface="Microsoft YaHei" panose="020B0503020204020204" pitchFamily="34" charset="-122"/>
              <a:ea typeface="Microsoft YaHei" panose="020B0503020204020204" pitchFamily="34" charset="-122"/>
            </a:endParaRPr>
          </a:p>
        </p:txBody>
      </p:sp>
      <p:sp>
        <p:nvSpPr>
          <p:cNvPr id="20" name="円形吹き出し 19"/>
          <p:cNvSpPr/>
          <p:nvPr/>
        </p:nvSpPr>
        <p:spPr>
          <a:xfrm>
            <a:off x="537393" y="3385182"/>
            <a:ext cx="3008969" cy="2522405"/>
          </a:xfrm>
          <a:prstGeom prst="wedgeEllipseCallout">
            <a:avLst>
              <a:gd name="adj1" fmla="val 60020"/>
              <a:gd name="adj2" fmla="val 34800"/>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63378" tIns="31689" rIns="63378" bIns="31689" numCol="1" spcCol="0" rtlCol="0" fromWordArt="0" anchor="ctr" anchorCtr="0" forceAA="0" compatLnSpc="1">
            <a:prstTxWarp prst="textNoShape">
              <a:avLst/>
            </a:prstTxWarp>
            <a:noAutofit/>
          </a:bodyPr>
          <a:lstStyle/>
          <a:p>
            <a:pPr algn="just" defTabSz="633771">
              <a:defRPr/>
            </a:pPr>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领导在有别人在场的情况下</a:t>
            </a:r>
            <a:endParaRPr lang="en-US" altLang="ja-JP"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endParaRPr>
          </a:p>
          <a:p>
            <a:pPr algn="just" defTabSz="633771">
              <a:defRPr/>
            </a:pPr>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每天大声发火，太难受了</a:t>
            </a:r>
            <a:r>
              <a:rPr lang="ja-JP" altLang="en-US" sz="2400" kern="100" dirty="0" err="1">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a:t>
            </a:r>
            <a:endParaRPr lang="en-US" altLang="ja-JP"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endParaRPr>
          </a:p>
        </p:txBody>
      </p:sp>
      <p:pic>
        <p:nvPicPr>
          <p:cNvPr id="22" name="図 21"/>
          <p:cNvPicPr/>
          <p:nvPr/>
        </p:nvPicPr>
        <p:blipFill>
          <a:blip r:embed="rId2" cstate="print">
            <a:extLst>
              <a:ext uri="{28A0092B-C50C-407E-A947-70E740481C1C}">
                <a14:useLocalDpi xmlns:a14="http://schemas.microsoft.com/office/drawing/2010/main" val="0"/>
              </a:ext>
            </a:extLst>
          </a:blip>
          <a:stretch>
            <a:fillRect/>
          </a:stretch>
        </p:blipFill>
        <p:spPr>
          <a:xfrm>
            <a:off x="3616687" y="4001905"/>
            <a:ext cx="2759114" cy="3596051"/>
          </a:xfrm>
          <a:prstGeom prst="rect">
            <a:avLst/>
          </a:prstGeom>
        </p:spPr>
      </p:pic>
      <p:sp>
        <p:nvSpPr>
          <p:cNvPr id="10" name="角丸四角形 9"/>
          <p:cNvSpPr/>
          <p:nvPr/>
        </p:nvSpPr>
        <p:spPr>
          <a:xfrm>
            <a:off x="830126" y="8350783"/>
            <a:ext cx="5037013" cy="763736"/>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　</a:t>
            </a:r>
            <a:r>
              <a:rPr kumimoji="1" lang="zh-CN" altLang="en-US" sz="2400" dirty="0">
                <a:solidFill>
                  <a:schemeClr val="tx1"/>
                </a:solidFill>
                <a:latin typeface="Microsoft YaHei Light" panose="020B0502040204020203" pitchFamily="34" charset="-122"/>
                <a:ea typeface="Microsoft YaHei Light" panose="020B0502040204020203" pitchFamily="34" charset="-122"/>
              </a:rPr>
              <a:t>这种情况应如何应对</a:t>
            </a:r>
            <a:r>
              <a:rPr kumimoji="1" lang="ja-JP" altLang="en-US" sz="2400" dirty="0">
                <a:solidFill>
                  <a:schemeClr val="tx1"/>
                </a:solidFill>
                <a:latin typeface="Microsoft YaHei Light" panose="020B0502040204020203" pitchFamily="34" charset="-122"/>
                <a:ea typeface="Microsoft YaHei Light" panose="020B0502040204020203" pitchFamily="34" charset="-122"/>
              </a:rPr>
              <a:t>？</a:t>
            </a: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3388" y="8350577"/>
            <a:ext cx="660865" cy="838791"/>
          </a:xfrm>
          <a:prstGeom prst="rect">
            <a:avLst/>
          </a:prstGeom>
        </p:spPr>
      </p:pic>
      <p:cxnSp>
        <p:nvCxnSpPr>
          <p:cNvPr id="13" name="直線コネクタ 1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Tree>
    <p:extLst>
      <p:ext uri="{BB962C8B-B14F-4D97-AF65-F5344CB8AC3E}">
        <p14:creationId xmlns:p14="http://schemas.microsoft.com/office/powerpoint/2010/main" val="1547637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70770" y="145369"/>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要点</a:t>
            </a:r>
            <a:r>
              <a:rPr kumimoji="1" lang="ja-JP" altLang="en-US" sz="3600" b="1" dirty="0">
                <a:latin typeface="HG丸ｺﾞｼｯｸM-PRO" panose="020F0600000000000000" pitchFamily="50" charset="-128"/>
                <a:ea typeface="HG丸ｺﾞｼｯｸM-PRO" panose="020F0600000000000000" pitchFamily="50" charset="-128"/>
              </a:rPr>
              <a:t>７</a:t>
            </a:r>
          </a:p>
        </p:txBody>
      </p:sp>
      <p:sp>
        <p:nvSpPr>
          <p:cNvPr id="7" name="コンテンツ プレースホルダー 5"/>
          <p:cNvSpPr txBox="1">
            <a:spLocks/>
          </p:cNvSpPr>
          <p:nvPr/>
        </p:nvSpPr>
        <p:spPr>
          <a:xfrm>
            <a:off x="910358" y="1511760"/>
            <a:ext cx="5809327" cy="508119"/>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对于在工作场所的骚扰的应对</a:t>
            </a:r>
            <a:endParaRPr lang="ja-JP" altLang="ja-JP" sz="3200" dirty="0">
              <a:latin typeface="Microsoft YaHei" panose="020B0503020204020204" pitchFamily="34" charset="-122"/>
              <a:ea typeface="Microsoft YaHei" panose="020B0503020204020204" pitchFamily="34" charset="-122"/>
            </a:endParaRPr>
          </a:p>
          <a:p>
            <a:pPr marL="0" indent="0">
              <a:buNone/>
            </a:pPr>
            <a:r>
              <a:rPr lang="ja-JP" altLang="en-US" sz="1941" dirty="0"/>
              <a:t>　　　　　　　　　　　　　　　　　　　　　</a:t>
            </a:r>
            <a:endParaRPr lang="en-US" altLang="ja-JP" sz="1941" dirty="0"/>
          </a:p>
          <a:p>
            <a:pPr marL="0" indent="0">
              <a:buNone/>
            </a:pPr>
            <a:r>
              <a:rPr lang="ja-JP" altLang="en-US" sz="1941" dirty="0"/>
              <a:t>　　　　　　　　　　　　　　　　　　　　　　</a:t>
            </a:r>
            <a:endParaRPr lang="en-US" altLang="ja-JP" sz="1941" dirty="0"/>
          </a:p>
          <a:p>
            <a:pPr marL="0" indent="0">
              <a:buNone/>
            </a:pPr>
            <a:endParaRPr lang="ja-JP" altLang="en-US" sz="1941" dirty="0"/>
          </a:p>
        </p:txBody>
      </p:sp>
      <p:sp>
        <p:nvSpPr>
          <p:cNvPr id="17" name="テキスト ボックス 16"/>
          <p:cNvSpPr txBox="1"/>
          <p:nvPr/>
        </p:nvSpPr>
        <p:spPr>
          <a:xfrm>
            <a:off x="286711" y="1530669"/>
            <a:ext cx="521436" cy="461431"/>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8" name="正方形/長方形 2"/>
          <p:cNvSpPr txBox="1"/>
          <p:nvPr/>
        </p:nvSpPr>
        <p:spPr>
          <a:xfrm>
            <a:off x="333572" y="1434275"/>
            <a:ext cx="4318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600" b="0" dirty="0"/>
              <a:t>1</a:t>
            </a:r>
          </a:p>
        </p:txBody>
      </p:sp>
      <p:sp>
        <p:nvSpPr>
          <p:cNvPr id="14" name="テキスト ボックス 13"/>
          <p:cNvSpPr txBox="1"/>
          <p:nvPr/>
        </p:nvSpPr>
        <p:spPr>
          <a:xfrm>
            <a:off x="433129" y="5457066"/>
            <a:ext cx="5898468" cy="2031325"/>
          </a:xfrm>
          <a:prstGeom prst="rect">
            <a:avLst/>
          </a:prstGeom>
          <a:noFill/>
        </p:spPr>
        <p:txBody>
          <a:bodyPr wrap="square" rtlCol="0">
            <a:spAutoFit/>
          </a:bodyPr>
          <a:lstStyle/>
          <a:p>
            <a:r>
              <a:rPr lang="ja-JP" altLang="en-US"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工作场所的一些主要的骚扰</a:t>
            </a:r>
            <a:r>
              <a:rPr lang="ja-JP" altLang="en-US" dirty="0" err="1">
                <a:latin typeface="Microsoft YaHei UI Light" panose="020B0502040204020203" pitchFamily="34" charset="-122"/>
                <a:ea typeface="Microsoft YaHei UI Light" panose="020B0502040204020203" pitchFamily="34" charset="-122"/>
              </a:rPr>
              <a:t>、</a:t>
            </a:r>
            <a:endParaRPr lang="en-US" altLang="ja-JP" dirty="0">
              <a:latin typeface="Microsoft YaHei UI Light" panose="020B0502040204020203" pitchFamily="34" charset="-122"/>
              <a:ea typeface="Microsoft YaHei UI Light" panose="020B0502040204020203" pitchFamily="34" charset="-122"/>
            </a:endParaRPr>
          </a:p>
          <a:p>
            <a:r>
              <a:rPr lang="ja-JP" altLang="en-US"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权力骚扰</a:t>
            </a:r>
            <a:r>
              <a:rPr lang="ja-JP" altLang="en-US"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暴力</a:t>
            </a:r>
            <a:r>
              <a:rPr lang="ja-JP" altLang="en-US" dirty="0" err="1">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暴言</a:t>
            </a:r>
            <a:r>
              <a:rPr lang="ja-JP" altLang="en-US" dirty="0" err="1">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不给工作</a:t>
            </a:r>
            <a:r>
              <a:rPr lang="ja-JP" altLang="en-US" dirty="0">
                <a:latin typeface="Microsoft YaHei UI Light" panose="020B0502040204020203" pitchFamily="34" charset="-122"/>
                <a:ea typeface="Microsoft YaHei UI Light" panose="020B0502040204020203" pitchFamily="34" charset="-122"/>
              </a:rPr>
              <a:t>　</a:t>
            </a:r>
            <a:r>
              <a:rPr lang="zh-CN" altLang="en-US" dirty="0">
                <a:latin typeface="Microsoft YaHei UI Light" panose="020B0502040204020203" pitchFamily="34" charset="-122"/>
                <a:ea typeface="Microsoft YaHei UI Light" panose="020B0502040204020203" pitchFamily="34" charset="-122"/>
              </a:rPr>
              <a:t>等</a:t>
            </a:r>
            <a:r>
              <a:rPr lang="ja-JP" altLang="en-US" dirty="0">
                <a:latin typeface="Microsoft YaHei UI Light" panose="020B0502040204020203" pitchFamily="34" charset="-122"/>
                <a:ea typeface="Microsoft YaHei UI Light" panose="020B0502040204020203" pitchFamily="34" charset="-122"/>
              </a:rPr>
              <a:t>）</a:t>
            </a:r>
            <a:endParaRPr lang="en-US" altLang="ja-JP" dirty="0">
              <a:latin typeface="Microsoft YaHei UI Light" panose="020B0502040204020203" pitchFamily="34" charset="-122"/>
              <a:ea typeface="Microsoft YaHei UI Light" panose="020B0502040204020203" pitchFamily="34" charset="-122"/>
            </a:endParaRPr>
          </a:p>
          <a:p>
            <a:r>
              <a:rPr lang="ja-JP" altLang="en-US"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性骚扰</a:t>
            </a:r>
            <a:r>
              <a:rPr lang="ja-JP" altLang="en-US"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触摸身体</a:t>
            </a:r>
            <a:r>
              <a:rPr lang="ja-JP" altLang="en-US" dirty="0" err="1">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要求发生性关系</a:t>
            </a:r>
            <a:r>
              <a:rPr lang="ja-JP" altLang="en-US" dirty="0" err="1">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讲下流话</a:t>
            </a:r>
            <a:r>
              <a:rPr lang="ja-JP" altLang="en-US" dirty="0">
                <a:latin typeface="Microsoft YaHei UI Light" panose="020B0502040204020203" pitchFamily="34" charset="-122"/>
                <a:ea typeface="Microsoft YaHei UI Light" panose="020B0502040204020203" pitchFamily="34" charset="-122"/>
              </a:rPr>
              <a:t>　</a:t>
            </a:r>
            <a:r>
              <a:rPr lang="zh-CN" altLang="en-US" dirty="0">
                <a:latin typeface="Microsoft YaHei UI Light" panose="020B0502040204020203" pitchFamily="34" charset="-122"/>
                <a:ea typeface="Microsoft YaHei UI Light" panose="020B0502040204020203" pitchFamily="34" charset="-122"/>
              </a:rPr>
              <a:t>等</a:t>
            </a:r>
            <a:r>
              <a:rPr lang="ja-JP" altLang="en-US" dirty="0">
                <a:latin typeface="Microsoft YaHei UI Light" panose="020B0502040204020203" pitchFamily="34" charset="-122"/>
                <a:ea typeface="Microsoft YaHei UI Light" panose="020B0502040204020203" pitchFamily="34" charset="-122"/>
              </a:rPr>
              <a:t>）</a:t>
            </a:r>
            <a:endParaRPr lang="en-US" altLang="ja-JP" dirty="0">
              <a:latin typeface="Microsoft YaHei UI Light" panose="020B0502040204020203" pitchFamily="34" charset="-122"/>
              <a:ea typeface="Microsoft YaHei UI Light" panose="020B0502040204020203" pitchFamily="34" charset="-122"/>
            </a:endParaRPr>
          </a:p>
          <a:p>
            <a:r>
              <a:rPr lang="ja-JP" altLang="en-US"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对弱者</a:t>
            </a:r>
            <a:r>
              <a:rPr lang="ja-JP" altLang="en-US"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对护理有关的骚扰</a:t>
            </a:r>
            <a:r>
              <a:rPr lang="ja-JP" altLang="en-US"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对怀孕</a:t>
            </a:r>
            <a:r>
              <a:rPr lang="ja-JP" altLang="en-US" dirty="0" err="1">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生孩</a:t>
            </a:r>
            <a:r>
              <a:rPr lang="ja-JP" altLang="en-US" dirty="0" err="1">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育儿</a:t>
            </a:r>
            <a:r>
              <a:rPr lang="ja-JP" altLang="en-US" dirty="0" err="1">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护理等的歧视</a:t>
            </a:r>
            <a:r>
              <a:rPr lang="ja-JP" altLang="en-US" dirty="0">
                <a:latin typeface="Microsoft YaHei UI Light" panose="020B0502040204020203" pitchFamily="34" charset="-122"/>
                <a:ea typeface="Microsoft YaHei UI Light" panose="020B0502040204020203" pitchFamily="34" charset="-122"/>
              </a:rPr>
              <a:t>　</a:t>
            </a:r>
            <a:r>
              <a:rPr lang="zh-CN" altLang="en-US" dirty="0">
                <a:latin typeface="Microsoft YaHei UI Light" panose="020B0502040204020203" pitchFamily="34" charset="-122"/>
                <a:ea typeface="Microsoft YaHei UI Light" panose="020B0502040204020203" pitchFamily="34" charset="-122"/>
              </a:rPr>
              <a:t>等</a:t>
            </a:r>
            <a:r>
              <a:rPr lang="ja-JP" altLang="en-US" dirty="0">
                <a:latin typeface="Microsoft YaHei UI Light" panose="020B0502040204020203" pitchFamily="34" charset="-122"/>
                <a:ea typeface="Microsoft YaHei UI Light" panose="020B0502040204020203" pitchFamily="34" charset="-122"/>
              </a:rPr>
              <a:t>）</a:t>
            </a:r>
            <a:endParaRPr lang="en-US" altLang="ja-JP" dirty="0">
              <a:latin typeface="Microsoft YaHei UI Light" panose="020B0502040204020203" pitchFamily="34" charset="-122"/>
              <a:ea typeface="Microsoft YaHei UI Light" panose="020B0502040204020203" pitchFamily="34" charset="-122"/>
            </a:endParaRPr>
          </a:p>
          <a:p>
            <a:r>
              <a:rPr lang="ja-JP" altLang="en-US"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对外国人的差别</a:t>
            </a:r>
            <a:r>
              <a:rPr lang="ja-JP" altLang="en-US"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以宗教</a:t>
            </a:r>
            <a:r>
              <a:rPr lang="ja-JP" altLang="en-US" dirty="0" err="1">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文化等的不同或因是外国人为理由表示拒绝</a:t>
            </a:r>
            <a:r>
              <a:rPr lang="ja-JP" altLang="en-US" dirty="0">
                <a:latin typeface="Microsoft YaHei UI Light" panose="020B0502040204020203" pitchFamily="34" charset="-122"/>
                <a:ea typeface="Microsoft YaHei UI Light" panose="020B0502040204020203" pitchFamily="34" charset="-122"/>
              </a:rPr>
              <a:t>　</a:t>
            </a:r>
            <a:r>
              <a:rPr lang="zh-CN" altLang="en-US" dirty="0">
                <a:latin typeface="Microsoft YaHei UI Light" panose="020B0502040204020203" pitchFamily="34" charset="-122"/>
                <a:ea typeface="Microsoft YaHei UI Light" panose="020B0502040204020203" pitchFamily="34" charset="-122"/>
              </a:rPr>
              <a:t>等</a:t>
            </a:r>
            <a:r>
              <a:rPr lang="ja-JP" altLang="en-US" dirty="0">
                <a:latin typeface="Microsoft YaHei UI Light" panose="020B0502040204020203" pitchFamily="34" charset="-122"/>
                <a:ea typeface="Microsoft YaHei UI Light" panose="020B0502040204020203" pitchFamily="34" charset="-122"/>
              </a:rPr>
              <a:t>）</a:t>
            </a:r>
            <a:endParaRPr lang="en-US" altLang="ja-JP" dirty="0">
              <a:latin typeface="Microsoft YaHei UI Light" panose="020B0502040204020203" pitchFamily="34" charset="-122"/>
              <a:ea typeface="Microsoft YaHei UI Light" panose="020B0502040204020203" pitchFamily="34" charset="-122"/>
            </a:endParaRPr>
          </a:p>
        </p:txBody>
      </p:sp>
      <p:sp>
        <p:nvSpPr>
          <p:cNvPr id="21" name="角丸四角形 20"/>
          <p:cNvSpPr/>
          <p:nvPr/>
        </p:nvSpPr>
        <p:spPr>
          <a:xfrm>
            <a:off x="295472" y="3480195"/>
            <a:ext cx="6157383" cy="772213"/>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63378" tIns="31689" rIns="63378" bIns="31689" numCol="1" spcCol="0" rtlCol="0" fromWordArt="0" anchor="ctr" anchorCtr="0" forceAA="0" compatLnSpc="1">
            <a:prstTxWarp prst="textNoShape">
              <a:avLst/>
            </a:prstTxWarp>
            <a:noAutofit/>
          </a:bodyPr>
          <a:lstStyle/>
          <a:p>
            <a:pPr defTabSz="633771">
              <a:defRPr/>
            </a:pPr>
            <a:r>
              <a:rPr lang="ja-JP"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１．</a:t>
            </a:r>
            <a:r>
              <a:rPr lang="zh-CN"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首先，可能的话向对方当事人传达</a:t>
            </a:r>
            <a:r>
              <a:rPr lang="ja-JP"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r>
              <a:rPr lang="zh-CN"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希望停止</a:t>
            </a:r>
            <a:r>
              <a:rPr lang="ja-JP"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r>
              <a:rPr lang="zh-CN"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的</a:t>
            </a:r>
            <a:r>
              <a:rPr lang="zh-CN" altLang="en-US" sz="2200" u="sng" kern="100" dirty="0">
                <a:solidFill>
                  <a:srgbClr val="FF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意向</a:t>
            </a:r>
            <a:r>
              <a:rPr lang="ja-JP"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endParaRPr lang="ja-JP" altLang="en-US" sz="2200" kern="100" dirty="0">
              <a:solidFill>
                <a:sysClr val="window" lastClr="FFFFFF"/>
              </a:solidFill>
              <a:latin typeface="Microsoft YaHei UI Light" panose="020B0502040204020203" pitchFamily="34" charset="-122"/>
              <a:ea typeface="Microsoft YaHei UI Light" panose="020B0502040204020203" pitchFamily="34" charset="-122"/>
              <a:cs typeface="Times New Roman" panose="02020603050405020304" pitchFamily="18" charset="0"/>
            </a:endParaRPr>
          </a:p>
        </p:txBody>
      </p:sp>
      <p:sp>
        <p:nvSpPr>
          <p:cNvPr id="26" name="角丸四角形 25"/>
          <p:cNvSpPr/>
          <p:nvPr/>
        </p:nvSpPr>
        <p:spPr>
          <a:xfrm>
            <a:off x="290283" y="4430168"/>
            <a:ext cx="6155614" cy="887214"/>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63378" tIns="31689" rIns="63378" bIns="31689" numCol="1" spcCol="0" rtlCol="0" fromWordArt="0" anchor="ctr" anchorCtr="0" forceAA="0" compatLnSpc="1">
            <a:prstTxWarp prst="textNoShape">
              <a:avLst/>
            </a:prstTxWarp>
            <a:noAutofit/>
          </a:bodyPr>
          <a:lstStyle/>
          <a:p>
            <a:pPr defTabSz="633771">
              <a:defRPr/>
            </a:pPr>
            <a:r>
              <a:rPr lang="ja-JP" altLang="en-US" sz="2200" kern="100" dirty="0">
                <a:latin typeface="Microsoft YaHei UI Light" panose="020B0502040204020203" pitchFamily="34" charset="-122"/>
                <a:ea typeface="Microsoft YaHei UI Light" panose="020B0502040204020203" pitchFamily="34" charset="-122"/>
                <a:cs typeface="Times New Roman" panose="02020603050405020304" pitchFamily="18" charset="0"/>
              </a:rPr>
              <a:t>２．</a:t>
            </a:r>
            <a:r>
              <a:rPr lang="zh-CN" altLang="en-US" sz="2200" kern="100" dirty="0">
                <a:latin typeface="Microsoft YaHei UI Light" panose="020B0502040204020203" pitchFamily="34" charset="-122"/>
                <a:ea typeface="Microsoft YaHei UI Light" panose="020B0502040204020203" pitchFamily="34" charset="-122"/>
                <a:cs typeface="Times New Roman" panose="02020603050405020304" pitchFamily="18" charset="0"/>
              </a:rPr>
              <a:t>如果还是不能停止，做好</a:t>
            </a:r>
            <a:r>
              <a:rPr lang="zh-CN" altLang="en-US" sz="2200" kern="100" dirty="0">
                <a:solidFill>
                  <a:srgbClr val="FF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记录</a:t>
            </a:r>
            <a:r>
              <a:rPr lang="ja-JP"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r>
              <a:rPr lang="zh-CN"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何时</a:t>
            </a:r>
            <a:r>
              <a:rPr lang="ja-JP" altLang="en-US" sz="2200" kern="100" dirty="0" err="1">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r>
              <a:rPr lang="zh-CN"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在何处</a:t>
            </a:r>
            <a:r>
              <a:rPr lang="ja-JP" altLang="en-US" sz="2200" kern="100" dirty="0" err="1">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r>
              <a:rPr lang="zh-CN"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被做了什么</a:t>
            </a:r>
            <a:r>
              <a:rPr lang="ja-JP" altLang="en-US" sz="2200" kern="100" dirty="0" err="1">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r>
              <a:rPr lang="zh-CN"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有何感受</a:t>
            </a:r>
            <a:r>
              <a:rPr lang="ja-JP"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r>
              <a:rPr lang="zh-CN"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后，再向公司</a:t>
            </a:r>
            <a:r>
              <a:rPr lang="zh-CN" altLang="en-US" sz="2200" kern="100" dirty="0">
                <a:solidFill>
                  <a:srgbClr val="FF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汇报</a:t>
            </a:r>
            <a:r>
              <a:rPr lang="ja-JP" altLang="en-US" sz="2200" kern="100" dirty="0" err="1">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endParaRPr lang="en-US" altLang="ja-JP"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endParaRPr>
          </a:p>
        </p:txBody>
      </p:sp>
      <p:sp>
        <p:nvSpPr>
          <p:cNvPr id="13" name="角丸四角形吹き出し 12"/>
          <p:cNvSpPr/>
          <p:nvPr/>
        </p:nvSpPr>
        <p:spPr>
          <a:xfrm>
            <a:off x="2099561" y="7694485"/>
            <a:ext cx="1622485" cy="474485"/>
          </a:xfrm>
          <a:prstGeom prst="wedgeRoundRectCallout">
            <a:avLst>
              <a:gd name="adj1" fmla="val -57267"/>
              <a:gd name="adj2" fmla="val 794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latin typeface="HG丸ｺﾞｼｯｸM-PRO" panose="020F0600000000000000" pitchFamily="50" charset="-128"/>
                <a:ea typeface="HG丸ｺﾞｼｯｸM-PRO" panose="020F0600000000000000" pitchFamily="50" charset="-128"/>
              </a:rPr>
              <a:t>只把自己拒绝于朋友圈外</a:t>
            </a:r>
            <a:r>
              <a:rPr kumimoji="1" lang="en-US" altLang="ja-JP" sz="1400" dirty="0">
                <a:latin typeface="HG丸ｺﾞｼｯｸM-PRO" panose="020F0600000000000000" pitchFamily="50" charset="-128"/>
                <a:ea typeface="HG丸ｺﾞｼｯｸM-PRO" panose="020F0600000000000000" pitchFamily="50" charset="-128"/>
              </a:rPr>
              <a:t>…</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262392" y="7721232"/>
            <a:ext cx="1846414" cy="307777"/>
          </a:xfrm>
          <a:prstGeom prst="rect">
            <a:avLst/>
          </a:prstGeom>
          <a:noFill/>
        </p:spPr>
        <p:txBody>
          <a:bodyPr wrap="square" rtlCol="0">
            <a:spAutoFit/>
          </a:bodyPr>
          <a:lstStyle/>
          <a:p>
            <a:r>
              <a:rPr lang="zh-CN" altLang="en-US" sz="1400" dirty="0">
                <a:latin typeface="HG丸ｺﾞｼｯｸM-PRO" panose="020F0600000000000000" pitchFamily="50" charset="-128"/>
                <a:ea typeface="HG丸ｺﾞｼｯｸM-PRO" panose="020F0600000000000000" pitchFamily="50" charset="-128"/>
              </a:rPr>
              <a:t>例如这种情况</a:t>
            </a:r>
            <a:r>
              <a:rPr lang="en-US" altLang="ja-JP" sz="1400" dirty="0">
                <a:latin typeface="HG丸ｺﾞｼｯｸM-PRO" panose="020F0600000000000000" pitchFamily="50" charset="-128"/>
                <a:ea typeface="HG丸ｺﾞｼｯｸM-PRO" panose="020F0600000000000000" pitchFamily="50" charset="-128"/>
              </a:rPr>
              <a:t>…</a:t>
            </a:r>
            <a:endParaRPr kumimoji="1" lang="ja-JP" altLang="en-US" sz="1400" dirty="0"/>
          </a:p>
        </p:txBody>
      </p:sp>
      <p:pic>
        <p:nvPicPr>
          <p:cNvPr id="4" name="図 3"/>
          <p:cNvPicPr>
            <a:picLocks noChangeAspect="1"/>
          </p:cNvPicPr>
          <p:nvPr/>
        </p:nvPicPr>
        <p:blipFill>
          <a:blip r:embed="rId2"/>
          <a:stretch>
            <a:fillRect/>
          </a:stretch>
        </p:blipFill>
        <p:spPr>
          <a:xfrm>
            <a:off x="501442" y="8021338"/>
            <a:ext cx="1540161" cy="1358765"/>
          </a:xfrm>
          <a:prstGeom prst="rect">
            <a:avLst/>
          </a:prstGeom>
        </p:spPr>
      </p:pic>
      <p:sp>
        <p:nvSpPr>
          <p:cNvPr id="19" name="テキスト ボックス 18"/>
          <p:cNvSpPr txBox="1"/>
          <p:nvPr/>
        </p:nvSpPr>
        <p:spPr>
          <a:xfrm>
            <a:off x="4446344" y="2078488"/>
            <a:ext cx="2855719"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劳动施策综合推进法及其它</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417459" y="2490275"/>
            <a:ext cx="6175478" cy="830997"/>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法律规定。对于工作场所的</a:t>
            </a:r>
            <a:r>
              <a:rPr lang="zh-CN" altLang="en-US" sz="2400" dirty="0">
                <a:solidFill>
                  <a:srgbClr val="FF0000"/>
                </a:solidFill>
                <a:latin typeface="Microsoft YaHei UI Light" panose="020B0502040204020203" pitchFamily="34" charset="-122"/>
                <a:ea typeface="Microsoft YaHei UI Light" panose="020B0502040204020203" pitchFamily="34" charset="-122"/>
              </a:rPr>
              <a:t>骚扰，</a:t>
            </a:r>
            <a:r>
              <a:rPr lang="zh-CN" altLang="en-US" sz="2400" dirty="0">
                <a:solidFill>
                  <a:schemeClr val="tx2"/>
                </a:solidFill>
                <a:latin typeface="Microsoft YaHei UI Light" panose="020B0502040204020203" pitchFamily="34" charset="-122"/>
                <a:ea typeface="Microsoft YaHei UI Light" panose="020B0502040204020203" pitchFamily="34" charset="-122"/>
              </a:rPr>
              <a:t>公司应根据</a:t>
            </a:r>
            <a:r>
              <a:rPr lang="zh-CN" altLang="en-US" sz="2400" dirty="0">
                <a:solidFill>
                  <a:srgbClr val="FF0000"/>
                </a:solidFill>
                <a:latin typeface="Microsoft YaHei UI Light" panose="020B0502040204020203" pitchFamily="34" charset="-122"/>
                <a:ea typeface="Microsoft YaHei UI Light" panose="020B0502040204020203" pitchFamily="34" charset="-122"/>
              </a:rPr>
              <a:t>汇报，</a:t>
            </a:r>
            <a:r>
              <a:rPr lang="zh-CN" altLang="en-US" sz="2400" dirty="0">
                <a:latin typeface="Microsoft YaHei UI Light" panose="020B0502040204020203" pitchFamily="34" charset="-122"/>
                <a:ea typeface="Microsoft YaHei UI Light" panose="020B0502040204020203" pitchFamily="34" charset="-122"/>
              </a:rPr>
              <a:t>为解决问题采取适当的措施</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p:txBody>
      </p:sp>
      <p:sp>
        <p:nvSpPr>
          <p:cNvPr id="23" name="正方形/長方形 22"/>
          <p:cNvSpPr/>
          <p:nvPr/>
        </p:nvSpPr>
        <p:spPr>
          <a:xfrm>
            <a:off x="2949112" y="8255804"/>
            <a:ext cx="3655822" cy="1070116"/>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请与</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大阪府</a:t>
            </a: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劳动咨询中心</a:t>
            </a:r>
            <a:endParaRPr kumimoji="1" lang="en-US" altLang="zh-CN"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联系</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 ！</a:t>
            </a: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06-6946-2600</a:t>
            </a:r>
          </a:p>
        </p:txBody>
      </p:sp>
      <p:sp>
        <p:nvSpPr>
          <p:cNvPr id="24" name="正方形/長方形 23"/>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cxnSp>
        <p:nvCxnSpPr>
          <p:cNvPr id="25" name="直線コネクタ 24"/>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735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4"/>
          <p:cNvSpPr txBox="1"/>
          <p:nvPr/>
        </p:nvSpPr>
        <p:spPr>
          <a:xfrm>
            <a:off x="340495" y="1840217"/>
            <a:ext cx="6500438"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251" rIns="29251" anchor="ctr">
            <a:spAutoFit/>
          </a:bodyPr>
          <a:lstStyle>
            <a:lvl1pPr>
              <a:lnSpc>
                <a:spcPct val="150000"/>
              </a:lnSpc>
              <a:defRPr sz="3200" b="1">
                <a:solidFill>
                  <a:srgbClr val="002060"/>
                </a:solidFill>
                <a:latin typeface="+mj-lt"/>
                <a:ea typeface="+mj-ea"/>
                <a:cs typeface="+mj-cs"/>
                <a:sym typeface="Helvetica"/>
              </a:defRPr>
            </a:lvl1pPr>
          </a:lstStyle>
          <a:p>
            <a:r>
              <a:rPr lang="zh-CN" altLang="en-US" sz="4000" dirty="0">
                <a:solidFill>
                  <a:schemeClr val="tx1"/>
                </a:solidFill>
                <a:latin typeface="Microsoft YaHei UI" panose="020B0503020204020204" pitchFamily="34" charset="-122"/>
                <a:ea typeface="Microsoft YaHei UI" panose="020B0503020204020204" pitchFamily="34" charset="-122"/>
              </a:rPr>
              <a:t>遇有困难时</a:t>
            </a:r>
            <a:r>
              <a:rPr lang="ja-JP" altLang="en-US" sz="4000" dirty="0" err="1">
                <a:solidFill>
                  <a:schemeClr val="tx1"/>
                </a:solidFill>
                <a:latin typeface="Microsoft YaHei UI" panose="020B0503020204020204" pitchFamily="34" charset="-122"/>
                <a:ea typeface="Microsoft YaHei UI" panose="020B0503020204020204" pitchFamily="34" charset="-122"/>
              </a:rPr>
              <a:t>、</a:t>
            </a:r>
            <a:r>
              <a:rPr lang="zh-CN" altLang="en-US" sz="4000" dirty="0">
                <a:solidFill>
                  <a:schemeClr val="tx1"/>
                </a:solidFill>
                <a:latin typeface="Microsoft YaHei UI" panose="020B0503020204020204" pitchFamily="34" charset="-122"/>
                <a:ea typeface="Microsoft YaHei UI" panose="020B0503020204020204" pitchFamily="34" charset="-122"/>
              </a:rPr>
              <a:t>不能理解时</a:t>
            </a:r>
            <a:r>
              <a:rPr lang="en-US" altLang="ja-JP" sz="4000" dirty="0">
                <a:solidFill>
                  <a:schemeClr val="tx1"/>
                </a:solidFill>
                <a:latin typeface="HG創英角ｺﾞｼｯｸUB" panose="020B0909000000000000" pitchFamily="49" charset="-128"/>
                <a:ea typeface="HG創英角ｺﾞｼｯｸUB" panose="020B0909000000000000" pitchFamily="49" charset="-128"/>
              </a:rPr>
              <a:t>…</a:t>
            </a:r>
          </a:p>
        </p:txBody>
      </p:sp>
      <p:sp>
        <p:nvSpPr>
          <p:cNvPr id="3" name="角丸四角形 2"/>
          <p:cNvSpPr/>
          <p:nvPr/>
        </p:nvSpPr>
        <p:spPr>
          <a:xfrm>
            <a:off x="246517" y="3156970"/>
            <a:ext cx="6244086" cy="2768223"/>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4000" b="1" dirty="0">
                <a:latin typeface="HG丸ｺﾞｼｯｸM-PRO" panose="020F0600000000000000" pitchFamily="50" charset="-128"/>
                <a:ea typeface="HG丸ｺﾞｼｯｸM-PRO" panose="020F0600000000000000" pitchFamily="50" charset="-128"/>
              </a:rPr>
              <a:t>请与</a:t>
            </a:r>
            <a:r>
              <a:rPr kumimoji="1" lang="ja-JP" altLang="en-US" sz="4000" b="1" dirty="0">
                <a:latin typeface="HG丸ｺﾞｼｯｸM-PRO" panose="020F0600000000000000" pitchFamily="50" charset="-128"/>
                <a:ea typeface="HG丸ｺﾞｼｯｸM-PRO" panose="020F0600000000000000" pitchFamily="50" charset="-128"/>
              </a:rPr>
              <a:t>大阪府</a:t>
            </a:r>
            <a:r>
              <a:rPr kumimoji="1" lang="zh-CN" altLang="en-US" sz="4000" b="1" dirty="0">
                <a:latin typeface="HG丸ｺﾞｼｯｸM-PRO" panose="020F0600000000000000" pitchFamily="50" charset="-128"/>
                <a:ea typeface="HG丸ｺﾞｼｯｸM-PRO" panose="020F0600000000000000" pitchFamily="50" charset="-128"/>
              </a:rPr>
              <a:t>劳动咨询中心</a:t>
            </a:r>
            <a:r>
              <a:rPr kumimoji="1" lang="zh-CN" altLang="en-US" sz="4000" dirty="0">
                <a:latin typeface="HG丸ｺﾞｼｯｸM-PRO" panose="020F0600000000000000" pitchFamily="50" charset="-128"/>
                <a:ea typeface="HG丸ｺﾞｼｯｸM-PRO" panose="020F0600000000000000" pitchFamily="50" charset="-128"/>
              </a:rPr>
              <a:t>联系</a:t>
            </a:r>
            <a:r>
              <a:rPr kumimoji="1" lang="ja-JP" altLang="en-US" sz="4000" dirty="0">
                <a:latin typeface="HG丸ｺﾞｼｯｸM-PRO" panose="020F0600000000000000" pitchFamily="50" charset="-128"/>
                <a:ea typeface="HG丸ｺﾞｼｯｸM-PRO" panose="020F0600000000000000" pitchFamily="50" charset="-128"/>
              </a:rPr>
              <a:t>！</a:t>
            </a:r>
            <a:endParaRPr kumimoji="1" lang="en-US" altLang="ja-JP" sz="4000" dirty="0">
              <a:latin typeface="HG丸ｺﾞｼｯｸM-PRO" panose="020F0600000000000000" pitchFamily="50" charset="-128"/>
              <a:ea typeface="HG丸ｺﾞｼｯｸM-PRO" panose="020F0600000000000000" pitchFamily="50" charset="-128"/>
            </a:endParaRPr>
          </a:p>
        </p:txBody>
      </p:sp>
      <p:sp>
        <p:nvSpPr>
          <p:cNvPr id="6" name="正方形/長方形 14"/>
          <p:cNvSpPr txBox="1"/>
          <p:nvPr/>
        </p:nvSpPr>
        <p:spPr>
          <a:xfrm>
            <a:off x="321830" y="6018842"/>
            <a:ext cx="6500438" cy="12609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251" rIns="29251" anchor="ctr">
            <a:spAutoFit/>
          </a:bodyPr>
          <a:lstStyle>
            <a:lvl1pPr>
              <a:lnSpc>
                <a:spcPct val="150000"/>
              </a:lnSpc>
              <a:defRPr sz="3200" b="1">
                <a:solidFill>
                  <a:srgbClr val="002060"/>
                </a:solidFill>
                <a:latin typeface="+mj-lt"/>
                <a:ea typeface="+mj-ea"/>
                <a:cs typeface="+mj-cs"/>
                <a:sym typeface="Helvetica"/>
              </a:defRPr>
            </a:lvl1pPr>
          </a:lstStyle>
          <a:p>
            <a:r>
              <a:rPr lang="en-US" altLang="ja-JP" sz="6000" dirty="0">
                <a:solidFill>
                  <a:srgbClr val="FF0000"/>
                </a:solidFill>
                <a:latin typeface="HG創英角ｺﾞｼｯｸUB" panose="020B0909000000000000" pitchFamily="49" charset="-128"/>
                <a:ea typeface="HG創英角ｺﾞｼｯｸUB" panose="020B0909000000000000" pitchFamily="49" charset="-128"/>
              </a:rPr>
              <a:t>TEL:06-6946-2600</a:t>
            </a:r>
          </a:p>
        </p:txBody>
      </p:sp>
      <p:sp>
        <p:nvSpPr>
          <p:cNvPr id="2" name="テキスト ボックス 1"/>
          <p:cNvSpPr txBox="1"/>
          <p:nvPr/>
        </p:nvSpPr>
        <p:spPr>
          <a:xfrm>
            <a:off x="3769566" y="8743609"/>
            <a:ext cx="4413304" cy="369332"/>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rPr>
              <a:t>※</a:t>
            </a:r>
            <a:r>
              <a:rPr kumimoji="1" lang="zh-CN" altLang="en-US" dirty="0">
                <a:latin typeface="Meiryo UI" panose="020B0604030504040204" pitchFamily="50" charset="-128"/>
                <a:ea typeface="Meiryo UI" panose="020B0604030504040204" pitchFamily="50" charset="-128"/>
              </a:rPr>
              <a:t>请用日语进行咨询的预约</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30313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rot="5400000">
            <a:off x="3637397" y="6882652"/>
            <a:ext cx="3771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lgn="just" defTabSz="914400" eaLnBrk="0" fontAlgn="base" hangingPunct="0">
              <a:lnSpc>
                <a:spcPct val="64000"/>
              </a:lnSpc>
              <a:spcBef>
                <a:spcPct val="0"/>
              </a:spcBef>
              <a:spcAft>
                <a:spcPct val="0"/>
              </a:spcAft>
            </a:pPr>
            <a:r>
              <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rPr>
              <a:t>+++++++++++++++++++++++++++</a:t>
            </a:r>
            <a:r>
              <a:rPr lang="en-US" altLang="ja-JP" sz="1000" dirty="0">
                <a:latin typeface="游明朝" panose="02020400000000000000" pitchFamily="18" charset="-128"/>
                <a:ea typeface="游明朝" panose="02020400000000000000" pitchFamily="18" charset="-128"/>
              </a:rPr>
              <a:t>+++++++</a:t>
            </a:r>
            <a:endParaRPr kumimoji="0" lang="ja-JP" altLang="ja-JP" sz="1000" b="0" i="0" u="none" strike="noStrike" cap="none" normalizeH="0" baseline="0" dirty="0">
              <a:ln>
                <a:noFill/>
              </a:ln>
              <a:solidFill>
                <a:schemeClr val="tx1"/>
              </a:solidFill>
              <a:effectLst/>
              <a:latin typeface="Arial" panose="020B0604020202020204" pitchFamily="34" charset="0"/>
            </a:endParaRPr>
          </a:p>
        </p:txBody>
      </p:sp>
      <p:sp>
        <p:nvSpPr>
          <p:cNvPr id="3" name="Line 3"/>
          <p:cNvSpPr>
            <a:spLocks noChangeShapeType="1"/>
          </p:cNvSpPr>
          <p:nvPr/>
        </p:nvSpPr>
        <p:spPr bwMode="auto">
          <a:xfrm>
            <a:off x="5399022" y="5229504"/>
            <a:ext cx="10025" cy="3067482"/>
          </a:xfrm>
          <a:prstGeom prst="line">
            <a:avLst/>
          </a:prstGeom>
          <a:noFill/>
          <a:ln w="127000">
            <a:solidFill>
              <a:srgbClr val="808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pic>
        <p:nvPicPr>
          <p:cNvPr id="2049" name="Picture 1" descr="j03710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955" y="419878"/>
            <a:ext cx="946150" cy="12604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6865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Rectangle 5"/>
          <p:cNvSpPr>
            <a:spLocks noChangeArrowheads="1"/>
          </p:cNvSpPr>
          <p:nvPr/>
        </p:nvSpPr>
        <p:spPr bwMode="auto">
          <a:xfrm>
            <a:off x="194340" y="1188530"/>
            <a:ext cx="6474849"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endParaRPr kumimoji="0" lang="ja-JP" altLang="zh-CN" sz="1600" b="0" i="0" u="none" strike="noStrike" cap="none" normalizeH="0" baseline="0" dirty="0">
              <a:ln>
                <a:noFill/>
              </a:ln>
              <a:solidFill>
                <a:schemeClr val="tx1"/>
              </a:solidFill>
              <a:effectLst/>
              <a:latin typeface="SimSun" panose="02010600030101010101" pitchFamily="2" charset="-122"/>
              <a:ea typeface="SimSun" panose="02010600030101010101" pitchFamily="2" charset="-122"/>
            </a:endParaRPr>
          </a:p>
          <a:p>
            <a:pPr marL="0" marR="0" lvl="0" indent="133350" algn="ctr" defTabSz="914400" rtl="0" eaLnBrk="0" fontAlgn="base" latinLnBrk="0" hangingPunct="0">
              <a:lnSpc>
                <a:spcPct val="100000"/>
              </a:lnSpc>
              <a:spcBef>
                <a:spcPct val="0"/>
              </a:spcBef>
              <a:spcAft>
                <a:spcPct val="0"/>
              </a:spcAft>
              <a:buClrTx/>
              <a:buSzTx/>
              <a:buFontTx/>
              <a:buNone/>
              <a:tabLst/>
            </a:pPr>
            <a:r>
              <a:rPr kumimoji="0" lang="zh-CN" altLang="ja-JP" sz="2000" b="0" i="0" u="none" strike="noStrike" cap="none" normalizeH="0" baseline="0" dirty="0">
                <a:ln>
                  <a:noFill/>
                </a:ln>
                <a:solidFill>
                  <a:schemeClr val="tx1"/>
                </a:solidFill>
                <a:effectLst/>
                <a:latin typeface="SimSun" panose="02010600030101010101" pitchFamily="2" charset="-122"/>
                <a:ea typeface="SimSun" panose="02010600030101010101" pitchFamily="2" charset="-122"/>
              </a:rPr>
              <a:t>可以用英语和中国语进行劳动问题咨询！</a:t>
            </a:r>
            <a:endParaRPr kumimoji="0" lang="ja-JP" altLang="ja-JP" sz="800" b="0" i="0" u="none" strike="noStrike" cap="none" normalizeH="0" baseline="0" dirty="0">
              <a:ln>
                <a:noFill/>
              </a:ln>
              <a:solidFill>
                <a:schemeClr val="tx1"/>
              </a:solidFill>
              <a:effectLst/>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zh-CN" altLang="ja-JP" sz="20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r>
              <a:rPr kumimoji="0" lang="zh-CN" altLang="ja-JP" sz="20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SimSun" panose="02010600030101010101" pitchFamily="2" charset="-122"/>
              </a:rPr>
              <a:t>为在工作中遇到问题或疑问的人所设立的咨讯窗口</a:t>
            </a:r>
            <a:r>
              <a:rPr kumimoji="0" lang="zh-CN" altLang="ja-JP" sz="20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endParaRPr kumimoji="0" lang="en-US" altLang="zh-CN" sz="20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endParaRPr lang="en-US" altLang="ja-JP" sz="2000" dirty="0">
              <a:latin typeface="SimSun" panose="02010600030101010101" pitchFamily="2" charset="-122"/>
              <a:ea typeface="SimSun" panose="02010600030101010101" pitchFamily="2" charset="-122"/>
              <a:cs typeface="Times New Roman" panose="02020603050405020304" pitchFamily="18" charset="0"/>
            </a:endParaRPr>
          </a:p>
        </p:txBody>
      </p:sp>
      <p:sp>
        <p:nvSpPr>
          <p:cNvPr id="6" name="Rectangle 33"/>
          <p:cNvSpPr>
            <a:spLocks noChangeArrowheads="1"/>
          </p:cNvSpPr>
          <p:nvPr/>
        </p:nvSpPr>
        <p:spPr bwMode="auto">
          <a:xfrm>
            <a:off x="3235777" y="8422732"/>
            <a:ext cx="2920093" cy="1026290"/>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7" name="Rectangle 32"/>
          <p:cNvSpPr>
            <a:spLocks noChangeArrowheads="1"/>
          </p:cNvSpPr>
          <p:nvPr/>
        </p:nvSpPr>
        <p:spPr bwMode="auto">
          <a:xfrm>
            <a:off x="3368675" y="8491405"/>
            <a:ext cx="3497263" cy="99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ja-JP" sz="10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联系窗口</a:t>
            </a:r>
            <a:r>
              <a:rPr kumimoji="0" lang="ja-JP"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0" lang="ja-JP"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ja-JP"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大阪府</a:t>
            </a:r>
            <a:r>
              <a:rPr kumimoji="0" lang="zh-CN" altLang="ja-JP" sz="12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SimSun" panose="02010600030101010101" pitchFamily="2" charset="-122"/>
              </a:rPr>
              <a:t>劳动环</a:t>
            </a:r>
            <a:r>
              <a:rPr kumimoji="0" lang="zh-CN" altLang="ja-JP" sz="12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游明朝" panose="02020400000000000000" pitchFamily="18" charset="-128"/>
              </a:rPr>
              <a:t>境</a:t>
            </a:r>
            <a:r>
              <a:rPr kumimoji="0" lang="zh-CN" altLang="ja-JP" sz="12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SimSun" panose="02010600030101010101" pitchFamily="2" charset="-122"/>
              </a:rPr>
              <a:t>课</a:t>
            </a:r>
            <a:r>
              <a:rPr kumimoji="0" lang="zh-CN" altLang="ja-JP" sz="12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kumimoji="0" lang="zh-CN" altLang="ja-JP" sz="12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SimSun" panose="02010600030101010101" pitchFamily="2" charset="-122"/>
              </a:rPr>
              <a:t>劳动</a:t>
            </a:r>
            <a:r>
              <a:rPr kumimoji="0" lang="zh-CN" altLang="ja-JP" sz="12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咨询</a:t>
            </a:r>
            <a:r>
              <a:rPr kumimoji="0" lang="zh-CN" altLang="ja-JP" sz="1200" b="0" i="0" u="none" strike="noStrike" cap="none" normalizeH="0" baseline="0" dirty="0">
                <a:ln>
                  <a:noFill/>
                </a:ln>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中心</a:t>
            </a:r>
            <a:r>
              <a:rPr kumimoji="0" lang="zh-CN" altLang="ja-JP" sz="1200" b="0" i="0" u="none" strike="noStrike" cap="none" normalizeH="0" baseline="0" dirty="0">
                <a:ln>
                  <a:noFill/>
                </a:ln>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a:t>
            </a:r>
            <a:endParaRPr kumimoji="0" lang="ja-JP"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a:t>
            </a:r>
            <a:r>
              <a:rPr kumimoji="0" lang="en-US" altLang="ja-JP"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540-0031</a:t>
            </a:r>
            <a:endParaRPr kumimoji="0" lang="en-US"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HGP創英角ﾎﾟｯﾌﾟ体" panose="040B0A00000000000000" pitchFamily="50" charset="-128"/>
              </a:rPr>
              <a:t>大阪市中央区北浜东</a:t>
            </a:r>
            <a:r>
              <a:rPr kumimoji="0" lang="en-US" altLang="zh-CN"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HGP創英角ﾎﾟｯﾌﾟ体" panose="040B0A00000000000000" pitchFamily="50" charset="-128"/>
              </a:rPr>
              <a:t>3-14 L</a:t>
            </a:r>
            <a:r>
              <a:rPr kumimoji="0" lang="zh-CN" altLang="en-US"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HGP創英角ﾎﾟｯﾌﾟ体" panose="040B0A00000000000000" pitchFamily="50" charset="-128"/>
              </a:rPr>
              <a:t>大阪</a:t>
            </a:r>
            <a:r>
              <a:rPr kumimoji="0" lang="ja-JP" altLang="en-US"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HGP創英角ﾎﾟｯﾌﾟ体" panose="040B0A00000000000000" pitchFamily="50" charset="-128"/>
              </a:rPr>
              <a:t>本</a:t>
            </a:r>
            <a:r>
              <a:rPr kumimoji="0" lang="zh-CN" altLang="en-US"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HGP創英角ﾎﾟｯﾌﾟ体" panose="040B0A00000000000000" pitchFamily="50" charset="-128"/>
              </a:rPr>
              <a:t>館 </a:t>
            </a:r>
            <a:r>
              <a:rPr lang="en-US" altLang="ja-JP" sz="1000" dirty="0">
                <a:solidFill>
                  <a:srgbClr val="000000"/>
                </a:solidFill>
                <a:latin typeface="SimSun" panose="02010600030101010101" pitchFamily="2" charset="-122"/>
                <a:ea typeface="SimSun" panose="02010600030101010101" pitchFamily="2" charset="-122"/>
                <a:cs typeface="HGP創英角ﾎﾟｯﾌﾟ体" panose="040B0A00000000000000" pitchFamily="50" charset="-128"/>
              </a:rPr>
              <a:t>10</a:t>
            </a:r>
            <a:r>
              <a:rPr kumimoji="0" lang="zh-CN" altLang="en-US"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HGP創英角ﾎﾟｯﾌﾟ体" panose="040B0A00000000000000" pitchFamily="50" charset="-128"/>
              </a:rPr>
              <a:t>楼</a:t>
            </a:r>
            <a:endParaRPr kumimoji="0" lang="ja-JP"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TEL 06</a:t>
            </a:r>
            <a:r>
              <a:rPr kumimoji="0" lang="ja-JP" altLang="en-US"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a:t>
            </a:r>
            <a:r>
              <a:rPr kumimoji="0" lang="en-US" altLang="ja-JP"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6946</a:t>
            </a:r>
            <a:r>
              <a:rPr kumimoji="0" lang="ja-JP" altLang="en-US"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a:t>
            </a:r>
            <a:r>
              <a:rPr kumimoji="0" lang="en-US" altLang="ja-JP"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2600</a:t>
            </a: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sp>
        <p:nvSpPr>
          <p:cNvPr id="29" name="Rectangle 36"/>
          <p:cNvSpPr>
            <a:spLocks noChangeArrowheads="1"/>
          </p:cNvSpPr>
          <p:nvPr/>
        </p:nvSpPr>
        <p:spPr bwMode="auto">
          <a:xfrm>
            <a:off x="152400" y="152400"/>
            <a:ext cx="6865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0" name="Rectangle 38"/>
          <p:cNvSpPr>
            <a:spLocks noChangeArrowheads="1"/>
          </p:cNvSpPr>
          <p:nvPr/>
        </p:nvSpPr>
        <p:spPr bwMode="auto">
          <a:xfrm>
            <a:off x="152400" y="609600"/>
            <a:ext cx="68659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zh-CN" sz="12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ja-JP" sz="12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kumimoji="0" lang="ja-JP" altLang="ja-JP"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 name="Rectangle 51"/>
          <p:cNvSpPr>
            <a:spLocks noChangeArrowheads="1"/>
          </p:cNvSpPr>
          <p:nvPr/>
        </p:nvSpPr>
        <p:spPr bwMode="auto">
          <a:xfrm>
            <a:off x="152400" y="609600"/>
            <a:ext cx="68659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0" name="Rectangle 5"/>
          <p:cNvSpPr>
            <a:spLocks noChangeArrowheads="1"/>
          </p:cNvSpPr>
          <p:nvPr/>
        </p:nvSpPr>
        <p:spPr bwMode="auto">
          <a:xfrm>
            <a:off x="91794" y="1692113"/>
            <a:ext cx="681148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endParaRPr lang="en-US" altLang="ja-JP" sz="2000" dirty="0">
              <a:latin typeface="SimSun" panose="02010600030101010101" pitchFamily="2" charset="-122"/>
              <a:ea typeface="SimSun" panose="02010600030101010101" pitchFamily="2" charset="-122"/>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endParaRPr lang="en-US" altLang="ja-JP" sz="1600" dirty="0">
              <a:latin typeface="SimSun" panose="02010600030101010101" pitchFamily="2" charset="-122"/>
              <a:ea typeface="SimSun" panose="02010600030101010101" pitchFamily="2" charset="-122"/>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ja-JP" altLang="ja-JP" sz="600" b="0" i="0" u="none" strike="noStrike" cap="none" normalizeH="0" baseline="0" dirty="0">
              <a:ln>
                <a:noFill/>
              </a:ln>
              <a:solidFill>
                <a:schemeClr val="tx1"/>
              </a:solidFill>
              <a:effectLst/>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zh-CN" altLang="ja-JP"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大阪府</a:t>
            </a:r>
            <a:r>
              <a:rPr kumimoji="0" lang="zh-CN" altLang="ja-JP"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SimSun" panose="02010600030101010101" pitchFamily="2" charset="-122"/>
              </a:rPr>
              <a:t>劳动环</a:t>
            </a:r>
            <a:r>
              <a:rPr kumimoji="0" lang="zh-CN" altLang="ja-JP"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游明朝" panose="02020400000000000000" pitchFamily="18" charset="-128"/>
              </a:rPr>
              <a:t>境</a:t>
            </a:r>
            <a:r>
              <a:rPr kumimoji="0" lang="zh-CN" altLang="ja-JP" sz="1600" b="0" i="0" u="none" strike="noStrike" cap="none" normalizeH="0" baseline="0" dirty="0">
                <a:ln>
                  <a:noFill/>
                </a:ln>
                <a:solidFill>
                  <a:srgbClr val="000000"/>
                </a:solidFill>
                <a:effectLst/>
                <a:latin typeface="Century" panose="02040604050505020304" pitchFamily="18" charset="0"/>
                <a:ea typeface="DengXian"/>
                <a:cs typeface="Times New Roman" panose="02020603050405020304" pitchFamily="18" charset="0"/>
              </a:rPr>
              <a:t>课</a:t>
            </a:r>
            <a:r>
              <a:rPr kumimoji="0" lang="zh-CN" altLang="ja-JP"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kumimoji="0" lang="zh-CN" altLang="ja-JP"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SimSun" panose="02010600030101010101" pitchFamily="2" charset="-122"/>
              </a:rPr>
              <a:t>劳动</a:t>
            </a:r>
            <a:r>
              <a:rPr kumimoji="0" lang="zh-CN" altLang="ja-JP"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咨询</a:t>
            </a:r>
            <a:r>
              <a:rPr kumimoji="0" lang="zh-CN" altLang="ja-JP" sz="1600" b="0" i="0" u="none" strike="noStrike" cap="none" normalizeH="0" baseline="0" dirty="0">
                <a:ln>
                  <a:noFill/>
                </a:ln>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中心</a:t>
            </a:r>
            <a:r>
              <a:rPr kumimoji="0" lang="zh-CN" altLang="ja-JP" sz="1600" b="0" i="0" u="none" strike="noStrike" cap="none" normalizeH="0" baseline="0" dirty="0">
                <a:ln>
                  <a:noFill/>
                </a:ln>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a:t>
            </a:r>
            <a:r>
              <a:rPr kumimoji="0" lang="zh-CN" altLang="ja-JP"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针对「劳动条件和许诺不符」、</a:t>
            </a:r>
            <a:endParaRPr kumimoji="0" lang="en-US" altLang="zh-CN"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zh-CN" altLang="ja-JP"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「工资被降低」、「突然被解雇」等劳动问题接受咨询。</a:t>
            </a:r>
            <a:endParaRPr kumimoji="0" lang="ja-JP" altLang="ja-JP" sz="800" b="0" i="0" u="none" strike="noStrike" cap="none" normalizeH="0" baseline="0" dirty="0">
              <a:ln>
                <a:noFill/>
              </a:ln>
              <a:solidFill>
                <a:schemeClr val="tx1"/>
              </a:solidFill>
              <a:effectLst/>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zh-CN" altLang="ja-JP"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咨询可通过英语和中国语翻译进行</a:t>
            </a:r>
            <a:r>
              <a:rPr kumimoji="0" lang="en-US" altLang="zh-CN"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a:t>
            </a:r>
            <a:r>
              <a:rPr kumimoji="0" lang="zh-CN" altLang="en-US"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但由于大阪府</a:t>
            </a: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SimSun" panose="02010600030101010101" pitchFamily="2" charset="-122"/>
              </a:rPr>
              <a:t>劳动环</a:t>
            </a: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游明朝" panose="02020400000000000000" pitchFamily="18" charset="-128"/>
              </a:rPr>
              <a:t>境</a:t>
            </a: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SimSun" panose="02010600030101010101" pitchFamily="2" charset="-122"/>
              </a:rPr>
              <a:t>课</a:t>
            </a:r>
            <a:endParaRPr kumimoji="0" lang="en-US" altLang="zh-CN"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SimSun" panose="02010600030101010101" pitchFamily="2" charset="-122"/>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SimSun" panose="02010600030101010101" pitchFamily="2" charset="-122"/>
              </a:rPr>
              <a:t>劳动</a:t>
            </a:r>
            <a:r>
              <a:rPr kumimoji="0" lang="zh-CN" altLang="en-US"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咨询</a:t>
            </a:r>
            <a:r>
              <a:rPr kumimoji="0" lang="zh-CN" altLang="en-US" sz="1600" b="0" i="0" u="none" strike="noStrike" cap="none" normalizeH="0" baseline="0" dirty="0">
                <a:ln>
                  <a:noFill/>
                </a:ln>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中心）</a:t>
            </a:r>
            <a:r>
              <a:rPr kumimoji="0" lang="zh-CN" altLang="en-US"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平时没有翻译</a:t>
            </a:r>
            <a:r>
              <a:rPr kumimoji="0" lang="en-US" altLang="zh-CN"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a:t>
            </a:r>
            <a:r>
              <a:rPr kumimoji="0" lang="zh-CN" altLang="en-US"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所以请</a:t>
            </a:r>
            <a:r>
              <a:rPr kumimoji="0" lang="zh-CN" altLang="en-US" sz="1600" b="0" i="0" u="sng"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事前必须用日语进行预约</a:t>
            </a:r>
            <a:r>
              <a:rPr kumimoji="0" lang="zh-CN" altLang="en-US"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a:t>
            </a:r>
            <a:endParaRPr kumimoji="0" lang="en-US" altLang="zh-CN"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ja-JP" altLang="en-US" sz="800" b="0" i="0" u="none" strike="noStrike" cap="none" normalizeH="0" baseline="0" dirty="0">
              <a:ln>
                <a:noFill/>
              </a:ln>
              <a:solidFill>
                <a:schemeClr val="tx1"/>
              </a:solidFill>
              <a:effectLst/>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zh-CN" altLang="en-US" sz="16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kumimoji="0" lang="zh-CN" altLang="en-US" sz="16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0" lang="zh-CN" altLang="en-US"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请直接打电话给大阪府</a:t>
            </a: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SimSun" panose="02010600030101010101" pitchFamily="2" charset="-122"/>
              </a:rPr>
              <a:t>劳动环</a:t>
            </a: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游明朝" panose="02020400000000000000" pitchFamily="18" charset="-128"/>
              </a:rPr>
              <a:t>境</a:t>
            </a: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SimSun" panose="02010600030101010101" pitchFamily="2" charset="-122"/>
              </a:rPr>
              <a:t>课</a:t>
            </a: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SimSun" panose="02010600030101010101" pitchFamily="2" charset="-122"/>
              </a:rPr>
              <a:t>劳动</a:t>
            </a:r>
            <a:r>
              <a:rPr kumimoji="0" lang="zh-CN" altLang="en-US"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咨询</a:t>
            </a:r>
            <a:r>
              <a:rPr kumimoji="0" lang="zh-CN" altLang="en-US" sz="1600" b="0" i="0" u="none" strike="noStrike" cap="none" normalizeH="0" baseline="0" dirty="0">
                <a:ln>
                  <a:noFill/>
                </a:ln>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中心</a:t>
            </a:r>
            <a:r>
              <a:rPr kumimoji="0" lang="zh-CN" altLang="en-US" sz="1600" b="0" i="0" u="none" strike="noStrike" cap="none" normalizeH="0" baseline="0" dirty="0">
                <a:ln>
                  <a:noFill/>
                </a:ln>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a:t>
            </a:r>
            <a:endParaRPr kumimoji="0" lang="en-US" altLang="zh-CN" sz="1600" b="0" i="0" u="none" strike="noStrike" cap="none" normalizeH="0" baseline="0" dirty="0">
              <a:ln>
                <a:noFill/>
              </a:ln>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Arial" panose="020B0604020202020204" pitchFamily="34" charset="0"/>
              </a:rPr>
              <a:t>［</a:t>
            </a:r>
            <a:r>
              <a:rPr kumimoji="0" lang="en-US" altLang="zh-CN"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TEL 06-6946-260</a:t>
            </a:r>
            <a:r>
              <a:rPr kumimoji="0" lang="en-US" altLang="zh-CN" sz="1600" b="0" i="0" u="none" strike="noStrike" cap="none" normalizeH="0" baseline="0" dirty="0">
                <a:ln>
                  <a:noFill/>
                </a:ln>
                <a:solidFill>
                  <a:srgbClr val="000000"/>
                </a:solidFill>
                <a:effectLst/>
                <a:latin typeface="游明朝" panose="02020400000000000000" pitchFamily="18" charset="-128"/>
                <a:ea typeface="游明朝" panose="02020400000000000000" pitchFamily="18" charset="-128"/>
                <a:cs typeface="Arial" panose="020B0604020202020204" pitchFamily="34" charset="0"/>
              </a:rPr>
              <a:t>0</a:t>
            </a:r>
            <a:r>
              <a:rPr kumimoji="0" lang="zh-CN" altLang="en-US"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／上午</a:t>
            </a:r>
            <a:r>
              <a:rPr kumimoji="0" lang="en-US" altLang="zh-CN"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9:00 –</a:t>
            </a:r>
            <a:r>
              <a:rPr kumimoji="0" lang="zh-CN" altLang="en-US"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下午</a:t>
            </a:r>
            <a:r>
              <a:rPr kumimoji="0" lang="en-US" altLang="zh-CN"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6</a:t>
            </a:r>
            <a:r>
              <a:rPr kumimoji="0" lang="zh-CN" altLang="en-US" sz="1600" b="0" i="0" u="none" strike="noStrike" cap="none" normalizeH="0" baseline="0" dirty="0">
                <a:ln>
                  <a:noFill/>
                </a:ln>
                <a:solidFill>
                  <a:srgbClr val="000000"/>
                </a:solidFill>
                <a:effectLst/>
                <a:latin typeface="游明朝" panose="02020400000000000000" pitchFamily="18" charset="-128"/>
                <a:ea typeface="游明朝" panose="02020400000000000000" pitchFamily="18" charset="-128"/>
                <a:cs typeface="Arial" panose="020B0604020202020204" pitchFamily="34" charset="0"/>
              </a:rPr>
              <a:t>：</a:t>
            </a:r>
            <a:r>
              <a:rPr kumimoji="0" lang="en-US" altLang="zh-CN"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00</a:t>
            </a: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Arial" panose="020B0604020202020204" pitchFamily="34" charset="0"/>
              </a:rPr>
              <a:t>（星期一</a:t>
            </a:r>
            <a:r>
              <a:rPr kumimoji="0" lang="en-US" altLang="zh-CN"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Arial" panose="020B0604020202020204" pitchFamily="34" charset="0"/>
              </a:rPr>
              <a:t>.‐</a:t>
            </a: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Arial" panose="020B0604020202020204" pitchFamily="34" charset="0"/>
              </a:rPr>
              <a:t>星期五</a:t>
            </a:r>
            <a:r>
              <a:rPr kumimoji="0" lang="en-US" altLang="zh-CN"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Arial" panose="020B0604020202020204" pitchFamily="34" charset="0"/>
              </a:rPr>
              <a:t>.</a:t>
            </a: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Arial" panose="020B0604020202020204" pitchFamily="34" charset="0"/>
              </a:rPr>
              <a:t>）］</a:t>
            </a:r>
            <a:r>
              <a:rPr kumimoji="0" lang="zh-CN" altLang="en-US"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a:t>
            </a:r>
            <a:endParaRPr kumimoji="0" lang="ja-JP" altLang="en-US" sz="800" b="0" i="0" u="none" strike="noStrike" cap="none" normalizeH="0" baseline="0" dirty="0">
              <a:ln>
                <a:noFill/>
              </a:ln>
              <a:solidFill>
                <a:schemeClr val="tx1"/>
              </a:solidFill>
              <a:effectLst/>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sp>
        <p:nvSpPr>
          <p:cNvPr id="8" name="Line 26"/>
          <p:cNvSpPr>
            <a:spLocks noChangeShapeType="1"/>
          </p:cNvSpPr>
          <p:nvPr/>
        </p:nvSpPr>
        <p:spPr bwMode="auto">
          <a:xfrm>
            <a:off x="765109" y="6382235"/>
            <a:ext cx="5372100" cy="0"/>
          </a:xfrm>
          <a:prstGeom prst="line">
            <a:avLst/>
          </a:prstGeom>
          <a:noFill/>
          <a:ln w="127000">
            <a:solidFill>
              <a:srgbClr val="80808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Line 25"/>
          <p:cNvSpPr>
            <a:spLocks noChangeShapeType="1"/>
          </p:cNvSpPr>
          <p:nvPr/>
        </p:nvSpPr>
        <p:spPr bwMode="auto">
          <a:xfrm>
            <a:off x="3394009" y="6323497"/>
            <a:ext cx="0" cy="1601788"/>
          </a:xfrm>
          <a:prstGeom prst="line">
            <a:avLst/>
          </a:prstGeom>
          <a:noFill/>
          <a:ln w="127000">
            <a:solidFill>
              <a:srgbClr val="80808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Line 24"/>
          <p:cNvSpPr>
            <a:spLocks noChangeShapeType="1"/>
          </p:cNvSpPr>
          <p:nvPr/>
        </p:nvSpPr>
        <p:spPr bwMode="auto">
          <a:xfrm>
            <a:off x="2136709" y="6320322"/>
            <a:ext cx="0" cy="1603375"/>
          </a:xfrm>
          <a:prstGeom prst="line">
            <a:avLst/>
          </a:prstGeom>
          <a:noFill/>
          <a:ln w="127000">
            <a:solidFill>
              <a:srgbClr val="80808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071" name="Picture 23" descr="j02350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259" y="6317314"/>
            <a:ext cx="3333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j022348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6209" y="5952022"/>
            <a:ext cx="400050" cy="342900"/>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j02350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3634" y="6320489"/>
            <a:ext cx="333375" cy="1428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0"/>
          <p:cNvSpPr>
            <a:spLocks noChangeArrowheads="1"/>
          </p:cNvSpPr>
          <p:nvPr/>
        </p:nvSpPr>
        <p:spPr bwMode="auto">
          <a:xfrm>
            <a:off x="4547201" y="5894094"/>
            <a:ext cx="675108" cy="361140"/>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Century" panose="02040604050505020304" pitchFamily="18" charset="0"/>
                <a:ea typeface="SimHei"/>
                <a:cs typeface="Arial" panose="020B0604020202020204" pitchFamily="34" charset="0"/>
              </a:rPr>
              <a:t>京阪</a:t>
            </a:r>
            <a:endParaRPr kumimoji="0" lang="en-US" altLang="ja-JP" sz="1000" b="0" i="0" u="none" strike="noStrike" cap="none" normalizeH="0" baseline="0" dirty="0">
              <a:ln>
                <a:noFill/>
              </a:ln>
              <a:solidFill>
                <a:schemeClr val="tx1"/>
              </a:solidFill>
              <a:effectLst/>
              <a:latin typeface="Century" panose="02040604050505020304" pitchFamily="18" charset="0"/>
              <a:ea typeface="SimHei"/>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Century" panose="02040604050505020304" pitchFamily="18" charset="0"/>
                <a:ea typeface="SimHei"/>
                <a:cs typeface="Arial" panose="020B0604020202020204" pitchFamily="34" charset="0"/>
              </a:rPr>
              <a:t>百</a:t>
            </a:r>
            <a:r>
              <a:rPr kumimoji="0" lang="ja-JP" altLang="ja-JP" sz="1000" b="0" i="0" u="none" strike="noStrike" cap="none" normalizeH="0" baseline="0" dirty="0">
                <a:ln>
                  <a:noFill/>
                </a:ln>
                <a:solidFill>
                  <a:schemeClr val="tx1"/>
                </a:solidFill>
                <a:effectLst/>
                <a:latin typeface="Century" panose="02040604050505020304" pitchFamily="18" charset="0"/>
                <a:ea typeface="SimHei"/>
                <a:cs typeface="SimSun" panose="02010600030101010101" pitchFamily="2" charset="-122"/>
              </a:rPr>
              <a:t>货</a:t>
            </a:r>
            <a:r>
              <a:rPr kumimoji="0" lang="ja-JP" altLang="ja-JP" sz="1000" b="0" i="0" u="none" strike="noStrike" cap="none" normalizeH="0" baseline="0" dirty="0">
                <a:ln>
                  <a:noFill/>
                </a:ln>
                <a:solidFill>
                  <a:schemeClr val="tx1"/>
                </a:solidFill>
                <a:effectLst/>
                <a:latin typeface="Century" panose="02040604050505020304" pitchFamily="18" charset="0"/>
                <a:ea typeface="SimHei"/>
                <a:cs typeface="ＭＳ ゴシック" panose="020B0609070205080204" pitchFamily="49" charset="-128"/>
              </a:rPr>
              <a:t>商店</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 name="Line 19"/>
          <p:cNvSpPr>
            <a:spLocks noChangeShapeType="1"/>
          </p:cNvSpPr>
          <p:nvPr/>
        </p:nvSpPr>
        <p:spPr bwMode="auto">
          <a:xfrm flipH="1">
            <a:off x="4956109" y="6307789"/>
            <a:ext cx="114300" cy="457200"/>
          </a:xfrm>
          <a:prstGeom prst="line">
            <a:avLst/>
          </a:prstGeom>
          <a:noFill/>
          <a:ln w="9525">
            <a:solidFill>
              <a:srgbClr val="000000"/>
            </a:solidFill>
            <a:round/>
            <a:headEnd type="oval"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Line 18"/>
          <p:cNvSpPr>
            <a:spLocks noChangeShapeType="1"/>
          </p:cNvSpPr>
          <p:nvPr/>
        </p:nvSpPr>
        <p:spPr bwMode="auto">
          <a:xfrm>
            <a:off x="3394009" y="5725010"/>
            <a:ext cx="0" cy="623887"/>
          </a:xfrm>
          <a:prstGeom prst="line">
            <a:avLst/>
          </a:prstGeom>
          <a:noFill/>
          <a:ln w="127000">
            <a:solidFill>
              <a:srgbClr val="80808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065" name="Picture 17" descr="j02350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559" y="6320489"/>
            <a:ext cx="333375" cy="1428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6"/>
          <p:cNvSpPr>
            <a:spLocks noChangeArrowheads="1"/>
          </p:cNvSpPr>
          <p:nvPr/>
        </p:nvSpPr>
        <p:spPr bwMode="auto">
          <a:xfrm>
            <a:off x="4394134" y="6760060"/>
            <a:ext cx="8382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Century" panose="02040604050505020304" pitchFamily="18" charset="0"/>
                <a:ea typeface="SimHei"/>
                <a:cs typeface="Arial" panose="020B0604020202020204" pitchFamily="34" charset="0"/>
              </a:rPr>
              <a:t>2</a:t>
            </a:r>
            <a:r>
              <a:rPr kumimoji="0" lang="ja-JP" altLang="en-US" sz="1000" b="0" i="0" u="none" strike="noStrike" cap="none" normalizeH="0" baseline="0">
                <a:ln>
                  <a:noFill/>
                </a:ln>
                <a:solidFill>
                  <a:schemeClr val="tx1"/>
                </a:solidFill>
                <a:effectLst/>
                <a:latin typeface="Century" panose="02040604050505020304" pitchFamily="18" charset="0"/>
                <a:ea typeface="SimHei"/>
                <a:cs typeface="Arial" panose="020B0604020202020204" pitchFamily="34" charset="0"/>
              </a:rPr>
              <a:t>号出口</a:t>
            </a:r>
            <a:endParaRPr kumimoji="0" lang="ja-JP"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Arial" panose="020B0604020202020204" pitchFamily="34" charset="0"/>
              </a:rPr>
              <a:t>(</a:t>
            </a:r>
            <a:r>
              <a:rPr kumimoji="0" lang="en-US" altLang="ja-JP" sz="1000" b="0" i="0" u="none" strike="noStrike" cap="none" normalizeH="0" baseline="0">
                <a:ln>
                  <a:noFill/>
                </a:ln>
                <a:solidFill>
                  <a:schemeClr val="tx1"/>
                </a:solidFill>
                <a:effectLst/>
                <a:latin typeface="Century" panose="02040604050505020304" pitchFamily="18" charset="0"/>
                <a:ea typeface="SimHei"/>
                <a:cs typeface="Arial" panose="020B0604020202020204" pitchFamily="34" charset="0"/>
              </a:rPr>
              <a:t>14</a:t>
            </a:r>
            <a:r>
              <a:rPr kumimoji="0" lang="ja-JP" altLang="en-US" sz="1000" b="0" i="0" u="none" strike="noStrike" cap="none" normalizeH="0" baseline="0">
                <a:ln>
                  <a:noFill/>
                </a:ln>
                <a:solidFill>
                  <a:schemeClr val="tx1"/>
                </a:solidFill>
                <a:effectLst/>
                <a:latin typeface="Century" panose="02040604050505020304" pitchFamily="18" charset="0"/>
                <a:ea typeface="SimHei"/>
                <a:cs typeface="Arial" panose="020B0604020202020204" pitchFamily="34" charset="0"/>
              </a:rPr>
              <a:t>号台</a:t>
            </a:r>
            <a:r>
              <a:rPr kumimoji="0" lang="ja-JP" altLang="en-US" sz="1000" b="0" i="0" u="none" strike="noStrike" cap="none" normalizeH="0" baseline="0">
                <a:ln>
                  <a:noFill/>
                </a:ln>
                <a:solidFill>
                  <a:schemeClr val="tx1"/>
                </a:solidFill>
                <a:effectLst/>
                <a:latin typeface="Century" panose="02040604050505020304" pitchFamily="18" charset="0"/>
                <a:ea typeface="SimHei"/>
                <a:cs typeface="SimSun" panose="02010600030101010101" pitchFamily="2" charset="-122"/>
              </a:rPr>
              <a:t>阶</a:t>
            </a:r>
            <a:r>
              <a:rPr kumimoji="0" lang="en-US" altLang="ja-JP" sz="1000" b="0"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Arial" panose="020B0604020202020204" pitchFamily="34" charset="0"/>
              </a:rPr>
              <a:t>)</a:t>
            </a:r>
            <a:endParaRPr kumimoji="0" lang="en-US" altLang="ja-JP" sz="1800" b="0" i="0" u="none" strike="noStrike" cap="none" normalizeH="0" baseline="0">
              <a:ln>
                <a:noFill/>
              </a:ln>
              <a:solidFill>
                <a:schemeClr val="tx1"/>
              </a:solidFill>
              <a:effectLst/>
              <a:latin typeface="Arial" panose="020B0604020202020204" pitchFamily="34" charset="0"/>
            </a:endParaRPr>
          </a:p>
        </p:txBody>
      </p:sp>
      <p:sp>
        <p:nvSpPr>
          <p:cNvPr id="15" name="Line 15"/>
          <p:cNvSpPr>
            <a:spLocks noChangeShapeType="1"/>
          </p:cNvSpPr>
          <p:nvPr/>
        </p:nvSpPr>
        <p:spPr bwMode="auto">
          <a:xfrm>
            <a:off x="3394009" y="5786922"/>
            <a:ext cx="1885950" cy="0"/>
          </a:xfrm>
          <a:prstGeom prst="line">
            <a:avLst/>
          </a:prstGeom>
          <a:noFill/>
          <a:ln w="127000">
            <a:solidFill>
              <a:srgbClr val="80808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Line 13"/>
          <p:cNvSpPr>
            <a:spLocks noChangeShapeType="1"/>
          </p:cNvSpPr>
          <p:nvPr/>
        </p:nvSpPr>
        <p:spPr bwMode="auto">
          <a:xfrm flipV="1">
            <a:off x="1222309" y="7205143"/>
            <a:ext cx="11430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Rectangle 12"/>
          <p:cNvSpPr>
            <a:spLocks noChangeArrowheads="1"/>
          </p:cNvSpPr>
          <p:nvPr/>
        </p:nvSpPr>
        <p:spPr bwMode="auto">
          <a:xfrm>
            <a:off x="891316" y="7562566"/>
            <a:ext cx="685800"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 name="Rectangle 11"/>
          <p:cNvSpPr>
            <a:spLocks noChangeArrowheads="1"/>
          </p:cNvSpPr>
          <p:nvPr/>
        </p:nvSpPr>
        <p:spPr bwMode="auto">
          <a:xfrm>
            <a:off x="688908" y="5534510"/>
            <a:ext cx="6329429" cy="27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defTabSz="914400" eaLnBrk="0" fontAlgn="base" hangingPunct="0">
              <a:spcBef>
                <a:spcPct val="0"/>
              </a:spcBef>
              <a:spcAft>
                <a:spcPct val="0"/>
              </a:spcAft>
            </a:pPr>
            <a:r>
              <a:rPr lang="en-US" altLang="ja-JP" sz="1000" dirty="0">
                <a:latin typeface="Century" panose="02040604050505020304" pitchFamily="18" charset="0"/>
                <a:ea typeface="ＭＳ 明朝" panose="02020609040205080304" pitchFamily="17" charset="-128"/>
                <a:cs typeface="Times New Roman" panose="02020603050405020304" pitchFamily="18" charset="0"/>
              </a:rPr>
              <a:t>+++++++++++++++++++++++++++++++++++++++++++++++++++++++++++++++++++++++</a:t>
            </a: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sp>
        <p:nvSpPr>
          <p:cNvPr id="21" name="Rectangle 9"/>
          <p:cNvSpPr>
            <a:spLocks noChangeArrowheads="1"/>
          </p:cNvSpPr>
          <p:nvPr/>
        </p:nvSpPr>
        <p:spPr bwMode="auto">
          <a:xfrm>
            <a:off x="2508184" y="5525016"/>
            <a:ext cx="771525" cy="36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chemeClr val="tx1"/>
                </a:solidFill>
                <a:effectLst/>
                <a:latin typeface="Century" panose="02040604050505020304" pitchFamily="18" charset="0"/>
                <a:ea typeface="SimHei"/>
                <a:cs typeface="Arial" panose="020B0604020202020204" pitchFamily="34" charset="0"/>
              </a:rPr>
              <a:t>京阪</a:t>
            </a:r>
            <a:r>
              <a:rPr kumimoji="0" lang="ja-JP" altLang="ja-JP" sz="1000" b="0" i="0" u="none" strike="noStrike" cap="none" normalizeH="0" baseline="0">
                <a:ln>
                  <a:noFill/>
                </a:ln>
                <a:solidFill>
                  <a:schemeClr val="tx1"/>
                </a:solidFill>
                <a:effectLst/>
                <a:latin typeface="Century" panose="02040604050505020304" pitchFamily="18" charset="0"/>
                <a:ea typeface="SimHei"/>
                <a:cs typeface="SimSun" panose="02010600030101010101" pitchFamily="2" charset="-122"/>
              </a:rPr>
              <a:t>电车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pic>
        <p:nvPicPr>
          <p:cNvPr id="2056" name="Picture 8" descr="j02350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9827" y="6317314"/>
            <a:ext cx="3333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j02026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6109" y="6502132"/>
            <a:ext cx="933450" cy="6858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6"/>
          <p:cNvSpPr>
            <a:spLocks noChangeArrowheads="1"/>
          </p:cNvSpPr>
          <p:nvPr/>
        </p:nvSpPr>
        <p:spPr bwMode="auto">
          <a:xfrm>
            <a:off x="838928" y="7596672"/>
            <a:ext cx="8001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SimSun" panose="02010600030101010101" pitchFamily="2" charset="-122"/>
              </a:rPr>
              <a:t>这</a:t>
            </a:r>
            <a:r>
              <a:rPr kumimoji="0" lang="ja-JP" altLang="ja-JP" sz="12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ＭＳ ゴシック" panose="020B0609070205080204" pitchFamily="49" charset="-128"/>
              </a:rPr>
              <a:t>儿</a:t>
            </a:r>
            <a:endParaRPr kumimoji="0" lang="ja-JP"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3" name="Line 5"/>
          <p:cNvSpPr>
            <a:spLocks noChangeShapeType="1"/>
          </p:cNvSpPr>
          <p:nvPr/>
        </p:nvSpPr>
        <p:spPr bwMode="auto">
          <a:xfrm>
            <a:off x="765109" y="5440427"/>
            <a:ext cx="5372100" cy="0"/>
          </a:xfrm>
          <a:prstGeom prst="line">
            <a:avLst/>
          </a:prstGeom>
          <a:noFill/>
          <a:ln w="127000">
            <a:pattFill prst="ltDnDiag">
              <a:fgClr>
                <a:srgbClr val="000000"/>
              </a:fgClr>
              <a:bgClr>
                <a:srgbClr val="FFFFFF"/>
              </a:bgClr>
            </a:patt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052" name="Picture 4" descr="j034370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8009" y="5336072"/>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3"/>
          <p:cNvSpPr>
            <a:spLocks noChangeArrowheads="1"/>
          </p:cNvSpPr>
          <p:nvPr/>
        </p:nvSpPr>
        <p:spPr bwMode="auto">
          <a:xfrm>
            <a:off x="3790884" y="5319030"/>
            <a:ext cx="517525" cy="2619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Century" panose="02040604050505020304" pitchFamily="18" charset="0"/>
                <a:ea typeface="SimHei"/>
                <a:cs typeface="Arial" panose="020B0604020202020204" pitchFamily="34" charset="0"/>
              </a:rPr>
              <a:t>大河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5" name="AutoShape 2"/>
          <p:cNvSpPr>
            <a:spLocks noChangeArrowheads="1"/>
          </p:cNvSpPr>
          <p:nvPr/>
        </p:nvSpPr>
        <p:spPr bwMode="auto">
          <a:xfrm>
            <a:off x="4927534" y="5240822"/>
            <a:ext cx="1000125" cy="885825"/>
          </a:xfrm>
          <a:prstGeom prst="plus">
            <a:avLst>
              <a:gd name="adj" fmla="val 38681"/>
            </a:avLst>
          </a:prstGeom>
          <a:solidFill>
            <a:srgbClr val="33333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 name="Rectangle 1"/>
          <p:cNvSpPr>
            <a:spLocks noChangeArrowheads="1"/>
          </p:cNvSpPr>
          <p:nvPr/>
        </p:nvSpPr>
        <p:spPr bwMode="auto">
          <a:xfrm>
            <a:off x="4517959" y="5543677"/>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ja-JP" sz="1000" b="1" i="0" u="none" strike="noStrike" cap="none" normalizeH="0" baseline="0" dirty="0">
                <a:ln>
                  <a:noFill/>
                </a:ln>
                <a:solidFill>
                  <a:srgbClr val="FFFFFF"/>
                </a:solidFill>
                <a:effectLst/>
                <a:latin typeface="Century" panose="02040604050505020304" pitchFamily="18" charset="0"/>
                <a:ea typeface="SimHei"/>
                <a:cs typeface="Arial" panose="020B0604020202020204" pitchFamily="34" charset="0"/>
              </a:rPr>
              <a:t>天满桥</a:t>
            </a:r>
            <a:r>
              <a:rPr kumimoji="0" lang="zh-CN" altLang="ja-JP" sz="1000" b="1" i="0" u="none" strike="noStrike" cap="none" normalizeH="0" baseline="0" dirty="0">
                <a:ln>
                  <a:noFill/>
                </a:ln>
                <a:solidFill>
                  <a:srgbClr val="FFFFFF"/>
                </a:solidFill>
                <a:effectLst/>
                <a:latin typeface="Century" panose="02040604050505020304" pitchFamily="18" charset="0"/>
                <a:ea typeface="SimHei"/>
                <a:cs typeface="SimSun" panose="02010600030101010101" pitchFamily="2" charset="-122"/>
              </a:rPr>
              <a:t>驿</a:t>
            </a:r>
            <a:r>
              <a:rPr kumimoji="0" lang="zh-CN" altLang="ja-JP" sz="1000" b="1" i="0" u="none" strike="noStrike" cap="none" normalizeH="0" baseline="0" dirty="0">
                <a:ln>
                  <a:noFill/>
                </a:ln>
                <a:solidFill>
                  <a:srgbClr val="FFFFFF"/>
                </a:solidFill>
                <a:effectLst/>
                <a:latin typeface="Century" panose="02040604050505020304" pitchFamily="18" charset="0"/>
                <a:ea typeface="SimHei"/>
                <a:cs typeface="HGP創英角ﾎﾟｯﾌﾟ体" panose="040B0A00000000000000" pitchFamily="50" charset="-128"/>
              </a:rPr>
              <a:t>站</a:t>
            </a:r>
            <a:endParaRPr kumimoji="0" lang="zh-CN" altLang="ja-JP" sz="1800" b="0" i="0" u="none" strike="noStrike" cap="none" normalizeH="0" baseline="0" dirty="0">
              <a:ln>
                <a:noFill/>
              </a:ln>
              <a:solidFill>
                <a:schemeClr val="tx1"/>
              </a:solidFill>
              <a:effectLst/>
              <a:latin typeface="Arial" panose="020B0604020202020204" pitchFamily="34" charset="0"/>
            </a:endParaRPr>
          </a:p>
        </p:txBody>
      </p:sp>
      <p:sp>
        <p:nvSpPr>
          <p:cNvPr id="27" name="Rectangle 29"/>
          <p:cNvSpPr>
            <a:spLocks noChangeArrowheads="1"/>
          </p:cNvSpPr>
          <p:nvPr/>
        </p:nvSpPr>
        <p:spPr bwMode="auto">
          <a:xfrm>
            <a:off x="765109" y="4777272"/>
            <a:ext cx="6865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8" name="Rectangle 42"/>
          <p:cNvSpPr>
            <a:spLocks noChangeArrowheads="1"/>
          </p:cNvSpPr>
          <p:nvPr/>
        </p:nvSpPr>
        <p:spPr bwMode="auto">
          <a:xfrm>
            <a:off x="765109" y="5234472"/>
            <a:ext cx="68659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0" name="Rectangle 10"/>
          <p:cNvSpPr>
            <a:spLocks noChangeArrowheads="1"/>
          </p:cNvSpPr>
          <p:nvPr/>
        </p:nvSpPr>
        <p:spPr bwMode="auto">
          <a:xfrm>
            <a:off x="4947586" y="7202972"/>
            <a:ext cx="1171575" cy="2581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Century" panose="02040604050505020304" pitchFamily="18" charset="0"/>
                <a:ea typeface="SimHei"/>
                <a:cs typeface="Arial" panose="020B0604020202020204" pitchFamily="34" charset="0"/>
              </a:rPr>
              <a:t>地下</a:t>
            </a:r>
            <a:r>
              <a:rPr kumimoji="0" lang="ja-JP" altLang="ja-JP" sz="1000" b="0" i="0" u="none" strike="noStrike" cap="none" normalizeH="0" baseline="0" dirty="0">
                <a:ln>
                  <a:noFill/>
                </a:ln>
                <a:solidFill>
                  <a:schemeClr val="tx1"/>
                </a:solidFill>
                <a:effectLst/>
                <a:latin typeface="Century" panose="02040604050505020304" pitchFamily="18" charset="0"/>
                <a:ea typeface="SimHei"/>
                <a:cs typeface="SimSun" panose="02010600030101010101" pitchFamily="2" charset="-122"/>
              </a:rPr>
              <a:t>铁谷町线</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38734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80269" y="901192"/>
            <a:ext cx="1243965" cy="735965"/>
          </a:xfrm>
          <a:prstGeom prst="rect">
            <a:avLst/>
          </a:prstGeom>
        </p:spPr>
        <p:txBody>
          <a:bodyPr vert="horz" wrap="square" lIns="0" tIns="12065" rIns="0" bIns="0" rtlCol="0">
            <a:spAutoFit/>
          </a:bodyPr>
          <a:lstStyle/>
          <a:p>
            <a:pPr marL="12700">
              <a:spcBef>
                <a:spcPts val="95"/>
              </a:spcBef>
            </a:pPr>
            <a:r>
              <a:rPr sz="1600" spc="-5" dirty="0">
                <a:solidFill>
                  <a:srgbClr val="EC7C30"/>
                </a:solidFill>
                <a:latin typeface="SimSun"/>
                <a:cs typeface="SimSun"/>
              </a:rPr>
              <a:t>免</a:t>
            </a:r>
            <a:r>
              <a:rPr sz="1600" spc="-5" dirty="0">
                <a:solidFill>
                  <a:srgbClr val="EC7C30"/>
                </a:solidFill>
                <a:latin typeface="Noto Serif CJK JP Medium"/>
                <a:cs typeface="Noto Serif CJK JP Medium"/>
              </a:rPr>
              <a:t>费咨询</a:t>
            </a:r>
            <a:r>
              <a:rPr sz="1600" spc="-5" dirty="0">
                <a:solidFill>
                  <a:srgbClr val="EC7C30"/>
                </a:solidFill>
                <a:latin typeface="Batang"/>
                <a:cs typeface="Batang"/>
              </a:rPr>
              <a:t>！</a:t>
            </a:r>
            <a:endParaRPr sz="1600">
              <a:latin typeface="Batang"/>
              <a:cs typeface="Batang"/>
            </a:endParaRPr>
          </a:p>
          <a:p>
            <a:pPr marL="544830">
              <a:spcBef>
                <a:spcPts val="1515"/>
              </a:spcBef>
            </a:pPr>
            <a:r>
              <a:rPr dirty="0">
                <a:solidFill>
                  <a:srgbClr val="C55A11"/>
                </a:solidFill>
                <a:latin typeface="Noto Serif CJK JP Medium"/>
                <a:cs typeface="Noto Serif CJK JP Medium"/>
              </a:rPr>
              <a:t>请预约</a:t>
            </a:r>
            <a:endParaRPr>
              <a:latin typeface="Noto Serif CJK JP Medium"/>
              <a:cs typeface="Noto Serif CJK JP Medium"/>
            </a:endParaRPr>
          </a:p>
        </p:txBody>
      </p:sp>
      <p:sp>
        <p:nvSpPr>
          <p:cNvPr id="3" name="object 3"/>
          <p:cNvSpPr txBox="1"/>
          <p:nvPr/>
        </p:nvSpPr>
        <p:spPr>
          <a:xfrm>
            <a:off x="1473397" y="2053945"/>
            <a:ext cx="3225800" cy="574040"/>
          </a:xfrm>
          <a:prstGeom prst="rect">
            <a:avLst/>
          </a:prstGeom>
        </p:spPr>
        <p:txBody>
          <a:bodyPr vert="horz" wrap="square" lIns="0" tIns="12700" rIns="0" bIns="0" rtlCol="0">
            <a:spAutoFit/>
          </a:bodyPr>
          <a:lstStyle/>
          <a:p>
            <a:pPr marL="12700">
              <a:spcBef>
                <a:spcPts val="100"/>
              </a:spcBef>
            </a:pPr>
            <a:r>
              <a:rPr sz="3600" dirty="0">
                <a:solidFill>
                  <a:srgbClr val="C55A11"/>
                </a:solidFill>
                <a:latin typeface="SimSun"/>
                <a:cs typeface="SimSun"/>
              </a:rPr>
              <a:t>外国人</a:t>
            </a:r>
            <a:r>
              <a:rPr sz="3600" dirty="0">
                <a:solidFill>
                  <a:srgbClr val="C55A11"/>
                </a:solidFill>
                <a:latin typeface="Noto Serif CJK JP Medium"/>
                <a:cs typeface="Noto Serif CJK JP Medium"/>
              </a:rPr>
              <a:t>劳动咨询</a:t>
            </a:r>
            <a:endParaRPr sz="3600" dirty="0">
              <a:latin typeface="Noto Serif CJK JP Medium"/>
              <a:cs typeface="Noto Serif CJK JP Medium"/>
            </a:endParaRPr>
          </a:p>
        </p:txBody>
      </p:sp>
      <p:pic>
        <p:nvPicPr>
          <p:cNvPr id="4" name="object 4"/>
          <p:cNvPicPr/>
          <p:nvPr/>
        </p:nvPicPr>
        <p:blipFill>
          <a:blip r:embed="rId2" cstate="print"/>
          <a:stretch>
            <a:fillRect/>
          </a:stretch>
        </p:blipFill>
        <p:spPr>
          <a:xfrm>
            <a:off x="4720781" y="5139330"/>
            <a:ext cx="1593395" cy="1011324"/>
          </a:xfrm>
          <a:prstGeom prst="rect">
            <a:avLst/>
          </a:prstGeom>
        </p:spPr>
      </p:pic>
      <p:sp>
        <p:nvSpPr>
          <p:cNvPr id="5" name="object 5"/>
          <p:cNvSpPr txBox="1"/>
          <p:nvPr/>
        </p:nvSpPr>
        <p:spPr>
          <a:xfrm>
            <a:off x="3385751" y="8309102"/>
            <a:ext cx="2352675" cy="728980"/>
          </a:xfrm>
          <a:prstGeom prst="rect">
            <a:avLst/>
          </a:prstGeom>
        </p:spPr>
        <p:txBody>
          <a:bodyPr vert="horz" wrap="square" lIns="0" tIns="120650" rIns="0" bIns="0" rtlCol="0">
            <a:spAutoFit/>
          </a:bodyPr>
          <a:lstStyle/>
          <a:p>
            <a:pPr marL="12700">
              <a:spcBef>
                <a:spcPts val="950"/>
              </a:spcBef>
            </a:pPr>
            <a:r>
              <a:rPr sz="1600" b="1" spc="-5" dirty="0">
                <a:solidFill>
                  <a:srgbClr val="843B0B"/>
                </a:solidFill>
                <a:latin typeface="UD デジタル 教科書体 NP-B"/>
                <a:cs typeface="UD デジタル 教科書体 NP-B"/>
              </a:rPr>
              <a:t>☎</a:t>
            </a:r>
            <a:r>
              <a:rPr sz="1600" b="1" spc="-35" dirty="0">
                <a:solidFill>
                  <a:srgbClr val="843B0B"/>
                </a:solidFill>
                <a:latin typeface="UD デジタル 教科書体 NP-B"/>
                <a:cs typeface="UD デジタル 教科書体 NP-B"/>
              </a:rPr>
              <a:t> </a:t>
            </a:r>
            <a:r>
              <a:rPr sz="1600" b="1" spc="-5" dirty="0">
                <a:solidFill>
                  <a:srgbClr val="843B0B"/>
                </a:solidFill>
                <a:latin typeface="UD デジタル 教科書体 NP-B"/>
                <a:cs typeface="UD デジタル 教科書体 NP-B"/>
              </a:rPr>
              <a:t>06-6941-2297</a:t>
            </a:r>
            <a:endParaRPr sz="1600">
              <a:latin typeface="UD デジタル 教科書体 NP-B"/>
              <a:cs typeface="UD デジタル 教科書体 NP-B"/>
            </a:endParaRPr>
          </a:p>
          <a:p>
            <a:pPr marL="46990">
              <a:spcBef>
                <a:spcPts val="844"/>
              </a:spcBef>
            </a:pPr>
            <a:r>
              <a:rPr sz="1600" b="1" spc="-10" dirty="0">
                <a:solidFill>
                  <a:srgbClr val="843B0B"/>
                </a:solidFill>
                <a:latin typeface="ＭＳ 明朝"/>
                <a:cs typeface="ＭＳ 明朝"/>
              </a:rPr>
              <a:t>✉</a:t>
            </a:r>
            <a:r>
              <a:rPr sz="1600" b="1" spc="-10" dirty="0">
                <a:solidFill>
                  <a:srgbClr val="843B0B"/>
                </a:solidFill>
                <a:latin typeface="UD デジタル 教科書体 NP-B"/>
                <a:cs typeface="UD デジタル 教科書体 NP-B"/>
                <a:hlinkClick r:id="rId3"/>
              </a:rPr>
              <a:t>jouhou-c@ofix.or.jp</a:t>
            </a:r>
            <a:endParaRPr sz="1600">
              <a:latin typeface="UD デジタル 教科書体 NP-B"/>
              <a:cs typeface="UD デジタル 教科書体 NP-B"/>
            </a:endParaRPr>
          </a:p>
        </p:txBody>
      </p:sp>
      <p:pic>
        <p:nvPicPr>
          <p:cNvPr id="6" name="object 6"/>
          <p:cNvPicPr/>
          <p:nvPr/>
        </p:nvPicPr>
        <p:blipFill>
          <a:blip r:embed="rId4" cstate="print"/>
          <a:stretch>
            <a:fillRect/>
          </a:stretch>
        </p:blipFill>
        <p:spPr>
          <a:xfrm>
            <a:off x="5020978" y="496824"/>
            <a:ext cx="1435607" cy="1444751"/>
          </a:xfrm>
          <a:prstGeom prst="rect">
            <a:avLst/>
          </a:prstGeom>
        </p:spPr>
      </p:pic>
      <p:sp>
        <p:nvSpPr>
          <p:cNvPr id="7" name="object 7"/>
          <p:cNvSpPr txBox="1"/>
          <p:nvPr/>
        </p:nvSpPr>
        <p:spPr>
          <a:xfrm>
            <a:off x="200245" y="2805717"/>
            <a:ext cx="1048882" cy="382156"/>
          </a:xfrm>
          <a:prstGeom prst="rect">
            <a:avLst/>
          </a:prstGeom>
        </p:spPr>
        <p:txBody>
          <a:bodyPr vert="horz" wrap="square" lIns="0" tIns="12700" rIns="0" bIns="0" rtlCol="0">
            <a:spAutoFit/>
          </a:bodyPr>
          <a:lstStyle/>
          <a:p>
            <a:pPr marL="12700">
              <a:spcBef>
                <a:spcPts val="100"/>
              </a:spcBef>
            </a:pPr>
            <a:r>
              <a:rPr sz="2400" b="1" dirty="0" err="1">
                <a:solidFill>
                  <a:srgbClr val="1F3863"/>
                </a:solidFill>
                <a:latin typeface="SimSun" panose="02010600030101010101" pitchFamily="2" charset="-122"/>
                <a:ea typeface="SimSun" panose="02010600030101010101" pitchFamily="2" charset="-122"/>
                <a:cs typeface="SimSun"/>
              </a:rPr>
              <a:t>日期</a:t>
            </a:r>
            <a:r>
              <a:rPr sz="2400" b="1" baseline="-5341" dirty="0">
                <a:solidFill>
                  <a:srgbClr val="1F3863"/>
                </a:solidFill>
                <a:latin typeface="BIZ UD明朝 Medium" panose="02020500000000000000" pitchFamily="17" charset="-128"/>
                <a:ea typeface="BIZ UD明朝 Medium" panose="02020500000000000000" pitchFamily="17" charset="-128"/>
                <a:cs typeface="UD デジタル 教科書体 NK-B"/>
              </a:rPr>
              <a:t>：</a:t>
            </a:r>
            <a:endParaRPr sz="2400" b="1" baseline="-5341" dirty="0">
              <a:latin typeface="BIZ UD明朝 Medium" panose="02020500000000000000" pitchFamily="17" charset="-128"/>
              <a:ea typeface="BIZ UD明朝 Medium" panose="02020500000000000000" pitchFamily="17" charset="-128"/>
              <a:cs typeface="UD デジタル 教科書体 NK-B"/>
            </a:endParaRPr>
          </a:p>
        </p:txBody>
      </p:sp>
      <p:pic>
        <p:nvPicPr>
          <p:cNvPr id="9" name="object 9"/>
          <p:cNvPicPr/>
          <p:nvPr/>
        </p:nvPicPr>
        <p:blipFill>
          <a:blip r:embed="rId5" cstate="print"/>
          <a:stretch>
            <a:fillRect/>
          </a:stretch>
        </p:blipFill>
        <p:spPr>
          <a:xfrm>
            <a:off x="442457" y="5116527"/>
            <a:ext cx="1513665" cy="1022730"/>
          </a:xfrm>
          <a:prstGeom prst="rect">
            <a:avLst/>
          </a:prstGeom>
        </p:spPr>
      </p:pic>
      <p:sp>
        <p:nvSpPr>
          <p:cNvPr id="10" name="object 10"/>
          <p:cNvSpPr txBox="1"/>
          <p:nvPr/>
        </p:nvSpPr>
        <p:spPr>
          <a:xfrm>
            <a:off x="538881" y="5433161"/>
            <a:ext cx="1420495" cy="351378"/>
          </a:xfrm>
          <a:prstGeom prst="rect">
            <a:avLst/>
          </a:prstGeom>
        </p:spPr>
        <p:txBody>
          <a:bodyPr vert="horz" wrap="square" lIns="0" tIns="12700" rIns="0" bIns="0" rtlCol="0">
            <a:spAutoFit/>
          </a:bodyPr>
          <a:lstStyle/>
          <a:p>
            <a:pPr marL="12700">
              <a:spcBef>
                <a:spcPts val="100"/>
              </a:spcBef>
            </a:pPr>
            <a:r>
              <a:rPr sz="2200" spc="-5" dirty="0" err="1">
                <a:solidFill>
                  <a:srgbClr val="1F3863"/>
                </a:solidFill>
                <a:latin typeface="BatangChe"/>
                <a:cs typeface="BatangChe"/>
              </a:rPr>
              <a:t>解雇</a:t>
            </a:r>
            <a:r>
              <a:rPr sz="2200" spc="-5" dirty="0">
                <a:solidFill>
                  <a:srgbClr val="1F3863"/>
                </a:solidFill>
                <a:latin typeface="BatangChe"/>
                <a:cs typeface="BatangChe"/>
              </a:rPr>
              <a:t>·</a:t>
            </a:r>
            <a:r>
              <a:rPr lang="ja-JP" altLang="en-US" sz="2200" spc="-5" dirty="0">
                <a:solidFill>
                  <a:srgbClr val="1F3863"/>
                </a:solidFill>
                <a:latin typeface="BatangChe"/>
                <a:cs typeface="BatangChe"/>
              </a:rPr>
              <a:t>退</a:t>
            </a:r>
            <a:r>
              <a:rPr sz="2200" spc="-5" dirty="0">
                <a:solidFill>
                  <a:srgbClr val="1F3863"/>
                </a:solidFill>
                <a:latin typeface="BatangChe"/>
                <a:cs typeface="BatangChe"/>
              </a:rPr>
              <a:t>休</a:t>
            </a:r>
            <a:endParaRPr sz="2200" dirty="0">
              <a:latin typeface="BatangChe"/>
              <a:cs typeface="BatangChe"/>
            </a:endParaRPr>
          </a:p>
        </p:txBody>
      </p:sp>
      <p:pic>
        <p:nvPicPr>
          <p:cNvPr id="11" name="object 11"/>
          <p:cNvPicPr/>
          <p:nvPr/>
        </p:nvPicPr>
        <p:blipFill>
          <a:blip r:embed="rId6" cstate="print"/>
          <a:stretch>
            <a:fillRect/>
          </a:stretch>
        </p:blipFill>
        <p:spPr>
          <a:xfrm>
            <a:off x="2456184" y="3984031"/>
            <a:ext cx="1707106" cy="1001204"/>
          </a:xfrm>
          <a:prstGeom prst="rect">
            <a:avLst/>
          </a:prstGeom>
        </p:spPr>
      </p:pic>
      <p:pic>
        <p:nvPicPr>
          <p:cNvPr id="12" name="object 12"/>
          <p:cNvPicPr/>
          <p:nvPr/>
        </p:nvPicPr>
        <p:blipFill>
          <a:blip r:embed="rId7" cstate="print"/>
          <a:stretch>
            <a:fillRect/>
          </a:stretch>
        </p:blipFill>
        <p:spPr>
          <a:xfrm>
            <a:off x="4720777" y="3995520"/>
            <a:ext cx="1581828" cy="999948"/>
          </a:xfrm>
          <a:prstGeom prst="rect">
            <a:avLst/>
          </a:prstGeom>
        </p:spPr>
      </p:pic>
      <p:pic>
        <p:nvPicPr>
          <p:cNvPr id="13" name="object 13"/>
          <p:cNvPicPr/>
          <p:nvPr/>
        </p:nvPicPr>
        <p:blipFill>
          <a:blip r:embed="rId8" cstate="print"/>
          <a:stretch>
            <a:fillRect/>
          </a:stretch>
        </p:blipFill>
        <p:spPr>
          <a:xfrm>
            <a:off x="2444854" y="5116685"/>
            <a:ext cx="1741247" cy="1045380"/>
          </a:xfrm>
          <a:prstGeom prst="rect">
            <a:avLst/>
          </a:prstGeom>
        </p:spPr>
      </p:pic>
      <p:sp>
        <p:nvSpPr>
          <p:cNvPr id="14" name="object 14"/>
          <p:cNvSpPr txBox="1"/>
          <p:nvPr/>
        </p:nvSpPr>
        <p:spPr>
          <a:xfrm>
            <a:off x="992791" y="2825357"/>
            <a:ext cx="5751971" cy="764312"/>
          </a:xfrm>
          <a:prstGeom prst="rect">
            <a:avLst/>
          </a:prstGeom>
        </p:spPr>
        <p:txBody>
          <a:bodyPr vert="horz" wrap="square" lIns="0" tIns="12700" rIns="0" bIns="0" rtlCol="0">
            <a:spAutoFit/>
          </a:bodyPr>
          <a:lstStyle/>
          <a:p>
            <a:pPr marL="12700">
              <a:spcBef>
                <a:spcPts val="100"/>
              </a:spcBef>
            </a:pPr>
            <a:r>
              <a:rPr lang="ja-JP" altLang="en-US" sz="2400" b="1" dirty="0">
                <a:solidFill>
                  <a:srgbClr val="1F3863"/>
                </a:solidFill>
                <a:latin typeface="SimSun" panose="02010600030101010101" pitchFamily="2" charset="-122"/>
                <a:ea typeface="SimSun" panose="02010600030101010101" pitchFamily="2" charset="-122"/>
                <a:cs typeface="SimSun"/>
              </a:rPr>
              <a:t>每月 第１周五</a:t>
            </a:r>
            <a:r>
              <a:rPr lang="en-US" altLang="ja-JP" sz="2200" b="1" dirty="0">
                <a:solidFill>
                  <a:srgbClr val="1F3863"/>
                </a:solidFill>
                <a:latin typeface="SimSun" panose="02010600030101010101" pitchFamily="2" charset="-122"/>
                <a:ea typeface="SimSun" panose="02010600030101010101" pitchFamily="2" charset="-122"/>
                <a:cs typeface="SimSun"/>
              </a:rPr>
              <a:t>(</a:t>
            </a:r>
            <a:r>
              <a:rPr lang="pt-BR" altLang="ja-JP" sz="2200" b="1" dirty="0">
                <a:solidFill>
                  <a:srgbClr val="1F3863"/>
                </a:solidFill>
                <a:latin typeface="SimSun" panose="02010600030101010101" pitchFamily="2" charset="-122"/>
                <a:ea typeface="SimSun" panose="02010600030101010101" pitchFamily="2" charset="-122"/>
                <a:cs typeface="UD デジタル 教科書体 NK-B"/>
              </a:rPr>
              <a:t>1:30pm-5:30pm</a:t>
            </a:r>
            <a:r>
              <a:rPr lang="en-US" altLang="ja-JP" sz="2200" b="1" dirty="0">
                <a:solidFill>
                  <a:srgbClr val="1F3863"/>
                </a:solidFill>
                <a:latin typeface="SimSun" panose="02010600030101010101" pitchFamily="2" charset="-122"/>
                <a:ea typeface="SimSun" panose="02010600030101010101" pitchFamily="2" charset="-122"/>
                <a:cs typeface="SimSun"/>
              </a:rPr>
              <a:t>)</a:t>
            </a:r>
          </a:p>
          <a:p>
            <a:pPr marL="12700">
              <a:spcBef>
                <a:spcPts val="100"/>
              </a:spcBef>
            </a:pPr>
            <a:r>
              <a:rPr lang="ja-JP" altLang="en-US" sz="2400" b="1" dirty="0">
                <a:solidFill>
                  <a:srgbClr val="1F3863"/>
                </a:solidFill>
                <a:latin typeface="SimSun" panose="02010600030101010101" pitchFamily="2" charset="-122"/>
                <a:ea typeface="SimSun" panose="02010600030101010101" pitchFamily="2" charset="-122"/>
                <a:cs typeface="SimSun"/>
              </a:rPr>
              <a:t>　　 第３周四</a:t>
            </a:r>
            <a:r>
              <a:rPr lang="en-US" altLang="ja-JP" sz="2200" b="1" dirty="0">
                <a:solidFill>
                  <a:srgbClr val="1F3863"/>
                </a:solidFill>
                <a:latin typeface="SimSun" panose="02010600030101010101" pitchFamily="2" charset="-122"/>
                <a:ea typeface="SimSun" panose="02010600030101010101" pitchFamily="2" charset="-122"/>
                <a:cs typeface="SimSun"/>
              </a:rPr>
              <a:t>(6</a:t>
            </a:r>
            <a:r>
              <a:rPr lang="pt-BR" altLang="ja-JP" sz="2200" b="1" dirty="0">
                <a:solidFill>
                  <a:srgbClr val="1F3863"/>
                </a:solidFill>
                <a:latin typeface="SimSun" panose="02010600030101010101" pitchFamily="2" charset="-122"/>
                <a:ea typeface="SimSun" panose="02010600030101010101" pitchFamily="2" charset="-122"/>
                <a:cs typeface="UD デジタル 教科書体 NK-B"/>
              </a:rPr>
              <a:t>:</a:t>
            </a:r>
            <a:r>
              <a:rPr lang="en-US" altLang="ja-JP" sz="2200" b="1" dirty="0">
                <a:solidFill>
                  <a:srgbClr val="1F3863"/>
                </a:solidFill>
                <a:latin typeface="SimSun" panose="02010600030101010101" pitchFamily="2" charset="-122"/>
                <a:ea typeface="SimSun" panose="02010600030101010101" pitchFamily="2" charset="-122"/>
                <a:cs typeface="UD デジタル 教科書体 NK-B"/>
              </a:rPr>
              <a:t>0</a:t>
            </a:r>
            <a:r>
              <a:rPr lang="pt-BR" altLang="ja-JP" sz="2200" b="1" dirty="0">
                <a:solidFill>
                  <a:srgbClr val="1F3863"/>
                </a:solidFill>
                <a:latin typeface="SimSun" panose="02010600030101010101" pitchFamily="2" charset="-122"/>
                <a:ea typeface="SimSun" panose="02010600030101010101" pitchFamily="2" charset="-122"/>
                <a:cs typeface="UD デジタル 教科書体 NK-B"/>
              </a:rPr>
              <a:t>0pm-</a:t>
            </a:r>
            <a:r>
              <a:rPr lang="en-US" altLang="ja-JP" sz="2200" b="1" dirty="0">
                <a:solidFill>
                  <a:srgbClr val="1F3863"/>
                </a:solidFill>
                <a:latin typeface="SimSun" panose="02010600030101010101" pitchFamily="2" charset="-122"/>
                <a:ea typeface="SimSun" panose="02010600030101010101" pitchFamily="2" charset="-122"/>
                <a:cs typeface="UD デジタル 教科書体 NK-B"/>
              </a:rPr>
              <a:t>8</a:t>
            </a:r>
            <a:r>
              <a:rPr lang="pt-BR" altLang="ja-JP" sz="2200" b="1" dirty="0">
                <a:solidFill>
                  <a:srgbClr val="1F3863"/>
                </a:solidFill>
                <a:latin typeface="SimSun" panose="02010600030101010101" pitchFamily="2" charset="-122"/>
                <a:ea typeface="SimSun" panose="02010600030101010101" pitchFamily="2" charset="-122"/>
                <a:cs typeface="UD デジタル 教科書体 NK-B"/>
              </a:rPr>
              <a:t>:</a:t>
            </a:r>
            <a:r>
              <a:rPr lang="en-US" altLang="ja-JP" sz="2200" b="1" dirty="0">
                <a:solidFill>
                  <a:srgbClr val="1F3863"/>
                </a:solidFill>
                <a:latin typeface="SimSun" panose="02010600030101010101" pitchFamily="2" charset="-122"/>
                <a:ea typeface="SimSun" panose="02010600030101010101" pitchFamily="2" charset="-122"/>
                <a:cs typeface="UD デジタル 教科書体 NK-B"/>
              </a:rPr>
              <a:t>0</a:t>
            </a:r>
            <a:r>
              <a:rPr lang="pt-BR" altLang="ja-JP" sz="2200" b="1" dirty="0">
                <a:solidFill>
                  <a:srgbClr val="1F3863"/>
                </a:solidFill>
                <a:latin typeface="SimSun" panose="02010600030101010101" pitchFamily="2" charset="-122"/>
                <a:ea typeface="SimSun" panose="02010600030101010101" pitchFamily="2" charset="-122"/>
                <a:cs typeface="UD デジタル 教科書体 NK-B"/>
              </a:rPr>
              <a:t>0pm</a:t>
            </a:r>
            <a:r>
              <a:rPr lang="en-US" altLang="ja-JP" sz="2200" b="1" dirty="0">
                <a:solidFill>
                  <a:srgbClr val="1F3863"/>
                </a:solidFill>
                <a:latin typeface="SimSun" panose="02010600030101010101" pitchFamily="2" charset="-122"/>
                <a:ea typeface="SimSun" panose="02010600030101010101" pitchFamily="2" charset="-122"/>
                <a:cs typeface="SimSun"/>
              </a:rPr>
              <a:t>)</a:t>
            </a:r>
            <a:r>
              <a:rPr lang="ja-JP" altLang="en-US" sz="2200" b="1" dirty="0">
                <a:solidFill>
                  <a:srgbClr val="1F3863"/>
                </a:solidFill>
                <a:latin typeface="SimSun" panose="02010600030101010101" pitchFamily="2" charset="-122"/>
                <a:ea typeface="SimSun" panose="02010600030101010101" pitchFamily="2" charset="-122"/>
                <a:cs typeface="SimSun"/>
              </a:rPr>
              <a:t>　</a:t>
            </a:r>
            <a:r>
              <a:rPr sz="2400" b="1" spc="70" dirty="0">
                <a:solidFill>
                  <a:srgbClr val="1F3863"/>
                </a:solidFill>
                <a:latin typeface="SimSun" panose="02010600030101010101" pitchFamily="2" charset="-122"/>
                <a:ea typeface="SimSun" panose="02010600030101010101" pitchFamily="2" charset="-122"/>
                <a:cs typeface="Noto Sans Mono CJK TC Regular"/>
              </a:rPr>
              <a:t>(</a:t>
            </a:r>
            <a:r>
              <a:rPr sz="2400" b="1" spc="70" dirty="0">
                <a:solidFill>
                  <a:srgbClr val="1F3863"/>
                </a:solidFill>
                <a:latin typeface="SimSun" panose="02010600030101010101" pitchFamily="2" charset="-122"/>
                <a:ea typeface="SimSun" panose="02010600030101010101" pitchFamily="2" charset="-122"/>
                <a:cs typeface="SimSun"/>
              </a:rPr>
              <a:t>原</a:t>
            </a:r>
            <a:r>
              <a:rPr sz="2400" b="1" dirty="0">
                <a:solidFill>
                  <a:srgbClr val="1F3863"/>
                </a:solidFill>
                <a:latin typeface="SimSun" panose="02010600030101010101" pitchFamily="2" charset="-122"/>
                <a:ea typeface="SimSun" panose="02010600030101010101" pitchFamily="2" charset="-122"/>
                <a:cs typeface="Noto Serif CJK JP Medium"/>
              </a:rPr>
              <a:t>则上)</a:t>
            </a:r>
            <a:endParaRPr sz="2400" b="1" dirty="0">
              <a:latin typeface="SimSun" panose="02010600030101010101" pitchFamily="2" charset="-122"/>
              <a:ea typeface="SimSun" panose="02010600030101010101" pitchFamily="2" charset="-122"/>
              <a:cs typeface="Noto Serif CJK JP Medium"/>
            </a:endParaRPr>
          </a:p>
        </p:txBody>
      </p:sp>
      <p:sp>
        <p:nvSpPr>
          <p:cNvPr id="15" name="object 15"/>
          <p:cNvSpPr txBox="1"/>
          <p:nvPr/>
        </p:nvSpPr>
        <p:spPr>
          <a:xfrm>
            <a:off x="223513" y="6325413"/>
            <a:ext cx="5986780" cy="1937385"/>
          </a:xfrm>
          <a:prstGeom prst="rect">
            <a:avLst/>
          </a:prstGeom>
        </p:spPr>
        <p:txBody>
          <a:bodyPr vert="horz" wrap="square" lIns="0" tIns="12700" rIns="0" bIns="0" rtlCol="0">
            <a:spAutoFit/>
          </a:bodyPr>
          <a:lstStyle/>
          <a:p>
            <a:pPr marL="52069" marR="626745">
              <a:spcBef>
                <a:spcPts val="100"/>
              </a:spcBef>
            </a:pPr>
            <a:r>
              <a:rPr sz="2200" b="1" spc="-15" dirty="0">
                <a:solidFill>
                  <a:srgbClr val="1F3863"/>
                </a:solidFill>
                <a:latin typeface="SimSun"/>
                <a:cs typeface="SimSun"/>
              </a:rPr>
              <a:t>可以在线咨询大阪府劳动咨询中心的专家。 咨询方式：在</a:t>
            </a:r>
            <a:r>
              <a:rPr sz="2200" b="1" spc="-20" dirty="0">
                <a:solidFill>
                  <a:srgbClr val="1F3863"/>
                </a:solidFill>
                <a:latin typeface="SimSun"/>
                <a:cs typeface="SimSun"/>
              </a:rPr>
              <a:t>线</a:t>
            </a:r>
            <a:r>
              <a:rPr sz="2200" b="1" spc="-15" dirty="0">
                <a:solidFill>
                  <a:srgbClr val="1F3863"/>
                </a:solidFill>
                <a:latin typeface="SimSun"/>
                <a:cs typeface="SimSun"/>
              </a:rPr>
              <a:t>,</a:t>
            </a:r>
            <a:r>
              <a:rPr sz="2200" b="1" spc="-20" dirty="0">
                <a:solidFill>
                  <a:srgbClr val="1F3863"/>
                </a:solidFill>
                <a:latin typeface="SimSun"/>
                <a:cs typeface="SimSun"/>
              </a:rPr>
              <a:t>来访</a:t>
            </a:r>
            <a:r>
              <a:rPr sz="2200" b="1" spc="-15" dirty="0">
                <a:solidFill>
                  <a:srgbClr val="1F3863"/>
                </a:solidFill>
                <a:latin typeface="SimSun"/>
                <a:cs typeface="SimSun"/>
              </a:rPr>
              <a:t>,</a:t>
            </a:r>
            <a:r>
              <a:rPr sz="2200" b="1" spc="-20" dirty="0">
                <a:solidFill>
                  <a:srgbClr val="1F3863"/>
                </a:solidFill>
                <a:latin typeface="SimSun"/>
                <a:cs typeface="SimSun"/>
              </a:rPr>
              <a:t>电话</a:t>
            </a:r>
            <a:r>
              <a:rPr sz="2200" b="1" spc="-15" dirty="0">
                <a:solidFill>
                  <a:srgbClr val="1F3863"/>
                </a:solidFill>
                <a:latin typeface="SimSun"/>
                <a:cs typeface="SimSun"/>
              </a:rPr>
              <a:t>(</a:t>
            </a:r>
            <a:r>
              <a:rPr sz="2200" b="1" spc="-20" dirty="0">
                <a:solidFill>
                  <a:srgbClr val="1F3863"/>
                </a:solidFill>
                <a:latin typeface="SimSun"/>
                <a:cs typeface="SimSun"/>
              </a:rPr>
              <a:t>都需预约</a:t>
            </a:r>
            <a:r>
              <a:rPr sz="2200" b="1" spc="-15" dirty="0">
                <a:solidFill>
                  <a:srgbClr val="1F3863"/>
                </a:solidFill>
                <a:latin typeface="SimSun"/>
                <a:cs typeface="SimSun"/>
              </a:rPr>
              <a:t>)</a:t>
            </a:r>
            <a:endParaRPr sz="2200" dirty="0">
              <a:latin typeface="SimSun"/>
              <a:cs typeface="SimSun"/>
            </a:endParaRPr>
          </a:p>
          <a:p>
            <a:pPr marL="828675">
              <a:spcBef>
                <a:spcPts val="625"/>
              </a:spcBef>
            </a:pPr>
            <a:r>
              <a:rPr sz="1400" b="1" spc="-15" dirty="0">
                <a:solidFill>
                  <a:srgbClr val="1F3863"/>
                </a:solidFill>
                <a:latin typeface="UD デジタル 教科書体 NK-B"/>
                <a:cs typeface="UD デジタル 教科書体 NK-B"/>
              </a:rPr>
              <a:t>※</a:t>
            </a:r>
            <a:r>
              <a:rPr sz="1400" spc="-5" dirty="0">
                <a:solidFill>
                  <a:srgbClr val="1F3863"/>
                </a:solidFill>
                <a:latin typeface="小塚明朝 Pr6N L"/>
                <a:cs typeface="小塚明朝 Pr6N L"/>
              </a:rPr>
              <a:t>原</a:t>
            </a:r>
            <a:r>
              <a:rPr sz="1400" spc="-5" dirty="0">
                <a:solidFill>
                  <a:srgbClr val="1F3863"/>
                </a:solidFill>
                <a:latin typeface="SimSun"/>
                <a:cs typeface="SimSun"/>
              </a:rPr>
              <a:t>则</a:t>
            </a:r>
            <a:r>
              <a:rPr sz="1400" spc="-5" dirty="0">
                <a:solidFill>
                  <a:srgbClr val="1F3863"/>
                </a:solidFill>
                <a:latin typeface="小塚明朝 Pr6N L"/>
                <a:cs typeface="小塚明朝 Pr6N L"/>
              </a:rPr>
              <a:t>上、最晚在咨</a:t>
            </a:r>
            <a:r>
              <a:rPr sz="1400" spc="-5" dirty="0">
                <a:solidFill>
                  <a:srgbClr val="1F3863"/>
                </a:solidFill>
                <a:latin typeface="SimSun"/>
                <a:cs typeface="SimSun"/>
              </a:rPr>
              <a:t>询</a:t>
            </a:r>
            <a:r>
              <a:rPr sz="1400" spc="-5" dirty="0">
                <a:solidFill>
                  <a:srgbClr val="1F3863"/>
                </a:solidFill>
                <a:latin typeface="小塚明朝 Pr6N L"/>
                <a:cs typeface="小塚明朝 Pr6N L"/>
              </a:rPr>
              <a:t>日</a:t>
            </a:r>
            <a:r>
              <a:rPr sz="1400" dirty="0">
                <a:solidFill>
                  <a:srgbClr val="1F3863"/>
                </a:solidFill>
                <a:latin typeface="小塚明朝 Pr6N L"/>
                <a:cs typeface="小塚明朝 Pr6N L"/>
              </a:rPr>
              <a:t>前</a:t>
            </a:r>
            <a:r>
              <a:rPr sz="1400" spc="-45" dirty="0">
                <a:solidFill>
                  <a:srgbClr val="1F3863"/>
                </a:solidFill>
                <a:latin typeface="小塚明朝 Pr6N L"/>
                <a:cs typeface="小塚明朝 Pr6N L"/>
              </a:rPr>
              <a:t> </a:t>
            </a:r>
            <a:r>
              <a:rPr sz="1400" spc="5" dirty="0">
                <a:solidFill>
                  <a:srgbClr val="1F3863"/>
                </a:solidFill>
                <a:latin typeface="小塚明朝 Pr6N L"/>
                <a:cs typeface="小塚明朝 Pr6N L"/>
              </a:rPr>
              <a:t>2</a:t>
            </a:r>
            <a:r>
              <a:rPr sz="1400" spc="-40" dirty="0">
                <a:solidFill>
                  <a:srgbClr val="1F3863"/>
                </a:solidFill>
                <a:latin typeface="小塚明朝 Pr6N L"/>
                <a:cs typeface="小塚明朝 Pr6N L"/>
              </a:rPr>
              <a:t> </a:t>
            </a:r>
            <a:r>
              <a:rPr sz="1400" spc="-5" dirty="0">
                <a:solidFill>
                  <a:srgbClr val="1F3863"/>
                </a:solidFill>
                <a:latin typeface="小塚明朝 Pr6N L"/>
                <a:cs typeface="小塚明朝 Pr6N L"/>
              </a:rPr>
              <a:t>天接受</a:t>
            </a:r>
            <a:r>
              <a:rPr sz="1400" spc="-5" dirty="0">
                <a:solidFill>
                  <a:srgbClr val="1F3863"/>
                </a:solidFill>
                <a:latin typeface="SimSun"/>
                <a:cs typeface="SimSun"/>
              </a:rPr>
              <a:t>预约</a:t>
            </a:r>
            <a:r>
              <a:rPr sz="1400" dirty="0">
                <a:solidFill>
                  <a:srgbClr val="1F3863"/>
                </a:solidFill>
                <a:latin typeface="小塚明朝 Pr6N L"/>
                <a:cs typeface="小塚明朝 Pr6N L"/>
              </a:rPr>
              <a:t>。</a:t>
            </a:r>
            <a:endParaRPr sz="1400" dirty="0">
              <a:latin typeface="小塚明朝 Pr6N L"/>
              <a:cs typeface="小塚明朝 Pr6N L"/>
            </a:endParaRPr>
          </a:p>
          <a:p>
            <a:pPr marL="12700">
              <a:spcBef>
                <a:spcPts val="535"/>
              </a:spcBef>
            </a:pPr>
            <a:r>
              <a:rPr sz="1900" spc="-60" dirty="0">
                <a:solidFill>
                  <a:srgbClr val="1F3863"/>
                </a:solidFill>
                <a:latin typeface="SimSun"/>
                <a:cs typeface="SimSun"/>
              </a:rPr>
              <a:t>可以</a:t>
            </a:r>
            <a:r>
              <a:rPr sz="1900" spc="-5" dirty="0">
                <a:solidFill>
                  <a:srgbClr val="1F3863"/>
                </a:solidFill>
                <a:latin typeface="SimSun"/>
                <a:cs typeface="SimSun"/>
              </a:rPr>
              <a:t>在线咨询大阪府劳动咨询中心的专家。</a:t>
            </a:r>
            <a:endParaRPr sz="1900" dirty="0">
              <a:latin typeface="SimSun"/>
              <a:cs typeface="SimSun"/>
            </a:endParaRPr>
          </a:p>
          <a:p>
            <a:pPr marL="12700" marR="5080">
              <a:spcBef>
                <a:spcPts val="90"/>
              </a:spcBef>
            </a:pPr>
            <a:r>
              <a:rPr sz="1900" spc="-5" dirty="0">
                <a:solidFill>
                  <a:srgbClr val="1F3863"/>
                </a:solidFill>
                <a:latin typeface="SimSun"/>
                <a:cs typeface="SimSun"/>
              </a:rPr>
              <a:t>对应</a:t>
            </a:r>
            <a:r>
              <a:rPr sz="1900" spc="-135" dirty="0">
                <a:solidFill>
                  <a:srgbClr val="1F3863"/>
                </a:solidFill>
                <a:latin typeface="SimSun"/>
                <a:cs typeface="SimSun"/>
              </a:rPr>
              <a:t>语言:英语,中文,韩语/朝鲜语,葡萄牙语,西</a:t>
            </a:r>
            <a:r>
              <a:rPr sz="1900" spc="-5" dirty="0">
                <a:solidFill>
                  <a:srgbClr val="1F3863"/>
                </a:solidFill>
                <a:latin typeface="SimSun"/>
                <a:cs typeface="SimSun"/>
              </a:rPr>
              <a:t>班牙</a:t>
            </a:r>
            <a:r>
              <a:rPr sz="1900" spc="-120" dirty="0">
                <a:solidFill>
                  <a:srgbClr val="1F3863"/>
                </a:solidFill>
                <a:latin typeface="SimSun"/>
                <a:cs typeface="SimSun"/>
              </a:rPr>
              <a:t>语,越南 </a:t>
            </a:r>
            <a:r>
              <a:rPr sz="1900" spc="-5" dirty="0">
                <a:solidFill>
                  <a:srgbClr val="1F3863"/>
                </a:solidFill>
                <a:latin typeface="SimSun"/>
                <a:cs typeface="SimSun"/>
              </a:rPr>
              <a:t>语</a:t>
            </a:r>
            <a:r>
              <a:rPr sz="1900" spc="-505" dirty="0">
                <a:solidFill>
                  <a:srgbClr val="1F3863"/>
                </a:solidFill>
                <a:latin typeface="SimSun"/>
                <a:cs typeface="SimSun"/>
              </a:rPr>
              <a:t>,</a:t>
            </a:r>
            <a:r>
              <a:rPr sz="1900" spc="-95" dirty="0">
                <a:solidFill>
                  <a:srgbClr val="1F3863"/>
                </a:solidFill>
                <a:latin typeface="SimSun"/>
                <a:cs typeface="SimSun"/>
              </a:rPr>
              <a:t>菲律宾语</a:t>
            </a:r>
            <a:r>
              <a:rPr sz="1900" spc="-50" dirty="0">
                <a:solidFill>
                  <a:srgbClr val="1F3863"/>
                </a:solidFill>
                <a:latin typeface="SimSun"/>
                <a:cs typeface="SimSun"/>
              </a:rPr>
              <a:t>,</a:t>
            </a:r>
            <a:r>
              <a:rPr sz="1900" spc="-95" dirty="0">
                <a:solidFill>
                  <a:srgbClr val="1F3863"/>
                </a:solidFill>
                <a:latin typeface="SimSun"/>
                <a:cs typeface="SimSun"/>
              </a:rPr>
              <a:t>泰国语</a:t>
            </a:r>
            <a:r>
              <a:rPr sz="1900" spc="-50" dirty="0">
                <a:solidFill>
                  <a:srgbClr val="1F3863"/>
                </a:solidFill>
                <a:latin typeface="SimSun"/>
                <a:cs typeface="SimSun"/>
              </a:rPr>
              <a:t>,</a:t>
            </a:r>
            <a:r>
              <a:rPr sz="1900" spc="-95" dirty="0">
                <a:solidFill>
                  <a:srgbClr val="1F3863"/>
                </a:solidFill>
                <a:latin typeface="SimSun"/>
                <a:cs typeface="SimSun"/>
              </a:rPr>
              <a:t>印度尼西亚语</a:t>
            </a:r>
            <a:r>
              <a:rPr sz="1900" spc="-50" dirty="0">
                <a:solidFill>
                  <a:srgbClr val="1F3863"/>
                </a:solidFill>
                <a:latin typeface="SimSun"/>
                <a:cs typeface="SimSun"/>
              </a:rPr>
              <a:t>,</a:t>
            </a:r>
            <a:r>
              <a:rPr sz="1900" spc="-95" dirty="0">
                <a:solidFill>
                  <a:srgbClr val="1F3863"/>
                </a:solidFill>
                <a:latin typeface="SimSun"/>
                <a:cs typeface="SimSun"/>
              </a:rPr>
              <a:t>尼泊尔</a:t>
            </a:r>
            <a:r>
              <a:rPr sz="1900" spc="-5" dirty="0">
                <a:solidFill>
                  <a:srgbClr val="1F3863"/>
                </a:solidFill>
                <a:latin typeface="SimSun"/>
                <a:cs typeface="SimSun"/>
              </a:rPr>
              <a:t>语</a:t>
            </a:r>
            <a:r>
              <a:rPr sz="1900" spc="-10" dirty="0">
                <a:solidFill>
                  <a:srgbClr val="1F3863"/>
                </a:solidFill>
                <a:latin typeface="Microsoft JhengHei UI Light"/>
                <a:cs typeface="Microsoft JhengHei UI Light"/>
              </a:rPr>
              <a:t>,</a:t>
            </a:r>
            <a:r>
              <a:rPr sz="1900" spc="-5" dirty="0">
                <a:solidFill>
                  <a:srgbClr val="1F3863"/>
                </a:solidFill>
                <a:latin typeface="Microsoft JhengHei UI Light"/>
                <a:cs typeface="Microsoft JhengHei UI Light"/>
              </a:rPr>
              <a:t>日语</a:t>
            </a:r>
            <a:endParaRPr sz="1900" dirty="0">
              <a:latin typeface="Microsoft JhengHei UI Light"/>
              <a:cs typeface="Microsoft JhengHei UI Light"/>
            </a:endParaRPr>
          </a:p>
        </p:txBody>
      </p:sp>
      <p:sp>
        <p:nvSpPr>
          <p:cNvPr id="16" name="object 16"/>
          <p:cNvSpPr txBox="1"/>
          <p:nvPr/>
        </p:nvSpPr>
        <p:spPr>
          <a:xfrm>
            <a:off x="285045" y="9495524"/>
            <a:ext cx="4861560" cy="330835"/>
          </a:xfrm>
          <a:prstGeom prst="rect">
            <a:avLst/>
          </a:prstGeom>
        </p:spPr>
        <p:txBody>
          <a:bodyPr vert="horz" wrap="square" lIns="0" tIns="12700" rIns="0" bIns="0" rtlCol="0">
            <a:spAutoFit/>
          </a:bodyPr>
          <a:lstStyle/>
          <a:p>
            <a:pPr marL="12700">
              <a:spcBef>
                <a:spcPts val="100"/>
              </a:spcBef>
            </a:pPr>
            <a:r>
              <a:rPr sz="2000" b="1" spc="-5" dirty="0">
                <a:solidFill>
                  <a:srgbClr val="843B0B"/>
                </a:solidFill>
                <a:latin typeface="SimSun"/>
                <a:cs typeface="SimSun"/>
              </a:rPr>
              <a:t>大阪市中央区本町桥2-5</a:t>
            </a:r>
            <a:r>
              <a:rPr sz="2000" b="1" spc="-25" dirty="0">
                <a:solidFill>
                  <a:srgbClr val="843B0B"/>
                </a:solidFill>
                <a:latin typeface="SimSun"/>
                <a:cs typeface="SimSun"/>
              </a:rPr>
              <a:t> </a:t>
            </a:r>
            <a:r>
              <a:rPr sz="2000" b="1" spc="-10" dirty="0">
                <a:solidFill>
                  <a:srgbClr val="843B0B"/>
                </a:solidFill>
                <a:latin typeface="SimSun"/>
                <a:cs typeface="SimSun"/>
              </a:rPr>
              <a:t>MyDome</a:t>
            </a:r>
            <a:r>
              <a:rPr sz="2000" b="1" spc="-25" dirty="0">
                <a:solidFill>
                  <a:srgbClr val="843B0B"/>
                </a:solidFill>
                <a:latin typeface="SimSun"/>
                <a:cs typeface="SimSun"/>
              </a:rPr>
              <a:t> </a:t>
            </a:r>
            <a:r>
              <a:rPr sz="2000" b="1" spc="-10" dirty="0">
                <a:solidFill>
                  <a:srgbClr val="843B0B"/>
                </a:solidFill>
                <a:latin typeface="SimSun"/>
                <a:cs typeface="SimSun"/>
              </a:rPr>
              <a:t>OSAKA</a:t>
            </a:r>
            <a:r>
              <a:rPr sz="2000" b="1" spc="-25" dirty="0">
                <a:solidFill>
                  <a:srgbClr val="843B0B"/>
                </a:solidFill>
                <a:latin typeface="SimSun"/>
                <a:cs typeface="SimSun"/>
              </a:rPr>
              <a:t> </a:t>
            </a:r>
            <a:r>
              <a:rPr sz="2000" b="1" spc="-5" dirty="0">
                <a:solidFill>
                  <a:srgbClr val="843B0B"/>
                </a:solidFill>
                <a:latin typeface="SimSun"/>
                <a:cs typeface="SimSun"/>
              </a:rPr>
              <a:t>5</a:t>
            </a:r>
            <a:r>
              <a:rPr sz="2000" b="1" spc="-10" dirty="0">
                <a:solidFill>
                  <a:srgbClr val="843B0B"/>
                </a:solidFill>
                <a:latin typeface="SimSun"/>
                <a:cs typeface="SimSun"/>
              </a:rPr>
              <a:t>楼</a:t>
            </a:r>
            <a:endParaRPr sz="2000">
              <a:latin typeface="SimSun"/>
              <a:cs typeface="SimSun"/>
            </a:endParaRPr>
          </a:p>
        </p:txBody>
      </p:sp>
      <p:sp>
        <p:nvSpPr>
          <p:cNvPr id="17" name="object 17"/>
          <p:cNvSpPr txBox="1"/>
          <p:nvPr/>
        </p:nvSpPr>
        <p:spPr>
          <a:xfrm>
            <a:off x="3433946" y="1248968"/>
            <a:ext cx="1087120" cy="228268"/>
          </a:xfrm>
          <a:prstGeom prst="rect">
            <a:avLst/>
          </a:prstGeom>
        </p:spPr>
        <p:txBody>
          <a:bodyPr vert="horz" wrap="square" lIns="0" tIns="12700" rIns="0" bIns="0" rtlCol="0">
            <a:spAutoFit/>
          </a:bodyPr>
          <a:lstStyle/>
          <a:p>
            <a:pPr marL="12700">
              <a:spcBef>
                <a:spcPts val="100"/>
              </a:spcBef>
            </a:pPr>
            <a:r>
              <a:rPr sz="1400" spc="-35" dirty="0">
                <a:solidFill>
                  <a:srgbClr val="EC7C30"/>
                </a:solidFill>
                <a:latin typeface="SimSun"/>
                <a:cs typeface="SimSun"/>
              </a:rPr>
              <a:t>可</a:t>
            </a:r>
            <a:r>
              <a:rPr sz="1400" spc="5" dirty="0">
                <a:solidFill>
                  <a:srgbClr val="EC7C30"/>
                </a:solidFill>
                <a:latin typeface="SimSun"/>
                <a:cs typeface="SimSun"/>
              </a:rPr>
              <a:t>以</a:t>
            </a:r>
            <a:r>
              <a:rPr sz="1400" spc="-35" dirty="0">
                <a:solidFill>
                  <a:srgbClr val="EC7C30"/>
                </a:solidFill>
                <a:latin typeface="SimSun"/>
                <a:cs typeface="SimSun"/>
              </a:rPr>
              <a:t>在</a:t>
            </a:r>
            <a:r>
              <a:rPr sz="1400" spc="5" dirty="0">
                <a:solidFill>
                  <a:srgbClr val="EC7C30"/>
                </a:solidFill>
                <a:latin typeface="Noto Serif CJK JP Medium"/>
                <a:cs typeface="Noto Serif CJK JP Medium"/>
              </a:rPr>
              <a:t>线咨询</a:t>
            </a:r>
            <a:endParaRPr sz="1400">
              <a:latin typeface="Noto Serif CJK JP Medium"/>
              <a:cs typeface="Noto Serif CJK JP Medium"/>
            </a:endParaRPr>
          </a:p>
        </p:txBody>
      </p:sp>
      <p:pic>
        <p:nvPicPr>
          <p:cNvPr id="18" name="object 18"/>
          <p:cNvPicPr/>
          <p:nvPr/>
        </p:nvPicPr>
        <p:blipFill>
          <a:blip r:embed="rId9" cstate="print"/>
          <a:stretch>
            <a:fillRect/>
          </a:stretch>
        </p:blipFill>
        <p:spPr>
          <a:xfrm>
            <a:off x="5956099" y="8488322"/>
            <a:ext cx="618624" cy="618650"/>
          </a:xfrm>
          <a:prstGeom prst="rect">
            <a:avLst/>
          </a:prstGeom>
        </p:spPr>
      </p:pic>
      <p:pic>
        <p:nvPicPr>
          <p:cNvPr id="19" name="object 19"/>
          <p:cNvPicPr/>
          <p:nvPr/>
        </p:nvPicPr>
        <p:blipFill>
          <a:blip r:embed="rId10" cstate="print"/>
          <a:stretch>
            <a:fillRect/>
          </a:stretch>
        </p:blipFill>
        <p:spPr>
          <a:xfrm>
            <a:off x="442413" y="3995314"/>
            <a:ext cx="1490915" cy="977298"/>
          </a:xfrm>
          <a:prstGeom prst="rect">
            <a:avLst/>
          </a:prstGeom>
        </p:spPr>
      </p:pic>
      <p:sp>
        <p:nvSpPr>
          <p:cNvPr id="20" name="object 20"/>
          <p:cNvSpPr txBox="1"/>
          <p:nvPr/>
        </p:nvSpPr>
        <p:spPr>
          <a:xfrm>
            <a:off x="762032" y="4237673"/>
            <a:ext cx="838835" cy="513715"/>
          </a:xfrm>
          <a:prstGeom prst="rect">
            <a:avLst/>
          </a:prstGeom>
        </p:spPr>
        <p:txBody>
          <a:bodyPr vert="horz" wrap="square" lIns="0" tIns="13335" rIns="0" bIns="0" rtlCol="0">
            <a:spAutoFit/>
          </a:bodyPr>
          <a:lstStyle/>
          <a:p>
            <a:pPr marL="12700">
              <a:spcBef>
                <a:spcPts val="105"/>
              </a:spcBef>
            </a:pPr>
            <a:r>
              <a:rPr sz="3200" spc="-5" dirty="0">
                <a:solidFill>
                  <a:srgbClr val="1F3863"/>
                </a:solidFill>
                <a:latin typeface="SimSun"/>
                <a:cs typeface="SimSun"/>
              </a:rPr>
              <a:t>工</a:t>
            </a:r>
            <a:r>
              <a:rPr sz="3200" dirty="0">
                <a:solidFill>
                  <a:srgbClr val="1F3863"/>
                </a:solidFill>
                <a:latin typeface="SimSun"/>
                <a:cs typeface="SimSun"/>
              </a:rPr>
              <a:t>资</a:t>
            </a:r>
            <a:endParaRPr sz="3200">
              <a:latin typeface="SimSun"/>
              <a:cs typeface="SimSun"/>
            </a:endParaRPr>
          </a:p>
        </p:txBody>
      </p:sp>
      <p:pic>
        <p:nvPicPr>
          <p:cNvPr id="21" name="object 21"/>
          <p:cNvPicPr/>
          <p:nvPr/>
        </p:nvPicPr>
        <p:blipFill>
          <a:blip r:embed="rId11" cstate="print"/>
          <a:stretch>
            <a:fillRect/>
          </a:stretch>
        </p:blipFill>
        <p:spPr>
          <a:xfrm>
            <a:off x="1525329" y="31820"/>
            <a:ext cx="361937" cy="253146"/>
          </a:xfrm>
          <a:prstGeom prst="rect">
            <a:avLst/>
          </a:prstGeom>
        </p:spPr>
      </p:pic>
      <p:pic>
        <p:nvPicPr>
          <p:cNvPr id="22" name="object 22"/>
          <p:cNvPicPr/>
          <p:nvPr/>
        </p:nvPicPr>
        <p:blipFill>
          <a:blip r:embed="rId12" cstate="print"/>
          <a:stretch>
            <a:fillRect/>
          </a:stretch>
        </p:blipFill>
        <p:spPr>
          <a:xfrm>
            <a:off x="1118986" y="338085"/>
            <a:ext cx="895672" cy="203025"/>
          </a:xfrm>
          <a:prstGeom prst="rect">
            <a:avLst/>
          </a:prstGeom>
        </p:spPr>
      </p:pic>
      <p:sp>
        <p:nvSpPr>
          <p:cNvPr id="23" name="object 23"/>
          <p:cNvSpPr txBox="1"/>
          <p:nvPr/>
        </p:nvSpPr>
        <p:spPr>
          <a:xfrm>
            <a:off x="1958741" y="0"/>
            <a:ext cx="4578985" cy="615950"/>
          </a:xfrm>
          <a:prstGeom prst="rect">
            <a:avLst/>
          </a:prstGeom>
        </p:spPr>
        <p:txBody>
          <a:bodyPr vert="horz" wrap="square" lIns="0" tIns="93980" rIns="0" bIns="0" rtlCol="0">
            <a:spAutoFit/>
          </a:bodyPr>
          <a:lstStyle/>
          <a:p>
            <a:pPr marL="12700">
              <a:spcBef>
                <a:spcPts val="740"/>
              </a:spcBef>
            </a:pPr>
            <a:r>
              <a:rPr sz="1400" dirty="0">
                <a:latin typeface="SimSun"/>
                <a:cs typeface="SimSun"/>
              </a:rPr>
              <a:t>大阪府</a:t>
            </a:r>
            <a:r>
              <a:rPr sz="1400" dirty="0">
                <a:latin typeface="Noto Serif CJK JP Medium"/>
                <a:cs typeface="Noto Serif CJK JP Medium"/>
              </a:rPr>
              <a:t>劳动咨询中心(劳动环境课</a:t>
            </a:r>
            <a:r>
              <a:rPr sz="1400" dirty="0">
                <a:latin typeface="Noto Sans Mono CJK TC Regular"/>
                <a:cs typeface="Noto Sans Mono CJK TC Regular"/>
              </a:rPr>
              <a:t>)</a:t>
            </a:r>
            <a:endParaRPr sz="1400">
              <a:latin typeface="Noto Sans Mono CJK TC Regular"/>
              <a:cs typeface="Noto Sans Mono CJK TC Regular"/>
            </a:endParaRPr>
          </a:p>
          <a:p>
            <a:pPr marL="107950">
              <a:spcBef>
                <a:spcPts val="645"/>
              </a:spcBef>
              <a:tabLst>
                <a:tab pos="2604135" algn="l"/>
              </a:tabLst>
            </a:pPr>
            <a:r>
              <a:rPr sz="1400" dirty="0">
                <a:latin typeface="SimSun"/>
                <a:cs typeface="SimSun"/>
              </a:rPr>
              <a:t>（公</a:t>
            </a:r>
            <a:r>
              <a:rPr sz="1400" dirty="0">
                <a:latin typeface="Noto Serif CJK JP Medium"/>
                <a:cs typeface="Noto Serif CJK JP Medium"/>
              </a:rPr>
              <a:t>财）大阪府国际交流财团	</a:t>
            </a:r>
            <a:r>
              <a:rPr sz="1400" dirty="0">
                <a:latin typeface="SimSun"/>
                <a:cs typeface="SimSun"/>
              </a:rPr>
              <a:t>大阪府外国人信息咨询处</a:t>
            </a:r>
            <a:endParaRPr sz="1400">
              <a:latin typeface="SimSun"/>
              <a:cs typeface="SimSun"/>
            </a:endParaRPr>
          </a:p>
        </p:txBody>
      </p:sp>
      <p:sp>
        <p:nvSpPr>
          <p:cNvPr id="24" name="object 24"/>
          <p:cNvSpPr txBox="1"/>
          <p:nvPr/>
        </p:nvSpPr>
        <p:spPr>
          <a:xfrm>
            <a:off x="2677344" y="5372011"/>
            <a:ext cx="1243330" cy="391160"/>
          </a:xfrm>
          <a:prstGeom prst="rect">
            <a:avLst/>
          </a:prstGeom>
        </p:spPr>
        <p:txBody>
          <a:bodyPr vert="horz" wrap="square" lIns="0" tIns="12700" rIns="0" bIns="0" rtlCol="0">
            <a:spAutoFit/>
          </a:bodyPr>
          <a:lstStyle/>
          <a:p>
            <a:pPr marL="12700">
              <a:spcBef>
                <a:spcPts val="100"/>
              </a:spcBef>
            </a:pPr>
            <a:r>
              <a:rPr sz="2400" spc="-5" dirty="0">
                <a:solidFill>
                  <a:srgbClr val="1F3863"/>
                </a:solidFill>
                <a:latin typeface="SimSun"/>
                <a:cs typeface="SimSun"/>
              </a:rPr>
              <a:t>劳动合同</a:t>
            </a:r>
            <a:endParaRPr sz="2400">
              <a:latin typeface="SimSun"/>
              <a:cs typeface="SimSun"/>
            </a:endParaRPr>
          </a:p>
        </p:txBody>
      </p:sp>
      <p:sp>
        <p:nvSpPr>
          <p:cNvPr id="25" name="object 25"/>
          <p:cNvSpPr txBox="1"/>
          <p:nvPr/>
        </p:nvSpPr>
        <p:spPr>
          <a:xfrm>
            <a:off x="2626544" y="4229465"/>
            <a:ext cx="1344930" cy="421640"/>
          </a:xfrm>
          <a:prstGeom prst="rect">
            <a:avLst/>
          </a:prstGeom>
        </p:spPr>
        <p:txBody>
          <a:bodyPr vert="horz" wrap="square" lIns="0" tIns="12700" rIns="0" bIns="0" rtlCol="0">
            <a:spAutoFit/>
          </a:bodyPr>
          <a:lstStyle/>
          <a:p>
            <a:pPr marL="12700">
              <a:spcBef>
                <a:spcPts val="100"/>
              </a:spcBef>
            </a:pPr>
            <a:r>
              <a:rPr sz="2600" spc="-5" dirty="0">
                <a:solidFill>
                  <a:srgbClr val="1F3863"/>
                </a:solidFill>
                <a:latin typeface="SimSun"/>
                <a:cs typeface="SimSun"/>
              </a:rPr>
              <a:t>工作时间</a:t>
            </a:r>
            <a:endParaRPr sz="2600" dirty="0">
              <a:latin typeface="SimSun"/>
              <a:cs typeface="SimSun"/>
            </a:endParaRPr>
          </a:p>
        </p:txBody>
      </p:sp>
      <p:sp>
        <p:nvSpPr>
          <p:cNvPr id="26" name="object 26"/>
          <p:cNvSpPr txBox="1"/>
          <p:nvPr/>
        </p:nvSpPr>
        <p:spPr>
          <a:xfrm>
            <a:off x="4973656" y="4247019"/>
            <a:ext cx="1033144" cy="421640"/>
          </a:xfrm>
          <a:prstGeom prst="rect">
            <a:avLst/>
          </a:prstGeom>
        </p:spPr>
        <p:txBody>
          <a:bodyPr vert="horz" wrap="square" lIns="0" tIns="12700" rIns="0" bIns="0" rtlCol="0">
            <a:spAutoFit/>
          </a:bodyPr>
          <a:lstStyle/>
          <a:p>
            <a:pPr marL="12700">
              <a:spcBef>
                <a:spcPts val="100"/>
              </a:spcBef>
            </a:pPr>
            <a:r>
              <a:rPr sz="2600" spc="65" dirty="0">
                <a:solidFill>
                  <a:srgbClr val="1F3863"/>
                </a:solidFill>
                <a:latin typeface="SimSun"/>
                <a:cs typeface="SimSun"/>
              </a:rPr>
              <a:t>性骚</a:t>
            </a:r>
            <a:r>
              <a:rPr sz="2600" dirty="0">
                <a:solidFill>
                  <a:srgbClr val="1F3863"/>
                </a:solidFill>
                <a:latin typeface="SimSun"/>
                <a:cs typeface="SimSun"/>
              </a:rPr>
              <a:t>扰</a:t>
            </a:r>
            <a:endParaRPr sz="2600">
              <a:latin typeface="SimSun"/>
              <a:cs typeface="SimSun"/>
            </a:endParaRPr>
          </a:p>
        </p:txBody>
      </p:sp>
      <p:sp>
        <p:nvSpPr>
          <p:cNvPr id="27" name="object 27"/>
          <p:cNvSpPr txBox="1"/>
          <p:nvPr/>
        </p:nvSpPr>
        <p:spPr>
          <a:xfrm>
            <a:off x="4929714" y="5470336"/>
            <a:ext cx="1493768" cy="351378"/>
          </a:xfrm>
          <a:prstGeom prst="rect">
            <a:avLst/>
          </a:prstGeom>
        </p:spPr>
        <p:txBody>
          <a:bodyPr vert="horz" wrap="square" lIns="0" tIns="12700" rIns="0" bIns="0" rtlCol="0">
            <a:spAutoFit/>
          </a:bodyPr>
          <a:lstStyle/>
          <a:p>
            <a:pPr marL="12700">
              <a:spcBef>
                <a:spcPts val="100"/>
              </a:spcBef>
            </a:pPr>
            <a:r>
              <a:rPr sz="2200" spc="-5" dirty="0" err="1">
                <a:solidFill>
                  <a:srgbClr val="1F3863"/>
                </a:solidFill>
                <a:latin typeface="SimSun"/>
                <a:cs typeface="SimSun"/>
              </a:rPr>
              <a:t>权力骚扰</a:t>
            </a:r>
            <a:endParaRPr sz="2200" dirty="0">
              <a:latin typeface="SimSun"/>
              <a:cs typeface="SimSun"/>
            </a:endParaRPr>
          </a:p>
        </p:txBody>
      </p:sp>
      <p:sp>
        <p:nvSpPr>
          <p:cNvPr id="28" name="object 28"/>
          <p:cNvSpPr txBox="1"/>
          <p:nvPr/>
        </p:nvSpPr>
        <p:spPr>
          <a:xfrm>
            <a:off x="185544" y="8416684"/>
            <a:ext cx="2800350" cy="635635"/>
          </a:xfrm>
          <a:prstGeom prst="rect">
            <a:avLst/>
          </a:prstGeom>
        </p:spPr>
        <p:txBody>
          <a:bodyPr vert="horz" wrap="square" lIns="0" tIns="12700" rIns="0" bIns="0" rtlCol="0">
            <a:spAutoFit/>
          </a:bodyPr>
          <a:lstStyle/>
          <a:p>
            <a:pPr marL="12700">
              <a:spcBef>
                <a:spcPts val="100"/>
              </a:spcBef>
            </a:pPr>
            <a:r>
              <a:rPr sz="2000" spc="-65" dirty="0">
                <a:solidFill>
                  <a:srgbClr val="1F3863"/>
                </a:solidFill>
                <a:latin typeface="Microsoft JhengHei UI Light"/>
                <a:cs typeface="Microsoft JhengHei UI Light"/>
              </a:rPr>
              <a:t>咨询</a:t>
            </a:r>
            <a:r>
              <a:rPr sz="2000" spc="-5" dirty="0">
                <a:solidFill>
                  <a:srgbClr val="1F3863"/>
                </a:solidFill>
                <a:latin typeface="Microsoft JhengHei UI Light"/>
                <a:cs typeface="Microsoft JhengHei UI Light"/>
              </a:rPr>
              <a:t>.</a:t>
            </a:r>
            <a:r>
              <a:rPr sz="2000" spc="-190" dirty="0">
                <a:solidFill>
                  <a:srgbClr val="1F3863"/>
                </a:solidFill>
                <a:latin typeface="Microsoft JhengHei UI Light"/>
                <a:cs typeface="Microsoft JhengHei UI Light"/>
              </a:rPr>
              <a:t> </a:t>
            </a:r>
            <a:r>
              <a:rPr sz="2000" spc="-10" dirty="0">
                <a:solidFill>
                  <a:srgbClr val="1F3863"/>
                </a:solidFill>
                <a:latin typeface="Microsoft JhengHei UI Light"/>
                <a:cs typeface="Microsoft JhengHei UI Light"/>
              </a:rPr>
              <a:t>预约:</a:t>
            </a:r>
            <a:endParaRPr sz="2000">
              <a:latin typeface="Microsoft JhengHei UI Light"/>
              <a:cs typeface="Microsoft JhengHei UI Light"/>
            </a:endParaRPr>
          </a:p>
          <a:p>
            <a:pPr marL="12700"/>
            <a:r>
              <a:rPr sz="2000" spc="-65" dirty="0">
                <a:solidFill>
                  <a:srgbClr val="1F3863"/>
                </a:solidFill>
                <a:latin typeface="Microsoft JhengHei UI Light"/>
                <a:cs typeface="Microsoft JhengHei UI Light"/>
              </a:rPr>
              <a:t>大阪</a:t>
            </a:r>
            <a:r>
              <a:rPr sz="2000" spc="-5" dirty="0">
                <a:solidFill>
                  <a:srgbClr val="1F3863"/>
                </a:solidFill>
                <a:latin typeface="Microsoft JhengHei UI Light"/>
                <a:cs typeface="Microsoft JhengHei UI Light"/>
              </a:rPr>
              <a:t>府外国人信息咨询处</a:t>
            </a:r>
            <a:endParaRPr sz="2000">
              <a:latin typeface="Microsoft JhengHei UI Light"/>
              <a:cs typeface="Microsoft JhengHei UI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21546"/>
            <a:ext cx="6894560" cy="10078400"/>
          </a:xfrm>
          <a:prstGeom prst="rect">
            <a:avLst/>
          </a:prstGeom>
          <a:solidFill>
            <a:schemeClr val="bg1"/>
          </a:solidFill>
          <a:ln w="76200">
            <a:solidFill>
              <a:schemeClr val="accent2">
                <a:lumMod val="60000"/>
                <a:lumOff val="40000"/>
              </a:schemeClr>
            </a:solidFill>
          </a:ln>
        </p:spPr>
        <p:txBody>
          <a:bodyPr wrap="square" rtlCol="0">
            <a:spAutoFit/>
          </a:bodyPr>
          <a:lstStyle/>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ja-JP" altLang="en-US" sz="1248" dirty="0"/>
          </a:p>
        </p:txBody>
      </p:sp>
      <p:graphicFrame>
        <p:nvGraphicFramePr>
          <p:cNvPr id="5" name="表 5">
            <a:extLst>
              <a:ext uri="{FF2B5EF4-FFF2-40B4-BE49-F238E27FC236}">
                <a16:creationId xmlns:a16="http://schemas.microsoft.com/office/drawing/2014/main" id="{04BF4693-FE49-4F58-BD7B-7F7F059E8778}"/>
              </a:ext>
            </a:extLst>
          </p:cNvPr>
          <p:cNvGraphicFramePr>
            <a:graphicFrameLocks noGrp="1"/>
          </p:cNvGraphicFramePr>
          <p:nvPr>
            <p:extLst>
              <p:ext uri="{D42A27DB-BD31-4B8C-83A1-F6EECF244321}">
                <p14:modId xmlns:p14="http://schemas.microsoft.com/office/powerpoint/2010/main" val="623892195"/>
              </p:ext>
            </p:extLst>
          </p:nvPr>
        </p:nvGraphicFramePr>
        <p:xfrm>
          <a:off x="60028" y="918955"/>
          <a:ext cx="6749927" cy="9039238"/>
        </p:xfrm>
        <a:graphic>
          <a:graphicData uri="http://schemas.openxmlformats.org/drawingml/2006/table">
            <a:tbl>
              <a:tblPr firstRow="1" bandRow="1">
                <a:tableStyleId>{00A15C55-8517-42AA-B614-E9B94910E393}</a:tableStyleId>
              </a:tblPr>
              <a:tblGrid>
                <a:gridCol w="1218611">
                  <a:extLst>
                    <a:ext uri="{9D8B030D-6E8A-4147-A177-3AD203B41FA5}">
                      <a16:colId xmlns:a16="http://schemas.microsoft.com/office/drawing/2014/main" val="2205891264"/>
                    </a:ext>
                  </a:extLst>
                </a:gridCol>
                <a:gridCol w="1478196">
                  <a:extLst>
                    <a:ext uri="{9D8B030D-6E8A-4147-A177-3AD203B41FA5}">
                      <a16:colId xmlns:a16="http://schemas.microsoft.com/office/drawing/2014/main" val="1176588221"/>
                    </a:ext>
                  </a:extLst>
                </a:gridCol>
                <a:gridCol w="1324768">
                  <a:extLst>
                    <a:ext uri="{9D8B030D-6E8A-4147-A177-3AD203B41FA5}">
                      <a16:colId xmlns:a16="http://schemas.microsoft.com/office/drawing/2014/main" val="3652976841"/>
                    </a:ext>
                  </a:extLst>
                </a:gridCol>
                <a:gridCol w="2728352">
                  <a:extLst>
                    <a:ext uri="{9D8B030D-6E8A-4147-A177-3AD203B41FA5}">
                      <a16:colId xmlns:a16="http://schemas.microsoft.com/office/drawing/2014/main" val="2408974630"/>
                    </a:ext>
                  </a:extLst>
                </a:gridCol>
              </a:tblGrid>
              <a:tr h="331347">
                <a:tc>
                  <a:txBody>
                    <a:bodyPr/>
                    <a:lstStyle/>
                    <a:p>
                      <a:pPr algn="ctr"/>
                      <a:r>
                        <a:rPr kumimoji="1" lang="zh-CN" altLang="en-US" sz="1600" dirty="0"/>
                        <a:t>内容</a:t>
                      </a:r>
                      <a:endParaRPr kumimoji="1" lang="ja-JP" altLang="en-US" sz="1600" dirty="0"/>
                    </a:p>
                  </a:txBody>
                  <a:tcPr marL="63378" marR="63378" marT="31689" marB="31689"/>
                </a:tc>
                <a:tc>
                  <a:txBody>
                    <a:bodyPr/>
                    <a:lstStyle/>
                    <a:p>
                      <a:pPr algn="ctr"/>
                      <a:r>
                        <a:rPr kumimoji="1" lang="zh-CN" altLang="en-US" sz="1600" dirty="0"/>
                        <a:t>名称</a:t>
                      </a:r>
                      <a:endParaRPr kumimoji="1" lang="ja-JP" altLang="en-US" sz="1600" dirty="0"/>
                    </a:p>
                  </a:txBody>
                  <a:tcPr marL="63378" marR="63378" marT="31689" marB="31689"/>
                </a:tc>
                <a:tc>
                  <a:txBody>
                    <a:bodyPr/>
                    <a:lstStyle/>
                    <a:p>
                      <a:pPr algn="ctr"/>
                      <a:r>
                        <a:rPr kumimoji="1" lang="zh-CN" altLang="en-US" sz="1600" dirty="0"/>
                        <a:t>电话号码</a:t>
                      </a:r>
                      <a:endParaRPr kumimoji="1" lang="ja-JP" altLang="en-US" sz="1600" dirty="0"/>
                    </a:p>
                  </a:txBody>
                  <a:tcPr marL="63378" marR="63378" marT="31689" marB="31689"/>
                </a:tc>
                <a:tc>
                  <a:txBody>
                    <a:bodyPr/>
                    <a:lstStyle/>
                    <a:p>
                      <a:pPr algn="ctr"/>
                      <a:endParaRPr kumimoji="1" lang="ja-JP" altLang="en-US" sz="800" dirty="0"/>
                    </a:p>
                  </a:txBody>
                  <a:tcPr marL="63378" marR="63378" marT="31689" marB="31689"/>
                </a:tc>
                <a:extLst>
                  <a:ext uri="{0D108BD9-81ED-4DB2-BD59-A6C34878D82A}">
                    <a16:rowId xmlns:a16="http://schemas.microsoft.com/office/drawing/2014/main" val="3244297571"/>
                  </a:ext>
                </a:extLst>
              </a:tr>
              <a:tr h="1326301">
                <a:tc>
                  <a:txBody>
                    <a:bodyPr/>
                    <a:lstStyle/>
                    <a:p>
                      <a:pPr algn="just"/>
                      <a:endParaRPr kumimoji="1" lang="en-US" altLang="ja-JP" sz="1100" dirty="0">
                        <a:latin typeface="Microsoft YaHei UI" panose="020B0503020204020204" pitchFamily="34" charset="-122"/>
                        <a:ea typeface="Microsoft YaHei UI" panose="020B0503020204020204" pitchFamily="34" charset="-122"/>
                      </a:endParaRPr>
                    </a:p>
                    <a:p>
                      <a:pPr algn="just"/>
                      <a:r>
                        <a:rPr kumimoji="1" lang="zh-CN" altLang="en-US" sz="1100" dirty="0">
                          <a:latin typeface="Microsoft YaHei UI" panose="020B0503020204020204" pitchFamily="34" charset="-122"/>
                          <a:ea typeface="Microsoft YaHei UI" panose="020B0503020204020204" pitchFamily="34" charset="-122"/>
                        </a:rPr>
                        <a:t>希望就劳动条件</a:t>
                      </a:r>
                      <a:r>
                        <a:rPr kumimoji="1" lang="ja-JP" altLang="en-US" sz="1100" dirty="0">
                          <a:latin typeface="Microsoft YaHei UI" panose="020B0503020204020204" pitchFamily="34" charset="-122"/>
                          <a:ea typeface="Microsoft YaHei UI" panose="020B0503020204020204" pitchFamily="34" charset="-122"/>
                        </a:rPr>
                        <a:t>（</a:t>
                      </a:r>
                      <a:r>
                        <a:rPr kumimoji="1" lang="zh-CN" altLang="en-US" sz="1100" dirty="0">
                          <a:latin typeface="Microsoft YaHei UI" panose="020B0503020204020204" pitchFamily="34" charset="-122"/>
                          <a:ea typeface="Microsoft YaHei UI" panose="020B0503020204020204" pitchFamily="34" charset="-122"/>
                        </a:rPr>
                        <a:t>有关劳动基准法</a:t>
                      </a:r>
                      <a:r>
                        <a:rPr kumimoji="1" lang="ja-JP" altLang="en-US" sz="1100" dirty="0">
                          <a:latin typeface="Microsoft YaHei UI" panose="020B0503020204020204" pitchFamily="34" charset="-122"/>
                          <a:ea typeface="Microsoft YaHei UI" panose="020B0503020204020204" pitchFamily="34" charset="-122"/>
                        </a:rPr>
                        <a:t>）</a:t>
                      </a:r>
                      <a:r>
                        <a:rPr kumimoji="1" lang="zh-CN" altLang="en-US" sz="1100" dirty="0">
                          <a:latin typeface="Microsoft YaHei UI" panose="020B0503020204020204" pitchFamily="34" charset="-122"/>
                          <a:ea typeface="Microsoft YaHei UI" panose="020B0503020204020204" pitchFamily="34" charset="-122"/>
                        </a:rPr>
                        <a:t>进行咨询</a:t>
                      </a:r>
                      <a:endParaRPr kumimoji="1" lang="ja-JP" altLang="en-US" sz="1100" dirty="0">
                        <a:latin typeface="Microsoft YaHei UI" panose="020B0503020204020204" pitchFamily="34" charset="-122"/>
                        <a:ea typeface="Microsoft YaHei UI" panose="020B0503020204020204" pitchFamily="34" charset="-122"/>
                      </a:endParaRPr>
                    </a:p>
                  </a:txBody>
                  <a:tcPr marL="63378" marR="63378" marT="31689" marB="31689"/>
                </a:tc>
                <a:tc>
                  <a:txBody>
                    <a:bodyPr/>
                    <a:lstStyle/>
                    <a:p>
                      <a:pPr algn="just"/>
                      <a:endParaRPr kumimoji="1" lang="en-US" altLang="ja-JP" sz="1100" dirty="0">
                        <a:latin typeface="Microsoft YaHei UI" panose="020B0503020204020204" pitchFamily="34" charset="-122"/>
                        <a:ea typeface="Microsoft YaHei UI" panose="020B0503020204020204" pitchFamily="34" charset="-122"/>
                      </a:endParaRPr>
                    </a:p>
                    <a:p>
                      <a:pPr algn="just"/>
                      <a:r>
                        <a:rPr kumimoji="1" lang="zh-CN" altLang="en-US" sz="1100" dirty="0">
                          <a:latin typeface="Microsoft YaHei UI" panose="020B0503020204020204" pitchFamily="34" charset="-122"/>
                          <a:ea typeface="Microsoft YaHei UI" panose="020B0503020204020204" pitchFamily="34" charset="-122"/>
                        </a:rPr>
                        <a:t>外国人劳动者咨询处</a:t>
                      </a:r>
                      <a:endParaRPr kumimoji="1" lang="ja-JP" altLang="en-US" sz="1100" dirty="0">
                        <a:latin typeface="Microsoft YaHei UI" panose="020B0503020204020204" pitchFamily="34" charset="-122"/>
                        <a:ea typeface="Microsoft YaHei UI" panose="020B0503020204020204" pitchFamily="34" charset="-122"/>
                      </a:endParaRPr>
                    </a:p>
                  </a:txBody>
                  <a:tcPr marL="63378" marR="63378" marT="31689" marB="31689"/>
                </a:tc>
                <a:tc>
                  <a:txBody>
                    <a:bodyPr/>
                    <a:lstStyle/>
                    <a:p>
                      <a:pPr algn="ctr"/>
                      <a:endParaRPr kumimoji="1" lang="en-US" altLang="ja-JP" sz="1000" dirty="0">
                        <a:latin typeface="Microsoft YaHei UI" panose="020B0503020204020204" pitchFamily="34" charset="-122"/>
                        <a:ea typeface="Microsoft YaHei UI" panose="020B0503020204020204" pitchFamily="34" charset="-122"/>
                      </a:endParaRPr>
                    </a:p>
                    <a:p>
                      <a:pPr algn="ctr"/>
                      <a:r>
                        <a:rPr kumimoji="1" lang="en-US" altLang="ja-JP" sz="1000" dirty="0">
                          <a:latin typeface="Microsoft YaHei UI" panose="020B0503020204020204" pitchFamily="34" charset="-122"/>
                          <a:ea typeface="Microsoft YaHei UI" panose="020B0503020204020204" pitchFamily="34" charset="-122"/>
                        </a:rPr>
                        <a:t>06-6949-6490</a:t>
                      </a:r>
                      <a:endParaRPr kumimoji="1" lang="ja-JP" altLang="en-US" sz="1000" dirty="0">
                        <a:latin typeface="Microsoft YaHei UI" panose="020B0503020204020204" pitchFamily="34" charset="-122"/>
                        <a:ea typeface="Microsoft YaHei UI" panose="020B0503020204020204" pitchFamily="34" charset="-122"/>
                      </a:endParaRPr>
                    </a:p>
                  </a:txBody>
                  <a:tcPr marL="63378" marR="63378" marT="31689" marB="31689"/>
                </a:tc>
                <a:tc>
                  <a:txBody>
                    <a:bodyPr/>
                    <a:lstStyle/>
                    <a:p>
                      <a:pPr algn="l"/>
                      <a:r>
                        <a:rPr kumimoji="1" lang="ja-JP" altLang="en-US" sz="1000" dirty="0">
                          <a:latin typeface="Microsoft YaHei UI" panose="020B0503020204020204" pitchFamily="34" charset="-122"/>
                          <a:ea typeface="Microsoft YaHei UI" panose="020B0503020204020204" pitchFamily="34" charset="-122"/>
                        </a:rPr>
                        <a:t>大阪市中央区大手前</a:t>
                      </a:r>
                      <a:r>
                        <a:rPr kumimoji="1" lang="en-US" altLang="ja-JP" sz="1000" dirty="0">
                          <a:latin typeface="Microsoft YaHei UI" panose="020B0503020204020204" pitchFamily="34" charset="-122"/>
                          <a:ea typeface="Microsoft YaHei UI" panose="020B0503020204020204" pitchFamily="34" charset="-122"/>
                        </a:rPr>
                        <a:t>4-1-67</a:t>
                      </a:r>
                      <a:r>
                        <a:rPr kumimoji="1" lang="ja-JP" altLang="en-US" sz="1000" dirty="0">
                          <a:latin typeface="Microsoft YaHei UI" panose="020B0503020204020204" pitchFamily="34" charset="-122"/>
                          <a:ea typeface="Microsoft YaHei UI" panose="020B0503020204020204" pitchFamily="34" charset="-122"/>
                        </a:rPr>
                        <a:t>　大阪合同庁舎第</a:t>
                      </a:r>
                      <a:r>
                        <a:rPr kumimoji="1" lang="en-US" altLang="ja-JP" sz="1000" dirty="0">
                          <a:latin typeface="Microsoft YaHei UI" panose="020B0503020204020204" pitchFamily="34" charset="-122"/>
                          <a:ea typeface="Microsoft YaHei UI" panose="020B0503020204020204" pitchFamily="34" charset="-122"/>
                        </a:rPr>
                        <a:t>2</a:t>
                      </a:r>
                      <a:r>
                        <a:rPr kumimoji="1" lang="ja-JP" altLang="en-US" sz="1000" dirty="0">
                          <a:latin typeface="Microsoft YaHei UI" panose="020B0503020204020204" pitchFamily="34" charset="-122"/>
                          <a:ea typeface="Microsoft YaHei UI" panose="020B0503020204020204" pitchFamily="34" charset="-122"/>
                        </a:rPr>
                        <a:t>号</a:t>
                      </a:r>
                      <a:r>
                        <a:rPr kumimoji="1" lang="zh-CN" altLang="en-US" sz="1000" dirty="0">
                          <a:latin typeface="Microsoft YaHei UI" panose="020B0503020204020204" pitchFamily="34" charset="-122"/>
                          <a:ea typeface="Microsoft YaHei UI" panose="020B0503020204020204" pitchFamily="34" charset="-122"/>
                        </a:rPr>
                        <a:t>馆</a:t>
                      </a:r>
                      <a:r>
                        <a:rPr kumimoji="1" lang="en-US" altLang="ja-JP" sz="1000" dirty="0">
                          <a:latin typeface="Microsoft YaHei UI" panose="020B0503020204020204" pitchFamily="34" charset="-122"/>
                          <a:ea typeface="Microsoft YaHei UI" panose="020B0503020204020204" pitchFamily="34" charset="-122"/>
                        </a:rPr>
                        <a:t>9</a:t>
                      </a:r>
                      <a:r>
                        <a:rPr kumimoji="1" lang="zh-CN" altLang="en-US" sz="1000" dirty="0">
                          <a:latin typeface="Microsoft YaHei UI" panose="020B0503020204020204" pitchFamily="34" charset="-122"/>
                          <a:ea typeface="Microsoft YaHei UI" panose="020B0503020204020204" pitchFamily="34" charset="-122"/>
                        </a:rPr>
                        <a:t>楼</a:t>
                      </a:r>
                      <a:endParaRPr kumimoji="1" lang="en-US" altLang="ja-JP" sz="1000" dirty="0">
                        <a:latin typeface="Microsoft YaHei UI" panose="020B0503020204020204" pitchFamily="34" charset="-122"/>
                        <a:ea typeface="Microsoft YaHei UI" panose="020B0503020204020204" pitchFamily="34" charset="-122"/>
                      </a:endParaRPr>
                    </a:p>
                    <a:p>
                      <a:pPr algn="l"/>
                      <a:r>
                        <a:rPr kumimoji="1" lang="ja-JP" altLang="en-US" sz="1000" dirty="0">
                          <a:latin typeface="Microsoft YaHei UI" panose="020B0503020204020204" pitchFamily="34" charset="-122"/>
                          <a:ea typeface="Microsoft YaHei UI" panose="020B0503020204020204" pitchFamily="34" charset="-122"/>
                        </a:rPr>
                        <a:t>（大阪</a:t>
                      </a:r>
                      <a:r>
                        <a:rPr kumimoji="1" lang="zh-CN" altLang="en-US" sz="1000" dirty="0">
                          <a:latin typeface="Microsoft YaHei UI" panose="020B0503020204020204" pitchFamily="34" charset="-122"/>
                          <a:ea typeface="Microsoft YaHei UI" panose="020B0503020204020204" pitchFamily="34" charset="-122"/>
                        </a:rPr>
                        <a:t>劳动局劳动基准部监督课内</a:t>
                      </a:r>
                      <a:r>
                        <a:rPr kumimoji="1" lang="ja-JP" altLang="en-US" sz="1000" dirty="0">
                          <a:latin typeface="Microsoft YaHei UI" panose="020B0503020204020204" pitchFamily="34" charset="-122"/>
                          <a:ea typeface="Microsoft YaHei UI" panose="020B0503020204020204" pitchFamily="34" charset="-122"/>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Microsoft YaHei UI" panose="020B0503020204020204" pitchFamily="34" charset="-122"/>
                          <a:ea typeface="Microsoft YaHei UI" panose="020B0503020204020204" pitchFamily="34" charset="-122"/>
                        </a:rPr>
                        <a:t>9:30</a:t>
                      </a:r>
                      <a:r>
                        <a:rPr kumimoji="1" lang="ja-JP" altLang="en-US" sz="1000" dirty="0">
                          <a:latin typeface="Microsoft YaHei UI" panose="020B0503020204020204" pitchFamily="34" charset="-122"/>
                          <a:ea typeface="Microsoft YaHei UI" panose="020B0503020204020204" pitchFamily="34" charset="-122"/>
                        </a:rPr>
                        <a:t>～</a:t>
                      </a:r>
                      <a:r>
                        <a:rPr kumimoji="1" lang="en-US" altLang="ja-JP" sz="1000" dirty="0">
                          <a:latin typeface="Microsoft YaHei UI" panose="020B0503020204020204" pitchFamily="34" charset="-122"/>
                          <a:ea typeface="Microsoft YaHei UI" panose="020B0503020204020204" pitchFamily="34" charset="-122"/>
                        </a:rPr>
                        <a:t>17:00</a:t>
                      </a:r>
                      <a:r>
                        <a:rPr kumimoji="1" lang="ja-JP" altLang="en-US" sz="1000" dirty="0">
                          <a:latin typeface="Microsoft YaHei UI" panose="020B0503020204020204" pitchFamily="34" charset="-122"/>
                          <a:ea typeface="Microsoft YaHei UI" panose="020B0503020204020204" pitchFamily="34" charset="-122"/>
                        </a:rPr>
                        <a:t>（</a:t>
                      </a:r>
                      <a:r>
                        <a:rPr kumimoji="1" lang="en-US" altLang="ja-JP" sz="1000" dirty="0">
                          <a:latin typeface="Microsoft YaHei UI" panose="020B0503020204020204" pitchFamily="34" charset="-122"/>
                          <a:ea typeface="Microsoft YaHei UI" panose="020B0503020204020204" pitchFamily="34" charset="-122"/>
                        </a:rPr>
                        <a:t>12:00</a:t>
                      </a:r>
                      <a:r>
                        <a:rPr kumimoji="1" lang="ja-JP" altLang="en-US" sz="1000" dirty="0">
                          <a:latin typeface="Microsoft YaHei UI" panose="020B0503020204020204" pitchFamily="34" charset="-122"/>
                          <a:ea typeface="Microsoft YaHei UI" panose="020B0503020204020204" pitchFamily="34" charset="-122"/>
                        </a:rPr>
                        <a:t>～</a:t>
                      </a:r>
                      <a:r>
                        <a:rPr kumimoji="1" lang="en-US" altLang="ja-JP" sz="1000" dirty="0">
                          <a:latin typeface="Microsoft YaHei UI" panose="020B0503020204020204" pitchFamily="34" charset="-122"/>
                          <a:ea typeface="Microsoft YaHei UI" panose="020B0503020204020204" pitchFamily="34" charset="-122"/>
                        </a:rPr>
                        <a:t>13:00</a:t>
                      </a:r>
                      <a:r>
                        <a:rPr kumimoji="1" lang="zh-CN" altLang="en-US" sz="1000" dirty="0">
                          <a:latin typeface="Microsoft YaHei UI" panose="020B0503020204020204" pitchFamily="34" charset="-122"/>
                          <a:ea typeface="Microsoft YaHei UI" panose="020B0503020204020204" pitchFamily="34" charset="-122"/>
                        </a:rPr>
                        <a:t>除外</a:t>
                      </a:r>
                      <a:r>
                        <a:rPr kumimoji="1" lang="ja-JP" altLang="en-US" sz="1000" dirty="0">
                          <a:latin typeface="Microsoft YaHei UI" panose="020B0503020204020204" pitchFamily="34" charset="-122"/>
                          <a:ea typeface="Microsoft YaHei UI" panose="020B0503020204020204" pitchFamily="34" charset="-122"/>
                        </a:rPr>
                        <a:t>）</a:t>
                      </a:r>
                      <a:endParaRPr kumimoji="1" lang="en-US" altLang="ja-JP" sz="1000" dirty="0">
                        <a:latin typeface="Microsoft YaHei UI" panose="020B0503020204020204" pitchFamily="34" charset="-122"/>
                        <a:ea typeface="Microsoft YaHei UI"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英语</a:t>
                      </a:r>
                      <a:r>
                        <a:rPr kumimoji="1" lang="ja-JP" altLang="en-US" sz="1000" dirty="0">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周一</a:t>
                      </a:r>
                      <a:r>
                        <a:rPr kumimoji="1" lang="ja-JP" altLang="en-US" sz="1000" dirty="0">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周三</a:t>
                      </a:r>
                      <a:r>
                        <a:rPr kumimoji="1" lang="ja-JP" altLang="en-US" sz="1000" dirty="0">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周五</a:t>
                      </a:r>
                      <a:r>
                        <a:rPr kumimoji="1" lang="ja-JP" altLang="en-US" sz="1000" dirty="0" err="1">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葡萄牙语</a:t>
                      </a:r>
                      <a:r>
                        <a:rPr kumimoji="1" lang="ja-JP" altLang="en-US" sz="1000" dirty="0">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周三</a:t>
                      </a:r>
                      <a:r>
                        <a:rPr kumimoji="1" lang="ja-JP" altLang="en-US" sz="1000" dirty="0">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周四</a:t>
                      </a:r>
                      <a:r>
                        <a:rPr kumimoji="1" lang="ja-JP" altLang="en-US" sz="1000" dirty="0" err="1">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中国语</a:t>
                      </a:r>
                      <a:r>
                        <a:rPr kumimoji="1" lang="ja-JP" altLang="en-US" sz="1000" dirty="0">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周二</a:t>
                      </a:r>
                      <a:r>
                        <a:rPr kumimoji="1" lang="ja-JP" altLang="en-US" sz="1000" dirty="0" err="1">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周三</a:t>
                      </a:r>
                      <a:r>
                        <a:rPr kumimoji="1" lang="ja-JP" altLang="en-US" sz="1000" dirty="0" err="1">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周四</a:t>
                      </a:r>
                      <a:r>
                        <a:rPr kumimoji="1" lang="ja-JP" altLang="en-US" sz="1000" dirty="0" err="1">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周五</a:t>
                      </a:r>
                      <a:r>
                        <a:rPr kumimoji="1" lang="ja-JP" altLang="en-US" sz="1000" dirty="0" err="1">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越南语</a:t>
                      </a:r>
                      <a:r>
                        <a:rPr kumimoji="1" lang="ja-JP" altLang="en-US" sz="1000" dirty="0">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周五</a:t>
                      </a:r>
                      <a:endParaRPr kumimoji="1" lang="en-US" altLang="ja-JP" sz="1000" dirty="0">
                        <a:latin typeface="Microsoft YaHei UI" panose="020B0503020204020204" pitchFamily="34" charset="-122"/>
                        <a:ea typeface="Microsoft YaHei UI" panose="020B0503020204020204" pitchFamily="34" charset="-122"/>
                      </a:endParaRPr>
                    </a:p>
                  </a:txBody>
                  <a:tcPr marL="63378" marR="63378" marT="31689" marB="31689"/>
                </a:tc>
                <a:extLst>
                  <a:ext uri="{0D108BD9-81ED-4DB2-BD59-A6C34878D82A}">
                    <a16:rowId xmlns:a16="http://schemas.microsoft.com/office/drawing/2014/main" val="1752676047"/>
                  </a:ext>
                </a:extLst>
              </a:tr>
              <a:tr h="1772816">
                <a:tc rowSpan="2">
                  <a:txBody>
                    <a:bodyPr/>
                    <a:lstStyle/>
                    <a:p>
                      <a:pPr algn="just" eaLnBrk="0" hangingPunct="0"/>
                      <a:r>
                        <a:rPr lang="zh-CN" altLang="en-US" sz="1100" dirty="0">
                          <a:solidFill>
                            <a:srgbClr val="000000"/>
                          </a:solidFill>
                          <a:effectLst/>
                          <a:latin typeface="Microsoft YaHei UI" panose="020B0503020204020204" pitchFamily="34" charset="-122"/>
                          <a:ea typeface="Microsoft YaHei UI" panose="020B0503020204020204" pitchFamily="34" charset="-122"/>
                        </a:rPr>
                        <a:t>希望得到职业咨询</a:t>
                      </a:r>
                      <a:r>
                        <a:rPr lang="ja-JP" altLang="en-US" sz="1100" dirty="0">
                          <a:solidFill>
                            <a:srgbClr val="000000"/>
                          </a:solidFill>
                          <a:effectLst/>
                          <a:latin typeface="Microsoft YaHei UI" panose="020B0503020204020204" pitchFamily="34" charset="-122"/>
                          <a:ea typeface="Microsoft YaHei UI" panose="020B0503020204020204" pitchFamily="34" charset="-122"/>
                        </a:rPr>
                        <a:t>･</a:t>
                      </a:r>
                      <a:r>
                        <a:rPr lang="zh-CN" altLang="en-US" sz="1100" dirty="0">
                          <a:solidFill>
                            <a:srgbClr val="000000"/>
                          </a:solidFill>
                          <a:effectLst/>
                          <a:latin typeface="Microsoft YaHei UI" panose="020B0503020204020204" pitchFamily="34" charset="-122"/>
                          <a:ea typeface="Microsoft YaHei UI" panose="020B0503020204020204" pitchFamily="34" charset="-122"/>
                        </a:rPr>
                        <a:t>职业介绍</a:t>
                      </a:r>
                      <a:r>
                        <a:rPr lang="ja-JP" altLang="en-US" sz="1100" dirty="0">
                          <a:solidFill>
                            <a:srgbClr val="000000"/>
                          </a:solidFill>
                          <a:effectLst/>
                          <a:latin typeface="Microsoft YaHei UI" panose="020B0503020204020204" pitchFamily="34" charset="-122"/>
                          <a:ea typeface="Microsoft YaHei UI" panose="020B0503020204020204" pitchFamily="34" charset="-122"/>
                        </a:rPr>
                        <a:t>･</a:t>
                      </a:r>
                      <a:r>
                        <a:rPr lang="zh-CN" altLang="en-US" sz="1100" dirty="0">
                          <a:solidFill>
                            <a:srgbClr val="000000"/>
                          </a:solidFill>
                          <a:effectLst/>
                          <a:latin typeface="Microsoft YaHei UI" panose="020B0503020204020204" pitchFamily="34" charset="-122"/>
                          <a:ea typeface="Microsoft YaHei UI" panose="020B0503020204020204" pitchFamily="34" charset="-122"/>
                        </a:rPr>
                        <a:t>招人信息</a:t>
                      </a:r>
                      <a:endParaRPr lang="ja-JP" sz="1100" dirty="0">
                        <a:solidFill>
                          <a:schemeClr val="tx1"/>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just" eaLnBrk="0" hangingPunct="0"/>
                      <a:r>
                        <a:rPr lang="zh-CN" altLang="en-US" sz="1100" dirty="0">
                          <a:solidFill>
                            <a:srgbClr val="000000"/>
                          </a:solidFill>
                          <a:effectLst/>
                          <a:latin typeface="Microsoft YaHei UI" panose="020B0503020204020204" pitchFamily="34" charset="-122"/>
                          <a:ea typeface="Microsoft YaHei UI" panose="020B0503020204020204" pitchFamily="34" charset="-122"/>
                        </a:rPr>
                        <a:t>大阪外国人雇佣服务中心</a:t>
                      </a:r>
                      <a:endParaRPr lang="ja-JP" sz="11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ctr" eaLnBrk="0" hangingPunct="0"/>
                      <a:r>
                        <a:rPr lang="en-US" sz="1000" dirty="0">
                          <a:solidFill>
                            <a:srgbClr val="000000"/>
                          </a:solidFill>
                          <a:effectLst/>
                          <a:latin typeface="Microsoft YaHei UI" panose="020B0503020204020204" pitchFamily="34" charset="-122"/>
                          <a:ea typeface="Microsoft YaHei UI" panose="020B0503020204020204" pitchFamily="34" charset="-122"/>
                        </a:rPr>
                        <a:t>06-7709-9465</a:t>
                      </a:r>
                      <a:endParaRPr lang="ja-JP" sz="10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l" eaLnBrk="0" hangingPunct="0">
                        <a:lnSpc>
                          <a:spcPts val="1300"/>
                        </a:lnSpc>
                      </a:pPr>
                      <a:r>
                        <a:rPr lang="ja-JP" altLang="en-US" sz="1000" dirty="0">
                          <a:solidFill>
                            <a:schemeClr val="tx1"/>
                          </a:solidFill>
                          <a:effectLst/>
                          <a:latin typeface="Microsoft YaHei UI" panose="020B0503020204020204" pitchFamily="34" charset="-122"/>
                          <a:ea typeface="Microsoft YaHei UI" panose="020B0503020204020204" pitchFamily="34" charset="-122"/>
                        </a:rPr>
                        <a:t>大阪市</a:t>
                      </a:r>
                      <a:r>
                        <a:rPr lang="ja-JP" sz="1000" dirty="0">
                          <a:solidFill>
                            <a:schemeClr val="tx1"/>
                          </a:solidFill>
                          <a:effectLst/>
                          <a:latin typeface="Microsoft YaHei UI" panose="020B0503020204020204" pitchFamily="34" charset="-122"/>
                          <a:ea typeface="Microsoft YaHei UI" panose="020B0503020204020204" pitchFamily="34" charset="-122"/>
                        </a:rPr>
                        <a:t>北区角田町</a:t>
                      </a:r>
                      <a:r>
                        <a:rPr lang="en-US" sz="1000" dirty="0">
                          <a:solidFill>
                            <a:schemeClr val="tx1"/>
                          </a:solidFill>
                          <a:effectLst/>
                          <a:latin typeface="Microsoft YaHei UI" panose="020B0503020204020204" pitchFamily="34" charset="-122"/>
                          <a:ea typeface="Microsoft YaHei UI" panose="020B0503020204020204" pitchFamily="34" charset="-122"/>
                        </a:rPr>
                        <a:t>8-47  </a:t>
                      </a:r>
                      <a:r>
                        <a:rPr lang="ja-JP" sz="1000" dirty="0">
                          <a:solidFill>
                            <a:schemeClr val="tx1"/>
                          </a:solidFill>
                          <a:effectLst/>
                          <a:latin typeface="Microsoft YaHei UI" panose="020B0503020204020204" pitchFamily="34" charset="-122"/>
                          <a:ea typeface="Microsoft YaHei UI" panose="020B0503020204020204" pitchFamily="34" charset="-122"/>
                        </a:rPr>
                        <a:t>阪急グランドビル</a:t>
                      </a:r>
                      <a:r>
                        <a:rPr lang="en-US" sz="1000" dirty="0">
                          <a:solidFill>
                            <a:schemeClr val="tx1"/>
                          </a:solidFill>
                          <a:effectLst/>
                          <a:latin typeface="Microsoft YaHei UI" panose="020B0503020204020204" pitchFamily="34" charset="-122"/>
                          <a:ea typeface="Microsoft YaHei UI" panose="020B0503020204020204" pitchFamily="34" charset="-122"/>
                        </a:rPr>
                        <a:t>16</a:t>
                      </a:r>
                      <a:r>
                        <a:rPr lang="zh-CN" altLang="en-US" sz="1000" dirty="0">
                          <a:solidFill>
                            <a:schemeClr val="tx1"/>
                          </a:solidFill>
                          <a:effectLst/>
                          <a:latin typeface="Microsoft YaHei UI" panose="020B0503020204020204" pitchFamily="34" charset="-122"/>
                          <a:ea typeface="Microsoft YaHei UI" panose="020B0503020204020204" pitchFamily="34" charset="-122"/>
                        </a:rPr>
                        <a:t>楼</a:t>
                      </a:r>
                      <a:endParaRPr lang="ja-JP" sz="1000" dirty="0">
                        <a:solidFill>
                          <a:schemeClr val="tx1"/>
                        </a:solidFill>
                        <a:effectLst/>
                        <a:latin typeface="Microsoft YaHei UI" panose="020B0503020204020204" pitchFamily="34" charset="-122"/>
                        <a:ea typeface="Microsoft YaHei UI" panose="020B0503020204020204" pitchFamily="34" charset="-122"/>
                      </a:endParaRPr>
                    </a:p>
                    <a:p>
                      <a:pPr algn="l" eaLnBrk="0" hangingPunct="0">
                        <a:lnSpc>
                          <a:spcPts val="1300"/>
                        </a:lnSpc>
                      </a:pPr>
                      <a:r>
                        <a:rPr lang="zh-CN" altLang="en-US" sz="1000" dirty="0">
                          <a:solidFill>
                            <a:schemeClr val="tx1"/>
                          </a:solidFill>
                          <a:effectLst/>
                          <a:latin typeface="Microsoft YaHei UI" panose="020B0503020204020204" pitchFamily="34" charset="-122"/>
                          <a:ea typeface="Microsoft YaHei UI" panose="020B0503020204020204" pitchFamily="34" charset="-122"/>
                        </a:rPr>
                        <a:t>周一</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周五</a:t>
                      </a:r>
                      <a:r>
                        <a:rPr lang="en-US" sz="1000" dirty="0">
                          <a:solidFill>
                            <a:schemeClr val="tx1"/>
                          </a:solidFill>
                          <a:effectLst/>
                          <a:latin typeface="Microsoft YaHei UI" panose="020B0503020204020204" pitchFamily="34" charset="-122"/>
                          <a:ea typeface="Microsoft YaHei UI" panose="020B0503020204020204" pitchFamily="34" charset="-122"/>
                        </a:rPr>
                        <a:t>10:00</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en-US" sz="1000" dirty="0">
                          <a:solidFill>
                            <a:schemeClr val="tx1"/>
                          </a:solidFill>
                          <a:effectLst/>
                          <a:latin typeface="Microsoft YaHei UI" panose="020B0503020204020204" pitchFamily="34" charset="-122"/>
                          <a:ea typeface="Microsoft YaHei UI" panose="020B0503020204020204" pitchFamily="34" charset="-122"/>
                        </a:rPr>
                        <a:t>18:00</a:t>
                      </a:r>
                      <a:endParaRPr lang="ja-JP" sz="1000" dirty="0">
                        <a:solidFill>
                          <a:schemeClr val="tx1"/>
                        </a:solidFill>
                        <a:effectLst/>
                        <a:latin typeface="Microsoft YaHei UI" panose="020B0503020204020204" pitchFamily="34" charset="-122"/>
                        <a:ea typeface="Microsoft YaHei UI" panose="020B0503020204020204" pitchFamily="34" charset="-122"/>
                      </a:endParaRPr>
                    </a:p>
                    <a:p>
                      <a:pPr algn="l" eaLnBrk="0" hangingPunct="0">
                        <a:lnSpc>
                          <a:spcPts val="1300"/>
                        </a:lnSpc>
                      </a:pPr>
                      <a:r>
                        <a:rPr lang="ja-JP"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周六</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a:t>
                      </a:r>
                      <a:r>
                        <a:rPr lang="ja-JP" sz="1000" dirty="0">
                          <a:solidFill>
                            <a:schemeClr val="tx1"/>
                          </a:solidFill>
                          <a:effectLst/>
                          <a:latin typeface="Microsoft YaHei UI" panose="020B0503020204020204" pitchFamily="34" charset="-122"/>
                          <a:ea typeface="Microsoft YaHei UI" panose="020B0503020204020204" pitchFamily="34" charset="-122"/>
                        </a:rPr>
                        <a:t>日・</a:t>
                      </a:r>
                      <a:r>
                        <a:rPr lang="zh-CN" altLang="en-US" sz="1000" dirty="0">
                          <a:solidFill>
                            <a:schemeClr val="tx1"/>
                          </a:solidFill>
                          <a:effectLst/>
                          <a:latin typeface="Microsoft YaHei UI" panose="020B0503020204020204" pitchFamily="34" charset="-122"/>
                          <a:ea typeface="Microsoft YaHei UI" panose="020B0503020204020204" pitchFamily="34" charset="-122"/>
                        </a:rPr>
                        <a:t>节假</a:t>
                      </a:r>
                      <a:r>
                        <a:rPr lang="ja-JP" sz="1000" dirty="0">
                          <a:solidFill>
                            <a:schemeClr val="tx1"/>
                          </a:solidFill>
                          <a:effectLst/>
                          <a:latin typeface="Microsoft YaHei UI" panose="020B0503020204020204" pitchFamily="34" charset="-122"/>
                          <a:ea typeface="Microsoft YaHei UI" panose="020B0503020204020204" pitchFamily="34" charset="-122"/>
                        </a:rPr>
                        <a:t>日・</a:t>
                      </a:r>
                      <a:r>
                        <a:rPr lang="zh-CN" altLang="en-US" sz="1000" dirty="0">
                          <a:solidFill>
                            <a:schemeClr val="tx1"/>
                          </a:solidFill>
                          <a:effectLst/>
                          <a:latin typeface="Microsoft YaHei UI" panose="020B0503020204020204" pitchFamily="34" charset="-122"/>
                          <a:ea typeface="Microsoft YaHei UI" panose="020B0503020204020204" pitchFamily="34" charset="-122"/>
                        </a:rPr>
                        <a:t>年始年末除外</a:t>
                      </a:r>
                      <a:r>
                        <a:rPr lang="ja-JP" sz="1000" dirty="0">
                          <a:solidFill>
                            <a:schemeClr val="tx1"/>
                          </a:solidFill>
                          <a:effectLst/>
                          <a:latin typeface="Microsoft YaHei UI" panose="020B0503020204020204" pitchFamily="34" charset="-122"/>
                          <a:ea typeface="Microsoft YaHei UI" panose="020B0503020204020204" pitchFamily="34" charset="-122"/>
                        </a:rPr>
                        <a:t>）</a:t>
                      </a:r>
                    </a:p>
                    <a:p>
                      <a:pPr algn="l" eaLnBrk="0" hangingPunct="0">
                        <a:lnSpc>
                          <a:spcPts val="1300"/>
                        </a:lnSpc>
                      </a:pPr>
                      <a:r>
                        <a:rPr lang="en-US" altLang="ja-JP"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英语</a:t>
                      </a:r>
                      <a:r>
                        <a:rPr lang="en-US" altLang="ja-JP" sz="1000" dirty="0">
                          <a:solidFill>
                            <a:schemeClr val="tx1"/>
                          </a:solidFill>
                          <a:effectLst/>
                          <a:latin typeface="Microsoft YaHei UI" panose="020B0503020204020204" pitchFamily="34" charset="-122"/>
                          <a:ea typeface="Microsoft YaHei UI" panose="020B0503020204020204" pitchFamily="34" charset="-122"/>
                        </a:rPr>
                        <a:t>/</a:t>
                      </a:r>
                      <a:r>
                        <a:rPr lang="ja-JP" altLang="en-US" sz="1000" dirty="0">
                          <a:solidFill>
                            <a:schemeClr val="tx1"/>
                          </a:solidFill>
                          <a:effectLst/>
                          <a:latin typeface="Microsoft YaHei UI" panose="020B0503020204020204" pitchFamily="34" charset="-122"/>
                          <a:ea typeface="Microsoft YaHei UI" panose="020B0503020204020204" pitchFamily="34" charset="-122"/>
                        </a:rPr>
                        <a:t>中文</a:t>
                      </a:r>
                      <a:r>
                        <a:rPr lang="en-US" altLang="ja-JP" sz="1000" dirty="0">
                          <a:solidFill>
                            <a:schemeClr val="tx1"/>
                          </a:solidFill>
                          <a:effectLst/>
                          <a:latin typeface="Microsoft YaHei UI" panose="020B0503020204020204" pitchFamily="34" charset="-122"/>
                          <a:ea typeface="Microsoft YaHei UI" panose="020B0503020204020204" pitchFamily="34" charset="-122"/>
                        </a:rPr>
                        <a:t>/</a:t>
                      </a:r>
                      <a:r>
                        <a:rPr lang="ja-JP" altLang="en-US" sz="1000" dirty="0">
                          <a:solidFill>
                            <a:schemeClr val="tx1"/>
                          </a:solidFill>
                          <a:effectLst/>
                          <a:latin typeface="Microsoft YaHei UI" panose="020B0503020204020204" pitchFamily="34" charset="-122"/>
                          <a:ea typeface="Microsoft YaHei UI" panose="020B0503020204020204" pitchFamily="34" charset="-122"/>
                        </a:rPr>
                        <a:t>葡萄牙语：</a:t>
                      </a:r>
                      <a:r>
                        <a:rPr lang="zh-CN" altLang="en-US" sz="1000" dirty="0">
                          <a:solidFill>
                            <a:schemeClr val="tx1"/>
                          </a:solidFill>
                          <a:effectLst/>
                          <a:latin typeface="Microsoft YaHei UI" panose="020B0503020204020204" pitchFamily="34" charset="-122"/>
                          <a:ea typeface="Microsoft YaHei UI" panose="020B0503020204020204" pitchFamily="34" charset="-122"/>
                        </a:rPr>
                        <a:t>周一</a:t>
                      </a:r>
                      <a:r>
                        <a:rPr lang="ja-JP" altLang="en-US"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周五</a:t>
                      </a:r>
                      <a:r>
                        <a:rPr lang="ja-JP" altLang="en-US"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西班牙语</a:t>
                      </a:r>
                      <a:r>
                        <a:rPr lang="ja-JP" altLang="en-US"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周二</a:t>
                      </a:r>
                      <a:r>
                        <a:rPr lang="ja-JP" altLang="en-US"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周四</a:t>
                      </a:r>
                      <a:r>
                        <a:rPr lang="ja-JP" altLang="en-US"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越南语</a:t>
                      </a:r>
                      <a:r>
                        <a:rPr lang="ja-JP" altLang="en-US"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周一</a:t>
                      </a:r>
                      <a:r>
                        <a:rPr lang="ja-JP" altLang="en-US"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周三</a:t>
                      </a:r>
                      <a:r>
                        <a:rPr lang="ja-JP" altLang="en-US"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尼泊尔语</a:t>
                      </a:r>
                      <a:r>
                        <a:rPr lang="ja-JP" altLang="en-US"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周三</a:t>
                      </a:r>
                      <a:r>
                        <a:rPr lang="ja-JP" altLang="en-US"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配有翻译的时间是</a:t>
                      </a:r>
                      <a:r>
                        <a:rPr lang="en-US" altLang="ja-JP" sz="1000" dirty="0">
                          <a:solidFill>
                            <a:schemeClr val="tx1"/>
                          </a:solidFill>
                          <a:effectLst/>
                          <a:latin typeface="Microsoft YaHei UI" panose="020B0503020204020204" pitchFamily="34" charset="-122"/>
                          <a:ea typeface="Microsoft YaHei UI" panose="020B0503020204020204" pitchFamily="34" charset="-122"/>
                        </a:rPr>
                        <a:t>13:00</a:t>
                      </a:r>
                      <a:r>
                        <a:rPr lang="ja-JP" altLang="en-US" sz="1000" dirty="0">
                          <a:solidFill>
                            <a:schemeClr val="tx1"/>
                          </a:solidFill>
                          <a:effectLst/>
                          <a:latin typeface="Microsoft YaHei UI" panose="020B0503020204020204" pitchFamily="34" charset="-122"/>
                          <a:ea typeface="Microsoft YaHei UI" panose="020B0503020204020204" pitchFamily="34" charset="-122"/>
                        </a:rPr>
                        <a:t>～</a:t>
                      </a:r>
                      <a:r>
                        <a:rPr lang="en-US" altLang="ja-JP" sz="1000" dirty="0">
                          <a:solidFill>
                            <a:schemeClr val="tx1"/>
                          </a:solidFill>
                          <a:effectLst/>
                          <a:latin typeface="Microsoft YaHei UI" panose="020B0503020204020204" pitchFamily="34" charset="-122"/>
                          <a:ea typeface="Microsoft YaHei UI" panose="020B0503020204020204" pitchFamily="34" charset="-122"/>
                        </a:rPr>
                        <a:t>18:00</a:t>
                      </a:r>
                      <a:r>
                        <a:rPr lang="ja-JP" altLang="en-US" sz="1000" dirty="0">
                          <a:solidFill>
                            <a:schemeClr val="tx1"/>
                          </a:solidFill>
                          <a:effectLst/>
                          <a:latin typeface="Microsoft YaHei UI" panose="020B0503020204020204" pitchFamily="34" charset="-122"/>
                          <a:ea typeface="Microsoft YaHei UI" panose="020B0503020204020204" pitchFamily="34" charset="-122"/>
                        </a:rPr>
                        <a:t>）</a:t>
                      </a:r>
                      <a:endParaRPr lang="en-US" altLang="ja-JP" sz="1000" dirty="0">
                        <a:solidFill>
                          <a:schemeClr val="tx1"/>
                        </a:solidFill>
                        <a:effectLst/>
                        <a:latin typeface="Microsoft YaHei UI" panose="020B0503020204020204" pitchFamily="34" charset="-122"/>
                        <a:ea typeface="Microsoft YaHei UI" panose="020B0503020204020204" pitchFamily="34" charset="-122"/>
                      </a:endParaRPr>
                    </a:p>
                    <a:p>
                      <a:pPr algn="l" eaLnBrk="0" hangingPunct="0">
                        <a:lnSpc>
                          <a:spcPts val="1300"/>
                        </a:lnSpc>
                      </a:pPr>
                      <a:r>
                        <a:rPr lang="en-US" altLang="ja-JP"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希望配备翻译时请事前用电话进行联系</a:t>
                      </a:r>
                      <a:r>
                        <a:rPr lang="ja-JP" altLang="en-US" sz="1000" dirty="0" err="1">
                          <a:solidFill>
                            <a:schemeClr val="tx1"/>
                          </a:solidFill>
                          <a:effectLst/>
                          <a:latin typeface="Microsoft YaHei UI" panose="020B0503020204020204" pitchFamily="34" charset="-122"/>
                          <a:ea typeface="Microsoft YaHei UI" panose="020B0503020204020204" pitchFamily="34" charset="-122"/>
                        </a:rPr>
                        <a:t>。</a:t>
                      </a:r>
                      <a:endParaRPr lang="en-US" altLang="ja-JP" sz="1000" dirty="0">
                        <a:solidFill>
                          <a:schemeClr val="tx1"/>
                        </a:solidFill>
                        <a:effectLst/>
                        <a:latin typeface="Microsoft YaHei UI" panose="020B0503020204020204" pitchFamily="34" charset="-122"/>
                        <a:ea typeface="Microsoft YaHei UI" panose="020B0503020204020204" pitchFamily="34" charset="-122"/>
                      </a:endParaRPr>
                    </a:p>
                  </a:txBody>
                  <a:tcPr marL="22886" marR="22886" marT="0" marB="0" anchor="ctr"/>
                </a:tc>
                <a:extLst>
                  <a:ext uri="{0D108BD9-81ED-4DB2-BD59-A6C34878D82A}">
                    <a16:rowId xmlns:a16="http://schemas.microsoft.com/office/drawing/2014/main" val="1212792699"/>
                  </a:ext>
                </a:extLst>
              </a:tr>
              <a:tr h="1299558">
                <a:tc vMerge="1">
                  <a:txBody>
                    <a:bodyPr/>
                    <a:lstStyle/>
                    <a:p>
                      <a:pPr algn="just" eaLnBrk="0" hangingPunct="0"/>
                      <a:endParaRPr lang="ja-JP" sz="1050" dirty="0">
                        <a:solidFill>
                          <a:srgbClr val="000000"/>
                        </a:solidFill>
                        <a:effectLst/>
                        <a:latin typeface="HG丸ｺﾞｼｯｸM-PRO" panose="020F0600000000000000" pitchFamily="50" charset="-128"/>
                        <a:ea typeface="HG丸ｺﾞｼｯｸM-PRO" panose="020F0600000000000000" pitchFamily="50" charset="-128"/>
                      </a:endParaRPr>
                    </a:p>
                  </a:txBody>
                  <a:tcPr marL="33020" marR="33020" marT="0" marB="0" anchor="ctr"/>
                </a:tc>
                <a:tc>
                  <a:txBody>
                    <a:bodyPr/>
                    <a:lstStyle/>
                    <a:p>
                      <a:pPr algn="just" eaLnBrk="0" hangingPunct="0"/>
                      <a:r>
                        <a:rPr lang="ja-JP" sz="1100" dirty="0">
                          <a:solidFill>
                            <a:srgbClr val="000000"/>
                          </a:solidFill>
                          <a:effectLst/>
                          <a:latin typeface="Microsoft YaHei UI" panose="020B0503020204020204" pitchFamily="34" charset="-122"/>
                          <a:ea typeface="Microsoft YaHei UI" panose="020B0503020204020204" pitchFamily="34" charset="-122"/>
                        </a:rPr>
                        <a:t>堺</a:t>
                      </a:r>
                      <a:r>
                        <a:rPr lang="en-US" altLang="ja-JP" sz="1100" dirty="0">
                          <a:solidFill>
                            <a:srgbClr val="000000"/>
                          </a:solidFill>
                          <a:effectLst/>
                          <a:latin typeface="Microsoft YaHei UI" panose="020B0503020204020204" pitchFamily="34" charset="-122"/>
                          <a:ea typeface="Microsoft YaHei UI" panose="020B0503020204020204" pitchFamily="34" charset="-122"/>
                        </a:rPr>
                        <a:t>  </a:t>
                      </a:r>
                      <a:r>
                        <a:rPr lang="zh-CN" altLang="en-US" sz="1100" dirty="0">
                          <a:solidFill>
                            <a:srgbClr val="000000"/>
                          </a:solidFill>
                          <a:effectLst/>
                          <a:latin typeface="Microsoft YaHei UI" panose="020B0503020204020204" pitchFamily="34" charset="-122"/>
                          <a:ea typeface="Microsoft YaHei UI" panose="020B0503020204020204" pitchFamily="34" charset="-122"/>
                        </a:rPr>
                        <a:t>公共职业安定所</a:t>
                      </a:r>
                      <a:endParaRPr lang="en-US" altLang="ja-JP" sz="1100" dirty="0">
                        <a:solidFill>
                          <a:srgbClr val="000000"/>
                        </a:solidFill>
                        <a:effectLst/>
                        <a:latin typeface="Microsoft YaHei UI" panose="020B0503020204020204" pitchFamily="34" charset="-122"/>
                        <a:ea typeface="Microsoft YaHei UI" panose="020B0503020204020204" pitchFamily="34" charset="-122"/>
                      </a:endParaRPr>
                    </a:p>
                    <a:p>
                      <a:pPr marL="0" marR="0" lvl="0" indent="0" algn="just" defTabSz="914400" rtl="0" eaLnBrk="0" fontAlgn="auto" latinLnBrk="0" hangingPunct="0">
                        <a:lnSpc>
                          <a:spcPct val="100000"/>
                        </a:lnSpc>
                        <a:spcBef>
                          <a:spcPts val="0"/>
                        </a:spcBef>
                        <a:spcAft>
                          <a:spcPts val="0"/>
                        </a:spcAft>
                        <a:buClrTx/>
                        <a:buSzTx/>
                        <a:buFontTx/>
                        <a:buNone/>
                        <a:tabLst/>
                        <a:defRPr/>
                      </a:pPr>
                      <a:r>
                        <a:rPr lang="zh-CN" altLang="en-US" sz="1100" dirty="0">
                          <a:solidFill>
                            <a:srgbClr val="000000"/>
                          </a:solidFill>
                          <a:effectLst/>
                          <a:latin typeface="Microsoft YaHei UI" panose="020B0503020204020204" pitchFamily="34" charset="-122"/>
                          <a:ea typeface="Microsoft YaHei UI" panose="020B0503020204020204" pitchFamily="34" charset="-122"/>
                        </a:rPr>
                        <a:t>外国人雇佣服务处</a:t>
                      </a:r>
                      <a:endParaRPr lang="ja-JP" altLang="ja-JP" sz="1100" dirty="0">
                        <a:solidFill>
                          <a:srgbClr val="000000"/>
                        </a:solidFill>
                        <a:effectLst/>
                        <a:latin typeface="Microsoft YaHei UI" panose="020B0503020204020204" pitchFamily="34" charset="-122"/>
                        <a:ea typeface="Microsoft YaHei UI" panose="020B0503020204020204" pitchFamily="34" charset="-122"/>
                      </a:endParaRPr>
                    </a:p>
                    <a:p>
                      <a:pPr algn="just" eaLnBrk="0" hangingPunct="0"/>
                      <a:endParaRPr lang="ja-JP" sz="11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ctr" eaLnBrk="0" hangingPunct="0"/>
                      <a:r>
                        <a:rPr lang="en-US" sz="1000" dirty="0">
                          <a:solidFill>
                            <a:srgbClr val="000000"/>
                          </a:solidFill>
                          <a:effectLst/>
                          <a:latin typeface="Microsoft YaHei UI" panose="020B0503020204020204" pitchFamily="34" charset="-122"/>
                          <a:ea typeface="Microsoft YaHei UI" panose="020B0503020204020204" pitchFamily="34" charset="-122"/>
                        </a:rPr>
                        <a:t>072-222-5049</a:t>
                      </a:r>
                      <a:endParaRPr lang="ja-JP" sz="10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l" eaLnBrk="0" hangingPunct="0">
                        <a:lnSpc>
                          <a:spcPts val="1300"/>
                        </a:lnSpc>
                      </a:pPr>
                      <a:r>
                        <a:rPr lang="ja-JP" sz="1000" dirty="0">
                          <a:solidFill>
                            <a:schemeClr val="tx1"/>
                          </a:solidFill>
                          <a:effectLst/>
                          <a:latin typeface="Microsoft YaHei UI" panose="020B0503020204020204" pitchFamily="34" charset="-122"/>
                          <a:ea typeface="Microsoft YaHei UI" panose="020B0503020204020204" pitchFamily="34" charset="-122"/>
                        </a:rPr>
                        <a:t>堺市堺区南瓦町</a:t>
                      </a:r>
                      <a:r>
                        <a:rPr lang="en-US" sz="1000" dirty="0">
                          <a:solidFill>
                            <a:schemeClr val="tx1"/>
                          </a:solidFill>
                          <a:effectLst/>
                          <a:latin typeface="Microsoft YaHei UI" panose="020B0503020204020204" pitchFamily="34" charset="-122"/>
                          <a:ea typeface="Microsoft YaHei UI" panose="020B0503020204020204" pitchFamily="34" charset="-122"/>
                        </a:rPr>
                        <a:t>2-29</a:t>
                      </a:r>
                      <a:r>
                        <a:rPr lang="ja-JP" sz="1000" dirty="0">
                          <a:solidFill>
                            <a:schemeClr val="tx1"/>
                          </a:solidFill>
                          <a:effectLst/>
                          <a:latin typeface="Microsoft YaHei UI" panose="020B0503020204020204" pitchFamily="34" charset="-122"/>
                          <a:ea typeface="Microsoft YaHei UI" panose="020B0503020204020204" pitchFamily="34" charset="-122"/>
                        </a:rPr>
                        <a:t>堺地方合同庁舎</a:t>
                      </a:r>
                      <a:r>
                        <a:rPr lang="en-US" sz="1000" dirty="0">
                          <a:solidFill>
                            <a:schemeClr val="tx1"/>
                          </a:solidFill>
                          <a:effectLst/>
                          <a:latin typeface="Microsoft YaHei UI" panose="020B0503020204020204" pitchFamily="34" charset="-122"/>
                          <a:ea typeface="Microsoft YaHei UI" panose="020B0503020204020204" pitchFamily="34" charset="-122"/>
                        </a:rPr>
                        <a:t>1</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en-US" sz="1000" dirty="0">
                          <a:solidFill>
                            <a:schemeClr val="tx1"/>
                          </a:solidFill>
                          <a:effectLst/>
                          <a:latin typeface="Microsoft YaHei UI" panose="020B0503020204020204" pitchFamily="34" charset="-122"/>
                          <a:ea typeface="Microsoft YaHei UI" panose="020B0503020204020204" pitchFamily="34" charset="-122"/>
                        </a:rPr>
                        <a:t>3</a:t>
                      </a:r>
                      <a:r>
                        <a:rPr lang="zh-CN" altLang="en-US" sz="1000" dirty="0">
                          <a:solidFill>
                            <a:schemeClr val="tx1"/>
                          </a:solidFill>
                          <a:effectLst/>
                          <a:latin typeface="Microsoft YaHei UI" panose="020B0503020204020204" pitchFamily="34" charset="-122"/>
                          <a:ea typeface="Microsoft YaHei UI" panose="020B0503020204020204" pitchFamily="34" charset="-122"/>
                        </a:rPr>
                        <a:t>楼</a:t>
                      </a:r>
                      <a:r>
                        <a:rPr lang="ja-JP" sz="1000" dirty="0">
                          <a:solidFill>
                            <a:schemeClr val="tx1"/>
                          </a:solidFill>
                          <a:effectLst/>
                          <a:latin typeface="Microsoft YaHei UI" panose="020B0503020204020204" pitchFamily="34" charset="-122"/>
                          <a:ea typeface="Microsoft YaHei UI" panose="020B0503020204020204" pitchFamily="34" charset="-122"/>
                        </a:rPr>
                        <a:t>（堺</a:t>
                      </a:r>
                      <a:r>
                        <a:rPr lang="zh-CN" altLang="en-US" sz="1000" dirty="0">
                          <a:solidFill>
                            <a:schemeClr val="tx1"/>
                          </a:solidFill>
                          <a:effectLst/>
                          <a:latin typeface="Microsoft YaHei UI" panose="020B0503020204020204" pitchFamily="34" charset="-122"/>
                          <a:ea typeface="Microsoft YaHei UI" panose="020B0503020204020204" pitchFamily="34" charset="-122"/>
                        </a:rPr>
                        <a:t>职业安定所</a:t>
                      </a:r>
                      <a:r>
                        <a:rPr lang="ja-JP" sz="1000" dirty="0">
                          <a:solidFill>
                            <a:schemeClr val="tx1"/>
                          </a:solidFill>
                          <a:effectLst/>
                          <a:latin typeface="Microsoft YaHei UI" panose="020B0503020204020204" pitchFamily="34" charset="-122"/>
                          <a:ea typeface="Microsoft YaHei UI" panose="020B0503020204020204" pitchFamily="34" charset="-122"/>
                        </a:rPr>
                        <a:t>内）</a:t>
                      </a:r>
                    </a:p>
                    <a:p>
                      <a:pPr algn="l" eaLnBrk="0" hangingPunct="0">
                        <a:lnSpc>
                          <a:spcPts val="1300"/>
                        </a:lnSpc>
                      </a:pPr>
                      <a:r>
                        <a:rPr lang="en-US" sz="1000" dirty="0">
                          <a:solidFill>
                            <a:schemeClr val="tx1"/>
                          </a:solidFill>
                          <a:effectLst/>
                          <a:latin typeface="Microsoft YaHei UI" panose="020B0503020204020204" pitchFamily="34" charset="-122"/>
                          <a:ea typeface="Microsoft YaHei UI" panose="020B0503020204020204" pitchFamily="34" charset="-122"/>
                        </a:rPr>
                        <a:t>13:00</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en-US" sz="1000" dirty="0">
                          <a:solidFill>
                            <a:schemeClr val="tx1"/>
                          </a:solidFill>
                          <a:effectLst/>
                          <a:latin typeface="Microsoft YaHei UI" panose="020B0503020204020204" pitchFamily="34" charset="-122"/>
                          <a:ea typeface="Microsoft YaHei UI" panose="020B0503020204020204" pitchFamily="34" charset="-122"/>
                        </a:rPr>
                        <a:t>17:00</a:t>
                      </a:r>
                      <a:endParaRPr lang="ja-JP" sz="1000" dirty="0">
                        <a:solidFill>
                          <a:schemeClr val="tx1"/>
                        </a:solidFill>
                        <a:effectLst/>
                        <a:latin typeface="Microsoft YaHei UI" panose="020B0503020204020204" pitchFamily="34" charset="-122"/>
                        <a:ea typeface="Microsoft YaHei UI" panose="020B0503020204020204" pitchFamily="34" charset="-122"/>
                      </a:endParaRPr>
                    </a:p>
                    <a:p>
                      <a:pPr algn="l" eaLnBrk="0" hangingPunct="0">
                        <a:lnSpc>
                          <a:spcPts val="1300"/>
                        </a:lnSpc>
                      </a:pPr>
                      <a:r>
                        <a:rPr lang="en-US" altLang="ja-JP" sz="1000" dirty="0">
                          <a:solidFill>
                            <a:schemeClr val="tx1"/>
                          </a:solidFill>
                          <a:effectLst/>
                          <a:latin typeface="Microsoft YaHei UI" panose="020B0503020204020204" pitchFamily="34" charset="-122"/>
                          <a:ea typeface="Microsoft YaHei UI" panose="020B0503020204020204" pitchFamily="34" charset="-122"/>
                        </a:rPr>
                        <a:t>※</a:t>
                      </a:r>
                      <a:r>
                        <a:rPr lang="ja-JP" sz="1000" dirty="0">
                          <a:solidFill>
                            <a:schemeClr val="tx1"/>
                          </a:solidFill>
                          <a:effectLst/>
                          <a:latin typeface="Microsoft YaHei UI" panose="020B0503020204020204" pitchFamily="34" charset="-122"/>
                          <a:ea typeface="Microsoft YaHei UI" panose="020B0503020204020204" pitchFamily="34" charset="-122"/>
                        </a:rPr>
                        <a:t>中国</a:t>
                      </a:r>
                      <a:r>
                        <a:rPr lang="zh-CN" altLang="en-US" sz="1000" dirty="0">
                          <a:solidFill>
                            <a:schemeClr val="tx1"/>
                          </a:solidFill>
                          <a:effectLst/>
                          <a:latin typeface="Microsoft YaHei UI" panose="020B0503020204020204" pitchFamily="34" charset="-122"/>
                          <a:ea typeface="Microsoft YaHei UI" panose="020B0503020204020204" pitchFamily="34" charset="-122"/>
                        </a:rPr>
                        <a:t>语</a:t>
                      </a:r>
                      <a:r>
                        <a:rPr lang="ja-JP" altLang="en-US"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周一</a:t>
                      </a:r>
                      <a:r>
                        <a:rPr lang="ja-JP" altLang="en-US"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周二</a:t>
                      </a:r>
                      <a:r>
                        <a:rPr lang="ja-JP" altLang="en-US"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葡萄牙语</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ja-JP" altLang="en-US"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周四</a:t>
                      </a:r>
                      <a:r>
                        <a:rPr lang="ja-JP" altLang="en-US"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英语</a:t>
                      </a:r>
                      <a:r>
                        <a:rPr lang="ja-JP" altLang="en-US" sz="1000" dirty="0">
                          <a:solidFill>
                            <a:schemeClr val="tx1"/>
                          </a:solidFill>
                          <a:effectLst/>
                          <a:latin typeface="Microsoft YaHei UI" panose="020B0503020204020204" pitchFamily="34" charset="-122"/>
                          <a:ea typeface="Microsoft YaHei UI" panose="020B0503020204020204" pitchFamily="34" charset="-122"/>
                        </a:rPr>
                        <a:t>：第</a:t>
                      </a:r>
                      <a:r>
                        <a:rPr lang="en-US" altLang="ja-JP" sz="1000" dirty="0">
                          <a:solidFill>
                            <a:schemeClr val="tx1"/>
                          </a:solidFill>
                          <a:effectLst/>
                          <a:latin typeface="Microsoft YaHei UI" panose="020B0503020204020204" pitchFamily="34" charset="-122"/>
                          <a:ea typeface="Microsoft YaHei UI" panose="020B0503020204020204" pitchFamily="34" charset="-122"/>
                        </a:rPr>
                        <a:t>2</a:t>
                      </a:r>
                      <a:r>
                        <a:rPr lang="ja-JP" altLang="en-US" sz="1000" dirty="0">
                          <a:solidFill>
                            <a:schemeClr val="tx1"/>
                          </a:solidFill>
                          <a:effectLst/>
                          <a:latin typeface="Microsoft YaHei UI" panose="020B0503020204020204" pitchFamily="34" charset="-122"/>
                          <a:ea typeface="Microsoft YaHei UI" panose="020B0503020204020204" pitchFamily="34" charset="-122"/>
                        </a:rPr>
                        <a:t>・第</a:t>
                      </a:r>
                      <a:r>
                        <a:rPr lang="en-US" altLang="ja-JP" sz="1000" dirty="0">
                          <a:solidFill>
                            <a:schemeClr val="tx1"/>
                          </a:solidFill>
                          <a:effectLst/>
                          <a:latin typeface="Microsoft YaHei UI" panose="020B0503020204020204" pitchFamily="34" charset="-122"/>
                          <a:ea typeface="Microsoft YaHei UI" panose="020B0503020204020204" pitchFamily="34" charset="-122"/>
                        </a:rPr>
                        <a:t>4</a:t>
                      </a:r>
                      <a:r>
                        <a:rPr lang="zh-CN" altLang="en-US" sz="1000" dirty="0">
                          <a:solidFill>
                            <a:schemeClr val="tx1"/>
                          </a:solidFill>
                          <a:effectLst/>
                          <a:latin typeface="Microsoft YaHei UI" panose="020B0503020204020204" pitchFamily="34" charset="-122"/>
                          <a:ea typeface="Microsoft YaHei UI" panose="020B0503020204020204" pitchFamily="34" charset="-122"/>
                        </a:rPr>
                        <a:t>周三</a:t>
                      </a:r>
                      <a:r>
                        <a:rPr lang="ja-JP" altLang="en-US"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周五</a:t>
                      </a:r>
                      <a:endParaRPr lang="en-US" altLang="ja-JP" sz="1000" dirty="0">
                        <a:solidFill>
                          <a:schemeClr val="tx1"/>
                        </a:solidFill>
                        <a:effectLst/>
                        <a:latin typeface="Microsoft YaHei UI" panose="020B0503020204020204" pitchFamily="34" charset="-122"/>
                        <a:ea typeface="Microsoft YaHei UI" panose="020B0503020204020204" pitchFamily="34" charset="-122"/>
                      </a:endParaRPr>
                    </a:p>
                    <a:p>
                      <a:pPr algn="l" eaLnBrk="0" hangingPunct="0">
                        <a:lnSpc>
                          <a:spcPts val="1300"/>
                        </a:lnSpc>
                      </a:pPr>
                      <a:r>
                        <a:rPr lang="en-US" altLang="ja-JP"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希望配备翻译时请示前用电话进行联系。</a:t>
                      </a:r>
                      <a:endParaRPr lang="ja-JP" sz="1000" dirty="0">
                        <a:solidFill>
                          <a:schemeClr val="tx1"/>
                        </a:solidFill>
                        <a:effectLst/>
                        <a:latin typeface="Microsoft YaHei UI" panose="020B0503020204020204" pitchFamily="34" charset="-122"/>
                        <a:ea typeface="Microsoft YaHei UI" panose="020B0503020204020204" pitchFamily="34" charset="-122"/>
                      </a:endParaRPr>
                    </a:p>
                  </a:txBody>
                  <a:tcPr marL="22886" marR="22886" marT="0" marB="0" anchor="ctr"/>
                </a:tc>
                <a:extLst>
                  <a:ext uri="{0D108BD9-81ED-4DB2-BD59-A6C34878D82A}">
                    <a16:rowId xmlns:a16="http://schemas.microsoft.com/office/drawing/2014/main" val="486096588"/>
                  </a:ext>
                </a:extLst>
              </a:tr>
              <a:tr h="1801895">
                <a:tc>
                  <a:txBody>
                    <a:bodyPr/>
                    <a:lstStyle/>
                    <a:p>
                      <a:pPr algn="just" eaLnBrk="0" hangingPunct="0"/>
                      <a:r>
                        <a:rPr lang="zh-CN" altLang="en-US" sz="1100" dirty="0">
                          <a:solidFill>
                            <a:srgbClr val="000000"/>
                          </a:solidFill>
                          <a:effectLst/>
                          <a:latin typeface="Microsoft YaHei UI" panose="020B0503020204020204" pitchFamily="34" charset="-122"/>
                          <a:ea typeface="Microsoft YaHei UI" panose="020B0503020204020204" pitchFamily="34" charset="-122"/>
                        </a:rPr>
                        <a:t>希望就在留资格</a:t>
                      </a:r>
                      <a:r>
                        <a:rPr lang="ja-JP" altLang="en-US" sz="11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100" dirty="0">
                          <a:solidFill>
                            <a:srgbClr val="000000"/>
                          </a:solidFill>
                          <a:effectLst/>
                          <a:latin typeface="Microsoft YaHei UI" panose="020B0503020204020204" pitchFamily="34" charset="-122"/>
                          <a:ea typeface="Microsoft YaHei UI" panose="020B0503020204020204" pitchFamily="34" charset="-122"/>
                        </a:rPr>
                        <a:t>劳动</a:t>
                      </a:r>
                      <a:r>
                        <a:rPr lang="ja-JP" altLang="en-US" sz="1100" dirty="0">
                          <a:solidFill>
                            <a:srgbClr val="000000"/>
                          </a:solidFill>
                          <a:effectLst/>
                          <a:latin typeface="Microsoft YaHei UI" panose="020B0503020204020204" pitchFamily="34" charset="-122"/>
                          <a:ea typeface="Microsoft YaHei UI" panose="020B0503020204020204" pitchFamily="34" charset="-122"/>
                        </a:rPr>
                        <a:t>・</a:t>
                      </a:r>
                      <a:r>
                        <a:rPr lang="zh-CN" altLang="en-US" sz="1100" dirty="0">
                          <a:solidFill>
                            <a:srgbClr val="000000"/>
                          </a:solidFill>
                          <a:effectLst/>
                          <a:latin typeface="Microsoft YaHei UI" panose="020B0503020204020204" pitchFamily="34" charset="-122"/>
                          <a:ea typeface="Microsoft YaHei UI" panose="020B0503020204020204" pitchFamily="34" charset="-122"/>
                        </a:rPr>
                        <a:t>工作</a:t>
                      </a:r>
                      <a:r>
                        <a:rPr lang="ja-JP" altLang="en-US" sz="11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100" dirty="0">
                          <a:solidFill>
                            <a:srgbClr val="000000"/>
                          </a:solidFill>
                          <a:effectLst/>
                          <a:latin typeface="Microsoft YaHei UI" panose="020B0503020204020204" pitchFamily="34" charset="-122"/>
                          <a:ea typeface="Microsoft YaHei UI" panose="020B0503020204020204" pitchFamily="34" charset="-122"/>
                        </a:rPr>
                        <a:t>医疗</a:t>
                      </a:r>
                      <a:r>
                        <a:rPr lang="ja-JP" altLang="en-US" sz="11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100" dirty="0">
                          <a:solidFill>
                            <a:srgbClr val="000000"/>
                          </a:solidFill>
                          <a:effectLst/>
                          <a:latin typeface="Microsoft YaHei UI" panose="020B0503020204020204" pitchFamily="34" charset="-122"/>
                          <a:ea typeface="Microsoft YaHei UI" panose="020B0503020204020204" pitchFamily="34" charset="-122"/>
                        </a:rPr>
                        <a:t>福祉</a:t>
                      </a:r>
                      <a:r>
                        <a:rPr lang="ja-JP" altLang="en-US" sz="11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100" dirty="0">
                          <a:solidFill>
                            <a:srgbClr val="000000"/>
                          </a:solidFill>
                          <a:effectLst/>
                          <a:latin typeface="Microsoft YaHei UI" panose="020B0503020204020204" pitchFamily="34" charset="-122"/>
                          <a:ea typeface="Microsoft YaHei UI" panose="020B0503020204020204" pitchFamily="34" charset="-122"/>
                        </a:rPr>
                        <a:t>教育等一般生活进行咨询</a:t>
                      </a:r>
                      <a:r>
                        <a:rPr lang="ja-JP" altLang="en-US" sz="1100" dirty="0">
                          <a:solidFill>
                            <a:srgbClr val="000000"/>
                          </a:solidFill>
                          <a:effectLst/>
                          <a:latin typeface="Microsoft YaHei UI" panose="020B0503020204020204" pitchFamily="34" charset="-122"/>
                          <a:ea typeface="Microsoft YaHei UI" panose="020B0503020204020204" pitchFamily="34" charset="-122"/>
                        </a:rPr>
                        <a:t> </a:t>
                      </a:r>
                    </a:p>
                    <a:p>
                      <a:pPr algn="just" eaLnBrk="0" hangingPunct="0"/>
                      <a:endParaRPr lang="ja-JP" sz="11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just" eaLnBrk="0" hangingPunct="0"/>
                      <a:r>
                        <a:rPr lang="en-US" sz="1100" dirty="0">
                          <a:solidFill>
                            <a:srgbClr val="000000"/>
                          </a:solidFill>
                          <a:effectLst/>
                          <a:latin typeface="Microsoft YaHei UI" panose="020B0503020204020204" pitchFamily="34" charset="-122"/>
                          <a:ea typeface="Microsoft YaHei UI" panose="020B0503020204020204" pitchFamily="34" charset="-122"/>
                        </a:rPr>
                        <a:t>(</a:t>
                      </a:r>
                      <a:r>
                        <a:rPr lang="zh-CN" altLang="en-US" sz="1100" dirty="0">
                          <a:solidFill>
                            <a:srgbClr val="000000"/>
                          </a:solidFill>
                          <a:effectLst/>
                          <a:latin typeface="Microsoft YaHei UI" panose="020B0503020204020204" pitchFamily="34" charset="-122"/>
                          <a:ea typeface="Microsoft YaHei UI" panose="020B0503020204020204" pitchFamily="34" charset="-122"/>
                        </a:rPr>
                        <a:t>公财</a:t>
                      </a:r>
                      <a:r>
                        <a:rPr lang="en-US" sz="1100" dirty="0">
                          <a:solidFill>
                            <a:srgbClr val="000000"/>
                          </a:solidFill>
                          <a:effectLst/>
                          <a:latin typeface="Microsoft YaHei UI" panose="020B0503020204020204" pitchFamily="34" charset="-122"/>
                          <a:ea typeface="Microsoft YaHei UI" panose="020B0503020204020204" pitchFamily="34" charset="-122"/>
                        </a:rPr>
                        <a:t>)</a:t>
                      </a:r>
                      <a:r>
                        <a:rPr lang="zh-CN" altLang="en-US" sz="1100" dirty="0">
                          <a:solidFill>
                            <a:srgbClr val="000000"/>
                          </a:solidFill>
                          <a:effectLst/>
                          <a:latin typeface="Microsoft YaHei UI" panose="020B0503020204020204" pitchFamily="34" charset="-122"/>
                          <a:ea typeface="Microsoft YaHei UI" panose="020B0503020204020204" pitchFamily="34" charset="-122"/>
                        </a:rPr>
                        <a:t>大阪府国际交流财团</a:t>
                      </a:r>
                      <a:r>
                        <a:rPr lang="ja-JP" sz="1100" dirty="0">
                          <a:solidFill>
                            <a:srgbClr val="000000"/>
                          </a:solidFill>
                          <a:effectLst/>
                          <a:latin typeface="Microsoft YaHei UI" panose="020B0503020204020204" pitchFamily="34" charset="-122"/>
                          <a:ea typeface="Microsoft YaHei UI" panose="020B0503020204020204" pitchFamily="34" charset="-122"/>
                        </a:rPr>
                        <a:t>（</a:t>
                      </a:r>
                      <a:r>
                        <a:rPr lang="en-US" sz="1100" dirty="0">
                          <a:solidFill>
                            <a:srgbClr val="000000"/>
                          </a:solidFill>
                          <a:effectLst/>
                          <a:latin typeface="Microsoft YaHei UI" panose="020B0503020204020204" pitchFamily="34" charset="-122"/>
                          <a:ea typeface="Microsoft YaHei UI" panose="020B0503020204020204" pitchFamily="34" charset="-122"/>
                        </a:rPr>
                        <a:t>OFIX</a:t>
                      </a:r>
                      <a:r>
                        <a:rPr lang="ja-JP" sz="1100" dirty="0">
                          <a:solidFill>
                            <a:srgbClr val="000000"/>
                          </a:solidFill>
                          <a:effectLst/>
                          <a:latin typeface="Microsoft YaHei UI" panose="020B0503020204020204" pitchFamily="34" charset="-122"/>
                          <a:ea typeface="Microsoft YaHei UI" panose="020B0503020204020204" pitchFamily="34" charset="-122"/>
                        </a:rPr>
                        <a:t>）</a:t>
                      </a:r>
                    </a:p>
                    <a:p>
                      <a:pPr algn="just" eaLnBrk="0" hangingPunct="0"/>
                      <a:r>
                        <a:rPr lang="zh-CN" altLang="en-US" sz="1100" dirty="0">
                          <a:solidFill>
                            <a:srgbClr val="000000"/>
                          </a:solidFill>
                          <a:effectLst/>
                          <a:latin typeface="Microsoft YaHei UI" panose="020B0503020204020204" pitchFamily="34" charset="-122"/>
                          <a:ea typeface="Microsoft YaHei UI" panose="020B0503020204020204" pitchFamily="34" charset="-122"/>
                        </a:rPr>
                        <a:t>大阪府外国人信息</a:t>
                      </a:r>
                      <a:r>
                        <a:rPr lang="ja-JP" sz="1100" dirty="0">
                          <a:solidFill>
                            <a:srgbClr val="000000"/>
                          </a:solidFill>
                          <a:effectLst/>
                          <a:latin typeface="Microsoft YaHei UI" panose="020B0503020204020204" pitchFamily="34" charset="-122"/>
                          <a:ea typeface="Microsoft YaHei UI" panose="020B0503020204020204" pitchFamily="34" charset="-122"/>
                        </a:rPr>
                        <a:t>情</a:t>
                      </a:r>
                      <a:r>
                        <a:rPr lang="zh-CN" altLang="en-US" sz="1100" dirty="0">
                          <a:solidFill>
                            <a:srgbClr val="000000"/>
                          </a:solidFill>
                          <a:effectLst/>
                          <a:latin typeface="Microsoft YaHei UI" panose="020B0503020204020204" pitchFamily="34" charset="-122"/>
                          <a:ea typeface="Microsoft YaHei UI" panose="020B0503020204020204" pitchFamily="34" charset="-122"/>
                        </a:rPr>
                        <a:t>处</a:t>
                      </a:r>
                      <a:endParaRPr lang="ja-JP" sz="11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ctr" eaLnBrk="0" hangingPunct="0"/>
                      <a:r>
                        <a:rPr lang="en-US" sz="1000" dirty="0">
                          <a:solidFill>
                            <a:srgbClr val="000000"/>
                          </a:solidFill>
                          <a:effectLst/>
                          <a:latin typeface="Microsoft YaHei UI" panose="020B0503020204020204" pitchFamily="34" charset="-122"/>
                          <a:ea typeface="Microsoft YaHei UI" panose="020B0503020204020204" pitchFamily="34" charset="-122"/>
                        </a:rPr>
                        <a:t>06-6941-2297</a:t>
                      </a:r>
                      <a:endParaRPr lang="ja-JP" sz="10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l" eaLnBrk="0" hangingPunct="0">
                        <a:lnSpc>
                          <a:spcPts val="1300"/>
                        </a:lnSpc>
                      </a:pPr>
                      <a:r>
                        <a:rPr lang="ja-JP" sz="1000" dirty="0">
                          <a:solidFill>
                            <a:schemeClr val="tx1"/>
                          </a:solidFill>
                          <a:effectLst/>
                          <a:latin typeface="Microsoft YaHei UI" panose="020B0503020204020204" pitchFamily="34" charset="-122"/>
                          <a:ea typeface="Microsoft YaHei UI" panose="020B0503020204020204" pitchFamily="34" charset="-122"/>
                        </a:rPr>
                        <a:t>中央区本町橋</a:t>
                      </a:r>
                      <a:r>
                        <a:rPr lang="en-US" sz="1000" dirty="0">
                          <a:solidFill>
                            <a:schemeClr val="tx1"/>
                          </a:solidFill>
                          <a:effectLst/>
                          <a:latin typeface="Microsoft YaHei UI" panose="020B0503020204020204" pitchFamily="34" charset="-122"/>
                          <a:ea typeface="Microsoft YaHei UI" panose="020B0503020204020204" pitchFamily="34" charset="-122"/>
                        </a:rPr>
                        <a:t>2-5</a:t>
                      </a:r>
                      <a:r>
                        <a:rPr lang="ja-JP" sz="1000" dirty="0">
                          <a:solidFill>
                            <a:schemeClr val="tx1"/>
                          </a:solidFill>
                          <a:effectLst/>
                          <a:latin typeface="Microsoft YaHei UI" panose="020B0503020204020204" pitchFamily="34" charset="-122"/>
                          <a:ea typeface="Microsoft YaHei UI" panose="020B0503020204020204" pitchFamily="34" charset="-122"/>
                        </a:rPr>
                        <a:t>マイドームおおさか</a:t>
                      </a:r>
                      <a:r>
                        <a:rPr lang="en-US" sz="1000" dirty="0">
                          <a:solidFill>
                            <a:schemeClr val="tx1"/>
                          </a:solidFill>
                          <a:effectLst/>
                          <a:latin typeface="Microsoft YaHei UI" panose="020B0503020204020204" pitchFamily="34" charset="-122"/>
                          <a:ea typeface="Microsoft YaHei UI" panose="020B0503020204020204" pitchFamily="34" charset="-122"/>
                        </a:rPr>
                        <a:t>5</a:t>
                      </a:r>
                      <a:r>
                        <a:rPr lang="zh-CN" altLang="en-US" sz="1000" dirty="0">
                          <a:solidFill>
                            <a:schemeClr val="tx1"/>
                          </a:solidFill>
                          <a:effectLst/>
                          <a:latin typeface="Microsoft YaHei UI" panose="020B0503020204020204" pitchFamily="34" charset="-122"/>
                          <a:ea typeface="Microsoft YaHei UI" panose="020B0503020204020204" pitchFamily="34" charset="-122"/>
                        </a:rPr>
                        <a:t>楼</a:t>
                      </a:r>
                      <a:endParaRPr lang="ja-JP" sz="1000" dirty="0">
                        <a:solidFill>
                          <a:schemeClr val="tx1"/>
                        </a:solidFill>
                        <a:effectLst/>
                        <a:latin typeface="Microsoft YaHei UI" panose="020B0503020204020204" pitchFamily="34" charset="-122"/>
                        <a:ea typeface="Microsoft YaHei UI" panose="020B0503020204020204" pitchFamily="34" charset="-122"/>
                      </a:endParaRPr>
                    </a:p>
                    <a:p>
                      <a:pPr algn="l" eaLnBrk="0" hangingPunct="0">
                        <a:lnSpc>
                          <a:spcPts val="1300"/>
                        </a:lnSpc>
                      </a:pPr>
                      <a:r>
                        <a:rPr lang="zh-CN" altLang="en-US" sz="1000" dirty="0">
                          <a:solidFill>
                            <a:schemeClr val="tx1"/>
                          </a:solidFill>
                          <a:effectLst/>
                          <a:latin typeface="Microsoft YaHei UI" panose="020B0503020204020204" pitchFamily="34" charset="-122"/>
                          <a:ea typeface="Microsoft YaHei UI" panose="020B0503020204020204" pitchFamily="34" charset="-122"/>
                        </a:rPr>
                        <a:t>周五</a:t>
                      </a:r>
                      <a:r>
                        <a:rPr lang="en-US" sz="1000" dirty="0">
                          <a:solidFill>
                            <a:schemeClr val="tx1"/>
                          </a:solidFill>
                          <a:effectLst/>
                          <a:latin typeface="Microsoft YaHei UI" panose="020B0503020204020204" pitchFamily="34" charset="-122"/>
                          <a:ea typeface="Microsoft YaHei UI" panose="020B0503020204020204" pitchFamily="34" charset="-122"/>
                        </a:rPr>
                        <a:t>9:00</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en-US" sz="1000" dirty="0">
                          <a:solidFill>
                            <a:schemeClr val="tx1"/>
                          </a:solidFill>
                          <a:effectLst/>
                          <a:latin typeface="Microsoft YaHei UI" panose="020B0503020204020204" pitchFamily="34" charset="-122"/>
                          <a:ea typeface="Microsoft YaHei UI" panose="020B0503020204020204" pitchFamily="34" charset="-122"/>
                        </a:rPr>
                        <a:t>2</a:t>
                      </a:r>
                      <a:r>
                        <a:rPr lang="en-US" altLang="ja-JP" sz="1000" dirty="0">
                          <a:solidFill>
                            <a:schemeClr val="tx1"/>
                          </a:solidFill>
                          <a:effectLst/>
                          <a:latin typeface="Microsoft YaHei UI" panose="020B0503020204020204" pitchFamily="34" charset="-122"/>
                          <a:ea typeface="Microsoft YaHei UI" panose="020B0503020204020204" pitchFamily="34" charset="-122"/>
                        </a:rPr>
                        <a:t>1</a:t>
                      </a:r>
                      <a:r>
                        <a:rPr lang="en-US" sz="1000" dirty="0">
                          <a:solidFill>
                            <a:schemeClr val="tx1"/>
                          </a:solidFill>
                          <a:effectLst/>
                          <a:latin typeface="Microsoft YaHei UI" panose="020B0503020204020204" pitchFamily="34" charset="-122"/>
                          <a:ea typeface="Microsoft YaHei UI" panose="020B0503020204020204" pitchFamily="34" charset="-122"/>
                        </a:rPr>
                        <a:t>:00</a:t>
                      </a:r>
                    </a:p>
                    <a:p>
                      <a:pPr algn="l" eaLnBrk="0" hangingPunct="0">
                        <a:lnSpc>
                          <a:spcPts val="1300"/>
                        </a:lnSpc>
                      </a:pPr>
                      <a:r>
                        <a:rPr lang="ja-JP"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节假日除外</a:t>
                      </a:r>
                      <a:r>
                        <a:rPr lang="ja-JP"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如</a:t>
                      </a:r>
                      <a:r>
                        <a:rPr lang="en-US" sz="1000" dirty="0">
                          <a:solidFill>
                            <a:schemeClr val="tx1"/>
                          </a:solidFill>
                          <a:effectLst/>
                          <a:latin typeface="Microsoft YaHei UI" panose="020B0503020204020204" pitchFamily="34" charset="-122"/>
                          <a:ea typeface="Microsoft YaHei UI" panose="020B0503020204020204" pitchFamily="34" charset="-122"/>
                        </a:rPr>
                        <a:t>17</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en-US" sz="1000" dirty="0">
                          <a:solidFill>
                            <a:schemeClr val="tx1"/>
                          </a:solidFill>
                          <a:effectLst/>
                          <a:latin typeface="Microsoft YaHei UI" panose="020B0503020204020204" pitchFamily="34" charset="-122"/>
                          <a:ea typeface="Microsoft YaHei UI" panose="020B0503020204020204" pitchFamily="34" charset="-122"/>
                        </a:rPr>
                        <a:t>30</a:t>
                      </a:r>
                      <a:r>
                        <a:rPr lang="zh-CN" altLang="en-US" sz="1000" dirty="0">
                          <a:solidFill>
                            <a:schemeClr val="tx1"/>
                          </a:solidFill>
                          <a:effectLst/>
                          <a:latin typeface="Microsoft YaHei UI" panose="020B0503020204020204" pitchFamily="34" charset="-122"/>
                          <a:ea typeface="Microsoft YaHei UI" panose="020B0503020204020204" pitchFamily="34" charset="-122"/>
                        </a:rPr>
                        <a:t>以后来访时需提前预约</a:t>
                      </a:r>
                      <a:r>
                        <a:rPr lang="ja-JP" sz="1000" dirty="0">
                          <a:solidFill>
                            <a:schemeClr val="tx1"/>
                          </a:solidFill>
                          <a:effectLst/>
                          <a:latin typeface="Microsoft YaHei UI" panose="020B0503020204020204" pitchFamily="34" charset="-122"/>
                          <a:ea typeface="Microsoft YaHei UI" panose="020B0503020204020204" pitchFamily="34" charset="-122"/>
                        </a:rPr>
                        <a:t>）</a:t>
                      </a:r>
                      <a:endParaRPr lang="en-US" altLang="ja-JP" sz="1000" dirty="0">
                        <a:solidFill>
                          <a:schemeClr val="tx1"/>
                        </a:solidFill>
                        <a:effectLst/>
                        <a:latin typeface="Microsoft YaHei UI" panose="020B0503020204020204" pitchFamily="34" charset="-122"/>
                        <a:ea typeface="Microsoft YaHei UI" panose="020B0503020204020204" pitchFamily="34" charset="-122"/>
                      </a:endParaRPr>
                    </a:p>
                    <a:p>
                      <a:pPr algn="l" eaLnBrk="0" hangingPunct="0">
                        <a:lnSpc>
                          <a:spcPts val="1300"/>
                        </a:lnSpc>
                      </a:pPr>
                      <a:r>
                        <a:rPr lang="zh-CN" altLang="en-US" sz="1000" dirty="0">
                          <a:solidFill>
                            <a:schemeClr val="tx1"/>
                          </a:solidFill>
                          <a:effectLst/>
                          <a:latin typeface="Microsoft YaHei UI" panose="020B0503020204020204" pitchFamily="34" charset="-122"/>
                          <a:ea typeface="Microsoft YaHei UI" panose="020B0503020204020204" pitchFamily="34" charset="-122"/>
                        </a:rPr>
                        <a:t>周一</a:t>
                      </a:r>
                      <a:r>
                        <a:rPr lang="ja-JP" altLang="ja-JP"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周二</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周三</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周四</a:t>
                      </a:r>
                      <a:r>
                        <a:rPr lang="en-US" sz="1000" dirty="0">
                          <a:solidFill>
                            <a:schemeClr val="tx1"/>
                          </a:solidFill>
                          <a:effectLst/>
                          <a:latin typeface="Microsoft YaHei UI" panose="020B0503020204020204" pitchFamily="34" charset="-122"/>
                          <a:ea typeface="Microsoft YaHei UI" panose="020B0503020204020204" pitchFamily="34" charset="-122"/>
                        </a:rPr>
                        <a:t>9:00</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en-US" sz="1000" dirty="0">
                          <a:solidFill>
                            <a:schemeClr val="tx1"/>
                          </a:solidFill>
                          <a:effectLst/>
                          <a:latin typeface="Microsoft YaHei UI" panose="020B0503020204020204" pitchFamily="34" charset="-122"/>
                          <a:ea typeface="Microsoft YaHei UI" panose="020B0503020204020204" pitchFamily="34" charset="-122"/>
                        </a:rPr>
                        <a:t>17:30</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节假日除外</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en-US" sz="1000" dirty="0">
                          <a:solidFill>
                            <a:schemeClr val="tx1"/>
                          </a:solidFill>
                          <a:effectLst/>
                          <a:latin typeface="Microsoft YaHei UI" panose="020B0503020204020204" pitchFamily="34" charset="-122"/>
                          <a:ea typeface="Microsoft YaHei UI" panose="020B0503020204020204" pitchFamily="34" charset="-122"/>
                        </a:rPr>
                        <a:t>4</a:t>
                      </a:r>
                      <a:r>
                        <a:rPr lang="zh-CN" altLang="en-US" sz="1000" dirty="0">
                          <a:solidFill>
                            <a:schemeClr val="tx1"/>
                          </a:solidFill>
                          <a:effectLst/>
                          <a:latin typeface="Microsoft YaHei UI" panose="020B0503020204020204" pitchFamily="34" charset="-122"/>
                          <a:ea typeface="Microsoft YaHei UI" panose="020B0503020204020204" pitchFamily="34" charset="-122"/>
                        </a:rPr>
                        <a:t>周日</a:t>
                      </a:r>
                      <a:r>
                        <a:rPr lang="ja-JP" sz="1000" dirty="0">
                          <a:solidFill>
                            <a:schemeClr val="tx1"/>
                          </a:solidFill>
                          <a:effectLst/>
                          <a:latin typeface="Microsoft YaHei UI" panose="020B0503020204020204" pitchFamily="34" charset="-122"/>
                          <a:ea typeface="Microsoft YaHei UI" panose="020B0503020204020204" pitchFamily="34" charset="-122"/>
                        </a:rPr>
                        <a:t>　</a:t>
                      </a:r>
                      <a:r>
                        <a:rPr lang="en-US" sz="1000" dirty="0">
                          <a:solidFill>
                            <a:schemeClr val="tx1"/>
                          </a:solidFill>
                          <a:effectLst/>
                          <a:latin typeface="Microsoft YaHei UI" panose="020B0503020204020204" pitchFamily="34" charset="-122"/>
                          <a:ea typeface="Microsoft YaHei UI" panose="020B0503020204020204" pitchFamily="34" charset="-122"/>
                        </a:rPr>
                        <a:t>13:00</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en-US" sz="1000" dirty="0">
                          <a:solidFill>
                            <a:schemeClr val="tx1"/>
                          </a:solidFill>
                          <a:effectLst/>
                          <a:latin typeface="Microsoft YaHei UI" panose="020B0503020204020204" pitchFamily="34" charset="-122"/>
                          <a:ea typeface="Microsoft YaHei UI" panose="020B0503020204020204" pitchFamily="34" charset="-122"/>
                        </a:rPr>
                        <a:t>17:00</a:t>
                      </a:r>
                      <a:endParaRPr lang="ja-JP" sz="1000" dirty="0">
                        <a:solidFill>
                          <a:schemeClr val="tx1"/>
                        </a:solidFill>
                        <a:effectLst/>
                        <a:latin typeface="Microsoft YaHei UI" panose="020B0503020204020204" pitchFamily="34" charset="-122"/>
                        <a:ea typeface="Microsoft YaHei UI" panose="020B0503020204020204" pitchFamily="34" charset="-122"/>
                      </a:endParaRPr>
                    </a:p>
                    <a:p>
                      <a:pPr algn="l" eaLnBrk="0" hangingPunct="0">
                        <a:lnSpc>
                          <a:spcPts val="1300"/>
                        </a:lnSpc>
                      </a:pPr>
                      <a:r>
                        <a:rPr lang="en-US" altLang="ja-JP"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有英语</a:t>
                      </a:r>
                      <a:r>
                        <a:rPr lang="ja-JP"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中国语</a:t>
                      </a:r>
                      <a:r>
                        <a:rPr lang="ja-JP"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西班牙语</a:t>
                      </a:r>
                      <a:r>
                        <a:rPr lang="ja-JP"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菲律宾语</a:t>
                      </a:r>
                      <a:r>
                        <a:rPr lang="ja-JP"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越南语</a:t>
                      </a:r>
                      <a:r>
                        <a:rPr lang="ja-JP"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韩国语</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朝鲜语</a:t>
                      </a:r>
                      <a:r>
                        <a:rPr lang="ja-JP"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葡萄牙语</a:t>
                      </a:r>
                      <a:r>
                        <a:rPr lang="ja-JP"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泰国语</a:t>
                      </a:r>
                      <a:r>
                        <a:rPr lang="ja-JP"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印度尼西亚语</a:t>
                      </a:r>
                      <a:r>
                        <a:rPr lang="ja-JP"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尼泊尔语等翻译服务</a:t>
                      </a:r>
                      <a:endParaRPr lang="en-US" altLang="ja-JP" sz="1000" dirty="0">
                        <a:solidFill>
                          <a:schemeClr val="tx1"/>
                        </a:solidFill>
                        <a:effectLst/>
                        <a:latin typeface="Microsoft YaHei UI" panose="020B0503020204020204" pitchFamily="34" charset="-122"/>
                        <a:ea typeface="Microsoft YaHei UI" panose="020B0503020204020204" pitchFamily="34" charset="-122"/>
                      </a:endParaRPr>
                    </a:p>
                    <a:p>
                      <a:pPr algn="l" eaLnBrk="0" hangingPunct="0">
                        <a:lnSpc>
                          <a:spcPts val="1300"/>
                        </a:lnSpc>
                      </a:pPr>
                      <a:endParaRPr lang="ja-JP" sz="1000" dirty="0">
                        <a:solidFill>
                          <a:schemeClr val="tx1"/>
                        </a:solidFill>
                        <a:effectLst/>
                        <a:latin typeface="Microsoft YaHei UI" panose="020B0503020204020204" pitchFamily="34" charset="-122"/>
                        <a:ea typeface="Microsoft YaHei UI" panose="020B0503020204020204" pitchFamily="34" charset="-122"/>
                      </a:endParaRPr>
                    </a:p>
                  </a:txBody>
                  <a:tcPr marL="22886" marR="22886" marT="0" marB="0" anchor="ctr"/>
                </a:tc>
                <a:extLst>
                  <a:ext uri="{0D108BD9-81ED-4DB2-BD59-A6C34878D82A}">
                    <a16:rowId xmlns:a16="http://schemas.microsoft.com/office/drawing/2014/main" val="2252806313"/>
                  </a:ext>
                </a:extLst>
              </a:tr>
              <a:tr h="779735">
                <a:tc rowSpan="2">
                  <a:txBody>
                    <a:bodyPr/>
                    <a:lstStyle/>
                    <a:p>
                      <a:pPr algn="just" eaLnBrk="0" hangingPunct="0">
                        <a:lnSpc>
                          <a:spcPts val="1300"/>
                        </a:lnSpc>
                      </a:pPr>
                      <a:r>
                        <a:rPr lang="zh-CN" altLang="en-US" sz="1100" dirty="0">
                          <a:solidFill>
                            <a:srgbClr val="000000"/>
                          </a:solidFill>
                          <a:effectLst/>
                          <a:latin typeface="Microsoft YaHei UI" panose="020B0503020204020204" pitchFamily="34" charset="-122"/>
                          <a:ea typeface="Microsoft YaHei UI" panose="020B0503020204020204" pitchFamily="34" charset="-122"/>
                        </a:rPr>
                        <a:t>希望就外国人人权方面进行咨询</a:t>
                      </a:r>
                      <a:endParaRPr lang="ja-JP" sz="11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just" eaLnBrk="0" hangingPunct="0">
                        <a:lnSpc>
                          <a:spcPts val="1300"/>
                        </a:lnSpc>
                      </a:pPr>
                      <a:r>
                        <a:rPr lang="zh-CN" altLang="en-US" sz="1100" baseline="0" dirty="0">
                          <a:solidFill>
                            <a:srgbClr val="000000"/>
                          </a:solidFill>
                          <a:effectLst/>
                          <a:latin typeface="Microsoft YaHei UI" panose="020B0503020204020204" pitchFamily="34" charset="-122"/>
                          <a:ea typeface="Microsoft YaHei UI" panose="020B0503020204020204" pitchFamily="34" charset="-122"/>
                        </a:rPr>
                        <a:t>法务省</a:t>
                      </a:r>
                      <a:r>
                        <a:rPr lang="ja-JP" altLang="en-US" sz="1100" baseline="0" dirty="0">
                          <a:solidFill>
                            <a:srgbClr val="000000"/>
                          </a:solidFill>
                          <a:effectLst/>
                          <a:latin typeface="Microsoft YaHei UI" panose="020B0503020204020204" pitchFamily="34" charset="-122"/>
                          <a:ea typeface="Microsoft YaHei UI" panose="020B0503020204020204" pitchFamily="34" charset="-122"/>
                        </a:rPr>
                        <a:t> </a:t>
                      </a:r>
                      <a:r>
                        <a:rPr lang="zh-CN" altLang="en-US" sz="1100" baseline="0" dirty="0">
                          <a:solidFill>
                            <a:srgbClr val="000000"/>
                          </a:solidFill>
                          <a:effectLst/>
                          <a:latin typeface="Microsoft YaHei UI" panose="020B0503020204020204" pitchFamily="34" charset="-122"/>
                          <a:ea typeface="Microsoft YaHei UI" panose="020B0503020204020204" pitchFamily="34" charset="-122"/>
                        </a:rPr>
                        <a:t>外国语人权咨询电话</a:t>
                      </a:r>
                      <a:endParaRPr lang="ja-JP" sz="11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ctr" eaLnBrk="0" hangingPunct="0"/>
                      <a:r>
                        <a:rPr lang="en-US" altLang="ja-JP" sz="1000" dirty="0">
                          <a:solidFill>
                            <a:srgbClr val="000000"/>
                          </a:solidFill>
                          <a:effectLst/>
                          <a:latin typeface="Microsoft YaHei UI" panose="020B0503020204020204" pitchFamily="34" charset="-122"/>
                          <a:ea typeface="Microsoft YaHei UI" panose="020B0503020204020204" pitchFamily="34" charset="-122"/>
                        </a:rPr>
                        <a:t>0570-090911</a:t>
                      </a:r>
                      <a:endParaRPr lang="ja-JP" sz="10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l" eaLnBrk="0" hangingPunct="0">
                        <a:lnSpc>
                          <a:spcPts val="1300"/>
                        </a:lnSpc>
                      </a:pPr>
                      <a:r>
                        <a:rPr lang="ja-JP" altLang="en-US" sz="1000" dirty="0">
                          <a:solidFill>
                            <a:srgbClr val="000000"/>
                          </a:solidFill>
                          <a:effectLst/>
                          <a:latin typeface="Microsoft YaHei UI" panose="020B0503020204020204" pitchFamily="34" charset="-122"/>
                          <a:ea typeface="Microsoft YaHei UI" panose="020B0503020204020204" pitchFamily="34" charset="-122"/>
                        </a:rPr>
                        <a:t>平日（</a:t>
                      </a:r>
                      <a:r>
                        <a:rPr lang="zh-CN" altLang="en-US" sz="1000" dirty="0">
                          <a:solidFill>
                            <a:srgbClr val="000000"/>
                          </a:solidFill>
                          <a:effectLst/>
                          <a:latin typeface="Microsoft YaHei UI" panose="020B0503020204020204" pitchFamily="34" charset="-122"/>
                          <a:ea typeface="Microsoft YaHei UI" panose="020B0503020204020204" pitchFamily="34" charset="-122"/>
                        </a:rPr>
                        <a:t>年始年末除外</a:t>
                      </a:r>
                      <a:r>
                        <a:rPr lang="ja-JP" altLang="en-US" sz="1000" dirty="0">
                          <a:solidFill>
                            <a:srgbClr val="000000"/>
                          </a:solidFill>
                          <a:effectLst/>
                          <a:latin typeface="Microsoft YaHei UI" panose="020B0503020204020204" pitchFamily="34" charset="-122"/>
                          <a:ea typeface="Microsoft YaHei UI" panose="020B0503020204020204" pitchFamily="34" charset="-122"/>
                        </a:rPr>
                        <a:t>）</a:t>
                      </a:r>
                      <a:r>
                        <a:rPr lang="en-US" altLang="ja-JP" sz="1000" dirty="0">
                          <a:solidFill>
                            <a:srgbClr val="000000"/>
                          </a:solidFill>
                          <a:effectLst/>
                          <a:latin typeface="Microsoft YaHei UI" panose="020B0503020204020204" pitchFamily="34" charset="-122"/>
                          <a:ea typeface="Microsoft YaHei UI" panose="020B0503020204020204" pitchFamily="34" charset="-122"/>
                        </a:rPr>
                        <a:t>9:00</a:t>
                      </a:r>
                      <a:r>
                        <a:rPr lang="ja-JP" altLang="en-US" sz="1000" dirty="0">
                          <a:solidFill>
                            <a:srgbClr val="000000"/>
                          </a:solidFill>
                          <a:effectLst/>
                          <a:latin typeface="Microsoft YaHei UI" panose="020B0503020204020204" pitchFamily="34" charset="-122"/>
                          <a:ea typeface="Microsoft YaHei UI" panose="020B0503020204020204" pitchFamily="34" charset="-122"/>
                        </a:rPr>
                        <a:t>～</a:t>
                      </a:r>
                      <a:r>
                        <a:rPr lang="en-US" altLang="ja-JP" sz="1000" dirty="0">
                          <a:solidFill>
                            <a:srgbClr val="000000"/>
                          </a:solidFill>
                          <a:effectLst/>
                          <a:latin typeface="Microsoft YaHei UI" panose="020B0503020204020204" pitchFamily="34" charset="-122"/>
                          <a:ea typeface="Microsoft YaHei UI" panose="020B0503020204020204" pitchFamily="34" charset="-122"/>
                        </a:rPr>
                        <a:t>17:00</a:t>
                      </a:r>
                    </a:p>
                    <a:p>
                      <a:pPr algn="l" eaLnBrk="0" hangingPunct="0">
                        <a:lnSpc>
                          <a:spcPts val="1300"/>
                        </a:lnSpc>
                      </a:pPr>
                      <a:r>
                        <a:rPr lang="en-US" altLang="ja-JP" sz="1000" dirty="0">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英语</a:t>
                      </a:r>
                      <a:r>
                        <a:rPr lang="ja-JP" altLang="en-US"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中国语</a:t>
                      </a:r>
                      <a:r>
                        <a:rPr lang="ja-JP" altLang="en-US"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韩国语</a:t>
                      </a:r>
                      <a:r>
                        <a:rPr lang="ja-JP" altLang="en-US"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菲律宾语</a:t>
                      </a:r>
                      <a:r>
                        <a:rPr lang="ja-JP" altLang="en-US"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葡萄牙语</a:t>
                      </a:r>
                      <a:r>
                        <a:rPr lang="ja-JP" altLang="en-US"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越南语</a:t>
                      </a:r>
                      <a:r>
                        <a:rPr lang="ja-JP" altLang="en-US"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尼泊尔语</a:t>
                      </a:r>
                      <a:r>
                        <a:rPr lang="ja-JP" altLang="en-US"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西班牙语</a:t>
                      </a:r>
                      <a:r>
                        <a:rPr lang="ja-JP" altLang="en-US"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印度尼西亚语</a:t>
                      </a:r>
                      <a:r>
                        <a:rPr lang="ja-JP" altLang="en-US"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泰国语</a:t>
                      </a:r>
                      <a:endParaRPr lang="en-US" altLang="ja-JP" sz="10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extLst>
                  <a:ext uri="{0D108BD9-81ED-4DB2-BD59-A6C34878D82A}">
                    <a16:rowId xmlns:a16="http://schemas.microsoft.com/office/drawing/2014/main" val="335879498"/>
                  </a:ext>
                </a:extLst>
              </a:tr>
              <a:tr h="779735">
                <a:tc vMerge="1">
                  <a:txBody>
                    <a:bodyPr/>
                    <a:lstStyle/>
                    <a:p>
                      <a:pPr algn="just" eaLnBrk="0" hangingPunct="0">
                        <a:lnSpc>
                          <a:spcPts val="1300"/>
                        </a:lnSpc>
                      </a:pPr>
                      <a:endParaRPr lang="ja-JP" sz="1050" dirty="0">
                        <a:solidFill>
                          <a:srgbClr val="000000"/>
                        </a:solidFill>
                        <a:effectLst/>
                        <a:latin typeface="HG丸ｺﾞｼｯｸM-PRO" panose="020F0600000000000000" pitchFamily="50" charset="-128"/>
                        <a:ea typeface="HG丸ｺﾞｼｯｸM-PRO" panose="020F0600000000000000" pitchFamily="50" charset="-128"/>
                      </a:endParaRPr>
                    </a:p>
                  </a:txBody>
                  <a:tcPr marL="33020" marR="33020" marT="0" marB="0" anchor="ctr"/>
                </a:tc>
                <a:tc>
                  <a:txBody>
                    <a:bodyPr/>
                    <a:lstStyle/>
                    <a:p>
                      <a:pPr algn="just" eaLnBrk="0" hangingPunct="0">
                        <a:lnSpc>
                          <a:spcPts val="1300"/>
                        </a:lnSpc>
                      </a:pPr>
                      <a:r>
                        <a:rPr lang="zh-CN" altLang="en-US" sz="1100" dirty="0">
                          <a:solidFill>
                            <a:srgbClr val="000000"/>
                          </a:solidFill>
                          <a:effectLst/>
                          <a:latin typeface="Microsoft YaHei UI" panose="020B0503020204020204" pitchFamily="34" charset="-122"/>
                          <a:ea typeface="Microsoft YaHei UI" panose="020B0503020204020204" pitchFamily="34" charset="-122"/>
                        </a:rPr>
                        <a:t>大阪律师会</a:t>
                      </a:r>
                      <a:endParaRPr lang="ja-JP" altLang="ja-JP" sz="1100" dirty="0">
                        <a:solidFill>
                          <a:srgbClr val="000000"/>
                        </a:solidFill>
                        <a:effectLst/>
                        <a:latin typeface="Microsoft YaHei UI" panose="020B0503020204020204" pitchFamily="34" charset="-122"/>
                        <a:ea typeface="Microsoft YaHei UI" panose="020B0503020204020204" pitchFamily="34" charset="-122"/>
                      </a:endParaRPr>
                    </a:p>
                    <a:p>
                      <a:pPr algn="just" eaLnBrk="0" hangingPunct="0">
                        <a:lnSpc>
                          <a:spcPts val="1300"/>
                        </a:lnSpc>
                      </a:pPr>
                      <a:r>
                        <a:rPr lang="zh-CN" altLang="en-US" sz="1100" dirty="0">
                          <a:solidFill>
                            <a:srgbClr val="000000"/>
                          </a:solidFill>
                          <a:effectLst/>
                          <a:latin typeface="Microsoft YaHei UI" panose="020B0503020204020204" pitchFamily="34" charset="-122"/>
                          <a:ea typeface="Microsoft YaHei UI" panose="020B0503020204020204" pitchFamily="34" charset="-122"/>
                        </a:rPr>
                        <a:t>外国人的人权电话咨询</a:t>
                      </a:r>
                      <a:r>
                        <a:rPr lang="ja-JP" altLang="ja-JP" sz="1100" dirty="0">
                          <a:solidFill>
                            <a:srgbClr val="000000"/>
                          </a:solidFill>
                          <a:effectLst/>
                          <a:latin typeface="Microsoft YaHei UI" panose="020B0503020204020204" pitchFamily="34" charset="-122"/>
                          <a:ea typeface="Microsoft YaHei UI" panose="020B0503020204020204" pitchFamily="34" charset="-122"/>
                        </a:rPr>
                        <a:t>　</a:t>
                      </a:r>
                      <a:endParaRPr lang="ja-JP" sz="11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lang="en-US" altLang="ja-JP" sz="1000" dirty="0">
                        <a:solidFill>
                          <a:srgbClr val="000000"/>
                        </a:solidFill>
                        <a:effectLst/>
                        <a:latin typeface="Microsoft YaHei UI" panose="020B0503020204020204" pitchFamily="34" charset="-122"/>
                        <a:ea typeface="Microsoft YaHei UI" panose="020B0503020204020204" pitchFamily="34" charset="-122"/>
                      </a:endParaRPr>
                    </a:p>
                    <a:p>
                      <a:pPr marL="0" marR="0" lvl="0" indent="0" algn="ctr" defTabSz="914400" rtl="0" eaLnBrk="0" fontAlgn="auto" latinLnBrk="0" hangingPunct="0">
                        <a:lnSpc>
                          <a:spcPct val="100000"/>
                        </a:lnSpc>
                        <a:spcBef>
                          <a:spcPts val="0"/>
                        </a:spcBef>
                        <a:spcAft>
                          <a:spcPts val="0"/>
                        </a:spcAft>
                        <a:buClrTx/>
                        <a:buSzTx/>
                        <a:buFontTx/>
                        <a:buNone/>
                        <a:tabLst/>
                        <a:defRPr/>
                      </a:pPr>
                      <a:r>
                        <a:rPr lang="en-US" altLang="ja-JP" sz="1000" dirty="0">
                          <a:solidFill>
                            <a:srgbClr val="000000"/>
                          </a:solidFill>
                          <a:effectLst/>
                          <a:latin typeface="Microsoft YaHei UI" panose="020B0503020204020204" pitchFamily="34" charset="-122"/>
                          <a:ea typeface="Microsoft YaHei UI" panose="020B0503020204020204" pitchFamily="34" charset="-122"/>
                        </a:rPr>
                        <a:t>06-6364-6251</a:t>
                      </a:r>
                      <a:endParaRPr lang="ja-JP" altLang="ja-JP" sz="1000" dirty="0">
                        <a:solidFill>
                          <a:srgbClr val="000000"/>
                        </a:solidFill>
                        <a:effectLst/>
                        <a:latin typeface="Microsoft YaHei UI" panose="020B0503020204020204" pitchFamily="34" charset="-122"/>
                        <a:ea typeface="Microsoft YaHei UI" panose="020B0503020204020204" pitchFamily="34" charset="-122"/>
                      </a:endParaRPr>
                    </a:p>
                    <a:p>
                      <a:pPr algn="ctr" eaLnBrk="0" hangingPunct="0"/>
                      <a:endParaRPr lang="ja-JP" sz="10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l" eaLnBrk="0" hangingPunct="0">
                        <a:lnSpc>
                          <a:spcPts val="1300"/>
                        </a:lnSpc>
                      </a:pPr>
                      <a:r>
                        <a:rPr lang="zh-CN" altLang="ja-JP" sz="1000" dirty="0">
                          <a:solidFill>
                            <a:srgbClr val="000000"/>
                          </a:solidFill>
                          <a:effectLst/>
                          <a:latin typeface="Microsoft YaHei UI" panose="020B0503020204020204" pitchFamily="34" charset="-122"/>
                          <a:ea typeface="Microsoft YaHei UI" panose="020B0503020204020204" pitchFamily="34" charset="-122"/>
                        </a:rPr>
                        <a:t>第</a:t>
                      </a:r>
                      <a:r>
                        <a:rPr lang="en-US" altLang="ja-JP" sz="1000" dirty="0">
                          <a:solidFill>
                            <a:srgbClr val="000000"/>
                          </a:solidFill>
                          <a:effectLst/>
                          <a:latin typeface="Microsoft YaHei UI" panose="020B0503020204020204" pitchFamily="34" charset="-122"/>
                          <a:ea typeface="Microsoft YaHei UI" panose="020B0503020204020204" pitchFamily="34" charset="-122"/>
                        </a:rPr>
                        <a:t>2</a:t>
                      </a:r>
                      <a:r>
                        <a:rPr lang="zh-CN" altLang="ja-JP" sz="1000" dirty="0">
                          <a:solidFill>
                            <a:srgbClr val="000000"/>
                          </a:solidFill>
                          <a:effectLst/>
                          <a:latin typeface="Microsoft YaHei UI" panose="020B0503020204020204" pitchFamily="34" charset="-122"/>
                          <a:ea typeface="Microsoft YaHei UI" panose="020B0503020204020204" pitchFamily="34" charset="-122"/>
                        </a:rPr>
                        <a:t>･</a:t>
                      </a:r>
                      <a:r>
                        <a:rPr lang="en-US" altLang="ja-JP" sz="1000" dirty="0">
                          <a:solidFill>
                            <a:srgbClr val="000000"/>
                          </a:solidFill>
                          <a:effectLst/>
                          <a:latin typeface="Microsoft YaHei UI" panose="020B0503020204020204" pitchFamily="34" charset="-122"/>
                          <a:ea typeface="Microsoft YaHei UI" panose="020B0503020204020204" pitchFamily="34" charset="-122"/>
                        </a:rPr>
                        <a:t>4</a:t>
                      </a:r>
                      <a:r>
                        <a:rPr lang="zh-CN" altLang="en-US" sz="1000" dirty="0">
                          <a:solidFill>
                            <a:srgbClr val="000000"/>
                          </a:solidFill>
                          <a:effectLst/>
                          <a:latin typeface="Microsoft YaHei UI" panose="020B0503020204020204" pitchFamily="34" charset="-122"/>
                          <a:ea typeface="Microsoft YaHei UI" panose="020B0503020204020204" pitchFamily="34" charset="-122"/>
                        </a:rPr>
                        <a:t>周五</a:t>
                      </a:r>
                      <a:r>
                        <a:rPr lang="en-US" altLang="ja-JP" sz="1000" dirty="0">
                          <a:solidFill>
                            <a:srgbClr val="000000"/>
                          </a:solidFill>
                          <a:effectLst/>
                          <a:latin typeface="Microsoft YaHei UI" panose="020B0503020204020204" pitchFamily="34" charset="-122"/>
                          <a:ea typeface="Microsoft YaHei UI" panose="020B0503020204020204" pitchFamily="34" charset="-122"/>
                        </a:rPr>
                        <a:t>12:00</a:t>
                      </a:r>
                      <a:r>
                        <a:rPr lang="ja-JP" altLang="ja-JP" sz="1000" dirty="0">
                          <a:solidFill>
                            <a:srgbClr val="000000"/>
                          </a:solidFill>
                          <a:effectLst/>
                          <a:latin typeface="Microsoft YaHei UI" panose="020B0503020204020204" pitchFamily="34" charset="-122"/>
                          <a:ea typeface="Microsoft YaHei UI" panose="020B0503020204020204" pitchFamily="34" charset="-122"/>
                        </a:rPr>
                        <a:t>～</a:t>
                      </a:r>
                      <a:r>
                        <a:rPr lang="en-US" altLang="ja-JP" sz="1000" dirty="0">
                          <a:solidFill>
                            <a:srgbClr val="000000"/>
                          </a:solidFill>
                          <a:effectLst/>
                          <a:latin typeface="Microsoft YaHei UI" panose="020B0503020204020204" pitchFamily="34" charset="-122"/>
                          <a:ea typeface="Microsoft YaHei UI" panose="020B0503020204020204" pitchFamily="34" charset="-122"/>
                        </a:rPr>
                        <a:t>17:00</a:t>
                      </a:r>
                      <a:endParaRPr lang="ja-JP" altLang="ja-JP" sz="1000" dirty="0">
                        <a:solidFill>
                          <a:srgbClr val="000000"/>
                        </a:solidFill>
                        <a:effectLst/>
                        <a:latin typeface="Microsoft YaHei UI" panose="020B0503020204020204" pitchFamily="34" charset="-122"/>
                        <a:ea typeface="Microsoft YaHei UI" panose="020B0503020204020204" pitchFamily="34" charset="-122"/>
                      </a:endParaRPr>
                    </a:p>
                    <a:p>
                      <a:pPr algn="l" eaLnBrk="0" hangingPunct="0">
                        <a:lnSpc>
                          <a:spcPts val="1300"/>
                        </a:lnSpc>
                      </a:pPr>
                      <a:r>
                        <a:rPr lang="ja-JP" altLang="ja-JP" sz="1000" dirty="0">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英语</a:t>
                      </a:r>
                      <a:r>
                        <a:rPr lang="ja-JP" altLang="ja-JP"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韩国</a:t>
                      </a:r>
                      <a:r>
                        <a:rPr lang="en-US" altLang="ja-JP" sz="1000" dirty="0">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朝鲜</a:t>
                      </a:r>
                      <a:r>
                        <a:rPr lang="en-US" altLang="ja-JP" sz="1000" dirty="0">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语</a:t>
                      </a:r>
                      <a:r>
                        <a:rPr lang="ja-JP" altLang="en-US"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中国语</a:t>
                      </a:r>
                      <a:endParaRPr lang="ja-JP" altLang="en-US" sz="1000" dirty="0">
                        <a:solidFill>
                          <a:srgbClr val="000000"/>
                        </a:solidFill>
                        <a:effectLst/>
                        <a:latin typeface="Microsoft YaHei UI" panose="020B0503020204020204" pitchFamily="34" charset="-122"/>
                        <a:ea typeface="Microsoft YaHei UI" panose="020B0503020204020204" pitchFamily="34" charset="-122"/>
                      </a:endParaRPr>
                    </a:p>
                    <a:p>
                      <a:pPr algn="l" eaLnBrk="0" hangingPunct="0">
                        <a:lnSpc>
                          <a:spcPts val="1300"/>
                        </a:lnSpc>
                      </a:pPr>
                      <a:endParaRPr lang="ja-JP" sz="10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extLst>
                  <a:ext uri="{0D108BD9-81ED-4DB2-BD59-A6C34878D82A}">
                    <a16:rowId xmlns:a16="http://schemas.microsoft.com/office/drawing/2014/main" val="1332837367"/>
                  </a:ext>
                </a:extLst>
              </a:tr>
              <a:tr h="947851">
                <a:tc>
                  <a:txBody>
                    <a:bodyPr/>
                    <a:lstStyle/>
                    <a:p>
                      <a:pPr algn="just" eaLnBrk="0" hangingPunct="0">
                        <a:lnSpc>
                          <a:spcPts val="1300"/>
                        </a:lnSpc>
                      </a:pPr>
                      <a:r>
                        <a:rPr lang="zh-CN" altLang="en-US" sz="1100" dirty="0">
                          <a:solidFill>
                            <a:srgbClr val="000000"/>
                          </a:solidFill>
                          <a:effectLst/>
                          <a:latin typeface="Microsoft YaHei UI" panose="020B0503020204020204" pitchFamily="34" charset="-122"/>
                          <a:ea typeface="Microsoft YaHei UI" panose="020B0503020204020204" pitchFamily="34" charset="-122"/>
                        </a:rPr>
                        <a:t>希望了解如何办理有关出入国管理的手续</a:t>
                      </a:r>
                      <a:r>
                        <a:rPr lang="ja-JP" altLang="en-US" sz="11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100" dirty="0">
                          <a:solidFill>
                            <a:srgbClr val="000000"/>
                          </a:solidFill>
                          <a:effectLst/>
                          <a:latin typeface="Microsoft YaHei UI" panose="020B0503020204020204" pitchFamily="34" charset="-122"/>
                          <a:ea typeface="Microsoft YaHei UI" panose="020B0503020204020204" pitchFamily="34" charset="-122"/>
                        </a:rPr>
                        <a:t>及咨询</a:t>
                      </a:r>
                      <a:endParaRPr lang="ja-JP" sz="11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just" eaLnBrk="0" hangingPunct="0">
                        <a:lnSpc>
                          <a:spcPts val="1300"/>
                        </a:lnSpc>
                      </a:pPr>
                      <a:r>
                        <a:rPr lang="zh-CN" altLang="en-US" sz="1100" dirty="0">
                          <a:solidFill>
                            <a:srgbClr val="000000"/>
                          </a:solidFill>
                          <a:effectLst/>
                          <a:latin typeface="Microsoft YaHei UI" panose="020B0503020204020204" pitchFamily="34" charset="-122"/>
                          <a:ea typeface="Microsoft YaHei UI" panose="020B0503020204020204" pitchFamily="34" charset="-122"/>
                        </a:rPr>
                        <a:t>外国人在留综合</a:t>
                      </a:r>
                      <a:endParaRPr lang="en-US" altLang="ja-JP" sz="1100" dirty="0">
                        <a:solidFill>
                          <a:srgbClr val="000000"/>
                        </a:solidFill>
                        <a:effectLst/>
                        <a:latin typeface="Microsoft YaHei UI" panose="020B0503020204020204" pitchFamily="34" charset="-122"/>
                        <a:ea typeface="Microsoft YaHei UI" panose="020B0503020204020204" pitchFamily="34" charset="-122"/>
                      </a:endParaRPr>
                    </a:p>
                    <a:p>
                      <a:pPr algn="just" eaLnBrk="0" hangingPunct="0">
                        <a:lnSpc>
                          <a:spcPts val="1300"/>
                        </a:lnSpc>
                      </a:pPr>
                      <a:r>
                        <a:rPr lang="zh-CN" altLang="en-US" sz="1100" dirty="0">
                          <a:solidFill>
                            <a:srgbClr val="000000"/>
                          </a:solidFill>
                          <a:effectLst/>
                          <a:latin typeface="Microsoft YaHei UI" panose="020B0503020204020204" pitchFamily="34" charset="-122"/>
                          <a:ea typeface="Microsoft YaHei UI" panose="020B0503020204020204" pitchFamily="34" charset="-122"/>
                        </a:rPr>
                        <a:t>信息中心</a:t>
                      </a:r>
                      <a:endParaRPr lang="ja-JP" sz="11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ctr" eaLnBrk="0" hangingPunct="0"/>
                      <a:endParaRPr lang="en-US" sz="1000" dirty="0">
                        <a:solidFill>
                          <a:srgbClr val="000000"/>
                        </a:solidFill>
                        <a:effectLst/>
                        <a:latin typeface="Microsoft YaHei UI" panose="020B0503020204020204" pitchFamily="34" charset="-122"/>
                        <a:ea typeface="Microsoft YaHei UI" panose="020B0503020204020204" pitchFamily="34" charset="-122"/>
                      </a:endParaRPr>
                    </a:p>
                    <a:p>
                      <a:pPr algn="ctr" eaLnBrk="0" hangingPunct="0"/>
                      <a:r>
                        <a:rPr lang="en-US" sz="1000" dirty="0">
                          <a:solidFill>
                            <a:srgbClr val="000000"/>
                          </a:solidFill>
                          <a:effectLst/>
                          <a:latin typeface="Microsoft YaHei UI" panose="020B0503020204020204" pitchFamily="34" charset="-122"/>
                          <a:ea typeface="Microsoft YaHei UI" panose="020B0503020204020204" pitchFamily="34" charset="-122"/>
                        </a:rPr>
                        <a:t>0570-013904</a:t>
                      </a:r>
                      <a:endParaRPr lang="ja-JP" sz="1000" dirty="0">
                        <a:solidFill>
                          <a:srgbClr val="000000"/>
                        </a:solidFill>
                        <a:effectLst/>
                        <a:latin typeface="Microsoft YaHei UI" panose="020B0503020204020204" pitchFamily="34" charset="-122"/>
                        <a:ea typeface="Microsoft YaHei UI" panose="020B0503020204020204" pitchFamily="34" charset="-122"/>
                      </a:endParaRPr>
                    </a:p>
                    <a:p>
                      <a:pPr algn="ctr" eaLnBrk="0" hangingPunct="0"/>
                      <a:r>
                        <a:rPr lang="en-US" sz="1000" dirty="0">
                          <a:solidFill>
                            <a:srgbClr val="000000"/>
                          </a:solidFill>
                          <a:effectLst/>
                          <a:latin typeface="Microsoft YaHei UI" panose="020B0503020204020204" pitchFamily="34" charset="-122"/>
                          <a:ea typeface="Microsoft YaHei UI" panose="020B0503020204020204" pitchFamily="34" charset="-122"/>
                        </a:rPr>
                        <a:t>IP</a:t>
                      </a:r>
                      <a:r>
                        <a:rPr lang="zh-CN" altLang="en-US" sz="1000" dirty="0">
                          <a:solidFill>
                            <a:srgbClr val="000000"/>
                          </a:solidFill>
                          <a:effectLst/>
                          <a:latin typeface="Microsoft YaHei UI" panose="020B0503020204020204" pitchFamily="34" charset="-122"/>
                          <a:ea typeface="Microsoft YaHei UI" panose="020B0503020204020204" pitchFamily="34" charset="-122"/>
                        </a:rPr>
                        <a:t>电话</a:t>
                      </a:r>
                      <a:r>
                        <a:rPr lang="ja-JP" sz="1000" dirty="0" err="1">
                          <a:solidFill>
                            <a:srgbClr val="000000"/>
                          </a:solidFill>
                          <a:effectLst/>
                          <a:latin typeface="Microsoft YaHei UI" panose="020B0503020204020204" pitchFamily="34" charset="-122"/>
                          <a:ea typeface="Microsoft YaHei UI" panose="020B0503020204020204" pitchFamily="34" charset="-122"/>
                        </a:rPr>
                        <a:t>、</a:t>
                      </a:r>
                      <a:r>
                        <a:rPr lang="en-US" sz="1000" dirty="0">
                          <a:solidFill>
                            <a:srgbClr val="000000"/>
                          </a:solidFill>
                          <a:effectLst/>
                          <a:latin typeface="Microsoft YaHei UI" panose="020B0503020204020204" pitchFamily="34" charset="-122"/>
                          <a:ea typeface="Microsoft YaHei UI" panose="020B0503020204020204" pitchFamily="34" charset="-122"/>
                        </a:rPr>
                        <a:t>PHS </a:t>
                      </a:r>
                      <a:r>
                        <a:rPr lang="ja-JP" altLang="en-US" sz="1000" dirty="0">
                          <a:solidFill>
                            <a:srgbClr val="000000"/>
                          </a:solidFill>
                          <a:effectLst/>
                          <a:latin typeface="Microsoft YaHei UI" panose="020B0503020204020204" pitchFamily="34" charset="-122"/>
                          <a:ea typeface="Microsoft YaHei UI" panose="020B0503020204020204" pitchFamily="34" charset="-122"/>
                        </a:rPr>
                        <a:t>　</a:t>
                      </a:r>
                      <a:endParaRPr lang="en-US" altLang="ja-JP" sz="1000" dirty="0">
                        <a:solidFill>
                          <a:srgbClr val="000000"/>
                        </a:solidFill>
                        <a:effectLst/>
                        <a:latin typeface="Microsoft YaHei UI" panose="020B0503020204020204" pitchFamily="34" charset="-122"/>
                        <a:ea typeface="Microsoft YaHei UI" panose="020B0503020204020204" pitchFamily="34" charset="-122"/>
                      </a:endParaRPr>
                    </a:p>
                    <a:p>
                      <a:pPr algn="ctr" eaLnBrk="0" hangingPunct="0"/>
                      <a:r>
                        <a:rPr lang="en-US" sz="1000" dirty="0">
                          <a:solidFill>
                            <a:srgbClr val="000000"/>
                          </a:solidFill>
                          <a:effectLst/>
                          <a:latin typeface="Microsoft YaHei UI" panose="020B0503020204020204" pitchFamily="34" charset="-122"/>
                          <a:ea typeface="Microsoft YaHei UI" panose="020B0503020204020204" pitchFamily="34" charset="-122"/>
                        </a:rPr>
                        <a:t>03-5796-7112</a:t>
                      </a:r>
                    </a:p>
                    <a:p>
                      <a:pPr algn="ctr" eaLnBrk="0" hangingPunct="0"/>
                      <a:endParaRPr lang="ja-JP" sz="10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l" eaLnBrk="0" hangingPunct="0"/>
                      <a:r>
                        <a:rPr lang="ja-JP" sz="1000" dirty="0">
                          <a:solidFill>
                            <a:srgbClr val="000000"/>
                          </a:solidFill>
                          <a:effectLst/>
                          <a:latin typeface="Microsoft YaHei UI" panose="020B0503020204020204" pitchFamily="34" charset="-122"/>
                          <a:ea typeface="Microsoft YaHei UI" panose="020B0503020204020204" pitchFamily="34" charset="-122"/>
                        </a:rPr>
                        <a:t>平日</a:t>
                      </a:r>
                      <a:r>
                        <a:rPr lang="en-US" sz="1000" dirty="0">
                          <a:solidFill>
                            <a:srgbClr val="000000"/>
                          </a:solidFill>
                          <a:effectLst/>
                          <a:latin typeface="Microsoft YaHei UI" panose="020B0503020204020204" pitchFamily="34" charset="-122"/>
                          <a:ea typeface="Microsoft YaHei UI" panose="020B0503020204020204" pitchFamily="34" charset="-122"/>
                        </a:rPr>
                        <a:t>8</a:t>
                      </a:r>
                      <a:r>
                        <a:rPr lang="ja-JP" sz="1000" dirty="0">
                          <a:solidFill>
                            <a:srgbClr val="000000"/>
                          </a:solidFill>
                          <a:effectLst/>
                          <a:latin typeface="Microsoft YaHei UI" panose="020B0503020204020204" pitchFamily="34" charset="-122"/>
                          <a:ea typeface="Microsoft YaHei UI" panose="020B0503020204020204" pitchFamily="34" charset="-122"/>
                        </a:rPr>
                        <a:t>：</a:t>
                      </a:r>
                      <a:r>
                        <a:rPr lang="en-US" sz="1000" dirty="0">
                          <a:solidFill>
                            <a:srgbClr val="000000"/>
                          </a:solidFill>
                          <a:effectLst/>
                          <a:latin typeface="Microsoft YaHei UI" panose="020B0503020204020204" pitchFamily="34" charset="-122"/>
                          <a:ea typeface="Microsoft YaHei UI" panose="020B0503020204020204" pitchFamily="34" charset="-122"/>
                        </a:rPr>
                        <a:t>30</a:t>
                      </a:r>
                      <a:r>
                        <a:rPr lang="ja-JP" sz="1000" dirty="0">
                          <a:solidFill>
                            <a:srgbClr val="000000"/>
                          </a:solidFill>
                          <a:effectLst/>
                          <a:latin typeface="Microsoft YaHei UI" panose="020B0503020204020204" pitchFamily="34" charset="-122"/>
                          <a:ea typeface="Microsoft YaHei UI" panose="020B0503020204020204" pitchFamily="34" charset="-122"/>
                        </a:rPr>
                        <a:t>～</a:t>
                      </a:r>
                      <a:r>
                        <a:rPr lang="en-US" sz="1000" dirty="0">
                          <a:solidFill>
                            <a:srgbClr val="000000"/>
                          </a:solidFill>
                          <a:effectLst/>
                          <a:latin typeface="Microsoft YaHei UI" panose="020B0503020204020204" pitchFamily="34" charset="-122"/>
                          <a:ea typeface="Microsoft YaHei UI" panose="020B0503020204020204" pitchFamily="34" charset="-122"/>
                        </a:rPr>
                        <a:t>17</a:t>
                      </a:r>
                      <a:r>
                        <a:rPr lang="ja-JP" sz="1000" dirty="0">
                          <a:solidFill>
                            <a:srgbClr val="000000"/>
                          </a:solidFill>
                          <a:effectLst/>
                          <a:latin typeface="Microsoft YaHei UI" panose="020B0503020204020204" pitchFamily="34" charset="-122"/>
                          <a:ea typeface="Microsoft YaHei UI" panose="020B0503020204020204" pitchFamily="34" charset="-122"/>
                        </a:rPr>
                        <a:t>：</a:t>
                      </a:r>
                      <a:r>
                        <a:rPr lang="en-US" sz="1000" dirty="0">
                          <a:solidFill>
                            <a:srgbClr val="000000"/>
                          </a:solidFill>
                          <a:effectLst/>
                          <a:latin typeface="Microsoft YaHei UI" panose="020B0503020204020204" pitchFamily="34" charset="-122"/>
                          <a:ea typeface="Microsoft YaHei UI" panose="020B0503020204020204" pitchFamily="34" charset="-122"/>
                        </a:rPr>
                        <a:t>15</a:t>
                      </a:r>
                      <a:endParaRPr lang="ja-JP" sz="1000" dirty="0">
                        <a:solidFill>
                          <a:srgbClr val="000000"/>
                        </a:solidFill>
                        <a:effectLst/>
                        <a:latin typeface="Microsoft YaHei UI" panose="020B0503020204020204" pitchFamily="34" charset="-122"/>
                        <a:ea typeface="Microsoft YaHei UI" panose="020B0503020204020204" pitchFamily="34" charset="-122"/>
                      </a:endParaRPr>
                    </a:p>
                    <a:p>
                      <a:pPr algn="l" eaLnBrk="0" hangingPunct="0">
                        <a:lnSpc>
                          <a:spcPts val="1300"/>
                        </a:lnSpc>
                      </a:pPr>
                      <a:r>
                        <a:rPr lang="en-US" altLang="ja-JP" sz="1000" dirty="0">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英语</a:t>
                      </a:r>
                      <a:r>
                        <a:rPr lang="ja-JP"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中国语</a:t>
                      </a:r>
                      <a:r>
                        <a:rPr lang="ja-JP" altLang="en-US" sz="1000" dirty="0">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西班牙语</a:t>
                      </a:r>
                      <a:r>
                        <a:rPr lang="ja-JP" altLang="en-US"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葡萄牙语</a:t>
                      </a:r>
                      <a:r>
                        <a:rPr lang="ja-JP" altLang="en-US" sz="1000" dirty="0">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越南语</a:t>
                      </a:r>
                      <a:endParaRPr lang="en-US" altLang="ja-JP" sz="10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extLst>
                  <a:ext uri="{0D108BD9-81ED-4DB2-BD59-A6C34878D82A}">
                    <a16:rowId xmlns:a16="http://schemas.microsoft.com/office/drawing/2014/main" val="3294567386"/>
                  </a:ext>
                </a:extLst>
              </a:tr>
            </a:tbl>
          </a:graphicData>
        </a:graphic>
      </p:graphicFrame>
      <p:sp>
        <p:nvSpPr>
          <p:cNvPr id="6" name="テキスト ボックス 5">
            <a:extLst>
              <a:ext uri="{FF2B5EF4-FFF2-40B4-BE49-F238E27FC236}">
                <a16:creationId xmlns:a16="http://schemas.microsoft.com/office/drawing/2014/main" id="{54CAE9AB-CFF9-4018-8B6E-EF881456A0A2}"/>
              </a:ext>
            </a:extLst>
          </p:cNvPr>
          <p:cNvSpPr txBox="1"/>
          <p:nvPr/>
        </p:nvSpPr>
        <p:spPr>
          <a:xfrm>
            <a:off x="153333" y="173202"/>
            <a:ext cx="4177585" cy="584775"/>
          </a:xfrm>
          <a:prstGeom prst="rect">
            <a:avLst/>
          </a:prstGeom>
          <a:noFill/>
        </p:spPr>
        <p:txBody>
          <a:bodyPr wrap="square" rtlCol="0">
            <a:spAutoFit/>
          </a:bodyPr>
          <a:lstStyle/>
          <a:p>
            <a:r>
              <a:rPr kumimoji="1" lang="zh-CN" altLang="en-US" sz="3200" b="1" dirty="0">
                <a:latin typeface="HG丸ｺﾞｼｯｸM-PRO" panose="020F0600000000000000" pitchFamily="50" charset="-128"/>
                <a:ea typeface="HG丸ｺﾞｼｯｸM-PRO" panose="020F0600000000000000" pitchFamily="50" charset="-128"/>
              </a:rPr>
              <a:t>其他的咨询窗口</a:t>
            </a:r>
            <a:endParaRPr kumimoji="1" lang="ja-JP" altLang="en-US" sz="3200" b="1" dirty="0">
              <a:latin typeface="HG丸ｺﾞｼｯｸM-PRO" panose="020F0600000000000000" pitchFamily="50" charset="-128"/>
              <a:ea typeface="HG丸ｺﾞｼｯｸM-PRO" panose="020F0600000000000000" pitchFamily="50" charset="-128"/>
            </a:endParaRPr>
          </a:p>
        </p:txBody>
      </p:sp>
      <p:cxnSp>
        <p:nvCxnSpPr>
          <p:cNvPr id="7" name="直線コネクタ 6">
            <a:extLst>
              <a:ext uri="{FF2B5EF4-FFF2-40B4-BE49-F238E27FC236}">
                <a16:creationId xmlns:a16="http://schemas.microsoft.com/office/drawing/2014/main" id="{14569882-22A1-494E-88CC-79A40709D1BF}"/>
              </a:ext>
            </a:extLst>
          </p:cNvPr>
          <p:cNvCxnSpPr/>
          <p:nvPr/>
        </p:nvCxnSpPr>
        <p:spPr>
          <a:xfrm>
            <a:off x="-19842" y="831217"/>
            <a:ext cx="6971567" cy="8927"/>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349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61119" y="96648"/>
            <a:ext cx="6726706" cy="9694962"/>
          </a:xfrm>
          <a:prstGeom prst="rect">
            <a:avLst/>
          </a:prstGeom>
          <a:noFill/>
          <a:ln w="76200">
            <a:solidFill>
              <a:schemeClr val="accent2">
                <a:lumMod val="60000"/>
                <a:lumOff val="40000"/>
              </a:schemeClr>
            </a:solidFill>
          </a:ln>
        </p:spPr>
        <p:txBody>
          <a:bodyPr wrap="square" rtlCol="0">
            <a:spAutoFit/>
          </a:bodyPr>
          <a:lstStyle/>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p:txBody>
      </p:sp>
      <p:pic>
        <p:nvPicPr>
          <p:cNvPr id="4" name="図 3"/>
          <p:cNvPicPr>
            <a:picLocks noChangeAspect="1"/>
          </p:cNvPicPr>
          <p:nvPr/>
        </p:nvPicPr>
        <p:blipFill>
          <a:blip r:embed="rId2"/>
          <a:stretch>
            <a:fillRect/>
          </a:stretch>
        </p:blipFill>
        <p:spPr>
          <a:xfrm>
            <a:off x="233534" y="2564495"/>
            <a:ext cx="6398871" cy="781478"/>
          </a:xfrm>
          <a:prstGeom prst="rect">
            <a:avLst/>
          </a:prstGeom>
        </p:spPr>
      </p:pic>
      <p:sp>
        <p:nvSpPr>
          <p:cNvPr id="7" name="テキスト ボックス 6"/>
          <p:cNvSpPr txBox="1"/>
          <p:nvPr/>
        </p:nvSpPr>
        <p:spPr>
          <a:xfrm>
            <a:off x="372557" y="2698667"/>
            <a:ext cx="4524794" cy="523220"/>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大阪府労働相談センター</a:t>
            </a:r>
          </a:p>
        </p:txBody>
      </p:sp>
      <p:sp>
        <p:nvSpPr>
          <p:cNvPr id="10" name="正方形/長方形 9"/>
          <p:cNvSpPr/>
          <p:nvPr/>
        </p:nvSpPr>
        <p:spPr>
          <a:xfrm>
            <a:off x="4352533" y="8375355"/>
            <a:ext cx="2060179" cy="307777"/>
          </a:xfrm>
          <a:prstGeom prst="rect">
            <a:avLst/>
          </a:prstGeom>
        </p:spPr>
        <p:txBody>
          <a:bodyPr wrap="none">
            <a:spAutoFit/>
          </a:bodyPr>
          <a:lstStyle/>
          <a:p>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2014  </a:t>
            </a:r>
            <a:r>
              <a:rPr lang="ja-JP" altLang="en-US" sz="1400" dirty="0">
                <a:latin typeface="Meiryo UI" panose="020B0604030504040204" pitchFamily="50" charset="-128"/>
                <a:ea typeface="Meiryo UI" panose="020B0604030504040204" pitchFamily="50" charset="-128"/>
              </a:rPr>
              <a:t>大阪府も</a:t>
            </a:r>
            <a:r>
              <a:rPr lang="ja-JP" altLang="en-US" sz="1400" dirty="0" err="1">
                <a:latin typeface="Meiryo UI" panose="020B0604030504040204" pitchFamily="50" charset="-128"/>
                <a:ea typeface="Meiryo UI" panose="020B0604030504040204" pitchFamily="50" charset="-128"/>
              </a:rPr>
              <a:t>ずやん</a:t>
            </a:r>
            <a:endParaRPr lang="ja-JP" altLang="en-US" sz="1400"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stretch>
            <a:fillRect/>
          </a:stretch>
        </p:blipFill>
        <p:spPr>
          <a:xfrm>
            <a:off x="3655095" y="3781611"/>
            <a:ext cx="2980923" cy="4551915"/>
          </a:xfrm>
          <a:prstGeom prst="rect">
            <a:avLst/>
          </a:prstGeom>
        </p:spPr>
      </p:pic>
      <p:pic>
        <p:nvPicPr>
          <p:cNvPr id="2" name="図 1"/>
          <p:cNvPicPr>
            <a:picLocks noChangeAspect="1"/>
          </p:cNvPicPr>
          <p:nvPr/>
        </p:nvPicPr>
        <p:blipFill>
          <a:blip r:embed="rId4"/>
          <a:stretch>
            <a:fillRect/>
          </a:stretch>
        </p:blipFill>
        <p:spPr>
          <a:xfrm>
            <a:off x="6003647" y="3140293"/>
            <a:ext cx="552382" cy="512355"/>
          </a:xfrm>
          <a:prstGeom prst="rect">
            <a:avLst/>
          </a:prstGeom>
        </p:spPr>
      </p:pic>
      <p:sp>
        <p:nvSpPr>
          <p:cNvPr id="11" name="正方形/長方形 10"/>
          <p:cNvSpPr/>
          <p:nvPr/>
        </p:nvSpPr>
        <p:spPr>
          <a:xfrm>
            <a:off x="7211103" y="9365113"/>
            <a:ext cx="824265" cy="200055"/>
          </a:xfrm>
          <a:prstGeom prst="rect">
            <a:avLst/>
          </a:prstGeom>
        </p:spPr>
        <p:txBody>
          <a:bodyPr wrap="none">
            <a:spAutoFit/>
          </a:bodyPr>
          <a:lstStyle/>
          <a:p>
            <a:r>
              <a:rPr lang="en-US" altLang="ja-JP" sz="700" dirty="0">
                <a:latin typeface="Meiryo UI" panose="020B0604030504040204" pitchFamily="50" charset="-128"/>
                <a:ea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rPr>
              <a:t>5</a:t>
            </a:r>
            <a:r>
              <a:rPr lang="ja-JP" altLang="en-US" sz="700" dirty="0">
                <a:latin typeface="Meiryo UI" panose="020B0604030504040204" pitchFamily="50" charset="-128"/>
                <a:ea typeface="Meiryo UI" panose="020B0604030504040204" pitchFamily="50" charset="-128"/>
              </a:rPr>
              <a:t>月発行</a:t>
            </a:r>
            <a:endParaRPr lang="ja-JP" altLang="en-US" sz="1000"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407A8A6D-23EB-43B2-913A-E5C523A8A88D}"/>
              </a:ext>
            </a:extLst>
          </p:cNvPr>
          <p:cNvSpPr/>
          <p:nvPr/>
        </p:nvSpPr>
        <p:spPr>
          <a:xfrm>
            <a:off x="5378652" y="395187"/>
            <a:ext cx="902811" cy="307777"/>
          </a:xfrm>
          <a:prstGeom prst="rect">
            <a:avLst/>
          </a:prstGeom>
          <a:ln>
            <a:solidFill>
              <a:schemeClr val="tx1"/>
            </a:solidFill>
          </a:ln>
        </p:spPr>
        <p:txBody>
          <a:bodyPr wrap="none">
            <a:spAutoFit/>
          </a:bodyPr>
          <a:lstStyle/>
          <a:p>
            <a:r>
              <a:rPr lang="ja-JP" altLang="en-US" sz="1400" dirty="0">
                <a:latin typeface="Meiryo UI" panose="020B0604030504040204" pitchFamily="50" charset="-128"/>
                <a:ea typeface="Meiryo UI" panose="020B0604030504040204" pitchFamily="50" charset="-128"/>
                <a:cs typeface="Nirmala UI" panose="020B0502040204020203" pitchFamily="34" charset="0"/>
              </a:rPr>
              <a:t>中国語版</a:t>
            </a:r>
          </a:p>
        </p:txBody>
      </p:sp>
    </p:spTree>
    <p:extLst>
      <p:ext uri="{BB962C8B-B14F-4D97-AF65-F5344CB8AC3E}">
        <p14:creationId xmlns:p14="http://schemas.microsoft.com/office/powerpoint/2010/main" val="1554853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43405" y="174506"/>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目次</a:t>
            </a:r>
          </a:p>
        </p:txBody>
      </p:sp>
      <p:sp>
        <p:nvSpPr>
          <p:cNvPr id="6" name="正方形/長方形 5"/>
          <p:cNvSpPr/>
          <p:nvPr/>
        </p:nvSpPr>
        <p:spPr>
          <a:xfrm>
            <a:off x="392794" y="1504452"/>
            <a:ext cx="6122444" cy="24153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nchorCtr="0"/>
          <a:lstStyle/>
          <a:p>
            <a:r>
              <a:rPr lang="zh-CN" altLang="en-US" sz="2800" b="1" dirty="0">
                <a:solidFill>
                  <a:prstClr val="black"/>
                </a:solidFill>
                <a:latin typeface="Microsoft YaHei UI Light" panose="020B0502040204020203" pitchFamily="34" charset="-122"/>
                <a:ea typeface="Microsoft YaHei UI Light" panose="020B0502040204020203" pitchFamily="34" charset="-122"/>
              </a:rPr>
              <a:t>开白</a:t>
            </a:r>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r>
              <a:rPr lang="ja-JP" altLang="en-US" sz="2800" b="1" dirty="0">
                <a:solidFill>
                  <a:prstClr val="black"/>
                </a:solidFill>
                <a:latin typeface="Microsoft YaHei UI Light" panose="020B0502040204020203" pitchFamily="34" charset="-122"/>
                <a:ea typeface="Microsoft YaHei UI Light" panose="020B0502040204020203" pitchFamily="34" charset="-122"/>
              </a:rPr>
              <a:t>■</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要点</a:t>
            </a:r>
            <a:r>
              <a:rPr lang="ja-JP" altLang="en-US" sz="2800" b="1" dirty="0">
                <a:solidFill>
                  <a:prstClr val="black"/>
                </a:solidFill>
                <a:latin typeface="Microsoft YaHei UI Light" panose="020B0502040204020203" pitchFamily="34" charset="-122"/>
                <a:ea typeface="Microsoft YaHei UI Light" panose="020B0502040204020203" pitchFamily="34" charset="-122"/>
              </a:rPr>
              <a:t>１</a:t>
            </a:r>
            <a:r>
              <a:rPr lang="en-US" altLang="ja-JP" sz="2800" b="1" dirty="0">
                <a:solidFill>
                  <a:prstClr val="black"/>
                </a:solidFill>
                <a:latin typeface="Microsoft YaHei UI Light" panose="020B0502040204020203" pitchFamily="34" charset="-122"/>
                <a:ea typeface="Microsoft YaHei UI Light" panose="020B0502040204020203" pitchFamily="34" charset="-122"/>
              </a:rPr>
              <a:t> </a:t>
            </a:r>
            <a:r>
              <a:rPr lang="ja-JP" altLang="en-US" sz="2800" b="1" dirty="0">
                <a:solidFill>
                  <a:prstClr val="black"/>
                </a:solidFill>
                <a:latin typeface="Microsoft YaHei UI Light" panose="020B0502040204020203" pitchFamily="34" charset="-122"/>
                <a:ea typeface="Microsoft YaHei UI Light" panose="020B0502040204020203" pitchFamily="34" charset="-122"/>
              </a:rPr>
              <a:t>   </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关于工作条件</a:t>
            </a:r>
            <a:r>
              <a:rPr lang="ja-JP" altLang="en-US" sz="2800" b="1" dirty="0">
                <a:solidFill>
                  <a:prstClr val="black"/>
                </a:solidFill>
                <a:latin typeface="Microsoft YaHei UI Light" panose="020B0502040204020203" pitchFamily="34" charset="-122"/>
                <a:ea typeface="Microsoft YaHei UI Light" panose="020B0502040204020203" pitchFamily="34" charset="-122"/>
              </a:rPr>
              <a:t>・</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工作合同</a:t>
            </a:r>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r>
              <a:rPr lang="ja-JP" altLang="en-US" sz="2800" b="1" dirty="0">
                <a:solidFill>
                  <a:prstClr val="black"/>
                </a:solidFill>
                <a:latin typeface="Microsoft YaHei UI Light" panose="020B0502040204020203" pitchFamily="34" charset="-122"/>
                <a:ea typeface="Microsoft YaHei UI Light" panose="020B0502040204020203" pitchFamily="34" charset="-122"/>
              </a:rPr>
              <a:t>■</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要点</a:t>
            </a:r>
            <a:r>
              <a:rPr lang="ja-JP" altLang="en-US" sz="2800" b="1" dirty="0">
                <a:solidFill>
                  <a:prstClr val="black"/>
                </a:solidFill>
                <a:latin typeface="Microsoft YaHei UI Light" panose="020B0502040204020203" pitchFamily="34" charset="-122"/>
                <a:ea typeface="Microsoft YaHei UI Light" panose="020B0502040204020203" pitchFamily="34" charset="-122"/>
              </a:rPr>
              <a:t>２　 </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关于薪水</a:t>
            </a:r>
            <a:r>
              <a:rPr lang="ja-JP" altLang="en-US" sz="2800" b="1" dirty="0">
                <a:solidFill>
                  <a:prstClr val="black"/>
                </a:solidFill>
                <a:latin typeface="Microsoft YaHei UI Light" panose="020B0502040204020203" pitchFamily="34" charset="-122"/>
                <a:ea typeface="Microsoft YaHei UI Light" panose="020B0502040204020203" pitchFamily="34" charset="-122"/>
              </a:rPr>
              <a:t>（</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工资</a:t>
            </a:r>
            <a:r>
              <a:rPr lang="ja-JP" altLang="en-US" sz="2800" b="1" dirty="0">
                <a:solidFill>
                  <a:prstClr val="black"/>
                </a:solidFill>
                <a:latin typeface="Microsoft YaHei UI Light" panose="020B0502040204020203" pitchFamily="34" charset="-122"/>
                <a:ea typeface="Microsoft YaHei UI Light" panose="020B0502040204020203" pitchFamily="34" charset="-122"/>
              </a:rPr>
              <a:t>）</a:t>
            </a:r>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r>
              <a:rPr lang="ja-JP" altLang="en-US" sz="2800" b="1" dirty="0">
                <a:solidFill>
                  <a:prstClr val="black"/>
                </a:solidFill>
                <a:latin typeface="Microsoft YaHei UI Light" panose="020B0502040204020203" pitchFamily="34" charset="-122"/>
                <a:ea typeface="Microsoft YaHei UI Light" panose="020B0502040204020203" pitchFamily="34" charset="-122"/>
              </a:rPr>
              <a:t>■</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要点</a:t>
            </a:r>
            <a:r>
              <a:rPr lang="ja-JP" altLang="en-US" sz="2800" b="1" dirty="0">
                <a:solidFill>
                  <a:prstClr val="black"/>
                </a:solidFill>
                <a:latin typeface="Microsoft YaHei UI Light" panose="020B0502040204020203" pitchFamily="34" charset="-122"/>
                <a:ea typeface="Microsoft YaHei UI Light" panose="020B0502040204020203" pitchFamily="34" charset="-122"/>
              </a:rPr>
              <a:t>３　 </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关于工作时间</a:t>
            </a:r>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r>
              <a:rPr lang="ja-JP" altLang="en-US" sz="2800" b="1" dirty="0">
                <a:solidFill>
                  <a:prstClr val="black"/>
                </a:solidFill>
                <a:latin typeface="Microsoft YaHei UI Light" panose="020B0502040204020203" pitchFamily="34" charset="-122"/>
                <a:ea typeface="Microsoft YaHei UI Light" panose="020B0502040204020203" pitchFamily="34" charset="-122"/>
              </a:rPr>
              <a:t>■</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要点</a:t>
            </a:r>
            <a:r>
              <a:rPr lang="ja-JP" altLang="en-US" sz="2800" b="1" dirty="0">
                <a:solidFill>
                  <a:prstClr val="black"/>
                </a:solidFill>
                <a:latin typeface="Microsoft YaHei UI Light" panose="020B0502040204020203" pitchFamily="34" charset="-122"/>
                <a:ea typeface="Microsoft YaHei UI Light" panose="020B0502040204020203" pitchFamily="34" charset="-122"/>
              </a:rPr>
              <a:t>４　 </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关于加班</a:t>
            </a:r>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r>
              <a:rPr lang="ja-JP" altLang="en-US" sz="2800" b="1" dirty="0">
                <a:solidFill>
                  <a:prstClr val="black"/>
                </a:solidFill>
                <a:latin typeface="Microsoft YaHei UI Light" panose="020B0502040204020203" pitchFamily="34" charset="-122"/>
                <a:ea typeface="Microsoft YaHei UI Light" panose="020B0502040204020203" pitchFamily="34" charset="-122"/>
              </a:rPr>
              <a:t>■</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要点</a:t>
            </a:r>
            <a:r>
              <a:rPr lang="ja-JP" altLang="en-US" sz="2800" b="1" dirty="0">
                <a:solidFill>
                  <a:prstClr val="black"/>
                </a:solidFill>
                <a:latin typeface="Microsoft YaHei UI Light" panose="020B0502040204020203" pitchFamily="34" charset="-122"/>
                <a:ea typeface="Microsoft YaHei UI Light" panose="020B0502040204020203" pitchFamily="34" charset="-122"/>
              </a:rPr>
              <a:t>５　 </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关于有薪休假</a:t>
            </a:r>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r>
              <a:rPr lang="ja-JP" altLang="en-US" sz="2800" b="1" dirty="0">
                <a:solidFill>
                  <a:prstClr val="black"/>
                </a:solidFill>
                <a:latin typeface="Microsoft YaHei UI Light" panose="020B0502040204020203" pitchFamily="34" charset="-122"/>
                <a:ea typeface="Microsoft YaHei UI Light" panose="020B0502040204020203" pitchFamily="34" charset="-122"/>
              </a:rPr>
              <a:t>■</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要点</a:t>
            </a:r>
            <a:r>
              <a:rPr lang="ja-JP" altLang="en-US" sz="2800" b="1" dirty="0">
                <a:solidFill>
                  <a:prstClr val="black"/>
                </a:solidFill>
                <a:latin typeface="Microsoft YaHei UI Light" panose="020B0502040204020203" pitchFamily="34" charset="-122"/>
                <a:ea typeface="Microsoft YaHei UI Light" panose="020B0502040204020203" pitchFamily="34" charset="-122"/>
              </a:rPr>
              <a:t>６　 </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关于解雇</a:t>
            </a:r>
            <a:r>
              <a:rPr lang="ja-JP" altLang="en-US" sz="2800" b="1" dirty="0">
                <a:solidFill>
                  <a:prstClr val="black"/>
                </a:solidFill>
                <a:latin typeface="Microsoft YaHei UI Light" panose="020B0502040204020203" pitchFamily="34" charset="-122"/>
                <a:ea typeface="Microsoft YaHei UI Light" panose="020B0502040204020203" pitchFamily="34" charset="-122"/>
              </a:rPr>
              <a:t>・</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退职</a:t>
            </a:r>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r>
              <a:rPr lang="ja-JP" altLang="en-US" sz="2800" b="1" dirty="0">
                <a:solidFill>
                  <a:prstClr val="black"/>
                </a:solidFill>
                <a:latin typeface="Microsoft YaHei UI Light" panose="020B0502040204020203" pitchFamily="34" charset="-122"/>
                <a:ea typeface="Microsoft YaHei UI Light" panose="020B0502040204020203" pitchFamily="34" charset="-122"/>
              </a:rPr>
              <a:t>■</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要点</a:t>
            </a:r>
            <a:r>
              <a:rPr lang="ja-JP" altLang="en-US" sz="2800" b="1" dirty="0">
                <a:solidFill>
                  <a:prstClr val="black"/>
                </a:solidFill>
                <a:latin typeface="Microsoft YaHei UI Light" panose="020B0502040204020203" pitchFamily="34" charset="-122"/>
                <a:ea typeface="Microsoft YaHei UI Light" panose="020B0502040204020203" pitchFamily="34" charset="-122"/>
              </a:rPr>
              <a:t>７　 </a:t>
            </a:r>
            <a:r>
              <a:rPr lang="zh-CN" altLang="en-US" sz="2800" b="1" dirty="0">
                <a:solidFill>
                  <a:schemeClr val="tx1"/>
                </a:solidFill>
                <a:latin typeface="Microsoft YaHei UI Light" panose="020B0502040204020203" pitchFamily="34" charset="-122"/>
                <a:ea typeface="Microsoft YaHei UI Light" panose="020B0502040204020203" pitchFamily="34" charset="-122"/>
              </a:rPr>
              <a:t>关于工作场所的骚扰</a:t>
            </a:r>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p:txBody>
      </p:sp>
      <p:sp>
        <p:nvSpPr>
          <p:cNvPr id="8" name="正方形/長方形 7"/>
          <p:cNvSpPr/>
          <p:nvPr/>
        </p:nvSpPr>
        <p:spPr>
          <a:xfrm>
            <a:off x="21443" y="9412970"/>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latin typeface="Arial" panose="020B0604020202020204" pitchFamily="34" charset="0"/>
              <a:cs typeface="Arial" panose="020B0604020202020204" pitchFamily="34" charset="0"/>
            </a:endParaRPr>
          </a:p>
        </p:txBody>
      </p:sp>
      <p:cxnSp>
        <p:nvCxnSpPr>
          <p:cNvPr id="9" name="直線コネクタ 8"/>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928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7997" y="164678"/>
            <a:ext cx="4177585" cy="646331"/>
          </a:xfrm>
          <a:prstGeom prst="rect">
            <a:avLst/>
          </a:prstGeom>
          <a:noFill/>
        </p:spPr>
        <p:txBody>
          <a:bodyPr wrap="square" rtlCol="0">
            <a:spAutoFit/>
          </a:bodyPr>
          <a:lstStyle/>
          <a:p>
            <a:r>
              <a:rPr kumimoji="1" lang="zh-CN" altLang="en-US" sz="3600" b="1" dirty="0">
                <a:latin typeface="HG丸ｺﾞｼｯｸM-PRO" panose="020F0600000000000000" pitchFamily="50" charset="-128"/>
                <a:ea typeface="HG丸ｺﾞｼｯｸM-PRO" panose="020F0600000000000000" pitchFamily="50" charset="-128"/>
              </a:rPr>
              <a:t>开白</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239379" y="1099540"/>
            <a:ext cx="2834563" cy="525599"/>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7" name="正方形/長方形 6"/>
          <p:cNvSpPr/>
          <p:nvPr/>
        </p:nvSpPr>
        <p:spPr>
          <a:xfrm>
            <a:off x="319936" y="1132696"/>
            <a:ext cx="3938696" cy="492443"/>
          </a:xfrm>
          <a:prstGeom prst="rect">
            <a:avLst/>
          </a:prstGeom>
        </p:spPr>
        <p:txBody>
          <a:bodyPr wrap="square">
            <a:spAutoFit/>
          </a:bodyPr>
          <a:lstStyle/>
          <a:p>
            <a:r>
              <a:rPr lang="zh-CN" altLang="en-US" sz="2600" b="1" dirty="0">
                <a:latin typeface="Microsoft YaHei" panose="020B0503020204020204" pitchFamily="34" charset="-122"/>
                <a:ea typeface="Microsoft YaHei" panose="020B0503020204020204" pitchFamily="34" charset="-122"/>
              </a:rPr>
              <a:t>确认在留资格卡</a:t>
            </a:r>
            <a:endParaRPr lang="ja-JP" altLang="en-US" sz="2600" dirty="0">
              <a:latin typeface="Microsoft YaHei" panose="020B0503020204020204" pitchFamily="34" charset="-122"/>
              <a:ea typeface="Microsoft YaHei" panose="020B0503020204020204" pitchFamily="34" charset="-122"/>
            </a:endParaRPr>
          </a:p>
        </p:txBody>
      </p:sp>
      <p:sp>
        <p:nvSpPr>
          <p:cNvPr id="9" name="テキスト ボックス 8"/>
          <p:cNvSpPr txBox="1"/>
          <p:nvPr/>
        </p:nvSpPr>
        <p:spPr>
          <a:xfrm>
            <a:off x="193471" y="4081098"/>
            <a:ext cx="3174182" cy="3847207"/>
          </a:xfrm>
          <a:prstGeom prst="rect">
            <a:avLst/>
          </a:prstGeom>
          <a:noFill/>
        </p:spPr>
        <p:txBody>
          <a:bodyPr wrap="square" rtlCol="0">
            <a:spAutoFit/>
          </a:bodyPr>
          <a:lstStyle/>
          <a:p>
            <a:r>
              <a:rPr lang="ja-JP" altLang="en-US" sz="2000" b="1" dirty="0">
                <a:latin typeface="HG丸ｺﾞｼｯｸM-PRO" panose="020F0600000000000000" pitchFamily="50" charset="-128"/>
                <a:ea typeface="HG丸ｺﾞｼｯｸM-PRO" panose="020F0600000000000000" pitchFamily="50" charset="-128"/>
              </a:rPr>
              <a:t>①就労制限なし</a:t>
            </a:r>
            <a:endParaRPr lang="en-US" altLang="ja-JP" sz="2000" b="1" dirty="0">
              <a:latin typeface="HG丸ｺﾞｼｯｸM-PRO" panose="020F0600000000000000" pitchFamily="50" charset="-128"/>
              <a:ea typeface="HG丸ｺﾞｼｯｸM-PRO" panose="020F0600000000000000" pitchFamily="50" charset="-128"/>
            </a:endParaRPr>
          </a:p>
          <a:p>
            <a:r>
              <a:rPr lang="ja-JP" altLang="en-US" sz="2000" b="1" dirty="0">
                <a:latin typeface="Microsoft YaHei UI Light" panose="020B0502040204020203" pitchFamily="34" charset="-122"/>
                <a:ea typeface="Microsoft YaHei UI Light" panose="020B0502040204020203" pitchFamily="34" charset="-122"/>
              </a:rPr>
              <a:t>　</a:t>
            </a:r>
            <a:r>
              <a:rPr lang="zh-CN" altLang="en-US" sz="2000" dirty="0">
                <a:latin typeface="Microsoft YaHei UI Light" panose="020B0502040204020203" pitchFamily="34" charset="-122"/>
                <a:ea typeface="Microsoft YaHei UI Light" panose="020B0502040204020203" pitchFamily="34" charset="-122"/>
              </a:rPr>
              <a:t>没有限制就业</a:t>
            </a:r>
            <a:endParaRPr lang="en-US" altLang="ja-JP" sz="2000" dirty="0">
              <a:latin typeface="Microsoft YaHei UI Light" panose="020B0502040204020203" pitchFamily="34" charset="-122"/>
              <a:ea typeface="Microsoft YaHei UI Light" panose="020B0502040204020203" pitchFamily="34" charset="-122"/>
            </a:endParaRPr>
          </a:p>
          <a:p>
            <a:endParaRPr kumimoji="1" lang="en-US" altLang="ja-JP" sz="2400" b="1" dirty="0">
              <a:latin typeface="Microsoft YaHei UI Light" panose="020B0502040204020203" pitchFamily="34" charset="-122"/>
              <a:ea typeface="Microsoft YaHei UI Light" panose="020B0502040204020203" pitchFamily="34" charset="-122"/>
            </a:endParaRPr>
          </a:p>
          <a:p>
            <a:r>
              <a:rPr lang="ja-JP" altLang="en-US" sz="2000" b="1" dirty="0">
                <a:latin typeface="HG丸ｺﾞｼｯｸM-PRO" panose="020F0600000000000000" pitchFamily="50" charset="-128"/>
                <a:ea typeface="HG丸ｺﾞｼｯｸM-PRO" panose="020F0600000000000000" pitchFamily="50" charset="-128"/>
              </a:rPr>
              <a:t>②在留資格に基づく就労</a:t>
            </a:r>
            <a:endParaRPr lang="en-US" altLang="ja-JP" sz="2000" b="1" dirty="0">
              <a:latin typeface="HG丸ｺﾞｼｯｸM-PRO" panose="020F0600000000000000" pitchFamily="50" charset="-128"/>
              <a:ea typeface="HG丸ｺﾞｼｯｸM-PRO" panose="020F0600000000000000" pitchFamily="50" charset="-128"/>
            </a:endParaRPr>
          </a:p>
          <a:p>
            <a:r>
              <a:rPr lang="ja-JP" altLang="en-US" sz="2000" b="1" dirty="0">
                <a:latin typeface="HG丸ｺﾞｼｯｸM-PRO" panose="020F0600000000000000" pitchFamily="50" charset="-128"/>
                <a:ea typeface="HG丸ｺﾞｼｯｸM-PRO" panose="020F0600000000000000" pitchFamily="50" charset="-128"/>
              </a:rPr>
              <a:t>　活動のみ可</a:t>
            </a:r>
            <a:endParaRPr kumimoji="1" lang="en-US" altLang="ja-JP" sz="2000" b="1" dirty="0">
              <a:latin typeface="Microsoft YaHei UI Light" panose="020B0502040204020203" pitchFamily="34" charset="-122"/>
              <a:ea typeface="Microsoft YaHei UI Light" panose="020B0502040204020203" pitchFamily="34" charset="-122"/>
            </a:endParaRPr>
          </a:p>
          <a:p>
            <a:r>
              <a:rPr kumimoji="1" lang="ja-JP" altLang="en-US" sz="2000" b="1" dirty="0">
                <a:latin typeface="Microsoft YaHei UI Light" panose="020B0502040204020203" pitchFamily="34" charset="-122"/>
                <a:ea typeface="Microsoft YaHei UI Light" panose="020B0502040204020203" pitchFamily="34" charset="-122"/>
              </a:rPr>
              <a:t>　</a:t>
            </a:r>
            <a:r>
              <a:rPr kumimoji="1" lang="zh-CN" altLang="en-US" sz="2000" dirty="0">
                <a:latin typeface="Microsoft YaHei UI Light" panose="020B0502040204020203" pitchFamily="34" charset="-122"/>
                <a:ea typeface="Microsoft YaHei UI Light" panose="020B0502040204020203" pitchFamily="34" charset="-122"/>
              </a:rPr>
              <a:t>只限根据在留资格进行</a:t>
            </a:r>
            <a:endParaRPr kumimoji="1" lang="en-US" altLang="zh-CN" sz="2000" dirty="0">
              <a:latin typeface="Microsoft YaHei UI Light" panose="020B0502040204020203" pitchFamily="34" charset="-122"/>
              <a:ea typeface="Microsoft YaHei UI Light" panose="020B0502040204020203" pitchFamily="34" charset="-122"/>
            </a:endParaRPr>
          </a:p>
          <a:p>
            <a:r>
              <a:rPr kumimoji="1" lang="ja-JP" altLang="en-US" sz="2000" dirty="0">
                <a:latin typeface="Microsoft YaHei UI Light" panose="020B0502040204020203" pitchFamily="34" charset="-122"/>
                <a:ea typeface="Microsoft YaHei UI Light" panose="020B0502040204020203" pitchFamily="34" charset="-122"/>
              </a:rPr>
              <a:t>　</a:t>
            </a:r>
            <a:r>
              <a:rPr kumimoji="1" lang="zh-CN" altLang="en-US" sz="2000" dirty="0">
                <a:latin typeface="Microsoft YaHei UI Light" panose="020B0502040204020203" pitchFamily="34" charset="-122"/>
                <a:ea typeface="Microsoft YaHei UI Light" panose="020B0502040204020203" pitchFamily="34" charset="-122"/>
              </a:rPr>
              <a:t>就业活动</a:t>
            </a:r>
            <a:endParaRPr kumimoji="1" lang="en-US" altLang="ja-JP" sz="2000" dirty="0">
              <a:latin typeface="Microsoft YaHei UI Light" panose="020B0502040204020203" pitchFamily="34" charset="-122"/>
              <a:ea typeface="Microsoft YaHei UI Light" panose="020B0502040204020203" pitchFamily="34" charset="-122"/>
            </a:endParaRPr>
          </a:p>
          <a:p>
            <a:endParaRPr kumimoji="1" lang="en-US" altLang="ja-JP" sz="2000" b="1" dirty="0">
              <a:latin typeface="Microsoft YaHei UI Light" panose="020B0502040204020203" pitchFamily="34" charset="-122"/>
              <a:ea typeface="Microsoft YaHei UI Light" panose="020B0502040204020203" pitchFamily="34" charset="-122"/>
            </a:endParaRPr>
          </a:p>
          <a:p>
            <a:r>
              <a:rPr lang="ja-JP" altLang="en-US" sz="2000" b="1" dirty="0">
                <a:latin typeface="HG丸ｺﾞｼｯｸM-PRO" panose="020F0600000000000000" pitchFamily="50" charset="-128"/>
                <a:ea typeface="HG丸ｺﾞｼｯｸM-PRO" panose="020F0600000000000000" pitchFamily="50" charset="-128"/>
              </a:rPr>
              <a:t>③指定書により指定され</a:t>
            </a:r>
            <a:endParaRPr lang="en-US" altLang="ja-JP" sz="2000" b="1" dirty="0">
              <a:latin typeface="HG丸ｺﾞｼｯｸM-PRO" panose="020F0600000000000000" pitchFamily="50" charset="-128"/>
              <a:ea typeface="HG丸ｺﾞｼｯｸM-PRO" panose="020F0600000000000000" pitchFamily="50" charset="-128"/>
            </a:endParaRPr>
          </a:p>
          <a:p>
            <a:r>
              <a:rPr lang="ja-JP" altLang="en-US" sz="2000" b="1" dirty="0">
                <a:latin typeface="HG丸ｺﾞｼｯｸM-PRO" panose="020F0600000000000000" pitchFamily="50" charset="-128"/>
                <a:ea typeface="HG丸ｺﾞｼｯｸM-PRO" panose="020F0600000000000000" pitchFamily="50" charset="-128"/>
              </a:rPr>
              <a:t>　た就労活動のみ可</a:t>
            </a:r>
            <a:endParaRPr kumimoji="1" lang="en-US" altLang="ja-JP" sz="2000" b="1" dirty="0">
              <a:latin typeface="Microsoft YaHei UI Light" panose="020B0502040204020203" pitchFamily="34" charset="-122"/>
              <a:ea typeface="Microsoft YaHei UI Light" panose="020B0502040204020203" pitchFamily="34" charset="-122"/>
            </a:endParaRPr>
          </a:p>
          <a:p>
            <a:r>
              <a:rPr kumimoji="1" lang="ja-JP" altLang="en-US" sz="2000" b="1" dirty="0">
                <a:latin typeface="Microsoft YaHei UI Light" panose="020B0502040204020203" pitchFamily="34" charset="-122"/>
                <a:ea typeface="Microsoft YaHei UI Light" panose="020B0502040204020203" pitchFamily="34" charset="-122"/>
              </a:rPr>
              <a:t>　</a:t>
            </a:r>
            <a:r>
              <a:rPr kumimoji="1" lang="zh-CN" altLang="en-US" sz="2000" dirty="0">
                <a:latin typeface="Microsoft YaHei UI Light" panose="020B0502040204020203" pitchFamily="34" charset="-122"/>
                <a:ea typeface="Microsoft YaHei UI Light" panose="020B0502040204020203" pitchFamily="34" charset="-122"/>
              </a:rPr>
              <a:t>只能进行指定书中所指</a:t>
            </a:r>
            <a:endParaRPr kumimoji="1" lang="en-US" altLang="zh-CN" sz="2000" dirty="0">
              <a:latin typeface="Microsoft YaHei UI Light" panose="020B0502040204020203" pitchFamily="34" charset="-122"/>
              <a:ea typeface="Microsoft YaHei UI Light" panose="020B0502040204020203" pitchFamily="34" charset="-122"/>
            </a:endParaRPr>
          </a:p>
          <a:p>
            <a:r>
              <a:rPr kumimoji="1" lang="ja-JP" altLang="en-US" sz="2000" dirty="0">
                <a:latin typeface="Microsoft YaHei UI Light" panose="020B0502040204020203" pitchFamily="34" charset="-122"/>
                <a:ea typeface="Microsoft YaHei UI Light" panose="020B0502040204020203" pitchFamily="34" charset="-122"/>
              </a:rPr>
              <a:t>　</a:t>
            </a:r>
            <a:r>
              <a:rPr kumimoji="1" lang="zh-CN" altLang="en-US" sz="2000" dirty="0">
                <a:latin typeface="Microsoft YaHei UI Light" panose="020B0502040204020203" pitchFamily="34" charset="-122"/>
                <a:ea typeface="Microsoft YaHei UI Light" panose="020B0502040204020203" pitchFamily="34" charset="-122"/>
              </a:rPr>
              <a:t>定的就业活动</a:t>
            </a:r>
            <a:endParaRPr kumimoji="1" lang="en-US" altLang="ja-JP" sz="2000" dirty="0">
              <a:latin typeface="Microsoft YaHei UI Light" panose="020B0502040204020203" pitchFamily="34" charset="-122"/>
              <a:ea typeface="Microsoft YaHei UI Light" panose="020B0502040204020203" pitchFamily="34" charset="-122"/>
            </a:endParaRPr>
          </a:p>
        </p:txBody>
      </p:sp>
      <p:sp>
        <p:nvSpPr>
          <p:cNvPr id="11" name="正方形/長方形 2"/>
          <p:cNvSpPr txBox="1"/>
          <p:nvPr/>
        </p:nvSpPr>
        <p:spPr>
          <a:xfrm>
            <a:off x="244306" y="3739651"/>
            <a:ext cx="431824" cy="433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endParaRPr lang="en-US" sz="2218" b="0" dirty="0"/>
          </a:p>
        </p:txBody>
      </p:sp>
      <p:sp>
        <p:nvSpPr>
          <p:cNvPr id="15" name="正方形/長方形 2"/>
          <p:cNvSpPr txBox="1"/>
          <p:nvPr/>
        </p:nvSpPr>
        <p:spPr>
          <a:xfrm>
            <a:off x="4175386" y="3686321"/>
            <a:ext cx="431824" cy="433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endParaRPr lang="en-US" sz="2218" b="0" dirty="0"/>
          </a:p>
        </p:txBody>
      </p:sp>
      <p:sp>
        <p:nvSpPr>
          <p:cNvPr id="16" name="テキスト ボックス 15"/>
          <p:cNvSpPr txBox="1"/>
          <p:nvPr/>
        </p:nvSpPr>
        <p:spPr>
          <a:xfrm>
            <a:off x="3761641" y="4169845"/>
            <a:ext cx="2287066" cy="707886"/>
          </a:xfrm>
          <a:prstGeom prst="rect">
            <a:avLst/>
          </a:prstGeom>
          <a:noFill/>
        </p:spPr>
        <p:txBody>
          <a:bodyPr wrap="square" rtlCol="0">
            <a:spAutoFit/>
          </a:bodyPr>
          <a:lstStyle/>
          <a:p>
            <a:r>
              <a:rPr lang="ja-JP" altLang="en-US" sz="2000" b="1" dirty="0">
                <a:latin typeface="HG丸ｺﾞｼｯｸM-PRO" panose="020F0600000000000000" pitchFamily="50" charset="-128"/>
                <a:ea typeface="HG丸ｺﾞｼｯｸM-PRO" panose="020F0600000000000000" pitchFamily="50" charset="-128"/>
              </a:rPr>
              <a:t>①就労不可</a:t>
            </a:r>
            <a:endParaRPr lang="en-US" altLang="zh-CN" sz="2000" b="1" dirty="0">
              <a:solidFill>
                <a:srgbClr val="FF0000"/>
              </a:solidFill>
              <a:latin typeface="Microsoft YaHei UI Light" panose="020B0502040204020203" pitchFamily="34" charset="-122"/>
              <a:ea typeface="Microsoft YaHei UI Light" panose="020B0502040204020203" pitchFamily="34" charset="-122"/>
            </a:endParaRPr>
          </a:p>
          <a:p>
            <a:r>
              <a:rPr lang="ja-JP" altLang="en-US" sz="2000" b="1" dirty="0">
                <a:solidFill>
                  <a:srgbClr val="FF0000"/>
                </a:solidFill>
                <a:latin typeface="Microsoft YaHei UI Light" panose="020B0502040204020203" pitchFamily="34" charset="-122"/>
                <a:ea typeface="Microsoft YaHei UI Light" panose="020B0502040204020203" pitchFamily="34" charset="-122"/>
              </a:rPr>
              <a:t>　</a:t>
            </a:r>
            <a:r>
              <a:rPr lang="zh-CN" altLang="en-US" sz="2000" b="1" dirty="0">
                <a:solidFill>
                  <a:srgbClr val="FF0000"/>
                </a:solidFill>
                <a:latin typeface="Microsoft YaHei UI Light" panose="020B0502040204020203" pitchFamily="34" charset="-122"/>
                <a:ea typeface="Microsoft YaHei UI Light" panose="020B0502040204020203" pitchFamily="34" charset="-122"/>
              </a:rPr>
              <a:t>不能</a:t>
            </a:r>
            <a:r>
              <a:rPr lang="zh-CN" altLang="en-US" sz="2000" b="1" dirty="0">
                <a:latin typeface="Microsoft YaHei UI Light" panose="020B0502040204020203" pitchFamily="34" charset="-122"/>
                <a:ea typeface="Microsoft YaHei UI Light" panose="020B0502040204020203" pitchFamily="34" charset="-122"/>
              </a:rPr>
              <a:t>就业</a:t>
            </a:r>
            <a:endParaRPr kumimoji="1" lang="ja-JP" altLang="en-US" sz="2000" b="1" dirty="0">
              <a:latin typeface="Microsoft YaHei UI Light" panose="020B0502040204020203" pitchFamily="34" charset="-122"/>
              <a:ea typeface="Microsoft YaHei UI Light" panose="020B0502040204020203" pitchFamily="34" charset="-122"/>
            </a:endParaRPr>
          </a:p>
        </p:txBody>
      </p:sp>
      <p:sp>
        <p:nvSpPr>
          <p:cNvPr id="17" name="下矢印 16"/>
          <p:cNvSpPr/>
          <p:nvPr/>
        </p:nvSpPr>
        <p:spPr>
          <a:xfrm>
            <a:off x="1470009" y="7916731"/>
            <a:ext cx="819275" cy="370993"/>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sp>
        <p:nvSpPr>
          <p:cNvPr id="21" name="テキスト ボックス 20"/>
          <p:cNvSpPr txBox="1"/>
          <p:nvPr/>
        </p:nvSpPr>
        <p:spPr>
          <a:xfrm>
            <a:off x="296132" y="8343661"/>
            <a:ext cx="3136837" cy="707886"/>
          </a:xfrm>
          <a:prstGeom prst="rect">
            <a:avLst/>
          </a:prstGeom>
          <a:noFill/>
        </p:spPr>
        <p:txBody>
          <a:bodyPr wrap="square" rtlCol="0">
            <a:spAutoFit/>
          </a:bodyPr>
          <a:lstStyle/>
          <a:p>
            <a:r>
              <a:rPr lang="zh-CN" altLang="en-US" sz="2000" b="1" u="sng" dirty="0">
                <a:solidFill>
                  <a:schemeClr val="accent1">
                    <a:lumMod val="50000"/>
                  </a:schemeClr>
                </a:solidFill>
                <a:latin typeface="Microsoft YaHei" panose="020B0503020204020204" pitchFamily="34" charset="-122"/>
                <a:ea typeface="Microsoft YaHei" panose="020B0503020204020204" pitchFamily="34" charset="-122"/>
              </a:rPr>
              <a:t>可以工作</a:t>
            </a:r>
            <a:r>
              <a:rPr lang="ja-JP" altLang="en-US" sz="2000" b="1" u="sng" dirty="0" err="1">
                <a:solidFill>
                  <a:schemeClr val="accent1">
                    <a:lumMod val="50000"/>
                  </a:schemeClr>
                </a:solidFill>
                <a:latin typeface="Microsoft YaHei" panose="020B0503020204020204" pitchFamily="34" charset="-122"/>
                <a:ea typeface="Microsoft YaHei" panose="020B0503020204020204" pitchFamily="34" charset="-122"/>
              </a:rPr>
              <a:t>。</a:t>
            </a:r>
            <a:endParaRPr lang="en-US" altLang="ja-JP" sz="2000" b="1" u="sng" dirty="0">
              <a:solidFill>
                <a:schemeClr val="accent1">
                  <a:lumMod val="50000"/>
                </a:schemeClr>
              </a:solidFill>
              <a:latin typeface="Microsoft YaHei" panose="020B0503020204020204" pitchFamily="34" charset="-122"/>
              <a:ea typeface="Microsoft YaHei" panose="020B0503020204020204" pitchFamily="34" charset="-122"/>
            </a:endParaRPr>
          </a:p>
          <a:p>
            <a:r>
              <a:rPr lang="zh-CN" altLang="en-US" sz="2000" b="1" dirty="0">
                <a:solidFill>
                  <a:schemeClr val="accent1">
                    <a:lumMod val="50000"/>
                  </a:schemeClr>
                </a:solidFill>
                <a:latin typeface="Microsoft YaHei" panose="020B0503020204020204" pitchFamily="34" charset="-122"/>
                <a:ea typeface="Microsoft YaHei" panose="020B0503020204020204" pitchFamily="34" charset="-122"/>
              </a:rPr>
              <a:t>适合日本的</a:t>
            </a:r>
            <a:r>
              <a:rPr lang="ja-JP" altLang="en-US" sz="2000" b="1" dirty="0">
                <a:solidFill>
                  <a:schemeClr val="accent1">
                    <a:lumMod val="50000"/>
                  </a:schemeClr>
                </a:solidFill>
                <a:latin typeface="Microsoft YaHei" panose="020B0503020204020204" pitchFamily="34" charset="-122"/>
                <a:ea typeface="Microsoft YaHei" panose="020B0503020204020204" pitchFamily="34" charset="-122"/>
              </a:rPr>
              <a:t>“</a:t>
            </a:r>
            <a:r>
              <a:rPr lang="zh-CN" altLang="en-US" sz="2000" b="1" u="sng" dirty="0">
                <a:solidFill>
                  <a:schemeClr val="accent1">
                    <a:lumMod val="50000"/>
                  </a:schemeClr>
                </a:solidFill>
                <a:latin typeface="Microsoft YaHei" panose="020B0503020204020204" pitchFamily="34" charset="-122"/>
                <a:ea typeface="Microsoft YaHei" panose="020B0503020204020204" pitchFamily="34" charset="-122"/>
              </a:rPr>
              <a:t>工作规定</a:t>
            </a:r>
            <a:r>
              <a:rPr lang="ja-JP" altLang="en-US" sz="2000" b="1" dirty="0">
                <a:solidFill>
                  <a:schemeClr val="accent1">
                    <a:lumMod val="50000"/>
                  </a:schemeClr>
                </a:solidFill>
                <a:latin typeface="Microsoft YaHei" panose="020B0503020204020204" pitchFamily="34" charset="-122"/>
                <a:ea typeface="Microsoft YaHei" panose="020B0503020204020204" pitchFamily="34" charset="-122"/>
              </a:rPr>
              <a:t>”</a:t>
            </a:r>
            <a:r>
              <a:rPr lang="ja-JP" altLang="en-US" sz="2000" b="1" dirty="0">
                <a:solidFill>
                  <a:schemeClr val="accent1">
                    <a:lumMod val="50000"/>
                  </a:schemeClr>
                </a:solidFill>
                <a:latin typeface="HG創英角ﾎﾟｯﾌﾟ体" panose="040B0A09000000000000" pitchFamily="49" charset="-128"/>
                <a:ea typeface="HG創英角ﾎﾟｯﾌﾟ体" panose="040B0A09000000000000" pitchFamily="49" charset="-128"/>
              </a:rPr>
              <a:t>。</a:t>
            </a:r>
            <a:endParaRPr lang="en-US" altLang="ja-JP" sz="2000" b="1" dirty="0">
              <a:solidFill>
                <a:schemeClr val="accent1">
                  <a:lumMod val="50000"/>
                </a:schemeClr>
              </a:solidFill>
              <a:latin typeface="HG創英角ﾎﾟｯﾌﾟ体" panose="040B0A09000000000000" pitchFamily="49" charset="-128"/>
              <a:ea typeface="HG創英角ﾎﾟｯﾌﾟ体" panose="040B0A09000000000000" pitchFamily="49" charset="-128"/>
            </a:endParaRPr>
          </a:p>
        </p:txBody>
      </p:sp>
      <p:sp>
        <p:nvSpPr>
          <p:cNvPr id="5" name="正方形/長方形 4"/>
          <p:cNvSpPr/>
          <p:nvPr/>
        </p:nvSpPr>
        <p:spPr>
          <a:xfrm>
            <a:off x="140053" y="3739652"/>
            <a:ext cx="3298583" cy="54162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sp>
        <p:nvSpPr>
          <p:cNvPr id="24" name="正方形/長方形 23"/>
          <p:cNvSpPr/>
          <p:nvPr/>
        </p:nvSpPr>
        <p:spPr>
          <a:xfrm>
            <a:off x="3536706" y="3758255"/>
            <a:ext cx="3203919" cy="53976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sp>
        <p:nvSpPr>
          <p:cNvPr id="27" name="テキスト ボックス 26"/>
          <p:cNvSpPr txBox="1"/>
          <p:nvPr/>
        </p:nvSpPr>
        <p:spPr>
          <a:xfrm>
            <a:off x="514687" y="1982310"/>
            <a:ext cx="2773261" cy="830997"/>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首先要确认你在日本能否工作</a:t>
            </a:r>
            <a:r>
              <a:rPr lang="ja-JP" altLang="en-US" sz="2400" dirty="0">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p:txBody>
      </p:sp>
      <p:pic>
        <p:nvPicPr>
          <p:cNvPr id="8" name="図 7"/>
          <p:cNvPicPr>
            <a:picLocks noChangeAspect="1"/>
          </p:cNvPicPr>
          <p:nvPr/>
        </p:nvPicPr>
        <p:blipFill>
          <a:blip r:embed="rId2"/>
          <a:stretch>
            <a:fillRect/>
          </a:stretch>
        </p:blipFill>
        <p:spPr>
          <a:xfrm>
            <a:off x="3433721" y="1214946"/>
            <a:ext cx="3148373" cy="2018370"/>
          </a:xfrm>
          <a:prstGeom prst="rect">
            <a:avLst/>
          </a:prstGeom>
        </p:spPr>
      </p:pic>
      <p:sp>
        <p:nvSpPr>
          <p:cNvPr id="30" name="正方形/長方形 29"/>
          <p:cNvSpPr/>
          <p:nvPr/>
        </p:nvSpPr>
        <p:spPr>
          <a:xfrm>
            <a:off x="4301068" y="2281791"/>
            <a:ext cx="1312272" cy="1800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cxnSp>
        <p:nvCxnSpPr>
          <p:cNvPr id="35" name="直線矢印コネクタ 34"/>
          <p:cNvCxnSpPr/>
          <p:nvPr/>
        </p:nvCxnSpPr>
        <p:spPr>
          <a:xfrm>
            <a:off x="3197510" y="2331330"/>
            <a:ext cx="1061122" cy="0"/>
          </a:xfrm>
          <a:prstGeom prst="straightConnector1">
            <a:avLst/>
          </a:prstGeom>
          <a:ln w="1047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3" name="二等辺三角形 42"/>
          <p:cNvSpPr/>
          <p:nvPr/>
        </p:nvSpPr>
        <p:spPr>
          <a:xfrm rot="5400000">
            <a:off x="176275" y="2080553"/>
            <a:ext cx="437488" cy="239302"/>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sp>
        <p:nvSpPr>
          <p:cNvPr id="22" name="テキスト ボックス 21"/>
          <p:cNvSpPr txBox="1"/>
          <p:nvPr/>
        </p:nvSpPr>
        <p:spPr>
          <a:xfrm>
            <a:off x="1223864" y="2852849"/>
            <a:ext cx="2695174"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出入国管理及难民认定法</a:t>
            </a:r>
            <a:endParaRPr lang="en-US" altLang="ja-JP" sz="1200" dirty="0">
              <a:latin typeface="HG丸ｺﾞｼｯｸM-PRO" panose="020F0600000000000000" pitchFamily="50" charset="-128"/>
              <a:ea typeface="HG丸ｺﾞｼｯｸM-PRO" panose="020F0600000000000000" pitchFamily="50" charset="-128"/>
            </a:endParaRPr>
          </a:p>
        </p:txBody>
      </p:sp>
      <p:cxnSp>
        <p:nvCxnSpPr>
          <p:cNvPr id="26" name="直線矢印コネクタ 25"/>
          <p:cNvCxnSpPr>
            <a:cxnSpLocks/>
          </p:cNvCxnSpPr>
          <p:nvPr/>
        </p:nvCxnSpPr>
        <p:spPr>
          <a:xfrm>
            <a:off x="4971535" y="2510433"/>
            <a:ext cx="166522" cy="1570665"/>
          </a:xfrm>
          <a:prstGeom prst="straightConnector1">
            <a:avLst/>
          </a:prstGeom>
          <a:ln w="1047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cxnSpLocks/>
          </p:cNvCxnSpPr>
          <p:nvPr/>
        </p:nvCxnSpPr>
        <p:spPr>
          <a:xfrm flipH="1">
            <a:off x="1789345" y="2599255"/>
            <a:ext cx="3084120" cy="1229218"/>
          </a:xfrm>
          <a:prstGeom prst="straightConnector1">
            <a:avLst/>
          </a:prstGeom>
          <a:ln w="1047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728801" y="5091444"/>
            <a:ext cx="2999783" cy="1631216"/>
          </a:xfrm>
          <a:prstGeom prst="rect">
            <a:avLst/>
          </a:prstGeom>
          <a:noFill/>
        </p:spPr>
        <p:txBody>
          <a:bodyPr wrap="square" rtlCol="0">
            <a:spAutoFit/>
          </a:bodyPr>
          <a:lstStyle/>
          <a:p>
            <a:r>
              <a:rPr lang="zh-CN" altLang="en-US" sz="2000" b="1" u="sng" dirty="0">
                <a:solidFill>
                  <a:srgbClr val="FF0000"/>
                </a:solidFill>
                <a:latin typeface="Microsoft YaHei UI Light" panose="020B0502040204020203" pitchFamily="34" charset="-122"/>
                <a:ea typeface="Microsoft YaHei UI Light" panose="020B0502040204020203" pitchFamily="34" charset="-122"/>
              </a:rPr>
              <a:t>不能进行工作</a:t>
            </a:r>
            <a:r>
              <a:rPr lang="ja-JP" altLang="en-US" sz="2000" b="1" u="sng" dirty="0" err="1">
                <a:solidFill>
                  <a:srgbClr val="FF0000"/>
                </a:solidFill>
                <a:latin typeface="Microsoft YaHei UI Light" panose="020B0502040204020203" pitchFamily="34" charset="-122"/>
                <a:ea typeface="Microsoft YaHei UI Light" panose="020B0502040204020203" pitchFamily="34" charset="-122"/>
              </a:rPr>
              <a:t>。</a:t>
            </a:r>
            <a:endParaRPr lang="en-US" altLang="ja-JP" sz="2000" b="1" u="sng" dirty="0">
              <a:solidFill>
                <a:srgbClr val="FF0000"/>
              </a:solidFill>
              <a:latin typeface="Microsoft YaHei UI Light" panose="020B0502040204020203" pitchFamily="34" charset="-122"/>
              <a:ea typeface="Microsoft YaHei UI Light" panose="020B0502040204020203" pitchFamily="34" charset="-122"/>
            </a:endParaRPr>
          </a:p>
          <a:p>
            <a:r>
              <a:rPr lang="zh-CN" altLang="en-US" sz="2000" u="sng" dirty="0">
                <a:latin typeface="Microsoft YaHei UI Light" panose="020B0502040204020203" pitchFamily="34" charset="-122"/>
                <a:ea typeface="Microsoft YaHei UI Light" panose="020B0502040204020203" pitchFamily="34" charset="-122"/>
              </a:rPr>
              <a:t>如想工作时，必须到出入国在留管理局办理</a:t>
            </a:r>
            <a:r>
              <a:rPr lang="ja-JP" altLang="en-US" sz="2000" u="sng" dirty="0">
                <a:solidFill>
                  <a:srgbClr val="0070C0"/>
                </a:solidFill>
                <a:latin typeface="Microsoft YaHei UI Light" panose="020B0502040204020203" pitchFamily="34" charset="-122"/>
                <a:ea typeface="Microsoft YaHei UI Light" panose="020B0502040204020203" pitchFamily="34" charset="-122"/>
              </a:rPr>
              <a:t>“</a:t>
            </a:r>
            <a:r>
              <a:rPr lang="zh-CN" altLang="en-US" sz="2000" u="sng" dirty="0">
                <a:solidFill>
                  <a:srgbClr val="0070C0"/>
                </a:solidFill>
                <a:latin typeface="Microsoft YaHei UI Light" panose="020B0502040204020203" pitchFamily="34" charset="-122"/>
                <a:ea typeface="Microsoft YaHei UI Light" panose="020B0502040204020203" pitchFamily="34" charset="-122"/>
              </a:rPr>
              <a:t>在留资格变更许可</a:t>
            </a:r>
            <a:r>
              <a:rPr lang="ja-JP" altLang="en-US" sz="2000" u="sng" dirty="0">
                <a:solidFill>
                  <a:srgbClr val="0070C0"/>
                </a:solidFill>
                <a:latin typeface="Microsoft YaHei UI Light" panose="020B0502040204020203" pitchFamily="34" charset="-122"/>
                <a:ea typeface="Microsoft YaHei UI Light" panose="020B0502040204020203" pitchFamily="34" charset="-122"/>
              </a:rPr>
              <a:t>”</a:t>
            </a:r>
            <a:r>
              <a:rPr lang="ja-JP" altLang="en-US" sz="2000" u="sng" dirty="0">
                <a:latin typeface="Microsoft YaHei UI Light" panose="020B0502040204020203" pitchFamily="34" charset="-122"/>
                <a:ea typeface="Microsoft YaHei UI Light" panose="020B0502040204020203" pitchFamily="34" charset="-122"/>
              </a:rPr>
              <a:t>，</a:t>
            </a:r>
            <a:r>
              <a:rPr lang="zh-CN" altLang="en-US" sz="2000" u="sng" dirty="0">
                <a:latin typeface="Microsoft YaHei UI Light" panose="020B0502040204020203" pitchFamily="34" charset="-122"/>
                <a:ea typeface="Microsoft YaHei UI Light" panose="020B0502040204020203" pitchFamily="34" charset="-122"/>
              </a:rPr>
              <a:t>或</a:t>
            </a:r>
            <a:r>
              <a:rPr lang="ja-JP" altLang="en-US" sz="2000" u="sng" dirty="0">
                <a:solidFill>
                  <a:srgbClr val="0070C0"/>
                </a:solidFill>
                <a:latin typeface="Microsoft YaHei UI Light" panose="020B0502040204020203" pitchFamily="34" charset="-122"/>
                <a:ea typeface="Microsoft YaHei UI Light" panose="020B0502040204020203" pitchFamily="34" charset="-122"/>
              </a:rPr>
              <a:t>“</a:t>
            </a:r>
            <a:r>
              <a:rPr lang="zh-CN" altLang="en-US" sz="2000" u="sng" dirty="0">
                <a:solidFill>
                  <a:srgbClr val="0070C0"/>
                </a:solidFill>
                <a:latin typeface="Microsoft YaHei UI Light" panose="020B0502040204020203" pitchFamily="34" charset="-122"/>
                <a:ea typeface="Microsoft YaHei UI Light" panose="020B0502040204020203" pitchFamily="34" charset="-122"/>
              </a:rPr>
              <a:t>资格外活动许可</a:t>
            </a:r>
            <a:r>
              <a:rPr lang="ja-JP" altLang="en-US" sz="2000" u="sng" dirty="0">
                <a:solidFill>
                  <a:srgbClr val="0070C0"/>
                </a:solidFill>
                <a:latin typeface="Microsoft YaHei UI Light" panose="020B0502040204020203" pitchFamily="34" charset="-122"/>
                <a:ea typeface="Microsoft YaHei UI Light" panose="020B0502040204020203" pitchFamily="34" charset="-122"/>
              </a:rPr>
              <a:t>”</a:t>
            </a:r>
            <a:r>
              <a:rPr lang="ja-JP" altLang="en-US" sz="2000" u="sng" dirty="0">
                <a:latin typeface="Microsoft YaHei UI Light" panose="020B0502040204020203" pitchFamily="34" charset="-122"/>
                <a:ea typeface="Microsoft YaHei UI Light" panose="020B0502040204020203" pitchFamily="34" charset="-122"/>
              </a:rPr>
              <a:t>。</a:t>
            </a:r>
            <a:endParaRPr lang="en-US" altLang="ja-JP" sz="2000" dirty="0">
              <a:latin typeface="Microsoft YaHei UI Light" panose="020B0502040204020203" pitchFamily="34" charset="-122"/>
              <a:ea typeface="Microsoft YaHei UI Light" panose="020B0502040204020203" pitchFamily="34" charset="-122"/>
            </a:endParaRPr>
          </a:p>
        </p:txBody>
      </p:sp>
      <p:pic>
        <p:nvPicPr>
          <p:cNvPr id="2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2170" y="7164158"/>
            <a:ext cx="2739924" cy="1759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正方形/長方形 30"/>
          <p:cNvSpPr/>
          <p:nvPr/>
        </p:nvSpPr>
        <p:spPr>
          <a:xfrm>
            <a:off x="3848272" y="8495841"/>
            <a:ext cx="1910501" cy="24134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cxnSp>
        <p:nvCxnSpPr>
          <p:cNvPr id="32" name="直線コネクタ 31"/>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43758" y="941334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Tree>
    <p:extLst>
      <p:ext uri="{BB962C8B-B14F-4D97-AF65-F5344CB8AC3E}">
        <p14:creationId xmlns:p14="http://schemas.microsoft.com/office/powerpoint/2010/main" val="3576596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79856" y="2929846"/>
            <a:ext cx="5861148" cy="5262979"/>
          </a:xfrm>
          <a:prstGeom prst="rect">
            <a:avLst/>
          </a:prstGeom>
          <a:noFill/>
        </p:spPr>
        <p:txBody>
          <a:bodyPr wrap="square" rtlCol="0">
            <a:spAutoFit/>
          </a:bodyPr>
          <a:lstStyle/>
          <a:p>
            <a:r>
              <a:rPr lang="zh-CN" altLang="en-US" sz="2400" b="1" dirty="0">
                <a:latin typeface="Microsoft YaHei UI Light" panose="020B0502040204020203" pitchFamily="34" charset="-122"/>
                <a:ea typeface="Microsoft YaHei UI Light" panose="020B0502040204020203" pitchFamily="34" charset="-122"/>
              </a:rPr>
              <a:t>就职</a:t>
            </a:r>
            <a:r>
              <a:rPr lang="ja-JP" altLang="en-US" sz="2400" b="1" dirty="0">
                <a:latin typeface="Microsoft YaHei UI Light" panose="020B0502040204020203" pitchFamily="34" charset="-122"/>
                <a:ea typeface="Microsoft YaHei UI Light" panose="020B0502040204020203" pitchFamily="34" charset="-122"/>
              </a:rPr>
              <a:t>（</a:t>
            </a:r>
            <a:r>
              <a:rPr lang="zh-CN" altLang="en-US" sz="2400" b="1" dirty="0">
                <a:latin typeface="Microsoft YaHei UI Light" panose="020B0502040204020203" pitchFamily="34" charset="-122"/>
                <a:ea typeface="Microsoft YaHei UI Light" panose="020B0502040204020203" pitchFamily="34" charset="-122"/>
              </a:rPr>
              <a:t>被采用</a:t>
            </a:r>
            <a:r>
              <a:rPr lang="ja-JP" altLang="en-US" sz="2400" b="1" dirty="0">
                <a:latin typeface="Microsoft YaHei UI Light" panose="020B0502040204020203" pitchFamily="34" charset="-122"/>
                <a:ea typeface="Microsoft YaHei UI Light" panose="020B0502040204020203" pitchFamily="34" charset="-122"/>
              </a:rPr>
              <a:t>）</a:t>
            </a:r>
            <a:r>
              <a:rPr lang="zh-CN" altLang="en-US" sz="2400" b="1" dirty="0">
                <a:latin typeface="Microsoft YaHei UI Light" panose="020B0502040204020203" pitchFamily="34" charset="-122"/>
                <a:ea typeface="Microsoft YaHei UI Light" panose="020B0502040204020203" pitchFamily="34" charset="-122"/>
              </a:rPr>
              <a:t>后</a:t>
            </a:r>
            <a:r>
              <a:rPr lang="ja-JP" altLang="en-US" sz="2400" b="1" dirty="0" err="1">
                <a:latin typeface="Microsoft YaHei UI Light" panose="020B0502040204020203" pitchFamily="34" charset="-122"/>
                <a:ea typeface="Microsoft YaHei UI Light" panose="020B0502040204020203" pitchFamily="34" charset="-122"/>
              </a:rPr>
              <a:t>、</a:t>
            </a:r>
            <a:r>
              <a:rPr lang="zh-CN" altLang="en-US" sz="2400" b="1" dirty="0">
                <a:latin typeface="Microsoft YaHei UI Light" panose="020B0502040204020203" pitchFamily="34" charset="-122"/>
                <a:ea typeface="Microsoft YaHei UI Light" panose="020B0502040204020203" pitchFamily="34" charset="-122"/>
              </a:rPr>
              <a:t>离职</a:t>
            </a:r>
            <a:r>
              <a:rPr lang="ja-JP" altLang="en-US" sz="2400" b="1" dirty="0">
                <a:latin typeface="Microsoft YaHei UI Light" panose="020B0502040204020203" pitchFamily="34" charset="-122"/>
                <a:ea typeface="Microsoft YaHei UI Light" panose="020B0502040204020203" pitchFamily="34" charset="-122"/>
              </a:rPr>
              <a:t>（</a:t>
            </a:r>
            <a:r>
              <a:rPr lang="zh-CN" altLang="en-US" sz="2400" b="1" dirty="0">
                <a:latin typeface="Microsoft YaHei UI Light" panose="020B0502040204020203" pitchFamily="34" charset="-122"/>
                <a:ea typeface="Microsoft YaHei UI Light" panose="020B0502040204020203" pitchFamily="34" charset="-122"/>
              </a:rPr>
              <a:t>辞职</a:t>
            </a:r>
            <a:r>
              <a:rPr lang="ja-JP" altLang="en-US" sz="2400" b="1" dirty="0">
                <a:latin typeface="Microsoft YaHei UI Light" panose="020B0502040204020203" pitchFamily="34" charset="-122"/>
                <a:ea typeface="Microsoft YaHei UI Light" panose="020B0502040204020203" pitchFamily="34" charset="-122"/>
              </a:rPr>
              <a:t>）</a:t>
            </a:r>
            <a:r>
              <a:rPr lang="zh-CN" altLang="en-US" sz="2400" b="1" dirty="0">
                <a:latin typeface="Microsoft YaHei UI Light" panose="020B0502040204020203" pitchFamily="34" charset="-122"/>
                <a:ea typeface="Microsoft YaHei UI Light" panose="020B0502040204020203" pitchFamily="34" charset="-122"/>
              </a:rPr>
              <a:t>后</a:t>
            </a:r>
            <a:r>
              <a:rPr lang="ja-JP" altLang="en-US" sz="2400" b="1" dirty="0" err="1">
                <a:latin typeface="Microsoft YaHei UI Light" panose="020B0502040204020203" pitchFamily="34" charset="-122"/>
                <a:ea typeface="Microsoft YaHei UI Light" panose="020B0502040204020203" pitchFamily="34" charset="-122"/>
              </a:rPr>
              <a:t>、</a:t>
            </a:r>
            <a:r>
              <a:rPr lang="zh-CN" altLang="en-US" sz="2400" b="1" dirty="0">
                <a:latin typeface="Microsoft YaHei UI Light" panose="020B0502040204020203" pitchFamily="34" charset="-122"/>
                <a:ea typeface="Microsoft YaHei UI Light" panose="020B0502040204020203" pitchFamily="34" charset="-122"/>
              </a:rPr>
              <a:t>换工作</a:t>
            </a:r>
            <a:r>
              <a:rPr lang="ja-JP" altLang="en-US" sz="2400" b="1" dirty="0">
                <a:latin typeface="Microsoft YaHei UI Light" panose="020B0502040204020203" pitchFamily="34" charset="-122"/>
                <a:ea typeface="Microsoft YaHei UI Light" panose="020B0502040204020203" pitchFamily="34" charset="-122"/>
              </a:rPr>
              <a:t>（</a:t>
            </a:r>
            <a:r>
              <a:rPr lang="zh-CN" altLang="en-US" sz="2400" b="1" dirty="0">
                <a:latin typeface="Microsoft YaHei UI Light" panose="020B0502040204020203" pitchFamily="34" charset="-122"/>
                <a:ea typeface="Microsoft YaHei UI Light" panose="020B0502040204020203" pitchFamily="34" charset="-122"/>
              </a:rPr>
              <a:t>去其他公司工作</a:t>
            </a:r>
            <a:r>
              <a:rPr lang="ja-JP" altLang="en-US" sz="2400" b="1" dirty="0">
                <a:latin typeface="Microsoft YaHei UI Light" panose="020B0502040204020203" pitchFamily="34" charset="-122"/>
                <a:ea typeface="Microsoft YaHei UI Light" panose="020B0502040204020203" pitchFamily="34" charset="-122"/>
              </a:rPr>
              <a:t>）</a:t>
            </a:r>
            <a:r>
              <a:rPr lang="zh-CN" altLang="en-US" sz="2400" b="1" dirty="0">
                <a:latin typeface="Microsoft YaHei UI Light" panose="020B0502040204020203" pitchFamily="34" charset="-122"/>
                <a:ea typeface="Microsoft YaHei UI Light" panose="020B0502040204020203" pitchFamily="34" charset="-122"/>
              </a:rPr>
              <a:t>后等</a:t>
            </a:r>
            <a:r>
              <a:rPr lang="zh-CN" altLang="en-US" sz="2400" dirty="0">
                <a:latin typeface="Microsoft YaHei UI Light" panose="020B0502040204020203" pitchFamily="34" charset="-122"/>
                <a:ea typeface="Microsoft YaHei UI Light" panose="020B0502040204020203" pitchFamily="34" charset="-122"/>
              </a:rPr>
              <a:t>，必须去</a:t>
            </a:r>
            <a:r>
              <a:rPr lang="ja-JP" altLang="en-US" sz="2400" b="1" u="sng" dirty="0">
                <a:latin typeface="Microsoft YaHei UI Light" panose="020B0502040204020203" pitchFamily="34" charset="-122"/>
                <a:ea typeface="Microsoft YaHei UI Light" panose="020B0502040204020203" pitchFamily="34" charset="-122"/>
              </a:rPr>
              <a:t>“</a:t>
            </a:r>
            <a:r>
              <a:rPr lang="zh-CN" altLang="en-US" sz="2400" b="1" u="sng" dirty="0">
                <a:latin typeface="Microsoft YaHei UI Light" panose="020B0502040204020203" pitchFamily="34" charset="-122"/>
                <a:ea typeface="Microsoft YaHei UI Light" panose="020B0502040204020203" pitchFamily="34" charset="-122"/>
              </a:rPr>
              <a:t>所属机关等进行相关申报</a:t>
            </a:r>
            <a:r>
              <a:rPr lang="ja-JP" altLang="en-US" sz="2400" b="1" u="sng" dirty="0">
                <a:latin typeface="Microsoft YaHei UI Light" panose="020B0502040204020203" pitchFamily="34" charset="-122"/>
                <a:ea typeface="Microsoft YaHei UI Light" panose="020B0502040204020203" pitchFamily="34" charset="-122"/>
              </a:rPr>
              <a:t>”</a:t>
            </a:r>
            <a:r>
              <a:rPr lang="ja-JP" altLang="en-US" sz="2400" dirty="0">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a:p>
            <a:endParaRPr lang="en-US" altLang="ja-JP" sz="2400" dirty="0">
              <a:latin typeface="Microsoft YaHei UI Light" panose="020B0502040204020203" pitchFamily="34" charset="-122"/>
              <a:ea typeface="Microsoft YaHei UI Light" panose="020B0502040204020203" pitchFamily="34" charset="-122"/>
            </a:endParaRPr>
          </a:p>
          <a:p>
            <a:r>
              <a:rPr lang="en-US" altLang="ja-JP" sz="2400" dirty="0">
                <a:latin typeface="Microsoft YaHei UI Light" panose="020B0502040204020203" pitchFamily="34" charset="-122"/>
                <a:ea typeface="Microsoft YaHei UI Light" panose="020B0502040204020203" pitchFamily="34" charset="-122"/>
              </a:rPr>
              <a:t>※</a:t>
            </a:r>
            <a:r>
              <a:rPr lang="ja-JP" altLang="en-US" sz="2400" dirty="0">
                <a:latin typeface="Microsoft YaHei UI Light" panose="020B0502040204020203" pitchFamily="34" charset="-122"/>
                <a:ea typeface="Microsoft YaHei UI Light" panose="020B0502040204020203" pitchFamily="34" charset="-122"/>
              </a:rPr>
              <a:t> </a:t>
            </a:r>
            <a:r>
              <a:rPr lang="zh-CN" altLang="en-US" sz="2400" dirty="0">
                <a:latin typeface="Microsoft YaHei UI Light" panose="020B0502040204020203" pitchFamily="34" charset="-122"/>
                <a:ea typeface="Microsoft YaHei UI Light" panose="020B0502040204020203" pitchFamily="34" charset="-122"/>
              </a:rPr>
              <a:t>由中长期在留者本人向出入国在留管理厅长官进行申报是必行的义务</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a:p>
            <a:r>
              <a:rPr lang="ja-JP" altLang="en-US" sz="2400" dirty="0">
                <a:latin typeface="Microsoft YaHei UI Light" panose="020B0502040204020203" pitchFamily="34" charset="-122"/>
                <a:ea typeface="Microsoft YaHei UI Light" panose="020B0502040204020203" pitchFamily="34" charset="-122"/>
              </a:rPr>
              <a:t>　</a:t>
            </a:r>
            <a:endParaRPr lang="en-US" altLang="ja-JP" sz="2400" dirty="0">
              <a:latin typeface="Microsoft YaHei UI Light" panose="020B0502040204020203" pitchFamily="34" charset="-122"/>
              <a:ea typeface="Microsoft YaHei UI Light" panose="020B0502040204020203" pitchFamily="34" charset="-122"/>
            </a:endParaRPr>
          </a:p>
          <a:p>
            <a:r>
              <a:rPr lang="zh-CN" altLang="en-US" sz="2400" dirty="0">
                <a:latin typeface="Microsoft YaHei UI Light" panose="020B0502040204020203" pitchFamily="34" charset="-122"/>
                <a:ea typeface="Microsoft YaHei UI Light" panose="020B0502040204020203" pitchFamily="34" charset="-122"/>
              </a:rPr>
              <a:t>如不进行申报，将会被进行</a:t>
            </a:r>
            <a:r>
              <a:rPr lang="en-US" altLang="zh-CN" sz="2400" dirty="0">
                <a:latin typeface="Microsoft YaHei UI Light" panose="020B0502040204020203" pitchFamily="34" charset="-122"/>
                <a:ea typeface="Microsoft YaHei UI Light" panose="020B0502040204020203" pitchFamily="34" charset="-122"/>
              </a:rPr>
              <a:t>20</a:t>
            </a:r>
            <a:r>
              <a:rPr lang="zh-CN" altLang="en-US" sz="2400" dirty="0">
                <a:latin typeface="Microsoft YaHei UI Light" panose="020B0502040204020203" pitchFamily="34" charset="-122"/>
                <a:ea typeface="Microsoft YaHei UI Light" panose="020B0502040204020203" pitchFamily="34" charset="-122"/>
              </a:rPr>
              <a:t>万日元以下的罚款</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a:p>
            <a:endParaRPr lang="en-US" altLang="ja-JP" sz="2400" dirty="0">
              <a:latin typeface="Microsoft YaHei UI Light" panose="020B0502040204020203" pitchFamily="34" charset="-122"/>
              <a:ea typeface="Microsoft YaHei UI Light" panose="020B0502040204020203" pitchFamily="34" charset="-122"/>
            </a:endParaRPr>
          </a:p>
          <a:p>
            <a:r>
              <a:rPr lang="en-US" altLang="ja-JP" sz="2400" dirty="0">
                <a:latin typeface="Microsoft YaHei UI Light" panose="020B0502040204020203" pitchFamily="34" charset="-122"/>
                <a:ea typeface="Microsoft YaHei UI Light" panose="020B0502040204020203" pitchFamily="34" charset="-122"/>
              </a:rPr>
              <a:t>※</a:t>
            </a:r>
            <a:r>
              <a:rPr lang="ja-JP" altLang="en-US" sz="2400" dirty="0">
                <a:latin typeface="Microsoft YaHei UI Light" panose="020B0502040204020203" pitchFamily="34" charset="-122"/>
                <a:ea typeface="Microsoft YaHei UI Light" panose="020B0502040204020203" pitchFamily="34" charset="-122"/>
              </a:rPr>
              <a:t> </a:t>
            </a:r>
            <a:r>
              <a:rPr lang="zh-CN" altLang="en-US" sz="2400" dirty="0">
                <a:latin typeface="Microsoft YaHei UI Light" panose="020B0502040204020203" pitchFamily="34" charset="-122"/>
                <a:ea typeface="Microsoft YaHei UI Light" panose="020B0502040204020203" pitchFamily="34" charset="-122"/>
              </a:rPr>
              <a:t>如进行了虚假的申报</a:t>
            </a:r>
            <a:r>
              <a:rPr lang="ja-JP" altLang="en-US" sz="2400" dirty="0" err="1">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将会被判</a:t>
            </a:r>
            <a:r>
              <a:rPr lang="en-US" altLang="zh-CN" sz="2400" dirty="0">
                <a:latin typeface="Microsoft YaHei UI Light" panose="020B0502040204020203" pitchFamily="34" charset="-122"/>
                <a:ea typeface="Microsoft YaHei UI Light" panose="020B0502040204020203" pitchFamily="34" charset="-122"/>
              </a:rPr>
              <a:t>1</a:t>
            </a:r>
            <a:r>
              <a:rPr lang="zh-CN" altLang="en-US" sz="2400" dirty="0">
                <a:latin typeface="Microsoft YaHei UI Light" panose="020B0502040204020203" pitchFamily="34" charset="-122"/>
                <a:ea typeface="Microsoft YaHei UI Light" panose="020B0502040204020203" pitchFamily="34" charset="-122"/>
              </a:rPr>
              <a:t>年以下的监禁或被进行</a:t>
            </a:r>
            <a:r>
              <a:rPr lang="en-US" altLang="zh-CN" sz="2400" dirty="0">
                <a:latin typeface="Microsoft YaHei UI Light" panose="020B0502040204020203" pitchFamily="34" charset="-122"/>
                <a:ea typeface="Microsoft YaHei UI Light" panose="020B0502040204020203" pitchFamily="34" charset="-122"/>
              </a:rPr>
              <a:t>20</a:t>
            </a:r>
            <a:r>
              <a:rPr lang="zh-CN" altLang="en-US" sz="2400" dirty="0">
                <a:latin typeface="Microsoft YaHei UI Light" panose="020B0502040204020203" pitchFamily="34" charset="-122"/>
                <a:ea typeface="Microsoft YaHei UI Light" panose="020B0502040204020203" pitchFamily="34" charset="-122"/>
              </a:rPr>
              <a:t>万日元以下的罚款</a:t>
            </a:r>
            <a:r>
              <a:rPr lang="ja-JP" altLang="en-US" sz="2400" dirty="0" err="1">
                <a:latin typeface="Microsoft YaHei UI Light" panose="020B0502040204020203" pitchFamily="34" charset="-122"/>
                <a:ea typeface="Microsoft YaHei UI Light" panose="020B0502040204020203" pitchFamily="34" charset="-122"/>
              </a:rPr>
              <a:t>。</a:t>
            </a:r>
            <a:endParaRPr lang="ja-JP" altLang="en-US" sz="2400" dirty="0">
              <a:latin typeface="Microsoft YaHei UI Light" panose="020B0502040204020203" pitchFamily="34" charset="-122"/>
              <a:ea typeface="Microsoft YaHei UI Light" panose="020B0502040204020203" pitchFamily="34" charset="-122"/>
            </a:endParaRPr>
          </a:p>
          <a:p>
            <a:endParaRPr lang="en-US" altLang="ja-JP" sz="2400" dirty="0">
              <a:latin typeface="Microsoft YaHei UI Light" panose="020B0502040204020203" pitchFamily="34" charset="-122"/>
              <a:ea typeface="Microsoft YaHei UI Light" panose="020B0502040204020203" pitchFamily="34" charset="-122"/>
            </a:endParaRPr>
          </a:p>
          <a:p>
            <a:endParaRPr lang="en-US" altLang="ja-JP" sz="2400" dirty="0">
              <a:latin typeface="Microsoft YaHei UI Light" panose="020B0502040204020203" pitchFamily="34" charset="-122"/>
              <a:ea typeface="Microsoft YaHei UI Light" panose="020B0502040204020203" pitchFamily="34" charset="-122"/>
            </a:endParaRPr>
          </a:p>
        </p:txBody>
      </p:sp>
      <p:sp>
        <p:nvSpPr>
          <p:cNvPr id="6" name="テキスト ボックス 5"/>
          <p:cNvSpPr txBox="1"/>
          <p:nvPr/>
        </p:nvSpPr>
        <p:spPr>
          <a:xfrm>
            <a:off x="167148" y="1089184"/>
            <a:ext cx="5980185" cy="649006"/>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7" name="正方形/長方形 6"/>
          <p:cNvSpPr/>
          <p:nvPr/>
        </p:nvSpPr>
        <p:spPr>
          <a:xfrm>
            <a:off x="249684" y="1131825"/>
            <a:ext cx="7624450" cy="523220"/>
          </a:xfrm>
          <a:prstGeom prst="rect">
            <a:avLst/>
          </a:prstGeom>
        </p:spPr>
        <p:txBody>
          <a:bodyPr wrap="square">
            <a:spAutoFit/>
          </a:bodyPr>
          <a:lstStyle/>
          <a:p>
            <a:r>
              <a:rPr lang="zh-CN" altLang="en-US" sz="2800" b="1" dirty="0">
                <a:latin typeface="Microsoft YaHei" panose="020B0503020204020204" pitchFamily="34" charset="-122"/>
                <a:ea typeface="Microsoft YaHei" panose="020B0503020204020204" pitchFamily="34" charset="-122"/>
              </a:rPr>
              <a:t>必须向</a:t>
            </a:r>
            <a:r>
              <a:rPr lang="ja-JP" altLang="en-US" sz="2800" b="1" dirty="0">
                <a:latin typeface="Microsoft YaHei" panose="020B0503020204020204" pitchFamily="34" charset="-122"/>
                <a:ea typeface="Microsoft YaHei" panose="020B0503020204020204" pitchFamily="34" charset="-122"/>
              </a:rPr>
              <a:t>“</a:t>
            </a:r>
            <a:r>
              <a:rPr lang="zh-CN" altLang="en-US" sz="2800" b="1" dirty="0">
                <a:latin typeface="Microsoft YaHei" panose="020B0503020204020204" pitchFamily="34" charset="-122"/>
                <a:ea typeface="Microsoft YaHei" panose="020B0503020204020204" pitchFamily="34" charset="-122"/>
              </a:rPr>
              <a:t>所属机关等进行相关申报</a:t>
            </a:r>
            <a:r>
              <a:rPr lang="ja-JP" altLang="en-US" sz="2800" b="1" dirty="0">
                <a:latin typeface="Microsoft YaHei" panose="020B0503020204020204" pitchFamily="34" charset="-122"/>
                <a:ea typeface="Microsoft YaHei" panose="020B0503020204020204" pitchFamily="34" charset="-122"/>
              </a:rPr>
              <a:t>”</a:t>
            </a:r>
          </a:p>
        </p:txBody>
      </p:sp>
      <p:sp>
        <p:nvSpPr>
          <p:cNvPr id="19" name="二等辺三角形 18"/>
          <p:cNvSpPr/>
          <p:nvPr/>
        </p:nvSpPr>
        <p:spPr>
          <a:xfrm rot="5400000">
            <a:off x="192914" y="3030836"/>
            <a:ext cx="437487" cy="263232"/>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sp>
        <p:nvSpPr>
          <p:cNvPr id="12" name="テキスト ボックス 11"/>
          <p:cNvSpPr txBox="1"/>
          <p:nvPr/>
        </p:nvSpPr>
        <p:spPr>
          <a:xfrm>
            <a:off x="3560324" y="1840605"/>
            <a:ext cx="4063344"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出入国管理及难民认定法第</a:t>
            </a:r>
            <a:r>
              <a:rPr lang="ja-JP" altLang="en-US" sz="1200" dirty="0">
                <a:latin typeface="HG丸ｺﾞｼｯｸM-PRO" panose="020F0600000000000000" pitchFamily="50" charset="-128"/>
                <a:ea typeface="HG丸ｺﾞｼｯｸM-PRO" panose="020F0600000000000000" pitchFamily="50" charset="-128"/>
              </a:rPr>
              <a:t>１９</a:t>
            </a:r>
            <a:r>
              <a:rPr lang="zh-CN" altLang="en-US" sz="1200" dirty="0">
                <a:latin typeface="HG丸ｺﾞｼｯｸM-PRO" panose="020F0600000000000000" pitchFamily="50" charset="-128"/>
                <a:ea typeface="HG丸ｺﾞｼｯｸM-PRO" panose="020F0600000000000000" pitchFamily="50" charset="-128"/>
              </a:rPr>
              <a:t>条的</a:t>
            </a:r>
            <a:r>
              <a:rPr lang="ja-JP" altLang="en-US" sz="1200" dirty="0">
                <a:latin typeface="HG丸ｺﾞｼｯｸM-PRO" panose="020F0600000000000000" pitchFamily="50" charset="-128"/>
                <a:ea typeface="HG丸ｺﾞｼｯｸM-PRO" panose="020F0600000000000000" pitchFamily="50" charset="-128"/>
              </a:rPr>
              <a:t>１６</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0" name="二等辺三角形 9"/>
          <p:cNvSpPr/>
          <p:nvPr/>
        </p:nvSpPr>
        <p:spPr>
          <a:xfrm rot="5400000">
            <a:off x="166915" y="5569405"/>
            <a:ext cx="529360" cy="263232"/>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sp>
        <p:nvSpPr>
          <p:cNvPr id="18" name="テキスト ボックス 17"/>
          <p:cNvSpPr txBox="1"/>
          <p:nvPr/>
        </p:nvSpPr>
        <p:spPr>
          <a:xfrm>
            <a:off x="280695" y="175362"/>
            <a:ext cx="4177585" cy="646331"/>
          </a:xfrm>
          <a:prstGeom prst="rect">
            <a:avLst/>
          </a:prstGeom>
          <a:noFill/>
        </p:spPr>
        <p:txBody>
          <a:bodyPr wrap="square" rtlCol="0">
            <a:spAutoFit/>
          </a:bodyPr>
          <a:lstStyle/>
          <a:p>
            <a:r>
              <a:rPr kumimoji="1" lang="zh-CN" altLang="en-US" sz="3600" b="1" dirty="0">
                <a:latin typeface="HG丸ｺﾞｼｯｸM-PRO" panose="020F0600000000000000" pitchFamily="50" charset="-128"/>
                <a:ea typeface="HG丸ｺﾞｼｯｸM-PRO" panose="020F0600000000000000" pitchFamily="50" charset="-128"/>
              </a:rPr>
              <a:t>开白</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40104" y="9400053"/>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cxnSp>
        <p:nvCxnSpPr>
          <p:cNvPr id="13" name="直線コネクタ 1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121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186544" y="1107034"/>
          <a:ext cx="6272623" cy="5409814"/>
        </p:xfrm>
        <a:graphic>
          <a:graphicData uri="http://schemas.openxmlformats.org/drawingml/2006/table">
            <a:tbl>
              <a:tblPr firstRow="1" bandRow="1">
                <a:tableStyleId>{21E4AEA4-8DFA-4A89-87EB-49C32662AFE0}</a:tableStyleId>
              </a:tblPr>
              <a:tblGrid>
                <a:gridCol w="385256">
                  <a:extLst>
                    <a:ext uri="{9D8B030D-6E8A-4147-A177-3AD203B41FA5}">
                      <a16:colId xmlns:a16="http://schemas.microsoft.com/office/drawing/2014/main" val="20000"/>
                    </a:ext>
                  </a:extLst>
                </a:gridCol>
                <a:gridCol w="1676100">
                  <a:extLst>
                    <a:ext uri="{9D8B030D-6E8A-4147-A177-3AD203B41FA5}">
                      <a16:colId xmlns:a16="http://schemas.microsoft.com/office/drawing/2014/main" val="20001"/>
                    </a:ext>
                  </a:extLst>
                </a:gridCol>
                <a:gridCol w="1074161">
                  <a:extLst>
                    <a:ext uri="{9D8B030D-6E8A-4147-A177-3AD203B41FA5}">
                      <a16:colId xmlns:a16="http://schemas.microsoft.com/office/drawing/2014/main" val="20002"/>
                    </a:ext>
                  </a:extLst>
                </a:gridCol>
                <a:gridCol w="1651108">
                  <a:extLst>
                    <a:ext uri="{9D8B030D-6E8A-4147-A177-3AD203B41FA5}">
                      <a16:colId xmlns:a16="http://schemas.microsoft.com/office/drawing/2014/main" val="20003"/>
                    </a:ext>
                  </a:extLst>
                </a:gridCol>
                <a:gridCol w="760881">
                  <a:extLst>
                    <a:ext uri="{9D8B030D-6E8A-4147-A177-3AD203B41FA5}">
                      <a16:colId xmlns:a16="http://schemas.microsoft.com/office/drawing/2014/main" val="20004"/>
                    </a:ext>
                  </a:extLst>
                </a:gridCol>
                <a:gridCol w="725117">
                  <a:extLst>
                    <a:ext uri="{9D8B030D-6E8A-4147-A177-3AD203B41FA5}">
                      <a16:colId xmlns:a16="http://schemas.microsoft.com/office/drawing/2014/main" val="20005"/>
                    </a:ext>
                  </a:extLst>
                </a:gridCol>
              </a:tblGrid>
              <a:tr h="455198">
                <a:tc>
                  <a:txBody>
                    <a:bodyPr/>
                    <a:lstStyle/>
                    <a:p>
                      <a:pPr algn="ctr"/>
                      <a:r>
                        <a:rPr kumimoji="1" lang="ja-JP" altLang="en-US" sz="1200" dirty="0">
                          <a:solidFill>
                            <a:schemeClr val="tx1"/>
                          </a:solidFill>
                        </a:rPr>
                        <a:t>区分</a:t>
                      </a: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zh-CN" altLang="en-US" sz="1200" dirty="0">
                          <a:solidFill>
                            <a:schemeClr val="tx1"/>
                          </a:solidFill>
                        </a:rPr>
                        <a:t>在留资格</a:t>
                      </a:r>
                      <a:endParaRPr kumimoji="1" lang="ja-JP" altLang="en-US" sz="1200" dirty="0">
                        <a:solidFill>
                          <a:schemeClr val="tx1"/>
                        </a:solidFill>
                      </a:endParaRP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zh-CN" altLang="en-US" sz="1200" dirty="0">
                          <a:solidFill>
                            <a:schemeClr val="tx1"/>
                          </a:solidFill>
                        </a:rPr>
                        <a:t>必须提交申报</a:t>
                      </a:r>
                      <a:endParaRPr kumimoji="1" lang="ja-JP" altLang="en-US" sz="1200" dirty="0">
                        <a:solidFill>
                          <a:schemeClr val="tx1"/>
                        </a:solidFill>
                      </a:endParaRP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zh-CN" altLang="en-US" sz="1200" dirty="0">
                          <a:solidFill>
                            <a:schemeClr val="tx1"/>
                          </a:solidFill>
                        </a:rPr>
                        <a:t>申报内容</a:t>
                      </a:r>
                      <a:endParaRPr kumimoji="1" lang="ja-JP" altLang="en-US" sz="1200" dirty="0">
                        <a:solidFill>
                          <a:schemeClr val="tx1"/>
                        </a:solidFill>
                      </a:endParaRP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zh-CN" altLang="en-US" sz="1200" dirty="0">
                          <a:solidFill>
                            <a:schemeClr val="tx1"/>
                          </a:solidFill>
                        </a:rPr>
                        <a:t>根据条纹</a:t>
                      </a:r>
                      <a:endParaRPr kumimoji="1" lang="ja-JP" altLang="en-US" sz="1200" dirty="0">
                        <a:solidFill>
                          <a:schemeClr val="tx1"/>
                        </a:solidFill>
                      </a:endParaRP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zh-CN" altLang="en-US" sz="1200" dirty="0">
                          <a:solidFill>
                            <a:schemeClr val="tx1"/>
                          </a:solidFill>
                        </a:rPr>
                        <a:t>处罚</a:t>
                      </a:r>
                      <a:endParaRPr kumimoji="1" lang="ja-JP" altLang="en-US" sz="1200" dirty="0">
                        <a:solidFill>
                          <a:schemeClr val="tx1"/>
                        </a:solidFill>
                      </a:endParaRP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2201052">
                <a:tc rowSpan="2">
                  <a:txBody>
                    <a:bodyPr/>
                    <a:lstStyle/>
                    <a:p>
                      <a:pPr algn="ctr"/>
                      <a:r>
                        <a:rPr kumimoji="1" lang="zh-CN" altLang="en-US" sz="1400" b="1" dirty="0">
                          <a:solidFill>
                            <a:schemeClr val="tx1"/>
                          </a:solidFill>
                          <a:latin typeface="Microsoft YaHei UI Light" panose="020B0502040204020203" pitchFamily="34" charset="-122"/>
                          <a:ea typeface="Microsoft YaHei UI Light" panose="020B0502040204020203" pitchFamily="34" charset="-122"/>
                        </a:rPr>
                        <a:t>向所属机关的相关申报</a:t>
                      </a:r>
                      <a:endParaRPr kumimoji="1" lang="ja-JP" altLang="en-US" sz="1400" b="1" dirty="0">
                        <a:solidFill>
                          <a:schemeClr val="tx1"/>
                        </a:solidFill>
                        <a:latin typeface="Microsoft YaHei UI Light" panose="020B0502040204020203" pitchFamily="34" charset="-122"/>
                        <a:ea typeface="Microsoft YaHei UI Light" panose="020B0502040204020203" pitchFamily="34" charset="-122"/>
                      </a:endParaRPr>
                    </a:p>
                  </a:txBody>
                  <a:tcPr marL="63370" marR="63370" marT="31691" marB="31691" vert="eaVert"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a:r>
                        <a:rPr kumimoji="1" lang="zh-CN" altLang="en-US" sz="1100" b="1" dirty="0">
                          <a:solidFill>
                            <a:schemeClr val="tx1"/>
                          </a:solidFill>
                          <a:latin typeface="Microsoft YaHei UI" panose="020B0503020204020204" pitchFamily="34" charset="-122"/>
                          <a:ea typeface="Microsoft YaHei UI" panose="020B0503020204020204" pitchFamily="34" charset="-122"/>
                        </a:rPr>
                        <a:t>教授</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高度专门职</a:t>
                      </a:r>
                      <a:r>
                        <a:rPr kumimoji="1" lang="ja-JP" altLang="en-US" sz="1100" b="1" dirty="0">
                          <a:solidFill>
                            <a:schemeClr val="tx1"/>
                          </a:solidFill>
                          <a:latin typeface="Microsoft YaHei UI" panose="020B0503020204020204" pitchFamily="34" charset="-122"/>
                          <a:ea typeface="Microsoft YaHei UI" panose="020B0503020204020204" pitchFamily="34" charset="-122"/>
                        </a:rPr>
                        <a:t>１号（ハ）・２号（ハ），</a:t>
                      </a:r>
                      <a:endParaRPr kumimoji="1" lang="en-US" altLang="ja-JP" sz="1100" b="1" dirty="0">
                        <a:solidFill>
                          <a:schemeClr val="tx1"/>
                        </a:solidFill>
                        <a:latin typeface="Microsoft YaHei UI" panose="020B0503020204020204" pitchFamily="34" charset="-122"/>
                        <a:ea typeface="Microsoft YaHei UI" panose="020B0503020204020204" pitchFamily="34" charset="-122"/>
                      </a:endParaRPr>
                    </a:p>
                    <a:p>
                      <a:pPr algn="l"/>
                      <a:r>
                        <a:rPr kumimoji="1" lang="zh-CN" altLang="en-US" sz="1100" b="1" dirty="0">
                          <a:solidFill>
                            <a:schemeClr val="tx1"/>
                          </a:solidFill>
                          <a:latin typeface="Microsoft YaHei UI" panose="020B0503020204020204" pitchFamily="34" charset="-122"/>
                          <a:ea typeface="Microsoft YaHei UI" panose="020B0503020204020204" pitchFamily="34" charset="-122"/>
                        </a:rPr>
                        <a:t>经营</a:t>
                      </a:r>
                      <a:r>
                        <a:rPr kumimoji="1" lang="ja-JP" altLang="en-US" sz="1100" b="1" dirty="0">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管理</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endParaRPr kumimoji="1" lang="en-US" altLang="ja-JP" sz="1100" b="1" dirty="0">
                        <a:solidFill>
                          <a:schemeClr val="tx1"/>
                        </a:solidFill>
                        <a:latin typeface="Microsoft YaHei UI" panose="020B0503020204020204" pitchFamily="34" charset="-122"/>
                        <a:ea typeface="Microsoft YaHei UI" panose="020B0503020204020204" pitchFamily="34" charset="-122"/>
                      </a:endParaRPr>
                    </a:p>
                    <a:p>
                      <a:pPr algn="l"/>
                      <a:r>
                        <a:rPr kumimoji="1" lang="zh-CN" altLang="en-US" sz="1100" b="1" dirty="0">
                          <a:solidFill>
                            <a:schemeClr val="tx1"/>
                          </a:solidFill>
                          <a:latin typeface="Microsoft YaHei UI" panose="020B0503020204020204" pitchFamily="34" charset="-122"/>
                          <a:ea typeface="Microsoft YaHei UI" panose="020B0503020204020204" pitchFamily="34" charset="-122"/>
                        </a:rPr>
                        <a:t>法律</a:t>
                      </a:r>
                      <a:r>
                        <a:rPr kumimoji="1" lang="ja-JP" altLang="en-US" sz="1100" b="1" dirty="0">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会计业务</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endParaRPr kumimoji="1" lang="en-US" altLang="ja-JP" sz="1100" b="1" dirty="0">
                        <a:solidFill>
                          <a:schemeClr val="tx1"/>
                        </a:solidFill>
                        <a:latin typeface="Microsoft YaHei UI" panose="020B0503020204020204" pitchFamily="34" charset="-122"/>
                        <a:ea typeface="Microsoft YaHei UI" panose="020B0503020204020204" pitchFamily="34" charset="-122"/>
                      </a:endParaRPr>
                    </a:p>
                    <a:p>
                      <a:pPr algn="l"/>
                      <a:r>
                        <a:rPr kumimoji="1" lang="zh-CN" altLang="en-US" sz="1100" b="1" dirty="0">
                          <a:solidFill>
                            <a:schemeClr val="tx1"/>
                          </a:solidFill>
                          <a:latin typeface="Microsoft YaHei UI" panose="020B0503020204020204" pitchFamily="34" charset="-122"/>
                          <a:ea typeface="Microsoft YaHei UI" panose="020B0503020204020204" pitchFamily="34" charset="-122"/>
                        </a:rPr>
                        <a:t>医疗</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教育</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企业内调动</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endParaRPr kumimoji="1" lang="en-US" altLang="ja-JP" sz="1100" b="1" dirty="0">
                        <a:solidFill>
                          <a:schemeClr val="tx1"/>
                        </a:solidFill>
                        <a:latin typeface="Microsoft YaHei UI" panose="020B0503020204020204" pitchFamily="34" charset="-122"/>
                        <a:ea typeface="Microsoft YaHei UI" panose="020B0503020204020204" pitchFamily="34" charset="-122"/>
                      </a:endParaRPr>
                    </a:p>
                    <a:p>
                      <a:pPr algn="l"/>
                      <a:r>
                        <a:rPr kumimoji="1" lang="zh-CN" altLang="en-US" sz="1100" b="1" dirty="0">
                          <a:solidFill>
                            <a:schemeClr val="tx1"/>
                          </a:solidFill>
                          <a:latin typeface="Microsoft YaHei UI" panose="020B0503020204020204" pitchFamily="34" charset="-122"/>
                          <a:ea typeface="Microsoft YaHei UI" panose="020B0503020204020204" pitchFamily="34" charset="-122"/>
                        </a:rPr>
                        <a:t>技能实习</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留学</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研修</a:t>
                      </a:r>
                      <a:endParaRPr kumimoji="1" lang="en-US" altLang="ja-JP" sz="1100" b="1" dirty="0">
                        <a:solidFill>
                          <a:schemeClr val="tx1"/>
                        </a:solidFill>
                        <a:latin typeface="Microsoft YaHei UI" panose="020B0503020204020204" pitchFamily="34" charset="-122"/>
                        <a:ea typeface="Microsoft YaHei UI" panose="020B0503020204020204" pitchFamily="34" charset="-122"/>
                      </a:endParaRP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a:r>
                        <a:rPr kumimoji="1" lang="zh-CN" altLang="en-US" sz="1400" b="1" u="sng" dirty="0">
                          <a:solidFill>
                            <a:schemeClr val="tx1"/>
                          </a:solidFill>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rPr>
                        <a:t>开展活动之机关</a:t>
                      </a:r>
                      <a:r>
                        <a:rPr kumimoji="1" lang="zh-CN" altLang="en-US" sz="1400" b="1" u="none" dirty="0">
                          <a:solidFill>
                            <a:schemeClr val="tx1"/>
                          </a:solidFill>
                          <a:effectLst/>
                          <a:latin typeface="Microsoft YaHei UI" panose="020B0503020204020204" pitchFamily="34" charset="-122"/>
                          <a:ea typeface="Microsoft YaHei UI" panose="020B0503020204020204" pitchFamily="34" charset="-122"/>
                        </a:rPr>
                        <a:t>的名称</a:t>
                      </a:r>
                      <a:r>
                        <a:rPr kumimoji="1" lang="ja-JP" altLang="en-US" sz="1400" b="1" dirty="0">
                          <a:solidFill>
                            <a:schemeClr val="tx1"/>
                          </a:solidFill>
                          <a:latin typeface="Microsoft YaHei UI" panose="020B0503020204020204" pitchFamily="34" charset="-122"/>
                          <a:ea typeface="Microsoft YaHei UI" panose="020B0503020204020204" pitchFamily="34" charset="-122"/>
                        </a:rPr>
                        <a:t>・</a:t>
                      </a:r>
                      <a:r>
                        <a:rPr kumimoji="1" lang="zh-CN" altLang="en-US" sz="1400" b="1" dirty="0">
                          <a:solidFill>
                            <a:schemeClr val="tx1"/>
                          </a:solidFill>
                          <a:latin typeface="Microsoft YaHei UI" panose="020B0503020204020204" pitchFamily="34" charset="-122"/>
                          <a:ea typeface="Microsoft YaHei UI" panose="020B0503020204020204" pitchFamily="34" charset="-122"/>
                        </a:rPr>
                        <a:t>地址的变更</a:t>
                      </a:r>
                      <a:r>
                        <a:rPr kumimoji="1" lang="ja-JP" altLang="en-US" sz="14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400" b="1" dirty="0">
                          <a:solidFill>
                            <a:schemeClr val="tx1"/>
                          </a:solidFill>
                          <a:latin typeface="Microsoft YaHei UI" panose="020B0503020204020204" pitchFamily="34" charset="-122"/>
                          <a:ea typeface="Microsoft YaHei UI" panose="020B0503020204020204" pitchFamily="34" charset="-122"/>
                        </a:rPr>
                        <a:t>消失</a:t>
                      </a:r>
                      <a:r>
                        <a:rPr kumimoji="1" lang="ja-JP" altLang="en-US" sz="14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400" b="1" dirty="0">
                          <a:solidFill>
                            <a:schemeClr val="tx1"/>
                          </a:solidFill>
                          <a:latin typeface="Microsoft YaHei UI" panose="020B0503020204020204" pitchFamily="34" charset="-122"/>
                          <a:ea typeface="Microsoft YaHei UI" panose="020B0503020204020204" pitchFamily="34" charset="-122"/>
                        </a:rPr>
                        <a:t>脱离</a:t>
                      </a:r>
                      <a:r>
                        <a:rPr kumimoji="1" lang="ja-JP" altLang="en-US" sz="14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400" b="1" dirty="0">
                          <a:solidFill>
                            <a:schemeClr val="tx1"/>
                          </a:solidFill>
                          <a:latin typeface="Microsoft YaHei UI" panose="020B0503020204020204" pitchFamily="34" charset="-122"/>
                          <a:ea typeface="Microsoft YaHei UI" panose="020B0503020204020204" pitchFamily="34" charset="-122"/>
                        </a:rPr>
                        <a:t>转移</a:t>
                      </a:r>
                      <a:endParaRPr kumimoji="1" lang="ja-JP" altLang="en-US" sz="1400" b="1" dirty="0">
                        <a:solidFill>
                          <a:schemeClr val="tx1"/>
                        </a:solidFill>
                        <a:latin typeface="Microsoft YaHei UI" panose="020B0503020204020204" pitchFamily="34" charset="-122"/>
                        <a:ea typeface="Microsoft YaHei UI" panose="020B0503020204020204" pitchFamily="34" charset="-122"/>
                      </a:endParaRP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algn="l"/>
                      <a:r>
                        <a:rPr kumimoji="1" lang="zh-CN" altLang="en-US" sz="1400" b="1" dirty="0">
                          <a:solidFill>
                            <a:schemeClr val="tx1"/>
                          </a:solidFill>
                          <a:latin typeface="Microsoft YaHei UI" panose="020B0503020204020204" pitchFamily="34" charset="-122"/>
                          <a:ea typeface="Microsoft YaHei UI" panose="020B0503020204020204" pitchFamily="34" charset="-122"/>
                        </a:rPr>
                        <a:t>与申报相关的中长期再留者的</a:t>
                      </a:r>
                      <a:endParaRPr kumimoji="1" lang="en-US" altLang="zh-CN" sz="1400" b="1" dirty="0">
                        <a:solidFill>
                          <a:schemeClr val="tx1"/>
                        </a:solidFill>
                        <a:latin typeface="Microsoft YaHei UI" panose="020B0503020204020204" pitchFamily="34" charset="-122"/>
                        <a:ea typeface="Microsoft YaHei UI" panose="020B0503020204020204" pitchFamily="34" charset="-122"/>
                      </a:endParaRPr>
                    </a:p>
                    <a:p>
                      <a:pPr algn="l"/>
                      <a:r>
                        <a:rPr kumimoji="1" lang="ja-JP" altLang="en-US" sz="1400" b="1" dirty="0">
                          <a:solidFill>
                            <a:schemeClr val="tx1"/>
                          </a:solidFill>
                          <a:latin typeface="Microsoft YaHei UI" panose="020B0503020204020204" pitchFamily="34" charset="-122"/>
                          <a:ea typeface="Microsoft YaHei UI" panose="020B0503020204020204" pitchFamily="34" charset="-122"/>
                        </a:rPr>
                        <a:t>①</a:t>
                      </a:r>
                      <a:r>
                        <a:rPr kumimoji="1" lang="zh-CN" altLang="en-US" sz="1400" b="1" dirty="0">
                          <a:solidFill>
                            <a:schemeClr val="tx1"/>
                          </a:solidFill>
                          <a:latin typeface="Microsoft YaHei UI" panose="020B0503020204020204" pitchFamily="34" charset="-122"/>
                          <a:ea typeface="Microsoft YaHei UI" panose="020B0503020204020204" pitchFamily="34" charset="-122"/>
                        </a:rPr>
                        <a:t>姓名</a:t>
                      </a:r>
                      <a:endParaRPr kumimoji="1" lang="en-US" altLang="ja-JP" sz="1400" b="1" dirty="0">
                        <a:solidFill>
                          <a:schemeClr val="tx1"/>
                        </a:solidFill>
                        <a:latin typeface="Microsoft YaHei UI" panose="020B0503020204020204" pitchFamily="34" charset="-122"/>
                        <a:ea typeface="Microsoft YaHei UI" panose="020B0503020204020204" pitchFamily="34" charset="-122"/>
                      </a:endParaRPr>
                    </a:p>
                    <a:p>
                      <a:pPr algn="l"/>
                      <a:r>
                        <a:rPr kumimoji="1" lang="ja-JP" altLang="en-US" sz="1400" b="1" dirty="0">
                          <a:solidFill>
                            <a:schemeClr val="tx1"/>
                          </a:solidFill>
                          <a:latin typeface="Microsoft YaHei UI" panose="020B0503020204020204" pitchFamily="34" charset="-122"/>
                          <a:ea typeface="Microsoft YaHei UI" panose="020B0503020204020204" pitchFamily="34" charset="-122"/>
                        </a:rPr>
                        <a:t>②</a:t>
                      </a:r>
                      <a:r>
                        <a:rPr kumimoji="1" lang="zh-CN" altLang="en-US" sz="1400" b="1" dirty="0">
                          <a:solidFill>
                            <a:schemeClr val="tx1"/>
                          </a:solidFill>
                          <a:latin typeface="Microsoft YaHei UI" panose="020B0503020204020204" pitchFamily="34" charset="-122"/>
                          <a:ea typeface="Microsoft YaHei UI" panose="020B0503020204020204" pitchFamily="34" charset="-122"/>
                        </a:rPr>
                        <a:t>出生年月日</a:t>
                      </a:r>
                      <a:endParaRPr kumimoji="1" lang="en-US" altLang="ja-JP" sz="1400" b="1" dirty="0">
                        <a:solidFill>
                          <a:schemeClr val="tx1"/>
                        </a:solidFill>
                        <a:latin typeface="Microsoft YaHei UI" panose="020B0503020204020204" pitchFamily="34" charset="-122"/>
                        <a:ea typeface="Microsoft YaHei UI" panose="020B0503020204020204" pitchFamily="34" charset="-122"/>
                      </a:endParaRPr>
                    </a:p>
                    <a:p>
                      <a:pPr algn="l"/>
                      <a:r>
                        <a:rPr kumimoji="1" lang="ja-JP" altLang="en-US" sz="1400" b="1" dirty="0">
                          <a:solidFill>
                            <a:schemeClr val="tx1"/>
                          </a:solidFill>
                          <a:latin typeface="Microsoft YaHei UI" panose="020B0503020204020204" pitchFamily="34" charset="-122"/>
                          <a:ea typeface="Microsoft YaHei UI" panose="020B0503020204020204" pitchFamily="34" charset="-122"/>
                        </a:rPr>
                        <a:t>③</a:t>
                      </a:r>
                      <a:r>
                        <a:rPr kumimoji="1" lang="zh-CN" altLang="en-US" sz="1400" b="1" dirty="0">
                          <a:solidFill>
                            <a:schemeClr val="tx1"/>
                          </a:solidFill>
                          <a:latin typeface="Microsoft YaHei UI" panose="020B0503020204020204" pitchFamily="34" charset="-122"/>
                          <a:ea typeface="Microsoft YaHei UI" panose="020B0503020204020204" pitchFamily="34" charset="-122"/>
                        </a:rPr>
                        <a:t>性别</a:t>
                      </a:r>
                      <a:endParaRPr kumimoji="1" lang="en-US" altLang="ja-JP" sz="1400" b="1" dirty="0">
                        <a:solidFill>
                          <a:schemeClr val="tx1"/>
                        </a:solidFill>
                        <a:latin typeface="Microsoft YaHei UI" panose="020B0503020204020204" pitchFamily="34" charset="-122"/>
                        <a:ea typeface="Microsoft YaHei UI" panose="020B0503020204020204" pitchFamily="34" charset="-122"/>
                      </a:endParaRPr>
                    </a:p>
                    <a:p>
                      <a:pPr algn="l"/>
                      <a:r>
                        <a:rPr kumimoji="1" lang="ja-JP" altLang="en-US" sz="1400" b="1" dirty="0">
                          <a:solidFill>
                            <a:schemeClr val="tx1"/>
                          </a:solidFill>
                          <a:latin typeface="Microsoft YaHei UI" panose="020B0503020204020204" pitchFamily="34" charset="-122"/>
                          <a:ea typeface="Microsoft YaHei UI" panose="020B0503020204020204" pitchFamily="34" charset="-122"/>
                        </a:rPr>
                        <a:t>④</a:t>
                      </a:r>
                      <a:r>
                        <a:rPr kumimoji="1" lang="zh-CN" altLang="en-US" sz="1400" b="1" dirty="0">
                          <a:solidFill>
                            <a:schemeClr val="tx1"/>
                          </a:solidFill>
                          <a:latin typeface="Microsoft YaHei UI" panose="020B0503020204020204" pitchFamily="34" charset="-122"/>
                          <a:ea typeface="Microsoft YaHei UI" panose="020B0503020204020204" pitchFamily="34" charset="-122"/>
                        </a:rPr>
                        <a:t>国籍</a:t>
                      </a:r>
                      <a:r>
                        <a:rPr kumimoji="1" lang="ja-JP" altLang="en-US" sz="1400" b="1" dirty="0">
                          <a:solidFill>
                            <a:schemeClr val="tx1"/>
                          </a:solidFill>
                          <a:latin typeface="Microsoft YaHei UI" panose="020B0503020204020204" pitchFamily="34" charset="-122"/>
                          <a:ea typeface="Microsoft YaHei UI" panose="020B0503020204020204" pitchFamily="34" charset="-122"/>
                        </a:rPr>
                        <a:t>・</a:t>
                      </a:r>
                      <a:r>
                        <a:rPr kumimoji="1" lang="zh-CN" altLang="en-US" sz="1400" b="1" dirty="0">
                          <a:solidFill>
                            <a:schemeClr val="tx1"/>
                          </a:solidFill>
                          <a:latin typeface="Microsoft YaHei UI" panose="020B0503020204020204" pitchFamily="34" charset="-122"/>
                          <a:ea typeface="Microsoft YaHei UI" panose="020B0503020204020204" pitchFamily="34" charset="-122"/>
                        </a:rPr>
                        <a:t>地区</a:t>
                      </a:r>
                      <a:endParaRPr kumimoji="1" lang="en-US" altLang="ja-JP" sz="1400" b="1" dirty="0">
                        <a:solidFill>
                          <a:schemeClr val="tx1"/>
                        </a:solidFill>
                        <a:latin typeface="Microsoft YaHei UI" panose="020B0503020204020204" pitchFamily="34" charset="-122"/>
                        <a:ea typeface="Microsoft YaHei UI" panose="020B0503020204020204" pitchFamily="34" charset="-122"/>
                      </a:endParaRPr>
                    </a:p>
                    <a:p>
                      <a:pPr algn="l"/>
                      <a:r>
                        <a:rPr kumimoji="1" lang="ja-JP" altLang="en-US" sz="1400" b="1" dirty="0">
                          <a:solidFill>
                            <a:schemeClr val="tx1"/>
                          </a:solidFill>
                          <a:latin typeface="Microsoft YaHei UI" panose="020B0503020204020204" pitchFamily="34" charset="-122"/>
                          <a:ea typeface="Microsoft YaHei UI" panose="020B0503020204020204" pitchFamily="34" charset="-122"/>
                        </a:rPr>
                        <a:t>⑤</a:t>
                      </a:r>
                      <a:r>
                        <a:rPr kumimoji="1" lang="zh-CN" altLang="en-US" sz="1400" b="1" dirty="0">
                          <a:solidFill>
                            <a:schemeClr val="tx1"/>
                          </a:solidFill>
                          <a:latin typeface="Microsoft YaHei UI" panose="020B0503020204020204" pitchFamily="34" charset="-122"/>
                          <a:ea typeface="Microsoft YaHei UI" panose="020B0503020204020204" pitchFamily="34" charset="-122"/>
                        </a:rPr>
                        <a:t>居住地</a:t>
                      </a:r>
                      <a:endParaRPr kumimoji="1" lang="en-US" altLang="ja-JP" sz="1400" b="1" dirty="0">
                        <a:solidFill>
                          <a:schemeClr val="tx1"/>
                        </a:solidFill>
                        <a:latin typeface="Microsoft YaHei UI" panose="020B0503020204020204" pitchFamily="34" charset="-122"/>
                        <a:ea typeface="Microsoft YaHei UI" panose="020B0503020204020204" pitchFamily="34" charset="-122"/>
                      </a:endParaRPr>
                    </a:p>
                    <a:p>
                      <a:pPr algn="l"/>
                      <a:r>
                        <a:rPr kumimoji="1" lang="ja-JP" altLang="en-US" sz="1400" b="1" dirty="0">
                          <a:solidFill>
                            <a:schemeClr val="tx1"/>
                          </a:solidFill>
                          <a:latin typeface="Microsoft YaHei UI" panose="020B0503020204020204" pitchFamily="34" charset="-122"/>
                          <a:ea typeface="Microsoft YaHei UI" panose="020B0503020204020204" pitchFamily="34" charset="-122"/>
                        </a:rPr>
                        <a:t>⑥</a:t>
                      </a:r>
                      <a:r>
                        <a:rPr kumimoji="1" lang="zh-CN" altLang="en-US" sz="1400" b="1" dirty="0">
                          <a:solidFill>
                            <a:schemeClr val="tx1"/>
                          </a:solidFill>
                          <a:latin typeface="Microsoft YaHei UI" panose="020B0503020204020204" pitchFamily="34" charset="-122"/>
                          <a:ea typeface="Microsoft YaHei UI" panose="020B0503020204020204" pitchFamily="34" charset="-122"/>
                        </a:rPr>
                        <a:t>在留卡号码</a:t>
                      </a:r>
                      <a:endParaRPr kumimoji="1" lang="en-US" altLang="ja-JP" sz="1400" b="1" dirty="0">
                        <a:solidFill>
                          <a:schemeClr val="tx1"/>
                        </a:solidFill>
                        <a:latin typeface="Microsoft YaHei UI" panose="020B0503020204020204" pitchFamily="34" charset="-122"/>
                        <a:ea typeface="Microsoft YaHei UI" panose="020B0503020204020204" pitchFamily="34" charset="-122"/>
                      </a:endParaRPr>
                    </a:p>
                    <a:p>
                      <a:pPr algn="l"/>
                      <a:r>
                        <a:rPr kumimoji="1" lang="ja-JP" altLang="en-US" sz="1400" b="1" dirty="0">
                          <a:solidFill>
                            <a:schemeClr val="tx1"/>
                          </a:solidFill>
                          <a:latin typeface="Microsoft YaHei UI" panose="020B0503020204020204" pitchFamily="34" charset="-122"/>
                          <a:ea typeface="Microsoft YaHei UI" panose="020B0503020204020204" pitchFamily="34" charset="-122"/>
                        </a:rPr>
                        <a:t>⑦</a:t>
                      </a:r>
                      <a:r>
                        <a:rPr kumimoji="1" lang="zh-CN" altLang="en-US" sz="1400" b="1" dirty="0">
                          <a:solidFill>
                            <a:schemeClr val="tx1"/>
                          </a:solidFill>
                          <a:latin typeface="Microsoft YaHei UI" panose="020B0503020204020204" pitchFamily="34" charset="-122"/>
                          <a:ea typeface="Microsoft YaHei UI" panose="020B0503020204020204" pitchFamily="34" charset="-122"/>
                        </a:rPr>
                        <a:t>相关事由的申报事项</a:t>
                      </a:r>
                      <a:endParaRPr kumimoji="1" lang="ja-JP" altLang="en-US" sz="1400" b="1" dirty="0">
                        <a:solidFill>
                          <a:schemeClr val="tx1"/>
                        </a:solidFill>
                        <a:latin typeface="Microsoft YaHei UI" panose="020B0503020204020204" pitchFamily="34" charset="-122"/>
                        <a:ea typeface="Microsoft YaHei UI" panose="020B0503020204020204" pitchFamily="34" charset="-122"/>
                      </a:endParaRP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algn="l"/>
                      <a:r>
                        <a:rPr kumimoji="1" lang="ja-JP" altLang="en-US" sz="1100" b="1" dirty="0">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入管法第</a:t>
                      </a:r>
                      <a:r>
                        <a:rPr kumimoji="1" lang="en-US" altLang="ja-JP" sz="1100" b="1" dirty="0">
                          <a:solidFill>
                            <a:schemeClr val="tx1"/>
                          </a:solidFill>
                          <a:latin typeface="Microsoft YaHei UI" panose="020B0503020204020204" pitchFamily="34" charset="-122"/>
                          <a:ea typeface="Microsoft YaHei UI" panose="020B0503020204020204" pitchFamily="34" charset="-122"/>
                        </a:rPr>
                        <a:t>19</a:t>
                      </a:r>
                      <a:r>
                        <a:rPr kumimoji="1" lang="ja-JP" altLang="en-US" sz="1100" b="1" dirty="0">
                          <a:solidFill>
                            <a:schemeClr val="tx1"/>
                          </a:solidFill>
                          <a:latin typeface="Microsoft YaHei UI" panose="020B0503020204020204" pitchFamily="34" charset="-122"/>
                          <a:ea typeface="Microsoft YaHei UI" panose="020B0503020204020204" pitchFamily="34" charset="-122"/>
                        </a:rPr>
                        <a:t>条</a:t>
                      </a:r>
                      <a:r>
                        <a:rPr kumimoji="1" lang="zh-CN" altLang="en-US" sz="1100" b="1" dirty="0">
                          <a:solidFill>
                            <a:schemeClr val="tx1"/>
                          </a:solidFill>
                          <a:latin typeface="Microsoft YaHei UI" panose="020B0503020204020204" pitchFamily="34" charset="-122"/>
                          <a:ea typeface="Microsoft YaHei UI" panose="020B0503020204020204" pitchFamily="34" charset="-122"/>
                        </a:rPr>
                        <a:t>的</a:t>
                      </a:r>
                      <a:r>
                        <a:rPr kumimoji="1" lang="en-US" altLang="ja-JP" sz="1100" b="1" dirty="0">
                          <a:solidFill>
                            <a:schemeClr val="tx1"/>
                          </a:solidFill>
                          <a:latin typeface="Microsoft YaHei UI" panose="020B0503020204020204" pitchFamily="34" charset="-122"/>
                          <a:ea typeface="Microsoft YaHei UI" panose="020B0503020204020204" pitchFamily="34" charset="-122"/>
                        </a:rPr>
                        <a:t>16</a:t>
                      </a:r>
                    </a:p>
                    <a:p>
                      <a:pPr algn="l"/>
                      <a:endParaRPr kumimoji="1" lang="en-US" altLang="ja-JP" sz="1100" b="1" dirty="0">
                        <a:solidFill>
                          <a:schemeClr val="tx1"/>
                        </a:solidFill>
                        <a:latin typeface="Microsoft YaHei UI" panose="020B0503020204020204" pitchFamily="34" charset="-122"/>
                        <a:ea typeface="Microsoft YaHei UI" panose="020B0503020204020204" pitchFamily="34" charset="-122"/>
                      </a:endParaRPr>
                    </a:p>
                    <a:p>
                      <a:pPr algn="l"/>
                      <a:r>
                        <a:rPr kumimoji="1" lang="ja-JP" altLang="en-US" sz="1100" b="1" dirty="0">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入管法施行规则第</a:t>
                      </a:r>
                      <a:r>
                        <a:rPr kumimoji="1" lang="en-US" altLang="ja-JP" sz="1100" b="1" dirty="0">
                          <a:solidFill>
                            <a:schemeClr val="tx1"/>
                          </a:solidFill>
                          <a:latin typeface="Microsoft YaHei UI" panose="020B0503020204020204" pitchFamily="34" charset="-122"/>
                          <a:ea typeface="Microsoft YaHei UI" panose="020B0503020204020204" pitchFamily="34" charset="-122"/>
                        </a:rPr>
                        <a:t>19</a:t>
                      </a:r>
                      <a:r>
                        <a:rPr kumimoji="1" lang="ja-JP" altLang="en-US" sz="1100" b="1" dirty="0">
                          <a:solidFill>
                            <a:schemeClr val="tx1"/>
                          </a:solidFill>
                          <a:latin typeface="Microsoft YaHei UI" panose="020B0503020204020204" pitchFamily="34" charset="-122"/>
                          <a:ea typeface="Microsoft YaHei UI" panose="020B0503020204020204" pitchFamily="34" charset="-122"/>
                        </a:rPr>
                        <a:t>条</a:t>
                      </a:r>
                      <a:r>
                        <a:rPr kumimoji="1" lang="zh-CN" altLang="en-US" sz="1100" b="1" dirty="0">
                          <a:solidFill>
                            <a:schemeClr val="tx1"/>
                          </a:solidFill>
                          <a:latin typeface="Microsoft YaHei UI" panose="020B0503020204020204" pitchFamily="34" charset="-122"/>
                          <a:ea typeface="Microsoft YaHei UI" panose="020B0503020204020204" pitchFamily="34" charset="-122"/>
                        </a:rPr>
                        <a:t>的</a:t>
                      </a:r>
                      <a:r>
                        <a:rPr kumimoji="1" lang="en-US" altLang="ja-JP" sz="1100" b="1" dirty="0">
                          <a:solidFill>
                            <a:schemeClr val="tx1"/>
                          </a:solidFill>
                          <a:latin typeface="Microsoft YaHei UI" panose="020B0503020204020204" pitchFamily="34" charset="-122"/>
                          <a:ea typeface="Microsoft YaHei UI" panose="020B0503020204020204" pitchFamily="34" charset="-122"/>
                        </a:rPr>
                        <a:t>15</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别表第</a:t>
                      </a:r>
                      <a:r>
                        <a:rPr kumimoji="1" lang="en-US" altLang="ja-JP" sz="1100" b="1" dirty="0">
                          <a:solidFill>
                            <a:schemeClr val="tx1"/>
                          </a:solidFill>
                          <a:latin typeface="Microsoft YaHei UI" panose="020B0503020204020204" pitchFamily="34" charset="-122"/>
                          <a:ea typeface="Microsoft YaHei UI" panose="020B0503020204020204" pitchFamily="34" charset="-122"/>
                        </a:rPr>
                        <a:t>3</a:t>
                      </a:r>
                      <a:r>
                        <a:rPr kumimoji="1" lang="zh-CN" altLang="en-US" sz="1100" b="1" dirty="0">
                          <a:solidFill>
                            <a:schemeClr val="tx1"/>
                          </a:solidFill>
                          <a:latin typeface="Microsoft YaHei UI" panose="020B0503020204020204" pitchFamily="34" charset="-122"/>
                          <a:ea typeface="Microsoft YaHei UI" panose="020B0503020204020204" pitchFamily="34" charset="-122"/>
                        </a:rPr>
                        <a:t>的</a:t>
                      </a:r>
                      <a:r>
                        <a:rPr kumimoji="1" lang="en-US" altLang="ja-JP" sz="1100" b="1" dirty="0">
                          <a:solidFill>
                            <a:schemeClr val="tx1"/>
                          </a:solidFill>
                          <a:latin typeface="Microsoft YaHei UI" panose="020B0503020204020204" pitchFamily="34" charset="-122"/>
                          <a:ea typeface="Microsoft YaHei UI" panose="020B0503020204020204" pitchFamily="34" charset="-122"/>
                        </a:rPr>
                        <a:t>3</a:t>
                      </a:r>
                      <a:endParaRPr kumimoji="1" lang="ja-JP" altLang="en-US" sz="1100" b="1" dirty="0">
                        <a:solidFill>
                          <a:schemeClr val="tx1"/>
                        </a:solidFill>
                        <a:latin typeface="Microsoft YaHei UI" panose="020B0503020204020204" pitchFamily="34" charset="-122"/>
                        <a:ea typeface="Microsoft YaHei UI" panose="020B0503020204020204" pitchFamily="34" charset="-122"/>
                      </a:endParaRP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algn="l"/>
                      <a:r>
                        <a:rPr kumimoji="1" lang="ja-JP" altLang="en-US" sz="1100" b="1" dirty="0">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入管法第</a:t>
                      </a:r>
                      <a:r>
                        <a:rPr kumimoji="1" lang="en-US" altLang="ja-JP" sz="1100" b="1" dirty="0">
                          <a:solidFill>
                            <a:schemeClr val="tx1"/>
                          </a:solidFill>
                          <a:latin typeface="Microsoft YaHei UI" panose="020B0503020204020204" pitchFamily="34" charset="-122"/>
                          <a:ea typeface="Microsoft YaHei UI" panose="020B0503020204020204" pitchFamily="34" charset="-122"/>
                        </a:rPr>
                        <a:t>71</a:t>
                      </a:r>
                      <a:r>
                        <a:rPr kumimoji="1" lang="ja-JP" altLang="en-US" sz="1100" b="1" dirty="0">
                          <a:solidFill>
                            <a:schemeClr val="tx1"/>
                          </a:solidFill>
                          <a:latin typeface="Microsoft YaHei UI" panose="020B0503020204020204" pitchFamily="34" charset="-122"/>
                          <a:ea typeface="Microsoft YaHei UI" panose="020B0503020204020204" pitchFamily="34" charset="-122"/>
                        </a:rPr>
                        <a:t>条</a:t>
                      </a:r>
                      <a:r>
                        <a:rPr kumimoji="1" lang="zh-CN" altLang="en-US" sz="1100" b="1" dirty="0">
                          <a:solidFill>
                            <a:schemeClr val="tx1"/>
                          </a:solidFill>
                          <a:latin typeface="Microsoft YaHei UI" panose="020B0503020204020204" pitchFamily="34" charset="-122"/>
                          <a:ea typeface="Microsoft YaHei UI" panose="020B0503020204020204" pitchFamily="34" charset="-122"/>
                        </a:rPr>
                        <a:t>的</a:t>
                      </a:r>
                      <a:r>
                        <a:rPr kumimoji="1" lang="en-US" altLang="ja-JP" sz="1100" b="1" dirty="0">
                          <a:solidFill>
                            <a:schemeClr val="tx1"/>
                          </a:solidFill>
                          <a:latin typeface="Microsoft YaHei UI" panose="020B0503020204020204" pitchFamily="34" charset="-122"/>
                          <a:ea typeface="Microsoft YaHei UI" panose="020B0503020204020204" pitchFamily="34" charset="-122"/>
                        </a:rPr>
                        <a:t>2</a:t>
                      </a:r>
                      <a:r>
                        <a:rPr kumimoji="1" lang="zh-CN" altLang="en-US" sz="1100" b="1" dirty="0">
                          <a:solidFill>
                            <a:schemeClr val="tx1"/>
                          </a:solidFill>
                          <a:latin typeface="Microsoft YaHei UI" panose="020B0503020204020204" pitchFamily="34" charset="-122"/>
                          <a:ea typeface="Microsoft YaHei UI" panose="020B0503020204020204" pitchFamily="34" charset="-122"/>
                        </a:rPr>
                        <a:t>第</a:t>
                      </a:r>
                      <a:r>
                        <a:rPr kumimoji="1" lang="en-US" altLang="ja-JP" sz="1100" b="1" dirty="0">
                          <a:solidFill>
                            <a:schemeClr val="tx1"/>
                          </a:solidFill>
                          <a:latin typeface="Microsoft YaHei UI" panose="020B0503020204020204" pitchFamily="34" charset="-122"/>
                          <a:ea typeface="Microsoft YaHei UI" panose="020B0503020204020204" pitchFamily="34" charset="-122"/>
                        </a:rPr>
                        <a:t>1</a:t>
                      </a:r>
                      <a:r>
                        <a:rPr kumimoji="1" lang="ja-JP" altLang="en-US" sz="1100" b="1" dirty="0">
                          <a:solidFill>
                            <a:schemeClr val="tx1"/>
                          </a:solidFill>
                          <a:latin typeface="Microsoft YaHei UI" panose="020B0503020204020204" pitchFamily="34" charset="-122"/>
                          <a:ea typeface="Microsoft YaHei UI" panose="020B0503020204020204" pitchFamily="34" charset="-122"/>
                        </a:rPr>
                        <a:t>号</a:t>
                      </a:r>
                      <a:endParaRPr kumimoji="1" lang="en-US" altLang="ja-JP" sz="1100" b="1" dirty="0">
                        <a:solidFill>
                          <a:schemeClr val="tx1"/>
                        </a:solidFill>
                        <a:latin typeface="Microsoft YaHei UI" panose="020B0503020204020204" pitchFamily="34" charset="-122"/>
                        <a:ea typeface="Microsoft YaHei UI" panose="020B0503020204020204" pitchFamily="34" charset="-122"/>
                      </a:endParaRPr>
                    </a:p>
                    <a:p>
                      <a:pPr algn="l"/>
                      <a:r>
                        <a:rPr kumimoji="1" lang="ja-JP" altLang="en-US" sz="1100" b="1" dirty="0">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虚假的申报</a:t>
                      </a:r>
                      <a:r>
                        <a:rPr kumimoji="1" lang="ja-JP" altLang="en-US" sz="1100" b="1" dirty="0">
                          <a:solidFill>
                            <a:schemeClr val="tx1"/>
                          </a:solidFill>
                          <a:latin typeface="Microsoft YaHei UI" panose="020B0503020204020204" pitchFamily="34" charset="-122"/>
                          <a:ea typeface="Microsoft YaHei UI" panose="020B0503020204020204" pitchFamily="34" charset="-122"/>
                        </a:rPr>
                        <a:t>）</a:t>
                      </a:r>
                      <a:endParaRPr kumimoji="1" lang="en-US" altLang="ja-JP" sz="1100" b="1" dirty="0">
                        <a:solidFill>
                          <a:schemeClr val="tx1"/>
                        </a:solidFill>
                        <a:latin typeface="Microsoft YaHei UI" panose="020B0503020204020204" pitchFamily="34" charset="-122"/>
                        <a:ea typeface="Microsoft YaHei UI" panose="020B0503020204020204" pitchFamily="34" charset="-122"/>
                      </a:endParaRPr>
                    </a:p>
                    <a:p>
                      <a:pPr algn="l"/>
                      <a:endParaRPr kumimoji="1" lang="en-US" altLang="ja-JP" sz="1100" b="1" dirty="0">
                        <a:solidFill>
                          <a:schemeClr val="tx1"/>
                        </a:solidFill>
                        <a:latin typeface="Microsoft YaHei UI" panose="020B0503020204020204" pitchFamily="34" charset="-122"/>
                        <a:ea typeface="Microsoft YaHei UI" panose="020B0503020204020204" pitchFamily="34" charset="-122"/>
                      </a:endParaRPr>
                    </a:p>
                    <a:p>
                      <a:pPr algn="l"/>
                      <a:r>
                        <a:rPr kumimoji="1" lang="ja-JP" altLang="en-US" sz="1100" b="1" dirty="0">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入管法第</a:t>
                      </a:r>
                      <a:r>
                        <a:rPr kumimoji="1" lang="en-US" altLang="ja-JP" sz="1100" b="1" dirty="0">
                          <a:solidFill>
                            <a:schemeClr val="tx1"/>
                          </a:solidFill>
                          <a:latin typeface="Microsoft YaHei UI" panose="020B0503020204020204" pitchFamily="34" charset="-122"/>
                          <a:ea typeface="Microsoft YaHei UI" panose="020B0503020204020204" pitchFamily="34" charset="-122"/>
                        </a:rPr>
                        <a:t>71</a:t>
                      </a:r>
                      <a:r>
                        <a:rPr kumimoji="1" lang="ja-JP" altLang="en-US" sz="1100" b="1" dirty="0">
                          <a:solidFill>
                            <a:schemeClr val="tx1"/>
                          </a:solidFill>
                          <a:latin typeface="Microsoft YaHei UI" panose="020B0503020204020204" pitchFamily="34" charset="-122"/>
                          <a:ea typeface="Microsoft YaHei UI" panose="020B0503020204020204" pitchFamily="34" charset="-122"/>
                        </a:rPr>
                        <a:t>条</a:t>
                      </a:r>
                      <a:r>
                        <a:rPr kumimoji="1" lang="zh-CN" altLang="en-US" sz="1100" b="1" dirty="0">
                          <a:solidFill>
                            <a:schemeClr val="tx1"/>
                          </a:solidFill>
                          <a:latin typeface="Microsoft YaHei UI" panose="020B0503020204020204" pitchFamily="34" charset="-122"/>
                          <a:ea typeface="Microsoft YaHei UI" panose="020B0503020204020204" pitchFamily="34" charset="-122"/>
                        </a:rPr>
                        <a:t>的</a:t>
                      </a:r>
                      <a:r>
                        <a:rPr kumimoji="1" lang="en-US" altLang="ja-JP" sz="1100" b="1" dirty="0">
                          <a:solidFill>
                            <a:schemeClr val="tx1"/>
                          </a:solidFill>
                          <a:latin typeface="Microsoft YaHei UI" panose="020B0503020204020204" pitchFamily="34" charset="-122"/>
                          <a:ea typeface="Microsoft YaHei UI" panose="020B0503020204020204" pitchFamily="34" charset="-122"/>
                        </a:rPr>
                        <a:t>5</a:t>
                      </a:r>
                      <a:r>
                        <a:rPr kumimoji="1" lang="zh-CN" altLang="en-US" sz="1100" b="1" dirty="0">
                          <a:solidFill>
                            <a:schemeClr val="tx1"/>
                          </a:solidFill>
                          <a:latin typeface="Microsoft YaHei UI" panose="020B0503020204020204" pitchFamily="34" charset="-122"/>
                          <a:ea typeface="Microsoft YaHei UI" panose="020B0503020204020204" pitchFamily="34" charset="-122"/>
                        </a:rPr>
                        <a:t>第</a:t>
                      </a:r>
                      <a:r>
                        <a:rPr kumimoji="1" lang="en-US" altLang="ja-JP" sz="1100" b="1" dirty="0">
                          <a:solidFill>
                            <a:schemeClr val="tx1"/>
                          </a:solidFill>
                          <a:latin typeface="Microsoft YaHei UI" panose="020B0503020204020204" pitchFamily="34" charset="-122"/>
                          <a:ea typeface="Microsoft YaHei UI" panose="020B0503020204020204" pitchFamily="34" charset="-122"/>
                        </a:rPr>
                        <a:t>3</a:t>
                      </a:r>
                      <a:r>
                        <a:rPr kumimoji="1" lang="ja-JP" altLang="en-US" sz="1100" b="1" dirty="0">
                          <a:solidFill>
                            <a:schemeClr val="tx1"/>
                          </a:solidFill>
                          <a:latin typeface="Microsoft YaHei UI" panose="020B0503020204020204" pitchFamily="34" charset="-122"/>
                          <a:ea typeface="Microsoft YaHei UI" panose="020B0503020204020204" pitchFamily="34" charset="-122"/>
                        </a:rPr>
                        <a:t>号</a:t>
                      </a:r>
                      <a:endParaRPr kumimoji="1" lang="en-US" altLang="ja-JP" sz="1100" b="1" dirty="0">
                        <a:solidFill>
                          <a:schemeClr val="tx1"/>
                        </a:solidFill>
                        <a:latin typeface="Microsoft YaHei UI" panose="020B0503020204020204" pitchFamily="34" charset="-122"/>
                        <a:ea typeface="Microsoft YaHei UI" panose="020B0503020204020204" pitchFamily="34" charset="-122"/>
                      </a:endParaRPr>
                    </a:p>
                    <a:p>
                      <a:pPr algn="l"/>
                      <a:r>
                        <a:rPr kumimoji="1" lang="ja-JP" altLang="en-US" sz="1100" b="1" dirty="0">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违反申报义务</a:t>
                      </a:r>
                      <a:r>
                        <a:rPr kumimoji="1" lang="ja-JP" altLang="en-US" sz="1100" b="1" dirty="0">
                          <a:solidFill>
                            <a:schemeClr val="tx1"/>
                          </a:solidFill>
                          <a:latin typeface="Microsoft YaHei UI" panose="020B0503020204020204" pitchFamily="34" charset="-122"/>
                          <a:ea typeface="Microsoft YaHei UI" panose="020B0503020204020204" pitchFamily="34" charset="-122"/>
                        </a:rPr>
                        <a:t>）</a:t>
                      </a: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2753564">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sz="1100" b="1" dirty="0">
                          <a:solidFill>
                            <a:schemeClr val="tx1"/>
                          </a:solidFill>
                          <a:latin typeface="Microsoft YaHei UI" panose="020B0503020204020204" pitchFamily="34" charset="-122"/>
                          <a:ea typeface="Microsoft YaHei UI" panose="020B0503020204020204" pitchFamily="34" charset="-122"/>
                        </a:rPr>
                        <a:t>高度专门职</a:t>
                      </a:r>
                      <a:endParaRPr kumimoji="1" lang="en-US" altLang="zh-CN" sz="1100" b="1" dirty="0">
                        <a:solidFill>
                          <a:schemeClr val="tx1"/>
                        </a:solidFill>
                        <a:latin typeface="Microsoft YaHei UI" panose="020B0503020204020204" pitchFamily="34" charset="-122"/>
                        <a:ea typeface="Microsoft YaHei UI" panose="020B0503020204020204"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Microsoft YaHei UI" panose="020B0503020204020204" pitchFamily="34" charset="-122"/>
                          <a:ea typeface="Microsoft YaHei UI" panose="020B0503020204020204" pitchFamily="34" charset="-122"/>
                        </a:rPr>
                        <a:t>１号（イ・ロ）・</a:t>
                      </a:r>
                      <a:endParaRPr kumimoji="1" lang="en-US" altLang="ja-JP" sz="1100" b="1" dirty="0">
                        <a:solidFill>
                          <a:schemeClr val="tx1"/>
                        </a:solidFill>
                        <a:latin typeface="Microsoft YaHei UI" panose="020B0503020204020204" pitchFamily="34" charset="-122"/>
                        <a:ea typeface="Microsoft YaHei UI" panose="020B0503020204020204"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Microsoft YaHei UI" panose="020B0503020204020204" pitchFamily="34" charset="-122"/>
                          <a:ea typeface="Microsoft YaHei UI" panose="020B0503020204020204" pitchFamily="34" charset="-122"/>
                        </a:rPr>
                        <a:t>２号（イ・ロ），</a:t>
                      </a:r>
                      <a:endParaRPr kumimoji="1" lang="en-US" altLang="ja-JP" sz="1100" b="1" dirty="0">
                        <a:solidFill>
                          <a:schemeClr val="tx1"/>
                        </a:solidFill>
                        <a:latin typeface="Microsoft YaHei UI" panose="020B0503020204020204" pitchFamily="34" charset="-122"/>
                        <a:ea typeface="Microsoft YaHei UI" panose="020B0503020204020204"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sz="1100" b="1" dirty="0">
                          <a:solidFill>
                            <a:schemeClr val="tx1"/>
                          </a:solidFill>
                          <a:latin typeface="Microsoft YaHei UI" panose="020B0503020204020204" pitchFamily="34" charset="-122"/>
                          <a:ea typeface="Microsoft YaHei UI" panose="020B0503020204020204" pitchFamily="34" charset="-122"/>
                        </a:rPr>
                        <a:t>研究</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技术</a:t>
                      </a:r>
                      <a:r>
                        <a:rPr kumimoji="1" lang="ja-JP" altLang="en-US" sz="1100" b="1" dirty="0">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人文知识</a:t>
                      </a:r>
                      <a:r>
                        <a:rPr kumimoji="1" lang="ja-JP" altLang="en-US" sz="1100" b="1" dirty="0">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国际业务</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护理</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兴行</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技能</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特定技能</a:t>
                      </a:r>
                      <a:endParaRPr kumimoji="1" lang="ja-JP" altLang="en-US" sz="1100" b="1" dirty="0">
                        <a:solidFill>
                          <a:schemeClr val="tx1"/>
                        </a:solidFill>
                        <a:latin typeface="Microsoft YaHei UI" panose="020B0503020204020204" pitchFamily="34" charset="-122"/>
                        <a:ea typeface="Microsoft YaHei UI" panose="020B0503020204020204" pitchFamily="34" charset="-122"/>
                      </a:endParaRP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a:r>
                        <a:rPr kumimoji="1" lang="zh-CN" altLang="en-US" sz="1400" b="1" u="sng" dirty="0">
                          <a:solidFill>
                            <a:schemeClr val="tx1"/>
                          </a:solidFill>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rPr>
                        <a:t>合同机关</a:t>
                      </a:r>
                      <a:r>
                        <a:rPr kumimoji="1" lang="zh-CN" altLang="en-US" sz="1400" b="1" u="none" dirty="0">
                          <a:solidFill>
                            <a:schemeClr val="tx1"/>
                          </a:solidFill>
                          <a:effectLst/>
                          <a:latin typeface="Microsoft YaHei UI" panose="020B0503020204020204" pitchFamily="34" charset="-122"/>
                          <a:ea typeface="Microsoft YaHei UI" panose="020B0503020204020204" pitchFamily="34" charset="-122"/>
                        </a:rPr>
                        <a:t>的名称变更</a:t>
                      </a:r>
                      <a:r>
                        <a:rPr kumimoji="1" lang="ja-JP" altLang="en-US" sz="14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400" b="1" dirty="0">
                          <a:solidFill>
                            <a:schemeClr val="tx1"/>
                          </a:solidFill>
                          <a:latin typeface="Microsoft YaHei UI" panose="020B0503020204020204" pitchFamily="34" charset="-122"/>
                          <a:ea typeface="Microsoft YaHei UI" panose="020B0503020204020204" pitchFamily="34" charset="-122"/>
                        </a:rPr>
                        <a:t>地址的变更</a:t>
                      </a:r>
                      <a:r>
                        <a:rPr kumimoji="1" lang="ja-JP" altLang="en-US" sz="14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400" b="1" dirty="0">
                          <a:solidFill>
                            <a:schemeClr val="tx1"/>
                          </a:solidFill>
                          <a:latin typeface="Microsoft YaHei UI" panose="020B0503020204020204" pitchFamily="34" charset="-122"/>
                          <a:ea typeface="Microsoft YaHei UI" panose="020B0503020204020204" pitchFamily="34" charset="-122"/>
                        </a:rPr>
                        <a:t>消失</a:t>
                      </a:r>
                      <a:r>
                        <a:rPr kumimoji="1" lang="ja-JP" altLang="en-US" sz="14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400" b="1" dirty="0">
                          <a:solidFill>
                            <a:schemeClr val="tx1"/>
                          </a:solidFill>
                          <a:latin typeface="Microsoft YaHei UI" panose="020B0503020204020204" pitchFamily="34" charset="-122"/>
                          <a:ea typeface="Microsoft YaHei UI" panose="020B0503020204020204" pitchFamily="34" charset="-122"/>
                        </a:rPr>
                        <a:t>合同终止</a:t>
                      </a:r>
                      <a:r>
                        <a:rPr kumimoji="1" lang="ja-JP" altLang="en-US" sz="14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400" b="1" dirty="0">
                          <a:solidFill>
                            <a:schemeClr val="tx1"/>
                          </a:solidFill>
                          <a:latin typeface="Microsoft YaHei UI" panose="020B0503020204020204" pitchFamily="34" charset="-122"/>
                          <a:ea typeface="Microsoft YaHei UI" panose="020B0503020204020204" pitchFamily="34" charset="-122"/>
                        </a:rPr>
                        <a:t>签订新的合同</a:t>
                      </a:r>
                      <a:endParaRPr kumimoji="1" lang="ja-JP" altLang="en-US" sz="1400" b="1" dirty="0">
                        <a:solidFill>
                          <a:schemeClr val="tx1"/>
                        </a:solidFill>
                        <a:latin typeface="Microsoft YaHei UI" panose="020B0503020204020204" pitchFamily="34" charset="-122"/>
                        <a:ea typeface="Microsoft YaHei UI" panose="020B0503020204020204" pitchFamily="34" charset="-122"/>
                      </a:endParaRP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bl>
          </a:graphicData>
        </a:graphic>
      </p:graphicFrame>
      <p:sp>
        <p:nvSpPr>
          <p:cNvPr id="5" name="正方形/長方形 7"/>
          <p:cNvSpPr>
            <a:spLocks noChangeArrowheads="1"/>
          </p:cNvSpPr>
          <p:nvPr/>
        </p:nvSpPr>
        <p:spPr bwMode="auto">
          <a:xfrm>
            <a:off x="372535" y="3438005"/>
            <a:ext cx="2980112" cy="313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1663" dirty="0">
              <a:solidFill>
                <a:srgbClr val="000000"/>
              </a:solidFill>
            </a:endParaRPr>
          </a:p>
        </p:txBody>
      </p:sp>
      <p:sp>
        <p:nvSpPr>
          <p:cNvPr id="7" name="テキスト ボックス 5"/>
          <p:cNvSpPr txBox="1">
            <a:spLocks noChangeArrowheads="1"/>
          </p:cNvSpPr>
          <p:nvPr/>
        </p:nvSpPr>
        <p:spPr bwMode="auto">
          <a:xfrm>
            <a:off x="461190" y="6614917"/>
            <a:ext cx="634219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zh-CN" altLang="en-US" sz="1800" dirty="0">
                <a:solidFill>
                  <a:srgbClr val="000000"/>
                </a:solidFill>
                <a:latin typeface="Microsoft YaHei UI Light" panose="020B0502040204020203" pitchFamily="34" charset="-122"/>
                <a:ea typeface="Microsoft YaHei UI Light" panose="020B0502040204020203" pitchFamily="34" charset="-122"/>
              </a:rPr>
              <a:t>申报期间</a:t>
            </a:r>
            <a:r>
              <a:rPr lang="ja-JP" altLang="en-US" sz="1800" dirty="0">
                <a:solidFill>
                  <a:srgbClr val="000000"/>
                </a:solidFill>
                <a:latin typeface="Microsoft YaHei UI Light" panose="020B0502040204020203" pitchFamily="34" charset="-122"/>
                <a:ea typeface="Microsoft YaHei UI Light" panose="020B0502040204020203" pitchFamily="34" charset="-122"/>
              </a:rPr>
              <a:t>→</a:t>
            </a:r>
            <a:r>
              <a:rPr lang="zh-CN" altLang="en-US" sz="1800" dirty="0">
                <a:solidFill>
                  <a:srgbClr val="000000"/>
                </a:solidFill>
                <a:latin typeface="Microsoft YaHei UI Light" panose="020B0502040204020203" pitchFamily="34" charset="-122"/>
                <a:ea typeface="Microsoft YaHei UI Light" panose="020B0502040204020203" pitchFamily="34" charset="-122"/>
              </a:rPr>
              <a:t>从申报事由发生之日开始</a:t>
            </a:r>
            <a:r>
              <a:rPr lang="en-US" altLang="zh-CN" sz="1800" dirty="0">
                <a:solidFill>
                  <a:srgbClr val="000000"/>
                </a:solidFill>
                <a:latin typeface="Microsoft YaHei UI Light" panose="020B0502040204020203" pitchFamily="34" charset="-122"/>
                <a:ea typeface="Microsoft YaHei UI Light" panose="020B0502040204020203" pitchFamily="34" charset="-122"/>
              </a:rPr>
              <a:t>14</a:t>
            </a:r>
            <a:r>
              <a:rPr lang="zh-CN" altLang="en-US" sz="1800" dirty="0">
                <a:solidFill>
                  <a:srgbClr val="000000"/>
                </a:solidFill>
                <a:latin typeface="Microsoft YaHei UI Light" panose="020B0502040204020203" pitchFamily="34" charset="-122"/>
                <a:ea typeface="Microsoft YaHei UI Light" panose="020B0502040204020203" pitchFamily="34" charset="-122"/>
              </a:rPr>
              <a:t>天以内</a:t>
            </a:r>
            <a:endParaRPr lang="en-US" altLang="zh-CN" sz="1800" dirty="0">
              <a:solidFill>
                <a:srgbClr val="000000"/>
              </a:solidFill>
              <a:latin typeface="Microsoft YaHei UI Light" panose="020B0502040204020203" pitchFamily="34" charset="-122"/>
              <a:ea typeface="Microsoft YaHei UI Light" panose="020B0502040204020203" pitchFamily="34" charset="-122"/>
            </a:endParaRPr>
          </a:p>
          <a:p>
            <a:pPr eaLnBrk="1" hangingPunct="1">
              <a:spcBef>
                <a:spcPct val="0"/>
              </a:spcBef>
              <a:buClrTx/>
              <a:buSzTx/>
              <a:buFontTx/>
              <a:buNone/>
            </a:pPr>
            <a:endParaRPr lang="en-US" altLang="ja-JP" sz="1800" dirty="0">
              <a:solidFill>
                <a:srgbClr val="000000"/>
              </a:solidFill>
              <a:latin typeface="Microsoft YaHei UI Light" panose="020B0502040204020203" pitchFamily="34" charset="-122"/>
              <a:ea typeface="Microsoft YaHei UI Light" panose="020B0502040204020203" pitchFamily="34" charset="-122"/>
            </a:endParaRPr>
          </a:p>
          <a:p>
            <a:pPr eaLnBrk="1" hangingPunct="1">
              <a:spcBef>
                <a:spcPct val="0"/>
              </a:spcBef>
              <a:buClrTx/>
              <a:buSzTx/>
              <a:buFontTx/>
              <a:buNone/>
            </a:pPr>
            <a:r>
              <a:rPr lang="zh-CN" altLang="en-US" sz="1800" dirty="0">
                <a:solidFill>
                  <a:srgbClr val="000000"/>
                </a:solidFill>
                <a:latin typeface="Microsoft YaHei UI Light" panose="020B0502040204020203" pitchFamily="34" charset="-122"/>
                <a:ea typeface="Microsoft YaHei UI Light" panose="020B0502040204020203" pitchFamily="34" charset="-122"/>
              </a:rPr>
              <a:t>申报方法</a:t>
            </a:r>
            <a:r>
              <a:rPr lang="ja-JP" altLang="en-US" sz="1800" dirty="0">
                <a:solidFill>
                  <a:srgbClr val="000000"/>
                </a:solidFill>
                <a:latin typeface="Microsoft YaHei UI Light" panose="020B0502040204020203" pitchFamily="34" charset="-122"/>
                <a:ea typeface="Microsoft YaHei UI Light" panose="020B0502040204020203" pitchFamily="34" charset="-122"/>
              </a:rPr>
              <a:t>→</a:t>
            </a:r>
            <a:r>
              <a:rPr lang="ja-JP" altLang="en-US" sz="1800" dirty="0">
                <a:latin typeface="Microsoft YaHei UI Light" panose="020B0502040204020203" pitchFamily="34" charset="-122"/>
                <a:ea typeface="Microsoft YaHei UI Light" panose="020B0502040204020203" pitchFamily="34" charset="-122"/>
              </a:rPr>
              <a:t>・</a:t>
            </a:r>
            <a:r>
              <a:rPr lang="zh-CN" altLang="en-US" sz="1800" dirty="0">
                <a:latin typeface="Microsoft YaHei UI Light" panose="020B0502040204020203" pitchFamily="34" charset="-122"/>
                <a:ea typeface="Microsoft YaHei UI Light" panose="020B0502040204020203" pitchFamily="34" charset="-122"/>
              </a:rPr>
              <a:t>在出入国在留管理局的</a:t>
            </a:r>
            <a:r>
              <a:rPr lang="ja-JP" altLang="en-US" sz="1800" dirty="0">
                <a:latin typeface="Microsoft YaHei UI Light" panose="020B0502040204020203" pitchFamily="34" charset="-122"/>
                <a:ea typeface="Microsoft YaHei UI Light" panose="020B0502040204020203" pitchFamily="34" charset="-122"/>
              </a:rPr>
              <a:t>ＨＰ</a:t>
            </a:r>
            <a:r>
              <a:rPr lang="zh-CN" altLang="en-US" sz="1800" dirty="0">
                <a:latin typeface="Microsoft YaHei UI Light" panose="020B0502040204020203" pitchFamily="34" charset="-122"/>
                <a:ea typeface="Microsoft YaHei UI Light" panose="020B0502040204020203" pitchFamily="34" charset="-122"/>
              </a:rPr>
              <a:t>上用互联网进行申报</a:t>
            </a:r>
            <a:endParaRPr lang="en-US" altLang="ja-JP" sz="1800" dirty="0">
              <a:latin typeface="Microsoft YaHei UI Light" panose="020B0502040204020203" pitchFamily="34" charset="-122"/>
              <a:ea typeface="Microsoft YaHei UI Light" panose="020B0502040204020203" pitchFamily="34" charset="-122"/>
            </a:endParaRPr>
          </a:p>
          <a:p>
            <a:pPr>
              <a:spcBef>
                <a:spcPct val="0"/>
              </a:spcBef>
              <a:buClrTx/>
              <a:buSzTx/>
              <a:buNone/>
            </a:pPr>
            <a:r>
              <a:rPr lang="ja-JP" altLang="en-US" sz="1800" dirty="0">
                <a:latin typeface="Microsoft YaHei UI Light" panose="020B0502040204020203" pitchFamily="34" charset="-122"/>
                <a:ea typeface="Microsoft YaHei UI Light" panose="020B0502040204020203" pitchFamily="34" charset="-122"/>
              </a:rPr>
              <a:t>　　（</a:t>
            </a:r>
            <a:r>
              <a:rPr lang="zh-CN" altLang="en-US" sz="1800" dirty="0">
                <a:latin typeface="Microsoft YaHei UI Light" panose="020B0502040204020203" pitchFamily="34" charset="-122"/>
                <a:ea typeface="Microsoft YaHei UI Light" panose="020B0502040204020203" pitchFamily="34" charset="-122"/>
              </a:rPr>
              <a:t>另需在</a:t>
            </a:r>
            <a:r>
              <a:rPr lang="ja-JP" altLang="en-US" sz="1800" dirty="0">
                <a:latin typeface="Microsoft YaHei UI Light" panose="020B0502040204020203" pitchFamily="34" charset="-122"/>
                <a:ea typeface="Microsoft YaHei UI Light" panose="020B0502040204020203" pitchFamily="34" charset="-122"/>
              </a:rPr>
              <a:t>「</a:t>
            </a:r>
            <a:r>
              <a:rPr lang="zh-CN" altLang="en-US" sz="1800" dirty="0">
                <a:latin typeface="Microsoft YaHei UI Light" panose="020B0502040204020203" pitchFamily="34" charset="-122"/>
                <a:ea typeface="Microsoft YaHei UI Light" panose="020B0502040204020203" pitchFamily="34" charset="-122"/>
              </a:rPr>
              <a:t>电子申报系统</a:t>
            </a:r>
            <a:r>
              <a:rPr lang="ja-JP" altLang="en-US" sz="1800" dirty="0">
                <a:latin typeface="Microsoft YaHei UI Light" panose="020B0502040204020203" pitchFamily="34" charset="-122"/>
                <a:ea typeface="Microsoft YaHei UI Light" panose="020B0502040204020203" pitchFamily="34" charset="-122"/>
              </a:rPr>
              <a:t>」</a:t>
            </a:r>
            <a:r>
              <a:rPr lang="zh-CN" altLang="en-US" sz="1800" dirty="0">
                <a:latin typeface="Microsoft YaHei UI Light" panose="020B0502040204020203" pitchFamily="34" charset="-122"/>
                <a:ea typeface="Microsoft YaHei UI Light" panose="020B0502040204020203" pitchFamily="34" charset="-122"/>
              </a:rPr>
              <a:t>将利用者信息进行登记</a:t>
            </a:r>
            <a:r>
              <a:rPr lang="ja-JP" altLang="en-US" sz="1800" dirty="0">
                <a:latin typeface="Microsoft YaHei UI Light" panose="020B0502040204020203" pitchFamily="34" charset="-122"/>
                <a:ea typeface="Microsoft YaHei UI Light" panose="020B0502040204020203" pitchFamily="34" charset="-122"/>
              </a:rPr>
              <a:t>）</a:t>
            </a:r>
            <a:endParaRPr lang="en-US" altLang="ja-JP" sz="1800" dirty="0">
              <a:latin typeface="Microsoft YaHei UI Light" panose="020B0502040204020203" pitchFamily="34" charset="-122"/>
              <a:ea typeface="Microsoft YaHei UI Light" panose="020B0502040204020203" pitchFamily="34" charset="-122"/>
            </a:endParaRPr>
          </a:p>
          <a:p>
            <a:pPr eaLnBrk="1" hangingPunct="1">
              <a:spcBef>
                <a:spcPct val="0"/>
              </a:spcBef>
              <a:buClrTx/>
              <a:buSzTx/>
              <a:buFontTx/>
              <a:buNone/>
            </a:pPr>
            <a:r>
              <a:rPr lang="ja-JP" altLang="en-US" sz="1800" dirty="0">
                <a:solidFill>
                  <a:srgbClr val="000000"/>
                </a:solidFill>
                <a:latin typeface="Microsoft YaHei UI Light" panose="020B0502040204020203" pitchFamily="34" charset="-122"/>
                <a:ea typeface="Microsoft YaHei UI Light" panose="020B0502040204020203" pitchFamily="34" charset="-122"/>
              </a:rPr>
              <a:t>　　    ・</a:t>
            </a:r>
            <a:r>
              <a:rPr lang="zh-CN" altLang="en-US" sz="1800" dirty="0">
                <a:solidFill>
                  <a:srgbClr val="000000"/>
                </a:solidFill>
                <a:latin typeface="Microsoft YaHei UI Light" panose="020B0502040204020203" pitchFamily="34" charset="-122"/>
                <a:ea typeface="Microsoft YaHei UI Light" panose="020B0502040204020203" pitchFamily="34" charset="-122"/>
              </a:rPr>
              <a:t>前往地方的出入国在留管理官署</a:t>
            </a:r>
            <a:endParaRPr lang="en-US" altLang="ja-JP" sz="1800" dirty="0">
              <a:solidFill>
                <a:srgbClr val="000000"/>
              </a:solidFill>
              <a:latin typeface="Microsoft YaHei UI Light" panose="020B0502040204020203" pitchFamily="34" charset="-122"/>
              <a:ea typeface="Microsoft YaHei UI Light" panose="020B0502040204020203" pitchFamily="34" charset="-122"/>
            </a:endParaRPr>
          </a:p>
          <a:p>
            <a:pPr eaLnBrk="1" hangingPunct="1">
              <a:spcBef>
                <a:spcPct val="0"/>
              </a:spcBef>
              <a:buClrTx/>
              <a:buSzTx/>
              <a:buFontTx/>
              <a:buNone/>
            </a:pPr>
            <a:r>
              <a:rPr lang="ja-JP" altLang="en-US" sz="1800" dirty="0">
                <a:solidFill>
                  <a:srgbClr val="000000"/>
                </a:solidFill>
                <a:latin typeface="Microsoft YaHei UI Light" panose="020B0502040204020203" pitchFamily="34" charset="-122"/>
                <a:ea typeface="Microsoft YaHei UI Light" panose="020B0502040204020203" pitchFamily="34" charset="-122"/>
              </a:rPr>
              <a:t>　  　  ・</a:t>
            </a:r>
            <a:r>
              <a:rPr lang="zh-CN" altLang="en-US" sz="1800" dirty="0">
                <a:solidFill>
                  <a:srgbClr val="000000"/>
                </a:solidFill>
                <a:latin typeface="Microsoft YaHei UI Light" panose="020B0502040204020203" pitchFamily="34" charset="-122"/>
                <a:ea typeface="Microsoft YaHei UI Light" panose="020B0502040204020203" pitchFamily="34" charset="-122"/>
              </a:rPr>
              <a:t>邮寄给东京出入国在留管理局在留管理信息部门</a:t>
            </a:r>
            <a:endParaRPr lang="en-US" altLang="ja-JP" sz="1800" dirty="0">
              <a:solidFill>
                <a:srgbClr val="000000"/>
              </a:solidFill>
              <a:latin typeface="Microsoft YaHei UI Light" panose="020B0502040204020203" pitchFamily="34" charset="-122"/>
              <a:ea typeface="Microsoft YaHei UI Light" panose="020B0502040204020203" pitchFamily="34" charset="-122"/>
            </a:endParaRPr>
          </a:p>
        </p:txBody>
      </p:sp>
      <p:sp>
        <p:nvSpPr>
          <p:cNvPr id="8" name="テキスト ボックス 5"/>
          <p:cNvSpPr txBox="1">
            <a:spLocks noChangeArrowheads="1"/>
          </p:cNvSpPr>
          <p:nvPr/>
        </p:nvSpPr>
        <p:spPr bwMode="auto">
          <a:xfrm>
            <a:off x="643966" y="8643463"/>
            <a:ext cx="457491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1600" dirty="0">
                <a:solidFill>
                  <a:srgbClr val="000000"/>
                </a:solidFill>
                <a:latin typeface="Microsoft YaHei Light" panose="020B0502040204020203" pitchFamily="34" charset="-122"/>
                <a:ea typeface="Microsoft YaHei Light" panose="020B0502040204020203" pitchFamily="34" charset="-122"/>
              </a:rPr>
              <a:t>（注）　</a:t>
            </a:r>
            <a:r>
              <a:rPr lang="zh-CN" altLang="en-US" sz="1600" dirty="0">
                <a:solidFill>
                  <a:srgbClr val="000000"/>
                </a:solidFill>
                <a:latin typeface="Microsoft YaHei Light" panose="020B0502040204020203" pitchFamily="34" charset="-122"/>
                <a:ea typeface="Microsoft YaHei Light" panose="020B0502040204020203" pitchFamily="34" charset="-122"/>
              </a:rPr>
              <a:t>申报书参考模式</a:t>
            </a:r>
            <a:r>
              <a:rPr lang="ja-JP" altLang="en-US" sz="1600" dirty="0" err="1">
                <a:solidFill>
                  <a:srgbClr val="000000"/>
                </a:solidFill>
                <a:latin typeface="Microsoft YaHei Light" panose="020B0502040204020203" pitchFamily="34" charset="-122"/>
                <a:ea typeface="Microsoft YaHei Light" panose="020B0502040204020203" pitchFamily="34" charset="-122"/>
              </a:rPr>
              <a:t>，</a:t>
            </a:r>
            <a:r>
              <a:rPr lang="zh-CN" altLang="en-US" sz="1600" dirty="0">
                <a:solidFill>
                  <a:srgbClr val="000000"/>
                </a:solidFill>
                <a:latin typeface="Microsoft YaHei Light" panose="020B0502040204020203" pitchFamily="34" charset="-122"/>
                <a:ea typeface="Microsoft YaHei Light" panose="020B0502040204020203" pitchFamily="34" charset="-122"/>
              </a:rPr>
              <a:t>在出入国在留管理厅</a:t>
            </a:r>
            <a:r>
              <a:rPr lang="en-US" altLang="ja-JP" sz="1600" dirty="0">
                <a:solidFill>
                  <a:srgbClr val="000000"/>
                </a:solidFill>
                <a:latin typeface="Microsoft YaHei Light" panose="020B0502040204020203" pitchFamily="34" charset="-122"/>
                <a:ea typeface="Microsoft YaHei Light" panose="020B0502040204020203" pitchFamily="34" charset="-122"/>
              </a:rPr>
              <a:t>HP</a:t>
            </a:r>
            <a:r>
              <a:rPr lang="zh-CN" altLang="en-US" sz="1600" dirty="0">
                <a:solidFill>
                  <a:srgbClr val="000000"/>
                </a:solidFill>
                <a:latin typeface="Microsoft YaHei Light" panose="020B0502040204020203" pitchFamily="34" charset="-122"/>
                <a:ea typeface="Microsoft YaHei Light" panose="020B0502040204020203" pitchFamily="34" charset="-122"/>
              </a:rPr>
              <a:t>的</a:t>
            </a:r>
            <a:r>
              <a:rPr lang="ja-JP" altLang="en-US" sz="1600" dirty="0">
                <a:solidFill>
                  <a:srgbClr val="000000"/>
                </a:solidFill>
                <a:latin typeface="Microsoft YaHei Light" panose="020B0502040204020203" pitchFamily="34" charset="-122"/>
                <a:ea typeface="Microsoft YaHei Light" panose="020B0502040204020203" pitchFamily="34" charset="-122"/>
              </a:rPr>
              <a:t>「</a:t>
            </a:r>
            <a:r>
              <a:rPr lang="zh-CN" altLang="en-US" sz="1600" dirty="0">
                <a:solidFill>
                  <a:srgbClr val="000000"/>
                </a:solidFill>
                <a:latin typeface="Microsoft YaHei Light" panose="020B0502040204020203" pitchFamily="34" charset="-122"/>
                <a:ea typeface="Microsoft YaHei Light" panose="020B0502040204020203" pitchFamily="34" charset="-122"/>
              </a:rPr>
              <a:t>出入国管理及难民认定有关手续</a:t>
            </a:r>
            <a:r>
              <a:rPr lang="ja-JP" altLang="en-US" sz="1600" dirty="0">
                <a:solidFill>
                  <a:srgbClr val="000000"/>
                </a:solidFill>
              </a:rPr>
              <a:t>（</a:t>
            </a:r>
            <a:r>
              <a:rPr lang="en-US" altLang="ja-JP" sz="1600" dirty="0">
                <a:solidFill>
                  <a:srgbClr val="000000"/>
                </a:solidFill>
              </a:rPr>
              <a:t> http://www.moj.go.jp/isa/applications/procedures/index.html </a:t>
            </a:r>
            <a:r>
              <a:rPr lang="ja-JP" altLang="en-US" sz="1600" dirty="0">
                <a:solidFill>
                  <a:srgbClr val="000000"/>
                </a:solidFill>
              </a:rPr>
              <a:t>）」</a:t>
            </a:r>
            <a:r>
              <a:rPr lang="zh-CN" altLang="en-US" sz="1600" dirty="0">
                <a:solidFill>
                  <a:srgbClr val="000000"/>
                </a:solidFill>
                <a:latin typeface="Microsoft YaHei Light" panose="020B0502040204020203" pitchFamily="34" charset="-122"/>
                <a:ea typeface="Microsoft YaHei Light" panose="020B0502040204020203" pitchFamily="34" charset="-122"/>
              </a:rPr>
              <a:t>上有记载</a:t>
            </a:r>
            <a:r>
              <a:rPr lang="ja-JP" altLang="en-US" sz="1600" dirty="0" err="1">
                <a:solidFill>
                  <a:srgbClr val="000000"/>
                </a:solidFill>
                <a:latin typeface="Microsoft YaHei Light" panose="020B0502040204020203" pitchFamily="34" charset="-122"/>
                <a:ea typeface="Microsoft YaHei Light" panose="020B0502040204020203" pitchFamily="34" charset="-122"/>
              </a:rPr>
              <a:t>。</a:t>
            </a:r>
            <a:endParaRPr lang="ja-JP" altLang="en-US" sz="1600" dirty="0">
              <a:solidFill>
                <a:srgbClr val="000000"/>
              </a:solidFill>
              <a:latin typeface="Microsoft YaHei Light" panose="020B0502040204020203" pitchFamily="34" charset="-122"/>
              <a:ea typeface="Microsoft YaHei Light" panose="020B0502040204020203" pitchFamily="34" charset="-122"/>
            </a:endParaRPr>
          </a:p>
        </p:txBody>
      </p:sp>
      <p:cxnSp>
        <p:nvCxnSpPr>
          <p:cNvPr id="9" name="カギ線コネクタ 2"/>
          <p:cNvCxnSpPr>
            <a:cxnSpLocks noChangeShapeType="1"/>
          </p:cNvCxnSpPr>
          <p:nvPr/>
        </p:nvCxnSpPr>
        <p:spPr bwMode="auto">
          <a:xfrm flipV="1">
            <a:off x="3666211" y="9490152"/>
            <a:ext cx="1499724" cy="79222"/>
          </a:xfrm>
          <a:prstGeom prst="bentConnector3">
            <a:avLst>
              <a:gd name="adj1" fmla="val 50000"/>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図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4845" y="8585207"/>
            <a:ext cx="1160851" cy="118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7"/>
          <p:cNvSpPr>
            <a:spLocks noChangeArrowheads="1"/>
          </p:cNvSpPr>
          <p:nvPr/>
        </p:nvSpPr>
        <p:spPr bwMode="auto">
          <a:xfrm>
            <a:off x="77802" y="229927"/>
            <a:ext cx="7141036" cy="63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2800" b="1" dirty="0">
                <a:solidFill>
                  <a:srgbClr val="000000"/>
                </a:solidFill>
                <a:latin typeface="Microsoft YaHei Light" panose="020B0502040204020203" pitchFamily="34" charset="-122"/>
                <a:ea typeface="Microsoft YaHei Light" panose="020B0502040204020203" pitchFamily="34" charset="-122"/>
              </a:rPr>
              <a:t>“</a:t>
            </a:r>
            <a:r>
              <a:rPr lang="zh-CN" altLang="en-US" sz="2800" b="1" dirty="0">
                <a:solidFill>
                  <a:srgbClr val="000000"/>
                </a:solidFill>
                <a:latin typeface="Microsoft YaHei Light" panose="020B0502040204020203" pitchFamily="34" charset="-122"/>
                <a:ea typeface="Microsoft YaHei Light" panose="020B0502040204020203" pitchFamily="34" charset="-122"/>
              </a:rPr>
              <a:t>向所属机关等进行相关申报</a:t>
            </a:r>
            <a:r>
              <a:rPr lang="ja-JP" altLang="en-US" sz="2800" b="1" dirty="0">
                <a:solidFill>
                  <a:srgbClr val="000000"/>
                </a:solidFill>
                <a:latin typeface="Microsoft YaHei Light" panose="020B0502040204020203" pitchFamily="34" charset="-122"/>
                <a:ea typeface="Microsoft YaHei Light" panose="020B0502040204020203" pitchFamily="34" charset="-122"/>
              </a:rPr>
              <a:t>”</a:t>
            </a:r>
            <a:r>
              <a:rPr lang="zh-CN" altLang="en-US" sz="2800" b="1" dirty="0">
                <a:solidFill>
                  <a:srgbClr val="000000"/>
                </a:solidFill>
                <a:latin typeface="Microsoft YaHei Light" panose="020B0502040204020203" pitchFamily="34" charset="-122"/>
                <a:ea typeface="Microsoft YaHei Light" panose="020B0502040204020203" pitchFamily="34" charset="-122"/>
              </a:rPr>
              <a:t>的详细内容</a:t>
            </a:r>
            <a:endParaRPr lang="ja-JP" altLang="en-US" sz="2800" b="1" dirty="0">
              <a:solidFill>
                <a:srgbClr val="000000"/>
              </a:solidFill>
              <a:latin typeface="Microsoft YaHei Light" panose="020B0502040204020203" pitchFamily="34" charset="-122"/>
              <a:ea typeface="Microsoft YaHei Light" panose="020B0502040204020203" pitchFamily="34" charset="-122"/>
            </a:endParaRPr>
          </a:p>
        </p:txBody>
      </p:sp>
      <p:sp>
        <p:nvSpPr>
          <p:cNvPr id="13" name="二等辺三角形 12"/>
          <p:cNvSpPr/>
          <p:nvPr/>
        </p:nvSpPr>
        <p:spPr>
          <a:xfrm rot="5400000">
            <a:off x="199707" y="6655970"/>
            <a:ext cx="346815" cy="215783"/>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sp>
        <p:nvSpPr>
          <p:cNvPr id="14" name="二等辺三角形 13"/>
          <p:cNvSpPr/>
          <p:nvPr/>
        </p:nvSpPr>
        <p:spPr>
          <a:xfrm rot="5400000">
            <a:off x="199707" y="7211007"/>
            <a:ext cx="346815" cy="215783"/>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cxnSp>
        <p:nvCxnSpPr>
          <p:cNvPr id="15" name="直線コネクタ 14"/>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986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58023" y="2927083"/>
            <a:ext cx="5984156" cy="3046988"/>
          </a:xfrm>
          <a:prstGeom prst="rect">
            <a:avLst/>
          </a:prstGeom>
          <a:noFill/>
        </p:spPr>
        <p:txBody>
          <a:bodyPr wrap="square" rtlCol="0">
            <a:spAutoFit/>
          </a:bodyPr>
          <a:lstStyle/>
          <a:p>
            <a:r>
              <a:rPr lang="zh-CN" altLang="en-US" sz="2400" dirty="0">
                <a:latin typeface="Microsoft YaHei UI" panose="020B0503020204020204" pitchFamily="34" charset="-122"/>
                <a:ea typeface="Microsoft YaHei UI" panose="020B0503020204020204" pitchFamily="34" charset="-122"/>
              </a:rPr>
              <a:t>公司，在新雇佣外国人时或所雇佣的外国人离职时</a:t>
            </a:r>
            <a:r>
              <a:rPr lang="ja-JP" altLang="en-US" sz="2400" b="1" dirty="0">
                <a:latin typeface="Microsoft YaHei UI" panose="020B0503020204020204" pitchFamily="34" charset="-122"/>
                <a:ea typeface="Microsoft YaHei UI" panose="020B0503020204020204" pitchFamily="34" charset="-122"/>
              </a:rPr>
              <a:t>（</a:t>
            </a:r>
            <a:r>
              <a:rPr lang="zh-CN" altLang="en-US" sz="2400" b="1" dirty="0">
                <a:latin typeface="Microsoft YaHei UI" panose="020B0503020204020204" pitchFamily="34" charset="-122"/>
                <a:ea typeface="Microsoft YaHei UI" panose="020B0503020204020204" pitchFamily="34" charset="-122"/>
              </a:rPr>
              <a:t>辞职后</a:t>
            </a:r>
            <a:r>
              <a:rPr lang="ja-JP" altLang="en-US" sz="2400" b="1" dirty="0">
                <a:latin typeface="Microsoft YaHei UI" panose="020B0503020204020204" pitchFamily="34" charset="-122"/>
                <a:ea typeface="Microsoft YaHei UI" panose="020B0503020204020204" pitchFamily="34" charset="-122"/>
              </a:rPr>
              <a:t>）</a:t>
            </a:r>
            <a:r>
              <a:rPr lang="zh-CN" altLang="en-US" sz="2400" dirty="0">
                <a:latin typeface="Microsoft YaHei UI" panose="020B0503020204020204" pitchFamily="34" charset="-122"/>
                <a:ea typeface="Microsoft YaHei UI" panose="020B0503020204020204" pitchFamily="34" charset="-122"/>
              </a:rPr>
              <a:t>，必须进行</a:t>
            </a:r>
            <a:r>
              <a:rPr lang="ja-JP" altLang="en-US" sz="2400" u="sng" dirty="0">
                <a:latin typeface="Microsoft YaHei UI" panose="020B0503020204020204" pitchFamily="34" charset="-122"/>
                <a:ea typeface="Microsoft YaHei UI" panose="020B0503020204020204" pitchFamily="34" charset="-122"/>
              </a:rPr>
              <a:t>“</a:t>
            </a:r>
            <a:r>
              <a:rPr lang="zh-CN" altLang="en-US" sz="2400" u="sng" dirty="0">
                <a:latin typeface="Microsoft YaHei UI" panose="020B0503020204020204" pitchFamily="34" charset="-122"/>
                <a:ea typeface="Microsoft YaHei UI" panose="020B0503020204020204" pitchFamily="34" charset="-122"/>
              </a:rPr>
              <a:t>外国人雇佣状况的申报</a:t>
            </a:r>
            <a:r>
              <a:rPr lang="ja-JP" altLang="en-US" sz="2400" u="sng" dirty="0">
                <a:latin typeface="Microsoft YaHei UI" panose="020B0503020204020204" pitchFamily="34" charset="-122"/>
                <a:ea typeface="Microsoft YaHei UI" panose="020B0503020204020204" pitchFamily="34" charset="-122"/>
              </a:rPr>
              <a:t>”</a:t>
            </a:r>
            <a:r>
              <a:rPr lang="ja-JP" altLang="en-US" sz="2400" dirty="0">
                <a:latin typeface="Microsoft YaHei UI" panose="020B0503020204020204" pitchFamily="34" charset="-122"/>
                <a:ea typeface="Microsoft YaHei UI" panose="020B0503020204020204" pitchFamily="34" charset="-122"/>
              </a:rPr>
              <a:t>！</a:t>
            </a:r>
            <a:endParaRPr lang="en-US" altLang="ja-JP" sz="2400" dirty="0">
              <a:latin typeface="Microsoft YaHei UI" panose="020B0503020204020204" pitchFamily="34" charset="-122"/>
              <a:ea typeface="Microsoft YaHei UI" panose="020B0503020204020204" pitchFamily="34" charset="-122"/>
            </a:endParaRPr>
          </a:p>
          <a:p>
            <a:r>
              <a:rPr lang="ja-JP" altLang="en-US" sz="2400" dirty="0">
                <a:latin typeface="Microsoft YaHei UI" panose="020B0503020204020204" pitchFamily="34" charset="-122"/>
                <a:ea typeface="Microsoft YaHei UI" panose="020B0503020204020204" pitchFamily="34" charset="-122"/>
              </a:rPr>
              <a:t>　</a:t>
            </a:r>
            <a:endParaRPr lang="en-US" altLang="ja-JP" sz="2400" dirty="0">
              <a:latin typeface="Microsoft YaHei UI" panose="020B0503020204020204" pitchFamily="34" charset="-122"/>
              <a:ea typeface="Microsoft YaHei UI" panose="020B0503020204020204" pitchFamily="34" charset="-122"/>
            </a:endParaRPr>
          </a:p>
          <a:p>
            <a:r>
              <a:rPr lang="zh-CN" altLang="en-US" sz="2400" dirty="0">
                <a:latin typeface="Microsoft YaHei UI" panose="020B0503020204020204" pitchFamily="34" charset="-122"/>
                <a:ea typeface="Microsoft YaHei UI" panose="020B0503020204020204" pitchFamily="34" charset="-122"/>
              </a:rPr>
              <a:t>如不进行申报，将被进行</a:t>
            </a:r>
            <a:r>
              <a:rPr lang="en-US" altLang="zh-CN" sz="2400" dirty="0">
                <a:latin typeface="Microsoft YaHei UI" panose="020B0503020204020204" pitchFamily="34" charset="-122"/>
                <a:ea typeface="Microsoft YaHei UI" panose="020B0503020204020204" pitchFamily="34" charset="-122"/>
              </a:rPr>
              <a:t>30</a:t>
            </a:r>
            <a:r>
              <a:rPr lang="zh-CN" altLang="en-US" sz="2400" dirty="0">
                <a:latin typeface="Microsoft YaHei UI" panose="020B0503020204020204" pitchFamily="34" charset="-122"/>
                <a:ea typeface="Microsoft YaHei UI" panose="020B0503020204020204" pitchFamily="34" charset="-122"/>
              </a:rPr>
              <a:t>万日元以下的的罚款</a:t>
            </a:r>
            <a:r>
              <a:rPr lang="ja-JP" altLang="en-US" sz="2400" dirty="0" err="1">
                <a:latin typeface="Microsoft YaHei UI" panose="020B0503020204020204" pitchFamily="34" charset="-122"/>
                <a:ea typeface="Microsoft YaHei UI" panose="020B0503020204020204" pitchFamily="34" charset="-122"/>
              </a:rPr>
              <a:t>。</a:t>
            </a:r>
            <a:endParaRPr lang="en-US" altLang="ja-JP" sz="2400" dirty="0">
              <a:latin typeface="Microsoft YaHei UI" panose="020B0503020204020204" pitchFamily="34" charset="-122"/>
              <a:ea typeface="Microsoft YaHei UI" panose="020B0503020204020204" pitchFamily="34" charset="-122"/>
            </a:endParaRPr>
          </a:p>
          <a:p>
            <a:endParaRPr lang="en-US" altLang="ja-JP" sz="2400" dirty="0">
              <a:latin typeface="Microsoft YaHei UI" panose="020B0503020204020204" pitchFamily="34" charset="-122"/>
              <a:ea typeface="Microsoft YaHei UI" panose="020B0503020204020204" pitchFamily="34" charset="-122"/>
            </a:endParaRPr>
          </a:p>
          <a:p>
            <a:r>
              <a:rPr lang="zh-CN" altLang="en-US" sz="2400" u="sng" dirty="0">
                <a:latin typeface="Microsoft YaHei UI" panose="020B0503020204020204" pitchFamily="34" charset="-122"/>
                <a:ea typeface="Microsoft YaHei UI" panose="020B0503020204020204" pitchFamily="34" charset="-122"/>
              </a:rPr>
              <a:t>申报单位是公共职业安定所</a:t>
            </a:r>
            <a:r>
              <a:rPr lang="ja-JP" altLang="en-US" sz="2400" dirty="0" err="1">
                <a:latin typeface="Microsoft YaHei UI" panose="020B0503020204020204" pitchFamily="34" charset="-122"/>
                <a:ea typeface="Microsoft YaHei UI" panose="020B0503020204020204" pitchFamily="34" charset="-122"/>
              </a:rPr>
              <a:t>。</a:t>
            </a:r>
            <a:endParaRPr lang="en-US" altLang="ja-JP" sz="2400" dirty="0">
              <a:latin typeface="Microsoft YaHei UI" panose="020B0503020204020204" pitchFamily="34" charset="-122"/>
              <a:ea typeface="Microsoft YaHei UI" panose="020B0503020204020204" pitchFamily="34" charset="-122"/>
            </a:endParaRPr>
          </a:p>
        </p:txBody>
      </p:sp>
      <p:sp>
        <p:nvSpPr>
          <p:cNvPr id="6" name="テキスト ボックス 5"/>
          <p:cNvSpPr txBox="1"/>
          <p:nvPr/>
        </p:nvSpPr>
        <p:spPr>
          <a:xfrm>
            <a:off x="151629" y="1347302"/>
            <a:ext cx="5047197" cy="681228"/>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7" name="正方形/長方形 6"/>
          <p:cNvSpPr/>
          <p:nvPr/>
        </p:nvSpPr>
        <p:spPr>
          <a:xfrm>
            <a:off x="435765" y="1394231"/>
            <a:ext cx="4588361" cy="584775"/>
          </a:xfrm>
          <a:prstGeom prst="rect">
            <a:avLst/>
          </a:prstGeom>
        </p:spPr>
        <p:txBody>
          <a:bodyPr wrap="square">
            <a:spAutoFit/>
          </a:bodyPr>
          <a:lstStyle/>
          <a:p>
            <a:r>
              <a:rPr lang="zh-CN" altLang="en-US" sz="2800" b="1" dirty="0">
                <a:latin typeface="Microsoft YaHei" panose="020B0503020204020204" pitchFamily="34" charset="-122"/>
                <a:ea typeface="Microsoft YaHei" panose="020B0503020204020204" pitchFamily="34" charset="-122"/>
              </a:rPr>
              <a:t>雇佣方</a:t>
            </a:r>
            <a:r>
              <a:rPr lang="ja-JP" altLang="en-US" sz="2800" b="1" dirty="0">
                <a:latin typeface="Microsoft YaHei" panose="020B0503020204020204" pitchFamily="34" charset="-122"/>
                <a:ea typeface="Microsoft YaHei" panose="020B0503020204020204" pitchFamily="34" charset="-122"/>
              </a:rPr>
              <a:t>（</a:t>
            </a:r>
            <a:r>
              <a:rPr lang="zh-CN" altLang="en-US" sz="2800" b="1" dirty="0">
                <a:latin typeface="Microsoft YaHei" panose="020B0503020204020204" pitchFamily="34" charset="-122"/>
                <a:ea typeface="Microsoft YaHei" panose="020B0503020204020204" pitchFamily="34" charset="-122"/>
              </a:rPr>
              <a:t>公司</a:t>
            </a:r>
            <a:r>
              <a:rPr lang="ja-JP" altLang="en-US" sz="2800" b="1" dirty="0">
                <a:latin typeface="Microsoft YaHei" panose="020B0503020204020204" pitchFamily="34" charset="-122"/>
                <a:ea typeface="Microsoft YaHei" panose="020B0503020204020204" pitchFamily="34" charset="-122"/>
              </a:rPr>
              <a:t>）</a:t>
            </a:r>
            <a:r>
              <a:rPr lang="zh-CN" altLang="en-US" sz="3200" b="1" dirty="0">
                <a:latin typeface="Microsoft YaHei" panose="020B0503020204020204" pitchFamily="34" charset="-122"/>
                <a:ea typeface="Microsoft YaHei" panose="020B0503020204020204" pitchFamily="34" charset="-122"/>
              </a:rPr>
              <a:t>也有义务</a:t>
            </a:r>
            <a:endParaRPr lang="ja-JP" altLang="en-US" sz="2800" dirty="0">
              <a:latin typeface="Microsoft YaHei" panose="020B0503020204020204" pitchFamily="34" charset="-122"/>
              <a:ea typeface="Microsoft YaHei" panose="020B0503020204020204" pitchFamily="34" charset="-122"/>
            </a:endParaRPr>
          </a:p>
        </p:txBody>
      </p:sp>
      <p:sp>
        <p:nvSpPr>
          <p:cNvPr id="17" name="角丸四角形 16"/>
          <p:cNvSpPr/>
          <p:nvPr/>
        </p:nvSpPr>
        <p:spPr>
          <a:xfrm>
            <a:off x="388485" y="7067258"/>
            <a:ext cx="6157383" cy="1743235"/>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63378" tIns="31689" rIns="63378" bIns="31689" numCol="1" spcCol="0" rtlCol="0" fromWordArt="0" anchor="ctr" anchorCtr="0" forceAA="0" compatLnSpc="1">
            <a:prstTxWarp prst="textNoShape">
              <a:avLst/>
            </a:prstTxWarp>
            <a:noAutofit/>
          </a:bodyPr>
          <a:lstStyle/>
          <a:p>
            <a:pPr defTabSz="633771">
              <a:defRPr/>
            </a:pPr>
            <a:r>
              <a:rPr lang="zh-CN" altLang="en-US" sz="2400" dirty="0">
                <a:latin typeface="Microsoft YaHei UI Light" panose="020B0502040204020203" pitchFamily="34" charset="-122"/>
                <a:ea typeface="Microsoft YaHei UI Light" panose="020B0502040204020203" pitchFamily="34" charset="-122"/>
              </a:rPr>
              <a:t>雇佣外国人时，必须确认此人在日本能否进行工作</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有关在留资格及在留期限等</a:t>
            </a:r>
            <a:r>
              <a:rPr lang="ja-JP" altLang="en-US" sz="2400" dirty="0">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p:txBody>
      </p:sp>
      <p:sp>
        <p:nvSpPr>
          <p:cNvPr id="19" name="二等辺三角形 18"/>
          <p:cNvSpPr/>
          <p:nvPr/>
        </p:nvSpPr>
        <p:spPr>
          <a:xfrm rot="5400000">
            <a:off x="187119" y="3034372"/>
            <a:ext cx="529360" cy="318511"/>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sp>
        <p:nvSpPr>
          <p:cNvPr id="11" name="テキスト ボックス 10"/>
          <p:cNvSpPr txBox="1"/>
          <p:nvPr/>
        </p:nvSpPr>
        <p:spPr>
          <a:xfrm>
            <a:off x="287245" y="301946"/>
            <a:ext cx="6395865" cy="584775"/>
          </a:xfrm>
          <a:prstGeom prst="rect">
            <a:avLst/>
          </a:prstGeom>
          <a:noFill/>
        </p:spPr>
        <p:txBody>
          <a:bodyPr wrap="square" rtlCol="0">
            <a:spAutoFit/>
          </a:bodyPr>
          <a:lstStyle/>
          <a:p>
            <a:r>
              <a:rPr kumimoji="1" lang="zh-CN" altLang="en-US" sz="3200" b="1" dirty="0">
                <a:latin typeface="HG丸ｺﾞｼｯｸM-PRO" panose="020F0600000000000000" pitchFamily="50" charset="-128"/>
                <a:ea typeface="HG丸ｺﾞｼｯｸM-PRO" panose="020F0600000000000000" pitchFamily="50" charset="-128"/>
              </a:rPr>
              <a:t>补充</a:t>
            </a:r>
            <a:r>
              <a:rPr kumimoji="1" lang="ja-JP" altLang="en-US" sz="3200" b="1" dirty="0">
                <a:latin typeface="HG丸ｺﾞｼｯｸM-PRO" panose="020F0600000000000000" pitchFamily="50" charset="-128"/>
                <a:ea typeface="HG丸ｺﾞｼｯｸM-PRO" panose="020F0600000000000000" pitchFamily="50" charset="-128"/>
              </a:rPr>
              <a:t>：　 </a:t>
            </a:r>
            <a:r>
              <a:rPr kumimoji="1" lang="zh-CN" altLang="en-US" sz="3200" b="1" dirty="0">
                <a:latin typeface="HG丸ｺﾞｼｯｸM-PRO" panose="020F0600000000000000" pitchFamily="50" charset="-128"/>
                <a:ea typeface="HG丸ｺﾞｼｯｸM-PRO" panose="020F0600000000000000" pitchFamily="50" charset="-128"/>
              </a:rPr>
              <a:t>外国人雇佣状况的申报</a:t>
            </a:r>
            <a:endParaRPr kumimoji="1" lang="en-US" altLang="ja-JP" sz="3200" b="1" dirty="0">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4279313" y="2119245"/>
            <a:ext cx="3130326"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劳动施策综合推进法第</a:t>
            </a:r>
            <a:r>
              <a:rPr lang="en-US" altLang="ja-JP" sz="1200" dirty="0">
                <a:latin typeface="HG丸ｺﾞｼｯｸM-PRO" panose="020F0600000000000000" pitchFamily="50" charset="-128"/>
                <a:ea typeface="HG丸ｺﾞｼｯｸM-PRO" panose="020F0600000000000000" pitchFamily="50" charset="-128"/>
              </a:rPr>
              <a:t>28</a:t>
            </a:r>
            <a:r>
              <a:rPr lang="zh-CN" altLang="en-US" sz="1200" dirty="0">
                <a:latin typeface="HG丸ｺﾞｼｯｸM-PRO" panose="020F0600000000000000" pitchFamily="50" charset="-128"/>
                <a:ea typeface="HG丸ｺﾞｼｯｸM-PRO" panose="020F0600000000000000" pitchFamily="50" charset="-128"/>
              </a:rPr>
              <a:t>条</a:t>
            </a:r>
            <a:endParaRPr lang="en-US" altLang="ja-JP" sz="1200" dirty="0">
              <a:latin typeface="HG丸ｺﾞｼｯｸM-PRO" panose="020F0600000000000000" pitchFamily="50" charset="-128"/>
              <a:ea typeface="HG丸ｺﾞｼｯｸM-PRO" panose="020F0600000000000000" pitchFamily="50" charset="-128"/>
            </a:endParaRP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6612" y="378398"/>
            <a:ext cx="580243" cy="384296"/>
          </a:xfrm>
          <a:prstGeom prst="rect">
            <a:avLst/>
          </a:prstGeom>
        </p:spPr>
      </p:pic>
      <p:cxnSp>
        <p:nvCxnSpPr>
          <p:cNvPr id="15" name="直線コネクタ 14"/>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Tree>
    <p:extLst>
      <p:ext uri="{BB962C8B-B14F-4D97-AF65-F5344CB8AC3E}">
        <p14:creationId xmlns:p14="http://schemas.microsoft.com/office/powerpoint/2010/main" val="3801169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49834" y="125949"/>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案例</a:t>
            </a:r>
            <a:r>
              <a:rPr kumimoji="1" lang="en-US" altLang="zh-CN" sz="3600" b="1" dirty="0">
                <a:latin typeface="HG丸ｺﾞｼｯｸM-PRO" panose="020F0600000000000000" pitchFamily="50" charset="-128"/>
                <a:ea typeface="HG丸ｺﾞｼｯｸM-PRO" panose="020F0600000000000000" pitchFamily="50" charset="-128"/>
              </a:rPr>
              <a:t>1</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7" name="コンテンツ プレースホルダー 5"/>
          <p:cNvSpPr txBox="1">
            <a:spLocks/>
          </p:cNvSpPr>
          <p:nvPr/>
        </p:nvSpPr>
        <p:spPr>
          <a:xfrm>
            <a:off x="495944" y="6383333"/>
            <a:ext cx="5704010" cy="5539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386" dirty="0">
                <a:latin typeface="HG丸ｺﾞｼｯｸM-PRO" panose="020F0600000000000000" pitchFamily="50" charset="-128"/>
                <a:ea typeface="HG丸ｺﾞｼｯｸM-PRO" panose="020F0600000000000000" pitchFamily="50" charset="-128"/>
              </a:rPr>
              <a:t>　</a:t>
            </a:r>
            <a:r>
              <a:rPr lang="ja-JP" altLang="en-US" sz="1941" dirty="0"/>
              <a:t>　　　　　　　　　　　　　　　　　　　　　</a:t>
            </a:r>
            <a:endParaRPr lang="en-US" altLang="ja-JP" sz="1941" dirty="0"/>
          </a:p>
          <a:p>
            <a:pPr marL="0" indent="0">
              <a:buNone/>
            </a:pPr>
            <a:r>
              <a:rPr lang="ja-JP" altLang="en-US" sz="1941" dirty="0"/>
              <a:t>　　　　　　　　　　　　　　　　　　　　　　</a:t>
            </a:r>
            <a:endParaRPr lang="en-US" altLang="ja-JP" sz="1941" dirty="0"/>
          </a:p>
          <a:p>
            <a:pPr marL="0" indent="0">
              <a:buNone/>
            </a:pPr>
            <a:endParaRPr lang="ja-JP" altLang="en-US" sz="1941" dirty="0"/>
          </a:p>
        </p:txBody>
      </p:sp>
      <p:sp>
        <p:nvSpPr>
          <p:cNvPr id="14" name="テキスト ボックス 13"/>
          <p:cNvSpPr txBox="1"/>
          <p:nvPr/>
        </p:nvSpPr>
        <p:spPr>
          <a:xfrm>
            <a:off x="194970" y="1301425"/>
            <a:ext cx="5346108" cy="634104"/>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lang="ja-JP" altLang="en-US" sz="1248" dirty="0"/>
          </a:p>
          <a:p>
            <a:endParaRPr kumimoji="1" lang="ja-JP" altLang="en-US" sz="1248" dirty="0"/>
          </a:p>
        </p:txBody>
      </p:sp>
      <p:sp>
        <p:nvSpPr>
          <p:cNvPr id="17" name="正方形/長方形 16"/>
          <p:cNvSpPr/>
          <p:nvPr/>
        </p:nvSpPr>
        <p:spPr>
          <a:xfrm>
            <a:off x="447870" y="1358939"/>
            <a:ext cx="4765823" cy="584775"/>
          </a:xfrm>
          <a:prstGeom prst="rect">
            <a:avLst/>
          </a:prstGeom>
        </p:spPr>
        <p:txBody>
          <a:bodyPr wrap="square">
            <a:spAutoFit/>
          </a:bodyPr>
          <a:lstStyle/>
          <a:p>
            <a:r>
              <a:rPr lang="zh-CN" altLang="en-US" sz="3200" b="1" dirty="0">
                <a:latin typeface="Microsoft YaHei" panose="020B0503020204020204" pitchFamily="34" charset="-122"/>
                <a:ea typeface="Microsoft YaHei" panose="020B0503020204020204" pitchFamily="34" charset="-122"/>
              </a:rPr>
              <a:t>关于工作条件</a:t>
            </a:r>
            <a:r>
              <a:rPr lang="ja-JP" altLang="en-US" sz="3200" b="1" dirty="0">
                <a:latin typeface="Microsoft YaHei" panose="020B0503020204020204" pitchFamily="34" charset="-122"/>
                <a:ea typeface="Microsoft YaHei" panose="020B0503020204020204" pitchFamily="34" charset="-122"/>
              </a:rPr>
              <a:t>・</a:t>
            </a:r>
            <a:r>
              <a:rPr lang="zh-CN" altLang="en-US" sz="3200" b="1" dirty="0">
                <a:latin typeface="Microsoft YaHei" panose="020B0503020204020204" pitchFamily="34" charset="-122"/>
                <a:ea typeface="Microsoft YaHei" panose="020B0503020204020204" pitchFamily="34" charset="-122"/>
              </a:rPr>
              <a:t>工作合同</a:t>
            </a:r>
            <a:endParaRPr lang="ja-JP" altLang="en-US" sz="3200" dirty="0">
              <a:latin typeface="Microsoft YaHei" panose="020B0503020204020204" pitchFamily="34" charset="-122"/>
              <a:ea typeface="Microsoft YaHei" panose="020B0503020204020204" pitchFamily="34" charset="-122"/>
            </a:endParaRPr>
          </a:p>
        </p:txBody>
      </p:sp>
      <p:sp>
        <p:nvSpPr>
          <p:cNvPr id="20" name="円形吹き出し 19"/>
          <p:cNvSpPr>
            <a:spLocks noChangeAspect="1"/>
          </p:cNvSpPr>
          <p:nvPr/>
        </p:nvSpPr>
        <p:spPr>
          <a:xfrm>
            <a:off x="323862" y="2803579"/>
            <a:ext cx="2997835" cy="2133881"/>
          </a:xfrm>
          <a:prstGeom prst="wedgeEllipseCallout">
            <a:avLst>
              <a:gd name="adj1" fmla="val 27332"/>
              <a:gd name="adj2" fmla="val 53356"/>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78" tIns="31689" rIns="63378" bIns="31689" numCol="1" spcCol="0" rtlCol="0" fromWordArt="0" anchor="ctr" anchorCtr="0" forceAA="0" compatLnSpc="1">
            <a:prstTxWarp prst="textNoShape">
              <a:avLst/>
            </a:prstTxWarp>
            <a:noAutofit/>
          </a:bodyPr>
          <a:lstStyle/>
          <a:p>
            <a:pPr algn="just"/>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工作条件就是面接时说明的内容</a:t>
            </a:r>
            <a:r>
              <a:rPr lang="ja-JP" altLang="en-US" sz="2400" kern="100" dirty="0" err="1">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a:t>
            </a:r>
            <a:endParaRPr lang="en-US" altLang="ja-JP"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endParaRPr>
          </a:p>
          <a:p>
            <a:pPr algn="just"/>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没有书面资料</a:t>
            </a:r>
            <a:r>
              <a:rPr lang="ja-JP" altLang="en-US" sz="2400" kern="100" dirty="0" err="1">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a:t>
            </a:r>
            <a:endParaRPr lang="ja-JP" altLang="en-US" sz="2400" kern="100" dirty="0">
              <a:latin typeface="Microsoft YaHei UI" panose="020B0503020204020204" pitchFamily="34" charset="-122"/>
              <a:ea typeface="Microsoft YaHei UI" panose="020B0503020204020204" pitchFamily="34" charset="-122"/>
              <a:cs typeface="Times New Roman" panose="02020603050405020304" pitchFamily="18" charset="0"/>
            </a:endParaRPr>
          </a:p>
        </p:txBody>
      </p:sp>
      <p:sp>
        <p:nvSpPr>
          <p:cNvPr id="21" name="円形吹き出し 20"/>
          <p:cNvSpPr/>
          <p:nvPr/>
        </p:nvSpPr>
        <p:spPr>
          <a:xfrm>
            <a:off x="3511646" y="2144849"/>
            <a:ext cx="2964618" cy="1343841"/>
          </a:xfrm>
          <a:prstGeom prst="wedgeEllipseCallout">
            <a:avLst>
              <a:gd name="adj1" fmla="val -21007"/>
              <a:gd name="adj2" fmla="val 9929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78" tIns="31689" rIns="63378" bIns="31689" numCol="1" spcCol="0" rtlCol="0" fromWordArt="0" anchor="ctr" anchorCtr="0" forceAA="0" compatLnSpc="1">
            <a:prstTxWarp prst="textNoShape">
              <a:avLst/>
            </a:prstTxWarp>
            <a:noAutofit/>
          </a:bodyPr>
          <a:lstStyle/>
          <a:p>
            <a:pPr algn="ctr"/>
            <a:r>
              <a:rPr lang="zh-CN" altLang="en-US" sz="2400" kern="100" dirty="0">
                <a:solidFill>
                  <a:srgbClr val="000000"/>
                </a:solidFill>
                <a:latin typeface="Microsoft JhengHei UI" panose="020B0604030504040204" pitchFamily="34" charset="-120"/>
                <a:ea typeface="Microsoft JhengHei UI" panose="020B0604030504040204" pitchFamily="34" charset="-120"/>
                <a:cs typeface="Times New Roman" panose="02020603050405020304" pitchFamily="18" charset="0"/>
              </a:rPr>
              <a:t>能否提供书面资料</a:t>
            </a:r>
            <a:r>
              <a:rPr lang="ja-JP" altLang="en-US" sz="2400" kern="100" dirty="0">
                <a:solidFill>
                  <a:srgbClr val="000000"/>
                </a:solidFill>
                <a:latin typeface="Microsoft JhengHei UI" panose="020B0604030504040204" pitchFamily="34" charset="-120"/>
                <a:ea typeface="Microsoft JhengHei UI" panose="020B0604030504040204" pitchFamily="34" charset="-120"/>
                <a:cs typeface="Times New Roman" panose="02020603050405020304" pitchFamily="18" charset="0"/>
              </a:rPr>
              <a:t>？</a:t>
            </a:r>
            <a:endParaRPr lang="ja-JP" altLang="en-US" sz="2400" kern="100" dirty="0">
              <a:latin typeface="Microsoft JhengHei UI" panose="020B0604030504040204" pitchFamily="34" charset="-120"/>
              <a:ea typeface="Microsoft JhengHei UI" panose="020B0604030504040204" pitchFamily="34" charset="-120"/>
              <a:cs typeface="Times New Roman" panose="02020603050405020304" pitchFamily="18" charset="0"/>
            </a:endParaRPr>
          </a:p>
        </p:txBody>
      </p:sp>
      <p:sp>
        <p:nvSpPr>
          <p:cNvPr id="2" name="角丸四角形 1"/>
          <p:cNvSpPr/>
          <p:nvPr/>
        </p:nvSpPr>
        <p:spPr>
          <a:xfrm>
            <a:off x="809786" y="8592863"/>
            <a:ext cx="4962027" cy="748552"/>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dirty="0">
                <a:solidFill>
                  <a:schemeClr val="tx1"/>
                </a:solidFill>
                <a:latin typeface="Microsoft YaHei Light" panose="020B0502040204020203" pitchFamily="34" charset="-122"/>
                <a:ea typeface="Microsoft YaHei Light" panose="020B0502040204020203" pitchFamily="34" charset="-122"/>
              </a:rPr>
              <a:t>这种情况，应如何处理</a:t>
            </a:r>
            <a:r>
              <a:rPr kumimoji="1" lang="ja-JP" altLang="en-US" sz="2400" dirty="0">
                <a:solidFill>
                  <a:schemeClr val="tx1"/>
                </a:solidFill>
                <a:latin typeface="Microsoft YaHei Light" panose="020B0502040204020203" pitchFamily="34" charset="-122"/>
                <a:ea typeface="Microsoft YaHei Light" panose="020B0502040204020203" pitchFamily="34" charset="-122"/>
              </a:rPr>
              <a:t>？</a:t>
            </a: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076" y="8608051"/>
            <a:ext cx="615837" cy="781639"/>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9597" y="4118529"/>
            <a:ext cx="4277186" cy="4337738"/>
          </a:xfrm>
          <a:prstGeom prst="rect">
            <a:avLst/>
          </a:prstGeom>
        </p:spPr>
      </p:pic>
      <p:sp>
        <p:nvSpPr>
          <p:cNvPr id="15" name="正方形/長方形 14"/>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cxnSp>
        <p:nvCxnSpPr>
          <p:cNvPr id="16" name="直線コネクタ 15"/>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827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03916" y="188255"/>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要点</a:t>
            </a:r>
            <a:r>
              <a:rPr kumimoji="1" lang="en-US" altLang="zh-CN" sz="3600" b="1" dirty="0">
                <a:latin typeface="HG丸ｺﾞｼｯｸM-PRO" panose="020F0600000000000000" pitchFamily="50" charset="-128"/>
                <a:ea typeface="HG丸ｺﾞｼｯｸM-PRO" panose="020F0600000000000000" pitchFamily="50" charset="-128"/>
              </a:rPr>
              <a:t>1</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7" name="コンテンツ プレースホルダー 5"/>
          <p:cNvSpPr txBox="1">
            <a:spLocks/>
          </p:cNvSpPr>
          <p:nvPr/>
        </p:nvSpPr>
        <p:spPr>
          <a:xfrm>
            <a:off x="860786" y="1344505"/>
            <a:ext cx="5907102" cy="556295"/>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工作合同</a:t>
            </a:r>
            <a:r>
              <a:rPr lang="ja-JP" altLang="en-US" sz="3200" dirty="0">
                <a:latin typeface="Microsoft YaHei" panose="020B0503020204020204" pitchFamily="34" charset="-122"/>
                <a:ea typeface="Microsoft YaHei" panose="020B0503020204020204" pitchFamily="34" charset="-122"/>
              </a:rPr>
              <a:t>（</a:t>
            </a:r>
            <a:r>
              <a:rPr lang="zh-CN" altLang="en-US" sz="3200" dirty="0">
                <a:latin typeface="Microsoft YaHei" panose="020B0503020204020204" pitchFamily="34" charset="-122"/>
                <a:ea typeface="Microsoft YaHei" panose="020B0503020204020204" pitchFamily="34" charset="-122"/>
              </a:rPr>
              <a:t>承诺</a:t>
            </a:r>
            <a:r>
              <a:rPr lang="ja-JP" altLang="en-US" sz="3200" dirty="0">
                <a:latin typeface="Microsoft YaHei" panose="020B0503020204020204" pitchFamily="34" charset="-122"/>
                <a:ea typeface="Microsoft YaHei" panose="020B0503020204020204" pitchFamily="34" charset="-122"/>
              </a:rPr>
              <a:t>）“</a:t>
            </a:r>
            <a:r>
              <a:rPr lang="zh-CN" altLang="en-US" sz="3200" dirty="0">
                <a:latin typeface="Microsoft YaHei" panose="020B0503020204020204" pitchFamily="34" charset="-122"/>
                <a:ea typeface="Microsoft YaHei" panose="020B0503020204020204" pitchFamily="34" charset="-122"/>
              </a:rPr>
              <a:t>劳动合同</a:t>
            </a:r>
            <a:r>
              <a:rPr lang="ja-JP" altLang="en-US" sz="3200" dirty="0">
                <a:latin typeface="Microsoft YaHei" panose="020B0503020204020204" pitchFamily="34" charset="-122"/>
                <a:ea typeface="Microsoft YaHei" panose="020B0503020204020204" pitchFamily="34" charset="-122"/>
              </a:rPr>
              <a:t>”</a:t>
            </a:r>
            <a:endParaRPr lang="ja-JP" altLang="ja-JP" sz="3200" dirty="0">
              <a:latin typeface="Microsoft YaHei" panose="020B0503020204020204" pitchFamily="34" charset="-122"/>
              <a:ea typeface="Microsoft YaHei" panose="020B0503020204020204" pitchFamily="34" charset="-122"/>
            </a:endParaRPr>
          </a:p>
          <a:p>
            <a:pPr marL="0" indent="0">
              <a:buNone/>
            </a:pPr>
            <a:r>
              <a:rPr lang="ja-JP" altLang="en-US" sz="3200" dirty="0"/>
              <a:t>　　　　　　　　　　　　　　　　　　　　　</a:t>
            </a:r>
            <a:endParaRPr lang="en-US" altLang="ja-JP" sz="3200" dirty="0"/>
          </a:p>
          <a:p>
            <a:pPr marL="0" indent="0">
              <a:buNone/>
            </a:pPr>
            <a:r>
              <a:rPr lang="ja-JP" altLang="en-US" sz="3200" dirty="0"/>
              <a:t>　　　　　　　　　　　　　　　　　　　　　　</a:t>
            </a:r>
            <a:endParaRPr lang="en-US" altLang="ja-JP" sz="3200" dirty="0"/>
          </a:p>
          <a:p>
            <a:pPr marL="0" indent="0">
              <a:buNone/>
            </a:pPr>
            <a:endParaRPr lang="ja-JP" altLang="en-US" sz="3200" dirty="0"/>
          </a:p>
        </p:txBody>
      </p:sp>
      <p:sp>
        <p:nvSpPr>
          <p:cNvPr id="17" name="テキスト ボックス 16"/>
          <p:cNvSpPr txBox="1"/>
          <p:nvPr/>
        </p:nvSpPr>
        <p:spPr>
          <a:xfrm>
            <a:off x="216321" y="1325867"/>
            <a:ext cx="520443" cy="460552"/>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8" name="正方形/長方形 2"/>
          <p:cNvSpPr txBox="1"/>
          <p:nvPr/>
        </p:nvSpPr>
        <p:spPr>
          <a:xfrm>
            <a:off x="262233" y="1263280"/>
            <a:ext cx="431824"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1</a:t>
            </a:r>
          </a:p>
        </p:txBody>
      </p:sp>
      <p:sp>
        <p:nvSpPr>
          <p:cNvPr id="19" name="テキスト ボックス 18"/>
          <p:cNvSpPr txBox="1"/>
          <p:nvPr/>
        </p:nvSpPr>
        <p:spPr>
          <a:xfrm>
            <a:off x="506677" y="2101341"/>
            <a:ext cx="6006008" cy="1569660"/>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被公司雇佣工作时，你应与公司签订</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劳动合同</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这样的承诺</a:t>
            </a:r>
            <a:r>
              <a:rPr lang="ja-JP" altLang="en-US" sz="2400" dirty="0" err="1">
                <a:latin typeface="Microsoft YaHei UI Light" panose="020B0502040204020203" pitchFamily="34" charset="-122"/>
                <a:ea typeface="Microsoft YaHei UI Light" panose="020B0502040204020203" pitchFamily="34" charset="-122"/>
              </a:rPr>
              <a:t>。</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劳动合同</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也可以采用口头形式，但是，为了避免发生麻烦，原则上以</a:t>
            </a:r>
            <a:r>
              <a:rPr lang="zh-CN" altLang="en-US" sz="2400" b="1" dirty="0">
                <a:solidFill>
                  <a:srgbClr val="FF0000"/>
                </a:solidFill>
                <a:latin typeface="Microsoft YaHei UI Light" panose="020B0502040204020203" pitchFamily="34" charset="-122"/>
                <a:ea typeface="Microsoft YaHei UI Light" panose="020B0502040204020203" pitchFamily="34" charset="-122"/>
              </a:rPr>
              <a:t>书面形式</a:t>
            </a:r>
            <a:r>
              <a:rPr lang="zh-CN" altLang="en-US" sz="2400" dirty="0">
                <a:latin typeface="Microsoft YaHei UI Light" panose="020B0502040204020203" pitchFamily="34" charset="-122"/>
                <a:ea typeface="Microsoft YaHei UI Light" panose="020B0502040204020203" pitchFamily="34" charset="-122"/>
              </a:rPr>
              <a:t>进行</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p:txBody>
      </p:sp>
      <p:sp>
        <p:nvSpPr>
          <p:cNvPr id="30" name="テキスト ボックス 29"/>
          <p:cNvSpPr txBox="1"/>
          <p:nvPr/>
        </p:nvSpPr>
        <p:spPr>
          <a:xfrm>
            <a:off x="243507" y="4698419"/>
            <a:ext cx="536005" cy="47432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33" name="テキスト ボックス 32"/>
          <p:cNvSpPr txBox="1"/>
          <p:nvPr/>
        </p:nvSpPr>
        <p:spPr>
          <a:xfrm>
            <a:off x="522144" y="5766790"/>
            <a:ext cx="6180569" cy="1200329"/>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在没有得到你的同意时，公司不能随便更改</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劳动条件</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必须得到双方的</a:t>
            </a:r>
            <a:r>
              <a:rPr lang="zh-CN" altLang="en-US" sz="2400" b="1" dirty="0">
                <a:solidFill>
                  <a:srgbClr val="FF0000"/>
                </a:solidFill>
                <a:latin typeface="Microsoft YaHei UI Light" panose="020B0502040204020203" pitchFamily="34" charset="-122"/>
                <a:ea typeface="Microsoft YaHei UI Light" panose="020B0502040204020203" pitchFamily="34" charset="-122"/>
              </a:rPr>
              <a:t>同意</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a:p>
            <a:endParaRPr kumimoji="1" lang="ja-JP" altLang="en-US" sz="2400" dirty="0"/>
          </a:p>
        </p:txBody>
      </p:sp>
      <p:sp>
        <p:nvSpPr>
          <p:cNvPr id="34" name="コンテンツ プレースホルダー 5"/>
          <p:cNvSpPr txBox="1">
            <a:spLocks/>
          </p:cNvSpPr>
          <p:nvPr/>
        </p:nvSpPr>
        <p:spPr>
          <a:xfrm>
            <a:off x="860066" y="4644767"/>
            <a:ext cx="5900681" cy="60193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公司不能随便更改</a:t>
            </a:r>
            <a:r>
              <a:rPr lang="ja-JP" altLang="en-US" sz="3200" dirty="0">
                <a:latin typeface="Microsoft YaHei" panose="020B0503020204020204" pitchFamily="34" charset="-122"/>
                <a:ea typeface="Microsoft YaHei" panose="020B0503020204020204" pitchFamily="34" charset="-122"/>
              </a:rPr>
              <a:t>“</a:t>
            </a:r>
            <a:r>
              <a:rPr lang="zh-CN" altLang="en-US" sz="3200" dirty="0">
                <a:latin typeface="Microsoft YaHei" panose="020B0503020204020204" pitchFamily="34" charset="-122"/>
                <a:ea typeface="Microsoft YaHei" panose="020B0503020204020204" pitchFamily="34" charset="-122"/>
              </a:rPr>
              <a:t>劳动条件</a:t>
            </a:r>
            <a:r>
              <a:rPr lang="ja-JP" altLang="en-US" sz="3200" dirty="0">
                <a:latin typeface="Microsoft YaHei" panose="020B0503020204020204" pitchFamily="34" charset="-122"/>
                <a:ea typeface="Microsoft YaHei" panose="020B0503020204020204" pitchFamily="34" charset="-122"/>
              </a:rPr>
              <a:t>”</a:t>
            </a:r>
            <a:endParaRPr lang="ja-JP" altLang="ja-JP" sz="3200" dirty="0">
              <a:latin typeface="Microsoft YaHei" panose="020B0503020204020204" pitchFamily="34" charset="-122"/>
              <a:ea typeface="Microsoft YaHei" panose="020B0503020204020204" pitchFamily="34" charset="-122"/>
            </a:endParaRPr>
          </a:p>
          <a:p>
            <a:pPr marL="0" indent="0">
              <a:buNone/>
            </a:pPr>
            <a:endParaRPr lang="ja-JP" altLang="en-US" sz="2400" dirty="0"/>
          </a:p>
        </p:txBody>
      </p:sp>
      <p:sp>
        <p:nvSpPr>
          <p:cNvPr id="35" name="正方形/長方形 2"/>
          <p:cNvSpPr txBox="1"/>
          <p:nvPr/>
        </p:nvSpPr>
        <p:spPr>
          <a:xfrm>
            <a:off x="318859" y="4662399"/>
            <a:ext cx="431824"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2</a:t>
            </a:r>
          </a:p>
        </p:txBody>
      </p:sp>
      <p:sp>
        <p:nvSpPr>
          <p:cNvPr id="22" name="テキスト ボックス 21"/>
          <p:cNvSpPr txBox="1"/>
          <p:nvPr/>
        </p:nvSpPr>
        <p:spPr>
          <a:xfrm>
            <a:off x="4892485" y="3657531"/>
            <a:ext cx="2255955"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劳动合同法第</a:t>
            </a:r>
            <a:r>
              <a:rPr lang="en-US" altLang="ja-JP" sz="1200" dirty="0">
                <a:latin typeface="HG丸ｺﾞｼｯｸM-PRO" panose="020F0600000000000000" pitchFamily="50" charset="-128"/>
                <a:ea typeface="HG丸ｺﾞｼｯｸM-PRO" panose="020F0600000000000000" pitchFamily="50" charset="-128"/>
              </a:rPr>
              <a:t>6</a:t>
            </a:r>
            <a:r>
              <a:rPr lang="zh-CN" altLang="en-US" sz="1200" dirty="0">
                <a:latin typeface="HG丸ｺﾞｼｯｸM-PRO" panose="020F0600000000000000" pitchFamily="50" charset="-128"/>
                <a:ea typeface="HG丸ｺﾞｼｯｸM-PRO" panose="020F0600000000000000" pitchFamily="50" charset="-128"/>
              </a:rPr>
              <a:t>条</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4981222" y="6690120"/>
            <a:ext cx="2262468"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劳动合同法第</a:t>
            </a:r>
            <a:r>
              <a:rPr lang="en-US" altLang="ja-JP" sz="1200" dirty="0">
                <a:latin typeface="HG丸ｺﾞｼｯｸM-PRO" panose="020F0600000000000000" pitchFamily="50" charset="-128"/>
                <a:ea typeface="HG丸ｺﾞｼｯｸM-PRO" panose="020F0600000000000000" pitchFamily="50" charset="-128"/>
              </a:rPr>
              <a:t>6</a:t>
            </a:r>
            <a:r>
              <a:rPr lang="zh-CN" altLang="en-US" sz="1200" dirty="0">
                <a:latin typeface="HG丸ｺﾞｼｯｸM-PRO" panose="020F0600000000000000" pitchFamily="50" charset="-128"/>
                <a:ea typeface="HG丸ｺﾞｼｯｸM-PRO" panose="020F0600000000000000" pitchFamily="50" charset="-128"/>
              </a:rPr>
              <a:t>条</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4" name="角丸四角形 23"/>
          <p:cNvSpPr/>
          <p:nvPr/>
        </p:nvSpPr>
        <p:spPr>
          <a:xfrm>
            <a:off x="356959" y="7482246"/>
            <a:ext cx="6157383" cy="1501048"/>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63378" tIns="31689" rIns="63378" bIns="31689" numCol="1" spcCol="0" rtlCol="0" fromWordArt="0" anchor="ctr" anchorCtr="0" forceAA="0" compatLnSpc="1">
            <a:prstTxWarp prst="textNoShape">
              <a:avLst/>
            </a:prstTxWarp>
            <a:noAutofit/>
          </a:bodyPr>
          <a:lstStyle/>
          <a:p>
            <a:pPr defTabSz="633771">
              <a:defRPr/>
            </a:pPr>
            <a:r>
              <a:rPr lang="zh-CN" altLang="en-US" sz="2400" dirty="0">
                <a:latin typeface="Microsoft YaHei UI Light" panose="020B0502040204020203" pitchFamily="34" charset="-122"/>
                <a:ea typeface="Microsoft YaHei UI Light" panose="020B0502040204020203" pitchFamily="34" charset="-122"/>
              </a:rPr>
              <a:t>你本人对所有工作条件都</a:t>
            </a:r>
            <a:r>
              <a:rPr lang="zh-CN" altLang="en-US" sz="2400" b="1" dirty="0">
                <a:solidFill>
                  <a:srgbClr val="FF0000"/>
                </a:solidFill>
                <a:latin typeface="Microsoft YaHei UI Light" panose="020B0502040204020203" pitchFamily="34" charset="-122"/>
                <a:ea typeface="Microsoft YaHei UI Light" panose="020B0502040204020203" pitchFamily="34" charset="-122"/>
              </a:rPr>
              <a:t>认可</a:t>
            </a:r>
            <a:r>
              <a:rPr lang="zh-CN" altLang="en-US" sz="2400" b="1" dirty="0">
                <a:solidFill>
                  <a:schemeClr val="tx2"/>
                </a:solidFill>
                <a:latin typeface="Microsoft YaHei UI Light" panose="020B0502040204020203" pitchFamily="34" charset="-122"/>
                <a:ea typeface="Microsoft YaHei UI Light" panose="020B0502040204020203" pitchFamily="34" charset="-122"/>
              </a:rPr>
              <a:t>后</a:t>
            </a:r>
            <a:r>
              <a:rPr lang="zh-CN" altLang="en-US" sz="2400" dirty="0">
                <a:latin typeface="Microsoft YaHei UI Light" panose="020B0502040204020203" pitchFamily="34" charset="-122"/>
                <a:ea typeface="Microsoft YaHei UI Light" panose="020B0502040204020203" pitchFamily="34" charset="-122"/>
              </a:rPr>
              <a:t>，才能签订工作合同</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也称劳动合同</a:t>
            </a:r>
            <a:r>
              <a:rPr lang="ja-JP" altLang="en-US" sz="2400" dirty="0">
                <a:latin typeface="Microsoft YaHei UI Light" panose="020B0502040204020203" pitchFamily="34" charset="-122"/>
                <a:ea typeface="Microsoft YaHei UI Light" panose="020B0502040204020203" pitchFamily="34" charset="-122"/>
              </a:rPr>
              <a:t>）。</a:t>
            </a:r>
            <a:endParaRPr lang="ja-JP" altLang="en-US" sz="2400" kern="100" dirty="0">
              <a:solidFill>
                <a:sysClr val="window" lastClr="FFFFFF"/>
              </a:solidFill>
              <a:latin typeface="Microsoft YaHei UI Light" panose="020B0502040204020203" pitchFamily="34" charset="-122"/>
              <a:ea typeface="Microsoft YaHei UI Light" panose="020B0502040204020203" pitchFamily="34" charset="-122"/>
              <a:cs typeface="Times New Roman" panose="02020603050405020304" pitchFamily="18" charset="0"/>
            </a:endParaRPr>
          </a:p>
        </p:txBody>
      </p:sp>
      <p:cxnSp>
        <p:nvCxnSpPr>
          <p:cNvPr id="16" name="直線コネクタ 15"/>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Tree>
    <p:extLst>
      <p:ext uri="{BB962C8B-B14F-4D97-AF65-F5344CB8AC3E}">
        <p14:creationId xmlns:p14="http://schemas.microsoft.com/office/powerpoint/2010/main" val="86247859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43B0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4421</TotalTime>
  <Words>2883</Words>
  <Application>Microsoft Office PowerPoint</Application>
  <PresentationFormat>ユーザー設定</PresentationFormat>
  <Paragraphs>551</Paragraphs>
  <Slides>28</Slides>
  <Notes>1</Notes>
  <HiddenSlides>0</HiddenSlides>
  <MMClips>0</MMClips>
  <ScaleCrop>false</ScaleCrop>
  <HeadingPairs>
    <vt:vector size="6" baseType="variant">
      <vt:variant>
        <vt:lpstr>使用されているフォント</vt:lpstr>
      </vt:variant>
      <vt:variant>
        <vt:i4>28</vt:i4>
      </vt:variant>
      <vt:variant>
        <vt:lpstr>テーマ</vt:lpstr>
      </vt:variant>
      <vt:variant>
        <vt:i4>2</vt:i4>
      </vt:variant>
      <vt:variant>
        <vt:lpstr>スライド タイトル</vt:lpstr>
      </vt:variant>
      <vt:variant>
        <vt:i4>28</vt:i4>
      </vt:variant>
    </vt:vector>
  </HeadingPairs>
  <TitlesOfParts>
    <vt:vector size="58" baseType="lpstr">
      <vt:lpstr>Batang</vt:lpstr>
      <vt:lpstr>BatangChe</vt:lpstr>
      <vt:lpstr>BIZ UD明朝 Medium</vt:lpstr>
      <vt:lpstr>HG丸ｺﾞｼｯｸM-PRO</vt:lpstr>
      <vt:lpstr>HG創英角ｺﾞｼｯｸUB</vt:lpstr>
      <vt:lpstr>HG創英角ﾎﾟｯﾌﾟ体</vt:lpstr>
      <vt:lpstr>Meiryo UI</vt:lpstr>
      <vt:lpstr>Microsoft JhengHei UI</vt:lpstr>
      <vt:lpstr>Microsoft JhengHei UI Light</vt:lpstr>
      <vt:lpstr>Microsoft YaHei</vt:lpstr>
      <vt:lpstr>Microsoft YaHei Light</vt:lpstr>
      <vt:lpstr>Microsoft YaHei UI</vt:lpstr>
      <vt:lpstr>Microsoft YaHei UI Light</vt:lpstr>
      <vt:lpstr>ＭＳ 明朝</vt:lpstr>
      <vt:lpstr>Noto Sans Mono CJK TC Regular</vt:lpstr>
      <vt:lpstr>Noto Serif CJK JP Medium</vt:lpstr>
      <vt:lpstr>SimSun</vt:lpstr>
      <vt:lpstr>UD デジタル 教科書体 NK-B</vt:lpstr>
      <vt:lpstr>UD デジタル 教科書体 NP-B</vt:lpstr>
      <vt:lpstr>メイリオ</vt:lpstr>
      <vt:lpstr>小塚明朝 Pr6N L</vt:lpstr>
      <vt:lpstr>游ゴシック</vt:lpstr>
      <vt:lpstr>游明朝</vt:lpstr>
      <vt:lpstr>Arial</vt:lpstr>
      <vt:lpstr>Calibri</vt:lpstr>
      <vt:lpstr>Calibri Light</vt:lpstr>
      <vt:lpstr>Century</vt:lpstr>
      <vt:lpstr>Wingdings</vt:lpstr>
      <vt:lpstr>Office テーマ</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690</cp:revision>
  <cp:lastPrinted>2021-11-15T03:02:05Z</cp:lastPrinted>
  <dcterms:created xsi:type="dcterms:W3CDTF">2021-01-05T06:03:40Z</dcterms:created>
  <dcterms:modified xsi:type="dcterms:W3CDTF">2025-09-18T01:36:13Z</dcterms:modified>
</cp:coreProperties>
</file>