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63" r:id="rId2"/>
    <p:sldId id="296" r:id="rId3"/>
    <p:sldId id="273" r:id="rId4"/>
    <p:sldId id="285" r:id="rId5"/>
    <p:sldId id="291" r:id="rId6"/>
    <p:sldId id="292" r:id="rId7"/>
    <p:sldId id="287" r:id="rId8"/>
    <p:sldId id="268" r:id="rId9"/>
    <p:sldId id="290" r:id="rId10"/>
    <p:sldId id="286" r:id="rId11"/>
    <p:sldId id="270" r:id="rId12"/>
    <p:sldId id="271" r:id="rId13"/>
    <p:sldId id="272" r:id="rId14"/>
    <p:sldId id="274" r:id="rId15"/>
    <p:sldId id="293" r:id="rId16"/>
    <p:sldId id="275" r:id="rId17"/>
    <p:sldId id="276" r:id="rId18"/>
    <p:sldId id="277" r:id="rId19"/>
    <p:sldId id="278" r:id="rId20"/>
    <p:sldId id="283" r:id="rId21"/>
    <p:sldId id="280" r:id="rId22"/>
    <p:sldId id="279" r:id="rId23"/>
    <p:sldId id="284" r:id="rId24"/>
    <p:sldId id="282" r:id="rId25"/>
    <p:sldId id="297" r:id="rId26"/>
    <p:sldId id="289" r:id="rId27"/>
    <p:sldId id="295" r:id="rId28"/>
    <p:sldId id="281" r:id="rId29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894"/>
    <a:srgbClr val="3A76CE"/>
    <a:srgbClr val="3A68CE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85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2726" y="6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7504"/>
    </p:cViewPr>
  </p:sorterViewPr>
  <p:notesViewPr>
    <p:cSldViewPr snapToGrid="0">
      <p:cViewPr varScale="1">
        <p:scale>
          <a:sx n="101" d="100"/>
          <a:sy n="101" d="100"/>
        </p:scale>
        <p:origin x="140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8889" y="0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9E3F4CB4-7D06-4077-A699-FB5A349DB51B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6458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8889" y="6466458"/>
            <a:ext cx="4308130" cy="340742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87C539F7-8595-409E-9F12-79A345E772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61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0290" y="2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/>
          <a:lstStyle>
            <a:lvl1pPr algn="r">
              <a:defRPr sz="1200"/>
            </a:lvl1pPr>
          </a:lstStyle>
          <a:p>
            <a:fld id="{742C249E-E747-4BDF-A7DB-8D85EE7F17FA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1" rIns="91425" bIns="4571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398" y="3275852"/>
            <a:ext cx="7950543" cy="2680042"/>
          </a:xfrm>
          <a:prstGeom prst="rect">
            <a:avLst/>
          </a:prstGeom>
        </p:spPr>
        <p:txBody>
          <a:bodyPr vert="horz" lIns="91425" tIns="45711" rIns="91425" bIns="4571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65809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0290" y="6465809"/>
            <a:ext cx="4306737" cy="341393"/>
          </a:xfrm>
          <a:prstGeom prst="rect">
            <a:avLst/>
          </a:prstGeom>
        </p:spPr>
        <p:txBody>
          <a:bodyPr vert="horz" lIns="91425" tIns="45711" rIns="91425" bIns="45711" rtlCol="0" anchor="b"/>
          <a:lstStyle>
            <a:lvl1pPr algn="r">
              <a:defRPr sz="1200"/>
            </a:lvl1pPr>
          </a:lstStyle>
          <a:p>
            <a:fld id="{19C18050-7F5D-4021-8ED0-C6F4A5C89C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51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175125" y="850900"/>
            <a:ext cx="158908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9488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93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261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39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99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8050-7F5D-4021-8ED0-C6F4A5C89CA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9910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994398" y="3275852"/>
            <a:ext cx="7950543" cy="2680042"/>
          </a:xfrm>
          <a:prstGeom prst="rect">
            <a:avLst/>
          </a:prstGeom>
        </p:spPr>
        <p:txBody>
          <a:bodyPr spcFirstLastPara="1" wrap="square" lIns="91411" tIns="45692" rIns="91411" bIns="45692" anchor="t" anchorCtr="0">
            <a:noAutofit/>
          </a:bodyPr>
          <a:lstStyle/>
          <a:p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03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F88D-307C-43AA-9D3D-859A970DB48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631E0-8D89-48A1-ABFF-4ED37E412406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69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332-E181-4B37-ADB0-C98C08D9E6DD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30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073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A9A9-6FF5-44A6-A364-4FDC0DD0792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61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3632-B9A8-45E7-B989-282B7103B581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45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422C-7E9D-48A1-A67D-DD5F13439DA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3F6C-0F71-45F7-BAD0-C16A8B2CE7B2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81CA5-3169-4B9B-8D21-AEF37F3554CC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4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3746-68D8-416B-BE53-327A1CF98F69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28B-00D4-4C90-8D99-98266876E904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6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597F-9AD3-49E8-93CE-FB1AD0496645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9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5E699-BA0A-4868-A61C-769407A349D3}" type="datetime1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12945-381A-4C4D-B41E-49C37994ED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1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hyperlink" Target="mailto:jouhou-c@ofix.or.jp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embed.chatbot.digital.ricoh.com/shokorodo/app/index.html" TargetMode="External"/><Relationship Id="rId4" Type="http://schemas.openxmlformats.org/officeDocument/2006/relationships/hyperlink" Target="https://roudou-soudan-center.pref.osaka.lg.jp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66;p24">
            <a:extLst>
              <a:ext uri="{FF2B5EF4-FFF2-40B4-BE49-F238E27FC236}">
                <a16:creationId xmlns:a16="http://schemas.microsoft.com/office/drawing/2014/main" id="{BB2895EB-0779-47E0-A6B1-EE8CE59A98A8}"/>
              </a:ext>
            </a:extLst>
          </p:cNvPr>
          <p:cNvSpPr txBox="1"/>
          <p:nvPr/>
        </p:nvSpPr>
        <p:spPr>
          <a:xfrm>
            <a:off x="36097" y="20499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6814" y="8555775"/>
            <a:ext cx="6720924" cy="1088186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>
              <a:solidFill>
                <a:srgbClr val="0000CC"/>
              </a:solidFill>
            </a:endParaRPr>
          </a:p>
          <a:p>
            <a:r>
              <a:rPr lang="pt-BR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Consulta Trabalhista de Osaka</a:t>
            </a:r>
          </a:p>
          <a:p>
            <a:r>
              <a:rPr lang="pt-BR" altLang="ja-JP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(Divisão de Meio Ambiente de Trabalho, Escritório de Promoção de Emprego,</a:t>
            </a:r>
          </a:p>
          <a:p>
            <a:r>
              <a:rPr lang="pt-BR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Departamento de Comércio, Indústria e Trabalho, Governo da Província de Osaka)</a:t>
            </a:r>
            <a:endParaRPr lang="en-US" altLang="ja-JP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27"/>
          <p:cNvSpPr txBox="1"/>
          <p:nvPr/>
        </p:nvSpPr>
        <p:spPr>
          <a:xfrm rot="20587889">
            <a:off x="653887" y="5408092"/>
            <a:ext cx="2893222" cy="9147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Para os cidadãos  estrangeiros</a:t>
            </a:r>
            <a:endParaRPr lang="ja-JP" altLang="en-US" sz="2800" b="1" kern="100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 rot="20511778">
            <a:off x="98276" y="6307529"/>
            <a:ext cx="6343003" cy="1610697"/>
          </a:xfrm>
          <a:prstGeom prst="rect">
            <a:avLst/>
          </a:prstGeom>
          <a:noFill/>
        </p:spPr>
        <p:txBody>
          <a:bodyPr wrap="square" lIns="132080" tIns="66040" rIns="132080" bIns="66040">
            <a:spAutoFit/>
          </a:bodyPr>
          <a:lstStyle/>
          <a:p>
            <a:pPr algn="ctr"/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Este livreto traz o  </a:t>
            </a:r>
          </a:p>
          <a:p>
            <a:pPr algn="ctr"/>
            <a:r>
              <a:rPr lang="ja-JP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básico sobre trabalho</a:t>
            </a:r>
            <a:r>
              <a:rPr lang="ja-JP" altLang="en-US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ja-JP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altLang="ja-JP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que é necessário saber para trabalhar no Japão​</a:t>
            </a:r>
            <a:endParaRPr lang="en-US" altLang="ja-JP" sz="2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18752" y="2114659"/>
            <a:ext cx="4815648" cy="283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Trabalhar</a:t>
            </a:r>
            <a:r>
              <a:rPr lang="en-US" altLang="ja-JP" sz="13800" b="1" kern="100" dirty="0"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endParaRPr lang="ja-JP" altLang="ja-JP" sz="13800" kern="100" dirty="0"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4044" b="1" dirty="0"/>
              <a:t>　 </a:t>
            </a:r>
            <a:r>
              <a:rPr kumimoji="1" lang="en-US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kumimoji="1" lang="en-US" altLang="ja-JP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Japão</a:t>
            </a:r>
            <a:endParaRPr kumimoji="1" lang="ja-JP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42640" y="279168"/>
            <a:ext cx="2178782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kumimoji="1" lang="es-419" altLang="ja-JP" sz="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s-419" altLang="ja-JP" dirty="0">
                <a:solidFill>
                  <a:srgbClr val="0238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Província de Osaka</a:t>
            </a:r>
            <a:endParaRPr kumimoji="1" lang="en-US" altLang="ja-JP" dirty="0">
              <a:solidFill>
                <a:srgbClr val="0238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21"/>
          <p:cNvSpPr txBox="1"/>
          <p:nvPr/>
        </p:nvSpPr>
        <p:spPr>
          <a:xfrm>
            <a:off x="2951204" y="636081"/>
            <a:ext cx="4078394" cy="23575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132080" tIns="66040" rIns="132080" bIns="660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ja-JP" altLang="en-US" sz="1011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6933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S</a:t>
            </a:r>
            <a:r>
              <a:rPr lang="pt-BR" altLang="ja-JP" sz="6933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ete</a:t>
            </a:r>
            <a:r>
              <a:rPr lang="en-US" altLang="ja-JP" sz="6933" b="1" kern="100" dirty="0">
                <a:solidFill>
                  <a:srgbClr val="FF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pontos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que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você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kern="100" dirty="0" err="1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precisa</a:t>
            </a:r>
            <a:r>
              <a:rPr lang="en-US" altLang="ja-JP" sz="3200" b="1" kern="100" dirty="0"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   saber  antes de</a:t>
            </a:r>
          </a:p>
          <a:p>
            <a:pPr algn="just"/>
            <a:r>
              <a:rPr lang="en-US" sz="5200" kern="100" dirty="0">
                <a:solidFill>
                  <a:srgbClr val="FFFFFF"/>
                </a:solidFill>
                <a:ea typeface="HG丸ｺﾞｼｯｸM-PRO" panose="020F0600000000000000" pitchFamily="50" charset="-128"/>
                <a:cs typeface="Times New Roman" panose="02020603050405020304" pitchFamily="18" charset="0"/>
              </a:rPr>
              <a:t> </a:t>
            </a:r>
            <a:endParaRPr lang="ja-JP" altLang="en-US" sz="1300" kern="100" dirty="0"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FAEC1EC-4108-47A4-9530-228EF580F0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1347" b="-3699"/>
          <a:stretch/>
        </p:blipFill>
        <p:spPr>
          <a:xfrm>
            <a:off x="181701" y="155691"/>
            <a:ext cx="849788" cy="65724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830972D-688F-42B1-A6AB-AE494BCCA03A}"/>
              </a:ext>
            </a:extLst>
          </p:cNvPr>
          <p:cNvSpPr/>
          <p:nvPr/>
        </p:nvSpPr>
        <p:spPr>
          <a:xfrm>
            <a:off x="5306925" y="295585"/>
            <a:ext cx="125226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ポルトガル語版</a:t>
            </a:r>
          </a:p>
        </p:txBody>
      </p:sp>
    </p:spTree>
    <p:extLst>
      <p:ext uri="{BB962C8B-B14F-4D97-AF65-F5344CB8AC3E}">
        <p14:creationId xmlns:p14="http://schemas.microsoft.com/office/powerpoint/2010/main" val="54745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510" y="1438264"/>
            <a:ext cx="553473" cy="4196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400" dirty="0"/>
          </a:p>
        </p:txBody>
      </p:sp>
      <p:sp>
        <p:nvSpPr>
          <p:cNvPr id="5" name="コンテンツ プレースホルダー 5"/>
          <p:cNvSpPr txBox="1">
            <a:spLocks/>
          </p:cNvSpPr>
          <p:nvPr/>
        </p:nvSpPr>
        <p:spPr>
          <a:xfrm>
            <a:off x="728294" y="1334874"/>
            <a:ext cx="5850636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Notificação das condições de trabalho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2"/>
          <p:cNvSpPr txBox="1"/>
          <p:nvPr/>
        </p:nvSpPr>
        <p:spPr>
          <a:xfrm>
            <a:off x="-106205" y="1344108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426" y="2137697"/>
            <a:ext cx="6714869" cy="430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deve informar a você(empregado) as seis condições a seguir </a:t>
            </a:r>
            <a:r>
              <a:rPr lang="pt-BR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escrito☆</a:t>
            </a: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kumimoji="1" lang="en-US" altLang="ja-JP" sz="2889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sz="2889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endParaRPr kumimoji="1" lang="en-US" altLang="ja-JP" sz="800" dirty="0">
              <a:ea typeface="HG丸ｺﾞｼｯｸM-PRO" panose="020F0600000000000000" pitchFamily="50" charset="-128"/>
            </a:endParaRPr>
          </a:p>
          <a:p>
            <a:r>
              <a:rPr kumimoji="1" lang="ja-JP" altLang="en-US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Seu período de trabalho </a:t>
            </a:r>
          </a:p>
          <a:p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(De quando a quando você pode trabalhar)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②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é possível dar continuidade ao contrato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 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(Se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existe ou não um período fixo de trabalho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③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Onde e que tipo de trabalho você fará</a:t>
            </a: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④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Seu horário de trabalho, intervalo e folgas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⑤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do salário e forma de pagamento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⑥ 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Procedimentos e regras ao desligar-se da empresa</a:t>
            </a:r>
            <a:endParaRPr kumimoji="1" lang="ja-JP" altLang="en-US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705" y="2930404"/>
            <a:ext cx="6906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15, Portaria para Execução da Lei de Normas Trabalhistas, Artigo 5.(1</a:t>
            </a:r>
            <a:r>
              <a:rPr lang="pt-BR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)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2" y="7651493"/>
            <a:ext cx="1407059" cy="1407059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697984" y="7008937"/>
            <a:ext cx="2968020" cy="904816"/>
          </a:xfrm>
          <a:prstGeom prst="wedgeRoundRectCallout">
            <a:avLst>
              <a:gd name="adj1" fmla="val -50737"/>
              <a:gd name="adj2" fmla="val 665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BR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 condições de trabalho foram alteradas sem o meu conhecimento…</a:t>
            </a:r>
            <a:endParaRPr kumimoji="1" lang="ja-JP" altLang="en-US" sz="1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8727" y="646217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84811" y="8217195"/>
            <a:ext cx="5203715" cy="114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271" y="3320065"/>
            <a:ext cx="637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☆Se desejar (o empregado), poderá solicitar  que seja enviado por fax, email, SNS, etc.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DF3568-EF64-4B75-8ED5-0F966065F42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7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769770" y="7935148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>
                <a:ea typeface="HG丸ｺﾞｼｯｸM-PRO" panose="020F0600000000000000" pitchFamily="50" charset="-128"/>
              </a:rPr>
              <a:t>　</a:t>
            </a:r>
            <a:r>
              <a:rPr lang="ja-JP" altLang="en-US" sz="4044"/>
              <a:t>　　　　　　　　　　　　　　　　　　　　　</a:t>
            </a:r>
            <a:endParaRPr lang="en-US" altLang="ja-JP" sz="4044"/>
          </a:p>
          <a:p>
            <a:pPr marL="0" indent="0">
              <a:buNone/>
            </a:pPr>
            <a:r>
              <a:rPr lang="ja-JP" altLang="en-US" sz="4044"/>
              <a:t>　　　　　　　　　　　　　　　　　　　　　　</a:t>
            </a:r>
            <a:endParaRPr lang="en-US" altLang="ja-JP" sz="4044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73885" y="1147986"/>
            <a:ext cx="4261735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89907" y="1123959"/>
            <a:ext cx="8208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Remuneração</a:t>
            </a:r>
            <a:r>
              <a:rPr lang="en-US" altLang="ja-JP" sz="28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sz="28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sz="28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21" y="3937775"/>
            <a:ext cx="1550318" cy="1805444"/>
          </a:xfrm>
          <a:prstGeom prst="rect">
            <a:avLst/>
          </a:prstGeom>
          <a:noFill/>
        </p:spPr>
      </p:pic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4" y="2879422"/>
            <a:ext cx="1742693" cy="1805444"/>
          </a:xfrm>
          <a:prstGeom prst="rect">
            <a:avLst/>
          </a:prstGeom>
        </p:spPr>
      </p:pic>
      <p:pic>
        <p:nvPicPr>
          <p:cNvPr id="18" name="図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" y="5953528"/>
            <a:ext cx="1560331" cy="2277888"/>
          </a:xfrm>
          <a:prstGeom prst="rect">
            <a:avLst/>
          </a:prstGeom>
        </p:spPr>
      </p:pic>
      <p:pic>
        <p:nvPicPr>
          <p:cNvPr id="22" name="図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76" y="6885992"/>
            <a:ext cx="1408308" cy="172927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>
          <a:xfrm>
            <a:off x="1924564" y="2399625"/>
            <a:ext cx="2291177" cy="1078548"/>
          </a:xfrm>
          <a:prstGeom prst="wedgeRoundRectCallout">
            <a:avLst>
              <a:gd name="adj1" fmla="val -65090"/>
              <a:gd name="adj2" fmla="val -2898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Sua remuneração por hora é de 1.200 ienes.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1836458" y="5168874"/>
            <a:ext cx="3041161" cy="100245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Dia </a:t>
            </a:r>
            <a:r>
              <a:rPr lang="en-US" altLang="ja-JP" sz="2000" b="1" dirty="0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do </a:t>
            </a:r>
            <a:r>
              <a:rPr lang="en-US" altLang="ja-JP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pagamento</a:t>
            </a:r>
            <a:endParaRPr lang="ja-JP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733940" y="6471584"/>
            <a:ext cx="2796316" cy="1353235"/>
          </a:xfrm>
          <a:prstGeom prst="wedgeRoundRectCallout">
            <a:avLst>
              <a:gd name="adj1" fmla="val -55736"/>
              <a:gd name="adj2" fmla="val -36417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Pagaremos a você 800 ienes por hora porque o desempenho da nossa empresa piorou.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3462986" y="3577502"/>
            <a:ext cx="1692184" cy="841665"/>
          </a:xfrm>
          <a:prstGeom prst="wedgeRoundRectCallout">
            <a:avLst>
              <a:gd name="adj1" fmla="val 64741"/>
              <a:gd name="adj2" fmla="val -467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pt-BR" altLang="ja-JP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Sim, e</a:t>
            </a:r>
            <a:r>
              <a:rPr kumimoji="1" lang="en-US" altLang="ja-JP" dirty="0" err="1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ntendi</a:t>
            </a:r>
            <a:r>
              <a:rPr kumimoji="1" lang="en-US" altLang="ja-JP" dirty="0">
                <a:solidFill>
                  <a:srgbClr val="000099"/>
                </a:solidFill>
                <a:ea typeface="UD デジタル 教科書体 N-B" panose="02020700000000000000" pitchFamily="17" charset="-128"/>
              </a:rPr>
              <a:t>.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2192" y="4808150"/>
            <a:ext cx="1584266" cy="642868"/>
          </a:xfrm>
          <a:prstGeom prst="rect">
            <a:avLst/>
          </a:prstGeom>
          <a:solidFill>
            <a:srgbClr val="0000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Na </a:t>
            </a:r>
            <a:r>
              <a:rPr kumimoji="1" lang="en-US" altLang="ja-JP" b="1" dirty="0" err="1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entrevista</a:t>
            </a:r>
            <a:r>
              <a:rPr kumimoji="1"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b="1" dirty="0" err="1">
                <a:solidFill>
                  <a:schemeClr val="bg1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emprego</a:t>
            </a:r>
            <a:endParaRPr kumimoji="1" lang="ja-JP" altLang="en-US" b="1" dirty="0">
              <a:solidFill>
                <a:schemeClr val="bg1"/>
              </a:solidFill>
              <a:latin typeface="Times New Roman" panose="02020603050405020304" pitchFamily="18" charset="0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870912" y="8729984"/>
            <a:ext cx="5306518" cy="64216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12" y="8742056"/>
            <a:ext cx="528113" cy="670297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3509068" y="7877464"/>
            <a:ext cx="1538349" cy="765150"/>
          </a:xfrm>
          <a:prstGeom prst="wedgeRoundRectCallout">
            <a:avLst>
              <a:gd name="adj1" fmla="val 63528"/>
              <a:gd name="adj2" fmla="val -53449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2000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O </a:t>
            </a:r>
            <a:r>
              <a:rPr kumimoji="1" lang="en-US" altLang="ja-JP" sz="2000" dirty="0" err="1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quê</a:t>
            </a:r>
            <a:r>
              <a:rPr kumimoji="1" lang="en-US" altLang="ja-JP" sz="2000" dirty="0">
                <a:solidFill>
                  <a:srgbClr val="000099"/>
                </a:solidFill>
                <a:latin typeface="Times New Roman" panose="02020603050405020304" pitchFamily="18" charset="0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!?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259BB0F-DA96-429E-A36A-56140B3E3CC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2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05EFBC-04A0-B9C1-A3D5-54CCA9930FC8}"/>
              </a:ext>
            </a:extLst>
          </p:cNvPr>
          <p:cNvSpPr txBox="1"/>
          <p:nvPr/>
        </p:nvSpPr>
        <p:spPr>
          <a:xfrm>
            <a:off x="1306442" y="8830317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8" y="8149174"/>
            <a:ext cx="1410274" cy="127629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668862">
            <a:off x="424901" y="8398317"/>
            <a:ext cx="959632" cy="207514"/>
          </a:xfrm>
          <a:prstGeom prst="round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r>
              <a:rPr kumimoji="1" lang="en-US" altLang="ja-JP" sz="1733" b="1" dirty="0"/>
              <a:t>Pay slip</a:t>
            </a:r>
            <a:endParaRPr kumimoji="1" lang="ja-JP" altLang="en-US" sz="1733" b="1" dirty="0"/>
          </a:p>
        </p:txBody>
      </p:sp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68524" y="1315176"/>
            <a:ext cx="2995682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Chinguin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7157" y="136807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36069" y="1256127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5024" y="2098469"/>
            <a:ext cx="6470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Chinguin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salário, subsídio, bônus, etc., independentemente do nome, referem-se a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coisas pagas como remuneração pelo trabalho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empregador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salário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①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dinheiro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②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diretamente para você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③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integral 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④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 vez por mês</a:t>
            </a:r>
            <a:r>
              <a:rPr lang="ja-JP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⑤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 data fixa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89293" y="4202302"/>
            <a:ext cx="546752" cy="48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880617" y="4219832"/>
            <a:ext cx="2548383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Mínimo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3134" y="4851004"/>
            <a:ext cx="702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empregador deve pagar a cada trabalhador um salário não inferior ao valor do salário mínimo estipulado por lei.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37157" y="5692054"/>
            <a:ext cx="636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valor do salário mínimo na província de Osaka: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1.114 ienes por hora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(desde outubro de 2024)</a:t>
            </a:r>
          </a:p>
          <a:p>
            <a:r>
              <a:rPr kumimoji="1" lang="pt-BR" altLang="ja-JP" sz="20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 o seu salário for inferior a esse valor, você pode reivindicar o pagamento da diferença à sua empresa.</a:t>
            </a:r>
            <a:endParaRPr kumimoji="1" lang="ja-JP" alt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2"/>
          <p:cNvSpPr txBox="1"/>
          <p:nvPr/>
        </p:nvSpPr>
        <p:spPr>
          <a:xfrm>
            <a:off x="27358" y="4137385"/>
            <a:ext cx="888996" cy="58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角丸四角形吹き出し 21"/>
          <p:cNvSpPr/>
          <p:nvPr/>
        </p:nvSpPr>
        <p:spPr>
          <a:xfrm>
            <a:off x="1742520" y="7649335"/>
            <a:ext cx="2121685" cy="705527"/>
          </a:xfrm>
          <a:prstGeom prst="wedgeRoundRectCallout">
            <a:avLst>
              <a:gd name="adj1" fmla="val -68309"/>
              <a:gd name="adj2" fmla="val 662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Apenas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800 </a:t>
            </a:r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ienes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kumimoji="1" lang="en-US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hora…</a:t>
            </a:r>
            <a:endParaRPr kumimoji="1" lang="ja-JP" altLang="en-US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625" y="724556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068645" y="8439033"/>
            <a:ext cx="4730650" cy="9043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  <a:p>
            <a:pPr algn="ctr"/>
            <a:endParaRPr kumimoji="1" lang="en-US" altLang="ja-JP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10398" y="3744740"/>
            <a:ext cx="3843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*Artigos 11 e 24 da Lei de Normas Trabalhistas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62566" y="7002224"/>
            <a:ext cx="4028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Lei do Salário Mínimo, Artigo 4.(1)</a:t>
            </a:r>
            <a:endParaRPr lang="en-US" altLang="ja-J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16FD738-E76D-4AB7-A068-09F092708366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2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8439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321" y="1112616"/>
            <a:ext cx="3320509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18741" y="1123751"/>
            <a:ext cx="4861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Jornada de Trabalho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1" y="4187157"/>
            <a:ext cx="3519587" cy="3519587"/>
          </a:xfrm>
          <a:prstGeom prst="rect">
            <a:avLst/>
          </a:prstGeom>
        </p:spPr>
      </p:pic>
      <p:sp>
        <p:nvSpPr>
          <p:cNvPr id="20" name="円形吹き出し 19"/>
          <p:cNvSpPr/>
          <p:nvPr/>
        </p:nvSpPr>
        <p:spPr>
          <a:xfrm>
            <a:off x="3323187" y="2868675"/>
            <a:ext cx="3339333" cy="2256636"/>
          </a:xfrm>
          <a:prstGeom prst="wedgeEllipseCallout">
            <a:avLst>
              <a:gd name="adj1" fmla="val -66067"/>
              <a:gd name="adj2" fmla="val 3421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altLang="ja-JP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Estou trabalhando há 10 horas sem descanso</a:t>
            </a:r>
            <a:endParaRPr lang="en-US" altLang="ja-JP" sz="20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702761" y="8570135"/>
            <a:ext cx="5837170" cy="687898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>
              <a:solidFill>
                <a:schemeClr val="tx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0" y="8574637"/>
            <a:ext cx="554102" cy="70328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FF5F89-F3D9-47F0-ABBF-8655BD3887E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3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37426D-F094-CF22-DA66-7FF1909E6845}"/>
              </a:ext>
            </a:extLst>
          </p:cNvPr>
          <p:cNvSpPr txBox="1"/>
          <p:nvPr/>
        </p:nvSpPr>
        <p:spPr>
          <a:xfrm>
            <a:off x="1362932" y="8688158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08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86765" y="1435655"/>
            <a:ext cx="3261128" cy="643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J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ornada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067" y="1507589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3159" y="140116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0068" y="416611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786765" y="4007910"/>
            <a:ext cx="5834178" cy="101566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altLang="ja-JP" sz="24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legal”</a:t>
            </a:r>
            <a:endParaRPr lang="pt-BR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 de trabalho determinado por lei</a:t>
            </a:r>
          </a:p>
          <a:p>
            <a:pPr marL="0" indent="0"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endParaRPr lang="ja-JP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4485" y="2209147"/>
            <a:ext cx="63172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Refere-se às horas para as quais você se comprometeu a trabalhar para a empresa, conforme estipulado no seu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de 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sendo obrigado(a) a cumprir essas horas de maneira diligente.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limite máximo da jornada de trabalho é estipulado por lei.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1767" y="5061431"/>
            <a:ext cx="5039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dia: até 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 horas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(excluindo intervalos)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semana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 </a:t>
            </a:r>
            <a:r>
              <a:rPr kumimoji="1"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até</a:t>
            </a:r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40 horas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excluindo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intervalos</a:t>
            </a:r>
            <a:r>
              <a:rPr kumimoji="1" lang="ja-JP" altLang="en-US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コンテンツ プレースホルダー 5"/>
          <p:cNvSpPr txBox="1">
            <a:spLocks/>
          </p:cNvSpPr>
          <p:nvPr/>
        </p:nvSpPr>
        <p:spPr>
          <a:xfrm>
            <a:off x="833852" y="6619508"/>
            <a:ext cx="2744236" cy="5320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intervalo</a:t>
            </a:r>
            <a:endParaRPr lang="ja-JP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49" y="6619508"/>
            <a:ext cx="553473" cy="5416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9866" y="7649600"/>
            <a:ext cx="7208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exceder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6 horas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pelo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menos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45 </a:t>
            </a:r>
            <a:r>
              <a:rPr lang="en-US" altLang="ja-JP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minutos</a:t>
            </a:r>
            <a:endParaRPr lang="en-US" altLang="ja-JP" sz="2000" b="1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horário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exceder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8 horas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pelo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menos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 hora</a:t>
            </a:r>
            <a:endParaRPr kumimoji="1" lang="ja-JP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正方形/長方形 2"/>
          <p:cNvSpPr txBox="1"/>
          <p:nvPr/>
        </p:nvSpPr>
        <p:spPr>
          <a:xfrm>
            <a:off x="-113159" y="408308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4" name="正方形/長方形 2"/>
          <p:cNvSpPr txBox="1"/>
          <p:nvPr/>
        </p:nvSpPr>
        <p:spPr>
          <a:xfrm>
            <a:off x="-100096" y="657539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3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07703" y="6217016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32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54191" y="8988903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34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4485" y="7335130"/>
            <a:ext cx="716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seguintes períodos de descanso são necessários:</a:t>
            </a:r>
            <a:r>
              <a:rPr kumimoji="1"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B40B395-F598-43C6-97C5-513871F965F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3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95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7" y="7651102"/>
            <a:ext cx="1340885" cy="1572886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7735" y="100522"/>
            <a:ext cx="71298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</a:t>
            </a:r>
            <a:r>
              <a:rPr kumimoji="1" lang="pt-BR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êndice</a:t>
            </a:r>
            <a:r>
              <a:rPr kumimoji="1" lang="en-US" altLang="ja-JP" sz="24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:    </a:t>
            </a:r>
            <a:r>
              <a:rPr kumimoji="1" lang="en-US" altLang="ja-JP" sz="28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kumimoji="1" lang="pt-BR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 for concedida permissão para exercer atividades diferentes das permitidas pelo estatuto de residência </a:t>
            </a:r>
            <a:endParaRPr kumimoji="1" lang="ja-JP" altLang="en-US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259988"/>
            <a:ext cx="436471" cy="3423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24485" y="1536178"/>
            <a:ext cx="5881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quando se possui o status de residência de “estudante” e autorização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 a tempo parcial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o empregador deve obedecer às seguintes condições: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semana: máximo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28 horas</a:t>
            </a:r>
            <a:endParaRPr lang="en-US" altLang="ja-JP" sz="2000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</a:t>
            </a:r>
            <a:r>
              <a:rPr kumimoji="1"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de trabalho por dia durante o fechamento da  </a:t>
            </a:r>
          </a:p>
          <a:p>
            <a:r>
              <a:rPr kumimoji="1"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escola, como férias de verão: máximo de </a:t>
            </a:r>
            <a:r>
              <a:rPr kumimoji="1"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 horas</a:t>
            </a:r>
            <a:endParaRPr kumimoji="1" lang="en-US" altLang="ja-JP" sz="2000" dirty="0">
              <a:solidFill>
                <a:srgbClr val="FF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4485" y="4144532"/>
            <a:ext cx="6905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obter permissão, siga o procedimento no escritório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serviços de imigração.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二等辺三角形 8"/>
          <p:cNvSpPr/>
          <p:nvPr/>
        </p:nvSpPr>
        <p:spPr>
          <a:xfrm rot="5400000">
            <a:off x="132473" y="1565067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0" name="二等辺三角形 9"/>
          <p:cNvSpPr/>
          <p:nvPr/>
        </p:nvSpPr>
        <p:spPr>
          <a:xfrm rot="5400000">
            <a:off x="188456" y="4197373"/>
            <a:ext cx="622721" cy="3406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2" name="角丸四角形吹き出し 11"/>
          <p:cNvSpPr/>
          <p:nvPr/>
        </p:nvSpPr>
        <p:spPr>
          <a:xfrm>
            <a:off x="1725178" y="7520218"/>
            <a:ext cx="1753459" cy="705527"/>
          </a:xfrm>
          <a:prstGeom prst="wedgeRoundRectCallout">
            <a:avLst>
              <a:gd name="adj1" fmla="val -62477"/>
              <a:gd name="adj2" fmla="val 779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Eu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12 h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todos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dias</a:t>
            </a:r>
            <a:r>
              <a:rPr kumimoji="1" lang="en-US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5437" y="7194159"/>
            <a:ext cx="349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23892" y="8484175"/>
            <a:ext cx="4730650" cy="85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25178" y="965463"/>
            <a:ext cx="537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※Lei de Controle de Imigração e Reconhecimento de Refugiados, Artigo 19-2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1662" y="4992300"/>
            <a:ext cx="64983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＜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O que é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necessário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para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fazer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essa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solicitação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＞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Formulário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solicitação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Documentos que esclarecem os detalhes das atividades     </a:t>
            </a: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relacionadas com a solicitação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Cartão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residência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・</a:t>
            </a:r>
            <a:r>
              <a:rPr kumimoji="1"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Visto ou certificado do seu status de residência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　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procedimentos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são</a:t>
            </a:r>
            <a:r>
              <a:rPr kumimoji="1"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gratuitos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3D07948-5953-462C-82B8-10AB69D1234A}"/>
              </a:ext>
            </a:extLst>
          </p:cNvPr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2471272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881" y="1256149"/>
            <a:ext cx="4740192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22753" y="1251497"/>
            <a:ext cx="5096692" cy="52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ja-JP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(Horas extras</a:t>
            </a:r>
            <a:r>
              <a:rPr lang="en-US" altLang="ja-JP" sz="28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3208429" y="3041632"/>
            <a:ext cx="3496648" cy="1804175"/>
          </a:xfrm>
          <a:prstGeom prst="wedgeEllipseCallout">
            <a:avLst>
              <a:gd name="adj1" fmla="val -58204"/>
              <a:gd name="adj2" fmla="val 5154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Todos os dias faço hora extra...Mas não estou sendo paga para isso</a:t>
            </a:r>
            <a:r>
              <a:rPr lang="pt-BR" altLang="ja-JP" sz="2000" kern="100" dirty="0">
                <a:solidFill>
                  <a:srgbClr val="000000"/>
                </a:solidFill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altLang="ja-JP" sz="2000" kern="100" dirty="0">
              <a:solidFill>
                <a:srgbClr val="000000"/>
              </a:solidFill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90" y="3841477"/>
            <a:ext cx="3179773" cy="3073326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39982" y="8254554"/>
            <a:ext cx="5643493" cy="1013309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　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6" y="8347142"/>
            <a:ext cx="652470" cy="828135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BD05B4C-D38E-4B82-A598-E152257748B7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4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FA6710-D7CB-B8B7-6C70-74603A248345}"/>
              </a:ext>
            </a:extLst>
          </p:cNvPr>
          <p:cNvSpPr txBox="1"/>
          <p:nvPr/>
        </p:nvSpPr>
        <p:spPr>
          <a:xfrm>
            <a:off x="1472759" y="8438042"/>
            <a:ext cx="5049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entendeu e confirmou as condições de trabalho e contrato (promessas) corretamente?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5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8" y="7768848"/>
            <a:ext cx="1652520" cy="1495530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947023" y="1251917"/>
            <a:ext cx="5174998" cy="646331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(Hora extra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 fora do expediente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ja-JP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053" y="1355912"/>
            <a:ext cx="608820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54924" y="1258663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832" y="3839985"/>
            <a:ext cx="585389" cy="4985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2" name="コンテンツ プレースホルダー 5"/>
          <p:cNvSpPr txBox="1">
            <a:spLocks/>
          </p:cNvSpPr>
          <p:nvPr/>
        </p:nvSpPr>
        <p:spPr>
          <a:xfrm>
            <a:off x="954848" y="3782300"/>
            <a:ext cx="2111737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alário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extra</a:t>
            </a:r>
            <a:endParaRPr lang="ja-JP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933" y="2146283"/>
            <a:ext cx="6215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Zangyou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significa que você trabalha mais horas do que o acordado em seu contrato. Nesse caso, sua empresa pagará um salário adicional (salário extra). (Há exceções.)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132332" y="3773778"/>
            <a:ext cx="71511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2176" y="4524971"/>
            <a:ext cx="6390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se trabalhar mais de 8 horas por dia/40 horas por semana, deverá receber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1.25 vezes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 mais da remuneração normal. </a:t>
            </a:r>
          </a:p>
          <a:p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mesmo se aplica se você trabalha durante a noite (das 22h às 5h).</a:t>
            </a:r>
          </a:p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trabalhar no dia de folga, receberá mais de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1.35 vezes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da sua remuneração.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吹き出し 20"/>
          <p:cNvSpPr/>
          <p:nvPr/>
        </p:nvSpPr>
        <p:spPr>
          <a:xfrm>
            <a:off x="1864026" y="7300982"/>
            <a:ext cx="2468002" cy="951147"/>
          </a:xfrm>
          <a:prstGeom prst="wedgeRoundRectCallout">
            <a:avLst>
              <a:gd name="adj1" fmla="val -65751"/>
              <a:gd name="adj2" fmla="val 360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Meu chefe me mandou fazer horas extras. Mas será que tenho mesmo que fazer?</a:t>
            </a:r>
            <a:endParaRPr kumimoji="1" lang="ja-JP" altLang="en-US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2176" y="6681342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029557" y="8356728"/>
            <a:ext cx="4730650" cy="9493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16205" y="6297772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37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61DAAC8-E451-4BB6-8EEA-E1DAE1862561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4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97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8116" y="1310372"/>
            <a:ext cx="4154436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ja-JP" altLang="en-US" sz="2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477575" y="1281350"/>
            <a:ext cx="43583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Férias</a:t>
            </a:r>
            <a:r>
              <a:rPr lang="en-US" altLang="ja-JP" sz="2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anuais</a:t>
            </a:r>
            <a:r>
              <a:rPr lang="en-US" altLang="ja-JP" sz="2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6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remuneradas</a:t>
            </a:r>
            <a:endParaRPr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3122398"/>
            <a:ext cx="2075960" cy="2684671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1997894" y="1977881"/>
            <a:ext cx="4434656" cy="2027327"/>
          </a:xfrm>
          <a:prstGeom prst="wedgeEllipseCallout">
            <a:avLst>
              <a:gd name="adj1" fmla="val -46760"/>
              <a:gd name="adj2" fmla="val 62951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Na minha empresa, os funcionários de tempo integral têm férias remuneradas, mas os funcionários de meio período não.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519953" y="6002437"/>
            <a:ext cx="3198270" cy="1736020"/>
          </a:xfrm>
          <a:prstGeom prst="wedgeEllipseCallout">
            <a:avLst>
              <a:gd name="adj1" fmla="val 67108"/>
              <a:gd name="adj2" fmla="val -1381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Isso</a:t>
            </a:r>
            <a:r>
              <a:rPr lang="en-US" altLang="ja-JP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é </a:t>
            </a:r>
            <a:r>
              <a:rPr lang="en-US" altLang="ja-JP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verdade</a:t>
            </a:r>
            <a:r>
              <a:rPr lang="en-US" altLang="ja-JP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endParaRPr lang="ja-JP" altLang="en-US" sz="24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38" y="4959976"/>
            <a:ext cx="2722653" cy="3036205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1176797" y="8561936"/>
            <a:ext cx="5192715" cy="65718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72" y="8565617"/>
            <a:ext cx="534275" cy="678119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FF63035-CC23-4C23-8D54-7EE35AADEF1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5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C48F71-AECB-B485-AA89-264F855013A2}"/>
              </a:ext>
            </a:extLst>
          </p:cNvPr>
          <p:cNvSpPr txBox="1"/>
          <p:nvPr/>
        </p:nvSpPr>
        <p:spPr>
          <a:xfrm>
            <a:off x="1754647" y="8705862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o empregador está dizendo está correto?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32" y="7821992"/>
            <a:ext cx="1427174" cy="1427174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83266" y="1228359"/>
            <a:ext cx="5542934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que são férias anuais remuneradas?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3330" y="130042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40104" y="1205330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7628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7757" y="2154970"/>
            <a:ext cx="6306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Você tem o direito de tirar folgas sempre que desejar, recebendo seu salário, conforme estipulado pela lei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São elegíveis todos os trabalhadores que cumpram as condições abaixo, incluindo os trabalhadores a tempo parcial.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9176" y="3520590"/>
            <a:ext cx="6295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Condições: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Trabalhar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continuamente durante 6 meses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 partir da data de contratação e que trabalharam mais de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80% desse período.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→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exemplo, se você trabalha 5 dias por semana, pode ganhar 10 dias por ano se cumprir as condições.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9176" y="5053143"/>
            <a:ext cx="629523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Motivo: Você pode obtê-lo sem ser questionado sobre a finalidade de uso.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*No entanto, se a sua licença impedir o funcionamento normal da sua empresa, ela poderá obrigá-lo a alterar os dias das suas férias remuneradas.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角丸四角形吹き出し 18"/>
          <p:cNvSpPr/>
          <p:nvPr/>
        </p:nvSpPr>
        <p:spPr>
          <a:xfrm>
            <a:off x="1658506" y="7386883"/>
            <a:ext cx="2333854" cy="870218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recebo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folgas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remuneradas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7757" y="6953051"/>
            <a:ext cx="384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82371" y="8522084"/>
            <a:ext cx="4730650" cy="7846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54165" y="1871449"/>
            <a:ext cx="3414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Normas Trabalhistas, Artigo 39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E3B0A-080D-43B0-A964-96F36D49E37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5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90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3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4044" dirty="0">
                <a:cs typeface="Arial" panose="020B0604020202020204" pitchFamily="34" charset="0"/>
              </a:rPr>
              <a:t>　　　　　　　　　　　　　　　　　　　　　　</a:t>
            </a:r>
            <a:endParaRPr lang="en-US" altLang="ja-JP" sz="4044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ja-JP" altLang="en-US" sz="4044" dirty="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7185" y="1152767"/>
            <a:ext cx="4204579" cy="1161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74996" y="1228421"/>
            <a:ext cx="516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Kaiko e Taishoku </a:t>
            </a:r>
          </a:p>
          <a:p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(Ser </a:t>
            </a:r>
            <a:r>
              <a:rPr lang="en-US" altLang="ja-JP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demitido</a:t>
            </a:r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lang="en-US" altLang="ja-JP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demitir</a:t>
            </a:r>
            <a:r>
              <a:rPr lang="en-US" altLang="ja-JP" sz="28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-se)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" y="5941781"/>
            <a:ext cx="2321925" cy="2411677"/>
          </a:xfrm>
          <a:prstGeom prst="rect">
            <a:avLst/>
          </a:prstGeom>
        </p:spPr>
      </p:pic>
      <p:sp>
        <p:nvSpPr>
          <p:cNvPr id="16" name="円形吹き出し 15"/>
          <p:cNvSpPr/>
          <p:nvPr/>
        </p:nvSpPr>
        <p:spPr>
          <a:xfrm>
            <a:off x="564203" y="3050424"/>
            <a:ext cx="3540869" cy="1883611"/>
          </a:xfrm>
          <a:prstGeom prst="wedgeEllipseCallout">
            <a:avLst>
              <a:gd name="adj1" fmla="val 63184"/>
              <a:gd name="adj2" fmla="val 11924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Você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está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demitido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defTabSz="1320759">
              <a:defRPr/>
            </a:pPr>
            <a:endParaRPr lang="en-US" altLang="ja-JP" sz="800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defTabSz="1320759">
              <a:defRPr/>
            </a:pP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Você não precisa vir a partir de amanhã.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円形吹き出し 17"/>
          <p:cNvSpPr/>
          <p:nvPr/>
        </p:nvSpPr>
        <p:spPr>
          <a:xfrm>
            <a:off x="2684707" y="5935573"/>
            <a:ext cx="2753192" cy="1495329"/>
          </a:xfrm>
          <a:prstGeom prst="wedgeEllipseCallout">
            <a:avLst>
              <a:gd name="adj1" fmla="val -57142"/>
              <a:gd name="adj2" fmla="val 40459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defTabSz="1320759">
              <a:defRPr/>
            </a:pP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O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quê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!?  Por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quê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?</a:t>
            </a:r>
            <a:r>
              <a:rPr lang="ja-JP" altLang="en-US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</a:t>
            </a:r>
            <a:endParaRPr lang="ja-JP" altLang="en-US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00898" y="8585943"/>
            <a:ext cx="5056203" cy="6350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endParaRPr kumimoji="1" lang="ja-JP" altLang="en-US" sz="20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2" y="8585943"/>
            <a:ext cx="548203" cy="695796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64" y="3627802"/>
            <a:ext cx="2035138" cy="235958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0A1435-2339-4308-BF1E-769DEB5B1289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</a:t>
            </a:r>
            <a:r>
              <a:rPr kumimoji="1" lang="en-US" altLang="ja-JP" sz="3600" b="1" dirty="0"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endParaRPr kumimoji="1"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2F8BD56-F9E3-E729-EAF8-9FC1848C355B}"/>
              </a:ext>
            </a:extLst>
          </p:cNvPr>
          <p:cNvSpPr txBox="1"/>
          <p:nvPr/>
        </p:nvSpPr>
        <p:spPr>
          <a:xfrm>
            <a:off x="1394013" y="8749175"/>
            <a:ext cx="5943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empresa pode facilmente demitir funcionários?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5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0" y="7949185"/>
            <a:ext cx="1397074" cy="145528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812811" y="1165758"/>
            <a:ext cx="3344577" cy="53472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Kaiko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(Ser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demitido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1721" y="1145823"/>
            <a:ext cx="608820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8" name="正方形/長方形 2"/>
          <p:cNvSpPr txBox="1"/>
          <p:nvPr/>
        </p:nvSpPr>
        <p:spPr>
          <a:xfrm>
            <a:off x="-53831" y="1063615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1281" y="1752068"/>
            <a:ext cx="64245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i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Kaiko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é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demite unilateralmente, mas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 empresas não podem demitir funcionários sem justa causa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  aceite imediatamente; pergunte o motivo da demissão.</a:t>
            </a:r>
            <a:r>
              <a:rPr lang="en-US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(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deve avisar com pelo menos 30 dias de antecedência. Sem este aviso, a empresa deverá pagar ao trabalhador o salário médio que ganharia trabalhando por um período de pelo menos 30 dias, o mesmo período do aviso exigido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7700" y="4029394"/>
            <a:ext cx="6573763" cy="2418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11"/>
              </a:lnSpc>
            </a:pPr>
            <a:r>
              <a:rPr lang="en-US" altLang="ja-JP" i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Taishoku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quando </a:t>
            </a:r>
            <a:r>
              <a:rPr lang="pt-BR" altLang="ja-JP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funcionário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pede demissão à empresa. Pessoas que não têm um período de trabalho fixo (por exemplo,</a:t>
            </a:r>
          </a:p>
          <a:p>
            <a:pPr algn="just">
              <a:lnSpc>
                <a:spcPts val="2311"/>
              </a:lnSpc>
            </a:pP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trabalhadores a tempo integral) podem pedir demissão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duas semanas após manifestarem a sua intenção de pedir demissão.</a:t>
            </a:r>
            <a:endParaRPr lang="ja-JP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311"/>
              </a:lnSpc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Regra geral, as pessoas que têm um período fixo de trabalho não podem demitir-se durante esse período.</a:t>
            </a:r>
            <a:r>
              <a:rPr lang="ja-JP" altLang="en-US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tiver motivos legítimos para parar, como uma doença grave, consulte a empresa. Você poderá ser responsabilizado por danos reivindicados pela empresa se desistir por motivos insuficientes.​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289" y="3440743"/>
            <a:ext cx="553473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12" name="正方形/長方形 2"/>
          <p:cNvSpPr txBox="1"/>
          <p:nvPr/>
        </p:nvSpPr>
        <p:spPr>
          <a:xfrm>
            <a:off x="-47937" y="3353032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コンテンツ プレースホルダー 5"/>
          <p:cNvSpPr txBox="1">
            <a:spLocks/>
          </p:cNvSpPr>
          <p:nvPr/>
        </p:nvSpPr>
        <p:spPr>
          <a:xfrm>
            <a:off x="812812" y="3411712"/>
            <a:ext cx="3490129" cy="516326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Taishoku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Demitir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-se)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　　　　　　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76600" y="6478861"/>
            <a:ext cx="6584863" cy="1002485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1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Taishokukanshou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Demissão</a:t>
            </a:r>
            <a:r>
              <a:rPr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incentivada</a:t>
            </a:r>
            <a:r>
              <a:rPr lang="en-GB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uma empresa deseja que você se demita e o incentiva a demitir-se, isso se chama demissão incentivada. Você pode decidir por si mesmo se quer pedir demissão ou não. Se você não quiser, informe claramente a empresa.</a:t>
            </a:r>
            <a:endParaRPr lang="ja-JP" altLang="en-US" sz="1600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937616" y="8595460"/>
            <a:ext cx="4730650" cy="799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sp>
        <p:nvSpPr>
          <p:cNvPr id="21" name="角丸四角形吹き出し 20"/>
          <p:cNvSpPr/>
          <p:nvPr/>
        </p:nvSpPr>
        <p:spPr>
          <a:xfrm>
            <a:off x="1287626" y="7772925"/>
            <a:ext cx="2273987" cy="708674"/>
          </a:xfrm>
          <a:prstGeom prst="wedgeRoundRectCallout">
            <a:avLst>
              <a:gd name="adj1" fmla="val -57267"/>
              <a:gd name="adj2" fmla="val 794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pt-BR" altLang="ja-JP" sz="1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repente, meu chefe me disse que eu não precisava mais vir.</a:t>
            </a:r>
            <a:endParaRPr kumimoji="1" lang="ja-JP" altLang="en-US" sz="1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7848" y="7429088"/>
            <a:ext cx="318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nesse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36991" y="3752395"/>
            <a:ext cx="2950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ea typeface="HG丸ｺﾞｼｯｸM-PRO" panose="020F0600000000000000" pitchFamily="50" charset="-128"/>
                <a:cs typeface="Arial" panose="020B0604020202020204" pitchFamily="34" charset="0"/>
              </a:rPr>
              <a:t>*Código Civil, Artigo 627, etc.</a:t>
            </a:r>
            <a:endParaRPr lang="en-US" altLang="ja-JP" sz="12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02941" y="1419505"/>
            <a:ext cx="257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Contratos de Trabalho, etc.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223161-B088-49D6-87AB-7989A86BAEC4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6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53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7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502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644" y="1346521"/>
            <a:ext cx="4927881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Assédio no local de trabalho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/>
          <p:nvPr/>
        </p:nvSpPr>
        <p:spPr>
          <a:xfrm>
            <a:off x="519244" y="3073412"/>
            <a:ext cx="4711281" cy="1808843"/>
          </a:xfrm>
          <a:prstGeom prst="wedgeEllipseCallout">
            <a:avLst>
              <a:gd name="adj1" fmla="val 35462"/>
              <a:gd name="adj2" fmla="val 52407"/>
            </a:avLst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Meu chefe me repreende e grita comigo na frente de todos, todos os dias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Me sinto humilhada, assustada e triste...</a:t>
            </a:r>
            <a:endParaRPr lang="en-US" altLang="ja-JP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296" y="4668184"/>
            <a:ext cx="2598458" cy="3351712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984738" y="8524272"/>
            <a:ext cx="5545015" cy="780566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ea typeface="HG丸ｺﾞｼｯｸM-PRO" panose="020F0600000000000000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 que devo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fazer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situação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como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esta</a:t>
            </a:r>
            <a:r>
              <a:rPr kumimoji="1" lang="en-US" altLang="ja-JP" sz="2000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?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91" y="8505630"/>
            <a:ext cx="629679" cy="7992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973D09-1EF0-A7D2-66D0-BA90900EA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201543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3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675221" y="1344886"/>
            <a:ext cx="6079070" cy="5852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Resposta ao assédio no local de trabalho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699" y="1419992"/>
            <a:ext cx="503157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15818" y="1344886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21502" y="9427552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3287" y="5432885"/>
            <a:ext cx="64910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ea typeface="HG丸ｺﾞｼｯｸM-PRO" panose="020F0600000000000000" pitchFamily="50" charset="-128"/>
              </a:rPr>
              <a:t>●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Assédio no local de trabalho abrange principalmente: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poder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(violência, abuso verbal, recusa de atribuição de tarefas, etc.)</a:t>
            </a:r>
            <a:endParaRPr lang="en-US" altLang="ja-JP" sz="14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sexual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(toque no corpo, coerção para relações sexuais, abordar temas sexuais, etc.)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 relacionado à maternidade e cuidado 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(assédio contra a gravidez,  </a:t>
            </a:r>
          </a:p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procriação, criação dos filhos, cuidados de longa duração, etc.)</a:t>
            </a:r>
            <a:endParaRPr lang="en-US" altLang="ja-JP" sz="1200" dirty="0"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ea typeface="HG丸ｺﾞｼｯｸM-PRO" panose="020F0600000000000000" pitchFamily="50" charset="-128"/>
              </a:rPr>
              <a:t>・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Discriminação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contra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cidadãos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estrangeiros</a:t>
            </a:r>
            <a:r>
              <a:rPr lang="ja-JP" altLang="en-US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2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(rejeitar indivíduos com base em religião, cultura, ou por não serem japoneses, etc.)</a:t>
            </a:r>
            <a:endParaRPr lang="en-US" altLang="ja-JP" sz="1200" u="sng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69429" y="3586564"/>
            <a:ext cx="6584862" cy="739420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1. Primeiro,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expresse sua intenção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dizendo: “Por favor, pare   </a:t>
            </a:r>
          </a:p>
          <a:p>
            <a:pPr defTabSz="1320759">
              <a:defRPr/>
            </a:pP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com isso!!”</a:t>
            </a:r>
            <a:endParaRPr lang="ja-JP" altLang="en-US" sz="2000" kern="100" dirty="0">
              <a:solidFill>
                <a:sysClr val="window" lastClr="FFFFFF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12334" y="4458918"/>
            <a:ext cx="6582971" cy="915967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en-US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2.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não consiga resolver o problema mesmo depois de  </a:t>
            </a:r>
          </a:p>
          <a:p>
            <a:pPr defTabSz="1320759">
              <a:defRPr/>
            </a:pP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tomar as medidas acima, </a:t>
            </a:r>
            <a:r>
              <a:rPr lang="pt-BR" altLang="ja-JP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faça um registro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(quando, onde   </a:t>
            </a:r>
          </a:p>
          <a:p>
            <a:pPr defTabSz="1320759">
              <a:defRPr/>
            </a:pP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e o que você fez e o que sentiu) e </a:t>
            </a:r>
            <a:r>
              <a:rPr lang="pt-BR" altLang="ja-JP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consulte </a:t>
            </a:r>
            <a:r>
              <a:rPr lang="pt-BR" altLang="ja-JP" sz="20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empresa.</a:t>
            </a:r>
            <a:endParaRPr lang="en-US" altLang="ja-JP" sz="2000" kern="100" dirty="0">
              <a:solidFill>
                <a:srgbClr val="000000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8317" y="7511710"/>
            <a:ext cx="384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Por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exemplo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neste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…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23641" y="8514167"/>
            <a:ext cx="4730650" cy="863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dirty="0" err="1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！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☎</a:t>
            </a:r>
            <a:r>
              <a:rPr kumimoji="1" lang="en-US" altLang="ja-JP" dirty="0">
                <a:solidFill>
                  <a:schemeClr val="tx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06-6946-2600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89" y="8159083"/>
            <a:ext cx="1386284" cy="1223011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928168" y="2221259"/>
            <a:ext cx="3867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de Promoção Abrangente da Política Trabalhista, etc.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8689" y="2517963"/>
            <a:ext cx="660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lei estipula que os empregadores devem responder às consultas sobre </a:t>
            </a:r>
            <a:r>
              <a:rPr lang="pt-BR" altLang="ja-JP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no local de trabalho e tomar as medidas adequadas para resolver o problema.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1570887" y="7845036"/>
            <a:ext cx="2098435" cy="540046"/>
          </a:xfrm>
          <a:prstGeom prst="wedgeRoundRectCallout">
            <a:avLst>
              <a:gd name="adj1" fmla="val -48233"/>
              <a:gd name="adj2" fmla="val 753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Sou o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único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que me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deixam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fora do </a:t>
            </a:r>
            <a:r>
              <a:rPr kumimoji="1" lang="en-US" altLang="ja-JP" sz="14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grupo</a:t>
            </a:r>
            <a:r>
              <a:rPr kumimoji="1" lang="en-US" altLang="ja-JP" sz="1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..</a:t>
            </a:r>
            <a:endParaRPr kumimoji="1" lang="ja-JP" altLang="en-US" sz="1600" dirty="0"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9086345-4AB2-4261-9B63-2EB6C31DA6DF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7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35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66;p24">
            <a:extLst>
              <a:ext uri="{FF2B5EF4-FFF2-40B4-BE49-F238E27FC236}">
                <a16:creationId xmlns:a16="http://schemas.microsoft.com/office/drawing/2014/main" id="{CCD9E1BA-A181-4945-9687-9E71A906EB2C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正方形/長方形 14"/>
          <p:cNvSpPr txBox="1"/>
          <p:nvPr/>
        </p:nvSpPr>
        <p:spPr>
          <a:xfrm>
            <a:off x="466397" y="549379"/>
            <a:ext cx="6319757" cy="1843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Quando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você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estiver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com </a:t>
            </a:r>
            <a:r>
              <a:rPr lang="en-US" altLang="ja-JP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problemas</a:t>
            </a:r>
            <a:r>
              <a:rPr lang="en-US" altLang="ja-JP" sz="4000" dirty="0">
                <a:solidFill>
                  <a:schemeClr val="tx1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337884" y="2841191"/>
            <a:ext cx="6070532" cy="29604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Entre </a:t>
            </a:r>
            <a:r>
              <a:rPr kumimoji="1"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contato</a:t>
            </a:r>
            <a:r>
              <a:rPr kumimoji="1" lang="en-US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o  </a:t>
            </a:r>
          </a:p>
          <a:p>
            <a:pPr algn="ctr"/>
            <a:r>
              <a:rPr kumimoji="1" lang="pt-BR" altLang="ja-JP" sz="4000" dirty="0">
                <a:solidFill>
                  <a:schemeClr val="bg1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 de Consulta Trabalhista de Osaka</a:t>
            </a:r>
            <a:endParaRPr kumimoji="1" lang="en-US" altLang="ja-JP" sz="3600" dirty="0">
              <a:solidFill>
                <a:schemeClr val="bg1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14"/>
          <p:cNvSpPr txBox="1"/>
          <p:nvPr/>
        </p:nvSpPr>
        <p:spPr>
          <a:xfrm>
            <a:off x="269121" y="5922841"/>
            <a:ext cx="6319757" cy="1334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0958" rIns="60958" anchor="ctr">
            <a:spAutoFit/>
          </a:bodyPr>
          <a:lstStyle>
            <a:lvl1pPr>
              <a:lnSpc>
                <a:spcPct val="150000"/>
              </a:lnSpc>
              <a:defRPr sz="32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altLang="ja-JP" sz="6000" dirty="0">
                <a:solidFill>
                  <a:srgbClr val="FF0000"/>
                </a:solidFill>
                <a:latin typeface="Times New Roman" panose="02020603050405020304" pitchFamily="18" charset="0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TEL:06-6946-2600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41214" y="8494654"/>
            <a:ext cx="516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*As reservas de consultas </a:t>
            </a:r>
            <a:r>
              <a:rPr kumimoji="1" lang="en-US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:</a:t>
            </a:r>
            <a:r>
              <a:rPr kumimoji="1" lang="ja-JP" altLang="en-US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são </a:t>
            </a:r>
            <a:r>
              <a:rPr kumimoji="1" lang="en-US" altLang="ja-JP" dirty="0" err="1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somente</a:t>
            </a:r>
            <a:r>
              <a:rPr kumimoji="1" lang="pt-BR" altLang="ja-JP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em japonês.</a:t>
            </a:r>
            <a:endParaRPr kumimoji="1" lang="ja-JP" altLang="en-US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313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93896" y="8546841"/>
            <a:ext cx="2318385" cy="73914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990"/>
              </a:spcBef>
            </a:pPr>
            <a:r>
              <a:rPr sz="16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☎</a:t>
            </a:r>
            <a:r>
              <a:rPr sz="1600" b="1" spc="-7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600" b="1" spc="-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06-6941-2297</a:t>
            </a:r>
            <a:endParaRPr sz="1600">
              <a:latin typeface="UD デジタル 教科書体 NP-B"/>
              <a:cs typeface="UD デジタル 教科書体 NP-B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 b="1" spc="-10" dirty="0">
                <a:solidFill>
                  <a:srgbClr val="843B0B"/>
                </a:solidFill>
                <a:latin typeface="ＭＳ 明朝"/>
                <a:cs typeface="ＭＳ 明朝"/>
              </a:rPr>
              <a:t>✉</a:t>
            </a:r>
            <a:r>
              <a:rPr sz="16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  <a:hlinkClick r:id="rId2"/>
              </a:rPr>
              <a:t>jouhou-c@ofix.or.jp</a:t>
            </a:r>
            <a:endParaRPr sz="1600">
              <a:latin typeface="UD デジタル 教科書体 NP-B"/>
              <a:cs typeface="UD デジタル 教科書体 NP-B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82024" y="904875"/>
            <a:ext cx="2069464" cy="905510"/>
          </a:xfrm>
          <a:custGeom>
            <a:avLst/>
            <a:gdLst/>
            <a:ahLst/>
            <a:cxnLst/>
            <a:rect l="l" t="t" r="r" b="b"/>
            <a:pathLst>
              <a:path w="2069464" h="905510">
                <a:moveTo>
                  <a:pt x="1015637" y="0"/>
                </a:moveTo>
                <a:lnTo>
                  <a:pt x="948541" y="1191"/>
                </a:lnTo>
                <a:lnTo>
                  <a:pt x="882558" y="3895"/>
                </a:lnTo>
                <a:lnTo>
                  <a:pt x="817829" y="8065"/>
                </a:lnTo>
                <a:lnTo>
                  <a:pt x="754497" y="13655"/>
                </a:lnTo>
                <a:lnTo>
                  <a:pt x="692706" y="20618"/>
                </a:lnTo>
                <a:lnTo>
                  <a:pt x="632597" y="28908"/>
                </a:lnTo>
                <a:lnTo>
                  <a:pt x="574314" y="38478"/>
                </a:lnTo>
                <a:lnTo>
                  <a:pt x="517999" y="49283"/>
                </a:lnTo>
                <a:lnTo>
                  <a:pt x="463794" y="61275"/>
                </a:lnTo>
                <a:lnTo>
                  <a:pt x="411843" y="74409"/>
                </a:lnTo>
                <a:lnTo>
                  <a:pt x="362288" y="88639"/>
                </a:lnTo>
                <a:lnTo>
                  <a:pt x="315272" y="103917"/>
                </a:lnTo>
                <a:lnTo>
                  <a:pt x="270937" y="120197"/>
                </a:lnTo>
                <a:lnTo>
                  <a:pt x="229426" y="137434"/>
                </a:lnTo>
                <a:lnTo>
                  <a:pt x="190882" y="155580"/>
                </a:lnTo>
                <a:lnTo>
                  <a:pt x="155447" y="174589"/>
                </a:lnTo>
                <a:lnTo>
                  <a:pt x="94476" y="215013"/>
                </a:lnTo>
                <a:lnTo>
                  <a:pt x="47655" y="258333"/>
                </a:lnTo>
                <a:lnTo>
                  <a:pt x="16125" y="304180"/>
                </a:lnTo>
                <a:lnTo>
                  <a:pt x="1027" y="352182"/>
                </a:lnTo>
                <a:lnTo>
                  <a:pt x="0" y="376504"/>
                </a:lnTo>
                <a:lnTo>
                  <a:pt x="3334" y="400480"/>
                </a:lnTo>
                <a:lnTo>
                  <a:pt x="22571" y="447187"/>
                </a:lnTo>
                <a:lnTo>
                  <a:pt x="57700" y="491897"/>
                </a:lnTo>
                <a:lnTo>
                  <a:pt x="107683" y="534201"/>
                </a:lnTo>
                <a:lnTo>
                  <a:pt x="171482" y="573693"/>
                </a:lnTo>
                <a:lnTo>
                  <a:pt x="208239" y="592256"/>
                </a:lnTo>
                <a:lnTo>
                  <a:pt x="248060" y="609963"/>
                </a:lnTo>
                <a:lnTo>
                  <a:pt x="290817" y="626763"/>
                </a:lnTo>
                <a:lnTo>
                  <a:pt x="336379" y="642605"/>
                </a:lnTo>
                <a:lnTo>
                  <a:pt x="384616" y="657438"/>
                </a:lnTo>
                <a:lnTo>
                  <a:pt x="435400" y="671211"/>
                </a:lnTo>
                <a:lnTo>
                  <a:pt x="488599" y="683872"/>
                </a:lnTo>
                <a:lnTo>
                  <a:pt x="544085" y="695372"/>
                </a:lnTo>
                <a:lnTo>
                  <a:pt x="601728" y="705659"/>
                </a:lnTo>
                <a:lnTo>
                  <a:pt x="661397" y="714681"/>
                </a:lnTo>
                <a:lnTo>
                  <a:pt x="722964" y="722389"/>
                </a:lnTo>
                <a:lnTo>
                  <a:pt x="786298" y="728731"/>
                </a:lnTo>
                <a:lnTo>
                  <a:pt x="851270" y="733656"/>
                </a:lnTo>
                <a:lnTo>
                  <a:pt x="917750" y="737113"/>
                </a:lnTo>
                <a:lnTo>
                  <a:pt x="985608" y="739052"/>
                </a:lnTo>
                <a:lnTo>
                  <a:pt x="1252790" y="905118"/>
                </a:lnTo>
                <a:lnTo>
                  <a:pt x="1376374" y="718720"/>
                </a:lnTo>
                <a:lnTo>
                  <a:pt x="1445321" y="709104"/>
                </a:lnTo>
                <a:lnTo>
                  <a:pt x="1511528" y="697875"/>
                </a:lnTo>
                <a:lnTo>
                  <a:pt x="1574835" y="685107"/>
                </a:lnTo>
                <a:lnTo>
                  <a:pt x="1635085" y="670877"/>
                </a:lnTo>
                <a:lnTo>
                  <a:pt x="1692121" y="655260"/>
                </a:lnTo>
                <a:lnTo>
                  <a:pt x="1745783" y="638332"/>
                </a:lnTo>
                <a:lnTo>
                  <a:pt x="1795914" y="620169"/>
                </a:lnTo>
                <a:lnTo>
                  <a:pt x="1842357" y="600846"/>
                </a:lnTo>
                <a:lnTo>
                  <a:pt x="1884953" y="580438"/>
                </a:lnTo>
                <a:lnTo>
                  <a:pt x="1923544" y="559023"/>
                </a:lnTo>
                <a:lnTo>
                  <a:pt x="1957973" y="536675"/>
                </a:lnTo>
                <a:lnTo>
                  <a:pt x="2013710" y="489483"/>
                </a:lnTo>
                <a:lnTo>
                  <a:pt x="2050901" y="439468"/>
                </a:lnTo>
                <a:lnTo>
                  <a:pt x="2068283" y="387236"/>
                </a:lnTo>
                <a:lnTo>
                  <a:pt x="2069310" y="362914"/>
                </a:lnTo>
                <a:lnTo>
                  <a:pt x="2065976" y="338939"/>
                </a:lnTo>
                <a:lnTo>
                  <a:pt x="2046739" y="292231"/>
                </a:lnTo>
                <a:lnTo>
                  <a:pt x="2011610" y="247521"/>
                </a:lnTo>
                <a:lnTo>
                  <a:pt x="1961627" y="205217"/>
                </a:lnTo>
                <a:lnTo>
                  <a:pt x="1897827" y="165726"/>
                </a:lnTo>
                <a:lnTo>
                  <a:pt x="1861071" y="147162"/>
                </a:lnTo>
                <a:lnTo>
                  <a:pt x="1821249" y="129455"/>
                </a:lnTo>
                <a:lnTo>
                  <a:pt x="1778493" y="112655"/>
                </a:lnTo>
                <a:lnTo>
                  <a:pt x="1732931" y="96813"/>
                </a:lnTo>
                <a:lnTo>
                  <a:pt x="1684694" y="81980"/>
                </a:lnTo>
                <a:lnTo>
                  <a:pt x="1633910" y="68208"/>
                </a:lnTo>
                <a:lnTo>
                  <a:pt x="1580711" y="55546"/>
                </a:lnTo>
                <a:lnTo>
                  <a:pt x="1525225" y="44046"/>
                </a:lnTo>
                <a:lnTo>
                  <a:pt x="1467582" y="33760"/>
                </a:lnTo>
                <a:lnTo>
                  <a:pt x="1407913" y="24737"/>
                </a:lnTo>
                <a:lnTo>
                  <a:pt x="1346346" y="17029"/>
                </a:lnTo>
                <a:lnTo>
                  <a:pt x="1283012" y="10687"/>
                </a:lnTo>
                <a:lnTo>
                  <a:pt x="1218040" y="5762"/>
                </a:lnTo>
                <a:lnTo>
                  <a:pt x="1151560" y="2305"/>
                </a:lnTo>
                <a:lnTo>
                  <a:pt x="1083702" y="367"/>
                </a:lnTo>
                <a:lnTo>
                  <a:pt x="1015637" y="0"/>
                </a:lnTo>
                <a:close/>
              </a:path>
            </a:pathLst>
          </a:custGeom>
          <a:solidFill>
            <a:srgbClr val="F8CAA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09109" y="672778"/>
            <a:ext cx="1336482" cy="13449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465" y="5049268"/>
            <a:ext cx="1700033" cy="10011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4014" y="5280012"/>
            <a:ext cx="1530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Demiss</a:t>
            </a:r>
            <a:r>
              <a:rPr sz="1600" spc="-5" dirty="0">
                <a:solidFill>
                  <a:srgbClr val="1F3863"/>
                </a:solidFill>
                <a:latin typeface="Georgia"/>
                <a:cs typeface="Georgia"/>
              </a:rPr>
              <a:t>ã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</a:t>
            </a:r>
            <a:r>
              <a:rPr sz="1600" b="1" spc="-5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spc="95" dirty="0">
                <a:solidFill>
                  <a:srgbClr val="1F3863"/>
                </a:solidFill>
                <a:latin typeface="Georgia"/>
                <a:cs typeface="Georgia"/>
              </a:rPr>
              <a:t>•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aposentadoria</a:t>
            </a:r>
            <a:endParaRPr sz="1600">
              <a:latin typeface="UD デジタル 教科書体 NK-B"/>
              <a:cs typeface="UD デジタル 教科書体 NK-B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52215" y="3895131"/>
            <a:ext cx="1707106" cy="10012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16808" y="3906620"/>
            <a:ext cx="1581828" cy="9999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0884" y="5062547"/>
            <a:ext cx="1741247" cy="9854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89471" y="1902031"/>
            <a:ext cx="6583045" cy="1741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/>
            <a:r>
              <a:rPr sz="2500" b="1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Consulta</a:t>
            </a:r>
            <a:r>
              <a:rPr sz="2500" b="1" spc="-30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500" b="1" spc="-5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trabalhista</a:t>
            </a:r>
            <a:r>
              <a:rPr sz="2500" b="1" spc="-35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500" b="1" spc="-5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para</a:t>
            </a:r>
            <a:r>
              <a:rPr sz="2500" b="1" spc="-30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2500" b="1" dirty="0">
                <a:solidFill>
                  <a:srgbClr val="C55A11"/>
                </a:solidFill>
                <a:latin typeface="UD デジタル 教科書体 NP-B"/>
                <a:cs typeface="UD デジタル 教科書体 NP-B"/>
              </a:rPr>
              <a:t>estrangeiros</a:t>
            </a:r>
            <a:endParaRPr sz="2500" dirty="0">
              <a:latin typeface="UD デジタル 教科書体 NP-B"/>
              <a:cs typeface="UD デジタル 教科書体 NP-B"/>
            </a:endParaRPr>
          </a:p>
          <a:p>
            <a:pPr marL="1365250" marR="370205" indent="-1347470">
              <a:lnSpc>
                <a:spcPct val="150000"/>
              </a:lnSpc>
            </a:pPr>
            <a:r>
              <a:rPr lang="en-US" sz="2200" b="1" dirty="0">
                <a:solidFill>
                  <a:srgbClr val="1F386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</a:t>
            </a:r>
            <a:r>
              <a:rPr lang="ja-JP" altLang="en-US" sz="2200" b="1" dirty="0">
                <a:solidFill>
                  <a:srgbClr val="1F3863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 </a:t>
            </a:r>
            <a:r>
              <a:rPr lang="pt-BR" sz="22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Dia e hora de cada </a:t>
            </a:r>
            <a:r>
              <a:rPr lang="pt-BR" altLang="ja-JP" sz="24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mês</a:t>
            </a:r>
            <a:r>
              <a:rPr sz="22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: </a:t>
            </a:r>
            <a:r>
              <a:rPr lang="ja-JP" altLang="en-US" sz="22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　</a:t>
            </a:r>
            <a:r>
              <a:rPr sz="22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(</a:t>
            </a:r>
            <a:r>
              <a:rPr lang="en-US" sz="2200" b="1" dirty="0" err="1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em</a:t>
            </a:r>
            <a:r>
              <a:rPr lang="en-US" sz="2200" b="1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princípio</a:t>
            </a:r>
            <a:r>
              <a:rPr sz="2200" b="1" spc="-5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)</a:t>
            </a:r>
            <a:endParaRPr lang="pt-BR" sz="2200" b="1" spc="-610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K-B"/>
            </a:endParaRPr>
          </a:p>
          <a:p>
            <a:pPr marL="1365250" marR="370205" indent="-1347470">
              <a:lnSpc>
                <a:spcPct val="15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　　　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1ª Sexta</a:t>
            </a: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　 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(1:30pm</a:t>
            </a:r>
            <a:r>
              <a:rPr lang="pt-BR" altLang="ja-JP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- 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5:30pm</a:t>
            </a: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）</a:t>
            </a:r>
            <a:endParaRPr lang="pt-BR"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K-B"/>
            </a:endParaRPr>
          </a:p>
          <a:p>
            <a:pPr marL="1365250" marR="370205" indent="-1347470">
              <a:lnSpc>
                <a:spcPct val="150000"/>
              </a:lnSpc>
            </a:pP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　　　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3ª Quinta</a:t>
            </a:r>
            <a:r>
              <a:rPr lang="pt-BR" sz="1000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 </a:t>
            </a:r>
            <a:r>
              <a:rPr lang="ja-JP" altLang="en-US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（</a:t>
            </a:r>
            <a:r>
              <a:rPr lang="pt-BR" dirty="0">
                <a:solidFill>
                  <a:srgbClr val="00206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UD デジタル 教科書体 NK-B"/>
              </a:rPr>
              <a:t>6:00pm - 8:00pm）</a:t>
            </a:r>
            <a:endParaRPr dirty="0">
              <a:solidFill>
                <a:srgbClr val="00206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UD デジタル 教科書体 NK-B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0663" y="5175808"/>
            <a:ext cx="1277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Assédio </a:t>
            </a:r>
            <a:r>
              <a:rPr sz="22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2200" b="1" spc="-10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poder</a:t>
            </a:r>
            <a:endParaRPr sz="2200">
              <a:latin typeface="UD デジタル 教科書体 NK-B"/>
              <a:cs typeface="UD デジタル 教科書体 NK-B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9471" y="8552294"/>
            <a:ext cx="2662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Informaç</a:t>
            </a:r>
            <a:r>
              <a:rPr sz="1800" spc="-5" dirty="0">
                <a:solidFill>
                  <a:srgbClr val="843B0B"/>
                </a:solidFill>
                <a:latin typeface="Palatino Linotype"/>
                <a:cs typeface="Palatino Linotype"/>
              </a:rPr>
              <a:t>õ</a:t>
            </a:r>
            <a:r>
              <a:rPr sz="18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es</a:t>
            </a:r>
            <a:r>
              <a:rPr sz="1800" b="1" spc="-30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35" dirty="0">
                <a:solidFill>
                  <a:srgbClr val="843B0B"/>
                </a:solidFill>
                <a:latin typeface="Minion Pro"/>
                <a:cs typeface="Minion Pro"/>
              </a:rPr>
              <a:t>•</a:t>
            </a:r>
            <a:r>
              <a:rPr sz="1800" b="1" spc="70" dirty="0">
                <a:solidFill>
                  <a:srgbClr val="843B0B"/>
                </a:solidFill>
                <a:latin typeface="Minion Pro"/>
                <a:cs typeface="Minion Pro"/>
              </a:rPr>
              <a:t> </a:t>
            </a:r>
            <a:r>
              <a:rPr sz="18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Reserva</a:t>
            </a:r>
            <a:endParaRPr sz="1800">
              <a:latin typeface="UD デジタル 教科書体 NK-B"/>
              <a:cs typeface="UD デジタル 教科書体 NK-B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471" y="8824518"/>
            <a:ext cx="2545715" cy="6413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Serviço de Informaç</a:t>
            </a:r>
            <a:r>
              <a:rPr sz="1400" spc="-5" dirty="0">
                <a:solidFill>
                  <a:srgbClr val="843B0B"/>
                </a:solidFill>
                <a:latin typeface="Georgia"/>
                <a:cs typeface="Georgia"/>
              </a:rPr>
              <a:t>ã</a:t>
            </a:r>
            <a:r>
              <a:rPr sz="14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o </a:t>
            </a:r>
            <a:r>
              <a:rPr sz="1400" b="1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para </a:t>
            </a:r>
            <a:r>
              <a:rPr sz="1400" b="1" spc="-42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400" b="1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estrangeiros </a:t>
            </a:r>
            <a:r>
              <a:rPr sz="1400" b="1" spc="-5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residentes de </a:t>
            </a:r>
            <a:r>
              <a:rPr sz="1400" b="1" dirty="0">
                <a:solidFill>
                  <a:srgbClr val="843B0B"/>
                </a:solidFill>
                <a:latin typeface="UD デジタル 教科書体 NK-B"/>
                <a:cs typeface="UD デジタル 教科書体 NK-B"/>
              </a:rPr>
              <a:t> Osaka</a:t>
            </a:r>
            <a:endParaRPr sz="1400">
              <a:latin typeface="UD デジタル 教科書体 NK-B"/>
              <a:cs typeface="UD デジタル 教科書体 NK-B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87727" y="8665011"/>
            <a:ext cx="618624" cy="61865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443" y="3906414"/>
            <a:ext cx="1490915" cy="97729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80885" y="4217860"/>
            <a:ext cx="14097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Remuneraç</a:t>
            </a:r>
            <a:r>
              <a:rPr sz="1600" dirty="0">
                <a:solidFill>
                  <a:srgbClr val="1F3863"/>
                </a:solidFill>
                <a:latin typeface="Georgia"/>
                <a:cs typeface="Georgia"/>
              </a:rPr>
              <a:t>ã</a:t>
            </a:r>
            <a:r>
              <a:rPr sz="1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</a:t>
            </a:r>
            <a:endParaRPr sz="1600">
              <a:latin typeface="UD デジタル 教科書体 NK-B"/>
              <a:cs typeface="UD デジタル 教科書体 NK-B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9203" y="106722"/>
            <a:ext cx="265411" cy="18563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09958" y="329151"/>
            <a:ext cx="590737" cy="13390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16838" y="30099"/>
            <a:ext cx="5242560" cy="63944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5"/>
              </a:spcBef>
            </a:pPr>
            <a:r>
              <a:rPr sz="1100" dirty="0">
                <a:latin typeface="UD デジタル 教科書体 NK-R"/>
                <a:cs typeface="UD デジタル 教科書体 NK-R"/>
              </a:rPr>
              <a:t>Centro</a:t>
            </a:r>
            <a:r>
              <a:rPr sz="1100" spc="-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de</a:t>
            </a:r>
            <a:r>
              <a:rPr sz="1100" spc="-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Consulta</a:t>
            </a:r>
            <a:r>
              <a:rPr sz="1100" spc="-5" dirty="0">
                <a:latin typeface="UD デジタル 教科書体 NK-R"/>
                <a:cs typeface="UD デジタル 教科書体 NK-R"/>
              </a:rPr>
              <a:t> Trabal</a:t>
            </a:r>
            <a:r>
              <a:rPr sz="1100" spc="-5" dirty="0">
                <a:latin typeface="Minion Pro"/>
                <a:cs typeface="Minion Pro"/>
              </a:rPr>
              <a:t>h</a:t>
            </a:r>
            <a:r>
              <a:rPr sz="1100" spc="-5" dirty="0">
                <a:latin typeface="UD デジタル 教科書体 NK-R"/>
                <a:cs typeface="UD デジタル 教科書体 NK-R"/>
              </a:rPr>
              <a:t>ista </a:t>
            </a:r>
            <a:r>
              <a:rPr sz="1100" dirty="0">
                <a:latin typeface="UD デジタル 教科書体 NK-R"/>
                <a:cs typeface="UD デジタル 教科書体 NK-R"/>
              </a:rPr>
              <a:t>de Osaka</a:t>
            </a:r>
            <a:r>
              <a:rPr sz="1100" spc="-5" dirty="0">
                <a:latin typeface="UD デジタル 教科書体 NK-R"/>
                <a:cs typeface="UD デジタル 教科書体 NK-R"/>
              </a:rPr>
              <a:t> (Divis</a:t>
            </a:r>
            <a:r>
              <a:rPr sz="1100" b="0" spc="-5" dirty="0">
                <a:latin typeface="小塚明朝 Pr6N L"/>
                <a:cs typeface="小塚明朝 Pr6N L"/>
              </a:rPr>
              <a:t>ã</a:t>
            </a:r>
            <a:r>
              <a:rPr sz="1100" spc="-5" dirty="0">
                <a:latin typeface="UD デジタル 教科書体 NK-R"/>
                <a:cs typeface="UD デジタル 教科書体 NK-R"/>
              </a:rPr>
              <a:t>o </a:t>
            </a:r>
            <a:r>
              <a:rPr sz="1100" dirty="0">
                <a:latin typeface="UD デジタル 教科書体 NK-R"/>
                <a:cs typeface="UD デジタル 教科書体 NK-R"/>
              </a:rPr>
              <a:t>de</a:t>
            </a:r>
            <a:r>
              <a:rPr sz="1100" spc="-5" dirty="0">
                <a:latin typeface="UD デジタル 教科書体 NK-R"/>
                <a:cs typeface="UD デジタル 教科書体 NK-R"/>
              </a:rPr>
              <a:t> Ambiente </a:t>
            </a:r>
            <a:r>
              <a:rPr sz="1100" dirty="0">
                <a:latin typeface="UD デジタル 教科書体 NK-R"/>
                <a:cs typeface="UD デジタル 教科書体 NK-R"/>
              </a:rPr>
              <a:t>do</a:t>
            </a:r>
            <a:r>
              <a:rPr sz="1100" spc="-5" dirty="0">
                <a:latin typeface="UD デジタル 教科書体 NK-R"/>
                <a:cs typeface="UD デジタル 教科書体 NK-R"/>
              </a:rPr>
              <a:t> Trabal</a:t>
            </a:r>
            <a:r>
              <a:rPr sz="1100" spc="-5" dirty="0">
                <a:latin typeface="Minion Pro"/>
                <a:cs typeface="Minion Pro"/>
              </a:rPr>
              <a:t>h</a:t>
            </a:r>
            <a:r>
              <a:rPr sz="1100" spc="-5" dirty="0">
                <a:latin typeface="UD デジタル 教科書体 NK-R"/>
                <a:cs typeface="UD デジタル 教科書体 NK-R"/>
              </a:rPr>
              <a:t>o)</a:t>
            </a:r>
            <a:endParaRPr sz="1100">
              <a:latin typeface="UD デジタル 教科書体 NK-R"/>
              <a:cs typeface="UD デジタル 教科書体 NK-R"/>
            </a:endParaRPr>
          </a:p>
          <a:p>
            <a:pPr marL="322580" algn="ctr">
              <a:lnSpc>
                <a:spcPts val="1310"/>
              </a:lnSpc>
              <a:spcBef>
                <a:spcPts val="445"/>
              </a:spcBef>
            </a:pPr>
            <a:r>
              <a:rPr sz="1100" spc="-5" dirty="0">
                <a:latin typeface="UD デジタル 教科書体 NK-R"/>
                <a:cs typeface="UD デジタル 教科書体 NK-R"/>
              </a:rPr>
              <a:t>Fundaç</a:t>
            </a:r>
            <a:r>
              <a:rPr sz="1100" b="0" spc="-5" dirty="0">
                <a:latin typeface="小塚明朝 Pr6N L"/>
                <a:cs typeface="小塚明朝 Pr6N L"/>
              </a:rPr>
              <a:t>ã</a:t>
            </a:r>
            <a:r>
              <a:rPr sz="1100" spc="-5" dirty="0">
                <a:latin typeface="UD デジタル 教科書体 NK-R"/>
                <a:cs typeface="UD デジタル 教科書体 NK-R"/>
              </a:rPr>
              <a:t>o</a:t>
            </a:r>
            <a:r>
              <a:rPr sz="1100" spc="-1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de</a:t>
            </a:r>
            <a:r>
              <a:rPr sz="1100" spc="-10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Intercâmbio</a:t>
            </a:r>
            <a:r>
              <a:rPr sz="1100" spc="-1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Internacional</a:t>
            </a:r>
            <a:r>
              <a:rPr sz="1100" spc="-10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da</a:t>
            </a:r>
            <a:r>
              <a:rPr sz="1100" spc="-10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Província</a:t>
            </a:r>
            <a:r>
              <a:rPr sz="1100" spc="-15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de</a:t>
            </a:r>
            <a:r>
              <a:rPr sz="1100" spc="-10" dirty="0">
                <a:latin typeface="UD デジタル 教科書体 NK-R"/>
                <a:cs typeface="UD デジタル 教科書体 NK-R"/>
              </a:rPr>
              <a:t> </a:t>
            </a:r>
            <a:r>
              <a:rPr sz="1100" dirty="0">
                <a:latin typeface="UD デジタル 教科書体 NK-R"/>
                <a:cs typeface="UD デジタル 教科書体 NK-R"/>
              </a:rPr>
              <a:t>Osaka</a:t>
            </a:r>
            <a:endParaRPr sz="1100">
              <a:latin typeface="UD デジタル 教科書体 NK-R"/>
              <a:cs typeface="UD デジタル 教科書体 NK-R"/>
            </a:endParaRPr>
          </a:p>
          <a:p>
            <a:pPr marL="363855" algn="ctr">
              <a:lnSpc>
                <a:spcPts val="1310"/>
              </a:lnSpc>
            </a:pPr>
            <a:r>
              <a:rPr sz="1100" spc="-5" dirty="0">
                <a:latin typeface="UD デジタル 教科書体 NK-R"/>
                <a:cs typeface="UD デジタル 教科書体 NK-R"/>
              </a:rPr>
              <a:t>Servi</a:t>
            </a:r>
            <a:r>
              <a:rPr sz="1100" b="0" spc="-5" dirty="0">
                <a:latin typeface="小塚明朝 Pr6N L"/>
                <a:cs typeface="小塚明朝 Pr6N L"/>
              </a:rPr>
              <a:t>ç</a:t>
            </a:r>
            <a:r>
              <a:rPr sz="1100" spc="-5" dirty="0">
                <a:latin typeface="UD デジタル 教科書体 NK-R"/>
                <a:cs typeface="UD デジタル 教科書体 NK-R"/>
              </a:rPr>
              <a:t>o </a:t>
            </a:r>
            <a:r>
              <a:rPr sz="1100" dirty="0">
                <a:latin typeface="UD デジタル 教科書体 NK-R"/>
                <a:cs typeface="UD デジタル 教科書体 NK-R"/>
              </a:rPr>
              <a:t>de Informa</a:t>
            </a:r>
            <a:r>
              <a:rPr sz="1100" b="0" dirty="0">
                <a:latin typeface="小塚明朝 Pr6N L"/>
                <a:cs typeface="小塚明朝 Pr6N L"/>
              </a:rPr>
              <a:t>çã</a:t>
            </a:r>
            <a:r>
              <a:rPr sz="1100" dirty="0">
                <a:latin typeface="UD デジタル 教科書体 NK-R"/>
                <a:cs typeface="UD デジタル 教科書体 NK-R"/>
              </a:rPr>
              <a:t>o para </a:t>
            </a:r>
            <a:r>
              <a:rPr sz="1100" spc="-5" dirty="0">
                <a:latin typeface="UD デジタル 教科書体 NK-R"/>
                <a:cs typeface="UD デジタル 教科書体 NK-R"/>
              </a:rPr>
              <a:t>estran</a:t>
            </a:r>
            <a:r>
              <a:rPr sz="1100" spc="-5" dirty="0">
                <a:latin typeface="Minion Pro"/>
                <a:cs typeface="Minion Pro"/>
              </a:rPr>
              <a:t>g</a:t>
            </a:r>
            <a:r>
              <a:rPr sz="1100" spc="-5" dirty="0">
                <a:latin typeface="UD デジタル 教科書体 NK-R"/>
                <a:cs typeface="UD デジタル 教科書体 NK-R"/>
              </a:rPr>
              <a:t>eiros</a:t>
            </a:r>
            <a:r>
              <a:rPr sz="1100" dirty="0">
                <a:latin typeface="UD デジタル 教科書体 NK-R"/>
                <a:cs typeface="UD デジタル 教科書体 NK-R"/>
              </a:rPr>
              <a:t> </a:t>
            </a:r>
            <a:r>
              <a:rPr sz="1100" spc="-5" dirty="0">
                <a:latin typeface="UD デジタル 教科書体 NK-R"/>
                <a:cs typeface="UD デジタル 教科書体 NK-R"/>
              </a:rPr>
              <a:t>residentes</a:t>
            </a:r>
            <a:r>
              <a:rPr sz="1100" dirty="0">
                <a:latin typeface="UD デジタル 教科書体 NK-R"/>
                <a:cs typeface="UD デジタル 教科書体 NK-R"/>
              </a:rPr>
              <a:t> de Osaka</a:t>
            </a:r>
            <a:endParaRPr sz="1100">
              <a:latin typeface="UD デジタル 教科書体 NK-R"/>
              <a:cs typeface="UD デジタル 教科書体 NK-R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4701" y="5244553"/>
            <a:ext cx="15786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Contrato</a:t>
            </a:r>
            <a:r>
              <a:rPr sz="2000" b="1" spc="-10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 </a:t>
            </a:r>
            <a:r>
              <a:rPr sz="2000" b="1" spc="-6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0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Trabalho</a:t>
            </a:r>
            <a:endParaRPr sz="2000">
              <a:latin typeface="UD デジタル 教科書体 NK-B"/>
              <a:cs typeface="UD デジタル 教科書体 NK-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974" y="6025800"/>
            <a:ext cx="6018530" cy="245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467359" indent="635">
              <a:lnSpc>
                <a:spcPct val="112000"/>
              </a:lnSpc>
              <a:spcBef>
                <a:spcPts val="100"/>
              </a:spcBef>
            </a:pPr>
            <a:r>
              <a:rPr sz="1800" b="0" dirty="0">
                <a:solidFill>
                  <a:srgbClr val="1F3863"/>
                </a:solidFill>
                <a:latin typeface="A-OTF UD新ゴ Pr6N L"/>
                <a:cs typeface="A-OTF UD新ゴ Pr6N L"/>
              </a:rPr>
              <a:t>É</a:t>
            </a:r>
            <a:r>
              <a:rPr sz="1800" b="0" spc="-120" dirty="0">
                <a:solidFill>
                  <a:srgbClr val="1F3863"/>
                </a:solidFill>
                <a:latin typeface="A-OTF UD新ゴ Pr6N L"/>
                <a:cs typeface="A-OTF UD新ゴ Pr6N L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possível</a:t>
            </a:r>
            <a:r>
              <a:rPr sz="18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consultar</a:t>
            </a:r>
            <a:r>
              <a:rPr sz="18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online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com</a:t>
            </a:r>
            <a:r>
              <a:rPr sz="18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especialista</a:t>
            </a:r>
            <a:r>
              <a:rPr sz="18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do </a:t>
            </a:r>
            <a:r>
              <a:rPr sz="1800" b="1" spc="-54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Centro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18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Consulta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Trabalhista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Osaka</a:t>
            </a:r>
            <a:endParaRPr sz="1800">
              <a:latin typeface="UD デジタル 教科書体 NK-B"/>
              <a:cs typeface="UD デジタル 教科書体 NK-B"/>
            </a:endParaRPr>
          </a:p>
          <a:p>
            <a:pPr marL="76835" marR="320675">
              <a:lnSpc>
                <a:spcPts val="2060"/>
              </a:lnSpc>
              <a:spcBef>
                <a:spcPts val="50"/>
              </a:spcBef>
            </a:pP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Como</a:t>
            </a:r>
            <a:r>
              <a:rPr sz="1800" b="1" spc="-3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consultar:</a:t>
            </a:r>
            <a:r>
              <a:rPr sz="1800" b="1" spc="-3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Online,</a:t>
            </a:r>
            <a:r>
              <a:rPr sz="1800" b="1" spc="-3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pessoalmente,</a:t>
            </a:r>
            <a:r>
              <a:rPr sz="1800" b="1" spc="-3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telefone </a:t>
            </a:r>
            <a:r>
              <a:rPr sz="1800" b="1" spc="-54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(todos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por</a:t>
            </a:r>
            <a:r>
              <a:rPr sz="18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sistema</a:t>
            </a:r>
            <a:r>
              <a:rPr sz="18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18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8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reserva)</a:t>
            </a:r>
            <a:endParaRPr sz="1800">
              <a:latin typeface="UD デジタル 教科書体 NK-B"/>
              <a:cs typeface="UD デジタル 教科書体 NK-B"/>
            </a:endParaRPr>
          </a:p>
          <a:p>
            <a:pPr marL="218440" marR="5080" indent="-151130">
              <a:lnSpc>
                <a:spcPct val="100000"/>
              </a:lnSpc>
              <a:spcBef>
                <a:spcPts val="745"/>
              </a:spcBef>
            </a:pP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※Em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princípio,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o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pedido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reserva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pode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ser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realizado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até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2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dias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comerciais </a:t>
            </a:r>
            <a:r>
              <a:rPr sz="1200" b="1" spc="-36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antes</a:t>
            </a:r>
            <a:r>
              <a:rPr sz="12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do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dia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do</a:t>
            </a:r>
            <a:r>
              <a:rPr sz="12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2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atendimento</a:t>
            </a:r>
            <a:endParaRPr sz="1200">
              <a:latin typeface="UD デジタル 教科書体 NK-B"/>
              <a:cs typeface="UD デジタル 教科書体 NK-B"/>
            </a:endParaRPr>
          </a:p>
          <a:p>
            <a:pPr marL="12700" marR="51435">
              <a:lnSpc>
                <a:spcPts val="1760"/>
              </a:lnSpc>
              <a:spcBef>
                <a:spcPts val="1225"/>
              </a:spcBef>
            </a:pP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Idiomas</a:t>
            </a:r>
            <a:r>
              <a:rPr sz="16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traduzidos:</a:t>
            </a:r>
            <a:r>
              <a:rPr sz="16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Inglês,</a:t>
            </a:r>
            <a:r>
              <a:rPr sz="16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Chinês,</a:t>
            </a:r>
            <a:r>
              <a:rPr sz="16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Coreano</a:t>
            </a:r>
            <a:r>
              <a:rPr sz="1600" b="1" spc="-2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/</a:t>
            </a:r>
            <a:r>
              <a:rPr sz="1600" b="1" spc="-2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Chosengo, </a:t>
            </a:r>
            <a:r>
              <a:rPr sz="1600" b="1" spc="-484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Português, Espanhol, Vietnamita, Filipino, Tailandês, </a:t>
            </a:r>
            <a:r>
              <a:rPr sz="1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Indonésio,</a:t>
            </a:r>
            <a:r>
              <a:rPr sz="1600" b="1" spc="-1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Nepalês,</a:t>
            </a:r>
            <a:r>
              <a:rPr sz="1600" b="1" spc="-10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Japonês</a:t>
            </a:r>
            <a:endParaRPr sz="1600">
              <a:latin typeface="UD デジタル 教科書体 NK-B"/>
              <a:cs typeface="UD デジタル 教科書体 NK-B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4252" y="3978300"/>
            <a:ext cx="139255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600" b="1" spc="6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Assédio  sexual</a:t>
            </a:r>
            <a:endParaRPr sz="2600">
              <a:latin typeface="UD デジタル 教科書体 NK-B"/>
              <a:cs typeface="UD デジタル 教科書体 NK-B"/>
            </a:endParaRPr>
          </a:p>
        </p:txBody>
      </p:sp>
      <p:sp>
        <p:nvSpPr>
          <p:cNvPr id="23" name="object 23"/>
          <p:cNvSpPr txBox="1"/>
          <p:nvPr/>
        </p:nvSpPr>
        <p:spPr>
          <a:xfrm rot="21540000">
            <a:off x="3503205" y="1110123"/>
            <a:ext cx="907851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dirty="0">
                <a:solidFill>
                  <a:srgbClr val="EC7C30"/>
                </a:solidFill>
                <a:latin typeface="Arial"/>
                <a:cs typeface="Arial"/>
              </a:rPr>
              <a:t>É</a:t>
            </a:r>
            <a:r>
              <a:rPr sz="1400" b="1" spc="-9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baseline="1984" dirty="0">
                <a:solidFill>
                  <a:srgbClr val="EC7C30"/>
                </a:solidFill>
                <a:latin typeface="Arial"/>
                <a:cs typeface="Arial"/>
              </a:rPr>
              <a:t>poss</a:t>
            </a:r>
            <a:r>
              <a:rPr sz="2100" b="1" baseline="7936" dirty="0">
                <a:solidFill>
                  <a:srgbClr val="EC7C30"/>
                </a:solidFill>
                <a:latin typeface="Arial"/>
                <a:cs typeface="Arial"/>
              </a:rPr>
              <a:t>ív</a:t>
            </a:r>
            <a:r>
              <a:rPr sz="2100" b="1" baseline="9920" dirty="0">
                <a:solidFill>
                  <a:srgbClr val="EC7C30"/>
                </a:solidFill>
                <a:latin typeface="Arial"/>
                <a:cs typeface="Arial"/>
              </a:rPr>
              <a:t>el</a:t>
            </a:r>
            <a:endParaRPr sz="2100" baseline="992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 rot="21540000">
            <a:off x="3262350" y="1292746"/>
            <a:ext cx="14000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b="1" dirty="0">
                <a:solidFill>
                  <a:srgbClr val="EC7C30"/>
                </a:solidFill>
                <a:latin typeface="Arial"/>
                <a:cs typeface="Arial"/>
              </a:rPr>
              <a:t>consultar</a:t>
            </a:r>
            <a:r>
              <a:rPr sz="1400" b="1" spc="-3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100" b="1" spc="7" baseline="3968" dirty="0">
                <a:solidFill>
                  <a:srgbClr val="EC7C30"/>
                </a:solidFill>
                <a:latin typeface="Arial"/>
                <a:cs typeface="Arial"/>
              </a:rPr>
              <a:t>online</a:t>
            </a:r>
            <a:endParaRPr sz="2100" baseline="3968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9877" y="9468993"/>
            <a:ext cx="63874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Osaka,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Chuo-ku,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Hommachibashi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2-5,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My</a:t>
            </a:r>
            <a:r>
              <a:rPr sz="1500" b="1" spc="-10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Dome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Osaka</a:t>
            </a:r>
            <a:r>
              <a:rPr sz="1500" b="1" spc="-15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 </a:t>
            </a:r>
            <a:r>
              <a:rPr sz="1500" b="1" dirty="0">
                <a:solidFill>
                  <a:srgbClr val="843B0B"/>
                </a:solidFill>
                <a:latin typeface="UD デジタル 教科書体 NP-B"/>
                <a:cs typeface="UD デジタル 教科書体 NP-B"/>
              </a:rPr>
              <a:t>5°andar</a:t>
            </a:r>
            <a:endParaRPr sz="1500">
              <a:latin typeface="UD デジタル 教科書体 NP-B"/>
              <a:cs typeface="UD デジタル 教科書体 NP-B"/>
            </a:endParaRPr>
          </a:p>
        </p:txBody>
      </p:sp>
      <p:sp>
        <p:nvSpPr>
          <p:cNvPr id="26" name="object 26"/>
          <p:cNvSpPr txBox="1"/>
          <p:nvPr/>
        </p:nvSpPr>
        <p:spPr>
          <a:xfrm rot="540000">
            <a:off x="585367" y="1238833"/>
            <a:ext cx="207012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0"/>
              </a:lnSpc>
            </a:pPr>
            <a:r>
              <a:rPr sz="2100" spc="-7" baseline="1984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Favor</a:t>
            </a:r>
            <a:r>
              <a:rPr sz="2100" spc="-60" baseline="1984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 </a:t>
            </a:r>
            <a:r>
              <a:rPr sz="2100" spc="-7" baseline="1984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fazer</a:t>
            </a:r>
            <a:r>
              <a:rPr sz="2100" spc="-60" baseline="1984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 </a:t>
            </a:r>
            <a:r>
              <a:rPr sz="1400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sua</a:t>
            </a:r>
            <a:r>
              <a:rPr sz="1400" spc="-35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 </a:t>
            </a:r>
            <a:r>
              <a:rPr sz="1400" spc="-5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reserva</a:t>
            </a:r>
            <a:endParaRPr sz="1400">
              <a:latin typeface="UD デジタル 教科書体 NK-R"/>
              <a:cs typeface="UD デジタル 教科書体 NK-R"/>
            </a:endParaRPr>
          </a:p>
        </p:txBody>
      </p:sp>
      <p:sp>
        <p:nvSpPr>
          <p:cNvPr id="27" name="object 27"/>
          <p:cNvSpPr txBox="1"/>
          <p:nvPr/>
        </p:nvSpPr>
        <p:spPr>
          <a:xfrm rot="540000">
            <a:off x="1235138" y="1436560"/>
            <a:ext cx="565868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dirty="0">
                <a:solidFill>
                  <a:srgbClr val="AA3F00"/>
                </a:solidFill>
                <a:latin typeface="UD デジタル 教科書体 NK-R"/>
                <a:cs typeface="UD デジタル 教科書体 NK-R"/>
              </a:rPr>
              <a:t>Grátis</a:t>
            </a:r>
            <a:endParaRPr sz="1400">
              <a:latin typeface="UD デジタル 教科書体 NK-R"/>
              <a:cs typeface="UD デジタル 教科書体 NK-R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12910" y="3965778"/>
            <a:ext cx="158813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 marR="5080" indent="-103505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Hora </a:t>
            </a: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de </a:t>
            </a:r>
            <a:r>
              <a:rPr sz="2600" b="1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 </a:t>
            </a:r>
            <a:r>
              <a:rPr sz="2600" b="1" spc="-5" dirty="0">
                <a:solidFill>
                  <a:srgbClr val="1F3863"/>
                </a:solidFill>
                <a:latin typeface="UD デジタル 教科書体 NK-B"/>
                <a:cs typeface="UD デジタル 教科書体 NK-B"/>
              </a:rPr>
              <a:t>trabalho</a:t>
            </a:r>
            <a:endParaRPr sz="2600">
              <a:latin typeface="UD デジタル 教科書体 NK-B"/>
              <a:cs typeface="UD デジタル 教科書体 NK-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6;p24">
            <a:extLst>
              <a:ext uri="{FF2B5EF4-FFF2-40B4-BE49-F238E27FC236}">
                <a16:creationId xmlns:a16="http://schemas.microsoft.com/office/drawing/2014/main" id="{E50002FD-4548-4A9B-990A-B6F7A51D5AB2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4BF4693-FE49-4F58-BD7B-7F7F059E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425870"/>
              </p:ext>
            </p:extLst>
          </p:nvPr>
        </p:nvGraphicFramePr>
        <p:xfrm>
          <a:off x="152400" y="404930"/>
          <a:ext cx="6545178" cy="93770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7333">
                  <a:extLst>
                    <a:ext uri="{9D8B030D-6E8A-4147-A177-3AD203B41FA5}">
                      <a16:colId xmlns:a16="http://schemas.microsoft.com/office/drawing/2014/main" val="2205891264"/>
                    </a:ext>
                  </a:extLst>
                </a:gridCol>
                <a:gridCol w="1553740">
                  <a:extLst>
                    <a:ext uri="{9D8B030D-6E8A-4147-A177-3AD203B41FA5}">
                      <a16:colId xmlns:a16="http://schemas.microsoft.com/office/drawing/2014/main" val="1176588221"/>
                    </a:ext>
                  </a:extLst>
                </a:gridCol>
                <a:gridCol w="955597">
                  <a:extLst>
                    <a:ext uri="{9D8B030D-6E8A-4147-A177-3AD203B41FA5}">
                      <a16:colId xmlns:a16="http://schemas.microsoft.com/office/drawing/2014/main" val="3652976841"/>
                    </a:ext>
                  </a:extLst>
                </a:gridCol>
                <a:gridCol w="2708508">
                  <a:extLst>
                    <a:ext uri="{9D8B030D-6E8A-4147-A177-3AD203B41FA5}">
                      <a16:colId xmlns:a16="http://schemas.microsoft.com/office/drawing/2014/main" val="2408974630"/>
                    </a:ext>
                  </a:extLst>
                </a:gridCol>
              </a:tblGrid>
              <a:tr h="4783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Assuntos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consulta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Endereço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Horário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atendimento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3244297571"/>
                  </a:ext>
                </a:extLst>
              </a:tr>
              <a:tr h="1452880">
                <a:tc>
                  <a:txBody>
                    <a:bodyPr/>
                    <a:lstStyle/>
                    <a:p>
                      <a:pPr algn="just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Condições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trabalho</a:t>
                      </a:r>
                      <a:endParaRPr kumimoji="1"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relacionada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normas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leis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trabalhistas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Servi</a:t>
                      </a:r>
                      <a:r>
                        <a:rPr kumimoji="1" lang="pt-BR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ço de consultoria para trabalhadores estrangeiros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06-6949-6490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1617" marR="61617" marT="66040" marB="660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9F, Osaka Government Building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No.2,</a:t>
                      </a:r>
                      <a:r>
                        <a:rPr kumimoji="1" lang="ja-JP" altLang="en-US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4-1-67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Otemae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Chuo-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  <a:endParaRPr kumimoji="1" lang="ja-JP" altLang="en-US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9:30h as 17:00h</a:t>
                      </a:r>
                      <a:r>
                        <a:rPr kumimoji="1" lang="ja-JP" altLang="en-US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ja-JP" sz="9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12:00h </a:t>
                      </a:r>
                      <a:r>
                        <a:rPr kumimoji="1" lang="en-US" altLang="ja-JP" sz="9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9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13:00 </a:t>
                      </a:r>
                      <a:r>
                        <a:rPr kumimoji="1" lang="en-US" altLang="ja-JP" sz="9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1" lang="ja-JP" altLang="en-US" sz="9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en-US" altLang="ja-JP" sz="9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1" lang="ja-JP" altLang="en-US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Qua. e Sex,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baseline="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Qua. e  Qui.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baseline="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    Ter., Qua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.,</a:t>
                      </a:r>
                      <a:r>
                        <a:rPr kumimoji="1" lang="en-US" altLang="ja-JP" sz="1100" baseline="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Qui. e Sex.</a:t>
                      </a:r>
                      <a:endParaRPr kumimoji="1"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 Sex.</a:t>
                      </a:r>
                    </a:p>
                  </a:txBody>
                  <a:tcPr marL="61617" marR="61617" marT="66040" marB="66040"/>
                </a:tc>
                <a:extLst>
                  <a:ext uri="{0D108BD9-81ED-4DB2-BD59-A6C34878D82A}">
                    <a16:rowId xmlns:a16="http://schemas.microsoft.com/office/drawing/2014/main" val="1752676047"/>
                  </a:ext>
                </a:extLst>
              </a:tr>
              <a:tr h="1823366">
                <a:tc rowSpan="2"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Aconselhamento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Colocação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Informações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referentes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à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ofertas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emprego</a:t>
                      </a: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Centro de Assistência de Emprego para Estrangeiros de Osaka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06-7709-9465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16F,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Hankyu Grand Building, 8-47 Kakuda-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Kita-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Segunda a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Sexta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 das 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10:00h  </a:t>
                      </a:r>
                      <a:r>
                        <a:rPr kumimoji="1"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18:00 h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Sab., Dom. e 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）</a:t>
                      </a:r>
                      <a:endParaRPr kumimoji="1" lang="pt-BR" altLang="ja-JP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1" lang="ja-JP" alt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Seg. à Sex.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Ter. e Qui., </a:t>
                      </a:r>
                    </a:p>
                    <a:p>
                      <a:pPr marL="0" marR="0" lvl="0" indent="0" algn="l" defTabSz="914400" rtl="0" eaLnBrk="0" fontAlgn="auto" latinLnBrk="0" hangingPunct="0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Vietnamita:Seg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 e Qua.</a:t>
                      </a:r>
                      <a:endParaRPr kumimoji="1" lang="en-US" altLang="ja-JP" sz="9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Qua.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(Intérpretes disponíveis das 13:00 às 18:00h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 precisar de um intérprete, entre em contato com o escritório previamente por telefone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212792699"/>
                  </a:ext>
                </a:extLst>
              </a:tr>
              <a:tr h="1449211">
                <a:tc vMerge="1">
                  <a:txBody>
                    <a:bodyPr/>
                    <a:lstStyle/>
                    <a:p>
                      <a:pPr algn="just" eaLnBrk="0" hangingPunct="0"/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Hello Work Sakai</a:t>
                      </a:r>
                    </a:p>
                    <a:p>
                      <a:pPr marL="0" algn="l" defTabSz="914400" rtl="0" eaLnBrk="0" latinLnBrk="0" hangingPunct="0"/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Canto</a:t>
                      </a:r>
                      <a:r>
                        <a:rPr kumimoji="1" lang="ja-JP" altLang="en-US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Assistência de Emprego para Estrangeiros </a:t>
                      </a:r>
                    </a:p>
                    <a:p>
                      <a:pPr marL="0" algn="l" defTabSz="914400" rtl="0" eaLnBrk="0" latinLnBrk="0" hangingPunct="0"/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072-222-5049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1F e 3F, Sakai Local Government Building, 2-29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Minamikawaramachi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Sakai-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Sakai Shi ( no Hello Work Sakai)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13:00h </a:t>
                      </a:r>
                      <a:r>
                        <a:rPr kumimoji="1" lang="en-US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17:00 h</a:t>
                      </a:r>
                      <a:endParaRPr kumimoji="1" 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Seg. e Ter.,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 Qui. 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2a. e 4a  Qui. e Sex. de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 precisar de um intérprete, entre em contato com o escritório previamente por telefone.</a:t>
                      </a:r>
                      <a:endParaRPr lang="ja-JP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486096588"/>
                  </a:ext>
                </a:extLst>
              </a:tr>
              <a:tr h="1702623">
                <a:tc>
                  <a:txBody>
                    <a:bodyPr/>
                    <a:lstStyle/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endParaRPr lang="en-US" altLang="ja-JP" sz="1100" dirty="0">
                        <a:solidFill>
                          <a:schemeClr val="dk1"/>
                        </a:solidFill>
                        <a:effectLst/>
                        <a:latin typeface="+mn-lt"/>
                        <a:ea typeface="HG丸ｺﾞｼｯｸM-PRO" panose="020F0600000000000000" pitchFamily="50" charset="-128"/>
                        <a:cs typeface="Arial" panose="020B0604020202020204" pitchFamily="34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Status</a:t>
                      </a:r>
                      <a:r>
                        <a:rPr lang="en-US" altLang="ja-JP" sz="1100" dirty="0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residência</a:t>
                      </a:r>
                      <a:endParaRPr lang="en-US" altLang="ja-JP" sz="1100" dirty="0"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eaLnBrk="0" hangingPunct="0">
                        <a:buFont typeface="Arial" panose="020B0604020202020204" pitchFamily="34" charset="0"/>
                        <a:buChar char="•"/>
                      </a:pPr>
                      <a:r>
                        <a:rPr lang="pt-BR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Assuntos gerais relacionados à sua vida diária, como trabalho e emprego, assistência médica, bem-estar e educação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/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Fundação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Intercâmbio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Internacional de Osaka (OFIX)</a:t>
                      </a:r>
                    </a:p>
                    <a:p>
                      <a:pPr algn="l" eaLnBrk="0" hangingPunct="0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Serviço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informação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kumimoji="1" lang="en-US" altLang="ja-JP" sz="11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estrangeiros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residentes</a:t>
                      </a:r>
                      <a:r>
                        <a:rPr kumimoji="1" lang="en-US" altLang="ja-JP" sz="1100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Osaka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06-6941-2297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5F,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MyDome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Osaka, 2-5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Hommachibashi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Chuo-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ku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Osaka Shi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Sex. das 9:00h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21:00h (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após as 17h30 é necessário agendamento)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Seg., Ter., Qua. e Qui das 9:00h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17:30h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exceto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feriados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nacionais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4o. Dom. de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13:00h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17:00 h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Filipino,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Thailandês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Indonésio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2252806313"/>
                  </a:ext>
                </a:extLst>
              </a:tr>
              <a:tr h="874667">
                <a:tc rowSpan="2">
                  <a:txBody>
                    <a:bodyPr/>
                    <a:lstStyle/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Direitos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Humanos dos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estrangeiros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322" marR="36322" marT="0" marB="0" anchor="ctr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Ministério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 Justiça 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Linha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Direta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Direitos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Humanos para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cidadãos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língua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estrangeira</a:t>
                      </a:r>
                      <a:r>
                        <a:rPr lang="en-US" altLang="ja-JP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0570-090911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Dias úteis </a:t>
                      </a:r>
                      <a:r>
                        <a:rPr kumimoji="1" lang="pt-BR" altLang="ja-JP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(exceto feriados de fim de ano/anonovo)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das 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9:00h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17:00h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1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 Filipino,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Vietnamita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Nepalês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Indonésio</a:t>
                      </a:r>
                      <a:r>
                        <a:rPr kumimoji="1" lang="en-US" altLang="ja-JP" sz="11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kumimoji="1" lang="en-US" altLang="ja-JP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1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Thailandês</a:t>
                      </a:r>
                      <a:endParaRPr kumimoji="1" lang="en-US" altLang="ja-JP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35879498"/>
                  </a:ext>
                </a:extLst>
              </a:tr>
              <a:tr h="715433">
                <a:tc vMerge="1">
                  <a:txBody>
                    <a:bodyPr/>
                    <a:lstStyle/>
                    <a:p>
                      <a:pPr algn="just" eaLnBrk="0" hangingPunct="0">
                        <a:lnSpc>
                          <a:spcPts val="1300"/>
                        </a:lnSpc>
                      </a:pPr>
                      <a:endParaRPr lang="ja-JP" sz="1050" dirty="0">
                        <a:solidFill>
                          <a:srgbClr val="000000"/>
                        </a:solidFill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marL="33020" marR="3302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pt-BR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Associação de Advogados de Osaka   Linha Direta de Direitos Humanos para Estrangeiros </a:t>
                      </a:r>
                      <a:endParaRPr kumimoji="1" 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06-6364-6251</a:t>
                      </a:r>
                      <a:endParaRPr kumimoji="1" lang="ja-JP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 eaLnBrk="0" hangingPunct="0"/>
                      <a:endParaRPr lang="ja-JP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2a.  e  4a.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Sexta-feira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 de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cada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mês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das 12:00h </a:t>
                      </a:r>
                      <a:r>
                        <a:rPr kumimoji="1" lang="en-US" altLang="zh-CN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17:00h</a:t>
                      </a:r>
                      <a:endParaRPr kumimoji="1" lang="ja-JP" altLang="ja-JP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Coreano</a:t>
                      </a:r>
                      <a:r>
                        <a:rPr kumimoji="1" lang="en-US" altLang="ja-JP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, e </a:t>
                      </a:r>
                      <a:r>
                        <a:rPr kumimoji="1" lang="en-US" altLang="ja-JP" sz="11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Chinês</a:t>
                      </a:r>
                      <a:endParaRPr kumimoji="1" lang="ja-JP" altLang="en-US" sz="11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1332837367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0" indent="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None/>
                      </a:pP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Consulta/guia sobre</a:t>
                      </a:r>
                    </a:p>
                    <a:p>
                      <a:pPr marL="171450" indent="-171450" algn="l" defTabSz="914400" rtl="0" eaLnBrk="0" latinLnBrk="0" hangingPunct="0">
                        <a:lnSpc>
                          <a:spcPts val="13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procedimento de imigração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Centro de informações sobre imigração para estrangeiros</a:t>
                      </a:r>
                    </a:p>
                    <a:p>
                      <a:pPr algn="l" ea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pt-BR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Agência de Serviços de Imigração do Japão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)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0570-013904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IP-phone, PHS </a:t>
                      </a:r>
                      <a:r>
                        <a:rPr kumimoji="1" lang="ja-JP" alt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HG丸ｺﾞｼｯｸM-PRO" panose="020F0600000000000000" pitchFamily="50" charset="-128"/>
                          <a:cs typeface="Times New Roman" panose="02020603050405020304" pitchFamily="18" charset="0"/>
                        </a:rPr>
                        <a:t>03-5796-7112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/>
                </a:tc>
                <a:tc>
                  <a:txBody>
                    <a:bodyPr/>
                    <a:lstStyle/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Dias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úteis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 8:30h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17:15h </a:t>
                      </a:r>
                      <a:endParaRPr kumimoji="1" 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0" latinLnBrk="0" hangingPunct="0">
                        <a:lnSpc>
                          <a:spcPts val="1300"/>
                        </a:lnSpc>
                      </a:pP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Inglês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Chinês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Espanhol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Português</a:t>
                      </a:r>
                      <a:r>
                        <a:rPr kumimoji="1" lang="en-US" altLang="ja-JP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110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Vietnamita</a:t>
                      </a:r>
                      <a:endParaRPr kumimoji="1" lang="en-US" altLang="ja-JP" sz="11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2250" marR="22250" marT="0" marB="0" anchor="ctr"/>
                </a:tc>
                <a:extLst>
                  <a:ext uri="{0D108BD9-81ED-4DB2-BD59-A6C34878D82A}">
                    <a16:rowId xmlns:a16="http://schemas.microsoft.com/office/drawing/2014/main" val="3294567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CAE9AB-CFF9-4018-8B6E-EF881456A0A2}"/>
              </a:ext>
            </a:extLst>
          </p:cNvPr>
          <p:cNvSpPr txBox="1"/>
          <p:nvPr/>
        </p:nvSpPr>
        <p:spPr>
          <a:xfrm>
            <a:off x="138343" y="-41153"/>
            <a:ext cx="4327192" cy="45985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Outros </a:t>
            </a:r>
            <a:r>
              <a:rPr kumimoji="1" lang="en-US" altLang="ja-JP" sz="2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Centros</a:t>
            </a:r>
            <a:r>
              <a:rPr kumimoji="1" lang="en-US" altLang="ja-JP" sz="24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sz="24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Consultas</a:t>
            </a:r>
            <a:endParaRPr kumimoji="1" lang="ja-JP" altLang="en-US" sz="24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69882-22A1-494E-88CC-79A40709D1BF}"/>
              </a:ext>
            </a:extLst>
          </p:cNvPr>
          <p:cNvCxnSpPr/>
          <p:nvPr/>
        </p:nvCxnSpPr>
        <p:spPr>
          <a:xfrm>
            <a:off x="84643" y="338889"/>
            <a:ext cx="6688713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34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466;p24">
            <a:extLst>
              <a:ext uri="{FF2B5EF4-FFF2-40B4-BE49-F238E27FC236}">
                <a16:creationId xmlns:a16="http://schemas.microsoft.com/office/drawing/2014/main" id="{01EC2963-D874-41C3-A9BC-670600F90380}"/>
              </a:ext>
            </a:extLst>
          </p:cNvPr>
          <p:cNvSpPr txBox="1"/>
          <p:nvPr/>
        </p:nvSpPr>
        <p:spPr>
          <a:xfrm>
            <a:off x="36097" y="12032"/>
            <a:ext cx="6769574" cy="9870010"/>
          </a:xfrm>
          <a:prstGeom prst="rect">
            <a:avLst/>
          </a:prstGeom>
          <a:solidFill>
            <a:schemeClr val="lt1"/>
          </a:solidFill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6473" y="1027209"/>
            <a:ext cx="6361889" cy="12926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9510" y="1153282"/>
            <a:ext cx="63618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500" b="1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Iniciou-se a consulta trabalhista por chatbot, assistente virtual, com tecnologia de IA !!</a:t>
            </a:r>
            <a:endParaRPr lang="en-US" altLang="ja-JP" sz="2500" b="1" dirty="0">
              <a:solidFill>
                <a:schemeClr val="dk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72" y="7121052"/>
            <a:ext cx="1897390" cy="23783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36473" y="2702037"/>
            <a:ext cx="636188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latin typeface="Calibri" panose="020F0502020204030204" pitchFamily="34" charset="0"/>
                <a:cs typeface="Calibri" panose="020F0502020204030204" pitchFamily="34" charset="0"/>
              </a:rPr>
              <a:t>【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pt-BR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Geral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disponíveis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 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idiomas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Japonês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Inglês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Vietnamita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Indonésio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Nepalês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Como </a:t>
            </a:r>
            <a:r>
              <a:rPr lang="en-US" altLang="ja-JP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ativar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chatbot</a:t>
            </a: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Visite a página inicial do Centro de Consulta Trabalhista    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do Estado de Osaka: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https://roudou-soudan-center.pref.osaka.lg.jp/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pt-BR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clique no ícone do chatbot que está parte inferior à direita ou visite o URL abaixo ou escaneie o código QR.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9638" y="5788707"/>
            <a:ext cx="599241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kumimoji="1" lang="ja-JP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：</a:t>
            </a:r>
            <a:r>
              <a:rPr lang="en-US" altLang="ja-JP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https://embed.chatbot.digital.ricoh.com/shokorodo/app/index.</a:t>
            </a:r>
            <a:r>
              <a:rPr lang="en-US" altLang="ja-JP" sz="16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html</a:t>
            </a:r>
            <a:endParaRPr lang="ja-JP" altLang="ja-JP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kumimoji="1" lang="ja-JP" alt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86" y="6859246"/>
            <a:ext cx="1195725" cy="119572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02510" y="7193640"/>
            <a:ext cx="3356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visualizar o site em outros idiomas além do japonês, escolha o idioma desejado na configuração de seleção de idioma.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487;p26"/>
          <p:cNvSpPr/>
          <p:nvPr/>
        </p:nvSpPr>
        <p:spPr>
          <a:xfrm>
            <a:off x="5359351" y="9399845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Ⓒ2014</a:t>
            </a:r>
            <a:r>
              <a:rPr lang="en-US" alt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大阪府も</a:t>
            </a:r>
            <a:r>
              <a:rPr lang="ja-JP" alt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ずやん</a:t>
            </a:r>
            <a:endParaRPr sz="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342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" y="1752386"/>
            <a:ext cx="6462055" cy="78919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08197" y="1867133"/>
            <a:ext cx="642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大阪府労働相談センター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534" y="3472154"/>
            <a:ext cx="2980923" cy="45519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15" y="2312467"/>
            <a:ext cx="415365" cy="385266"/>
          </a:xfrm>
          <a:prstGeom prst="rect">
            <a:avLst/>
          </a:prstGeom>
        </p:spPr>
      </p:pic>
      <p:sp>
        <p:nvSpPr>
          <p:cNvPr id="13" name="Google Shape;487;p26">
            <a:extLst>
              <a:ext uri="{FF2B5EF4-FFF2-40B4-BE49-F238E27FC236}">
                <a16:creationId xmlns:a16="http://schemas.microsoft.com/office/drawing/2014/main" id="{87EC5468-15D2-4927-8B57-DF012563118D}"/>
              </a:ext>
            </a:extLst>
          </p:cNvPr>
          <p:cNvSpPr/>
          <p:nvPr/>
        </p:nvSpPr>
        <p:spPr>
          <a:xfrm>
            <a:off x="4885916" y="8127540"/>
            <a:ext cx="141022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Ⓒ2014</a:t>
            </a:r>
            <a:r>
              <a:rPr lang="en-US" altLang="ja-JP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9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大阪府も</a:t>
            </a:r>
            <a:r>
              <a:rPr lang="ja-JP" altLang="en-US" sz="9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ずやん</a:t>
            </a:r>
            <a:endParaRPr sz="9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Google Shape;483;p26">
            <a:extLst>
              <a:ext uri="{FF2B5EF4-FFF2-40B4-BE49-F238E27FC236}">
                <a16:creationId xmlns:a16="http://schemas.microsoft.com/office/drawing/2014/main" id="{7D58DE77-81C6-4984-B8AE-850A077A27A8}"/>
              </a:ext>
            </a:extLst>
          </p:cNvPr>
          <p:cNvSpPr txBox="1"/>
          <p:nvPr/>
        </p:nvSpPr>
        <p:spPr>
          <a:xfrm>
            <a:off x="58394" y="0"/>
            <a:ext cx="6790099" cy="9870010"/>
          </a:xfrm>
          <a:prstGeom prst="rect">
            <a:avLst/>
          </a:prstGeom>
          <a:noFill/>
          <a:ln w="82550" cap="flat" cmpd="sng">
            <a:solidFill>
              <a:srgbClr val="F4B08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4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8C60A5B-089D-44C8-864E-04C316DD2FF0}"/>
              </a:ext>
            </a:extLst>
          </p:cNvPr>
          <p:cNvSpPr/>
          <p:nvPr/>
        </p:nvSpPr>
        <p:spPr>
          <a:xfrm>
            <a:off x="5306925" y="295585"/>
            <a:ext cx="1252266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Nirmala UI" panose="020B0502040204020203" pitchFamily="34" charset="0"/>
              </a:rPr>
              <a:t>ポルトガル語版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631229" y="9052414"/>
            <a:ext cx="8579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年３月発行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866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/>
          <p:cNvSpPr/>
          <p:nvPr/>
        </p:nvSpPr>
        <p:spPr>
          <a:xfrm>
            <a:off x="21443" y="9412970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9843" y="1598649"/>
            <a:ext cx="7456158" cy="64580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lnSpc>
                <a:spcPts val="3300"/>
              </a:lnSpc>
            </a:pPr>
            <a:r>
              <a:rPr lang="en-US" altLang="ja-JP" sz="2300" b="1" dirty="0" err="1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Introdução</a:t>
            </a: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ja-JP" altLang="en-US" sz="2300" b="1" dirty="0">
                <a:solidFill>
                  <a:prstClr val="black"/>
                </a:solidFill>
                <a:latin typeface="Arial" panose="020B0604020202020204" pitchFamily="34" charset="0"/>
                <a:ea typeface="HG丸ｺﾞｼｯｸM-PRO" panose="020F0600000000000000" pitchFamily="50" charset="-128"/>
                <a:cs typeface="Arial" panose="020B0604020202020204" pitchFamily="34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  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contratos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2	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Remuneração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salário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3	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Jornada de trabalho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4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Horas extras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5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Férias anuais remuneradas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</a:t>
            </a:r>
            <a:r>
              <a:rPr lang="en-US" altLang="ja-JP" sz="20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6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Ser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demitido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/ </a:t>
            </a:r>
            <a:r>
              <a:rPr lang="en-US" altLang="ja-JP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demitir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-se</a:t>
            </a:r>
          </a:p>
          <a:p>
            <a:pPr>
              <a:lnSpc>
                <a:spcPts val="3300"/>
              </a:lnSpc>
            </a:pP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■ </a:t>
            </a:r>
            <a:r>
              <a:rPr lang="en-US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7</a:t>
            </a:r>
            <a:r>
              <a:rPr lang="ja-JP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pt-BR" altLang="ja-JP" sz="2000" b="1" dirty="0">
                <a:solidFill>
                  <a:prstClr val="black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Assédio no local de trabalho</a:t>
            </a:r>
            <a:endParaRPr lang="en-US" altLang="ja-JP" sz="2000" b="1" dirty="0">
              <a:solidFill>
                <a:prstClr val="black"/>
              </a:solidFill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300" b="1" dirty="0">
              <a:solidFill>
                <a:prstClr val="black"/>
              </a:solidFill>
              <a:latin typeface="Arial" panose="020B0604020202020204" pitchFamily="34" charset="0"/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31681B-8E27-EB42-9D4C-FBF846688EA9}"/>
              </a:ext>
            </a:extLst>
          </p:cNvPr>
          <p:cNvSpPr txBox="1"/>
          <p:nvPr/>
        </p:nvSpPr>
        <p:spPr>
          <a:xfrm>
            <a:off x="108907" y="265991"/>
            <a:ext cx="870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Índice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92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104" y="9431631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pt-BR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1" lang="en-US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 </a:t>
            </a:r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primeiro</a:t>
            </a:r>
            <a:r>
              <a:rPr kumimoji="1" lang="en-US" altLang="ja-JP" sz="32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lugar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2310" y="1222784"/>
            <a:ext cx="4507224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9009" y="1207395"/>
            <a:ext cx="4662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Verifique o seu Zairyu Card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8271" y="3967480"/>
            <a:ext cx="348006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①就労制限なし</a:t>
            </a:r>
            <a:endParaRPr kumimoji="1"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Sem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restrições</a:t>
            </a:r>
            <a:r>
              <a:rPr kumimoji="1"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</a:t>
            </a:r>
            <a:r>
              <a:rPr kumimoji="1"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trabalho</a:t>
            </a:r>
            <a:endParaRPr kumimoji="1"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②在留資格に基づく就労活動</a:t>
            </a:r>
            <a:endParaRPr kumimoji="1" lang="en-US" altLang="ja-JP" sz="1600" b="1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　のみ可</a:t>
            </a: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Somente são permitidas atividades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trabalho baseadas no status de </a:t>
            </a:r>
            <a:endParaRPr kumimoji="1"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residência.</a:t>
            </a: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③</a:t>
            </a:r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指定書により指定された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就労活動のみ可</a:t>
            </a:r>
            <a:endParaRPr kumimoji="1"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Somente são permitidas atividades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trabalho especificadas no </a:t>
            </a:r>
          </a:p>
          <a:p>
            <a:r>
              <a:rPr kumimoji="1" lang="ja-JP" altLang="en-US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1" lang="pt-BR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certificado de designação</a:t>
            </a: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pt-BR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 </a:t>
            </a: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pt-BR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+mj-ea"/>
              <a:buAutoNum type="circleNumDbPlain"/>
            </a:pPr>
            <a:endParaRPr kumimoji="1"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kumimoji="1" lang="pt-BR" altLang="ja-JP" sz="1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</a:t>
            </a:r>
            <a:endParaRPr kumimoji="1" lang="ja-JP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2"/>
          <p:cNvSpPr txBox="1"/>
          <p:nvPr/>
        </p:nvSpPr>
        <p:spPr>
          <a:xfrm>
            <a:off x="-3216197" y="242437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正方形/長方形 2"/>
          <p:cNvSpPr txBox="1"/>
          <p:nvPr/>
        </p:nvSpPr>
        <p:spPr>
          <a:xfrm>
            <a:off x="4976203" y="2313230"/>
            <a:ext cx="899924" cy="80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endParaRPr lang="en-US" sz="4622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50337" y="4109181"/>
            <a:ext cx="3263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④就労不可</a:t>
            </a:r>
            <a:endParaRPr lang="en-US" altLang="ja-JP" sz="1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NÃO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tem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permissão</a:t>
            </a:r>
            <a:r>
              <a:rPr lang="en-US" altLang="ja-JP" sz="16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para </a:t>
            </a:r>
            <a:r>
              <a:rPr lang="en-US" altLang="ja-JP" sz="16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trabalhar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404586" y="7589467"/>
            <a:ext cx="727903" cy="55063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5837" y="8151657"/>
            <a:ext cx="3085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Você pode trabalhar.</a:t>
            </a:r>
          </a:p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As “regras de trabalho” do</a:t>
            </a:r>
          </a:p>
          <a:p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Japão</a:t>
            </a:r>
            <a:r>
              <a:rPr lang="ja-JP" altLang="en-US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serão aplicadas</a:t>
            </a:r>
            <a:endParaRPr lang="en-US" altLang="ja-JP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HGP創英角ﾎﾟｯﾌﾟ体" panose="040B0A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5838" y="3759819"/>
            <a:ext cx="3408887" cy="5453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564100" y="3759818"/>
            <a:ext cx="3263457" cy="54536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5986" y="1927523"/>
            <a:ext cx="5182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Verifique primeiro se você pode</a:t>
            </a:r>
          </a:p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trabalhar no Japão!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706" y="1743351"/>
            <a:ext cx="2739490" cy="1756243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4552428" y="2630994"/>
            <a:ext cx="1496205" cy="2727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2754194" y="2424370"/>
            <a:ext cx="1773439" cy="297614"/>
          </a:xfrm>
          <a:prstGeom prst="straightConnector1">
            <a:avLst/>
          </a:prstGeom>
          <a:ln w="1047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二等辺三角形 42"/>
          <p:cNvSpPr/>
          <p:nvPr/>
        </p:nvSpPr>
        <p:spPr>
          <a:xfrm rot="5400000">
            <a:off x="19995" y="1998996"/>
            <a:ext cx="560354" cy="37162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81873" y="2818138"/>
            <a:ext cx="4136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※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Lei de Controle de Imigração e    </a:t>
            </a:r>
          </a:p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Reconhecimento de Refugiados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6" name="直線矢印コネクタ 25"/>
          <p:cNvCxnSpPr>
            <a:cxnSpLocks/>
          </p:cNvCxnSpPr>
          <p:nvPr/>
        </p:nvCxnSpPr>
        <p:spPr>
          <a:xfrm flipH="1">
            <a:off x="4552428" y="2973153"/>
            <a:ext cx="650746" cy="1096320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cxnSpLocks/>
          </p:cNvCxnSpPr>
          <p:nvPr/>
        </p:nvCxnSpPr>
        <p:spPr>
          <a:xfrm flipH="1">
            <a:off x="2833511" y="3045948"/>
            <a:ext cx="1979737" cy="943821"/>
          </a:xfrm>
          <a:prstGeom prst="straightConnector1">
            <a:avLst/>
          </a:prstGeom>
          <a:ln w="1047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535695" y="4857781"/>
            <a:ext cx="385168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Você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não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pode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trabalhar</a:t>
            </a:r>
            <a:r>
              <a:rPr lang="en-US" altLang="ja-JP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HG創英角ﾎﾟｯﾌﾟ体" panose="040B0A09000000000000" pitchFamily="49" charset="-128"/>
                <a:cs typeface="Times New Roman" panose="02020603050405020304" pitchFamily="18" charset="0"/>
              </a:rPr>
              <a:t>.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Se você deseja trabalhar, deve obter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uma </a:t>
            </a:r>
            <a:r>
              <a:rPr lang="en-US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permissão para mudanças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de status de residência” ou “permissão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exercer atividades diferentes  </a:t>
            </a:r>
          </a:p>
          <a:p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daquelas permitidas pelo status de residência anteriormente concedido”  </a:t>
            </a:r>
          </a:p>
          <a:p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</a:t>
            </a:r>
            <a:r>
              <a:rPr lang="pt-BR" altLang="ja-JP" sz="1600" u="sng" dirty="0">
                <a:solidFill>
                  <a:srgbClr val="3A68CE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16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Escritório da Imigração.</a:t>
            </a:r>
          </a:p>
          <a:p>
            <a:endParaRPr lang="en-US" altLang="ja-JP" sz="16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1" y="7456869"/>
            <a:ext cx="2669743" cy="171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831198" y="8726201"/>
            <a:ext cx="2072883" cy="3512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00053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6088" y="2907875"/>
            <a:ext cx="60083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Você deve enviar a notificação relativa às organizações afiliadas quando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: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conseguir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um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e for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contratado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sair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do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</a:p>
          <a:p>
            <a:pPr marL="495285" indent="-495285">
              <a:buFont typeface="Wingdings" panose="05000000000000000000" pitchFamily="2" charset="2"/>
              <a:buChar char="l"/>
            </a:pP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mudar de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emprego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trabalhar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outra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empresa</a:t>
            </a:r>
            <a:r>
              <a:rPr lang="en-US" altLang="ja-JP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Os residentes de médio a longo prazo são obrigados a submeter a notificação ao Diretor-Geral da Agência de Serviços de Imigração. </a:t>
            </a:r>
          </a:p>
          <a:p>
            <a:pPr algn="just"/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pt-BR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Se você não enviar a notificação, será aplicada uma multa de no máximo 200.000 ienes.</a:t>
            </a:r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enviar uma notificação falsa, será punido com prisão e trabalho não superior a um ano, ou multa não superior a   </a:t>
            </a:r>
          </a:p>
          <a:p>
            <a:pPr algn="just"/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200.000 ienes.</a:t>
            </a:r>
            <a:endParaRPr lang="ja-JP" altLang="en-US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6451" y="1083899"/>
            <a:ext cx="6571645" cy="892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“Notificação relativa às organizações afiliadas” é necessária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9904" y="1175460"/>
            <a:ext cx="5783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ea typeface="HG丸ｺﾞｼｯｸM-PRO" panose="020F0600000000000000" pitchFamily="50" charset="-128"/>
              </a:rPr>
              <a:t> </a:t>
            </a:r>
            <a:endParaRPr lang="ja-JP" altLang="en-US" sz="2400" dirty="0">
              <a:ea typeface="HG丸ｺﾞｼｯｸM-PRO" panose="020F0600000000000000" pitchFamily="50" charset="-128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57802" y="2910990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88211" y="1995560"/>
            <a:ext cx="7536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Lei de Controle de Imigração e Reconhecimento de Refugiados, Artigo 19-16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0" name="二等辺三角形 9"/>
          <p:cNvSpPr/>
          <p:nvPr/>
        </p:nvSpPr>
        <p:spPr>
          <a:xfrm rot="5400000">
            <a:off x="57802" y="5681477"/>
            <a:ext cx="566110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83ABE0-AB7A-4E47-9D50-491D14712B4C}"/>
              </a:ext>
            </a:extLst>
          </p:cNvPr>
          <p:cNvSpPr txBox="1"/>
          <p:nvPr/>
        </p:nvSpPr>
        <p:spPr>
          <a:xfrm>
            <a:off x="132225" y="186610"/>
            <a:ext cx="640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Introdução</a:t>
            </a:r>
            <a:endParaRPr kumimoji="1" lang="ja-JP" altLang="en-US" sz="32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79" y="8947035"/>
            <a:ext cx="929770" cy="9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7649"/>
              </p:ext>
            </p:extLst>
          </p:nvPr>
        </p:nvGraphicFramePr>
        <p:xfrm>
          <a:off x="117108" y="876095"/>
          <a:ext cx="6543575" cy="60916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6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2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7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857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Categoria</a:t>
                      </a:r>
                      <a:endParaRPr kumimoji="1" lang="en-US" altLang="ja-JP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Status de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Residência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pt-BR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Quando a notificação é necessária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Assuntos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serem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notificados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jurídica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Disposições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105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penais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91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pt-BR" altLang="ja-JP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Notificação relativa</a:t>
                      </a:r>
                      <a:endParaRPr kumimoji="1" lang="pt-BR" altLang="ja-JP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1" lang="pt-BR" altLang="ja-JP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às organizações afiliadas</a:t>
                      </a:r>
                      <a:endParaRPr kumimoji="1" lang="en-US" altLang="ja-JP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27" marR="83127" marT="66044" marB="66044"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profissional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altamente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qualificado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(1)-(c), (2)-(c)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Gerente de negócios, Serviços jurídicos/contábeis, Serviços médicos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Instrutor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Transferido dentro da empresa, treinamento de estagiário técnico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Estudante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Estagiário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Mudança de nome ou local, ou extinção da </a:t>
                      </a:r>
                      <a:r>
                        <a:rPr kumimoji="1" lang="pt-BR" altLang="ja-JP" sz="9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organização onde se desenvolvem as atividades</a:t>
                      </a:r>
                      <a:endParaRPr kumimoji="1" lang="en-US" altLang="ja-JP" sz="900" b="1" u="sng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Sair ou ser transferido da organização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 residentes de médio e longo prazo em relação à notificação?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Nome</a:t>
                      </a: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nascimento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Nationalidade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⑤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Endereço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⑥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Número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cartão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residência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⑦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notificação é importante dependendo do motivo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19-16 da 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19-15 do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Regulamentos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Execução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Tabela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3-3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anexa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pt-BR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de Controle de Imigração, Artigo 71-2, Item 1(Notificação falsa)</a:t>
                      </a:r>
                    </a:p>
                    <a:p>
                      <a:pPr algn="l"/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・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Lei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Controle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Imigração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Artigo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71-5, Item 3(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Violação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obrigação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notificação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83127" marR="83127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64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Profissional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altamente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1" lang="en-US" altLang="ja-JP" sz="9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qualificado</a:t>
                      </a: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(1)-(a)(b),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(2)-(a)(b),</a:t>
                      </a:r>
                      <a:r>
                        <a:rPr kumimoji="1" lang="pt-BR" altLang="ja-JP" sz="9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Pesquisador, Engenheiro /Especialista em humanidades/ Serviços internacionais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Cuidados de enfermagem, animador, mão de obra qualificada" ou "trabalhador qualificado específico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Alteração da denominação ou localização ou extinção da </a:t>
                      </a:r>
                      <a:r>
                        <a:rPr kumimoji="1" lang="pt-BR" altLang="ja-JP" sz="900" b="1" u="sng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entidade com a qual foi celebrado o contrato</a:t>
                      </a:r>
                      <a:r>
                        <a:rPr kumimoji="1" lang="pt-BR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ou extinção do contrato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Conclusão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um novo </a:t>
                      </a:r>
                      <a:r>
                        <a:rPr kumimoji="1" lang="en-US" altLang="ja-JP" sz="9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contrato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69" marR="67769" marT="66044" marB="66044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453790" y="7160554"/>
            <a:ext cx="64042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Período de notificação: No prazo de 14 dias a partir do dia da ocorrência do                 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motivo da notificação.</a:t>
            </a:r>
            <a:endParaRPr lang="pt-BR" altLang="ja-JP" sz="8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pt-BR" altLang="ja-JP" sz="4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Como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fazer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a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notificação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Envio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pela internet no site da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Agência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Serviços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de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Imigração</a:t>
            </a:r>
            <a:endParaRPr lang="en-US" altLang="ja-JP" sz="16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pt-BR" altLang="ja-JP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É necessário registro de usuário no  "sistema de notificação eletrônica“)</a:t>
            </a:r>
            <a:endParaRPr lang="en-US" altLang="ja-JP" sz="1600" dirty="0">
              <a:solidFill>
                <a:srgbClr val="000000"/>
              </a:solidFill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</a:t>
            </a:r>
            <a:r>
              <a:rPr lang="pt-BR" altLang="ja-JP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Entrega direta no Escritório Regional de Controle de Imigração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・ </a:t>
            </a:r>
            <a:r>
              <a:rPr lang="pt-BR" altLang="ja-JP" sz="1600" dirty="0">
                <a:latin typeface="Times New Roman" panose="02020603050405020304" pitchFamily="18" charset="0"/>
                <a:ea typeface="Meiryo UI" panose="020B0604030504040204" pitchFamily="50" charset="-128"/>
                <a:cs typeface="Times New Roman" panose="02020603050405020304" pitchFamily="18" charset="0"/>
              </a:rPr>
              <a:t>Envio para a Agência de Serviços de Imigração de Tóquio pelo correio</a:t>
            </a:r>
            <a:endParaRPr lang="en-US" altLang="ja-JP" sz="1600" dirty="0">
              <a:latin typeface="Times New Roman" panose="02020603050405020304" pitchFamily="18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5"/>
          <p:cNvSpPr txBox="1">
            <a:spLocks noChangeArrowheads="1"/>
          </p:cNvSpPr>
          <p:nvPr/>
        </p:nvSpPr>
        <p:spPr bwMode="auto">
          <a:xfrm>
            <a:off x="324679" y="9112551"/>
            <a:ext cx="5685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(Nota)</a:t>
            </a:r>
            <a:r>
              <a:rPr lang="ja-JP" altLang="pt-BR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pt-BR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Consulte o site abaixo para obter o modelo de formulário de inscrição</a:t>
            </a:r>
            <a:endParaRPr lang="en-US" altLang="ja-JP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http://www.moj.go.jp/isa/applications/procedures/index.html </a:t>
            </a:r>
            <a:endParaRPr lang="ja-JP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7"/>
          <p:cNvSpPr>
            <a:spLocks noChangeArrowheads="1"/>
          </p:cNvSpPr>
          <p:nvPr/>
        </p:nvSpPr>
        <p:spPr bwMode="auto">
          <a:xfrm>
            <a:off x="0" y="-24441"/>
            <a:ext cx="654357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pt-B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Detalhes sobre a “Notificação Relativa às Organizações Afiliadas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0" y="792380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二等辺三角形 12"/>
          <p:cNvSpPr/>
          <p:nvPr/>
        </p:nvSpPr>
        <p:spPr>
          <a:xfrm rot="5400000">
            <a:off x="59511" y="7160686"/>
            <a:ext cx="450696" cy="337861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14" name="二等辺三角形 13"/>
          <p:cNvSpPr/>
          <p:nvPr/>
        </p:nvSpPr>
        <p:spPr>
          <a:xfrm rot="5400000">
            <a:off x="83330" y="7722643"/>
            <a:ext cx="403058" cy="34067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878401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40104" y="9418568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9585" y="2596855"/>
            <a:ext cx="61190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Quando uma empresa contrata um estrangeiro ou quando ele se desliga (demite-se) da empresa, ela deve apresentar uma “</a:t>
            </a:r>
            <a:r>
              <a:rPr lang="pt-BR" altLang="ja-JP" sz="23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Notificação de Situação de Emprego do Estrangeiro</a:t>
            </a:r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”.</a:t>
            </a:r>
          </a:p>
          <a:p>
            <a:pPr algn="just"/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sz="23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Caso a empresa não envie a notificação, será aplicada uma multa de até 300.000 ienes.</a:t>
            </a:r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3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pt-BR" altLang="ja-JP" sz="2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</a:t>
            </a:r>
            <a:r>
              <a:rPr lang="pt-BR" altLang="ja-JP" sz="2200" u="sng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notificação deve ser encaminhada ao Hello Work.</a:t>
            </a:r>
          </a:p>
          <a:p>
            <a:endParaRPr lang="en-US" altLang="ja-JP" sz="2000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335" y="1187486"/>
            <a:ext cx="6584862" cy="7339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 anchor="ctr" anchorCtr="1">
            <a:noAutofit/>
          </a:bodyPr>
          <a:lstStyle/>
          <a:p>
            <a:r>
              <a:rPr kumimoji="1" lang="pt-BR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Empregadores (empresas)  também têm obrigações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36567" y="6646898"/>
            <a:ext cx="6584862" cy="2197799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Ao contratar um estrangeiro, é necessário confirmar se a pessoa possui autorização para trabalhar no Japão (considerando a situação de residência, período de permanência, etc.).</a:t>
            </a:r>
            <a:endParaRPr lang="en-US" altLang="ja-JP" sz="24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二等辺三角形 18"/>
          <p:cNvSpPr/>
          <p:nvPr/>
        </p:nvSpPr>
        <p:spPr>
          <a:xfrm rot="5400000">
            <a:off x="-22568" y="2642024"/>
            <a:ext cx="514645" cy="30965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926" y="307541"/>
            <a:ext cx="667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Apêndice</a:t>
            </a:r>
            <a:r>
              <a:rPr kumimoji="1" lang="ja-JP" altLang="en-US" sz="2000" b="1" dirty="0">
                <a:ea typeface="HG丸ｺﾞｼｯｸM-PRO" panose="020F0600000000000000" pitchFamily="50" charset="-128"/>
                <a:cs typeface="Arial" panose="020B0604020202020204" pitchFamily="34" charset="0"/>
              </a:rPr>
              <a:t>：　    </a:t>
            </a:r>
            <a:r>
              <a:rPr lang="pt-BR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Notificação da situação de emprego de estrangeiros</a:t>
            </a:r>
            <a:endParaRPr kumimoji="1" lang="en-US" altLang="ja-JP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084" y="1983845"/>
            <a:ext cx="4289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Artigo 28.º da Lei Ampla de Promoção da Política Trabalhista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6" y="374935"/>
            <a:ext cx="427719" cy="2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40104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34565" y="9414489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-2691781" y="7933825"/>
            <a:ext cx="11887200" cy="1154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89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4044" dirty="0"/>
              <a:t>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r>
              <a:rPr lang="ja-JP" altLang="en-US" sz="4044" dirty="0"/>
              <a:t>　　　　　　　　　　　　　　　　　　　　　　</a:t>
            </a:r>
            <a:endParaRPr lang="en-US" altLang="ja-JP" sz="4044" dirty="0"/>
          </a:p>
          <a:p>
            <a:pPr marL="0" indent="0">
              <a:buNone/>
            </a:pPr>
            <a:endParaRPr lang="ja-JP" altLang="en-US" sz="4044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679" y="1185675"/>
            <a:ext cx="4852321" cy="4924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pt-BR" altLang="ja-JP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Condições de trabalho e contratos</a:t>
            </a:r>
            <a:endParaRPr kumimoji="1" lang="ja-JP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円形吹き出し 19"/>
          <p:cNvSpPr>
            <a:spLocks noChangeAspect="1"/>
          </p:cNvSpPr>
          <p:nvPr/>
        </p:nvSpPr>
        <p:spPr>
          <a:xfrm>
            <a:off x="132678" y="3066742"/>
            <a:ext cx="3585147" cy="1886258"/>
          </a:xfrm>
          <a:prstGeom prst="wedgeEllipseCallout">
            <a:avLst>
              <a:gd name="adj1" fmla="val 24599"/>
              <a:gd name="adj2" fmla="val 6590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As condições de trabalho são as explicadas na entrevista.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Não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há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documento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escrito</a:t>
            </a:r>
            <a:r>
              <a:rPr lang="en-US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JP" altLang="en-US" kern="1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円形吹き出し 20"/>
          <p:cNvSpPr/>
          <p:nvPr/>
        </p:nvSpPr>
        <p:spPr>
          <a:xfrm>
            <a:off x="3885348" y="2765482"/>
            <a:ext cx="2828045" cy="1580389"/>
          </a:xfrm>
          <a:prstGeom prst="wedgeEllipseCallout">
            <a:avLst>
              <a:gd name="adj1" fmla="val -48005"/>
              <a:gd name="adj2" fmla="val 6293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t-BR" altLang="ja-JP" kern="100" dirty="0">
                <a:solidFill>
                  <a:srgbClr val="000000"/>
                </a:solidFill>
                <a:latin typeface="Times New Roman" panose="02020603050405020304" pitchFamily="18" charset="0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Não posso ter um contrato escrito?</a:t>
            </a:r>
            <a:endParaRPr lang="ja-JP" altLang="en-US" kern="100" dirty="0">
              <a:solidFill>
                <a:srgbClr val="000000"/>
              </a:solidFill>
              <a:latin typeface="Times New Roman" panose="02020603050405020304" pitchFamily="18" charset="0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559073" y="8555289"/>
            <a:ext cx="5837170" cy="709543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solidFill>
                <a:schemeClr val="tx1"/>
              </a:solidFill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98" y="8582160"/>
            <a:ext cx="575611" cy="7305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57" y="4525921"/>
            <a:ext cx="3812287" cy="386625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2F5696-8EDD-4E97-B1FC-A4E2E3B4E07D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Caso #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6748A3-FB13-645A-0137-EA12DC4F35B9}"/>
              </a:ext>
            </a:extLst>
          </p:cNvPr>
          <p:cNvSpPr txBox="1"/>
          <p:nvPr/>
        </p:nvSpPr>
        <p:spPr>
          <a:xfrm>
            <a:off x="1238734" y="8739496"/>
            <a:ext cx="5943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devo fazer em uma situação como esta?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2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>
            <a:off x="27041" y="930144"/>
            <a:ext cx="6777793" cy="18603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コンテンツ プレースホルダー 5"/>
          <p:cNvSpPr txBox="1">
            <a:spLocks/>
          </p:cNvSpPr>
          <p:nvPr/>
        </p:nvSpPr>
        <p:spPr>
          <a:xfrm>
            <a:off x="719127" y="1132154"/>
            <a:ext cx="5447532" cy="114038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altLang="ja-JP" dirty="0">
                <a:ea typeface="HG丸ｺﾞｼｯｸM-PRO" panose="020F0600000000000000" pitchFamily="50" charset="-128"/>
                <a:cs typeface="Arial" panose="020B0604020202020204" pitchFamily="34" charset="0"/>
              </a:rPr>
              <a:t>   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 (promessa) de trabalho </a:t>
            </a:r>
          </a:p>
          <a:p>
            <a:pPr marL="0" indent="0">
              <a:buNone/>
            </a:pP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</a:t>
            </a:r>
            <a:r>
              <a:rPr lang="en-US" altLang="ja-JP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altLang="ja-JP" dirty="0">
              <a:ea typeface="HG丸ｺﾞｼｯｸM-PRO" panose="020F06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565" y="1119356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18" name="正方形/長方形 2"/>
          <p:cNvSpPr txBox="1"/>
          <p:nvPr/>
        </p:nvSpPr>
        <p:spPr>
          <a:xfrm>
            <a:off x="-138661" y="1020029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1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2913" y="2455950"/>
            <a:ext cx="6422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Quando você é contratado para trabalhar por uma empresa, é estabelecido um compromisso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“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com a empresa.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Embora um </a:t>
            </a:r>
            <a:r>
              <a:rPr lang="en-US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 trabalhista possa ser feito verbalmente, em princípio, este deve ser </a:t>
            </a:r>
            <a:r>
              <a:rPr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elaborado por escrito </a:t>
            </a:r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evitar problemas. 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4565" y="9401426"/>
            <a:ext cx="6777793" cy="474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0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565" y="4512930"/>
            <a:ext cx="553473" cy="44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kumimoji="1" lang="ja-JP" altLang="en-US" sz="2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48342" y="6049322"/>
            <a:ext cx="6609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20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não pode alterar suas condições de trabalho sem o seu consentimento.</a:t>
            </a:r>
            <a:endParaRPr lang="en-US" altLang="ja-JP" sz="20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kumimoji="1" lang="pt-BR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 acordo </a:t>
            </a:r>
            <a:r>
              <a:rPr kumimoji="1" lang="pt-BR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você e sua empresa é necessário.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コンテンツ プレースホルダー 5"/>
          <p:cNvSpPr txBox="1">
            <a:spLocks/>
          </p:cNvSpPr>
          <p:nvPr/>
        </p:nvSpPr>
        <p:spPr>
          <a:xfrm>
            <a:off x="719128" y="4512930"/>
            <a:ext cx="5447532" cy="112902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 empresa não pode alterar as </a:t>
            </a:r>
            <a:r>
              <a:rPr lang="en-US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“</a:t>
            </a: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condições de trabalho</a:t>
            </a:r>
            <a:r>
              <a:rPr lang="en-US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”</a:t>
            </a:r>
            <a:r>
              <a:rPr lang="pt-BR" altLang="ja-JP" sz="27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sem o seu       consentimento</a:t>
            </a:r>
            <a:endParaRPr lang="ja-JP" altLang="ja-JP" sz="27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正方形/長方形 2"/>
          <p:cNvSpPr txBox="1"/>
          <p:nvPr/>
        </p:nvSpPr>
        <p:spPr>
          <a:xfrm>
            <a:off x="-132480" y="4438314"/>
            <a:ext cx="89992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0958" rIns="60958">
            <a:spAutoFit/>
          </a:bodyPr>
          <a:lstStyle>
            <a:lvl1pPr algn="ctr">
              <a:defRPr sz="4000" b="1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lang="en-US" sz="3600" b="0" dirty="0">
                <a:latin typeface="+mn-lt"/>
              </a:rPr>
              <a:t>2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23854" y="4163792"/>
            <a:ext cx="3699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dos Contratos de Trabalho, Artigo 6.º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601823" y="5714346"/>
            <a:ext cx="321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*Lei dos </a:t>
            </a:r>
            <a:r>
              <a:rPr lang="pt-BR" altLang="ja-JP" sz="1200" dirty="0" err="1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Contratoiks</a:t>
            </a:r>
            <a:r>
              <a:rPr lang="pt-BR" altLang="ja-JP" sz="12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de Trabalho, Artigo 8.º</a:t>
            </a:r>
            <a:endParaRPr lang="en-US" altLang="ja-JP" sz="12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131030" y="7520372"/>
            <a:ext cx="6584862" cy="1614828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320759">
              <a:defRPr/>
            </a:pPr>
            <a:r>
              <a:rPr lang="pt-BR" altLang="ja-JP" sz="24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Um contrato de trabalho (o seu contrato de trabalho) só será formalizado após o seu  </a:t>
            </a:r>
            <a:r>
              <a:rPr lang="pt-BR" altLang="ja-JP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consentimento </a:t>
            </a:r>
            <a:r>
              <a:rPr lang="pt-BR" altLang="ja-JP" sz="2400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para todas as condições de trabalho.</a:t>
            </a:r>
            <a:endParaRPr lang="ja-JP" altLang="en-US" sz="2400" kern="10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31EF3C-FF23-43E9-BCA8-13FB1FE04A15}"/>
              </a:ext>
            </a:extLst>
          </p:cNvPr>
          <p:cNvSpPr txBox="1"/>
          <p:nvPr/>
        </p:nvSpPr>
        <p:spPr>
          <a:xfrm>
            <a:off x="40105" y="172694"/>
            <a:ext cx="319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 </a:t>
            </a:r>
            <a:r>
              <a:rPr kumimoji="1" lang="en-US" altLang="ja-JP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Ponto 1</a:t>
            </a:r>
            <a:endParaRPr kumimoji="1" lang="ja-JP" altLang="en-US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7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14640</TotalTime>
  <Words>4074</Words>
  <Application>Microsoft Office PowerPoint</Application>
  <PresentationFormat>A4 210 x 297 mm</PresentationFormat>
  <Paragraphs>742</Paragraphs>
  <Slides>28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6" baseType="lpstr">
      <vt:lpstr>A-OTF UD新ゴ Pr6N L</vt:lpstr>
      <vt:lpstr>HG丸ｺﾞｼｯｸM-PRO</vt:lpstr>
      <vt:lpstr>Meiryo UI</vt:lpstr>
      <vt:lpstr>Minion Pro</vt:lpstr>
      <vt:lpstr>ＭＳ 明朝</vt:lpstr>
      <vt:lpstr>UD デジタル 教科書体 NK-B</vt:lpstr>
      <vt:lpstr>UD デジタル 教科書体 NK-R</vt:lpstr>
      <vt:lpstr>UD デジタル 教科書体 NP-B</vt:lpstr>
      <vt:lpstr>小塚明朝 Pr6N L</vt:lpstr>
      <vt:lpstr>游ゴシック</vt:lpstr>
      <vt:lpstr>Arial</vt:lpstr>
      <vt:lpstr>Calibri</vt:lpstr>
      <vt:lpstr>Calibri Light</vt:lpstr>
      <vt:lpstr>Georgia</vt:lpstr>
      <vt:lpstr>Palatino Linotype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966</cp:revision>
  <cp:lastPrinted>2024-02-05T06:08:00Z</cp:lastPrinted>
  <dcterms:created xsi:type="dcterms:W3CDTF">2021-01-05T06:03:40Z</dcterms:created>
  <dcterms:modified xsi:type="dcterms:W3CDTF">2025-09-18T01:35:38Z</dcterms:modified>
</cp:coreProperties>
</file>