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5" r:id="rId2"/>
    <p:sldId id="294" r:id="rId3"/>
    <p:sldId id="273" r:id="rId4"/>
    <p:sldId id="285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271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56" r:id="rId26"/>
    <p:sldId id="289" r:id="rId27"/>
    <p:sldId id="298" r:id="rId28"/>
    <p:sldId id="281" r:id="rId29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57" y="62"/>
      </p:cViewPr>
      <p:guideLst>
        <p:guide orient="horz" pos="334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spcFirstLastPara="1" wrap="square" lIns="91418" tIns="45696" rIns="91418" bIns="456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1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7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6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79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5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8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mailto:jouhou-c@ofix.or.j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s://embed.chatbot.digital.ricoh.com/shokorodo/app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oj.go.jp/isa/applications/procedures/index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5020" y="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076" y="8285900"/>
            <a:ext cx="6720924" cy="1088186"/>
          </a:xfrm>
        </p:spPr>
        <p:txBody>
          <a:bodyPr>
            <a:normAutofit fontScale="550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en-US" altLang="ja-JP" sz="3800" b="1" dirty="0" err="1">
                <a:latin typeface="Nirmala UI"/>
                <a:cs typeface="Nirmala UI"/>
              </a:rPr>
              <a:t>ओसाका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श्रम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परामर्श</a:t>
            </a:r>
            <a:r>
              <a:rPr lang="en-US" altLang="ja-JP" sz="3800" b="1" dirty="0">
                <a:latin typeface="Nirmala UI"/>
                <a:cs typeface="Nirmala UI"/>
              </a:rPr>
              <a:t> </a:t>
            </a:r>
            <a:r>
              <a:rPr lang="en-US" altLang="ja-JP" sz="3800" b="1" dirty="0" err="1">
                <a:latin typeface="Nirmala UI"/>
                <a:cs typeface="Nirmala UI"/>
              </a:rPr>
              <a:t>केन्द्र</a:t>
            </a:r>
            <a:endParaRPr lang="en-US" altLang="ja-JP" sz="3800" b="1" dirty="0">
              <a:latin typeface="Nirmala UI"/>
              <a:cs typeface="Nirmala UI"/>
            </a:endParaRPr>
          </a:p>
          <a:p>
            <a:r>
              <a:rPr lang="en-US" altLang="ja-JP" sz="2900" dirty="0">
                <a:latin typeface="Nirmala UI"/>
                <a:cs typeface="Nirmala UI"/>
              </a:rPr>
              <a:t>(</a:t>
            </a:r>
            <a:r>
              <a:rPr lang="en-US" altLang="ja-JP" sz="2900" dirty="0" err="1">
                <a:latin typeface="Nirmala UI"/>
                <a:cs typeface="Nirmala UI"/>
              </a:rPr>
              <a:t>ओसाका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प्रिफेक्चरल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वाणिज्य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उद्योग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तथा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श्रम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विभाग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रोजगार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प्रवर्द्धन</a:t>
            </a:r>
            <a:endParaRPr lang="en-US" altLang="ja-JP" sz="2900" dirty="0">
              <a:latin typeface="Nirmala UI"/>
              <a:cs typeface="Nirmala UI"/>
            </a:endParaRPr>
          </a:p>
          <a:p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कार्यालय</a:t>
            </a:r>
            <a:r>
              <a:rPr lang="en-US" altLang="ja-JP" sz="2900" dirty="0">
                <a:latin typeface="Nirmala UI"/>
                <a:cs typeface="Nirmala UI"/>
              </a:rPr>
              <a:t>, </a:t>
            </a:r>
            <a:r>
              <a:rPr lang="en-US" altLang="ja-JP" sz="2900" dirty="0" err="1">
                <a:latin typeface="Nirmala UI"/>
                <a:cs typeface="Nirmala UI"/>
              </a:rPr>
              <a:t>श्रम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वातावरण</a:t>
            </a:r>
            <a:r>
              <a:rPr lang="en-US" altLang="ja-JP" sz="2900" dirty="0">
                <a:latin typeface="Nirmala UI"/>
                <a:cs typeface="Nirmala UI"/>
              </a:rPr>
              <a:t> </a:t>
            </a:r>
            <a:r>
              <a:rPr lang="en-US" altLang="ja-JP" sz="2900" dirty="0" err="1">
                <a:latin typeface="Nirmala UI"/>
                <a:cs typeface="Nirmala UI"/>
              </a:rPr>
              <a:t>महाशाखा</a:t>
            </a:r>
            <a:r>
              <a:rPr lang="en-US" altLang="ja-JP" sz="2900" dirty="0">
                <a:latin typeface="Nirmala UI"/>
                <a:cs typeface="Nirmala UI"/>
              </a:rPr>
              <a:t>) </a:t>
            </a:r>
            <a:endParaRPr lang="en-US" altLang="ja-JP" b="1" dirty="0">
              <a:latin typeface="Nirmala UI"/>
              <a:cs typeface="Nirmala UI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4610175" y="4914032"/>
            <a:ext cx="2008970" cy="9366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dirty="0" err="1">
                <a:latin typeface="Nirmala UI"/>
                <a:cs typeface="Nirmala UI"/>
              </a:rPr>
              <a:t>जापानमा</a:t>
            </a:r>
            <a:endParaRPr lang="ja-JP" altLang="en-US" sz="3200" kern="1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750610">
            <a:off x="339324" y="4723364"/>
            <a:ext cx="2856678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सम्पूर्ण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ne-IN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बिदेशी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नागरिकहरूका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Nirmala UI"/>
                <a:cs typeface="Nirmala UI"/>
              </a:rPr>
              <a:t>लागि</a:t>
            </a:r>
            <a:r>
              <a:rPr lang="en-US" altLang="ja-JP" sz="2400" dirty="0">
                <a:solidFill>
                  <a:srgbClr val="FF0000"/>
                </a:solidFill>
                <a:latin typeface="Nirmala UI"/>
                <a:cs typeface="Nirmala UI"/>
              </a:rPr>
              <a:t> ! </a:t>
            </a:r>
            <a:endParaRPr lang="ja-JP" altLang="en-US" sz="2400" kern="100" dirty="0">
              <a:solidFill>
                <a:srgbClr val="FF0000"/>
              </a:solidFill>
              <a:latin typeface="Nirmala UI"/>
              <a:ea typeface="UD デジタル 教科書体 NK-B" panose="02020700000000000000" pitchFamily="18" charset="-128"/>
              <a:cs typeface="Nirmala UI"/>
            </a:endParaRPr>
          </a:p>
        </p:txBody>
      </p:sp>
      <p:sp>
        <p:nvSpPr>
          <p:cNvPr id="21" name="正方形/長方形 20"/>
          <p:cNvSpPr/>
          <p:nvPr/>
        </p:nvSpPr>
        <p:spPr>
          <a:xfrm rot="20742617">
            <a:off x="188095" y="5970158"/>
            <a:ext cx="4395334" cy="964367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r>
              <a:rPr lang="en-US" altLang="ja-JP" dirty="0" err="1"/>
              <a:t>जापानमा</a:t>
            </a:r>
            <a:r>
              <a:rPr lang="en-US" altLang="ja-JP" dirty="0"/>
              <a:t> </a:t>
            </a:r>
            <a:r>
              <a:rPr lang="en-US" altLang="ja-JP" dirty="0" err="1"/>
              <a:t>ढुक्क</a:t>
            </a:r>
            <a:r>
              <a:rPr lang="en-US" altLang="ja-JP" dirty="0"/>
              <a:t> </a:t>
            </a:r>
            <a:r>
              <a:rPr lang="en-US" altLang="ja-JP" dirty="0" err="1"/>
              <a:t>भएर</a:t>
            </a:r>
            <a:r>
              <a:rPr lang="en-US" altLang="ja-JP" dirty="0"/>
              <a:t> </a:t>
            </a:r>
            <a:r>
              <a:rPr lang="en-US" altLang="ja-JP" dirty="0" err="1"/>
              <a:t>काम</a:t>
            </a:r>
            <a:r>
              <a:rPr lang="en-US" altLang="ja-JP" dirty="0"/>
              <a:t> </a:t>
            </a:r>
            <a:r>
              <a:rPr lang="en-US" altLang="ja-JP" dirty="0" err="1"/>
              <a:t>गर्नको</a:t>
            </a:r>
            <a:r>
              <a:rPr lang="en-US" altLang="ja-JP" dirty="0"/>
              <a:t> </a:t>
            </a:r>
            <a:r>
              <a:rPr lang="en-US" altLang="ja-JP" dirty="0" err="1"/>
              <a:t>लागि</a:t>
            </a:r>
            <a:endParaRPr lang="en-US" altLang="ja-JP" dirty="0"/>
          </a:p>
          <a:p>
            <a:r>
              <a:rPr lang="en-US" altLang="ja-JP" dirty="0" err="1"/>
              <a:t>थाहा</a:t>
            </a:r>
            <a:r>
              <a:rPr lang="en-US" altLang="ja-JP" dirty="0"/>
              <a:t> </a:t>
            </a:r>
            <a:r>
              <a:rPr lang="en-US" altLang="ja-JP" dirty="0" err="1"/>
              <a:t>पाई</a:t>
            </a:r>
            <a:r>
              <a:rPr lang="en-US" altLang="ja-JP" dirty="0"/>
              <a:t> </a:t>
            </a:r>
            <a:r>
              <a:rPr lang="en-US" altLang="ja-JP" dirty="0" err="1"/>
              <a:t>राख्नुपर्ने</a:t>
            </a:r>
            <a:endParaRPr lang="en-US" altLang="ja-JP" dirty="0"/>
          </a:p>
          <a:p>
            <a:r>
              <a:rPr lang="en-US" altLang="ja-JP" dirty="0"/>
              <a:t>"</a:t>
            </a:r>
            <a:r>
              <a:rPr lang="en-US" altLang="ja-JP" dirty="0" err="1"/>
              <a:t>कामको</a:t>
            </a:r>
            <a:r>
              <a:rPr lang="en-US" altLang="ja-JP" dirty="0"/>
              <a:t> </a:t>
            </a:r>
            <a:r>
              <a:rPr lang="en-US" altLang="ja-JP" dirty="0" err="1"/>
              <a:t>आधारभूत</a:t>
            </a:r>
            <a:r>
              <a:rPr lang="en-US" altLang="ja-JP" dirty="0"/>
              <a:t> </a:t>
            </a:r>
            <a:r>
              <a:rPr lang="en-US" altLang="ja-JP" dirty="0" err="1"/>
              <a:t>ज्ञानहरु</a:t>
            </a:r>
            <a:r>
              <a:rPr lang="en-US" altLang="ja-JP" dirty="0"/>
              <a:t>" </a:t>
            </a:r>
            <a:r>
              <a:rPr lang="en-US" altLang="ja-JP" dirty="0" err="1"/>
              <a:t>को</a:t>
            </a:r>
            <a:r>
              <a:rPr lang="en-US" altLang="ja-JP" dirty="0"/>
              <a:t> </a:t>
            </a:r>
            <a:r>
              <a:rPr lang="en-US" altLang="ja-JP" dirty="0" err="1"/>
              <a:t>पुस्तिका</a:t>
            </a:r>
            <a:r>
              <a:rPr lang="en-US" altLang="ja-JP" dirty="0"/>
              <a:t> </a:t>
            </a:r>
            <a:endParaRPr lang="en-US" altLang="ja-JP" dirty="0">
              <a:latin typeface="Nirmala UI"/>
              <a:cs typeface="Nirmala UI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49417" y="3102509"/>
            <a:ext cx="46831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dirty="0" err="1">
                <a:latin typeface="Nirmala UI"/>
                <a:cs typeface="Nirmala UI"/>
              </a:rPr>
              <a:t>काम</a:t>
            </a:r>
            <a:endParaRPr lang="en-US" altLang="ja-JP" sz="13800" dirty="0">
              <a:latin typeface="Nirmala UI"/>
              <a:cs typeface="Nirmala UI"/>
            </a:endParaRPr>
          </a:p>
        </p:txBody>
      </p:sp>
      <p:sp>
        <p:nvSpPr>
          <p:cNvPr id="10" name="テキスト ボックス 21"/>
          <p:cNvSpPr txBox="1"/>
          <p:nvPr/>
        </p:nvSpPr>
        <p:spPr>
          <a:xfrm>
            <a:off x="2758981" y="1271436"/>
            <a:ext cx="4063999" cy="19272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3200" dirty="0" err="1">
                <a:latin typeface="Nirmala UI"/>
                <a:cs typeface="Nirmala UI"/>
              </a:rPr>
              <a:t>गर्नु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अघि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3200" dirty="0" err="1">
                <a:latin typeface="Nirmala UI"/>
                <a:cs typeface="Nirmala UI"/>
              </a:rPr>
              <a:t>थाहा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पाई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राख्नुपर्ने</a:t>
            </a:r>
            <a:r>
              <a:rPr lang="en-US" altLang="ja-JP" sz="3200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७</a:t>
            </a:r>
            <a:r>
              <a:rPr lang="en-US" altLang="ja-JP" sz="4400" dirty="0"/>
              <a:t> </a:t>
            </a:r>
            <a:r>
              <a:rPr lang="en-US" altLang="ja-JP" sz="3200" dirty="0" err="1">
                <a:latin typeface="Nirmala UI"/>
                <a:cs typeface="Nirmala UI"/>
              </a:rPr>
              <a:t>बुँदाह</a:t>
            </a:r>
            <a:r>
              <a:rPr lang="ne-NP" altLang="ja-JP" sz="3200" dirty="0">
                <a:latin typeface="Nirmala UI"/>
                <a:cs typeface="Nirmala UI"/>
              </a:rPr>
              <a:t>रु</a:t>
            </a:r>
            <a:endParaRPr kumimoji="1" lang="ja-JP" altLang="en-US" sz="3200" b="1" dirty="0">
              <a:latin typeface="Nirmala UI"/>
              <a:cs typeface="Nirmala UI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5B1ECD-7B50-485C-9907-1DD5CC0BEA2D}"/>
              </a:ext>
            </a:extLst>
          </p:cNvPr>
          <p:cNvSpPr/>
          <p:nvPr/>
        </p:nvSpPr>
        <p:spPr>
          <a:xfrm>
            <a:off x="1048215" y="451052"/>
            <a:ext cx="1182029" cy="45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8609" y="453931"/>
            <a:ext cx="22034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23894"/>
                </a:solidFill>
                <a:latin typeface="Nirmala UI"/>
                <a:cs typeface="Nirmala UI"/>
              </a:rPr>
              <a:t>ओसाका</a:t>
            </a:r>
            <a:r>
              <a:rPr lang="en-US" altLang="ja-JP" dirty="0">
                <a:solidFill>
                  <a:srgbClr val="023894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023894"/>
                </a:solidFill>
                <a:latin typeface="Nirmala UI"/>
                <a:cs typeface="Nirmala UI"/>
              </a:rPr>
              <a:t>प्रिफेक्चर</a:t>
            </a:r>
            <a:r>
              <a:rPr lang="en-US" altLang="ja-JP" dirty="0">
                <a:solidFill>
                  <a:srgbClr val="023894"/>
                </a:solidFill>
                <a:latin typeface="Nirmala UI"/>
                <a:cs typeface="Nirmala UI"/>
              </a:rPr>
              <a:t> </a:t>
            </a:r>
            <a:endParaRPr kumimoji="1" lang="ja-JP" altLang="en-US" dirty="0">
              <a:solidFill>
                <a:srgbClr val="023894"/>
              </a:solidFill>
              <a:latin typeface="Nirmala UI"/>
              <a:cs typeface="Nirmala UI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1234F8-6716-48DF-93B4-54ABA7B0E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188821" y="247354"/>
            <a:ext cx="849788" cy="65724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B2132-A9EB-4910-A6AF-18E45C6B322F}"/>
              </a:ext>
            </a:extLst>
          </p:cNvPr>
          <p:cNvSpPr/>
          <p:nvPr/>
        </p:nvSpPr>
        <p:spPr>
          <a:xfrm>
            <a:off x="5451250" y="305875"/>
            <a:ext cx="11336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ネパール語版</a:t>
            </a:r>
          </a:p>
        </p:txBody>
      </p:sp>
    </p:spTree>
    <p:extLst>
      <p:ext uri="{BB962C8B-B14F-4D97-AF65-F5344CB8AC3E}">
        <p14:creationId xmlns:p14="http://schemas.microsoft.com/office/powerpoint/2010/main" val="423426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370601" y="157686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2" name="直線コネクタ 1"/>
          <p:cNvCxnSpPr/>
          <p:nvPr/>
        </p:nvCxnSpPr>
        <p:spPr>
          <a:xfrm>
            <a:off x="263769" y="124016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1089955" y="1534501"/>
            <a:ext cx="3188364" cy="59044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सर्तहरुको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ja-JP" alt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　　　　　　　　　　　　　　　　　　　　　</a:t>
            </a:r>
            <a:endParaRPr lang="en-US" altLang="ja-JP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853" y="37770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435021" y="1534501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1909" y="2308497"/>
            <a:ext cx="63468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कर्मचारी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निम्न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ja-JP" altLang="en-US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☆</a:t>
            </a:r>
            <a:r>
              <a:rPr lang="en-US" altLang="ja-JP" sz="18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सूचित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गर्नुपर्छ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 अवधि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कहिलेदेखि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कहिलेसम्म ?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श्रम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थप हुने वा नहुने ?</a:t>
            </a: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(काम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तोकिएको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 वा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?)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कामको बारेमा,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कहाँ र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के-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कस्तो प्रकारको काम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गर्ने ? 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 घण्टा,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र बिदा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कुन दिन हुने ? 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तलव कति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कसरी प्राप्त गर्ने ?</a:t>
            </a:r>
          </a:p>
          <a:p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काम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छोड्दा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प्रक्रिया र नियमहरू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1230" y="2728666"/>
            <a:ext cx="469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१५, 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 मापदण्ड ऐनको कार्यान्वयनको लागि अध्यादेश, धारा ५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lang="ne-NP" altLang="ja-JP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5" y="8274223"/>
            <a:ext cx="1103719" cy="110371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93674" y="7663809"/>
            <a:ext cx="2233933" cy="676900"/>
          </a:xfrm>
          <a:prstGeom prst="wedgeRoundRectCallout">
            <a:avLst>
              <a:gd name="adj1" fmla="val -52436"/>
              <a:gd name="adj2" fmla="val 94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मेरो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गरियो</a:t>
            </a:r>
            <a:r>
              <a:rPr lang="en-US" altLang="ja-JP" sz="14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...</a:t>
            </a:r>
            <a:endParaRPr lang="ja-JP" altLang="ja-JP" sz="1400" dirty="0">
              <a:solidFill>
                <a:schemeClr val="tx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144" y="8032932"/>
            <a:ext cx="184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4942" y="3265804"/>
            <a:ext cx="62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☆ यदि तपाई (कर्मचारी)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 चाहेमा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सूचना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फ्याक्स, इ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मेल, र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सामाजिक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संजाल आदि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उपलब्ध छन्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C5C78C6C-052A-7B64-D0B9-EA34D71B162B}"/>
              </a:ext>
            </a:extLst>
          </p:cNvPr>
          <p:cNvSpPr/>
          <p:nvPr/>
        </p:nvSpPr>
        <p:spPr>
          <a:xfrm>
            <a:off x="476365" y="4051243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१</a:t>
            </a:r>
            <a:endParaRPr kumimoji="1" lang="ja-JP" altLang="en-US" dirty="0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642F6F20-8BA2-AA03-7606-3DD7CE244298}"/>
              </a:ext>
            </a:extLst>
          </p:cNvPr>
          <p:cNvSpPr/>
          <p:nvPr/>
        </p:nvSpPr>
        <p:spPr>
          <a:xfrm>
            <a:off x="485744" y="4595426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२</a:t>
            </a:r>
            <a:endParaRPr kumimoji="1" lang="ja-JP" altLang="en-US" dirty="0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05DE239C-336F-6D8B-016F-13C16E71AFB1}"/>
              </a:ext>
            </a:extLst>
          </p:cNvPr>
          <p:cNvSpPr/>
          <p:nvPr/>
        </p:nvSpPr>
        <p:spPr>
          <a:xfrm>
            <a:off x="476365" y="5423212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३</a:t>
            </a:r>
            <a:endParaRPr kumimoji="1" lang="ja-JP" altLang="en-US" dirty="0"/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4180F180-7191-AB0A-EBAE-F86A1454DF0A}"/>
              </a:ext>
            </a:extLst>
          </p:cNvPr>
          <p:cNvSpPr/>
          <p:nvPr/>
        </p:nvSpPr>
        <p:spPr>
          <a:xfrm>
            <a:off x="476365" y="5971066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४</a:t>
            </a:r>
            <a:endParaRPr kumimoji="1" lang="ja-JP" altLang="en-US" dirty="0"/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F7480DE6-EB5D-F6D9-651E-68B9F639EB18}"/>
              </a:ext>
            </a:extLst>
          </p:cNvPr>
          <p:cNvSpPr/>
          <p:nvPr/>
        </p:nvSpPr>
        <p:spPr>
          <a:xfrm>
            <a:off x="477997" y="6518920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५</a:t>
            </a:r>
            <a:endParaRPr kumimoji="1" lang="ja-JP" altLang="en-US" dirty="0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AE97A68F-1495-902F-339D-793608595B44}"/>
              </a:ext>
            </a:extLst>
          </p:cNvPr>
          <p:cNvSpPr/>
          <p:nvPr/>
        </p:nvSpPr>
        <p:spPr>
          <a:xfrm>
            <a:off x="485744" y="7066774"/>
            <a:ext cx="197385" cy="20184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/>
              <a:t>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26834" y="12538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ne-NP" altLang="ja-JP" sz="2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57992" y="6382314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53" y="1628817"/>
            <a:ext cx="3875926" cy="621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41568" y="1693275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3" y="2656504"/>
            <a:ext cx="1648291" cy="1686806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" y="2693615"/>
            <a:ext cx="1516266" cy="1535467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5" y="6317215"/>
            <a:ext cx="1267478" cy="1899557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82" y="6382314"/>
            <a:ext cx="1304827" cy="163586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2341230" y="2795031"/>
            <a:ext cx="2292128" cy="832533"/>
          </a:xfrm>
          <a:prstGeom prst="wedgeRoundRectCallout">
            <a:avLst>
              <a:gd name="adj1" fmla="val -69849"/>
              <a:gd name="adj2" fmla="val 1205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980039" y="4879875"/>
            <a:ext cx="2653319" cy="95198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e-NP" altLang="ja-JP" sz="20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 बुझ्ने दिन</a:t>
            </a:r>
            <a:endParaRPr lang="ja-JP" altLang="en-US" sz="2000" b="1" dirty="0">
              <a:solidFill>
                <a:schemeClr val="tx1"/>
              </a:solidFill>
              <a:latin typeface="Nirmala UI" panose="020B0502040204020203" pitchFamily="34" charset="0"/>
              <a:ea typeface="UD デジタル 教科書体 N-B" panose="02020700000000000000" pitchFamily="17" charset="-128"/>
              <a:cs typeface="Nirmala UI" panose="020B0502040204020203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41230" y="5968722"/>
            <a:ext cx="2292128" cy="1211471"/>
          </a:xfrm>
          <a:prstGeom prst="wedgeRoundRectCallout">
            <a:avLst>
              <a:gd name="adj1" fmla="val -76054"/>
              <a:gd name="adj2" fmla="val 3169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315183" y="3808166"/>
            <a:ext cx="2318175" cy="891107"/>
          </a:xfrm>
          <a:prstGeom prst="wedgeRoundRectCallout">
            <a:avLst>
              <a:gd name="adj1" fmla="val 66579"/>
              <a:gd name="adj2" fmla="val -4879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ne-NP" altLang="ja-JP" dirty="0">
                <a:solidFill>
                  <a:srgbClr val="000099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हस्। मैले बुझे। </a:t>
            </a:r>
            <a:endParaRPr kumimoji="1" lang="en-US" altLang="ja-JP" dirty="0">
              <a:solidFill>
                <a:srgbClr val="000099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27961" y="4343310"/>
            <a:ext cx="1352078" cy="60808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अन्तर्वार्तामा</a:t>
            </a:r>
            <a:endParaRPr kumimoji="1" lang="ja-JP" altLang="en-US" sz="2400" b="1" dirty="0">
              <a:solidFill>
                <a:schemeClr val="bg1"/>
              </a:solidFill>
              <a:latin typeface="Nirmala UI" panose="020B0502040204020203" pitchFamily="34" charset="0"/>
              <a:ea typeface="UD デジタル 教科書体 N-B" panose="02020700000000000000" pitchFamily="17" charset="-128"/>
              <a:cs typeface="Nirmala UI" panose="020B0502040204020203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092214" y="8349487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0" y="8392769"/>
            <a:ext cx="647796" cy="822204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2315184" y="7473646"/>
            <a:ext cx="2318174" cy="590620"/>
          </a:xfrm>
          <a:prstGeom prst="wedgeRoundRectCallout">
            <a:avLst>
              <a:gd name="adj1" fmla="val 61933"/>
              <a:gd name="adj2" fmla="val -6067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ne-NP" altLang="ja-JP" dirty="0">
                <a:solidFill>
                  <a:srgbClr val="000099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हँ ? !</a:t>
            </a:r>
            <a:endParaRPr kumimoji="1" lang="en-US" altLang="ja-JP" dirty="0">
              <a:solidFill>
                <a:srgbClr val="000099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B2FE00-9031-4B2E-036C-D1575FDF25D6}"/>
              </a:ext>
            </a:extLst>
          </p:cNvPr>
          <p:cNvSpPr txBox="1"/>
          <p:nvPr/>
        </p:nvSpPr>
        <p:spPr>
          <a:xfrm>
            <a:off x="2341230" y="3025326"/>
            <a:ext cx="3437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1,200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है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7D1A05-BC1C-1F0B-DEF1-BC89FEAB9B19}"/>
              </a:ext>
            </a:extLst>
          </p:cNvPr>
          <p:cNvSpPr txBox="1"/>
          <p:nvPr/>
        </p:nvSpPr>
        <p:spPr>
          <a:xfrm>
            <a:off x="2408639" y="6120967"/>
            <a:ext cx="3437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कम्पनीको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नतिजा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800" dirty="0">
              <a:solidFill>
                <a:srgbClr val="FF0000"/>
              </a:solidFill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खराब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भएकोले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ण्टाको</a:t>
            </a:r>
            <a:endParaRPr lang="ne-NP" altLang="ja-JP" sz="1800" dirty="0">
              <a:solidFill>
                <a:srgbClr val="FF0000"/>
              </a:solidFill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800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गराउछु ल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6CA0B6-26D8-8C1B-F63D-5E4056F1E915}"/>
              </a:ext>
            </a:extLst>
          </p:cNvPr>
          <p:cNvSpPr txBox="1"/>
          <p:nvPr/>
        </p:nvSpPr>
        <p:spPr>
          <a:xfrm>
            <a:off x="1980038" y="8640990"/>
            <a:ext cx="3865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350195" y="45514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541" y="157313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5" y="8189482"/>
            <a:ext cx="1424255" cy="128895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144948" y="1214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64345" y="47443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ne-NP" altLang="ja-JP" sz="2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96640" y="1576450"/>
            <a:ext cx="4060950" cy="5227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400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चिनगिन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अर्थात </a:t>
            </a:r>
            <a:r>
              <a:rPr lang="en-US" altLang="ja-JP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r>
              <a:rPr lang="ja-JP" altLang="en-US" sz="1938" dirty="0"/>
              <a:t>　</a:t>
            </a:r>
            <a:endParaRPr lang="en-US" altLang="ja-JP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50195" y="1552991"/>
            <a:ext cx="3240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873" y="2189007"/>
            <a:ext cx="594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kumimoji="1" lang="ne-NP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चिनगिन</a:t>
            </a:r>
            <a:r>
              <a:rPr kumimoji="1" lang="en-US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 तलब, भत्ता, बोनस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जेसुकै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“काम गरे बापत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भुक्तान गरिने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कुनै पनि कुरा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जनाउँदछ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 </a:t>
            </a:r>
            <a:endParaRPr kumimoji="1"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यसलाई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मुद्रा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मा,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सिधै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तपाईलाई, 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पूरा रकममा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कम्तिमा महिनामा एक पटक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kumimoji="1"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मितिमा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भुक्तानी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1027601" y="4543575"/>
            <a:ext cx="4066904" cy="4713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8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 </a:t>
            </a:r>
            <a:r>
              <a:rPr lang="en-US" altLang="ja-JP" sz="28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2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endParaRPr lang="ja-JP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0873" y="5223206"/>
            <a:ext cx="59631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प्रत्येक कामदारलाई कानूनले तोके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बमोजिम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न्यूनतम रकमभन्दा कम नपर्ने पारिश्रमिक दिनुपर्छ।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kumimoji="1" lang="ja-JP" altLang="en-US" sz="2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672" y="6416668"/>
            <a:ext cx="5353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प्रिफेक्चरमा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1,114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प्रति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तोकिएको 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अक्टोबर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1, 2024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देखि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तपा</a:t>
            </a:r>
            <a:r>
              <a:rPr lang="ne-NP" altLang="ja-JP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तलब यो रकम भन्दा कम छ भने, </a:t>
            </a:r>
            <a:r>
              <a:rPr lang="ne-NP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 आफ्नो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कम्पनीमा </a:t>
            </a:r>
            <a:r>
              <a:rPr lang="ne-NP" altLang="ja-JP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फरक परेको रकमको लागि </a:t>
            </a:r>
            <a:r>
              <a:rPr lang="ne-IN" altLang="ja-JP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भुक्तानी दावी गर्न सक्नुहुन्छ।</a:t>
            </a:r>
            <a:endParaRPr lang="ja-JP" altLang="ja-JP" u="sng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370010" y="4542779"/>
            <a:ext cx="4313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6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2606437" y="7654549"/>
            <a:ext cx="2452627" cy="698729"/>
          </a:xfrm>
          <a:prstGeom prst="wedgeRoundRectCallout">
            <a:avLst>
              <a:gd name="adj1" fmla="val -64910"/>
              <a:gd name="adj2" fmla="val 46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प्रति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घण्टा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</a:rPr>
              <a:t>जम्मा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घण्टाको 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800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</a:p>
          <a:p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पाएको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2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873" y="795877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5690" y="3561915"/>
            <a:ext cx="317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१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र २४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8" name="正方形/長方形 27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47448B52-7731-E236-1C48-5780E7353659}"/>
              </a:ext>
            </a:extLst>
          </p:cNvPr>
          <p:cNvSpPr/>
          <p:nvPr/>
        </p:nvSpPr>
        <p:spPr>
          <a:xfrm>
            <a:off x="2165378" y="308405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५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BF9E1121-8CE5-7614-7D0B-11BD031A2A87}"/>
              </a:ext>
            </a:extLst>
          </p:cNvPr>
          <p:cNvSpPr/>
          <p:nvPr/>
        </p:nvSpPr>
        <p:spPr>
          <a:xfrm>
            <a:off x="5094505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४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CC71F9CD-FD8F-6EB6-EEC3-AC02D26A49A1}"/>
              </a:ext>
            </a:extLst>
          </p:cNvPr>
          <p:cNvSpPr/>
          <p:nvPr/>
        </p:nvSpPr>
        <p:spPr>
          <a:xfrm>
            <a:off x="3720028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296896C-0FB9-FD55-3863-348EE9BBCE1D}"/>
              </a:ext>
            </a:extLst>
          </p:cNvPr>
          <p:cNvSpPr/>
          <p:nvPr/>
        </p:nvSpPr>
        <p:spPr>
          <a:xfrm>
            <a:off x="2120104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74659163-0C6D-186C-1904-B99508B4E897}"/>
              </a:ext>
            </a:extLst>
          </p:cNvPr>
          <p:cNvSpPr/>
          <p:nvPr/>
        </p:nvSpPr>
        <p:spPr>
          <a:xfrm>
            <a:off x="1174413" y="2803507"/>
            <a:ext cx="225447" cy="229148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1FCDE9-442F-3F2A-E79B-408783324FB0}"/>
              </a:ext>
            </a:extLst>
          </p:cNvPr>
          <p:cNvSpPr txBox="1"/>
          <p:nvPr/>
        </p:nvSpPr>
        <p:spPr>
          <a:xfrm>
            <a:off x="2588964" y="5942698"/>
            <a:ext cx="354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न्यूनतम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 ऐन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४,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2528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6603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#३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834" y="1683318"/>
            <a:ext cx="3222749" cy="586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395834" y="1749012"/>
            <a:ext cx="417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काम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घण्टाको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1" y="3771455"/>
            <a:ext cx="4016084" cy="4016084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827025" y="2579134"/>
            <a:ext cx="2835399" cy="2388049"/>
          </a:xfrm>
          <a:prstGeom prst="wedgeEllipseCallout">
            <a:avLst>
              <a:gd name="adj1" fmla="val -64695"/>
              <a:gd name="adj2" fmla="val 4136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2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角丸四角形 14"/>
          <p:cNvSpPr/>
          <p:nvPr/>
        </p:nvSpPr>
        <p:spPr>
          <a:xfrm>
            <a:off x="1047361" y="8178765"/>
            <a:ext cx="4899664" cy="95233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8228463"/>
            <a:ext cx="647796" cy="8222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F62974-0C7F-94E9-7569-42C0B728C348}"/>
              </a:ext>
            </a:extLst>
          </p:cNvPr>
          <p:cNvSpPr txBox="1"/>
          <p:nvPr/>
        </p:nvSpPr>
        <p:spPr>
          <a:xfrm>
            <a:off x="2007208" y="8490636"/>
            <a:ext cx="3437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01105B-AE74-38B6-E69D-144AB92CA99B}"/>
              </a:ext>
            </a:extLst>
          </p:cNvPr>
          <p:cNvSpPr txBox="1"/>
          <p:nvPr/>
        </p:nvSpPr>
        <p:spPr>
          <a:xfrm>
            <a:off x="4228394" y="3250227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नलिकन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लगातार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गरेको </a:t>
            </a:r>
          </a:p>
          <a:p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भैसक्यो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...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96656" y="1786573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208306" y="1332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47821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#३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97136" y="1711028"/>
            <a:ext cx="4586541" cy="5652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　　　　　　　　　　　　　　　　　　　　　</a:t>
            </a:r>
            <a:endParaRPr lang="en-US" altLang="ja-JP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53010" y="1753040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5302" y="4434661"/>
            <a:ext cx="479031" cy="440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7136" y="4379547"/>
            <a:ext cx="4586541" cy="103681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कानूनद्वारा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निर्धारित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 गर्ने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वैधानिक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 समय”</a:t>
            </a:r>
            <a:endParaRPr lang="ja-JP" altLang="ja-JP" sz="32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726" y="2592112"/>
            <a:ext cx="580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सीमाहरू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ले,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तपाईले रोजगारदातास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ं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"श्रम सम्झौता“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कति घण्टा काम गर्ने भनि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 भन्ने बुझाउछ। तपाईले ती घण्टाहरूमा विश्वासपूर्वक काम गर्नुपर्ने दायित्व रहन्छ। </a:t>
            </a:r>
          </a:p>
          <a:p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कानून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द्वारा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सीमा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निर्धारित गरिएको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endParaRPr kumimoji="1"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996133" y="6861269"/>
            <a:ext cx="3188364" cy="54490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9794" y="6858482"/>
            <a:ext cx="471914" cy="397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9" name="正方形/長方形 2"/>
          <p:cNvSpPr txBox="1"/>
          <p:nvPr/>
        </p:nvSpPr>
        <p:spPr>
          <a:xfrm rot="10800000" flipV="1">
            <a:off x="319795" y="4434661"/>
            <a:ext cx="49505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372244" y="6795442"/>
            <a:ext cx="37891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9234" y="6261959"/>
            <a:ext cx="234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३२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33350" y="8664724"/>
            <a:ext cx="2452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३४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E0AC22-4337-91BF-C6A1-4B4F59820789}"/>
              </a:ext>
            </a:extLst>
          </p:cNvPr>
          <p:cNvSpPr txBox="1"/>
          <p:nvPr/>
        </p:nvSpPr>
        <p:spPr>
          <a:xfrm>
            <a:off x="888869" y="5515993"/>
            <a:ext cx="5056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=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बाहेक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हप्ता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= 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40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बाहेक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A26213-C61E-AEB7-E1A2-DB34F91DC884}"/>
              </a:ext>
            </a:extLst>
          </p:cNvPr>
          <p:cNvSpPr txBox="1"/>
          <p:nvPr/>
        </p:nvSpPr>
        <p:spPr>
          <a:xfrm>
            <a:off x="1240856" y="1807083"/>
            <a:ext cx="4265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भन्नाले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ECE29A-FE73-E7B5-761E-3932C686BD5F}"/>
              </a:ext>
            </a:extLst>
          </p:cNvPr>
          <p:cNvSpPr txBox="1"/>
          <p:nvPr/>
        </p:nvSpPr>
        <p:spPr>
          <a:xfrm>
            <a:off x="567320" y="6931227"/>
            <a:ext cx="3453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ब्रेक</a:t>
            </a:r>
            <a:endParaRPr lang="en-US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1BC1B1-6586-76D2-2DCC-58DA975F3AC8}"/>
              </a:ext>
            </a:extLst>
          </p:cNvPr>
          <p:cNvSpPr txBox="1"/>
          <p:nvPr/>
        </p:nvSpPr>
        <p:spPr>
          <a:xfrm>
            <a:off x="888869" y="7547824"/>
            <a:ext cx="525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निम्न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अनुसार</a:t>
            </a:r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ब्रेक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लिनु </a:t>
            </a:r>
            <a:r>
              <a:rPr lang="ja-JP" altLang="en-US" dirty="0">
                <a:latin typeface="Nirmala UI" panose="020B0502040204020203" pitchFamily="34" charset="0"/>
                <a:cs typeface="Nirmala UI" panose="020B0502040204020203" pitchFamily="34" charset="0"/>
              </a:rPr>
              <a:t>आवश्यक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पर्दछ;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गरेको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 घण्टा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काटेमा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कम्तिमा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45 मिनेट</a:t>
            </a:r>
            <a:endParaRPr lang="ne-NP" altLang="ja-JP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गरेको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८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काटेमा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कम्तिमा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 घण्टा</a:t>
            </a:r>
            <a:endParaRPr lang="ja-JP" altLang="en-US" dirty="0"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42833" y="154700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63041" y="549626"/>
            <a:ext cx="692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परिशिष्ट: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कुनै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 अन्तर्राष्ट्रिय 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द्यार्थीले </a:t>
            </a:r>
            <a:endParaRPr kumimoji="1" lang="ne-NP" altLang="ja-JP" sz="24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काम गर्ने </a:t>
            </a:r>
            <a:r>
              <a:rPr kumimoji="1" lang="ne-IN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 पा</a:t>
            </a:r>
            <a:r>
              <a:rPr kumimoji="1"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एको खण्डमा</a:t>
            </a:r>
            <a:endParaRPr kumimoji="1" lang="ja-JP" altLang="en-US" sz="24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66" y="549395"/>
            <a:ext cx="674582" cy="4467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4746" y="2410488"/>
            <a:ext cx="6400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उदाहरणका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ईको बसोबास योग्यता “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द्यार्थी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छ र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गर्नुहुन्छ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निम्न सर्तहरू पालन गर्नुपर्छ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गर्ने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घण्टा: हप्ता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IN" altLang="ja-JP" sz="20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28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</a:p>
          <a:p>
            <a:pPr marL="285750" indent="-285750">
              <a:buFontTx/>
              <a:buChar char="-"/>
            </a:pP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गर्मी बिदा जस्त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स्क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ु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बिदाको समयमा काम गर्ने घण्टा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दिनमा </a:t>
            </a:r>
            <a:r>
              <a:rPr kumimoji="1" lang="ne-IN" altLang="ja-JP" sz="20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</a:t>
            </a:r>
            <a:r>
              <a:rPr kumimoji="1"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घण्टा </a:t>
            </a:r>
            <a:r>
              <a:rPr kumimoji="1"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endParaRPr kumimoji="1" lang="en-US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966" y="4790052"/>
            <a:ext cx="640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अध्यागमन सेवा ब्यूरो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गएर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प्रक्रिया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हरु पुरा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गर्नुहोस्।</a:t>
            </a:r>
            <a:endParaRPr kumimoji="1" lang="ja-JP" altLang="en-US" sz="28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99007" y="2546638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09094" y="49777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角丸四角形吹き出し 11"/>
          <p:cNvSpPr/>
          <p:nvPr/>
        </p:nvSpPr>
        <p:spPr>
          <a:xfrm>
            <a:off x="2198400" y="7806016"/>
            <a:ext cx="1478655" cy="503933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१२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िरहेछु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667" y="7806016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4" y="8043108"/>
            <a:ext cx="1137946" cy="133483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62699" y="1688628"/>
            <a:ext cx="475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नियन्त्रण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तथा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शरणार्थी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मान्यता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१९,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अनुच्छेद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</a:t>
            </a:r>
            <a:endParaRPr lang="en-US" altLang="ja-JP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0734" y="5229626"/>
            <a:ext cx="5992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ja-JP" sz="2000" dirty="0">
              <a:effectLst/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&lt;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आवेदनका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&gt;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फारम</a:t>
            </a: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अनुमति लिन चाहेको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गतिविधिहरू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विवरण खुलाउने </a:t>
            </a:r>
          </a:p>
          <a:p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कागजातहरू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रेसिडेन्स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कार्ड</a:t>
            </a:r>
            <a:endParaRPr lang="ne-NP" altLang="ja-JP" sz="20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20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भिषा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बसोबास योग्यताको सर्टिफिकेट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क्रियाहरू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शुल्क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 flipV="1">
            <a:off x="-20936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0" name="正方形/長方形 19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13623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794" y="320877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#४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2404236" y="2482534"/>
            <a:ext cx="4105073" cy="2561764"/>
          </a:xfrm>
          <a:prstGeom prst="wedgeEllipseCallout">
            <a:avLst>
              <a:gd name="adj1" fmla="val -46104"/>
              <a:gd name="adj2" fmla="val 429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1" y="4034867"/>
            <a:ext cx="3247180" cy="331180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73878" y="7558488"/>
            <a:ext cx="5835430" cy="133272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4" y="7835680"/>
            <a:ext cx="578220" cy="73389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E995D-12CF-9947-3CA9-769259003B6F}"/>
              </a:ext>
            </a:extLst>
          </p:cNvPr>
          <p:cNvSpPr txBox="1"/>
          <p:nvPr/>
        </p:nvSpPr>
        <p:spPr>
          <a:xfrm>
            <a:off x="2820318" y="3301751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गरेबापत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पैसा भने पाएको छैन।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ADFDDB-9569-146B-7DC2-C2520B9222ED}"/>
              </a:ext>
            </a:extLst>
          </p:cNvPr>
          <p:cNvSpPr txBox="1"/>
          <p:nvPr/>
        </p:nvSpPr>
        <p:spPr>
          <a:xfrm>
            <a:off x="1498294" y="7835680"/>
            <a:ext cx="4472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सर्तहरु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 चेक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गर्नुभयो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565" y="1380536"/>
            <a:ext cx="4401138" cy="720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1" y="1350480"/>
            <a:ext cx="4401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altLang="ja-JP" sz="2400" b="1" i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</a:t>
            </a:r>
            <a:r>
              <a:rPr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en-US" sz="32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96656" y="1652645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335099" y="125553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35099" y="4984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#४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660929"/>
            <a:ext cx="3759650" cy="4367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NP" altLang="ja-JP" sz="2400" i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35099" y="161463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5346" y="4316608"/>
            <a:ext cx="456963" cy="404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34156" y="4337911"/>
            <a:ext cx="3188364" cy="39486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e-IN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अतिरिक्त </a:t>
            </a:r>
            <a:r>
              <a:rPr lang="en-US" altLang="ja-JP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479" y="2279485"/>
            <a:ext cx="580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ne-NP" altLang="ja-JP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जान्ग्योउ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भन्नाले कामको 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सम्झौतामा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गरिएको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भन्दा लामो 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 (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काम गर्न</a:t>
            </a:r>
            <a:r>
              <a:rPr kumimoji="1"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कुरालाई जनाउँछ</a:t>
            </a:r>
            <a:r>
              <a:rPr kumimoji="1"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यस्तो अवस्थामा, रोजगारदाताले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भन्दा बढि रकम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अतिरिक्त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तिर्नुपर्नेछ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endParaRPr lang="ne-NP" altLang="ja-JP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केहि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अपवादहरू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2000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356798" y="425719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5562" y="4982840"/>
            <a:ext cx="5805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उदाहरणका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8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हप्तामा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40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घण्टा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 खण्डमा,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 बापत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पारिश्रमिकको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1.25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रकम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गर्नुहुनेछ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तपाइ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मध्यरातमा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रातिको १० बजेबाट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बिहान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5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बजे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गरेको खण्डमा पनि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यहि नै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लागू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हुन्छ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दिनमा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ेको खण्डमा, तपाईले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पारिश्रमिकको 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</a:t>
            </a:r>
            <a:r>
              <a:rPr lang="ne-NP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5 </a:t>
            </a:r>
            <a:r>
              <a:rPr lang="en-US" altLang="ja-JP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गुणा</a:t>
            </a:r>
            <a:r>
              <a:rPr lang="en-US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बढी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रकम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गर्नुहुनेछ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endParaRPr lang="ne-NP" altLang="ja-JP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369354" y="7535964"/>
            <a:ext cx="1753166" cy="764735"/>
          </a:xfrm>
          <a:prstGeom prst="wedgeRoundRectCallout">
            <a:avLst>
              <a:gd name="adj1" fmla="val -71300"/>
              <a:gd name="adj2" fmla="val 71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68" y="7638008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8" y="8060874"/>
            <a:ext cx="1470789" cy="133106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899971" y="7031448"/>
            <a:ext cx="254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३७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正方形/長方形 26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B8CE4A-197E-483C-F319-9FAE221EAC3A}"/>
              </a:ext>
            </a:extLst>
          </p:cNvPr>
          <p:cNvSpPr txBox="1"/>
          <p:nvPr/>
        </p:nvSpPr>
        <p:spPr>
          <a:xfrm>
            <a:off x="2369354" y="7611191"/>
            <a:ext cx="1629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मलाई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ओभरटाइम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यो।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मैले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नगरिहुदैन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?</a:t>
            </a:r>
            <a:endParaRPr lang="ja-JP" altLang="ja-JP" sz="12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54853" y="107552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5370" y="1398384"/>
            <a:ext cx="3932237" cy="545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617912" y="1420316"/>
            <a:ext cx="393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वार्षिक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तलबी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बिदाको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1" y="2562666"/>
            <a:ext cx="1847030" cy="221299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681041" y="2475818"/>
            <a:ext cx="3510080" cy="2449794"/>
          </a:xfrm>
          <a:prstGeom prst="wedgeEllipseCallout">
            <a:avLst>
              <a:gd name="adj1" fmla="val -61171"/>
              <a:gd name="adj2" fmla="val 212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हाम्रो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कम्पनीले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स्थायी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कर्मचारी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मात्र वार्षिक तलबी बिदा दिने गरेको छ, तर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पार्ट टाइम कर्मचारीहरुलाई छैन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!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859271" y="5786032"/>
            <a:ext cx="2569730" cy="1067350"/>
          </a:xfrm>
          <a:prstGeom prst="wedgeEllipseCallout">
            <a:avLst>
              <a:gd name="adj1" fmla="val 54740"/>
              <a:gd name="adj2" fmla="val -1265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त्यो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साच्चै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9" y="5219317"/>
            <a:ext cx="2319512" cy="244573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036509" y="8162434"/>
            <a:ext cx="4800087" cy="9930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7" y="8325957"/>
            <a:ext cx="618536" cy="78506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6CC25D-2D64-1161-9022-BDF030106387}"/>
              </a:ext>
            </a:extLst>
          </p:cNvPr>
          <p:cNvSpPr txBox="1"/>
          <p:nvPr/>
        </p:nvSpPr>
        <p:spPr>
          <a:xfrm>
            <a:off x="1809841" y="8283567"/>
            <a:ext cx="3693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भनेको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सहि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9" y="7934471"/>
            <a:ext cx="1363940" cy="136394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70" y="117648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86219" y="37133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68499" y="1570023"/>
            <a:ext cx="3188364" cy="53593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770" y="1568296"/>
            <a:ext cx="553353" cy="508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4784" y="1559148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2214765" y="7457181"/>
            <a:ext cx="1728870" cy="803810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वार्षिक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तलबी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पाएको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2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830" y="765040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66455" y="2146438"/>
            <a:ext cx="229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*श्रम मापदण्ड ऐन, धारा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३९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5" name="正方形/長方形 24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581F71-473A-6D2E-F8F1-5C6A919483BD}"/>
              </a:ext>
            </a:extLst>
          </p:cNvPr>
          <p:cNvSpPr txBox="1"/>
          <p:nvPr/>
        </p:nvSpPr>
        <p:spPr>
          <a:xfrm>
            <a:off x="968499" y="1655720"/>
            <a:ext cx="3437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वार्षिक तलबी बिदा भन्नाले 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9EB5D3-5630-F373-C1F2-56547005CF6A}"/>
              </a:ext>
            </a:extLst>
          </p:cNvPr>
          <p:cNvSpPr txBox="1"/>
          <p:nvPr/>
        </p:nvSpPr>
        <p:spPr>
          <a:xfrm>
            <a:off x="968499" y="2772853"/>
            <a:ext cx="51128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यो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एक प्रणाली हो जस्ले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ईलाई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 साथै 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आफूले चाहेको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दिनहरूमा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बिदा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लिन</a:t>
            </a:r>
            <a:r>
              <a:rPr lang="ne-NP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अधिकार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प्रदान गर्दछ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यो कानून द्वारा निर्धारित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गरिएको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छ। तलका सर्तहरू पूरा गर्ने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पार्ट टाइम लगायत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म्पूर्ण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कर्मचारी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हर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ुले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यसलाई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प्राप्त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सक्छन्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ne-NP" altLang="ja-JP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B1E9A5-D187-0F68-2931-1913A2734F57}"/>
              </a:ext>
            </a:extLst>
          </p:cNvPr>
          <p:cNvSpPr txBox="1"/>
          <p:nvPr/>
        </p:nvSpPr>
        <p:spPr>
          <a:xfrm>
            <a:off x="324784" y="4137271"/>
            <a:ext cx="6029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e-NP" altLang="ja-JP" sz="12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सर्तहरुः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कम्पनीमा 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लगातार 6 महिना काम गरेको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 त्यो अवधि</a:t>
            </a:r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मा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कम्तीमा 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80% काममा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हाजिर</a:t>
            </a:r>
            <a:r>
              <a:rPr lang="ne-IN" altLang="ja-JP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भएको 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हुनुपर</a:t>
            </a:r>
            <a:r>
              <a:rPr lang="ne-NP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्ने</a:t>
            </a:r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</a:t>
            </a:r>
            <a:endParaRPr lang="ne-NP" altLang="ja-JP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(→ उदाहरणका लागि,</a:t>
            </a:r>
            <a:r>
              <a:rPr lang="en-US" altLang="ja-JP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यदि तपा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हप्तामा 5 दिन काम गर्नुहुन्छ भने, तपाइ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ले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वर्ष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को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10 दिन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तलबी</a:t>
            </a:r>
            <a:r>
              <a:rPr lang="ne-IN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बिदा लिन सक्नुहुन्छ।)</a:t>
            </a:r>
            <a:endParaRPr lang="ja-JP" altLang="ja-JP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1297E5-4370-D742-D0DB-7D6B9989326C}"/>
              </a:ext>
            </a:extLst>
          </p:cNvPr>
          <p:cNvSpPr txBox="1"/>
          <p:nvPr/>
        </p:nvSpPr>
        <p:spPr>
          <a:xfrm>
            <a:off x="238999" y="5819830"/>
            <a:ext cx="6249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 लिनु पर्ने कारणहरू: तपाईले कारण </a:t>
            </a:r>
            <a:r>
              <a:rPr lang="ne-NP" altLang="ja-JP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नबताइकन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आफ्नो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तलबी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 लिन सक्नुहुन्छ।</a:t>
            </a:r>
            <a:endParaRPr lang="ne-N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(*यद्यपि, यदि तपा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को बिदाले कम्पनीको सामान्य सञ्चालनमा बाधा पुर्याउछ भने, कम्पनीले तपा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ईको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बिदाको दिनहरू परिवर्तन गर्न सक्छ।)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3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78847" y="1221110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4496" y="366509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#६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686" y="1326571"/>
            <a:ext cx="4740207" cy="8307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529940" y="1347245"/>
            <a:ext cx="601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altLang="ja-JP" sz="2400" b="1" i="1" dirty="0">
                <a:latin typeface="Nirmala UI"/>
                <a:cs typeface="Nirmala UI"/>
              </a:rPr>
              <a:t>खाइको</a:t>
            </a:r>
            <a:r>
              <a:rPr lang="en-GB" altLang="ja-JP" sz="2400" b="1" i="1" dirty="0">
                <a:latin typeface="Nirmala UI"/>
                <a:cs typeface="Nirmala UI"/>
              </a:rPr>
              <a:t>/</a:t>
            </a:r>
            <a:r>
              <a:rPr lang="ne-NP" altLang="ja-JP" sz="2400" b="1" i="1" dirty="0">
                <a:latin typeface="Nirmala UI"/>
                <a:cs typeface="Nirmala UI"/>
              </a:rPr>
              <a:t>थाइस्योकू </a:t>
            </a:r>
          </a:p>
          <a:p>
            <a:r>
              <a:rPr lang="ne-NP" altLang="ja-JP" sz="2400" b="1" dirty="0">
                <a:latin typeface="Nirmala UI"/>
                <a:cs typeface="Nirmala UI"/>
              </a:rPr>
              <a:t>(</a:t>
            </a:r>
            <a:r>
              <a:rPr lang="en-US" altLang="ja-JP" sz="2400" b="1" dirty="0" err="1">
                <a:latin typeface="Nirmala UI"/>
                <a:cs typeface="Nirmala UI"/>
              </a:rPr>
              <a:t>बर्खास्त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तथा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राजीनामा</a:t>
            </a:r>
            <a:r>
              <a:rPr lang="ne-NP" altLang="ja-JP" sz="2400" b="1" dirty="0">
                <a:latin typeface="Nirmala UI"/>
                <a:cs typeface="Nirmala UI"/>
              </a:rPr>
              <a:t>) 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3" y="5119943"/>
            <a:ext cx="2170482" cy="232894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495371" y="2338411"/>
            <a:ext cx="3041538" cy="1654212"/>
          </a:xfrm>
          <a:prstGeom prst="wedgeEllipseCallout">
            <a:avLst>
              <a:gd name="adj1" fmla="val 59317"/>
              <a:gd name="adj2" fmla="val 262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3166102" y="5733600"/>
            <a:ext cx="2582298" cy="1715290"/>
          </a:xfrm>
          <a:prstGeom prst="wedgeEllipseCallout">
            <a:avLst>
              <a:gd name="adj1" fmla="val -80919"/>
              <a:gd name="adj2" fmla="val -2301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हँ  ? </a:t>
            </a: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UD デジタル 教科書体 NK-R" panose="02020400000000000000" pitchFamily="18" charset="-128"/>
                <a:cs typeface="Nirmala UI" panose="020B0502040204020203" pitchFamily="34" charset="0"/>
              </a:rPr>
              <a:t>!</a:t>
            </a:r>
            <a:endParaRPr lang="en-US" altLang="ja-JP" sz="2000" kern="1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 defTabSz="633039">
              <a:defRPr/>
            </a:pP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कारणले</a:t>
            </a:r>
            <a:r>
              <a:rPr lang="ne-NP" altLang="ja-JP" sz="2000" kern="100" dirty="0">
                <a:solidFill>
                  <a:srgbClr val="000000"/>
                </a:solidFill>
                <a:latin typeface="Nirmala UI" panose="020B0502040204020203" pitchFamily="34" charset="0"/>
                <a:ea typeface="UD デジタル 教科書体 NK-R" panose="02020400000000000000" pitchFamily="18" charset="-128"/>
                <a:cs typeface="Nirmala UI" panose="020B0502040204020203" pitchFamily="34" charset="0"/>
              </a:rPr>
              <a:t> ?</a:t>
            </a:r>
            <a:r>
              <a:rPr lang="ja-JP" altLang="en-US" sz="2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33856" y="8226211"/>
            <a:ext cx="4669276" cy="9742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8325882"/>
            <a:ext cx="529068" cy="6715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96" y="2398808"/>
            <a:ext cx="2511390" cy="291175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2E0055-10E7-9D0E-AD7C-CE94323B092F}"/>
              </a:ext>
            </a:extLst>
          </p:cNvPr>
          <p:cNvSpPr txBox="1"/>
          <p:nvPr/>
        </p:nvSpPr>
        <p:spPr>
          <a:xfrm>
            <a:off x="933856" y="2639924"/>
            <a:ext cx="3437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तपाईलाई कामबाट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20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निकालिएको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भोलिबाट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​​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आउनु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पर्दैन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47534A-674D-3367-27DA-93A66022CE91}"/>
              </a:ext>
            </a:extLst>
          </p:cNvPr>
          <p:cNvSpPr txBox="1"/>
          <p:nvPr/>
        </p:nvSpPr>
        <p:spPr>
          <a:xfrm>
            <a:off x="1625447" y="8327190"/>
            <a:ext cx="3437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</a:t>
            </a:r>
            <a:r>
              <a:rPr lang="ne-IN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सजिलै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निकाल्न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मिल्ने हो ?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7" y="8137369"/>
            <a:ext cx="1190950" cy="1240573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63769" y="1020108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5272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#६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55036" y="1338103"/>
            <a:ext cx="3165442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NP" altLang="ja-JP" sz="2000" b="1" i="1" dirty="0">
                <a:latin typeface="Nirmala UI"/>
                <a:cs typeface="Nirmala UI"/>
              </a:rPr>
              <a:t>खाइको </a:t>
            </a:r>
            <a:r>
              <a:rPr lang="ne-NP" altLang="ja-JP" sz="2000" b="1" dirty="0">
                <a:latin typeface="Nirmala UI"/>
                <a:cs typeface="Nirmala UI"/>
              </a:rPr>
              <a:t>(</a:t>
            </a:r>
            <a:r>
              <a:rPr lang="en-US" altLang="ja-JP" sz="2000" b="1" dirty="0" err="1">
                <a:latin typeface="Nirmala UI"/>
                <a:cs typeface="Nirmala UI"/>
              </a:rPr>
              <a:t>बर्खास्त</a:t>
            </a:r>
            <a:r>
              <a:rPr lang="ne-NP" altLang="ja-JP" sz="2000" b="1" dirty="0">
                <a:latin typeface="Nirmala UI"/>
                <a:cs typeface="Nirmala UI"/>
              </a:rPr>
              <a:t>) भन्नाले 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270" y="1333748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443967" y="1273203"/>
            <a:ext cx="4116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5525" y="3782564"/>
            <a:ext cx="465309" cy="41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355525" y="3730224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932114" y="3815421"/>
            <a:ext cx="3188364" cy="373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NP" altLang="ja-JP" sz="2000" b="1" i="1" dirty="0">
                <a:latin typeface="Nirmala UI"/>
                <a:cs typeface="Nirmala UI"/>
              </a:rPr>
              <a:t>थाइस्योकू</a:t>
            </a:r>
            <a:r>
              <a:rPr lang="ne-NP" altLang="ja-JP" sz="2000" b="1" dirty="0">
                <a:latin typeface="Nirmala UI"/>
                <a:cs typeface="Nirmala UI"/>
              </a:rPr>
              <a:t> (</a:t>
            </a:r>
            <a:r>
              <a:rPr lang="en-US" altLang="ja-JP" sz="2000" b="1" dirty="0" err="1">
                <a:latin typeface="Nirmala UI"/>
                <a:cs typeface="Nirmala UI"/>
              </a:rPr>
              <a:t>राजीनामा</a:t>
            </a:r>
            <a:r>
              <a:rPr lang="ne-NP" altLang="ja-JP" sz="2000" b="1" dirty="0">
                <a:latin typeface="Nirmala UI"/>
                <a:cs typeface="Nirmala UI"/>
              </a:rPr>
              <a:t>) भन्नाले</a:t>
            </a:r>
            <a:r>
              <a:rPr lang="ja-JP" altLang="en-US" sz="1938" dirty="0"/>
              <a:t>　　　　　　　　　　　　　　　　　　　　</a:t>
            </a:r>
            <a:endParaRPr lang="en-US" altLang="ja-JP" sz="1938" dirty="0"/>
          </a:p>
        </p:txBody>
      </p:sp>
      <p:sp>
        <p:nvSpPr>
          <p:cNvPr id="16" name="角丸四角形 15"/>
          <p:cNvSpPr/>
          <p:nvPr/>
        </p:nvSpPr>
        <p:spPr>
          <a:xfrm>
            <a:off x="464672" y="6404516"/>
            <a:ext cx="6150264" cy="126024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ja-JP" altLang="en-US" sz="20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099792" y="7787652"/>
            <a:ext cx="1722013" cy="62819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5528" y="7709452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20703" y="3870793"/>
            <a:ext cx="249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नागरिक संहिता, धारा 627,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en-US" altLang="ja-JP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57551" y="1489021"/>
            <a:ext cx="261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१६</a:t>
            </a:r>
            <a:r>
              <a:rPr lang="en-GB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6" name="正方形/長方形 25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7C3D4F-AE46-82C3-C16B-32BBF09426F5}"/>
              </a:ext>
            </a:extLst>
          </p:cNvPr>
          <p:cNvSpPr txBox="1"/>
          <p:nvPr/>
        </p:nvSpPr>
        <p:spPr>
          <a:xfrm>
            <a:off x="932114" y="1891177"/>
            <a:ext cx="56265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 भन्नाले, </a:t>
            </a:r>
            <a:r>
              <a:rPr lang="ne-IN" altLang="ja-JP" sz="1600" u="sng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u="sng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एकपक्षीय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ई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निकालिने कार्यलाई बुझाँउछ।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यद्यपि, 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रोजगारदाताले तपाईलाई वैध कारण</a:t>
            </a:r>
            <a:r>
              <a:rPr lang="ne-NP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हरु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बिना बर्खास्त गर्न सक्दैन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अतः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बर्खास्ति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तुरुन्तै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स्वीकार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नगर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पहिले यसको कारण बारे सोध</a:t>
            </a:r>
            <a:r>
              <a:rPr lang="ne-NP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ौ</a:t>
            </a:r>
            <a:r>
              <a:rPr lang="ne-IN" altLang="ja-JP" sz="16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endParaRPr lang="ne-NP" altLang="ja-JP" sz="1600" dirty="0"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तपाईलाई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भन्दा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30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अघि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अग्रिम सूचना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दिनुपर्छ।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बिना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कामबाट निकालिएको हो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 कम्तिमा 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30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अर्थात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बर्खास्त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मिति को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आवश्यक सूचनाको समान अवधि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बराबरको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औसत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पारिश्रमिक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दिनुपर्ने व्यबस्था गरिएको छ।)</a:t>
            </a:r>
            <a:endParaRPr lang="ja-JP" altLang="ja-JP" sz="12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0DFD2F-3EF7-3B79-CC24-C46BE4CEF3E1}"/>
              </a:ext>
            </a:extLst>
          </p:cNvPr>
          <p:cNvSpPr txBox="1"/>
          <p:nvPr/>
        </p:nvSpPr>
        <p:spPr>
          <a:xfrm>
            <a:off x="888857" y="4265469"/>
            <a:ext cx="5547439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भन्नाले,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स्व-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इच्छाले क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ाम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छोड्न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 कार्यलाई बुझाँउछ।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नतोकिएका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नियमित कर्मचारीहरू) रोजगारदातालाई 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गर्ने </a:t>
            </a:r>
            <a:r>
              <a:rPr lang="ne-NP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मनसायको</a:t>
            </a:r>
            <a:r>
              <a:rPr lang="ne-IN" altLang="ja-JP" sz="1600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बारेमा सूचित गरेको दुई हप्ता पछि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 सक्छन्।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भए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सामान्य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तया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अवधिको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बीचमा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 सक्दैनन्।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गम्भीर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रोग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</a:t>
            </a:r>
            <a:r>
              <a:rPr lang="ne-NP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्को कारणले काम गर्न असमर्थ भएको जस्ता</a:t>
            </a:r>
            <a:r>
              <a:rPr lang="en-US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वैध कारणहरू छन्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भने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रोजगारदातासँग परामर्श 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गरौ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सुविधाको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कारण</a:t>
            </a:r>
            <a:r>
              <a:rPr lang="ne-NP" altLang="ja-JP" sz="12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ले मात्र काम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छोड्नुभयो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क्षतिपूर्ति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दाबी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2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सक्छ</a:t>
            </a:r>
            <a:r>
              <a:rPr lang="en-US" altLang="ja-JP" sz="12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।)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94551D-8F5B-3315-F9FD-877D14E52616}"/>
              </a:ext>
            </a:extLst>
          </p:cNvPr>
          <p:cNvSpPr txBox="1"/>
          <p:nvPr/>
        </p:nvSpPr>
        <p:spPr>
          <a:xfrm>
            <a:off x="2094213" y="7862139"/>
            <a:ext cx="1844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अचानक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काममा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नआ</a:t>
            </a:r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एपनि</a:t>
            </a:r>
          </a:p>
          <a:p>
            <a:r>
              <a:rPr lang="ne-NP" altLang="ja-JP" sz="12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हुन्छ भनेर </a:t>
            </a:r>
            <a:r>
              <a:rPr lang="en-US" altLang="ja-JP" sz="12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भनियो</a:t>
            </a:r>
            <a:endParaRPr lang="ja-JP" altLang="ja-JP" sz="12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815088-05BA-590A-3E83-442D2293C4CA}"/>
              </a:ext>
            </a:extLst>
          </p:cNvPr>
          <p:cNvSpPr txBox="1"/>
          <p:nvPr/>
        </p:nvSpPr>
        <p:spPr>
          <a:xfrm>
            <a:off x="625099" y="6516422"/>
            <a:ext cx="5933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रोजगारदाताले तपा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ईलाई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सेवावधि भन्दा पहिल्यैनै 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राजीनामा 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दिन 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वा सेवानिवृत्ति</a:t>
            </a:r>
            <a:r>
              <a:rPr lang="ne-NP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हुन अनुरोध गर्ने कुरालाई</a:t>
            </a:r>
            <a:r>
              <a:rPr lang="ne-IN" altLang="ja-JP" sz="1400" dirty="0"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r>
              <a:rPr lang="ne-NP" altLang="ja-JP" sz="1400" i="1" dirty="0">
                <a:solidFill>
                  <a:srgbClr val="FF0000"/>
                </a:solidFill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थाइस्योकूखानस्योउ</a:t>
            </a:r>
            <a:r>
              <a:rPr lang="en-US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(</a:t>
            </a:r>
            <a:r>
              <a:rPr lang="ne-IN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राज</a:t>
            </a:r>
            <a:r>
              <a:rPr lang="ne-NP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ी</a:t>
            </a:r>
            <a:r>
              <a:rPr lang="ne-IN" altLang="ja-JP" sz="14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नामा दिन प्रोत्साहन)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भनेर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भनिन्छ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। के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निर्णय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लिने भन्ने कुरा तपाईमा निर्भर हुन्छ।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यदि तपा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ईले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राजीनामा दिन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न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चाह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ेको खण्डमा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आफ्नो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मनसाय स्पष्ट रूपमा रोजगारदातालाई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भनौ।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 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4785" y="1044554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3157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#७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1769" y="1488175"/>
            <a:ext cx="4727098" cy="53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11769" y="1507053"/>
            <a:ext cx="4918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कार्यस्थलमा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हुने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ne-NP" altLang="ja-JP" sz="2400" b="1" dirty="0">
                <a:latin typeface="Nirmala UI"/>
                <a:cs typeface="Nirmala UI"/>
              </a:rPr>
              <a:t>उत्पीडन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ja-JP" altLang="en-US" sz="2400" dirty="0"/>
          </a:p>
        </p:txBody>
      </p:sp>
      <p:sp>
        <p:nvSpPr>
          <p:cNvPr id="20" name="円形吹き出し 19"/>
          <p:cNvSpPr/>
          <p:nvPr/>
        </p:nvSpPr>
        <p:spPr>
          <a:xfrm>
            <a:off x="411768" y="3131517"/>
            <a:ext cx="3017231" cy="2666167"/>
          </a:xfrm>
          <a:prstGeom prst="wedgeEllipseCallout">
            <a:avLst>
              <a:gd name="adj1" fmla="val 67223"/>
              <a:gd name="adj2" fmla="val 4823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33039">
              <a:defRPr/>
            </a:pPr>
            <a:endParaRPr lang="en-US" altLang="ja-JP" sz="2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22" y="3822509"/>
            <a:ext cx="2932889" cy="382253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407116" y="8257936"/>
            <a:ext cx="4396675" cy="100418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94" y="8387658"/>
            <a:ext cx="549920" cy="69797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BA4DEB-C236-28F5-CA39-DDE467981FE2}"/>
              </a:ext>
            </a:extLst>
          </p:cNvPr>
          <p:cNvSpPr txBox="1"/>
          <p:nvPr/>
        </p:nvSpPr>
        <p:spPr>
          <a:xfrm>
            <a:off x="2218992" y="8619879"/>
            <a:ext cx="3437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315E3E-0B41-3921-27E7-DFC6E3BF88F3}"/>
              </a:ext>
            </a:extLst>
          </p:cNvPr>
          <p:cNvSpPr txBox="1"/>
          <p:nvPr/>
        </p:nvSpPr>
        <p:spPr>
          <a:xfrm>
            <a:off x="629038" y="3803869"/>
            <a:ext cx="34372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मेरो म्यानेजरले हरेक दिन </a:t>
            </a:r>
          </a:p>
          <a:p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सबैको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अगाडि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मलाई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गाली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चिच्याउनुहुन्छ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म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आफू </a:t>
            </a: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अपमानित, डराएको र दुखी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महसुस गर्छु ...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8851" y="942666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196612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#७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70482" y="1249822"/>
            <a:ext cx="4782726" cy="49047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938" dirty="0"/>
              <a:t>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7124" y="1256677"/>
            <a:ext cx="514759" cy="455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48841" y="1256677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21352" y="3396577"/>
            <a:ext cx="6150264" cy="85914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१.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सबैभन्दा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पहिले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सम्भव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व्यक्तिलाई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“त्यस्तो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नगर्नुहोस्” भन्ने </a:t>
            </a:r>
            <a:r>
              <a:rPr lang="ne-NP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आफ्नो मनसाय व्यक्त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गर्नुहोस् !!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ja-JP" altLang="en-US" sz="2000" kern="100" dirty="0">
              <a:solidFill>
                <a:sysClr val="window" lastClr="FFFFFF"/>
              </a:solidFill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23119" y="4391005"/>
            <a:ext cx="6148497" cy="120926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२.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तपाईले माथिको उपाय अपनाएर पनि समस्या समाधान गर्न सक्नु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भएन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भने, </a:t>
            </a:r>
            <a:r>
              <a:rPr lang="ne-IN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रेकर्ड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गरेर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 माथि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कहिले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कहाँ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 गरियो र 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स्तो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महसुस भयो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भन्ने कुराहरू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राख्नुहोस्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रोजगारदाता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ne-IN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गर्नुहोस्।</a:t>
            </a:r>
            <a:endParaRPr lang="en-US" altLang="ja-JP" sz="2000" kern="1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22275" y="7813153"/>
            <a:ext cx="1844278" cy="551815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6047" y="7834704"/>
            <a:ext cx="18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जस्तै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kumimoji="1" lang="ja-JP" alt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" y="8104634"/>
            <a:ext cx="1534717" cy="135396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666082" y="1786293"/>
            <a:ext cx="392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व्यापक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प्रवर्द्धन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endParaRPr lang="en-US" altLang="ja-JP" sz="1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2960799" y="8482520"/>
            <a:ext cx="3651596" cy="89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1800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ne-NP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ne-NP" altLang="ja-JP" b="1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kumimoji="1" lang="en-US" altLang="ja-JP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FCAC2-1A17-A1F6-E9DF-29B453B016B6}"/>
              </a:ext>
            </a:extLst>
          </p:cNvPr>
          <p:cNvSpPr txBox="1"/>
          <p:nvPr/>
        </p:nvSpPr>
        <p:spPr>
          <a:xfrm>
            <a:off x="1104791" y="1303416"/>
            <a:ext cx="4458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हुने उत्पीडन प्रतिको प्रतिक्रिया </a:t>
            </a:r>
            <a:r>
              <a:rPr lang="ja-JP" altLang="en-US" sz="1938" dirty="0"/>
              <a:t>　　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3B49D7-8F2F-6614-D7B0-382611A74BD9}"/>
              </a:ext>
            </a:extLst>
          </p:cNvPr>
          <p:cNvSpPr txBox="1"/>
          <p:nvPr/>
        </p:nvSpPr>
        <p:spPr>
          <a:xfrm>
            <a:off x="605366" y="2137740"/>
            <a:ext cx="5619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कार्यस्थलमा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हरूले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ne-NP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माध्यमद्वारा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त्यसको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समाधानका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उपयुक्त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अवलम्बन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गर्नुपर्ने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कानुनी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प्रावधान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रहेको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8E88B4-F56F-C383-8031-170B4AD6DAB0}"/>
              </a:ext>
            </a:extLst>
          </p:cNvPr>
          <p:cNvSpPr txBox="1"/>
          <p:nvPr/>
        </p:nvSpPr>
        <p:spPr>
          <a:xfrm>
            <a:off x="307124" y="5809543"/>
            <a:ext cx="62167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●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हुने प्रमुख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 उदाहरणहरुः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शक्ति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“पावर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हिंसा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अपमानजनक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भाषा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नदिने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“सेक्सुअल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शरीर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छुन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जबरजस्ती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खोज्न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यौन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जन्य बिषयमा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मातृत्व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“म्याटरनिटी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/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“केयर ह्यारासमेन्ट”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गर्भावस्था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सुत्केरी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बाल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नर्सिङ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हेरचाह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आदि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सम्बन्धित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उत्पीडन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・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विरुद्ध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भेदभाव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धर्म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संस्कृति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आदिको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भिन्नता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भएको कारणले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अस्वीकार गर्ने आदि)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8FF69A-68D5-99A2-1327-1B17003306D5}"/>
              </a:ext>
            </a:extLst>
          </p:cNvPr>
          <p:cNvSpPr txBox="1"/>
          <p:nvPr/>
        </p:nvSpPr>
        <p:spPr>
          <a:xfrm>
            <a:off x="2474404" y="7827450"/>
            <a:ext cx="2024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</a:t>
            </a:r>
            <a:r>
              <a:rPr lang="ne-NP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मात्र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साथीभाईको सर्कलबाट अलग्याइन्छ</a:t>
            </a:r>
            <a:r>
              <a:rPr lang="en-US" altLang="ja-JP" sz="1400" dirty="0">
                <a:solidFill>
                  <a:schemeClr val="bg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</a:t>
            </a:r>
            <a:endParaRPr lang="ja-JP" altLang="ja-JP" sz="1400" dirty="0">
              <a:solidFill>
                <a:schemeClr val="bg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0" y="0"/>
            <a:ext cx="6834839" cy="98700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en-US" altLang="ja-JP" sz="1246" dirty="0"/>
          </a:p>
          <a:p>
            <a:endParaRPr kumimoji="1" lang="ja-JP" altLang="en-US" sz="1246" dirty="0"/>
          </a:p>
        </p:txBody>
      </p:sp>
      <p:sp>
        <p:nvSpPr>
          <p:cNvPr id="18" name="正方形/長方形 14"/>
          <p:cNvSpPr txBox="1"/>
          <p:nvPr/>
        </p:nvSpPr>
        <p:spPr>
          <a:xfrm>
            <a:off x="365077" y="2486970"/>
            <a:ext cx="6492923" cy="65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2800" dirty="0" err="1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अफ्ठ्यारो</a:t>
            </a:r>
            <a:r>
              <a:rPr lang="ne-NP" altLang="ja-JP" sz="28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परेको या नबुझेको </a:t>
            </a:r>
            <a:r>
              <a:rPr lang="en-US" altLang="ja-JP" sz="2800" dirty="0" err="1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बेला</a:t>
            </a:r>
            <a:r>
              <a:rPr lang="ne-NP" altLang="ja-JP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2800" dirty="0">
                <a:solidFill>
                  <a:schemeClr val="tx1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...  </a:t>
            </a:r>
            <a:endParaRPr lang="ja-JP" altLang="ja-JP" sz="2800" dirty="0">
              <a:solidFill>
                <a:schemeClr val="tx1"/>
              </a:solidFill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65077" y="3641299"/>
            <a:ext cx="5809097" cy="2285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ओसाका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3600" b="1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केन्द्र</a:t>
            </a:r>
            <a:r>
              <a:rPr lang="ne-NP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</a:t>
            </a:r>
          </a:p>
          <a:p>
            <a:pPr algn="ctr"/>
            <a:r>
              <a:rPr lang="ne-NP" altLang="ja-JP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सम्पर्क गरौ !</a:t>
            </a:r>
            <a:endParaRPr lang="en-US" altLang="ja-JP" sz="3600" b="1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39827" y="5951429"/>
            <a:ext cx="6962545" cy="105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569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TEL:</a:t>
            </a:r>
            <a:r>
              <a:rPr kumimoji="1" lang="ne-NP" altLang="ja-JP" sz="4800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०६-६९४६-२६००</a:t>
            </a:r>
            <a:endParaRPr lang="en-US" altLang="ja-JP" sz="4569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37753" y="7102303"/>
            <a:ext cx="323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※</a:t>
            </a:r>
            <a:r>
              <a:rPr kumimoji="1"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बुकिङ्ग जापानी भाषामा मात्र उपलब्ध</a:t>
            </a:r>
            <a:endParaRPr kumimoji="1" lang="ja-JP" altLang="en-US" sz="1600" dirty="0">
              <a:latin typeface="Nirmala UI" panose="020B0502040204020203" pitchFamily="34" charset="0"/>
              <a:ea typeface="Meiryo UI" panose="020B0604030504040204" pitchFamily="50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289" y="9273289"/>
            <a:ext cx="162141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ＭＳ Ｐゴシック"/>
                <a:cs typeface="ＭＳ Ｐゴシック"/>
              </a:rPr>
              <a:t>☎</a:t>
            </a:r>
            <a:r>
              <a:rPr b="1" spc="-100" dirty="0">
                <a:latin typeface="ＭＳ Ｐゴシック"/>
                <a:cs typeface="ＭＳ Ｐゴシック"/>
              </a:rPr>
              <a:t> </a:t>
            </a:r>
            <a:r>
              <a:rPr b="1" spc="-25" dirty="0">
                <a:latin typeface="Calibri"/>
                <a:cs typeface="Calibri"/>
              </a:rPr>
              <a:t>06</a:t>
            </a:r>
            <a:r>
              <a:rPr b="1" spc="-15" dirty="0">
                <a:latin typeface="Calibri"/>
                <a:cs typeface="Calibri"/>
              </a:rPr>
              <a:t>-</a:t>
            </a:r>
            <a:r>
              <a:rPr b="1" spc="-25" dirty="0">
                <a:latin typeface="Calibri"/>
                <a:cs typeface="Calibri"/>
              </a:rPr>
              <a:t>6941</a:t>
            </a:r>
            <a:r>
              <a:rPr b="1" spc="-15" dirty="0">
                <a:latin typeface="Calibri"/>
                <a:cs typeface="Calibri"/>
              </a:rPr>
              <a:t>-</a:t>
            </a:r>
            <a:r>
              <a:rPr b="1" spc="-25" dirty="0">
                <a:latin typeface="Calibri"/>
                <a:cs typeface="Calibri"/>
              </a:rPr>
              <a:t>2</a:t>
            </a:r>
            <a:r>
              <a:rPr b="1" spc="-10" dirty="0">
                <a:latin typeface="Calibri"/>
                <a:cs typeface="Calibri"/>
              </a:rPr>
              <a:t>297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4124" y="973836"/>
            <a:ext cx="1246631" cy="125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614" y="8701"/>
            <a:ext cx="6094730" cy="23211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3500" marR="55880">
              <a:lnSpc>
                <a:spcPts val="1430"/>
              </a:lnSpc>
              <a:spcBef>
                <a:spcPts val="370"/>
              </a:spcBef>
            </a:pPr>
            <a:r>
              <a:rPr lang="ja-JP" altLang="en-US" sz="1200" spc="-30" dirty="0">
                <a:solidFill>
                  <a:srgbClr val="393838"/>
                </a:solidFill>
                <a:latin typeface="Nirmala UI"/>
                <a:cs typeface="Nirmala UI"/>
              </a:rPr>
              <a:t>　　　　　　　　　　</a:t>
            </a:r>
            <a:r>
              <a:rPr lang="hi-IN" altLang="ja-JP" sz="1200" spc="-30" dirty="0">
                <a:solidFill>
                  <a:srgbClr val="393838"/>
                </a:solidFill>
                <a:latin typeface="Nirmala UI"/>
                <a:cs typeface="Nirmala UI"/>
              </a:rPr>
              <a:t>श्रम परामर्श केन्द्र (श्रम वातावरण बिभाग ), ओसाका प्रान्त सरकार </a:t>
            </a:r>
            <a:endParaRPr lang="en-US" sz="1200" spc="-30" dirty="0">
              <a:solidFill>
                <a:srgbClr val="393838"/>
              </a:solidFill>
              <a:latin typeface="Nirmala UI"/>
              <a:cs typeface="Nirmala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5171" y="4512564"/>
            <a:ext cx="1795271" cy="8854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6312" y="4514088"/>
            <a:ext cx="2011679" cy="9067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7364" y="5622035"/>
            <a:ext cx="1761743" cy="8519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84120" y="5644110"/>
            <a:ext cx="2023871" cy="8625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355" y="5686044"/>
            <a:ext cx="1772399" cy="8625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984" y="4538472"/>
            <a:ext cx="1784603" cy="9418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16153" y="5958092"/>
            <a:ext cx="195488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hi-IN" b="1" spc="-15" dirty="0">
                <a:solidFill>
                  <a:srgbClr val="843A0A"/>
                </a:solidFill>
                <a:latin typeface="Nirmala UI"/>
                <a:cs typeface="Nirmala UI"/>
              </a:rPr>
              <a:t>बर्खास्त/राजीनामा</a:t>
            </a:r>
            <a:endParaRPr dirty="0">
              <a:latin typeface="Nirmala UI"/>
              <a:cs typeface="Nirmala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423" y="4804679"/>
            <a:ext cx="4006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9205" algn="l"/>
                <a:tab pos="2442210" algn="l"/>
              </a:tabLst>
            </a:pPr>
            <a:r>
              <a:rPr sz="2000" b="1" spc="-80" dirty="0">
                <a:solidFill>
                  <a:srgbClr val="843A0A"/>
                </a:solidFill>
                <a:latin typeface="Noto Sans Devanagari"/>
                <a:cs typeface="Noto Sans Devanagari"/>
              </a:rPr>
              <a:t>ज्</a:t>
            </a:r>
            <a:r>
              <a:rPr sz="2000" b="1" spc="-135" dirty="0">
                <a:solidFill>
                  <a:srgbClr val="843A0A"/>
                </a:solidFill>
                <a:latin typeface="Noto Sans Devanagari"/>
                <a:cs typeface="Noto Sans Devanagari"/>
              </a:rPr>
              <a:t>य</a:t>
            </a:r>
            <a:r>
              <a:rPr sz="2000" b="1" spc="-65" dirty="0">
                <a:solidFill>
                  <a:srgbClr val="843A0A"/>
                </a:solidFill>
                <a:latin typeface="Noto Sans Devanagari"/>
                <a:cs typeface="Noto Sans Devanagari"/>
              </a:rPr>
              <a:t>ा</a:t>
            </a:r>
            <a:r>
              <a:rPr sz="2000" b="1" spc="-15" dirty="0">
                <a:solidFill>
                  <a:srgbClr val="843A0A"/>
                </a:solidFill>
                <a:latin typeface="Noto Sans Devanagari"/>
                <a:cs typeface="Noto Sans Devanagari"/>
              </a:rPr>
              <a:t>ल</a:t>
            </a:r>
            <a:r>
              <a:rPr sz="2000" b="1" spc="-70" dirty="0">
                <a:solidFill>
                  <a:srgbClr val="843A0A"/>
                </a:solidFill>
                <a:latin typeface="Noto Sans Devanagari"/>
                <a:cs typeface="Noto Sans Devanagari"/>
              </a:rPr>
              <a:t>ा</a:t>
            </a:r>
            <a:r>
              <a:rPr sz="2000" b="1" dirty="0">
                <a:solidFill>
                  <a:srgbClr val="843A0A"/>
                </a:solidFill>
                <a:latin typeface="Noto Sans Devanagari"/>
                <a:cs typeface="Noto Sans Devanagari"/>
              </a:rPr>
              <a:t> </a:t>
            </a:r>
            <a:r>
              <a:rPr sz="2000" b="1" spc="-75" dirty="0">
                <a:solidFill>
                  <a:srgbClr val="843A0A"/>
                </a:solidFill>
                <a:latin typeface="Noto Sans Devanagari"/>
                <a:cs typeface="Noto Sans Devanagari"/>
              </a:rPr>
              <a:t> </a:t>
            </a:r>
            <a:r>
              <a:rPr sz="2000" b="1" spc="-15" dirty="0">
                <a:solidFill>
                  <a:srgbClr val="843A0A"/>
                </a:solidFill>
                <a:latin typeface="Noto Sans Devanagari"/>
                <a:cs typeface="Noto Sans Devanagari"/>
              </a:rPr>
              <a:t>व</a:t>
            </a:r>
            <a:r>
              <a:rPr sz="2000" b="1" spc="-70" dirty="0">
                <a:solidFill>
                  <a:srgbClr val="843A0A"/>
                </a:solidFill>
                <a:latin typeface="Noto Sans Devanagari"/>
                <a:cs typeface="Noto Sans Devanagari"/>
              </a:rPr>
              <a:t>ा</a:t>
            </a:r>
            <a:r>
              <a:rPr sz="2000" b="1" dirty="0">
                <a:solidFill>
                  <a:srgbClr val="843A0A"/>
                </a:solidFill>
                <a:latin typeface="Noto Sans Devanagari"/>
                <a:cs typeface="Noto Sans Devanagari"/>
              </a:rPr>
              <a:t>	</a:t>
            </a:r>
            <a:r>
              <a:rPr sz="2000" b="1" spc="75" dirty="0">
                <a:solidFill>
                  <a:srgbClr val="843A0A"/>
                </a:solidFill>
                <a:latin typeface="Noto Sans Devanagari"/>
                <a:cs typeface="Noto Sans Devanagari"/>
              </a:rPr>
              <a:t>त</a:t>
            </a:r>
            <a:r>
              <a:rPr sz="2000" b="1" spc="-20" dirty="0">
                <a:solidFill>
                  <a:srgbClr val="843A0A"/>
                </a:solidFill>
                <a:latin typeface="Noto Sans Devanagari"/>
                <a:cs typeface="Noto Sans Devanagari"/>
              </a:rPr>
              <a:t>ल</a:t>
            </a:r>
            <a:r>
              <a:rPr sz="2000" b="1" spc="-40" dirty="0">
                <a:solidFill>
                  <a:srgbClr val="843A0A"/>
                </a:solidFill>
                <a:latin typeface="Noto Sans Devanagari"/>
                <a:cs typeface="Noto Sans Devanagari"/>
              </a:rPr>
              <a:t>ब</a:t>
            </a:r>
            <a:r>
              <a:rPr sz="2000" b="1" dirty="0">
                <a:solidFill>
                  <a:srgbClr val="843A0A"/>
                </a:solidFill>
                <a:latin typeface="Noto Sans Devanagari"/>
                <a:cs typeface="Noto Sans Devanagari"/>
              </a:rPr>
              <a:t>	</a:t>
            </a:r>
            <a:r>
              <a:rPr lang="hi-IN" sz="3000" b="1" spc="-7" baseline="1388" dirty="0">
                <a:solidFill>
                  <a:srgbClr val="843A0A"/>
                </a:solidFill>
                <a:latin typeface="Nirmala UI"/>
                <a:cs typeface="Nirmala UI"/>
              </a:rPr>
              <a:t>काम गर्ने समय</a:t>
            </a:r>
            <a:endParaRPr sz="3000" baseline="1388" dirty="0">
              <a:latin typeface="Nirmala UI"/>
              <a:cs typeface="Nirmala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0955" y="5933374"/>
            <a:ext cx="1021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95" dirty="0">
                <a:solidFill>
                  <a:srgbClr val="843A0A"/>
                </a:solidFill>
                <a:latin typeface="Noto Sans Devanagari"/>
                <a:cs typeface="Noto Sans Devanagari"/>
              </a:rPr>
              <a:t>श्रम</a:t>
            </a:r>
            <a:r>
              <a:rPr sz="2000" b="1" spc="370" dirty="0">
                <a:solidFill>
                  <a:srgbClr val="843A0A"/>
                </a:solidFill>
                <a:latin typeface="Noto Sans Devanagari"/>
                <a:cs typeface="Noto Sans Devanagari"/>
              </a:rPr>
              <a:t> </a:t>
            </a:r>
            <a:r>
              <a:rPr sz="2000" b="1" spc="-5" dirty="0">
                <a:solidFill>
                  <a:srgbClr val="843A0A"/>
                </a:solidFill>
                <a:latin typeface="Noto Sans Devanagari"/>
                <a:cs typeface="Noto Sans Devanagari"/>
              </a:rPr>
              <a:t>करार</a:t>
            </a:r>
            <a:endParaRPr sz="2000" dirty="0">
              <a:latin typeface="Noto Sans Devanagari"/>
              <a:cs typeface="Noto Sans Devanaga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6442" y="4822830"/>
            <a:ext cx="1718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843A0A"/>
                </a:solidFill>
                <a:latin typeface="Noto Sans Devanagari"/>
                <a:cs typeface="Noto Sans Devanagari"/>
              </a:rPr>
              <a:t>उत्पीडन</a:t>
            </a:r>
            <a:r>
              <a:rPr sz="2000" b="1" spc="-55" dirty="0">
                <a:solidFill>
                  <a:srgbClr val="843A0A"/>
                </a:solidFill>
                <a:latin typeface="Noto Sans Devanagari XCn"/>
                <a:cs typeface="Noto Sans Devanagari XCn"/>
              </a:rPr>
              <a:t>(</a:t>
            </a:r>
            <a:r>
              <a:rPr sz="2000" b="1" spc="-55" dirty="0">
                <a:solidFill>
                  <a:srgbClr val="843A0A"/>
                </a:solidFill>
                <a:latin typeface="Noto Sans Devanagari"/>
                <a:cs typeface="Noto Sans Devanagari"/>
              </a:rPr>
              <a:t>शोषण</a:t>
            </a:r>
            <a:r>
              <a:rPr sz="2000" b="1" spc="345" dirty="0">
                <a:solidFill>
                  <a:srgbClr val="843A0A"/>
                </a:solidFill>
                <a:latin typeface="Noto Sans Devanagari"/>
                <a:cs typeface="Noto Sans Devanagari"/>
              </a:rPr>
              <a:t> </a:t>
            </a:r>
            <a:r>
              <a:rPr sz="2000" b="1" spc="10" dirty="0">
                <a:solidFill>
                  <a:srgbClr val="843A0A"/>
                </a:solidFill>
                <a:latin typeface="Noto Sans Devanagari XCn"/>
                <a:cs typeface="Noto Sans Devanagari XCn"/>
              </a:rPr>
              <a:t>)</a:t>
            </a:r>
            <a:endParaRPr sz="2000" dirty="0">
              <a:latin typeface="Noto Sans Devanagari XCn"/>
              <a:cs typeface="Noto Sans Devanagari XC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327" y="2616300"/>
            <a:ext cx="6739672" cy="17506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i-IN" sz="3200" b="1" spc="-35" dirty="0">
                <a:solidFill>
                  <a:srgbClr val="E36C09"/>
                </a:solidFill>
                <a:latin typeface="Nirmala UI"/>
                <a:cs typeface="Nirmala UI"/>
              </a:rPr>
              <a:t>विदेशी नागरिकहरुको लागी श्रम परामर्श</a:t>
            </a:r>
            <a:endParaRPr lang="en-US" sz="3200" b="1" spc="-35" dirty="0">
              <a:solidFill>
                <a:srgbClr val="E36C09"/>
              </a:solidFill>
              <a:latin typeface="Nirmala UI"/>
              <a:cs typeface="Nirmala UI"/>
            </a:endParaRPr>
          </a:p>
          <a:p>
            <a:pPr marL="12700">
              <a:spcBef>
                <a:spcPts val="95"/>
              </a:spcBef>
            </a:pPr>
            <a:r>
              <a:rPr lang="ja-JP" altLang="en-US" sz="2400" kern="100" dirty="0">
                <a:solidFill>
                  <a:srgbClr val="002060"/>
                </a:solidFill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  </a:t>
            </a:r>
            <a:r>
              <a:rPr lang="en-US" altLang="ja-JP" sz="28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मासिक</a:t>
            </a:r>
            <a:r>
              <a:rPr lang="en-US" altLang="ja-JP" sz="28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8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मिति</a:t>
            </a:r>
            <a:r>
              <a:rPr lang="en-US" altLang="ja-JP" sz="28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sz="28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समय</a:t>
            </a:r>
            <a:r>
              <a:rPr sz="2800" spc="-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ja-JP" altLang="en-US" sz="2000" spc="-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　</a:t>
            </a:r>
            <a:r>
              <a:rPr lang="hi-IN" altLang="ja-JP" sz="20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(मिति परिवर्तन हुन पनि सक्छ)</a:t>
            </a:r>
            <a:endParaRPr lang="en-US" altLang="ja-JP" sz="2000" spc="-15" dirty="0">
              <a:solidFill>
                <a:srgbClr val="00206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>
              <a:lnSpc>
                <a:spcPts val="3200"/>
              </a:lnSpc>
              <a:buNone/>
            </a:pPr>
            <a:r>
              <a:rPr lang="ja-JP" altLang="en-US" sz="2400" kern="100" dirty="0">
                <a:solidFill>
                  <a:srgbClr val="002060"/>
                </a:solidFill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　 </a:t>
            </a:r>
            <a:r>
              <a:rPr lang="en-US" altLang="ja-JP" sz="24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पहिलो</a:t>
            </a:r>
            <a:r>
              <a:rPr lang="en-US" altLang="ja-JP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शुक्रबार</a:t>
            </a:r>
            <a:r>
              <a:rPr lang="en-US" altLang="ja-JP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ja-JP" altLang="en-US" sz="2400" kern="100" dirty="0">
                <a:solidFill>
                  <a:srgbClr val="002060"/>
                </a:solidFill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  </a:t>
            </a:r>
            <a:r>
              <a:rPr lang="en-US" altLang="ja-JP" sz="24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spc="27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1:30pm-5:30pm</a:t>
            </a:r>
            <a:r>
              <a:rPr lang="en-US" altLang="ja-JP" sz="24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endParaRPr lang="ja-JP" altLang="ja-JP" sz="2400" kern="100" dirty="0">
              <a:solidFill>
                <a:srgbClr val="002060"/>
              </a:solidFill>
              <a:effectLst/>
              <a:latin typeface="Nirmala UI" panose="020B0502040204020203" pitchFamily="34" charset="0"/>
              <a:ea typeface="游明朝" panose="02020400000000000000" pitchFamily="18" charset="-128"/>
              <a:cs typeface="Nirmala UI" panose="020B0502040204020203" pitchFamily="34" charset="0"/>
            </a:endParaRPr>
          </a:p>
          <a:p>
            <a:pPr algn="just">
              <a:lnSpc>
                <a:spcPts val="3200"/>
              </a:lnSpc>
            </a:pPr>
            <a:r>
              <a:rPr lang="ja-JP" altLang="en-US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　 </a:t>
            </a:r>
            <a:r>
              <a:rPr lang="en-US" altLang="ja-JP" sz="24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तेस्रो</a:t>
            </a:r>
            <a:r>
              <a:rPr lang="en-US" altLang="ja-JP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kern="100" dirty="0" err="1">
                <a:solidFill>
                  <a:srgbClr val="00206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बिहीबार</a:t>
            </a:r>
            <a:r>
              <a:rPr lang="ja-JP" altLang="en-US" sz="2400" kern="100" dirty="0">
                <a:solidFill>
                  <a:srgbClr val="002060"/>
                </a:solidFill>
                <a:effectLst/>
                <a:latin typeface="Nirmala UI" panose="020B0502040204020203" pitchFamily="34" charset="0"/>
                <a:ea typeface="游明朝" panose="02020400000000000000" pitchFamily="18" charset="-128"/>
                <a:cs typeface="Nirmala UI" panose="020B0502040204020203" pitchFamily="34" charset="0"/>
              </a:rPr>
              <a:t>　 </a:t>
            </a:r>
            <a:r>
              <a:rPr lang="ja-JP" altLang="en-US" sz="2400" spc="-15" dirty="0">
                <a:solidFill>
                  <a:srgbClr val="002060"/>
                </a:solidFill>
                <a:latin typeface="Nirmala UI" panose="020B0502040204020203" pitchFamily="34" charset="0"/>
                <a:ea typeface="UD デジタル 教科書体 NK-B" panose="02020700000000000000" pitchFamily="18" charset="-128"/>
                <a:cs typeface="Nirmala UI" panose="020B0502040204020203" pitchFamily="34" charset="0"/>
              </a:rPr>
              <a:t>　</a:t>
            </a:r>
            <a:r>
              <a:rPr lang="en-US" altLang="ja-JP" sz="24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2400" spc="27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6:00pm-8:00pm</a:t>
            </a:r>
            <a:r>
              <a:rPr lang="en-US" altLang="ja-JP" sz="2400" spc="-15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34925" y="5877807"/>
            <a:ext cx="1691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7535" algn="l"/>
              </a:tabLst>
            </a:pPr>
            <a:r>
              <a:rPr lang="hi-IN" sz="2000" b="1" spc="-375" dirty="0">
                <a:solidFill>
                  <a:srgbClr val="843A0A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कार्यस्थल </a:t>
            </a:r>
            <a:r>
              <a:rPr lang="ja-JP" altLang="en-US" sz="2000" b="1" spc="-375" dirty="0">
                <a:solidFill>
                  <a:srgbClr val="843A0A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hi-IN" sz="2000" b="1" spc="-375" dirty="0">
                <a:solidFill>
                  <a:srgbClr val="843A0A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धम्की</a:t>
            </a:r>
            <a:endParaRPr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72579" y="9169763"/>
            <a:ext cx="615695" cy="61568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26819" y="59436"/>
            <a:ext cx="382523" cy="26822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8894" y="292248"/>
            <a:ext cx="513587" cy="12649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23630" y="6673271"/>
            <a:ext cx="6858000" cy="4448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lang="hi-IN" sz="1400" b="1" dirty="0">
                <a:solidFill>
                  <a:srgbClr val="002060"/>
                </a:solidFill>
                <a:latin typeface="Nirmala UI"/>
                <a:cs typeface="Nirmala UI"/>
              </a:rPr>
              <a:t>तपाइँ हाम्रो कार्यालय आएर  वा घरबाट पनि  सेवा लिन सक्नुहुन्छ । जुन विधि अपनाए पनि अग्रिम बूकिंग गर्नु पर्ने छ ।</a:t>
            </a:r>
            <a:endParaRPr sz="1400" dirty="0">
              <a:solidFill>
                <a:srgbClr val="002060"/>
              </a:solidFill>
              <a:latin typeface="Nirmala UI"/>
              <a:cs typeface="Nirmala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327" y="7662649"/>
            <a:ext cx="6614618" cy="6803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106680">
              <a:lnSpc>
                <a:spcPct val="102200"/>
              </a:lnSpc>
              <a:spcBef>
                <a:spcPts val="65"/>
              </a:spcBef>
              <a:tabLst>
                <a:tab pos="1760220" algn="l"/>
                <a:tab pos="3695700" algn="l"/>
              </a:tabLst>
            </a:pPr>
            <a:r>
              <a:rPr lang="hi-IN" sz="1400" b="1" dirty="0">
                <a:solidFill>
                  <a:srgbClr val="704207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भाषा सपोर्ट: अंग्रेजी भाषा, चीनियाँ भाषा,कोरियान भाषा, पोर्तुगाली भाषा, स्पेनिश भाषा, थाई भाषा, भियतनामी भाषा, फिलिपिनो भाषा, इन्डोनेसियाली भाषा, नेपाली भाषा</a:t>
            </a:r>
            <a:endParaRPr lang="en-US" sz="1400" b="1" dirty="0">
              <a:solidFill>
                <a:srgbClr val="704207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2700" marR="106680">
              <a:lnSpc>
                <a:spcPct val="102200"/>
              </a:lnSpc>
              <a:spcBef>
                <a:spcPts val="65"/>
              </a:spcBef>
              <a:tabLst>
                <a:tab pos="1760220" algn="l"/>
                <a:tab pos="3695700" algn="l"/>
              </a:tabLst>
            </a:pPr>
            <a:endParaRPr sz="1400" dirty="0">
              <a:latin typeface="Noto Sans Devanagari"/>
              <a:cs typeface="Noto Sans Devanaga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8894" y="762000"/>
            <a:ext cx="4800600" cy="1490302"/>
          </a:xfrm>
          <a:custGeom>
            <a:avLst/>
            <a:gdLst/>
            <a:ahLst/>
            <a:cxnLst/>
            <a:rect l="l" t="t" r="r" b="b"/>
            <a:pathLst>
              <a:path w="4614545" h="1702435">
                <a:moveTo>
                  <a:pt x="2784335" y="1638007"/>
                </a:moveTo>
                <a:lnTo>
                  <a:pt x="2516860" y="1330032"/>
                </a:lnTo>
                <a:lnTo>
                  <a:pt x="2534869" y="1292783"/>
                </a:lnTo>
                <a:lnTo>
                  <a:pt x="2549283" y="1254658"/>
                </a:lnTo>
                <a:lnTo>
                  <a:pt x="2560155" y="1215745"/>
                </a:lnTo>
                <a:lnTo>
                  <a:pt x="2567508" y="1176121"/>
                </a:lnTo>
                <a:lnTo>
                  <a:pt x="2571394" y="1135888"/>
                </a:lnTo>
                <a:lnTo>
                  <a:pt x="2571851" y="1095108"/>
                </a:lnTo>
                <a:lnTo>
                  <a:pt x="2568918" y="1053884"/>
                </a:lnTo>
                <a:lnTo>
                  <a:pt x="2562631" y="1012291"/>
                </a:lnTo>
                <a:lnTo>
                  <a:pt x="2553030" y="970432"/>
                </a:lnTo>
                <a:lnTo>
                  <a:pt x="2540152" y="928370"/>
                </a:lnTo>
                <a:lnTo>
                  <a:pt x="2524036" y="886206"/>
                </a:lnTo>
                <a:lnTo>
                  <a:pt x="2504732" y="844016"/>
                </a:lnTo>
                <a:lnTo>
                  <a:pt x="2482253" y="801890"/>
                </a:lnTo>
                <a:lnTo>
                  <a:pt x="2456675" y="759904"/>
                </a:lnTo>
                <a:lnTo>
                  <a:pt x="2428011" y="718172"/>
                </a:lnTo>
                <a:lnTo>
                  <a:pt x="2396299" y="676744"/>
                </a:lnTo>
                <a:lnTo>
                  <a:pt x="2361603" y="635723"/>
                </a:lnTo>
                <a:lnTo>
                  <a:pt x="2323935" y="595198"/>
                </a:lnTo>
                <a:lnTo>
                  <a:pt x="2283345" y="555244"/>
                </a:lnTo>
                <a:lnTo>
                  <a:pt x="2239873" y="515962"/>
                </a:lnTo>
                <a:lnTo>
                  <a:pt x="2193544" y="477418"/>
                </a:lnTo>
                <a:lnTo>
                  <a:pt x="2144420" y="439712"/>
                </a:lnTo>
                <a:lnTo>
                  <a:pt x="2092540" y="402920"/>
                </a:lnTo>
                <a:lnTo>
                  <a:pt x="2048344" y="373735"/>
                </a:lnTo>
                <a:lnTo>
                  <a:pt x="2003145" y="345732"/>
                </a:lnTo>
                <a:lnTo>
                  <a:pt x="1957019" y="318922"/>
                </a:lnTo>
                <a:lnTo>
                  <a:pt x="1910041" y="293306"/>
                </a:lnTo>
                <a:lnTo>
                  <a:pt x="1862264" y="268884"/>
                </a:lnTo>
                <a:lnTo>
                  <a:pt x="1813763" y="245681"/>
                </a:lnTo>
                <a:lnTo>
                  <a:pt x="1764601" y="223697"/>
                </a:lnTo>
                <a:lnTo>
                  <a:pt x="1714842" y="202933"/>
                </a:lnTo>
                <a:lnTo>
                  <a:pt x="1664576" y="183413"/>
                </a:lnTo>
                <a:lnTo>
                  <a:pt x="1613839" y="165125"/>
                </a:lnTo>
                <a:lnTo>
                  <a:pt x="1562735" y="148094"/>
                </a:lnTo>
                <a:lnTo>
                  <a:pt x="1511300" y="132334"/>
                </a:lnTo>
                <a:lnTo>
                  <a:pt x="1459611" y="117817"/>
                </a:lnTo>
                <a:lnTo>
                  <a:pt x="1407744" y="104597"/>
                </a:lnTo>
                <a:lnTo>
                  <a:pt x="1355763" y="92646"/>
                </a:lnTo>
                <a:lnTo>
                  <a:pt x="1303731" y="81991"/>
                </a:lnTo>
                <a:lnTo>
                  <a:pt x="1251712" y="72644"/>
                </a:lnTo>
                <a:lnTo>
                  <a:pt x="1199794" y="64592"/>
                </a:lnTo>
                <a:lnTo>
                  <a:pt x="1148029" y="57861"/>
                </a:lnTo>
                <a:lnTo>
                  <a:pt x="1096479" y="52451"/>
                </a:lnTo>
                <a:lnTo>
                  <a:pt x="1045235" y="48374"/>
                </a:lnTo>
                <a:lnTo>
                  <a:pt x="994346" y="45631"/>
                </a:lnTo>
                <a:lnTo>
                  <a:pt x="943876" y="44234"/>
                </a:lnTo>
                <a:lnTo>
                  <a:pt x="893902" y="44196"/>
                </a:lnTo>
                <a:lnTo>
                  <a:pt x="844499" y="45516"/>
                </a:lnTo>
                <a:lnTo>
                  <a:pt x="795731" y="48209"/>
                </a:lnTo>
                <a:lnTo>
                  <a:pt x="747649" y="52285"/>
                </a:lnTo>
                <a:lnTo>
                  <a:pt x="700341" y="57746"/>
                </a:lnTo>
                <a:lnTo>
                  <a:pt x="653872" y="64604"/>
                </a:lnTo>
                <a:lnTo>
                  <a:pt x="608291" y="72859"/>
                </a:lnTo>
                <a:lnTo>
                  <a:pt x="563689" y="82524"/>
                </a:lnTo>
                <a:lnTo>
                  <a:pt x="520128" y="93611"/>
                </a:lnTo>
                <a:lnTo>
                  <a:pt x="477672" y="106121"/>
                </a:lnTo>
                <a:lnTo>
                  <a:pt x="436384" y="120078"/>
                </a:lnTo>
                <a:lnTo>
                  <a:pt x="396341" y="135458"/>
                </a:lnTo>
                <a:lnTo>
                  <a:pt x="357606" y="152298"/>
                </a:lnTo>
                <a:lnTo>
                  <a:pt x="320255" y="170599"/>
                </a:lnTo>
                <a:lnTo>
                  <a:pt x="284340" y="190373"/>
                </a:lnTo>
                <a:lnTo>
                  <a:pt x="245313" y="214668"/>
                </a:lnTo>
                <a:lnTo>
                  <a:pt x="209207" y="240322"/>
                </a:lnTo>
                <a:lnTo>
                  <a:pt x="176022" y="267258"/>
                </a:lnTo>
                <a:lnTo>
                  <a:pt x="145732" y="295402"/>
                </a:lnTo>
                <a:lnTo>
                  <a:pt x="118325" y="324700"/>
                </a:lnTo>
                <a:lnTo>
                  <a:pt x="72161" y="386473"/>
                </a:lnTo>
                <a:lnTo>
                  <a:pt x="37426" y="452056"/>
                </a:lnTo>
                <a:lnTo>
                  <a:pt x="14020" y="520903"/>
                </a:lnTo>
                <a:lnTo>
                  <a:pt x="1879" y="592505"/>
                </a:lnTo>
                <a:lnTo>
                  <a:pt x="0" y="629170"/>
                </a:lnTo>
                <a:lnTo>
                  <a:pt x="889" y="666330"/>
                </a:lnTo>
                <a:lnTo>
                  <a:pt x="10972" y="741832"/>
                </a:lnTo>
                <a:lnTo>
                  <a:pt x="32042" y="818515"/>
                </a:lnTo>
                <a:lnTo>
                  <a:pt x="46659" y="857110"/>
                </a:lnTo>
                <a:lnTo>
                  <a:pt x="63995" y="895819"/>
                </a:lnTo>
                <a:lnTo>
                  <a:pt x="84023" y="934542"/>
                </a:lnTo>
                <a:lnTo>
                  <a:pt x="106756" y="973226"/>
                </a:lnTo>
                <a:lnTo>
                  <a:pt x="132156" y="1011796"/>
                </a:lnTo>
                <a:lnTo>
                  <a:pt x="160223" y="1050213"/>
                </a:lnTo>
                <a:lnTo>
                  <a:pt x="190957" y="1088377"/>
                </a:lnTo>
                <a:lnTo>
                  <a:pt x="224320" y="1126236"/>
                </a:lnTo>
                <a:lnTo>
                  <a:pt x="260324" y="1163739"/>
                </a:lnTo>
                <a:lnTo>
                  <a:pt x="298958" y="1200797"/>
                </a:lnTo>
                <a:lnTo>
                  <a:pt x="340194" y="1237348"/>
                </a:lnTo>
                <a:lnTo>
                  <a:pt x="384035" y="1273340"/>
                </a:lnTo>
                <a:lnTo>
                  <a:pt x="430453" y="1308696"/>
                </a:lnTo>
                <a:lnTo>
                  <a:pt x="479463" y="1343342"/>
                </a:lnTo>
                <a:lnTo>
                  <a:pt x="523659" y="1372527"/>
                </a:lnTo>
                <a:lnTo>
                  <a:pt x="568858" y="1400530"/>
                </a:lnTo>
                <a:lnTo>
                  <a:pt x="614972" y="1427340"/>
                </a:lnTo>
                <a:lnTo>
                  <a:pt x="661962" y="1452968"/>
                </a:lnTo>
                <a:lnTo>
                  <a:pt x="709739" y="1477378"/>
                </a:lnTo>
                <a:lnTo>
                  <a:pt x="758240" y="1500593"/>
                </a:lnTo>
                <a:lnTo>
                  <a:pt x="807402" y="1522577"/>
                </a:lnTo>
                <a:lnTo>
                  <a:pt x="857148" y="1543329"/>
                </a:lnTo>
                <a:lnTo>
                  <a:pt x="907427" y="1562862"/>
                </a:lnTo>
                <a:lnTo>
                  <a:pt x="958151" y="1581137"/>
                </a:lnTo>
                <a:lnTo>
                  <a:pt x="1009269" y="1598168"/>
                </a:lnTo>
                <a:lnTo>
                  <a:pt x="1060704" y="1613941"/>
                </a:lnTo>
                <a:lnTo>
                  <a:pt x="1112393" y="1628444"/>
                </a:lnTo>
                <a:lnTo>
                  <a:pt x="1164259" y="1641665"/>
                </a:lnTo>
                <a:lnTo>
                  <a:pt x="1216240" y="1653616"/>
                </a:lnTo>
                <a:lnTo>
                  <a:pt x="1268272" y="1664271"/>
                </a:lnTo>
                <a:lnTo>
                  <a:pt x="1320292" y="1673618"/>
                </a:lnTo>
                <a:lnTo>
                  <a:pt x="1372209" y="1681670"/>
                </a:lnTo>
                <a:lnTo>
                  <a:pt x="1423974" y="1688401"/>
                </a:lnTo>
                <a:lnTo>
                  <a:pt x="1475524" y="1693811"/>
                </a:lnTo>
                <a:lnTo>
                  <a:pt x="1526768" y="1697901"/>
                </a:lnTo>
                <a:lnTo>
                  <a:pt x="1577670" y="1700631"/>
                </a:lnTo>
                <a:lnTo>
                  <a:pt x="1628127" y="1702028"/>
                </a:lnTo>
                <a:lnTo>
                  <a:pt x="1678101" y="1702066"/>
                </a:lnTo>
                <a:lnTo>
                  <a:pt x="1727504" y="1700745"/>
                </a:lnTo>
                <a:lnTo>
                  <a:pt x="1776272" y="1698053"/>
                </a:lnTo>
                <a:lnTo>
                  <a:pt x="1824355" y="1693976"/>
                </a:lnTo>
                <a:lnTo>
                  <a:pt x="1871662" y="1688515"/>
                </a:lnTo>
                <a:lnTo>
                  <a:pt x="1918131" y="1681657"/>
                </a:lnTo>
                <a:lnTo>
                  <a:pt x="1963712" y="1673402"/>
                </a:lnTo>
                <a:lnTo>
                  <a:pt x="2008314" y="1663738"/>
                </a:lnTo>
                <a:lnTo>
                  <a:pt x="2051875" y="1652651"/>
                </a:lnTo>
                <a:lnTo>
                  <a:pt x="2094331" y="1640141"/>
                </a:lnTo>
                <a:lnTo>
                  <a:pt x="2135619" y="1626196"/>
                </a:lnTo>
                <a:lnTo>
                  <a:pt x="2175662" y="1610804"/>
                </a:lnTo>
                <a:lnTo>
                  <a:pt x="2214397" y="1593964"/>
                </a:lnTo>
                <a:lnTo>
                  <a:pt x="2251748" y="1575663"/>
                </a:lnTo>
                <a:lnTo>
                  <a:pt x="2287663" y="1555889"/>
                </a:lnTo>
                <a:lnTo>
                  <a:pt x="2784335" y="1638007"/>
                </a:lnTo>
                <a:close/>
              </a:path>
              <a:path w="4614545" h="1702435">
                <a:moveTo>
                  <a:pt x="4614075" y="586981"/>
                </a:moveTo>
                <a:lnTo>
                  <a:pt x="4596904" y="485140"/>
                </a:lnTo>
                <a:lnTo>
                  <a:pt x="4569244" y="420217"/>
                </a:lnTo>
                <a:lnTo>
                  <a:pt x="4529493" y="358190"/>
                </a:lnTo>
                <a:lnTo>
                  <a:pt x="4505299" y="328422"/>
                </a:lnTo>
                <a:lnTo>
                  <a:pt x="4478363" y="299554"/>
                </a:lnTo>
                <a:lnTo>
                  <a:pt x="4448772" y="271640"/>
                </a:lnTo>
                <a:lnTo>
                  <a:pt x="4416603" y="244754"/>
                </a:lnTo>
                <a:lnTo>
                  <a:pt x="4381970" y="218935"/>
                </a:lnTo>
                <a:lnTo>
                  <a:pt x="4344962" y="194259"/>
                </a:lnTo>
                <a:lnTo>
                  <a:pt x="4305668" y="170776"/>
                </a:lnTo>
                <a:lnTo>
                  <a:pt x="4264164" y="148551"/>
                </a:lnTo>
                <a:lnTo>
                  <a:pt x="4220578" y="127622"/>
                </a:lnTo>
                <a:lnTo>
                  <a:pt x="4174960" y="108077"/>
                </a:lnTo>
                <a:lnTo>
                  <a:pt x="4127436" y="89954"/>
                </a:lnTo>
                <a:lnTo>
                  <a:pt x="4078084" y="73304"/>
                </a:lnTo>
                <a:lnTo>
                  <a:pt x="4027005" y="58216"/>
                </a:lnTo>
                <a:lnTo>
                  <a:pt x="3974274" y="44716"/>
                </a:lnTo>
                <a:lnTo>
                  <a:pt x="3919994" y="32880"/>
                </a:lnTo>
                <a:lnTo>
                  <a:pt x="3864267" y="22771"/>
                </a:lnTo>
                <a:lnTo>
                  <a:pt x="3807168" y="14427"/>
                </a:lnTo>
                <a:lnTo>
                  <a:pt x="3748798" y="7924"/>
                </a:lnTo>
                <a:lnTo>
                  <a:pt x="3689248" y="3302"/>
                </a:lnTo>
                <a:lnTo>
                  <a:pt x="3628606" y="647"/>
                </a:lnTo>
                <a:lnTo>
                  <a:pt x="3567811" y="0"/>
                </a:lnTo>
                <a:lnTo>
                  <a:pt x="3507765" y="1358"/>
                </a:lnTo>
                <a:lnTo>
                  <a:pt x="3448596" y="4660"/>
                </a:lnTo>
                <a:lnTo>
                  <a:pt x="3390379" y="9855"/>
                </a:lnTo>
                <a:lnTo>
                  <a:pt x="3333229" y="16903"/>
                </a:lnTo>
                <a:lnTo>
                  <a:pt x="3277235" y="25730"/>
                </a:lnTo>
                <a:lnTo>
                  <a:pt x="3222523" y="36296"/>
                </a:lnTo>
                <a:lnTo>
                  <a:pt x="3169183" y="48552"/>
                </a:lnTo>
                <a:lnTo>
                  <a:pt x="3117304" y="62433"/>
                </a:lnTo>
                <a:lnTo>
                  <a:pt x="3066999" y="77889"/>
                </a:lnTo>
                <a:lnTo>
                  <a:pt x="3018371" y="94881"/>
                </a:lnTo>
                <a:lnTo>
                  <a:pt x="2971520" y="113334"/>
                </a:lnTo>
                <a:lnTo>
                  <a:pt x="2926550" y="133210"/>
                </a:lnTo>
                <a:lnTo>
                  <a:pt x="2883547" y="154457"/>
                </a:lnTo>
                <a:lnTo>
                  <a:pt x="2842628" y="177012"/>
                </a:lnTo>
                <a:lnTo>
                  <a:pt x="2803893" y="200825"/>
                </a:lnTo>
                <a:lnTo>
                  <a:pt x="2767444" y="225844"/>
                </a:lnTo>
                <a:lnTo>
                  <a:pt x="2733370" y="252018"/>
                </a:lnTo>
                <a:lnTo>
                  <a:pt x="2701798" y="279298"/>
                </a:lnTo>
                <a:lnTo>
                  <a:pt x="2672804" y="307619"/>
                </a:lnTo>
                <a:lnTo>
                  <a:pt x="2646502" y="336943"/>
                </a:lnTo>
                <a:lnTo>
                  <a:pt x="2622981" y="367207"/>
                </a:lnTo>
                <a:lnTo>
                  <a:pt x="2584742" y="430339"/>
                </a:lnTo>
                <a:lnTo>
                  <a:pt x="2558872" y="496608"/>
                </a:lnTo>
                <a:lnTo>
                  <a:pt x="2546197" y="565594"/>
                </a:lnTo>
                <a:lnTo>
                  <a:pt x="2545080" y="600481"/>
                </a:lnTo>
                <a:lnTo>
                  <a:pt x="2547429" y="634949"/>
                </a:lnTo>
                <a:lnTo>
                  <a:pt x="2562250" y="702322"/>
                </a:lnTo>
                <a:lnTo>
                  <a:pt x="2589898" y="767257"/>
                </a:lnTo>
                <a:lnTo>
                  <a:pt x="2629662" y="829271"/>
                </a:lnTo>
                <a:lnTo>
                  <a:pt x="2653855" y="859053"/>
                </a:lnTo>
                <a:lnTo>
                  <a:pt x="2680792" y="887920"/>
                </a:lnTo>
                <a:lnTo>
                  <a:pt x="2710383" y="915822"/>
                </a:lnTo>
                <a:lnTo>
                  <a:pt x="2742552" y="942721"/>
                </a:lnTo>
                <a:lnTo>
                  <a:pt x="2777172" y="968527"/>
                </a:lnTo>
                <a:lnTo>
                  <a:pt x="2814193" y="993203"/>
                </a:lnTo>
                <a:lnTo>
                  <a:pt x="2853486" y="1016685"/>
                </a:lnTo>
                <a:lnTo>
                  <a:pt x="2894977" y="1038923"/>
                </a:lnTo>
                <a:lnTo>
                  <a:pt x="2938576" y="1059840"/>
                </a:lnTo>
                <a:lnTo>
                  <a:pt x="2984195" y="1079398"/>
                </a:lnTo>
                <a:lnTo>
                  <a:pt x="3031718" y="1097521"/>
                </a:lnTo>
                <a:lnTo>
                  <a:pt x="3081070" y="1114158"/>
                </a:lnTo>
                <a:lnTo>
                  <a:pt x="3132150" y="1129258"/>
                </a:lnTo>
                <a:lnTo>
                  <a:pt x="3184880" y="1142746"/>
                </a:lnTo>
                <a:lnTo>
                  <a:pt x="3239160" y="1154582"/>
                </a:lnTo>
                <a:lnTo>
                  <a:pt x="3294888" y="1164704"/>
                </a:lnTo>
                <a:lnTo>
                  <a:pt x="3351987" y="1173048"/>
                </a:lnTo>
                <a:lnTo>
                  <a:pt x="3410356" y="1179550"/>
                </a:lnTo>
                <a:lnTo>
                  <a:pt x="3469906" y="1184160"/>
                </a:lnTo>
                <a:lnTo>
                  <a:pt x="3530536" y="1186815"/>
                </a:lnTo>
                <a:lnTo>
                  <a:pt x="3797655" y="1453489"/>
                </a:lnTo>
                <a:lnTo>
                  <a:pt x="3921214" y="1154176"/>
                </a:lnTo>
                <a:lnTo>
                  <a:pt x="3979976" y="1141222"/>
                </a:lnTo>
                <a:lnTo>
                  <a:pt x="4036771" y="1126375"/>
                </a:lnTo>
                <a:lnTo>
                  <a:pt x="4091508" y="1109726"/>
                </a:lnTo>
                <a:lnTo>
                  <a:pt x="4144099" y="1091336"/>
                </a:lnTo>
                <a:lnTo>
                  <a:pt x="4194416" y="1071283"/>
                </a:lnTo>
                <a:lnTo>
                  <a:pt x="4242397" y="1049642"/>
                </a:lnTo>
                <a:lnTo>
                  <a:pt x="4287926" y="1026490"/>
                </a:lnTo>
                <a:lnTo>
                  <a:pt x="4330916" y="1001903"/>
                </a:lnTo>
                <a:lnTo>
                  <a:pt x="4371264" y="975956"/>
                </a:lnTo>
                <a:lnTo>
                  <a:pt x="4408868" y="948715"/>
                </a:lnTo>
                <a:lnTo>
                  <a:pt x="4443628" y="920267"/>
                </a:lnTo>
                <a:lnTo>
                  <a:pt x="4475467" y="890676"/>
                </a:lnTo>
                <a:lnTo>
                  <a:pt x="4504271" y="860018"/>
                </a:lnTo>
                <a:lnTo>
                  <a:pt x="4529963" y="828370"/>
                </a:lnTo>
                <a:lnTo>
                  <a:pt x="4552416" y="795807"/>
                </a:lnTo>
                <a:lnTo>
                  <a:pt x="4571555" y="762406"/>
                </a:lnTo>
                <a:lnTo>
                  <a:pt x="4599470" y="693369"/>
                </a:lnTo>
                <a:lnTo>
                  <a:pt x="4612945" y="621880"/>
                </a:lnTo>
                <a:lnTo>
                  <a:pt x="4614075" y="586981"/>
                </a:lnTo>
                <a:close/>
              </a:path>
            </a:pathLst>
          </a:custGeom>
          <a:solidFill>
            <a:srgbClr val="F8C9AC">
              <a:alpha val="50195"/>
            </a:srgbClr>
          </a:solidFill>
        </p:spPr>
        <p:txBody>
          <a:bodyPr wrap="square" lIns="0" tIns="0" rIns="0" bIns="0" rtlCol="0"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　　</a:t>
            </a:r>
            <a:endParaRPr lang="en-US" altLang="ja-JP" dirty="0"/>
          </a:p>
          <a:p>
            <a:r>
              <a:rPr lang="ja-JP" altLang="en-US" b="1" dirty="0">
                <a:solidFill>
                  <a:srgbClr val="EB7B2F"/>
                </a:solidFill>
              </a:rPr>
              <a:t>　　　　　　</a:t>
            </a:r>
            <a:r>
              <a:rPr lang="hi-IN" altLang="ja-JP" b="1" dirty="0">
                <a:solidFill>
                  <a:srgbClr val="EB7B2F"/>
                </a:solidFill>
              </a:rPr>
              <a:t>निशुल्क परामर्श</a:t>
            </a:r>
          </a:p>
          <a:p>
            <a:endParaRPr lang="hi-IN" altLang="ja-JP" dirty="0"/>
          </a:p>
        </p:txBody>
      </p:sp>
      <p:sp>
        <p:nvSpPr>
          <p:cNvPr id="27" name="object 27"/>
          <p:cNvSpPr txBox="1"/>
          <p:nvPr/>
        </p:nvSpPr>
        <p:spPr>
          <a:xfrm>
            <a:off x="713519" y="1155294"/>
            <a:ext cx="1645285" cy="569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1099"/>
              </a:lnSpc>
              <a:spcBef>
                <a:spcPts val="95"/>
              </a:spcBef>
            </a:pPr>
            <a:r>
              <a:rPr lang="hi-IN" sz="1850" b="1" dirty="0">
                <a:solidFill>
                  <a:srgbClr val="EB7B2F"/>
                </a:solidFill>
                <a:latin typeface="Nirmala UI"/>
                <a:cs typeface="Nirmala UI"/>
              </a:rPr>
              <a:t>अग्रिम बूकिंगको आवश्यक पर्छ </a:t>
            </a:r>
            <a:endParaRPr sz="1850" b="1" dirty="0">
              <a:solidFill>
                <a:srgbClr val="EB7B2F"/>
              </a:solidFill>
              <a:latin typeface="Nirmala UI"/>
              <a:cs typeface="Nirmala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9748" y="1001322"/>
            <a:ext cx="900430" cy="597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7475" marR="5080" indent="-105410">
              <a:lnSpc>
                <a:spcPct val="101600"/>
              </a:lnSpc>
              <a:spcBef>
                <a:spcPts val="85"/>
              </a:spcBef>
            </a:pPr>
            <a:r>
              <a:rPr sz="1850" b="1" spc="-105" dirty="0">
                <a:solidFill>
                  <a:srgbClr val="EB7B2F"/>
                </a:solidFill>
                <a:latin typeface="Noto Sans Devanagari"/>
                <a:cs typeface="Noto Sans Devanagari"/>
              </a:rPr>
              <a:t>अ</a:t>
            </a:r>
            <a:r>
              <a:rPr sz="1850" b="1" spc="125" dirty="0">
                <a:solidFill>
                  <a:srgbClr val="EB7B2F"/>
                </a:solidFill>
                <a:latin typeface="Noto Sans Devanagari"/>
                <a:cs typeface="Noto Sans Devanagari"/>
              </a:rPr>
              <a:t>न</a:t>
            </a:r>
            <a:r>
              <a:rPr sz="1850" b="1" dirty="0">
                <a:solidFill>
                  <a:srgbClr val="EB7B2F"/>
                </a:solidFill>
                <a:latin typeface="Noto Sans Devanagari"/>
                <a:cs typeface="Noto Sans Devanagari"/>
              </a:rPr>
              <a:t>ला</a:t>
            </a:r>
            <a:r>
              <a:rPr sz="1850" b="1" spc="-5" dirty="0">
                <a:solidFill>
                  <a:srgbClr val="EB7B2F"/>
                </a:solidFill>
                <a:latin typeface="Noto Sans Devanagari"/>
                <a:cs typeface="Noto Sans Devanagari"/>
              </a:rPr>
              <a:t>इ</a:t>
            </a:r>
            <a:r>
              <a:rPr sz="1850" b="1" spc="75" dirty="0">
                <a:solidFill>
                  <a:srgbClr val="EB7B2F"/>
                </a:solidFill>
                <a:latin typeface="Noto Sans Devanagari"/>
                <a:cs typeface="Noto Sans Devanagari"/>
              </a:rPr>
              <a:t>न  </a:t>
            </a:r>
            <a:r>
              <a:rPr sz="1850" b="1" spc="30" dirty="0">
                <a:solidFill>
                  <a:srgbClr val="EB7B2F"/>
                </a:solidFill>
                <a:latin typeface="Noto Sans Devanagari"/>
                <a:cs typeface="Noto Sans Devanagari"/>
              </a:rPr>
              <a:t>परामश</a:t>
            </a:r>
            <a:endParaRPr sz="1850" dirty="0">
              <a:latin typeface="Noto Sans Devanagari"/>
              <a:cs typeface="Noto Sans Devanagari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3519" y="246137"/>
            <a:ext cx="6167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050" dirty="0"/>
              <a:t>ओसाका फु कोकुसई कोउरियू  जाईदान </a:t>
            </a:r>
            <a:r>
              <a:rPr lang="ja-JP" altLang="en-US" sz="1050" dirty="0"/>
              <a:t>　</a:t>
            </a:r>
            <a:r>
              <a:rPr lang="en-US" altLang="ja-JP" sz="1050" dirty="0"/>
              <a:t>OFIX</a:t>
            </a:r>
            <a:r>
              <a:rPr lang="ja-JP" altLang="en-US" sz="1050" dirty="0"/>
              <a:t>　</a:t>
            </a:r>
            <a:r>
              <a:rPr lang="hi-IN" altLang="ja-JP" sz="1050" dirty="0"/>
              <a:t>ओसाका प्रिफेक्वरमा बसोबास गर्ने बिदेशी नागरिकका लागि जानकारी</a:t>
            </a:r>
            <a:endParaRPr kumimoji="1" lang="ja-JP" altLang="en-US" sz="105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636" y="7191671"/>
            <a:ext cx="72586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300" b="1" dirty="0">
                <a:solidFill>
                  <a:srgbClr val="002060"/>
                </a:solidFill>
              </a:rPr>
              <a:t>सामान्यत हामी बूकिंग मिति परामर्श मितिको २ दिन भन्दा पहिले सम्म स्वीकार गर्नेछौं।</a:t>
            </a:r>
            <a:endParaRPr kumimoji="1" lang="ja-JP" altLang="en-US" sz="1300" b="1" dirty="0">
              <a:solidFill>
                <a:srgbClr val="00206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16046" y="8184729"/>
            <a:ext cx="165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600" dirty="0"/>
              <a:t>सोधपुछ/बुकिंग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54146" y="8484728"/>
            <a:ext cx="615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altLang="ja-JP" dirty="0"/>
              <a:t>ओसाका प्रिफेक्वरमा बसोबास गर्ने बिदेशी नागरिकका लागि जानकारी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41446" y="8819250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altLang="ja-JP" sz="1600" dirty="0"/>
              <a:t>ओसाका सी च्यु ओउ कु होन माची बाशी २-५,माई दोमु ओसाका ५ औ तला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58804" y="9220350"/>
            <a:ext cx="28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12"/>
              </a:rPr>
              <a:t>✉</a:t>
            </a:r>
            <a:r>
              <a:rPr lang="en-US" altLang="ja-JP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12"/>
              </a:rPr>
              <a:t>jouhou-c@ofix.or.jp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161" y="0"/>
            <a:ext cx="6834839" cy="98700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ja-JP" altLang="en-US" sz="1246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74671"/>
              </p:ext>
            </p:extLst>
          </p:nvPr>
        </p:nvGraphicFramePr>
        <p:xfrm>
          <a:off x="119626" y="995346"/>
          <a:ext cx="6641907" cy="86000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7267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76608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83001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35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56325">
                <a:tc>
                  <a:txBody>
                    <a:bodyPr/>
                    <a:lstStyle/>
                    <a:p>
                      <a:pPr algn="ctr"/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परामर्श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बिषयबस्तुहरु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फोन नम्बर</a:t>
                      </a:r>
                      <a:endParaRPr kumimoji="1" lang="ja-JP" altLang="en-US" sz="1200" dirty="0"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ठेगाना/कार्यालय समय</a:t>
                      </a:r>
                      <a:endParaRPr kumimoji="1" lang="ja-JP" altLang="en-US" sz="1200" dirty="0"/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84932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सर्तहरू (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</a:t>
                      </a: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मापदण्ड ऐन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endParaRPr kumimoji="1" lang="en-US" altLang="ja-JP" sz="12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सम्बन्धित)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कामदारहरूको लागि </a:t>
                      </a:r>
                      <a:r>
                        <a:rPr kumimoji="1" lang="ne-NP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परामर्श</a:t>
                      </a:r>
                      <a:r>
                        <a:rPr kumimoji="1" lang="ne-IN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सेवा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5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06-6949-6490</a:t>
                      </a:r>
                      <a:endParaRPr kumimoji="1" lang="ja-JP" altLang="en-US" sz="12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9F,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सरकारी भवन नं २, 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4-1-67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ओतेमाए, च्यूओ-कू, ओसाका-सि</a:t>
                      </a:r>
                      <a:endParaRPr kumimoji="1" lang="ja-JP" altLang="en-US" sz="900" dirty="0"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9:30 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बजेबाट बेलुका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5 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12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 बाहेक</a:t>
                      </a:r>
                      <a:r>
                        <a:rPr kumimoji="1" lang="ja-JP" altLang="en-US" sz="900" dirty="0"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）</a:t>
                      </a:r>
                      <a:endParaRPr kumimoji="1" lang="en-US" altLang="ja-JP" sz="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</a:t>
                      </a:r>
                      <a:r>
                        <a:rPr kumimoji="1" lang="ja-JP" altLang="en-US" sz="900" baseline="0" dirty="0"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सोम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 र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 र बिही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</a:t>
                      </a:r>
                      <a:r>
                        <a:rPr kumimoji="1" lang="en-US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मंगल, बुध, बिही र शुक्र,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भियतनामी</a:t>
                      </a:r>
                      <a:r>
                        <a:rPr kumimoji="1" lang="en-US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endParaRPr kumimoji="1" lang="en-US" altLang="ja-JP" sz="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33150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परामर्श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परिचय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नागरिक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रोजगार सेवा केन्द्र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06-7709-9465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16F,</a:t>
                      </a:r>
                      <a:r>
                        <a:rPr kumimoji="1" lang="en-US" altLang="ja-JP" sz="900" kern="1200" baseline="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baseline="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हान्क्यू ग्राण्ड बिल्डिङ्ग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8-47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खाकुदा-च्यो, ओसाका-सि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सोम देखि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10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बेलुका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6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शनि, आइत र सरकारी बिदाका दिनहरु बाहेक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)</a:t>
                      </a:r>
                      <a:endParaRPr kumimoji="1" lang="ja-J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सोम देखि शुक्र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स्पेनिश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मंगल र बिही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भियतनामी: सोमबार र बुधबार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नेपाली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（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6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बजेसम्म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दोभाषे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सेवा उपलब्ध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यदि तपाईलाई दोभाषे चाहिन्छ भने, फोन मार्फत कार्यालयलाई पहिले नै सम्पर्क गर्नुहोस्)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4862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हेल्लो वर्क साकाइ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नागरिक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रोजगार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 कर्नर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072-222-5049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1F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देखि 3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F,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स्थानीय सरकार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को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भवन, 2-29 मिनामि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वारामाची, साकाइ-क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ू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इ-सि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(हेल्लो वर्क स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 भित्र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1 बजे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बाट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बेलुका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 बजेसम्म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सोम र मंगल, </a:t>
                      </a:r>
                      <a:r>
                        <a:rPr kumimoji="1" lang="ne-NP" altLang="ja-JP" sz="9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पोर्चुगाली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बिही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endParaRPr kumimoji="1" lang="ne-NP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अंग्रेजी: 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बुध</a:t>
                      </a:r>
                      <a:r>
                        <a:rPr kumimoji="1" lang="ne-NP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शुक्र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ne-IN" altLang="ja-JP" sz="900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*यदि तपाईलाई दोभाषे चाहिन्छ भने, फोन मार्फत कार्यालयलाई पहिले नै सम्पर्क गर्नुहोस्)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9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833150">
                <a:tc>
                  <a:txBody>
                    <a:bodyPr/>
                    <a:lstStyle/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बसोबास योग्यता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श्रम र रोजगार, 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　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चिकित्सा हेरचाह,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कल्याण, र शिक्षा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जस्ता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दैनिक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जीवनसँग सम्बन्धित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सामान्य मामिलाहरू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ओसाका फाउन्डेसन अफ इन्टरनेशनल एक्सचेन्ज (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OFIX)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-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नागरिक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ओसाका सूचना सेवा-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06-6941-2297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</a:t>
                      </a:r>
                      <a:r>
                        <a:rPr lang="en-US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F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ाइ-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डोम ओसाका</a:t>
                      </a:r>
                      <a:r>
                        <a:rPr lang="en-US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2-5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होनमाचिबाशी, च्यूओ-कू, ओसाका-सि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सोम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शुक्र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9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८ बजेसम्म (सरकारी बिदाका दिनहरु बाहेक, बेलुका ५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:30 पछि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आउनको लागि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अग्रिम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बुकिङ्ग गर्नु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आवश्यक छ)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मङ्गल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बुध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बिही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बिहान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९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:३०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बजेसम्म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सार्वजनिक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बिदा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 दिनहरु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बाहेक),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आइतबार 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१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 अंग्रेजी, चिनियाँ, स्पेनिश, फिलिपिनो, भियतनामी, कोरियाली, पोर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्चुगा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ली, थाई, इन्डोनेसियाली,</a:t>
                      </a:r>
                      <a:r>
                        <a:rPr lang="ne-NP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</a:t>
                      </a:r>
                      <a:r>
                        <a:rPr lang="ne-IN" altLang="ja-JP" sz="9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नेपाली</a:t>
                      </a:r>
                      <a:endParaRPr lang="ja-JP" sz="900" dirty="0">
                        <a:solidFill>
                          <a:schemeClr val="tx1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87432">
                <a:tc rowSpan="2">
                  <a:txBody>
                    <a:bodyPr/>
                    <a:lstStyle/>
                    <a:p>
                      <a:pPr marL="0" indent="0" algn="l" ea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 नागरिक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marL="0" indent="0" algn="l" ea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मानव अधिकार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न्याय मन्त्रालय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भाषा मानव अधिकार हटलाइन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0570-090911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कार्यलय हुने बार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(वर्ष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ान्त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 नयाँ वर्षको बिदा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 दिनहरु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बाहेक)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बिहान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9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चिनियाँ, कोरियाली, फिलिपिनो, पोर्चु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गाली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भियतनामी, नेपाली, स्पेनिश, इन्डोनेसियाली, 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थाई</a:t>
                      </a:r>
                      <a:endParaRPr lang="ne-NP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7432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ओसाका बार ए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शोसि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एसन</a:t>
                      </a:r>
                      <a:endParaRPr lang="ne-N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बिदेशी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नागरि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क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मानव अधिकार हटलाइन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06-6364-6251</a:t>
                      </a:r>
                      <a:endParaRPr lang="ja-JP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प्रत्येक महिनाको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दोस्रो र चौथो शुक्रबार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ः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दिउँसो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12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५ बजेसम्म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कोरियाली,</a:t>
                      </a:r>
                      <a:r>
                        <a:rPr lang="ne-NP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र </a:t>
                      </a:r>
                      <a:r>
                        <a:rPr lang="ne-IN" altLang="zh-CN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चिनियाँ</a:t>
                      </a:r>
                      <a:endParaRPr lang="ne-NP" altLang="zh-CN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34680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 प्रक्रिया बारे परामर्श/मार्गदर्श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बिदेशी नागरिक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अध्यागमन सूचना केन्द्र</a:t>
                      </a:r>
                      <a:r>
                        <a:rPr lang="ne-NP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IN" alt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(जापान अध्यागमन सेवा एजेन्सी)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eaLnBrk="0" hangingPunct="0"/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0570-013904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IP</a:t>
                      </a:r>
                      <a:r>
                        <a:rPr lang="ne-N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फोन</a:t>
                      </a:r>
                      <a:r>
                        <a:rPr lang="ja-JP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、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PHS </a:t>
                      </a: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HG丸ｺﾞｼｯｸM-PRO" panose="020F0600000000000000" pitchFamily="50" charset="-128"/>
                          <a:cs typeface="Nirmala UI" panose="020B0502040204020203" pitchFamily="34" charset="0"/>
                        </a:rPr>
                        <a:t>　</a:t>
                      </a:r>
                      <a:endParaRPr lang="en-US" altLang="ja-JP" sz="12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ctr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03-5796-7112</a:t>
                      </a:r>
                    </a:p>
                    <a:p>
                      <a:pPr algn="ctr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HG丸ｺﾞｼｯｸM-PRO" panose="020F0600000000000000" pitchFamily="50" charset="-128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कार्यलय हुने बार बिहान 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8:30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बजेबाट बेलुका 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5:15</a:t>
                      </a:r>
                      <a:r>
                        <a:rPr kumimoji="1" lang="ne-NP" altLang="ja-JP" sz="900" kern="1200" dirty="0">
                          <a:solidFill>
                            <a:schemeClr val="dk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बजेसम्म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pPr algn="l" eaLnBrk="0" hangingPunct="0"/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*अंग्रेजी, चिनियाँ, स्पेनिश, पो</a:t>
                      </a:r>
                      <a:r>
                        <a:rPr lang="ne-NP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र्चुगा</a:t>
                      </a:r>
                      <a:r>
                        <a:rPr lang="ne-IN" altLang="ja-JP" sz="900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ली, भियतनामी</a:t>
                      </a:r>
                      <a:endParaRPr lang="ne-NP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 eaLnBrk="0" hangingPunct="0"/>
                      <a:endParaRPr lang="en-US" altLang="ja-JP" sz="900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228104" y="245849"/>
            <a:ext cx="417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अन्य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परामर्श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डेस्कहरू</a:t>
            </a:r>
            <a:endParaRPr kumimoji="1" lang="ja-JP" altLang="en-US" sz="36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228104" y="80230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6;p24"/>
          <p:cNvSpPr txBox="1"/>
          <p:nvPr/>
        </p:nvSpPr>
        <p:spPr>
          <a:xfrm>
            <a:off x="0" y="0"/>
            <a:ext cx="6834839" cy="987001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12805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569" y="1250812"/>
            <a:ext cx="57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AI </a:t>
            </a:r>
            <a:r>
              <a:rPr lang="hi-IN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आधारित श्रम परामर्श </a:t>
            </a:r>
            <a:endParaRPr lang="en-US" altLang="ja-JP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hi-IN" altLang="ja-JP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च्याट-बोट स्टार्ट</a:t>
            </a:r>
            <a:r>
              <a:rPr lang="ja-JP" altLang="en-US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！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1" y="7105829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76314" y="3470908"/>
            <a:ext cx="6522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b="1" dirty="0"/>
              <a:t>[रूपरेखा]</a:t>
            </a:r>
          </a:p>
          <a:p>
            <a:r>
              <a:rPr lang="hi-IN" altLang="ja-JP" dirty="0"/>
              <a:t>1.सेवा उपलब्ध भाषा</a:t>
            </a:r>
            <a:br>
              <a:rPr lang="hi-IN" altLang="ja-JP" dirty="0"/>
            </a:br>
            <a:r>
              <a:rPr lang="hi-IN" altLang="ja-JP" dirty="0"/>
              <a:t>6 भाषा </a:t>
            </a:r>
            <a:r>
              <a:rPr lang="hi-IN" altLang="ja-JP" sz="1600" dirty="0"/>
              <a:t>(जापानी, अङ्ग्रेजी, चिनियाँ, भियतनामी, इन्डोनेशियाली, नेपाली भाषाहरू)</a:t>
            </a:r>
            <a:br>
              <a:rPr lang="hi-IN" altLang="ja-JP" sz="1600" dirty="0"/>
            </a:br>
            <a:r>
              <a:rPr lang="hi-IN" altLang="ja-JP" dirty="0"/>
              <a:t>2.उपयोग विधि</a:t>
            </a:r>
            <a:br>
              <a:rPr lang="hi-IN" altLang="ja-JP" dirty="0"/>
            </a:br>
            <a:r>
              <a:rPr lang="hi-IN" altLang="ja-JP" dirty="0"/>
              <a:t>ओसाका महानगरीय श्रम परामर्श केन्द्रको वेबसाइट </a:t>
            </a:r>
            <a:r>
              <a:rPr lang="hi-IN" altLang="ja-JP" sz="1600" dirty="0"/>
              <a:t>(</a:t>
            </a:r>
            <a:r>
              <a:rPr lang="en-US" altLang="ja-JP" sz="1600" dirty="0"/>
              <a:t>https://rsc-osaka.jp/)   </a:t>
            </a:r>
            <a:r>
              <a:rPr lang="hi-IN" altLang="ja-JP" dirty="0"/>
              <a:t>मा गएर, टप पेजको दायाँ तलपट्टि रहेको च्याट-बोटकोको आइकन थिच्ने हो अथवा निम्न </a:t>
            </a:r>
            <a:r>
              <a:rPr lang="en-US" altLang="ja-JP" dirty="0"/>
              <a:t>URL </a:t>
            </a:r>
            <a:r>
              <a:rPr lang="hi-IN" altLang="ja-JP" dirty="0"/>
              <a:t>अथवा </a:t>
            </a:r>
            <a:r>
              <a:rPr lang="en-US" altLang="ja-JP" dirty="0"/>
              <a:t>QR </a:t>
            </a:r>
            <a:r>
              <a:rPr lang="hi-IN" altLang="ja-JP" dirty="0"/>
              <a:t>कोड मार्फत एक्सेस गर्न सकिने छ।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9975" y="5766016"/>
            <a:ext cx="656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" dirty="0"/>
              <a:t>URL</a:t>
            </a:r>
            <a:r>
              <a:rPr kumimoji="1" lang="ja-JP" altLang="en-US" sz="1700" dirty="0"/>
              <a:t>：</a:t>
            </a:r>
            <a:r>
              <a:rPr lang="en-US" altLang="ja-JP" sz="1700" u="sng" dirty="0">
                <a:hlinkClick r:id="rId4"/>
              </a:rPr>
              <a:t>https://embed.chatbot.digital.ricoh.com/shokorodo/app/index.html</a:t>
            </a:r>
            <a:endParaRPr lang="ja-JP" altLang="ja-JP" sz="1700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52" y="7134674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1300" y="7217807"/>
            <a:ext cx="315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1600" b="1" dirty="0"/>
              <a:t>*जापानी बाहेको भाषामा उपयोग गर्नुहुन्छ भने, वेबसाइटको भाषा सेटिङ्बाट आफ्नो भाषामा सेट गरेर उपयोग गर्नुहोला।</a:t>
            </a:r>
            <a:endParaRPr kumimoji="1" lang="ja-JP" altLang="en-US" sz="1600" b="1" dirty="0"/>
          </a:p>
        </p:txBody>
      </p:sp>
      <p:sp>
        <p:nvSpPr>
          <p:cNvPr id="13" name="Google Shape;487;p26"/>
          <p:cNvSpPr/>
          <p:nvPr/>
        </p:nvSpPr>
        <p:spPr>
          <a:xfrm>
            <a:off x="5427455" y="9456967"/>
            <a:ext cx="1321797" cy="22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31" dirty="0">
                <a:solidFill>
                  <a:schemeClr val="dk1"/>
                </a:solidFill>
              </a:rPr>
              <a:t>Ⓒ2014</a:t>
            </a:r>
            <a:r>
              <a:rPr lang="en-US" altLang="ja-JP" sz="831" dirty="0">
                <a:solidFill>
                  <a:schemeClr val="dk1"/>
                </a:solidFill>
              </a:rPr>
              <a:t> </a:t>
            </a:r>
            <a:r>
              <a:rPr lang="ja-JP" altLang="en-US" sz="831" dirty="0">
                <a:solidFill>
                  <a:schemeClr val="dk1"/>
                </a:solidFill>
              </a:rPr>
              <a:t>大阪府も</a:t>
            </a:r>
            <a:r>
              <a:rPr lang="ja-JP" altLang="en-US" sz="831" dirty="0" err="1">
                <a:solidFill>
                  <a:schemeClr val="dk1"/>
                </a:solidFill>
              </a:rPr>
              <a:t>ずやん</a:t>
            </a:r>
            <a:endParaRPr sz="83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56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0"/>
            <a:ext cx="6858000" cy="987001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en-US" altLang="ja-JP" sz="1246"/>
          </a:p>
          <a:p>
            <a:endParaRPr kumimoji="1" lang="ja-JP" altLang="en-US" sz="1246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4009642"/>
            <a:ext cx="6035563" cy="7371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2794" y="4173414"/>
            <a:ext cx="331175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15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38" y="4813715"/>
            <a:ext cx="2438977" cy="372435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134477" y="8658102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altLang="ja-JP" sz="1400" b="1" kern="100" dirty="0"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©2014 </a:t>
            </a:r>
            <a:r>
              <a:rPr lang="ja-JP" altLang="ja-JP" sz="1400" b="1" kern="100" dirty="0"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大阪府もずやん</a:t>
            </a:r>
            <a:endParaRPr lang="ja-JP" alt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767" y="4564182"/>
            <a:ext cx="291226" cy="27012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1BFE9E1-7C68-870C-15D0-695CA695E976}"/>
              </a:ext>
            </a:extLst>
          </p:cNvPr>
          <p:cNvSpPr/>
          <p:nvPr/>
        </p:nvSpPr>
        <p:spPr>
          <a:xfrm>
            <a:off x="5491872" y="4224179"/>
            <a:ext cx="710895" cy="35254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e-NP" altLang="ja-JP" sz="1200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खोज्नुहोस्</a:t>
            </a:r>
            <a:endParaRPr lang="ja-JP" altLang="en-US" sz="1200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5733696-54BD-41C2-A875-DA2C4F0B0345}"/>
              </a:ext>
            </a:extLst>
          </p:cNvPr>
          <p:cNvSpPr/>
          <p:nvPr/>
        </p:nvSpPr>
        <p:spPr>
          <a:xfrm>
            <a:off x="5451250" y="305875"/>
            <a:ext cx="11336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ネパール語版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CB7E29-5481-4819-BCB1-94E6556B4162}"/>
              </a:ext>
            </a:extLst>
          </p:cNvPr>
          <p:cNvSpPr/>
          <p:nvPr/>
        </p:nvSpPr>
        <p:spPr>
          <a:xfrm>
            <a:off x="7712313" y="9228613"/>
            <a:ext cx="82426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48750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63769" y="480371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800" b="1" dirty="0" err="1">
                <a:latin typeface="Nirmala UI"/>
                <a:cs typeface="Nirmala UI"/>
              </a:rPr>
              <a:t>विषयसूची</a:t>
            </a:r>
            <a:r>
              <a:rPr lang="en-US" altLang="ja-JP" sz="2800" b="1" dirty="0">
                <a:latin typeface="Nirmala UI"/>
                <a:cs typeface="Nirmala UI"/>
              </a:rPr>
              <a:t> </a:t>
            </a:r>
            <a:endParaRPr kumimoji="1" lang="ja-JP" altLang="en-US" sz="2800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2" name="正方形/長方形 1"/>
          <p:cNvSpPr/>
          <p:nvPr/>
        </p:nvSpPr>
        <p:spPr>
          <a:xfrm flipV="1">
            <a:off x="0" y="9546459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6" name="正方形/長方形 5"/>
          <p:cNvSpPr/>
          <p:nvPr/>
        </p:nvSpPr>
        <p:spPr>
          <a:xfrm>
            <a:off x="611143" y="2464256"/>
            <a:ext cx="5983088" cy="219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परिचय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१ </a:t>
            </a:r>
            <a:r>
              <a:rPr lang="ne-NP" altLang="ja-JP" sz="2400" b="1" dirty="0">
                <a:latin typeface="Nirmala UI"/>
                <a:cs typeface="Nirmala UI"/>
              </a:rPr>
              <a:t>कामको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सर्त</a:t>
            </a:r>
            <a:r>
              <a:rPr lang="ne-NP" altLang="ja-JP" sz="2400" b="1" dirty="0">
                <a:latin typeface="Nirmala UI"/>
                <a:cs typeface="Nirmala UI"/>
              </a:rPr>
              <a:t>हरु</a:t>
            </a:r>
            <a:r>
              <a:rPr lang="en-US" altLang="ja-JP" sz="2400" b="1" dirty="0">
                <a:latin typeface="Nirmala UI"/>
                <a:cs typeface="Nirmala UI"/>
              </a:rPr>
              <a:t> र </a:t>
            </a:r>
            <a:r>
              <a:rPr lang="en-US" altLang="ja-JP" sz="2400" b="1" dirty="0" err="1">
                <a:latin typeface="Nirmala UI"/>
                <a:cs typeface="Nirmala UI"/>
              </a:rPr>
              <a:t>सम्झौताको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२ </a:t>
            </a:r>
            <a:r>
              <a:rPr lang="en-US" altLang="ja-JP" sz="2400" b="1" dirty="0" err="1">
                <a:latin typeface="Nirmala UI"/>
                <a:cs typeface="Nirmala UI"/>
              </a:rPr>
              <a:t>पारिश्रमिक</a:t>
            </a:r>
            <a:r>
              <a:rPr lang="en-US" altLang="ja-JP" sz="2400" b="1" dirty="0">
                <a:latin typeface="Nirmala UI"/>
                <a:cs typeface="Nirmala UI"/>
              </a:rPr>
              <a:t> (</a:t>
            </a:r>
            <a:r>
              <a:rPr lang="en-US" altLang="ja-JP" sz="2400" b="1" dirty="0" err="1">
                <a:latin typeface="Nirmala UI"/>
                <a:cs typeface="Nirmala UI"/>
              </a:rPr>
              <a:t>तलब</a:t>
            </a:r>
            <a:r>
              <a:rPr lang="en-US" altLang="ja-JP" sz="2400" b="1" dirty="0">
                <a:latin typeface="Nirmala UI"/>
                <a:cs typeface="Nirmala UI"/>
              </a:rPr>
              <a:t>) 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३ </a:t>
            </a:r>
            <a:r>
              <a:rPr lang="en-US" altLang="ja-JP" sz="2400" b="1" dirty="0" err="1">
                <a:latin typeface="Nirmala UI"/>
                <a:cs typeface="Nirmala UI"/>
              </a:rPr>
              <a:t>काम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घण्टाको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४ </a:t>
            </a:r>
            <a:r>
              <a:rPr lang="en-US" altLang="ja-JP" sz="2400" b="1" dirty="0" err="1">
                <a:latin typeface="Nirmala UI"/>
                <a:cs typeface="Nirmala UI"/>
              </a:rPr>
              <a:t>ओभरटाइम</a:t>
            </a:r>
            <a:r>
              <a:rPr lang="ne-NP" altLang="ja-JP" sz="2400" b="1" dirty="0">
                <a:latin typeface="Nirmala UI"/>
                <a:cs typeface="Nirmala UI"/>
              </a:rPr>
              <a:t> काम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५ </a:t>
            </a:r>
            <a:r>
              <a:rPr lang="en-US" altLang="ja-JP" sz="2400" b="1" dirty="0" err="1">
                <a:latin typeface="Nirmala UI"/>
                <a:cs typeface="Nirmala UI"/>
              </a:rPr>
              <a:t>वार्षिक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तलबी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बिदाको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६ </a:t>
            </a:r>
            <a:r>
              <a:rPr lang="en-US" altLang="ja-JP" sz="2400" b="1" dirty="0" err="1">
                <a:latin typeface="Nirmala UI"/>
                <a:cs typeface="Nirmala UI"/>
              </a:rPr>
              <a:t>बर्खास्त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तथा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राजीनामाको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 </a:t>
            </a:r>
          </a:p>
          <a:p>
            <a:r>
              <a:rPr lang="en-US" altLang="ja-JP" sz="2400" b="1" dirty="0">
                <a:latin typeface="Nirmala UI"/>
                <a:cs typeface="Nirmala UI"/>
              </a:rPr>
              <a:t>■ </a:t>
            </a:r>
            <a:r>
              <a:rPr lang="en-US" altLang="ja-JP" sz="2400" b="1" dirty="0" err="1">
                <a:latin typeface="Nirmala UI"/>
                <a:cs typeface="Nirmala UI"/>
              </a:rPr>
              <a:t>बुँदा</a:t>
            </a:r>
            <a:r>
              <a:rPr lang="en-US" altLang="ja-JP" sz="2400" b="1" dirty="0">
                <a:latin typeface="Nirmala UI"/>
                <a:cs typeface="Nirmala UI"/>
              </a:rPr>
              <a:t> ७ </a:t>
            </a:r>
            <a:r>
              <a:rPr lang="en-US" altLang="ja-JP" sz="2400" b="1" dirty="0" err="1">
                <a:latin typeface="Nirmala UI"/>
                <a:cs typeface="Nirmala UI"/>
              </a:rPr>
              <a:t>कार्यस्थलमा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हुने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ne-NP" altLang="ja-JP" sz="2400" b="1" dirty="0">
                <a:latin typeface="Nirmala UI"/>
                <a:cs typeface="Nirmala UI"/>
              </a:rPr>
              <a:t>उत्पीडन</a:t>
            </a:r>
            <a:r>
              <a:rPr lang="en-US" altLang="ja-JP" sz="2400" b="1" dirty="0" err="1">
                <a:latin typeface="Nirmala UI"/>
                <a:cs typeface="Nirmala UI"/>
              </a:rPr>
              <a:t>को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बारेमा</a:t>
            </a:r>
            <a:endParaRPr lang="en-US" altLang="ja-JP" sz="2400" b="1" dirty="0">
              <a:latin typeface="Nirmala UI"/>
              <a:cs typeface="Nirmala UI"/>
            </a:endParaRPr>
          </a:p>
          <a:p>
            <a:endParaRPr lang="en-US" altLang="ja-JP" sz="2200" b="1" dirty="0">
              <a:solidFill>
                <a:prstClr val="black"/>
              </a:solidFill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4024" y="592985"/>
            <a:ext cx="41727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Nirmala UI"/>
                <a:ea typeface="HG丸ｺﾞｼｯｸM-PRO" panose="020F0600000000000000" pitchFamily="50" charset="-128"/>
                <a:cs typeface="Nirmala UI"/>
              </a:rPr>
              <a:t>　</a:t>
            </a:r>
            <a:r>
              <a:rPr lang="en-US" altLang="ja-JP" sz="3200" b="1" dirty="0" err="1">
                <a:latin typeface="Nirmala UI"/>
                <a:cs typeface="Nirmala UI"/>
              </a:rPr>
              <a:t>परिचय</a:t>
            </a:r>
            <a:endParaRPr lang="en-US" altLang="ja-JP" sz="3200" b="1" dirty="0">
              <a:latin typeface="Nirmala UI"/>
              <a:cs typeface="Nirmala UI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3769" y="1411583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49368" y="1723211"/>
            <a:ext cx="3978132" cy="475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46" dirty="0"/>
          </a:p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129819" y="1771096"/>
            <a:ext cx="450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Nirmala UI"/>
                <a:cs typeface="Nirmala UI"/>
              </a:rPr>
              <a:t>आफ्नो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रेसिडेन्स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कार्ड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चेक</a:t>
            </a:r>
            <a:r>
              <a:rPr lang="en-US" altLang="ja-JP" sz="2400" b="1" dirty="0">
                <a:latin typeface="Nirmala UI"/>
                <a:cs typeface="Nirmala UI"/>
              </a:rPr>
              <a:t> </a:t>
            </a:r>
            <a:r>
              <a:rPr lang="en-US" altLang="ja-JP" sz="2400" b="1" dirty="0" err="1">
                <a:latin typeface="Nirmala UI"/>
                <a:cs typeface="Nirmala UI"/>
              </a:rPr>
              <a:t>गरौ</a:t>
            </a:r>
            <a:endParaRPr lang="en-US" altLang="ja-JP" sz="2400" b="1" dirty="0">
              <a:latin typeface="Nirmala UI"/>
              <a:cs typeface="Nirmala U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831" y="4271234"/>
            <a:ext cx="3123867" cy="354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17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就労制限なし</a:t>
            </a:r>
            <a:endParaRPr lang="en-US" altLang="ja-JP" sz="1700" dirty="0">
              <a:latin typeface="Nirmala UI"/>
              <a:cs typeface="Nirmala UI"/>
            </a:endParaRPr>
          </a:p>
          <a:p>
            <a:pPr>
              <a:lnSpc>
                <a:spcPts val="2600"/>
              </a:lnSpc>
            </a:pPr>
            <a:r>
              <a:rPr lang="en-US" altLang="ja-JP" dirty="0" err="1">
                <a:latin typeface="Nirmala UI"/>
                <a:cs typeface="Nirmala UI"/>
              </a:rPr>
              <a:t>काम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गर्न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प्रतिबन्ध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छैन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lang="en-US" altLang="ja-JP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pPr>
              <a:lnSpc>
                <a:spcPts val="2000"/>
              </a:lnSpc>
            </a:pP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在留資格に基づく就労活動</a:t>
            </a:r>
            <a:endParaRPr kumimoji="1"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のみ可</a:t>
            </a:r>
            <a:endParaRPr kumimoji="1"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ne-IN" altLang="ja-JP" dirty="0">
                <a:latin typeface="Nirmala UI"/>
                <a:cs typeface="Nirmala UI"/>
              </a:rPr>
              <a:t>बसोबास योग्यता</a:t>
            </a:r>
            <a:r>
              <a:rPr lang="en-US" altLang="ja-JP" dirty="0" err="1">
                <a:latin typeface="Nirmala UI"/>
                <a:cs typeface="Nirmala UI"/>
              </a:rPr>
              <a:t>मा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आधारित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कामहरुका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लागि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मात्र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kumimoji="1" lang="en-US" altLang="ja-JP" b="1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pPr>
              <a:lnSpc>
                <a:spcPts val="1800"/>
              </a:lnSpc>
            </a:pP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指定書により指定された就労活動のみ可</a:t>
            </a:r>
          </a:p>
          <a:p>
            <a:pPr>
              <a:lnSpc>
                <a:spcPts val="2300"/>
              </a:lnSpc>
            </a:pPr>
            <a:r>
              <a:rPr lang="en-US" altLang="ja-JP" dirty="0" err="1">
                <a:latin typeface="Nirmala UI"/>
                <a:cs typeface="Nirmala UI"/>
              </a:rPr>
              <a:t>निर्दिष्ट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पत्रद्वारा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तोकिएका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कामहरुका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लागि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मात्र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endParaRPr kumimoji="1" lang="ja-JP" altLang="en-US" b="1" dirty="0">
              <a:latin typeface="Nirmala UI"/>
              <a:cs typeface="Nirmala UI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170559" y="3687785"/>
            <a:ext cx="431324" cy="43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215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1165" y="4402127"/>
            <a:ext cx="2770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就労不可</a:t>
            </a:r>
            <a:endParaRPr lang="en-US" altLang="ja-JP" sz="1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 err="1">
                <a:latin typeface="Nirmala UI"/>
                <a:cs typeface="Nirmala UI"/>
              </a:rPr>
              <a:t>कामको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Nirmala UI"/>
                <a:cs typeface="Nirmala UI"/>
              </a:rPr>
              <a:t>छैन</a:t>
            </a:r>
            <a:r>
              <a:rPr lang="en-US" altLang="ja-JP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endParaRPr kumimoji="1" lang="ja-JP" altLang="en-US" sz="2000" b="1" dirty="0">
              <a:solidFill>
                <a:srgbClr val="FF0000"/>
              </a:solidFill>
              <a:latin typeface="Nirmala UI"/>
              <a:cs typeface="Nirmala UI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448803" y="7844096"/>
            <a:ext cx="818328" cy="3705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4024" y="8253343"/>
            <a:ext cx="331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काम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गर्न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मिल्छ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।</a:t>
            </a:r>
          </a:p>
          <a:p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जापानको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"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कामका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u="sng" dirty="0" err="1">
                <a:solidFill>
                  <a:schemeClr val="accent1"/>
                </a:solidFill>
                <a:latin typeface="Nirmala UI"/>
                <a:cs typeface="Nirmala UI"/>
              </a:rPr>
              <a:t>नियमहरू</a:t>
            </a:r>
            <a:r>
              <a:rPr lang="en-US" altLang="ja-JP" u="sng" dirty="0">
                <a:solidFill>
                  <a:schemeClr val="accent1"/>
                </a:solidFill>
                <a:latin typeface="Nirmala UI"/>
                <a:cs typeface="Nirmala UI"/>
              </a:rPr>
              <a:t>" </a:t>
            </a:r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लागू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dirty="0" err="1">
                <a:solidFill>
                  <a:schemeClr val="accent1"/>
                </a:solidFill>
                <a:latin typeface="Nirmala UI"/>
                <a:cs typeface="Nirmala UI"/>
              </a:rPr>
              <a:t>हुन्छन</a:t>
            </a:r>
            <a:r>
              <a:rPr lang="ne-NP" altLang="ja-JP" dirty="0">
                <a:solidFill>
                  <a:schemeClr val="accent1"/>
                </a:solidFill>
                <a:latin typeface="Nirmala UI"/>
                <a:cs typeface="Nirmala UI"/>
              </a:rPr>
              <a:t>्</a:t>
            </a:r>
            <a:r>
              <a:rPr lang="en-US" altLang="ja-JP" dirty="0">
                <a:solidFill>
                  <a:schemeClr val="accent1"/>
                </a:solidFill>
                <a:latin typeface="Nirmala UI"/>
                <a:cs typeface="Nirmala UI"/>
              </a:rPr>
              <a:t>। </a:t>
            </a:r>
            <a:endParaRPr lang="en-US" altLang="ja-JP" b="1" dirty="0">
              <a:solidFill>
                <a:schemeClr val="accent1"/>
              </a:solidFill>
              <a:latin typeface="Nirmala UI"/>
              <a:ea typeface="HG創英角ﾎﾟｯﾌﾟ体" panose="040B0A09000000000000" pitchFamily="49" charset="-128"/>
              <a:cs typeface="Nirmala UI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9891" y="4084301"/>
            <a:ext cx="3436152" cy="513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4" name="正方形/長方形 23"/>
          <p:cNvSpPr/>
          <p:nvPr/>
        </p:nvSpPr>
        <p:spPr>
          <a:xfrm>
            <a:off x="3662544" y="4084301"/>
            <a:ext cx="3070288" cy="513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036" y="2488265"/>
            <a:ext cx="3332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Nirmala UI"/>
                <a:cs typeface="Nirmala UI"/>
              </a:rPr>
              <a:t>तपाईले</a:t>
            </a:r>
            <a:r>
              <a:rPr lang="en-US" altLang="ja-JP" sz="2000" dirty="0">
                <a:latin typeface="Nirmala UI"/>
                <a:cs typeface="Nirmala UI"/>
              </a:rPr>
              <a:t>, </a:t>
            </a:r>
            <a:r>
              <a:rPr lang="en-US" altLang="ja-JP" sz="2000" dirty="0" err="1">
                <a:latin typeface="Nirmala UI"/>
                <a:cs typeface="Nirmala UI"/>
              </a:rPr>
              <a:t>जापानमा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काम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गर्न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मिल्छ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कि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मिल्दैन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भनेर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पहिले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चेक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गरौ</a:t>
            </a:r>
            <a:r>
              <a:rPr lang="en-US" altLang="ja-JP" sz="2000" dirty="0">
                <a:latin typeface="Nirmala UI"/>
                <a:cs typeface="Nirmala UI"/>
              </a:rPr>
              <a:t> ! </a:t>
            </a:r>
            <a:endParaRPr lang="en-US" altLang="ja-JP" sz="20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21" y="1951799"/>
            <a:ext cx="2541058" cy="162903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705492" y="2798489"/>
            <a:ext cx="1092460" cy="179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698093" y="2878804"/>
            <a:ext cx="890437" cy="16753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05739" y="2593917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5131" y="3537036"/>
            <a:ext cx="338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en-US" altLang="ja-JP" sz="1200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नियन्त्रण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तथा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शरणार्थी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मान्यता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ऐन</a:t>
            </a:r>
            <a:endParaRPr lang="en-US" altLang="ja-JP" sz="1200" dirty="0">
              <a:latin typeface="Nirmala UI"/>
              <a:cs typeface="Nirmala UI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>
            <a:off x="5488860" y="3093538"/>
            <a:ext cx="202256" cy="1240408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195457" y="3068638"/>
            <a:ext cx="1916401" cy="1345535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83753" y="5406169"/>
            <a:ext cx="29963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काम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गर्न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altLang="ja-JP" sz="2000" u="sng" dirty="0" err="1">
                <a:solidFill>
                  <a:srgbClr val="FF0000"/>
                </a:solidFill>
                <a:latin typeface="Nirmala UI"/>
                <a:cs typeface="Nirmala UI"/>
              </a:rPr>
              <a:t>मिल्दैन</a:t>
            </a:r>
            <a:r>
              <a:rPr lang="en-US" altLang="ja-JP" sz="2000" u="sng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</a:p>
          <a:p>
            <a:endParaRPr lang="en-US" altLang="ja-JP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u="sng" dirty="0" err="1">
                <a:latin typeface="Nirmala UI"/>
                <a:cs typeface="Nirmala UI"/>
              </a:rPr>
              <a:t>काम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गर्न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चाहेको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खण्डमा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ब्यूरोबाट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“</a:t>
            </a:r>
            <a:r>
              <a:rPr lang="ne-IN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बसोबास योग्यता </a:t>
            </a:r>
            <a:r>
              <a:rPr lang="en-US" altLang="ja-JP" sz="1400" u="sng" dirty="0" err="1">
                <a:solidFill>
                  <a:schemeClr val="accent1"/>
                </a:solidFill>
                <a:latin typeface="Nirmala UI"/>
                <a:cs typeface="Nirmala UI"/>
              </a:rPr>
              <a:t>परिवर्तनको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chemeClr val="accent1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chemeClr val="accent1"/>
                </a:solidFill>
                <a:latin typeface="Nirmala UI"/>
                <a:cs typeface="Nirmala UI"/>
              </a:rPr>
              <a:t>"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वा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“</a:t>
            </a:r>
            <a:r>
              <a:rPr lang="ne-IN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बसोबास योग्यता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अन्तर्गत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दिइएको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बाहेक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अन्य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गतिविधिमा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संलग्न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हुन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solidFill>
                  <a:srgbClr val="5B9BD5"/>
                </a:solidFill>
                <a:latin typeface="Nirmala UI"/>
                <a:cs typeface="Nirmala UI"/>
              </a:rPr>
              <a:t>अनुमति</a:t>
            </a:r>
            <a:r>
              <a:rPr lang="en-US" altLang="ja-JP" sz="1400" u="sng" dirty="0">
                <a:solidFill>
                  <a:srgbClr val="5B9BD5"/>
                </a:solidFill>
                <a:latin typeface="Nirmala UI"/>
                <a:cs typeface="Nirmala UI"/>
              </a:rPr>
              <a:t>" </a:t>
            </a:r>
            <a:r>
              <a:rPr lang="en-US" altLang="ja-JP" sz="1400" u="sng" dirty="0" err="1">
                <a:latin typeface="Nirmala UI"/>
                <a:cs typeface="Nirmala UI"/>
              </a:rPr>
              <a:t>प्राप्त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गर्न</a:t>
            </a:r>
            <a:r>
              <a:rPr lang="en-US" altLang="ja-JP" sz="1400" u="sng" dirty="0">
                <a:latin typeface="Nirmala UI"/>
                <a:cs typeface="Nirmala UI"/>
              </a:rPr>
              <a:t> </a:t>
            </a:r>
            <a:r>
              <a:rPr lang="en-US" altLang="ja-JP" sz="1400" u="sng" dirty="0" err="1">
                <a:latin typeface="Nirmala UI"/>
                <a:cs typeface="Nirmala UI"/>
              </a:rPr>
              <a:t>आवश्यक</a:t>
            </a:r>
            <a:r>
              <a:rPr lang="en-US" altLang="ja-JP" sz="1400" u="sng" dirty="0">
                <a:latin typeface="Nirmala UI"/>
                <a:cs typeface="Nirmala UI"/>
              </a:rPr>
              <a:t> छ। </a:t>
            </a:r>
            <a:endParaRPr lang="en-US" altLang="ja-JP" sz="1400" u="sng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61" y="7550348"/>
            <a:ext cx="2469683" cy="1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66361" y="8753241"/>
            <a:ext cx="1720105" cy="229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32" name="正方形/長方形 31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451DBCC-FBEA-525F-8EA9-A164FCD164ED}"/>
              </a:ext>
            </a:extLst>
          </p:cNvPr>
          <p:cNvSpPr/>
          <p:nvPr/>
        </p:nvSpPr>
        <p:spPr>
          <a:xfrm>
            <a:off x="267375" y="4361975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7A351D57-CE8D-A431-49EC-0D05E55CB41F}"/>
              </a:ext>
            </a:extLst>
          </p:cNvPr>
          <p:cNvSpPr/>
          <p:nvPr/>
        </p:nvSpPr>
        <p:spPr>
          <a:xfrm>
            <a:off x="280102" y="5244510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२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1E21ED62-C50C-DE87-2883-2CB6BA8AD85E}"/>
              </a:ext>
            </a:extLst>
          </p:cNvPr>
          <p:cNvSpPr/>
          <p:nvPr/>
        </p:nvSpPr>
        <p:spPr>
          <a:xfrm>
            <a:off x="259720" y="6579919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३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F401DC3-7750-B0BF-121E-EEDC65F0673E}"/>
              </a:ext>
            </a:extLst>
          </p:cNvPr>
          <p:cNvSpPr/>
          <p:nvPr/>
        </p:nvSpPr>
        <p:spPr>
          <a:xfrm>
            <a:off x="3793253" y="4481624"/>
            <a:ext cx="219456" cy="2350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ne-NP" altLang="ja-JP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४</a:t>
            </a:r>
            <a:endParaRPr kumimoji="1" lang="ja-JP" altLang="en-US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314" y="1398017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93248" y="3040832"/>
            <a:ext cx="5854372" cy="519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Nirmala UI"/>
                <a:cs typeface="Nirmala UI"/>
              </a:rPr>
              <a:t>तपाईले</a:t>
            </a:r>
            <a:r>
              <a:rPr lang="ne-NP" altLang="ja-JP" sz="2000" dirty="0">
                <a:latin typeface="Nirmala UI"/>
                <a:cs typeface="Nirmala UI"/>
              </a:rPr>
              <a:t>, निम्न </a:t>
            </a:r>
            <a:r>
              <a:rPr lang="en-US" altLang="ja-JP" sz="2000" dirty="0" err="1">
                <a:latin typeface="Nirmala UI"/>
                <a:cs typeface="Nirmala UI"/>
              </a:rPr>
              <a:t>अवस्थाहरुमा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आफू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जानकारी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ne-NP" altLang="ja-JP" sz="2000" dirty="0">
                <a:latin typeface="Nirmala UI"/>
                <a:cs typeface="Nirmala UI"/>
              </a:rPr>
              <a:t>दिनु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पर्ने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हुन्छ</a:t>
            </a:r>
            <a:r>
              <a:rPr lang="ne-NP" altLang="ja-JP" sz="2000" dirty="0">
                <a:latin typeface="Nirmala UI"/>
                <a:cs typeface="Nirmala UI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शुरु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गरे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  <a:r>
              <a:rPr lang="en-US" altLang="ja-JP" sz="2000" b="1" dirty="0">
                <a:latin typeface="Nirmala UI"/>
                <a:cs typeface="Nirmala UI"/>
              </a:rPr>
              <a:t>, </a:t>
            </a:r>
            <a:endParaRPr lang="ne-NP" altLang="ja-JP" sz="2000" b="1" dirty="0">
              <a:latin typeface="Nirmala UI"/>
              <a:cs typeface="Nirmala UI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छोडे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परिवर्तन</a:t>
            </a:r>
            <a:r>
              <a:rPr lang="en-US" altLang="ja-JP" sz="2000" b="1" dirty="0">
                <a:latin typeface="Nirmala UI"/>
                <a:cs typeface="Nirmala UI"/>
              </a:rPr>
              <a:t> (</a:t>
            </a:r>
            <a:r>
              <a:rPr lang="ne-NP" altLang="ja-JP" sz="2000" b="1" dirty="0">
                <a:latin typeface="Nirmala UI"/>
                <a:cs typeface="Nirmala UI"/>
              </a:rPr>
              <a:t>अर्कै </a:t>
            </a:r>
            <a:r>
              <a:rPr lang="en-US" altLang="ja-JP" sz="2000" b="1" dirty="0" err="1">
                <a:latin typeface="Nirmala UI"/>
                <a:cs typeface="Nirmala UI"/>
              </a:rPr>
              <a:t>कम्पनीमा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काम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गर्ने</a:t>
            </a:r>
            <a:r>
              <a:rPr lang="en-US" altLang="ja-JP" sz="2000" b="1" dirty="0">
                <a:latin typeface="Nirmala UI"/>
                <a:cs typeface="Nirmala UI"/>
              </a:rPr>
              <a:t>) </a:t>
            </a:r>
            <a:r>
              <a:rPr lang="en-US" altLang="ja-JP" sz="2000" b="1" dirty="0" err="1">
                <a:latin typeface="Nirmala UI"/>
                <a:cs typeface="Nirmala UI"/>
              </a:rPr>
              <a:t>गरे</a:t>
            </a:r>
            <a:r>
              <a:rPr lang="ne-NP" altLang="ja-JP" sz="2000" b="1" dirty="0">
                <a:latin typeface="Nirmala UI"/>
                <a:cs typeface="Nirmala UI"/>
              </a:rPr>
              <a:t>मा</a:t>
            </a:r>
            <a:r>
              <a:rPr lang="en-US" altLang="ja-JP" sz="2000" b="1" dirty="0">
                <a:latin typeface="Nirmala UI"/>
                <a:cs typeface="Nirmala UI"/>
              </a:rPr>
              <a:t> </a:t>
            </a:r>
            <a:r>
              <a:rPr lang="en-US" altLang="ja-JP" sz="2000" b="1" dirty="0" err="1">
                <a:latin typeface="Nirmala UI"/>
                <a:cs typeface="Nirmala UI"/>
              </a:rPr>
              <a:t>इत्यादि</a:t>
            </a:r>
            <a:endParaRPr lang="en-US" altLang="ja-JP" sz="2000" dirty="0">
              <a:latin typeface="Nirmala UI"/>
              <a:cs typeface="Nirmala UI"/>
            </a:endParaRPr>
          </a:p>
          <a:p>
            <a:endParaRPr lang="en-US" altLang="ja-JP" sz="20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  <a:p>
            <a:r>
              <a:rPr lang="en-US" altLang="ja-JP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* </a:t>
            </a:r>
            <a:r>
              <a:rPr lang="en-US" altLang="ja-JP" dirty="0" err="1">
                <a:latin typeface="Nirmala UI"/>
                <a:cs typeface="Nirmala UI"/>
              </a:rPr>
              <a:t>मध्यम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तथा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दीर्घकालीन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बासिन्दाहरू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आफैले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अध्यागमन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सेवा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महानिर्देशकलाई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जानकारी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ne-NP" altLang="ja-JP" dirty="0">
                <a:latin typeface="Nirmala UI"/>
                <a:cs typeface="Nirmala UI"/>
              </a:rPr>
              <a:t>दिनु</a:t>
            </a:r>
            <a:r>
              <a:rPr lang="en-US" altLang="ja-JP" dirty="0" err="1">
                <a:latin typeface="Nirmala UI"/>
                <a:cs typeface="Nirmala UI"/>
              </a:rPr>
              <a:t>पर्ने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en-US" altLang="ja-JP" dirty="0" err="1">
                <a:latin typeface="Nirmala UI"/>
                <a:cs typeface="Nirmala UI"/>
              </a:rPr>
              <a:t>अनिबार्य</a:t>
            </a:r>
            <a:r>
              <a:rPr lang="en-US" altLang="ja-JP" dirty="0">
                <a:latin typeface="Nirmala UI"/>
                <a:cs typeface="Nirmala UI"/>
              </a:rPr>
              <a:t> </a:t>
            </a:r>
            <a:r>
              <a:rPr lang="ne-NP" altLang="ja-JP" dirty="0">
                <a:latin typeface="Nirmala UI"/>
                <a:cs typeface="Nirmala UI"/>
              </a:rPr>
              <a:t>गरिएको </a:t>
            </a:r>
            <a:r>
              <a:rPr lang="en-US" altLang="ja-JP" dirty="0">
                <a:latin typeface="Nirmala UI"/>
                <a:cs typeface="Nirmala UI"/>
              </a:rPr>
              <a:t>छ।  </a:t>
            </a:r>
            <a:r>
              <a:rPr lang="ja-JP" altLang="en-US" dirty="0">
                <a:latin typeface="Nirmala UI"/>
                <a:ea typeface="HG丸ｺﾞｼｯｸM-PRO" panose="020F0600000000000000" pitchFamily="50" charset="-128"/>
                <a:cs typeface="Nirmala UI"/>
              </a:rPr>
              <a:t>　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 err="1">
                <a:latin typeface="Nirmala UI"/>
                <a:cs typeface="Nirmala UI"/>
              </a:rPr>
              <a:t>जानकारी</a:t>
            </a:r>
            <a:r>
              <a:rPr lang="en-US" altLang="ja-JP" sz="2000" dirty="0">
                <a:latin typeface="Nirmala UI"/>
                <a:cs typeface="Nirmala UI"/>
              </a:rPr>
              <a:t> न</a:t>
            </a:r>
            <a:r>
              <a:rPr lang="ne-NP" altLang="ja-JP" sz="2000" dirty="0">
                <a:latin typeface="Nirmala UI"/>
                <a:cs typeface="Nirmala UI"/>
              </a:rPr>
              <a:t>दिए</a:t>
            </a:r>
            <a:r>
              <a:rPr lang="en-US" altLang="ja-JP" sz="2000" dirty="0" err="1">
                <a:latin typeface="Nirmala UI"/>
                <a:cs typeface="Nirmala UI"/>
              </a:rPr>
              <a:t>मा</a:t>
            </a:r>
            <a:r>
              <a:rPr lang="en-US" altLang="ja-JP" sz="2000" dirty="0">
                <a:latin typeface="Nirmala UI"/>
                <a:cs typeface="Nirmala UI"/>
              </a:rPr>
              <a:t>, २ </a:t>
            </a:r>
            <a:r>
              <a:rPr lang="en-US" altLang="ja-JP" sz="2000" dirty="0" err="1">
                <a:latin typeface="Nirmala UI"/>
                <a:cs typeface="Nirmala UI"/>
              </a:rPr>
              <a:t>लाख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येन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सम्म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en-US" altLang="ja-JP" sz="2000" dirty="0" err="1">
                <a:latin typeface="Nirmala UI"/>
                <a:cs typeface="Nirmala UI"/>
              </a:rPr>
              <a:t>जरिवाना</a:t>
            </a:r>
            <a:r>
              <a:rPr lang="en-US" altLang="ja-JP" sz="2000" dirty="0">
                <a:latin typeface="Nirmala UI"/>
                <a:cs typeface="Nirmala UI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ाग्न सक्ने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2000" dirty="0">
                <a:latin typeface="Nirmala UI"/>
                <a:cs typeface="Nirmala UI"/>
              </a:rPr>
              <a:t> 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झु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दिए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, १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वर्ष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सम्मको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कैद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लाख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येन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जरिवानाको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सजाय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सक्ने</a:t>
            </a:r>
            <a:r>
              <a:rPr lang="en-US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 </a:t>
            </a:r>
            <a:endParaRPr lang="ja-JP" altLang="en-US" sz="2000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85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315" y="1755602"/>
            <a:ext cx="5449312" cy="56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285750" y="1848154"/>
            <a:ext cx="657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</a:t>
            </a:r>
            <a:r>
              <a:rPr lang="ne-NP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ि</a:t>
            </a:r>
            <a:r>
              <a:rPr lang="ne-NP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दिनु” </a:t>
            </a:r>
            <a:r>
              <a:rPr lang="en-US" altLang="ja-JP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</a:t>
            </a:r>
            <a:r>
              <a:rPr lang="en-US" altLang="ja-JP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99481" y="3165182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7518" y="2465666"/>
            <a:ext cx="416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*</a:t>
            </a:r>
            <a:r>
              <a:rPr lang="en-US" altLang="ja-JP" sz="1200" dirty="0" err="1">
                <a:latin typeface="Nirmala UI"/>
                <a:cs typeface="Nirmala UI"/>
              </a:rPr>
              <a:t>अध्यागमन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नियन्त्रण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तथा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शरणार्थी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मान्यता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ऐन</a:t>
            </a:r>
            <a:r>
              <a:rPr lang="ne-NP" altLang="ja-JP" sz="1200" dirty="0">
                <a:latin typeface="Nirmala UI"/>
                <a:cs typeface="Nirmala UI"/>
              </a:rPr>
              <a:t>,</a:t>
            </a:r>
            <a:r>
              <a:rPr lang="en-US" altLang="ja-JP" sz="1200" dirty="0">
                <a:latin typeface="Nirmala UI"/>
                <a:cs typeface="Nirmala UI"/>
              </a:rPr>
              <a:t> </a:t>
            </a:r>
            <a:r>
              <a:rPr lang="en-US" altLang="ja-JP" sz="1200" dirty="0" err="1">
                <a:latin typeface="Nirmala UI"/>
                <a:cs typeface="Nirmala UI"/>
              </a:rPr>
              <a:t>धारा</a:t>
            </a:r>
            <a:r>
              <a:rPr lang="en-US" altLang="ja-JP" sz="1200" dirty="0">
                <a:latin typeface="Nirmala UI"/>
                <a:cs typeface="Nirmala UI"/>
              </a:rPr>
              <a:t> १९-१६ </a:t>
            </a:r>
            <a:endParaRPr lang="en-US" altLang="ja-JP" sz="1200" dirty="0">
              <a:latin typeface="Nirmala UI"/>
              <a:ea typeface="HG丸ｺﾞｼｯｸM-PRO" panose="020F0600000000000000" pitchFamily="50" charset="-128"/>
              <a:cs typeface="Nirmala UI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299481" y="6180209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9877" y="569644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>
                <a:latin typeface="Nirmala UI"/>
                <a:cs typeface="Nirmala UI"/>
              </a:rPr>
              <a:t>परिचय</a:t>
            </a:r>
            <a:endParaRPr lang="en-US" altLang="ja-JP" sz="2800" b="1" dirty="0">
              <a:latin typeface="Nirmala UI"/>
              <a:cs typeface="Nirmala UI"/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0093"/>
              </p:ext>
            </p:extLst>
          </p:nvPr>
        </p:nvGraphicFramePr>
        <p:xfrm>
          <a:off x="455120" y="1461854"/>
          <a:ext cx="6108221" cy="5228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26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श्रेणी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IN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बसोबास योग्यता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आवश्यक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परेको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खण्डमा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ne-NP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पर्ने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कुराहरु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कानूनी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आधार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दंडात्मक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tx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प्रावधान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33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आबद्ध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US" altLang="ja-JP" sz="1200" b="1" dirty="0" err="1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सम्बन्धि</a:t>
                      </a:r>
                      <a:r>
                        <a:rPr lang="ne-NP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त् जानकारी</a:t>
                      </a:r>
                      <a:r>
                        <a:rPr lang="en-US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ne-NP" altLang="ja-JP" sz="1200" b="1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दिने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प्रोफेसर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उच्च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दक्षताका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पेशाहरु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(१)-(C), (२)-(C),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व्यवसाय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प्रबन्ध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कानूनी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लेखा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चिकित्सा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शिक्षा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अन्तर-कम्पनी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सरुवा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प्राविधिक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प्रशिक्षण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अध्ययन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तालिम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गतिविधि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गर्ने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संस्थाको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परिवर्तन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विघटन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अलग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स्थानान्तरण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भएमा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मध्यम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दीर्घकालीन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बासिन्दाले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निम्न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कुराहरु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को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हुन्छ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।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en-GB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जन्म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मिति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लिङ्ग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राष्ट्रियता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क्षेत्र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रेसिडेन्स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कार्ड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नम्बर</a:t>
                      </a:r>
                      <a:endParaRPr kumimoji="1" lang="ja-JP" altLang="ja-JP" sz="12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+mn-ea"/>
                        <a:cs typeface="Nirmala UI" panose="020B0502040204020203" pitchFamily="34" charset="0"/>
                      </a:endParaRPr>
                    </a:p>
                    <a:p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  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कारण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अनुसार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 दिनुपर्ने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कुराहरू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१९-१६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ऐनको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प्रवर्तन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१९-१५,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संलग्न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तालिका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३-३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७१-२-१ (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झूटो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अध्यागमन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नियन्त्रण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तथा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शरणार्थी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मान्यता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ऐन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धारा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७१-५-३ (</a:t>
                      </a:r>
                      <a:r>
                        <a:rPr kumimoji="1" lang="ne-NP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जानकारी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कर्तव्यको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0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उल्लङ्घन</a:t>
                      </a:r>
                      <a:r>
                        <a:rPr kumimoji="1" lang="en-US" altLang="ja-JP" sz="10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2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उच्च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दक्षताका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पेशाहरु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(१)-(a)(b), (२)-(a)(b),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अनुसन्धान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इन्जिनियर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endParaRPr kumimoji="1" lang="ne-NP" altLang="ja-JP" sz="1100" b="1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मानविकी</a:t>
                      </a:r>
                      <a:r>
                        <a:rPr kumimoji="1" lang="ne-NP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विशेषज्ञ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/</a:t>
                      </a:r>
                      <a:r>
                        <a:rPr kumimoji="1" lang="ne-NP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अन्तर्राष्ट्रिय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सेवा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नर्सिङ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केयर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मनोरन्जनकर्ता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निर्दिष्ट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दक्ष</a:t>
                      </a:r>
                      <a:r>
                        <a:rPr kumimoji="1" lang="en-US" altLang="ja-JP" sz="11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1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कामदार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गरेको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u="sng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संस्थाको</a:t>
                      </a:r>
                      <a:r>
                        <a:rPr kumimoji="1" lang="en-US" altLang="ja-JP" sz="1200" b="1" u="sng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नाम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ठेगाना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परिवर्तन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विघटन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समाप्ति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नयाँ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सम्झौता</a:t>
                      </a:r>
                      <a:r>
                        <a:rPr kumimoji="1" lang="en-US" altLang="ja-JP" sz="1200" b="1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kumimoji="1" lang="en-US" altLang="ja-JP" sz="1200" b="1" kern="1200" dirty="0" err="1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भएमा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296" marR="63296" marT="31654" marB="3165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372104" y="3439756"/>
            <a:ext cx="2976667" cy="3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662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544262" y="6811464"/>
            <a:ext cx="57589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दिनु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अवधि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→ </a:t>
            </a: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दिनुपर्ने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कारण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बनेको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मितिबाट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१४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भित्र</a:t>
            </a:r>
            <a:r>
              <a:rPr lang="ne-N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जानकारी दिने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विधि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Nirmala UI" panose="020B0502040204020203" pitchFamily="34" charset="0"/>
              </a:rPr>
              <a:t>→</a:t>
            </a:r>
            <a:r>
              <a:rPr lang="ja-JP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सेवा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एजेन्सीको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वेबसाइटमा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अनलाइनद्वारा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पेश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>
              <a:buNone/>
            </a:pPr>
            <a:r>
              <a:rPr lang="ja-JP" altLang="en-US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("e-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प्रणाली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प्रयोगकर्ता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दर्ता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छ।)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सिधै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स्थानीय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कार्यालयमा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उपस्थित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भै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पेश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गर्ने</a:t>
            </a:r>
            <a:endParaRPr lang="ja-JP" altLang="ja-JP" sz="1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टोकियो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अध्यागमन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सेवा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एजेन्सीको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रेसिडेन्सी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व्यवस्थापन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सूचना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4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buNone/>
            </a:pPr>
            <a:r>
              <a:rPr lang="ne-NP" altLang="ja-JP" sz="1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विभागमा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हुलाकद्वारा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पठाउने</a:t>
            </a:r>
            <a:endParaRPr lang="en-US" altLang="ja-JP" sz="14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628838" y="8726487"/>
            <a:ext cx="5782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नोट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आवेदन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फारमको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टेम्प्लेटको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लागि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कृपया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तलको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वेबसाइटमा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हेर्नुहोस्</a:t>
            </a:r>
            <a:r>
              <a:rPr lang="en-US" altLang="ja-JP" sz="1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altLang="ja-JP" sz="1400" u="sng" dirty="0">
                <a:solidFill>
                  <a:srgbClr val="0000FF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Devanagari Sangam MN"/>
                <a:hlinkClick r:id="rId2"/>
              </a:rPr>
              <a:t>http://www.moj.go.jp/isa/applications/procedures/index.html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57" y="7433825"/>
            <a:ext cx="1173967" cy="11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372103" y="564665"/>
            <a:ext cx="5600679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आबद्ध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संस्था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सम्बन्धि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त् जानकारी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दिने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विवरण</a:t>
            </a:r>
            <a:endParaRPr lang="ja-JP" altLang="en-US" sz="2000" b="1" dirty="0">
              <a:solidFill>
                <a:srgbClr val="00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507" y="126521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338761" y="7155827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335616" y="6844904"/>
            <a:ext cx="260266" cy="1619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3DC8366D-9E38-21B2-0865-9CA06EF29D01}"/>
              </a:ext>
            </a:extLst>
          </p:cNvPr>
          <p:cNvSpPr/>
          <p:nvPr/>
        </p:nvSpPr>
        <p:spPr>
          <a:xfrm>
            <a:off x="3657600" y="4009292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BE1243BF-A9F8-30A4-2D93-BEC02B8D3FBC}"/>
              </a:ext>
            </a:extLst>
          </p:cNvPr>
          <p:cNvSpPr/>
          <p:nvPr/>
        </p:nvSpPr>
        <p:spPr>
          <a:xfrm>
            <a:off x="3657600" y="4184378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934EEA91-32F8-052A-88F6-8188B8F445A9}"/>
              </a:ext>
            </a:extLst>
          </p:cNvPr>
          <p:cNvSpPr/>
          <p:nvPr/>
        </p:nvSpPr>
        <p:spPr>
          <a:xfrm>
            <a:off x="3657600" y="4359464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F5F2ADC2-F471-DE19-B7B1-906F9BD357B4}"/>
              </a:ext>
            </a:extLst>
          </p:cNvPr>
          <p:cNvSpPr/>
          <p:nvPr/>
        </p:nvSpPr>
        <p:spPr>
          <a:xfrm>
            <a:off x="3657600" y="4534550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F419D11C-2952-9C2A-F19E-C3C19B822144}"/>
              </a:ext>
            </a:extLst>
          </p:cNvPr>
          <p:cNvSpPr/>
          <p:nvPr/>
        </p:nvSpPr>
        <p:spPr>
          <a:xfrm>
            <a:off x="3657600" y="5084732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7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EDDFA47D-D4DD-9FC7-6702-A4D15CA07C48}"/>
              </a:ext>
            </a:extLst>
          </p:cNvPr>
          <p:cNvSpPr/>
          <p:nvPr/>
        </p:nvSpPr>
        <p:spPr>
          <a:xfrm>
            <a:off x="3657600" y="4715536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5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D143EE4A-F8FA-60A3-73BF-365574B6DAC5}"/>
              </a:ext>
            </a:extLst>
          </p:cNvPr>
          <p:cNvSpPr/>
          <p:nvPr/>
        </p:nvSpPr>
        <p:spPr>
          <a:xfrm>
            <a:off x="3657600" y="4908120"/>
            <a:ext cx="105506" cy="1333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</a:t>
            </a:r>
            <a:endParaRPr kumimoji="1" lang="ja-JP" altLang="en-US" sz="1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58905" y="1236455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26894" y="2735540"/>
            <a:ext cx="59772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लाई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काममा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नयाँ भर्ना गरेको खण्डमा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राजीनामा दिएको (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ाम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छोड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ेको) खण्डमा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16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"बिदेशी नागरिकहरूको रोजगारी स्थितिको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दिनु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पर्छ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!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ne-N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यदि रोजगारदाताले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 दिदैन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भने, 3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लाख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येन </a:t>
            </a:r>
            <a:r>
              <a:rPr lang="ne-NP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सम्म</a:t>
            </a:r>
            <a:r>
              <a:rPr lang="ne-IN" altLang="ja-JP" sz="1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जरिवाना लगाईनेछ।</a:t>
            </a:r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ne-NP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“हेल्लो वर्क”</a:t>
            </a:r>
            <a:r>
              <a:rPr lang="en-US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1600" u="sng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 पेश गर्नुपर्नेछ</a:t>
            </a:r>
            <a:endParaRPr lang="en-US" altLang="ja-JP" sz="1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957" y="1573989"/>
            <a:ext cx="5808771" cy="592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7" name="正方形/長方形 6"/>
          <p:cNvSpPr/>
          <p:nvPr/>
        </p:nvSpPr>
        <p:spPr>
          <a:xfrm>
            <a:off x="526894" y="1664401"/>
            <a:ext cx="552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ne-NP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हरु (कम्पनीहरु)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पनि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दायित्व</a:t>
            </a:r>
            <a:r>
              <a:rPr lang="en-US" altLang="ja-JP" sz="18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हुन्छ</a:t>
            </a:r>
            <a:endParaRPr lang="ja-JP" altLang="en-US" sz="26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94211" y="7032808"/>
            <a:ext cx="6150264" cy="172888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ne-NP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बिदेशी नागरिकलाई काममा राख्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ने बेलामा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 व्यक्तिले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जापानमा वैध रूपमा काम गर्न सक्छ कि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सक्दैन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भनेर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(जस्तै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उसको 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बसोबास योग्यता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यसको म्याद सकिने मिति)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b="0" i="0" dirty="0">
                <a:solidFill>
                  <a:srgbClr val="363636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निश्चित गर्नु</a:t>
            </a:r>
            <a:r>
              <a:rPr lang="ne-NP" altLang="ja-JP" sz="2000" dirty="0">
                <a:solidFill>
                  <a:srgbClr val="363636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 छ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!</a:t>
            </a:r>
            <a:endParaRPr lang="ja-JP" altLang="ja-JP" sz="20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defTabSz="633039">
              <a:defRPr/>
            </a:pPr>
            <a:endParaRPr lang="en-US" altLang="ja-JP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260391" y="2883225"/>
            <a:ext cx="328310" cy="17958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769" y="510688"/>
            <a:ext cx="6180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रिशिष्ट 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        </a:t>
            </a:r>
            <a:r>
              <a:rPr lang="ne-IN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बिदेशी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नागरिक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हरूको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रोजगारी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स्थितिको</a:t>
            </a:r>
            <a:r>
              <a:rPr lang="en-US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0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जानकारी</a:t>
            </a:r>
            <a:endParaRPr kumimoji="1" lang="en-US" altLang="ja-JP" sz="2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4136" y="2247680"/>
            <a:ext cx="3170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उपायहरूको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व्यापक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प्रवर्द्धन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सम्बन्धी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1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1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२८</a:t>
            </a:r>
            <a:endParaRPr lang="en-US" altLang="ja-JP" sz="11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2" y="476816"/>
            <a:ext cx="618577" cy="40968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63769" y="1383372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86671" y="559786"/>
            <a:ext cx="4172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केस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lang="ja-JP" altLang="ja-JP" sz="2400" b="1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495371" y="6381679"/>
            <a:ext cx="5697415" cy="553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8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38" dirty="0"/>
              <a:t>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r>
              <a:rPr lang="ja-JP" altLang="en-US" sz="1938" dirty="0"/>
              <a:t>　　　　　　　　　　　　　　　　　　　　　　</a:t>
            </a:r>
            <a:endParaRPr lang="en-US" altLang="ja-JP" sz="1938" dirty="0"/>
          </a:p>
          <a:p>
            <a:pPr marL="0" indent="0">
              <a:buNone/>
            </a:pPr>
            <a:endParaRPr lang="ja-JP" altLang="en-US" sz="1938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368" y="1794708"/>
            <a:ext cx="5124569" cy="578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370" y="1902343"/>
            <a:ext cx="493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सर्तहरू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बारेमा</a:t>
            </a:r>
            <a:endParaRPr lang="ja-JP" altLang="ja-JP" sz="2400" b="1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263768" y="2876627"/>
            <a:ext cx="3121457" cy="1997105"/>
          </a:xfrm>
          <a:prstGeom prst="wedgeEllipseCallout">
            <a:avLst>
              <a:gd name="adj1" fmla="val 28167"/>
              <a:gd name="adj2" fmla="val 5665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982016" y="2602656"/>
            <a:ext cx="2447264" cy="1541510"/>
          </a:xfrm>
          <a:prstGeom prst="wedgeEllipseCallout">
            <a:avLst>
              <a:gd name="adj1" fmla="val -36875"/>
              <a:gd name="adj2" fmla="val 6167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75489" y="8224925"/>
            <a:ext cx="5317297" cy="96725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48" y="6628208"/>
            <a:ext cx="367202" cy="4660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51" y="4435644"/>
            <a:ext cx="3553297" cy="36036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0" y="8350301"/>
            <a:ext cx="647796" cy="8222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FEC694-1235-50F9-998B-908ED0ADD88D}"/>
              </a:ext>
            </a:extLst>
          </p:cNvPr>
          <p:cNvSpPr txBox="1"/>
          <p:nvPr/>
        </p:nvSpPr>
        <p:spPr>
          <a:xfrm>
            <a:off x="428720" y="3330954"/>
            <a:ext cx="3436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सर्तहरू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अन्तर्वार्तामा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बताइए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अनुसार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रुपमा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छैन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न्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4961F7-6200-4D0A-2773-CB7A5B0B762A}"/>
              </a:ext>
            </a:extLst>
          </p:cNvPr>
          <p:cNvSpPr txBox="1"/>
          <p:nvPr/>
        </p:nvSpPr>
        <p:spPr>
          <a:xfrm>
            <a:off x="4255835" y="3105075"/>
            <a:ext cx="2290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पाउन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ne-NP" altLang="ja-JP" sz="1800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सकिदैन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 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4D1469-A019-9E15-53D7-A96D3A398127}"/>
              </a:ext>
            </a:extLst>
          </p:cNvPr>
          <p:cNvSpPr txBox="1"/>
          <p:nvPr/>
        </p:nvSpPr>
        <p:spPr>
          <a:xfrm>
            <a:off x="1710731" y="8534950"/>
            <a:ext cx="3805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यस्तो</a:t>
            </a:r>
            <a:r>
              <a:rPr lang="ne-NP" altLang="ja-JP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बेला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गर्दा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ठीक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होला</a:t>
            </a:r>
            <a:r>
              <a:rPr lang="ne-NP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0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ja-JP" alt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0997" y="1164629"/>
            <a:ext cx="6330462" cy="89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4853" y="343188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बुँदा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#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१</a:t>
            </a:r>
            <a:endParaRPr kumimoji="1" lang="ja-JP" altLang="en-US" sz="2800" b="1" dirty="0">
              <a:latin typeface="Nirmala UI" panose="020B0502040204020203" pitchFamily="34" charset="0"/>
              <a:ea typeface="HG丸ｺﾞｼｯｸM-PRO" panose="020F0600000000000000" pitchFamily="50" charset="-128"/>
              <a:cs typeface="Nirmala UI" panose="020B0502040204020203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156" y="1726487"/>
            <a:ext cx="5064343" cy="54978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वाचा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"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</a:t>
            </a:r>
            <a:endParaRPr lang="ja-JP" altLang="ja-JP" sz="24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2600" dirty="0"/>
              <a:t>　　　　　　　　　　　　　　　　　　　　　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　　　　　　　　　　　　　　　　　　　　　</a:t>
            </a:r>
            <a:endParaRPr lang="en-US" altLang="ja-JP" sz="2600" dirty="0"/>
          </a:p>
          <a:p>
            <a:pPr marL="0" indent="0">
              <a:buNone/>
            </a:pPr>
            <a:endParaRPr lang="ja-JP" altLang="en-US" sz="2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7042" y="1767038"/>
            <a:ext cx="495744" cy="429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327953" y="1732662"/>
            <a:ext cx="33367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7118" y="4737577"/>
            <a:ext cx="550752" cy="48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46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19300" y="6244194"/>
            <a:ext cx="5064344" cy="145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तपाईको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सहमति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बिना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IN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मनमानी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"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सर्तहरु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सक्दैन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आपसी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सहमति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8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पर्द</a:t>
            </a:r>
            <a:r>
              <a:rPr lang="en-US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छ।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246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4156" y="4723357"/>
            <a:ext cx="5064343" cy="94688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IN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मनमानी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तरिकाले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"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</a:t>
            </a:r>
            <a:r>
              <a:rPr lang="ne-NP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सर्तहरु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"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परिवर्तन</a:t>
            </a:r>
            <a:r>
              <a:rPr lang="en-US" altLang="ja-JP" sz="24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ne-NP" altLang="ja-JP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सक्दैन</a:t>
            </a:r>
            <a:endParaRPr lang="ja-JP" alt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298181" y="4720672"/>
            <a:ext cx="4313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217" rIns="29217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42851" y="3834823"/>
            <a:ext cx="2381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६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42851" y="5751131"/>
            <a:ext cx="238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ऐन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1600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धारा</a:t>
            </a:r>
            <a:r>
              <a:rPr lang="en-US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16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८</a:t>
            </a:r>
            <a:endParaRPr lang="ja-JP" altLang="ja-JP" sz="16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05169" y="7592236"/>
            <a:ext cx="6150264" cy="142443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33039">
              <a:defRPr/>
            </a:pPr>
            <a:endParaRPr lang="ne-NP" altLang="ja-JP" sz="24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जब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सबै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</a:t>
            </a:r>
            <a:r>
              <a:rPr lang="ne-NP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ो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सर्तहरु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सँग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सन्तुष्ट</a:t>
            </a:r>
            <a:r>
              <a:rPr lang="en-US" altLang="ja-JP" sz="2400" b="1" dirty="0">
                <a:solidFill>
                  <a:srgbClr val="FF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हुनुहुन्छ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तब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मात्र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तपाईले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कामको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जसलाई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श्रम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भनिन्छ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गर्न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sz="2400" b="1" dirty="0" err="1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सक्नुहुन्छ</a:t>
            </a:r>
            <a:r>
              <a:rPr lang="en-US" altLang="ja-JP" sz="2400" b="1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ne-NP" altLang="ja-JP" sz="2400" b="1" dirty="0"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633039">
              <a:defRPr/>
            </a:pPr>
            <a:endParaRPr lang="ja-JP" altLang="en-US" sz="2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 flipV="1">
            <a:off x="0" y="9449182"/>
            <a:ext cx="6858000" cy="456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39AE24-0842-0E60-3DF8-081FA07F0CA2}"/>
              </a:ext>
            </a:extLst>
          </p:cNvPr>
          <p:cNvSpPr txBox="1"/>
          <p:nvPr/>
        </p:nvSpPr>
        <p:spPr>
          <a:xfrm>
            <a:off x="883977" y="2470772"/>
            <a:ext cx="51145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कुनै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रोजगारदाताले तपाईलाई काममा 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राख्ने बेलामा, तपाईले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उक्त</a:t>
            </a:r>
            <a:r>
              <a:rPr lang="ne-NP" altLang="ja-JP" sz="1800" dirty="0"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रोजगारदातासंग "श्रम सम्झौता" भनिने वाचा गर्नुपर्ने हुन्छ। “श्रम सम्झौता” मौखिक रूपमा गर्न सकिन्छ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त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थापि,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सैद्धान्तिक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समस्याहरू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रोक्न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को लागि</a:t>
            </a:r>
            <a:r>
              <a:rPr lang="en-US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लिखित</a:t>
            </a:r>
            <a:r>
              <a:rPr lang="en-US" altLang="ja-JP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रूपमा</a:t>
            </a:r>
            <a:r>
              <a:rPr lang="en-US" altLang="ja-JP" b="1" dirty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ne-NP" altLang="ja-JP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सम्झौता गर्ने गरौ।</a:t>
            </a:r>
            <a:endParaRPr lang="ja-JP" altLang="ja-JP" sz="1800" dirty="0">
              <a:effectLst/>
              <a:latin typeface="Nirmala UI" panose="020B0502040204020203" pitchFamily="34" charset="0"/>
              <a:ea typeface="ＭＳ 明朝" panose="02020609040205080304" pitchFamily="17" charset="-128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11058</TotalTime>
  <Words>4103</Words>
  <Application>Microsoft Office PowerPoint</Application>
  <PresentationFormat>A4 210 x 297 mm</PresentationFormat>
  <Paragraphs>690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4" baseType="lpstr">
      <vt:lpstr>HG丸ｺﾞｼｯｸM-PRO</vt:lpstr>
      <vt:lpstr>Meiryo UI</vt:lpstr>
      <vt:lpstr>ＭＳ Ｐゴシック</vt:lpstr>
      <vt:lpstr>Noto Sans Devanagari</vt:lpstr>
      <vt:lpstr>Noto Sans Devanagari XCn</vt:lpstr>
      <vt:lpstr>UD デジタル 教科書体 N-B</vt:lpstr>
      <vt:lpstr>UD デジタル 教科書体 NP-B</vt:lpstr>
      <vt:lpstr>メイリオ</vt:lpstr>
      <vt:lpstr>游ゴシック</vt:lpstr>
      <vt:lpstr>Arial</vt:lpstr>
      <vt:lpstr>Calibri</vt:lpstr>
      <vt:lpstr>Calibri Light</vt:lpstr>
      <vt:lpstr>Century</vt:lpstr>
      <vt:lpstr>Nirmala UI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2023-10-12T02:49:11Z</cp:lastPrinted>
  <dcterms:created xsi:type="dcterms:W3CDTF">2021-01-05T06:03:40Z</dcterms:created>
  <dcterms:modified xsi:type="dcterms:W3CDTF">2025-09-18T01:30:55Z</dcterms:modified>
</cp:coreProperties>
</file>