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6858000" cy="9906000" type="A4"/>
  <p:notesSz cx="6858000" cy="9906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973" y="8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14350" y="3070860"/>
            <a:ext cx="5829300" cy="20802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028700" y="5547360"/>
            <a:ext cx="4800600" cy="2476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42900" y="2278380"/>
            <a:ext cx="2983230" cy="65379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531870" y="2278380"/>
            <a:ext cx="2983230" cy="65379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410443" y="691334"/>
            <a:ext cx="2711450" cy="1224915"/>
          </a:xfrm>
          <a:custGeom>
            <a:avLst/>
            <a:gdLst/>
            <a:ahLst/>
            <a:cxnLst/>
            <a:rect l="l" t="t" r="r" b="b"/>
            <a:pathLst>
              <a:path w="2711450" h="1224914">
                <a:moveTo>
                  <a:pt x="888535" y="0"/>
                </a:moveTo>
                <a:lnTo>
                  <a:pt x="838909" y="626"/>
                </a:lnTo>
                <a:lnTo>
                  <a:pt x="789907" y="2318"/>
                </a:lnTo>
                <a:lnTo>
                  <a:pt x="741600" y="5082"/>
                </a:lnTo>
                <a:lnTo>
                  <a:pt x="694060" y="8925"/>
                </a:lnTo>
                <a:lnTo>
                  <a:pt x="647358" y="13853"/>
                </a:lnTo>
                <a:lnTo>
                  <a:pt x="601566" y="19872"/>
                </a:lnTo>
                <a:lnTo>
                  <a:pt x="556755" y="26989"/>
                </a:lnTo>
                <a:lnTo>
                  <a:pt x="512998" y="35210"/>
                </a:lnTo>
                <a:lnTo>
                  <a:pt x="470365" y="44542"/>
                </a:lnTo>
                <a:lnTo>
                  <a:pt x="428928" y="54990"/>
                </a:lnTo>
                <a:lnTo>
                  <a:pt x="388759" y="66562"/>
                </a:lnTo>
                <a:lnTo>
                  <a:pt x="349929" y="79264"/>
                </a:lnTo>
                <a:lnTo>
                  <a:pt x="312510" y="93101"/>
                </a:lnTo>
                <a:lnTo>
                  <a:pt x="276574" y="108081"/>
                </a:lnTo>
                <a:lnTo>
                  <a:pt x="233549" y="128589"/>
                </a:lnTo>
                <a:lnTo>
                  <a:pt x="194210" y="150376"/>
                </a:lnTo>
                <a:lnTo>
                  <a:pt x="158541" y="173372"/>
                </a:lnTo>
                <a:lnTo>
                  <a:pt x="126525" y="197504"/>
                </a:lnTo>
                <a:lnTo>
                  <a:pt x="73390" y="248888"/>
                </a:lnTo>
                <a:lnTo>
                  <a:pt x="34676" y="303954"/>
                </a:lnTo>
                <a:lnTo>
                  <a:pt x="10255" y="362127"/>
                </a:lnTo>
                <a:lnTo>
                  <a:pt x="0" y="422832"/>
                </a:lnTo>
                <a:lnTo>
                  <a:pt x="143" y="453954"/>
                </a:lnTo>
                <a:lnTo>
                  <a:pt x="10894" y="517377"/>
                </a:lnTo>
                <a:lnTo>
                  <a:pt x="35489" y="581894"/>
                </a:lnTo>
                <a:lnTo>
                  <a:pt x="73799" y="646930"/>
                </a:lnTo>
                <a:lnTo>
                  <a:pt x="98057" y="679462"/>
                </a:lnTo>
                <a:lnTo>
                  <a:pt x="125696" y="711908"/>
                </a:lnTo>
                <a:lnTo>
                  <a:pt x="156700" y="744197"/>
                </a:lnTo>
                <a:lnTo>
                  <a:pt x="191052" y="776255"/>
                </a:lnTo>
                <a:lnTo>
                  <a:pt x="228737" y="808012"/>
                </a:lnTo>
                <a:lnTo>
                  <a:pt x="269739" y="839395"/>
                </a:lnTo>
                <a:lnTo>
                  <a:pt x="314041" y="870333"/>
                </a:lnTo>
                <a:lnTo>
                  <a:pt x="361628" y="900753"/>
                </a:lnTo>
                <a:lnTo>
                  <a:pt x="412483" y="930584"/>
                </a:lnTo>
                <a:lnTo>
                  <a:pt x="466591" y="959753"/>
                </a:lnTo>
                <a:lnTo>
                  <a:pt x="510806" y="981880"/>
                </a:lnTo>
                <a:lnTo>
                  <a:pt x="556044" y="1003087"/>
                </a:lnTo>
                <a:lnTo>
                  <a:pt x="602233" y="1023369"/>
                </a:lnTo>
                <a:lnTo>
                  <a:pt x="649301" y="1042719"/>
                </a:lnTo>
                <a:lnTo>
                  <a:pt x="697177" y="1061131"/>
                </a:lnTo>
                <a:lnTo>
                  <a:pt x="745789" y="1078599"/>
                </a:lnTo>
                <a:lnTo>
                  <a:pt x="795066" y="1095115"/>
                </a:lnTo>
                <a:lnTo>
                  <a:pt x="844936" y="1110674"/>
                </a:lnTo>
                <a:lnTo>
                  <a:pt x="895328" y="1125270"/>
                </a:lnTo>
                <a:lnTo>
                  <a:pt x="946170" y="1138895"/>
                </a:lnTo>
                <a:lnTo>
                  <a:pt x="997389" y="1151544"/>
                </a:lnTo>
                <a:lnTo>
                  <a:pt x="1048916" y="1163210"/>
                </a:lnTo>
                <a:lnTo>
                  <a:pt x="1100678" y="1173886"/>
                </a:lnTo>
                <a:lnTo>
                  <a:pt x="1152604" y="1183567"/>
                </a:lnTo>
                <a:lnTo>
                  <a:pt x="1204622" y="1192246"/>
                </a:lnTo>
                <a:lnTo>
                  <a:pt x="1256660" y="1199917"/>
                </a:lnTo>
                <a:lnTo>
                  <a:pt x="1308647" y="1206573"/>
                </a:lnTo>
                <a:lnTo>
                  <a:pt x="1360512" y="1212208"/>
                </a:lnTo>
                <a:lnTo>
                  <a:pt x="1412182" y="1216815"/>
                </a:lnTo>
                <a:lnTo>
                  <a:pt x="1463587" y="1220388"/>
                </a:lnTo>
                <a:lnTo>
                  <a:pt x="1514654" y="1222921"/>
                </a:lnTo>
                <a:lnTo>
                  <a:pt x="1565312" y="1224407"/>
                </a:lnTo>
                <a:lnTo>
                  <a:pt x="1615490" y="1224840"/>
                </a:lnTo>
                <a:lnTo>
                  <a:pt x="1665116" y="1224214"/>
                </a:lnTo>
                <a:lnTo>
                  <a:pt x="1714118" y="1222522"/>
                </a:lnTo>
                <a:lnTo>
                  <a:pt x="1762425" y="1219758"/>
                </a:lnTo>
                <a:lnTo>
                  <a:pt x="1809965" y="1215915"/>
                </a:lnTo>
                <a:lnTo>
                  <a:pt x="1856667" y="1210987"/>
                </a:lnTo>
                <a:lnTo>
                  <a:pt x="1902459" y="1204968"/>
                </a:lnTo>
                <a:lnTo>
                  <a:pt x="1947269" y="1197851"/>
                </a:lnTo>
                <a:lnTo>
                  <a:pt x="1991026" y="1189629"/>
                </a:lnTo>
                <a:lnTo>
                  <a:pt x="2033659" y="1180298"/>
                </a:lnTo>
                <a:lnTo>
                  <a:pt x="2075095" y="1169849"/>
                </a:lnTo>
                <a:lnTo>
                  <a:pt x="2115263" y="1158278"/>
                </a:lnTo>
                <a:lnTo>
                  <a:pt x="2154092" y="1145576"/>
                </a:lnTo>
                <a:lnTo>
                  <a:pt x="2191510" y="1131739"/>
                </a:lnTo>
                <a:lnTo>
                  <a:pt x="2227446" y="1116759"/>
                </a:lnTo>
                <a:lnTo>
                  <a:pt x="2711113" y="1177412"/>
                </a:lnTo>
                <a:lnTo>
                  <a:pt x="2450648" y="949918"/>
                </a:lnTo>
                <a:lnTo>
                  <a:pt x="2470508" y="918220"/>
                </a:lnTo>
                <a:lnTo>
                  <a:pt x="2485755" y="885679"/>
                </a:lnTo>
                <a:lnTo>
                  <a:pt x="2496447" y="852390"/>
                </a:lnTo>
                <a:lnTo>
                  <a:pt x="2502642" y="818449"/>
                </a:lnTo>
                <a:lnTo>
                  <a:pt x="2504398" y="783952"/>
                </a:lnTo>
                <a:lnTo>
                  <a:pt x="2501772" y="748995"/>
                </a:lnTo>
                <a:lnTo>
                  <a:pt x="2483609" y="678086"/>
                </a:lnTo>
                <a:lnTo>
                  <a:pt x="2468188" y="642326"/>
                </a:lnTo>
                <a:lnTo>
                  <a:pt x="2448616" y="606490"/>
                </a:lnTo>
                <a:lnTo>
                  <a:pt x="2424954" y="570674"/>
                </a:lnTo>
                <a:lnTo>
                  <a:pt x="2397258" y="534975"/>
                </a:lnTo>
                <a:lnTo>
                  <a:pt x="2365586" y="499488"/>
                </a:lnTo>
                <a:lnTo>
                  <a:pt x="2329996" y="464309"/>
                </a:lnTo>
                <a:lnTo>
                  <a:pt x="2290546" y="429534"/>
                </a:lnTo>
                <a:lnTo>
                  <a:pt x="2247295" y="395260"/>
                </a:lnTo>
                <a:lnTo>
                  <a:pt x="2200299" y="361582"/>
                </a:lnTo>
                <a:lnTo>
                  <a:pt x="2149618" y="328597"/>
                </a:lnTo>
                <a:lnTo>
                  <a:pt x="2095308" y="296399"/>
                </a:lnTo>
                <a:lnTo>
                  <a:pt x="2037429" y="265087"/>
                </a:lnTo>
                <a:lnTo>
                  <a:pt x="1993213" y="242960"/>
                </a:lnTo>
                <a:lnTo>
                  <a:pt x="1947976" y="221753"/>
                </a:lnTo>
                <a:lnTo>
                  <a:pt x="1901787" y="201471"/>
                </a:lnTo>
                <a:lnTo>
                  <a:pt x="1854719" y="182121"/>
                </a:lnTo>
                <a:lnTo>
                  <a:pt x="1806843" y="163709"/>
                </a:lnTo>
                <a:lnTo>
                  <a:pt x="1758231" y="146241"/>
                </a:lnTo>
                <a:lnTo>
                  <a:pt x="1708954" y="129725"/>
                </a:lnTo>
                <a:lnTo>
                  <a:pt x="1659085" y="114166"/>
                </a:lnTo>
                <a:lnTo>
                  <a:pt x="1608693" y="99570"/>
                </a:lnTo>
                <a:lnTo>
                  <a:pt x="1557852" y="85945"/>
                </a:lnTo>
                <a:lnTo>
                  <a:pt x="1506632" y="73296"/>
                </a:lnTo>
                <a:lnTo>
                  <a:pt x="1455106" y="61630"/>
                </a:lnTo>
                <a:lnTo>
                  <a:pt x="1403344" y="50954"/>
                </a:lnTo>
                <a:lnTo>
                  <a:pt x="1351419" y="41272"/>
                </a:lnTo>
                <a:lnTo>
                  <a:pt x="1299402" y="32593"/>
                </a:lnTo>
                <a:lnTo>
                  <a:pt x="1247364" y="24923"/>
                </a:lnTo>
                <a:lnTo>
                  <a:pt x="1195377" y="18267"/>
                </a:lnTo>
                <a:lnTo>
                  <a:pt x="1143512" y="12632"/>
                </a:lnTo>
                <a:lnTo>
                  <a:pt x="1091842" y="8025"/>
                </a:lnTo>
                <a:lnTo>
                  <a:pt x="1040438" y="4452"/>
                </a:lnTo>
                <a:lnTo>
                  <a:pt x="989371" y="1919"/>
                </a:lnTo>
                <a:lnTo>
                  <a:pt x="938713" y="433"/>
                </a:lnTo>
                <a:lnTo>
                  <a:pt x="888535" y="0"/>
                </a:lnTo>
                <a:close/>
              </a:path>
            </a:pathLst>
          </a:custGeom>
          <a:solidFill>
            <a:srgbClr val="F8CAAC">
              <a:alpha val="5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2882024" y="935921"/>
            <a:ext cx="2069464" cy="977265"/>
          </a:xfrm>
          <a:custGeom>
            <a:avLst/>
            <a:gdLst/>
            <a:ahLst/>
            <a:cxnLst/>
            <a:rect l="l" t="t" r="r" b="b"/>
            <a:pathLst>
              <a:path w="2069464" h="977264">
                <a:moveTo>
                  <a:pt x="1018238" y="0"/>
                </a:moveTo>
                <a:lnTo>
                  <a:pt x="953665" y="1144"/>
                </a:lnTo>
                <a:lnTo>
                  <a:pt x="890110" y="3802"/>
                </a:lnTo>
                <a:lnTo>
                  <a:pt x="827700" y="7928"/>
                </a:lnTo>
                <a:lnTo>
                  <a:pt x="766561" y="13478"/>
                </a:lnTo>
                <a:lnTo>
                  <a:pt x="706821" y="20407"/>
                </a:lnTo>
                <a:lnTo>
                  <a:pt x="648607" y="28671"/>
                </a:lnTo>
                <a:lnTo>
                  <a:pt x="592044" y="38226"/>
                </a:lnTo>
                <a:lnTo>
                  <a:pt x="537261" y="49026"/>
                </a:lnTo>
                <a:lnTo>
                  <a:pt x="484383" y="61028"/>
                </a:lnTo>
                <a:lnTo>
                  <a:pt x="433538" y="74186"/>
                </a:lnTo>
                <a:lnTo>
                  <a:pt x="384853" y="88458"/>
                </a:lnTo>
                <a:lnTo>
                  <a:pt x="338454" y="103797"/>
                </a:lnTo>
                <a:lnTo>
                  <a:pt x="294468" y="120159"/>
                </a:lnTo>
                <a:lnTo>
                  <a:pt x="253022" y="137501"/>
                </a:lnTo>
                <a:lnTo>
                  <a:pt x="214242" y="155777"/>
                </a:lnTo>
                <a:lnTo>
                  <a:pt x="178257" y="174943"/>
                </a:lnTo>
                <a:lnTo>
                  <a:pt x="145192" y="194955"/>
                </a:lnTo>
                <a:lnTo>
                  <a:pt x="88330" y="237337"/>
                </a:lnTo>
                <a:lnTo>
                  <a:pt x="44673" y="282568"/>
                </a:lnTo>
                <a:lnTo>
                  <a:pt x="15233" y="330291"/>
                </a:lnTo>
                <a:lnTo>
                  <a:pt x="1027" y="380150"/>
                </a:lnTo>
                <a:lnTo>
                  <a:pt x="0" y="406403"/>
                </a:lnTo>
                <a:lnTo>
                  <a:pt x="3334" y="432281"/>
                </a:lnTo>
                <a:lnTo>
                  <a:pt x="22571" y="482695"/>
                </a:lnTo>
                <a:lnTo>
                  <a:pt x="57700" y="530953"/>
                </a:lnTo>
                <a:lnTo>
                  <a:pt x="107683" y="576616"/>
                </a:lnTo>
                <a:lnTo>
                  <a:pt x="171482" y="619241"/>
                </a:lnTo>
                <a:lnTo>
                  <a:pt x="208239" y="639278"/>
                </a:lnTo>
                <a:lnTo>
                  <a:pt x="248060" y="658391"/>
                </a:lnTo>
                <a:lnTo>
                  <a:pt x="290817" y="676524"/>
                </a:lnTo>
                <a:lnTo>
                  <a:pt x="336379" y="693623"/>
                </a:lnTo>
                <a:lnTo>
                  <a:pt x="384616" y="709633"/>
                </a:lnTo>
                <a:lnTo>
                  <a:pt x="435400" y="724499"/>
                </a:lnTo>
                <a:lnTo>
                  <a:pt x="488599" y="738166"/>
                </a:lnTo>
                <a:lnTo>
                  <a:pt x="544085" y="750578"/>
                </a:lnTo>
                <a:lnTo>
                  <a:pt x="601728" y="761681"/>
                </a:lnTo>
                <a:lnTo>
                  <a:pt x="661397" y="771420"/>
                </a:lnTo>
                <a:lnTo>
                  <a:pt x="722964" y="779739"/>
                </a:lnTo>
                <a:lnTo>
                  <a:pt x="786298" y="786585"/>
                </a:lnTo>
                <a:lnTo>
                  <a:pt x="851270" y="791901"/>
                </a:lnTo>
                <a:lnTo>
                  <a:pt x="917750" y="795632"/>
                </a:lnTo>
                <a:lnTo>
                  <a:pt x="985608" y="797724"/>
                </a:lnTo>
                <a:lnTo>
                  <a:pt x="1252790" y="976971"/>
                </a:lnTo>
                <a:lnTo>
                  <a:pt x="1376374" y="775780"/>
                </a:lnTo>
                <a:lnTo>
                  <a:pt x="1445321" y="765400"/>
                </a:lnTo>
                <a:lnTo>
                  <a:pt x="1511528" y="753279"/>
                </a:lnTo>
                <a:lnTo>
                  <a:pt x="1574835" y="739498"/>
                </a:lnTo>
                <a:lnTo>
                  <a:pt x="1635085" y="724139"/>
                </a:lnTo>
                <a:lnTo>
                  <a:pt x="1692121" y="707282"/>
                </a:lnTo>
                <a:lnTo>
                  <a:pt x="1745783" y="689011"/>
                </a:lnTo>
                <a:lnTo>
                  <a:pt x="1795914" y="669406"/>
                </a:lnTo>
                <a:lnTo>
                  <a:pt x="1842357" y="648549"/>
                </a:lnTo>
                <a:lnTo>
                  <a:pt x="1884953" y="626522"/>
                </a:lnTo>
                <a:lnTo>
                  <a:pt x="1923544" y="603407"/>
                </a:lnTo>
                <a:lnTo>
                  <a:pt x="1957973" y="579285"/>
                </a:lnTo>
                <a:lnTo>
                  <a:pt x="1988081" y="554238"/>
                </a:lnTo>
                <a:lnTo>
                  <a:pt x="2034703" y="501696"/>
                </a:lnTo>
                <a:lnTo>
                  <a:pt x="2062147" y="446433"/>
                </a:lnTo>
                <a:lnTo>
                  <a:pt x="2069310" y="391734"/>
                </a:lnTo>
                <a:lnTo>
                  <a:pt x="2065976" y="365856"/>
                </a:lnTo>
                <a:lnTo>
                  <a:pt x="2046739" y="315441"/>
                </a:lnTo>
                <a:lnTo>
                  <a:pt x="2011610" y="267183"/>
                </a:lnTo>
                <a:lnTo>
                  <a:pt x="1961627" y="221521"/>
                </a:lnTo>
                <a:lnTo>
                  <a:pt x="1897827" y="178895"/>
                </a:lnTo>
                <a:lnTo>
                  <a:pt x="1861071" y="158858"/>
                </a:lnTo>
                <a:lnTo>
                  <a:pt x="1821249" y="139746"/>
                </a:lnTo>
                <a:lnTo>
                  <a:pt x="1778493" y="121612"/>
                </a:lnTo>
                <a:lnTo>
                  <a:pt x="1732931" y="104513"/>
                </a:lnTo>
                <a:lnTo>
                  <a:pt x="1684694" y="88503"/>
                </a:lnTo>
                <a:lnTo>
                  <a:pt x="1633910" y="73637"/>
                </a:lnTo>
                <a:lnTo>
                  <a:pt x="1580711" y="59971"/>
                </a:lnTo>
                <a:lnTo>
                  <a:pt x="1525225" y="47558"/>
                </a:lnTo>
                <a:lnTo>
                  <a:pt x="1467582" y="36455"/>
                </a:lnTo>
                <a:lnTo>
                  <a:pt x="1407913" y="26716"/>
                </a:lnTo>
                <a:lnTo>
                  <a:pt x="1346346" y="18397"/>
                </a:lnTo>
                <a:lnTo>
                  <a:pt x="1283012" y="11552"/>
                </a:lnTo>
                <a:lnTo>
                  <a:pt x="1218040" y="6236"/>
                </a:lnTo>
                <a:lnTo>
                  <a:pt x="1151560" y="2504"/>
                </a:lnTo>
                <a:lnTo>
                  <a:pt x="1083702" y="412"/>
                </a:lnTo>
                <a:lnTo>
                  <a:pt x="1018238" y="0"/>
                </a:lnTo>
                <a:close/>
              </a:path>
            </a:pathLst>
          </a:custGeom>
          <a:solidFill>
            <a:srgbClr val="F8CAAC">
              <a:alpha val="5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8" name="bg object 18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4716811" y="5139330"/>
            <a:ext cx="1593395" cy="1011324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42900" y="396240"/>
            <a:ext cx="6172200" cy="15849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42900" y="2278380"/>
            <a:ext cx="6172200" cy="65379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331720" y="9212580"/>
            <a:ext cx="2194560" cy="495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42900" y="9212580"/>
            <a:ext cx="1577340" cy="495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937760" y="9212580"/>
            <a:ext cx="1577340" cy="495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hyperlink" Target="mailto:jouhou-c@ofix.or.jp" TargetMode="Externa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5.png"/><Relationship Id="rId11" Type="http://schemas.openxmlformats.org/officeDocument/2006/relationships/image" Target="../media/image10.jpg"/><Relationship Id="rId5" Type="http://schemas.openxmlformats.org/officeDocument/2006/relationships/image" Target="../media/image4.png"/><Relationship Id="rId10" Type="http://schemas.openxmlformats.org/officeDocument/2006/relationships/image" Target="../media/image9.jp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381781" y="8295703"/>
            <a:ext cx="2326005" cy="755650"/>
          </a:xfrm>
          <a:prstGeom prst="rect">
            <a:avLst/>
          </a:prstGeom>
        </p:spPr>
        <p:txBody>
          <a:bodyPr vert="horz" wrap="square" lIns="0" tIns="1339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5"/>
              </a:spcBef>
            </a:pPr>
            <a:r>
              <a:rPr sz="1600" b="1" spc="-5" dirty="0">
                <a:solidFill>
                  <a:srgbClr val="843B0B"/>
                </a:solidFill>
                <a:latin typeface="UD デジタル 教科書体 NP-B"/>
                <a:cs typeface="UD デジタル 教科書体 NP-B"/>
              </a:rPr>
              <a:t>☎</a:t>
            </a:r>
            <a:r>
              <a:rPr sz="1600" b="1" spc="-80" dirty="0">
                <a:solidFill>
                  <a:srgbClr val="843B0B"/>
                </a:solidFill>
                <a:latin typeface="UD デジタル 教科書体 NP-B"/>
                <a:cs typeface="UD デジタル 教科書体 NP-B"/>
              </a:rPr>
              <a:t> </a:t>
            </a:r>
            <a:r>
              <a:rPr sz="1600" b="1" spc="-5" dirty="0">
                <a:solidFill>
                  <a:srgbClr val="843B0B"/>
                </a:solidFill>
                <a:latin typeface="UD デジタル 教科書体 NP-B"/>
                <a:cs typeface="UD デジタル 教科書体 NP-B"/>
              </a:rPr>
              <a:t>06-6941-2297</a:t>
            </a:r>
            <a:endParaRPr sz="1600">
              <a:latin typeface="UD デジタル 教科書体 NP-B"/>
              <a:cs typeface="UD デジタル 教科書体 NP-B"/>
            </a:endParaRPr>
          </a:p>
          <a:p>
            <a:pPr marL="19685">
              <a:lnSpc>
                <a:spcPct val="100000"/>
              </a:lnSpc>
              <a:spcBef>
                <a:spcPts val="955"/>
              </a:spcBef>
            </a:pPr>
            <a:r>
              <a:rPr sz="1600" b="1" spc="-10" dirty="0">
                <a:solidFill>
                  <a:srgbClr val="843B0B"/>
                </a:solidFill>
                <a:latin typeface="ＭＳ 明朝"/>
                <a:cs typeface="ＭＳ 明朝"/>
              </a:rPr>
              <a:t>✉</a:t>
            </a:r>
            <a:r>
              <a:rPr sz="1600" b="1" spc="-10" dirty="0">
                <a:solidFill>
                  <a:srgbClr val="843B0B"/>
                </a:solidFill>
                <a:latin typeface="UD デジタル 教科書体 NP-B"/>
                <a:cs typeface="UD デジタル 教科書体 NP-B"/>
                <a:hlinkClick r:id="rId2"/>
              </a:rPr>
              <a:t>jouhou-c@ofix.or.jp</a:t>
            </a:r>
            <a:endParaRPr sz="1600">
              <a:latin typeface="UD デジタル 教科書体 NP-B"/>
              <a:cs typeface="UD デジタル 教科書体 NP-B"/>
            </a:endParaRPr>
          </a:p>
        </p:txBody>
      </p:sp>
      <p:pic>
        <p:nvPicPr>
          <p:cNvPr id="3" name="object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017008" y="496823"/>
            <a:ext cx="1435607" cy="1444751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221182" y="1791762"/>
            <a:ext cx="6484417" cy="2068515"/>
          </a:xfrm>
          <a:prstGeom prst="rect">
            <a:avLst/>
          </a:prstGeom>
        </p:spPr>
        <p:txBody>
          <a:bodyPr vert="horz" wrap="square" lIns="0" tIns="300990" rIns="0" bIns="0" rtlCol="0">
            <a:spAutoFit/>
          </a:bodyPr>
          <a:lstStyle/>
          <a:p>
            <a:pPr marL="613410">
              <a:lnSpc>
                <a:spcPct val="100000"/>
              </a:lnSpc>
              <a:spcBef>
                <a:spcPts val="2370"/>
              </a:spcBef>
              <a:tabLst>
                <a:tab pos="2594610" algn="l"/>
                <a:tab pos="3661410" algn="l"/>
              </a:tabLst>
            </a:pPr>
            <a:r>
              <a:rPr sz="3600" dirty="0">
                <a:solidFill>
                  <a:srgbClr val="C55A11"/>
                </a:solidFill>
                <a:latin typeface="Batang"/>
                <a:cs typeface="Batang"/>
              </a:rPr>
              <a:t>외국인을	위한	노동상담</a:t>
            </a:r>
            <a:endParaRPr sz="3600" dirty="0">
              <a:latin typeface="Batang"/>
              <a:cs typeface="Batang"/>
            </a:endParaRPr>
          </a:p>
          <a:p>
            <a:pPr marL="12700">
              <a:spcBef>
                <a:spcPts val="1640"/>
              </a:spcBef>
              <a:tabLst>
                <a:tab pos="1154430" algn="l"/>
              </a:tabLst>
            </a:pPr>
            <a:r>
              <a:rPr sz="3600" b="1" baseline="3205" dirty="0" err="1">
                <a:solidFill>
                  <a:srgbClr val="1F3863"/>
                </a:solidFill>
                <a:latin typeface="Batang" panose="02030600000101010101" pitchFamily="18" charset="-127"/>
                <a:ea typeface="Batang" panose="02030600000101010101" pitchFamily="18" charset="-127"/>
                <a:cs typeface="Gungsuh"/>
              </a:rPr>
              <a:t>일시</a:t>
            </a:r>
            <a:r>
              <a:rPr sz="3200" b="1" baseline="1068" dirty="0" err="1">
                <a:solidFill>
                  <a:srgbClr val="1F3863"/>
                </a:solidFill>
                <a:latin typeface="Batang" panose="02030600000101010101" pitchFamily="18" charset="-127"/>
                <a:ea typeface="Batang" panose="02030600000101010101" pitchFamily="18" charset="-127"/>
                <a:cs typeface="UD デジタル 教科書体 NK-B"/>
              </a:rPr>
              <a:t>：</a:t>
            </a:r>
            <a:r>
              <a:rPr sz="2600" b="1" dirty="0" err="1">
                <a:solidFill>
                  <a:srgbClr val="1F3863"/>
                </a:solidFill>
                <a:latin typeface="Batang" panose="02030600000101010101" pitchFamily="18" charset="-127"/>
                <a:ea typeface="Batang" panose="02030600000101010101" pitchFamily="18" charset="-127"/>
                <a:cs typeface="Gungsuh"/>
              </a:rPr>
              <a:t>매월</a:t>
            </a:r>
            <a:r>
              <a:rPr lang="ja-JP" altLang="en-US" sz="2600" b="1" dirty="0">
                <a:solidFill>
                  <a:srgbClr val="1F3863"/>
                </a:solidFill>
                <a:latin typeface="Batang" panose="02030600000101010101" pitchFamily="18" charset="-127"/>
                <a:ea typeface="Batang" panose="02030600000101010101" pitchFamily="18" charset="-127"/>
                <a:cs typeface="Gungsuh"/>
              </a:rPr>
              <a:t> </a:t>
            </a:r>
            <a:r>
              <a:rPr lang="ko-KR" altLang="en-US" sz="2600" b="1" spc="-45" dirty="0">
                <a:solidFill>
                  <a:srgbClr val="1F3863"/>
                </a:solidFill>
                <a:latin typeface="Batang" panose="02030600000101010101" pitchFamily="18" charset="-127"/>
                <a:ea typeface="Batang" panose="02030600000101010101" pitchFamily="18" charset="-127"/>
                <a:cs typeface="Gungsuh"/>
              </a:rPr>
              <a:t>제</a:t>
            </a:r>
            <a:r>
              <a:rPr lang="en-US" altLang="ko-KR" sz="2600" b="1" spc="-45" dirty="0">
                <a:solidFill>
                  <a:srgbClr val="1F3863"/>
                </a:solidFill>
                <a:latin typeface="Batang" panose="02030600000101010101" pitchFamily="18" charset="-127"/>
                <a:ea typeface="Batang" panose="02030600000101010101" pitchFamily="18" charset="-127"/>
                <a:cs typeface="Gungsuh"/>
              </a:rPr>
              <a:t>1</a:t>
            </a:r>
            <a:r>
              <a:rPr lang="ko-KR" altLang="en-US" sz="2600" b="1" spc="-45" dirty="0">
                <a:solidFill>
                  <a:srgbClr val="1F3863"/>
                </a:solidFill>
                <a:latin typeface="Batang" panose="02030600000101010101" pitchFamily="18" charset="-127"/>
                <a:ea typeface="Batang" panose="02030600000101010101" pitchFamily="18" charset="-127"/>
                <a:cs typeface="Gungsuh"/>
              </a:rPr>
              <a:t>금요일 </a:t>
            </a:r>
            <a:r>
              <a:rPr lang="en-US" altLang="ko-KR" sz="2000" b="1" spc="-45" dirty="0">
                <a:solidFill>
                  <a:srgbClr val="1F3863"/>
                </a:solidFill>
                <a:latin typeface="Batang" panose="02030600000101010101" pitchFamily="18" charset="-127"/>
                <a:ea typeface="Batang" panose="02030600000101010101" pitchFamily="18" charset="-127"/>
                <a:cs typeface="Gungsuh"/>
              </a:rPr>
              <a:t>(</a:t>
            </a:r>
            <a:r>
              <a:rPr lang="pt-BR" altLang="ja-JP" sz="2000" b="1" dirty="0">
                <a:solidFill>
                  <a:srgbClr val="1F3863"/>
                </a:solidFill>
                <a:latin typeface="Batang" panose="02030600000101010101" pitchFamily="18" charset="-127"/>
                <a:ea typeface="Batang" panose="02030600000101010101" pitchFamily="18" charset="-127"/>
                <a:cs typeface="UD デジタル 教科書体 NK-B"/>
              </a:rPr>
              <a:t>1:30pm-5:30pm</a:t>
            </a:r>
            <a:r>
              <a:rPr lang="en-US" altLang="ja-JP" sz="2000" b="1" dirty="0">
                <a:solidFill>
                  <a:srgbClr val="1F3863"/>
                </a:solidFill>
                <a:latin typeface="Batang" panose="02030600000101010101" pitchFamily="18" charset="-127"/>
                <a:ea typeface="Batang" panose="02030600000101010101" pitchFamily="18" charset="-127"/>
                <a:cs typeface="SimSun"/>
              </a:rPr>
              <a:t>)</a:t>
            </a:r>
          </a:p>
          <a:p>
            <a:pPr marL="12700">
              <a:spcBef>
                <a:spcPts val="1640"/>
              </a:spcBef>
              <a:tabLst>
                <a:tab pos="1154430" algn="l"/>
              </a:tabLst>
            </a:pPr>
            <a:r>
              <a:rPr lang="en-US" altLang="ko-KR" sz="2600" b="1" spc="-45" dirty="0">
                <a:solidFill>
                  <a:srgbClr val="1F3863"/>
                </a:solidFill>
                <a:latin typeface="Batang" panose="02030600000101010101" pitchFamily="18" charset="-127"/>
                <a:ea typeface="Batang" panose="02030600000101010101" pitchFamily="18" charset="-127"/>
                <a:cs typeface="Gungsuh"/>
              </a:rPr>
              <a:t>          </a:t>
            </a:r>
            <a:r>
              <a:rPr lang="ja-JP" altLang="en-US" sz="2600" b="1" spc="-45" dirty="0">
                <a:solidFill>
                  <a:srgbClr val="1F3863"/>
                </a:solidFill>
                <a:latin typeface="Batang" panose="02030600000101010101" pitchFamily="18" charset="-127"/>
                <a:ea typeface="Batang" panose="02030600000101010101" pitchFamily="18" charset="-127"/>
                <a:cs typeface="Gungsuh"/>
              </a:rPr>
              <a:t>　   </a:t>
            </a:r>
            <a:r>
              <a:rPr lang="ko-KR" altLang="en-US" sz="2600" b="1" spc="-45" dirty="0">
                <a:solidFill>
                  <a:srgbClr val="1F3863"/>
                </a:solidFill>
                <a:latin typeface="Batang" panose="02030600000101010101" pitchFamily="18" charset="-127"/>
                <a:ea typeface="Batang" panose="02030600000101010101" pitchFamily="18" charset="-127"/>
                <a:cs typeface="Gungsuh"/>
              </a:rPr>
              <a:t>제</a:t>
            </a:r>
            <a:r>
              <a:rPr lang="en-US" altLang="ko-KR" sz="2600" b="1" spc="-45" dirty="0">
                <a:solidFill>
                  <a:srgbClr val="1F3863"/>
                </a:solidFill>
                <a:latin typeface="Batang" panose="02030600000101010101" pitchFamily="18" charset="-127"/>
                <a:ea typeface="Batang" panose="02030600000101010101" pitchFamily="18" charset="-127"/>
                <a:cs typeface="Gungsuh"/>
              </a:rPr>
              <a:t>3</a:t>
            </a:r>
            <a:r>
              <a:rPr lang="ko-KR" altLang="en-US" sz="2600" b="1" spc="-45" dirty="0">
                <a:solidFill>
                  <a:srgbClr val="1F3863"/>
                </a:solidFill>
                <a:latin typeface="Batang" panose="02030600000101010101" pitchFamily="18" charset="-127"/>
                <a:ea typeface="Batang" panose="02030600000101010101" pitchFamily="18" charset="-127"/>
                <a:cs typeface="Gungsuh"/>
              </a:rPr>
              <a:t>목요일</a:t>
            </a:r>
            <a:r>
              <a:rPr lang="en-US" altLang="ko-KR" sz="2600" b="1" spc="-45" dirty="0">
                <a:solidFill>
                  <a:srgbClr val="1F3863"/>
                </a:solidFill>
                <a:latin typeface="Batang" panose="02030600000101010101" pitchFamily="18" charset="-127"/>
                <a:ea typeface="Batang" panose="02030600000101010101" pitchFamily="18" charset="-127"/>
                <a:cs typeface="Gungsuh"/>
              </a:rPr>
              <a:t> </a:t>
            </a:r>
            <a:r>
              <a:rPr lang="en-US" altLang="ko-KR" sz="2000" b="1" spc="-45" dirty="0">
                <a:solidFill>
                  <a:srgbClr val="1F3863"/>
                </a:solidFill>
                <a:latin typeface="Batang" panose="02030600000101010101" pitchFamily="18" charset="-127"/>
                <a:ea typeface="Batang" panose="02030600000101010101" pitchFamily="18" charset="-127"/>
                <a:cs typeface="Gungsuh"/>
              </a:rPr>
              <a:t>(</a:t>
            </a:r>
            <a:r>
              <a:rPr lang="en-US" altLang="ja-JP" sz="2000" b="1" spc="-45" dirty="0">
                <a:solidFill>
                  <a:srgbClr val="1F3863"/>
                </a:solidFill>
                <a:latin typeface="Batang" panose="02030600000101010101" pitchFamily="18" charset="-127"/>
                <a:ea typeface="Batang" panose="02030600000101010101" pitchFamily="18" charset="-127"/>
                <a:cs typeface="Gungsuh"/>
              </a:rPr>
              <a:t>6</a:t>
            </a:r>
            <a:r>
              <a:rPr lang="pt-BR" altLang="ja-JP" sz="2000" b="1" dirty="0">
                <a:solidFill>
                  <a:srgbClr val="1F3863"/>
                </a:solidFill>
                <a:latin typeface="Batang" panose="02030600000101010101" pitchFamily="18" charset="-127"/>
                <a:ea typeface="Batang" panose="02030600000101010101" pitchFamily="18" charset="-127"/>
                <a:cs typeface="UD デジタル 教科書体 NK-B"/>
              </a:rPr>
              <a:t>:</a:t>
            </a:r>
            <a:r>
              <a:rPr lang="en-US" altLang="ja-JP" sz="2000" b="1" dirty="0">
                <a:solidFill>
                  <a:srgbClr val="1F3863"/>
                </a:solidFill>
                <a:latin typeface="Batang" panose="02030600000101010101" pitchFamily="18" charset="-127"/>
                <a:ea typeface="Batang" panose="02030600000101010101" pitchFamily="18" charset="-127"/>
                <a:cs typeface="UD デジタル 教科書体 NK-B"/>
              </a:rPr>
              <a:t>0</a:t>
            </a:r>
            <a:r>
              <a:rPr lang="pt-BR" altLang="ja-JP" sz="2000" b="1" dirty="0">
                <a:solidFill>
                  <a:srgbClr val="1F3863"/>
                </a:solidFill>
                <a:latin typeface="Batang" panose="02030600000101010101" pitchFamily="18" charset="-127"/>
                <a:ea typeface="Batang" panose="02030600000101010101" pitchFamily="18" charset="-127"/>
                <a:cs typeface="UD デジタル 教科書体 NK-B"/>
              </a:rPr>
              <a:t>0pm-</a:t>
            </a:r>
            <a:r>
              <a:rPr lang="en-US" altLang="ja-JP" sz="2000" b="1" dirty="0">
                <a:solidFill>
                  <a:srgbClr val="1F3863"/>
                </a:solidFill>
                <a:latin typeface="Batang" panose="02030600000101010101" pitchFamily="18" charset="-127"/>
                <a:ea typeface="Batang" panose="02030600000101010101" pitchFamily="18" charset="-127"/>
                <a:cs typeface="UD デジタル 教科書体 NK-B"/>
              </a:rPr>
              <a:t>8</a:t>
            </a:r>
            <a:r>
              <a:rPr lang="pt-BR" altLang="ja-JP" sz="2000" b="1" dirty="0">
                <a:solidFill>
                  <a:srgbClr val="1F3863"/>
                </a:solidFill>
                <a:latin typeface="Batang" panose="02030600000101010101" pitchFamily="18" charset="-127"/>
                <a:ea typeface="Batang" panose="02030600000101010101" pitchFamily="18" charset="-127"/>
                <a:cs typeface="UD デジタル 教科書体 NK-B"/>
              </a:rPr>
              <a:t>:</a:t>
            </a:r>
            <a:r>
              <a:rPr lang="en-US" altLang="ja-JP" sz="2000" b="1" dirty="0">
                <a:solidFill>
                  <a:srgbClr val="1F3863"/>
                </a:solidFill>
                <a:latin typeface="Batang" panose="02030600000101010101" pitchFamily="18" charset="-127"/>
                <a:ea typeface="Batang" panose="02030600000101010101" pitchFamily="18" charset="-127"/>
                <a:cs typeface="UD デジタル 教科書体 NK-B"/>
              </a:rPr>
              <a:t>00</a:t>
            </a:r>
            <a:r>
              <a:rPr lang="pt-BR" altLang="ja-JP" sz="2000" b="1" dirty="0">
                <a:solidFill>
                  <a:srgbClr val="1F3863"/>
                </a:solidFill>
                <a:latin typeface="Batang" panose="02030600000101010101" pitchFamily="18" charset="-127"/>
                <a:ea typeface="Batang" panose="02030600000101010101" pitchFamily="18" charset="-127"/>
                <a:cs typeface="UD デジタル 教科書体 NK-B"/>
              </a:rPr>
              <a:t>pm</a:t>
            </a:r>
            <a:r>
              <a:rPr lang="en-US" altLang="ja-JP" sz="2000" b="1" dirty="0">
                <a:solidFill>
                  <a:srgbClr val="1F3863"/>
                </a:solidFill>
                <a:latin typeface="Batang" panose="02030600000101010101" pitchFamily="18" charset="-127"/>
                <a:ea typeface="Batang" panose="02030600000101010101" pitchFamily="18" charset="-127"/>
                <a:cs typeface="SimSun"/>
              </a:rPr>
              <a:t>)</a:t>
            </a:r>
            <a:r>
              <a:rPr lang="ja-JP" altLang="en-US" sz="2000" b="1" dirty="0">
                <a:solidFill>
                  <a:srgbClr val="1F3863"/>
                </a:solidFill>
                <a:latin typeface="Batang" panose="02030600000101010101" pitchFamily="18" charset="-127"/>
                <a:ea typeface="Batang" panose="02030600000101010101" pitchFamily="18" charset="-127"/>
                <a:cs typeface="SimSun"/>
              </a:rPr>
              <a:t>　</a:t>
            </a:r>
            <a:r>
              <a:rPr lang="en-US" altLang="ja-JP" sz="2400" b="1" spc="35" dirty="0">
                <a:solidFill>
                  <a:srgbClr val="1F3863"/>
                </a:solidFill>
                <a:latin typeface="Batang" panose="02030600000101010101" pitchFamily="18" charset="-127"/>
                <a:ea typeface="Batang" panose="02030600000101010101" pitchFamily="18" charset="-127"/>
                <a:cs typeface="Gungsuh"/>
              </a:rPr>
              <a:t>(</a:t>
            </a:r>
            <a:r>
              <a:rPr sz="2400" b="1" spc="35" dirty="0" err="1">
                <a:solidFill>
                  <a:srgbClr val="1F3863"/>
                </a:solidFill>
                <a:latin typeface="Batang" panose="02030600000101010101" pitchFamily="18" charset="-127"/>
                <a:ea typeface="Batang" panose="02030600000101010101" pitchFamily="18" charset="-127"/>
                <a:cs typeface="Gungsuh"/>
              </a:rPr>
              <a:t>원칙</a:t>
            </a:r>
            <a:r>
              <a:rPr lang="en-US" altLang="ko-KR" sz="2400" b="1" dirty="0">
                <a:solidFill>
                  <a:srgbClr val="1F3863"/>
                </a:solidFill>
                <a:latin typeface="Batang" panose="02030600000101010101" pitchFamily="18" charset="-127"/>
                <a:ea typeface="Batang" panose="02030600000101010101" pitchFamily="18" charset="-127"/>
                <a:cs typeface="Gungsuh"/>
              </a:rPr>
              <a:t>)</a:t>
            </a:r>
            <a:endParaRPr sz="2400" b="1" dirty="0">
              <a:latin typeface="Batang" panose="02030600000101010101" pitchFamily="18" charset="-127"/>
              <a:ea typeface="Batang" panose="02030600000101010101" pitchFamily="18" charset="-127"/>
              <a:cs typeface="Gungsuh"/>
            </a:endParaRPr>
          </a:p>
        </p:txBody>
      </p:sp>
      <p:pic>
        <p:nvPicPr>
          <p:cNvPr id="5" name="object 5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438487" y="5116527"/>
            <a:ext cx="1513665" cy="1022730"/>
          </a:xfrm>
          <a:prstGeom prst="rect">
            <a:avLst/>
          </a:prstGeom>
        </p:spPr>
      </p:pic>
      <p:sp>
        <p:nvSpPr>
          <p:cNvPr id="6" name="object 6"/>
          <p:cNvSpPr txBox="1"/>
          <p:nvPr/>
        </p:nvSpPr>
        <p:spPr>
          <a:xfrm>
            <a:off x="538899" y="5431853"/>
            <a:ext cx="1304290" cy="3606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200" spc="-5" dirty="0">
                <a:solidFill>
                  <a:srgbClr val="1F3863"/>
                </a:solidFill>
                <a:latin typeface="Gungsuh"/>
                <a:cs typeface="Gungsuh"/>
              </a:rPr>
              <a:t>해고</a:t>
            </a:r>
            <a:r>
              <a:rPr sz="2200" b="1" spc="-5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・</a:t>
            </a:r>
            <a:r>
              <a:rPr sz="2200" spc="-5" dirty="0">
                <a:solidFill>
                  <a:srgbClr val="1F3863"/>
                </a:solidFill>
                <a:latin typeface="Gungsuh"/>
                <a:cs typeface="Gungsuh"/>
              </a:rPr>
              <a:t>퇴직</a:t>
            </a:r>
            <a:endParaRPr sz="2200">
              <a:latin typeface="Gungsuh"/>
              <a:cs typeface="Gungsuh"/>
            </a:endParaRPr>
          </a:p>
        </p:txBody>
      </p:sp>
      <p:pic>
        <p:nvPicPr>
          <p:cNvPr id="7" name="object 7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2452215" y="3984031"/>
            <a:ext cx="1707106" cy="1001204"/>
          </a:xfrm>
          <a:prstGeom prst="rect">
            <a:avLst/>
          </a:prstGeom>
        </p:spPr>
      </p:pic>
      <p:pic>
        <p:nvPicPr>
          <p:cNvPr id="8" name="object 8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4716808" y="3995520"/>
            <a:ext cx="1581828" cy="999948"/>
          </a:xfrm>
          <a:prstGeom prst="rect">
            <a:avLst/>
          </a:prstGeom>
        </p:spPr>
      </p:pic>
      <p:pic>
        <p:nvPicPr>
          <p:cNvPr id="9" name="object 9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2440884" y="5116685"/>
            <a:ext cx="1741247" cy="1045380"/>
          </a:xfrm>
          <a:prstGeom prst="rect">
            <a:avLst/>
          </a:prstGeom>
        </p:spPr>
      </p:pic>
      <p:sp>
        <p:nvSpPr>
          <p:cNvPr id="10" name="object 10"/>
          <p:cNvSpPr txBox="1"/>
          <p:nvPr/>
        </p:nvSpPr>
        <p:spPr>
          <a:xfrm>
            <a:off x="258631" y="6216396"/>
            <a:ext cx="6299200" cy="20243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3340" marR="5080" indent="3810">
              <a:lnSpc>
                <a:spcPct val="100000"/>
              </a:lnSpc>
              <a:spcBef>
                <a:spcPts val="100"/>
              </a:spcBef>
            </a:pPr>
            <a:r>
              <a:rPr sz="2200" spc="-5" dirty="0">
                <a:solidFill>
                  <a:srgbClr val="1F3863"/>
                </a:solidFill>
                <a:latin typeface="Batang"/>
                <a:cs typeface="Batang"/>
              </a:rPr>
              <a:t>오사카부</a:t>
            </a:r>
            <a:r>
              <a:rPr sz="2200" spc="-30" dirty="0">
                <a:solidFill>
                  <a:srgbClr val="1F3863"/>
                </a:solidFill>
                <a:latin typeface="Batang"/>
                <a:cs typeface="Batang"/>
              </a:rPr>
              <a:t> </a:t>
            </a:r>
            <a:r>
              <a:rPr sz="2200" spc="-5" dirty="0">
                <a:solidFill>
                  <a:srgbClr val="1F3863"/>
                </a:solidFill>
                <a:latin typeface="Batang"/>
                <a:cs typeface="Batang"/>
              </a:rPr>
              <a:t>노동상담센터의</a:t>
            </a:r>
            <a:r>
              <a:rPr sz="2200" spc="-30" dirty="0">
                <a:solidFill>
                  <a:srgbClr val="1F3863"/>
                </a:solidFill>
                <a:latin typeface="Batang"/>
                <a:cs typeface="Batang"/>
              </a:rPr>
              <a:t> </a:t>
            </a:r>
            <a:r>
              <a:rPr sz="2200" spc="-5" dirty="0">
                <a:solidFill>
                  <a:srgbClr val="1F3863"/>
                </a:solidFill>
                <a:latin typeface="Batang"/>
                <a:cs typeface="Batang"/>
              </a:rPr>
              <a:t>전문가와</a:t>
            </a:r>
            <a:r>
              <a:rPr sz="2200" spc="-30" dirty="0">
                <a:solidFill>
                  <a:srgbClr val="1F3863"/>
                </a:solidFill>
                <a:latin typeface="Batang"/>
                <a:cs typeface="Batang"/>
              </a:rPr>
              <a:t> </a:t>
            </a:r>
            <a:r>
              <a:rPr sz="2200" spc="-5" dirty="0">
                <a:solidFill>
                  <a:srgbClr val="1F3863"/>
                </a:solidFill>
                <a:latin typeface="Batang"/>
                <a:cs typeface="Batang"/>
              </a:rPr>
              <a:t>온라인으로</a:t>
            </a:r>
            <a:r>
              <a:rPr sz="2200" spc="-30" dirty="0">
                <a:solidFill>
                  <a:srgbClr val="1F3863"/>
                </a:solidFill>
                <a:latin typeface="Batang"/>
                <a:cs typeface="Batang"/>
              </a:rPr>
              <a:t> </a:t>
            </a:r>
            <a:r>
              <a:rPr sz="2200" dirty="0">
                <a:solidFill>
                  <a:srgbClr val="1F3863"/>
                </a:solidFill>
                <a:latin typeface="Batang"/>
                <a:cs typeface="Batang"/>
              </a:rPr>
              <a:t>상 </a:t>
            </a:r>
            <a:r>
              <a:rPr sz="2200" spc="-720" dirty="0">
                <a:solidFill>
                  <a:srgbClr val="1F3863"/>
                </a:solidFill>
                <a:latin typeface="Batang"/>
                <a:cs typeface="Batang"/>
              </a:rPr>
              <a:t> </a:t>
            </a:r>
            <a:r>
              <a:rPr sz="2200" spc="-5" dirty="0">
                <a:solidFill>
                  <a:srgbClr val="1F3863"/>
                </a:solidFill>
                <a:latin typeface="Batang"/>
                <a:cs typeface="Batang"/>
              </a:rPr>
              <a:t>담할</a:t>
            </a:r>
            <a:r>
              <a:rPr sz="2200" spc="-15" dirty="0">
                <a:solidFill>
                  <a:srgbClr val="1F3863"/>
                </a:solidFill>
                <a:latin typeface="Batang"/>
                <a:cs typeface="Batang"/>
              </a:rPr>
              <a:t> </a:t>
            </a:r>
            <a:r>
              <a:rPr sz="2200" dirty="0">
                <a:solidFill>
                  <a:srgbClr val="1F3863"/>
                </a:solidFill>
                <a:latin typeface="Batang"/>
                <a:cs typeface="Batang"/>
              </a:rPr>
              <a:t>수</a:t>
            </a:r>
            <a:r>
              <a:rPr sz="2200" spc="-10" dirty="0">
                <a:solidFill>
                  <a:srgbClr val="1F3863"/>
                </a:solidFill>
                <a:latin typeface="Batang"/>
                <a:cs typeface="Batang"/>
              </a:rPr>
              <a:t> 있습니다.</a:t>
            </a:r>
            <a:endParaRPr sz="2200">
              <a:latin typeface="Batang"/>
              <a:cs typeface="Batang"/>
            </a:endParaRPr>
          </a:p>
          <a:p>
            <a:pPr marL="57150">
              <a:lnSpc>
                <a:spcPts val="2630"/>
              </a:lnSpc>
            </a:pPr>
            <a:r>
              <a:rPr sz="2200" spc="-15" dirty="0">
                <a:solidFill>
                  <a:srgbClr val="1F3863"/>
                </a:solidFill>
                <a:latin typeface="Gulim"/>
                <a:cs typeface="Gulim"/>
              </a:rPr>
              <a:t>상담방법：온라인,오시거나</a:t>
            </a:r>
            <a:r>
              <a:rPr sz="2200" spc="-25" dirty="0">
                <a:solidFill>
                  <a:srgbClr val="1F3863"/>
                </a:solidFill>
                <a:latin typeface="Gulim"/>
                <a:cs typeface="Gulim"/>
              </a:rPr>
              <a:t> </a:t>
            </a:r>
            <a:r>
              <a:rPr sz="2200" spc="40" dirty="0">
                <a:solidFill>
                  <a:srgbClr val="1F3863"/>
                </a:solidFill>
                <a:latin typeface="Gulim"/>
                <a:cs typeface="Gulim"/>
              </a:rPr>
              <a:t>전화로(모두</a:t>
            </a:r>
            <a:r>
              <a:rPr sz="2200" spc="-20" dirty="0">
                <a:solidFill>
                  <a:srgbClr val="1F3863"/>
                </a:solidFill>
                <a:latin typeface="Gulim"/>
                <a:cs typeface="Gulim"/>
              </a:rPr>
              <a:t> </a:t>
            </a:r>
            <a:r>
              <a:rPr sz="2200" spc="60" dirty="0">
                <a:solidFill>
                  <a:srgbClr val="1F3863"/>
                </a:solidFill>
                <a:latin typeface="Gulim"/>
                <a:cs typeface="Gulim"/>
              </a:rPr>
              <a:t>예약제)</a:t>
            </a:r>
            <a:endParaRPr sz="2200">
              <a:latin typeface="Gulim"/>
              <a:cs typeface="Gulim"/>
            </a:endParaRPr>
          </a:p>
          <a:p>
            <a:pPr marL="146050">
              <a:lnSpc>
                <a:spcPct val="100000"/>
              </a:lnSpc>
              <a:spcBef>
                <a:spcPts val="1495"/>
              </a:spcBef>
            </a:pPr>
            <a:r>
              <a:rPr sz="1400" b="1" spc="-10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※</a:t>
            </a:r>
            <a:r>
              <a:rPr sz="1400" spc="-5" dirty="0">
                <a:solidFill>
                  <a:srgbClr val="1F3863"/>
                </a:solidFill>
                <a:latin typeface="Gulim"/>
                <a:cs typeface="Gulim"/>
              </a:rPr>
              <a:t>원칙</a:t>
            </a:r>
            <a:r>
              <a:rPr sz="1400" b="1" spc="-5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,</a:t>
            </a:r>
            <a:r>
              <a:rPr sz="1400" spc="-5" dirty="0">
                <a:solidFill>
                  <a:srgbClr val="1F3863"/>
                </a:solidFill>
                <a:latin typeface="Gulim"/>
                <a:cs typeface="Gulim"/>
              </a:rPr>
              <a:t>상담실시일로부</a:t>
            </a:r>
            <a:r>
              <a:rPr sz="1400" dirty="0">
                <a:solidFill>
                  <a:srgbClr val="1F3863"/>
                </a:solidFill>
                <a:latin typeface="Gulim"/>
                <a:cs typeface="Gulim"/>
              </a:rPr>
              <a:t>터</a:t>
            </a:r>
            <a:r>
              <a:rPr sz="1400" spc="-65" dirty="0">
                <a:solidFill>
                  <a:srgbClr val="1F3863"/>
                </a:solidFill>
                <a:latin typeface="Gulim"/>
                <a:cs typeface="Gulim"/>
              </a:rPr>
              <a:t> </a:t>
            </a:r>
            <a:r>
              <a:rPr sz="1400" b="1" spc="-5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2(</a:t>
            </a:r>
            <a:r>
              <a:rPr sz="1400" spc="-5" dirty="0">
                <a:solidFill>
                  <a:srgbClr val="1F3863"/>
                </a:solidFill>
                <a:latin typeface="Gulim"/>
                <a:cs typeface="Gulim"/>
              </a:rPr>
              <a:t>영업</a:t>
            </a:r>
            <a:r>
              <a:rPr sz="1400" b="1" spc="-5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)</a:t>
            </a:r>
            <a:r>
              <a:rPr sz="1400" spc="-5" dirty="0">
                <a:solidFill>
                  <a:srgbClr val="1F3863"/>
                </a:solidFill>
                <a:latin typeface="Gulim"/>
                <a:cs typeface="Gulim"/>
              </a:rPr>
              <a:t>일전까</a:t>
            </a:r>
            <a:r>
              <a:rPr sz="1400" dirty="0">
                <a:solidFill>
                  <a:srgbClr val="1F3863"/>
                </a:solidFill>
                <a:latin typeface="Gulim"/>
                <a:cs typeface="Gulim"/>
              </a:rPr>
              <a:t>지</a:t>
            </a:r>
            <a:r>
              <a:rPr sz="1400" spc="-90" dirty="0">
                <a:solidFill>
                  <a:srgbClr val="1F3863"/>
                </a:solidFill>
                <a:latin typeface="Gulim"/>
                <a:cs typeface="Gulim"/>
              </a:rPr>
              <a:t> </a:t>
            </a:r>
            <a:r>
              <a:rPr sz="1400" spc="-5" dirty="0">
                <a:solidFill>
                  <a:srgbClr val="1F3863"/>
                </a:solidFill>
                <a:latin typeface="Gulim"/>
                <a:cs typeface="Gulim"/>
              </a:rPr>
              <a:t>예약접수</a:t>
            </a:r>
            <a:endParaRPr sz="1400">
              <a:latin typeface="Gulim"/>
              <a:cs typeface="Gulim"/>
            </a:endParaRPr>
          </a:p>
          <a:p>
            <a:pPr marL="12700" marR="140335">
              <a:lnSpc>
                <a:spcPct val="100000"/>
              </a:lnSpc>
              <a:spcBef>
                <a:spcPts val="810"/>
              </a:spcBef>
            </a:pPr>
            <a:r>
              <a:rPr sz="1600" b="0" spc="25" dirty="0">
                <a:solidFill>
                  <a:srgbClr val="1F3863"/>
                </a:solidFill>
                <a:latin typeface="源ノ明朝 Medium"/>
                <a:cs typeface="源ノ明朝 Medium"/>
              </a:rPr>
              <a:t>통역언어</a:t>
            </a:r>
            <a:r>
              <a:rPr sz="1600" b="1" spc="25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：</a:t>
            </a:r>
            <a:r>
              <a:rPr sz="1600" b="0" spc="25" dirty="0">
                <a:solidFill>
                  <a:srgbClr val="1F3863"/>
                </a:solidFill>
                <a:latin typeface="源ノ明朝 Medium"/>
                <a:cs typeface="源ノ明朝 Medium"/>
              </a:rPr>
              <a:t>영어,</a:t>
            </a:r>
            <a:r>
              <a:rPr sz="1600" b="0" spc="-35" dirty="0">
                <a:solidFill>
                  <a:srgbClr val="1F3863"/>
                </a:solidFill>
                <a:latin typeface="源ノ明朝 Medium"/>
                <a:cs typeface="源ノ明朝 Medium"/>
              </a:rPr>
              <a:t> </a:t>
            </a:r>
            <a:r>
              <a:rPr sz="1600" b="0" spc="20" dirty="0">
                <a:solidFill>
                  <a:srgbClr val="1F3863"/>
                </a:solidFill>
                <a:latin typeface="源ノ明朝 Medium"/>
                <a:cs typeface="源ノ明朝 Medium"/>
              </a:rPr>
              <a:t>중국어,</a:t>
            </a:r>
            <a:r>
              <a:rPr sz="1600" b="0" spc="-30" dirty="0">
                <a:solidFill>
                  <a:srgbClr val="1F3863"/>
                </a:solidFill>
                <a:latin typeface="源ノ明朝 Medium"/>
                <a:cs typeface="源ノ明朝 Medium"/>
              </a:rPr>
              <a:t> </a:t>
            </a:r>
            <a:r>
              <a:rPr sz="1600" b="0" spc="175" dirty="0">
                <a:solidFill>
                  <a:srgbClr val="1F3863"/>
                </a:solidFill>
                <a:latin typeface="源ノ明朝 Medium"/>
                <a:cs typeface="源ノ明朝 Medium"/>
              </a:rPr>
              <a:t>한국·조선어,</a:t>
            </a:r>
            <a:r>
              <a:rPr sz="1600" b="0" spc="-35" dirty="0">
                <a:solidFill>
                  <a:srgbClr val="1F3863"/>
                </a:solidFill>
                <a:latin typeface="源ノ明朝 Medium"/>
                <a:cs typeface="源ノ明朝 Medium"/>
              </a:rPr>
              <a:t> </a:t>
            </a:r>
            <a:r>
              <a:rPr sz="1600" b="0" spc="30" dirty="0">
                <a:solidFill>
                  <a:srgbClr val="1F3863"/>
                </a:solidFill>
                <a:latin typeface="源ノ明朝 Medium"/>
                <a:cs typeface="源ノ明朝 Medium"/>
              </a:rPr>
              <a:t>포르투갈어,</a:t>
            </a:r>
            <a:r>
              <a:rPr sz="1600" b="0" spc="-30" dirty="0">
                <a:solidFill>
                  <a:srgbClr val="1F3863"/>
                </a:solidFill>
                <a:latin typeface="源ノ明朝 Medium"/>
                <a:cs typeface="源ノ明朝 Medium"/>
              </a:rPr>
              <a:t> </a:t>
            </a:r>
            <a:r>
              <a:rPr sz="1600" b="0" spc="25" dirty="0">
                <a:solidFill>
                  <a:srgbClr val="1F3863"/>
                </a:solidFill>
                <a:latin typeface="源ノ明朝 Medium"/>
                <a:cs typeface="源ノ明朝 Medium"/>
              </a:rPr>
              <a:t>스페인어,</a:t>
            </a:r>
            <a:r>
              <a:rPr sz="1600" b="0" spc="50" dirty="0">
                <a:solidFill>
                  <a:srgbClr val="1F3863"/>
                </a:solidFill>
                <a:latin typeface="源ノ明朝 Medium"/>
                <a:cs typeface="源ノ明朝 Medium"/>
              </a:rPr>
              <a:t> 베트남 </a:t>
            </a:r>
            <a:r>
              <a:rPr sz="1600" b="0" spc="-395" dirty="0">
                <a:solidFill>
                  <a:srgbClr val="1F3863"/>
                </a:solidFill>
                <a:latin typeface="源ノ明朝 Medium"/>
                <a:cs typeface="源ノ明朝 Medium"/>
              </a:rPr>
              <a:t> </a:t>
            </a:r>
            <a:r>
              <a:rPr sz="1600" b="0" spc="-10" dirty="0">
                <a:solidFill>
                  <a:srgbClr val="1F3863"/>
                </a:solidFill>
                <a:latin typeface="源ノ明朝 Medium"/>
                <a:cs typeface="源ノ明朝 Medium"/>
              </a:rPr>
              <a:t>어,</a:t>
            </a:r>
            <a:r>
              <a:rPr sz="1600" b="0" spc="-35" dirty="0">
                <a:solidFill>
                  <a:srgbClr val="1F3863"/>
                </a:solidFill>
                <a:latin typeface="源ノ明朝 Medium"/>
                <a:cs typeface="源ノ明朝 Medium"/>
              </a:rPr>
              <a:t> </a:t>
            </a:r>
            <a:r>
              <a:rPr sz="1600" b="0" spc="25" dirty="0">
                <a:solidFill>
                  <a:srgbClr val="1F3863"/>
                </a:solidFill>
                <a:latin typeface="源ノ明朝 Medium"/>
                <a:cs typeface="源ノ明朝 Medium"/>
              </a:rPr>
              <a:t>필리핀어,</a:t>
            </a:r>
            <a:r>
              <a:rPr sz="1600" b="0" spc="-30" dirty="0">
                <a:solidFill>
                  <a:srgbClr val="1F3863"/>
                </a:solidFill>
                <a:latin typeface="源ノ明朝 Medium"/>
                <a:cs typeface="源ノ明朝 Medium"/>
              </a:rPr>
              <a:t> </a:t>
            </a:r>
            <a:r>
              <a:rPr sz="1600" b="0" spc="20" dirty="0">
                <a:solidFill>
                  <a:srgbClr val="1F3863"/>
                </a:solidFill>
                <a:latin typeface="源ノ明朝 Medium"/>
                <a:cs typeface="源ノ明朝 Medium"/>
              </a:rPr>
              <a:t>태국어,</a:t>
            </a:r>
            <a:r>
              <a:rPr sz="1600" b="0" spc="-30" dirty="0">
                <a:solidFill>
                  <a:srgbClr val="1F3863"/>
                </a:solidFill>
                <a:latin typeface="源ノ明朝 Medium"/>
                <a:cs typeface="源ノ明朝 Medium"/>
              </a:rPr>
              <a:t> </a:t>
            </a:r>
            <a:r>
              <a:rPr sz="1600" b="0" spc="30" dirty="0">
                <a:solidFill>
                  <a:srgbClr val="1F3863"/>
                </a:solidFill>
                <a:latin typeface="源ノ明朝 Medium"/>
                <a:cs typeface="源ノ明朝 Medium"/>
              </a:rPr>
              <a:t>인도네시아어,</a:t>
            </a:r>
            <a:r>
              <a:rPr sz="1600" b="0" spc="-30" dirty="0">
                <a:solidFill>
                  <a:srgbClr val="1F3863"/>
                </a:solidFill>
                <a:latin typeface="源ノ明朝 Medium"/>
                <a:cs typeface="源ノ明朝 Medium"/>
              </a:rPr>
              <a:t> </a:t>
            </a:r>
            <a:r>
              <a:rPr sz="1600" b="0" spc="20" dirty="0">
                <a:solidFill>
                  <a:srgbClr val="1F3863"/>
                </a:solidFill>
                <a:latin typeface="源ノ明朝 Medium"/>
                <a:cs typeface="源ノ明朝 Medium"/>
              </a:rPr>
              <a:t>네팔어,</a:t>
            </a:r>
            <a:r>
              <a:rPr sz="1600" b="0" spc="-30" dirty="0">
                <a:solidFill>
                  <a:srgbClr val="1F3863"/>
                </a:solidFill>
                <a:latin typeface="源ノ明朝 Medium"/>
                <a:cs typeface="源ノ明朝 Medium"/>
              </a:rPr>
              <a:t> </a:t>
            </a:r>
            <a:r>
              <a:rPr sz="1600" b="0" spc="45" dirty="0">
                <a:solidFill>
                  <a:srgbClr val="1F3863"/>
                </a:solidFill>
                <a:latin typeface="源ノ明朝 Medium"/>
                <a:cs typeface="源ノ明朝 Medium"/>
              </a:rPr>
              <a:t>일본어</a:t>
            </a:r>
            <a:endParaRPr sz="1600">
              <a:latin typeface="源ノ明朝 Medium"/>
              <a:cs typeface="源ノ明朝 Medium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242760" y="8408289"/>
            <a:ext cx="2159000" cy="588010"/>
          </a:xfrm>
          <a:prstGeom prst="rect">
            <a:avLst/>
          </a:prstGeom>
        </p:spPr>
        <p:txBody>
          <a:bodyPr vert="horz" wrap="square" lIns="0" tIns="800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30"/>
              </a:spcBef>
            </a:pPr>
            <a:r>
              <a:rPr sz="1400" dirty="0">
                <a:solidFill>
                  <a:srgbClr val="843B0B"/>
                </a:solidFill>
                <a:latin typeface="Batang"/>
                <a:cs typeface="Batang"/>
              </a:rPr>
              <a:t>문의</a:t>
            </a:r>
            <a:r>
              <a:rPr sz="1400" b="1" dirty="0">
                <a:solidFill>
                  <a:srgbClr val="843B0B"/>
                </a:solidFill>
                <a:latin typeface="UD デジタル 教科書体 NP-B"/>
                <a:cs typeface="UD デジタル 教科書体 NP-B"/>
              </a:rPr>
              <a:t>•</a:t>
            </a:r>
            <a:r>
              <a:rPr sz="1400" dirty="0">
                <a:solidFill>
                  <a:srgbClr val="843B0B"/>
                </a:solidFill>
                <a:latin typeface="Batang"/>
                <a:cs typeface="Batang"/>
              </a:rPr>
              <a:t>예약:</a:t>
            </a:r>
            <a:endParaRPr sz="1400">
              <a:latin typeface="Batang"/>
              <a:cs typeface="Batang"/>
            </a:endParaRPr>
          </a:p>
          <a:p>
            <a:pPr marL="12700">
              <a:lnSpc>
                <a:spcPct val="100000"/>
              </a:lnSpc>
              <a:spcBef>
                <a:spcPts val="535"/>
              </a:spcBef>
            </a:pPr>
            <a:r>
              <a:rPr sz="1400" dirty="0">
                <a:solidFill>
                  <a:srgbClr val="843B0B"/>
                </a:solidFill>
                <a:latin typeface="Batang"/>
                <a:cs typeface="Batang"/>
              </a:rPr>
              <a:t>오사카부</a:t>
            </a:r>
            <a:r>
              <a:rPr sz="1400" spc="-35" dirty="0">
                <a:solidFill>
                  <a:srgbClr val="843B0B"/>
                </a:solidFill>
                <a:latin typeface="Batang"/>
                <a:cs typeface="Batang"/>
              </a:rPr>
              <a:t> </a:t>
            </a:r>
            <a:r>
              <a:rPr sz="1400" dirty="0">
                <a:solidFill>
                  <a:srgbClr val="843B0B"/>
                </a:solidFill>
                <a:latin typeface="Batang"/>
                <a:cs typeface="Batang"/>
              </a:rPr>
              <a:t>외국인</a:t>
            </a:r>
            <a:r>
              <a:rPr sz="1400" spc="-30" dirty="0">
                <a:solidFill>
                  <a:srgbClr val="843B0B"/>
                </a:solidFill>
                <a:latin typeface="Batang"/>
                <a:cs typeface="Batang"/>
              </a:rPr>
              <a:t> </a:t>
            </a:r>
            <a:r>
              <a:rPr sz="1400" dirty="0">
                <a:solidFill>
                  <a:srgbClr val="843B0B"/>
                </a:solidFill>
                <a:latin typeface="Batang"/>
                <a:cs typeface="Batang"/>
              </a:rPr>
              <a:t>정보</a:t>
            </a:r>
            <a:r>
              <a:rPr sz="1400" spc="-30" dirty="0">
                <a:solidFill>
                  <a:srgbClr val="843B0B"/>
                </a:solidFill>
                <a:latin typeface="Batang"/>
                <a:cs typeface="Batang"/>
              </a:rPr>
              <a:t> </a:t>
            </a:r>
            <a:r>
              <a:rPr sz="1400" dirty="0">
                <a:solidFill>
                  <a:srgbClr val="843B0B"/>
                </a:solidFill>
                <a:latin typeface="Batang"/>
                <a:cs typeface="Batang"/>
              </a:rPr>
              <a:t>코너</a:t>
            </a:r>
            <a:endParaRPr sz="1400">
              <a:latin typeface="Batang"/>
              <a:cs typeface="Batang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284708" y="9491281"/>
            <a:ext cx="5855970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dirty="0">
                <a:solidFill>
                  <a:srgbClr val="843B0B"/>
                </a:solidFill>
                <a:latin typeface="Batang"/>
                <a:cs typeface="Batang"/>
              </a:rPr>
              <a:t>오사카시 중앙구 혼마찌바시</a:t>
            </a:r>
            <a:r>
              <a:rPr sz="2000" b="1" dirty="0">
                <a:solidFill>
                  <a:srgbClr val="843B0B"/>
                </a:solidFill>
                <a:latin typeface="UD デジタル 教科書体 NP-B"/>
                <a:cs typeface="UD デジタル 教科書体 NP-B"/>
              </a:rPr>
              <a:t>2-5</a:t>
            </a:r>
            <a:r>
              <a:rPr sz="2000" b="1" spc="-190" dirty="0">
                <a:solidFill>
                  <a:srgbClr val="843B0B"/>
                </a:solidFill>
                <a:latin typeface="UD デジタル 教科書体 NP-B"/>
                <a:cs typeface="UD デジタル 教科書体 NP-B"/>
              </a:rPr>
              <a:t> </a:t>
            </a:r>
            <a:r>
              <a:rPr sz="2000" dirty="0">
                <a:solidFill>
                  <a:srgbClr val="843B0B"/>
                </a:solidFill>
                <a:latin typeface="Batang"/>
                <a:cs typeface="Batang"/>
              </a:rPr>
              <a:t>마이돔 오사카</a:t>
            </a:r>
            <a:r>
              <a:rPr sz="2000" b="1" dirty="0">
                <a:solidFill>
                  <a:srgbClr val="843B0B"/>
                </a:solidFill>
                <a:latin typeface="UD デジタル 教科書体 NP-B"/>
                <a:cs typeface="UD デジタル 教科書体 NP-B"/>
              </a:rPr>
              <a:t>5</a:t>
            </a:r>
            <a:r>
              <a:rPr sz="2000" dirty="0">
                <a:solidFill>
                  <a:srgbClr val="843B0B"/>
                </a:solidFill>
                <a:latin typeface="Batang"/>
                <a:cs typeface="Batang"/>
              </a:rPr>
              <a:t>층</a:t>
            </a:r>
            <a:endParaRPr sz="2000">
              <a:latin typeface="Batang"/>
              <a:cs typeface="Batang"/>
            </a:endParaRPr>
          </a:p>
        </p:txBody>
      </p:sp>
      <p:pic>
        <p:nvPicPr>
          <p:cNvPr id="13" name="object 13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5952130" y="8488322"/>
            <a:ext cx="618624" cy="618650"/>
          </a:xfrm>
          <a:prstGeom prst="rect">
            <a:avLst/>
          </a:prstGeom>
        </p:spPr>
      </p:pic>
      <p:pic>
        <p:nvPicPr>
          <p:cNvPr id="14" name="object 14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438443" y="3995314"/>
            <a:ext cx="1490915" cy="977298"/>
          </a:xfrm>
          <a:prstGeom prst="rect">
            <a:avLst/>
          </a:prstGeom>
        </p:spPr>
      </p:pic>
      <p:sp>
        <p:nvSpPr>
          <p:cNvPr id="15" name="object 15"/>
          <p:cNvSpPr txBox="1"/>
          <p:nvPr/>
        </p:nvSpPr>
        <p:spPr>
          <a:xfrm>
            <a:off x="776579" y="4271187"/>
            <a:ext cx="838835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spc="-5" dirty="0">
                <a:solidFill>
                  <a:srgbClr val="1F3863"/>
                </a:solidFill>
                <a:latin typeface="Gungsuh"/>
                <a:cs typeface="Gungsuh"/>
              </a:rPr>
              <a:t>임금</a:t>
            </a:r>
            <a:endParaRPr sz="3200">
              <a:latin typeface="Gungsuh"/>
              <a:cs typeface="Gungsuh"/>
            </a:endParaRPr>
          </a:p>
        </p:txBody>
      </p:sp>
      <p:pic>
        <p:nvPicPr>
          <p:cNvPr id="16" name="object 16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1521359" y="31820"/>
            <a:ext cx="361937" cy="253146"/>
          </a:xfrm>
          <a:prstGeom prst="rect">
            <a:avLst/>
          </a:prstGeom>
        </p:spPr>
      </p:pic>
      <p:pic>
        <p:nvPicPr>
          <p:cNvPr id="17" name="object 17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1115017" y="338084"/>
            <a:ext cx="895672" cy="203025"/>
          </a:xfrm>
          <a:prstGeom prst="rect">
            <a:avLst/>
          </a:prstGeom>
        </p:spPr>
      </p:pic>
      <p:sp>
        <p:nvSpPr>
          <p:cNvPr id="18" name="object 18"/>
          <p:cNvSpPr txBox="1"/>
          <p:nvPr/>
        </p:nvSpPr>
        <p:spPr>
          <a:xfrm>
            <a:off x="693229" y="0"/>
            <a:ext cx="4321175" cy="1760855"/>
          </a:xfrm>
          <a:prstGeom prst="rect">
            <a:avLst/>
          </a:prstGeom>
        </p:spPr>
        <p:txBody>
          <a:bodyPr vert="horz" wrap="square" lIns="0" tIns="83820" rIns="0" bIns="0" rtlCol="0">
            <a:spAutoFit/>
          </a:bodyPr>
          <a:lstStyle/>
          <a:p>
            <a:pPr marL="1273810">
              <a:lnSpc>
                <a:spcPct val="100000"/>
              </a:lnSpc>
              <a:spcBef>
                <a:spcPts val="660"/>
              </a:spcBef>
            </a:pPr>
            <a:r>
              <a:rPr sz="1400" spc="114" dirty="0">
                <a:latin typeface="Noto Sans Mono CJK TC Regular"/>
                <a:cs typeface="Noto Sans Mono CJK TC Regular"/>
              </a:rPr>
              <a:t>오사카부</a:t>
            </a:r>
            <a:r>
              <a:rPr sz="1400" spc="-235" dirty="0">
                <a:latin typeface="Noto Sans Mono CJK TC Regular"/>
                <a:cs typeface="Noto Sans Mono CJK TC Regular"/>
              </a:rPr>
              <a:t> </a:t>
            </a:r>
            <a:r>
              <a:rPr sz="1400" spc="95" dirty="0">
                <a:latin typeface="Noto Sans Mono CJK TC Regular"/>
                <a:cs typeface="Noto Sans Mono CJK TC Regular"/>
              </a:rPr>
              <a:t>노동상담센터(노동환경과)</a:t>
            </a:r>
            <a:endParaRPr sz="1400" dirty="0">
              <a:latin typeface="Noto Sans Mono CJK TC Regular"/>
              <a:cs typeface="Noto Sans Mono CJK TC Regular"/>
            </a:endParaRPr>
          </a:p>
          <a:p>
            <a:pPr marL="1363980">
              <a:lnSpc>
                <a:spcPts val="1655"/>
              </a:lnSpc>
              <a:spcBef>
                <a:spcPts val="560"/>
              </a:spcBef>
            </a:pPr>
            <a:r>
              <a:rPr sz="1400" dirty="0">
                <a:latin typeface="Minion Pro"/>
                <a:cs typeface="Minion Pro"/>
              </a:rPr>
              <a:t>(</a:t>
            </a:r>
            <a:r>
              <a:rPr sz="1400" spc="90" dirty="0">
                <a:latin typeface="Noto Sans Mono CJK TC Regular"/>
                <a:cs typeface="Noto Sans Mono CJK TC Regular"/>
              </a:rPr>
              <a:t>공익재단)</a:t>
            </a:r>
            <a:r>
              <a:rPr sz="1400" spc="-235" dirty="0">
                <a:latin typeface="Noto Sans Mono CJK TC Regular"/>
                <a:cs typeface="Noto Sans Mono CJK TC Regular"/>
              </a:rPr>
              <a:t> </a:t>
            </a:r>
            <a:r>
              <a:rPr sz="1400" spc="114" dirty="0">
                <a:latin typeface="Noto Sans Mono CJK TC Regular"/>
                <a:cs typeface="Noto Sans Mono CJK TC Regular"/>
              </a:rPr>
              <a:t>오사카부국제교류재단</a:t>
            </a:r>
            <a:r>
              <a:rPr sz="1400" spc="-235" dirty="0">
                <a:latin typeface="Noto Sans Mono CJK TC Regular"/>
                <a:cs typeface="Noto Sans Mono CJK TC Regular"/>
              </a:rPr>
              <a:t> </a:t>
            </a:r>
            <a:r>
              <a:rPr sz="1400" spc="114" dirty="0">
                <a:latin typeface="Noto Sans Mono CJK TC Regular"/>
                <a:cs typeface="Noto Sans Mono CJK TC Regular"/>
              </a:rPr>
              <a:t>내</a:t>
            </a:r>
            <a:endParaRPr sz="1400" dirty="0">
              <a:latin typeface="Noto Sans Mono CJK TC Regular"/>
              <a:cs typeface="Noto Sans Mono CJK TC Regular"/>
            </a:endParaRPr>
          </a:p>
          <a:p>
            <a:pPr marL="1929130">
              <a:lnSpc>
                <a:spcPts val="1415"/>
              </a:lnSpc>
            </a:pPr>
            <a:r>
              <a:rPr sz="1200" spc="100" dirty="0">
                <a:latin typeface="Noto Sans Mono CJK TC Regular"/>
                <a:cs typeface="Noto Sans Mono CJK TC Regular"/>
              </a:rPr>
              <a:t>오사카</a:t>
            </a:r>
            <a:r>
              <a:rPr sz="1200" spc="95" dirty="0">
                <a:latin typeface="Noto Sans Mono CJK TC Regular"/>
                <a:cs typeface="Noto Sans Mono CJK TC Regular"/>
              </a:rPr>
              <a:t>부</a:t>
            </a:r>
            <a:r>
              <a:rPr sz="1200" spc="-260" dirty="0">
                <a:latin typeface="Noto Sans Mono CJK TC Regular"/>
                <a:cs typeface="Noto Sans Mono CJK TC Regular"/>
              </a:rPr>
              <a:t> </a:t>
            </a:r>
            <a:r>
              <a:rPr sz="1200" spc="100" dirty="0">
                <a:latin typeface="Noto Sans Mono CJK TC Regular"/>
                <a:cs typeface="Noto Sans Mono CJK TC Regular"/>
              </a:rPr>
              <a:t>외국</a:t>
            </a:r>
            <a:r>
              <a:rPr sz="1200" spc="95" dirty="0">
                <a:latin typeface="Noto Sans Mono CJK TC Regular"/>
                <a:cs typeface="Noto Sans Mono CJK TC Regular"/>
              </a:rPr>
              <a:t>인</a:t>
            </a:r>
            <a:r>
              <a:rPr sz="1200" spc="-260" dirty="0">
                <a:latin typeface="Noto Sans Mono CJK TC Regular"/>
                <a:cs typeface="Noto Sans Mono CJK TC Regular"/>
              </a:rPr>
              <a:t> </a:t>
            </a:r>
            <a:r>
              <a:rPr sz="1200" spc="100" dirty="0">
                <a:latin typeface="Noto Sans Mono CJK TC Regular"/>
                <a:cs typeface="Noto Sans Mono CJK TC Regular"/>
              </a:rPr>
              <a:t>정</a:t>
            </a:r>
            <a:r>
              <a:rPr sz="1200" spc="95" dirty="0">
                <a:latin typeface="Noto Sans Mono CJK TC Regular"/>
                <a:cs typeface="Noto Sans Mono CJK TC Regular"/>
              </a:rPr>
              <a:t>보</a:t>
            </a:r>
            <a:r>
              <a:rPr sz="1200" spc="-260" dirty="0">
                <a:latin typeface="Noto Sans Mono CJK TC Regular"/>
                <a:cs typeface="Noto Sans Mono CJK TC Regular"/>
              </a:rPr>
              <a:t> </a:t>
            </a:r>
            <a:r>
              <a:rPr sz="1200" spc="100" dirty="0">
                <a:latin typeface="Noto Sans Mono CJK TC Regular"/>
                <a:cs typeface="Noto Sans Mono CJK TC Regular"/>
              </a:rPr>
              <a:t>코너</a:t>
            </a:r>
            <a:endParaRPr sz="1200" dirty="0">
              <a:latin typeface="Noto Sans Mono CJK TC Regular"/>
              <a:cs typeface="Noto Sans Mono CJK TC Regular"/>
            </a:endParaRPr>
          </a:p>
          <a:p>
            <a:pPr>
              <a:lnSpc>
                <a:spcPct val="100000"/>
              </a:lnSpc>
            </a:pPr>
            <a:endParaRPr sz="650" dirty="0">
              <a:latin typeface="Noto Sans Mono CJK TC Regular"/>
              <a:cs typeface="Noto Sans Mono CJK TC Regular"/>
            </a:endParaRPr>
          </a:p>
          <a:p>
            <a:pPr marL="12700">
              <a:lnSpc>
                <a:spcPct val="100000"/>
              </a:lnSpc>
            </a:pPr>
            <a:r>
              <a:rPr sz="1600" spc="-5" dirty="0">
                <a:solidFill>
                  <a:srgbClr val="EC7C30"/>
                </a:solidFill>
                <a:latin typeface="Batang"/>
                <a:cs typeface="Batang"/>
              </a:rPr>
              <a:t>예약해</a:t>
            </a:r>
            <a:r>
              <a:rPr sz="1600" spc="-55" dirty="0">
                <a:solidFill>
                  <a:srgbClr val="EC7C30"/>
                </a:solidFill>
                <a:latin typeface="Batang"/>
                <a:cs typeface="Batang"/>
              </a:rPr>
              <a:t> </a:t>
            </a:r>
            <a:r>
              <a:rPr sz="1600" spc="-5" dirty="0">
                <a:solidFill>
                  <a:srgbClr val="EC7C30"/>
                </a:solidFill>
                <a:latin typeface="Batang"/>
                <a:cs typeface="Batang"/>
              </a:rPr>
              <a:t>주십시오.</a:t>
            </a:r>
            <a:endParaRPr sz="1600" dirty="0">
              <a:latin typeface="Batang"/>
              <a:cs typeface="Batang"/>
            </a:endParaRPr>
          </a:p>
          <a:p>
            <a:pPr marL="2305685">
              <a:lnSpc>
                <a:spcPts val="1630"/>
              </a:lnSpc>
              <a:spcBef>
                <a:spcPts val="755"/>
              </a:spcBef>
            </a:pPr>
            <a:r>
              <a:rPr sz="1400" dirty="0">
                <a:solidFill>
                  <a:srgbClr val="EC7C30"/>
                </a:solidFill>
                <a:latin typeface="Batang"/>
                <a:cs typeface="Batang"/>
              </a:rPr>
              <a:t>온라인상담</a:t>
            </a:r>
            <a:r>
              <a:rPr sz="1400" spc="-20" dirty="0">
                <a:solidFill>
                  <a:srgbClr val="EC7C30"/>
                </a:solidFill>
                <a:latin typeface="Batang"/>
                <a:cs typeface="Batang"/>
              </a:rPr>
              <a:t> </a:t>
            </a:r>
            <a:r>
              <a:rPr sz="1400" dirty="0">
                <a:solidFill>
                  <a:srgbClr val="EC7C30"/>
                </a:solidFill>
                <a:latin typeface="Batang"/>
                <a:cs typeface="Batang"/>
              </a:rPr>
              <a:t>가능합니다.</a:t>
            </a:r>
            <a:endParaRPr sz="1400" dirty="0">
              <a:latin typeface="Batang"/>
              <a:cs typeface="Batang"/>
            </a:endParaRPr>
          </a:p>
          <a:p>
            <a:pPr marL="518795">
              <a:lnSpc>
                <a:spcPts val="2110"/>
              </a:lnSpc>
            </a:pPr>
            <a:r>
              <a:rPr sz="1800" dirty="0">
                <a:solidFill>
                  <a:srgbClr val="C55A11"/>
                </a:solidFill>
                <a:latin typeface="Batang"/>
                <a:cs typeface="Batang"/>
              </a:rPr>
              <a:t>상담무료！</a:t>
            </a:r>
            <a:endParaRPr sz="1800" dirty="0">
              <a:latin typeface="Batang"/>
              <a:cs typeface="Batang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2677731" y="5401373"/>
            <a:ext cx="124333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solidFill>
                  <a:srgbClr val="1F3863"/>
                </a:solidFill>
                <a:latin typeface="Gungsuh"/>
                <a:cs typeface="Gungsuh"/>
              </a:rPr>
              <a:t>노동계약</a:t>
            </a:r>
            <a:endParaRPr sz="2400">
              <a:latin typeface="Gungsuh"/>
              <a:cs typeface="Gungsuh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2608059" y="4218241"/>
            <a:ext cx="1344930" cy="4216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600" spc="-5" dirty="0">
                <a:solidFill>
                  <a:srgbClr val="1F3863"/>
                </a:solidFill>
                <a:latin typeface="Gungsuh"/>
                <a:cs typeface="Gungsuh"/>
              </a:rPr>
              <a:t>노동시간</a:t>
            </a:r>
            <a:endParaRPr sz="2600">
              <a:latin typeface="Gungsuh"/>
              <a:cs typeface="Gungsuh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4974412" y="4274210"/>
            <a:ext cx="1041400" cy="4216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600" spc="65" dirty="0">
                <a:solidFill>
                  <a:srgbClr val="1F3863"/>
                </a:solidFill>
                <a:latin typeface="Gungsuh"/>
                <a:cs typeface="Gungsuh"/>
              </a:rPr>
              <a:t>성희롱</a:t>
            </a:r>
            <a:endParaRPr sz="2600">
              <a:latin typeface="Gungsuh"/>
              <a:cs typeface="Gungsuh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4740097" y="5457291"/>
            <a:ext cx="154559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solidFill>
                  <a:srgbClr val="1F3863"/>
                </a:solidFill>
                <a:latin typeface="Gungsuh"/>
                <a:cs typeface="Gungsuh"/>
              </a:rPr>
              <a:t>직장</a:t>
            </a:r>
            <a:r>
              <a:rPr sz="1800" spc="-55" dirty="0">
                <a:solidFill>
                  <a:srgbClr val="1F3863"/>
                </a:solidFill>
                <a:latin typeface="Gungsuh"/>
                <a:cs typeface="Gungsuh"/>
              </a:rPr>
              <a:t> </a:t>
            </a:r>
            <a:r>
              <a:rPr sz="1800" dirty="0">
                <a:solidFill>
                  <a:srgbClr val="1F3863"/>
                </a:solidFill>
                <a:latin typeface="Gungsuh"/>
                <a:cs typeface="Gungsuh"/>
              </a:rPr>
              <a:t>내</a:t>
            </a:r>
            <a:r>
              <a:rPr sz="1800" spc="-55" dirty="0">
                <a:solidFill>
                  <a:srgbClr val="1F3863"/>
                </a:solidFill>
                <a:latin typeface="Gungsuh"/>
                <a:cs typeface="Gungsuh"/>
              </a:rPr>
              <a:t> </a:t>
            </a:r>
            <a:r>
              <a:rPr sz="1800" spc="-5" dirty="0">
                <a:solidFill>
                  <a:srgbClr val="1F3863"/>
                </a:solidFill>
                <a:latin typeface="Gungsuh"/>
                <a:cs typeface="Gungsuh"/>
              </a:rPr>
              <a:t>괴롭힘</a:t>
            </a:r>
            <a:endParaRPr sz="1800">
              <a:latin typeface="Gungsuh"/>
              <a:cs typeface="Gungsuh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843B0B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</TotalTime>
  <Words>144</Words>
  <Application>Microsoft Office PowerPoint</Application>
  <PresentationFormat>A4 210 x 297 mm</PresentationFormat>
  <Paragraphs>25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10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12" baseType="lpstr">
      <vt:lpstr>Batang</vt:lpstr>
      <vt:lpstr>Gulim</vt:lpstr>
      <vt:lpstr>Gungsuh</vt:lpstr>
      <vt:lpstr>Minion Pro</vt:lpstr>
      <vt:lpstr>ＭＳ 明朝</vt:lpstr>
      <vt:lpstr>Noto Sans Mono CJK TC Regular</vt:lpstr>
      <vt:lpstr>UD デジタル 教科書体 NK-B</vt:lpstr>
      <vt:lpstr>UD デジタル 教科書体 NP-B</vt:lpstr>
      <vt:lpstr>源ノ明朝 Medium</vt:lpstr>
      <vt:lpstr>Calibri</vt:lpstr>
      <vt:lpstr>Office Theme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cp:revision>5</cp:revision>
  <dcterms:created xsi:type="dcterms:W3CDTF">2022-02-03T06:00:32Z</dcterms:created>
  <dcterms:modified xsi:type="dcterms:W3CDTF">2025-05-02T05:50:20Z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2021-05-25T00:00:00Z</vt:filetime>
  </property>
  <property fmtid="{D5CDD505-2E9C-101B-9397-08002B2CF9AE}" pid="3" name="Creator">
    <vt:lpwstr>PowerPoint 用 Acrobat PDFMaker 21</vt:lpwstr>
  </property>
  <property fmtid="{D5CDD505-2E9C-101B-9397-08002B2CF9AE}" pid="4" name="LastSaved">
    <vt:filetime>2022-02-03T00:00:00Z</vt:filetime>
  </property>
</Properties>
</file>