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63" r:id="rId2"/>
    <p:sldId id="296" r:id="rId3"/>
    <p:sldId id="273" r:id="rId4"/>
    <p:sldId id="285" r:id="rId5"/>
    <p:sldId id="291" r:id="rId6"/>
    <p:sldId id="292" r:id="rId7"/>
    <p:sldId id="287" r:id="rId8"/>
    <p:sldId id="268" r:id="rId9"/>
    <p:sldId id="290" r:id="rId10"/>
    <p:sldId id="286" r:id="rId11"/>
    <p:sldId id="270" r:id="rId12"/>
    <p:sldId id="271" r:id="rId13"/>
    <p:sldId id="272" r:id="rId14"/>
    <p:sldId id="274" r:id="rId15"/>
    <p:sldId id="293" r:id="rId16"/>
    <p:sldId id="275" r:id="rId17"/>
    <p:sldId id="276" r:id="rId18"/>
    <p:sldId id="277" r:id="rId19"/>
    <p:sldId id="278" r:id="rId20"/>
    <p:sldId id="283" r:id="rId21"/>
    <p:sldId id="280" r:id="rId22"/>
    <p:sldId id="279" r:id="rId23"/>
    <p:sldId id="284" r:id="rId24"/>
    <p:sldId id="282" r:id="rId25"/>
    <p:sldId id="298" r:id="rId26"/>
    <p:sldId id="289" r:id="rId27"/>
    <p:sldId id="295" r:id="rId28"/>
    <p:sldId id="297" r:id="rId29"/>
  </p:sldIdLst>
  <p:sldSz cx="6858000" cy="9906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894"/>
    <a:srgbClr val="EC7C30"/>
    <a:srgbClr val="A9D18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74782" autoAdjust="0"/>
  </p:normalViewPr>
  <p:slideViewPr>
    <p:cSldViewPr snapToGrid="0">
      <p:cViewPr varScale="1">
        <p:scale>
          <a:sx n="68" d="100"/>
          <a:sy n="68" d="100"/>
        </p:scale>
        <p:origin x="22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6737" cy="34139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286" y="1"/>
            <a:ext cx="4306737" cy="34139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742C249E-E747-4BDF-A7DB-8D85EE7F17FA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850900"/>
            <a:ext cx="1589088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398" y="3275850"/>
            <a:ext cx="7950543" cy="2680042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65808"/>
            <a:ext cx="4306737" cy="34139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286" y="6465808"/>
            <a:ext cx="4306737" cy="34139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75125" y="850900"/>
            <a:ext cx="158908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4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994398" y="3275851"/>
            <a:ext cx="7950543" cy="2680042"/>
          </a:xfrm>
          <a:prstGeom prst="rect">
            <a:avLst/>
          </a:prstGeom>
        </p:spPr>
        <p:txBody>
          <a:bodyPr spcFirstLastPara="1" wrap="square" lIns="91411" tIns="45692" rIns="91411" bIns="45692" anchor="t" anchorCtr="0">
            <a:noAutofit/>
          </a:bodyPr>
          <a:lstStyle/>
          <a:p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850900"/>
            <a:ext cx="1589088" cy="229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29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35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8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07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6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79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3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94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43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00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54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87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92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hyperlink" Target="mailto:jouhou-c@ofix.or.jp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jpg"/><Relationship Id="rId5" Type="http://schemas.openxmlformats.org/officeDocument/2006/relationships/image" Target="../media/image29.png"/><Relationship Id="rId10" Type="http://schemas.openxmlformats.org/officeDocument/2006/relationships/image" Target="../media/image34.jp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hyperlink" Target="https://embed.chatbot.digital.ricoh.com/shokorodo/app/index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66;p24">
            <a:extLst>
              <a:ext uri="{FF2B5EF4-FFF2-40B4-BE49-F238E27FC236}">
                <a16:creationId xmlns:a16="http://schemas.microsoft.com/office/drawing/2014/main" id="{ABC28247-588D-431E-ADAF-B482E71B3BB2}"/>
              </a:ext>
            </a:extLst>
          </p:cNvPr>
          <p:cNvSpPr txBox="1"/>
          <p:nvPr/>
        </p:nvSpPr>
        <p:spPr>
          <a:xfrm>
            <a:off x="36097" y="12032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35055" y="8169431"/>
            <a:ext cx="5187890" cy="1145492"/>
          </a:xfrm>
        </p:spPr>
        <p:txBody>
          <a:bodyPr>
            <a:normAutofit fontScale="92500" lnSpcReduction="10000"/>
          </a:bodyPr>
          <a:lstStyle/>
          <a:p>
            <a:endParaRPr kumimoji="1" lang="en-US" altLang="ja-JP" dirty="0">
              <a:solidFill>
                <a:srgbClr val="0000CC"/>
              </a:solidFill>
            </a:endParaRPr>
          </a:p>
          <a:p>
            <a:r>
              <a:rPr lang="ko-KR" altLang="en-US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</a:t>
            </a:r>
            <a:endParaRPr lang="en-US" altLang="ja-JP" sz="32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1700" b="1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17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상공노동부 고용추진실 노동환경과</a:t>
            </a:r>
            <a:r>
              <a:rPr lang="ja-JP" altLang="en-US" sz="1700" b="1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endParaRPr lang="en-US" altLang="ja-JP" sz="17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テキスト ボックス 19"/>
          <p:cNvSpPr txBox="1"/>
          <p:nvPr/>
        </p:nvSpPr>
        <p:spPr>
          <a:xfrm>
            <a:off x="259803" y="1791581"/>
            <a:ext cx="6180414" cy="43952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ko-KR" altLang="en-US" sz="20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</a:t>
            </a:r>
            <a:endParaRPr lang="ja-JP" altLang="en-US" sz="200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3704700" y="4378740"/>
            <a:ext cx="2118582" cy="32867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3200" b="0" i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하기 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전에</a:t>
            </a:r>
            <a:br>
              <a:rPr lang="ko-KR" altLang="en-US" sz="3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3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알아  </a:t>
            </a:r>
            <a:r>
              <a:rPr lang="ko-KR" altLang="en-US" sz="32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두어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야  할</a:t>
            </a:r>
            <a:br>
              <a:rPr lang="ko-KR" altLang="en-US" sz="3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ja-JP" altLang="en-US" sz="3200" b="1" kern="1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７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en-US" sz="2492" kern="100" dirty="0">
                <a:solidFill>
                  <a:srgbClr val="FFFFFF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 </a:t>
            </a:r>
            <a:endParaRPr lang="ja-JP" altLang="en-US" sz="623" kern="100" dirty="0"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27"/>
          <p:cNvSpPr txBox="1"/>
          <p:nvPr/>
        </p:nvSpPr>
        <p:spPr>
          <a:xfrm rot="20587889">
            <a:off x="342377" y="3087806"/>
            <a:ext cx="3079588" cy="5051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ko-KR" altLang="en-US" sz="3400" b="1" kern="1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외국인 여러분</a:t>
            </a:r>
            <a:r>
              <a:rPr lang="en-US" altLang="ko-KR" sz="3400" b="1" kern="1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!</a:t>
            </a:r>
            <a:endParaRPr lang="ja-JP" altLang="en-US" sz="3400" kern="100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 rot="20511778">
            <a:off x="50682" y="4299689"/>
            <a:ext cx="4145302" cy="987252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pPr algn="ctr"/>
            <a:r>
              <a:rPr lang="ko-KR" altLang="en-US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일본에서 안심하고 일하기 위해서</a:t>
            </a:r>
            <a:br>
              <a:rPr lang="ko-KR" altLang="en-US" sz="20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알아 두어야 할</a:t>
            </a:r>
            <a:br>
              <a:rPr lang="ko-KR" altLang="en-US" sz="20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ja-JP" alt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Batang" panose="02030600000101010101" pitchFamily="18" charset="-127"/>
                <a:ea typeface="Batang" panose="02030600000101010101" pitchFamily="18" charset="-127"/>
              </a:rPr>
              <a:t>「 </a:t>
            </a:r>
            <a:r>
              <a:rPr lang="ko-KR" altLang="en-US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기본지식</a:t>
            </a:r>
            <a:r>
              <a:rPr lang="ja-JP" alt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Batang" panose="02030600000101010101" pitchFamily="18" charset="-127"/>
                <a:ea typeface="Batang" panose="02030600000101010101" pitchFamily="18" charset="-127"/>
              </a:rPr>
              <a:t> 」</a:t>
            </a:r>
            <a:r>
              <a:rPr lang="en-US" altLang="ko-KR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 한 권에</a:t>
            </a:r>
            <a:r>
              <a:rPr lang="en-US" altLang="ko-KR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endParaRPr lang="en-US" altLang="ja-JP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D14313-CD10-4B60-9EB3-F2F74F0A220B}"/>
              </a:ext>
            </a:extLst>
          </p:cNvPr>
          <p:cNvSpPr txBox="1"/>
          <p:nvPr/>
        </p:nvSpPr>
        <p:spPr>
          <a:xfrm>
            <a:off x="1064042" y="413087"/>
            <a:ext cx="21185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023894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오사카부</a:t>
            </a:r>
            <a:endParaRPr kumimoji="1" lang="ja-JP" altLang="en-US" sz="2400" dirty="0">
              <a:solidFill>
                <a:srgbClr val="023894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0E51028-F76B-4359-9701-D2B6AA8DB4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520" b="570"/>
          <a:stretch/>
        </p:blipFill>
        <p:spPr>
          <a:xfrm>
            <a:off x="259803" y="244565"/>
            <a:ext cx="867957" cy="63018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E5F85A8-479D-49CD-9DDD-624A940E65A0}"/>
              </a:ext>
            </a:extLst>
          </p:cNvPr>
          <p:cNvSpPr/>
          <p:nvPr/>
        </p:nvSpPr>
        <p:spPr>
          <a:xfrm>
            <a:off x="5201765" y="299090"/>
            <a:ext cx="1351652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韓国・朝鮮語版</a:t>
            </a:r>
          </a:p>
        </p:txBody>
      </p:sp>
    </p:spTree>
    <p:extLst>
      <p:ext uri="{BB962C8B-B14F-4D97-AF65-F5344CB8AC3E}">
        <p14:creationId xmlns:p14="http://schemas.microsoft.com/office/powerpoint/2010/main" val="54745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370601" y="157686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cxnSp>
        <p:nvCxnSpPr>
          <p:cNvPr id="2" name="直線コネクタ 1"/>
          <p:cNvCxnSpPr/>
          <p:nvPr/>
        </p:nvCxnSpPr>
        <p:spPr>
          <a:xfrm>
            <a:off x="263769" y="1240163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1089955" y="1498390"/>
            <a:ext cx="3188364" cy="59044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일하는 조건의 통지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4853" y="37770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ja-JP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2"/>
          <p:cNvSpPr txBox="1"/>
          <p:nvPr/>
        </p:nvSpPr>
        <p:spPr>
          <a:xfrm>
            <a:off x="435021" y="1534501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8254" y="2308497"/>
            <a:ext cx="628414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회사는 </a:t>
            </a:r>
            <a:r>
              <a:rPr lang="ko-KR" altLang="en-US" sz="24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서면으로</a:t>
            </a:r>
            <a:r>
              <a:rPr lang="ja-JP" altLang="en-US" sz="24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☆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이하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가지 사항을 당신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사람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에게 알려야 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①일하는 기간은 언제부터 언제까지인지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②계속 계약을 할 수 있는지 여부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일하는 기간이 정해져 있는지 없는지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③어디서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어떤 일을 하는지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④일하는 시간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쉬는 시간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쉬는 날은 어떻게  </a:t>
            </a:r>
            <a:endParaRPr kumimoji="1" lang="en-US" altLang="ko-KR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   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되는지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⑤급여는 얼마이며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어떻게 받는지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⑥일을 그만둘 때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퇴직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 어떻게 하는지</a:t>
            </a:r>
            <a:b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kumimoji="1"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절차나 규칙</a:t>
            </a:r>
            <a:r>
              <a:rPr kumimoji="1"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kumimoji="1" lang="ja-JP" altLang="en-US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85668" y="3093206"/>
            <a:ext cx="4744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노동기준법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15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동법 시행규칙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항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65" y="8274223"/>
            <a:ext cx="1103719" cy="1103719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2193675" y="7663809"/>
            <a:ext cx="2084644" cy="676900"/>
          </a:xfrm>
          <a:prstGeom prst="wedgeRoundRectCallout">
            <a:avLst>
              <a:gd name="adj1" fmla="val -52436"/>
              <a:gd name="adj2" fmla="val 945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모르는 사이에 일하는 조건이 바뀌어 버렸어요</a:t>
            </a:r>
            <a:r>
              <a:rPr kumimoji="1"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0144" y="8032932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2010" y="3771521"/>
            <a:ext cx="5782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☆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당신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사람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 희망하면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FAX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나 이메일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SNS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등으로도 가능합니다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7" name="正方形/長方形 16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33686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26834" y="125381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사례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２</a:t>
            </a: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57992" y="6382314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53" y="1628817"/>
            <a:ext cx="3412220" cy="6215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41568" y="1693275"/>
            <a:ext cx="3934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임금</a:t>
            </a:r>
            <a:r>
              <a:rPr lang="en-US" altLang="ko-KR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월급</a:t>
            </a:r>
            <a:r>
              <a:rPr lang="en-US" altLang="ko-KR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 대하여</a:t>
            </a:r>
            <a:endParaRPr lang="ja-JP" altLang="en-US" sz="2600" b="1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93" y="2656504"/>
            <a:ext cx="1648291" cy="1686806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8" y="2693615"/>
            <a:ext cx="1516266" cy="1535467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5" y="6317215"/>
            <a:ext cx="1267478" cy="1899557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82" y="6382314"/>
            <a:ext cx="1304827" cy="1635862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2341230" y="2795031"/>
            <a:ext cx="2292128" cy="832533"/>
          </a:xfrm>
          <a:prstGeom prst="wedgeRoundRectCallout">
            <a:avLst>
              <a:gd name="adj1" fmla="val -79579"/>
              <a:gd name="adj2" fmla="val 134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시급 </a:t>
            </a:r>
            <a:r>
              <a:rPr lang="en-US" altLang="ko-KR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1,200</a:t>
            </a:r>
            <a:r>
              <a:rPr lang="ko-KR" altLang="en-US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엔이야</a:t>
            </a:r>
            <a:r>
              <a:rPr lang="en-US" altLang="ko-KR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1980039" y="5045739"/>
            <a:ext cx="2653319" cy="78611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급여일</a:t>
            </a:r>
            <a:endParaRPr lang="ja-JP" altLang="en-US" sz="240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341230" y="5968722"/>
            <a:ext cx="2292128" cy="1211471"/>
          </a:xfrm>
          <a:prstGeom prst="wedgeRoundRectCallout">
            <a:avLst>
              <a:gd name="adj1" fmla="val -79946"/>
              <a:gd name="adj2" fmla="val 3906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회사 실적이 나쁘니까 시급은 </a:t>
            </a:r>
            <a:r>
              <a:rPr lang="en-US" altLang="ko-KR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800</a:t>
            </a:r>
            <a:r>
              <a:rPr lang="ko-KR" altLang="en-US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엔으로 </a:t>
            </a:r>
            <a:r>
              <a:rPr lang="ko-KR" altLang="en-US" sz="2000" b="1" dirty="0" err="1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할게</a:t>
            </a:r>
            <a:r>
              <a:rPr lang="en-US" altLang="ko-KR" sz="2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ja-JP" altLang="en-US" sz="2000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2315183" y="3808166"/>
            <a:ext cx="2318175" cy="891107"/>
          </a:xfrm>
          <a:prstGeom prst="wedgeRoundRectCallout">
            <a:avLst>
              <a:gd name="adj1" fmla="val 66579"/>
              <a:gd name="adj2" fmla="val -48796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2400" b="1" dirty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네</a:t>
            </a:r>
            <a:r>
              <a:rPr kumimoji="1" lang="en-AU" altLang="ko-KR" sz="2400" b="1" dirty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pPr algn="ctr"/>
            <a:r>
              <a:rPr kumimoji="1" lang="ko-KR" altLang="en-US" sz="2400" b="1" dirty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알겠습니다</a:t>
            </a:r>
            <a:r>
              <a:rPr kumimoji="1" lang="en-AU" altLang="ko-KR" sz="2400" b="1" dirty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kumimoji="1" lang="en-US" altLang="ja-JP" sz="2400" b="1" dirty="0">
              <a:solidFill>
                <a:srgbClr val="000099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59558" y="4343310"/>
            <a:ext cx="1370887" cy="608088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면접에서</a:t>
            </a:r>
            <a:endParaRPr kumimoji="1" lang="ja-JP" altLang="en-US" sz="22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092214" y="8349487"/>
            <a:ext cx="4899664" cy="95233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이런 때</a:t>
            </a:r>
            <a:r>
              <a:rPr lang="en-US" altLang="ko-KR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어떻게 하면</a:t>
            </a:r>
            <a:b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좋을까요</a:t>
            </a:r>
            <a:r>
              <a:rPr lang="en-US" altLang="ko-KR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70" y="8392769"/>
            <a:ext cx="647796" cy="822204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2315184" y="7473646"/>
            <a:ext cx="2318174" cy="590620"/>
          </a:xfrm>
          <a:prstGeom prst="wedgeRoundRectCallout">
            <a:avLst>
              <a:gd name="adj1" fmla="val 61933"/>
              <a:gd name="adj2" fmla="val -60670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ko-KR" altLang="en-US" sz="2400" b="1" dirty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네</a:t>
            </a:r>
            <a:r>
              <a:rPr kumimoji="1" lang="en-US" altLang="ko-KR" sz="2400" b="1" dirty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?!</a:t>
            </a:r>
            <a:endParaRPr kumimoji="1" lang="en-US" altLang="ja-JP" sz="2400" b="1" dirty="0">
              <a:solidFill>
                <a:srgbClr val="000099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3" name="正方形/長方形 2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12687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/>
          <p:cNvSpPr txBox="1"/>
          <p:nvPr/>
        </p:nvSpPr>
        <p:spPr>
          <a:xfrm>
            <a:off x="264345" y="4758942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6541" y="157313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65" y="8189482"/>
            <a:ext cx="1424255" cy="1288951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144948" y="1214372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64345" y="474437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96640" y="1576450"/>
            <a:ext cx="3188364" cy="52273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임금이란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350195" y="1552991"/>
            <a:ext cx="32404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0873" y="2189007"/>
            <a:ext cx="5941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급료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수당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상여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보너스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등 명칭에 관계없이 「일한 것의 대가로서 지불하는 모든 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것」을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말합니다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endParaRPr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①통화로</a:t>
            </a:r>
            <a:r>
              <a:rPr lang="en-US" altLang="ko-KR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②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직접 당신에게</a:t>
            </a:r>
            <a:r>
              <a:rPr lang="en-US" altLang="ko-KR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③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전액을</a:t>
            </a:r>
            <a:r>
              <a:rPr lang="en-US" altLang="ko-KR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④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매월 </a:t>
            </a:r>
            <a:r>
              <a:rPr lang="en-US" altLang="ko-KR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회 이상</a:t>
            </a:r>
            <a:r>
              <a:rPr lang="en-US" altLang="ko-KR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⑤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정해진 날짜에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지불하게 되어 있습니다</a:t>
            </a:r>
            <a:r>
              <a:rPr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ja-JP" altLang="en-US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890686" y="4763672"/>
            <a:ext cx="3188364" cy="4713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최저임금이란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en-US" altLang="ja-JP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3340" y="5360543"/>
            <a:ext cx="5963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회사는 일하는 모든 사람에게 법으로 정해져 있는 최저액 이상의 임금을 지불해야 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kumimoji="1" lang="ja-JP" altLang="en-US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4350" y="6581542"/>
            <a:ext cx="53532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오사카부의 최저임금은 </a:t>
            </a:r>
            <a:r>
              <a:rPr lang="ko-KR" altLang="en-US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시급 </a:t>
            </a:r>
            <a:r>
              <a:rPr lang="en-US" altLang="ko-KR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1,114</a:t>
            </a:r>
            <a:r>
              <a:rPr lang="ko-KR" altLang="en-US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엔</a:t>
            </a:r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en-US" altLang="ko-KR" dirty="0">
                <a:latin typeface="Batang" panose="02030600000101010101" pitchFamily="18" charset="-127"/>
                <a:ea typeface="Batang" panose="02030600000101010101" pitchFamily="18" charset="-127"/>
              </a:rPr>
              <a:t>2024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년 </a:t>
            </a:r>
            <a:r>
              <a:rPr lang="en-US" altLang="ko-KR" dirty="0">
                <a:latin typeface="Batang" panose="02030600000101010101" pitchFamily="18" charset="-127"/>
                <a:ea typeface="Batang" panose="02030600000101010101" pitchFamily="18" charset="-127"/>
              </a:rPr>
              <a:t>10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월 </a:t>
            </a:r>
            <a:r>
              <a:rPr lang="en-US" altLang="ko-KR" dirty="0"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일 </a:t>
            </a:r>
            <a: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</a:rPr>
              <a:t>―</a:t>
            </a:r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이를 </a:t>
            </a:r>
            <a:r>
              <a:rPr kumimoji="1" lang="ko-KR" altLang="en-US" b="1" u="sng" dirty="0">
                <a:latin typeface="Batang" panose="02030600000101010101" pitchFamily="18" charset="-127"/>
                <a:ea typeface="Batang" panose="02030600000101010101" pitchFamily="18" charset="-127"/>
              </a:rPr>
              <a:t>밑도는 금액의 경우 차액을 회사에 청구할 수 있습니다</a:t>
            </a:r>
            <a:r>
              <a:rPr kumimoji="1" lang="en-US" altLang="ko-KR" b="1" u="sng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kumimoji="1" lang="ja-JP" altLang="en-US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2"/>
          <p:cNvSpPr txBox="1"/>
          <p:nvPr/>
        </p:nvSpPr>
        <p:spPr>
          <a:xfrm>
            <a:off x="320873" y="4727232"/>
            <a:ext cx="43132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600" b="0" dirty="0"/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2403736" y="7903690"/>
            <a:ext cx="1717099" cy="488363"/>
          </a:xfrm>
          <a:prstGeom prst="wedgeRoundRectCallout">
            <a:avLst>
              <a:gd name="adj1" fmla="val -64910"/>
              <a:gd name="adj2" fmla="val 463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시급 </a:t>
            </a:r>
            <a:r>
              <a:rPr kumimoji="1" lang="en-US" altLang="ko-KR" sz="1400" dirty="0">
                <a:latin typeface="Batang" panose="02030600000101010101" pitchFamily="18" charset="-127"/>
                <a:ea typeface="Batang" panose="02030600000101010101" pitchFamily="18" charset="-127"/>
              </a:rPr>
              <a:t>800</a:t>
            </a:r>
            <a: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엔 밖에</a:t>
            </a:r>
            <a:b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안 받았어요</a:t>
            </a:r>
            <a:r>
              <a:rPr kumimoji="1"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0873" y="7958778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92331" y="4037113"/>
            <a:ext cx="317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 노동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기준법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11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24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140273" y="6227150"/>
            <a:ext cx="2593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최저임금법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4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항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7" name="正方形/長方形 26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8" name="正方形/長方形 27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endParaRPr kumimoji="1" lang="ja-JP" altLang="en-US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</p:spTree>
    <p:extLst>
      <p:ext uri="{BB962C8B-B14F-4D97-AF65-F5344CB8AC3E}">
        <p14:creationId xmlns:p14="http://schemas.microsoft.com/office/powerpoint/2010/main" val="400040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69" y="125280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476603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사례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３</a:t>
            </a: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834" y="1683318"/>
            <a:ext cx="3217161" cy="586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536341" y="1782871"/>
            <a:ext cx="393414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시간에 대해서</a:t>
            </a:r>
            <a:endParaRPr lang="ja-JP" altLang="en-US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71" y="3771455"/>
            <a:ext cx="4016084" cy="4016084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827025" y="2579134"/>
            <a:ext cx="2835399" cy="2388049"/>
          </a:xfrm>
          <a:prstGeom prst="wedgeEllipseCallout">
            <a:avLst>
              <a:gd name="adj1" fmla="val -64695"/>
              <a:gd name="adj2" fmla="val 4136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휴식도 취하지 못하고</a:t>
            </a:r>
            <a:b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벌써 </a:t>
            </a:r>
            <a:r>
              <a:rPr lang="en-AU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10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2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시간째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계속 일하고 있어</a:t>
            </a:r>
            <a:r>
              <a:rPr lang="en-US" altLang="ja-JP" sz="22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3" name="正方形/長方形 1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5" name="角丸四角形 14"/>
          <p:cNvSpPr/>
          <p:nvPr/>
        </p:nvSpPr>
        <p:spPr>
          <a:xfrm>
            <a:off x="1047361" y="8178765"/>
            <a:ext cx="4899664" cy="95233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AU" altLang="ko-KR" sz="2400" b="1" i="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이런 때</a:t>
            </a:r>
            <a:r>
              <a:rPr lang="en-US" altLang="ko-KR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어떻게 하면</a:t>
            </a:r>
            <a:b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좋을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까요</a:t>
            </a:r>
            <a:r>
              <a:rPr lang="en-US" altLang="ko-KR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</a:p>
          <a:p>
            <a:pPr algn="ctr"/>
            <a:endParaRPr kumimoji="1" lang="ja-JP" altLang="en-US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6" y="8228463"/>
            <a:ext cx="647796" cy="82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0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296656" y="1786573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208306" y="1332554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478219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97137" y="1755206"/>
            <a:ext cx="5088596" cy="54505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일하는 시간 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 노동시간 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」 </a:t>
            </a: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이란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353010" y="1753040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5302" y="4434661"/>
            <a:ext cx="479031" cy="440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97136" y="4379547"/>
            <a:ext cx="4586541" cy="90869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법률로 정해진 일하는 시간</a:t>
            </a:r>
            <a:endParaRPr lang="en-US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 algn="ctr">
              <a:buNone/>
            </a:pP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법정 노동시간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0726" y="2498768"/>
            <a:ext cx="58056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당신이 회사와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 노동 계약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에서 약속한 시간을 말하는 것으로</a:t>
            </a:r>
            <a:r>
              <a:rPr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당신은 그 시간 동안 성실하게 일할 의무가 있습니다</a:t>
            </a:r>
            <a:r>
              <a:rPr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법률로 일하는 시간의 상한이 정해져 있습니다</a:t>
            </a:r>
            <a:r>
              <a:rPr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endParaRPr lang="ja-JP" altLang="en-US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7358" y="5558571"/>
            <a:ext cx="6387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 노동시간 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＝</a:t>
            </a:r>
            <a:r>
              <a:rPr lang="en-US" altLang="ja-JP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8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시간 이내 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휴식 제외 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endParaRPr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en-US" altLang="ja-JP" sz="2200" dirty="0"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주일 노동시간</a:t>
            </a:r>
            <a:r>
              <a:rPr kumimoji="1"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＝</a:t>
            </a:r>
            <a:r>
              <a:rPr kumimoji="1" lang="en-US" altLang="ja-JP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40</a:t>
            </a:r>
            <a:r>
              <a:rPr lang="ko-KR" altLang="en-US" sz="20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 이내 </a:t>
            </a:r>
            <a:r>
              <a:rPr kumimoji="1"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휴식 제외 </a:t>
            </a:r>
            <a:r>
              <a:rPr kumimoji="1"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997136" y="6858482"/>
            <a:ext cx="3188364" cy="39714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휴식 시간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9794" y="6858482"/>
            <a:ext cx="471914" cy="397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4528" y="7525951"/>
            <a:ext cx="6713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시간이 하루에</a:t>
            </a:r>
            <a:endParaRPr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</a:t>
            </a:r>
            <a:r>
              <a:rPr lang="en-US" altLang="ja-JP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시간을 초과했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때는 최소 </a:t>
            </a:r>
            <a:r>
              <a:rPr lang="en-US" altLang="ja-JP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45</a:t>
            </a:r>
            <a:r>
              <a:rPr lang="ko-KR" altLang="en-US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분</a:t>
            </a:r>
            <a:endParaRPr lang="en-US" altLang="ja-JP" sz="2200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</a:t>
            </a:r>
            <a:r>
              <a:rPr kumimoji="1" lang="en-US" altLang="ja-JP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8</a:t>
            </a:r>
            <a:r>
              <a:rPr lang="ko-KR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시간을 초과했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때는 최소 </a:t>
            </a:r>
            <a:r>
              <a:rPr kumimoji="1" lang="en-US" altLang="ja-JP" sz="22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200" b="1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</a:t>
            </a:r>
            <a:r>
              <a:rPr lang="ko-KR" altLang="en-US" sz="22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필요합니다</a:t>
            </a:r>
            <a:r>
              <a:rPr kumimoji="1" lang="en-AU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kumimoji="1" lang="ja-JP" altLang="en-US" sz="2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</a:p>
        </p:txBody>
      </p:sp>
      <p:sp>
        <p:nvSpPr>
          <p:cNvPr id="19" name="正方形/長方形 2"/>
          <p:cNvSpPr txBox="1"/>
          <p:nvPr/>
        </p:nvSpPr>
        <p:spPr>
          <a:xfrm rot="10800000" flipV="1">
            <a:off x="319795" y="4434661"/>
            <a:ext cx="49505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372244" y="6795442"/>
            <a:ext cx="37891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687103" y="6357699"/>
            <a:ext cx="2203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 노동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기준법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32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33350" y="8664724"/>
            <a:ext cx="2452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노동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기준법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34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9" name="正方形/長方形 28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84599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242833" y="1547006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83458" y="318994"/>
            <a:ext cx="6466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보충 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：　　</a:t>
            </a:r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자격외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활동허가가 인정된 경우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66" y="371464"/>
            <a:ext cx="674582" cy="4467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4746" y="2410488"/>
            <a:ext cx="6400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들어 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유학 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체류자격으로 자격 외 활동허가를 받아 </a:t>
            </a:r>
            <a:r>
              <a:rPr lang="ko-KR" altLang="en-US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아르바이트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를 하는 경우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근로시간은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주일에 </a:t>
            </a:r>
            <a:r>
              <a:rPr lang="en-US" altLang="ko-KR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28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 이내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여름방학 등 학교 휴교기간 중에는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</a:t>
            </a:r>
            <a:endParaRPr lang="en-AU" altLang="ko-KR" sz="2400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AU" altLang="ko-KR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altLang="ko-KR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8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 이내　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라고 정해져 있습니다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kumimoji="1"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966" y="4790052"/>
            <a:ext cx="6400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자격 외 활동 허가를 받기 위해서는 출입국 체류 관리국에서 수속을 밟아야 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ja-JP" altLang="en-US" sz="2400" dirty="0"/>
          </a:p>
        </p:txBody>
      </p:sp>
      <p:sp>
        <p:nvSpPr>
          <p:cNvPr id="9" name="二等辺三角形 8"/>
          <p:cNvSpPr/>
          <p:nvPr/>
        </p:nvSpPr>
        <p:spPr>
          <a:xfrm rot="5400000">
            <a:off x="99007" y="2546638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0" name="二等辺三角形 9"/>
          <p:cNvSpPr/>
          <p:nvPr/>
        </p:nvSpPr>
        <p:spPr>
          <a:xfrm rot="5400000">
            <a:off x="109094" y="4977725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4" y="8043108"/>
            <a:ext cx="1137946" cy="1334834"/>
          </a:xfrm>
          <a:prstGeom prst="rect">
            <a:avLst/>
          </a:prstGeom>
        </p:spPr>
      </p:pic>
      <p:sp>
        <p:nvSpPr>
          <p:cNvPr id="12" name="角丸四角形吹き出し 11"/>
          <p:cNvSpPr/>
          <p:nvPr/>
        </p:nvSpPr>
        <p:spPr>
          <a:xfrm>
            <a:off x="2198400" y="7806016"/>
            <a:ext cx="1478655" cy="503933"/>
          </a:xfrm>
          <a:prstGeom prst="wedgeRoundRectCallout">
            <a:avLst>
              <a:gd name="adj1" fmla="val -54863"/>
              <a:gd name="adj2" fmla="val 861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0" i="0" dirty="0">
                <a:solidFill>
                  <a:schemeClr val="bg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매일 </a:t>
            </a:r>
            <a:r>
              <a:rPr lang="en-US" altLang="ko-KR" sz="1200" b="0" i="0" dirty="0">
                <a:solidFill>
                  <a:schemeClr val="bg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12</a:t>
            </a:r>
            <a:r>
              <a:rPr lang="ko-KR" altLang="en-US" sz="1200" b="0" i="0" dirty="0">
                <a:solidFill>
                  <a:schemeClr val="bg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</a:t>
            </a:r>
            <a:br>
              <a:rPr lang="ko-KR" altLang="en-US" sz="1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1200" b="0" i="0" dirty="0">
                <a:solidFill>
                  <a:schemeClr val="bg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일하고 있</a:t>
            </a:r>
            <a:r>
              <a:rPr lang="ko-KR" altLang="en-US" sz="1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어요</a:t>
            </a:r>
            <a:r>
              <a:rPr kumimoji="1" lang="en-US" altLang="ja-JP" sz="1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7667" y="7806016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80674" y="1688628"/>
            <a:ext cx="4636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출입국관리 및 난민인정법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19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항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8753" y="5639386"/>
            <a:ext cx="5888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＜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신청에 필요한 것</a:t>
            </a:r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＞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　・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신청서　　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　・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신청과 관련된 활동 내용을 밝히는 서류　 </a:t>
            </a:r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　　　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　・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체류 카드</a:t>
            </a:r>
            <a:endParaRPr kumimoji="1"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　・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여권 또는 체류자격증명서</a:t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　（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절차는 무료입니다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kumimoji="1"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）　</a:t>
            </a:r>
            <a:endParaRPr kumimoji="1"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0" name="正方形/長方形 19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</p:spTree>
    <p:extLst>
      <p:ext uri="{BB962C8B-B14F-4D97-AF65-F5344CB8AC3E}">
        <p14:creationId xmlns:p14="http://schemas.microsoft.com/office/powerpoint/2010/main" val="247127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178847" y="1136238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86794" y="320877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사례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４</a:t>
            </a: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3878" y="1434896"/>
            <a:ext cx="2452679" cy="6321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721705" y="1516205"/>
            <a:ext cx="3934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잔업에 대하여</a:t>
            </a:r>
            <a:endParaRPr lang="en-US" altLang="ja-JP" sz="28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ja-JP" altLang="en-US" sz="2600" dirty="0"/>
          </a:p>
        </p:txBody>
      </p:sp>
      <p:sp>
        <p:nvSpPr>
          <p:cNvPr id="20" name="円形吹き出し 19"/>
          <p:cNvSpPr/>
          <p:nvPr/>
        </p:nvSpPr>
        <p:spPr>
          <a:xfrm>
            <a:off x="2404236" y="2482534"/>
            <a:ext cx="4105073" cy="2561764"/>
          </a:xfrm>
          <a:prstGeom prst="wedgeEllipseCallout">
            <a:avLst>
              <a:gd name="adj1" fmla="val -46104"/>
              <a:gd name="adj2" fmla="val 429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매일 잔업만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...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그런데 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잔업한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만큼의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돈은 못 받았어요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ja-JP" altLang="en-US" sz="24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ja-JP" altLang="en-US" sz="2400" kern="100" dirty="0"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1" y="4034867"/>
            <a:ext cx="3247180" cy="3311807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673878" y="7558488"/>
            <a:ext cx="5835430" cy="133272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당신이 일하는 조건이나 노동계</a:t>
            </a:r>
            <a:endParaRPr lang="en-US" altLang="ko-KR" sz="2400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약속</a:t>
            </a:r>
            <a:r>
              <a:rPr kumimoji="1" lang="ja-JP" altLang="en-US" sz="24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올바르게 </a:t>
            </a:r>
            <a:endParaRPr lang="en-AU" altLang="ko-KR" sz="2400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확인하고 있나요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kumimoji="1" lang="ja-JP" altLang="en-US" sz="240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4" y="7835680"/>
            <a:ext cx="578220" cy="733894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107655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/>
          <p:nvPr/>
        </p:nvSpPr>
        <p:spPr>
          <a:xfrm>
            <a:off x="296656" y="165264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335099" y="125553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35099" y="498412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4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34156" y="1660929"/>
            <a:ext cx="3759650" cy="43673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잔업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시간 외 노동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35099" y="1614632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5346" y="4316608"/>
            <a:ext cx="456963" cy="404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34156" y="4337911"/>
            <a:ext cx="3188364" cy="39486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할증 임금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9479" y="2279485"/>
            <a:ext cx="5805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노동계약에서 약속한 시간보다 오래 일하는 것을 말합니다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 경우 회사는 통상임금보다 많은 금액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할증임금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지급해야 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(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예외도 있습니다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kumimoji="1"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356798" y="4257192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3026" y="4944981"/>
            <a:ext cx="58056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들어 하루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8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1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주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40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시간을 초과해 </a:t>
            </a:r>
            <a:r>
              <a:rPr lang="ko-KR" altLang="en-US" sz="2400" dirty="0" err="1">
                <a:latin typeface="Batang" panose="02030600000101010101" pitchFamily="18" charset="-127"/>
                <a:ea typeface="Batang" panose="02030600000101010101" pitchFamily="18" charset="-127"/>
              </a:rPr>
              <a:t>잔업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한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경우 </a:t>
            </a:r>
            <a:r>
              <a:rPr lang="en-US" altLang="ko-KR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1.25</a:t>
            </a:r>
            <a:r>
              <a:rPr lang="ko-KR" altLang="en-US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배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이상 임금을 받게 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밤 중에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(22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시부터 새벽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시까지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 일한 경우도 마찬가지입니다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쉬는 날 일할 경우 </a:t>
            </a:r>
            <a:r>
              <a:rPr lang="en-US" altLang="ko-KR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1.35</a:t>
            </a:r>
            <a:r>
              <a:rPr lang="ko-KR" altLang="en-US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배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이상 임금을 받게 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278241" y="7535964"/>
            <a:ext cx="1844279" cy="764735"/>
          </a:xfrm>
          <a:prstGeom prst="wedgeRoundRectCallout">
            <a:avLst>
              <a:gd name="adj1" fmla="val -71300"/>
              <a:gd name="adj2" fmla="val 716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잔업이라고 하셨는데 꼭 해야 하나요</a:t>
            </a:r>
            <a:r>
              <a:rPr kumimoji="1" lang="en-US" altLang="ko-KR" sz="1400" dirty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r>
              <a:rPr kumimoji="1" lang="ja-JP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6668" y="7638008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05" y="8031952"/>
            <a:ext cx="1470789" cy="133106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4185883" y="7222991"/>
            <a:ext cx="225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 노동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기준법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37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6" name="正方形/長方形 25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7" name="正方形/長方形 26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</p:spTree>
    <p:extLst>
      <p:ext uri="{BB962C8B-B14F-4D97-AF65-F5344CB8AC3E}">
        <p14:creationId xmlns:p14="http://schemas.microsoft.com/office/powerpoint/2010/main" val="417499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54853" y="107552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사례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５</a:t>
            </a: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5371" y="1398384"/>
            <a:ext cx="3376238" cy="5451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617912" y="1420316"/>
            <a:ext cx="3934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유급휴가에 대하여</a:t>
            </a:r>
            <a:endParaRPr lang="ja-JP" altLang="en-US" sz="2800" b="1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1" y="2562666"/>
            <a:ext cx="1847030" cy="2212994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2681041" y="2408169"/>
            <a:ext cx="3510080" cy="2678420"/>
          </a:xfrm>
          <a:prstGeom prst="wedgeEllipseCallout">
            <a:avLst>
              <a:gd name="adj1" fmla="val -61171"/>
              <a:gd name="adj2" fmla="val 212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33039">
              <a:defRPr/>
            </a:pPr>
            <a:r>
              <a:rPr lang="ko-KR" altLang="en-US" sz="23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우리 회사는 정규직에게는 유급휴가가 있지만 </a:t>
            </a:r>
            <a:r>
              <a:rPr lang="ko-KR" altLang="en-US" sz="23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아르바이트에게는</a:t>
            </a:r>
            <a:r>
              <a:rPr lang="ko-KR" altLang="en-US" sz="23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유급휴가가 없어</a:t>
            </a:r>
            <a:r>
              <a:rPr lang="en-US" altLang="ko-KR" sz="23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endParaRPr lang="ja-JP" altLang="en-US" sz="23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859270" y="5786032"/>
            <a:ext cx="2648441" cy="1067350"/>
          </a:xfrm>
          <a:prstGeom prst="wedgeEllipseCallout">
            <a:avLst>
              <a:gd name="adj1" fmla="val 54740"/>
              <a:gd name="adj2" fmla="val -12656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33039">
              <a:defRPr/>
            </a:pPr>
            <a:r>
              <a:rPr lang="ko-KR" altLang="en-US" sz="23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그게 정말이에요</a:t>
            </a:r>
            <a:r>
              <a:rPr lang="en-US" altLang="ko-KR" sz="23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lang="ja-JP" altLang="en-US" sz="23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09" y="5219317"/>
            <a:ext cx="2319512" cy="2445737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036509" y="8162434"/>
            <a:ext cx="4800087" cy="99304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회사의 말은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맞는 걸까요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kumimoji="1" lang="ja-JP" altLang="en-US" sz="240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7" y="8325957"/>
            <a:ext cx="618536" cy="785065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42217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70" y="1176484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86219" y="371335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68499" y="1570023"/>
            <a:ext cx="3188364" cy="53593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유급 휴가란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3770" y="1568296"/>
            <a:ext cx="553353" cy="5084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24784" y="1559148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1548" y="2595117"/>
            <a:ext cx="5890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당신이 원하는 날짜에 휴가를 낼 수 있고 임금을 받을 수 있는 제도로 법으로 정해져 있습니다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조건을 충족한 모든 일하는 사람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파트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아르바이트등도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포함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 취득할 수 있습니다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2892" y="4644234"/>
            <a:ext cx="6635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조건</a:t>
            </a:r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：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고용된 날로부터 </a:t>
            </a:r>
            <a:r>
              <a:rPr lang="en-US" altLang="ko-KR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r>
              <a:rPr lang="ko-KR" altLang="en-US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개월간 계속 일하고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　　일하는 날의 </a:t>
            </a:r>
            <a:r>
              <a:rPr lang="en-US" altLang="ko-KR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80% </a:t>
            </a:r>
            <a:r>
              <a:rPr lang="ko-KR" altLang="en-US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이상 출근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한 사람</a:t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(→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들어 주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 근무인 사람의 경우 조건을 충족하면</a:t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년간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10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 취득할 수 있습니다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.)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830" y="6116362"/>
            <a:ext cx="6467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이유</a:t>
            </a:r>
            <a:r>
              <a:rPr lang="ja-JP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：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이용목적은 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추궁받지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않고 취득할 수 있습니다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(※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단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회사의 정상적인 운영을 방해하는 경우 </a:t>
            </a:r>
          </a:p>
          <a:p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   회사는 다른 날짜로 휴가를 변경시킬 수 있습니다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.)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2214765" y="7457181"/>
            <a:ext cx="1728870" cy="803810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유급휴가를 받지 못했어요</a:t>
            </a:r>
            <a:r>
              <a:rPr kumimoji="1"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5830" y="7650402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/>
          <a:srcRect t="-2549" b="1"/>
          <a:stretch/>
        </p:blipFill>
        <p:spPr>
          <a:xfrm>
            <a:off x="495999" y="7923676"/>
            <a:ext cx="1363940" cy="139870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966455" y="2146438"/>
            <a:ext cx="2298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 노동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기준법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39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3" name="正方形/長方形 2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5" name="正方形/長方形 24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380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178847" y="1221110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84496" y="366509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사례</a:t>
            </a:r>
            <a:r>
              <a:rPr kumimoji="1" lang="en-AU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endParaRPr kumimoji="1" lang="ja-JP" altLang="en-US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5687" y="1575340"/>
            <a:ext cx="3453786" cy="581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95371" y="1597267"/>
            <a:ext cx="3934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해고</a:t>
            </a:r>
            <a:r>
              <a:rPr lang="en-US" altLang="ko-KR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퇴직에 대하여</a:t>
            </a:r>
            <a:endParaRPr lang="ja-JP" altLang="en-US" sz="2600" b="1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3" y="5119943"/>
            <a:ext cx="2170482" cy="2328947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495371" y="2338411"/>
            <a:ext cx="3041538" cy="1654212"/>
          </a:xfrm>
          <a:prstGeom prst="wedgeEllipseCallout">
            <a:avLst>
              <a:gd name="adj1" fmla="val 59317"/>
              <a:gd name="adj2" fmla="val 2628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33039">
              <a:defRPr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해고예요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내일부터 안 와도 돼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ja-JP" altLang="en-US" sz="24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3166102" y="5733600"/>
            <a:ext cx="2582298" cy="1715290"/>
          </a:xfrm>
          <a:prstGeom prst="wedgeEllipseCallout">
            <a:avLst>
              <a:gd name="adj1" fmla="val -80919"/>
              <a:gd name="adj2" fmla="val -23010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33039">
              <a:defRPr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?!</a:t>
            </a:r>
            <a:b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이유가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뭔가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lang="ja-JP" altLang="en-US" sz="24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933856" y="8226211"/>
            <a:ext cx="4669276" cy="97427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가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쉽게 </a:t>
            </a:r>
            <a:endParaRPr lang="en-AU" altLang="ko-KR" sz="2400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해고할 수 있나요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kumimoji="1" lang="ja-JP" altLang="en-US" sz="240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76" y="8325882"/>
            <a:ext cx="529068" cy="67150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96" y="2398808"/>
            <a:ext cx="2511390" cy="2911756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57" y="8137369"/>
            <a:ext cx="1190950" cy="1240573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263769" y="1020108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52725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55036" y="1338103"/>
            <a:ext cx="3188364" cy="37331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215" dirty="0" err="1">
                <a:latin typeface="Batang" panose="02030600000101010101" pitchFamily="18" charset="-127"/>
                <a:ea typeface="Batang" panose="02030600000101010101" pitchFamily="18" charset="-127"/>
              </a:rPr>
              <a:t>해고란</a:t>
            </a:r>
            <a:r>
              <a:rPr lang="ja-JP" altLang="en-US" sz="2215" dirty="0">
                <a:latin typeface="Batang" panose="02030600000101010101" pitchFamily="18" charset="-127"/>
                <a:ea typeface="Batang" panose="02030600000101010101" pitchFamily="18" charset="-127"/>
              </a:rPr>
              <a:t>　　</a:t>
            </a:r>
            <a:r>
              <a:rPr lang="ja-JP" altLang="en-US" sz="1938" dirty="0">
                <a:latin typeface="Batang" panose="02030600000101010101" pitchFamily="18" charset="-127"/>
                <a:ea typeface="Batang" panose="02030600000101010101" pitchFamily="18" charset="-127"/>
              </a:rPr>
              <a:t>　　　　　　　　　　　　　　　　　　　</a:t>
            </a:r>
            <a:endParaRPr lang="en-US" altLang="ja-JP" sz="1938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0270" y="1333748"/>
            <a:ext cx="465309" cy="411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443967" y="1273203"/>
            <a:ext cx="41161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6189" y="1804608"/>
            <a:ext cx="580562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회사가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일방적으로 당신을 그만두게 하는 것</a:t>
            </a:r>
            <a:r>
              <a:rPr lang="ko-KR" altLang="en-US" sz="20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입니다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정당한 이유가 없으면 회사는 자유롭게 해고할 수 없습니다</a:t>
            </a:r>
            <a:r>
              <a:rPr lang="en-US" altLang="ko-KR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당장 승낙하지 말고 해고 이유를 물어봅시다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회사는 해고하는 날의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30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 전까지 당신에게 예고를 해야 합니다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예고가 없는 경우에는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(30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-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해고일까지의 일수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만큼의 평균임금을 지급해야 합니다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ja-JP" alt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 ）</a:t>
            </a:r>
            <a:endParaRPr lang="en-US" altLang="ja-JP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2796" y="4314478"/>
            <a:ext cx="61398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당신이 </a:t>
            </a:r>
            <a:r>
              <a:rPr lang="ko-KR" altLang="en-US" b="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스스로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회사를 그만두는 것입니다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기간의 정함이 없는 사람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정사원등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은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퇴직의 의사 표시를 하고 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주가 지나면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그만둘 수 있습니다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기간이 정해져 있는 사람은 원칙적으로 그 기간 도중에 퇴직할 수 없습니다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altLang="ko-KR" sz="1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만약 중대한 질병 등으로 일할 수 없</a:t>
            </a:r>
            <a:r>
              <a:rPr lang="ko-KR" altLang="en-US" sz="12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는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특별한 이유가 있는 경우는 회사와 상의합시다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ko-KR" altLang="en-US" sz="12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당신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의 사정만으로 그만두면 회사로부터 손해배상을 청구 할 수 있습니다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.)</a:t>
            </a:r>
            <a:endParaRPr lang="en-US" altLang="ja-JP" sz="1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5525" y="3782564"/>
            <a:ext cx="465309" cy="411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2" name="正方形/長方形 2"/>
          <p:cNvSpPr txBox="1"/>
          <p:nvPr/>
        </p:nvSpPr>
        <p:spPr>
          <a:xfrm>
            <a:off x="355525" y="3730224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932114" y="3815421"/>
            <a:ext cx="3188364" cy="37331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215" dirty="0">
                <a:latin typeface="Batang" panose="02030600000101010101" pitchFamily="18" charset="-127"/>
                <a:ea typeface="Batang" panose="02030600000101010101" pitchFamily="18" charset="-127"/>
              </a:rPr>
              <a:t>퇴직이란</a:t>
            </a:r>
            <a:r>
              <a:rPr lang="ja-JP" altLang="en-US" sz="2215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lang="ja-JP" altLang="en-US" sz="1938" dirty="0"/>
              <a:t>　　　　　　　　　　　　　　　　　　　　</a:t>
            </a:r>
            <a:endParaRPr lang="en-US" altLang="ja-JP" sz="1938" dirty="0"/>
          </a:p>
        </p:txBody>
      </p:sp>
      <p:sp>
        <p:nvSpPr>
          <p:cNvPr id="16" name="角丸四角形 15"/>
          <p:cNvSpPr/>
          <p:nvPr/>
        </p:nvSpPr>
        <p:spPr>
          <a:xfrm>
            <a:off x="464672" y="6300227"/>
            <a:ext cx="6150264" cy="1364537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회사가 당신에게 </a:t>
            </a:r>
            <a:r>
              <a:rPr lang="ja-JP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「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그만둬</a:t>
            </a:r>
            <a:r>
              <a:rPr lang="ja-JP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」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라고 퇴직을 권유하는 것을 </a:t>
            </a:r>
            <a:r>
              <a:rPr lang="ko-KR" altLang="en-US" sz="2000" b="0" i="0" dirty="0" err="1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퇴직권장</a:t>
            </a:r>
            <a:r>
              <a:rPr lang="en-US" altLang="ko-KR" sz="20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0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권고사직</a:t>
            </a:r>
            <a:r>
              <a:rPr lang="en-US" altLang="ko-KR" sz="20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이라고 합니다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그만둘지 말지는 본인이 선택 할 수 있</a:t>
            </a:r>
            <a:r>
              <a:rPr lang="ko-KR" altLang="en-US" sz="20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습니다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그만두고 싶지 않을 때는 자신의 의견을 확실히 회사에 말합시다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ja-JP" altLang="en-US" sz="20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099792" y="7787652"/>
            <a:ext cx="1722013" cy="628195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200" dirty="0">
                <a:latin typeface="HG丸ｺﾞｼｯｸM-PRO" panose="020F0600000000000000" pitchFamily="50" charset="-128"/>
              </a:rPr>
              <a:t>갑자기 오지 않아도 된다고 하셨어요</a:t>
            </a:r>
            <a:r>
              <a:rPr kumimoji="1" lang="en-US" altLang="ko-KR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35528" y="7709452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42857" y="3867568"/>
            <a:ext cx="2204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민법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627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 외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42857" y="1424564"/>
            <a:ext cx="2485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노동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계약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16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 외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5" name="正方形/長方形 24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6" name="正方形/長方形 25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14785" y="1044554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73157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사례</a:t>
            </a:r>
            <a:r>
              <a:rPr kumimoji="1" lang="en-AU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7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1769" y="1488175"/>
            <a:ext cx="4137929" cy="53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11769" y="1507053"/>
            <a:ext cx="491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직장 내 괴롭힘에 대하여</a:t>
            </a:r>
            <a:endParaRPr lang="ja-JP" altLang="en-US" sz="2600" b="1" dirty="0"/>
          </a:p>
        </p:txBody>
      </p:sp>
      <p:sp>
        <p:nvSpPr>
          <p:cNvPr id="20" name="円形吹き出し 19"/>
          <p:cNvSpPr/>
          <p:nvPr/>
        </p:nvSpPr>
        <p:spPr>
          <a:xfrm>
            <a:off x="411768" y="3131517"/>
            <a:ext cx="3017231" cy="2666167"/>
          </a:xfrm>
          <a:prstGeom prst="wedgeEllipseCallout">
            <a:avLst>
              <a:gd name="adj1" fmla="val 67223"/>
              <a:gd name="adj2" fmla="val 48230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33039">
              <a:defRPr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상사에게 다른 사람이 있는 자리에서 매일 큰 소리로 혼나는 것이 괴로워요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kern="1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22" y="3822509"/>
            <a:ext cx="2932889" cy="3822539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1407117" y="8257936"/>
            <a:ext cx="4224250" cy="1004184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AU" altLang="ko-KR" sz="2400" i="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　</a:t>
            </a:r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이런 때</a:t>
            </a:r>
            <a:r>
              <a:rPr lang="en-US" altLang="ko-KR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어떻게 하면</a:t>
            </a:r>
            <a:b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ja-JP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lang="ko-KR" altLang="en-US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좋을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까요</a:t>
            </a:r>
            <a:r>
              <a:rPr lang="en-US" altLang="ko-KR" sz="2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</a:p>
          <a:p>
            <a:pPr algn="ctr"/>
            <a:endParaRPr kumimoji="1" lang="ja-JP" altLang="en-US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94" y="8387658"/>
            <a:ext cx="549920" cy="697975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8851" y="942666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196612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AU" altLang="ko-KR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7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70482" y="1249822"/>
            <a:ext cx="4782726" cy="490477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직장 내 괴롭힘에 대한 대응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7124" y="1256677"/>
            <a:ext cx="514759" cy="4555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48841" y="1256677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0296" y="5702673"/>
            <a:ext cx="6030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●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직장 내 괴롭힘은 주로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갑질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폭력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폭언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일을 주지 않는 등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b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성희롱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몸에 닿는다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성적인 관계를 요구한다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성적인 이야기를 한다 등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・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임신 및 출산한 직장 여성에 대한 괴롭힘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임신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출산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육아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돌봄에 관한 괴롭힘 등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외국인에 대한 차별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종교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문화 등의 차이나 외국인임을 이유로 거부하는 등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07124" y="3396577"/>
            <a:ext cx="6150264" cy="85914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ja-JP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１．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우선 가능하면 상대방에게</a:t>
            </a:r>
            <a:r>
              <a:rPr lang="ja-JP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「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하지말아</a:t>
            </a:r>
            <a:r>
              <a:rPr lang="ko-KR" altLang="en-US" sz="20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주세요</a:t>
            </a:r>
            <a:r>
              <a:rPr lang="ja-JP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」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라고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000" b="0" i="0" u="sng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의사표시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를 하세요</a:t>
            </a:r>
            <a:r>
              <a:rPr lang="ja-JP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！！</a:t>
            </a:r>
            <a:endParaRPr lang="ja-JP" altLang="en-US" sz="20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348841" y="4391005"/>
            <a:ext cx="6148497" cy="120926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ja-JP" altLang="en-US" sz="2000" kern="1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２．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그래도 해결이 안되면 </a:t>
            </a:r>
            <a:r>
              <a:rPr lang="ko-KR" altLang="en-US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기록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언제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어디서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무엇을 하였고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어떻게 느꼈는지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남기고 회사와 </a:t>
            </a:r>
            <a:r>
              <a:rPr lang="ko-KR" altLang="en-US" sz="20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상의</a:t>
            </a:r>
            <a:r>
              <a:rPr lang="ko-KR" altLang="en-US" sz="20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해 주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세요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000" kern="1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2422275" y="7813153"/>
            <a:ext cx="1663342" cy="551815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0" i="0" dirty="0">
                <a:solidFill>
                  <a:schemeClr val="bg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나만 따돌림을 당</a:t>
            </a:r>
            <a:r>
              <a:rPr lang="ko-KR" altLang="en-US" sz="1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했어요</a:t>
            </a:r>
            <a:r>
              <a:rPr kumimoji="1" lang="en-US" altLang="ja-JP" sz="1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6047" y="7834704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예를 들면 이럴 때</a:t>
            </a:r>
            <a:r>
              <a:rPr lang="en-US" altLang="ja-JP" sz="1400" dirty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endParaRPr kumimoji="1" lang="ja-JP" altLang="en-US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7" y="8104634"/>
            <a:ext cx="1534717" cy="135396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522492" y="1786293"/>
            <a:ext cx="3068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노동시책종합추진법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외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8950" y="2196260"/>
            <a:ext cx="6168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법률에서는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직장 내 </a:t>
            </a:r>
            <a:r>
              <a:rPr lang="ko-KR" altLang="en-US" sz="22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괴롭힘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 대해서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회사가 </a:t>
            </a:r>
            <a:r>
              <a:rPr lang="ko-KR" altLang="en-US" sz="22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상담에 응하여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해결을 </a:t>
            </a:r>
            <a:r>
              <a:rPr lang="ko-KR" altLang="en-US" sz="22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위한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적절한 대응을 실시할 필요가 있다고 정해져 있습니다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3" name="正方形/長方形 2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4" name="正方形/長方形 23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06-6946-2600</a:t>
            </a: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66;p24">
            <a:extLst>
              <a:ext uri="{FF2B5EF4-FFF2-40B4-BE49-F238E27FC236}">
                <a16:creationId xmlns:a16="http://schemas.microsoft.com/office/drawing/2014/main" id="{889E9FD5-A83B-4F05-8E27-82D9469BE3A0}"/>
              </a:ext>
            </a:extLst>
          </p:cNvPr>
          <p:cNvSpPr txBox="1"/>
          <p:nvPr/>
        </p:nvSpPr>
        <p:spPr>
          <a:xfrm>
            <a:off x="36097" y="12032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正方形/長方形 14"/>
          <p:cNvSpPr txBox="1"/>
          <p:nvPr/>
        </p:nvSpPr>
        <p:spPr>
          <a:xfrm>
            <a:off x="365077" y="2463212"/>
            <a:ext cx="6492923" cy="705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217" rIns="29217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ko-KR" altLang="en-US" sz="3068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곤란할 때</a:t>
            </a:r>
            <a:r>
              <a:rPr lang="en-US" altLang="ko-KR" sz="3068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3068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모를 때는</a:t>
            </a:r>
            <a:r>
              <a:rPr lang="en-US" altLang="ja-JP" sz="3068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787448" y="3641299"/>
            <a:ext cx="5154436" cy="22851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3323" b="1" dirty="0">
                <a:latin typeface="Batang" panose="02030600000101010101" pitchFamily="18" charset="-127"/>
                <a:ea typeface="Batang" panose="02030600000101010101" pitchFamily="18" charset="-127"/>
              </a:rPr>
              <a:t>오사카부 노동 상담 센터로</a:t>
            </a:r>
            <a:br>
              <a:rPr kumimoji="1" lang="ko-KR" altLang="en-US" sz="3323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1" lang="ko-KR" altLang="en-US" sz="3323" b="1" dirty="0">
                <a:latin typeface="Batang" panose="02030600000101010101" pitchFamily="18" charset="-127"/>
                <a:ea typeface="Batang" panose="02030600000101010101" pitchFamily="18" charset="-127"/>
              </a:rPr>
              <a:t>연락합시다</a:t>
            </a:r>
            <a:r>
              <a:rPr kumimoji="1" lang="en-US" altLang="ko-KR" sz="3323" b="1" dirty="0"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r>
              <a:rPr kumimoji="1" lang="ja-JP" altLang="en-US" sz="3323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kumimoji="1" lang="en-AU" altLang="ja-JP" sz="3323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正方形/長方形 14"/>
          <p:cNvSpPr txBox="1"/>
          <p:nvPr/>
        </p:nvSpPr>
        <p:spPr>
          <a:xfrm>
            <a:off x="590349" y="6022891"/>
            <a:ext cx="6492923" cy="98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217" rIns="29217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4569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TEL:06-6946-2600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37753" y="7102303"/>
            <a:ext cx="3236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상담 예약은 일본어로 됩니다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kumimoji="1" lang="ja-JP" alt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1781" y="8295703"/>
            <a:ext cx="2326005" cy="75565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6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☎</a:t>
            </a:r>
            <a:r>
              <a:rPr sz="1600" b="1" spc="-80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6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06-6941-2297</a:t>
            </a:r>
            <a:endParaRPr sz="1600">
              <a:latin typeface="UD デジタル 教科書体 NP-B"/>
              <a:cs typeface="UD デジタル 教科書体 NP-B"/>
            </a:endParaRPr>
          </a:p>
          <a:p>
            <a:pPr marL="19685">
              <a:lnSpc>
                <a:spcPct val="100000"/>
              </a:lnSpc>
              <a:spcBef>
                <a:spcPts val="955"/>
              </a:spcBef>
            </a:pPr>
            <a:r>
              <a:rPr sz="1600" b="1" spc="-10" dirty="0">
                <a:solidFill>
                  <a:srgbClr val="843B0B"/>
                </a:solidFill>
                <a:latin typeface="ＭＳ 明朝"/>
                <a:cs typeface="ＭＳ 明朝"/>
              </a:rPr>
              <a:t>✉</a:t>
            </a:r>
            <a:r>
              <a:rPr sz="1600" b="1" spc="-10" dirty="0">
                <a:solidFill>
                  <a:srgbClr val="843B0B"/>
                </a:solidFill>
                <a:latin typeface="UD デジタル 教科書体 NP-B"/>
                <a:cs typeface="UD デジタル 教科書体 NP-B"/>
                <a:hlinkClick r:id="rId2"/>
              </a:rPr>
              <a:t>jouhou-c@ofix.or.jp</a:t>
            </a:r>
            <a:endParaRPr sz="1600">
              <a:latin typeface="UD デジタル 教科書体 NP-B"/>
              <a:cs typeface="UD デジタル 教科書体 NP-B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7008" y="496823"/>
            <a:ext cx="1435607" cy="14447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1182" y="1791762"/>
            <a:ext cx="6484417" cy="2068515"/>
          </a:xfrm>
          <a:prstGeom prst="rect">
            <a:avLst/>
          </a:prstGeom>
        </p:spPr>
        <p:txBody>
          <a:bodyPr vert="horz" wrap="square" lIns="0" tIns="300990" rIns="0" bIns="0" rtlCol="0">
            <a:spAutoFit/>
          </a:bodyPr>
          <a:lstStyle/>
          <a:p>
            <a:pPr marL="613410">
              <a:lnSpc>
                <a:spcPct val="100000"/>
              </a:lnSpc>
              <a:spcBef>
                <a:spcPts val="2370"/>
              </a:spcBef>
              <a:tabLst>
                <a:tab pos="2594610" algn="l"/>
                <a:tab pos="3661410" algn="l"/>
              </a:tabLst>
            </a:pPr>
            <a:r>
              <a:rPr sz="3600" dirty="0">
                <a:solidFill>
                  <a:srgbClr val="C55A11"/>
                </a:solidFill>
                <a:latin typeface="Batang"/>
                <a:cs typeface="Batang"/>
              </a:rPr>
              <a:t>외국인을	위한	노동상담</a:t>
            </a:r>
            <a:endParaRPr sz="3600" dirty="0">
              <a:latin typeface="Batang"/>
              <a:cs typeface="Batang"/>
            </a:endParaRPr>
          </a:p>
          <a:p>
            <a:pPr marL="12700">
              <a:spcBef>
                <a:spcPts val="1640"/>
              </a:spcBef>
              <a:tabLst>
                <a:tab pos="1154430" algn="l"/>
              </a:tabLst>
            </a:pPr>
            <a:r>
              <a:rPr sz="3600" b="1" baseline="3205" dirty="0" err="1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일시</a:t>
            </a:r>
            <a:r>
              <a:rPr sz="3200" b="1" baseline="1068" dirty="0" err="1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UD デジタル 教科書体 NK-B"/>
              </a:rPr>
              <a:t>：</a:t>
            </a:r>
            <a:r>
              <a:rPr sz="2600" b="1" dirty="0" err="1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매월</a:t>
            </a:r>
            <a:r>
              <a:rPr lang="ja-JP" altLang="en-US" sz="26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 </a:t>
            </a:r>
            <a:r>
              <a:rPr lang="ko-KR" altLang="en-US" sz="26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제</a:t>
            </a:r>
            <a:r>
              <a:rPr lang="en-US" altLang="ko-KR" sz="26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1</a:t>
            </a:r>
            <a:r>
              <a:rPr lang="ko-KR" altLang="en-US" sz="26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금요일 </a:t>
            </a:r>
            <a:r>
              <a:rPr lang="en-US" altLang="ko-KR" sz="20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(</a:t>
            </a:r>
            <a:r>
              <a:rPr lang="pt-BR" altLang="ja-JP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UD デジタル 教科書体 NK-B"/>
              </a:rPr>
              <a:t>1:30pm-5:30pm</a:t>
            </a:r>
            <a:r>
              <a:rPr lang="en-US" altLang="ja-JP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SimSun"/>
              </a:rPr>
              <a:t>)</a:t>
            </a:r>
          </a:p>
          <a:p>
            <a:pPr marL="12700">
              <a:spcBef>
                <a:spcPts val="1640"/>
              </a:spcBef>
              <a:tabLst>
                <a:tab pos="1154430" algn="l"/>
              </a:tabLst>
            </a:pPr>
            <a:r>
              <a:rPr lang="en-US" altLang="ko-KR" sz="26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          </a:t>
            </a:r>
            <a:r>
              <a:rPr lang="ja-JP" altLang="en-US" sz="26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　   </a:t>
            </a:r>
            <a:r>
              <a:rPr lang="ko-KR" altLang="en-US" sz="26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제</a:t>
            </a:r>
            <a:r>
              <a:rPr lang="en-US" altLang="ko-KR" sz="26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3</a:t>
            </a:r>
            <a:r>
              <a:rPr lang="ko-KR" altLang="en-US" sz="26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목요일</a:t>
            </a:r>
            <a:r>
              <a:rPr lang="en-US" altLang="ko-KR" sz="26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 </a:t>
            </a:r>
            <a:r>
              <a:rPr lang="en-US" altLang="ko-KR" sz="20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(</a:t>
            </a:r>
            <a:r>
              <a:rPr lang="en-US" altLang="ja-JP" sz="2000" b="1" spc="-4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6</a:t>
            </a:r>
            <a:r>
              <a:rPr lang="pt-BR" altLang="ja-JP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UD デジタル 教科書体 NK-B"/>
              </a:rPr>
              <a:t>:</a:t>
            </a:r>
            <a:r>
              <a:rPr lang="en-US" altLang="ja-JP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UD デジタル 教科書体 NK-B"/>
              </a:rPr>
              <a:t>0</a:t>
            </a:r>
            <a:r>
              <a:rPr lang="pt-BR" altLang="ja-JP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UD デジタル 教科書体 NK-B"/>
              </a:rPr>
              <a:t>0pm-</a:t>
            </a:r>
            <a:r>
              <a:rPr lang="en-US" altLang="ja-JP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UD デジタル 教科書体 NK-B"/>
              </a:rPr>
              <a:t>8</a:t>
            </a:r>
            <a:r>
              <a:rPr lang="pt-BR" altLang="ja-JP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UD デジタル 教科書体 NK-B"/>
              </a:rPr>
              <a:t>:</a:t>
            </a:r>
            <a:r>
              <a:rPr lang="en-US" altLang="ja-JP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UD デジタル 教科書体 NK-B"/>
              </a:rPr>
              <a:t>00</a:t>
            </a:r>
            <a:r>
              <a:rPr lang="pt-BR" altLang="ja-JP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UD デジタル 教科書体 NK-B"/>
              </a:rPr>
              <a:t>pm</a:t>
            </a:r>
            <a:r>
              <a:rPr lang="en-US" altLang="ja-JP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SimSun"/>
              </a:rPr>
              <a:t>)</a:t>
            </a:r>
            <a:r>
              <a:rPr lang="ja-JP" altLang="en-US" sz="20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SimSun"/>
              </a:rPr>
              <a:t>　</a:t>
            </a:r>
            <a:r>
              <a:rPr lang="en-US" altLang="ja-JP" sz="2400" b="1" spc="35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(</a:t>
            </a:r>
            <a:r>
              <a:rPr sz="2400" b="1" spc="35" dirty="0" err="1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원칙</a:t>
            </a:r>
            <a:r>
              <a:rPr lang="en-US" altLang="ko-KR" sz="2400" b="1" dirty="0">
                <a:solidFill>
                  <a:srgbClr val="1F3863"/>
                </a:solidFill>
                <a:latin typeface="Batang" panose="02030600000101010101" pitchFamily="18" charset="-127"/>
                <a:ea typeface="Batang" panose="02030600000101010101" pitchFamily="18" charset="-127"/>
                <a:cs typeface="Gungsuh"/>
              </a:rPr>
              <a:t>)</a:t>
            </a:r>
            <a:endParaRPr sz="2400" b="1" dirty="0">
              <a:latin typeface="Batang" panose="02030600000101010101" pitchFamily="18" charset="-127"/>
              <a:ea typeface="Batang" panose="02030600000101010101" pitchFamily="18" charset="-127"/>
              <a:cs typeface="Gungsuh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8487" y="5116527"/>
            <a:ext cx="1513665" cy="102273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8899" y="5431853"/>
            <a:ext cx="13042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1F3863"/>
                </a:solidFill>
                <a:latin typeface="Gungsuh"/>
                <a:cs typeface="Gungsuh"/>
              </a:rPr>
              <a:t>해고</a:t>
            </a:r>
            <a:r>
              <a:rPr sz="2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・</a:t>
            </a:r>
            <a:r>
              <a:rPr sz="2200" spc="-5" dirty="0">
                <a:solidFill>
                  <a:srgbClr val="1F3863"/>
                </a:solidFill>
                <a:latin typeface="Gungsuh"/>
                <a:cs typeface="Gungsuh"/>
              </a:rPr>
              <a:t>퇴직</a:t>
            </a:r>
            <a:endParaRPr sz="2200">
              <a:latin typeface="Gungsuh"/>
              <a:cs typeface="Gungsuh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52215" y="3984031"/>
            <a:ext cx="1707106" cy="10012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6808" y="3995520"/>
            <a:ext cx="1581828" cy="9999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40884" y="5116685"/>
            <a:ext cx="1741247" cy="104538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58631" y="6216396"/>
            <a:ext cx="6299200" cy="202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marR="5080" indent="381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1F3863"/>
                </a:solidFill>
                <a:latin typeface="Batang"/>
                <a:cs typeface="Batang"/>
              </a:rPr>
              <a:t>오사카부</a:t>
            </a:r>
            <a:r>
              <a:rPr sz="2200" spc="-30" dirty="0">
                <a:solidFill>
                  <a:srgbClr val="1F3863"/>
                </a:solidFill>
                <a:latin typeface="Batang"/>
                <a:cs typeface="Batang"/>
              </a:rPr>
              <a:t> </a:t>
            </a:r>
            <a:r>
              <a:rPr sz="2200" spc="-5" dirty="0">
                <a:solidFill>
                  <a:srgbClr val="1F3863"/>
                </a:solidFill>
                <a:latin typeface="Batang"/>
                <a:cs typeface="Batang"/>
              </a:rPr>
              <a:t>노동상담센터의</a:t>
            </a:r>
            <a:r>
              <a:rPr sz="2200" spc="-30" dirty="0">
                <a:solidFill>
                  <a:srgbClr val="1F3863"/>
                </a:solidFill>
                <a:latin typeface="Batang"/>
                <a:cs typeface="Batang"/>
              </a:rPr>
              <a:t> </a:t>
            </a:r>
            <a:r>
              <a:rPr sz="2200" spc="-5" dirty="0">
                <a:solidFill>
                  <a:srgbClr val="1F3863"/>
                </a:solidFill>
                <a:latin typeface="Batang"/>
                <a:cs typeface="Batang"/>
              </a:rPr>
              <a:t>전문가와</a:t>
            </a:r>
            <a:r>
              <a:rPr sz="2200" spc="-30" dirty="0">
                <a:solidFill>
                  <a:srgbClr val="1F3863"/>
                </a:solidFill>
                <a:latin typeface="Batang"/>
                <a:cs typeface="Batang"/>
              </a:rPr>
              <a:t> </a:t>
            </a:r>
            <a:r>
              <a:rPr sz="2200" spc="-5" dirty="0">
                <a:solidFill>
                  <a:srgbClr val="1F3863"/>
                </a:solidFill>
                <a:latin typeface="Batang"/>
                <a:cs typeface="Batang"/>
              </a:rPr>
              <a:t>온라인으로</a:t>
            </a:r>
            <a:r>
              <a:rPr sz="2200" spc="-30" dirty="0">
                <a:solidFill>
                  <a:srgbClr val="1F3863"/>
                </a:solidFill>
                <a:latin typeface="Batang"/>
                <a:cs typeface="Batang"/>
              </a:rPr>
              <a:t> </a:t>
            </a:r>
            <a:r>
              <a:rPr sz="2200" dirty="0">
                <a:solidFill>
                  <a:srgbClr val="1F3863"/>
                </a:solidFill>
                <a:latin typeface="Batang"/>
                <a:cs typeface="Batang"/>
              </a:rPr>
              <a:t>상 </a:t>
            </a:r>
            <a:r>
              <a:rPr sz="2200" spc="-720" dirty="0">
                <a:solidFill>
                  <a:srgbClr val="1F3863"/>
                </a:solidFill>
                <a:latin typeface="Batang"/>
                <a:cs typeface="Batang"/>
              </a:rPr>
              <a:t> </a:t>
            </a:r>
            <a:r>
              <a:rPr sz="2200" spc="-5" dirty="0">
                <a:solidFill>
                  <a:srgbClr val="1F3863"/>
                </a:solidFill>
                <a:latin typeface="Batang"/>
                <a:cs typeface="Batang"/>
              </a:rPr>
              <a:t>담할</a:t>
            </a:r>
            <a:r>
              <a:rPr sz="2200" spc="-15" dirty="0">
                <a:solidFill>
                  <a:srgbClr val="1F3863"/>
                </a:solidFill>
                <a:latin typeface="Batang"/>
                <a:cs typeface="Batang"/>
              </a:rPr>
              <a:t> </a:t>
            </a:r>
            <a:r>
              <a:rPr sz="2200" dirty="0">
                <a:solidFill>
                  <a:srgbClr val="1F3863"/>
                </a:solidFill>
                <a:latin typeface="Batang"/>
                <a:cs typeface="Batang"/>
              </a:rPr>
              <a:t>수</a:t>
            </a:r>
            <a:r>
              <a:rPr sz="2200" spc="-10" dirty="0">
                <a:solidFill>
                  <a:srgbClr val="1F3863"/>
                </a:solidFill>
                <a:latin typeface="Batang"/>
                <a:cs typeface="Batang"/>
              </a:rPr>
              <a:t> 있습니다.</a:t>
            </a:r>
            <a:endParaRPr sz="2200">
              <a:latin typeface="Batang"/>
              <a:cs typeface="Batang"/>
            </a:endParaRPr>
          </a:p>
          <a:p>
            <a:pPr marL="57150">
              <a:lnSpc>
                <a:spcPts val="2630"/>
              </a:lnSpc>
            </a:pPr>
            <a:r>
              <a:rPr sz="2200" spc="-15" dirty="0">
                <a:solidFill>
                  <a:srgbClr val="1F3863"/>
                </a:solidFill>
                <a:latin typeface="Gulim"/>
                <a:cs typeface="Gulim"/>
              </a:rPr>
              <a:t>상담방법：온라인,오시거나</a:t>
            </a:r>
            <a:r>
              <a:rPr sz="2200" spc="-25" dirty="0">
                <a:solidFill>
                  <a:srgbClr val="1F3863"/>
                </a:solidFill>
                <a:latin typeface="Gulim"/>
                <a:cs typeface="Gulim"/>
              </a:rPr>
              <a:t> </a:t>
            </a:r>
            <a:r>
              <a:rPr sz="2200" spc="40" dirty="0">
                <a:solidFill>
                  <a:srgbClr val="1F3863"/>
                </a:solidFill>
                <a:latin typeface="Gulim"/>
                <a:cs typeface="Gulim"/>
              </a:rPr>
              <a:t>전화로(모두</a:t>
            </a:r>
            <a:r>
              <a:rPr sz="2200" spc="-20" dirty="0">
                <a:solidFill>
                  <a:srgbClr val="1F3863"/>
                </a:solidFill>
                <a:latin typeface="Gulim"/>
                <a:cs typeface="Gulim"/>
              </a:rPr>
              <a:t> </a:t>
            </a:r>
            <a:r>
              <a:rPr sz="2200" spc="60" dirty="0">
                <a:solidFill>
                  <a:srgbClr val="1F3863"/>
                </a:solidFill>
                <a:latin typeface="Gulim"/>
                <a:cs typeface="Gulim"/>
              </a:rPr>
              <a:t>예약제)</a:t>
            </a:r>
            <a:endParaRPr sz="2200">
              <a:latin typeface="Gulim"/>
              <a:cs typeface="Gulim"/>
            </a:endParaRPr>
          </a:p>
          <a:p>
            <a:pPr marL="146050">
              <a:lnSpc>
                <a:spcPct val="100000"/>
              </a:lnSpc>
              <a:spcBef>
                <a:spcPts val="1495"/>
              </a:spcBef>
            </a:pPr>
            <a:r>
              <a:rPr sz="14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※</a:t>
            </a:r>
            <a:r>
              <a:rPr sz="1400" spc="-5" dirty="0">
                <a:solidFill>
                  <a:srgbClr val="1F3863"/>
                </a:solidFill>
                <a:latin typeface="Gulim"/>
                <a:cs typeface="Gulim"/>
              </a:rPr>
              <a:t>원칙</a:t>
            </a:r>
            <a:r>
              <a:rPr sz="14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,</a:t>
            </a:r>
            <a:r>
              <a:rPr sz="1400" spc="-5" dirty="0">
                <a:solidFill>
                  <a:srgbClr val="1F3863"/>
                </a:solidFill>
                <a:latin typeface="Gulim"/>
                <a:cs typeface="Gulim"/>
              </a:rPr>
              <a:t>상담실시일로부</a:t>
            </a:r>
            <a:r>
              <a:rPr sz="1400" dirty="0">
                <a:solidFill>
                  <a:srgbClr val="1F3863"/>
                </a:solidFill>
                <a:latin typeface="Gulim"/>
                <a:cs typeface="Gulim"/>
              </a:rPr>
              <a:t>터</a:t>
            </a:r>
            <a:r>
              <a:rPr sz="1400" spc="-65" dirty="0">
                <a:solidFill>
                  <a:srgbClr val="1F3863"/>
                </a:solidFill>
                <a:latin typeface="Gulim"/>
                <a:cs typeface="Gulim"/>
              </a:rPr>
              <a:t> </a:t>
            </a:r>
            <a:r>
              <a:rPr sz="14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2(</a:t>
            </a:r>
            <a:r>
              <a:rPr sz="1400" spc="-5" dirty="0">
                <a:solidFill>
                  <a:srgbClr val="1F3863"/>
                </a:solidFill>
                <a:latin typeface="Gulim"/>
                <a:cs typeface="Gulim"/>
              </a:rPr>
              <a:t>영업</a:t>
            </a:r>
            <a:r>
              <a:rPr sz="14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)</a:t>
            </a:r>
            <a:r>
              <a:rPr sz="1400" spc="-5" dirty="0">
                <a:solidFill>
                  <a:srgbClr val="1F3863"/>
                </a:solidFill>
                <a:latin typeface="Gulim"/>
                <a:cs typeface="Gulim"/>
              </a:rPr>
              <a:t>일전까</a:t>
            </a:r>
            <a:r>
              <a:rPr sz="1400" dirty="0">
                <a:solidFill>
                  <a:srgbClr val="1F3863"/>
                </a:solidFill>
                <a:latin typeface="Gulim"/>
                <a:cs typeface="Gulim"/>
              </a:rPr>
              <a:t>지</a:t>
            </a:r>
            <a:r>
              <a:rPr sz="1400" spc="-90" dirty="0">
                <a:solidFill>
                  <a:srgbClr val="1F3863"/>
                </a:solidFill>
                <a:latin typeface="Gulim"/>
                <a:cs typeface="Gulim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Gulim"/>
                <a:cs typeface="Gulim"/>
              </a:rPr>
              <a:t>예약접수</a:t>
            </a:r>
            <a:endParaRPr sz="1400">
              <a:latin typeface="Gulim"/>
              <a:cs typeface="Gulim"/>
            </a:endParaRPr>
          </a:p>
          <a:p>
            <a:pPr marL="12700" marR="140335">
              <a:lnSpc>
                <a:spcPct val="100000"/>
              </a:lnSpc>
              <a:spcBef>
                <a:spcPts val="810"/>
              </a:spcBef>
            </a:pPr>
            <a:r>
              <a:rPr sz="1600" b="0" spc="25" dirty="0">
                <a:solidFill>
                  <a:srgbClr val="1F3863"/>
                </a:solidFill>
                <a:latin typeface="源ノ明朝 Medium"/>
                <a:cs typeface="源ノ明朝 Medium"/>
              </a:rPr>
              <a:t>통역언어</a:t>
            </a:r>
            <a:r>
              <a:rPr sz="1600" b="1" spc="2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：</a:t>
            </a:r>
            <a:r>
              <a:rPr sz="1600" b="0" spc="25" dirty="0">
                <a:solidFill>
                  <a:srgbClr val="1F3863"/>
                </a:solidFill>
                <a:latin typeface="源ノ明朝 Medium"/>
                <a:cs typeface="源ノ明朝 Medium"/>
              </a:rPr>
              <a:t>영어,</a:t>
            </a:r>
            <a:r>
              <a:rPr sz="1600" b="0" spc="-35" dirty="0">
                <a:solidFill>
                  <a:srgbClr val="1F3863"/>
                </a:solidFill>
                <a:latin typeface="源ノ明朝 Medium"/>
                <a:cs typeface="源ノ明朝 Medium"/>
              </a:rPr>
              <a:t> </a:t>
            </a:r>
            <a:r>
              <a:rPr sz="1600" b="0" spc="20" dirty="0">
                <a:solidFill>
                  <a:srgbClr val="1F3863"/>
                </a:solidFill>
                <a:latin typeface="源ノ明朝 Medium"/>
                <a:cs typeface="源ノ明朝 Medium"/>
              </a:rPr>
              <a:t>중국어,</a:t>
            </a:r>
            <a:r>
              <a:rPr sz="1600" b="0" spc="-30" dirty="0">
                <a:solidFill>
                  <a:srgbClr val="1F3863"/>
                </a:solidFill>
                <a:latin typeface="源ノ明朝 Medium"/>
                <a:cs typeface="源ノ明朝 Medium"/>
              </a:rPr>
              <a:t> </a:t>
            </a:r>
            <a:r>
              <a:rPr sz="1600" b="0" spc="175" dirty="0">
                <a:solidFill>
                  <a:srgbClr val="1F3863"/>
                </a:solidFill>
                <a:latin typeface="源ノ明朝 Medium"/>
                <a:cs typeface="源ノ明朝 Medium"/>
              </a:rPr>
              <a:t>한국·조선어,</a:t>
            </a:r>
            <a:r>
              <a:rPr sz="1600" b="0" spc="-35" dirty="0">
                <a:solidFill>
                  <a:srgbClr val="1F3863"/>
                </a:solidFill>
                <a:latin typeface="源ノ明朝 Medium"/>
                <a:cs typeface="源ノ明朝 Medium"/>
              </a:rPr>
              <a:t> </a:t>
            </a:r>
            <a:r>
              <a:rPr sz="1600" b="0" spc="30" dirty="0">
                <a:solidFill>
                  <a:srgbClr val="1F3863"/>
                </a:solidFill>
                <a:latin typeface="源ノ明朝 Medium"/>
                <a:cs typeface="源ノ明朝 Medium"/>
              </a:rPr>
              <a:t>포르투갈어,</a:t>
            </a:r>
            <a:r>
              <a:rPr sz="1600" b="0" spc="-30" dirty="0">
                <a:solidFill>
                  <a:srgbClr val="1F3863"/>
                </a:solidFill>
                <a:latin typeface="源ノ明朝 Medium"/>
                <a:cs typeface="源ノ明朝 Medium"/>
              </a:rPr>
              <a:t> </a:t>
            </a:r>
            <a:r>
              <a:rPr sz="1600" b="0" spc="25" dirty="0">
                <a:solidFill>
                  <a:srgbClr val="1F3863"/>
                </a:solidFill>
                <a:latin typeface="源ノ明朝 Medium"/>
                <a:cs typeface="源ノ明朝 Medium"/>
              </a:rPr>
              <a:t>스페인어,</a:t>
            </a:r>
            <a:r>
              <a:rPr sz="1600" b="0" spc="50" dirty="0">
                <a:solidFill>
                  <a:srgbClr val="1F3863"/>
                </a:solidFill>
                <a:latin typeface="源ノ明朝 Medium"/>
                <a:cs typeface="源ノ明朝 Medium"/>
              </a:rPr>
              <a:t> 베트남 </a:t>
            </a:r>
            <a:r>
              <a:rPr sz="1600" b="0" spc="-395" dirty="0">
                <a:solidFill>
                  <a:srgbClr val="1F3863"/>
                </a:solidFill>
                <a:latin typeface="源ノ明朝 Medium"/>
                <a:cs typeface="源ノ明朝 Medium"/>
              </a:rPr>
              <a:t> </a:t>
            </a:r>
            <a:r>
              <a:rPr sz="1600" b="0" spc="-10" dirty="0">
                <a:solidFill>
                  <a:srgbClr val="1F3863"/>
                </a:solidFill>
                <a:latin typeface="源ノ明朝 Medium"/>
                <a:cs typeface="源ノ明朝 Medium"/>
              </a:rPr>
              <a:t>어,</a:t>
            </a:r>
            <a:r>
              <a:rPr sz="1600" b="0" spc="-35" dirty="0">
                <a:solidFill>
                  <a:srgbClr val="1F3863"/>
                </a:solidFill>
                <a:latin typeface="源ノ明朝 Medium"/>
                <a:cs typeface="源ノ明朝 Medium"/>
              </a:rPr>
              <a:t> </a:t>
            </a:r>
            <a:r>
              <a:rPr sz="1600" b="0" spc="25" dirty="0">
                <a:solidFill>
                  <a:srgbClr val="1F3863"/>
                </a:solidFill>
                <a:latin typeface="源ノ明朝 Medium"/>
                <a:cs typeface="源ノ明朝 Medium"/>
              </a:rPr>
              <a:t>필리핀어,</a:t>
            </a:r>
            <a:r>
              <a:rPr sz="1600" b="0" spc="-30" dirty="0">
                <a:solidFill>
                  <a:srgbClr val="1F3863"/>
                </a:solidFill>
                <a:latin typeface="源ノ明朝 Medium"/>
                <a:cs typeface="源ノ明朝 Medium"/>
              </a:rPr>
              <a:t> </a:t>
            </a:r>
            <a:r>
              <a:rPr sz="1600" b="0" spc="20" dirty="0">
                <a:solidFill>
                  <a:srgbClr val="1F3863"/>
                </a:solidFill>
                <a:latin typeface="源ノ明朝 Medium"/>
                <a:cs typeface="源ノ明朝 Medium"/>
              </a:rPr>
              <a:t>태국어,</a:t>
            </a:r>
            <a:r>
              <a:rPr sz="1600" b="0" spc="-30" dirty="0">
                <a:solidFill>
                  <a:srgbClr val="1F3863"/>
                </a:solidFill>
                <a:latin typeface="源ノ明朝 Medium"/>
                <a:cs typeface="源ノ明朝 Medium"/>
              </a:rPr>
              <a:t> </a:t>
            </a:r>
            <a:r>
              <a:rPr sz="1600" b="0" spc="30" dirty="0">
                <a:solidFill>
                  <a:srgbClr val="1F3863"/>
                </a:solidFill>
                <a:latin typeface="源ノ明朝 Medium"/>
                <a:cs typeface="源ノ明朝 Medium"/>
              </a:rPr>
              <a:t>인도네시아어,</a:t>
            </a:r>
            <a:r>
              <a:rPr sz="1600" b="0" spc="-30" dirty="0">
                <a:solidFill>
                  <a:srgbClr val="1F3863"/>
                </a:solidFill>
                <a:latin typeface="源ノ明朝 Medium"/>
                <a:cs typeface="源ノ明朝 Medium"/>
              </a:rPr>
              <a:t> </a:t>
            </a:r>
            <a:r>
              <a:rPr sz="1600" b="0" spc="20" dirty="0">
                <a:solidFill>
                  <a:srgbClr val="1F3863"/>
                </a:solidFill>
                <a:latin typeface="源ノ明朝 Medium"/>
                <a:cs typeface="源ノ明朝 Medium"/>
              </a:rPr>
              <a:t>네팔어,</a:t>
            </a:r>
            <a:r>
              <a:rPr sz="1600" b="0" spc="-30" dirty="0">
                <a:solidFill>
                  <a:srgbClr val="1F3863"/>
                </a:solidFill>
                <a:latin typeface="源ノ明朝 Medium"/>
                <a:cs typeface="源ノ明朝 Medium"/>
              </a:rPr>
              <a:t> </a:t>
            </a:r>
            <a:r>
              <a:rPr sz="1600" b="0" spc="45" dirty="0">
                <a:solidFill>
                  <a:srgbClr val="1F3863"/>
                </a:solidFill>
                <a:latin typeface="源ノ明朝 Medium"/>
                <a:cs typeface="源ノ明朝 Medium"/>
              </a:rPr>
              <a:t>일본어</a:t>
            </a:r>
            <a:endParaRPr sz="1600">
              <a:latin typeface="源ノ明朝 Medium"/>
              <a:cs typeface="源ノ明朝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760" y="8408289"/>
            <a:ext cx="2159000" cy="58801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400" dirty="0">
                <a:solidFill>
                  <a:srgbClr val="843B0B"/>
                </a:solidFill>
                <a:latin typeface="Batang"/>
                <a:cs typeface="Batang"/>
              </a:rPr>
              <a:t>문의</a:t>
            </a:r>
            <a:r>
              <a:rPr sz="14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•</a:t>
            </a:r>
            <a:r>
              <a:rPr sz="1400" dirty="0">
                <a:solidFill>
                  <a:srgbClr val="843B0B"/>
                </a:solidFill>
                <a:latin typeface="Batang"/>
                <a:cs typeface="Batang"/>
              </a:rPr>
              <a:t>예약:</a:t>
            </a:r>
            <a:endParaRPr sz="1400">
              <a:latin typeface="Batang"/>
              <a:cs typeface="Batang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400" dirty="0">
                <a:solidFill>
                  <a:srgbClr val="843B0B"/>
                </a:solidFill>
                <a:latin typeface="Batang"/>
                <a:cs typeface="Batang"/>
              </a:rPr>
              <a:t>오사카부</a:t>
            </a:r>
            <a:r>
              <a:rPr sz="1400" spc="-35" dirty="0">
                <a:solidFill>
                  <a:srgbClr val="843B0B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843B0B"/>
                </a:solidFill>
                <a:latin typeface="Batang"/>
                <a:cs typeface="Batang"/>
              </a:rPr>
              <a:t>외국인</a:t>
            </a:r>
            <a:r>
              <a:rPr sz="1400" spc="-30" dirty="0">
                <a:solidFill>
                  <a:srgbClr val="843B0B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843B0B"/>
                </a:solidFill>
                <a:latin typeface="Batang"/>
                <a:cs typeface="Batang"/>
              </a:rPr>
              <a:t>정보</a:t>
            </a:r>
            <a:r>
              <a:rPr sz="1400" spc="-30" dirty="0">
                <a:solidFill>
                  <a:srgbClr val="843B0B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843B0B"/>
                </a:solidFill>
                <a:latin typeface="Batang"/>
                <a:cs typeface="Batang"/>
              </a:rPr>
              <a:t>코너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4708" y="9491281"/>
            <a:ext cx="5855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43B0B"/>
                </a:solidFill>
                <a:latin typeface="Batang"/>
                <a:cs typeface="Batang"/>
              </a:rPr>
              <a:t>오사카시 중앙구 혼마찌바시</a:t>
            </a:r>
            <a:r>
              <a:rPr sz="20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2-5</a:t>
            </a:r>
            <a:r>
              <a:rPr sz="2000" b="1" spc="-190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2000" dirty="0">
                <a:solidFill>
                  <a:srgbClr val="843B0B"/>
                </a:solidFill>
                <a:latin typeface="Batang"/>
                <a:cs typeface="Batang"/>
              </a:rPr>
              <a:t>마이돔 오사카</a:t>
            </a:r>
            <a:r>
              <a:rPr sz="20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5</a:t>
            </a:r>
            <a:r>
              <a:rPr sz="2000" dirty="0">
                <a:solidFill>
                  <a:srgbClr val="843B0B"/>
                </a:solidFill>
                <a:latin typeface="Batang"/>
                <a:cs typeface="Batang"/>
              </a:rPr>
              <a:t>층</a:t>
            </a:r>
            <a:endParaRPr sz="2000">
              <a:latin typeface="Batang"/>
              <a:cs typeface="Batang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52130" y="8488322"/>
            <a:ext cx="618624" cy="61865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8443" y="3995314"/>
            <a:ext cx="1490915" cy="97729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76579" y="4271187"/>
            <a:ext cx="8388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1F3863"/>
                </a:solidFill>
                <a:latin typeface="Gungsuh"/>
                <a:cs typeface="Gungsuh"/>
              </a:rPr>
              <a:t>임금</a:t>
            </a:r>
            <a:endParaRPr sz="3200">
              <a:latin typeface="Gungsuh"/>
              <a:cs typeface="Gungsuh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21359" y="31820"/>
            <a:ext cx="361937" cy="25314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15017" y="338084"/>
            <a:ext cx="895672" cy="20302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93229" y="0"/>
            <a:ext cx="4321175" cy="176085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3810">
              <a:lnSpc>
                <a:spcPct val="100000"/>
              </a:lnSpc>
              <a:spcBef>
                <a:spcPts val="660"/>
              </a:spcBef>
            </a:pPr>
            <a:r>
              <a:rPr sz="1400" spc="114" dirty="0">
                <a:latin typeface="Noto Sans Mono CJK TC Regular"/>
                <a:cs typeface="Noto Sans Mono CJK TC Regular"/>
              </a:rPr>
              <a:t>오사카부</a:t>
            </a:r>
            <a:r>
              <a:rPr sz="1400" spc="-235" dirty="0">
                <a:latin typeface="Noto Sans Mono CJK TC Regular"/>
                <a:cs typeface="Noto Sans Mono CJK TC Regular"/>
              </a:rPr>
              <a:t> </a:t>
            </a:r>
            <a:r>
              <a:rPr sz="1400" spc="95" dirty="0">
                <a:latin typeface="Noto Sans Mono CJK TC Regular"/>
                <a:cs typeface="Noto Sans Mono CJK TC Regular"/>
              </a:rPr>
              <a:t>노동상담센터(노동환경과)</a:t>
            </a:r>
            <a:endParaRPr sz="1400" dirty="0">
              <a:latin typeface="Noto Sans Mono CJK TC Regular"/>
              <a:cs typeface="Noto Sans Mono CJK TC Regular"/>
            </a:endParaRPr>
          </a:p>
          <a:p>
            <a:pPr marL="1363980">
              <a:lnSpc>
                <a:spcPts val="1655"/>
              </a:lnSpc>
              <a:spcBef>
                <a:spcPts val="560"/>
              </a:spcBef>
            </a:pPr>
            <a:r>
              <a:rPr sz="1400" dirty="0">
                <a:latin typeface="Minion Pro"/>
                <a:cs typeface="Minion Pro"/>
              </a:rPr>
              <a:t>(</a:t>
            </a:r>
            <a:r>
              <a:rPr sz="1400" spc="90" dirty="0">
                <a:latin typeface="Noto Sans Mono CJK TC Regular"/>
                <a:cs typeface="Noto Sans Mono CJK TC Regular"/>
              </a:rPr>
              <a:t>공익재단)</a:t>
            </a:r>
            <a:r>
              <a:rPr sz="1400" spc="-235" dirty="0">
                <a:latin typeface="Noto Sans Mono CJK TC Regular"/>
                <a:cs typeface="Noto Sans Mono CJK TC Regular"/>
              </a:rPr>
              <a:t> </a:t>
            </a:r>
            <a:r>
              <a:rPr sz="1400" spc="114" dirty="0">
                <a:latin typeface="Noto Sans Mono CJK TC Regular"/>
                <a:cs typeface="Noto Sans Mono CJK TC Regular"/>
              </a:rPr>
              <a:t>오사카부국제교류재단</a:t>
            </a:r>
            <a:r>
              <a:rPr sz="1400" spc="-235" dirty="0">
                <a:latin typeface="Noto Sans Mono CJK TC Regular"/>
                <a:cs typeface="Noto Sans Mono CJK TC Regular"/>
              </a:rPr>
              <a:t> </a:t>
            </a:r>
            <a:r>
              <a:rPr sz="1400" spc="114" dirty="0">
                <a:latin typeface="Noto Sans Mono CJK TC Regular"/>
                <a:cs typeface="Noto Sans Mono CJK TC Regular"/>
              </a:rPr>
              <a:t>내</a:t>
            </a:r>
            <a:endParaRPr sz="1400" dirty="0">
              <a:latin typeface="Noto Sans Mono CJK TC Regular"/>
              <a:cs typeface="Noto Sans Mono CJK TC Regular"/>
            </a:endParaRPr>
          </a:p>
          <a:p>
            <a:pPr marL="1929130">
              <a:lnSpc>
                <a:spcPts val="1415"/>
              </a:lnSpc>
            </a:pPr>
            <a:r>
              <a:rPr sz="1200" spc="100" dirty="0">
                <a:latin typeface="Noto Sans Mono CJK TC Regular"/>
                <a:cs typeface="Noto Sans Mono CJK TC Regular"/>
              </a:rPr>
              <a:t>오사카</a:t>
            </a:r>
            <a:r>
              <a:rPr sz="1200" spc="95" dirty="0">
                <a:latin typeface="Noto Sans Mono CJK TC Regular"/>
                <a:cs typeface="Noto Sans Mono CJK TC Regular"/>
              </a:rPr>
              <a:t>부</a:t>
            </a:r>
            <a:r>
              <a:rPr sz="1200" spc="-260" dirty="0">
                <a:latin typeface="Noto Sans Mono CJK TC Regular"/>
                <a:cs typeface="Noto Sans Mono CJK TC Regular"/>
              </a:rPr>
              <a:t> </a:t>
            </a:r>
            <a:r>
              <a:rPr sz="1200" spc="100" dirty="0">
                <a:latin typeface="Noto Sans Mono CJK TC Regular"/>
                <a:cs typeface="Noto Sans Mono CJK TC Regular"/>
              </a:rPr>
              <a:t>외국</a:t>
            </a:r>
            <a:r>
              <a:rPr sz="1200" spc="95" dirty="0">
                <a:latin typeface="Noto Sans Mono CJK TC Regular"/>
                <a:cs typeface="Noto Sans Mono CJK TC Regular"/>
              </a:rPr>
              <a:t>인</a:t>
            </a:r>
            <a:r>
              <a:rPr sz="1200" spc="-260" dirty="0">
                <a:latin typeface="Noto Sans Mono CJK TC Regular"/>
                <a:cs typeface="Noto Sans Mono CJK TC Regular"/>
              </a:rPr>
              <a:t> </a:t>
            </a:r>
            <a:r>
              <a:rPr sz="1200" spc="100" dirty="0">
                <a:latin typeface="Noto Sans Mono CJK TC Regular"/>
                <a:cs typeface="Noto Sans Mono CJK TC Regular"/>
              </a:rPr>
              <a:t>정</a:t>
            </a:r>
            <a:r>
              <a:rPr sz="1200" spc="95" dirty="0">
                <a:latin typeface="Noto Sans Mono CJK TC Regular"/>
                <a:cs typeface="Noto Sans Mono CJK TC Regular"/>
              </a:rPr>
              <a:t>보</a:t>
            </a:r>
            <a:r>
              <a:rPr sz="1200" spc="-260" dirty="0">
                <a:latin typeface="Noto Sans Mono CJK TC Regular"/>
                <a:cs typeface="Noto Sans Mono CJK TC Regular"/>
              </a:rPr>
              <a:t> </a:t>
            </a:r>
            <a:r>
              <a:rPr sz="1200" spc="100" dirty="0">
                <a:latin typeface="Noto Sans Mono CJK TC Regular"/>
                <a:cs typeface="Noto Sans Mono CJK TC Regular"/>
              </a:rPr>
              <a:t>코너</a:t>
            </a:r>
            <a:endParaRPr sz="1200" dirty="0">
              <a:latin typeface="Noto Sans Mono CJK TC Regular"/>
              <a:cs typeface="Noto Sans Mono CJK TC Regular"/>
            </a:endParaRPr>
          </a:p>
          <a:p>
            <a:pPr>
              <a:lnSpc>
                <a:spcPct val="100000"/>
              </a:lnSpc>
            </a:pPr>
            <a:endParaRPr sz="650" dirty="0">
              <a:latin typeface="Noto Sans Mono CJK TC Regular"/>
              <a:cs typeface="Noto Sans Mono CJK TC Regular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EC7C30"/>
                </a:solidFill>
                <a:latin typeface="Batang"/>
                <a:cs typeface="Batang"/>
              </a:rPr>
              <a:t>예약해</a:t>
            </a:r>
            <a:r>
              <a:rPr sz="1600" spc="-55" dirty="0">
                <a:solidFill>
                  <a:srgbClr val="EC7C30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EC7C30"/>
                </a:solidFill>
                <a:latin typeface="Batang"/>
                <a:cs typeface="Batang"/>
              </a:rPr>
              <a:t>주십시오.</a:t>
            </a:r>
            <a:endParaRPr sz="1600" dirty="0">
              <a:latin typeface="Batang"/>
              <a:cs typeface="Batang"/>
            </a:endParaRPr>
          </a:p>
          <a:p>
            <a:pPr marL="2305685">
              <a:lnSpc>
                <a:spcPts val="1630"/>
              </a:lnSpc>
              <a:spcBef>
                <a:spcPts val="755"/>
              </a:spcBef>
            </a:pPr>
            <a:r>
              <a:rPr sz="1400" dirty="0">
                <a:solidFill>
                  <a:srgbClr val="EC7C30"/>
                </a:solidFill>
                <a:latin typeface="Batang"/>
                <a:cs typeface="Batang"/>
              </a:rPr>
              <a:t>온라인상담</a:t>
            </a:r>
            <a:r>
              <a:rPr sz="1400" spc="-20" dirty="0">
                <a:solidFill>
                  <a:srgbClr val="EC7C30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EC7C30"/>
                </a:solidFill>
                <a:latin typeface="Batang"/>
                <a:cs typeface="Batang"/>
              </a:rPr>
              <a:t>가능합니다.</a:t>
            </a:r>
            <a:endParaRPr sz="1400" dirty="0">
              <a:latin typeface="Batang"/>
              <a:cs typeface="Batang"/>
            </a:endParaRPr>
          </a:p>
          <a:p>
            <a:pPr marL="518795">
              <a:lnSpc>
                <a:spcPts val="2110"/>
              </a:lnSpc>
            </a:pPr>
            <a:r>
              <a:rPr sz="1800" dirty="0">
                <a:solidFill>
                  <a:srgbClr val="C55A11"/>
                </a:solidFill>
                <a:latin typeface="Batang"/>
                <a:cs typeface="Batang"/>
              </a:rPr>
              <a:t>상담무료！</a:t>
            </a:r>
            <a:endParaRPr sz="1800" dirty="0">
              <a:latin typeface="Batang"/>
              <a:cs typeface="Batang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77731" y="5401373"/>
            <a:ext cx="1243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F3863"/>
                </a:solidFill>
                <a:latin typeface="Gungsuh"/>
                <a:cs typeface="Gungsuh"/>
              </a:rPr>
              <a:t>노동계약</a:t>
            </a:r>
            <a:endParaRPr sz="2400">
              <a:latin typeface="Gungsuh"/>
              <a:cs typeface="Gungsu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08059" y="4218241"/>
            <a:ext cx="13449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1F3863"/>
                </a:solidFill>
                <a:latin typeface="Gungsuh"/>
                <a:cs typeface="Gungsuh"/>
              </a:rPr>
              <a:t>노동시간</a:t>
            </a:r>
            <a:endParaRPr sz="2600">
              <a:latin typeface="Gungsuh"/>
              <a:cs typeface="Gungsu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74412" y="4274210"/>
            <a:ext cx="10414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65" dirty="0">
                <a:solidFill>
                  <a:srgbClr val="1F3863"/>
                </a:solidFill>
                <a:latin typeface="Gungsuh"/>
                <a:cs typeface="Gungsuh"/>
              </a:rPr>
              <a:t>성희롱</a:t>
            </a:r>
            <a:endParaRPr sz="2600">
              <a:latin typeface="Gungsuh"/>
              <a:cs typeface="Gungsu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40097" y="5457291"/>
            <a:ext cx="1545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F3863"/>
                </a:solidFill>
                <a:latin typeface="Gungsuh"/>
                <a:cs typeface="Gungsuh"/>
              </a:rPr>
              <a:t>직장</a:t>
            </a:r>
            <a:r>
              <a:rPr sz="1800" spc="-55" dirty="0">
                <a:solidFill>
                  <a:srgbClr val="1F3863"/>
                </a:solidFill>
                <a:latin typeface="Gungsuh"/>
                <a:cs typeface="Gungsuh"/>
              </a:rPr>
              <a:t> </a:t>
            </a:r>
            <a:r>
              <a:rPr sz="1800" dirty="0">
                <a:solidFill>
                  <a:srgbClr val="1F3863"/>
                </a:solidFill>
                <a:latin typeface="Gungsuh"/>
                <a:cs typeface="Gungsuh"/>
              </a:rPr>
              <a:t>내</a:t>
            </a:r>
            <a:r>
              <a:rPr sz="1800" spc="-55" dirty="0">
                <a:solidFill>
                  <a:srgbClr val="1F3863"/>
                </a:solidFill>
                <a:latin typeface="Gungsuh"/>
                <a:cs typeface="Gungsuh"/>
              </a:rPr>
              <a:t> </a:t>
            </a:r>
            <a:r>
              <a:rPr sz="1800" spc="-5" dirty="0">
                <a:solidFill>
                  <a:srgbClr val="1F3863"/>
                </a:solidFill>
                <a:latin typeface="Gungsuh"/>
                <a:cs typeface="Gungsuh"/>
              </a:rPr>
              <a:t>괴롭힘</a:t>
            </a:r>
            <a:endParaRPr sz="1800">
              <a:latin typeface="Gungsuh"/>
              <a:cs typeface="Gungsuh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66;p24">
            <a:extLst>
              <a:ext uri="{FF2B5EF4-FFF2-40B4-BE49-F238E27FC236}">
                <a16:creationId xmlns:a16="http://schemas.microsoft.com/office/drawing/2014/main" id="{A83C3BCC-8B73-4408-92E3-990C28305BF8}"/>
              </a:ext>
            </a:extLst>
          </p:cNvPr>
          <p:cNvSpPr txBox="1"/>
          <p:nvPr/>
        </p:nvSpPr>
        <p:spPr>
          <a:xfrm>
            <a:off x="36097" y="12032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38741"/>
              </p:ext>
            </p:extLst>
          </p:nvPr>
        </p:nvGraphicFramePr>
        <p:xfrm>
          <a:off x="99930" y="785014"/>
          <a:ext cx="6641907" cy="87904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47267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576608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1283001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435031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356325"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350" b="1" i="0" kern="1200" dirty="0">
                          <a:solidFill>
                            <a:schemeClr val="lt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내용</a:t>
                      </a:r>
                      <a:endParaRPr kumimoji="1" lang="ja-JP" altLang="en-US" sz="14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350" b="1" i="0" kern="1200" dirty="0">
                          <a:solidFill>
                            <a:schemeClr val="lt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명칭</a:t>
                      </a:r>
                      <a:endParaRPr kumimoji="1" lang="ja-JP" altLang="en-US" sz="14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350" b="1" i="0" kern="1200" dirty="0">
                          <a:solidFill>
                            <a:schemeClr val="lt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전화번호</a:t>
                      </a:r>
                      <a:endParaRPr kumimoji="1" lang="ja-JP" altLang="en-US" sz="14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849322">
                <a:tc>
                  <a:txBody>
                    <a:bodyPr/>
                    <a:lstStyle/>
                    <a:p>
                      <a:pPr algn="just"/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노동조건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노동기준법 관계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에 관한 상담을 하고 싶다</a:t>
                      </a:r>
                      <a:endParaRPr kumimoji="1" lang="ja-JP" altLang="en-US" sz="135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ko-KR" altLang="en-US" sz="13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외국인 노동자 상담 코너</a:t>
                      </a:r>
                      <a:endParaRPr kumimoji="1" lang="ja-JP" altLang="en-US" sz="135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5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/>
                      <a:r>
                        <a:rPr kumimoji="1" lang="en-US" altLang="ja-JP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06-6949-6490</a:t>
                      </a:r>
                      <a:endParaRPr kumimoji="1" lang="ja-JP" altLang="en-US" sz="105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오사카시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주오구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오테마에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4-1-67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 합동청사 제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호관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층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 노동국 노동기준부 감독과 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9:30 ~ 17:00 (12:00 ~ 13:00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제외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 수 금 포르투갈어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수 목 중국어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화 수 목 금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베트남어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</a:t>
                      </a:r>
                      <a:endParaRPr kumimoji="1" lang="en-US" altLang="ja-JP" sz="105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833150">
                <a:tc rowSpan="2">
                  <a:txBody>
                    <a:bodyPr/>
                    <a:lstStyle/>
                    <a:p>
                      <a:pPr algn="just" eaLnBrk="0" hangingPunct="0"/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직업상담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직업소개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구인정보를 제공받고 싶다</a:t>
                      </a:r>
                      <a:endParaRPr lang="ja-JP" sz="135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just" eaLnBrk="0" hangingPunct="0"/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 외국인 고용 서비스 센터</a:t>
                      </a:r>
                      <a:br>
                        <a:rPr lang="ko-KR" altLang="en-US" sz="13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06-7709-9465</a:t>
                      </a: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오사카시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기타구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가도타초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8-47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한큐 그랜드 빌딩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16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층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~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금요일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10:00~18:00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토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일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공휴일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연말연시 제외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~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중국어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~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포르투갈어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~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스페인어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목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베트남어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수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네팔어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수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통역 배치 시간은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13:00~18:00)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lang="en-US" altLang="ja-JP" sz="1050" dirty="0">
                          <a:solidFill>
                            <a:schemeClr val="tx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※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통역을 희망하시는 경우는 사전에 전화로 연락해 주십시오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.</a:t>
                      </a:r>
                      <a:r>
                        <a:rPr lang="en-US" altLang="ja-JP" sz="1050" dirty="0">
                          <a:solidFill>
                            <a:schemeClr val="tx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</a:t>
                      </a: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374862">
                <a:tc vMerge="1">
                  <a:txBody>
                    <a:bodyPr/>
                    <a:lstStyle/>
                    <a:p>
                      <a:pPr algn="just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algn="just" eaLnBrk="0" hangingPunct="0"/>
                      <a:r>
                        <a:rPr kumimoji="1" lang="ko-KR" alt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헬로워크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사카이 </a:t>
                      </a:r>
                      <a:endParaRPr lang="en-AU" altLang="ko-KR" sz="135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just" eaLnBrk="0" hangingPunct="0"/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외국인 고용 서비스 코너</a:t>
                      </a: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072-222-5049</a:t>
                      </a: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사카이시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사카이구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미나미와마치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2-29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사카이 지방 합동 청사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1~3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층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헬로워크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사카이 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13:00~17:00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중국어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포르투갈어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 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목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제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 ·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제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4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수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lang="en-US" altLang="ja-JP" sz="1050" dirty="0">
                          <a:solidFill>
                            <a:schemeClr val="tx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※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통역을 희망하시는 경우는 사전에 전화로 연락해 주십시오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.</a:t>
                      </a:r>
                      <a:endParaRPr lang="ja-JP" sz="105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833150">
                <a:tc>
                  <a:txBody>
                    <a:bodyPr/>
                    <a:lstStyle/>
                    <a:p>
                      <a:pPr algn="just" eaLnBrk="0" hangingPunct="0"/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체류자격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노동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일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의료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복지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교육 등 생활일반 상담을 하고 싶다</a:t>
                      </a:r>
                      <a:endParaRPr lang="ja-JP" altLang="en-US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just" eaLnBrk="0" hangingPunct="0"/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공재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오사카부 국제교류재단</a:t>
                      </a:r>
                      <a:r>
                        <a:rPr kumimoji="1" lang="ja-JP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　　　</a:t>
                      </a:r>
                      <a:endParaRPr kumimoji="1" lang="en-US" altLang="ko-KR" sz="1350" b="0" i="0" kern="1200" dirty="0">
                        <a:solidFill>
                          <a:schemeClr val="dk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 eaLnBrk="0" hangingPunct="0"/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(OFIX)</a:t>
                      </a:r>
                      <a:br>
                        <a:rPr lang="ko-KR" altLang="en-US" sz="13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오사카부 외국인 정보 코너</a:t>
                      </a: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06-6941-2297</a:t>
                      </a: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주오구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혼마치바시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2-5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마이돔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오사카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층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9:00 ~ 21:00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공휴일 제외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.17:30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이후 </a:t>
                      </a:r>
                      <a:r>
                        <a:rPr kumimoji="1"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방문시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사전예약 필수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화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수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목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9:00~17:30(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공휴일 제외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넷째 일요일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13:00~17:00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중국어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스페인어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필리핀어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베트남어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한국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조선어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포르투갈어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태국어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인도네시아어 및 네팔어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에 대응</a:t>
                      </a:r>
                      <a:endParaRPr lang="en-US" altLang="ja-JP" sz="105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687432">
                <a:tc rowSpan="2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외국인 인권에 대한 상담을 하고 싶다</a:t>
                      </a: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법무부 외국어 인권 상담 다이얼</a:t>
                      </a: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altLang="ja-JP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0570-090911</a:t>
                      </a: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평일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연말연시 제외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 9:00~17:00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 중국어 한국어 필리핀어 포르투갈어 베트남어 네팔어 스페인어 인도네시아어 태국어</a:t>
                      </a:r>
                      <a:endParaRPr lang="en-US" alt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687432">
                <a:tc vMerge="1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오사카 변호사회</a:t>
                      </a:r>
                      <a:br>
                        <a:rPr lang="ko-KR" altLang="en-US" sz="13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외국인 인권 전화 상담　</a:t>
                      </a: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06-6364-6251</a:t>
                      </a:r>
                      <a:endParaRPr lang="ja-JP" alt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제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2·4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금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12:00 ~ 17:00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한국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조선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중국어</a:t>
                      </a: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834680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출입국 관리에 관한 절차 안내</a:t>
                      </a:r>
                      <a:r>
                        <a:rPr kumimoji="1"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상담을 하고 싶다</a:t>
                      </a: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외국인 체류 종합</a:t>
                      </a:r>
                      <a:br>
                        <a:rPr lang="ko-KR" altLang="en-US" sz="13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인포메이션 센터</a:t>
                      </a:r>
                      <a:br>
                        <a:rPr lang="ko-KR" altLang="en-US" sz="13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endParaRPr lang="ja-JP" sz="13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 eaLnBrk="0" hangingPunct="0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0570-013904</a:t>
                      </a: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 eaLnBrk="0" hangingPunct="0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IP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전화</a:t>
                      </a:r>
                      <a:r>
                        <a:rPr kumimoji="1" lang="en-AU" altLang="ko-KR" sz="1050" b="0" i="0" kern="120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PHS </a:t>
                      </a:r>
                      <a:r>
                        <a:rPr lang="ja-JP" alt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　</a:t>
                      </a:r>
                      <a:endParaRPr lang="en-US" alt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 eaLnBrk="0" hangingPunct="0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03-5796-7112</a:t>
                      </a:r>
                    </a:p>
                    <a:p>
                      <a:pPr algn="ctr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평일 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8:30 ~ 17:15</a:t>
                      </a:r>
                      <a:br>
                        <a:rPr lang="ko-KR" altLang="en-US" sz="105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※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영어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중국어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스페인어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포르투갈어</a:t>
                      </a:r>
                      <a:r>
                        <a:rPr kumimoji="1"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베트남어</a:t>
                      </a:r>
                      <a:endParaRPr lang="en-US" altLang="ja-JP" sz="105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228104" y="136913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기타 상담 창구</a:t>
            </a:r>
            <a:endParaRPr kumimoji="1" lang="ja-JP" altLang="en-US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4569882-22A1-494E-88CC-79A40709D1BF}"/>
              </a:ext>
            </a:extLst>
          </p:cNvPr>
          <p:cNvCxnSpPr/>
          <p:nvPr/>
        </p:nvCxnSpPr>
        <p:spPr>
          <a:xfrm>
            <a:off x="174764" y="660133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4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66;p24">
            <a:extLst>
              <a:ext uri="{FF2B5EF4-FFF2-40B4-BE49-F238E27FC236}">
                <a16:creationId xmlns:a16="http://schemas.microsoft.com/office/drawing/2014/main" id="{F312482E-993F-447E-81B6-1AECAFBC0CB1}"/>
              </a:ext>
            </a:extLst>
          </p:cNvPr>
          <p:cNvSpPr txBox="1"/>
          <p:nvPr/>
        </p:nvSpPr>
        <p:spPr>
          <a:xfrm>
            <a:off x="36097" y="12032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6473" y="1027209"/>
            <a:ext cx="6361889" cy="12926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814" y="1411930"/>
            <a:ext cx="6361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AI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를 활용한 </a:t>
            </a:r>
            <a:r>
              <a:rPr lang="ko-KR" altLang="en-US" sz="2800" b="1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노동상담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2800" b="1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챗봇</a:t>
            </a:r>
            <a:r>
              <a:rPr lang="ko-KR" altLang="en-US" sz="2800" b="1" dirty="0" err="1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을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시작</a:t>
            </a:r>
            <a:r>
              <a:rPr lang="ja-JP" altLang="en-US" sz="2800" b="1" dirty="0">
                <a:solidFill>
                  <a:schemeClr val="dk1"/>
                </a:solidFill>
                <a:latin typeface="Batang" panose="02030600000101010101" pitchFamily="18" charset="-127"/>
                <a:ea typeface="Batang" panose="02030600000101010101" pitchFamily="18" charset="-127"/>
                <a:cs typeface="Calibri"/>
                <a:sym typeface="Calibri"/>
              </a:rPr>
              <a:t>！</a:t>
            </a:r>
            <a:endParaRPr lang="en-US" altLang="ja-JP" sz="2800" b="1" dirty="0">
              <a:solidFill>
                <a:schemeClr val="dk1"/>
              </a:solidFill>
              <a:latin typeface="Batang" panose="02030600000101010101" pitchFamily="18" charset="-127"/>
              <a:ea typeface="Batang" panose="02030600000101010101" pitchFamily="18" charset="-127"/>
              <a:cs typeface="Calibri"/>
              <a:sym typeface="Calibri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4" y="6951654"/>
            <a:ext cx="1897390" cy="237839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8426" y="3110818"/>
            <a:ext cx="6681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【</a:t>
            </a:r>
            <a:r>
              <a:rPr lang="ko-KR" altLang="en-US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개요</a:t>
            </a:r>
            <a:r>
              <a:rPr lang="en-US" altLang="ja-JP" b="1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】</a:t>
            </a:r>
          </a:p>
          <a:p>
            <a:pPr marL="342900" indent="-342900">
              <a:buAutoNum type="arabicPeriod"/>
            </a:pP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대응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언어 </a:t>
            </a:r>
            <a:endParaRPr lang="en-AU" altLang="ko-KR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AU" altLang="ko-KR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개 언어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일본어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영어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중국어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베트남어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인도네시아어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</a:p>
          <a:p>
            <a:r>
              <a:rPr lang="en-US" altLang="ko-KR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네팔어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　　　　　　</a:t>
            </a:r>
            <a:b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</a:br>
            <a: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2.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이용방법 </a:t>
            </a:r>
            <a:b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</a:br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　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오사카부 노동상담센터 홈페이지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 （</a:t>
            </a:r>
            <a: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https://roudou-soudan-center.pref.osaka.lg.jp/</a:t>
            </a:r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）　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r>
              <a:rPr lang="ja-JP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　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 접속하셔서 상단 페이지 오른쪽 하단에 있는</a:t>
            </a:r>
            <a:b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아이콘을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눌러주시거나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아래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URL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로 접속하실 수 있습니다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7250" y="5749013"/>
            <a:ext cx="599241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URL</a:t>
            </a:r>
            <a:r>
              <a:rPr kumimoji="1" lang="ja-JP" altLang="en-US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：</a:t>
            </a:r>
            <a:r>
              <a:rPr lang="en-US" altLang="ja-JP" u="sng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  <a:hlinkClick r:id="rId4"/>
              </a:rPr>
              <a:t>https://embed.chatbot.digital.ricoh.com/shokorodo/app/index.html</a:t>
            </a:r>
            <a:endParaRPr lang="ja-JP" altLang="ja-JP" dirty="0">
              <a:latin typeface="Batang" panose="02030600000101010101" pitchFamily="18" charset="-127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endParaRPr kumimoji="1" lang="ja-JP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59" y="6731921"/>
            <a:ext cx="1195725" cy="119572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12964" y="6850428"/>
            <a:ext cx="3020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Batang" panose="02030600000101010101" pitchFamily="18" charset="-127"/>
                <a:ea typeface="Batang" panose="02030600000101010101" pitchFamily="18" charset="-127"/>
                <a:cs typeface="Calibri" panose="020F0502020204030204" pitchFamily="34" charset="0"/>
              </a:rPr>
              <a:t>※</a:t>
            </a:r>
            <a:r>
              <a:rPr lang="ko-KR" altLang="en-US" sz="16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일본어 이외의 언어로 이용하실 경우 웹사이트의 언어 설정을 각 언어로 설정하여 이용해 주십시오</a:t>
            </a:r>
            <a:r>
              <a:rPr lang="en-US" altLang="ko-KR" sz="16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kumimoji="1" lang="ja-JP" altLang="en-US" sz="1600" b="1" dirty="0">
              <a:latin typeface="Batang" panose="02030600000101010101" pitchFamily="18" charset="-127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979B524-1EAD-4BBF-BF48-50DBE71CCFCD}"/>
              </a:ext>
            </a:extLst>
          </p:cNvPr>
          <p:cNvSpPr/>
          <p:nvPr/>
        </p:nvSpPr>
        <p:spPr>
          <a:xfrm>
            <a:off x="5359523" y="9219952"/>
            <a:ext cx="1292341" cy="22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</a:rPr>
              <a:t>Ⓒ</a:t>
            </a:r>
            <a:r>
              <a:rPr lang="en-US" altLang="ja-JP" sz="831" dirty="0">
                <a:latin typeface="Meiryo UI" panose="020B0604030504040204" pitchFamily="50" charset="-128"/>
                <a:ea typeface="Meiryo UI" panose="020B0604030504040204" pitchFamily="50" charset="-128"/>
              </a:rPr>
              <a:t>2014  </a:t>
            </a:r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大阪府も</a:t>
            </a:r>
            <a:r>
              <a:rPr lang="ja-JP" altLang="en-US" sz="83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ずやん</a:t>
            </a:r>
            <a:endParaRPr lang="ja-JP" altLang="en-US" sz="83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019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2" y="1784195"/>
            <a:ext cx="6270269" cy="76577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82794" y="1951463"/>
            <a:ext cx="3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大阪府労働相談センター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167" y="3256155"/>
            <a:ext cx="2874747" cy="438978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176197" y="7712905"/>
            <a:ext cx="1292341" cy="22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</a:rPr>
              <a:t>Ⓒ</a:t>
            </a:r>
            <a:r>
              <a:rPr lang="en-US" altLang="ja-JP" sz="831" dirty="0">
                <a:latin typeface="Meiryo UI" panose="020B0604030504040204" pitchFamily="50" charset="-128"/>
                <a:ea typeface="Meiryo UI" panose="020B0604030504040204" pitchFamily="50" charset="-128"/>
              </a:rPr>
              <a:t>2014  </a:t>
            </a:r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大阪府も</a:t>
            </a:r>
            <a:r>
              <a:rPr lang="ja-JP" altLang="en-US" sz="83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ずやん</a:t>
            </a:r>
            <a:endParaRPr lang="ja-JP" altLang="en-US" sz="83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578" y="2260060"/>
            <a:ext cx="450309" cy="417678"/>
          </a:xfrm>
          <a:prstGeom prst="rect">
            <a:avLst/>
          </a:prstGeom>
        </p:spPr>
      </p:pic>
      <p:sp>
        <p:nvSpPr>
          <p:cNvPr id="12" name="Google Shape;483;p26">
            <a:extLst>
              <a:ext uri="{FF2B5EF4-FFF2-40B4-BE49-F238E27FC236}">
                <a16:creationId xmlns:a16="http://schemas.microsoft.com/office/drawing/2014/main" id="{7BD38B18-043F-4D5A-AB69-D7D8692B6718}"/>
              </a:ext>
            </a:extLst>
          </p:cNvPr>
          <p:cNvSpPr txBox="1"/>
          <p:nvPr/>
        </p:nvSpPr>
        <p:spPr>
          <a:xfrm>
            <a:off x="33950" y="0"/>
            <a:ext cx="6790099" cy="9870010"/>
          </a:xfrm>
          <a:prstGeom prst="rect">
            <a:avLst/>
          </a:prstGeom>
          <a:noFill/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2E3E01E-01E6-405D-8A1A-349BA3405212}"/>
              </a:ext>
            </a:extLst>
          </p:cNvPr>
          <p:cNvSpPr/>
          <p:nvPr/>
        </p:nvSpPr>
        <p:spPr>
          <a:xfrm>
            <a:off x="5201765" y="299090"/>
            <a:ext cx="1351652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韓国・朝鮮語版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902A248-24A3-43AC-8AD2-D553DD05259D}"/>
              </a:ext>
            </a:extLst>
          </p:cNvPr>
          <p:cNvSpPr/>
          <p:nvPr/>
        </p:nvSpPr>
        <p:spPr>
          <a:xfrm>
            <a:off x="7315809" y="9319247"/>
            <a:ext cx="85792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年３月発行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879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69" y="148750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63769" y="480371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목차</a:t>
            </a:r>
            <a:endParaRPr kumimoji="1" lang="ja-JP" altLang="en-US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正方形/長方形 1"/>
          <p:cNvSpPr/>
          <p:nvPr/>
        </p:nvSpPr>
        <p:spPr>
          <a:xfrm flipV="1">
            <a:off x="0" y="9546459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6" name="正方形/長方形 5"/>
          <p:cNvSpPr/>
          <p:nvPr/>
        </p:nvSpPr>
        <p:spPr>
          <a:xfrm>
            <a:off x="611143" y="2464256"/>
            <a:ext cx="5983088" cy="2193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우선 첫번째로</a:t>
            </a:r>
            <a:endParaRPr lang="en-US" altLang="ja-JP" sz="22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１</a:t>
            </a:r>
            <a:r>
              <a:rPr lang="en-US" altLang="ja-JP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조건 및 노동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계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약에       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　　　　</a:t>
            </a:r>
            <a:endParaRPr lang="en-US" altLang="ja-JP" sz="2400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　　　　　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대하여</a:t>
            </a:r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２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임금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급여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 대하여</a:t>
            </a:r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３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시간에 대하여</a:t>
            </a:r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４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잔업에 대하여</a:t>
            </a:r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５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유급휴가에 대하여</a:t>
            </a:r>
            <a:endParaRPr lang="en-AU" altLang="ko-KR" sz="2400" b="0" i="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６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해고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퇴직에 대하여</a:t>
            </a:r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lang="ja-JP" altLang="en-US" sz="2400" b="1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７　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직장 </a:t>
            </a: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내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괴롭힘에 대하여</a:t>
            </a:r>
            <a:endParaRPr lang="en-US" altLang="ja-JP" sz="24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9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4024" y="592985"/>
            <a:ext cx="4172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15" b="1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우선 첫번째로</a:t>
            </a:r>
            <a:endParaRPr lang="en-US" altLang="ja-JP" sz="28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63769" y="1411583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49369" y="1723211"/>
            <a:ext cx="3279632" cy="475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246" dirty="0"/>
          </a:p>
          <a:p>
            <a:endParaRPr kumimoji="1" lang="ja-JP" altLang="en-US" sz="1246" dirty="0"/>
          </a:p>
        </p:txBody>
      </p:sp>
      <p:sp>
        <p:nvSpPr>
          <p:cNvPr id="7" name="正方形/長方形 6"/>
          <p:cNvSpPr/>
          <p:nvPr/>
        </p:nvSpPr>
        <p:spPr>
          <a:xfrm>
            <a:off x="129819" y="1771096"/>
            <a:ext cx="3934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err="1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재</a:t>
            </a:r>
            <a:r>
              <a:rPr lang="ko-KR" altLang="en-US" sz="2400" b="1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류카드를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확인합시다</a:t>
            </a:r>
            <a:endParaRPr lang="ja-JP" altLang="en-US" sz="22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9965" y="4331330"/>
            <a:ext cx="32746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①就労制限なし</a:t>
            </a:r>
            <a:endParaRPr lang="en-US" altLang="ja-JP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취업 제한 없음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en-US" altLang="ja-JP" sz="1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②在留資格に基づく就労活動</a:t>
            </a:r>
            <a:endParaRPr kumimoji="1" lang="en-US" altLang="ja-JP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のみ可</a:t>
            </a:r>
            <a:endParaRPr kumimoji="1" lang="en-US" altLang="ja-JP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kumimoji="1"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재류자격에 근거한 </a:t>
            </a:r>
            <a:endParaRPr kumimoji="1" lang="en-US" altLang="ko-KR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kumimoji="1"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취업활동만 가능</a:t>
            </a:r>
            <a:endParaRPr kumimoji="1"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en-US" altLang="ja-JP" sz="1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③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指定書により指定された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就労活動のみ可</a:t>
            </a:r>
            <a:endParaRPr kumimoji="1" lang="en-US" altLang="ja-JP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kumimoji="1"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지정서에 의해 지정된 </a:t>
            </a:r>
            <a:endParaRPr kumimoji="1" lang="en-US" altLang="ko-KR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kumimoji="1"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취업활동만 가능</a:t>
            </a:r>
            <a:endParaRPr kumimoji="1" lang="ja-JP" alt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正方形/長方形 2"/>
          <p:cNvSpPr txBox="1"/>
          <p:nvPr/>
        </p:nvSpPr>
        <p:spPr>
          <a:xfrm>
            <a:off x="244024" y="3741053"/>
            <a:ext cx="431324" cy="433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2215" b="0" dirty="0"/>
          </a:p>
        </p:txBody>
      </p:sp>
      <p:sp>
        <p:nvSpPr>
          <p:cNvPr id="15" name="正方形/長方形 2"/>
          <p:cNvSpPr txBox="1"/>
          <p:nvPr/>
        </p:nvSpPr>
        <p:spPr>
          <a:xfrm>
            <a:off x="4170559" y="3687785"/>
            <a:ext cx="431324" cy="433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2215" b="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59389" y="4400258"/>
            <a:ext cx="228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④就労不可</a:t>
            </a:r>
            <a:endParaRPr lang="en-US" altLang="ja-JP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r>
              <a:rPr lang="ko-KR" alt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취업 </a:t>
            </a:r>
            <a:r>
              <a:rPr lang="ko-KR" altLang="en-US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불가</a:t>
            </a:r>
            <a:endParaRPr kumimoji="1" lang="ja-JP" altLang="en-US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380021" y="7653610"/>
            <a:ext cx="818328" cy="37056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7020" y="8103497"/>
            <a:ext cx="3312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u="sng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일할 수 있습니다</a:t>
            </a:r>
            <a:r>
              <a:rPr lang="en-AU" altLang="ko-KR" b="1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b="1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일본에서 「</a:t>
            </a:r>
            <a:r>
              <a:rPr lang="ko-KR" altLang="en-US" b="1" u="sng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일하는룰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이 적용됩니다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b="1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9891" y="4174248"/>
            <a:ext cx="3436152" cy="4958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4" name="正方形/長方形 23"/>
          <p:cNvSpPr/>
          <p:nvPr/>
        </p:nvSpPr>
        <p:spPr>
          <a:xfrm>
            <a:off x="3662544" y="4174249"/>
            <a:ext cx="3070288" cy="49588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3036" y="2488265"/>
            <a:ext cx="3332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당신이 일본에서 일할 수 있는지 먼저 확인합시다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endParaRPr lang="en-US" altLang="ja-JP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421" y="1951799"/>
            <a:ext cx="2541058" cy="1629030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705492" y="2798489"/>
            <a:ext cx="1092460" cy="1799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3698093" y="2878804"/>
            <a:ext cx="890437" cy="16753"/>
          </a:xfrm>
          <a:prstGeom prst="straightConnector1">
            <a:avLst/>
          </a:prstGeom>
          <a:ln w="1047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205739" y="2593917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5131" y="3537036"/>
            <a:ext cx="338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출입국관리 및 난민인정법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26" name="直線矢印コネクタ 25"/>
          <p:cNvCxnSpPr>
            <a:cxnSpLocks/>
          </p:cNvCxnSpPr>
          <p:nvPr/>
        </p:nvCxnSpPr>
        <p:spPr>
          <a:xfrm>
            <a:off x="5488860" y="3093538"/>
            <a:ext cx="309092" cy="1333981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cxnSpLocks/>
          </p:cNvCxnSpPr>
          <p:nvPr/>
        </p:nvCxnSpPr>
        <p:spPr>
          <a:xfrm flipH="1">
            <a:off x="3276600" y="3068638"/>
            <a:ext cx="1835259" cy="1333981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698093" y="5116691"/>
            <a:ext cx="2996315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일할 수가 없습니다</a:t>
            </a:r>
            <a:r>
              <a:rPr lang="en-AU" altLang="ko-KR" sz="2000" b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000" b="1" u="sng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1750" u="sng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sz="1750" u="sng" dirty="0">
                <a:latin typeface="Batang" panose="02030600000101010101" pitchFamily="18" charset="-127"/>
                <a:ea typeface="Batang" panose="02030600000101010101" pitchFamily="18" charset="-127"/>
              </a:rPr>
              <a:t>일하고 싶을 때는 출입국 재류 관리국에서</a:t>
            </a:r>
            <a:r>
              <a:rPr lang="ko-KR" altLang="en-US" sz="175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ja-JP" altLang="en-US" sz="1750" u="sng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1750" u="sng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재류 자격 변경 허가 </a:t>
            </a:r>
            <a:r>
              <a:rPr lang="ja-JP" altLang="en-US" sz="1750" u="sng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175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를 받거나</a:t>
            </a:r>
            <a:r>
              <a:rPr lang="en-US" altLang="ko-KR" sz="175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ja-JP" altLang="en-US" sz="1750" u="sng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ja-JP" altLang="en-US" sz="1750" u="sng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1750" u="sng" dirty="0" err="1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자격외</a:t>
            </a:r>
            <a:r>
              <a:rPr lang="ko-KR" altLang="en-US" sz="1750" u="sng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활동 허가 </a:t>
            </a:r>
            <a:r>
              <a:rPr lang="ja-JP" altLang="en-US" sz="1750" u="sng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175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를 받을 필요가 있습니다</a:t>
            </a:r>
            <a:r>
              <a:rPr lang="en-US" altLang="ko-KR" sz="1750" i="0" u="sng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ja-JP" altLang="en-US" sz="1750" u="sng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en-US" altLang="ja-JP" sz="1750" u="sng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46" y="7450569"/>
            <a:ext cx="2469683" cy="158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971012" y="8648262"/>
            <a:ext cx="1704960" cy="2752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32" name="正方形/長方形 31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357659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258314" y="139801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93248" y="3040832"/>
            <a:ext cx="5854372" cy="568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취직한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채용된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때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이직한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그만둔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때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이직한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다른 회사에서 일하는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때 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등에는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ja-JP" altLang="en-US" sz="2400" b="1" u="sng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400" b="1" u="sng" dirty="0">
                <a:latin typeface="Batang" panose="02030600000101010101" pitchFamily="18" charset="-127"/>
                <a:ea typeface="Batang" panose="02030600000101010101" pitchFamily="18" charset="-127"/>
              </a:rPr>
              <a:t>소속 기관등에 관한 신고</a:t>
            </a:r>
            <a:r>
              <a:rPr lang="ja-JP" altLang="en-US" sz="2400" b="1" u="sng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를 해야 합니다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4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중장기 재류자격자인 경우 출입국 재류 관리청장에게 해당 사항을 의무적으로 신고해야 합니다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신고를 하지 않을 경우 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20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만엔 이하의 벌금이 부과됩니다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altLang="ja-JP" sz="24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거짓 신고를 한 경우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, 1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년 이하의 징역 또는 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20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만엔 이하의 벌금이 부과됩니다</a:t>
            </a:r>
            <a:r>
              <a:rPr lang="en-US" altLang="ko-KR" sz="24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ja-JP" alt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1385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85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8093" y="1755602"/>
            <a:ext cx="5448961" cy="56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7" name="正方形/長方形 6"/>
          <p:cNvSpPr/>
          <p:nvPr/>
        </p:nvSpPr>
        <p:spPr>
          <a:xfrm>
            <a:off x="419668" y="1848154"/>
            <a:ext cx="58838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소속기관 등에 관한 신고</a:t>
            </a:r>
            <a:r>
              <a:rPr lang="ja-JP" alt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가 필요합니다</a:t>
            </a:r>
            <a:endParaRPr lang="ja-JP" altLang="en-US" sz="22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299481" y="3165182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47518" y="2465666"/>
            <a:ext cx="4163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31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출입국관리 및 난민인정법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19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조의 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16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二等辺三角形 9"/>
          <p:cNvSpPr/>
          <p:nvPr/>
        </p:nvSpPr>
        <p:spPr>
          <a:xfrm rot="5400000">
            <a:off x="299481" y="6180209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9877" y="569644"/>
            <a:ext cx="4172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우선 첫번째로</a:t>
            </a:r>
            <a:endParaRPr lang="en-US" altLang="ja-JP" sz="2800" b="1" dirty="0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7931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210699"/>
              </p:ext>
            </p:extLst>
          </p:nvPr>
        </p:nvGraphicFramePr>
        <p:xfrm>
          <a:off x="465749" y="1449221"/>
          <a:ext cx="6149496" cy="52972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3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2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2645"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구분</a:t>
                      </a: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AU" altLang="ko-KR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ctr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체류 자격</a:t>
                      </a:r>
                      <a:br>
                        <a:rPr lang="ko-KR" altLang="en-US" sz="1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</a:b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신고가 필요한 경우</a:t>
                      </a: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kumimoji="1" lang="en-AU" altLang="ko-KR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신고 사항</a:t>
                      </a:r>
                      <a:b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근거 조문</a:t>
                      </a: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벌칙</a:t>
                      </a: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06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소속   기관에   관한   신고</a:t>
                      </a:r>
                      <a:endParaRPr kumimoji="1" lang="ja-JP" altLang="en-US" sz="14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교수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고도 전문직 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하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 · 2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하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경영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관리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법률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회계 업무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의료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교육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기업내 전근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기능 실습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유학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연수</a:t>
                      </a:r>
                      <a:endParaRPr kumimoji="1" lang="en-US" altLang="ja-JP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ko-KR" altLang="en-US" sz="1400" b="1" u="sng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활동을 하는 기관</a:t>
                      </a:r>
                      <a:r>
                        <a:rPr kumimoji="1" lang="ko-KR" altLang="en-US" sz="1400" b="1" u="none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의</a:t>
                      </a:r>
                      <a:r>
                        <a:rPr kumimoji="1" lang="ko-KR" altLang="en-US" sz="1400" b="1" u="sng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명칭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소재지 변경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소멸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이탈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이적</a:t>
                      </a:r>
                      <a:endParaRPr kumimoji="1" lang="ja-JP" altLang="en-US" sz="14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신고와 관련된 중장기체류자의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①성명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②생년월일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③성별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④국적 지역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⑤주거지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⑥체류 카드 번호</a:t>
                      </a:r>
                      <a:b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⑦사유에 따른 신고 사항</a:t>
                      </a:r>
                      <a:endParaRPr kumimoji="1" lang="ja-JP" altLang="en-US" sz="14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・</a:t>
                      </a:r>
                      <a:r>
                        <a:rPr kumimoji="1" lang="ko-KR" altLang="en-US" sz="1300" b="1" kern="1200" dirty="0" err="1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입관법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19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조의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16</a:t>
                      </a:r>
                      <a:endParaRPr kumimoji="1" lang="en-US" altLang="ja-JP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/>
                      <a:endParaRPr kumimoji="1" lang="en-US" altLang="ja-JP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/>
                      <a:endParaRPr kumimoji="1" lang="en-US" altLang="ja-JP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/>
                      <a:r>
                        <a:rPr kumimoji="1" lang="ja-JP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・</a:t>
                      </a:r>
                      <a:r>
                        <a:rPr kumimoji="1" lang="ko-KR" altLang="en-US" sz="1300" b="1" kern="1200" dirty="0" err="1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입관법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시행규칙 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19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조의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15, 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별표 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의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  <a:endParaRPr kumimoji="1" lang="ja-JP" altLang="en-US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・</a:t>
                      </a:r>
                      <a:r>
                        <a:rPr kumimoji="1" lang="ko-KR" altLang="en-US" sz="1300" b="1" kern="1200" dirty="0" err="1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입관법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71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조의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2 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</a:t>
                      </a:r>
                      <a:b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허위 신고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</a:t>
                      </a:r>
                      <a:r>
                        <a:rPr kumimoji="1" lang="ja-JP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）</a:t>
                      </a:r>
                      <a:endParaRPr kumimoji="1" lang="en-US" altLang="ja-JP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/>
                      <a:endParaRPr kumimoji="1" lang="en-US" altLang="ja-JP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/>
                      <a:endParaRPr kumimoji="1" lang="en-US" altLang="ja-JP" sz="13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  <a:p>
                      <a:pPr algn="l"/>
                      <a:r>
                        <a:rPr kumimoji="1" lang="ja-JP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・</a:t>
                      </a:r>
                      <a:r>
                        <a:rPr kumimoji="1" lang="ko-KR" altLang="en-US" sz="1300" b="1" kern="1200" dirty="0" err="1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입관법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 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71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조의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5 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제</a:t>
                      </a: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3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</a:t>
                      </a:r>
                      <a:b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</a:br>
                      <a:r>
                        <a:rPr kumimoji="1" lang="en-US" altLang="ko-KR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신고 의무 위반</a:t>
                      </a:r>
                      <a:r>
                        <a:rPr kumimoji="1" lang="ja-JP" altLang="en-US" sz="13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）</a:t>
                      </a: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82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고도 전문직 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1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이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로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 · 2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호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이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로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),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연구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기술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인문 지식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·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국제 업무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개호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흥행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기능</a:t>
                      </a:r>
                      <a:r>
                        <a:rPr kumimoji="1" lang="en-US" altLang="ko-KR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특정 기능</a:t>
                      </a:r>
                      <a:endParaRPr kumimoji="1" lang="ja-JP" altLang="en-US" sz="12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ko-KR" altLang="en-US" sz="1400" b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계약기관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의 명칭 변경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소재지 변경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소멸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계약 종료</a:t>
                      </a:r>
                      <a:r>
                        <a:rPr kumimoji="1" lang="en-US" altLang="ko-KR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+mn-cs"/>
                        </a:rPr>
                        <a:t>새로운 계약 체결</a:t>
                      </a:r>
                      <a:endParaRPr kumimoji="1" lang="ja-JP" altLang="en-US" sz="1400" b="1" kern="1200" dirty="0">
                        <a:solidFill>
                          <a:schemeClr val="tx1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正方形/長方形 7"/>
          <p:cNvSpPr>
            <a:spLocks noChangeArrowheads="1"/>
          </p:cNvSpPr>
          <p:nvPr/>
        </p:nvSpPr>
        <p:spPr bwMode="auto">
          <a:xfrm>
            <a:off x="372104" y="3439756"/>
            <a:ext cx="2976667" cy="31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662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544262" y="6811464"/>
            <a:ext cx="5758962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신고기간</a:t>
            </a:r>
            <a:r>
              <a:rPr lang="ja-JP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→</a:t>
            </a:r>
            <a:r>
              <a:rPr lang="ko-KR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신고사유가 발생한 날로부터 </a:t>
            </a:r>
            <a:r>
              <a:rPr lang="en-US" altLang="ko-KR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14</a:t>
            </a:r>
            <a:r>
              <a:rPr lang="ko-KR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일 이내</a:t>
            </a:r>
            <a:endParaRPr lang="en-US" altLang="ja-JP" sz="18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신고방법</a:t>
            </a:r>
            <a:r>
              <a:rPr lang="ja-JP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→・</a:t>
            </a:r>
            <a:r>
              <a:rPr lang="ko-KR" altLang="en-US" sz="1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출입국체류관리청 홈페이지에서 인터넷으로 신고</a:t>
            </a:r>
            <a:endParaRPr lang="en-US" altLang="ja-JP" sz="18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별도</a:t>
            </a:r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전자신고시스템</a:t>
            </a:r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」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이용자 정보 등록 필요</a:t>
            </a:r>
            <a:r>
              <a:rPr lang="ja-JP" altLang="en-US" sz="1600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지방출입국체류관리관서 출두</a:t>
            </a:r>
            <a:endParaRPr lang="en-US" altLang="ja-JP" sz="16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　・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도쿄 출입국 체류 관리국 체류 관리 정보 부문으로 우</a:t>
            </a:r>
            <a:r>
              <a:rPr lang="ko-KR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편    송부</a:t>
            </a:r>
            <a:endParaRPr lang="en-US" altLang="ja-JP" sz="16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582375" y="8648605"/>
            <a:ext cx="57799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주 </a:t>
            </a: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신고서 참고 양식은 출입국 체류 관리청 홈페이지 </a:t>
            </a: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출입국 관리 및 난민 인정법 관계 절차</a:t>
            </a: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en-US" altLang="ja-JP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http://www.moj.go.jp/isa/applications/procedures/index.html </a:t>
            </a:r>
            <a:r>
              <a:rPr lang="ja-JP" altLang="en-US" sz="16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）」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 게재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ja-JP" altLang="en-US" sz="16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56" y="7089221"/>
            <a:ext cx="1071718" cy="109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7"/>
          <p:cNvSpPr>
            <a:spLocks noChangeArrowheads="1"/>
          </p:cNvSpPr>
          <p:nvPr/>
        </p:nvSpPr>
        <p:spPr bwMode="auto">
          <a:xfrm>
            <a:off x="372103" y="564665"/>
            <a:ext cx="5600679" cy="6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600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600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소속기관 등에 관한 신고</a:t>
            </a:r>
            <a:r>
              <a:rPr lang="ja-JP" altLang="en-US" sz="2600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600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의 상세</a:t>
            </a:r>
            <a:endParaRPr lang="ja-JP" altLang="en-US" sz="2600" b="1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41507" y="126521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/>
          <p:cNvSpPr/>
          <p:nvPr/>
        </p:nvSpPr>
        <p:spPr>
          <a:xfrm rot="5400000">
            <a:off x="371275" y="7155878"/>
            <a:ext cx="260266" cy="16193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371275" y="6878121"/>
            <a:ext cx="260266" cy="16193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87840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258905" y="1236455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26894" y="2735540"/>
            <a:ext cx="59772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회사는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새롭게 외국인을 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고용한 경우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또는 그 외국인이 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이직한</a:t>
            </a:r>
            <a:r>
              <a:rPr lang="en-US" altLang="ko-KR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그만둔</a:t>
            </a:r>
            <a:r>
              <a:rPr lang="en-US" altLang="ko-KR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경우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ja-JP" altLang="en-US" sz="2400" u="sng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400" u="sng" dirty="0">
                <a:latin typeface="Batang" panose="02030600000101010101" pitchFamily="18" charset="-127"/>
                <a:ea typeface="Batang" panose="02030600000101010101" pitchFamily="18" charset="-127"/>
              </a:rPr>
              <a:t>외국인 고용 상황의 신고</a:t>
            </a:r>
            <a:r>
              <a:rPr lang="ja-JP" altLang="en-US" sz="2400" u="sng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를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해야 합니다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！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　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신고를 하지 않으면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30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만엔 이하의 벌금이 부과됩니다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sz="2400" u="sng" dirty="0">
                <a:latin typeface="Batang" panose="02030600000101010101" pitchFamily="18" charset="-127"/>
                <a:ea typeface="Batang" panose="02030600000101010101" pitchFamily="18" charset="-127"/>
              </a:rPr>
              <a:t>신고처는 </a:t>
            </a:r>
            <a:r>
              <a:rPr lang="ko-KR" altLang="en-US" sz="2400" u="sng" dirty="0" err="1">
                <a:latin typeface="Batang" panose="02030600000101010101" pitchFamily="18" charset="-127"/>
                <a:ea typeface="Batang" panose="02030600000101010101" pitchFamily="18" charset="-127"/>
              </a:rPr>
              <a:t>헬로워크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입니다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957" y="1573989"/>
            <a:ext cx="5422887" cy="5928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7" name="正方形/長方形 6"/>
          <p:cNvSpPr/>
          <p:nvPr/>
        </p:nvSpPr>
        <p:spPr>
          <a:xfrm>
            <a:off x="526894" y="1664401"/>
            <a:ext cx="5527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고용인측</a:t>
            </a:r>
            <a:r>
              <a:rPr lang="ja-JP" alt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22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회사 </a:t>
            </a:r>
            <a:r>
              <a:rPr lang="ja-JP" altLang="en-US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r>
              <a:rPr lang="ko-KR" altLang="en-US" sz="22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에도 의무가 있습니다</a:t>
            </a:r>
            <a:endParaRPr lang="ja-JP" altLang="en-US" sz="22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94211" y="7032808"/>
            <a:ext cx="6150264" cy="1728886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외국인을 고용할 때는 그 사람이 일본에서 일할 수 있는지 여부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체류자격이나 체류기한 등에 대해서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확인이 필요합니다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！</a:t>
            </a:r>
            <a:endParaRPr lang="en-US" altLang="ja-JP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260391" y="2883225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769" y="510688"/>
            <a:ext cx="5790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보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충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：　　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외국인 고용상황 신고</a:t>
            </a:r>
            <a:endParaRPr kumimoji="1" lang="en-US" altLang="ja-JP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24136" y="2247680"/>
            <a:ext cx="3170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sz="1600" b="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노동시책종합추진법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제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28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32" y="608848"/>
            <a:ext cx="618577" cy="409685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38011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69" y="1383372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86671" y="559786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사례</a:t>
            </a:r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１</a:t>
            </a: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2369" y="1794708"/>
            <a:ext cx="4467622" cy="5782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95371" y="1902343"/>
            <a:ext cx="51015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조건 및</a:t>
            </a:r>
            <a:r>
              <a:rPr lang="ko-KR" altLang="en-US" sz="2200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노동</a:t>
            </a:r>
            <a:r>
              <a:rPr lang="ko-KR" altLang="en-US" sz="22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계약에 대하여</a:t>
            </a:r>
            <a:endParaRPr lang="ja-JP" altLang="en-US" sz="2200" b="1" dirty="0"/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263769" y="2874533"/>
            <a:ext cx="3441700" cy="2078467"/>
          </a:xfrm>
          <a:prstGeom prst="wedgeEllipseCallout">
            <a:avLst>
              <a:gd name="adj1" fmla="val 28167"/>
              <a:gd name="adj2" fmla="val 5665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일하는 조건은 면접에서 설명한 바와 같습니다</a:t>
            </a:r>
            <a:r>
              <a:rPr lang="en-US" altLang="ko-KR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.</a:t>
            </a:r>
            <a:br>
              <a:rPr lang="ko-KR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ko-KR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다만 서면 교부는   없습니다</a:t>
            </a:r>
            <a:r>
              <a:rPr lang="en-US" altLang="ko-KR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.</a:t>
            </a:r>
            <a:endParaRPr lang="ja-JP" altLang="en-US" sz="2000" kern="1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1" name="円形吹き出し 20"/>
          <p:cNvSpPr/>
          <p:nvPr/>
        </p:nvSpPr>
        <p:spPr>
          <a:xfrm>
            <a:off x="3982016" y="2602656"/>
            <a:ext cx="2447264" cy="1541510"/>
          </a:xfrm>
          <a:prstGeom prst="wedgeEllipseCallout">
            <a:avLst>
              <a:gd name="adj1" fmla="val -36875"/>
              <a:gd name="adj2" fmla="val 6167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서면으로 받을 수 없나요</a:t>
            </a:r>
            <a:r>
              <a:rPr lang="en-US" altLang="ko-KR" sz="2000" kern="1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?</a:t>
            </a:r>
            <a:endParaRPr lang="ja-JP" altLang="en-US" sz="2000" kern="100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875489" y="8224925"/>
            <a:ext cx="5317297" cy="96725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8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이럴 때 어떻게 하면 </a:t>
            </a:r>
            <a:endParaRPr kumimoji="1" lang="en-AU" altLang="ko-KR" sz="280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kumimoji="1" lang="ko-KR" altLang="en-US" sz="28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좋을까요</a:t>
            </a:r>
            <a:r>
              <a:rPr kumimoji="1" lang="en-US" altLang="ko-KR" sz="28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kumimoji="1" lang="ja-JP" altLang="en-US" sz="280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48" y="6628208"/>
            <a:ext cx="367202" cy="46606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48" y="4426315"/>
            <a:ext cx="3553297" cy="360360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90" y="8350301"/>
            <a:ext cx="647796" cy="82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10997" y="116462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■</a:t>
            </a:r>
            <a:r>
              <a:rPr kumimoji="1" lang="ko-KR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포인트</a:t>
            </a:r>
            <a:r>
              <a:rPr kumimoji="1" lang="en-US" altLang="ja-JP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endParaRPr kumimoji="1" lang="ja-JP" altLang="en-US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34156" y="1726487"/>
            <a:ext cx="5064343" cy="54978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일하는 계약</a:t>
            </a:r>
            <a:r>
              <a:rPr lang="en-US" altLang="ko-KR" sz="260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약속</a:t>
            </a:r>
            <a:r>
              <a:rPr lang="en-US" altLang="ko-KR" sz="260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노동계약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endParaRPr lang="ja-JP" altLang="ja-JP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7042" y="1767038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27953" y="1732662"/>
            <a:ext cx="33367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29467" y="2529341"/>
            <a:ext cx="59990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회사에서 고용되어 일할 때</a:t>
            </a:r>
            <a:r>
              <a:rPr lang="en-US" altLang="ko-KR" sz="22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당신은 회사와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2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노동 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계약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이라는 약속을 합니다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 「</a:t>
            </a:r>
            <a:r>
              <a:rPr lang="ko-KR" altLang="en-US" sz="22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노동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계약 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은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구두로도 가능하지만 트러블 방지를 위해 원칙적으로 </a:t>
            </a:r>
            <a:r>
              <a:rPr lang="ko-KR" altLang="en-US" sz="22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서면으로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하도록 합시다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37118" y="4737577"/>
            <a:ext cx="550752" cy="4873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18679" y="6183432"/>
            <a:ext cx="6009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당신의 합의 없이</a:t>
            </a:r>
            <a:r>
              <a:rPr lang="en-AU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회사가 마음대로 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일하는 조건 </a:t>
            </a:r>
            <a:r>
              <a:rPr lang="ja-JP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바꿀 수 없습니다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ko-KR" altLang="en-US" sz="2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서로의 </a:t>
            </a:r>
            <a:r>
              <a:rPr lang="ko-KR" altLang="en-US" sz="22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합의</a:t>
            </a:r>
            <a:r>
              <a:rPr lang="ko-KR" altLang="en-US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가 필요합니다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ja-JP" sz="2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934156" y="4723357"/>
            <a:ext cx="5064343" cy="94688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회사는 마음대로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「</a:t>
            </a:r>
            <a:r>
              <a:rPr lang="ko-KR" altLang="en-US" sz="2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일하는 조건</a:t>
            </a:r>
            <a:r>
              <a:rPr lang="ja-JP" altLang="en-US" sz="2600" dirty="0">
                <a:latin typeface="Batang" panose="02030600000101010101" pitchFamily="18" charset="-127"/>
                <a:ea typeface="Batang" panose="02030600000101010101" pitchFamily="18" charset="-127"/>
              </a:rPr>
              <a:t>」</a:t>
            </a:r>
            <a:r>
              <a:rPr lang="ko-KR" altLang="en-US" sz="26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바꿀 수 없습니다</a:t>
            </a:r>
            <a:endParaRPr lang="ja-JP" altLang="en-US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5" name="正方形/長方形 2"/>
          <p:cNvSpPr txBox="1"/>
          <p:nvPr/>
        </p:nvSpPr>
        <p:spPr>
          <a:xfrm>
            <a:off x="298181" y="4720672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73963" y="3987402"/>
            <a:ext cx="238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노동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계약법 제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73963" y="5727579"/>
            <a:ext cx="238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Batang" panose="02030600000101010101" pitchFamily="18" charset="-127"/>
                <a:ea typeface="Batang" panose="02030600000101010101" pitchFamily="18" charset="-127"/>
              </a:rPr>
              <a:t>※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노동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계약법 제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8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조</a:t>
            </a:r>
            <a:endParaRPr lang="en-US" altLang="ja-JP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305169" y="7592236"/>
            <a:ext cx="6150264" cy="1424432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ko-KR" altLang="en-US" sz="24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본인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자신이 일하는 조건 모두에 </a:t>
            </a:r>
            <a:r>
              <a:rPr lang="ko-KR" altLang="en-US" sz="2400" b="0" i="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납득해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야 일하는 계약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노동계약이라고 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을 맺게 됩니다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ja-JP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ja-JP" altLang="en-US" sz="2400" kern="100" dirty="0">
              <a:solidFill>
                <a:sysClr val="window" lastClr="FFFFFF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86247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9320</TotalTime>
  <Words>3160</Words>
  <Application>Microsoft Office PowerPoint</Application>
  <PresentationFormat>A4 210 x 297 mm</PresentationFormat>
  <Paragraphs>612</Paragraphs>
  <Slides>28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5" baseType="lpstr">
      <vt:lpstr>Batang</vt:lpstr>
      <vt:lpstr>Gulim</vt:lpstr>
      <vt:lpstr>Gungsuh</vt:lpstr>
      <vt:lpstr>HG丸ｺﾞｼｯｸM-PRO</vt:lpstr>
      <vt:lpstr>Meiryo UI</vt:lpstr>
      <vt:lpstr>Minion Pro</vt:lpstr>
      <vt:lpstr>ＭＳ 明朝</vt:lpstr>
      <vt:lpstr>Noto Sans Mono CJK TC Regular</vt:lpstr>
      <vt:lpstr>UD デジタル 教科書体 N-B</vt:lpstr>
      <vt:lpstr>UD デジタル 教科書体 NK-B</vt:lpstr>
      <vt:lpstr>UD デジタル 教科書体 NP-B</vt:lpstr>
      <vt:lpstr>源ノ明朝 Medium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584</cp:revision>
  <cp:lastPrinted>2024-02-05T06:08:39Z</cp:lastPrinted>
  <dcterms:created xsi:type="dcterms:W3CDTF">2021-01-05T06:03:40Z</dcterms:created>
  <dcterms:modified xsi:type="dcterms:W3CDTF">2025-09-18T01:32:59Z</dcterms:modified>
</cp:coreProperties>
</file>