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78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8C5E9A-1FF2-41E2-AC3E-E23F3C906BA9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1932DD-8799-4D06-9645-B0D0E2455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5874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1149F4-CAF6-4EDC-AA61-D4F04BE29A68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2DF4E7-8620-4D39-95C7-461228ADD0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9351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507D33-3F38-4D39-8DAA-AC6BE152C9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FB1D4A2-DBFD-4954-9235-2CA7B64416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DAD7ED9-0A9E-49D2-B969-D5CCFFF1E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D379-A723-42B9-A37B-40096FA1D566}" type="datetime1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B81367-14B2-41FD-9574-3589949E6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38099D-BB38-4D3C-B6BD-2269DB7A9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BEA83-9B84-4F96-9E77-5E97E2AD9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538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D8D7F3-511E-4E4D-A9B7-E8DC5ECF4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7DDA2F-1D0E-4255-9CBF-7D29C809AA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B8C65F-FC1E-4999-9BA3-68A4A4533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BDEBA-1F7E-4F1A-84D7-A9B21585EB52}" type="datetime1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B7B923-234E-4B3F-A57D-5BE0ECDD4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1A40E3-61F0-4B0C-A9AD-873315FEB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BEA83-9B84-4F96-9E77-5E97E2AD9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8780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9DA31DC-8ADB-4C90-A1BB-47AC72B5AF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F785967-5756-4A5D-9CF4-6B38A3AE10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D89223-2671-49CC-9A40-0612833FD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0B0C9-3CB4-4F98-A4F5-0AFE351CFB8C}" type="datetime1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AF9FC5-0421-4BFD-9D0C-268626C6E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3CEA4D-B11E-486B-A82D-BA4D71774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BEA83-9B84-4F96-9E77-5E97E2AD9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2217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A1D00B-549A-4AC9-AD42-CB3C5F299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78B0B6B-4C31-4F8C-84F6-1683170EF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6954B4-97D0-461D-94E8-B5FC7F535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B7C0B-455E-4BF3-8E29-FFE2EC3504D3}" type="datetime1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3FEC10-2C9F-407F-85D3-3A5D40E3E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CCEE1B-37EF-44EA-AD51-DB6C83BB8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BEA83-9B84-4F96-9E77-5E97E2AD9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4517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9DBCA2-EFDE-4C1E-9CA9-B68BB18FF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89ECF7A-80A9-4284-AEFF-B878CB4D18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1894D9-5FCC-4B21-9FFD-7C1508393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06EC3-414F-408B-A5E4-DC5AEEE8E985}" type="datetime1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342C7B-2C0D-495C-9BE7-9AB43EFAC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BE621DB-970E-4417-8A15-348310B17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BEA83-9B84-4F96-9E77-5E97E2AD9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1926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7D523F-5B89-4E80-B5A9-C2099F5F6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B74C0C6-59B7-4459-BCBB-EBCD7C00B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83AD30B-8B73-49AB-8B29-8DB7783A0A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778E989-FA79-4F89-BD0C-600B51C39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FBF6D-35C0-47EF-BEB3-CB3965004247}" type="datetime1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EAE5866-4985-4784-9C2A-326EE6D19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5FEC0B5-0C10-4E19-86F1-85046BAA2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BEA83-9B84-4F96-9E77-5E97E2AD9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5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4497C-C63C-4E8F-A572-8A0501637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E46EC4-E351-42C7-A228-3AAE94779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27760D-23AC-4A99-A8A8-483114CE4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22449CA-BC0D-4285-8006-9F366FC725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3BB16B8-A3EB-49A2-A934-1067CF1978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07DD246-5FFD-4549-9B05-7F8FDFB07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CC0DF-26DA-42FE-9CA0-C48EB4F66564}" type="datetime1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F58C16B-C324-4748-A1DC-68BAB175C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300FE2A-6CD2-4155-9539-E41D8C7FF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BEA83-9B84-4F96-9E77-5E97E2AD9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40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DCFB4B-D082-4068-A846-10102263E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3DE2D69-E177-440C-9B6C-35E94CD83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77F43-87A9-4D86-8F82-6B27472BD3C6}" type="datetime1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A42F195-7963-4A66-BD9D-9CE581F86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1C5DD40-915F-4557-A397-D5D849540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BEA83-9B84-4F96-9E77-5E97E2AD9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8612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4EDAC96-D5E0-4A89-99BC-EBDE50292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490BF-3F7E-4F1E-9F22-8CCE526958BF}" type="datetime1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8576287-1D02-4FFC-BD09-46AFF2A83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233D4EA-04A1-4478-AFA7-36E04CA9A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BEA83-9B84-4F96-9E77-5E97E2AD9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3398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E9095E-2731-416A-9AE2-F2BE7966E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970515C-3A0C-460F-B988-067FB169D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98B0BB6-C74F-49B9-A40B-6E4B3F112C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6F7AD15-AAA9-43E1-8CD1-F886B5EF7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314EC-CE12-49F6-95B1-4047DB5D7A83}" type="datetime1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0A091DD-6F9C-4F8E-8C2F-12A780060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462B655-A19F-4DFB-B4A0-4F59621AE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BEA83-9B84-4F96-9E77-5E97E2AD9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1941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D548CC-14EA-4DC5-9B91-9FFAA68A1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6444FEE-1DCF-4EF5-9CFE-7ECCD74970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67573C4-AF4F-40C0-A67B-DDD2454346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8D2FBAD-33BC-41B6-9319-3E86B891F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FF9C2-3433-4251-8EBB-025A457AEA47}" type="datetime1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380D4CD-A404-4BA8-8B51-9AC5844CC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1E8D5DA-DA6D-4BE2-BA56-8BE383985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BEA83-9B84-4F96-9E77-5E97E2AD9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19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82C8925-0849-4281-825E-2D34C8407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DB23AC2-8454-44CA-896A-C623EBCE05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6A27D6-414D-4EF1-BA21-7CB4222A30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08044-32E3-436F-99C8-F7AFFF99718F}" type="datetime1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54EA440-D250-4275-A1B1-8FC568276A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2CF97A9-2329-42B3-ABF4-87F37B9495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BEA83-9B84-4F96-9E77-5E97E2AD9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81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正方形/長方形 159">
            <a:extLst>
              <a:ext uri="{FF2B5EF4-FFF2-40B4-BE49-F238E27FC236}">
                <a16:creationId xmlns:a16="http://schemas.microsoft.com/office/drawing/2014/main" id="{71FD3616-12F6-4BF2-BD06-D2B02DD5244B}"/>
              </a:ext>
            </a:extLst>
          </p:cNvPr>
          <p:cNvSpPr/>
          <p:nvPr/>
        </p:nvSpPr>
        <p:spPr>
          <a:xfrm>
            <a:off x="300446" y="179943"/>
            <a:ext cx="3722914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現在のデータベースシステムの構造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概要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46" name="グループ化 45"/>
          <p:cNvGrpSpPr/>
          <p:nvPr/>
        </p:nvGrpSpPr>
        <p:grpSpPr>
          <a:xfrm>
            <a:off x="300447" y="2207623"/>
            <a:ext cx="11421102" cy="4092314"/>
            <a:chOff x="326573" y="2207623"/>
            <a:chExt cx="11421102" cy="4092314"/>
          </a:xfrm>
        </p:grpSpPr>
        <p:grpSp>
          <p:nvGrpSpPr>
            <p:cNvPr id="223" name="グループ化 222">
              <a:extLst>
                <a:ext uri="{FF2B5EF4-FFF2-40B4-BE49-F238E27FC236}">
                  <a16:creationId xmlns:a16="http://schemas.microsoft.com/office/drawing/2014/main" id="{FC342C5B-F3DA-4DED-BB5C-30EC4C05D0E6}"/>
                </a:ext>
              </a:extLst>
            </p:cNvPr>
            <p:cNvGrpSpPr/>
            <p:nvPr/>
          </p:nvGrpSpPr>
          <p:grpSpPr>
            <a:xfrm>
              <a:off x="326573" y="2207623"/>
              <a:ext cx="11421102" cy="4092314"/>
              <a:chOff x="1153538" y="1043958"/>
              <a:chExt cx="9664089" cy="4092314"/>
            </a:xfrm>
          </p:grpSpPr>
          <p:grpSp>
            <p:nvGrpSpPr>
              <p:cNvPr id="205" name="グループ化 204">
                <a:extLst>
                  <a:ext uri="{FF2B5EF4-FFF2-40B4-BE49-F238E27FC236}">
                    <a16:creationId xmlns:a16="http://schemas.microsoft.com/office/drawing/2014/main" id="{73FCB5C8-388D-479A-9253-D9A3986042D5}"/>
                  </a:ext>
                </a:extLst>
              </p:cNvPr>
              <p:cNvGrpSpPr/>
              <p:nvPr/>
            </p:nvGrpSpPr>
            <p:grpSpPr>
              <a:xfrm>
                <a:off x="1153538" y="1043958"/>
                <a:ext cx="9664089" cy="4092314"/>
                <a:chOff x="1272808" y="835237"/>
                <a:chExt cx="9664088" cy="4092314"/>
              </a:xfrm>
            </p:grpSpPr>
            <p:grpSp>
              <p:nvGrpSpPr>
                <p:cNvPr id="150" name="グループ化 149">
                  <a:extLst>
                    <a:ext uri="{FF2B5EF4-FFF2-40B4-BE49-F238E27FC236}">
                      <a16:creationId xmlns:a16="http://schemas.microsoft.com/office/drawing/2014/main" id="{E1341415-CECF-4FF3-9370-68C69492E35D}"/>
                    </a:ext>
                  </a:extLst>
                </p:cNvPr>
                <p:cNvGrpSpPr/>
                <p:nvPr/>
              </p:nvGrpSpPr>
              <p:grpSpPr>
                <a:xfrm>
                  <a:off x="2577947" y="1151937"/>
                  <a:ext cx="7773175" cy="3576881"/>
                  <a:chOff x="3143971" y="588732"/>
                  <a:chExt cx="7773175" cy="3576881"/>
                </a:xfrm>
              </p:grpSpPr>
              <p:sp>
                <p:nvSpPr>
                  <p:cNvPr id="41" name="正方形/長方形 40">
                    <a:extLst>
                      <a:ext uri="{FF2B5EF4-FFF2-40B4-BE49-F238E27FC236}">
                        <a16:creationId xmlns:a16="http://schemas.microsoft.com/office/drawing/2014/main" id="{753AB63A-4F3C-494C-8294-07AAAF12439A}"/>
                      </a:ext>
                    </a:extLst>
                  </p:cNvPr>
                  <p:cNvSpPr/>
                  <p:nvPr/>
                </p:nvSpPr>
                <p:spPr>
                  <a:xfrm>
                    <a:off x="7712312" y="2905655"/>
                    <a:ext cx="1080000" cy="360000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ja-JP" altLang="en-US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詳細情報</a:t>
                    </a:r>
                    <a:endParaRPr kumimoji="1" lang="ja-JP" altLang="en-US" sz="11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  <p:grpSp>
                <p:nvGrpSpPr>
                  <p:cNvPr id="149" name="グループ化 148">
                    <a:extLst>
                      <a:ext uri="{FF2B5EF4-FFF2-40B4-BE49-F238E27FC236}">
                        <a16:creationId xmlns:a16="http://schemas.microsoft.com/office/drawing/2014/main" id="{918D941E-25AE-4800-BA0A-6372F215A66E}"/>
                      </a:ext>
                    </a:extLst>
                  </p:cNvPr>
                  <p:cNvGrpSpPr/>
                  <p:nvPr/>
                </p:nvGrpSpPr>
                <p:grpSpPr>
                  <a:xfrm>
                    <a:off x="3529983" y="588732"/>
                    <a:ext cx="7387163" cy="3576881"/>
                    <a:chOff x="3529983" y="588732"/>
                    <a:chExt cx="7387163" cy="3576881"/>
                  </a:xfrm>
                </p:grpSpPr>
                <p:sp>
                  <p:nvSpPr>
                    <p:cNvPr id="17" name="正方形/長方形 16">
                      <a:extLst>
                        <a:ext uri="{FF2B5EF4-FFF2-40B4-BE49-F238E27FC236}">
                          <a16:creationId xmlns:a16="http://schemas.microsoft.com/office/drawing/2014/main" id="{1FD4AD90-EE6A-4F67-83C1-7A8A290ED66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235392" y="2190593"/>
                      <a:ext cx="1080000" cy="36000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マッチング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求人、職場体験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p:txBody>
                </p:sp>
                <p:sp>
                  <p:nvSpPr>
                    <p:cNvPr id="20" name="正方形/長方形 19">
                      <a:extLst>
                        <a:ext uri="{FF2B5EF4-FFF2-40B4-BE49-F238E27FC236}">
                          <a16:creationId xmlns:a16="http://schemas.microsoft.com/office/drawing/2014/main" id="{7A14BC09-4422-45BD-9FB7-1088CE1FE2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09752" y="1461826"/>
                      <a:ext cx="1080000" cy="360000"/>
                    </a:xfrm>
                    <a:prstGeom prst="rect">
                      <a:avLst/>
                    </a:prstGeom>
                    <a:solidFill>
                      <a:schemeClr val="accent6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求職者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p:txBody>
                </p:sp>
                <p:grpSp>
                  <p:nvGrpSpPr>
                    <p:cNvPr id="89" name="グループ化 88">
                      <a:extLst>
                        <a:ext uri="{FF2B5EF4-FFF2-40B4-BE49-F238E27FC236}">
                          <a16:creationId xmlns:a16="http://schemas.microsoft.com/office/drawing/2014/main" id="{CD190980-9575-45BB-933D-D792A198324C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529983" y="588732"/>
                      <a:ext cx="7387163" cy="3576881"/>
                      <a:chOff x="3529983" y="588732"/>
                      <a:chExt cx="7387163" cy="3576881"/>
                    </a:xfrm>
                  </p:grpSpPr>
                  <p:cxnSp>
                    <p:nvCxnSpPr>
                      <p:cNvPr id="45" name="コネクタ: カギ線 44">
                        <a:extLst>
                          <a:ext uri="{FF2B5EF4-FFF2-40B4-BE49-F238E27FC236}">
                            <a16:creationId xmlns:a16="http://schemas.microsoft.com/office/drawing/2014/main" id="{A4DA369A-E3B4-43FB-960A-FFCD1AE7F9B0}"/>
                          </a:ext>
                        </a:extLst>
                      </p:cNvPr>
                      <p:cNvCxnSpPr>
                        <a:cxnSpLocks/>
                        <a:stCxn id="41" idx="2"/>
                        <a:endCxn id="40" idx="0"/>
                      </p:cNvCxnSpPr>
                      <p:nvPr/>
                    </p:nvCxnSpPr>
                    <p:spPr>
                      <a:xfrm rot="5400000">
                        <a:off x="5700369" y="1249259"/>
                        <a:ext cx="535548" cy="4568341"/>
                      </a:xfrm>
                      <a:prstGeom prst="bentConnector3">
                        <a:avLst>
                          <a:gd name="adj1" fmla="val 50000"/>
                        </a:avLst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88" name="グループ化 87">
                        <a:extLst>
                          <a:ext uri="{FF2B5EF4-FFF2-40B4-BE49-F238E27FC236}">
                            <a16:creationId xmlns:a16="http://schemas.microsoft.com/office/drawing/2014/main" id="{7C793E4D-F624-42A0-86A2-C45B25D26AC6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3529983" y="588732"/>
                        <a:ext cx="7387163" cy="3576881"/>
                        <a:chOff x="3529983" y="588732"/>
                        <a:chExt cx="7387163" cy="3576881"/>
                      </a:xfrm>
                    </p:grpSpPr>
                    <p:sp>
                      <p:nvSpPr>
                        <p:cNvPr id="43" name="正方形/長方形 42">
                          <a:extLst>
                            <a:ext uri="{FF2B5EF4-FFF2-40B4-BE49-F238E27FC236}">
                              <a16:creationId xmlns:a16="http://schemas.microsoft.com/office/drawing/2014/main" id="{CF3B56CD-FBED-4038-A907-53691A4B292A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837146" y="3805613"/>
                          <a:ext cx="1080000" cy="360000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ja-JP" altLang="en-US" sz="1100" dirty="0">
                              <a:solidFill>
                                <a:schemeClr val="tx1"/>
                              </a:solidFill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活動（来場記録）</a:t>
                          </a:r>
                          <a:endParaRPr kumimoji="1" lang="ja-JP" altLang="en-US" sz="1100" dirty="0">
                            <a:solidFill>
                              <a:schemeClr val="tx1"/>
                            </a:solidFill>
                            <a:latin typeface="Meiryo UI" panose="020B0604030504040204" pitchFamily="50" charset="-128"/>
                            <a:ea typeface="Meiryo UI" panose="020B0604030504040204" pitchFamily="50" charset="-128"/>
                          </a:endParaRPr>
                        </a:p>
                      </p:txBody>
                    </p:sp>
                    <p:grpSp>
                      <p:nvGrpSpPr>
                        <p:cNvPr id="87" name="グループ化 86">
                          <a:extLst>
                            <a:ext uri="{FF2B5EF4-FFF2-40B4-BE49-F238E27FC236}">
                              <a16:creationId xmlns:a16="http://schemas.microsoft.com/office/drawing/2014/main" id="{16E9CF75-1BDF-4185-AE27-97D7B7090B42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3529983" y="588732"/>
                          <a:ext cx="6847163" cy="3576881"/>
                          <a:chOff x="3529983" y="588732"/>
                          <a:chExt cx="6847163" cy="3576881"/>
                        </a:xfrm>
                      </p:grpSpPr>
                      <p:cxnSp>
                        <p:nvCxnSpPr>
                          <p:cNvPr id="36" name="直線コネクタ 35">
                            <a:extLst>
                              <a:ext uri="{FF2B5EF4-FFF2-40B4-BE49-F238E27FC236}">
                                <a16:creationId xmlns:a16="http://schemas.microsoft.com/office/drawing/2014/main" id="{C7ECAC62-3C8D-493E-A752-D5E6FDDA665D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flipH="1">
                            <a:off x="3529983" y="1044485"/>
                            <a:ext cx="13796" cy="2819832"/>
                          </a:xfrm>
                          <a:prstGeom prst="line">
                            <a:avLst/>
                          </a:prstGeom>
                          <a:ln>
                            <a:prstDash val="solid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57" name="直線コネクタ 56">
                            <a:extLst>
                              <a:ext uri="{FF2B5EF4-FFF2-40B4-BE49-F238E27FC236}">
                                <a16:creationId xmlns:a16="http://schemas.microsoft.com/office/drawing/2014/main" id="{BC3E1082-0221-4183-B568-EDCF84140CAA}"/>
                              </a:ext>
                            </a:extLst>
                          </p:cNvPr>
                          <p:cNvCxnSpPr>
                            <a:cxnSpLocks/>
                            <a:stCxn id="17" idx="2"/>
                          </p:cNvCxnSpPr>
                          <p:nvPr/>
                        </p:nvCxnSpPr>
                        <p:spPr>
                          <a:xfrm flipH="1">
                            <a:off x="4775318" y="2550593"/>
                            <a:ext cx="74" cy="1270182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accent1"/>
                            </a:solidFill>
                            <a:prstDash val="solid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sp>
                        <p:nvSpPr>
                          <p:cNvPr id="16" name="正方形/長方形 15">
                            <a:extLst>
                              <a:ext uri="{FF2B5EF4-FFF2-40B4-BE49-F238E27FC236}">
                                <a16:creationId xmlns:a16="http://schemas.microsoft.com/office/drawing/2014/main" id="{53D967D2-B2DA-4794-801D-86F941158E1C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5299483" y="1448764"/>
                            <a:ext cx="1080000" cy="360000"/>
                          </a:xfrm>
                          <a:prstGeom prst="rect">
                            <a:avLst/>
                          </a:prstGeom>
                          <a:solidFill>
                            <a:schemeClr val="accent1"/>
                          </a:solidFill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ja-JP" altLang="en-US" sz="1100">
                                <a:solidFill>
                                  <a:schemeClr val="tx1"/>
                                </a:solidFill>
                                <a:latin typeface="Meiryo UI" panose="020B0604030504040204" pitchFamily="50" charset="-128"/>
                                <a:ea typeface="Meiryo UI" panose="020B0604030504040204" pitchFamily="50" charset="-128"/>
                              </a:rPr>
                              <a:t>企業</a:t>
                            </a:r>
                            <a:endParaRPr kumimoji="1" lang="ja-JP" altLang="en-US" sz="1100" dirty="0">
                              <a:solidFill>
                                <a:schemeClr val="tx1"/>
                              </a:solidFill>
                              <a:latin typeface="Meiryo UI" panose="020B0604030504040204" pitchFamily="50" charset="-128"/>
                              <a:ea typeface="Meiryo UI" panose="020B0604030504040204" pitchFamily="50" charset="-128"/>
                            </a:endParaRPr>
                          </a:p>
                        </p:txBody>
                      </p:sp>
                      <p:cxnSp>
                        <p:nvCxnSpPr>
                          <p:cNvPr id="21" name="コネクタ: カギ線 20">
                            <a:extLst>
                              <a:ext uri="{FF2B5EF4-FFF2-40B4-BE49-F238E27FC236}">
                                <a16:creationId xmlns:a16="http://schemas.microsoft.com/office/drawing/2014/main" id="{0709F367-9113-488A-AA3C-73074511B8CF}"/>
                              </a:ext>
                            </a:extLst>
                          </p:cNvPr>
                          <p:cNvCxnSpPr>
                            <a:cxnSpLocks/>
                            <a:stCxn id="12" idx="2"/>
                            <a:endCxn id="20" idx="0"/>
                          </p:cNvCxnSpPr>
                          <p:nvPr/>
                        </p:nvCxnSpPr>
                        <p:spPr>
                          <a:xfrm rot="16200000" flipH="1">
                            <a:off x="7938423" y="150496"/>
                            <a:ext cx="513094" cy="2109564"/>
                          </a:xfrm>
                          <a:prstGeom prst="bentConnector3">
                            <a:avLst>
                              <a:gd name="adj1" fmla="val 50000"/>
                            </a:avLst>
                          </a:prstGeom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7" name="コネクタ: カギ線 26">
                            <a:extLst>
                              <a:ext uri="{FF2B5EF4-FFF2-40B4-BE49-F238E27FC236}">
                                <a16:creationId xmlns:a16="http://schemas.microsoft.com/office/drawing/2014/main" id="{CAE38B8D-7910-4A84-8DFA-E3F10A5D8B6F}"/>
                              </a:ext>
                            </a:extLst>
                          </p:cNvPr>
                          <p:cNvCxnSpPr>
                            <a:cxnSpLocks/>
                            <a:stCxn id="12" idx="2"/>
                            <a:endCxn id="16" idx="0"/>
                          </p:cNvCxnSpPr>
                          <p:nvPr/>
                        </p:nvCxnSpPr>
                        <p:spPr>
                          <a:xfrm rot="5400000">
                            <a:off x="6239820" y="548396"/>
                            <a:ext cx="500032" cy="1300706"/>
                          </a:xfrm>
                          <a:prstGeom prst="bentConnector3">
                            <a:avLst>
                              <a:gd name="adj1" fmla="val 50000"/>
                            </a:avLst>
                          </a:prstGeom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30" name="コネクタ: カギ線 29">
                            <a:extLst>
                              <a:ext uri="{FF2B5EF4-FFF2-40B4-BE49-F238E27FC236}">
                                <a16:creationId xmlns:a16="http://schemas.microsoft.com/office/drawing/2014/main" id="{1378BEB0-18EC-40F5-A334-A829BE6B9E62}"/>
                              </a:ext>
                            </a:extLst>
                          </p:cNvPr>
                          <p:cNvCxnSpPr>
                            <a:cxnSpLocks/>
                            <a:stCxn id="16" idx="2"/>
                            <a:endCxn id="17" idx="0"/>
                          </p:cNvCxnSpPr>
                          <p:nvPr/>
                        </p:nvCxnSpPr>
                        <p:spPr>
                          <a:xfrm rot="5400000">
                            <a:off x="5116524" y="1467632"/>
                            <a:ext cx="381829" cy="1064091"/>
                          </a:xfrm>
                          <a:prstGeom prst="bentConnector3">
                            <a:avLst>
                              <a:gd name="adj1" fmla="val 50000"/>
                            </a:avLst>
                          </a:prstGeom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33" name="コネクタ: カギ線 32">
                            <a:extLst>
                              <a:ext uri="{FF2B5EF4-FFF2-40B4-BE49-F238E27FC236}">
                                <a16:creationId xmlns:a16="http://schemas.microsoft.com/office/drawing/2014/main" id="{F97CD394-B187-4CCA-8D12-B67EAF0A3BD8}"/>
                              </a:ext>
                            </a:extLst>
                          </p:cNvPr>
                          <p:cNvCxnSpPr>
                            <a:cxnSpLocks/>
                            <a:stCxn id="16" idx="2"/>
                            <a:endCxn id="34" idx="0"/>
                          </p:cNvCxnSpPr>
                          <p:nvPr/>
                        </p:nvCxnSpPr>
                        <p:spPr>
                          <a:xfrm rot="16200000" flipH="1">
                            <a:off x="6272288" y="1375958"/>
                            <a:ext cx="381829" cy="1247438"/>
                          </a:xfrm>
                          <a:prstGeom prst="bentConnector3">
                            <a:avLst>
                              <a:gd name="adj1" fmla="val 50000"/>
                            </a:avLst>
                          </a:prstGeom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sp>
                        <p:nvSpPr>
                          <p:cNvPr id="34" name="正方形/長方形 33">
                            <a:extLst>
                              <a:ext uri="{FF2B5EF4-FFF2-40B4-BE49-F238E27FC236}">
                                <a16:creationId xmlns:a16="http://schemas.microsoft.com/office/drawing/2014/main" id="{5B980B50-DEC1-48AF-BAAC-962F696EFC14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6546921" y="2190593"/>
                            <a:ext cx="1080000" cy="360000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kumimoji="1" lang="ja-JP" altLang="en-US" sz="1100" dirty="0">
                                <a:solidFill>
                                  <a:schemeClr val="tx1"/>
                                </a:solidFill>
                                <a:latin typeface="Meiryo UI" panose="020B0604030504040204" pitchFamily="50" charset="-128"/>
                                <a:ea typeface="Meiryo UI" panose="020B0604030504040204" pitchFamily="50" charset="-128"/>
                              </a:rPr>
                              <a:t>企業担当者</a:t>
                            </a:r>
                          </a:p>
                        </p:txBody>
                      </p:sp>
                      <p:sp>
                        <p:nvSpPr>
                          <p:cNvPr id="44" name="正方形/長方形 43">
                            <a:extLst>
                              <a:ext uri="{FF2B5EF4-FFF2-40B4-BE49-F238E27FC236}">
                                <a16:creationId xmlns:a16="http://schemas.microsoft.com/office/drawing/2014/main" id="{9E31AA44-4E6E-436D-B40B-C8D67C29E33A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6911063" y="3805613"/>
                            <a:ext cx="1080000" cy="360000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kumimoji="1" lang="ja-JP" altLang="en-US" sz="1100" dirty="0">
                                <a:solidFill>
                                  <a:schemeClr val="tx1"/>
                                </a:solidFill>
                                <a:latin typeface="Meiryo UI" panose="020B0604030504040204" pitchFamily="50" charset="-128"/>
                                <a:ea typeface="Meiryo UI" panose="020B0604030504040204" pitchFamily="50" charset="-128"/>
                              </a:rPr>
                              <a:t>カウンセリング</a:t>
                            </a:r>
                          </a:p>
                        </p:txBody>
                      </p:sp>
                      <p:cxnSp>
                        <p:nvCxnSpPr>
                          <p:cNvPr id="51" name="コネクタ: カギ線 50">
                            <a:extLst>
                              <a:ext uri="{FF2B5EF4-FFF2-40B4-BE49-F238E27FC236}">
                                <a16:creationId xmlns:a16="http://schemas.microsoft.com/office/drawing/2014/main" id="{9DF8E1E1-AAC7-4635-8C8A-DE021CF705AC}"/>
                              </a:ext>
                            </a:extLst>
                          </p:cNvPr>
                          <p:cNvCxnSpPr>
                            <a:cxnSpLocks/>
                            <a:stCxn id="41" idx="2"/>
                            <a:endCxn id="43" idx="0"/>
                          </p:cNvCxnSpPr>
                          <p:nvPr/>
                        </p:nvCxnSpPr>
                        <p:spPr>
                          <a:xfrm rot="16200000" flipH="1">
                            <a:off x="9044750" y="2473217"/>
                            <a:ext cx="539958" cy="2124834"/>
                          </a:xfrm>
                          <a:prstGeom prst="bentConnector3">
                            <a:avLst>
                              <a:gd name="adj1" fmla="val 50000"/>
                            </a:avLst>
                          </a:prstGeom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80" name="コネクタ: カギ線 79">
                            <a:extLst>
                              <a:ext uri="{FF2B5EF4-FFF2-40B4-BE49-F238E27FC236}">
                                <a16:creationId xmlns:a16="http://schemas.microsoft.com/office/drawing/2014/main" id="{250F7153-F6CE-4CCF-BC1D-39D469DF8F87}"/>
                              </a:ext>
                            </a:extLst>
                          </p:cNvPr>
                          <p:cNvCxnSpPr>
                            <a:cxnSpLocks/>
                            <a:stCxn id="34" idx="3"/>
                            <a:endCxn id="41" idx="0"/>
                          </p:cNvCxnSpPr>
                          <p:nvPr/>
                        </p:nvCxnSpPr>
                        <p:spPr>
                          <a:xfrm>
                            <a:off x="7626921" y="2370593"/>
                            <a:ext cx="625392" cy="535062"/>
                          </a:xfrm>
                          <a:prstGeom prst="bentConnector2">
                            <a:avLst/>
                          </a:prstGeom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84" name="コネクタ: カギ線 83">
                            <a:extLst>
                              <a:ext uri="{FF2B5EF4-FFF2-40B4-BE49-F238E27FC236}">
                                <a16:creationId xmlns:a16="http://schemas.microsoft.com/office/drawing/2014/main" id="{E77A9374-140B-432A-83CC-10EDAE9932B3}"/>
                              </a:ext>
                            </a:extLst>
                          </p:cNvPr>
                          <p:cNvCxnSpPr>
                            <a:cxnSpLocks/>
                            <a:stCxn id="20" idx="2"/>
                            <a:endCxn id="41" idx="0"/>
                          </p:cNvCxnSpPr>
                          <p:nvPr/>
                        </p:nvCxnSpPr>
                        <p:spPr>
                          <a:xfrm rot="5400000">
                            <a:off x="8209119" y="1865021"/>
                            <a:ext cx="1083829" cy="997440"/>
                          </a:xfrm>
                          <a:prstGeom prst="bentConnector3">
                            <a:avLst>
                              <a:gd name="adj1" fmla="val 50000"/>
                            </a:avLst>
                          </a:prstGeom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sp>
                        <p:nvSpPr>
                          <p:cNvPr id="12" name="正方形/長方形 11">
                            <a:extLst>
                              <a:ext uri="{FF2B5EF4-FFF2-40B4-BE49-F238E27FC236}">
                                <a16:creationId xmlns:a16="http://schemas.microsoft.com/office/drawing/2014/main" id="{A108C962-C1C8-4BF2-A016-922CFA5FED95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6600188" y="588732"/>
                            <a:ext cx="1080000" cy="360000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kumimoji="1" lang="ja-JP" altLang="en-US" sz="1100" dirty="0">
                                <a:solidFill>
                                  <a:schemeClr val="tx1"/>
                                </a:solidFill>
                                <a:latin typeface="Meiryo UI" panose="020B0604030504040204" pitchFamily="50" charset="-128"/>
                                <a:ea typeface="Meiryo UI" panose="020B0604030504040204" pitchFamily="50" charset="-128"/>
                              </a:rPr>
                              <a:t>利用者</a:t>
                            </a:r>
                          </a:p>
                        </p:txBody>
                      </p:sp>
                    </p:grpSp>
                  </p:grpSp>
                </p:grpSp>
              </p:grpSp>
              <p:sp>
                <p:nvSpPr>
                  <p:cNvPr id="40" name="正方形/長方形 39">
                    <a:extLst>
                      <a:ext uri="{FF2B5EF4-FFF2-40B4-BE49-F238E27FC236}">
                        <a16:creationId xmlns:a16="http://schemas.microsoft.com/office/drawing/2014/main" id="{241AB52A-BDF1-4C66-905D-F0EEE17EAF38}"/>
                      </a:ext>
                    </a:extLst>
                  </p:cNvPr>
                  <p:cNvSpPr/>
                  <p:nvPr/>
                </p:nvSpPr>
                <p:spPr>
                  <a:xfrm>
                    <a:off x="3143971" y="3801203"/>
                    <a:ext cx="1080000" cy="360000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セミナー</a:t>
                    </a:r>
                    <a:r>
                      <a: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/</a:t>
                    </a:r>
                    <a:r>
                      <a: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イベント予約</a:t>
                    </a:r>
                  </a:p>
                </p:txBody>
              </p:sp>
              <p:sp>
                <p:nvSpPr>
                  <p:cNvPr id="42" name="正方形/長方形 41">
                    <a:extLst>
                      <a:ext uri="{FF2B5EF4-FFF2-40B4-BE49-F238E27FC236}">
                        <a16:creationId xmlns:a16="http://schemas.microsoft.com/office/drawing/2014/main" id="{3E2C70E3-9CA0-4EB4-8A00-448F00BB348A}"/>
                      </a:ext>
                    </a:extLst>
                  </p:cNvPr>
                  <p:cNvSpPr/>
                  <p:nvPr/>
                </p:nvSpPr>
                <p:spPr>
                  <a:xfrm>
                    <a:off x="4600701" y="3805613"/>
                    <a:ext cx="1080000" cy="360000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求人申し込み、職場体験管理</a:t>
                    </a:r>
                  </a:p>
                </p:txBody>
              </p:sp>
            </p:grpSp>
            <p:sp>
              <p:nvSpPr>
                <p:cNvPr id="204" name="正方形/長方形 203">
                  <a:extLst>
                    <a:ext uri="{FF2B5EF4-FFF2-40B4-BE49-F238E27FC236}">
                      <a16:creationId xmlns:a16="http://schemas.microsoft.com/office/drawing/2014/main" id="{B05977EC-2416-437B-B79C-F643DE33EC5C}"/>
                    </a:ext>
                  </a:extLst>
                </p:cNvPr>
                <p:cNvSpPr/>
                <p:nvPr/>
              </p:nvSpPr>
              <p:spPr>
                <a:xfrm>
                  <a:off x="1272808" y="835237"/>
                  <a:ext cx="9664088" cy="4092314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22" name="グループ化 221">
                <a:extLst>
                  <a:ext uri="{FF2B5EF4-FFF2-40B4-BE49-F238E27FC236}">
                    <a16:creationId xmlns:a16="http://schemas.microsoft.com/office/drawing/2014/main" id="{E82A1E76-30B5-4089-9518-64B7EC2A17D5}"/>
                  </a:ext>
                </a:extLst>
              </p:cNvPr>
              <p:cNvGrpSpPr/>
              <p:nvPr/>
            </p:nvGrpSpPr>
            <p:grpSpPr>
              <a:xfrm>
                <a:off x="2507550" y="1536483"/>
                <a:ext cx="1582547" cy="1426036"/>
                <a:chOff x="2507550" y="1536483"/>
                <a:chExt cx="1582547" cy="1426036"/>
              </a:xfrm>
            </p:grpSpPr>
            <p:cxnSp>
              <p:nvCxnSpPr>
                <p:cNvPr id="210" name="コネクタ: カギ線 209">
                  <a:extLst>
                    <a:ext uri="{FF2B5EF4-FFF2-40B4-BE49-F238E27FC236}">
                      <a16:creationId xmlns:a16="http://schemas.microsoft.com/office/drawing/2014/main" id="{9051B3B5-7224-444D-8CBB-E1AB217CFDED}"/>
                    </a:ext>
                  </a:extLst>
                </p:cNvPr>
                <p:cNvCxnSpPr>
                  <a:cxnSpLocks/>
                  <a:stCxn id="221" idx="2"/>
                  <a:endCxn id="17" idx="0"/>
                </p:cNvCxnSpPr>
                <p:nvPr/>
              </p:nvCxnSpPr>
              <p:spPr>
                <a:xfrm rot="16200000" flipH="1">
                  <a:off x="3097910" y="1970331"/>
                  <a:ext cx="1002540" cy="981835"/>
                </a:xfrm>
                <a:prstGeom prst="bentConnector3">
                  <a:avLst>
                    <a:gd name="adj1" fmla="val 50000"/>
                  </a:avLst>
                </a:prstGeom>
                <a:ln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1" name="四角形: 角を丸くする 220">
                  <a:extLst>
                    <a:ext uri="{FF2B5EF4-FFF2-40B4-BE49-F238E27FC236}">
                      <a16:creationId xmlns:a16="http://schemas.microsoft.com/office/drawing/2014/main" id="{FC2C2D9A-0C9F-4698-B310-A19CF89A5FBB}"/>
                    </a:ext>
                  </a:extLst>
                </p:cNvPr>
                <p:cNvSpPr/>
                <p:nvPr/>
              </p:nvSpPr>
              <p:spPr>
                <a:xfrm>
                  <a:off x="2507550" y="1536483"/>
                  <a:ext cx="1201425" cy="423496"/>
                </a:xfrm>
                <a:prstGeom prst="round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1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セミナー</a:t>
                  </a:r>
                  <a:r>
                    <a:rPr kumimoji="1" lang="en-US" altLang="ja-JP" sz="11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/</a:t>
                  </a:r>
                  <a:r>
                    <a:rPr kumimoji="1" lang="ja-JP" altLang="en-US" sz="11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イベント</a:t>
                  </a:r>
                </a:p>
              </p:txBody>
            </p:sp>
          </p:grpSp>
        </p:grpSp>
        <p:grpSp>
          <p:nvGrpSpPr>
            <p:cNvPr id="39" name="グループ化 38"/>
            <p:cNvGrpSpPr/>
            <p:nvPr/>
          </p:nvGrpSpPr>
          <p:grpSpPr>
            <a:xfrm>
              <a:off x="9623202" y="2490537"/>
              <a:ext cx="1985554" cy="822189"/>
              <a:chOff x="9623202" y="2490537"/>
              <a:chExt cx="1985554" cy="822189"/>
            </a:xfrm>
          </p:grpSpPr>
          <p:sp>
            <p:nvSpPr>
              <p:cNvPr id="2" name="角丸四角形 1"/>
              <p:cNvSpPr/>
              <p:nvPr/>
            </p:nvSpPr>
            <p:spPr>
              <a:xfrm>
                <a:off x="9623202" y="2628726"/>
                <a:ext cx="1985554" cy="684000"/>
              </a:xfrm>
              <a:prstGeom prst="roundRect">
                <a:avLst/>
              </a:prstGeom>
              <a:solidFill>
                <a:schemeClr val="bg1"/>
              </a:solidFill>
              <a:ln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・データベース内の分析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・ファイルの添付可</a:t>
                </a:r>
                <a:endParaRPr lang="en-US" altLang="ja-JP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・データの一部インポート</a:t>
                </a:r>
                <a:endParaRPr kumimoji="1" lang="ja-JP" altLang="en-US" sz="1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2" name="正方形/長方形 51"/>
              <p:cNvSpPr/>
              <p:nvPr/>
            </p:nvSpPr>
            <p:spPr>
              <a:xfrm>
                <a:off x="9851916" y="2490537"/>
                <a:ext cx="1435767" cy="204537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2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その他機能</a:t>
                </a:r>
                <a:endParaRPr kumimoji="1"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85366" y="6343288"/>
            <a:ext cx="2743200" cy="365125"/>
          </a:xfrm>
        </p:spPr>
        <p:txBody>
          <a:bodyPr/>
          <a:lstStyle/>
          <a:p>
            <a:fld id="{7D4BEA83-9B84-4F96-9E77-5E97E2AD9DA7}" type="slidenum">
              <a:rPr kumimoji="1" lang="ja-JP" altLang="en-US" smtClean="0">
                <a:solidFill>
                  <a:schemeClr val="tx1"/>
                </a:solidFill>
              </a:rPr>
              <a:t>1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35" name="図 34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4164" y="757644"/>
            <a:ext cx="862057" cy="801187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68" t="8198" r="25699" b="47530"/>
          <a:stretch/>
        </p:blipFill>
        <p:spPr>
          <a:xfrm>
            <a:off x="4114800" y="704918"/>
            <a:ext cx="940524" cy="840623"/>
          </a:xfrm>
          <a:prstGeom prst="rect">
            <a:avLst/>
          </a:prstGeom>
        </p:spPr>
      </p:pic>
      <p:sp>
        <p:nvSpPr>
          <p:cNvPr id="70" name="四角形: 角を丸くする 185">
            <a:extLst>
              <a:ext uri="{FF2B5EF4-FFF2-40B4-BE49-F238E27FC236}">
                <a16:creationId xmlns:a16="http://schemas.microsoft.com/office/drawing/2014/main" id="{28C841AD-E354-462F-AE47-7B8103600EFE}"/>
              </a:ext>
            </a:extLst>
          </p:cNvPr>
          <p:cNvSpPr/>
          <p:nvPr/>
        </p:nvSpPr>
        <p:spPr>
          <a:xfrm>
            <a:off x="5133701" y="400593"/>
            <a:ext cx="953589" cy="324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ホームページ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1" name="四角形: 角を丸くする 185">
            <a:extLst>
              <a:ext uri="{FF2B5EF4-FFF2-40B4-BE49-F238E27FC236}">
                <a16:creationId xmlns:a16="http://schemas.microsoft.com/office/drawing/2014/main" id="{28C841AD-E354-462F-AE47-7B8103600EFE}"/>
              </a:ext>
            </a:extLst>
          </p:cNvPr>
          <p:cNvSpPr/>
          <p:nvPr/>
        </p:nvSpPr>
        <p:spPr>
          <a:xfrm>
            <a:off x="4180115" y="396238"/>
            <a:ext cx="857793" cy="324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利用者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3" name="カギ線コネクタ 52"/>
          <p:cNvCxnSpPr>
            <a:stCxn id="35" idx="3"/>
            <a:endCxn id="12" idx="0"/>
          </p:cNvCxnSpPr>
          <p:nvPr/>
        </p:nvCxnSpPr>
        <p:spPr>
          <a:xfrm>
            <a:off x="6026221" y="1158238"/>
            <a:ext cx="539413" cy="1366085"/>
          </a:xfrm>
          <a:prstGeom prst="bentConnector2">
            <a:avLst/>
          </a:prstGeom>
          <a:ln cmpd="sng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四角形: 角を丸くする 185">
            <a:extLst>
              <a:ext uri="{FF2B5EF4-FFF2-40B4-BE49-F238E27FC236}">
                <a16:creationId xmlns:a16="http://schemas.microsoft.com/office/drawing/2014/main" id="{28C841AD-E354-462F-AE47-7B8103600EFE}"/>
              </a:ext>
            </a:extLst>
          </p:cNvPr>
          <p:cNvSpPr/>
          <p:nvPr/>
        </p:nvSpPr>
        <p:spPr>
          <a:xfrm>
            <a:off x="6618523" y="1576250"/>
            <a:ext cx="1114688" cy="304801"/>
          </a:xfrm>
          <a:prstGeom prst="roundRect">
            <a:avLst/>
          </a:prstGeom>
          <a:noFill/>
          <a:ln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①メンバー登録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</a:p>
        </p:txBody>
      </p:sp>
      <p:cxnSp>
        <p:nvCxnSpPr>
          <p:cNvPr id="62" name="直線矢印コネクタ 61"/>
          <p:cNvCxnSpPr>
            <a:stCxn id="12" idx="0"/>
          </p:cNvCxnSpPr>
          <p:nvPr/>
        </p:nvCxnSpPr>
        <p:spPr>
          <a:xfrm flipH="1" flipV="1">
            <a:off x="5016137" y="1658983"/>
            <a:ext cx="1549497" cy="865340"/>
          </a:xfrm>
          <a:prstGeom prst="straightConnector1">
            <a:avLst/>
          </a:prstGeom>
          <a:ln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カギ線コネクタ 90"/>
          <p:cNvCxnSpPr>
            <a:stCxn id="35" idx="2"/>
            <a:endCxn id="221" idx="0"/>
          </p:cNvCxnSpPr>
          <p:nvPr/>
        </p:nvCxnSpPr>
        <p:spPr>
          <a:xfrm rot="5400000">
            <a:off x="3532217" y="637171"/>
            <a:ext cx="1141317" cy="2984637"/>
          </a:xfrm>
          <a:prstGeom prst="bentConnector3">
            <a:avLst>
              <a:gd name="adj1" fmla="val 30543"/>
            </a:avLst>
          </a:prstGeom>
          <a:ln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矢印コネクタ 99"/>
          <p:cNvCxnSpPr>
            <a:stCxn id="221" idx="0"/>
          </p:cNvCxnSpPr>
          <p:nvPr/>
        </p:nvCxnSpPr>
        <p:spPr>
          <a:xfrm flipV="1">
            <a:off x="2610557" y="1672389"/>
            <a:ext cx="1805032" cy="1027759"/>
          </a:xfrm>
          <a:prstGeom prst="straightConnector1">
            <a:avLst/>
          </a:prstGeom>
          <a:ln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四角形: 角を丸くする 185">
            <a:extLst>
              <a:ext uri="{FF2B5EF4-FFF2-40B4-BE49-F238E27FC236}">
                <a16:creationId xmlns:a16="http://schemas.microsoft.com/office/drawing/2014/main" id="{28C841AD-E354-462F-AE47-7B8103600EFE}"/>
              </a:ext>
            </a:extLst>
          </p:cNvPr>
          <p:cNvSpPr/>
          <p:nvPr/>
        </p:nvSpPr>
        <p:spPr>
          <a:xfrm>
            <a:off x="2878192" y="1737360"/>
            <a:ext cx="1158230" cy="248194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③セミナー予約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</a:p>
        </p:txBody>
      </p:sp>
      <p:sp>
        <p:nvSpPr>
          <p:cNvPr id="107" name="四角形: 角を丸くする 185">
            <a:extLst>
              <a:ext uri="{FF2B5EF4-FFF2-40B4-BE49-F238E27FC236}">
                <a16:creationId xmlns:a16="http://schemas.microsoft.com/office/drawing/2014/main" id="{28C841AD-E354-462F-AE47-7B8103600EFE}"/>
              </a:ext>
            </a:extLst>
          </p:cNvPr>
          <p:cNvSpPr/>
          <p:nvPr/>
        </p:nvSpPr>
        <p:spPr>
          <a:xfrm>
            <a:off x="2908205" y="2117213"/>
            <a:ext cx="1206595" cy="265039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④予約完了通知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</a:p>
        </p:txBody>
      </p:sp>
      <p:sp>
        <p:nvSpPr>
          <p:cNvPr id="114" name="正方形/長方形 113"/>
          <p:cNvSpPr/>
          <p:nvPr/>
        </p:nvSpPr>
        <p:spPr>
          <a:xfrm>
            <a:off x="409303" y="2316480"/>
            <a:ext cx="1606732" cy="28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データベースシステム内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4937761" y="2116183"/>
            <a:ext cx="1368000" cy="235132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②登録番号が発行</a:t>
            </a:r>
            <a:endParaRPr kumimoji="1"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11" name="直線コネクタ 110"/>
          <p:cNvCxnSpPr>
            <a:stCxn id="44" idx="0"/>
          </p:cNvCxnSpPr>
          <p:nvPr/>
        </p:nvCxnSpPr>
        <p:spPr>
          <a:xfrm flipH="1" flipV="1">
            <a:off x="6932023" y="5468983"/>
            <a:ext cx="1006" cy="2722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線コネクタ 129"/>
          <p:cNvCxnSpPr/>
          <p:nvPr/>
        </p:nvCxnSpPr>
        <p:spPr>
          <a:xfrm flipH="1" flipV="1">
            <a:off x="4306389" y="5464629"/>
            <a:ext cx="1006" cy="2722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1598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81</Words>
  <Application>Microsoft Office PowerPoint</Application>
  <PresentationFormat>ワイド画面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新居　裕美</dc:creator>
  <cp:lastModifiedBy>村上　貴康</cp:lastModifiedBy>
  <cp:revision>48</cp:revision>
  <cp:lastPrinted>2023-02-24T02:33:14Z</cp:lastPrinted>
  <dcterms:created xsi:type="dcterms:W3CDTF">2022-08-25T11:30:19Z</dcterms:created>
  <dcterms:modified xsi:type="dcterms:W3CDTF">2023-02-24T02:34:34Z</dcterms:modified>
</cp:coreProperties>
</file>