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3" d="100"/>
          <a:sy n="93" d="100"/>
        </p:scale>
        <p:origin x="-936" y="114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326605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11814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3657214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4273134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793865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204849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4200786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1492808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3177663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3873832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48D4F0-0FFA-44C4-B157-ABB38E4E0398}" type="datetimeFigureOut">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1164987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948D4F0-0FFA-44C4-B157-ABB38E4E0398}" type="datetimeFigureOut">
              <a:rPr kumimoji="1" lang="ja-JP" altLang="en-US" smtClean="0"/>
              <a:t>2018/3/28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1D54830-01AE-4409-A80B-405970131E6B}" type="slidenum">
              <a:rPr kumimoji="1" lang="ja-JP" altLang="en-US" smtClean="0"/>
              <a:t>‹#›</a:t>
            </a:fld>
            <a:endParaRPr kumimoji="1" lang="ja-JP" altLang="en-US"/>
          </a:p>
        </p:txBody>
      </p:sp>
    </p:spTree>
    <p:extLst>
      <p:ext uri="{BB962C8B-B14F-4D97-AF65-F5344CB8AC3E}">
        <p14:creationId xmlns:p14="http://schemas.microsoft.com/office/powerpoint/2010/main" val="104961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4664" y="827585"/>
            <a:ext cx="6048672" cy="7560840"/>
          </a:xfrm>
          <a:prstGeom prst="rect">
            <a:avLst/>
          </a:prstGeom>
          <a:ln>
            <a:solidFill>
              <a:schemeClr val="accent1"/>
            </a:solidFill>
          </a:ln>
        </p:spPr>
        <p:txBody>
          <a:bodyPr wrap="square">
            <a:noAutofit/>
          </a:bodyPr>
          <a:lstStyle/>
          <a:p>
            <a:r>
              <a:rPr lang="en-US" altLang="ja-JP" sz="1600" dirty="0"/>
              <a:t> </a:t>
            </a:r>
            <a:endParaRPr lang="ja-JP" altLang="ja-JP" sz="1600" dirty="0"/>
          </a:p>
          <a:p>
            <a:r>
              <a:rPr lang="ja-JP" altLang="ja-JP" sz="1600" dirty="0"/>
              <a:t>１．各種セミナー等での労働基準法等の周知啓発</a:t>
            </a:r>
          </a:p>
          <a:p>
            <a:pPr>
              <a:lnSpc>
                <a:spcPts val="2000"/>
              </a:lnSpc>
              <a:spcBef>
                <a:spcPts val="1200"/>
              </a:spcBef>
            </a:pPr>
            <a:r>
              <a:rPr lang="en-US" altLang="ja-JP" sz="1600" dirty="0"/>
              <a:t> </a:t>
            </a:r>
            <a:r>
              <a:rPr lang="ja-JP" altLang="en-US" sz="1400" dirty="0" smtClean="0"/>
              <a:t>　　　  　</a:t>
            </a:r>
            <a:r>
              <a:rPr lang="ja-JP" altLang="ja-JP" sz="1400" dirty="0" smtClean="0"/>
              <a:t>事業</a:t>
            </a:r>
            <a:r>
              <a:rPr lang="ja-JP" altLang="ja-JP" sz="1400" dirty="0"/>
              <a:t>主や業界団体等に対し、さまざまな機会を通じていわゆる</a:t>
            </a:r>
            <a:r>
              <a:rPr lang="ja-JP" altLang="ja-JP" sz="1400" dirty="0" smtClean="0"/>
              <a:t>ブラック</a:t>
            </a:r>
            <a:endParaRPr lang="en-US" altLang="ja-JP" sz="1400" dirty="0" smtClean="0"/>
          </a:p>
          <a:p>
            <a:pPr>
              <a:lnSpc>
                <a:spcPts val="2000"/>
              </a:lnSpc>
            </a:pPr>
            <a:r>
              <a:rPr lang="ja-JP" altLang="en-US" sz="1400" dirty="0"/>
              <a:t>　</a:t>
            </a:r>
            <a:r>
              <a:rPr lang="ja-JP" altLang="en-US" sz="1400" dirty="0" smtClean="0"/>
              <a:t>　 　</a:t>
            </a:r>
            <a:r>
              <a:rPr lang="ja-JP" altLang="ja-JP" sz="1400" dirty="0" smtClean="0"/>
              <a:t>企業</a:t>
            </a:r>
            <a:r>
              <a:rPr lang="ja-JP" altLang="ja-JP" sz="1400" dirty="0"/>
              <a:t>にならないための労働法の基礎知識を周知啓発する。</a:t>
            </a:r>
          </a:p>
          <a:p>
            <a:r>
              <a:rPr lang="en-US" altLang="ja-JP" sz="1600" dirty="0"/>
              <a:t> </a:t>
            </a:r>
            <a:endParaRPr lang="en-US" altLang="ja-JP" sz="1600" dirty="0" smtClean="0"/>
          </a:p>
          <a:p>
            <a:endParaRPr lang="ja-JP" altLang="ja-JP" sz="1600" dirty="0"/>
          </a:p>
          <a:p>
            <a:r>
              <a:rPr lang="ja-JP" altLang="ja-JP" sz="1600" dirty="0"/>
              <a:t>２．キャンペーン期間における集中取組み</a:t>
            </a:r>
          </a:p>
          <a:p>
            <a:pPr marL="361950" indent="85725">
              <a:lnSpc>
                <a:spcPts val="2000"/>
              </a:lnSpc>
              <a:spcBef>
                <a:spcPts val="1200"/>
              </a:spcBef>
            </a:pPr>
            <a:r>
              <a:rPr lang="en-US" altLang="ja-JP" sz="1400" dirty="0" smtClean="0"/>
              <a:t> </a:t>
            </a:r>
            <a:r>
              <a:rPr lang="ja-JP" altLang="ja-JP" sz="1400" dirty="0" smtClean="0"/>
              <a:t>「</a:t>
            </a:r>
            <a:r>
              <a:rPr lang="ja-JP" altLang="ja-JP" sz="1400" dirty="0"/>
              <a:t>過労死等防止啓発月間・過重労働解消キャンペーン」（</a:t>
            </a:r>
            <a:r>
              <a:rPr lang="en-US" altLang="ja-JP" sz="1400" dirty="0"/>
              <a:t>11</a:t>
            </a:r>
            <a:r>
              <a:rPr lang="ja-JP" altLang="ja-JP" sz="1400" dirty="0"/>
              <a:t>月）に、</a:t>
            </a:r>
            <a:r>
              <a:rPr lang="ja-JP" altLang="ja-JP" sz="1400" dirty="0" smtClean="0"/>
              <a:t>街頭キャンペーン</a:t>
            </a:r>
            <a:r>
              <a:rPr lang="ja-JP" altLang="ja-JP" sz="1400" dirty="0"/>
              <a:t>や相談窓口の周知、シンポジウム等を集中的に行う。</a:t>
            </a:r>
          </a:p>
          <a:p>
            <a:pPr marL="361950" indent="85725">
              <a:lnSpc>
                <a:spcPts val="2000"/>
              </a:lnSpc>
              <a:spcBef>
                <a:spcPts val="600"/>
              </a:spcBef>
            </a:pPr>
            <a:r>
              <a:rPr lang="ja-JP" altLang="en-US" sz="1400" dirty="0" smtClean="0"/>
              <a:t>　</a:t>
            </a:r>
            <a:r>
              <a:rPr lang="ja-JP" altLang="ja-JP" sz="1400" dirty="0" smtClean="0"/>
              <a:t>また</a:t>
            </a:r>
            <a:r>
              <a:rPr lang="ja-JP" altLang="ja-JP" sz="1400" dirty="0"/>
              <a:t>、新たに「時間外･休日労働</a:t>
            </a:r>
            <a:r>
              <a:rPr lang="ja-JP" altLang="ja-JP" sz="1400" dirty="0" smtClean="0"/>
              <a:t>協定</a:t>
            </a:r>
            <a:r>
              <a:rPr lang="ja-JP" altLang="en-US" sz="1400" dirty="0" smtClean="0"/>
              <a:t>（</a:t>
            </a:r>
            <a:r>
              <a:rPr lang="en-US" altLang="ja-JP" sz="1400" dirty="0" smtClean="0"/>
              <a:t>36</a:t>
            </a:r>
            <a:r>
              <a:rPr lang="ja-JP" altLang="ja-JP" sz="1400" dirty="0" smtClean="0"/>
              <a:t>協定</a:t>
            </a:r>
            <a:r>
              <a:rPr lang="ja-JP" altLang="en-US" sz="1400" smtClean="0"/>
              <a:t>）</a:t>
            </a:r>
            <a:r>
              <a:rPr lang="ja-JP" altLang="ja-JP" sz="1400" smtClean="0"/>
              <a:t>周知</a:t>
            </a:r>
            <a:r>
              <a:rPr lang="ja-JP" altLang="en-US" sz="1400" smtClean="0"/>
              <a:t>期間（</a:t>
            </a:r>
            <a:r>
              <a:rPr lang="ja-JP" altLang="ja-JP" sz="1400" dirty="0" smtClean="0"/>
              <a:t>仮称</a:t>
            </a:r>
            <a:r>
              <a:rPr lang="ja-JP" altLang="en-US" sz="1400" dirty="0" smtClean="0"/>
              <a:t>）</a:t>
            </a:r>
            <a:r>
              <a:rPr lang="ja-JP" altLang="ja-JP" sz="1400" dirty="0" smtClean="0"/>
              <a:t>」</a:t>
            </a:r>
            <a:r>
              <a:rPr lang="ja-JP" altLang="en-US" sz="1400" dirty="0" smtClean="0"/>
              <a:t>（</a:t>
            </a:r>
            <a:r>
              <a:rPr lang="ja-JP" altLang="ja-JP" sz="1400" dirty="0" smtClean="0"/>
              <a:t>１月</a:t>
            </a:r>
            <a:r>
              <a:rPr lang="en-US" altLang="ja-JP" sz="1400" dirty="0" smtClean="0"/>
              <a:t>16  </a:t>
            </a:r>
            <a:r>
              <a:rPr lang="ja-JP" altLang="ja-JP" sz="1400" dirty="0" smtClean="0"/>
              <a:t>日～</a:t>
            </a:r>
            <a:r>
              <a:rPr lang="ja-JP" altLang="ja-JP" sz="1400" dirty="0"/>
              <a:t>２月</a:t>
            </a:r>
            <a:r>
              <a:rPr lang="en-US" altLang="ja-JP" sz="1400" dirty="0"/>
              <a:t>15</a:t>
            </a:r>
            <a:r>
              <a:rPr lang="ja-JP" altLang="ja-JP" sz="1400" dirty="0"/>
              <a:t>日</a:t>
            </a:r>
            <a:r>
              <a:rPr lang="en-US" altLang="ja-JP" sz="1400" dirty="0"/>
              <a:t>(</a:t>
            </a:r>
            <a:r>
              <a:rPr lang="ja-JP" altLang="ja-JP" sz="1400" dirty="0"/>
              <a:t>予定</a:t>
            </a:r>
            <a:r>
              <a:rPr lang="en-US" altLang="ja-JP" sz="1400" dirty="0"/>
              <a:t>)</a:t>
            </a:r>
            <a:r>
              <a:rPr lang="ja-JP" altLang="ja-JP" sz="1400" dirty="0"/>
              <a:t>）を設定し、労使間での協定締結を促進する。</a:t>
            </a:r>
          </a:p>
          <a:p>
            <a:endParaRPr lang="en-US" altLang="ja-JP" sz="1600" dirty="0" smtClean="0"/>
          </a:p>
          <a:p>
            <a:r>
              <a:rPr lang="en-US" altLang="ja-JP" sz="1600" dirty="0"/>
              <a:t> </a:t>
            </a:r>
            <a:endParaRPr lang="ja-JP" altLang="ja-JP" sz="1600" dirty="0"/>
          </a:p>
          <a:p>
            <a:r>
              <a:rPr lang="ja-JP" altLang="ja-JP" sz="1600" dirty="0"/>
              <a:t>３．経済・業界団体への要請</a:t>
            </a:r>
          </a:p>
          <a:p>
            <a:pPr marL="361950" indent="85725">
              <a:lnSpc>
                <a:spcPts val="2000"/>
              </a:lnSpc>
              <a:spcBef>
                <a:spcPts val="1200"/>
              </a:spcBef>
            </a:pPr>
            <a:r>
              <a:rPr lang="en-US" altLang="ja-JP" sz="1400" dirty="0" smtClean="0"/>
              <a:t> </a:t>
            </a:r>
            <a:r>
              <a:rPr lang="ja-JP" altLang="ja-JP" sz="1400" dirty="0" smtClean="0"/>
              <a:t>過重</a:t>
            </a:r>
            <a:r>
              <a:rPr lang="ja-JP" altLang="ja-JP" sz="1400" dirty="0"/>
              <a:t>労働解消に向けた自主的取組みや発注元企業の取引慣行見直し等の要請を共同で行う。</a:t>
            </a:r>
          </a:p>
          <a:p>
            <a:endParaRPr lang="en-US" altLang="ja-JP" sz="1600" dirty="0" smtClean="0"/>
          </a:p>
          <a:p>
            <a:r>
              <a:rPr lang="en-US" altLang="ja-JP" sz="1600" dirty="0"/>
              <a:t> </a:t>
            </a:r>
            <a:endParaRPr lang="ja-JP" altLang="ja-JP" sz="1600" dirty="0"/>
          </a:p>
          <a:p>
            <a:pPr marL="266700" indent="-266700">
              <a:lnSpc>
                <a:spcPts val="2000"/>
              </a:lnSpc>
            </a:pPr>
            <a:r>
              <a:rPr lang="ja-JP" altLang="ja-JP" sz="1600" dirty="0"/>
              <a:t>４．過重労働解消・防止</a:t>
            </a:r>
            <a:r>
              <a:rPr lang="ja-JP" altLang="ja-JP" sz="1600" dirty="0" smtClean="0"/>
              <a:t>など</a:t>
            </a:r>
            <a:r>
              <a:rPr lang="ja-JP" altLang="en-US" sz="1600" dirty="0" smtClean="0"/>
              <a:t>、</a:t>
            </a:r>
            <a:r>
              <a:rPr lang="ja-JP" altLang="ja-JP" sz="1600" dirty="0" smtClean="0"/>
              <a:t>働きやすい職場づくり</a:t>
            </a:r>
            <a:r>
              <a:rPr lang="ja-JP" altLang="en-US" sz="1600" dirty="0" smtClean="0"/>
              <a:t>に</a:t>
            </a:r>
            <a:r>
              <a:rPr lang="ja-JP" altLang="ja-JP" sz="1600" dirty="0" smtClean="0"/>
              <a:t>積極的</a:t>
            </a:r>
            <a:r>
              <a:rPr lang="ja-JP" altLang="ja-JP" sz="1600" dirty="0"/>
              <a:t>に</a:t>
            </a:r>
            <a:r>
              <a:rPr lang="ja-JP" altLang="ja-JP" sz="1600" dirty="0" smtClean="0"/>
              <a:t>取り組む企業</a:t>
            </a:r>
            <a:r>
              <a:rPr lang="ja-JP" altLang="ja-JP" sz="1600" dirty="0"/>
              <a:t>の応援</a:t>
            </a:r>
          </a:p>
          <a:p>
            <a:pPr marL="447675">
              <a:lnSpc>
                <a:spcPts val="2000"/>
              </a:lnSpc>
              <a:spcBef>
                <a:spcPts val="1200"/>
              </a:spcBef>
            </a:pPr>
            <a:r>
              <a:rPr lang="en-US" altLang="ja-JP" sz="1600" dirty="0"/>
              <a:t> </a:t>
            </a:r>
            <a:r>
              <a:rPr lang="ja-JP" altLang="ja-JP" sz="1400" dirty="0" smtClean="0"/>
              <a:t>働きやすい</a:t>
            </a:r>
            <a:r>
              <a:rPr lang="ja-JP" altLang="ja-JP" sz="1400" dirty="0"/>
              <a:t>職場づくりの模範的企業を効果的にＰＲする</a:t>
            </a:r>
            <a:r>
              <a:rPr lang="ja-JP" altLang="ja-JP" sz="1400" dirty="0" smtClean="0"/>
              <a:t>方策</a:t>
            </a:r>
            <a:r>
              <a:rPr lang="ja-JP" altLang="en-US" sz="1400" dirty="0" smtClean="0"/>
              <a:t>等</a:t>
            </a:r>
            <a:r>
              <a:rPr lang="ja-JP" altLang="ja-JP" sz="1400" dirty="0" smtClean="0"/>
              <a:t>を検討</a:t>
            </a:r>
            <a:endParaRPr lang="en-US" altLang="ja-JP" sz="1400" dirty="0" smtClean="0"/>
          </a:p>
          <a:p>
            <a:pPr marL="266700" indent="95250">
              <a:lnSpc>
                <a:spcPts val="2000"/>
              </a:lnSpc>
            </a:pPr>
            <a:r>
              <a:rPr lang="ja-JP" altLang="ja-JP" sz="1400" dirty="0" smtClean="0"/>
              <a:t>する。</a:t>
            </a:r>
            <a:r>
              <a:rPr lang="en-US" altLang="ja-JP" sz="1600" dirty="0" smtClean="0"/>
              <a:t> </a:t>
            </a:r>
          </a:p>
          <a:p>
            <a:endParaRPr lang="en-US" altLang="ja-JP" sz="1600" dirty="0" smtClean="0"/>
          </a:p>
          <a:p>
            <a:endParaRPr lang="en-US" altLang="ja-JP" sz="1600" dirty="0"/>
          </a:p>
          <a:p>
            <a:pPr marL="361950" indent="-361950">
              <a:lnSpc>
                <a:spcPts val="2000"/>
              </a:lnSpc>
              <a:spcAft>
                <a:spcPts val="1200"/>
              </a:spcAft>
            </a:pPr>
            <a:r>
              <a:rPr lang="ja-JP" altLang="en-US" sz="1600" dirty="0"/>
              <a:t>　</a:t>
            </a:r>
            <a:r>
              <a:rPr lang="ja-JP" altLang="en-US" sz="1600" dirty="0" smtClean="0"/>
              <a:t>　　　</a:t>
            </a:r>
            <a:r>
              <a:rPr lang="ja-JP" altLang="ja-JP" sz="1400" dirty="0" smtClean="0"/>
              <a:t>１</a:t>
            </a:r>
            <a:r>
              <a:rPr lang="ja-JP" altLang="ja-JP" sz="1400" dirty="0"/>
              <a:t>～４を効果的に進めるため、「大阪働き方改革推進会議」を</a:t>
            </a:r>
            <a:r>
              <a:rPr lang="ja-JP" altLang="ja-JP" sz="1400" dirty="0" smtClean="0"/>
              <a:t>活用する</a:t>
            </a:r>
            <a:r>
              <a:rPr lang="ja-JP" altLang="ja-JP" sz="1400" dirty="0"/>
              <a:t>など、使用者団体や労働者団体等に協力を求める</a:t>
            </a:r>
            <a:r>
              <a:rPr lang="ja-JP" altLang="ja-JP" sz="1400" dirty="0" smtClean="0"/>
              <a:t>。</a:t>
            </a:r>
            <a:endParaRPr lang="ja-JP" altLang="ja-JP" sz="1400" dirty="0"/>
          </a:p>
        </p:txBody>
      </p:sp>
      <p:sp>
        <p:nvSpPr>
          <p:cNvPr id="2" name="タイトル 1"/>
          <p:cNvSpPr>
            <a:spLocks noGrp="1"/>
          </p:cNvSpPr>
          <p:nvPr>
            <p:ph type="title"/>
          </p:nvPr>
        </p:nvSpPr>
        <p:spPr>
          <a:xfrm>
            <a:off x="404664" y="668892"/>
            <a:ext cx="1789956" cy="317384"/>
          </a:xfrm>
          <a:solidFill>
            <a:srgbClr val="0070C0"/>
          </a:solidFill>
        </p:spPr>
        <p:txBody>
          <a:bodyPr>
            <a:normAutofit fontScale="90000"/>
          </a:bodyPr>
          <a:lstStyle/>
          <a:p>
            <a:r>
              <a:rPr lang="ja-JP" altLang="ja-JP" sz="1600" b="1" dirty="0" smtClean="0">
                <a:solidFill>
                  <a:schemeClr val="bg1"/>
                </a:solidFill>
              </a:rPr>
              <a:t>連携した取組み案</a:t>
            </a:r>
            <a:endParaRPr kumimoji="1" lang="ja-JP" altLang="en-US" sz="1600" b="1" dirty="0">
              <a:solidFill>
                <a:schemeClr val="bg1"/>
              </a:solidFill>
            </a:endParaRPr>
          </a:p>
        </p:txBody>
      </p:sp>
      <p:sp>
        <p:nvSpPr>
          <p:cNvPr id="5" name="テキスト ボックス 4"/>
          <p:cNvSpPr txBox="1"/>
          <p:nvPr/>
        </p:nvSpPr>
        <p:spPr>
          <a:xfrm>
            <a:off x="398190" y="8515865"/>
            <a:ext cx="6048672" cy="261610"/>
          </a:xfrm>
          <a:prstGeom prst="rect">
            <a:avLst/>
          </a:prstGeom>
          <a:noFill/>
        </p:spPr>
        <p:txBody>
          <a:bodyPr wrap="square" rtlCol="0">
            <a:spAutoFit/>
          </a:bodyPr>
          <a:lstStyle/>
          <a:p>
            <a:r>
              <a:rPr kumimoji="1" lang="en-US" altLang="ja-JP" sz="1100" dirty="0" smtClean="0"/>
              <a:t>※ </a:t>
            </a:r>
            <a:r>
              <a:rPr kumimoji="1" lang="ja-JP" altLang="en-US" sz="1100" dirty="0" smtClean="0"/>
              <a:t>各項目の</a:t>
            </a:r>
            <a:r>
              <a:rPr lang="ja-JP" altLang="en-US" sz="1100" dirty="0" smtClean="0"/>
              <a:t>具体的な内容は、今後、大阪労働局と大阪府で検討</a:t>
            </a:r>
            <a:endParaRPr kumimoji="1" lang="ja-JP" altLang="en-US" sz="1100" dirty="0"/>
          </a:p>
        </p:txBody>
      </p:sp>
    </p:spTree>
    <p:extLst>
      <p:ext uri="{BB962C8B-B14F-4D97-AF65-F5344CB8AC3E}">
        <p14:creationId xmlns:p14="http://schemas.microsoft.com/office/powerpoint/2010/main" val="36579876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20</Words>
  <Application>Microsoft Office PowerPoint</Application>
  <PresentationFormat>画面に合わせる (4:3)</PresentationFormat>
  <Paragraphs>23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連携した取組み案</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いわゆるブラック企業の撲滅に向けた共同宣言</dc:title>
  <dc:creator>浜田　真紀</dc:creator>
  <cp:lastModifiedBy>池田　健太</cp:lastModifiedBy>
  <cp:revision>15</cp:revision>
  <cp:lastPrinted>2018-03-26T09:58:04Z</cp:lastPrinted>
  <dcterms:created xsi:type="dcterms:W3CDTF">2018-03-14T01:43:20Z</dcterms:created>
  <dcterms:modified xsi:type="dcterms:W3CDTF">2018-03-28T02:13:50Z</dcterms:modified>
</cp:coreProperties>
</file>