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3" d="100"/>
          <a:sy n="93" d="100"/>
        </p:scale>
        <p:origin x="-936" y="13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8D4F0-0FFA-44C4-B157-ABB38E4E0398}" type="datetimeFigureOut">
              <a:rPr kumimoji="1" lang="ja-JP" altLang="en-US" smtClean="0"/>
              <a:t>2018/3/28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54830-01AE-4409-A80B-405970131E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6052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8D4F0-0FFA-44C4-B157-ABB38E4E0398}" type="datetimeFigureOut">
              <a:rPr kumimoji="1" lang="ja-JP" altLang="en-US" smtClean="0"/>
              <a:t>2018/3/28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54830-01AE-4409-A80B-405970131E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147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8D4F0-0FFA-44C4-B157-ABB38E4E0398}" type="datetimeFigureOut">
              <a:rPr kumimoji="1" lang="ja-JP" altLang="en-US" smtClean="0"/>
              <a:t>2018/3/28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54830-01AE-4409-A80B-405970131E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7214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8D4F0-0FFA-44C4-B157-ABB38E4E0398}" type="datetimeFigureOut">
              <a:rPr kumimoji="1" lang="ja-JP" altLang="en-US" smtClean="0"/>
              <a:t>2018/3/28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54830-01AE-4409-A80B-405970131E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3134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8D4F0-0FFA-44C4-B157-ABB38E4E0398}" type="datetimeFigureOut">
              <a:rPr kumimoji="1" lang="ja-JP" altLang="en-US" smtClean="0"/>
              <a:t>2018/3/28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54830-01AE-4409-A80B-405970131E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3865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8D4F0-0FFA-44C4-B157-ABB38E4E0398}" type="datetimeFigureOut">
              <a:rPr kumimoji="1" lang="ja-JP" altLang="en-US" smtClean="0"/>
              <a:t>2018/3/28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54830-01AE-4409-A80B-405970131E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8493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8D4F0-0FFA-44C4-B157-ABB38E4E0398}" type="datetimeFigureOut">
              <a:rPr kumimoji="1" lang="ja-JP" altLang="en-US" smtClean="0"/>
              <a:t>2018/3/28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54830-01AE-4409-A80B-405970131E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786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8D4F0-0FFA-44C4-B157-ABB38E4E0398}" type="datetimeFigureOut">
              <a:rPr kumimoji="1" lang="ja-JP" altLang="en-US" smtClean="0"/>
              <a:t>2018/3/28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54830-01AE-4409-A80B-405970131E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2808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8D4F0-0FFA-44C4-B157-ABB38E4E0398}" type="datetimeFigureOut">
              <a:rPr kumimoji="1" lang="ja-JP" altLang="en-US" smtClean="0"/>
              <a:t>2018/3/28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54830-01AE-4409-A80B-405970131E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7663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8D4F0-0FFA-44C4-B157-ABB38E4E0398}" type="datetimeFigureOut">
              <a:rPr kumimoji="1" lang="ja-JP" altLang="en-US" smtClean="0"/>
              <a:t>2018/3/28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54830-01AE-4409-A80B-405970131E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3832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8D4F0-0FFA-44C4-B157-ABB38E4E0398}" type="datetimeFigureOut">
              <a:rPr kumimoji="1" lang="ja-JP" altLang="en-US" smtClean="0"/>
              <a:t>2018/3/28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54830-01AE-4409-A80B-405970131E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4987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48D4F0-0FFA-44C4-B157-ABB38E4E0398}" type="datetimeFigureOut">
              <a:rPr kumimoji="1" lang="ja-JP" altLang="en-US" smtClean="0"/>
              <a:t>2018/3/28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54830-01AE-4409-A80B-405970131E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961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76672" y="755576"/>
            <a:ext cx="5976664" cy="435287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</a:rPr>
              <a:t>いわゆるブラック企業の撲滅に向けた共同宣言</a:t>
            </a:r>
            <a:endParaRPr kumimoji="1" lang="ja-JP" altLang="en-US" sz="2000" b="1" dirty="0">
              <a:solidFill>
                <a:schemeClr val="bg1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500160" y="1475656"/>
            <a:ext cx="5953176" cy="7140416"/>
          </a:xfrm>
          <a:prstGeom prst="rect">
            <a:avLst/>
          </a:prstGeom>
          <a:ln w="57150" cmpd="dbl">
            <a:solidFill>
              <a:schemeClr val="accent1"/>
            </a:solidFill>
          </a:ln>
        </p:spPr>
        <p:txBody>
          <a:bodyPr wrap="square" rIns="108000">
            <a:spAutoFit/>
          </a:bodyPr>
          <a:lstStyle/>
          <a:p>
            <a:pPr marL="180975">
              <a:lnSpc>
                <a:spcPct val="150000"/>
              </a:lnSpc>
              <a:spcBef>
                <a:spcPts val="2400"/>
              </a:spcBef>
            </a:pPr>
            <a:endParaRPr lang="en-US" altLang="ja-JP" sz="1200" dirty="0" smtClean="0"/>
          </a:p>
          <a:p>
            <a:pPr marL="123825" algn="dist">
              <a:lnSpc>
                <a:spcPct val="150000"/>
              </a:lnSpc>
              <a:tabLst>
                <a:tab pos="5743575" algn="l"/>
              </a:tabLst>
            </a:pPr>
            <a:r>
              <a:rPr lang="ja-JP" altLang="en-US" sz="1600" dirty="0" smtClean="0"/>
              <a:t>　</a:t>
            </a:r>
            <a:r>
              <a:rPr lang="ja-JP" altLang="ja-JP" sz="1600" dirty="0" smtClean="0"/>
              <a:t>極端</a:t>
            </a:r>
            <a:r>
              <a:rPr lang="ja-JP" altLang="ja-JP" sz="1600" dirty="0"/>
              <a:t>な長時間労働やノルマを課したり、賃金不払残業や</a:t>
            </a:r>
            <a:r>
              <a:rPr lang="ja-JP" altLang="ja-JP" sz="1600" dirty="0" smtClean="0"/>
              <a:t>パワーハラスメント</a:t>
            </a:r>
            <a:r>
              <a:rPr lang="ja-JP" altLang="ja-JP" sz="1600" dirty="0"/>
              <a:t>が横行する</a:t>
            </a:r>
            <a:r>
              <a:rPr lang="ja-JP" altLang="ja-JP" sz="1600" dirty="0" smtClean="0"/>
              <a:t>など</a:t>
            </a:r>
            <a:r>
              <a:rPr lang="ja-JP" altLang="en-US" sz="1600" dirty="0" smtClean="0"/>
              <a:t>、</a:t>
            </a:r>
            <a:r>
              <a:rPr lang="ja-JP" altLang="ja-JP" sz="1600" dirty="0" smtClean="0"/>
              <a:t>過酷</a:t>
            </a:r>
            <a:r>
              <a:rPr lang="ja-JP" altLang="ja-JP" sz="1600" dirty="0"/>
              <a:t>な労働環境下</a:t>
            </a:r>
            <a:r>
              <a:rPr lang="ja-JP" altLang="ja-JP" sz="1600" dirty="0" smtClean="0"/>
              <a:t>で労働者</a:t>
            </a:r>
            <a:r>
              <a:rPr lang="ja-JP" altLang="ja-JP" sz="1600" dirty="0"/>
              <a:t>を使い捨て</a:t>
            </a:r>
            <a:r>
              <a:rPr lang="ja-JP" altLang="ja-JP" sz="1600" dirty="0" smtClean="0"/>
              <a:t>にする</a:t>
            </a:r>
            <a:r>
              <a:rPr lang="ja-JP" altLang="ja-JP" sz="1600" dirty="0"/>
              <a:t>ような、</a:t>
            </a:r>
            <a:r>
              <a:rPr lang="ja-JP" altLang="ja-JP" sz="1600" dirty="0" smtClean="0"/>
              <a:t>いわゆるブラック企業は</a:t>
            </a:r>
            <a:r>
              <a:rPr lang="ja-JP" altLang="ja-JP" sz="1600" dirty="0"/>
              <a:t>、労働者の健康</a:t>
            </a:r>
            <a:r>
              <a:rPr lang="ja-JP" altLang="ja-JP" sz="1600" dirty="0" smtClean="0"/>
              <a:t>や</a:t>
            </a:r>
            <a:endParaRPr lang="en-US" altLang="ja-JP" sz="1600" dirty="0" smtClean="0"/>
          </a:p>
          <a:p>
            <a:pPr marL="180975">
              <a:lnSpc>
                <a:spcPct val="150000"/>
              </a:lnSpc>
            </a:pPr>
            <a:r>
              <a:rPr lang="ja-JP" altLang="ja-JP" sz="1600" dirty="0" smtClean="0"/>
              <a:t>生活</a:t>
            </a:r>
            <a:r>
              <a:rPr lang="ja-JP" altLang="ja-JP" sz="1600" dirty="0"/>
              <a:t>を脅かし、</a:t>
            </a:r>
            <a:r>
              <a:rPr lang="en-US" altLang="ja-JP" sz="1600" dirty="0"/>
              <a:t> </a:t>
            </a:r>
            <a:r>
              <a:rPr lang="ja-JP" altLang="ja-JP" sz="1600" dirty="0"/>
              <a:t>過労死等を引き起こす可能性もあるなど許すことはできません。</a:t>
            </a:r>
          </a:p>
          <a:p>
            <a:pPr marL="142875" algn="dist">
              <a:lnSpc>
                <a:spcPct val="150000"/>
              </a:lnSpc>
              <a:spcBef>
                <a:spcPts val="1200"/>
              </a:spcBef>
            </a:pPr>
            <a:r>
              <a:rPr lang="ja-JP" altLang="en-US" sz="1600" dirty="0" smtClean="0"/>
              <a:t>　</a:t>
            </a:r>
            <a:r>
              <a:rPr lang="ja-JP" altLang="ja-JP" sz="1600" dirty="0" smtClean="0"/>
              <a:t>また</a:t>
            </a:r>
            <a:r>
              <a:rPr lang="ja-JP" altLang="ja-JP" sz="1600" dirty="0"/>
              <a:t>、若者や女性など全ての労働者がいきいきと</a:t>
            </a:r>
            <a:r>
              <a:rPr lang="ja-JP" altLang="ja-JP" sz="1600" dirty="0" smtClean="0"/>
              <a:t>働き続ける</a:t>
            </a:r>
            <a:endParaRPr lang="en-US" altLang="ja-JP" sz="1600" dirty="0" smtClean="0"/>
          </a:p>
          <a:p>
            <a:pPr marL="180975">
              <a:lnSpc>
                <a:spcPct val="150000"/>
              </a:lnSpc>
            </a:pPr>
            <a:r>
              <a:rPr lang="ja-JP" altLang="ja-JP" sz="1600" dirty="0" smtClean="0"/>
              <a:t>ことができる社会の創出は、将来に向けた人材の確保や育成につながり、大阪経済が活性化するための源です。</a:t>
            </a:r>
          </a:p>
          <a:p>
            <a:pPr marL="142875">
              <a:lnSpc>
                <a:spcPct val="150000"/>
              </a:lnSpc>
              <a:spcBef>
                <a:spcPts val="1200"/>
              </a:spcBef>
              <a:tabLst>
                <a:tab pos="5743575" algn="l"/>
              </a:tabLst>
            </a:pPr>
            <a:r>
              <a:rPr lang="ja-JP" altLang="en-US" sz="1600" dirty="0" smtClean="0"/>
              <a:t>　</a:t>
            </a:r>
            <a:r>
              <a:rPr lang="ja-JP" altLang="ja-JP" sz="1600" dirty="0" smtClean="0"/>
              <a:t>大阪府</a:t>
            </a:r>
            <a:r>
              <a:rPr lang="ja-JP" altLang="ja-JP" sz="1600" dirty="0"/>
              <a:t>と大阪労働局は、いわゆるブラック企業を撲滅し、</a:t>
            </a:r>
            <a:r>
              <a:rPr lang="ja-JP" altLang="ja-JP" sz="1600" dirty="0" smtClean="0"/>
              <a:t>過労死等</a:t>
            </a:r>
            <a:r>
              <a:rPr lang="ja-JP" altLang="ja-JP" sz="1600" dirty="0"/>
              <a:t>を大阪から無くすため、働く人々の労働環境の改善に取り組むとともに、働き方を改革する企業を応援します。</a:t>
            </a:r>
          </a:p>
          <a:p>
            <a:pPr>
              <a:lnSpc>
                <a:spcPct val="150000"/>
              </a:lnSpc>
              <a:spcBef>
                <a:spcPts val="2400"/>
              </a:spcBef>
            </a:pPr>
            <a:r>
              <a:rPr lang="en-US" altLang="ja-JP" sz="1600" dirty="0"/>
              <a:t> </a:t>
            </a:r>
            <a:r>
              <a:rPr lang="ja-JP" altLang="ja-JP" sz="1600" dirty="0"/>
              <a:t>　</a:t>
            </a:r>
            <a:r>
              <a:rPr lang="ja-JP" altLang="en-US" sz="1600" dirty="0" smtClean="0"/>
              <a:t>　　</a:t>
            </a:r>
            <a:r>
              <a:rPr lang="ja-JP" altLang="ja-JP" sz="1600" dirty="0" smtClean="0"/>
              <a:t>平成</a:t>
            </a:r>
            <a:r>
              <a:rPr lang="ja-JP" altLang="ja-JP" sz="1600" dirty="0"/>
              <a:t>３０年３月２７日</a:t>
            </a:r>
          </a:p>
          <a:p>
            <a:pPr marL="180975">
              <a:lnSpc>
                <a:spcPct val="150000"/>
              </a:lnSpc>
              <a:spcBef>
                <a:spcPts val="2400"/>
              </a:spcBef>
            </a:pPr>
            <a:r>
              <a:rPr lang="ja-JP" altLang="en-US" sz="1600" dirty="0" smtClean="0"/>
              <a:t>　　　　　　　　　　　　　　　　　　</a:t>
            </a:r>
            <a:r>
              <a:rPr lang="ja-JP" altLang="ja-JP" sz="1600" dirty="0" smtClean="0"/>
              <a:t>大</a:t>
            </a:r>
            <a:r>
              <a:rPr lang="en-US" altLang="ja-JP" sz="1600" dirty="0" smtClean="0"/>
              <a:t> </a:t>
            </a:r>
            <a:r>
              <a:rPr lang="ja-JP" altLang="ja-JP" sz="1600" dirty="0" smtClean="0"/>
              <a:t>阪</a:t>
            </a:r>
            <a:r>
              <a:rPr lang="en-US" altLang="ja-JP" sz="1600" dirty="0" smtClean="0"/>
              <a:t> </a:t>
            </a:r>
            <a:r>
              <a:rPr lang="ja-JP" altLang="ja-JP" sz="1600" dirty="0" smtClean="0"/>
              <a:t>府</a:t>
            </a:r>
            <a:r>
              <a:rPr lang="en-US" altLang="ja-JP" sz="1600" dirty="0" smtClean="0"/>
              <a:t> </a:t>
            </a:r>
            <a:r>
              <a:rPr lang="ja-JP" altLang="ja-JP" sz="1600" dirty="0" smtClean="0"/>
              <a:t>知</a:t>
            </a:r>
            <a:r>
              <a:rPr lang="en-US" altLang="ja-JP" sz="1600" dirty="0" smtClean="0"/>
              <a:t> </a:t>
            </a:r>
            <a:r>
              <a:rPr lang="ja-JP" altLang="ja-JP" sz="1600" dirty="0" smtClean="0"/>
              <a:t>事</a:t>
            </a:r>
            <a:r>
              <a:rPr lang="ja-JP" altLang="en-US" sz="1600" dirty="0" smtClean="0"/>
              <a:t>　　　松 井    一 郎</a:t>
            </a:r>
            <a:endParaRPr lang="ja-JP" altLang="ja-JP" sz="1600" dirty="0"/>
          </a:p>
          <a:p>
            <a:pPr marL="180975">
              <a:lnSpc>
                <a:spcPct val="150000"/>
              </a:lnSpc>
              <a:spcBef>
                <a:spcPts val="1200"/>
              </a:spcBef>
            </a:pPr>
            <a:r>
              <a:rPr lang="ja-JP" altLang="en-US" sz="1600" dirty="0" smtClean="0"/>
              <a:t>　　　　　　　　　　　　　　　　　　</a:t>
            </a:r>
            <a:endParaRPr lang="en-US" altLang="ja-JP" sz="1600" dirty="0" smtClean="0"/>
          </a:p>
          <a:p>
            <a:pPr marL="180975">
              <a:lnSpc>
                <a:spcPct val="150000"/>
              </a:lnSpc>
              <a:spcBef>
                <a:spcPts val="1200"/>
              </a:spcBef>
            </a:pPr>
            <a:endParaRPr lang="ja-JP" altLang="ja-JP" sz="1600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699" y="342195"/>
            <a:ext cx="432048" cy="305279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895746" y="375382"/>
            <a:ext cx="37573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/>
              <a:t>大　　阪　　府　　　　　　　　厚生労働省大阪労働局</a:t>
            </a:r>
            <a:endParaRPr kumimoji="1" lang="ja-JP" altLang="en-US" sz="1200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6872" y="302689"/>
            <a:ext cx="344785" cy="344785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3096022" y="7524328"/>
            <a:ext cx="142539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500" dirty="0" smtClean="0"/>
              <a:t>厚生労働省</a:t>
            </a:r>
            <a:endParaRPr kumimoji="1" lang="en-US" altLang="ja-JP" sz="1500" dirty="0" smtClean="0"/>
          </a:p>
          <a:p>
            <a:r>
              <a:rPr lang="ja-JP" altLang="en-US" sz="1500" dirty="0" smtClean="0"/>
              <a:t>  大阪</a:t>
            </a:r>
            <a:r>
              <a:rPr lang="ja-JP" altLang="en-US" sz="1500" dirty="0"/>
              <a:t>労働局長</a:t>
            </a:r>
            <a:endParaRPr kumimoji="1" lang="ja-JP" altLang="en-US" sz="15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730252" y="7648230"/>
            <a:ext cx="12811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dirty="0"/>
              <a:t>田 畑　</a:t>
            </a:r>
            <a:r>
              <a:rPr lang="ja-JP" altLang="en-US" sz="1600" dirty="0" smtClean="0"/>
              <a:t> 一 </a:t>
            </a:r>
            <a:r>
              <a:rPr lang="ja-JP" altLang="en-US" sz="1600" dirty="0"/>
              <a:t>雄</a:t>
            </a:r>
            <a:endParaRPr lang="en-US" altLang="ja-JP" sz="1600" dirty="0"/>
          </a:p>
          <a:p>
            <a:endParaRPr kumimoji="1" lang="en-US" altLang="ja-JP" sz="1600" dirty="0" smtClean="0"/>
          </a:p>
        </p:txBody>
      </p:sp>
    </p:spTree>
    <p:extLst>
      <p:ext uri="{BB962C8B-B14F-4D97-AF65-F5344CB8AC3E}">
        <p14:creationId xmlns:p14="http://schemas.microsoft.com/office/powerpoint/2010/main" val="13951503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18</Words>
  <Application>Microsoft Office PowerPoint</Application>
  <PresentationFormat>画面に合わせる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いわゆるブラック企業の撲滅に向けた共同宣言</vt:lpstr>
    </vt:vector>
  </TitlesOfParts>
  <Company>大阪府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いわゆるブラック企業の撲滅に向けた共同宣言</dc:title>
  <dc:creator>浜田　真紀</dc:creator>
  <cp:lastModifiedBy>池田　健太</cp:lastModifiedBy>
  <cp:revision>15</cp:revision>
  <cp:lastPrinted>2018-03-26T09:58:04Z</cp:lastPrinted>
  <dcterms:created xsi:type="dcterms:W3CDTF">2018-03-14T01:43:20Z</dcterms:created>
  <dcterms:modified xsi:type="dcterms:W3CDTF">2018-03-28T02:14:31Z</dcterms:modified>
</cp:coreProperties>
</file>