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48" autoAdjust="0"/>
    <p:restoredTop sz="94630" autoAdjust="0"/>
  </p:normalViewPr>
  <p:slideViewPr>
    <p:cSldViewPr>
      <p:cViewPr>
        <p:scale>
          <a:sx n="100" d="100"/>
          <a:sy n="100" d="100"/>
        </p:scale>
        <p:origin x="-1140" y="15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344EE-0A74-4F30-8A5E-4930263952A9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7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00835-AA45-41D2-B7DE-F5ECB7C34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05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1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04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63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45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55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7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44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42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52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7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8033-9BC2-4F45-82EE-A73181EE78D5}" type="datetimeFigureOut">
              <a:rPr kumimoji="1" lang="ja-JP" altLang="en-US" smtClean="0"/>
              <a:t>2018/3/26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49BA1-CD76-474C-A5A4-A758B21B7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6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50405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大阪府雇用対策協定の概要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3660" y="611560"/>
            <a:ext cx="5886654" cy="11079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大阪府内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雇用面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の課題について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府と労働局・ハローワークがそれぞれの強みを発揮し、より連携を強化した対策を実施するため、知事と労働局長が協定を締結し、地域の課題に対する認識を共有するとともに、役割分担と連携方法を明確化する。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41185" y="2378993"/>
            <a:ext cx="5959129" cy="864096"/>
          </a:xfrm>
          <a:prstGeom prst="roundRect">
            <a:avLst>
              <a:gd name="adj" fmla="val 1133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＜課題＞人口減少のなかでも大阪の成長の実現を図るため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●若者、女性、障がい者、高年齢者など多様な人材の活躍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●人材不足が顕著な業種や中小企業の人材育成・人材確保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749948" y="3291779"/>
            <a:ext cx="1251139" cy="158529"/>
          </a:xfrm>
          <a:prstGeom prst="down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54344" y="3726347"/>
            <a:ext cx="6046455" cy="5310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813470" y="3520011"/>
            <a:ext cx="5040560" cy="36004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府と労働局が一体となった雇用対策を実施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39156" y="4024925"/>
            <a:ext cx="1440160" cy="870926"/>
          </a:xfrm>
          <a:prstGeom prst="roundRect">
            <a:avLst>
              <a:gd name="adj" fmla="val 1185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kumimoji="1" lang="en-US" altLang="ja-JP" sz="1000" spc="-150" dirty="0" smtClean="0">
              <a:solidFill>
                <a:schemeClr val="tx1"/>
              </a:solidFill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400" spc="-150" dirty="0" smtClean="0">
                <a:solidFill>
                  <a:schemeClr val="tx1"/>
                </a:solidFill>
              </a:rPr>
              <a:t>府の施策</a:t>
            </a:r>
            <a:endParaRPr kumimoji="1" lang="en-US" altLang="ja-JP" sz="1400" spc="-150" dirty="0" smtClean="0">
              <a:solidFill>
                <a:schemeClr val="tx1"/>
              </a:solidFill>
            </a:endParaRPr>
          </a:p>
          <a:p>
            <a:pPr>
              <a:lnSpc>
                <a:spcPts val="1080"/>
              </a:lnSpc>
              <a:spcBef>
                <a:spcPts val="400"/>
              </a:spcBef>
            </a:pPr>
            <a:r>
              <a:rPr lang="ja-JP" altLang="en-US" sz="900" spc="-150" dirty="0" smtClean="0">
                <a:solidFill>
                  <a:schemeClr val="tx1"/>
                </a:solidFill>
              </a:rPr>
              <a:t>雇用／産業振興／企業支援</a:t>
            </a:r>
            <a:endParaRPr lang="en-US" altLang="ja-JP" sz="900" spc="-150" dirty="0" smtClean="0">
              <a:solidFill>
                <a:schemeClr val="tx1"/>
              </a:solidFill>
            </a:endParaRPr>
          </a:p>
          <a:p>
            <a:pPr>
              <a:lnSpc>
                <a:spcPts val="1080"/>
              </a:lnSpc>
              <a:spcBef>
                <a:spcPts val="400"/>
              </a:spcBef>
            </a:pPr>
            <a:r>
              <a:rPr lang="ja-JP" altLang="en-US" sz="900" spc="-150" dirty="0" smtClean="0">
                <a:solidFill>
                  <a:schemeClr val="tx1"/>
                </a:solidFill>
              </a:rPr>
              <a:t>／福祉･教育施策 など</a:t>
            </a:r>
            <a:endParaRPr kumimoji="1" lang="ja-JP" altLang="en-US" sz="900" spc="-15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430414" y="4015399"/>
            <a:ext cx="1800200" cy="8518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spc="-150" dirty="0" smtClean="0">
                <a:solidFill>
                  <a:schemeClr val="tx1"/>
                </a:solidFill>
              </a:rPr>
              <a:t>府と労働局の連携施策</a:t>
            </a:r>
            <a:endParaRPr kumimoji="1" lang="en-US" altLang="ja-JP" sz="1400" spc="-150" dirty="0" smtClean="0">
              <a:solidFill>
                <a:schemeClr val="tx1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en-US" altLang="ja-JP" sz="900" spc="-150" dirty="0" smtClean="0">
                <a:solidFill>
                  <a:schemeClr val="tx1"/>
                </a:solidFill>
              </a:rPr>
              <a:t>※ </a:t>
            </a:r>
            <a:r>
              <a:rPr lang="ja-JP" altLang="en-US" sz="900" spc="-150" dirty="0" smtClean="0">
                <a:solidFill>
                  <a:schemeClr val="tx1"/>
                </a:solidFill>
              </a:rPr>
              <a:t>下記「主な連携施策（案）」に記載</a:t>
            </a:r>
            <a:endParaRPr kumimoji="1" lang="ja-JP" altLang="en-US" sz="900" spc="-15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658920" y="4005875"/>
            <a:ext cx="1530170" cy="870927"/>
          </a:xfrm>
          <a:prstGeom prst="roundRect">
            <a:avLst>
              <a:gd name="adj" fmla="val 102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>
              <a:spcBef>
                <a:spcPts val="600"/>
              </a:spcBef>
            </a:pPr>
            <a:endParaRPr kumimoji="1" lang="en-US" altLang="ja-JP" sz="1000" spc="-1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spc="-150" dirty="0" smtClean="0">
                <a:solidFill>
                  <a:schemeClr val="tx1"/>
                </a:solidFill>
              </a:rPr>
              <a:t>労働局の施策</a:t>
            </a:r>
            <a:endParaRPr kumimoji="1" lang="en-US" altLang="ja-JP" sz="1400" spc="-15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kumimoji="1" lang="ja-JP" altLang="en-US" sz="900" spc="-150" dirty="0" smtClean="0">
                <a:solidFill>
                  <a:schemeClr val="tx1"/>
                </a:solidFill>
              </a:rPr>
              <a:t>       職業相談・職業紹介／雇用保険　</a:t>
            </a:r>
            <a:endParaRPr kumimoji="1" lang="en-US" altLang="ja-JP" sz="900" spc="-15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spc="-150" dirty="0">
                <a:solidFill>
                  <a:schemeClr val="tx1"/>
                </a:solidFill>
              </a:rPr>
              <a:t>　</a:t>
            </a:r>
            <a:r>
              <a:rPr lang="ja-JP" altLang="en-US" sz="900" spc="-150" dirty="0" smtClean="0">
                <a:solidFill>
                  <a:schemeClr val="tx1"/>
                </a:solidFill>
              </a:rPr>
              <a:t>／ 事業所指導</a:t>
            </a:r>
            <a:r>
              <a:rPr kumimoji="1" lang="ja-JP" altLang="en-US" sz="900" spc="-150" dirty="0" smtClean="0">
                <a:solidFill>
                  <a:schemeClr val="tx1"/>
                </a:solidFill>
              </a:rPr>
              <a:t>など</a:t>
            </a:r>
            <a:endParaRPr kumimoji="1" lang="ja-JP" altLang="en-US" sz="900" spc="-150" dirty="0">
              <a:solidFill>
                <a:schemeClr val="tx1"/>
              </a:solidFill>
            </a:endParaRPr>
          </a:p>
        </p:txBody>
      </p:sp>
      <p:pic>
        <p:nvPicPr>
          <p:cNvPr id="13" name="図 12"/>
          <p:cNvPicPr preferRelativeResize="0"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6221" y="3938210"/>
            <a:ext cx="291600" cy="29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図 11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00" y="3964375"/>
            <a:ext cx="356380" cy="29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/>
          <p:cNvPicPr preferRelativeResize="0"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7143" y="3922847"/>
            <a:ext cx="300553" cy="300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図 19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841" y="3931801"/>
            <a:ext cx="323988" cy="29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十字形 20"/>
          <p:cNvSpPr/>
          <p:nvPr/>
        </p:nvSpPr>
        <p:spPr>
          <a:xfrm>
            <a:off x="2060848" y="4316372"/>
            <a:ext cx="288032" cy="288032"/>
          </a:xfrm>
          <a:prstGeom prst="plus">
            <a:avLst>
              <a:gd name="adj" fmla="val 4107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十字形 21"/>
          <p:cNvSpPr/>
          <p:nvPr/>
        </p:nvSpPr>
        <p:spPr>
          <a:xfrm>
            <a:off x="4293096" y="4316372"/>
            <a:ext cx="288032" cy="288032"/>
          </a:xfrm>
          <a:prstGeom prst="plus">
            <a:avLst>
              <a:gd name="adj" fmla="val 4107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62832" y="5043289"/>
            <a:ext cx="5626258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/>
              <a:t>・　府と労働局による運営協議会を設置し、毎年度、事業計画を策定</a:t>
            </a:r>
            <a:endParaRPr kumimoji="1" lang="en-US" altLang="ja-JP" sz="1200" dirty="0" smtClean="0"/>
          </a:p>
          <a:p>
            <a:pPr>
              <a:lnSpc>
                <a:spcPts val="1800"/>
              </a:lnSpc>
            </a:pPr>
            <a:r>
              <a:rPr lang="ja-JP" altLang="en-US" sz="1200" dirty="0" smtClean="0"/>
              <a:t>・　事業計画に数値目標を設定し、協議会等を通じてＰＤＣＡ等で目標管理を実施</a:t>
            </a:r>
            <a:endParaRPr kumimoji="1" lang="ja-JP" altLang="en-US" sz="1200" dirty="0"/>
          </a:p>
        </p:txBody>
      </p:sp>
      <p:sp>
        <p:nvSpPr>
          <p:cNvPr id="5" name="角丸四角形 4"/>
          <p:cNvSpPr/>
          <p:nvPr/>
        </p:nvSpPr>
        <p:spPr>
          <a:xfrm>
            <a:off x="562832" y="5905764"/>
            <a:ext cx="5672829" cy="3058724"/>
          </a:xfrm>
          <a:prstGeom prst="roundRect">
            <a:avLst>
              <a:gd name="adj" fmla="val 536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>
              <a:lnSpc>
                <a:spcPts val="1800"/>
              </a:lnSpc>
              <a:spcBef>
                <a:spcPts val="600"/>
              </a:spcBef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● 多様な人材の活躍促進と人材確保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80975" indent="-180975">
              <a:lnSpc>
                <a:spcPts val="18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　　　「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OSAKA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しごとフィールド」において、府が実施する、</a:t>
            </a:r>
            <a:r>
              <a:rPr lang="ja-JP" altLang="en-US" sz="1200" dirty="0" smtClean="0">
                <a:solidFill>
                  <a:schemeClr val="tx1"/>
                </a:solidFill>
              </a:rPr>
              <a:t>就職</a:t>
            </a:r>
            <a:r>
              <a:rPr lang="ja-JP" altLang="en-US" sz="1200" dirty="0">
                <a:solidFill>
                  <a:schemeClr val="tx1"/>
                </a:solidFill>
              </a:rPr>
              <a:t>困難性が高い</a:t>
            </a:r>
            <a:r>
              <a:rPr lang="ja-JP" altLang="en-US" sz="1200" dirty="0" smtClean="0">
                <a:solidFill>
                  <a:schemeClr val="tx1"/>
                </a:solidFill>
              </a:rPr>
              <a:t>求職者、女性</a:t>
            </a:r>
            <a:r>
              <a:rPr lang="ja-JP" altLang="en-US" sz="1200" dirty="0">
                <a:solidFill>
                  <a:schemeClr val="tx1"/>
                </a:solidFill>
              </a:rPr>
              <a:t>、若者、シニア、障がい者</a:t>
            </a:r>
            <a:r>
              <a:rPr lang="ja-JP" altLang="en-US" sz="1200" dirty="0" smtClean="0">
                <a:solidFill>
                  <a:schemeClr val="tx1"/>
                </a:solidFill>
              </a:rPr>
              <a:t>等へのきめ細かな就業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支援や、企業への人材確保支援と、労働局（ハローワーク）の職業相談・職業紹介を一体的に実施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継続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】</a:t>
            </a:r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● 障がい者の活躍促進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180975" indent="-180975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</a:rPr>
              <a:t>  ・    法定雇用率</a:t>
            </a:r>
            <a:r>
              <a:rPr lang="ja-JP" altLang="en-US" sz="1200" dirty="0">
                <a:solidFill>
                  <a:schemeClr val="tx1"/>
                </a:solidFill>
              </a:rPr>
              <a:t>達成企業割合の共通目標</a:t>
            </a:r>
            <a:r>
              <a:rPr lang="en-US" altLang="ja-JP" sz="1200" dirty="0">
                <a:solidFill>
                  <a:schemeClr val="tx1"/>
                </a:solidFill>
              </a:rPr>
              <a:t>50</a:t>
            </a:r>
            <a:r>
              <a:rPr lang="ja-JP" altLang="en-US" sz="1200" dirty="0" smtClean="0">
                <a:solidFill>
                  <a:schemeClr val="tx1"/>
                </a:solidFill>
              </a:rPr>
              <a:t>％以上を</a:t>
            </a:r>
            <a:r>
              <a:rPr lang="ja-JP" altLang="en-US" sz="1200" dirty="0">
                <a:solidFill>
                  <a:schemeClr val="tx1"/>
                </a:solidFill>
              </a:rPr>
              <a:t>設定</a:t>
            </a:r>
            <a:r>
              <a:rPr lang="en-US" altLang="ja-JP" sz="1200" dirty="0">
                <a:solidFill>
                  <a:schemeClr val="tx1"/>
                </a:solidFill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</a:rPr>
              <a:t>新規</a:t>
            </a:r>
            <a:r>
              <a:rPr lang="en-US" altLang="ja-JP" sz="1200" dirty="0" smtClean="0">
                <a:solidFill>
                  <a:schemeClr val="tx1"/>
                </a:solidFill>
              </a:rPr>
              <a:t>】</a:t>
            </a:r>
          </a:p>
          <a:p>
            <a:pPr marL="180975" indent="-180975"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・　 府と労働局が</a:t>
            </a:r>
            <a:r>
              <a:rPr lang="ja-JP" altLang="en-US" sz="1200" dirty="0">
                <a:solidFill>
                  <a:schemeClr val="tx1"/>
                </a:solidFill>
              </a:rPr>
              <a:t>分担</a:t>
            </a:r>
            <a:r>
              <a:rPr lang="ja-JP" altLang="en-US" sz="1200" dirty="0" smtClean="0">
                <a:solidFill>
                  <a:schemeClr val="tx1"/>
                </a:solidFill>
              </a:rPr>
              <a:t>して法定雇用率の達成</a:t>
            </a:r>
            <a:r>
              <a:rPr lang="ja-JP" altLang="en-US" sz="1200" dirty="0">
                <a:solidFill>
                  <a:schemeClr val="tx1"/>
                </a:solidFill>
              </a:rPr>
              <a:t>に向け企業に働きかけるほか、双方が実施する面接会・セミナー等の情報を共有して企業に提供</a:t>
            </a:r>
            <a:r>
              <a:rPr lang="ja-JP" altLang="en-US" sz="1200" dirty="0" smtClean="0">
                <a:solidFill>
                  <a:schemeClr val="tx1"/>
                </a:solidFill>
              </a:rPr>
              <a:t>し参加</a:t>
            </a:r>
            <a:r>
              <a:rPr lang="ja-JP" altLang="en-US" sz="1200" dirty="0">
                <a:solidFill>
                  <a:schemeClr val="tx1"/>
                </a:solidFill>
              </a:rPr>
              <a:t>を勧奨</a:t>
            </a:r>
            <a:r>
              <a:rPr lang="en-US" altLang="ja-JP" sz="1200" dirty="0">
                <a:solidFill>
                  <a:schemeClr val="tx1"/>
                </a:solidFill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</a:rPr>
              <a:t>新規</a:t>
            </a:r>
            <a:r>
              <a:rPr lang="en-US" altLang="ja-JP" sz="1200" dirty="0" smtClean="0">
                <a:solidFill>
                  <a:schemeClr val="tx1"/>
                </a:solidFill>
              </a:rPr>
              <a:t>】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● 人材育成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180975" indent="-180975"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</a:rPr>
              <a:t>　　　ものづくりへの理解と就業意欲</a:t>
            </a:r>
            <a:r>
              <a:rPr lang="ja-JP" altLang="en-US" sz="1200" dirty="0">
                <a:solidFill>
                  <a:schemeClr val="tx1"/>
                </a:solidFill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</a:rPr>
              <a:t>喚起するため、職業訓練施設とものづくり企業の見学を組み合わせたバスツアーを実施</a:t>
            </a:r>
            <a:r>
              <a:rPr lang="en-US" altLang="ja-JP" sz="1200" dirty="0" smtClean="0">
                <a:solidFill>
                  <a:schemeClr val="tx1"/>
                </a:solidFill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</a:rPr>
              <a:t>拡充</a:t>
            </a:r>
            <a:r>
              <a:rPr lang="en-US" altLang="ja-JP" sz="1200" dirty="0" smtClean="0">
                <a:solidFill>
                  <a:schemeClr val="tx1"/>
                </a:solidFill>
              </a:rPr>
              <a:t>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45377" y="5724523"/>
            <a:ext cx="2004571" cy="260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主な連携施策（案）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4876" y="1719556"/>
            <a:ext cx="5886654" cy="6001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雇用対策協定の根拠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第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次地方分権一括法により改正された「雇用対策法」に、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国と地方公共団体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の具体的な連携策として協定の締結が明記。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日施行）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4591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99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大阪府雇用対策協定の概要</vt:lpstr>
    </vt:vector>
  </TitlesOfParts>
  <Company>厚生労働省職業安定局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平成２９年度　大阪雇用施策実施方針【概要】</dc:title>
  <dc:creator>ハローワークシステム</dc:creator>
  <cp:lastModifiedBy>浜田　真紀</cp:lastModifiedBy>
  <cp:revision>55</cp:revision>
  <cp:lastPrinted>2018-03-22T00:33:34Z</cp:lastPrinted>
  <dcterms:created xsi:type="dcterms:W3CDTF">2017-04-15T04:42:58Z</dcterms:created>
  <dcterms:modified xsi:type="dcterms:W3CDTF">2018-03-26T07:03:27Z</dcterms:modified>
</cp:coreProperties>
</file>