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19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5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2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25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4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2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93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67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70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1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A316-C9C9-4751-802B-92B042954C0D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77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0995" y="82305"/>
            <a:ext cx="7405352" cy="467686"/>
          </a:xfrm>
        </p:spPr>
        <p:txBody>
          <a:bodyPr>
            <a:normAutofit/>
          </a:bodyPr>
          <a:lstStyle/>
          <a:p>
            <a:pPr algn="l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次期計画策定に係るスケジュール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（イメージ）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894" y="413735"/>
            <a:ext cx="9042009" cy="111304"/>
          </a:xfrm>
          <a:prstGeom prst="rect">
            <a:avLst/>
          </a:prstGeom>
          <a:gradFill flip="none" rotWithShape="1">
            <a:gsLst>
              <a:gs pos="61460">
                <a:srgbClr val="C2AEC4"/>
              </a:gs>
              <a:gs pos="50472">
                <a:srgbClr val="CD8FA1"/>
              </a:gs>
              <a:gs pos="44028">
                <a:srgbClr val="D37D8C"/>
              </a:gs>
              <a:gs pos="22940">
                <a:srgbClr val="E84149"/>
              </a:gs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28896" y="59870"/>
            <a:ext cx="1273437" cy="3231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資料５－１　　</a:t>
            </a:r>
            <a:endParaRPr kumimoji="1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8894" y="6400670"/>
            <a:ext cx="880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「調査の手引き」や「基本指針」の発出時期等は現時点で未定。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上記は前回策定スケジュールを参考に見込んだ現時点の案であり、今後の国の動きにより変動する場合がある。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13044"/>
              </p:ext>
            </p:extLst>
          </p:nvPr>
        </p:nvGraphicFramePr>
        <p:xfrm>
          <a:off x="141667" y="780265"/>
          <a:ext cx="8841557" cy="56164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3076">
                  <a:extLst>
                    <a:ext uri="{9D8B030D-6E8A-4147-A177-3AD203B41FA5}">
                      <a16:colId xmlns:a16="http://schemas.microsoft.com/office/drawing/2014/main" val="1172331397"/>
                    </a:ext>
                  </a:extLst>
                </a:gridCol>
                <a:gridCol w="754743">
                  <a:extLst>
                    <a:ext uri="{9D8B030D-6E8A-4147-A177-3AD203B41FA5}">
                      <a16:colId xmlns:a16="http://schemas.microsoft.com/office/drawing/2014/main" val="3615387749"/>
                    </a:ext>
                  </a:extLst>
                </a:gridCol>
                <a:gridCol w="3439850">
                  <a:extLst>
                    <a:ext uri="{9D8B030D-6E8A-4147-A177-3AD203B41FA5}">
                      <a16:colId xmlns:a16="http://schemas.microsoft.com/office/drawing/2014/main" val="3800775573"/>
                    </a:ext>
                  </a:extLst>
                </a:gridCol>
                <a:gridCol w="3244914">
                  <a:extLst>
                    <a:ext uri="{9D8B030D-6E8A-4147-A177-3AD203B41FA5}">
                      <a16:colId xmlns:a16="http://schemas.microsoft.com/office/drawing/2014/main" val="1046047989"/>
                    </a:ext>
                  </a:extLst>
                </a:gridCol>
                <a:gridCol w="788974">
                  <a:extLst>
                    <a:ext uri="{9D8B030D-6E8A-4147-A177-3AD203B41FA5}">
                      <a16:colId xmlns:a16="http://schemas.microsoft.com/office/drawing/2014/main" val="1489543501"/>
                    </a:ext>
                  </a:extLst>
                </a:gridCol>
              </a:tblGrid>
              <a:tr h="314695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令和５年度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令和６年度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98365636"/>
                  </a:ext>
                </a:extLst>
              </a:tr>
              <a:tr h="281564"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夏頃　　　　　　秋頃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1851"/>
                  </a:ext>
                </a:extLst>
              </a:tr>
              <a:tr h="9507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こども大綱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5774204"/>
                  </a:ext>
                </a:extLst>
              </a:tr>
              <a:tr h="1071735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審議会等</a:t>
                      </a: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3595614"/>
                  </a:ext>
                </a:extLst>
              </a:tr>
              <a:tr h="14224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実態調査</a:t>
                      </a: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853590"/>
                  </a:ext>
                </a:extLst>
              </a:tr>
              <a:tr h="47897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計画策定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91711534"/>
                  </a:ext>
                </a:extLst>
              </a:tr>
              <a:tr h="5329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94135"/>
                  </a:ext>
                </a:extLst>
              </a:tr>
            </a:tbl>
          </a:graphicData>
        </a:graphic>
      </p:graphicFrame>
      <p:sp>
        <p:nvSpPr>
          <p:cNvPr id="4" name="ホームベース 3"/>
          <p:cNvSpPr/>
          <p:nvPr/>
        </p:nvSpPr>
        <p:spPr>
          <a:xfrm>
            <a:off x="8217404" y="5414266"/>
            <a:ext cx="594545" cy="393493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: 組合せ 4"/>
          <p:cNvSpPr/>
          <p:nvPr/>
        </p:nvSpPr>
        <p:spPr>
          <a:xfrm>
            <a:off x="1900055" y="1709254"/>
            <a:ext cx="244698" cy="180304"/>
          </a:xfrm>
          <a:prstGeom prst="flowChartMer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組合せ 11"/>
          <p:cNvSpPr/>
          <p:nvPr/>
        </p:nvSpPr>
        <p:spPr>
          <a:xfrm>
            <a:off x="3026584" y="1722520"/>
            <a:ext cx="244698" cy="180304"/>
          </a:xfrm>
          <a:prstGeom prst="flowChartMer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ホームベース 13"/>
          <p:cNvSpPr/>
          <p:nvPr/>
        </p:nvSpPr>
        <p:spPr>
          <a:xfrm>
            <a:off x="1546128" y="2001824"/>
            <a:ext cx="1454897" cy="429118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3283064" y="3987429"/>
            <a:ext cx="1628678" cy="416184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38184" y="1919248"/>
            <a:ext cx="15131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こども大綱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閣議決定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フローチャート: 組合せ 20"/>
          <p:cNvSpPr/>
          <p:nvPr/>
        </p:nvSpPr>
        <p:spPr>
          <a:xfrm>
            <a:off x="3813104" y="2144808"/>
            <a:ext cx="244698" cy="180304"/>
          </a:xfrm>
          <a:prstGeom prst="flowChartMer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24670" y="1488348"/>
            <a:ext cx="1321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調査の手引き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46211" y="1500652"/>
            <a:ext cx="14840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基本指針通知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98304" y="2005576"/>
            <a:ext cx="17441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子ども政策推進会議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（大綱の作成方針決定）</a:t>
            </a:r>
          </a:p>
        </p:txBody>
      </p:sp>
      <p:sp>
        <p:nvSpPr>
          <p:cNvPr id="29" name="ホームベース 28"/>
          <p:cNvSpPr/>
          <p:nvPr/>
        </p:nvSpPr>
        <p:spPr>
          <a:xfrm>
            <a:off x="3055042" y="2009017"/>
            <a:ext cx="383142" cy="376666"/>
          </a:xfrm>
          <a:prstGeom prst="homePlate">
            <a:avLst>
              <a:gd name="adj" fmla="val 329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94641" y="2062768"/>
            <a:ext cx="609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パブコメ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4130297" y="2969643"/>
            <a:ext cx="4020810" cy="39405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016269" y="3044032"/>
            <a:ext cx="4040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審議会での審議＜随時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85640" y="2495623"/>
            <a:ext cx="1832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子ども基本法施行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230477" y="3986856"/>
            <a:ext cx="16725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子育て施策に関する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調査実施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ホームベース 66"/>
          <p:cNvSpPr/>
          <p:nvPr/>
        </p:nvSpPr>
        <p:spPr>
          <a:xfrm>
            <a:off x="4130297" y="3489455"/>
            <a:ext cx="3090078" cy="37034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491257" y="3530625"/>
            <a:ext cx="2368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計画策定部会での検討＜随時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179943" y="5473980"/>
            <a:ext cx="6067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新計画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ホームベース 70"/>
          <p:cNvSpPr/>
          <p:nvPr/>
        </p:nvSpPr>
        <p:spPr>
          <a:xfrm>
            <a:off x="4398477" y="4922854"/>
            <a:ext cx="482842" cy="39406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324433" y="4815500"/>
            <a:ext cx="6309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集約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ホームベース 73"/>
          <p:cNvSpPr/>
          <p:nvPr/>
        </p:nvSpPr>
        <p:spPr>
          <a:xfrm>
            <a:off x="7570809" y="5414266"/>
            <a:ext cx="350803" cy="403740"/>
          </a:xfrm>
          <a:prstGeom prst="homePlate">
            <a:avLst>
              <a:gd name="adj" fmla="val 3290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447191" y="5466852"/>
            <a:ext cx="609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パブコメ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ホームベース 76"/>
          <p:cNvSpPr/>
          <p:nvPr/>
        </p:nvSpPr>
        <p:spPr>
          <a:xfrm>
            <a:off x="3667096" y="5934694"/>
            <a:ext cx="926402" cy="410741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518413" y="5932297"/>
            <a:ext cx="11288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（時期未定）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ニーズ調査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ホームベース 80"/>
          <p:cNvSpPr/>
          <p:nvPr/>
        </p:nvSpPr>
        <p:spPr>
          <a:xfrm>
            <a:off x="4994989" y="5907549"/>
            <a:ext cx="2609432" cy="44844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ホームベース 81"/>
          <p:cNvSpPr/>
          <p:nvPr/>
        </p:nvSpPr>
        <p:spPr>
          <a:xfrm>
            <a:off x="7728896" y="5900965"/>
            <a:ext cx="422211" cy="416159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945796" y="5944126"/>
            <a:ext cx="2660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市町村子ども・子育て支援事業支援計画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に関する都道府県協議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617931" y="5981532"/>
            <a:ext cx="644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提出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ホームベース 84"/>
          <p:cNvSpPr/>
          <p:nvPr/>
        </p:nvSpPr>
        <p:spPr>
          <a:xfrm>
            <a:off x="3271282" y="4447882"/>
            <a:ext cx="1628678" cy="416184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83064" y="4432588"/>
            <a:ext cx="17119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困難を抱える子ども・ひとり親に関する調査実施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524672" y="2549342"/>
            <a:ext cx="7458552" cy="315361"/>
            <a:chOff x="5024370" y="1603797"/>
            <a:chExt cx="3721347" cy="720581"/>
          </a:xfrm>
        </p:grpSpPr>
        <p:sp>
          <p:nvSpPr>
            <p:cNvPr id="86" name="楕円 85"/>
            <p:cNvSpPr/>
            <p:nvPr/>
          </p:nvSpPr>
          <p:spPr>
            <a:xfrm>
              <a:off x="5024370" y="1603797"/>
              <a:ext cx="111960" cy="720581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4" name="直線矢印コネクタ 93"/>
            <p:cNvCxnSpPr/>
            <p:nvPr/>
          </p:nvCxnSpPr>
          <p:spPr>
            <a:xfrm>
              <a:off x="5080476" y="2112735"/>
              <a:ext cx="3665241" cy="22486"/>
            </a:xfrm>
            <a:prstGeom prst="straightConnector1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8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2023-05-15T03:12:27Z</dcterms:created>
  <dcterms:modified xsi:type="dcterms:W3CDTF">2023-05-15T03:12:40Z</dcterms:modified>
</cp:coreProperties>
</file>