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01619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8765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352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29725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60144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59852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819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8366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9186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78970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DDFA316-C9C9-4751-802B-92B042954C0D}" type="datetimeFigureOut">
              <a:rPr kumimoji="1" lang="ja-JP" altLang="en-US" smtClean="0"/>
              <a:t>2023/5/15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7601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FA316-C9C9-4751-802B-92B042954C0D}" type="datetimeFigureOut">
              <a:rPr kumimoji="1" lang="ja-JP" altLang="en-US" smtClean="0"/>
              <a:t>2023/5/15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80677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13" y="114596"/>
            <a:ext cx="9144000" cy="435617"/>
          </a:xfrm>
          <a:solidFill>
            <a:srgbClr val="0000FF"/>
          </a:solidFill>
          <a:ln>
            <a:solidFill>
              <a:srgbClr val="0000FF"/>
            </a:solidFill>
          </a:ln>
        </p:spPr>
        <p:txBody>
          <a:bodyPr anchor="ctr">
            <a:normAutofit/>
          </a:bodyPr>
          <a:lstStyle/>
          <a:p>
            <a:r>
              <a:rPr lang="ja-JP" altLang="en-US" sz="2200" b="1" dirty="0">
                <a:solidFill>
                  <a:schemeClr val="bg1"/>
                </a:solidFill>
                <a:latin typeface="Meiryo UI" panose="020B0604030504040204" pitchFamily="50" charset="-128"/>
                <a:ea typeface="Meiryo UI" panose="020B0604030504040204" pitchFamily="50" charset="-128"/>
              </a:rPr>
              <a:t>会議の運営について</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err="1">
                <a:solidFill>
                  <a:schemeClr val="bg1"/>
                </a:solidFill>
                <a:latin typeface="Meiryo UI" panose="020B0604030504040204" pitchFamily="50" charset="-128"/>
                <a:ea typeface="Meiryo UI" panose="020B0604030504040204" pitchFamily="50" charset="-128"/>
              </a:rPr>
              <a:t>ー</a:t>
            </a:r>
            <a:r>
              <a:rPr lang="ja-JP" altLang="en-US" sz="2000" b="1" dirty="0">
                <a:solidFill>
                  <a:schemeClr val="bg1"/>
                </a:solidFill>
                <a:latin typeface="Meiryo UI" panose="020B0604030504040204" pitchFamily="50" charset="-128"/>
                <a:ea typeface="Meiryo UI" panose="020B0604030504040204" pitchFamily="50" charset="-128"/>
              </a:rPr>
              <a:t>部会における審議の状況についてー</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049296" y="170821"/>
            <a:ext cx="948185" cy="323165"/>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500" dirty="0">
                <a:latin typeface="Meiryo UI" panose="020B0604030504040204" pitchFamily="50" charset="-128"/>
                <a:ea typeface="Meiryo UI" panose="020B0604030504040204" pitchFamily="50" charset="-128"/>
              </a:rPr>
              <a:t>資料１</a:t>
            </a:r>
            <a:endParaRPr kumimoji="1" lang="en-US" altLang="ja-JP" sz="15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83047019"/>
              </p:ext>
            </p:extLst>
          </p:nvPr>
        </p:nvGraphicFramePr>
        <p:xfrm>
          <a:off x="154546" y="708339"/>
          <a:ext cx="8842935" cy="5818791"/>
        </p:xfrm>
        <a:graphic>
          <a:graphicData uri="http://schemas.openxmlformats.org/drawingml/2006/table">
            <a:tbl>
              <a:tblPr firstRow="1" bandRow="1">
                <a:tableStyleId>{5C22544A-7EE6-4342-B048-85BDC9FD1C3A}</a:tableStyleId>
              </a:tblPr>
              <a:tblGrid>
                <a:gridCol w="2947645">
                  <a:extLst>
                    <a:ext uri="{9D8B030D-6E8A-4147-A177-3AD203B41FA5}">
                      <a16:colId xmlns:a16="http://schemas.microsoft.com/office/drawing/2014/main" val="4234483852"/>
                    </a:ext>
                  </a:extLst>
                </a:gridCol>
                <a:gridCol w="2649455">
                  <a:extLst>
                    <a:ext uri="{9D8B030D-6E8A-4147-A177-3AD203B41FA5}">
                      <a16:colId xmlns:a16="http://schemas.microsoft.com/office/drawing/2014/main" val="700512795"/>
                    </a:ext>
                  </a:extLst>
                </a:gridCol>
                <a:gridCol w="3245835">
                  <a:extLst>
                    <a:ext uri="{9D8B030D-6E8A-4147-A177-3AD203B41FA5}">
                      <a16:colId xmlns:a16="http://schemas.microsoft.com/office/drawing/2014/main" val="3738007718"/>
                    </a:ext>
                  </a:extLst>
                </a:gridCol>
              </a:tblGrid>
              <a:tr h="355340">
                <a:tc>
                  <a:txBody>
                    <a:bodyPr/>
                    <a:lstStyle/>
                    <a:p>
                      <a:pPr algn="ctr"/>
                      <a:r>
                        <a:rPr kumimoji="1" lang="ja-JP" altLang="en-US" dirty="0">
                          <a:latin typeface="Meiryo UI" panose="020B0604030504040204" pitchFamily="50" charset="-128"/>
                          <a:ea typeface="Meiryo UI" panose="020B0604030504040204" pitchFamily="50" charset="-128"/>
                        </a:rPr>
                        <a:t>部会</a:t>
                      </a:r>
                    </a:p>
                  </a:txBody>
                  <a:tcPr/>
                </a:tc>
                <a:tc>
                  <a:txBody>
                    <a:bodyPr/>
                    <a:lstStyle/>
                    <a:p>
                      <a:pPr algn="ctr"/>
                      <a:r>
                        <a:rPr kumimoji="1" lang="ja-JP" altLang="en-US" dirty="0">
                          <a:latin typeface="Meiryo UI" panose="020B0604030504040204" pitchFamily="50" charset="-128"/>
                          <a:ea typeface="Meiryo UI" panose="020B0604030504040204" pitchFamily="50" charset="-128"/>
                        </a:rPr>
                        <a:t>調査審議事項</a:t>
                      </a:r>
                    </a:p>
                  </a:txBody>
                  <a:tcPr/>
                </a:tc>
                <a:tc>
                  <a:txBody>
                    <a:bodyPr/>
                    <a:lstStyle/>
                    <a:p>
                      <a:pPr algn="ctr"/>
                      <a:r>
                        <a:rPr kumimoji="1" lang="ja-JP" altLang="en-US" dirty="0">
                          <a:latin typeface="Meiryo UI" panose="020B0604030504040204" pitchFamily="50" charset="-128"/>
                          <a:ea typeface="Meiryo UI" panose="020B0604030504040204" pitchFamily="50" charset="-128"/>
                        </a:rPr>
                        <a:t>開催予定</a:t>
                      </a:r>
                    </a:p>
                  </a:txBody>
                  <a:tcPr/>
                </a:tc>
                <a:extLst>
                  <a:ext uri="{0D108BD9-81ED-4DB2-BD59-A6C34878D82A}">
                    <a16:rowId xmlns:a16="http://schemas.microsoft.com/office/drawing/2014/main" val="2108401599"/>
                  </a:ext>
                </a:extLst>
              </a:tr>
              <a:tr h="2487377">
                <a:tc>
                  <a:txBody>
                    <a:bodyPr/>
                    <a:lstStyle/>
                    <a:p>
                      <a:r>
                        <a:rPr kumimoji="1" lang="ja-JP" altLang="en-US" sz="2000" b="1" dirty="0">
                          <a:latin typeface="Meiryo UI" panose="020B0604030504040204" pitchFamily="50" charset="-128"/>
                          <a:ea typeface="Meiryo UI" panose="020B0604030504040204" pitchFamily="50" charset="-128"/>
                        </a:rPr>
                        <a:t>幼保連携型認定こども園</a:t>
                      </a:r>
                    </a:p>
                    <a:p>
                      <a:r>
                        <a:rPr kumimoji="1" lang="ja-JP" altLang="en-US" sz="2000" b="1" dirty="0">
                          <a:latin typeface="Meiryo UI" panose="020B0604030504040204" pitchFamily="50" charset="-128"/>
                          <a:ea typeface="Meiryo UI" panose="020B0604030504040204" pitchFamily="50" charset="-128"/>
                        </a:rPr>
                        <a:t>認可部会</a:t>
                      </a:r>
                    </a:p>
                    <a:p>
                      <a:endParaRPr kumimoji="1" lang="ja-JP" altLang="en-US" sz="2000" dirty="0">
                        <a:latin typeface="Meiryo UI" panose="020B0604030504040204" pitchFamily="50" charset="-128"/>
                        <a:ea typeface="Meiryo UI" panose="020B0604030504040204" pitchFamily="50" charset="-128"/>
                      </a:endParaRPr>
                    </a:p>
                  </a:txBody>
                  <a:tcPr/>
                </a:tc>
                <a:tc>
                  <a:txBody>
                    <a:bodyPr/>
                    <a:lstStyle/>
                    <a:p>
                      <a:r>
                        <a:rPr kumimoji="1" lang="ja-JP" altLang="en-US" sz="1600" dirty="0">
                          <a:latin typeface="Meiryo UI" panose="020B0604030504040204" pitchFamily="50" charset="-128"/>
                          <a:ea typeface="Meiryo UI" panose="020B0604030504040204" pitchFamily="50" charset="-128"/>
                        </a:rPr>
                        <a:t>・就学前の子どもに関する教育、保育等の総合的な提供の推進に関する法律（平成</a:t>
                      </a:r>
                      <a:r>
                        <a:rPr kumimoji="1" lang="en-US" altLang="ja-JP" sz="1600" dirty="0">
                          <a:latin typeface="Meiryo UI" panose="020B0604030504040204" pitchFamily="50" charset="-128"/>
                          <a:ea typeface="Meiryo UI" panose="020B0604030504040204" pitchFamily="50" charset="-128"/>
                        </a:rPr>
                        <a:t>18</a:t>
                      </a:r>
                      <a:r>
                        <a:rPr kumimoji="1" lang="ja-JP" altLang="en-US" sz="1600" dirty="0">
                          <a:latin typeface="Meiryo UI" panose="020B0604030504040204" pitchFamily="50" charset="-128"/>
                          <a:ea typeface="Meiryo UI" panose="020B0604030504040204" pitchFamily="50" charset="-128"/>
                        </a:rPr>
                        <a:t>年法律第</a:t>
                      </a:r>
                      <a:r>
                        <a:rPr kumimoji="1" lang="en-US" altLang="ja-JP" sz="1600" dirty="0">
                          <a:latin typeface="Meiryo UI" panose="020B0604030504040204" pitchFamily="50" charset="-128"/>
                          <a:ea typeface="Meiryo UI" panose="020B0604030504040204" pitchFamily="50" charset="-128"/>
                        </a:rPr>
                        <a:t>77</a:t>
                      </a:r>
                      <a:r>
                        <a:rPr kumimoji="1" lang="ja-JP" altLang="en-US" sz="1600" dirty="0">
                          <a:latin typeface="Meiryo UI" panose="020B0604030504040204" pitchFamily="50" charset="-128"/>
                          <a:ea typeface="Meiryo UI" panose="020B0604030504040204" pitchFamily="50" charset="-128"/>
                        </a:rPr>
                        <a:t>号。）第</a:t>
                      </a:r>
                      <a:r>
                        <a:rPr kumimoji="1" lang="en-US" altLang="ja-JP" sz="1600" dirty="0">
                          <a:latin typeface="Meiryo UI" panose="020B0604030504040204" pitchFamily="50" charset="-128"/>
                          <a:ea typeface="Meiryo UI" panose="020B0604030504040204" pitchFamily="50" charset="-128"/>
                        </a:rPr>
                        <a:t>25</a:t>
                      </a:r>
                      <a:r>
                        <a:rPr kumimoji="1" lang="ja-JP" altLang="en-US" sz="1600" dirty="0">
                          <a:latin typeface="Meiryo UI" panose="020B0604030504040204" pitchFamily="50" charset="-128"/>
                          <a:ea typeface="Meiryo UI" panose="020B0604030504040204" pitchFamily="50" charset="-128"/>
                        </a:rPr>
                        <a:t>条に規定する事項の調査審議に関すること。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■開催予定日</a:t>
                      </a:r>
                      <a:endPar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令和５年２月</a:t>
                      </a:r>
                      <a:r>
                        <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14</a:t>
                      </a: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日</a:t>
                      </a:r>
                      <a:endPar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■審議事項（予定）</a:t>
                      </a:r>
                      <a:endPar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令和５年</a:t>
                      </a:r>
                      <a:r>
                        <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月開所予定の認定こども園５施設についての認可に係る審査</a:t>
                      </a:r>
                      <a:endParaRPr kumimoji="1" lang="en-US" altLang="ja-JP" sz="1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562826782"/>
                  </a:ext>
                </a:extLst>
              </a:tr>
              <a:tr h="2965654">
                <a:tc>
                  <a:txBody>
                    <a:bodyPr/>
                    <a:lstStyle/>
                    <a:p>
                      <a:r>
                        <a:rPr kumimoji="1" lang="ja-JP" altLang="en-US" sz="2000" b="1" dirty="0">
                          <a:latin typeface="Meiryo UI" panose="020B0604030504040204" pitchFamily="50" charset="-128"/>
                          <a:ea typeface="Meiryo UI" panose="020B0604030504040204" pitchFamily="50" charset="-128"/>
                        </a:rPr>
                        <a:t>子どもの貧困対策部会</a:t>
                      </a:r>
                    </a:p>
                  </a:txBody>
                  <a:tcPr/>
                </a:tc>
                <a:tc>
                  <a:txBody>
                    <a:bodyPr/>
                    <a:lstStyle/>
                    <a:p>
                      <a:r>
                        <a:rPr kumimoji="1" lang="ja-JP" altLang="en-US" sz="1600" dirty="0">
                          <a:latin typeface="Meiryo UI" panose="020B0604030504040204" pitchFamily="50" charset="-128"/>
                          <a:ea typeface="Meiryo UI" panose="020B0604030504040204" pitchFamily="50" charset="-128"/>
                        </a:rPr>
                        <a:t>・子どもの貧困対策の推進に関する法律に基づく都道府県計画の進行管理及び検証・改善に関すること。</a:t>
                      </a:r>
                    </a:p>
                    <a:p>
                      <a:endParaRPr kumimoji="1" lang="ja-JP" altLang="en-US"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・母子及び父子並びに寡婦福祉法に規定する自立促進計画の策定及び同計画の推進についての重要事項に関すること。</a:t>
                      </a:r>
                    </a:p>
                  </a:txBody>
                  <a:tcPr/>
                </a:tc>
                <a:tc>
                  <a:txBody>
                    <a:bodyPr/>
                    <a:lstStyle/>
                    <a:p>
                      <a:r>
                        <a:rPr kumimoji="1" lang="zh-TW" altLang="en-US" dirty="0">
                          <a:latin typeface="Meiryo UI" panose="020B0604030504040204" pitchFamily="50" charset="-128"/>
                          <a:ea typeface="Meiryo UI" panose="020B0604030504040204" pitchFamily="50" charset="-128"/>
                        </a:rPr>
                        <a:t>■開催予定日</a:t>
                      </a:r>
                    </a:p>
                    <a:p>
                      <a:r>
                        <a:rPr kumimoji="1" lang="ja-JP" altLang="en-US" dirty="0">
                          <a:latin typeface="Meiryo UI" panose="020B0604030504040204" pitchFamily="50" charset="-128"/>
                          <a:ea typeface="Meiryo UI" panose="020B0604030504040204" pitchFamily="50" charset="-128"/>
                        </a:rPr>
                        <a:t>　</a:t>
                      </a:r>
                      <a:r>
                        <a:rPr kumimoji="1" lang="zh-TW" altLang="en-US" dirty="0">
                          <a:latin typeface="Meiryo UI" panose="020B0604030504040204" pitchFamily="50" charset="-128"/>
                          <a:ea typeface="Meiryo UI" panose="020B0604030504040204" pitchFamily="50" charset="-128"/>
                        </a:rPr>
                        <a:t>令和５年２月</a:t>
                      </a:r>
                      <a:r>
                        <a:rPr kumimoji="1" lang="en-US" altLang="ja-JP" dirty="0">
                          <a:latin typeface="Meiryo UI" panose="020B0604030504040204" pitchFamily="50" charset="-128"/>
                          <a:ea typeface="Meiryo UI" panose="020B0604030504040204" pitchFamily="50" charset="-128"/>
                        </a:rPr>
                        <a:t>13</a:t>
                      </a:r>
                      <a:r>
                        <a:rPr kumimoji="1" lang="zh-TW" altLang="en-US" dirty="0">
                          <a:latin typeface="Meiryo UI" panose="020B0604030504040204" pitchFamily="50" charset="-128"/>
                          <a:ea typeface="Meiryo UI" panose="020B0604030504040204" pitchFamily="50" charset="-128"/>
                        </a:rPr>
                        <a:t>日</a:t>
                      </a:r>
                    </a:p>
                    <a:p>
                      <a:endParaRPr kumimoji="1" lang="zh-TW" altLang="en-US" dirty="0">
                        <a:latin typeface="Meiryo UI" panose="020B0604030504040204" pitchFamily="50" charset="-128"/>
                        <a:ea typeface="Meiryo UI" panose="020B0604030504040204" pitchFamily="50" charset="-128"/>
                      </a:endParaRPr>
                    </a:p>
                    <a:p>
                      <a:r>
                        <a:rPr kumimoji="1" lang="zh-TW" altLang="en-US" dirty="0">
                          <a:latin typeface="Meiryo UI" panose="020B0604030504040204" pitchFamily="50" charset="-128"/>
                          <a:ea typeface="Meiryo UI" panose="020B0604030504040204" pitchFamily="50" charset="-128"/>
                        </a:rPr>
                        <a:t>■審議事項（予定）</a:t>
                      </a:r>
                    </a:p>
                    <a:p>
                      <a:pPr marL="285750" indent="-285750">
                        <a:buFont typeface="Arial" panose="020B0604020202020204" pitchFamily="34" charset="0"/>
                        <a:buChar char="•"/>
                      </a:pPr>
                      <a:r>
                        <a:rPr kumimoji="1" lang="ja-JP" altLang="en-US" dirty="0" smtClean="0">
                          <a:latin typeface="Meiryo UI" panose="020B0604030504040204" pitchFamily="50" charset="-128"/>
                          <a:ea typeface="Meiryo UI" panose="020B0604030504040204" pitchFamily="50" charset="-128"/>
                        </a:rPr>
                        <a:t>第二次大阪府子どもの貧困対策計画等の取組状況について</a:t>
                      </a:r>
                      <a:endParaRPr kumimoji="1" lang="en-US" altLang="ja-JP"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dirty="0" smtClean="0">
                          <a:latin typeface="Meiryo UI" panose="020B0604030504040204" pitchFamily="50" charset="-128"/>
                          <a:ea typeface="Meiryo UI" panose="020B0604030504040204" pitchFamily="50" charset="-128"/>
                        </a:rPr>
                        <a:t>子ども</a:t>
                      </a:r>
                      <a:r>
                        <a:rPr kumimoji="1" lang="ja-JP" altLang="en-US" dirty="0">
                          <a:latin typeface="Meiryo UI" panose="020B0604030504040204" pitchFamily="50" charset="-128"/>
                          <a:ea typeface="Meiryo UI" panose="020B0604030504040204" pitchFamily="50" charset="-128"/>
                        </a:rPr>
                        <a:t>の生活に関する実態調査実施概要案について</a:t>
                      </a:r>
                    </a:p>
                  </a:txBody>
                  <a:tcPr/>
                </a:tc>
                <a:extLst>
                  <a:ext uri="{0D108BD9-81ED-4DB2-BD59-A6C34878D82A}">
                    <a16:rowId xmlns:a16="http://schemas.microsoft.com/office/drawing/2014/main" val="3138382305"/>
                  </a:ext>
                </a:extLst>
              </a:tr>
            </a:tbl>
          </a:graphicData>
        </a:graphic>
      </p:graphicFrame>
    </p:spTree>
    <p:extLst>
      <p:ext uri="{BB962C8B-B14F-4D97-AF65-F5344CB8AC3E}">
        <p14:creationId xmlns:p14="http://schemas.microsoft.com/office/powerpoint/2010/main" val="1269805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208</Words>
  <Application>Microsoft Office PowerPoint</Application>
  <PresentationFormat>画面に合わせる (4:3)</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2023-05-15T02:23:35Z</dcterms:created>
  <dcterms:modified xsi:type="dcterms:W3CDTF">2023-05-15T02:23:39Z</dcterms:modified>
</cp:coreProperties>
</file>