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5" r:id="rId2"/>
    <p:sldId id="266" r:id="rId3"/>
    <p:sldId id="264" r:id="rId4"/>
    <p:sldId id="258" r:id="rId5"/>
    <p:sldId id="259" r:id="rId6"/>
    <p:sldId id="260" r:id="rId7"/>
    <p:sldId id="261"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03A6C6E-ECA1-4638-8E46-B2939BF897CF}" type="datetimeFigureOut">
              <a:rPr kumimoji="1" lang="ja-JP" altLang="en-US" smtClean="0"/>
              <a:t>2023/2/8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3BF98E3-05C9-4868-8E64-D0E59FB381E7}" type="slidenum">
              <a:rPr kumimoji="1" lang="ja-JP" altLang="en-US" smtClean="0"/>
              <a:t>‹#›</a:t>
            </a:fld>
            <a:endParaRPr kumimoji="1" lang="ja-JP" altLang="en-US"/>
          </a:p>
        </p:txBody>
      </p:sp>
    </p:spTree>
    <p:extLst>
      <p:ext uri="{BB962C8B-B14F-4D97-AF65-F5344CB8AC3E}">
        <p14:creationId xmlns:p14="http://schemas.microsoft.com/office/powerpoint/2010/main" val="9989316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958773-DCAC-498F-9280-1C3262B111B5}" type="datetime1">
              <a:rPr kumimoji="1" lang="ja-JP" altLang="en-US" smtClean="0"/>
              <a:t>2023/2/8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8997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93C5A0A-E009-4254-8540-39D9571103ED}" type="datetime1">
              <a:rPr kumimoji="1" lang="ja-JP" altLang="en-US" smtClean="0"/>
              <a:t>2023/2/8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7478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B58639-ED10-41B1-8E6A-02624BC1F301}" type="datetime1">
              <a:rPr kumimoji="1" lang="ja-JP" altLang="en-US" smtClean="0"/>
              <a:t>2023/2/8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24754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C9013F-E5FF-450F-81D7-0ECC2226776D}" type="datetime1">
              <a:rPr kumimoji="1" lang="ja-JP" altLang="en-US" smtClean="0"/>
              <a:t>2023/2/8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8493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9EE5F5-B4B8-4B6E-91AE-1BC07A692A8D}" type="datetime1">
              <a:rPr kumimoji="1" lang="ja-JP" altLang="en-US" smtClean="0"/>
              <a:t>2023/2/8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131707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97700C-D375-486C-AF20-DE22254DEFED}" type="datetime1">
              <a:rPr kumimoji="1" lang="ja-JP" altLang="en-US" smtClean="0"/>
              <a:t>2023/2/8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89810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644B27-74D6-4ED4-B085-2899E295C38B}" type="datetime1">
              <a:rPr kumimoji="1" lang="ja-JP" altLang="en-US" smtClean="0"/>
              <a:t>2023/2/8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09890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5B7B1CC-86E4-4C8F-8803-19C805AFF4FE}" type="datetime1">
              <a:rPr kumimoji="1" lang="ja-JP" altLang="en-US" smtClean="0"/>
              <a:t>2023/2/8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04142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8DF10-E90B-49AC-81F8-7233F225CFAB}" type="datetime1">
              <a:rPr kumimoji="1" lang="ja-JP" altLang="en-US" smtClean="0"/>
              <a:t>2023/2/8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863629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E4356A-BD0C-4E8B-B49C-E9E70042E87D}" type="datetime1">
              <a:rPr kumimoji="1" lang="ja-JP" altLang="en-US" smtClean="0"/>
              <a:t>2023/2/8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4411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D75E3A-3B63-4397-AC25-0DCFEADAAC38}" type="datetime1">
              <a:rPr kumimoji="1" lang="ja-JP" altLang="en-US" smtClean="0"/>
              <a:t>2023/2/8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77397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7A68A-AFDF-4BDD-B45F-66CD947C98F0}" type="datetime1">
              <a:rPr kumimoji="1" lang="ja-JP" altLang="en-US" smtClean="0"/>
              <a:t>2023/2/8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755794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113666"/>
            <a:ext cx="9143999" cy="369332"/>
          </a:xfrm>
          <a:prstGeom prst="rect">
            <a:avLst/>
          </a:prstGeom>
          <a:noFill/>
        </p:spPr>
        <p:txBody>
          <a:bodyPr wrap="square" rtlCol="0">
            <a:spAutoFit/>
          </a:bodyPr>
          <a:lstStyle/>
          <a:p>
            <a:pPr algn="ctr"/>
            <a:r>
              <a:rPr kumimoji="1" lang="ja-JP" altLang="en-US" dirty="0" smtClean="0">
                <a:latin typeface="BIZ UDPゴシック" panose="020B0400000000000000" pitchFamily="50" charset="-128"/>
                <a:ea typeface="BIZ UDPゴシック" panose="020B0400000000000000" pitchFamily="50" charset="-128"/>
              </a:rPr>
              <a:t>令和５年度子ども</a:t>
            </a:r>
            <a:r>
              <a:rPr kumimoji="1" lang="ja-JP" altLang="en-US" dirty="0">
                <a:latin typeface="BIZ UDPゴシック" panose="020B0400000000000000" pitchFamily="50" charset="-128"/>
                <a:ea typeface="BIZ UDPゴシック" panose="020B0400000000000000" pitchFamily="50" charset="-128"/>
              </a:rPr>
              <a:t>の生活に関する実態</a:t>
            </a:r>
            <a:r>
              <a:rPr kumimoji="1" lang="ja-JP" altLang="en-US" dirty="0" smtClean="0">
                <a:latin typeface="BIZ UDPゴシック" panose="020B0400000000000000" pitchFamily="50" charset="-128"/>
                <a:ea typeface="BIZ UDPゴシック" panose="020B0400000000000000" pitchFamily="50" charset="-128"/>
              </a:rPr>
              <a:t>調査（概要案）</a:t>
            </a:r>
            <a:endParaRPr kumimoji="1" lang="ja-JP" altLang="en-US" dirty="0">
              <a:latin typeface="BIZ UDPゴシック" panose="020B0400000000000000" pitchFamily="50" charset="-128"/>
              <a:ea typeface="BIZ UDPゴシック" panose="020B0400000000000000" pitchFamily="50" charset="-128"/>
            </a:endParaRPr>
          </a:p>
        </p:txBody>
      </p:sp>
      <p:cxnSp>
        <p:nvCxnSpPr>
          <p:cNvPr id="14" name="直線コネクタ 13">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68916" y="701863"/>
            <a:ext cx="8806163" cy="369332"/>
          </a:xfrm>
          <a:prstGeom prst="rect">
            <a:avLst/>
          </a:prstGeom>
          <a:solidFill>
            <a:schemeClr val="accent5">
              <a:lumMod val="20000"/>
              <a:lumOff val="80000"/>
            </a:schemeClr>
          </a:solidFill>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a:t>
            </a:r>
            <a:r>
              <a:rPr kumimoji="1" lang="zh-TW" altLang="en-US" dirty="0" smtClean="0">
                <a:latin typeface="BIZ UDPゴシック" panose="020B0400000000000000" pitchFamily="50" charset="-128"/>
                <a:ea typeface="BIZ UDPゴシック" panose="020B0400000000000000" pitchFamily="50" charset="-128"/>
              </a:rPr>
              <a:t>平成２８年度実態調査</a:t>
            </a:r>
            <a:r>
              <a:rPr kumimoji="1" lang="ja-JP" altLang="en-US" dirty="0">
                <a:latin typeface="BIZ UDPゴシック" panose="020B0400000000000000" pitchFamily="50" charset="-128"/>
                <a:ea typeface="BIZ UDPゴシック" panose="020B0400000000000000" pitchFamily="50" charset="-128"/>
              </a:rPr>
              <a:t>について</a:t>
            </a:r>
          </a:p>
        </p:txBody>
      </p:sp>
      <p:sp>
        <p:nvSpPr>
          <p:cNvPr id="13" name="テキスト ボックス 12"/>
          <p:cNvSpPr txBox="1"/>
          <p:nvPr/>
        </p:nvSpPr>
        <p:spPr>
          <a:xfrm>
            <a:off x="453378" y="1071195"/>
            <a:ext cx="8521701" cy="4431983"/>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○調査目的</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・子ども</a:t>
            </a:r>
            <a:r>
              <a:rPr kumimoji="1" lang="ja-JP" altLang="en-US" sz="1400" dirty="0">
                <a:latin typeface="Meiryo UI" panose="020B0604030504040204" pitchFamily="50" charset="-128"/>
                <a:ea typeface="Meiryo UI" panose="020B0604030504040204" pitchFamily="50" charset="-128"/>
              </a:rPr>
              <a:t>の生活の実態を把握し、効果的な子どもの貧困対策を検証する</a:t>
            </a:r>
            <a:r>
              <a:rPr kumimoji="1" lang="ja-JP" altLang="en-US" sz="1400" dirty="0" smtClean="0">
                <a:latin typeface="Meiryo UI" panose="020B0604030504040204" pitchFamily="50" charset="-128"/>
                <a:ea typeface="Meiryo UI" panose="020B0604030504040204" pitchFamily="50" charset="-128"/>
              </a:rPr>
              <a:t>ため調査</a:t>
            </a:r>
            <a:r>
              <a:rPr kumimoji="1" lang="ja-JP" altLang="en-US" sz="1400" dirty="0">
                <a:latin typeface="Meiryo UI" panose="020B0604030504040204" pitchFamily="50" charset="-128"/>
                <a:ea typeface="Meiryo UI" panose="020B0604030504040204" pitchFamily="50" charset="-128"/>
              </a:rPr>
              <a:t>を実施</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○実施方法</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・府内</a:t>
            </a:r>
            <a:r>
              <a:rPr kumimoji="1" lang="ja-JP" altLang="en-US" sz="1400" dirty="0">
                <a:latin typeface="Meiryo UI" panose="020B0604030504040204" pitchFamily="50" charset="-128"/>
                <a:ea typeface="Meiryo UI" panose="020B0604030504040204" pitchFamily="50" charset="-128"/>
              </a:rPr>
              <a:t>全市町村に共同実施を呼びかけ、実施意向のあった</a:t>
            </a:r>
            <a:r>
              <a:rPr kumimoji="1" lang="en-US" altLang="ja-JP" sz="1400" dirty="0">
                <a:latin typeface="Meiryo UI" panose="020B0604030504040204" pitchFamily="50" charset="-128"/>
                <a:ea typeface="Meiryo UI" panose="020B0604030504040204" pitchFamily="50" charset="-128"/>
              </a:rPr>
              <a:t>13</a:t>
            </a:r>
            <a:r>
              <a:rPr kumimoji="1" lang="ja-JP" altLang="en-US" sz="1400" dirty="0" smtClean="0">
                <a:latin typeface="Meiryo UI" panose="020B0604030504040204" pitchFamily="50" charset="-128"/>
                <a:ea typeface="Meiryo UI" panose="020B0604030504040204" pitchFamily="50" charset="-128"/>
              </a:rPr>
              <a:t>市町に</a:t>
            </a:r>
            <a:r>
              <a:rPr kumimoji="1" lang="ja-JP" altLang="en-US" sz="1400" dirty="0">
                <a:latin typeface="Meiryo UI" panose="020B0604030504040204" pitchFamily="50" charset="-128"/>
                <a:ea typeface="Meiryo UI" panose="020B0604030504040204" pitchFamily="50" charset="-128"/>
              </a:rPr>
              <a:t>ついては、各市町において調査を</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実施</a:t>
            </a:r>
            <a:r>
              <a:rPr kumimoji="1" lang="ja-JP" altLang="en-US" sz="1400" dirty="0">
                <a:latin typeface="Meiryo UI" panose="020B0604030504040204" pitchFamily="50" charset="-128"/>
                <a:ea typeface="Meiryo UI" panose="020B0604030504040204" pitchFamily="50" charset="-128"/>
              </a:rPr>
              <a:t>。残りの</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市町村については、府</a:t>
            </a:r>
            <a:r>
              <a:rPr kumimoji="1" lang="ja-JP" altLang="en-US" sz="1400" dirty="0" smtClean="0">
                <a:latin typeface="Meiryo UI" panose="020B0604030504040204" pitchFamily="50" charset="-128"/>
                <a:ea typeface="Meiryo UI" panose="020B0604030504040204" pitchFamily="50" charset="-128"/>
              </a:rPr>
              <a:t>が調査を実施。</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・府</a:t>
            </a:r>
            <a:r>
              <a:rPr kumimoji="1" lang="ja-JP" altLang="en-US" sz="1400" dirty="0">
                <a:latin typeface="Meiryo UI" panose="020B0604030504040204" pitchFamily="50" charset="-128"/>
                <a:ea typeface="Meiryo UI" panose="020B0604030504040204" pitchFamily="50" charset="-128"/>
              </a:rPr>
              <a:t>実施分及び</a:t>
            </a: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市町実施分をまとめて、府全域（</a:t>
            </a:r>
            <a:r>
              <a:rPr kumimoji="1" lang="en-US" altLang="ja-JP" sz="1400" dirty="0">
                <a:latin typeface="Meiryo UI" panose="020B0604030504040204" pitchFamily="50" charset="-128"/>
                <a:ea typeface="Meiryo UI" panose="020B0604030504040204" pitchFamily="50" charset="-128"/>
              </a:rPr>
              <a:t>43</a:t>
            </a:r>
            <a:r>
              <a:rPr kumimoji="1" lang="ja-JP" altLang="en-US" sz="1400" dirty="0">
                <a:latin typeface="Meiryo UI" panose="020B0604030504040204" pitchFamily="50" charset="-128"/>
                <a:ea typeface="Meiryo UI" panose="020B0604030504040204" pitchFamily="50" charset="-128"/>
              </a:rPr>
              <a:t>市町村）における回答の集計及び分析を</a:t>
            </a:r>
            <a:r>
              <a:rPr kumimoji="1" lang="ja-JP" altLang="en-US" sz="1400" dirty="0" smtClean="0">
                <a:latin typeface="Meiryo UI" panose="020B0604030504040204" pitchFamily="50" charset="-128"/>
                <a:ea typeface="Meiryo UI" panose="020B0604030504040204" pitchFamily="50" charset="-128"/>
              </a:rPr>
              <a:t>実施（委託）</a:t>
            </a:r>
            <a:endParaRPr kumimoji="1" lang="ja-JP" altLang="en-US"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○調査対象</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・小学</a:t>
            </a:r>
            <a:r>
              <a:rPr kumimoji="1" lang="en-US" altLang="ja-JP" sz="1400" dirty="0">
                <a:latin typeface="Meiryo UI" panose="020B0604030504040204" pitchFamily="50" charset="-128"/>
                <a:ea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rPr>
              <a:t>年生の子ども及び保護者、中学</a:t>
            </a:r>
            <a:r>
              <a:rPr kumimoji="1" lang="en-US" altLang="ja-JP" sz="1400" dirty="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年生の子ども及び保護者</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府調査：</a:t>
            </a:r>
            <a:r>
              <a:rPr kumimoji="1" lang="en-US" altLang="ja-JP" sz="1400" dirty="0" smtClean="0">
                <a:latin typeface="Meiryo UI" panose="020B0604030504040204" pitchFamily="50" charset="-128"/>
                <a:ea typeface="Meiryo UI" panose="020B0604030504040204" pitchFamily="50" charset="-128"/>
              </a:rPr>
              <a:t>8,000</a:t>
            </a:r>
            <a:r>
              <a:rPr kumimoji="1" lang="ja-JP" altLang="en-US" sz="1400" dirty="0" smtClean="0">
                <a:latin typeface="Meiryo UI" panose="020B0604030504040204" pitchFamily="50" charset="-128"/>
                <a:ea typeface="Meiryo UI" panose="020B0604030504040204" pitchFamily="50" charset="-128"/>
              </a:rPr>
              <a:t>世帯（回収率</a:t>
            </a:r>
            <a:r>
              <a:rPr kumimoji="1" lang="en-US" altLang="ja-JP" sz="1400" dirty="0" smtClean="0">
                <a:latin typeface="Meiryo UI" panose="020B0604030504040204" pitchFamily="50" charset="-128"/>
                <a:ea typeface="Meiryo UI" panose="020B0604030504040204" pitchFamily="50" charset="-128"/>
              </a:rPr>
              <a:t>33.2%</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共同実施市町を含む府全域：</a:t>
            </a:r>
            <a:r>
              <a:rPr kumimoji="1" lang="en-US" altLang="ja-JP" sz="1400" dirty="0" smtClean="0">
                <a:latin typeface="Meiryo UI" panose="020B0604030504040204" pitchFamily="50" charset="-128"/>
                <a:ea typeface="Meiryo UI" panose="020B0604030504040204" pitchFamily="50" charset="-128"/>
              </a:rPr>
              <a:t>40,065</a:t>
            </a:r>
            <a:r>
              <a:rPr kumimoji="1" lang="ja-JP" altLang="en-US" sz="1400" dirty="0" smtClean="0">
                <a:latin typeface="Meiryo UI" panose="020B0604030504040204" pitchFamily="50" charset="-128"/>
                <a:ea typeface="Meiryo UI" panose="020B0604030504040204" pitchFamily="50" charset="-128"/>
              </a:rPr>
              <a:t>世帯（回収率</a:t>
            </a:r>
            <a:r>
              <a:rPr kumimoji="1" lang="en-US" altLang="ja-JP" sz="1400" dirty="0" smtClean="0">
                <a:latin typeface="Meiryo UI" panose="020B0604030504040204" pitchFamily="50" charset="-128"/>
                <a:ea typeface="Meiryo UI" panose="020B0604030504040204" pitchFamily="50" charset="-128"/>
              </a:rPr>
              <a:t>62.3%</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○調査内容</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・子ども：就寝、食事、遅刻、おうちの大人の人との関わり、放課後過ごす人・場所、勉強時間・理解度、</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err="1" smtClean="0">
                <a:latin typeface="Meiryo UI" panose="020B0604030504040204" pitchFamily="50" charset="-128"/>
                <a:ea typeface="Meiryo UI" panose="020B0604030504040204" pitchFamily="50" charset="-128"/>
              </a:rPr>
              <a:t>おこづ</a:t>
            </a:r>
            <a:r>
              <a:rPr kumimoji="1" lang="ja-JP" altLang="en-US" sz="1400" dirty="0" smtClean="0">
                <a:latin typeface="Meiryo UI" panose="020B0604030504040204" pitchFamily="50" charset="-128"/>
                <a:ea typeface="Meiryo UI" panose="020B0604030504040204" pitchFamily="50" charset="-128"/>
              </a:rPr>
              <a:t>かい、悩みごと、相談相手、持っているものや使うことができるもの、進学希望　など</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・保護者：世帯構成、住居、収入、経済的な理由で経験したこと、保護者の就業状況、子どもとの関わり、</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子どもの進学についての希望、子どもの通学状況、相談相手、心身の状態、支援の受給状況　など</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○調査における困窮度</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・調査における１人当たりの可処分所得の中央値</a:t>
            </a:r>
            <a:r>
              <a:rPr kumimoji="1" lang="en-US" altLang="ja-JP" sz="1400" dirty="0" smtClean="0">
                <a:latin typeface="Meiryo UI" panose="020B0604030504040204" pitchFamily="50" charset="-128"/>
                <a:ea typeface="Meiryo UI" panose="020B0604030504040204" pitchFamily="50" charset="-128"/>
              </a:rPr>
              <a:t>…255</a:t>
            </a:r>
            <a:r>
              <a:rPr kumimoji="1" lang="ja-JP" altLang="en-US" sz="1400" dirty="0" smtClean="0">
                <a:latin typeface="Meiryo UI" panose="020B0604030504040204" pitchFamily="50" charset="-128"/>
                <a:ea typeface="Meiryo UI" panose="020B0604030504040204" pitchFamily="50" charset="-128"/>
              </a:rPr>
              <a:t>万円</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684639956"/>
              </p:ext>
            </p:extLst>
          </p:nvPr>
        </p:nvGraphicFramePr>
        <p:xfrm>
          <a:off x="765834" y="5500089"/>
          <a:ext cx="6820181" cy="1093948"/>
        </p:xfrm>
        <a:graphic>
          <a:graphicData uri="http://schemas.openxmlformats.org/drawingml/2006/table">
            <a:tbl>
              <a:tblPr firstRow="1" firstCol="1" bandRow="1">
                <a:tableStyleId>{5940675A-B579-460E-94D1-54222C63F5DA}</a:tableStyleId>
              </a:tblPr>
              <a:tblGrid>
                <a:gridCol w="1144753">
                  <a:extLst>
                    <a:ext uri="{9D8B030D-6E8A-4147-A177-3AD203B41FA5}">
                      <a16:colId xmlns:a16="http://schemas.microsoft.com/office/drawing/2014/main" val="1200923441"/>
                    </a:ext>
                  </a:extLst>
                </a:gridCol>
                <a:gridCol w="3676650">
                  <a:extLst>
                    <a:ext uri="{9D8B030D-6E8A-4147-A177-3AD203B41FA5}">
                      <a16:colId xmlns:a16="http://schemas.microsoft.com/office/drawing/2014/main" val="1691265336"/>
                    </a:ext>
                  </a:extLst>
                </a:gridCol>
                <a:gridCol w="999389">
                  <a:extLst>
                    <a:ext uri="{9D8B030D-6E8A-4147-A177-3AD203B41FA5}">
                      <a16:colId xmlns:a16="http://schemas.microsoft.com/office/drawing/2014/main" val="3871128829"/>
                    </a:ext>
                  </a:extLst>
                </a:gridCol>
                <a:gridCol w="999389">
                  <a:extLst>
                    <a:ext uri="{9D8B030D-6E8A-4147-A177-3AD203B41FA5}">
                      <a16:colId xmlns:a16="http://schemas.microsoft.com/office/drawing/2014/main" val="2981571841"/>
                    </a:ext>
                  </a:extLst>
                </a:gridCol>
              </a:tblGrid>
              <a:tr h="190937">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 </a:t>
                      </a:r>
                      <a:r>
                        <a:rPr lang="ja-JP" altLang="en-US" sz="1100" kern="100" dirty="0" smtClean="0">
                          <a:effectLst/>
                          <a:latin typeface="Meiryo UI" panose="020B0604030504040204" pitchFamily="50" charset="-128"/>
                          <a:ea typeface="Meiryo UI" panose="020B0604030504040204" pitchFamily="50" charset="-128"/>
                        </a:rPr>
                        <a:t>困窮度分類</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範囲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30</a:t>
                      </a:r>
                      <a:r>
                        <a:rPr lang="ja-JP" sz="1100" kern="100" dirty="0">
                          <a:effectLst/>
                          <a:latin typeface="Meiryo UI" panose="020B0604030504040204" pitchFamily="50" charset="-128"/>
                          <a:ea typeface="Meiryo UI" panose="020B0604030504040204" pitchFamily="50" charset="-128"/>
                        </a:rPr>
                        <a:t>市</a:t>
                      </a:r>
                      <a:r>
                        <a:rPr lang="ja-JP" sz="1100" kern="100" dirty="0" smtClean="0">
                          <a:effectLst/>
                          <a:latin typeface="Meiryo UI" panose="020B0604030504040204" pitchFamily="50" charset="-128"/>
                          <a:ea typeface="Meiryo UI" panose="020B0604030504040204" pitchFamily="50" charset="-128"/>
                        </a:rPr>
                        <a:t>町村</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300"/>
                        </a:lnSpc>
                        <a:spcAft>
                          <a:spcPts val="0"/>
                        </a:spcAft>
                      </a:pPr>
                      <a:r>
                        <a:rPr lang="ja-JP" sz="1100" kern="100" dirty="0" smtClean="0">
                          <a:effectLst/>
                          <a:latin typeface="Meiryo UI" panose="020B0604030504040204" pitchFamily="50" charset="-128"/>
                          <a:ea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rPr>
                        <a:t>府実施分）</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43</a:t>
                      </a:r>
                      <a:r>
                        <a:rPr lang="ja-JP" sz="1100" kern="100" dirty="0">
                          <a:effectLst/>
                          <a:latin typeface="Meiryo UI" panose="020B0604030504040204" pitchFamily="50" charset="-128"/>
                          <a:ea typeface="Meiryo UI" panose="020B0604030504040204" pitchFamily="50" charset="-128"/>
                        </a:rPr>
                        <a:t>市</a:t>
                      </a:r>
                      <a:r>
                        <a:rPr lang="ja-JP" sz="1100" kern="100" dirty="0" smtClean="0">
                          <a:effectLst/>
                          <a:latin typeface="Meiryo UI" panose="020B0604030504040204" pitchFamily="50" charset="-128"/>
                          <a:ea typeface="Meiryo UI" panose="020B0604030504040204" pitchFamily="50" charset="-128"/>
                        </a:rPr>
                        <a:t>町村</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300"/>
                        </a:lnSpc>
                        <a:spcAft>
                          <a:spcPts val="0"/>
                        </a:spcAft>
                      </a:pPr>
                      <a:r>
                        <a:rPr lang="ja-JP" sz="1100" kern="100" dirty="0" smtClean="0">
                          <a:effectLst/>
                          <a:latin typeface="Meiryo UI" panose="020B0604030504040204" pitchFamily="50" charset="-128"/>
                          <a:ea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rPr>
                        <a:t>全府域）</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87276623"/>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中央値以上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中央値</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(255</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50.1</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50.2</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801190726"/>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困窮度Ⅲ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60%(153</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以上中央値</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(255</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30.5</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29.4</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690563277"/>
                  </a:ext>
                </a:extLst>
              </a:tr>
              <a:tr h="190937">
                <a:tc>
                  <a:txBody>
                    <a:bodyPr/>
                    <a:lstStyle/>
                    <a:p>
                      <a:pPr algn="ctr">
                        <a:lnSpc>
                          <a:spcPts val="1300"/>
                        </a:lnSpc>
                        <a:spcAft>
                          <a:spcPts val="0"/>
                        </a:spcAft>
                      </a:pPr>
                      <a:r>
                        <a:rPr lang="ja-JP" sz="1100" kern="100">
                          <a:effectLst/>
                          <a:latin typeface="Meiryo UI" panose="020B0604030504040204" pitchFamily="50" charset="-128"/>
                          <a:ea typeface="Meiryo UI" panose="020B0604030504040204" pitchFamily="50" charset="-128"/>
                        </a:rPr>
                        <a:t>困窮度Ⅱ</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50%(127.5</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以上</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60%(153</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7.0</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5.5</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396737020"/>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困窮度Ⅰ</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l">
                        <a:lnSpc>
                          <a:spcPts val="13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50%(127.5</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r">
                        <a:lnSpc>
                          <a:spcPts val="1300"/>
                        </a:lnSpc>
                        <a:spcAft>
                          <a:spcPts val="0"/>
                        </a:spcAft>
                      </a:pPr>
                      <a:r>
                        <a:rPr lang="en-US" sz="1100" kern="100" dirty="0">
                          <a:effectLst/>
                          <a:latin typeface="Meiryo UI" panose="020B0604030504040204" pitchFamily="50" charset="-128"/>
                          <a:ea typeface="Meiryo UI" panose="020B0604030504040204" pitchFamily="50" charset="-128"/>
                        </a:rPr>
                        <a:t>12.4</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r">
                        <a:lnSpc>
                          <a:spcPts val="1300"/>
                        </a:lnSpc>
                        <a:spcAft>
                          <a:spcPts val="0"/>
                        </a:spcAft>
                      </a:pPr>
                      <a:r>
                        <a:rPr lang="en-US" sz="1100" kern="100" dirty="0">
                          <a:effectLst/>
                          <a:latin typeface="Meiryo UI" panose="020B0604030504040204" pitchFamily="50" charset="-128"/>
                          <a:ea typeface="Meiryo UI" panose="020B0604030504040204" pitchFamily="50" charset="-128"/>
                        </a:rPr>
                        <a:t>14.9</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350681453"/>
                  </a:ext>
                </a:extLst>
              </a:tr>
            </a:tbl>
          </a:graphicData>
        </a:graphic>
      </p:graphicFrame>
      <p:sp>
        <p:nvSpPr>
          <p:cNvPr id="17" name="テキスト ボックス 16"/>
          <p:cNvSpPr txBox="1"/>
          <p:nvPr/>
        </p:nvSpPr>
        <p:spPr>
          <a:xfrm>
            <a:off x="6718564" y="5257800"/>
            <a:ext cx="933450" cy="261610"/>
          </a:xfrm>
          <a:prstGeom prst="rect">
            <a:avLst/>
          </a:prstGeom>
          <a:noFill/>
        </p:spPr>
        <p:txBody>
          <a:bodyPr wrap="square" rtlCol="0">
            <a:spAutoFit/>
          </a:bodyPr>
          <a:lstStyle/>
          <a:p>
            <a:pPr algn="r"/>
            <a:r>
              <a:rPr kumimoji="1" lang="ja-JP" altLang="en-US" sz="1100" dirty="0" smtClean="0">
                <a:latin typeface="BIZ UDPゴシック" panose="020B0400000000000000" pitchFamily="50" charset="-128"/>
                <a:ea typeface="BIZ UDPゴシック" panose="020B0400000000000000" pitchFamily="50" charset="-128"/>
              </a:rPr>
              <a:t>（単位：％）</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18" name="角丸四角形吹き出し 17"/>
          <p:cNvSpPr/>
          <p:nvPr/>
        </p:nvSpPr>
        <p:spPr>
          <a:xfrm>
            <a:off x="7722088" y="5058751"/>
            <a:ext cx="1252991" cy="1336237"/>
          </a:xfrm>
          <a:prstGeom prst="wedgeRoundRectCallout">
            <a:avLst>
              <a:gd name="adj1" fmla="val -56513"/>
              <a:gd name="adj2" fmla="val 276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dirty="0" smtClean="0">
                <a:latin typeface="Meiryo UI" panose="020B0604030504040204" pitchFamily="50" charset="-128"/>
                <a:ea typeface="Meiryo UI" panose="020B0604030504040204" pitchFamily="50" charset="-128"/>
              </a:rPr>
              <a:t>困窮度別の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クロス集計による分析を実施（困窮度</a:t>
            </a: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が最も困窮度の高い層）</a:t>
            </a:r>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985987" y="6394988"/>
            <a:ext cx="2057400" cy="365125"/>
          </a:xfrm>
        </p:spPr>
        <p:txBody>
          <a:bodyPr/>
          <a:lstStyle/>
          <a:p>
            <a:fld id="{2786F300-1236-4A6E-80C5-2810FDE8FE62}" type="slidenum">
              <a:rPr kumimoji="1" lang="ja-JP" altLang="en-US" smtClean="0"/>
              <a:t>1</a:t>
            </a:fld>
            <a:endParaRPr kumimoji="1" lang="ja-JP" altLang="en-US"/>
          </a:p>
        </p:txBody>
      </p:sp>
      <p:sp>
        <p:nvSpPr>
          <p:cNvPr id="10" name="テキスト ボックス 2"/>
          <p:cNvSpPr txBox="1">
            <a:spLocks noChangeArrowheads="1"/>
          </p:cNvSpPr>
          <p:nvPr/>
        </p:nvSpPr>
        <p:spPr bwMode="auto">
          <a:xfrm>
            <a:off x="8129991" y="32233"/>
            <a:ext cx="964579"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0"/>
              </a:spcAft>
            </a:pPr>
            <a:r>
              <a:rPr 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６</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50576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561035"/>
            <a:ext cx="2807594" cy="307777"/>
          </a:xfrm>
          <a:prstGeom prst="rect">
            <a:avLst/>
          </a:prstGeom>
          <a:noFill/>
        </p:spPr>
        <p:txBody>
          <a:bodyPr wrap="square" rtlCol="0">
            <a:spAutoFit/>
          </a:bodyPr>
          <a:lstStyle/>
          <a:p>
            <a:r>
              <a:rPr kumimoji="1" lang="en-US" altLang="ja-JP" sz="1400" b="1" dirty="0" smtClean="0">
                <a:latin typeface="BIZ UDPゴシック" panose="020B0400000000000000" pitchFamily="50" charset="-128"/>
                <a:ea typeface="BIZ UDPゴシック" panose="020B0400000000000000" pitchFamily="50" charset="-128"/>
              </a:rPr>
              <a:t>【</a:t>
            </a:r>
            <a:r>
              <a:rPr kumimoji="1" lang="ja-JP" altLang="en-US" sz="1400" b="1" dirty="0" smtClean="0">
                <a:latin typeface="BIZ UDPゴシック" panose="020B0400000000000000" pitchFamily="50" charset="-128"/>
                <a:ea typeface="BIZ UDPゴシック" panose="020B0400000000000000" pitchFamily="50" charset="-128"/>
              </a:rPr>
              <a:t>平成</a:t>
            </a:r>
            <a:r>
              <a:rPr kumimoji="1" lang="en-US" altLang="ja-JP" sz="1400" b="1" dirty="0" smtClean="0">
                <a:latin typeface="BIZ UDPゴシック" panose="020B0400000000000000" pitchFamily="50" charset="-128"/>
                <a:ea typeface="BIZ UDPゴシック" panose="020B0400000000000000" pitchFamily="50" charset="-128"/>
              </a:rPr>
              <a:t>28</a:t>
            </a:r>
            <a:r>
              <a:rPr kumimoji="1" lang="ja-JP" altLang="en-US" sz="1400" b="1" dirty="0" smtClean="0">
                <a:latin typeface="BIZ UDPゴシック" panose="020B0400000000000000" pitchFamily="50" charset="-128"/>
                <a:ea typeface="BIZ UDPゴシック" panose="020B0400000000000000" pitchFamily="50" charset="-128"/>
              </a:rPr>
              <a:t>年度調査の結果概要</a:t>
            </a:r>
            <a:r>
              <a:rPr kumimoji="1" lang="en-US" altLang="ja-JP" sz="1400" b="1" dirty="0" smtClean="0">
                <a:latin typeface="BIZ UDPゴシック" panose="020B0400000000000000" pitchFamily="50" charset="-128"/>
                <a:ea typeface="BIZ UDPゴシック" panose="020B0400000000000000" pitchFamily="50" charset="-128"/>
              </a:rPr>
              <a:t>】</a:t>
            </a:r>
            <a:endParaRPr kumimoji="1" lang="en-US" altLang="ja-JP" sz="1400" b="1" dirty="0">
              <a:latin typeface="BIZ UDPゴシック" panose="020B0400000000000000" pitchFamily="50" charset="-128"/>
              <a:ea typeface="BIZ UDPゴシック" panose="020B04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09892991"/>
              </p:ext>
            </p:extLst>
          </p:nvPr>
        </p:nvGraphicFramePr>
        <p:xfrm>
          <a:off x="250778" y="963234"/>
          <a:ext cx="8648524" cy="5347414"/>
        </p:xfrm>
        <a:graphic>
          <a:graphicData uri="http://schemas.openxmlformats.org/drawingml/2006/table">
            <a:tbl>
              <a:tblPr firstRow="1" bandRow="1">
                <a:tableStyleId>{5C22544A-7EE6-4342-B048-85BDC9FD1C3A}</a:tableStyleId>
              </a:tblPr>
              <a:tblGrid>
                <a:gridCol w="5134022">
                  <a:extLst>
                    <a:ext uri="{9D8B030D-6E8A-4147-A177-3AD203B41FA5}">
                      <a16:colId xmlns:a16="http://schemas.microsoft.com/office/drawing/2014/main" val="4200000208"/>
                    </a:ext>
                  </a:extLst>
                </a:gridCol>
                <a:gridCol w="208280">
                  <a:extLst>
                    <a:ext uri="{9D8B030D-6E8A-4147-A177-3AD203B41FA5}">
                      <a16:colId xmlns:a16="http://schemas.microsoft.com/office/drawing/2014/main" val="21776878"/>
                    </a:ext>
                  </a:extLst>
                </a:gridCol>
                <a:gridCol w="3306222">
                  <a:extLst>
                    <a:ext uri="{9D8B030D-6E8A-4147-A177-3AD203B41FA5}">
                      <a16:colId xmlns:a16="http://schemas.microsoft.com/office/drawing/2014/main" val="1397606671"/>
                    </a:ext>
                  </a:extLst>
                </a:gridCol>
              </a:tblGrid>
              <a:tr h="368285">
                <a:tc>
                  <a:txBody>
                    <a:bodyPr/>
                    <a:lstStyle/>
                    <a:p>
                      <a:pPr algn="ctr"/>
                      <a:r>
                        <a:rPr kumimoji="1" lang="ja-JP" altLang="en-US" sz="1200" dirty="0" smtClean="0">
                          <a:latin typeface="Meiryo UI" panose="020B0604030504040204" pitchFamily="50" charset="-128"/>
                          <a:ea typeface="Meiryo UI" panose="020B0604030504040204" pitchFamily="50" charset="-128"/>
                        </a:rPr>
                        <a:t>主な結果</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200" dirty="0" smtClean="0">
                          <a:latin typeface="Meiryo UI" panose="020B0604030504040204" pitchFamily="50" charset="-128"/>
                          <a:ea typeface="Meiryo UI" panose="020B0604030504040204" pitchFamily="50" charset="-128"/>
                        </a:rPr>
                        <a:t>主な課題</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09701770"/>
                  </a:ext>
                </a:extLst>
              </a:tr>
              <a:tr h="1409740">
                <a:tc>
                  <a:txBody>
                    <a:bodyPr/>
                    <a:lstStyle/>
                    <a:p>
                      <a:r>
                        <a:rPr kumimoji="1" lang="ja-JP" altLang="en-US" sz="1200" b="1" u="sng" dirty="0" smtClean="0">
                          <a:latin typeface="Meiryo UI" panose="020B0604030504040204" pitchFamily="50" charset="-128"/>
                          <a:ea typeface="Meiryo UI" panose="020B0604030504040204" pitchFamily="50" charset="-128"/>
                        </a:rPr>
                        <a:t>１．家計・収入・就業に関すること</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・困窮度</a:t>
                      </a: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の世帯で就学援助を受けたことがない世帯が</a:t>
                      </a:r>
                      <a:r>
                        <a:rPr kumimoji="1" lang="en-US" altLang="ja-JP" sz="1200" dirty="0" smtClean="0">
                          <a:latin typeface="Meiryo UI" panose="020B0604030504040204" pitchFamily="50" charset="-128"/>
                          <a:ea typeface="Meiryo UI" panose="020B0604030504040204" pitchFamily="50" charset="-128"/>
                        </a:rPr>
                        <a:t>14.6%</a:t>
                      </a:r>
                      <a:r>
                        <a:rPr kumimoji="1" lang="ja-JP" altLang="en-US" sz="1200" dirty="0" smtClean="0">
                          <a:latin typeface="Meiryo UI" panose="020B0604030504040204" pitchFamily="50" charset="-128"/>
                          <a:ea typeface="Meiryo UI" panose="020B0604030504040204" pitchFamily="50" charset="-128"/>
                        </a:rPr>
                        <a:t>ある</a:t>
                      </a:r>
                    </a:p>
                    <a:p>
                      <a:r>
                        <a:rPr kumimoji="1" lang="ja-JP" altLang="en-US" sz="1200" dirty="0" smtClean="0">
                          <a:latin typeface="Meiryo UI" panose="020B0604030504040204" pitchFamily="50" charset="-128"/>
                          <a:ea typeface="Meiryo UI" panose="020B0604030504040204" pitchFamily="50" charset="-128"/>
                        </a:rPr>
                        <a:t>・困窮度</a:t>
                      </a: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のひとり親世帯で養育費を受けている割合は約１割で、</a:t>
                      </a:r>
                      <a:r>
                        <a:rPr kumimoji="1" lang="en-US" altLang="ja-JP" sz="1200" dirty="0" smtClean="0">
                          <a:latin typeface="Meiryo UI" panose="020B0604030504040204" pitchFamily="50" charset="-128"/>
                          <a:ea typeface="Meiryo UI" panose="020B0604030504040204" pitchFamily="50" charset="-128"/>
                        </a:rPr>
                        <a:t> </a:t>
                      </a:r>
                    </a:p>
                    <a:p>
                      <a:r>
                        <a:rPr kumimoji="1" lang="ja-JP" altLang="en-US" sz="1200" dirty="0" smtClean="0">
                          <a:latin typeface="Meiryo UI" panose="020B0604030504040204" pitchFamily="50" charset="-128"/>
                          <a:ea typeface="Meiryo UI" panose="020B0604030504040204" pitchFamily="50" charset="-128"/>
                        </a:rPr>
                        <a:t>　児童扶養手当を受けたことがない世帯が約１割ある</a:t>
                      </a:r>
                    </a:p>
                    <a:p>
                      <a:r>
                        <a:rPr kumimoji="1" lang="ja-JP" altLang="en-US" sz="1200" dirty="0" smtClean="0">
                          <a:latin typeface="Meiryo UI" panose="020B0604030504040204" pitchFamily="50" charset="-128"/>
                          <a:ea typeface="Meiryo UI" panose="020B0604030504040204" pitchFamily="50" charset="-128"/>
                        </a:rPr>
                        <a:t>・ひとり親世帯の概ね</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分の</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が赤字家計、困窮度</a:t>
                      </a: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の５割が母子世帯</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smtClean="0">
                          <a:latin typeface="Meiryo UI" panose="020B0604030504040204" pitchFamily="50" charset="-128"/>
                          <a:ea typeface="Meiryo UI" panose="020B0604030504040204" pitchFamily="50" charset="-128"/>
                        </a:rPr>
                        <a:t>〇支援が届いていない世帯を制度やサービスにつなげる仕組みが必要</a:t>
                      </a:r>
                      <a:endParaRPr kumimoji="1" lang="en-US" altLang="ja-JP" sz="1200" dirty="0" smtClean="0">
                        <a:latin typeface="Meiryo UI" panose="020B0604030504040204" pitchFamily="50" charset="-128"/>
                        <a:ea typeface="Meiryo UI" panose="020B0604030504040204" pitchFamily="50" charset="-128"/>
                      </a:endParaRPr>
                    </a:p>
                    <a:p>
                      <a:endParaRPr kumimoji="1" lang="ja-JP" altLang="en-US" sz="8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○母子世帯では非正規雇用の割合が高く、就業支援をはじめとしてひとり親世帯への支援の充実が必要</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7144394"/>
                  </a:ext>
                </a:extLst>
              </a:tr>
              <a:tr h="859331">
                <a:tc>
                  <a:txBody>
                    <a:bodyPr/>
                    <a:lstStyle/>
                    <a:p>
                      <a:r>
                        <a:rPr kumimoji="1" lang="ja-JP" altLang="en-US" sz="1200" b="1" u="sng" dirty="0" smtClean="0">
                          <a:latin typeface="Meiryo UI" panose="020B0604030504040204" pitchFamily="50" charset="-128"/>
                          <a:ea typeface="Meiryo UI" panose="020B0604030504040204" pitchFamily="50" charset="-128"/>
                        </a:rPr>
                        <a:t>２．食事に関すること</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・困窮世帯ほど、朝食を毎日またはほとんど毎日食べている割合や、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aseline="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お家の大人の人と一緒に食べている割合が低い</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smtClean="0">
                          <a:latin typeface="Meiryo UI" panose="020B0604030504040204" pitchFamily="50" charset="-128"/>
                          <a:ea typeface="Meiryo UI" panose="020B0604030504040204" pitchFamily="50" charset="-128"/>
                        </a:rPr>
                        <a:t>○食事をはじめとした生活習慣の確立が必要</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00985669"/>
                  </a:ext>
                </a:extLst>
              </a:tr>
              <a:tr h="859331">
                <a:tc>
                  <a:txBody>
                    <a:bodyPr/>
                    <a:lstStyle/>
                    <a:p>
                      <a:r>
                        <a:rPr kumimoji="1" lang="en-US" altLang="ja-JP" sz="1200" b="1" u="sng" dirty="0" smtClean="0">
                          <a:latin typeface="Meiryo UI" panose="020B0604030504040204" pitchFamily="50" charset="-128"/>
                          <a:ea typeface="Meiryo UI" panose="020B0604030504040204" pitchFamily="50" charset="-128"/>
                        </a:rPr>
                        <a:t>3</a:t>
                      </a:r>
                      <a:r>
                        <a:rPr kumimoji="1" lang="ja-JP" altLang="en-US" sz="1200" b="1" u="sng" dirty="0" err="1"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子どもの教育に関すること</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・困窮世帯ほど授業時間以外の勉強時間が短く、学習理解度が低い。</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・困窮世帯ほど子どもや保護者の進学希望「大学・短大・大学院」の割合が低い</a:t>
                      </a:r>
                    </a:p>
                  </a:txBody>
                  <a:tcPr anchor="ctr"/>
                </a:tc>
                <a:tc>
                  <a:txBody>
                    <a:bodyPr/>
                    <a:lstStyle/>
                    <a:p>
                      <a:endParaRPr kumimoji="1" lang="ja-JP" altLang="en-US" sz="120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smtClean="0">
                          <a:latin typeface="Meiryo UI" panose="020B0604030504040204" pitchFamily="50" charset="-128"/>
                          <a:ea typeface="Meiryo UI" panose="020B0604030504040204" pitchFamily="50" charset="-128"/>
                        </a:rPr>
                        <a:t>○子どもたちが安心して学習や進学希望をもつことができるような教育環境が必要</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47762012"/>
                  </a:ext>
                </a:extLst>
              </a:tr>
              <a:tr h="859331">
                <a:tc>
                  <a:txBody>
                    <a:bodyPr/>
                    <a:lstStyle/>
                    <a:p>
                      <a:r>
                        <a:rPr kumimoji="1" lang="en-US" altLang="ja-JP" sz="1200" b="1" u="sng" dirty="0" smtClean="0">
                          <a:latin typeface="Meiryo UI" panose="020B0604030504040204" pitchFamily="50" charset="-128"/>
                          <a:ea typeface="Meiryo UI" panose="020B0604030504040204" pitchFamily="50" charset="-128"/>
                        </a:rPr>
                        <a:t>4</a:t>
                      </a:r>
                      <a:r>
                        <a:rPr kumimoji="1" lang="ja-JP" altLang="en-US" sz="1200" b="1" u="sng" dirty="0" err="1"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子どものつながりに関すること</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・放課後ひとりでいる子どもは、困窮度に関わらず約２割。</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・困窮度が高いほど、おうち以外の大人や学校以外の友だちと過ごす割合は低い</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20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smtClean="0">
                          <a:latin typeface="Meiryo UI" panose="020B0604030504040204" pitchFamily="50" charset="-128"/>
                          <a:ea typeface="Meiryo UI" panose="020B0604030504040204" pitchFamily="50" charset="-128"/>
                        </a:rPr>
                        <a:t>○子どもが悩みを抱えて孤立することがないよう、家族以外の様々な人とも接する機会を持てるようにすることが必要</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9238082"/>
                  </a:ext>
                </a:extLst>
              </a:tr>
              <a:tr h="991396">
                <a:tc>
                  <a:txBody>
                    <a:bodyPr/>
                    <a:lstStyle/>
                    <a:p>
                      <a:r>
                        <a:rPr kumimoji="1" lang="en-US" altLang="ja-JP" sz="1200" b="1" u="sng" dirty="0" smtClean="0">
                          <a:latin typeface="Meiryo UI" panose="020B0604030504040204" pitchFamily="50" charset="-128"/>
                          <a:ea typeface="Meiryo UI" panose="020B0604030504040204" pitchFamily="50" charset="-128"/>
                        </a:rPr>
                        <a:t>5</a:t>
                      </a:r>
                      <a:r>
                        <a:rPr kumimoji="1" lang="ja-JP" altLang="en-US" sz="1200" b="1" u="sng" dirty="0" err="1"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親への相談支援に関すること</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・保護者の相談相手については、公的な機関への相談割合が低い。</a:t>
                      </a:r>
                    </a:p>
                    <a:p>
                      <a:r>
                        <a:rPr kumimoji="1" lang="ja-JP" altLang="en-US" sz="1200" dirty="0" smtClean="0">
                          <a:latin typeface="Meiryo UI" panose="020B0604030504040204" pitchFamily="50" charset="-128"/>
                          <a:ea typeface="Meiryo UI" panose="020B0604030504040204" pitchFamily="50" charset="-128"/>
                        </a:rPr>
                        <a:t>・はじめて親になったのが</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代の場合、困窮度が高い層が８割を超える</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smtClean="0">
                          <a:latin typeface="Meiryo UI" panose="020B0604030504040204" pitchFamily="50" charset="-128"/>
                          <a:ea typeface="Meiryo UI" panose="020B0604030504040204" pitchFamily="50" charset="-128"/>
                        </a:rPr>
                        <a:t>○妊娠期を含め、子どもや家庭を支援サービスに確実につなげることが必要</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4293966"/>
                  </a:ext>
                </a:extLst>
              </a:tr>
            </a:tbl>
          </a:graphicData>
        </a:graphic>
      </p:graphicFrame>
      <p:sp>
        <p:nvSpPr>
          <p:cNvPr id="3" name="二等辺三角形 2"/>
          <p:cNvSpPr/>
          <p:nvPr/>
        </p:nvSpPr>
        <p:spPr>
          <a:xfrm>
            <a:off x="4969343" y="3955727"/>
            <a:ext cx="1043189" cy="167425"/>
          </a:xfrm>
          <a:prstGeom prst="triangle">
            <a:avLst/>
          </a:prstGeom>
          <a:scene3d>
            <a:camera prst="orthographicFront">
              <a:rot lat="0" lon="0" rev="16200000"/>
            </a:camera>
            <a:lightRig rig="threePt" dir="t"/>
          </a:scene3d>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6895834" y="6389934"/>
            <a:ext cx="2057400" cy="365125"/>
          </a:xfrm>
        </p:spPr>
        <p:txBody>
          <a:bodyPr/>
          <a:lstStyle/>
          <a:p>
            <a:fld id="{2786F300-1236-4A6E-80C5-2810FDE8FE62}" type="slidenum">
              <a:rPr kumimoji="1" lang="ja-JP" altLang="en-US" smtClean="0"/>
              <a:t>2</a:t>
            </a:fld>
            <a:endParaRPr kumimoji="1" lang="ja-JP" altLang="en-US"/>
          </a:p>
        </p:txBody>
      </p:sp>
    </p:spTree>
    <p:extLst>
      <p:ext uri="{BB962C8B-B14F-4D97-AF65-F5344CB8AC3E}">
        <p14:creationId xmlns:p14="http://schemas.microsoft.com/office/powerpoint/2010/main" val="948362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3516" y="942228"/>
            <a:ext cx="8806163" cy="5632311"/>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○目的</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第三次子どもの貧困対策計画　（</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７～５カ年）</a:t>
            </a:r>
            <a:r>
              <a:rPr kumimoji="1" lang="ja-JP" altLang="en-US" sz="1400" dirty="0" smtClean="0">
                <a:latin typeface="Meiryo UI" panose="020B0604030504040204" pitchFamily="50" charset="-128"/>
                <a:ea typeface="Meiryo UI" panose="020B0604030504040204" pitchFamily="50" charset="-128"/>
              </a:rPr>
              <a:t>策定の参考とするため、子ども</a:t>
            </a:r>
            <a:r>
              <a:rPr kumimoji="1" lang="ja-JP" altLang="en-US" sz="1400" dirty="0">
                <a:latin typeface="Meiryo UI" panose="020B0604030504040204" pitchFamily="50" charset="-128"/>
                <a:ea typeface="Meiryo UI" panose="020B0604030504040204" pitchFamily="50" charset="-128"/>
              </a:rPr>
              <a:t>の生活</a:t>
            </a:r>
            <a:r>
              <a:rPr kumimoji="1" lang="ja-JP" altLang="en-US" sz="1400" dirty="0" smtClean="0">
                <a:latin typeface="Meiryo UI" panose="020B0604030504040204" pitchFamily="50" charset="-128"/>
                <a:ea typeface="Meiryo UI" panose="020B0604030504040204" pitchFamily="50" charset="-128"/>
              </a:rPr>
              <a:t>実態、学習</a:t>
            </a:r>
            <a:r>
              <a:rPr kumimoji="1" lang="ja-JP" altLang="en-US" sz="1400" dirty="0">
                <a:latin typeface="Meiryo UI" panose="020B0604030504040204" pitchFamily="50" charset="-128"/>
                <a:ea typeface="Meiryo UI" panose="020B0604030504040204" pitchFamily="50" charset="-128"/>
              </a:rPr>
              <a:t>環境</a:t>
            </a:r>
            <a:r>
              <a:rPr kumimoji="1" lang="ja-JP" altLang="en-US" sz="1400" dirty="0" smtClean="0">
                <a:latin typeface="Meiryo UI" panose="020B0604030504040204" pitchFamily="50" charset="-128"/>
                <a:ea typeface="Meiryo UI" panose="020B0604030504040204" pitchFamily="50" charset="-128"/>
              </a:rPr>
              <a:t>や</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保護者を含めた支援ニーズ等を把握する。</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○調査</a:t>
            </a:r>
            <a:r>
              <a:rPr kumimoji="1" lang="ja-JP" altLang="en-US" sz="1400" b="1" dirty="0" smtClean="0">
                <a:latin typeface="Meiryo UI" panose="020B0604030504040204" pitchFamily="50" charset="-128"/>
                <a:ea typeface="Meiryo UI" panose="020B0604030504040204" pitchFamily="50" charset="-128"/>
              </a:rPr>
              <a:t>内容</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・家庭</a:t>
            </a:r>
            <a:r>
              <a:rPr kumimoji="1" lang="ja-JP" altLang="en-US" sz="1400" dirty="0">
                <a:latin typeface="Meiryo UI" panose="020B0604030504040204" pitchFamily="50" charset="-128"/>
                <a:ea typeface="Meiryo UI" panose="020B0604030504040204" pitchFamily="50" charset="-128"/>
              </a:rPr>
              <a:t>の経済状況</a:t>
            </a:r>
            <a:r>
              <a:rPr kumimoji="1" lang="ja-JP" altLang="en-US" sz="1400" dirty="0" smtClean="0">
                <a:latin typeface="Meiryo UI" panose="020B0604030504040204" pitchFamily="50" charset="-128"/>
                <a:ea typeface="Meiryo UI" panose="020B0604030504040204" pitchFamily="50" charset="-128"/>
              </a:rPr>
              <a:t>や新型</a:t>
            </a:r>
            <a:r>
              <a:rPr kumimoji="1" lang="ja-JP" altLang="en-US" sz="1400" dirty="0">
                <a:latin typeface="Meiryo UI" panose="020B0604030504040204" pitchFamily="50" charset="-128"/>
                <a:ea typeface="Meiryo UI" panose="020B0604030504040204" pitchFamily="50" charset="-128"/>
              </a:rPr>
              <a:t>コロナの</a:t>
            </a:r>
            <a:r>
              <a:rPr kumimoji="1" lang="ja-JP" altLang="en-US" sz="1400" dirty="0" smtClean="0">
                <a:latin typeface="Meiryo UI" panose="020B0604030504040204" pitchFamily="50" charset="-128"/>
                <a:ea typeface="Meiryo UI" panose="020B0604030504040204" pitchFamily="50" charset="-128"/>
              </a:rPr>
              <a:t>影響、ヤングケアラーを</a:t>
            </a:r>
            <a:r>
              <a:rPr kumimoji="1" lang="ja-JP" altLang="en-US" sz="1400" dirty="0">
                <a:latin typeface="Meiryo UI" panose="020B0604030504040204" pitchFamily="50" charset="-128"/>
                <a:ea typeface="Meiryo UI" panose="020B0604030504040204" pitchFamily="50" charset="-128"/>
              </a:rPr>
              <a:t>含む生活</a:t>
            </a:r>
            <a:r>
              <a:rPr kumimoji="1" lang="ja-JP" altLang="en-US" sz="1400" dirty="0" smtClean="0">
                <a:latin typeface="Meiryo UI" panose="020B0604030504040204" pitchFamily="50" charset="-128"/>
                <a:ea typeface="Meiryo UI" panose="020B0604030504040204" pitchFamily="50" charset="-128"/>
              </a:rPr>
              <a:t>実態</a:t>
            </a:r>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支援情報</a:t>
            </a:r>
            <a:r>
              <a:rPr kumimoji="1" lang="ja-JP" altLang="en-US" sz="1400" dirty="0" smtClean="0">
                <a:latin typeface="Meiryo UI" panose="020B0604030504040204" pitchFamily="50" charset="-128"/>
                <a:ea typeface="Meiryo UI" panose="020B0604030504040204" pitchFamily="50" charset="-128"/>
              </a:rPr>
              <a:t>の入手方法のニーズ、居場所</a:t>
            </a:r>
            <a:r>
              <a:rPr kumimoji="1" lang="ja-JP" altLang="en-US" sz="1400" dirty="0">
                <a:latin typeface="Meiryo UI" panose="020B0604030504040204" pitchFamily="50" charset="-128"/>
                <a:ea typeface="Meiryo UI" panose="020B0604030504040204" pitchFamily="50" charset="-128"/>
              </a:rPr>
              <a:t>の</a:t>
            </a:r>
            <a:r>
              <a:rPr kumimoji="1" lang="ja-JP" altLang="en-US" sz="1400" dirty="0" smtClean="0">
                <a:latin typeface="Meiryo UI" panose="020B0604030504040204" pitchFamily="50" charset="-128"/>
                <a:ea typeface="Meiryo UI" panose="020B0604030504040204" pitchFamily="50" charset="-128"/>
              </a:rPr>
              <a:t>認知度・利用度</a:t>
            </a:r>
            <a:r>
              <a:rPr kumimoji="1" lang="ja-JP" altLang="en-US" sz="1400" dirty="0">
                <a:latin typeface="Meiryo UI" panose="020B0604030504040204" pitchFamily="50" charset="-128"/>
                <a:ea typeface="Meiryo UI" panose="020B0604030504040204" pitchFamily="50" charset="-128"/>
              </a:rPr>
              <a:t>や利用意向　　</a:t>
            </a:r>
            <a:r>
              <a:rPr kumimoji="1" lang="ja-JP" altLang="en-US" sz="1400" dirty="0" smtClean="0">
                <a:latin typeface="Meiryo UI" panose="020B0604030504040204" pitchFamily="50" charset="-128"/>
                <a:ea typeface="Meiryo UI" panose="020B0604030504040204" pitchFamily="50" charset="-128"/>
              </a:rPr>
              <a:t>等</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○調査</a:t>
            </a:r>
            <a:r>
              <a:rPr kumimoji="1" lang="ja-JP" altLang="en-US" sz="1400" b="1" dirty="0" smtClean="0">
                <a:latin typeface="Meiryo UI" panose="020B0604030504040204" pitchFamily="50" charset="-128"/>
                <a:ea typeface="Meiryo UI" panose="020B0604030504040204" pitchFamily="50" charset="-128"/>
              </a:rPr>
              <a:t>対象</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共同実施市町村の地域を除く府全域</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・小学</a:t>
            </a:r>
            <a:r>
              <a:rPr kumimoji="1" lang="ja-JP" altLang="en-US" sz="1400" dirty="0">
                <a:latin typeface="Meiryo UI" panose="020B0604030504040204" pitchFamily="50" charset="-128"/>
                <a:ea typeface="Meiryo UI" panose="020B0604030504040204" pitchFamily="50" charset="-128"/>
              </a:rPr>
              <a:t>５年生の子ども及び保護者≪</a:t>
            </a:r>
            <a:r>
              <a:rPr kumimoji="1" lang="en-US" altLang="ja-JP" sz="1400" dirty="0">
                <a:latin typeface="Meiryo UI" panose="020B0604030504040204" pitchFamily="50" charset="-128"/>
                <a:ea typeface="Meiryo UI" panose="020B0604030504040204" pitchFamily="50" charset="-128"/>
              </a:rPr>
              <a:t>4,000</a:t>
            </a:r>
            <a:r>
              <a:rPr kumimoji="1" lang="ja-JP" altLang="en-US" sz="1400" dirty="0">
                <a:latin typeface="Meiryo UI" panose="020B0604030504040204" pitchFamily="50" charset="-128"/>
                <a:ea typeface="Meiryo UI" panose="020B0604030504040204" pitchFamily="50" charset="-128"/>
              </a:rPr>
              <a:t>世帯≫</a:t>
            </a:r>
          </a:p>
          <a:p>
            <a:r>
              <a:rPr kumimoji="1" lang="ja-JP" altLang="en-US" sz="1400" dirty="0" smtClean="0">
                <a:latin typeface="Meiryo UI" panose="020B0604030504040204" pitchFamily="50" charset="-128"/>
                <a:ea typeface="Meiryo UI" panose="020B0604030504040204" pitchFamily="50" charset="-128"/>
              </a:rPr>
              <a:t>　　・中学</a:t>
            </a:r>
            <a:r>
              <a:rPr kumimoji="1" lang="ja-JP" altLang="en-US" sz="1400" dirty="0">
                <a:latin typeface="Meiryo UI" panose="020B0604030504040204" pitchFamily="50" charset="-128"/>
                <a:ea typeface="Meiryo UI" panose="020B0604030504040204" pitchFamily="50" charset="-128"/>
              </a:rPr>
              <a:t>２年生の子ども及び保護者≪</a:t>
            </a:r>
            <a:r>
              <a:rPr kumimoji="1" lang="en-US" altLang="ja-JP" sz="1400" dirty="0">
                <a:latin typeface="Meiryo UI" panose="020B0604030504040204" pitchFamily="50" charset="-128"/>
                <a:ea typeface="Meiryo UI" panose="020B0604030504040204" pitchFamily="50" charset="-128"/>
              </a:rPr>
              <a:t>4,000</a:t>
            </a:r>
            <a:r>
              <a:rPr kumimoji="1" lang="ja-JP" altLang="en-US" sz="1400" dirty="0">
                <a:latin typeface="Meiryo UI" panose="020B0604030504040204" pitchFamily="50" charset="-128"/>
                <a:ea typeface="Meiryo UI" panose="020B0604030504040204" pitchFamily="50" charset="-128"/>
              </a:rPr>
              <a:t>世帯≫</a:t>
            </a: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住基台帳から無作為</a:t>
            </a:r>
            <a:r>
              <a:rPr kumimoji="1" lang="ja-JP" altLang="en-US" sz="1400" dirty="0" smtClean="0">
                <a:latin typeface="Meiryo UI" panose="020B0604030504040204" pitchFamily="50" charset="-128"/>
                <a:ea typeface="Meiryo UI" panose="020B0604030504040204" pitchFamily="50" charset="-128"/>
              </a:rPr>
              <a:t>抽出</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smtClean="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調査スケジュール（予定）</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令和５年７月頃　 調査実施</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・令和６年３月　　　調査結果公表</a:t>
            </a:r>
            <a:endParaRPr kumimoji="1" lang="en-US" altLang="ja-JP" sz="14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○実施</a:t>
            </a:r>
            <a:r>
              <a:rPr kumimoji="1" lang="ja-JP" altLang="en-US" sz="1400" b="1" dirty="0" smtClean="0">
                <a:latin typeface="Meiryo UI" panose="020B0604030504040204" pitchFamily="50" charset="-128"/>
                <a:ea typeface="Meiryo UI" panose="020B0604030504040204" pitchFamily="50" charset="-128"/>
              </a:rPr>
              <a:t>方法</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・配布：郵送</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・回収：郵送及び</a:t>
            </a:r>
            <a:r>
              <a:rPr kumimoji="1" lang="en-US" altLang="ja-JP" sz="1400" dirty="0" smtClean="0">
                <a:latin typeface="Meiryo UI" panose="020B0604030504040204" pitchFamily="50" charset="-128"/>
                <a:ea typeface="Meiryo UI" panose="020B0604030504040204" pitchFamily="50" charset="-128"/>
              </a:rPr>
              <a:t>Web</a:t>
            </a:r>
          </a:p>
          <a:p>
            <a:r>
              <a:rPr kumimoji="1" lang="ja-JP" altLang="en-US" sz="1400" dirty="0" smtClean="0">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68916" y="438772"/>
            <a:ext cx="8806163" cy="369332"/>
          </a:xfrm>
          <a:prstGeom prst="rect">
            <a:avLst/>
          </a:prstGeom>
          <a:solidFill>
            <a:schemeClr val="accent5">
              <a:lumMod val="20000"/>
              <a:lumOff val="80000"/>
            </a:schemeClr>
          </a:solidFill>
        </p:spPr>
        <p:txBody>
          <a:bodyPr wrap="square" rtlCol="0">
            <a:spAutoFit/>
          </a:bodyPr>
          <a:lstStyle/>
          <a:p>
            <a:r>
              <a:rPr kumimoji="1" lang="ja-JP" altLang="en-US" dirty="0" smtClean="0">
                <a:latin typeface="BIZ UDPゴシック" panose="020B0400000000000000" pitchFamily="50" charset="-128"/>
                <a:ea typeface="BIZ UDPゴシック" panose="020B0400000000000000" pitchFamily="50" charset="-128"/>
              </a:rPr>
              <a:t>■令和５年度調査概要（案）</a:t>
            </a:r>
            <a:endParaRPr kumimoji="1" lang="ja-JP" altLang="en-US" dirty="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551186" y="3544144"/>
            <a:ext cx="7794324" cy="830997"/>
          </a:xfrm>
          <a:prstGeom prst="rect">
            <a:avLst/>
          </a:prstGeom>
          <a:noFill/>
          <a:ln>
            <a:solidFill>
              <a:schemeClr val="tx1">
                <a:lumMod val="50000"/>
                <a:lumOff val="50000"/>
              </a:schemeClr>
            </a:solidFill>
            <a:prstDash val="dash"/>
          </a:ln>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市町村との共同実施について</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　・共同実施意向の市町村においては、府と同様の調査項目を設定し、各市町村域にかかる調査を実施</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・府においては、</a:t>
            </a:r>
            <a:r>
              <a:rPr kumimoji="1" lang="ja-JP" altLang="en-US" sz="1200" dirty="0">
                <a:latin typeface="Meiryo UI" panose="020B0604030504040204" pitchFamily="50" charset="-128"/>
                <a:ea typeface="Meiryo UI" panose="020B0604030504040204" pitchFamily="50" charset="-128"/>
              </a:rPr>
              <a:t>上記以外</a:t>
            </a:r>
            <a:r>
              <a:rPr kumimoji="1" lang="ja-JP" altLang="en-US" sz="1200" dirty="0" smtClean="0">
                <a:latin typeface="Meiryo UI" panose="020B0604030504040204" pitchFamily="50" charset="-128"/>
                <a:ea typeface="Meiryo UI" panose="020B0604030504040204" pitchFamily="50" charset="-128"/>
              </a:rPr>
              <a:t>の市町村域について調査を実施した上で、共同実施市町村分も含めた府全域</a:t>
            </a:r>
            <a:r>
              <a:rPr kumimoji="1" lang="ja-JP" altLang="en-US" sz="1200" dirty="0">
                <a:latin typeface="Meiryo UI" panose="020B0604030504040204" pitchFamily="50" charset="-128"/>
                <a:ea typeface="Meiryo UI" panose="020B0604030504040204" pitchFamily="50" charset="-128"/>
              </a:rPr>
              <a:t>について</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集計</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分析</a:t>
            </a:r>
            <a:r>
              <a:rPr kumimoji="1" lang="ja-JP" altLang="en-US" sz="1200" dirty="0">
                <a:latin typeface="Meiryo UI" panose="020B0604030504040204" pitchFamily="50" charset="-128"/>
                <a:ea typeface="Meiryo UI" panose="020B0604030504040204" pitchFamily="50" charset="-128"/>
              </a:rPr>
              <a:t>を</a:t>
            </a:r>
            <a:r>
              <a:rPr kumimoji="1" lang="ja-JP" altLang="en-US" sz="1200" dirty="0" smtClean="0">
                <a:latin typeface="Meiryo UI" panose="020B0604030504040204" pitchFamily="50" charset="-128"/>
                <a:ea typeface="Meiryo UI" panose="020B0604030504040204" pitchFamily="50" charset="-128"/>
              </a:rPr>
              <a:t>実施（市町村別の集計は行わない予定）</a:t>
            </a:r>
            <a:endParaRPr kumimoji="1" lang="en-US" altLang="ja-JP" sz="1200"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21590" y="6394988"/>
            <a:ext cx="2057400" cy="365125"/>
          </a:xfrm>
        </p:spPr>
        <p:txBody>
          <a:bodyPr/>
          <a:lstStyle/>
          <a:p>
            <a:fld id="{2786F300-1236-4A6E-80C5-2810FDE8FE62}" type="slidenum">
              <a:rPr kumimoji="1" lang="ja-JP" altLang="en-US" smtClean="0"/>
              <a:t>3</a:t>
            </a:fld>
            <a:endParaRPr kumimoji="1" lang="ja-JP" altLang="en-US" dirty="0"/>
          </a:p>
        </p:txBody>
      </p:sp>
      <p:sp>
        <p:nvSpPr>
          <p:cNvPr id="6" name="テキスト ボックス 5"/>
          <p:cNvSpPr txBox="1"/>
          <p:nvPr/>
        </p:nvSpPr>
        <p:spPr>
          <a:xfrm>
            <a:off x="321971" y="6142833"/>
            <a:ext cx="6941713"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調査内容やスケジュールについては、国の「こども大綱」策定等の動きも踏まえ、今後変更の可能性あり</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07902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606199"/>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a:t>
            </a:r>
            <a:r>
              <a:rPr kumimoji="1" lang="ja-JP" altLang="en-US" dirty="0" smtClean="0">
                <a:latin typeface="BIZ UDPゴシック" panose="020B0400000000000000" pitchFamily="50" charset="-128"/>
                <a:ea typeface="BIZ UDPゴシック" panose="020B0400000000000000" pitchFamily="50" charset="-128"/>
              </a:rPr>
              <a:t>内容案（</a:t>
            </a:r>
            <a:r>
              <a:rPr kumimoji="1" lang="ja-JP" altLang="en-US" dirty="0">
                <a:latin typeface="BIZ UDPゴシック" panose="020B0400000000000000" pitchFamily="50" charset="-128"/>
                <a:ea typeface="BIZ UDPゴシック" panose="020B0400000000000000" pitchFamily="50" charset="-128"/>
              </a:rPr>
              <a:t>子ども）</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4</a:t>
            </a:fld>
            <a:endParaRPr kumimoji="1" lang="ja-JP" altLang="en-US"/>
          </a:p>
        </p:txBody>
      </p:sp>
      <p:graphicFrame>
        <p:nvGraphicFramePr>
          <p:cNvPr id="2" name="表 3">
            <a:extLst>
              <a:ext uri="{FF2B5EF4-FFF2-40B4-BE49-F238E27FC236}">
                <a16:creationId xmlns:a16="http://schemas.microsoft.com/office/drawing/2014/main" id="{F74FD1A9-3D34-4B1E-A5FD-8ED4A6A6EF7C}"/>
              </a:ext>
            </a:extLst>
          </p:cNvPr>
          <p:cNvGraphicFramePr>
            <a:graphicFrameLocks noGrp="1"/>
          </p:cNvGraphicFramePr>
          <p:nvPr>
            <p:extLst>
              <p:ext uri="{D42A27DB-BD31-4B8C-83A1-F6EECF244321}">
                <p14:modId xmlns:p14="http://schemas.microsoft.com/office/powerpoint/2010/main" val="2503653406"/>
              </p:ext>
            </p:extLst>
          </p:nvPr>
        </p:nvGraphicFramePr>
        <p:xfrm>
          <a:off x="345398" y="2071021"/>
          <a:ext cx="8454046" cy="4100724"/>
        </p:xfrm>
        <a:graphic>
          <a:graphicData uri="http://schemas.openxmlformats.org/drawingml/2006/table">
            <a:tbl>
              <a:tblPr firstRow="1" bandRow="1">
                <a:tableStyleId>{5940675A-B579-460E-94D1-54222C63F5DA}</a:tableStyleId>
              </a:tblPr>
              <a:tblGrid>
                <a:gridCol w="1006324">
                  <a:extLst>
                    <a:ext uri="{9D8B030D-6E8A-4147-A177-3AD203B41FA5}">
                      <a16:colId xmlns:a16="http://schemas.microsoft.com/office/drawing/2014/main" val="3516196862"/>
                    </a:ext>
                  </a:extLst>
                </a:gridCol>
                <a:gridCol w="3922643">
                  <a:extLst>
                    <a:ext uri="{9D8B030D-6E8A-4147-A177-3AD203B41FA5}">
                      <a16:colId xmlns:a16="http://schemas.microsoft.com/office/drawing/2014/main" val="3706063968"/>
                    </a:ext>
                  </a:extLst>
                </a:gridCol>
                <a:gridCol w="1736035">
                  <a:extLst>
                    <a:ext uri="{9D8B030D-6E8A-4147-A177-3AD203B41FA5}">
                      <a16:colId xmlns:a16="http://schemas.microsoft.com/office/drawing/2014/main" val="2485161687"/>
                    </a:ext>
                  </a:extLst>
                </a:gridCol>
                <a:gridCol w="1789044">
                  <a:extLst>
                    <a:ext uri="{9D8B030D-6E8A-4147-A177-3AD203B41FA5}">
                      <a16:colId xmlns:a16="http://schemas.microsoft.com/office/drawing/2014/main" val="3102265604"/>
                    </a:ext>
                  </a:extLst>
                </a:gridCol>
              </a:tblGrid>
              <a:tr h="352742">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分野</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設問</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抽出できる課題</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課題への対応（想定）</a:t>
                      </a:r>
                    </a:p>
                  </a:txBody>
                  <a:tcPr>
                    <a:solidFill>
                      <a:schemeClr val="accent6">
                        <a:lumMod val="20000"/>
                        <a:lumOff val="80000"/>
                      </a:schemeClr>
                    </a:solidFill>
                  </a:tcPr>
                </a:tc>
                <a:extLst>
                  <a:ext uri="{0D108BD9-81ED-4DB2-BD59-A6C34878D82A}">
                    <a16:rowId xmlns:a16="http://schemas.microsoft.com/office/drawing/2014/main" val="1421511746"/>
                  </a:ext>
                </a:extLst>
              </a:tr>
              <a:tr h="542881">
                <a:tc>
                  <a:txBody>
                    <a:bodyPr/>
                    <a:lstStyle/>
                    <a:p>
                      <a:r>
                        <a:rPr kumimoji="1" lang="ja-JP" altLang="en-US" sz="1200" dirty="0">
                          <a:latin typeface="BIZ UDPゴシック" panose="020B0400000000000000" pitchFamily="50" charset="-128"/>
                          <a:ea typeface="BIZ UDPゴシック" panose="020B0400000000000000" pitchFamily="50" charset="-128"/>
                        </a:rPr>
                        <a:t>基本事項</a:t>
                      </a:r>
                    </a:p>
                  </a:txBody>
                  <a:tcPr/>
                </a:tc>
                <a:tc>
                  <a:txBody>
                    <a:bodyPr/>
                    <a:lstStyle/>
                    <a:p>
                      <a:r>
                        <a:rPr kumimoji="1" lang="ja-JP" altLang="en-US" sz="1200" dirty="0" smtClean="0">
                          <a:latin typeface="HGP創英角ﾎﾟｯﾌﾟ体" panose="040B0A00000000000000" pitchFamily="50" charset="-128"/>
                          <a:ea typeface="HGP創英角ﾎﾟｯﾌﾟ体" panose="040B0A00000000000000" pitchFamily="50" charset="-128"/>
                        </a:rPr>
                        <a:t>１</a:t>
                      </a:r>
                      <a:r>
                        <a:rPr kumimoji="1" lang="ja-JP" altLang="en-US" sz="1200" dirty="0" smtClean="0">
                          <a:latin typeface="BIZ UDPゴシック" panose="020B0400000000000000" pitchFamily="50" charset="-128"/>
                          <a:ea typeface="BIZ UDPゴシック" panose="020B0400000000000000" pitchFamily="50" charset="-128"/>
                        </a:rPr>
                        <a:t>　①</a:t>
                      </a:r>
                      <a:r>
                        <a:rPr kumimoji="1" lang="ja-JP" altLang="en-US" sz="1200" dirty="0">
                          <a:latin typeface="BIZ UDPゴシック" panose="020B0400000000000000" pitchFamily="50" charset="-128"/>
                          <a:ea typeface="BIZ UDPゴシック" panose="020B0400000000000000" pitchFamily="50" charset="-128"/>
                        </a:rPr>
                        <a:t>性別</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２</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小学生か中学生か（</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60537522"/>
                  </a:ext>
                </a:extLst>
              </a:tr>
              <a:tr h="1457741">
                <a:tc>
                  <a:txBody>
                    <a:bodyPr/>
                    <a:lstStyle/>
                    <a:p>
                      <a:r>
                        <a:rPr kumimoji="1" lang="ja-JP" altLang="en-US" sz="1200" dirty="0">
                          <a:latin typeface="BIZ UDPゴシック" panose="020B0400000000000000" pitchFamily="50" charset="-128"/>
                          <a:ea typeface="BIZ UDPゴシック" panose="020B0400000000000000" pitchFamily="50" charset="-128"/>
                        </a:rPr>
                        <a:t>学習</a:t>
                      </a:r>
                    </a:p>
                  </a:txBody>
                  <a:tcPr/>
                </a:tc>
                <a:tc>
                  <a:txBody>
                    <a:bodyPr/>
                    <a:lstStyle/>
                    <a:p>
                      <a:r>
                        <a:rPr kumimoji="1" lang="ja-JP" altLang="en-US" sz="1200" dirty="0" smtClean="0">
                          <a:latin typeface="HGP創英角ﾎﾟｯﾌﾟ体" panose="040B0A00000000000000" pitchFamily="50" charset="-128"/>
                          <a:ea typeface="HGP創英角ﾎﾟｯﾌﾟ体" panose="040B0A00000000000000" pitchFamily="50" charset="-128"/>
                        </a:rPr>
                        <a:t>３</a:t>
                      </a:r>
                      <a:r>
                        <a:rPr kumimoji="1" lang="ja-JP" altLang="en-US" sz="1200" dirty="0" smtClean="0">
                          <a:latin typeface="BIZ UDPゴシック" panose="020B0400000000000000" pitchFamily="50" charset="-128"/>
                          <a:ea typeface="BIZ UDPゴシック" panose="020B0400000000000000" pitchFamily="50" charset="-128"/>
                        </a:rPr>
                        <a:t>　②</a:t>
                      </a:r>
                      <a:r>
                        <a:rPr kumimoji="1" lang="ja-JP" altLang="en-US" sz="1200" dirty="0">
                          <a:latin typeface="BIZ UDPゴシック" panose="020B0400000000000000" pitchFamily="50" charset="-128"/>
                          <a:ea typeface="BIZ UDPゴシック" panose="020B0400000000000000" pitchFamily="50" charset="-128"/>
                        </a:rPr>
                        <a:t>学校の授業以外の勉強方法</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４</a:t>
                      </a:r>
                      <a:r>
                        <a:rPr kumimoji="1" lang="ja-JP" altLang="en-US" sz="1200" dirty="0" smtClean="0">
                          <a:latin typeface="BIZ UDPゴシック" panose="020B0400000000000000" pitchFamily="50" charset="-128"/>
                          <a:ea typeface="BIZ UDPゴシック" panose="020B0400000000000000" pitchFamily="50" charset="-128"/>
                        </a:rPr>
                        <a:t>　③</a:t>
                      </a:r>
                      <a:r>
                        <a:rPr kumimoji="1" lang="ja-JP" altLang="en-US" sz="1200" dirty="0">
                          <a:latin typeface="BIZ UDPゴシック" panose="020B0400000000000000" pitchFamily="50" charset="-128"/>
                          <a:ea typeface="BIZ UDPゴシック" panose="020B0400000000000000" pitchFamily="50" charset="-128"/>
                        </a:rPr>
                        <a:t>学校の授業以外の勉強時間</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５</a:t>
                      </a:r>
                      <a:r>
                        <a:rPr kumimoji="1" lang="ja-JP" altLang="en-US" sz="1200" dirty="0" smtClean="0">
                          <a:latin typeface="BIZ UDPゴシック" panose="020B0400000000000000" pitchFamily="50" charset="-128"/>
                          <a:ea typeface="BIZ UDPゴシック" panose="020B0400000000000000" pitchFamily="50" charset="-128"/>
                        </a:rPr>
                        <a:t>　④</a:t>
                      </a:r>
                      <a:r>
                        <a:rPr kumimoji="1" lang="ja-JP" altLang="en-US" sz="1200" dirty="0">
                          <a:latin typeface="BIZ UDPゴシック" panose="020B0400000000000000" pitchFamily="50" charset="-128"/>
                          <a:ea typeface="BIZ UDPゴシック" panose="020B0400000000000000" pitchFamily="50" charset="-128"/>
                        </a:rPr>
                        <a:t>学校での成績</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６</a:t>
                      </a:r>
                      <a:r>
                        <a:rPr kumimoji="1" lang="ja-JP" altLang="en-US" sz="1200" dirty="0" smtClean="0">
                          <a:latin typeface="BIZ UDPゴシック" panose="020B0400000000000000" pitchFamily="50" charset="-128"/>
                          <a:ea typeface="BIZ UDPゴシック" panose="020B0400000000000000" pitchFamily="50" charset="-128"/>
                        </a:rPr>
                        <a:t>　⑤</a:t>
                      </a:r>
                      <a:r>
                        <a:rPr kumimoji="1" lang="ja-JP" altLang="en-US" sz="1200" dirty="0">
                          <a:latin typeface="BIZ UDPゴシック" panose="020B0400000000000000" pitchFamily="50" charset="-128"/>
                          <a:ea typeface="BIZ UDPゴシック" panose="020B0400000000000000" pitchFamily="50" charset="-128"/>
                        </a:rPr>
                        <a:t>学校の授業の理解度</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７</a:t>
                      </a:r>
                      <a:r>
                        <a:rPr kumimoji="1" lang="ja-JP" altLang="en-US" sz="1200" dirty="0" smtClean="0">
                          <a:latin typeface="BIZ UDPゴシック" panose="020B0400000000000000" pitchFamily="50" charset="-128"/>
                          <a:ea typeface="BIZ UDPゴシック" panose="020B0400000000000000" pitchFamily="50" charset="-128"/>
                        </a:rPr>
                        <a:t>　⑥</a:t>
                      </a:r>
                      <a:r>
                        <a:rPr kumimoji="1" lang="ja-JP" altLang="en-US" sz="1200" dirty="0">
                          <a:latin typeface="BIZ UDPゴシック" panose="020B0400000000000000" pitchFamily="50" charset="-128"/>
                          <a:ea typeface="BIZ UDPゴシック" panose="020B0400000000000000" pitchFamily="50" charset="-128"/>
                        </a:rPr>
                        <a:t>授業がわからないと感じ始めた時期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８</a:t>
                      </a:r>
                      <a:r>
                        <a:rPr kumimoji="1" lang="ja-JP" altLang="en-US" sz="1200" dirty="0" smtClean="0">
                          <a:latin typeface="BIZ UDPゴシック" panose="020B0400000000000000" pitchFamily="50" charset="-128"/>
                          <a:ea typeface="BIZ UDPゴシック" panose="020B0400000000000000" pitchFamily="50" charset="-128"/>
                        </a:rPr>
                        <a:t>　⑦</a:t>
                      </a:r>
                      <a:r>
                        <a:rPr kumimoji="1" lang="ja-JP" altLang="en-US" sz="1200" dirty="0">
                          <a:latin typeface="BIZ UDPゴシック" panose="020B0400000000000000" pitchFamily="50" charset="-128"/>
                          <a:ea typeface="BIZ UDPゴシック" panose="020B0400000000000000" pitchFamily="50" charset="-128"/>
                        </a:rPr>
                        <a:t>将来の進学希望（高校、大学等）</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９</a:t>
                      </a:r>
                      <a:r>
                        <a:rPr kumimoji="1" lang="ja-JP" altLang="en-US" sz="1200" dirty="0" smtClean="0">
                          <a:latin typeface="BIZ UDPゴシック" panose="020B0400000000000000" pitchFamily="50" charset="-128"/>
                          <a:ea typeface="BIZ UDPゴシック" panose="020B0400000000000000" pitchFamily="50" charset="-128"/>
                        </a:rPr>
                        <a:t>　⑧</a:t>
                      </a:r>
                      <a:r>
                        <a:rPr kumimoji="1" lang="ja-JP" altLang="en-US" sz="1200" dirty="0">
                          <a:latin typeface="BIZ UDPゴシック" panose="020B0400000000000000" pitchFamily="50" charset="-128"/>
                          <a:ea typeface="BIZ UDPゴシック" panose="020B0400000000000000" pitchFamily="50" charset="-128"/>
                        </a:rPr>
                        <a:t>⑦の理由</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○困窮度による、学習環境・理解度・進学希望の違い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○勉強方法による理解度や進学希望の違い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○学習支援が必要となる時期</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○子どもの状況に応じた学習支援の実施・充実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○進学にかかる支援制度の周知</a:t>
                      </a:r>
                    </a:p>
                  </a:txBody>
                  <a:tcPr/>
                </a:tc>
                <a:extLst>
                  <a:ext uri="{0D108BD9-81ED-4DB2-BD59-A6C34878D82A}">
                    <a16:rowId xmlns:a16="http://schemas.microsoft.com/office/drawing/2014/main" val="2671659738"/>
                  </a:ext>
                </a:extLst>
              </a:tr>
              <a:tr h="1041449">
                <a:tc>
                  <a:txBody>
                    <a:bodyPr/>
                    <a:lstStyle/>
                    <a:p>
                      <a:r>
                        <a:rPr kumimoji="1" lang="ja-JP" altLang="en-US" sz="1200" dirty="0">
                          <a:latin typeface="BIZ UDPゴシック" panose="020B0400000000000000" pitchFamily="50" charset="-128"/>
                          <a:ea typeface="BIZ UDPゴシック" panose="020B0400000000000000" pitchFamily="50" charset="-128"/>
                        </a:rPr>
                        <a:t>生活状況</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10</a:t>
                      </a:r>
                      <a:r>
                        <a:rPr kumimoji="1" lang="ja-JP" altLang="en-US" sz="1200" dirty="0" smtClean="0">
                          <a:latin typeface="BIZ UDPゴシック" panose="020B0400000000000000" pitchFamily="50" charset="-128"/>
                          <a:ea typeface="BIZ UDPゴシック" panose="020B0400000000000000" pitchFamily="50" charset="-128"/>
                        </a:rPr>
                        <a:t>　⑨</a:t>
                      </a:r>
                      <a:r>
                        <a:rPr kumimoji="1" lang="ja-JP" altLang="en-US" sz="1200" dirty="0" smtClean="0">
                          <a:latin typeface="BIZ UDPゴシック" panose="020B0400000000000000" pitchFamily="50" charset="-128"/>
                          <a:ea typeface="BIZ UDPゴシック" panose="020B0400000000000000" pitchFamily="50" charset="-128"/>
                        </a:rPr>
                        <a:t>地域のクラブや部活動への参加状況</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11</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⑩</a:t>
                      </a:r>
                      <a:r>
                        <a:rPr kumimoji="1" lang="ja-JP" altLang="en-US" sz="1200" dirty="0" smtClean="0">
                          <a:latin typeface="BIZ UDPゴシック" panose="020B0400000000000000" pitchFamily="50" charset="-128"/>
                          <a:ea typeface="BIZ UDPゴシック" panose="020B0400000000000000" pitchFamily="50" charset="-128"/>
                        </a:rPr>
                        <a:t>⑨で不参加の場合の理由</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12</a:t>
                      </a:r>
                      <a:r>
                        <a:rPr kumimoji="1" lang="ja-JP" altLang="en-US" sz="1200" dirty="0" smtClean="0">
                          <a:latin typeface="BIZ UDPゴシック" panose="020B0400000000000000" pitchFamily="50" charset="-128"/>
                          <a:ea typeface="BIZ UDPゴシック" panose="020B0400000000000000" pitchFamily="50" charset="-128"/>
                        </a:rPr>
                        <a:t>　⑪</a:t>
                      </a:r>
                      <a:r>
                        <a:rPr kumimoji="1" lang="ja-JP" altLang="en-US" sz="1200" dirty="0">
                          <a:latin typeface="BIZ UDPゴシック" panose="020B0400000000000000" pitchFamily="50" charset="-128"/>
                          <a:ea typeface="BIZ UDPゴシック" panose="020B0400000000000000" pitchFamily="50" charset="-128"/>
                        </a:rPr>
                        <a:t>食事の頻度（朝食・夕食・長期休暇）</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13</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⑫</a:t>
                      </a:r>
                      <a:r>
                        <a:rPr kumimoji="1" lang="ja-JP" altLang="en-US" sz="1200" dirty="0">
                          <a:latin typeface="BIZ UDPゴシック" panose="020B0400000000000000" pitchFamily="50" charset="-128"/>
                          <a:ea typeface="BIZ UDPゴシック" panose="020B0400000000000000" pitchFamily="50" charset="-128"/>
                        </a:rPr>
                        <a:t>就寝時間の規則性</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14</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学校への遅刻の頻度（</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9</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○困窮度による子どもの生活状況の違い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○欠食の状況</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○遅刻の状況と生活状況の相関関係</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○食事等生活への支援</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○遅刻の多い子どもへの支援</a:t>
                      </a:r>
                    </a:p>
                  </a:txBody>
                  <a:tcPr/>
                </a:tc>
                <a:extLst>
                  <a:ext uri="{0D108BD9-81ED-4DB2-BD59-A6C34878D82A}">
                    <a16:rowId xmlns:a16="http://schemas.microsoft.com/office/drawing/2014/main" val="3609730696"/>
                  </a:ext>
                </a:extLst>
              </a:tr>
              <a:tr h="705911">
                <a:tc>
                  <a:txBody>
                    <a:bodyPr/>
                    <a:lstStyle/>
                    <a:p>
                      <a:r>
                        <a:rPr kumimoji="1" lang="ja-JP" altLang="en-US" sz="1200" dirty="0">
                          <a:latin typeface="BIZ UDPゴシック" panose="020B0400000000000000" pitchFamily="50" charset="-128"/>
                          <a:ea typeface="BIZ UDPゴシック" panose="020B0400000000000000" pitchFamily="50" charset="-128"/>
                        </a:rPr>
                        <a:t>悩みごとの相談</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15</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⑬</a:t>
                      </a:r>
                      <a:r>
                        <a:rPr kumimoji="1" lang="ja-JP" altLang="en-US" sz="1200" dirty="0">
                          <a:latin typeface="BIZ UDPゴシック" panose="020B0400000000000000" pitchFamily="50" charset="-128"/>
                          <a:ea typeface="BIZ UDPゴシック" panose="020B0400000000000000" pitchFamily="50" charset="-128"/>
                        </a:rPr>
                        <a:t>相談できると思う人</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16</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相談しやすい方法（新規）</a:t>
                      </a:r>
                    </a:p>
                  </a:txBody>
                  <a:tcPr/>
                </a:tc>
                <a:tc>
                  <a:txBody>
                    <a:bodyPr/>
                    <a:lstStyle/>
                    <a:p>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○相談方法のニーズ</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○ニーズに応じた相談方法の設定</a:t>
                      </a:r>
                    </a:p>
                  </a:txBody>
                  <a:tcPr/>
                </a:tc>
                <a:extLst>
                  <a:ext uri="{0D108BD9-81ED-4DB2-BD59-A6C34878D82A}">
                    <a16:rowId xmlns:a16="http://schemas.microsoft.com/office/drawing/2014/main" val="892806495"/>
                  </a:ext>
                </a:extLst>
              </a:tr>
            </a:tbl>
          </a:graphicData>
        </a:graphic>
      </p:graphicFrame>
      <p:sp>
        <p:nvSpPr>
          <p:cNvPr id="4" name="テキスト ボックス 3">
            <a:extLst>
              <a:ext uri="{FF2B5EF4-FFF2-40B4-BE49-F238E27FC236}">
                <a16:creationId xmlns:a16="http://schemas.microsoft.com/office/drawing/2014/main" id="{EBB02BE5-7518-47BA-B738-99DD9E77142F}"/>
              </a:ext>
            </a:extLst>
          </p:cNvPr>
          <p:cNvSpPr txBox="1"/>
          <p:nvPr/>
        </p:nvSpPr>
        <p:spPr>
          <a:xfrm>
            <a:off x="252631" y="1701689"/>
            <a:ext cx="1364133" cy="369332"/>
          </a:xfrm>
          <a:prstGeom prst="rect">
            <a:avLst/>
          </a:prstGeom>
          <a:noFill/>
        </p:spPr>
        <p:txBody>
          <a:bodyPr wrap="square" rtlCol="0">
            <a:spAutoFit/>
          </a:bodyPr>
          <a:lstStyle/>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子ども</a:t>
            </a:r>
            <a:r>
              <a:rPr kumimoji="1" lang="en-US" altLang="ja-JP"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5769736" y="1670911"/>
            <a:ext cx="3119861" cy="400110"/>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設問について　・○囲み数字</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国調査票様式例</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上記以外（</a:t>
            </a:r>
            <a:r>
              <a:rPr kumimoji="1" lang="en-US" altLang="ja-JP" sz="1000" dirty="0">
                <a:latin typeface="BIZ UDPゴシック" panose="020B0400000000000000" pitchFamily="50" charset="-128"/>
                <a:ea typeface="BIZ UDPゴシック" panose="020B0400000000000000" pitchFamily="50" charset="-128"/>
              </a:rPr>
              <a:t>H28</a:t>
            </a:r>
            <a:r>
              <a:rPr kumimoji="1" lang="ja-JP" altLang="en-US" sz="1000" dirty="0">
                <a:latin typeface="BIZ UDPゴシック" panose="020B0400000000000000" pitchFamily="50" charset="-128"/>
                <a:ea typeface="BIZ UDPゴシック" panose="020B0400000000000000" pitchFamily="50" charset="-128"/>
              </a:rPr>
              <a:t>調査項目、新規）</a:t>
            </a:r>
          </a:p>
        </p:txBody>
      </p:sp>
      <p:sp>
        <p:nvSpPr>
          <p:cNvPr id="6" name="テキスト ボックス 5"/>
          <p:cNvSpPr txBox="1"/>
          <p:nvPr/>
        </p:nvSpPr>
        <p:spPr>
          <a:xfrm>
            <a:off x="277362" y="1107113"/>
            <a:ext cx="8522082"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国の調査票様式例をベースとし、</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調査項目</a:t>
            </a:r>
            <a:r>
              <a:rPr kumimoji="1" lang="ja-JP" altLang="en-US" sz="1200" dirty="0" smtClean="0">
                <a:latin typeface="Meiryo UI" panose="020B0604030504040204" pitchFamily="50" charset="-128"/>
                <a:ea typeface="Meiryo UI" panose="020B0604030504040204" pitchFamily="50" charset="-128"/>
              </a:rPr>
              <a:t>の一部</a:t>
            </a:r>
            <a:r>
              <a:rPr kumimoji="1" lang="ja-JP" altLang="en-US" sz="1200" dirty="0">
                <a:latin typeface="Meiryo UI" panose="020B0604030504040204" pitchFamily="50" charset="-128"/>
                <a:ea typeface="Meiryo UI" panose="020B0604030504040204" pitchFamily="50" charset="-128"/>
              </a:rPr>
              <a:t>（放課後の</a:t>
            </a:r>
            <a:r>
              <a:rPr kumimoji="1" lang="ja-JP" altLang="en-US" sz="1200" dirty="0" smtClean="0">
                <a:latin typeface="Meiryo UI" panose="020B0604030504040204" pitchFamily="50" charset="-128"/>
                <a:ea typeface="Meiryo UI" panose="020B0604030504040204" pitchFamily="50" charset="-128"/>
              </a:rPr>
              <a:t>過ごし方等）</a:t>
            </a:r>
            <a:r>
              <a:rPr kumimoji="1" lang="ja-JP" altLang="en-US" sz="1200" dirty="0">
                <a:latin typeface="Meiryo UI" panose="020B0604030504040204" pitchFamily="50" charset="-128"/>
                <a:ea typeface="Meiryo UI" panose="020B0604030504040204" pitchFamily="50" charset="-128"/>
              </a:rPr>
              <a:t>及び新規</a:t>
            </a:r>
            <a:r>
              <a:rPr kumimoji="1" lang="ja-JP" altLang="en-US" sz="1200" dirty="0" smtClean="0">
                <a:latin typeface="Meiryo UI" panose="020B0604030504040204" pitchFamily="50" charset="-128"/>
                <a:ea typeface="Meiryo UI" panose="020B0604030504040204" pitchFamily="50" charset="-128"/>
              </a:rPr>
              <a:t>項目（ヤングケアラー</a:t>
            </a:r>
            <a:r>
              <a:rPr kumimoji="1" lang="ja-JP" altLang="en-US" sz="1200" dirty="0">
                <a:latin typeface="Meiryo UI" panose="020B0604030504040204" pitchFamily="50" charset="-128"/>
                <a:ea typeface="Meiryo UI" panose="020B0604030504040204" pitchFamily="50" charset="-128"/>
              </a:rPr>
              <a:t>、悩みごとの相談方法、</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居場所の具体的な利用希望等）を追加</a:t>
            </a:r>
            <a:endParaRPr kumimoji="1" lang="ja-JP" altLang="en-US" sz="1200" dirty="0"/>
          </a:p>
        </p:txBody>
      </p:sp>
    </p:spTree>
    <p:extLst>
      <p:ext uri="{BB962C8B-B14F-4D97-AF65-F5344CB8AC3E}">
        <p14:creationId xmlns:p14="http://schemas.microsoft.com/office/powerpoint/2010/main" val="226320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490288"/>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a:t>
            </a:r>
            <a:r>
              <a:rPr kumimoji="1" lang="ja-JP" altLang="en-US" dirty="0" smtClean="0">
                <a:latin typeface="BIZ UDPゴシック" panose="020B0400000000000000" pitchFamily="50" charset="-128"/>
                <a:ea typeface="BIZ UDPゴシック" panose="020B0400000000000000" pitchFamily="50" charset="-128"/>
              </a:rPr>
              <a:t>内容案（</a:t>
            </a:r>
            <a:r>
              <a:rPr kumimoji="1" lang="ja-JP" altLang="en-US" dirty="0">
                <a:latin typeface="BIZ UDPゴシック" panose="020B0400000000000000" pitchFamily="50" charset="-128"/>
                <a:ea typeface="BIZ UDPゴシック" panose="020B0400000000000000" pitchFamily="50" charset="-128"/>
              </a:rPr>
              <a:t>子ども）</a:t>
            </a:r>
          </a:p>
        </p:txBody>
      </p:sp>
      <p:sp>
        <p:nvSpPr>
          <p:cNvPr id="10" name="スライド番号プレースホルダー 9"/>
          <p:cNvSpPr>
            <a:spLocks noGrp="1"/>
          </p:cNvSpPr>
          <p:nvPr>
            <p:ph type="sldNum" sz="quarter" idx="12"/>
          </p:nvPr>
        </p:nvSpPr>
        <p:spPr>
          <a:xfrm>
            <a:off x="6934200" y="6398258"/>
            <a:ext cx="2057400" cy="365125"/>
          </a:xfrm>
        </p:spPr>
        <p:txBody>
          <a:bodyPr/>
          <a:lstStyle/>
          <a:p>
            <a:fld id="{2786F300-1236-4A6E-80C5-2810FDE8FE62}" type="slidenum">
              <a:rPr kumimoji="1" lang="ja-JP" altLang="en-US" smtClean="0"/>
              <a:t>5</a:t>
            </a:fld>
            <a:endParaRPr kumimoji="1" lang="ja-JP" altLang="en-US" dirty="0"/>
          </a:p>
        </p:txBody>
      </p:sp>
      <p:graphicFrame>
        <p:nvGraphicFramePr>
          <p:cNvPr id="2" name="表 3">
            <a:extLst>
              <a:ext uri="{FF2B5EF4-FFF2-40B4-BE49-F238E27FC236}">
                <a16:creationId xmlns:a16="http://schemas.microsoft.com/office/drawing/2014/main" id="{F74FD1A9-3D34-4B1E-A5FD-8ED4A6A6EF7C}"/>
              </a:ext>
            </a:extLst>
          </p:cNvPr>
          <p:cNvGraphicFramePr>
            <a:graphicFrameLocks noGrp="1"/>
          </p:cNvGraphicFramePr>
          <p:nvPr>
            <p:extLst>
              <p:ext uri="{D42A27DB-BD31-4B8C-83A1-F6EECF244321}">
                <p14:modId xmlns:p14="http://schemas.microsoft.com/office/powerpoint/2010/main" val="1098925078"/>
              </p:ext>
            </p:extLst>
          </p:nvPr>
        </p:nvGraphicFramePr>
        <p:xfrm>
          <a:off x="328961" y="974363"/>
          <a:ext cx="8454046" cy="4691562"/>
        </p:xfrm>
        <a:graphic>
          <a:graphicData uri="http://schemas.openxmlformats.org/drawingml/2006/table">
            <a:tbl>
              <a:tblPr firstRow="1" bandRow="1">
                <a:tableStyleId>{5940675A-B579-460E-94D1-54222C63F5DA}</a:tableStyleId>
              </a:tblPr>
              <a:tblGrid>
                <a:gridCol w="1006324">
                  <a:extLst>
                    <a:ext uri="{9D8B030D-6E8A-4147-A177-3AD203B41FA5}">
                      <a16:colId xmlns:a16="http://schemas.microsoft.com/office/drawing/2014/main" val="3516196862"/>
                    </a:ext>
                  </a:extLst>
                </a:gridCol>
                <a:gridCol w="3790122">
                  <a:extLst>
                    <a:ext uri="{9D8B030D-6E8A-4147-A177-3AD203B41FA5}">
                      <a16:colId xmlns:a16="http://schemas.microsoft.com/office/drawing/2014/main" val="3706063968"/>
                    </a:ext>
                  </a:extLst>
                </a:gridCol>
                <a:gridCol w="1775791">
                  <a:extLst>
                    <a:ext uri="{9D8B030D-6E8A-4147-A177-3AD203B41FA5}">
                      <a16:colId xmlns:a16="http://schemas.microsoft.com/office/drawing/2014/main" val="2485161687"/>
                    </a:ext>
                  </a:extLst>
                </a:gridCol>
                <a:gridCol w="1881809">
                  <a:extLst>
                    <a:ext uri="{9D8B030D-6E8A-4147-A177-3AD203B41FA5}">
                      <a16:colId xmlns:a16="http://schemas.microsoft.com/office/drawing/2014/main" val="3102265604"/>
                    </a:ext>
                  </a:extLst>
                </a:gridCol>
              </a:tblGrid>
              <a:tr h="365539">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分野</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設問</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抽出できる課題</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課題への対応（想定）</a:t>
                      </a:r>
                    </a:p>
                  </a:txBody>
                  <a:tcPr>
                    <a:solidFill>
                      <a:schemeClr val="accent6">
                        <a:lumMod val="20000"/>
                        <a:lumOff val="80000"/>
                      </a:schemeClr>
                    </a:solidFill>
                  </a:tcPr>
                </a:tc>
                <a:extLst>
                  <a:ext uri="{0D108BD9-81ED-4DB2-BD59-A6C34878D82A}">
                    <a16:rowId xmlns:a16="http://schemas.microsoft.com/office/drawing/2014/main" val="1421511746"/>
                  </a:ext>
                </a:extLst>
              </a:tr>
              <a:tr h="709910">
                <a:tc>
                  <a:txBody>
                    <a:bodyPr/>
                    <a:lstStyle/>
                    <a:p>
                      <a:r>
                        <a:rPr kumimoji="1" lang="ja-JP" altLang="en-US" sz="1200" dirty="0">
                          <a:latin typeface="BIZ UDPゴシック" panose="020B0400000000000000" pitchFamily="50" charset="-128"/>
                          <a:ea typeface="BIZ UDPゴシック" panose="020B0400000000000000" pitchFamily="50" charset="-128"/>
                        </a:rPr>
                        <a:t>生活満足度・心身の状態</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17</a:t>
                      </a:r>
                      <a:r>
                        <a:rPr kumimoji="1" lang="ja-JP" altLang="en-US" sz="1200" dirty="0" smtClean="0">
                          <a:latin typeface="BIZ UDPゴシック" panose="020B0400000000000000" pitchFamily="50" charset="-128"/>
                          <a:ea typeface="BIZ UDPゴシック" panose="020B0400000000000000" pitchFamily="50" charset="-128"/>
                        </a:rPr>
                        <a:t>　⑭</a:t>
                      </a:r>
                      <a:r>
                        <a:rPr kumimoji="1" lang="ja-JP" altLang="en-US" sz="1200" dirty="0">
                          <a:latin typeface="BIZ UDPゴシック" panose="020B0400000000000000" pitchFamily="50" charset="-128"/>
                          <a:ea typeface="BIZ UDPゴシック" panose="020B0400000000000000" pitchFamily="50" charset="-128"/>
                        </a:rPr>
                        <a:t>生活満足度（０～</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の</a:t>
                      </a:r>
                      <a:r>
                        <a:rPr kumimoji="1" lang="en-US" altLang="ja-JP" sz="1200" dirty="0">
                          <a:latin typeface="BIZ UDPゴシック" panose="020B0400000000000000" pitchFamily="50" charset="-128"/>
                          <a:ea typeface="BIZ UDPゴシック" panose="020B0400000000000000" pitchFamily="50" charset="-128"/>
                        </a:rPr>
                        <a:t>11</a:t>
                      </a:r>
                      <a:r>
                        <a:rPr kumimoji="1" lang="ja-JP" altLang="en-US" sz="1200" dirty="0">
                          <a:latin typeface="BIZ UDPゴシック" panose="020B0400000000000000" pitchFamily="50" charset="-128"/>
                          <a:ea typeface="BIZ UDPゴシック" panose="020B0400000000000000" pitchFamily="50" charset="-128"/>
                        </a:rPr>
                        <a:t>段階）</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○困窮度による生活満足度の違い</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024122561"/>
                  </a:ext>
                </a:extLst>
              </a:tr>
              <a:tr h="709910">
                <a:tc>
                  <a:txBody>
                    <a:bodyPr/>
                    <a:lstStyle/>
                    <a:p>
                      <a:r>
                        <a:rPr kumimoji="1" lang="ja-JP" altLang="en-US" sz="1200" dirty="0">
                          <a:latin typeface="BIZ UDPゴシック" panose="020B0400000000000000" pitchFamily="50" charset="-128"/>
                          <a:ea typeface="BIZ UDPゴシック" panose="020B0400000000000000" pitchFamily="50" charset="-128"/>
                        </a:rPr>
                        <a:t>剥奪指標</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18</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持っている・使うことができるもの（</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22</a:t>
                      </a:r>
                      <a:r>
                        <a:rPr kumimoji="1" lang="ja-JP" altLang="en-US" sz="1200" dirty="0">
                          <a:latin typeface="BIZ UDPゴシック" panose="020B0400000000000000" pitchFamily="50" charset="-128"/>
                          <a:ea typeface="BIZ UDPゴシック" panose="020B0400000000000000"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○物質的剥奪状況、困窮度による違い</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○子どもの生活や将来に向けて必要な物的支援</a:t>
                      </a:r>
                    </a:p>
                  </a:txBody>
                  <a:tcPr/>
                </a:tc>
                <a:extLst>
                  <a:ext uri="{0D108BD9-81ED-4DB2-BD59-A6C34878D82A}">
                    <a16:rowId xmlns:a16="http://schemas.microsoft.com/office/drawing/2014/main" val="1975450962"/>
                  </a:ext>
                </a:extLst>
              </a:tr>
              <a:tr h="711643">
                <a:tc>
                  <a:txBody>
                    <a:bodyPr/>
                    <a:lstStyle/>
                    <a:p>
                      <a:r>
                        <a:rPr kumimoji="1" lang="ja-JP" altLang="en-US" sz="1200" dirty="0">
                          <a:latin typeface="BIZ UDPゴシック" panose="020B0400000000000000" pitchFamily="50" charset="-128"/>
                          <a:ea typeface="BIZ UDPゴシック" panose="020B0400000000000000" pitchFamily="50" charset="-128"/>
                        </a:rPr>
                        <a:t>新型コロナの影響</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19</a:t>
                      </a:r>
                      <a:r>
                        <a:rPr kumimoji="1" lang="ja-JP" altLang="en-US" sz="1200" dirty="0" smtClean="0">
                          <a:latin typeface="BIZ UDPゴシック" panose="020B0400000000000000" pitchFamily="50" charset="-128"/>
                          <a:ea typeface="BIZ UDPゴシック" panose="020B0400000000000000" pitchFamily="50" charset="-128"/>
                        </a:rPr>
                        <a:t>　⑯</a:t>
                      </a:r>
                      <a:r>
                        <a:rPr kumimoji="1" lang="ja-JP" altLang="en-US" sz="1200" dirty="0">
                          <a:latin typeface="BIZ UDPゴシック" panose="020B0400000000000000" pitchFamily="50" charset="-128"/>
                          <a:ea typeface="BIZ UDPゴシック" panose="020B0400000000000000" pitchFamily="50" charset="-128"/>
                        </a:rPr>
                        <a:t>新型コロナ感染拡大前からの変化</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○新型コロナの子どもの生活への影響、困窮度による影響の違い</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60537522"/>
                  </a:ext>
                </a:extLst>
              </a:tr>
              <a:tr h="681567">
                <a:tc>
                  <a:txBody>
                    <a:bodyPr/>
                    <a:lstStyle/>
                    <a:p>
                      <a:r>
                        <a:rPr kumimoji="1" lang="ja-JP" altLang="en-US" sz="1200" dirty="0">
                          <a:latin typeface="BIZ UDPゴシック" panose="020B0400000000000000" pitchFamily="50" charset="-128"/>
                          <a:ea typeface="BIZ UDPゴシック" panose="020B0400000000000000" pitchFamily="50" charset="-128"/>
                        </a:rPr>
                        <a:t>放課後・居場所</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20</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放課後に一緒に過ごす相手（</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12</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21</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放課後に過ごす場所（</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22</a:t>
                      </a:r>
                      <a:r>
                        <a:rPr kumimoji="1" lang="ja-JP" altLang="en-US" sz="1200" dirty="0" smtClean="0">
                          <a:latin typeface="BIZ UDPゴシック" panose="020B0400000000000000" pitchFamily="50" charset="-128"/>
                          <a:ea typeface="BIZ UDPゴシック" panose="020B0400000000000000" pitchFamily="50" charset="-128"/>
                        </a:rPr>
                        <a:t>　⑱</a:t>
                      </a:r>
                      <a:r>
                        <a:rPr kumimoji="1" lang="ja-JP" altLang="en-US" sz="1200" dirty="0">
                          <a:latin typeface="BIZ UDPゴシック" panose="020B0400000000000000" pitchFamily="50" charset="-128"/>
                          <a:ea typeface="BIZ UDPゴシック" panose="020B0400000000000000" pitchFamily="50" charset="-128"/>
                        </a:rPr>
                        <a:t>居場所等の利用経験・利用希望</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23</a:t>
                      </a:r>
                      <a:r>
                        <a:rPr kumimoji="1" lang="ja-JP" altLang="en-US" sz="1200" dirty="0" smtClean="0">
                          <a:latin typeface="BIZ UDPゴシック" panose="020B0400000000000000" pitchFamily="50" charset="-128"/>
                          <a:ea typeface="BIZ UDPゴシック" panose="020B0400000000000000" pitchFamily="50" charset="-128"/>
                        </a:rPr>
                        <a:t>　⑲</a:t>
                      </a:r>
                      <a:r>
                        <a:rPr kumimoji="1" lang="ja-JP" altLang="en-US" sz="1200" dirty="0">
                          <a:latin typeface="BIZ UDPゴシック" panose="020B0400000000000000" pitchFamily="50" charset="-128"/>
                          <a:ea typeface="BIZ UDPゴシック" panose="020B0400000000000000" pitchFamily="50" charset="-128"/>
                        </a:rPr>
                        <a:t>居場所等の利用による変化</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24</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居場所を利用したい頻度（新規）</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25</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居場所を利用したい時間帯（新規）</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○孤立の状況</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○困窮度による放課後の過ごし方の違い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○居場所の利用ニーズ</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○子どもの居場所づくりの充実・地域の居場所の周知</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671659738"/>
                  </a:ext>
                </a:extLst>
              </a:tr>
              <a:tr h="681567">
                <a:tc>
                  <a:txBody>
                    <a:bodyPr/>
                    <a:lstStyle/>
                    <a:p>
                      <a:r>
                        <a:rPr kumimoji="1" lang="ja-JP" altLang="en-US" sz="1200" dirty="0" smtClean="0">
                          <a:latin typeface="BIZ UDPゴシック" panose="020B0400000000000000" pitchFamily="50" charset="-128"/>
                          <a:ea typeface="BIZ UDPゴシック" panose="020B0400000000000000" pitchFamily="50" charset="-128"/>
                        </a:rPr>
                        <a:t>ヤングケアラー</a:t>
                      </a:r>
                      <a:endParaRPr kumimoji="1" lang="ja-JP" altLang="en-US" sz="1200" dirty="0">
                        <a:latin typeface="BIZ UDPゴシック" panose="020B0400000000000000" pitchFamily="50" charset="-128"/>
                        <a:ea typeface="BIZ UDPゴシック" panose="020B0400000000000000" pitchFamily="50" charset="-128"/>
                      </a:endParaRPr>
                    </a:p>
                  </a:txBody>
                  <a:tcPr>
                    <a:noFill/>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26</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「家庭の仕事」の内容（新規）</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27</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「家庭の仕事」の頻度（新規）</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28</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「家庭の仕事」の１日に占める割合（新規）</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29</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「家庭の仕事」をすることによる影響（新規）</a:t>
                      </a:r>
                      <a:endParaRPr kumimoji="1" lang="en-US" altLang="ja-JP" sz="1200" dirty="0">
                        <a:latin typeface="BIZ UDPゴシック" panose="020B0400000000000000" pitchFamily="50" charset="-128"/>
                        <a:ea typeface="BIZ UDPゴシック" panose="020B0400000000000000" pitchFamily="50" charset="-128"/>
                      </a:endParaRPr>
                    </a:p>
                  </a:txBody>
                  <a:tcPr>
                    <a:noFill/>
                  </a:tcP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○困窮状況と「家庭の仕事」の負担の割合を把握</a:t>
                      </a:r>
                      <a:endParaRPr kumimoji="1" lang="en-US" altLang="ja-JP" sz="1200" dirty="0" smtClean="0">
                        <a:latin typeface="BIZ UDPゴシック" panose="020B0400000000000000" pitchFamily="50" charset="-128"/>
                        <a:ea typeface="BIZ UDPゴシック" panose="020B0400000000000000" pitchFamily="50" charset="-128"/>
                      </a:endParaRPr>
                    </a:p>
                  </a:txBody>
                  <a:tcPr>
                    <a:noFill/>
                  </a:tcPr>
                </a:tc>
                <a:tc>
                  <a:txBody>
                    <a:bodyPr/>
                    <a:lstStyle/>
                    <a:p>
                      <a:pPr marL="0" algn="l" defTabSz="914400" rtl="0" eaLnBrk="1" latinLnBrk="0" hangingPunct="1"/>
                      <a:r>
                        <a:rPr kumimoji="1" lang="ja-JP" altLang="en-US" sz="1200" kern="1200" dirty="0" smtClean="0">
                          <a:solidFill>
                            <a:schemeClr val="tx1"/>
                          </a:solidFill>
                          <a:latin typeface="BIZ UDPゴシック" panose="020B0400000000000000" pitchFamily="50" charset="-128"/>
                          <a:ea typeface="BIZ UDPゴシック" panose="020B0400000000000000" pitchFamily="50" charset="-128"/>
                          <a:cs typeface="+mn-cs"/>
                        </a:rPr>
                        <a:t>○子どものウェルビーイングに向けての支援（経済（支援情報の提供）・生活・学習・体験活動の支援）</a:t>
                      </a:r>
                      <a:endParaRPr kumimoji="1" lang="en-US" altLang="ja-JP" sz="1200" kern="1200" dirty="0">
                        <a:solidFill>
                          <a:schemeClr val="tx1"/>
                        </a:solidFill>
                        <a:latin typeface="BIZ UDPゴシック" panose="020B0400000000000000" pitchFamily="50" charset="-128"/>
                        <a:ea typeface="BIZ UDPゴシック" panose="020B0400000000000000" pitchFamily="50" charset="-128"/>
                        <a:cs typeface="+mn-cs"/>
                      </a:endParaRPr>
                    </a:p>
                  </a:txBody>
                  <a:tcPr>
                    <a:noFill/>
                  </a:tcPr>
                </a:tc>
                <a:extLst>
                  <a:ext uri="{0D108BD9-81ED-4DB2-BD59-A6C34878D82A}">
                    <a16:rowId xmlns:a16="http://schemas.microsoft.com/office/drawing/2014/main" val="3029864349"/>
                  </a:ext>
                </a:extLst>
              </a:tr>
            </a:tbl>
          </a:graphicData>
        </a:graphic>
      </p:graphicFrame>
      <p:sp>
        <p:nvSpPr>
          <p:cNvPr id="4" name="テキスト ボックス 3">
            <a:extLst>
              <a:ext uri="{FF2B5EF4-FFF2-40B4-BE49-F238E27FC236}">
                <a16:creationId xmlns:a16="http://schemas.microsoft.com/office/drawing/2014/main" id="{B3553324-8856-4E35-8963-AD9404DDBBF4}"/>
              </a:ext>
            </a:extLst>
          </p:cNvPr>
          <p:cNvSpPr txBox="1"/>
          <p:nvPr/>
        </p:nvSpPr>
        <p:spPr>
          <a:xfrm>
            <a:off x="328961" y="5942127"/>
            <a:ext cx="8515592" cy="461665"/>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（国調査票様式例項目のうち、調査実施しない項目の案）</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・⑮情緒、仲間関係、向社会性、⑰逆境体験</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5076ED7D-6563-44B9-8961-28B6423CFDB1}"/>
              </a:ext>
            </a:extLst>
          </p:cNvPr>
          <p:cNvSpPr txBox="1"/>
          <p:nvPr/>
        </p:nvSpPr>
        <p:spPr>
          <a:xfrm>
            <a:off x="371529" y="5701067"/>
            <a:ext cx="835094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全</a:t>
            </a:r>
            <a:r>
              <a:rPr kumimoji="1" lang="en-US" altLang="ja-JP" sz="1200" dirty="0">
                <a:latin typeface="BIZ UDPゴシック" panose="020B0400000000000000" pitchFamily="50" charset="-128"/>
                <a:ea typeface="BIZ UDPゴシック" panose="020B0400000000000000" pitchFamily="50" charset="-128"/>
              </a:rPr>
              <a:t>2</a:t>
            </a:r>
            <a:r>
              <a:rPr kumimoji="1" lang="ja-JP" altLang="en-US" sz="1200" dirty="0">
                <a:latin typeface="BIZ UDPゴシック" panose="020B0400000000000000" pitchFamily="50" charset="-128"/>
                <a:ea typeface="BIZ UDPゴシック" panose="020B0400000000000000" pitchFamily="50" charset="-128"/>
              </a:rPr>
              <a:t>９問</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07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554683"/>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a:t>
            </a:r>
            <a:r>
              <a:rPr kumimoji="1" lang="ja-JP" altLang="en-US" dirty="0" smtClean="0">
                <a:latin typeface="BIZ UDPゴシック" panose="020B0400000000000000" pitchFamily="50" charset="-128"/>
                <a:ea typeface="BIZ UDPゴシック" panose="020B0400000000000000" pitchFamily="50" charset="-128"/>
              </a:rPr>
              <a:t>内容案（</a:t>
            </a:r>
            <a:r>
              <a:rPr kumimoji="1" lang="ja-JP" altLang="en-US" dirty="0">
                <a:latin typeface="BIZ UDPゴシック" panose="020B0400000000000000" pitchFamily="50" charset="-128"/>
                <a:ea typeface="BIZ UDPゴシック" panose="020B0400000000000000" pitchFamily="50" charset="-128"/>
              </a:rPr>
              <a:t>保護者）</a:t>
            </a:r>
          </a:p>
        </p:txBody>
      </p:sp>
      <p:sp>
        <p:nvSpPr>
          <p:cNvPr id="10" name="スライド番号プレースホルダー 9"/>
          <p:cNvSpPr>
            <a:spLocks noGrp="1"/>
          </p:cNvSpPr>
          <p:nvPr>
            <p:ph type="sldNum" sz="quarter" idx="12"/>
          </p:nvPr>
        </p:nvSpPr>
        <p:spPr>
          <a:xfrm>
            <a:off x="6934200" y="6385379"/>
            <a:ext cx="2057400" cy="365125"/>
          </a:xfrm>
        </p:spPr>
        <p:txBody>
          <a:bodyPr/>
          <a:lstStyle/>
          <a:p>
            <a:fld id="{2786F300-1236-4A6E-80C5-2810FDE8FE62}" type="slidenum">
              <a:rPr kumimoji="1" lang="ja-JP" altLang="en-US" smtClean="0"/>
              <a:t>6</a:t>
            </a:fld>
            <a:endParaRPr kumimoji="1" lang="ja-JP" altLang="en-US"/>
          </a:p>
        </p:txBody>
      </p:sp>
      <p:graphicFrame>
        <p:nvGraphicFramePr>
          <p:cNvPr id="2" name="表 3">
            <a:extLst>
              <a:ext uri="{FF2B5EF4-FFF2-40B4-BE49-F238E27FC236}">
                <a16:creationId xmlns:a16="http://schemas.microsoft.com/office/drawing/2014/main" id="{F74FD1A9-3D34-4B1E-A5FD-8ED4A6A6EF7C}"/>
              </a:ext>
            </a:extLst>
          </p:cNvPr>
          <p:cNvGraphicFramePr>
            <a:graphicFrameLocks noGrp="1"/>
          </p:cNvGraphicFramePr>
          <p:nvPr>
            <p:extLst>
              <p:ext uri="{D42A27DB-BD31-4B8C-83A1-F6EECF244321}">
                <p14:modId xmlns:p14="http://schemas.microsoft.com/office/powerpoint/2010/main" val="646703929"/>
              </p:ext>
            </p:extLst>
          </p:nvPr>
        </p:nvGraphicFramePr>
        <p:xfrm>
          <a:off x="345398" y="1942225"/>
          <a:ext cx="8646202" cy="4231627"/>
        </p:xfrm>
        <a:graphic>
          <a:graphicData uri="http://schemas.openxmlformats.org/drawingml/2006/table">
            <a:tbl>
              <a:tblPr firstRow="1" bandRow="1">
                <a:tableStyleId>{5940675A-B579-460E-94D1-54222C63F5DA}</a:tableStyleId>
              </a:tblPr>
              <a:tblGrid>
                <a:gridCol w="940477">
                  <a:extLst>
                    <a:ext uri="{9D8B030D-6E8A-4147-A177-3AD203B41FA5}">
                      <a16:colId xmlns:a16="http://schemas.microsoft.com/office/drawing/2014/main" val="3516196862"/>
                    </a:ext>
                  </a:extLst>
                </a:gridCol>
                <a:gridCol w="4114800">
                  <a:extLst>
                    <a:ext uri="{9D8B030D-6E8A-4147-A177-3AD203B41FA5}">
                      <a16:colId xmlns:a16="http://schemas.microsoft.com/office/drawing/2014/main" val="3706063968"/>
                    </a:ext>
                  </a:extLst>
                </a:gridCol>
                <a:gridCol w="1752600">
                  <a:extLst>
                    <a:ext uri="{9D8B030D-6E8A-4147-A177-3AD203B41FA5}">
                      <a16:colId xmlns:a16="http://schemas.microsoft.com/office/drawing/2014/main" val="2485161687"/>
                    </a:ext>
                  </a:extLst>
                </a:gridCol>
                <a:gridCol w="1838325">
                  <a:extLst>
                    <a:ext uri="{9D8B030D-6E8A-4147-A177-3AD203B41FA5}">
                      <a16:colId xmlns:a16="http://schemas.microsoft.com/office/drawing/2014/main" val="3102265604"/>
                    </a:ext>
                  </a:extLst>
                </a:gridCol>
              </a:tblGrid>
              <a:tr h="320930">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分野</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設問</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抽出できる課題</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課題への対応（想定）</a:t>
                      </a:r>
                    </a:p>
                  </a:txBody>
                  <a:tcPr>
                    <a:solidFill>
                      <a:schemeClr val="accent6">
                        <a:lumMod val="20000"/>
                        <a:lumOff val="80000"/>
                      </a:schemeClr>
                    </a:solidFill>
                  </a:tcPr>
                </a:tc>
                <a:extLst>
                  <a:ext uri="{0D108BD9-81ED-4DB2-BD59-A6C34878D82A}">
                    <a16:rowId xmlns:a16="http://schemas.microsoft.com/office/drawing/2014/main" val="1421511746"/>
                  </a:ext>
                </a:extLst>
              </a:tr>
              <a:tr h="2218688">
                <a:tc>
                  <a:txBody>
                    <a:bodyPr/>
                    <a:lstStyle/>
                    <a:p>
                      <a:r>
                        <a:rPr kumimoji="1" lang="ja-JP" altLang="en-US" sz="1200" dirty="0">
                          <a:latin typeface="BIZ UDPゴシック" panose="020B0400000000000000" pitchFamily="50" charset="-128"/>
                          <a:ea typeface="BIZ UDPゴシック" panose="020B0400000000000000" pitchFamily="50" charset="-128"/>
                        </a:rPr>
                        <a:t>基本</a:t>
                      </a:r>
                      <a:r>
                        <a:rPr kumimoji="1" lang="ja-JP" altLang="en-US" sz="1200" dirty="0" smtClean="0">
                          <a:latin typeface="BIZ UDPゴシック" panose="020B0400000000000000" pitchFamily="50" charset="-128"/>
                          <a:ea typeface="BIZ UDPゴシック" panose="020B0400000000000000" pitchFamily="50" charset="-128"/>
                        </a:rPr>
                        <a:t>事項・</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BIZ UDPゴシック" panose="020B0400000000000000" pitchFamily="50" charset="-128"/>
                          <a:ea typeface="BIZ UDPゴシック" panose="020B0400000000000000" pitchFamily="50" charset="-128"/>
                        </a:rPr>
                        <a:t>親の状況・養育費受取</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smtClean="0">
                          <a:latin typeface="HGP創英角ﾎﾟｯﾌﾟ体" panose="040B0A00000000000000" pitchFamily="50" charset="-128"/>
                          <a:ea typeface="HGP創英角ﾎﾟｯﾌﾟ体" panose="040B0A00000000000000" pitchFamily="50" charset="-128"/>
                        </a:rPr>
                        <a:t>１</a:t>
                      </a:r>
                      <a:r>
                        <a:rPr kumimoji="1" lang="ja-JP" altLang="en-US" sz="1200" dirty="0" smtClean="0">
                          <a:latin typeface="BIZ UDPゴシック" panose="020B0400000000000000" pitchFamily="50" charset="-128"/>
                          <a:ea typeface="BIZ UDPゴシック" panose="020B0400000000000000" pitchFamily="50" charset="-128"/>
                        </a:rPr>
                        <a:t>　 ①</a:t>
                      </a:r>
                      <a:r>
                        <a:rPr kumimoji="1" lang="ja-JP" altLang="en-US" sz="1200" dirty="0">
                          <a:latin typeface="BIZ UDPゴシック" panose="020B0400000000000000" pitchFamily="50" charset="-128"/>
                          <a:ea typeface="BIZ UDPゴシック" panose="020B0400000000000000" pitchFamily="50" charset="-128"/>
                        </a:rPr>
                        <a:t>子どもとの続柄</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２</a:t>
                      </a:r>
                      <a:r>
                        <a:rPr kumimoji="1" lang="ja-JP" altLang="en-US" sz="1200" dirty="0" smtClean="0">
                          <a:latin typeface="BIZ UDPゴシック" panose="020B0400000000000000" pitchFamily="50" charset="-128"/>
                          <a:ea typeface="BIZ UDPゴシック" panose="020B0400000000000000" pitchFamily="50" charset="-128"/>
                        </a:rPr>
                        <a:t>　 ③</a:t>
                      </a:r>
                      <a:r>
                        <a:rPr kumimoji="1" lang="ja-JP" altLang="en-US" sz="1200" dirty="0">
                          <a:latin typeface="BIZ UDPゴシック" panose="020B0400000000000000" pitchFamily="50" charset="-128"/>
                          <a:ea typeface="BIZ UDPゴシック" panose="020B0400000000000000" pitchFamily="50" charset="-128"/>
                        </a:rPr>
                        <a:t>家族構成・人数（単身赴任者を含む</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創英角ﾎﾟｯﾌﾟ体" panose="040B0A00000000000000" pitchFamily="50" charset="-128"/>
                          <a:ea typeface="HGP創英角ﾎﾟｯﾌﾟ体" panose="040B0A00000000000000" pitchFamily="50" charset="-128"/>
                        </a:rPr>
                        <a:t>３</a:t>
                      </a:r>
                      <a:r>
                        <a:rPr kumimoji="1" lang="ja-JP" altLang="en-US" sz="1200" dirty="0" smtClean="0">
                          <a:latin typeface="BIZ UDPゴシック" panose="020B0400000000000000" pitchFamily="50" charset="-128"/>
                          <a:ea typeface="BIZ UDPゴシック" panose="020B0400000000000000" pitchFamily="50" charset="-128"/>
                        </a:rPr>
                        <a:t>　 ④</a:t>
                      </a:r>
                      <a:r>
                        <a:rPr kumimoji="1" lang="ja-JP" altLang="en-US" sz="1200" dirty="0" smtClean="0">
                          <a:latin typeface="BIZ UDPゴシック" panose="020B0400000000000000" pitchFamily="50" charset="-128"/>
                          <a:ea typeface="BIZ UDPゴシック" panose="020B0400000000000000" pitchFamily="50" charset="-128"/>
                        </a:rPr>
                        <a:t>親の年齢</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４</a:t>
                      </a:r>
                      <a:r>
                        <a:rPr kumimoji="1" lang="ja-JP" altLang="en-US" sz="1200" dirty="0" smtClean="0">
                          <a:latin typeface="BIZ UDPゴシック" panose="020B0400000000000000" pitchFamily="50" charset="-128"/>
                          <a:ea typeface="BIZ UDPゴシック" panose="020B0400000000000000" pitchFamily="50" charset="-128"/>
                        </a:rPr>
                        <a:t>　 ⑤</a:t>
                      </a:r>
                      <a:r>
                        <a:rPr kumimoji="1" lang="ja-JP" altLang="en-US" sz="1200" dirty="0">
                          <a:latin typeface="BIZ UDPゴシック" panose="020B0400000000000000" pitchFamily="50" charset="-128"/>
                          <a:ea typeface="BIZ UDPゴシック" panose="020B0400000000000000" pitchFamily="50" charset="-128"/>
                        </a:rPr>
                        <a:t>単身</a:t>
                      </a:r>
                      <a:r>
                        <a:rPr kumimoji="1" lang="ja-JP" altLang="en-US" sz="1200" dirty="0" smtClean="0">
                          <a:latin typeface="BIZ UDPゴシック" panose="020B0400000000000000" pitchFamily="50" charset="-128"/>
                          <a:ea typeface="BIZ UDPゴシック" panose="020B0400000000000000" pitchFamily="50" charset="-128"/>
                        </a:rPr>
                        <a:t>赴任者</a:t>
                      </a:r>
                      <a:endParaRPr kumimoji="1" lang="en-US" altLang="ja-JP" sz="12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創英角ﾎﾟｯﾌﾟ体" panose="040B0A00000000000000" pitchFamily="50" charset="-128"/>
                          <a:ea typeface="HGP創英角ﾎﾟｯﾌﾟ体" panose="040B0A00000000000000" pitchFamily="50" charset="-128"/>
                        </a:rPr>
                        <a:t>５</a:t>
                      </a:r>
                      <a:r>
                        <a:rPr kumimoji="1" lang="ja-JP" altLang="en-US" sz="1200" dirty="0" smtClean="0">
                          <a:latin typeface="BIZ UDPゴシック" panose="020B0400000000000000" pitchFamily="50" charset="-128"/>
                          <a:ea typeface="BIZ UDPゴシック" panose="020B0400000000000000" pitchFamily="50" charset="-128"/>
                        </a:rPr>
                        <a:t>　 ⑥</a:t>
                      </a:r>
                      <a:r>
                        <a:rPr kumimoji="1" lang="ja-JP" altLang="en-US" sz="1200" dirty="0" smtClean="0">
                          <a:latin typeface="BIZ UDPゴシック" panose="020B0400000000000000" pitchFamily="50" charset="-128"/>
                          <a:ea typeface="BIZ UDPゴシック" panose="020B0400000000000000" pitchFamily="50" charset="-128"/>
                        </a:rPr>
                        <a:t>親の婚姻状況</a:t>
                      </a:r>
                      <a:endParaRPr kumimoji="1" lang="en-US" altLang="ja-JP" sz="12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創英角ﾎﾟｯﾌﾟ体" panose="040B0A00000000000000" pitchFamily="50" charset="-128"/>
                          <a:ea typeface="HGP創英角ﾎﾟｯﾌﾟ体" panose="040B0A00000000000000" pitchFamily="50" charset="-128"/>
                        </a:rPr>
                        <a:t>６</a:t>
                      </a:r>
                      <a:r>
                        <a:rPr kumimoji="1" lang="ja-JP" altLang="en-US" sz="1200" dirty="0" smtClean="0">
                          <a:latin typeface="BIZ UDPゴシック" panose="020B0400000000000000" pitchFamily="50" charset="-128"/>
                          <a:ea typeface="BIZ UDPゴシック" panose="020B0400000000000000" pitchFamily="50" charset="-128"/>
                        </a:rPr>
                        <a:t>　 ⑦</a:t>
                      </a:r>
                      <a:r>
                        <a:rPr kumimoji="1" lang="ja-JP" altLang="en-US" sz="1200" dirty="0" smtClean="0">
                          <a:latin typeface="BIZ UDPゴシック" panose="020B0400000000000000" pitchFamily="50" charset="-128"/>
                          <a:ea typeface="BIZ UDPゴシック" panose="020B0400000000000000" pitchFamily="50" charset="-128"/>
                        </a:rPr>
                        <a:t>離婚の場合の養育費の取決・受取状況</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７</a:t>
                      </a:r>
                      <a:r>
                        <a:rPr kumimoji="1" lang="ja-JP" altLang="en-US" sz="1200" dirty="0" smtClean="0">
                          <a:latin typeface="BIZ UDPゴシック" panose="020B0400000000000000" pitchFamily="50" charset="-128"/>
                          <a:ea typeface="BIZ UDPゴシック" panose="020B0400000000000000" pitchFamily="50" charset="-128"/>
                        </a:rPr>
                        <a:t>　 ⑧</a:t>
                      </a:r>
                      <a:r>
                        <a:rPr kumimoji="1" lang="ja-JP" altLang="en-US" sz="1200" dirty="0">
                          <a:latin typeface="BIZ UDPゴシック" panose="020B0400000000000000" pitchFamily="50" charset="-128"/>
                          <a:ea typeface="BIZ UDPゴシック" panose="020B0400000000000000" pitchFamily="50" charset="-128"/>
                        </a:rPr>
                        <a:t>日本語以外の言語の使用状況</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創英角ﾎﾟｯﾌﾟ体" panose="040B0A00000000000000" pitchFamily="50" charset="-128"/>
                          <a:ea typeface="HGP創英角ﾎﾟｯﾌﾟ体" panose="040B0A00000000000000" pitchFamily="50" charset="-128"/>
                        </a:rPr>
                        <a:t>８</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住居の種類（</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・４</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HGP創英角ﾎﾟｯﾌﾟ体" panose="040B0A00000000000000" pitchFamily="50" charset="-128"/>
                          <a:ea typeface="HGP創英角ﾎﾟｯﾌﾟ体" panose="040B0A00000000000000" pitchFamily="50" charset="-128"/>
                        </a:rPr>
                        <a:t>９</a:t>
                      </a:r>
                      <a:r>
                        <a:rPr kumimoji="1" lang="ja-JP" altLang="en-US" sz="1200" dirty="0" smtClean="0">
                          <a:latin typeface="BIZ UDPゴシック" panose="020B0400000000000000" pitchFamily="50" charset="-128"/>
                          <a:ea typeface="BIZ UDPゴシック" panose="020B0400000000000000" pitchFamily="50" charset="-128"/>
                        </a:rPr>
                        <a:t>　 ⑨</a:t>
                      </a:r>
                      <a:r>
                        <a:rPr kumimoji="1" lang="ja-JP" altLang="en-US" sz="1200" dirty="0" smtClean="0">
                          <a:latin typeface="BIZ UDPゴシック" panose="020B0400000000000000" pitchFamily="50" charset="-128"/>
                          <a:ea typeface="BIZ UDPゴシック" panose="020B0400000000000000" pitchFamily="50" charset="-128"/>
                        </a:rPr>
                        <a:t>親の最終学歴</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10</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⑩</a:t>
                      </a:r>
                      <a:r>
                        <a:rPr kumimoji="1" lang="ja-JP" altLang="en-US" sz="1200" dirty="0" smtClean="0">
                          <a:latin typeface="BIZ UDPゴシック" panose="020B0400000000000000" pitchFamily="50" charset="-128"/>
                          <a:ea typeface="BIZ UDPゴシック" panose="020B0400000000000000" pitchFamily="50" charset="-128"/>
                        </a:rPr>
                        <a:t>親の就労状況</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11</a:t>
                      </a:r>
                      <a:r>
                        <a:rPr kumimoji="1" lang="ja-JP" altLang="en-US" sz="1200" baseline="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⑪</a:t>
                      </a:r>
                      <a:r>
                        <a:rPr kumimoji="1" lang="ja-JP" altLang="en-US" sz="1200" dirty="0" smtClean="0">
                          <a:latin typeface="BIZ UDPゴシック" panose="020B0400000000000000" pitchFamily="50" charset="-128"/>
                          <a:ea typeface="BIZ UDPゴシック" panose="020B0400000000000000" pitchFamily="50" charset="-128"/>
                        </a:rPr>
                        <a:t>就労していない場合の理由</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○ひとり親世帯で養育費を受け取っていない割合</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○養育費確保にかかる支援の充実</a:t>
                      </a:r>
                    </a:p>
                  </a:txBody>
                  <a:tcPr/>
                </a:tc>
                <a:extLst>
                  <a:ext uri="{0D108BD9-81ED-4DB2-BD59-A6C34878D82A}">
                    <a16:rowId xmlns:a16="http://schemas.microsoft.com/office/drawing/2014/main" val="3760537522"/>
                  </a:ext>
                </a:extLst>
              </a:tr>
              <a:tr h="1210614">
                <a:tc>
                  <a:txBody>
                    <a:bodyPr/>
                    <a:lstStyle/>
                    <a:p>
                      <a:r>
                        <a:rPr kumimoji="1" lang="ja-JP" altLang="en-US" sz="1200" dirty="0">
                          <a:latin typeface="BIZ UDPゴシック" panose="020B0400000000000000" pitchFamily="50" charset="-128"/>
                          <a:ea typeface="BIZ UDPゴシック" panose="020B0400000000000000" pitchFamily="50" charset="-128"/>
                        </a:rPr>
                        <a:t>子どもとの関わり・進学見通し</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12</a:t>
                      </a:r>
                      <a:r>
                        <a:rPr kumimoji="1" lang="ja-JP" altLang="en-US" sz="1200" dirty="0" smtClean="0">
                          <a:latin typeface="BIZ UDPゴシック" panose="020B0400000000000000" pitchFamily="50" charset="-128"/>
                          <a:ea typeface="BIZ UDPゴシック" panose="020B0400000000000000" pitchFamily="50" charset="-128"/>
                        </a:rPr>
                        <a:t>　⑫</a:t>
                      </a:r>
                      <a:r>
                        <a:rPr kumimoji="1" lang="ja-JP" altLang="en-US" sz="1200" dirty="0">
                          <a:latin typeface="BIZ UDPゴシック" panose="020B0400000000000000" pitchFamily="50" charset="-128"/>
                          <a:ea typeface="BIZ UDPゴシック" panose="020B0400000000000000" pitchFamily="50" charset="-128"/>
                        </a:rPr>
                        <a:t>子どもが０～２歳時に通っていた主な教育・保育施設</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13</a:t>
                      </a:r>
                      <a:r>
                        <a:rPr kumimoji="1" lang="ja-JP" altLang="en-US" sz="1200" dirty="0" smtClean="0">
                          <a:latin typeface="BIZ UDPゴシック" panose="020B0400000000000000" pitchFamily="50" charset="-128"/>
                          <a:ea typeface="BIZ UDPゴシック" panose="020B0400000000000000" pitchFamily="50" charset="-128"/>
                        </a:rPr>
                        <a:t>　⑬</a:t>
                      </a:r>
                      <a:r>
                        <a:rPr kumimoji="1" lang="ja-JP" altLang="en-US" sz="1200" dirty="0">
                          <a:latin typeface="BIZ UDPゴシック" panose="020B0400000000000000" pitchFamily="50" charset="-128"/>
                          <a:ea typeface="BIZ UDPゴシック" panose="020B0400000000000000" pitchFamily="50" charset="-128"/>
                        </a:rPr>
                        <a:t>子どもが３～５歳時に通っていた主な教育・保育施設</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14</a:t>
                      </a:r>
                      <a:r>
                        <a:rPr kumimoji="1" lang="ja-JP" altLang="en-US" sz="1200" dirty="0" smtClean="0">
                          <a:latin typeface="BIZ UDPゴシック" panose="020B0400000000000000" pitchFamily="50" charset="-128"/>
                          <a:ea typeface="BIZ UDPゴシック" panose="020B0400000000000000" pitchFamily="50" charset="-128"/>
                        </a:rPr>
                        <a:t>　⑭</a:t>
                      </a:r>
                      <a:r>
                        <a:rPr kumimoji="1" lang="ja-JP" altLang="en-US" sz="1200" dirty="0">
                          <a:latin typeface="BIZ UDPゴシック" panose="020B0400000000000000" pitchFamily="50" charset="-128"/>
                          <a:ea typeface="BIZ UDPゴシック" panose="020B0400000000000000" pitchFamily="50" charset="-128"/>
                        </a:rPr>
                        <a:t>遊び・読書・勉強等に関する子どもとの関わり</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15</a:t>
                      </a:r>
                      <a:r>
                        <a:rPr kumimoji="1" lang="ja-JP" altLang="en-US" sz="1200" dirty="0" smtClean="0">
                          <a:latin typeface="BIZ UDPゴシック" panose="020B0400000000000000" pitchFamily="50" charset="-128"/>
                          <a:ea typeface="BIZ UDPゴシック" panose="020B0400000000000000" pitchFamily="50" charset="-128"/>
                        </a:rPr>
                        <a:t>　⑮</a:t>
                      </a:r>
                      <a:r>
                        <a:rPr kumimoji="1" lang="ja-JP" altLang="en-US" sz="1200" dirty="0">
                          <a:latin typeface="BIZ UDPゴシック" panose="020B0400000000000000" pitchFamily="50" charset="-128"/>
                          <a:ea typeface="BIZ UDPゴシック" panose="020B0400000000000000" pitchFamily="50" charset="-128"/>
                        </a:rPr>
                        <a:t>授業参観・</a:t>
                      </a:r>
                      <a:r>
                        <a:rPr kumimoji="1" lang="en-US" altLang="ja-JP" sz="1200" dirty="0">
                          <a:latin typeface="BIZ UDPゴシック" panose="020B0400000000000000" pitchFamily="50" charset="-128"/>
                          <a:ea typeface="BIZ UDPゴシック" panose="020B0400000000000000" pitchFamily="50" charset="-128"/>
                        </a:rPr>
                        <a:t>PTA</a:t>
                      </a:r>
                      <a:r>
                        <a:rPr kumimoji="1" lang="ja-JP" altLang="en-US" sz="1200" dirty="0">
                          <a:latin typeface="BIZ UDPゴシック" panose="020B0400000000000000" pitchFamily="50" charset="-128"/>
                          <a:ea typeface="BIZ UDPゴシック" panose="020B0400000000000000" pitchFamily="50" charset="-128"/>
                        </a:rPr>
                        <a:t>等への参加状況</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16</a:t>
                      </a:r>
                      <a:r>
                        <a:rPr kumimoji="1" lang="ja-JP" altLang="en-US" sz="1200" dirty="0" smtClean="0">
                          <a:latin typeface="BIZ UDPゴシック" panose="020B0400000000000000" pitchFamily="50" charset="-128"/>
                          <a:ea typeface="BIZ UDPゴシック" panose="020B0400000000000000" pitchFamily="50" charset="-128"/>
                        </a:rPr>
                        <a:t>　⑯</a:t>
                      </a:r>
                      <a:r>
                        <a:rPr kumimoji="1" lang="ja-JP" altLang="en-US" sz="1200" dirty="0">
                          <a:latin typeface="BIZ UDPゴシック" panose="020B0400000000000000" pitchFamily="50" charset="-128"/>
                          <a:ea typeface="BIZ UDPゴシック" panose="020B0400000000000000" pitchFamily="50" charset="-128"/>
                        </a:rPr>
                        <a:t>子どもの進学の見通し</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17</a:t>
                      </a:r>
                      <a:r>
                        <a:rPr kumimoji="1" lang="ja-JP" altLang="en-US" sz="1200" dirty="0" smtClean="0">
                          <a:latin typeface="BIZ UDPゴシック" panose="020B0400000000000000" pitchFamily="50" charset="-128"/>
                          <a:ea typeface="BIZ UDPゴシック" panose="020B0400000000000000" pitchFamily="50" charset="-128"/>
                        </a:rPr>
                        <a:t>　⑰</a:t>
                      </a:r>
                      <a:r>
                        <a:rPr kumimoji="1" lang="ja-JP" altLang="en-US" sz="1200" dirty="0">
                          <a:latin typeface="BIZ UDPゴシック" panose="020B0400000000000000" pitchFamily="50" charset="-128"/>
                          <a:ea typeface="BIZ UDPゴシック" panose="020B0400000000000000" pitchFamily="50" charset="-128"/>
                        </a:rPr>
                        <a:t>⑯についてその</a:t>
                      </a:r>
                      <a:r>
                        <a:rPr kumimoji="1" lang="ja-JP" altLang="en-US" sz="1200" dirty="0" smtClean="0">
                          <a:latin typeface="BIZ UDPゴシック" panose="020B0400000000000000" pitchFamily="50" charset="-128"/>
                          <a:ea typeface="BIZ UDPゴシック" panose="020B0400000000000000" pitchFamily="50" charset="-128"/>
                        </a:rPr>
                        <a:t>理由</a:t>
                      </a:r>
                      <a:endParaRPr kumimoji="1" lang="en-US" altLang="ja-JP" sz="1200" dirty="0" smtClean="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○困窮度による進学見通し等の違い</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○学習支援の実施・充実</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○進学にかかる支援制度の周知</a:t>
                      </a:r>
                    </a:p>
                  </a:txBody>
                  <a:tcPr/>
                </a:tc>
                <a:extLst>
                  <a:ext uri="{0D108BD9-81ED-4DB2-BD59-A6C34878D82A}">
                    <a16:rowId xmlns:a16="http://schemas.microsoft.com/office/drawing/2014/main" val="1219084784"/>
                  </a:ext>
                </a:extLst>
              </a:tr>
              <a:tr h="481395">
                <a:tc>
                  <a:txBody>
                    <a:bodyPr/>
                    <a:lstStyle/>
                    <a:p>
                      <a:r>
                        <a:rPr kumimoji="1" lang="ja-JP" altLang="en-US" sz="1200" dirty="0">
                          <a:latin typeface="BIZ UDPゴシック" panose="020B0400000000000000" pitchFamily="50" charset="-128"/>
                          <a:ea typeface="BIZ UDPゴシック" panose="020B0400000000000000" pitchFamily="50" charset="-128"/>
                        </a:rPr>
                        <a:t>子どもの通学状況</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18</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学校の欠席の頻度（</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18</a:t>
                      </a:r>
                      <a:r>
                        <a:rPr kumimoji="1" lang="ja-JP" altLang="en-US" sz="1200" dirty="0">
                          <a:latin typeface="BIZ UDPゴシック" panose="020B0400000000000000" pitchFamily="50" charset="-128"/>
                          <a:ea typeface="BIZ UDPゴシック" panose="020B0400000000000000" pitchFamily="50" charset="-128"/>
                        </a:rPr>
                        <a:t>）</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○欠席状況と困窮度、生活状況等の相関関係</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○欠席の多い子どもへの支援</a:t>
                      </a:r>
                    </a:p>
                  </a:txBody>
                  <a:tcPr/>
                </a:tc>
                <a:extLst>
                  <a:ext uri="{0D108BD9-81ED-4DB2-BD59-A6C34878D82A}">
                    <a16:rowId xmlns:a16="http://schemas.microsoft.com/office/drawing/2014/main" val="1763554584"/>
                  </a:ext>
                </a:extLst>
              </a:tr>
            </a:tbl>
          </a:graphicData>
        </a:graphic>
      </p:graphicFrame>
      <p:sp>
        <p:nvSpPr>
          <p:cNvPr id="4" name="テキスト ボックス 3">
            <a:extLst>
              <a:ext uri="{FF2B5EF4-FFF2-40B4-BE49-F238E27FC236}">
                <a16:creationId xmlns:a16="http://schemas.microsoft.com/office/drawing/2014/main" id="{EBB02BE5-7518-47BA-B738-99DD9E77142F}"/>
              </a:ext>
            </a:extLst>
          </p:cNvPr>
          <p:cNvSpPr txBox="1"/>
          <p:nvPr/>
        </p:nvSpPr>
        <p:spPr>
          <a:xfrm>
            <a:off x="252631" y="1572891"/>
            <a:ext cx="1364133" cy="369332"/>
          </a:xfrm>
          <a:prstGeom prst="rect">
            <a:avLst/>
          </a:prstGeom>
          <a:noFill/>
        </p:spPr>
        <p:txBody>
          <a:bodyPr wrap="square" rtlCol="0">
            <a:spAutoFit/>
          </a:bodyPr>
          <a:lstStyle/>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保護者</a:t>
            </a:r>
            <a:r>
              <a:rPr kumimoji="1" lang="en-US" altLang="ja-JP" b="1" dirty="0">
                <a:latin typeface="BIZ UDPゴシック" panose="020B0400000000000000" pitchFamily="50" charset="-128"/>
                <a:ea typeface="BIZ UDPゴシック" panose="020B0400000000000000" pitchFamily="50" charset="-128"/>
              </a:rPr>
              <a:t>】</a:t>
            </a:r>
            <a:endParaRPr kumimoji="1" lang="ja-JP" altLang="en-US" b="1"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5769736" y="1542113"/>
            <a:ext cx="3119861" cy="400110"/>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設問について　・○囲み数字</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国調査票様式例</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　　　　　　　　　　・★</a:t>
            </a:r>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上記以外（</a:t>
            </a:r>
            <a:r>
              <a:rPr kumimoji="1" lang="en-US" altLang="ja-JP" sz="1000" dirty="0">
                <a:latin typeface="BIZ UDPゴシック" panose="020B0400000000000000" pitchFamily="50" charset="-128"/>
                <a:ea typeface="BIZ UDPゴシック" panose="020B0400000000000000" pitchFamily="50" charset="-128"/>
              </a:rPr>
              <a:t>H28</a:t>
            </a:r>
            <a:r>
              <a:rPr kumimoji="1" lang="ja-JP" altLang="en-US" sz="1000" dirty="0">
                <a:latin typeface="BIZ UDPゴシック" panose="020B0400000000000000" pitchFamily="50" charset="-128"/>
                <a:ea typeface="BIZ UDPゴシック" panose="020B0400000000000000" pitchFamily="50" charset="-128"/>
              </a:rPr>
              <a:t>調査項目、新規）</a:t>
            </a:r>
          </a:p>
        </p:txBody>
      </p:sp>
      <p:sp>
        <p:nvSpPr>
          <p:cNvPr id="13" name="テキスト ボックス 12"/>
          <p:cNvSpPr txBox="1"/>
          <p:nvPr/>
        </p:nvSpPr>
        <p:spPr>
          <a:xfrm>
            <a:off x="277362" y="1042718"/>
            <a:ext cx="8522082"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国の調査票様式例をベースとし、</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調査項目</a:t>
            </a:r>
            <a:r>
              <a:rPr kumimoji="1" lang="ja-JP" altLang="en-US" sz="1200" dirty="0" smtClean="0">
                <a:latin typeface="Meiryo UI" panose="020B0604030504040204" pitchFamily="50" charset="-128"/>
                <a:ea typeface="Meiryo UI" panose="020B0604030504040204" pitchFamily="50" charset="-128"/>
              </a:rPr>
              <a:t>の一部（経済的な理由で子どもにできなかったこと等）</a:t>
            </a:r>
            <a:r>
              <a:rPr kumimoji="1" lang="ja-JP" altLang="en-US" sz="1200" dirty="0">
                <a:latin typeface="Meiryo UI" panose="020B0604030504040204" pitchFamily="50" charset="-128"/>
                <a:ea typeface="Meiryo UI" panose="020B0604030504040204" pitchFamily="50" charset="-128"/>
              </a:rPr>
              <a:t>及び新規</a:t>
            </a:r>
            <a:r>
              <a:rPr kumimoji="1" lang="ja-JP" altLang="en-US" sz="1200" dirty="0" smtClean="0">
                <a:latin typeface="Meiryo UI" panose="020B0604030504040204" pitchFamily="50" charset="-128"/>
                <a:ea typeface="Meiryo UI" panose="020B0604030504040204" pitchFamily="50" charset="-128"/>
              </a:rPr>
              <a:t>項目（悩みごとの相談方法、支援情報の入手方法・居場所の利用希望等）を追加</a:t>
            </a:r>
            <a:endParaRPr kumimoji="1" lang="ja-JP" altLang="en-US" sz="1200" dirty="0"/>
          </a:p>
        </p:txBody>
      </p:sp>
    </p:spTree>
    <p:extLst>
      <p:ext uri="{BB962C8B-B14F-4D97-AF65-F5344CB8AC3E}">
        <p14:creationId xmlns:p14="http://schemas.microsoft.com/office/powerpoint/2010/main" val="752223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09095" y="477409"/>
            <a:ext cx="8515592"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■調査</a:t>
            </a:r>
            <a:r>
              <a:rPr kumimoji="1" lang="ja-JP" altLang="en-US" dirty="0" smtClean="0">
                <a:latin typeface="BIZ UDPゴシック" panose="020B0400000000000000" pitchFamily="50" charset="-128"/>
                <a:ea typeface="BIZ UDPゴシック" panose="020B0400000000000000" pitchFamily="50" charset="-128"/>
              </a:rPr>
              <a:t>内容案（</a:t>
            </a:r>
            <a:r>
              <a:rPr kumimoji="1" lang="ja-JP" altLang="en-US" dirty="0">
                <a:latin typeface="BIZ UDPゴシック" panose="020B0400000000000000" pitchFamily="50" charset="-128"/>
                <a:ea typeface="BIZ UDPゴシック" panose="020B0400000000000000" pitchFamily="50" charset="-128"/>
              </a:rPr>
              <a:t>保護者）</a:t>
            </a:r>
          </a:p>
        </p:txBody>
      </p:sp>
      <p:sp>
        <p:nvSpPr>
          <p:cNvPr id="10" name="スライド番号プレースホルダー 9"/>
          <p:cNvSpPr>
            <a:spLocks noGrp="1"/>
          </p:cNvSpPr>
          <p:nvPr>
            <p:ph type="sldNum" sz="quarter" idx="12"/>
          </p:nvPr>
        </p:nvSpPr>
        <p:spPr>
          <a:xfrm>
            <a:off x="6934200" y="6398258"/>
            <a:ext cx="2057400" cy="365125"/>
          </a:xfrm>
        </p:spPr>
        <p:txBody>
          <a:bodyPr/>
          <a:lstStyle/>
          <a:p>
            <a:fld id="{2786F300-1236-4A6E-80C5-2810FDE8FE62}" type="slidenum">
              <a:rPr kumimoji="1" lang="ja-JP" altLang="en-US" smtClean="0"/>
              <a:t>7</a:t>
            </a:fld>
            <a:endParaRPr kumimoji="1" lang="ja-JP" altLang="en-US" dirty="0"/>
          </a:p>
        </p:txBody>
      </p:sp>
      <p:graphicFrame>
        <p:nvGraphicFramePr>
          <p:cNvPr id="2" name="表 3">
            <a:extLst>
              <a:ext uri="{FF2B5EF4-FFF2-40B4-BE49-F238E27FC236}">
                <a16:creationId xmlns:a16="http://schemas.microsoft.com/office/drawing/2014/main" id="{F74FD1A9-3D34-4B1E-A5FD-8ED4A6A6EF7C}"/>
              </a:ext>
            </a:extLst>
          </p:cNvPr>
          <p:cNvGraphicFramePr>
            <a:graphicFrameLocks noGrp="1"/>
          </p:cNvGraphicFramePr>
          <p:nvPr>
            <p:extLst>
              <p:ext uri="{D42A27DB-BD31-4B8C-83A1-F6EECF244321}">
                <p14:modId xmlns:p14="http://schemas.microsoft.com/office/powerpoint/2010/main" val="3455362977"/>
              </p:ext>
            </p:extLst>
          </p:nvPr>
        </p:nvGraphicFramePr>
        <p:xfrm>
          <a:off x="345398" y="980771"/>
          <a:ext cx="8646202" cy="4672807"/>
        </p:xfrm>
        <a:graphic>
          <a:graphicData uri="http://schemas.openxmlformats.org/drawingml/2006/table">
            <a:tbl>
              <a:tblPr firstRow="1" bandRow="1">
                <a:tableStyleId>{5940675A-B579-460E-94D1-54222C63F5DA}</a:tableStyleId>
              </a:tblPr>
              <a:tblGrid>
                <a:gridCol w="997627">
                  <a:extLst>
                    <a:ext uri="{9D8B030D-6E8A-4147-A177-3AD203B41FA5}">
                      <a16:colId xmlns:a16="http://schemas.microsoft.com/office/drawing/2014/main" val="3516196862"/>
                    </a:ext>
                  </a:extLst>
                </a:gridCol>
                <a:gridCol w="4286250">
                  <a:extLst>
                    <a:ext uri="{9D8B030D-6E8A-4147-A177-3AD203B41FA5}">
                      <a16:colId xmlns:a16="http://schemas.microsoft.com/office/drawing/2014/main" val="3706063968"/>
                    </a:ext>
                  </a:extLst>
                </a:gridCol>
                <a:gridCol w="1562100">
                  <a:extLst>
                    <a:ext uri="{9D8B030D-6E8A-4147-A177-3AD203B41FA5}">
                      <a16:colId xmlns:a16="http://schemas.microsoft.com/office/drawing/2014/main" val="2485161687"/>
                    </a:ext>
                  </a:extLst>
                </a:gridCol>
                <a:gridCol w="1800225">
                  <a:extLst>
                    <a:ext uri="{9D8B030D-6E8A-4147-A177-3AD203B41FA5}">
                      <a16:colId xmlns:a16="http://schemas.microsoft.com/office/drawing/2014/main" val="3102265604"/>
                    </a:ext>
                  </a:extLst>
                </a:gridCol>
              </a:tblGrid>
              <a:tr h="331344">
                <a:tc>
                  <a:txBody>
                    <a:bodyPr/>
                    <a:lstStyle/>
                    <a:p>
                      <a:pPr algn="ctr"/>
                      <a:r>
                        <a:rPr kumimoji="1" lang="ja-JP" altLang="en-US" sz="1400" dirty="0">
                          <a:latin typeface="BIZ UDPゴシック" panose="020B0400000000000000" pitchFamily="50" charset="-128"/>
                          <a:ea typeface="BIZ UDPゴシック" panose="020B0400000000000000" pitchFamily="50" charset="-128"/>
                        </a:rPr>
                        <a:t>分野</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設問</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抽出できる課題</a:t>
                      </a:r>
                    </a:p>
                  </a:txBody>
                  <a:tcPr>
                    <a:solidFill>
                      <a:schemeClr val="accent6">
                        <a:lumMod val="20000"/>
                        <a:lumOff val="80000"/>
                      </a:schemeClr>
                    </a:solidFill>
                  </a:tcPr>
                </a:tc>
                <a:tc>
                  <a:txBody>
                    <a:bodyPr/>
                    <a:lstStyle/>
                    <a:p>
                      <a:pPr algn="ctr"/>
                      <a:r>
                        <a:rPr kumimoji="1" lang="ja-JP" altLang="en-US" sz="1400" dirty="0">
                          <a:latin typeface="BIZ UDPゴシック" panose="020B0400000000000000" pitchFamily="50" charset="-128"/>
                          <a:ea typeface="BIZ UDPゴシック" panose="020B0400000000000000" pitchFamily="50" charset="-128"/>
                        </a:rPr>
                        <a:t>課題への対応（想定）</a:t>
                      </a:r>
                    </a:p>
                  </a:txBody>
                  <a:tcPr>
                    <a:solidFill>
                      <a:schemeClr val="accent6">
                        <a:lumMod val="20000"/>
                        <a:lumOff val="80000"/>
                      </a:schemeClr>
                    </a:solidFill>
                  </a:tcPr>
                </a:tc>
                <a:extLst>
                  <a:ext uri="{0D108BD9-81ED-4DB2-BD59-A6C34878D82A}">
                    <a16:rowId xmlns:a16="http://schemas.microsoft.com/office/drawing/2014/main" val="1421511746"/>
                  </a:ext>
                </a:extLst>
              </a:tr>
              <a:tr h="677597">
                <a:tc>
                  <a:txBody>
                    <a:bodyPr/>
                    <a:lstStyle/>
                    <a:p>
                      <a:r>
                        <a:rPr kumimoji="1" lang="ja-JP" altLang="en-US" sz="1200" dirty="0">
                          <a:latin typeface="BIZ UDPゴシック" panose="020B0400000000000000" pitchFamily="50" charset="-128"/>
                          <a:ea typeface="BIZ UDPゴシック" panose="020B0400000000000000" pitchFamily="50" charset="-128"/>
                        </a:rPr>
                        <a:t>悩みごとの相談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P創英角ﾎﾟｯﾌﾟ体" panose="040B0A00000000000000" pitchFamily="50" charset="-128"/>
                          <a:ea typeface="HGP創英角ﾎﾟｯﾌﾟ体" panose="040B0A00000000000000" pitchFamily="50" charset="-128"/>
                        </a:rPr>
                        <a:t>19</a:t>
                      </a:r>
                      <a:r>
                        <a:rPr kumimoji="1" lang="ja-JP" altLang="en-US" sz="1200" dirty="0" smtClean="0">
                          <a:latin typeface="BIZ UDPゴシック" panose="020B0400000000000000" pitchFamily="50" charset="-128"/>
                          <a:ea typeface="BIZ UDPゴシック" panose="020B0400000000000000" pitchFamily="50" charset="-128"/>
                        </a:rPr>
                        <a:t>　⑱</a:t>
                      </a:r>
                      <a:r>
                        <a:rPr kumimoji="1" lang="ja-JP" altLang="en-US" sz="1200" dirty="0">
                          <a:latin typeface="BIZ UDPゴシック" panose="020B0400000000000000" pitchFamily="50" charset="-128"/>
                          <a:ea typeface="BIZ UDPゴシック" panose="020B0400000000000000" pitchFamily="50" charset="-128"/>
                        </a:rPr>
                        <a:t>子育て、重要事項の相談、金銭援助で頼れる</a:t>
                      </a:r>
                      <a:r>
                        <a:rPr kumimoji="1" lang="ja-JP" altLang="en-US" sz="1200" dirty="0" smtClean="0">
                          <a:latin typeface="BIZ UDPゴシック" panose="020B0400000000000000" pitchFamily="50" charset="-128"/>
                          <a:ea typeface="BIZ UDPゴシック" panose="020B0400000000000000" pitchFamily="50" charset="-128"/>
                        </a:rPr>
                        <a:t>人</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P創英角ﾎﾟｯﾌﾟ体" panose="040B0A00000000000000" pitchFamily="50" charset="-128"/>
                          <a:ea typeface="HGP創英角ﾎﾟｯﾌﾟ体" panose="040B0A00000000000000" pitchFamily="50" charset="-128"/>
                        </a:rPr>
                        <a:t>20</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相談しやすい方法（新規）</a:t>
                      </a:r>
                    </a:p>
                    <a:p>
                      <a:r>
                        <a:rPr kumimoji="1" lang="en-US" altLang="ja-JP" sz="1200" dirty="0" smtClean="0">
                          <a:latin typeface="HGP創英角ﾎﾟｯﾌﾟ体" panose="040B0A00000000000000" pitchFamily="50" charset="-128"/>
                          <a:ea typeface="HGP創英角ﾎﾟｯﾌﾟ体" panose="040B0A00000000000000" pitchFamily="50" charset="-128"/>
                        </a:rPr>
                        <a:t>21</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どのような方法で支援情報を受け取りたいか（新規）</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○相談方法、支援情報入手方法のニーズ</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○支援情報発信の充実</a:t>
                      </a:r>
                    </a:p>
                  </a:txBody>
                  <a:tcPr/>
                </a:tc>
                <a:extLst>
                  <a:ext uri="{0D108BD9-81ED-4DB2-BD59-A6C34878D82A}">
                    <a16:rowId xmlns:a16="http://schemas.microsoft.com/office/drawing/2014/main" val="2149822753"/>
                  </a:ext>
                </a:extLst>
              </a:tr>
              <a:tr h="1329410">
                <a:tc>
                  <a:txBody>
                    <a:bodyPr/>
                    <a:lstStyle/>
                    <a:p>
                      <a:r>
                        <a:rPr kumimoji="1" lang="ja-JP" altLang="en-US" sz="1200" dirty="0">
                          <a:latin typeface="BIZ UDPゴシック" panose="020B0400000000000000" pitchFamily="50" charset="-128"/>
                          <a:ea typeface="BIZ UDPゴシック" panose="020B0400000000000000" pitchFamily="50" charset="-128"/>
                        </a:rPr>
                        <a:t>暮らし・経済状況</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22</a:t>
                      </a:r>
                      <a:r>
                        <a:rPr kumimoji="1" lang="ja-JP" altLang="en-US" sz="1200" dirty="0" smtClean="0">
                          <a:latin typeface="BIZ UDPゴシック" panose="020B0400000000000000" pitchFamily="50" charset="-128"/>
                          <a:ea typeface="BIZ UDPゴシック" panose="020B0400000000000000" pitchFamily="50" charset="-128"/>
                        </a:rPr>
                        <a:t>　⑲</a:t>
                      </a:r>
                      <a:r>
                        <a:rPr kumimoji="1" lang="ja-JP" altLang="en-US" sz="1200" dirty="0">
                          <a:latin typeface="BIZ UDPゴシック" panose="020B0400000000000000" pitchFamily="50" charset="-128"/>
                          <a:ea typeface="BIZ UDPゴシック" panose="020B0400000000000000" pitchFamily="50" charset="-128"/>
                        </a:rPr>
                        <a:t>現在の暮らしにゆとりがあるか</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23</a:t>
                      </a:r>
                      <a:r>
                        <a:rPr kumimoji="1" lang="ja-JP" altLang="en-US" sz="1200" dirty="0" smtClean="0">
                          <a:latin typeface="BIZ UDPゴシック" panose="020B0400000000000000" pitchFamily="50" charset="-128"/>
                          <a:ea typeface="BIZ UDPゴシック" panose="020B0400000000000000" pitchFamily="50" charset="-128"/>
                        </a:rPr>
                        <a:t>　⑳</a:t>
                      </a:r>
                      <a:r>
                        <a:rPr kumimoji="1" lang="ja-JP" altLang="en-US" sz="1200" dirty="0">
                          <a:latin typeface="BIZ UDPゴシック" panose="020B0400000000000000" pitchFamily="50" charset="-128"/>
                          <a:ea typeface="BIZ UDPゴシック" panose="020B0400000000000000" pitchFamily="50" charset="-128"/>
                        </a:rPr>
                        <a:t>世帯の年間収入（税込）</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24</a:t>
                      </a:r>
                      <a:r>
                        <a:rPr kumimoji="1" lang="ja-JP" altLang="en-US" sz="1200" dirty="0" smtClean="0">
                          <a:latin typeface="BIZ UDPゴシック" panose="020B0400000000000000" pitchFamily="50" charset="-128"/>
                          <a:ea typeface="BIZ UDPゴシック" panose="020B0400000000000000" pitchFamily="50" charset="-128"/>
                        </a:rPr>
                        <a:t>　㉑</a:t>
                      </a:r>
                      <a:r>
                        <a:rPr kumimoji="1" lang="ja-JP" altLang="en-US" sz="1200" dirty="0">
                          <a:latin typeface="BIZ UDPゴシック" panose="020B0400000000000000" pitchFamily="50" charset="-128"/>
                          <a:ea typeface="BIZ UDPゴシック" panose="020B0400000000000000" pitchFamily="50" charset="-128"/>
                        </a:rPr>
                        <a:t>経済的理由による食料が買えなかった経験</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25</a:t>
                      </a:r>
                      <a:r>
                        <a:rPr kumimoji="1" lang="ja-JP" altLang="en-US" sz="1200" dirty="0" smtClean="0">
                          <a:latin typeface="BIZ UDPゴシック" panose="020B0400000000000000" pitchFamily="50" charset="-128"/>
                          <a:ea typeface="BIZ UDPゴシック" panose="020B0400000000000000" pitchFamily="50" charset="-128"/>
                        </a:rPr>
                        <a:t>　㉒</a:t>
                      </a:r>
                      <a:r>
                        <a:rPr kumimoji="1" lang="ja-JP" altLang="en-US" sz="1200" dirty="0">
                          <a:latin typeface="BIZ UDPゴシック" panose="020B0400000000000000" pitchFamily="50" charset="-128"/>
                          <a:ea typeface="BIZ UDPゴシック" panose="020B0400000000000000" pitchFamily="50" charset="-128"/>
                        </a:rPr>
                        <a:t>経済的理由による衣服が買えなかった経験</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26</a:t>
                      </a:r>
                      <a:r>
                        <a:rPr kumimoji="1" lang="ja-JP" altLang="en-US" sz="1200" dirty="0" smtClean="0">
                          <a:latin typeface="BIZ UDPゴシック" panose="020B0400000000000000" pitchFamily="50" charset="-128"/>
                          <a:ea typeface="BIZ UDPゴシック" panose="020B0400000000000000" pitchFamily="50" charset="-128"/>
                        </a:rPr>
                        <a:t>　㉓</a:t>
                      </a:r>
                      <a:r>
                        <a:rPr kumimoji="1" lang="ja-JP" altLang="en-US" sz="1200" dirty="0">
                          <a:latin typeface="BIZ UDPゴシック" panose="020B0400000000000000" pitchFamily="50" charset="-128"/>
                          <a:ea typeface="BIZ UDPゴシック" panose="020B0400000000000000" pitchFamily="50" charset="-128"/>
                        </a:rPr>
                        <a:t>経済的理由による光熱水費が払えなかった経験</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27</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経済的な理由でできなかったこと（</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・７）</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28</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経済的な理由で子どもにできなかったこと（</a:t>
                      </a:r>
                      <a:r>
                        <a:rPr kumimoji="1" lang="en-US" altLang="ja-JP" sz="1200" dirty="0">
                          <a:latin typeface="BIZ UDPゴシック" panose="020B0400000000000000" pitchFamily="50" charset="-128"/>
                          <a:ea typeface="BIZ UDPゴシック" panose="020B0400000000000000" pitchFamily="50" charset="-128"/>
                        </a:rPr>
                        <a:t>H28</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○困窮による物質的剥奪・子どもの経験の欠如の状況</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○生活や子どもの将来に向けて必要な物や体験にかかる支援</a:t>
                      </a:r>
                    </a:p>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60537522"/>
                  </a:ext>
                </a:extLst>
              </a:tr>
              <a:tr h="486090">
                <a:tc>
                  <a:txBody>
                    <a:bodyPr/>
                    <a:lstStyle/>
                    <a:p>
                      <a:r>
                        <a:rPr kumimoji="1" lang="ja-JP" altLang="en-US" sz="1200" dirty="0">
                          <a:latin typeface="BIZ UDPゴシック" panose="020B0400000000000000" pitchFamily="50" charset="-128"/>
                          <a:ea typeface="BIZ UDPゴシック" panose="020B0400000000000000" pitchFamily="50" charset="-128"/>
                        </a:rPr>
                        <a:t>生活満足度</a:t>
                      </a: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29</a:t>
                      </a:r>
                      <a:r>
                        <a:rPr kumimoji="1" lang="ja-JP" altLang="en-US" sz="1200" dirty="0" smtClean="0">
                          <a:latin typeface="BIZ UDPゴシック" panose="020B0400000000000000" pitchFamily="50" charset="-128"/>
                          <a:ea typeface="BIZ UDPゴシック" panose="020B0400000000000000" pitchFamily="50" charset="-128"/>
                        </a:rPr>
                        <a:t>　㉔</a:t>
                      </a:r>
                      <a:r>
                        <a:rPr kumimoji="1" lang="ja-JP" altLang="en-US" sz="1200" dirty="0">
                          <a:latin typeface="BIZ UDPゴシック" panose="020B0400000000000000" pitchFamily="50" charset="-128"/>
                          <a:ea typeface="BIZ UDPゴシック" panose="020B0400000000000000" pitchFamily="50" charset="-128"/>
                        </a:rPr>
                        <a:t>直近１か月間の精神状態</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30</a:t>
                      </a:r>
                      <a:r>
                        <a:rPr kumimoji="1" lang="ja-JP" altLang="en-US" sz="1200" dirty="0" smtClean="0">
                          <a:latin typeface="BIZ UDPゴシック" panose="020B0400000000000000" pitchFamily="50" charset="-128"/>
                          <a:ea typeface="BIZ UDPゴシック" panose="020B0400000000000000" pitchFamily="50" charset="-128"/>
                        </a:rPr>
                        <a:t>　㉕</a:t>
                      </a:r>
                      <a:r>
                        <a:rPr kumimoji="1" lang="ja-JP" altLang="en-US" sz="1200" dirty="0">
                          <a:latin typeface="BIZ UDPゴシック" panose="020B0400000000000000" pitchFamily="50" charset="-128"/>
                          <a:ea typeface="BIZ UDPゴシック" panose="020B0400000000000000" pitchFamily="50" charset="-128"/>
                        </a:rPr>
                        <a:t>生活満足度（０～</a:t>
                      </a:r>
                      <a:r>
                        <a:rPr kumimoji="1" lang="en-US" altLang="ja-JP" sz="1200" dirty="0">
                          <a:latin typeface="BIZ UDPゴシック" panose="020B0400000000000000" pitchFamily="50" charset="-128"/>
                          <a:ea typeface="BIZ UDPゴシック" panose="020B0400000000000000" pitchFamily="50" charset="-128"/>
                        </a:rPr>
                        <a:t>10</a:t>
                      </a:r>
                      <a:r>
                        <a:rPr kumimoji="1" lang="ja-JP" altLang="en-US" sz="1200" dirty="0">
                          <a:latin typeface="BIZ UDPゴシック" panose="020B0400000000000000" pitchFamily="50" charset="-128"/>
                          <a:ea typeface="BIZ UDPゴシック" panose="020B0400000000000000" pitchFamily="50" charset="-128"/>
                        </a:rPr>
                        <a:t>の</a:t>
                      </a:r>
                      <a:r>
                        <a:rPr kumimoji="1" lang="en-US" altLang="ja-JP" sz="1200" dirty="0">
                          <a:latin typeface="BIZ UDPゴシック" panose="020B0400000000000000" pitchFamily="50" charset="-128"/>
                          <a:ea typeface="BIZ UDPゴシック" panose="020B0400000000000000" pitchFamily="50" charset="-128"/>
                        </a:rPr>
                        <a:t>11</a:t>
                      </a:r>
                      <a:r>
                        <a:rPr kumimoji="1" lang="ja-JP" altLang="en-US" sz="1200" dirty="0">
                          <a:latin typeface="BIZ UDPゴシック" panose="020B0400000000000000" pitchFamily="50" charset="-128"/>
                          <a:ea typeface="BIZ UDPゴシック" panose="020B0400000000000000" pitchFamily="50" charset="-128"/>
                        </a:rPr>
                        <a:t>段階）</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○困窮度による生活満足度等の違い</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671659738"/>
                  </a:ext>
                </a:extLst>
              </a:tr>
              <a:tr h="570217">
                <a:tc>
                  <a:txBody>
                    <a:bodyPr/>
                    <a:lstStyle/>
                    <a:p>
                      <a:r>
                        <a:rPr kumimoji="1" lang="ja-JP" altLang="en-US" sz="1200" dirty="0">
                          <a:latin typeface="BIZ UDPゴシック" panose="020B0400000000000000" pitchFamily="50" charset="-128"/>
                          <a:ea typeface="BIZ UDPゴシック" panose="020B0400000000000000" pitchFamily="50" charset="-128"/>
                        </a:rPr>
                        <a:t>新型コロナの影響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P創英角ﾎﾟｯﾌﾟ体" panose="040B0A00000000000000" pitchFamily="50" charset="-128"/>
                          <a:ea typeface="HGP創英角ﾎﾟｯﾌﾟ体" panose="040B0A00000000000000" pitchFamily="50" charset="-128"/>
                        </a:rPr>
                        <a:t>31</a:t>
                      </a:r>
                      <a:r>
                        <a:rPr kumimoji="1" lang="ja-JP" altLang="en-US" sz="1200" dirty="0" smtClean="0">
                          <a:latin typeface="BIZ UDPゴシック" panose="020B0400000000000000" pitchFamily="50" charset="-128"/>
                          <a:ea typeface="BIZ UDPゴシック" panose="020B0400000000000000" pitchFamily="50" charset="-128"/>
                        </a:rPr>
                        <a:t>　㉖</a:t>
                      </a:r>
                      <a:r>
                        <a:rPr kumimoji="1" lang="ja-JP" altLang="en-US" sz="1200" dirty="0">
                          <a:latin typeface="BIZ UDPゴシック" panose="020B0400000000000000" pitchFamily="50" charset="-128"/>
                          <a:ea typeface="BIZ UDPゴシック" panose="020B0400000000000000" pitchFamily="50" charset="-128"/>
                        </a:rPr>
                        <a:t>新型コロナ感染拡大前からの変化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○新型コロナの生活への影響、困窮度による影響の違い</a:t>
                      </a: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09730696"/>
                  </a:ext>
                </a:extLst>
              </a:tr>
              <a:tr h="503007">
                <a:tc>
                  <a:txBody>
                    <a:bodyPr/>
                    <a:lstStyle/>
                    <a:p>
                      <a:r>
                        <a:rPr kumimoji="1" lang="ja-JP" altLang="en-US" sz="1200" dirty="0">
                          <a:latin typeface="BIZ UDPゴシック" panose="020B0400000000000000" pitchFamily="50" charset="-128"/>
                          <a:ea typeface="BIZ UDPゴシック" panose="020B0400000000000000" pitchFamily="50" charset="-128"/>
                        </a:rPr>
                        <a:t>支援制度の利用</a:t>
                      </a:r>
                      <a:r>
                        <a:rPr kumimoji="1" lang="ja-JP" altLang="en-US" sz="1200" dirty="0" smtClean="0">
                          <a:latin typeface="BIZ UDPゴシック" panose="020B0400000000000000" pitchFamily="50" charset="-128"/>
                          <a:ea typeface="BIZ UDPゴシック" panose="020B0400000000000000" pitchFamily="50" charset="-128"/>
                        </a:rPr>
                        <a:t>状況等</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en-US" altLang="ja-JP" sz="1200" dirty="0" smtClean="0">
                          <a:latin typeface="HGP創英角ﾎﾟｯﾌﾟ体" panose="040B0A00000000000000" pitchFamily="50" charset="-128"/>
                          <a:ea typeface="HGP創英角ﾎﾟｯﾌﾟ体" panose="040B0A00000000000000" pitchFamily="50" charset="-128"/>
                        </a:rPr>
                        <a:t>32</a:t>
                      </a:r>
                      <a:r>
                        <a:rPr kumimoji="1" lang="ja-JP" altLang="en-US" sz="1200" dirty="0" smtClean="0">
                          <a:latin typeface="BIZ UDPゴシック" panose="020B0400000000000000" pitchFamily="50" charset="-128"/>
                          <a:ea typeface="BIZ UDPゴシック" panose="020B0400000000000000" pitchFamily="50" charset="-128"/>
                        </a:rPr>
                        <a:t>　㉗</a:t>
                      </a:r>
                      <a:r>
                        <a:rPr kumimoji="1" lang="ja-JP" altLang="en-US" sz="1200" dirty="0">
                          <a:latin typeface="BIZ UDPゴシック" panose="020B0400000000000000" pitchFamily="50" charset="-128"/>
                          <a:ea typeface="BIZ UDPゴシック" panose="020B0400000000000000" pitchFamily="50" charset="-128"/>
                        </a:rPr>
                        <a:t>支援制度の利用経験、利用したことがない場合の</a:t>
                      </a:r>
                      <a:r>
                        <a:rPr kumimoji="1" lang="ja-JP" altLang="en-US" sz="1200" dirty="0" smtClean="0">
                          <a:latin typeface="BIZ UDPゴシック" panose="020B0400000000000000" pitchFamily="50" charset="-128"/>
                          <a:ea typeface="BIZ UDPゴシック" panose="020B0400000000000000" pitchFamily="50" charset="-128"/>
                        </a:rPr>
                        <a:t>理由</a:t>
                      </a:r>
                      <a:endParaRPr kumimoji="1" lang="en-US" altLang="ja-JP" sz="12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P創英角ﾎﾟｯﾌﾟ体" panose="040B0A00000000000000" pitchFamily="50" charset="-128"/>
                          <a:ea typeface="HGP創英角ﾎﾟｯﾌﾟ体" panose="040B0A00000000000000" pitchFamily="50" charset="-128"/>
                        </a:rPr>
                        <a:t>33</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支援制度のニーズ</a:t>
                      </a:r>
                      <a:endParaRPr kumimoji="1" lang="en-US" altLang="ja-JP" sz="1200" dirty="0" smtClean="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○支援未利用の</a:t>
                      </a:r>
                      <a:r>
                        <a:rPr kumimoji="1" lang="ja-JP" altLang="en-US" sz="1200" dirty="0" smtClean="0">
                          <a:latin typeface="BIZ UDPゴシック" panose="020B0400000000000000" pitchFamily="50" charset="-128"/>
                          <a:ea typeface="BIZ UDPゴシック" panose="020B0400000000000000" pitchFamily="50" charset="-128"/>
                        </a:rPr>
                        <a:t>状況</a:t>
                      </a:r>
                      <a:endParaRPr kumimoji="1" lang="en-US" altLang="ja-JP" sz="1200" dirty="0" smtClean="0">
                        <a:latin typeface="BIZ UDPゴシック" panose="020B0400000000000000" pitchFamily="50" charset="-128"/>
                        <a:ea typeface="BIZ UDPゴシック" panose="020B0400000000000000" pitchFamily="50" charset="-128"/>
                      </a:endParaRPr>
                    </a:p>
                    <a:p>
                      <a:r>
                        <a:rPr kumimoji="1" lang="ja-JP" altLang="en-US" sz="1200" dirty="0" smtClean="0">
                          <a:latin typeface="BIZ UDPゴシック" panose="020B0400000000000000" pitchFamily="50" charset="-128"/>
                          <a:ea typeface="BIZ UDPゴシック" panose="020B0400000000000000" pitchFamily="50" charset="-128"/>
                        </a:rPr>
                        <a:t>○支援制度のニーズ</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a:latin typeface="BIZ UDPゴシック" panose="020B0400000000000000" pitchFamily="50" charset="-128"/>
                          <a:ea typeface="BIZ UDPゴシック" panose="020B0400000000000000" pitchFamily="50" charset="-128"/>
                        </a:rPr>
                        <a:t>○支援制度の</a:t>
                      </a:r>
                      <a:r>
                        <a:rPr kumimoji="1" lang="ja-JP" altLang="en-US" sz="1200" dirty="0" smtClean="0">
                          <a:latin typeface="BIZ UDPゴシック" panose="020B0400000000000000" pitchFamily="50" charset="-128"/>
                          <a:ea typeface="BIZ UDPゴシック" panose="020B0400000000000000" pitchFamily="50" charset="-128"/>
                        </a:rPr>
                        <a:t>周知・支援</a:t>
                      </a:r>
                      <a:r>
                        <a:rPr kumimoji="1" lang="ja-JP" altLang="en-US" sz="1200" dirty="0">
                          <a:latin typeface="BIZ UDPゴシック" panose="020B0400000000000000" pitchFamily="50" charset="-128"/>
                          <a:ea typeface="BIZ UDPゴシック" panose="020B0400000000000000" pitchFamily="50" charset="-128"/>
                        </a:rPr>
                        <a:t>に</a:t>
                      </a:r>
                      <a:r>
                        <a:rPr kumimoji="1" lang="ja-JP" altLang="en-US" sz="1200" dirty="0" smtClean="0">
                          <a:latin typeface="BIZ UDPゴシック" panose="020B0400000000000000" pitchFamily="50" charset="-128"/>
                          <a:ea typeface="BIZ UDPゴシック" panose="020B0400000000000000" pitchFamily="50" charset="-128"/>
                        </a:rPr>
                        <a:t>つなぐ施策</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219084784"/>
                  </a:ext>
                </a:extLst>
              </a:tr>
              <a:tr h="663089">
                <a:tc>
                  <a:txBody>
                    <a:bodyPr/>
                    <a:lstStyle/>
                    <a:p>
                      <a:r>
                        <a:rPr kumimoji="1" lang="ja-JP" altLang="en-US" sz="1200" dirty="0" smtClean="0">
                          <a:latin typeface="BIZ UDPゴシック" panose="020B0400000000000000" pitchFamily="50" charset="-128"/>
                          <a:ea typeface="BIZ UDPゴシック" panose="020B0400000000000000" pitchFamily="50" charset="-128"/>
                        </a:rPr>
                        <a:t>居場所</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P創英角ﾎﾟｯﾌﾟ体" panose="040B0A00000000000000" pitchFamily="50" charset="-128"/>
                          <a:ea typeface="HGP創英角ﾎﾟｯﾌﾟ体" panose="040B0A00000000000000" pitchFamily="50" charset="-128"/>
                        </a:rPr>
                        <a:t>34</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居場所等の</a:t>
                      </a:r>
                      <a:r>
                        <a:rPr kumimoji="1" lang="ja-JP" altLang="en-US" sz="1200" dirty="0" smtClean="0">
                          <a:latin typeface="BIZ UDPゴシック" panose="020B0400000000000000" pitchFamily="50" charset="-128"/>
                          <a:ea typeface="BIZ UDPゴシック" panose="020B0400000000000000" pitchFamily="50" charset="-128"/>
                        </a:rPr>
                        <a:t>利用希望</a:t>
                      </a:r>
                      <a:r>
                        <a:rPr kumimoji="1" lang="ja-JP" altLang="en-US" sz="1200" dirty="0">
                          <a:latin typeface="BIZ UDPゴシック" panose="020B0400000000000000" pitchFamily="50" charset="-128"/>
                          <a:ea typeface="BIZ UDPゴシック" panose="020B0400000000000000" pitchFamily="50" charset="-128"/>
                        </a:rPr>
                        <a:t>（新規）</a:t>
                      </a:r>
                      <a:endParaRPr kumimoji="1" lang="en-US" altLang="ja-JP" sz="1200" dirty="0">
                        <a:latin typeface="BIZ UDPゴシック" panose="020B0400000000000000" pitchFamily="50" charset="-128"/>
                        <a:ea typeface="BIZ UDPゴシック" panose="020B0400000000000000" pitchFamily="50" charset="-128"/>
                      </a:endParaRPr>
                    </a:p>
                    <a:p>
                      <a:r>
                        <a:rPr kumimoji="1" lang="en-US" altLang="ja-JP" sz="1200" dirty="0" smtClean="0">
                          <a:latin typeface="HGP創英角ﾎﾟｯﾌﾟ体" panose="040B0A00000000000000" pitchFamily="50" charset="-128"/>
                          <a:ea typeface="HGP創英角ﾎﾟｯﾌﾟ体" panose="040B0A00000000000000" pitchFamily="50" charset="-128"/>
                        </a:rPr>
                        <a:t>35</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居場所を利用したい頻度（新規</a:t>
                      </a:r>
                      <a:r>
                        <a:rPr kumimoji="1" lang="ja-JP" altLang="en-US" sz="1200" dirty="0" smtClean="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dirty="0" smtClean="0">
                          <a:latin typeface="BIZ UDPゴシック" panose="020B0400000000000000" pitchFamily="50" charset="-128"/>
                          <a:ea typeface="BIZ UDPゴシック" panose="020B0400000000000000" pitchFamily="50" charset="-128"/>
                        </a:rPr>
                        <a:t>○居場所</a:t>
                      </a:r>
                      <a:r>
                        <a:rPr kumimoji="1" lang="ja-JP" altLang="en-US" sz="1200" dirty="0">
                          <a:latin typeface="BIZ UDPゴシック" panose="020B0400000000000000" pitchFamily="50" charset="-128"/>
                          <a:ea typeface="BIZ UDPゴシック" panose="020B0400000000000000" pitchFamily="50" charset="-128"/>
                        </a:rPr>
                        <a:t>の利用ニーズ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○子どもの</a:t>
                      </a:r>
                      <a:r>
                        <a:rPr kumimoji="1" lang="ja-JP" altLang="en-US" sz="1200" dirty="0" smtClean="0">
                          <a:latin typeface="BIZ UDPゴシック" panose="020B0400000000000000" pitchFamily="50" charset="-128"/>
                          <a:ea typeface="BIZ UDPゴシック" panose="020B0400000000000000" pitchFamily="50" charset="-128"/>
                        </a:rPr>
                        <a:t>居場所づくりの</a:t>
                      </a:r>
                      <a:r>
                        <a:rPr kumimoji="1" lang="ja-JP" altLang="en-US" sz="1200" dirty="0">
                          <a:latin typeface="BIZ UDPゴシック" panose="020B0400000000000000" pitchFamily="50" charset="-128"/>
                          <a:ea typeface="BIZ UDPゴシック" panose="020B0400000000000000" pitchFamily="50" charset="-128"/>
                        </a:rPr>
                        <a:t>充実・地域の居場所の周知</a:t>
                      </a:r>
                      <a:endParaRPr kumimoji="1"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060361745"/>
                  </a:ext>
                </a:extLst>
              </a:tr>
            </a:tbl>
          </a:graphicData>
        </a:graphic>
      </p:graphicFrame>
      <p:sp>
        <p:nvSpPr>
          <p:cNvPr id="8" name="テキスト ボックス 7">
            <a:extLst>
              <a:ext uri="{FF2B5EF4-FFF2-40B4-BE49-F238E27FC236}">
                <a16:creationId xmlns:a16="http://schemas.microsoft.com/office/drawing/2014/main" id="{17B46362-5350-40A9-B3A7-A7A568836A77}"/>
              </a:ext>
            </a:extLst>
          </p:cNvPr>
          <p:cNvSpPr txBox="1"/>
          <p:nvPr/>
        </p:nvSpPr>
        <p:spPr>
          <a:xfrm>
            <a:off x="309094" y="6044605"/>
            <a:ext cx="8515592" cy="461665"/>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（国調査票様式例項目のうち、調査実施しない項目の案）</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　・②小学校の学区</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1" name="テキスト ボックス 10">
            <a:extLst>
              <a:ext uri="{FF2B5EF4-FFF2-40B4-BE49-F238E27FC236}">
                <a16:creationId xmlns:a16="http://schemas.microsoft.com/office/drawing/2014/main" id="{CDB8EBF2-A083-47BC-AD93-B79E932FA17C}"/>
              </a:ext>
            </a:extLst>
          </p:cNvPr>
          <p:cNvSpPr txBox="1"/>
          <p:nvPr/>
        </p:nvSpPr>
        <p:spPr>
          <a:xfrm>
            <a:off x="358650" y="5814269"/>
            <a:ext cx="835094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全</a:t>
            </a:r>
            <a:r>
              <a:rPr kumimoji="1" lang="en-US" altLang="ja-JP" sz="1200" dirty="0">
                <a:latin typeface="BIZ UDPゴシック" panose="020B0400000000000000" pitchFamily="50" charset="-128"/>
                <a:ea typeface="BIZ UDPゴシック" panose="020B0400000000000000" pitchFamily="50" charset="-128"/>
              </a:rPr>
              <a:t>35</a:t>
            </a:r>
            <a:r>
              <a:rPr kumimoji="1" lang="ja-JP" altLang="en-US" sz="1200" dirty="0">
                <a:latin typeface="BIZ UDPゴシック" panose="020B0400000000000000" pitchFamily="50" charset="-128"/>
                <a:ea typeface="BIZ UDPゴシック" panose="020B0400000000000000" pitchFamily="50" charset="-128"/>
              </a:rPr>
              <a:t>問</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800782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1489</TotalTime>
  <Words>2608</Words>
  <Application>Microsoft Office PowerPoint</Application>
  <PresentationFormat>画面に合わせる (4:3)</PresentationFormat>
  <Paragraphs>277</Paragraphs>
  <Slides>7</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BIZ UDPゴシック</vt:lpstr>
      <vt:lpstr>HGP創英角ﾎﾟｯﾌﾟ体</vt:lpstr>
      <vt:lpstr>Meiryo UI</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令和５年度大阪府子どもの生活に関する実態調査について</dc:title>
  <dc:creator>加藤　美恵</dc:creator>
  <cp:lastModifiedBy>加藤　美恵</cp:lastModifiedBy>
  <cp:revision>369</cp:revision>
  <cp:lastPrinted>2023-02-08T05:50:22Z</cp:lastPrinted>
  <dcterms:created xsi:type="dcterms:W3CDTF">2022-12-13T09:44:38Z</dcterms:created>
  <dcterms:modified xsi:type="dcterms:W3CDTF">2023-02-08T05:57:20Z</dcterms:modified>
</cp:coreProperties>
</file>