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E1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120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A316-C9C9-4751-802B-92B042954C0D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929C-35DA-4637-8F2C-B4AD3C2E5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6197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A316-C9C9-4751-802B-92B042954C0D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929C-35DA-4637-8F2C-B4AD3C2E5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765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A316-C9C9-4751-802B-92B042954C0D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929C-35DA-4637-8F2C-B4AD3C2E5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529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A316-C9C9-4751-802B-92B042954C0D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929C-35DA-4637-8F2C-B4AD3C2E5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255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A316-C9C9-4751-802B-92B042954C0D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929C-35DA-4637-8F2C-B4AD3C2E5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1443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A316-C9C9-4751-802B-92B042954C0D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929C-35DA-4637-8F2C-B4AD3C2E5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8525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A316-C9C9-4751-802B-92B042954C0D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929C-35DA-4637-8F2C-B4AD3C2E5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930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A316-C9C9-4751-802B-92B042954C0D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929C-35DA-4637-8F2C-B4AD3C2E5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6673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A316-C9C9-4751-802B-92B042954C0D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929C-35DA-4637-8F2C-B4AD3C2E5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8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A316-C9C9-4751-802B-92B042954C0D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929C-35DA-4637-8F2C-B4AD3C2E5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9703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A316-C9C9-4751-802B-92B042954C0D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929C-35DA-4637-8F2C-B4AD3C2E5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013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FA316-C9C9-4751-802B-92B042954C0D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8929C-35DA-4637-8F2C-B4AD3C2E5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777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0994" y="236853"/>
            <a:ext cx="7740723" cy="467686"/>
          </a:xfrm>
        </p:spPr>
        <p:txBody>
          <a:bodyPr>
            <a:normAutofit fontScale="92500"/>
          </a:bodyPr>
          <a:lstStyle/>
          <a:p>
            <a:pPr algn="l"/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次期のひとり親家庭等自立促進計画策定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に係るスケジュール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（イメージ）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18894" y="568283"/>
            <a:ext cx="9042009" cy="111304"/>
          </a:xfrm>
          <a:prstGeom prst="rect">
            <a:avLst/>
          </a:prstGeom>
          <a:gradFill flip="none" rotWithShape="1">
            <a:gsLst>
              <a:gs pos="61460">
                <a:srgbClr val="C2AEC4"/>
              </a:gs>
              <a:gs pos="50472">
                <a:srgbClr val="CD8FA1"/>
              </a:gs>
              <a:gs pos="44028">
                <a:srgbClr val="D37D8C"/>
              </a:gs>
              <a:gs pos="22940">
                <a:srgbClr val="E84149"/>
              </a:gs>
              <a:gs pos="0">
                <a:srgbClr val="FF00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5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848897"/>
              </p:ext>
            </p:extLst>
          </p:nvPr>
        </p:nvGraphicFramePr>
        <p:xfrm>
          <a:off x="141667" y="934813"/>
          <a:ext cx="8841557" cy="55579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13076">
                  <a:extLst>
                    <a:ext uri="{9D8B030D-6E8A-4147-A177-3AD203B41FA5}">
                      <a16:colId xmlns:a16="http://schemas.microsoft.com/office/drawing/2014/main" val="1172331397"/>
                    </a:ext>
                  </a:extLst>
                </a:gridCol>
                <a:gridCol w="1022542">
                  <a:extLst>
                    <a:ext uri="{9D8B030D-6E8A-4147-A177-3AD203B41FA5}">
                      <a16:colId xmlns:a16="http://schemas.microsoft.com/office/drawing/2014/main" val="3615387749"/>
                    </a:ext>
                  </a:extLst>
                </a:gridCol>
                <a:gridCol w="3172051">
                  <a:extLst>
                    <a:ext uri="{9D8B030D-6E8A-4147-A177-3AD203B41FA5}">
                      <a16:colId xmlns:a16="http://schemas.microsoft.com/office/drawing/2014/main" val="3800775573"/>
                    </a:ext>
                  </a:extLst>
                </a:gridCol>
                <a:gridCol w="3244914">
                  <a:extLst>
                    <a:ext uri="{9D8B030D-6E8A-4147-A177-3AD203B41FA5}">
                      <a16:colId xmlns:a16="http://schemas.microsoft.com/office/drawing/2014/main" val="1046047989"/>
                    </a:ext>
                  </a:extLst>
                </a:gridCol>
                <a:gridCol w="788974">
                  <a:extLst>
                    <a:ext uri="{9D8B030D-6E8A-4147-A177-3AD203B41FA5}">
                      <a16:colId xmlns:a16="http://schemas.microsoft.com/office/drawing/2014/main" val="1489543501"/>
                    </a:ext>
                  </a:extLst>
                </a:gridCol>
              </a:tblGrid>
              <a:tr h="314695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令和５年度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令和６年度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98365636"/>
                  </a:ext>
                </a:extLst>
              </a:tr>
              <a:tr h="281564">
                <a:tc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</a:t>
                      </a:r>
                      <a:r>
                        <a:rPr kumimoji="1" lang="ja-JP" altLang="en-US" sz="1100" b="1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100" b="1" baseline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夏頃　　　　　　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31851"/>
                  </a:ext>
                </a:extLst>
              </a:tr>
              <a:tr h="108000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審議会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（大阪府子ども施策審議会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子どもの貧困対策部会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ひとり親家庭等自立促進計画策定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WG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13595614"/>
                  </a:ext>
                </a:extLst>
              </a:tr>
              <a:tr h="1080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アンケート調査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u="sng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1E1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853590"/>
                  </a:ext>
                </a:extLst>
              </a:tr>
              <a:tr h="1080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計画策定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19171153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市町村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54119413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関係</a:t>
                      </a:r>
                      <a:endParaRPr kumimoji="1" lang="en-US" altLang="ja-JP" sz="11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団体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2450871"/>
                  </a:ext>
                </a:extLst>
              </a:tr>
            </a:tbl>
          </a:graphicData>
        </a:graphic>
      </p:graphicFrame>
      <p:grpSp>
        <p:nvGrpSpPr>
          <p:cNvPr id="8" name="グループ化 7"/>
          <p:cNvGrpSpPr/>
          <p:nvPr/>
        </p:nvGrpSpPr>
        <p:grpSpPr>
          <a:xfrm>
            <a:off x="1830868" y="1960060"/>
            <a:ext cx="625249" cy="600164"/>
            <a:chOff x="1351299" y="1774999"/>
            <a:chExt cx="768236" cy="600164"/>
          </a:xfrm>
        </p:grpSpPr>
        <p:sp>
          <p:nvSpPr>
            <p:cNvPr id="54" name="ホームベース 53"/>
            <p:cNvSpPr/>
            <p:nvPr/>
          </p:nvSpPr>
          <p:spPr>
            <a:xfrm>
              <a:off x="1435921" y="1774999"/>
              <a:ext cx="683614" cy="600164"/>
            </a:xfrm>
            <a:prstGeom prst="homePlat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テキスト ボックス 56"/>
            <p:cNvSpPr txBox="1"/>
            <p:nvPr/>
          </p:nvSpPr>
          <p:spPr>
            <a:xfrm>
              <a:off x="1351299" y="1964172"/>
              <a:ext cx="71946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審議</a:t>
              </a:r>
              <a:endPara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2636131" y="3068270"/>
            <a:ext cx="1030965" cy="751686"/>
            <a:chOff x="2636131" y="2751368"/>
            <a:chExt cx="1030965" cy="751686"/>
          </a:xfrm>
        </p:grpSpPr>
        <p:sp>
          <p:nvSpPr>
            <p:cNvPr id="18" name="ホームベース 17"/>
            <p:cNvSpPr/>
            <p:nvPr/>
          </p:nvSpPr>
          <p:spPr>
            <a:xfrm>
              <a:off x="2636131" y="2751368"/>
              <a:ext cx="1030965" cy="751686"/>
            </a:xfrm>
            <a:prstGeom prst="homePlat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2636131" y="2897475"/>
              <a:ext cx="77879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アンケート調査</a:t>
              </a:r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実施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8179943" y="4121236"/>
            <a:ext cx="606784" cy="824247"/>
            <a:chOff x="8179943" y="5289584"/>
            <a:chExt cx="606784" cy="518175"/>
          </a:xfrm>
        </p:grpSpPr>
        <p:sp>
          <p:nvSpPr>
            <p:cNvPr id="4" name="ホームベース 3"/>
            <p:cNvSpPr/>
            <p:nvPr/>
          </p:nvSpPr>
          <p:spPr>
            <a:xfrm>
              <a:off x="8217404" y="5289584"/>
              <a:ext cx="569323" cy="518175"/>
            </a:xfrm>
            <a:prstGeom prst="homePlat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テキスト ボックス 69"/>
            <p:cNvSpPr txBox="1"/>
            <p:nvPr/>
          </p:nvSpPr>
          <p:spPr>
            <a:xfrm>
              <a:off x="8179943" y="5473980"/>
              <a:ext cx="60678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新計画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7447191" y="4121240"/>
            <a:ext cx="609134" cy="824247"/>
            <a:chOff x="7447191" y="5275173"/>
            <a:chExt cx="609134" cy="542833"/>
          </a:xfrm>
        </p:grpSpPr>
        <p:sp>
          <p:nvSpPr>
            <p:cNvPr id="74" name="ホームベース 73"/>
            <p:cNvSpPr/>
            <p:nvPr/>
          </p:nvSpPr>
          <p:spPr>
            <a:xfrm>
              <a:off x="7570809" y="5275173"/>
              <a:ext cx="350803" cy="542833"/>
            </a:xfrm>
            <a:prstGeom prst="homePlate">
              <a:avLst>
                <a:gd name="adj" fmla="val 32904"/>
              </a:avLst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5" name="テキスト ボックス 74"/>
            <p:cNvSpPr txBox="1"/>
            <p:nvPr/>
          </p:nvSpPr>
          <p:spPr>
            <a:xfrm>
              <a:off x="7447191" y="5466852"/>
              <a:ext cx="60913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パブコメ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2636131" y="5158523"/>
            <a:ext cx="1030965" cy="492044"/>
            <a:chOff x="2636131" y="4888064"/>
            <a:chExt cx="1030965" cy="492044"/>
          </a:xfrm>
        </p:grpSpPr>
        <p:sp>
          <p:nvSpPr>
            <p:cNvPr id="51" name="ホームベース 50"/>
            <p:cNvSpPr/>
            <p:nvPr/>
          </p:nvSpPr>
          <p:spPr>
            <a:xfrm>
              <a:off x="2636131" y="4888064"/>
              <a:ext cx="1030965" cy="492044"/>
            </a:xfrm>
            <a:prstGeom prst="homePlat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2636131" y="4918642"/>
              <a:ext cx="88228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調査票</a:t>
              </a:r>
              <a:endPara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 fontAlgn="ctr"/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配布・回収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55" name="グループ化 54"/>
          <p:cNvGrpSpPr/>
          <p:nvPr/>
        </p:nvGrpSpPr>
        <p:grpSpPr>
          <a:xfrm>
            <a:off x="2633797" y="5875214"/>
            <a:ext cx="1030965" cy="492044"/>
            <a:chOff x="2636131" y="4888064"/>
            <a:chExt cx="1030965" cy="492044"/>
          </a:xfrm>
        </p:grpSpPr>
        <p:sp>
          <p:nvSpPr>
            <p:cNvPr id="56" name="ホームベース 55"/>
            <p:cNvSpPr/>
            <p:nvPr/>
          </p:nvSpPr>
          <p:spPr>
            <a:xfrm>
              <a:off x="2636131" y="4888064"/>
              <a:ext cx="1030965" cy="492044"/>
            </a:xfrm>
            <a:prstGeom prst="homePlat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テキスト ボックス 57"/>
            <p:cNvSpPr txBox="1"/>
            <p:nvPr/>
          </p:nvSpPr>
          <p:spPr>
            <a:xfrm>
              <a:off x="2636131" y="4918642"/>
              <a:ext cx="88228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調査票</a:t>
              </a:r>
              <a:endPara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 fontAlgn="ctr"/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配布・回収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6" name="グループ化 15"/>
          <p:cNvGrpSpPr/>
          <p:nvPr/>
        </p:nvGrpSpPr>
        <p:grpSpPr>
          <a:xfrm>
            <a:off x="3783646" y="3068270"/>
            <a:ext cx="535971" cy="751686"/>
            <a:chOff x="3783646" y="2715464"/>
            <a:chExt cx="826991" cy="751686"/>
          </a:xfrm>
        </p:grpSpPr>
        <p:sp>
          <p:nvSpPr>
            <p:cNvPr id="59" name="ホームベース 58"/>
            <p:cNvSpPr/>
            <p:nvPr/>
          </p:nvSpPr>
          <p:spPr>
            <a:xfrm>
              <a:off x="3837904" y="2715464"/>
              <a:ext cx="772733" cy="751686"/>
            </a:xfrm>
            <a:prstGeom prst="homePlat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テキスト ボックス 60"/>
            <p:cNvSpPr txBox="1"/>
            <p:nvPr/>
          </p:nvSpPr>
          <p:spPr>
            <a:xfrm>
              <a:off x="3783646" y="2870673"/>
              <a:ext cx="826991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集計・分析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42" name="テキスト ボックス 2"/>
          <p:cNvSpPr txBox="1">
            <a:spLocks noChangeArrowheads="1"/>
          </p:cNvSpPr>
          <p:nvPr/>
        </p:nvSpPr>
        <p:spPr bwMode="auto">
          <a:xfrm>
            <a:off x="8142870" y="161023"/>
            <a:ext cx="964579" cy="39315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ja-JP" sz="14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資料</a:t>
            </a:r>
            <a:r>
              <a:rPr lang="ja-JP" altLang="en-US" sz="14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５</a:t>
            </a:r>
            <a:endParaRPr lang="ja-JP" sz="140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grpSp>
        <p:nvGrpSpPr>
          <p:cNvPr id="43" name="グループ化 42"/>
          <p:cNvGrpSpPr/>
          <p:nvPr/>
        </p:nvGrpSpPr>
        <p:grpSpPr>
          <a:xfrm>
            <a:off x="4926500" y="1960060"/>
            <a:ext cx="3129825" cy="600164"/>
            <a:chOff x="1400075" y="1774999"/>
            <a:chExt cx="719460" cy="600164"/>
          </a:xfrm>
        </p:grpSpPr>
        <p:sp>
          <p:nvSpPr>
            <p:cNvPr id="44" name="ホームベース 43"/>
            <p:cNvSpPr/>
            <p:nvPr/>
          </p:nvSpPr>
          <p:spPr>
            <a:xfrm>
              <a:off x="1435921" y="1774999"/>
              <a:ext cx="683614" cy="600164"/>
            </a:xfrm>
            <a:prstGeom prst="homePlat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1400075" y="1863958"/>
              <a:ext cx="71946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審議</a:t>
              </a:r>
              <a:endPara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（年</a:t>
              </a:r>
              <a:r>
                <a:rPr kumimoji="1"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2</a:t>
              </a: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回程度）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1" name="テキスト ボックス 30"/>
          <p:cNvSpPr txBox="1"/>
          <p:nvPr/>
        </p:nvSpPr>
        <p:spPr>
          <a:xfrm>
            <a:off x="118894" y="6570421"/>
            <a:ext cx="88096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上記は現時点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の案であり、今後の国の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動き等により変更する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場合が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ある（審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議会の体制を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含む）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2" name="グループ化 31"/>
          <p:cNvGrpSpPr/>
          <p:nvPr/>
        </p:nvGrpSpPr>
        <p:grpSpPr>
          <a:xfrm>
            <a:off x="4178910" y="1960060"/>
            <a:ext cx="638128" cy="600164"/>
            <a:chOff x="1335475" y="1774999"/>
            <a:chExt cx="784060" cy="600164"/>
          </a:xfrm>
        </p:grpSpPr>
        <p:sp>
          <p:nvSpPr>
            <p:cNvPr id="33" name="ホームベース 32"/>
            <p:cNvSpPr/>
            <p:nvPr/>
          </p:nvSpPr>
          <p:spPr>
            <a:xfrm>
              <a:off x="1435921" y="1774999"/>
              <a:ext cx="683614" cy="600164"/>
            </a:xfrm>
            <a:prstGeom prst="homePlat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1335475" y="1964172"/>
              <a:ext cx="71946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審議</a:t>
              </a:r>
              <a:endPara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6980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130</Words>
  <Application>Microsoft Office PowerPoint</Application>
  <PresentationFormat>画面に合わせる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ＭＳ ゴシック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2023-01-27T11:47:24Z</dcterms:created>
  <dcterms:modified xsi:type="dcterms:W3CDTF">2023-03-30T07:39:32Z</dcterms:modified>
</cp:coreProperties>
</file>