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E1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016197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087652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03529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29725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60144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59852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981930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83667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9186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789703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DFA316-C9C9-4751-802B-92B042954C0D}" type="datetimeFigureOut">
              <a:rPr kumimoji="1" lang="ja-JP" altLang="en-US" smtClean="0"/>
              <a:t>2023/2/9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97601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FA316-C9C9-4751-802B-92B042954C0D}" type="datetimeFigureOut">
              <a:rPr kumimoji="1" lang="ja-JP" altLang="en-US" smtClean="0"/>
              <a:t>2023/2/9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806777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50994" y="351332"/>
            <a:ext cx="9093005" cy="583176"/>
          </a:xfrm>
        </p:spPr>
        <p:txBody>
          <a:bodyPr>
            <a:normAutofit fontScale="85000" lnSpcReduction="20000"/>
          </a:bodyPr>
          <a:lstStyle/>
          <a:p>
            <a:pPr algn="l"/>
            <a:r>
              <a:rPr lang="ja-JP" altLang="en-US" sz="2000" b="1" dirty="0" smtClean="0">
                <a:latin typeface="Meiryo UI" panose="020B0604030504040204" pitchFamily="50" charset="-128"/>
                <a:ea typeface="Meiryo UI" panose="020B0604030504040204" pitchFamily="50" charset="-128"/>
              </a:rPr>
              <a:t>次期の子どもの貧困対策計画</a:t>
            </a:r>
            <a:r>
              <a:rPr lang="ja-JP" altLang="en-US" sz="2000" b="1" dirty="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大阪府子ども総合計画（仮称）に包含）策定</a:t>
            </a:r>
            <a:r>
              <a:rPr lang="ja-JP" altLang="en-US" sz="2000" b="1" dirty="0">
                <a:latin typeface="Meiryo UI" panose="020B0604030504040204" pitchFamily="50" charset="-128"/>
                <a:ea typeface="Meiryo UI" panose="020B0604030504040204" pitchFamily="50" charset="-128"/>
              </a:rPr>
              <a:t>に</a:t>
            </a:r>
            <a:r>
              <a:rPr lang="ja-JP" altLang="en-US" sz="2000" b="1" dirty="0" smtClean="0">
                <a:latin typeface="Meiryo UI" panose="020B0604030504040204" pitchFamily="50" charset="-128"/>
                <a:ea typeface="Meiryo UI" panose="020B0604030504040204" pitchFamily="50" charset="-128"/>
              </a:rPr>
              <a:t>係る</a:t>
            </a:r>
            <a:endParaRPr lang="en-US" altLang="ja-JP" sz="2000" b="1" dirty="0" smtClean="0">
              <a:latin typeface="Meiryo UI" panose="020B0604030504040204" pitchFamily="50" charset="-128"/>
              <a:ea typeface="Meiryo UI" panose="020B0604030504040204" pitchFamily="50" charset="-128"/>
            </a:endParaRPr>
          </a:p>
          <a:p>
            <a:pPr algn="l"/>
            <a:r>
              <a:rPr lang="ja-JP" altLang="en-US" sz="2000" b="1" dirty="0" smtClean="0">
                <a:latin typeface="Meiryo UI" panose="020B0604030504040204" pitchFamily="50" charset="-128"/>
                <a:ea typeface="Meiryo UI" panose="020B0604030504040204" pitchFamily="50" charset="-128"/>
              </a:rPr>
              <a:t>スケジュール（イメージ）</a:t>
            </a:r>
            <a:endParaRPr kumimoji="1" lang="ja-JP" altLang="en-US" sz="20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118894" y="924062"/>
            <a:ext cx="9042009" cy="111304"/>
          </a:xfrm>
          <a:prstGeom prst="rect">
            <a:avLst/>
          </a:prstGeom>
          <a:gradFill flip="none" rotWithShape="1">
            <a:gsLst>
              <a:gs pos="61460">
                <a:srgbClr val="C2AEC4"/>
              </a:gs>
              <a:gs pos="50472">
                <a:srgbClr val="CD8FA1"/>
              </a:gs>
              <a:gs pos="44028">
                <a:srgbClr val="D37D8C"/>
              </a:gs>
              <a:gs pos="22940">
                <a:srgbClr val="E84149"/>
              </a:gs>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13" name="テキスト ボックス 12"/>
          <p:cNvSpPr txBox="1"/>
          <p:nvPr/>
        </p:nvSpPr>
        <p:spPr>
          <a:xfrm>
            <a:off x="118894" y="6583300"/>
            <a:ext cx="8809668" cy="246221"/>
          </a:xfrm>
          <a:prstGeom prst="rect">
            <a:avLst/>
          </a:prstGeom>
          <a:noFill/>
        </p:spPr>
        <p:txBody>
          <a:bodyPr wrap="square" rtlCol="0">
            <a:spAutoFit/>
          </a:bodyPr>
          <a:lstStyle/>
          <a:p>
            <a:pPr fontAlgn="ct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上記は現時点</a:t>
            </a:r>
            <a:r>
              <a:rPr kumimoji="1" lang="ja-JP" altLang="en-US" sz="1000" dirty="0">
                <a:latin typeface="Meiryo UI" panose="020B0604030504040204" pitchFamily="50" charset="-128"/>
                <a:ea typeface="Meiryo UI" panose="020B0604030504040204" pitchFamily="50" charset="-128"/>
              </a:rPr>
              <a:t>の案であり、今後の国の</a:t>
            </a:r>
            <a:r>
              <a:rPr kumimoji="1" lang="ja-JP" altLang="en-US" sz="1000" dirty="0" smtClean="0">
                <a:latin typeface="Meiryo UI" panose="020B0604030504040204" pitchFamily="50" charset="-128"/>
                <a:ea typeface="Meiryo UI" panose="020B0604030504040204" pitchFamily="50" charset="-128"/>
              </a:rPr>
              <a:t>動き等により変更する</a:t>
            </a:r>
            <a:r>
              <a:rPr kumimoji="1" lang="ja-JP" altLang="en-US" sz="1000" dirty="0">
                <a:latin typeface="Meiryo UI" panose="020B0604030504040204" pitchFamily="50" charset="-128"/>
                <a:ea typeface="Meiryo UI" panose="020B0604030504040204" pitchFamily="50" charset="-128"/>
              </a:rPr>
              <a:t>場合が</a:t>
            </a:r>
            <a:r>
              <a:rPr kumimoji="1" lang="ja-JP" altLang="en-US" sz="1000" dirty="0" smtClean="0">
                <a:latin typeface="Meiryo UI" panose="020B0604030504040204" pitchFamily="50" charset="-128"/>
                <a:ea typeface="Meiryo UI" panose="020B0604030504040204" pitchFamily="50" charset="-128"/>
              </a:rPr>
              <a:t>ある（審</a:t>
            </a:r>
            <a:r>
              <a:rPr kumimoji="1" lang="ja-JP" altLang="en-US" sz="1000" dirty="0">
                <a:latin typeface="Meiryo UI" panose="020B0604030504040204" pitchFamily="50" charset="-128"/>
                <a:ea typeface="Meiryo UI" panose="020B0604030504040204" pitchFamily="50" charset="-128"/>
              </a:rPr>
              <a:t>議会の体制を</a:t>
            </a:r>
            <a:r>
              <a:rPr kumimoji="1" lang="ja-JP" altLang="en-US" sz="1000" dirty="0" smtClean="0">
                <a:latin typeface="Meiryo UI" panose="020B0604030504040204" pitchFamily="50" charset="-128"/>
                <a:ea typeface="Meiryo UI" panose="020B0604030504040204" pitchFamily="50" charset="-128"/>
              </a:rPr>
              <a:t>含む）</a:t>
            </a:r>
            <a:endParaRPr lang="en-US" altLang="ja-JP" sz="10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008559196"/>
              </p:ext>
            </p:extLst>
          </p:nvPr>
        </p:nvGraphicFramePr>
        <p:xfrm>
          <a:off x="141667" y="1262017"/>
          <a:ext cx="8841557" cy="5338382"/>
        </p:xfrm>
        <a:graphic>
          <a:graphicData uri="http://schemas.openxmlformats.org/drawingml/2006/table">
            <a:tbl>
              <a:tblPr firstRow="1" bandRow="1">
                <a:tableStyleId>{F5AB1C69-6EDB-4FF4-983F-18BD219EF322}</a:tableStyleId>
              </a:tblPr>
              <a:tblGrid>
                <a:gridCol w="450761">
                  <a:extLst>
                    <a:ext uri="{9D8B030D-6E8A-4147-A177-3AD203B41FA5}">
                      <a16:colId xmlns:a16="http://schemas.microsoft.com/office/drawing/2014/main" val="1172331397"/>
                    </a:ext>
                  </a:extLst>
                </a:gridCol>
                <a:gridCol w="917058">
                  <a:extLst>
                    <a:ext uri="{9D8B030D-6E8A-4147-A177-3AD203B41FA5}">
                      <a16:colId xmlns:a16="http://schemas.microsoft.com/office/drawing/2014/main" val="3615387749"/>
                    </a:ext>
                  </a:extLst>
                </a:gridCol>
                <a:gridCol w="3748314">
                  <a:extLst>
                    <a:ext uri="{9D8B030D-6E8A-4147-A177-3AD203B41FA5}">
                      <a16:colId xmlns:a16="http://schemas.microsoft.com/office/drawing/2014/main" val="3800775573"/>
                    </a:ext>
                  </a:extLst>
                </a:gridCol>
                <a:gridCol w="2936450">
                  <a:extLst>
                    <a:ext uri="{9D8B030D-6E8A-4147-A177-3AD203B41FA5}">
                      <a16:colId xmlns:a16="http://schemas.microsoft.com/office/drawing/2014/main" val="1046047989"/>
                    </a:ext>
                  </a:extLst>
                </a:gridCol>
                <a:gridCol w="788974">
                  <a:extLst>
                    <a:ext uri="{9D8B030D-6E8A-4147-A177-3AD203B41FA5}">
                      <a16:colId xmlns:a16="http://schemas.microsoft.com/office/drawing/2014/main" val="1489543501"/>
                    </a:ext>
                  </a:extLst>
                </a:gridCol>
              </a:tblGrid>
              <a:tr h="448995">
                <a:tc>
                  <a:txBody>
                    <a:bodyPr/>
                    <a:lstStyle/>
                    <a:p>
                      <a:r>
                        <a:rPr kumimoji="1" lang="ja-JP" altLang="en-US" sz="1200" dirty="0">
                          <a:latin typeface="Meiryo UI" panose="020B0604030504040204" pitchFamily="50" charset="-128"/>
                          <a:ea typeface="Meiryo UI" panose="020B0604030504040204" pitchFamily="50" charset="-128"/>
                        </a:rPr>
                        <a:t>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令和５年度</a:t>
                      </a: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令和６年度</a:t>
                      </a: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令和</a:t>
                      </a:r>
                      <a:r>
                        <a:rPr kumimoji="1" lang="en-US" altLang="ja-JP" sz="1200" dirty="0">
                          <a:solidFill>
                            <a:schemeClr val="tx1"/>
                          </a:solidFill>
                          <a:latin typeface="Meiryo UI" panose="020B0604030504040204" pitchFamily="50" charset="-128"/>
                          <a:ea typeface="Meiryo UI" panose="020B0604030504040204" pitchFamily="50" charset="-128"/>
                        </a:rPr>
                        <a:t>7</a:t>
                      </a:r>
                      <a:r>
                        <a:rPr kumimoji="1" lang="ja-JP" altLang="en-US" sz="1200" dirty="0">
                          <a:solidFill>
                            <a:schemeClr val="tx1"/>
                          </a:solidFill>
                          <a:latin typeface="Meiryo UI" panose="020B0604030504040204" pitchFamily="50" charset="-128"/>
                          <a:ea typeface="Meiryo UI" panose="020B0604030504040204" pitchFamily="50" charset="-128"/>
                        </a:rPr>
                        <a:t>年度</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98365636"/>
                  </a:ext>
                </a:extLst>
              </a:tr>
              <a:tr h="384288">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rgbClr val="0070C0"/>
                    </a:solidFill>
                  </a:tcPr>
                </a:tc>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solidFill>
                      <a:srgbClr val="0070C0"/>
                    </a:solidFill>
                  </a:tcPr>
                </a:tc>
                <a:tc>
                  <a:txBody>
                    <a:bodyPr/>
                    <a:lstStyle/>
                    <a:p>
                      <a:pPr algn="l"/>
                      <a:r>
                        <a:rPr kumimoji="1" lang="ja-JP" altLang="en-US" sz="1100" b="1" dirty="0">
                          <a:solidFill>
                            <a:schemeClr val="bg1"/>
                          </a:solidFill>
                          <a:latin typeface="Meiryo UI" panose="020B0604030504040204" pitchFamily="50" charset="-128"/>
                          <a:ea typeface="Meiryo UI" panose="020B0604030504040204" pitchFamily="50" charset="-128"/>
                        </a:rPr>
                        <a:t>　　　　　　　　　　　</a:t>
                      </a:r>
                      <a:r>
                        <a:rPr kumimoji="1" lang="ja-JP" altLang="en-US" sz="1100" b="1" dirty="0" smtClean="0">
                          <a:solidFill>
                            <a:schemeClr val="bg1"/>
                          </a:solidFill>
                          <a:latin typeface="Meiryo UI" panose="020B0604030504040204" pitchFamily="50" charset="-128"/>
                          <a:ea typeface="Meiryo UI" panose="020B0604030504040204" pitchFamily="50" charset="-128"/>
                        </a:rPr>
                        <a:t>　夏頃</a:t>
                      </a:r>
                      <a:r>
                        <a:rPr kumimoji="1" lang="ja-JP" altLang="en-US" sz="1100" b="1" dirty="0">
                          <a:solidFill>
                            <a:schemeClr val="bg1"/>
                          </a:solidFill>
                          <a:latin typeface="Meiryo UI" panose="020B0604030504040204" pitchFamily="50" charset="-128"/>
                          <a:ea typeface="Meiryo UI" panose="020B0604030504040204" pitchFamily="50" charset="-128"/>
                        </a:rPr>
                        <a:t>　</a:t>
                      </a:r>
                      <a:r>
                        <a:rPr kumimoji="1" lang="ja-JP" altLang="en-US" sz="1100" b="1" dirty="0" smtClean="0">
                          <a:solidFill>
                            <a:schemeClr val="bg1"/>
                          </a:solidFill>
                          <a:latin typeface="Meiryo UI" panose="020B0604030504040204" pitchFamily="50" charset="-128"/>
                          <a:ea typeface="Meiryo UI" panose="020B0604030504040204" pitchFamily="50" charset="-128"/>
                        </a:rPr>
                        <a:t>　　</a:t>
                      </a:r>
                      <a:r>
                        <a:rPr kumimoji="1" lang="ja-JP" altLang="en-US" sz="1100" b="1" dirty="0">
                          <a:solidFill>
                            <a:schemeClr val="bg1"/>
                          </a:solidFill>
                          <a:latin typeface="Meiryo UI" panose="020B0604030504040204" pitchFamily="50" charset="-128"/>
                          <a:ea typeface="Meiryo UI" panose="020B0604030504040204" pitchFamily="50" charset="-128"/>
                        </a:rPr>
                        <a:t>　　　　秋</a:t>
                      </a:r>
                      <a:r>
                        <a:rPr kumimoji="1" lang="ja-JP" altLang="en-US" sz="1100" b="1" dirty="0" smtClean="0">
                          <a:solidFill>
                            <a:schemeClr val="bg1"/>
                          </a:solidFill>
                          <a:latin typeface="Meiryo UI" panose="020B0604030504040204" pitchFamily="50" charset="-128"/>
                          <a:ea typeface="Meiryo UI" panose="020B0604030504040204" pitchFamily="50" charset="-128"/>
                        </a:rPr>
                        <a:t>頃</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nchor="ctr">
                    <a:solidFill>
                      <a:srgbClr val="0070C0"/>
                    </a:solidFill>
                  </a:tcPr>
                </a:tc>
                <a:tc>
                  <a:txBody>
                    <a:bodyPr/>
                    <a:lstStyle/>
                    <a:p>
                      <a:pPr algn="l"/>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nchor="ctr">
                    <a:solidFill>
                      <a:srgbClr val="0070C0"/>
                    </a:solidFill>
                  </a:tcPr>
                </a:tc>
                <a:tc>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65431851"/>
                  </a:ext>
                </a:extLst>
              </a:tr>
              <a:tr h="1281757">
                <a:tc>
                  <a:txBody>
                    <a:bodyPr/>
                    <a:lstStyle/>
                    <a:p>
                      <a:pPr algn="ctr"/>
                      <a:r>
                        <a:rPr kumimoji="1" lang="ja-JP" altLang="en-US" sz="1100" b="1" dirty="0">
                          <a:latin typeface="Meiryo UI" panose="020B0604030504040204" pitchFamily="50" charset="-128"/>
                          <a:ea typeface="Meiryo UI" panose="020B0604030504040204" pitchFamily="50" charset="-128"/>
                        </a:rPr>
                        <a:t>国</a:t>
                      </a:r>
                    </a:p>
                  </a:txBody>
                  <a:tcPr anchor="ctr">
                    <a:lnL w="12700" cap="flat" cmpd="sng" algn="ctr">
                      <a:solidFill>
                        <a:schemeClr val="tx1"/>
                      </a:solidFill>
                      <a:prstDash val="solid"/>
                      <a:round/>
                      <a:headEnd type="none" w="med" len="med"/>
                      <a:tailEnd type="none" w="med" len="med"/>
                    </a:lnL>
                  </a:tcPr>
                </a:tc>
                <a:tc>
                  <a:txBody>
                    <a:bodyPr/>
                    <a:lstStyle/>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こども大綱</a:t>
                      </a:r>
                    </a:p>
                  </a:txBody>
                  <a:tcPr anchor="ctr"/>
                </a:tc>
                <a:tc>
                  <a:txBody>
                    <a:bodyPr/>
                    <a:lstStyle/>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95774204"/>
                  </a:ext>
                </a:extLst>
              </a:tr>
              <a:tr h="1028697">
                <a:tc rowSpan="3">
                  <a:txBody>
                    <a:bodyPr/>
                    <a:lstStyle/>
                    <a:p>
                      <a:pPr algn="ctr"/>
                      <a:r>
                        <a:rPr kumimoji="1" lang="ja-JP" altLang="en-US" sz="1100" b="1" dirty="0">
                          <a:latin typeface="Meiryo UI" panose="020B0604030504040204" pitchFamily="50" charset="-128"/>
                          <a:ea typeface="Meiryo UI" panose="020B0604030504040204" pitchFamily="50" charset="-128"/>
                        </a:rPr>
                        <a:t>府</a:t>
                      </a:r>
                    </a:p>
                  </a:txBody>
                  <a:tcPr anchor="ctr">
                    <a:lnL w="12700" cap="flat" cmpd="sng" algn="ctr">
                      <a:solidFill>
                        <a:schemeClr val="tx1"/>
                      </a:solidFill>
                      <a:prstDash val="solid"/>
                      <a:round/>
                      <a:headEnd type="none" w="med" len="med"/>
                      <a:tailEnd type="none" w="med" len="med"/>
                    </a:lnL>
                    <a:solidFill>
                      <a:srgbClr val="E1E1E1"/>
                    </a:solidFill>
                  </a:tcPr>
                </a:tc>
                <a:tc>
                  <a:txBody>
                    <a:bodyPr/>
                    <a:lstStyle/>
                    <a:p>
                      <a:r>
                        <a:rPr kumimoji="1" lang="ja-JP" altLang="en-US" sz="1100" dirty="0">
                          <a:latin typeface="Meiryo UI" panose="020B0604030504040204" pitchFamily="50" charset="-128"/>
                          <a:ea typeface="Meiryo UI" panose="020B0604030504040204" pitchFamily="50" charset="-128"/>
                        </a:rPr>
                        <a:t>審</a:t>
                      </a:r>
                      <a:r>
                        <a:rPr kumimoji="1" lang="ja-JP" altLang="en-US" sz="1100" dirty="0" smtClean="0">
                          <a:latin typeface="Meiryo UI" panose="020B0604030504040204" pitchFamily="50" charset="-128"/>
                          <a:ea typeface="Meiryo UI" panose="020B0604030504040204" pitchFamily="50" charset="-128"/>
                        </a:rPr>
                        <a:t>議会</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（大阪府子ども施策審議会子どもの貧困対策部会子どもの貧困対策計画策定</a:t>
                      </a:r>
                      <a:r>
                        <a:rPr kumimoji="1" lang="en-US" altLang="ja-JP" sz="900" dirty="0" smtClean="0">
                          <a:latin typeface="Meiryo UI" panose="020B0604030504040204" pitchFamily="50" charset="-128"/>
                          <a:ea typeface="Meiryo UI" panose="020B0604030504040204" pitchFamily="50" charset="-128"/>
                        </a:rPr>
                        <a:t>WG</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anchor="ctr">
                    <a:solidFill>
                      <a:srgbClr val="E1E1E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solidFill>
                      <a:srgbClr val="E1E1E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13595614"/>
                  </a:ext>
                </a:extLst>
              </a:tr>
              <a:tr h="1315322">
                <a:tc vMerge="1">
                  <a:txBody>
                    <a:bodyPr/>
                    <a:lstStyle/>
                    <a:p>
                      <a:pPr algn="ct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100" dirty="0">
                          <a:latin typeface="Meiryo UI" panose="020B0604030504040204" pitchFamily="50" charset="-128"/>
                          <a:ea typeface="Meiryo UI" panose="020B0604030504040204" pitchFamily="50" charset="-128"/>
                        </a:rPr>
                        <a:t>実態調査</a:t>
                      </a:r>
                    </a:p>
                  </a:txBody>
                  <a:tcPr anchor="ctr">
                    <a:solidFill>
                      <a:srgbClr val="E1E1E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solidFill>
                      <a:srgbClr val="E1E1E1"/>
                    </a:solidFill>
                  </a:tcPr>
                </a:tc>
                <a:tc>
                  <a:txBody>
                    <a:bodyPr/>
                    <a:lstStyle/>
                    <a:p>
                      <a:endParaRPr kumimoji="1" lang="ja-JP" altLang="en-US" sz="1200" u="sng" dirty="0">
                        <a:latin typeface="Meiryo UI" panose="020B0604030504040204" pitchFamily="50" charset="-128"/>
                        <a:ea typeface="Meiryo UI" panose="020B0604030504040204" pitchFamily="50" charset="-128"/>
                      </a:endParaRPr>
                    </a:p>
                  </a:txBody>
                  <a:tcPr anchor="ctr">
                    <a:solidFill>
                      <a:srgbClr val="E1E1E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E1E1E1"/>
                    </a:solidFill>
                  </a:tcPr>
                </a:tc>
                <a:extLst>
                  <a:ext uri="{0D108BD9-81ED-4DB2-BD59-A6C34878D82A}">
                    <a16:rowId xmlns:a16="http://schemas.microsoft.com/office/drawing/2014/main" val="1083853590"/>
                  </a:ext>
                </a:extLst>
              </a:tr>
              <a:tr h="817775">
                <a:tc vMerge="1">
                  <a:txBody>
                    <a:bodyPr/>
                    <a:lstStyle/>
                    <a:p>
                      <a:pPr algn="ctr"/>
                      <a:endParaRPr kumimoji="1" lang="ja-JP" altLang="en-US" sz="11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100" dirty="0">
                          <a:latin typeface="Meiryo UI" panose="020B0604030504040204" pitchFamily="50" charset="-128"/>
                          <a:ea typeface="Meiryo UI" panose="020B0604030504040204" pitchFamily="50" charset="-128"/>
                        </a:rPr>
                        <a:t>計画策定</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1711534"/>
                  </a:ext>
                </a:extLst>
              </a:tr>
            </a:tbl>
          </a:graphicData>
        </a:graphic>
      </p:graphicFrame>
      <p:sp>
        <p:nvSpPr>
          <p:cNvPr id="4" name="ホームベース 3"/>
          <p:cNvSpPr/>
          <p:nvPr/>
        </p:nvSpPr>
        <p:spPr>
          <a:xfrm>
            <a:off x="8217404" y="6048659"/>
            <a:ext cx="594545" cy="393493"/>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4" name="ホームベース 13"/>
          <p:cNvSpPr/>
          <p:nvPr/>
        </p:nvSpPr>
        <p:spPr>
          <a:xfrm>
            <a:off x="1546128" y="2356576"/>
            <a:ext cx="1343453" cy="429118"/>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342934" y="2286700"/>
            <a:ext cx="1513109" cy="261610"/>
          </a:xfrm>
          <a:prstGeom prst="rect">
            <a:avLst/>
          </a:prstGeom>
          <a:noFill/>
        </p:spPr>
        <p:txBody>
          <a:bodyPr wrap="square" rtlCol="0">
            <a:spAutoFit/>
          </a:bodyPr>
          <a:lstStyle/>
          <a:p>
            <a:pPr fontAlgn="ctr"/>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こども大綱</a:t>
            </a:r>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閣議決定</a:t>
            </a:r>
            <a:endParaRPr lang="en-US" altLang="ja-JP" sz="1100" b="1" dirty="0">
              <a:latin typeface="Meiryo UI" panose="020B0604030504040204" pitchFamily="50" charset="-128"/>
              <a:ea typeface="Meiryo UI" panose="020B0604030504040204" pitchFamily="50" charset="-128"/>
            </a:endParaRPr>
          </a:p>
        </p:txBody>
      </p:sp>
      <p:sp>
        <p:nvSpPr>
          <p:cNvPr id="21" name="フローチャート: 組合せ 20"/>
          <p:cNvSpPr/>
          <p:nvPr/>
        </p:nvSpPr>
        <p:spPr>
          <a:xfrm>
            <a:off x="3717854" y="2512260"/>
            <a:ext cx="244698" cy="180304"/>
          </a:xfrm>
          <a:prstGeom prst="flowChartMerg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398305" y="2373028"/>
            <a:ext cx="1565012" cy="400110"/>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子ども政策推進会議</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（大綱の作成方針決定）</a:t>
            </a:r>
          </a:p>
        </p:txBody>
      </p:sp>
      <p:sp>
        <p:nvSpPr>
          <p:cNvPr id="29" name="ホームベース 28"/>
          <p:cNvSpPr/>
          <p:nvPr/>
        </p:nvSpPr>
        <p:spPr>
          <a:xfrm>
            <a:off x="2969317" y="2376469"/>
            <a:ext cx="383142" cy="376666"/>
          </a:xfrm>
          <a:prstGeom prst="homePlate">
            <a:avLst>
              <a:gd name="adj" fmla="val 32904"/>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2895581" y="2430220"/>
            <a:ext cx="609134" cy="261610"/>
          </a:xfrm>
          <a:prstGeom prst="rect">
            <a:avLst/>
          </a:prstGeom>
          <a:noFill/>
        </p:spPr>
        <p:txBody>
          <a:bodyPr wrap="square" rtlCol="0">
            <a:spAutoFit/>
          </a:bodyPr>
          <a:lstStyle/>
          <a:p>
            <a:pPr fontAlgn="ctr"/>
            <a:r>
              <a:rPr lang="ja-JP" altLang="en-US" sz="1100" dirty="0">
                <a:latin typeface="Meiryo UI" panose="020B0604030504040204" pitchFamily="50" charset="-128"/>
                <a:ea typeface="Meiryo UI" panose="020B0604030504040204" pitchFamily="50" charset="-128"/>
              </a:rPr>
              <a:t>パブコメ</a:t>
            </a:r>
            <a:endParaRPr lang="en-US" altLang="ja-JP" sz="1100" dirty="0">
              <a:latin typeface="Meiryo UI" panose="020B0604030504040204" pitchFamily="50" charset="-128"/>
              <a:ea typeface="Meiryo UI" panose="020B0604030504040204" pitchFamily="50" charset="-128"/>
            </a:endParaRPr>
          </a:p>
        </p:txBody>
      </p:sp>
      <p:sp>
        <p:nvSpPr>
          <p:cNvPr id="54" name="ホームベース 53"/>
          <p:cNvSpPr/>
          <p:nvPr/>
        </p:nvSpPr>
        <p:spPr>
          <a:xfrm>
            <a:off x="2034407" y="3706304"/>
            <a:ext cx="777373" cy="491384"/>
          </a:xfrm>
          <a:prstGeom prst="homePlate">
            <a:avLst>
              <a:gd name="adj" fmla="val 3914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7" name="テキスト ボックス 56"/>
          <p:cNvSpPr txBox="1"/>
          <p:nvPr/>
        </p:nvSpPr>
        <p:spPr>
          <a:xfrm>
            <a:off x="1951786" y="3690738"/>
            <a:ext cx="806450" cy="538609"/>
          </a:xfrm>
          <a:prstGeom prst="rect">
            <a:avLst/>
          </a:prstGeom>
          <a:noFill/>
        </p:spPr>
        <p:txBody>
          <a:bodyPr wrap="square" rtlCol="0">
            <a:spAutoFit/>
          </a:bodyPr>
          <a:lstStyle/>
          <a:p>
            <a:pPr algn="ctr"/>
            <a:r>
              <a:rPr kumimoji="1" lang="ja-JP" altLang="en-US" sz="1100" dirty="0" smtClean="0">
                <a:latin typeface="Meiryo UI" panose="020B0604030504040204" pitchFamily="50" charset="-128"/>
                <a:ea typeface="Meiryo UI" panose="020B0604030504040204" pitchFamily="50" charset="-128"/>
              </a:rPr>
              <a:t>審議</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（実態調査</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内容）</a:t>
            </a:r>
            <a:endParaRPr kumimoji="1" lang="ja-JP" altLang="en-US" sz="9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1685640" y="2863075"/>
            <a:ext cx="1832773" cy="261610"/>
          </a:xfrm>
          <a:prstGeom prst="rect">
            <a:avLst/>
          </a:prstGeom>
          <a:noFill/>
        </p:spPr>
        <p:txBody>
          <a:bodyPr wrap="square" rtlCol="0">
            <a:spAutoFit/>
          </a:bodyPr>
          <a:lstStyle/>
          <a:p>
            <a:pPr fontAlgn="ctr"/>
            <a:r>
              <a:rPr lang="ja-JP" altLang="en-US" sz="1100" dirty="0">
                <a:latin typeface="Meiryo UI" panose="020B0604030504040204" pitchFamily="50" charset="-128"/>
                <a:ea typeface="Meiryo UI" panose="020B0604030504040204" pitchFamily="50" charset="-128"/>
              </a:rPr>
              <a:t>子ども基本法施行</a:t>
            </a:r>
            <a:endParaRPr lang="en-US" altLang="ja-JP" sz="1100"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179943" y="6108373"/>
            <a:ext cx="606784" cy="261610"/>
          </a:xfrm>
          <a:prstGeom prst="rect">
            <a:avLst/>
          </a:prstGeom>
          <a:noFill/>
        </p:spPr>
        <p:txBody>
          <a:bodyPr wrap="square" rtlCol="0">
            <a:spAutoFit/>
          </a:bodyPr>
          <a:lstStyle/>
          <a:p>
            <a:pPr fontAlgn="ctr"/>
            <a:r>
              <a:rPr lang="ja-JP" altLang="en-US" sz="1100" dirty="0">
                <a:latin typeface="Meiryo UI" panose="020B0604030504040204" pitchFamily="50" charset="-128"/>
                <a:ea typeface="Meiryo UI" panose="020B0604030504040204" pitchFamily="50" charset="-128"/>
              </a:rPr>
              <a:t>新計画</a:t>
            </a:r>
            <a:endParaRPr lang="en-US" altLang="ja-JP" sz="1100" dirty="0">
              <a:latin typeface="Meiryo UI" panose="020B0604030504040204" pitchFamily="50" charset="-128"/>
              <a:ea typeface="Meiryo UI" panose="020B0604030504040204" pitchFamily="50" charset="-128"/>
            </a:endParaRPr>
          </a:p>
        </p:txBody>
      </p:sp>
      <p:sp>
        <p:nvSpPr>
          <p:cNvPr id="74" name="ホームベース 73"/>
          <p:cNvSpPr/>
          <p:nvPr/>
        </p:nvSpPr>
        <p:spPr>
          <a:xfrm>
            <a:off x="7751784" y="6048659"/>
            <a:ext cx="350803" cy="403740"/>
          </a:xfrm>
          <a:prstGeom prst="homePlate">
            <a:avLst>
              <a:gd name="adj" fmla="val 3290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7628166" y="6101245"/>
            <a:ext cx="609134" cy="261610"/>
          </a:xfrm>
          <a:prstGeom prst="rect">
            <a:avLst/>
          </a:prstGeom>
          <a:noFill/>
        </p:spPr>
        <p:txBody>
          <a:bodyPr wrap="square" rtlCol="0">
            <a:spAutoFit/>
          </a:bodyPr>
          <a:lstStyle/>
          <a:p>
            <a:pPr fontAlgn="ctr"/>
            <a:r>
              <a:rPr lang="ja-JP" altLang="en-US" sz="1100" dirty="0">
                <a:latin typeface="Meiryo UI" panose="020B0604030504040204" pitchFamily="50" charset="-128"/>
                <a:ea typeface="Meiryo UI" panose="020B0604030504040204" pitchFamily="50" charset="-128"/>
              </a:rPr>
              <a:t>パブコメ</a:t>
            </a:r>
            <a:endParaRPr lang="en-US" altLang="ja-JP" sz="1100" dirty="0">
              <a:latin typeface="Meiryo UI" panose="020B0604030504040204" pitchFamily="50" charset="-128"/>
              <a:ea typeface="Meiryo UI" panose="020B0604030504040204" pitchFamily="50" charset="-128"/>
            </a:endParaRPr>
          </a:p>
        </p:txBody>
      </p:sp>
      <p:sp>
        <p:nvSpPr>
          <p:cNvPr id="85" name="ホームベース 84"/>
          <p:cNvSpPr/>
          <p:nvPr/>
        </p:nvSpPr>
        <p:spPr>
          <a:xfrm>
            <a:off x="2857500" y="4656049"/>
            <a:ext cx="2331918" cy="578384"/>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5" name="テキスト ボックス 64"/>
          <p:cNvSpPr txBox="1"/>
          <p:nvPr/>
        </p:nvSpPr>
        <p:spPr>
          <a:xfrm>
            <a:off x="2963316" y="4704143"/>
            <a:ext cx="2040484" cy="492443"/>
          </a:xfrm>
          <a:prstGeom prst="rect">
            <a:avLst/>
          </a:prstGeom>
          <a:noFill/>
        </p:spPr>
        <p:txBody>
          <a:bodyPr wrap="square" rtlCol="0">
            <a:spAutoFit/>
          </a:bodyPr>
          <a:lstStyle/>
          <a:p>
            <a:pPr fontAlgn="ctr"/>
            <a:r>
              <a:rPr lang="ja-JP" altLang="en-US" sz="1100" dirty="0" smtClean="0">
                <a:latin typeface="Meiryo UI" panose="020B0604030504040204" pitchFamily="50" charset="-128"/>
                <a:ea typeface="Meiryo UI" panose="020B0604030504040204" pitchFamily="50" charset="-128"/>
              </a:rPr>
              <a:t>・子どもの生活に関する実態調査</a:t>
            </a:r>
            <a:endParaRPr lang="en-US" altLang="ja-JP" sz="1100" dirty="0" smtClean="0">
              <a:latin typeface="Meiryo UI" panose="020B0604030504040204" pitchFamily="50" charset="-128"/>
              <a:ea typeface="Meiryo UI" panose="020B0604030504040204" pitchFamily="50" charset="-128"/>
            </a:endParaRPr>
          </a:p>
          <a:p>
            <a:pPr fontAlgn="ctr"/>
            <a:endParaRPr lang="en-US" altLang="ja-JP" sz="400" dirty="0" smtClean="0">
              <a:latin typeface="Meiryo UI" panose="020B0604030504040204" pitchFamily="50" charset="-128"/>
              <a:ea typeface="Meiryo UI" panose="020B0604030504040204" pitchFamily="50" charset="-128"/>
            </a:endParaRPr>
          </a:p>
          <a:p>
            <a:pPr fontAlgn="ctr"/>
            <a:r>
              <a:rPr lang="ja-JP" altLang="en-US" sz="1100" dirty="0" smtClean="0">
                <a:latin typeface="Meiryo UI" panose="020B0604030504040204" pitchFamily="50" charset="-128"/>
                <a:ea typeface="Meiryo UI" panose="020B0604030504040204" pitchFamily="50" charset="-128"/>
              </a:rPr>
              <a:t>・支援</a:t>
            </a:r>
            <a:r>
              <a:rPr lang="ja-JP" altLang="en-US" sz="1100" dirty="0">
                <a:latin typeface="Meiryo UI" panose="020B0604030504040204" pitchFamily="50" charset="-128"/>
                <a:ea typeface="Meiryo UI" panose="020B0604030504040204" pitchFamily="50" charset="-128"/>
              </a:rPr>
              <a:t>機関</a:t>
            </a:r>
            <a:r>
              <a:rPr lang="ja-JP" altLang="en-US" sz="1100" dirty="0" smtClean="0">
                <a:latin typeface="Meiryo UI" panose="020B0604030504040204" pitchFamily="50" charset="-128"/>
                <a:ea typeface="Meiryo UI" panose="020B0604030504040204" pitchFamily="50" charset="-128"/>
              </a:rPr>
              <a:t>等調査</a:t>
            </a:r>
            <a:endParaRPr lang="en-US" altLang="ja-JP" sz="1100" dirty="0">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1524672" y="2916794"/>
            <a:ext cx="7458552" cy="315361"/>
            <a:chOff x="5024370" y="1603797"/>
            <a:chExt cx="3721347" cy="720581"/>
          </a:xfrm>
        </p:grpSpPr>
        <p:sp>
          <p:nvSpPr>
            <p:cNvPr id="86" name="楕円 85"/>
            <p:cNvSpPr/>
            <p:nvPr/>
          </p:nvSpPr>
          <p:spPr>
            <a:xfrm>
              <a:off x="5024370" y="1603797"/>
              <a:ext cx="111960" cy="720581"/>
            </a:xfrm>
            <a:prstGeom prst="ellipse">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cxnSp>
          <p:nvCxnSpPr>
            <p:cNvPr id="94" name="直線矢印コネクタ 93"/>
            <p:cNvCxnSpPr/>
            <p:nvPr/>
          </p:nvCxnSpPr>
          <p:spPr>
            <a:xfrm>
              <a:off x="5080476" y="2112735"/>
              <a:ext cx="3665241" cy="22486"/>
            </a:xfrm>
            <a:prstGeom prst="straightConnector1">
              <a:avLst/>
            </a:prstGeom>
            <a:ln w="76200">
              <a:solidFill>
                <a:schemeClr val="accent6">
                  <a:lumMod val="60000"/>
                  <a:lumOff val="40000"/>
                </a:schemeClr>
              </a:solidFill>
              <a:tailEnd type="triangle"/>
            </a:ln>
          </p:spPr>
          <p:style>
            <a:lnRef idx="3">
              <a:schemeClr val="accent6"/>
            </a:lnRef>
            <a:fillRef idx="0">
              <a:schemeClr val="accent6"/>
            </a:fillRef>
            <a:effectRef idx="2">
              <a:schemeClr val="accent6"/>
            </a:effectRef>
            <a:fontRef idx="minor">
              <a:schemeClr val="tx1"/>
            </a:fontRef>
          </p:style>
        </p:cxnSp>
      </p:grpSp>
      <p:sp>
        <p:nvSpPr>
          <p:cNvPr id="30" name="テキスト ボックス 29"/>
          <p:cNvSpPr txBox="1"/>
          <p:nvPr/>
        </p:nvSpPr>
        <p:spPr>
          <a:xfrm>
            <a:off x="2982996" y="5253886"/>
            <a:ext cx="1714414" cy="400110"/>
          </a:xfrm>
          <a:prstGeom prst="rect">
            <a:avLst/>
          </a:prstGeom>
          <a:noFill/>
        </p:spPr>
        <p:txBody>
          <a:bodyPr wrap="square" rtlCol="0">
            <a:spAutoFit/>
          </a:bodyPr>
          <a:lstStyle/>
          <a:p>
            <a:pPr fontAlgn="ct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こども大綱の策定状況により</a:t>
            </a:r>
            <a:endParaRPr lang="en-US" altLang="ja-JP" sz="1000" dirty="0" smtClean="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調査時期は調整</a:t>
            </a:r>
            <a:endParaRPr lang="en-US" altLang="ja-JP" sz="1000" dirty="0">
              <a:latin typeface="Meiryo UI" panose="020B0604030504040204" pitchFamily="50" charset="-128"/>
              <a:ea typeface="Meiryo UI" panose="020B0604030504040204" pitchFamily="50" charset="-128"/>
            </a:endParaRPr>
          </a:p>
        </p:txBody>
      </p:sp>
      <p:sp>
        <p:nvSpPr>
          <p:cNvPr id="27" name="テキスト ボックス 2"/>
          <p:cNvSpPr txBox="1">
            <a:spLocks noChangeArrowheads="1"/>
          </p:cNvSpPr>
          <p:nvPr/>
        </p:nvSpPr>
        <p:spPr bwMode="auto">
          <a:xfrm>
            <a:off x="8129991" y="199660"/>
            <a:ext cx="964579"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0"/>
              </a:spcAft>
            </a:pPr>
            <a:r>
              <a:rPr 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４</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8" name="ホームベース 27"/>
          <p:cNvSpPr/>
          <p:nvPr/>
        </p:nvSpPr>
        <p:spPr>
          <a:xfrm>
            <a:off x="5276850" y="3756467"/>
            <a:ext cx="2928183" cy="403495"/>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1" name="テキスト ボックス 30"/>
          <p:cNvSpPr txBox="1"/>
          <p:nvPr/>
        </p:nvSpPr>
        <p:spPr>
          <a:xfrm>
            <a:off x="5467349" y="3819611"/>
            <a:ext cx="2588975" cy="261610"/>
          </a:xfrm>
          <a:prstGeom prst="rect">
            <a:avLst/>
          </a:prstGeom>
          <a:noFill/>
        </p:spPr>
        <p:txBody>
          <a:bodyPr wrap="square" rtlCol="0">
            <a:spAutoFit/>
          </a:bodyPr>
          <a:lstStyle/>
          <a:p>
            <a:pPr algn="ctr"/>
            <a:r>
              <a:rPr kumimoji="1" lang="ja-JP" altLang="en-US" sz="1100" dirty="0" smtClean="0">
                <a:latin typeface="Meiryo UI" panose="020B0604030504040204" pitchFamily="50" charset="-128"/>
                <a:ea typeface="Meiryo UI" panose="020B0604030504040204" pitchFamily="50" charset="-128"/>
              </a:rPr>
              <a:t>審議</a:t>
            </a:r>
            <a:r>
              <a:rPr kumimoji="1" lang="ja-JP" altLang="en-US" sz="1100" dirty="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随時：年２～３回＞</a:t>
            </a:r>
            <a:endParaRPr kumimoji="1" lang="ja-JP" altLang="en-US" sz="1100" dirty="0">
              <a:latin typeface="Meiryo UI" panose="020B0604030504040204" pitchFamily="50" charset="-128"/>
              <a:ea typeface="Meiryo UI" panose="020B0604030504040204" pitchFamily="50" charset="-128"/>
            </a:endParaRPr>
          </a:p>
        </p:txBody>
      </p:sp>
      <p:sp>
        <p:nvSpPr>
          <p:cNvPr id="32" name="ホームベース 31"/>
          <p:cNvSpPr/>
          <p:nvPr/>
        </p:nvSpPr>
        <p:spPr>
          <a:xfrm>
            <a:off x="3551200" y="3706939"/>
            <a:ext cx="725678" cy="491384"/>
          </a:xfrm>
          <a:prstGeom prst="homePlate">
            <a:avLst>
              <a:gd name="adj" fmla="val 3914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3" name="テキスト ボックス 32"/>
          <p:cNvSpPr txBox="1"/>
          <p:nvPr/>
        </p:nvSpPr>
        <p:spPr>
          <a:xfrm>
            <a:off x="3481236" y="3671658"/>
            <a:ext cx="779614" cy="538609"/>
          </a:xfrm>
          <a:prstGeom prst="rect">
            <a:avLst/>
          </a:prstGeom>
          <a:noFill/>
        </p:spPr>
        <p:txBody>
          <a:bodyPr wrap="square" rtlCol="0">
            <a:spAutoFit/>
          </a:bodyPr>
          <a:lstStyle/>
          <a:p>
            <a:pPr algn="ctr"/>
            <a:r>
              <a:rPr kumimoji="1" lang="ja-JP" altLang="en-US" sz="1100" dirty="0" smtClean="0">
                <a:latin typeface="Meiryo UI" panose="020B0604030504040204" pitchFamily="50" charset="-128"/>
                <a:ea typeface="Meiryo UI" panose="020B0604030504040204" pitchFamily="50" charset="-128"/>
              </a:rPr>
              <a:t>審議</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（調査中間</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報告）</a:t>
            </a:r>
            <a:endParaRPr kumimoji="1" lang="ja-JP" altLang="en-US" sz="900" dirty="0">
              <a:latin typeface="Meiryo UI" panose="020B0604030504040204" pitchFamily="50" charset="-128"/>
              <a:ea typeface="Meiryo UI" panose="020B0604030504040204" pitchFamily="50" charset="-128"/>
            </a:endParaRPr>
          </a:p>
        </p:txBody>
      </p:sp>
      <p:sp>
        <p:nvSpPr>
          <p:cNvPr id="34" name="ホームベース 33"/>
          <p:cNvSpPr/>
          <p:nvPr/>
        </p:nvSpPr>
        <p:spPr>
          <a:xfrm>
            <a:off x="4568319" y="3716464"/>
            <a:ext cx="659199" cy="491384"/>
          </a:xfrm>
          <a:prstGeom prst="homePlate">
            <a:avLst>
              <a:gd name="adj" fmla="val 2622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5" name="テキスト ボックス 34"/>
          <p:cNvSpPr txBox="1"/>
          <p:nvPr/>
        </p:nvSpPr>
        <p:spPr>
          <a:xfrm>
            <a:off x="4445548" y="3676787"/>
            <a:ext cx="811948" cy="538609"/>
          </a:xfrm>
          <a:prstGeom prst="rect">
            <a:avLst/>
          </a:prstGeom>
          <a:noFill/>
        </p:spPr>
        <p:txBody>
          <a:bodyPr wrap="square" rtlCol="0">
            <a:spAutoFit/>
          </a:bodyPr>
          <a:lstStyle/>
          <a:p>
            <a:pPr algn="ctr"/>
            <a:r>
              <a:rPr kumimoji="1" lang="ja-JP" altLang="en-US" sz="1100" dirty="0" smtClean="0">
                <a:latin typeface="Meiryo UI" panose="020B0604030504040204" pitchFamily="50" charset="-128"/>
                <a:ea typeface="Meiryo UI" panose="020B0604030504040204" pitchFamily="50" charset="-128"/>
              </a:rPr>
              <a:t>審議</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（調査分析</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結果等）</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9805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599</TotalTime>
  <Words>200</Words>
  <Application>Microsoft Office PowerPoint</Application>
  <PresentationFormat>画面に合わせる (4:3)</PresentationFormat>
  <Paragraphs>43</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合尾　よし枝</dc:creator>
  <cp:lastModifiedBy>加藤　美恵</cp:lastModifiedBy>
  <cp:revision>70</cp:revision>
  <cp:lastPrinted>2023-02-09T10:29:56Z</cp:lastPrinted>
  <dcterms:created xsi:type="dcterms:W3CDTF">2022-12-23T01:13:31Z</dcterms:created>
  <dcterms:modified xsi:type="dcterms:W3CDTF">2023-02-09T10:29:57Z</dcterms:modified>
</cp:coreProperties>
</file>